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</p:sldMasterIdLst>
  <p:notesMasterIdLst>
    <p:notesMasterId r:id="rId91"/>
  </p:notesMasterIdLst>
  <p:sldIdLst>
    <p:sldId id="257" r:id="rId7"/>
    <p:sldId id="258" r:id="rId8"/>
    <p:sldId id="259" r:id="rId9"/>
    <p:sldId id="263" r:id="rId10"/>
    <p:sldId id="264" r:id="rId11"/>
    <p:sldId id="262" r:id="rId12"/>
    <p:sldId id="266" r:id="rId13"/>
    <p:sldId id="265" r:id="rId14"/>
    <p:sldId id="260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0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8" r:id="rId36"/>
    <p:sldId id="290" r:id="rId37"/>
    <p:sldId id="291" r:id="rId38"/>
    <p:sldId id="292" r:id="rId39"/>
    <p:sldId id="306" r:id="rId40"/>
    <p:sldId id="293" r:id="rId41"/>
    <p:sldId id="294" r:id="rId42"/>
    <p:sldId id="297" r:id="rId43"/>
    <p:sldId id="298" r:id="rId44"/>
    <p:sldId id="299" r:id="rId45"/>
    <p:sldId id="301" r:id="rId46"/>
    <p:sldId id="302" r:id="rId47"/>
    <p:sldId id="307" r:id="rId48"/>
    <p:sldId id="303" r:id="rId49"/>
    <p:sldId id="304" r:id="rId50"/>
    <p:sldId id="308" r:id="rId51"/>
    <p:sldId id="261" r:id="rId52"/>
    <p:sldId id="309" r:id="rId53"/>
    <p:sldId id="311" r:id="rId54"/>
    <p:sldId id="312" r:id="rId55"/>
    <p:sldId id="310" r:id="rId56"/>
    <p:sldId id="313" r:id="rId57"/>
    <p:sldId id="314" r:id="rId58"/>
    <p:sldId id="321" r:id="rId59"/>
    <p:sldId id="339" r:id="rId60"/>
    <p:sldId id="340" r:id="rId61"/>
    <p:sldId id="341" r:id="rId62"/>
    <p:sldId id="342" r:id="rId63"/>
    <p:sldId id="343" r:id="rId64"/>
    <p:sldId id="327" r:id="rId65"/>
    <p:sldId id="328" r:id="rId66"/>
    <p:sldId id="331" r:id="rId67"/>
    <p:sldId id="332" r:id="rId68"/>
    <p:sldId id="335" r:id="rId69"/>
    <p:sldId id="336" r:id="rId70"/>
    <p:sldId id="338" r:id="rId71"/>
    <p:sldId id="320" r:id="rId72"/>
    <p:sldId id="315" r:id="rId73"/>
    <p:sldId id="316" r:id="rId74"/>
    <p:sldId id="317" r:id="rId75"/>
    <p:sldId id="318" r:id="rId76"/>
    <p:sldId id="319" r:id="rId77"/>
    <p:sldId id="344" r:id="rId78"/>
    <p:sldId id="356" r:id="rId79"/>
    <p:sldId id="345" r:id="rId80"/>
    <p:sldId id="346" r:id="rId81"/>
    <p:sldId id="347" r:id="rId82"/>
    <p:sldId id="348" r:id="rId83"/>
    <p:sldId id="349" r:id="rId84"/>
    <p:sldId id="350" r:id="rId85"/>
    <p:sldId id="352" r:id="rId86"/>
    <p:sldId id="353" r:id="rId87"/>
    <p:sldId id="354" r:id="rId88"/>
    <p:sldId id="355" r:id="rId89"/>
    <p:sldId id="357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6C92A-6187-4D2A-BACC-3D4840A34460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0AA21-D298-479F-B236-4F6DD9EA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0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DF99A4F5-C88B-4F99-BCF5-4A060FCAB3FA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2A561062-B0E3-4829-AE9D-92777A463F4A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A605AB9E-34C3-4BE1-ADE8-8D164A7FB77C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E9488059-44C3-4EEB-925B-63EDA5E63A56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3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C371655A-218B-4519-B3DC-F6FF490CB24B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FDE6AEE2-B954-40F7-B073-3B008439F354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7C1D01FB-4877-4A81-9707-EF49717E80CB}" type="slidenum">
              <a:rPr 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49775" cy="3413125"/>
          </a:xfrm>
          <a:ln/>
        </p:spPr>
      </p:sp>
      <p:sp>
        <p:nvSpPr>
          <p:cNvPr id="134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499" y="4347674"/>
            <a:ext cx="5024804" cy="4106254"/>
          </a:xfrm>
        </p:spPr>
        <p:txBody>
          <a:bodyPr lIns="90927" tIns="45464" rIns="90927" bIns="45464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2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6813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i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6077E08C-1D69-4FA7-B0B7-E3A688500A1C}" type="slidenum">
              <a:rPr lang="en-US"/>
              <a:pPr fontAlgn="base"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1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856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84684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9350"/>
            <a:ext cx="4090988" cy="4946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2988" y="1149350"/>
            <a:ext cx="4092575" cy="4946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880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902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991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9224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3016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458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39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2763" y="0"/>
            <a:ext cx="2082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6100763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00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850900"/>
            <a:ext cx="7678738" cy="11906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14800" y="2514600"/>
            <a:ext cx="4437063" cy="31146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smtClean="0"/>
              <a:t>Klicken Sie, um das Format des Untertitelmasters zu bearbeiten</a:t>
            </a:r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F3EA7-AA08-4609-94E3-BDD96A0E2C2C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5363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C7E538D-6B05-403F-8A9D-58601EEE5EC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53639" name="Text Box 7"/>
          <p:cNvSpPr txBox="1">
            <a:spLocks noChangeArrowheads="1"/>
          </p:cNvSpPr>
          <p:nvPr userDrawn="1"/>
        </p:nvSpPr>
        <p:spPr bwMode="auto">
          <a:xfrm>
            <a:off x="823913" y="6643688"/>
            <a:ext cx="522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charset="0"/>
              </a:rPr>
              <a:t>SA-1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6D835C6-D882-427A-9CF0-143EF77198D2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C5034-CF59-409D-9F47-9EFA0219F5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50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9623EE5-6495-4D43-BF7F-B72A3D1BD640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D66C27-E6EC-489C-A801-877602D20F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6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306513"/>
            <a:ext cx="4129087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2675" y="1306513"/>
            <a:ext cx="4129088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564BAE0-2479-4EA8-8DA2-2DD27456D4F8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4B18A-6486-4C63-8B3A-4C608C402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25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CC05BC8-40D5-4C2F-AE71-7F28122B11D5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BE53A-5DEC-4826-8E26-8A86E71C2A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71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6E80A79-6FC9-45BD-8129-76957D54238D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A8C74-3332-439D-A828-041552C22F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66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FE1B8A2-E9E0-42D3-B684-C57B6A367AD9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45705-92A7-48C6-A614-98C0F0ACAA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5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7E4A88F-13FB-4F8B-906A-F6B7D645247E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76F0F-6DA7-4E79-9D98-2C5942CFCB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1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EE5B8D8-8AF3-471F-833D-E07D44FDF800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1C8FE-F06D-49B0-BC76-596F18154C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9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586F4CB-3669-40DF-B34D-C57994920FE1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04F55-A6E4-4C7D-B59A-FCA8C0F0EB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43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438" y="381000"/>
            <a:ext cx="2105025" cy="5724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6167438" cy="5724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986DAE2-A0BC-448C-8A5B-22C215890BCA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07E62-B7FA-448C-A7FF-0220F15D76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52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424863" cy="641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11188" y="1306513"/>
            <a:ext cx="8410575" cy="47990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44725" y="6276975"/>
            <a:ext cx="4913313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95263" y="6286500"/>
            <a:ext cx="1254125" cy="457200"/>
          </a:xfrm>
        </p:spPr>
        <p:txBody>
          <a:bodyPr/>
          <a:lstStyle>
            <a:lvl1pPr>
              <a:defRPr/>
            </a:lvl1pPr>
          </a:lstStyle>
          <a:p>
            <a:fld id="{F405C10C-571A-4B26-910C-FC014A0E8EEF}" type="datetime1">
              <a:rPr lang="en-US">
                <a:solidFill>
                  <a:srgbClr val="000000"/>
                </a:solidFill>
              </a:rPr>
              <a:pPr/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5175" y="6286500"/>
            <a:ext cx="611188" cy="457200"/>
          </a:xfrm>
        </p:spPr>
        <p:txBody>
          <a:bodyPr/>
          <a:lstStyle>
            <a:lvl1pPr>
              <a:defRPr/>
            </a:lvl1pPr>
          </a:lstStyle>
          <a:p>
            <a:fld id="{9B75AA59-3B75-4BA4-8093-B69BCAE25A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5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Cliquez pour modifier le style du titre du masque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0E8D2BE2-93B9-4A35-B86F-505AA7507AC5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01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6E5F0B-EAB4-45A1-9C03-32B2B0CDECC9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1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C44B76-3D43-48D3-BB51-F6AA370B0BBA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59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B942BB-9207-4851-AA6B-EC9014FE885B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7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3BC9A0-E2F2-417A-998F-B26B71818CA2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29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215DC2-92FB-4ECE-9D73-4AC37E7E617F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57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A01239-7EB2-4510-8641-B426903543AF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28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8104B2-EB18-46E9-99BD-C8F6A72F5AD5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5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E0D044-75CE-4138-8FF1-BC628BE6245E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59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624F8-F093-4821-8CC1-0459027B8B02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05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7B4679-7520-4B33-BDA5-F93915949743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86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Cliquez pour modifier le style du titre du masque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0E8D2BE2-93B9-4A35-B86F-505AA7507AC5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2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6E5F0B-EAB4-45A1-9C03-32B2B0CDECC9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02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C44B76-3D43-48D3-BB51-F6AA370B0BBA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94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B942BB-9207-4851-AA6B-EC9014FE885B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5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2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3BC9A0-E2F2-417A-998F-B26B71818CA2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64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215DC2-92FB-4ECE-9D73-4AC37E7E617F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55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A01239-7EB2-4510-8641-B426903543AF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5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8104B2-EB18-46E9-99BD-C8F6A72F5AD5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9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E0D044-75CE-4138-8FF1-BC628BE6245E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3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624F8-F093-4821-8CC1-0459027B8B02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7B4679-7520-4B33-BDA5-F93915949743}" type="slidenum">
              <a:rPr lang="en-US">
                <a:solidFill>
                  <a:srgbClr val="000066"/>
                </a:solidFill>
              </a:rPr>
              <a:pPr/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9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92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16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16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84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502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27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4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69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0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0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5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9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FAF7-AADD-4126-A0C4-3246B9DA2AF2}" type="datetimeFigureOut">
              <a:rPr lang="en-US" smtClean="0"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00C4-64D1-4053-8AA5-1B00CC84A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8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83359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9350"/>
            <a:ext cx="833596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6323013"/>
            <a:ext cx="9144000" cy="53498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4876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pic>
        <p:nvPicPr>
          <p:cNvPr id="3078" name="Picture 6" descr="logo-tyzx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6464300"/>
            <a:ext cx="293688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378575"/>
            <a:ext cx="40322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80" name="Picture 8" descr="logo-vw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6462713"/>
            <a:ext cx="354013" cy="3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logo-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6521450"/>
            <a:ext cx="706437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7739063" y="6534150"/>
            <a:ext cx="723900" cy="244475"/>
            <a:chOff x="4855" y="4144"/>
            <a:chExt cx="456" cy="154"/>
          </a:xfrm>
        </p:grpSpPr>
        <p:sp>
          <p:nvSpPr>
            <p:cNvPr id="3083" name="Rectangle 11"/>
            <p:cNvSpPr>
              <a:spLocks noChangeArrowheads="1"/>
            </p:cNvSpPr>
            <p:nvPr userDrawn="1"/>
          </p:nvSpPr>
          <p:spPr bwMode="auto">
            <a:xfrm>
              <a:off x="4855" y="4144"/>
              <a:ext cx="456" cy="154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</a:endParaRPr>
            </a:p>
          </p:txBody>
        </p:sp>
        <p:pic>
          <p:nvPicPr>
            <p:cNvPr id="3084" name="Picture 12" descr="logo-coverity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4190"/>
              <a:ext cx="414" cy="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5" name="Picture 13" descr="logo-h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6513513"/>
            <a:ext cx="468312" cy="23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ogo-i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6548438"/>
            <a:ext cx="460375" cy="2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logo-mdv"/>
          <p:cNvPicPr>
            <a:picLocks noChangeAspect="1" noChangeArrowheads="1"/>
          </p:cNvPicPr>
          <p:nvPr/>
        </p:nvPicPr>
        <p:blipFill>
          <a:blip r:embed="rId20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6503988"/>
            <a:ext cx="625475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ogo_so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6491288"/>
            <a:ext cx="5492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logo red bull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6488113"/>
            <a:ext cx="427037" cy="303212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92163" y="6423025"/>
            <a:ext cx="233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Stanford Racing Team</a:t>
            </a:r>
            <a:endParaRPr lang="en-US" sz="1600" b="1">
              <a:solidFill>
                <a:srgbClr val="FFFFFF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93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Monotype Sorts" pitchFamily="2" charset="2"/>
        <a:buChar char="n"/>
        <a:defRPr kumimoji="1"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8424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enter title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306513"/>
            <a:ext cx="8410575" cy="47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Level 1</a:t>
            </a:r>
            <a:endParaRPr lang="en-US" smtClean="0"/>
          </a:p>
          <a:p>
            <a:pPr lvl="1"/>
            <a:r>
              <a:rPr lang="de-DE" smtClean="0"/>
              <a:t>Level 2</a:t>
            </a:r>
            <a:endParaRPr lang="en-US" smtClean="0"/>
          </a:p>
          <a:p>
            <a:pPr lvl="2"/>
            <a:r>
              <a:rPr lang="de-DE" smtClean="0"/>
              <a:t>Level 3</a:t>
            </a:r>
            <a:endParaRPr lang="en-US" smtClean="0"/>
          </a:p>
          <a:p>
            <a:pPr lvl="3"/>
            <a:r>
              <a:rPr lang="de-DE" smtClean="0"/>
              <a:t>Level 4</a:t>
            </a:r>
            <a:endParaRPr lang="en-US" smtClean="0"/>
          </a:p>
          <a:p>
            <a:pPr lvl="4"/>
            <a:r>
              <a:rPr lang="de-DE" smtClean="0"/>
              <a:t>Level 5</a:t>
            </a:r>
            <a:endParaRPr lang="en-US" smtClean="0"/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44725" y="6276975"/>
            <a:ext cx="491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defRPr sz="1400"/>
            </a:lvl1pPr>
          </a:lstStyle>
          <a:p>
            <a:pPr algn="ctr"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5263" y="6286500"/>
            <a:ext cx="125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defRPr sz="1400"/>
            </a:lvl1pPr>
          </a:lstStyle>
          <a:p>
            <a:pPr fontAlgn="base">
              <a:spcAft>
                <a:spcPct val="0"/>
              </a:spcAft>
            </a:pPr>
            <a:fld id="{5EA9C0FE-2223-4DD4-92B2-7DAABC0A1B8F}" type="datetime1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6/3/2011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5175" y="6286500"/>
            <a:ext cx="61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defRPr sz="1400"/>
            </a:lvl1pPr>
          </a:lstStyle>
          <a:p>
            <a:pPr fontAlgn="base">
              <a:spcAft>
                <a:spcPct val="0"/>
              </a:spcAft>
            </a:pPr>
            <a:fld id="{20E5284E-077F-4355-A5DF-C17D67D3D209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8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12157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458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 du masque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532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3FB83-A93E-4388-98E2-6927B09D0D47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553200"/>
            <a:ext cx="807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3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12157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458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 du masque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78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532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3FB83-A93E-4388-98E2-6927B09D0D47}" type="slidenum">
              <a:rPr lang="en-US">
                <a:solidFill>
                  <a:srgbClr val="0000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553200"/>
            <a:ext cx="807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9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FAF7-AADD-4126-A0C4-3246B9DA2A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00C4-64D1-4053-8AA5-1B00CC84AA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rryz@microsoft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Administrator\My%20Documents\movies\GrandChall04\SRT-Offroad-Testing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larryz\classes\UW576S11\videos\AutonomousCar\swerve-straight.av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hyperlink" Target="http://home.earthlink.net/~dkisi19/ISIS-IMU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larryz\classes\UW576S11\videos\AutonomousCar\raw-laser-beerbottle.av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C:\larryz\classes\UW576S11\videos\AutonomousCar\map-learn-after.avi" TargetMode="External"/><Relationship Id="rId1" Type="http://schemas.openxmlformats.org/officeDocument/2006/relationships/video" Target="file:///C:\larryz\classes\UW576S11\videos\AutonomousCar\map-learn-before.avi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larryz\classes\UW576S11\videos\AutonomousCar\beerbottlepass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larryz\classes\UW576S11\videos\AutonomousCar\race_problems_mile22.avi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Documents%20and%20Settings\Administrator\My%20Documents\movies\GrandChall04\processing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Administrator\My%20Documents\movies\GrandChall04\NQE-Day-Four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C:\Documents%20and%20Settings\Administrator\My%20Documents\movies\GrandChall04\vision_straightroad_processed.avi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Administrator\My%20Documents\movies\GrandChall04\mountain_pass_processed2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tartanracing.org/blog/index.html#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rtanracing.org/blog/index.html#2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robots.stanford.edu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image" Target="../media/image7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7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98.png"/><Relationship Id="rId4" Type="http://schemas.openxmlformats.org/officeDocument/2006/relationships/image" Target="../media/image108.png"/><Relationship Id="rId9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stanford.edu/papers/permutohedral/" TargetMode="External"/><Relationship Id="rId2" Type="http://schemas.openxmlformats.org/officeDocument/2006/relationships/hyperlink" Target="http://graphics.stanford.edu/papers/gkdtrees/" TargetMode="Externa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ORT </a:t>
            </a:r>
            <a:r>
              <a:rPr lang="en-US" sz="1800" dirty="0" smtClean="0"/>
              <a:t>(other random topics)</a:t>
            </a:r>
            <a:endParaRPr lang="en-US" sz="10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P 576</a:t>
            </a:r>
          </a:p>
          <a:p>
            <a:r>
              <a:rPr lang="en-US" dirty="0" smtClean="0"/>
              <a:t>Larry Zitnick (</a:t>
            </a:r>
            <a:r>
              <a:rPr lang="en-US" dirty="0" smtClean="0">
                <a:hlinkClick r:id="rId2"/>
              </a:rPr>
              <a:t>larryz@microsoft.com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69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2004: Barstow, CA, to Primm, NV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0" y="6199188"/>
            <a:ext cx="9144000" cy="6588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448516" name="Picture 4" descr="The image “http://robots.stanford.edu/tmp/mqmapgend.gif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r="18947" b="5812"/>
          <a:stretch>
            <a:fillRect/>
          </a:stretch>
        </p:blipFill>
        <p:spPr bwMode="auto">
          <a:xfrm>
            <a:off x="990600" y="762000"/>
            <a:ext cx="78787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17" name="Picture 5" descr="trails_ridge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/>
          <a:stretch>
            <a:fillRect/>
          </a:stretch>
        </p:blipFill>
        <p:spPr bwMode="auto">
          <a:xfrm>
            <a:off x="152400" y="685800"/>
            <a:ext cx="2159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18" name="Picture 6" descr="natural_obstruction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/>
          <a:stretch>
            <a:fillRect/>
          </a:stretch>
        </p:blipFill>
        <p:spPr bwMode="auto">
          <a:xfrm>
            <a:off x="2362200" y="685800"/>
            <a:ext cx="2000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19" name="Picture 7" descr="unsurfaced_win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/>
          <a:stretch>
            <a:fillRect/>
          </a:stretch>
        </p:blipFill>
        <p:spPr bwMode="auto">
          <a:xfrm>
            <a:off x="5648325" y="3394075"/>
            <a:ext cx="34956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26" name="Rectangle 14"/>
          <p:cNvSpPr>
            <a:spLocks noChangeArrowheads="1"/>
          </p:cNvSpPr>
          <p:nvPr/>
        </p:nvSpPr>
        <p:spPr bwMode="auto">
          <a:xfrm>
            <a:off x="4862513" y="4660900"/>
            <a:ext cx="3541712" cy="20605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5F5F5F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Monotype Sorts" pitchFamily="2" charset="2"/>
              <a:buBlip>
                <a:blip r:embed="rId6"/>
              </a:buBlip>
            </a:pPr>
            <a:r>
              <a:rPr kumimoji="1" lang="en-US" sz="1600" b="1">
                <a:solidFill>
                  <a:srgbClr val="000000"/>
                </a:solidFill>
              </a:rPr>
              <a:t>150 mile off-road robot race across the Mojave desert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Monotype Sorts" pitchFamily="2" charset="2"/>
              <a:buBlip>
                <a:blip r:embed="rId6"/>
              </a:buBlip>
            </a:pPr>
            <a:r>
              <a:rPr kumimoji="1" lang="en-US" sz="1600" b="1">
                <a:solidFill>
                  <a:srgbClr val="000000"/>
                </a:solidFill>
              </a:rPr>
              <a:t>Natural and manmade hazards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Monotype Sorts" pitchFamily="2" charset="2"/>
              <a:buBlip>
                <a:blip r:embed="rId6"/>
              </a:buBlip>
            </a:pPr>
            <a:r>
              <a:rPr kumimoji="1" lang="en-US" sz="1600" b="1">
                <a:solidFill>
                  <a:srgbClr val="000000"/>
                </a:solidFill>
              </a:rPr>
              <a:t>No driver, no remote control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Monotype Sorts" pitchFamily="2" charset="2"/>
              <a:buBlip>
                <a:blip r:embed="rId6"/>
              </a:buBlip>
            </a:pPr>
            <a:r>
              <a:rPr kumimoji="1" lang="en-US" sz="1600" b="1">
                <a:solidFill>
                  <a:srgbClr val="000000"/>
                </a:solidFill>
              </a:rPr>
              <a:t>No dynamic passing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Monotype Sorts" pitchFamily="2" charset="2"/>
              <a:buBlip>
                <a:blip r:embed="rId6"/>
              </a:buBlip>
            </a:pPr>
            <a:r>
              <a:rPr kumimoji="1" lang="en-US" sz="1600" b="1">
                <a:solidFill>
                  <a:srgbClr val="000000"/>
                </a:solidFill>
              </a:rPr>
              <a:t>Fastest vehicle wins the race (and 2 million dollar prize)</a:t>
            </a:r>
          </a:p>
        </p:txBody>
      </p:sp>
    </p:spTree>
    <p:extLst>
      <p:ext uri="{BB962C8B-B14F-4D97-AF65-F5344CB8AC3E}">
        <p14:creationId xmlns:p14="http://schemas.microsoft.com/office/powerpoint/2010/main" val="5874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2" name="Group 2"/>
          <p:cNvGrpSpPr>
            <a:grpSpLocks/>
          </p:cNvGrpSpPr>
          <p:nvPr/>
        </p:nvGrpSpPr>
        <p:grpSpPr bwMode="auto">
          <a:xfrm>
            <a:off x="444500" y="549275"/>
            <a:ext cx="8147050" cy="5387975"/>
            <a:chOff x="435" y="514"/>
            <a:chExt cx="4823" cy="3189"/>
          </a:xfrm>
        </p:grpSpPr>
        <p:pic>
          <p:nvPicPr>
            <p:cNvPr id="245763" name="Picture 3" descr="dgc-05-map-in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8"/>
            <a:stretch>
              <a:fillRect/>
            </a:stretch>
          </p:blipFill>
          <p:spPr bwMode="auto">
            <a:xfrm>
              <a:off x="435" y="514"/>
              <a:ext cx="4823" cy="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764" name="Rectangle 4"/>
            <p:cNvSpPr>
              <a:spLocks noChangeArrowheads="1"/>
            </p:cNvSpPr>
            <p:nvPr/>
          </p:nvSpPr>
          <p:spPr bwMode="auto">
            <a:xfrm>
              <a:off x="1550" y="3387"/>
              <a:ext cx="1940" cy="1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7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Grand Challenge 2005: 195 Teams</a:t>
            </a:r>
          </a:p>
        </p:txBody>
      </p:sp>
    </p:spTree>
    <p:extLst>
      <p:ext uri="{BB962C8B-B14F-4D97-AF65-F5344CB8AC3E}">
        <p14:creationId xmlns:p14="http://schemas.microsoft.com/office/powerpoint/2010/main" val="1917774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8038" y="0"/>
            <a:ext cx="8335962" cy="733425"/>
          </a:xfrm>
        </p:spPr>
        <p:txBody>
          <a:bodyPr/>
          <a:lstStyle/>
          <a:p>
            <a:r>
              <a:rPr lang="en-US"/>
              <a:t>Final Result: Five Robots finished!</a:t>
            </a:r>
          </a:p>
        </p:txBody>
      </p:sp>
      <p:pic>
        <p:nvPicPr>
          <p:cNvPr id="753669" name="Picture 5" descr="2005Race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2837" r="3847" b="31128"/>
          <a:stretch>
            <a:fillRect/>
          </a:stretch>
        </p:blipFill>
        <p:spPr bwMode="auto">
          <a:xfrm>
            <a:off x="417513" y="873125"/>
            <a:ext cx="8262937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5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Offroad Driving</a:t>
            </a:r>
          </a:p>
        </p:txBody>
      </p:sp>
      <p:pic>
        <p:nvPicPr>
          <p:cNvPr id="837637" name="SRT-Offroad-Testing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63" y="958850"/>
            <a:ext cx="6205537" cy="46545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956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99" fill="hold"/>
                                        <p:tgtEl>
                                          <p:spTgt spid="837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76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7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7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76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Oval 2"/>
          <p:cNvSpPr>
            <a:spLocks noChangeArrowheads="1"/>
          </p:cNvSpPr>
          <p:nvPr/>
        </p:nvSpPr>
        <p:spPr bwMode="auto">
          <a:xfrm>
            <a:off x="2640013" y="982663"/>
            <a:ext cx="3451225" cy="3451225"/>
          </a:xfrm>
          <a:prstGeom prst="ellipse">
            <a:avLst/>
          </a:prstGeom>
          <a:gradFill rotWithShape="1">
            <a:gsLst>
              <a:gs pos="0">
                <a:srgbClr val="777777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5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97063"/>
            <a:ext cx="199548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519113" y="4446588"/>
            <a:ext cx="7729537" cy="733425"/>
          </a:xfrm>
        </p:spPr>
        <p:txBody>
          <a:bodyPr/>
          <a:lstStyle/>
          <a:p>
            <a:r>
              <a:rPr lang="en-US"/>
              <a:t>Software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5966135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118" name="Rectangle 142"/>
          <p:cNvSpPr>
            <a:spLocks noChangeArrowheads="1"/>
          </p:cNvSpPr>
          <p:nvPr/>
        </p:nvSpPr>
        <p:spPr bwMode="auto">
          <a:xfrm>
            <a:off x="0" y="6184900"/>
            <a:ext cx="9144000" cy="6731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115" name="Rectangle 139"/>
          <p:cNvSpPr>
            <a:spLocks noChangeArrowheads="1"/>
          </p:cNvSpPr>
          <p:nvPr/>
        </p:nvSpPr>
        <p:spPr bwMode="auto">
          <a:xfrm>
            <a:off x="398463" y="6224588"/>
            <a:ext cx="8104187" cy="6334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0" name="Line 4"/>
          <p:cNvSpPr>
            <a:spLocks noChangeShapeType="1"/>
          </p:cNvSpPr>
          <p:nvPr/>
        </p:nvSpPr>
        <p:spPr bwMode="auto">
          <a:xfrm>
            <a:off x="1698625" y="4562475"/>
            <a:ext cx="12160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81" name="Text Box 5"/>
          <p:cNvSpPr txBox="1">
            <a:spLocks noChangeArrowheads="1"/>
          </p:cNvSpPr>
          <p:nvPr/>
        </p:nvSpPr>
        <p:spPr bwMode="auto">
          <a:xfrm>
            <a:off x="7035800" y="3525838"/>
            <a:ext cx="1216025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Touareg interface</a:t>
            </a:r>
          </a:p>
        </p:txBody>
      </p:sp>
      <p:sp>
        <p:nvSpPr>
          <p:cNvPr id="766982" name="Text Box 6"/>
          <p:cNvSpPr txBox="1">
            <a:spLocks noChangeArrowheads="1"/>
          </p:cNvSpPr>
          <p:nvPr/>
        </p:nvSpPr>
        <p:spPr bwMode="auto">
          <a:xfrm>
            <a:off x="2916238" y="2806700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mapper</a:t>
            </a:r>
          </a:p>
        </p:txBody>
      </p:sp>
      <p:sp>
        <p:nvSpPr>
          <p:cNvPr id="766983" name="Text Box 7"/>
          <p:cNvSpPr txBox="1">
            <a:spLocks noChangeArrowheads="1"/>
          </p:cNvSpPr>
          <p:nvPr/>
        </p:nvSpPr>
        <p:spPr bwMode="auto">
          <a:xfrm>
            <a:off x="7035800" y="1657350"/>
            <a:ext cx="1216025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Wireless E-Stop</a:t>
            </a:r>
          </a:p>
        </p:txBody>
      </p:sp>
      <p:sp>
        <p:nvSpPr>
          <p:cNvPr id="766984" name="Text Box 8"/>
          <p:cNvSpPr txBox="1">
            <a:spLocks noChangeArrowheads="1"/>
          </p:cNvSpPr>
          <p:nvPr/>
        </p:nvSpPr>
        <p:spPr bwMode="auto">
          <a:xfrm>
            <a:off x="5213350" y="1320800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Top level control</a:t>
            </a:r>
          </a:p>
        </p:txBody>
      </p:sp>
      <p:sp>
        <p:nvSpPr>
          <p:cNvPr id="766985" name="Text Box 9"/>
          <p:cNvSpPr txBox="1">
            <a:spLocks noChangeArrowheads="1"/>
          </p:cNvSpPr>
          <p:nvPr/>
        </p:nvSpPr>
        <p:spPr bwMode="auto">
          <a:xfrm>
            <a:off x="688975" y="1995488"/>
            <a:ext cx="1214438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2 interface</a:t>
            </a:r>
          </a:p>
        </p:txBody>
      </p:sp>
      <p:sp>
        <p:nvSpPr>
          <p:cNvPr id="766986" name="Text Box 10"/>
          <p:cNvSpPr txBox="1">
            <a:spLocks noChangeArrowheads="1"/>
          </p:cNvSpPr>
          <p:nvPr/>
        </p:nvSpPr>
        <p:spPr bwMode="auto">
          <a:xfrm>
            <a:off x="688975" y="2265363"/>
            <a:ext cx="1214438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3 interface</a:t>
            </a:r>
          </a:p>
        </p:txBody>
      </p:sp>
      <p:sp>
        <p:nvSpPr>
          <p:cNvPr id="766987" name="Text Box 11"/>
          <p:cNvSpPr txBox="1">
            <a:spLocks noChangeArrowheads="1"/>
          </p:cNvSpPr>
          <p:nvPr/>
        </p:nvSpPr>
        <p:spPr bwMode="auto">
          <a:xfrm>
            <a:off x="688975" y="2535238"/>
            <a:ext cx="1214438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4 interface</a:t>
            </a:r>
          </a:p>
        </p:txBody>
      </p:sp>
      <p:sp>
        <p:nvSpPr>
          <p:cNvPr id="766988" name="Text Box 12"/>
          <p:cNvSpPr txBox="1">
            <a:spLocks noChangeArrowheads="1"/>
          </p:cNvSpPr>
          <p:nvPr/>
        </p:nvSpPr>
        <p:spPr bwMode="auto">
          <a:xfrm>
            <a:off x="688975" y="1725613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1 interface</a:t>
            </a:r>
          </a:p>
        </p:txBody>
      </p:sp>
      <p:sp>
        <p:nvSpPr>
          <p:cNvPr id="766989" name="Text Box 13"/>
          <p:cNvSpPr txBox="1">
            <a:spLocks noChangeArrowheads="1"/>
          </p:cNvSpPr>
          <p:nvPr/>
        </p:nvSpPr>
        <p:spPr bwMode="auto">
          <a:xfrm>
            <a:off x="688975" y="2806700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Laser 5 interface</a:t>
            </a:r>
          </a:p>
        </p:txBody>
      </p:sp>
      <p:sp>
        <p:nvSpPr>
          <p:cNvPr id="766990" name="Text Box 14"/>
          <p:cNvSpPr txBox="1">
            <a:spLocks noChangeArrowheads="1"/>
          </p:cNvSpPr>
          <p:nvPr/>
        </p:nvSpPr>
        <p:spPr bwMode="auto">
          <a:xfrm>
            <a:off x="688975" y="3076575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Camera interface</a:t>
            </a:r>
          </a:p>
        </p:txBody>
      </p:sp>
      <p:sp>
        <p:nvSpPr>
          <p:cNvPr id="766991" name="Text Box 15"/>
          <p:cNvSpPr txBox="1">
            <a:spLocks noChangeArrowheads="1"/>
          </p:cNvSpPr>
          <p:nvPr/>
        </p:nvSpPr>
        <p:spPr bwMode="auto">
          <a:xfrm>
            <a:off x="688975" y="3346450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Radar interface</a:t>
            </a:r>
          </a:p>
        </p:txBody>
      </p:sp>
      <p:cxnSp>
        <p:nvCxnSpPr>
          <p:cNvPr id="766992" name="AutoShape 16"/>
          <p:cNvCxnSpPr>
            <a:cxnSpLocks noChangeShapeType="1"/>
            <a:stCxn id="766988" idx="3"/>
            <a:endCxn id="766982" idx="1"/>
          </p:cNvCxnSpPr>
          <p:nvPr/>
        </p:nvCxnSpPr>
        <p:spPr bwMode="auto">
          <a:xfrm>
            <a:off x="1903413" y="1833563"/>
            <a:ext cx="1012825" cy="10810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3" name="AutoShape 17"/>
          <p:cNvCxnSpPr>
            <a:cxnSpLocks noChangeShapeType="1"/>
            <a:stCxn id="766985" idx="3"/>
            <a:endCxn id="766982" idx="1"/>
          </p:cNvCxnSpPr>
          <p:nvPr/>
        </p:nvCxnSpPr>
        <p:spPr bwMode="auto">
          <a:xfrm>
            <a:off x="1903413" y="2103438"/>
            <a:ext cx="1012825" cy="811212"/>
          </a:xfrm>
          <a:prstGeom prst="bentConnector3">
            <a:avLst>
              <a:gd name="adj1" fmla="val 45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4" name="AutoShape 18"/>
          <p:cNvCxnSpPr>
            <a:cxnSpLocks noChangeShapeType="1"/>
            <a:stCxn id="766986" idx="3"/>
            <a:endCxn id="766982" idx="1"/>
          </p:cNvCxnSpPr>
          <p:nvPr/>
        </p:nvCxnSpPr>
        <p:spPr bwMode="auto">
          <a:xfrm>
            <a:off x="1903413" y="2374900"/>
            <a:ext cx="1012825" cy="539750"/>
          </a:xfrm>
          <a:prstGeom prst="bentConnector3">
            <a:avLst>
              <a:gd name="adj1" fmla="val 39167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5" name="AutoShape 19"/>
          <p:cNvCxnSpPr>
            <a:cxnSpLocks noChangeShapeType="1"/>
            <a:stCxn id="766987" idx="3"/>
            <a:endCxn id="766982" idx="1"/>
          </p:cNvCxnSpPr>
          <p:nvPr/>
        </p:nvCxnSpPr>
        <p:spPr bwMode="auto">
          <a:xfrm>
            <a:off x="1903413" y="2644775"/>
            <a:ext cx="1012825" cy="269875"/>
          </a:xfrm>
          <a:prstGeom prst="bentConnector3">
            <a:avLst>
              <a:gd name="adj1" fmla="val 33333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6" name="AutoShape 20"/>
          <p:cNvCxnSpPr>
            <a:cxnSpLocks noChangeShapeType="1"/>
            <a:stCxn id="766989" idx="3"/>
            <a:endCxn id="766982" idx="1"/>
          </p:cNvCxnSpPr>
          <p:nvPr/>
        </p:nvCxnSpPr>
        <p:spPr bwMode="auto">
          <a:xfrm>
            <a:off x="1903413" y="2914650"/>
            <a:ext cx="10128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7" name="AutoShape 21"/>
          <p:cNvCxnSpPr>
            <a:cxnSpLocks noChangeShapeType="1"/>
            <a:stCxn id="766990" idx="3"/>
            <a:endCxn id="767000" idx="1"/>
          </p:cNvCxnSpPr>
          <p:nvPr/>
        </p:nvCxnSpPr>
        <p:spPr bwMode="auto">
          <a:xfrm>
            <a:off x="1903413" y="3184525"/>
            <a:ext cx="10128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6998" name="AutoShape 22"/>
          <p:cNvCxnSpPr>
            <a:cxnSpLocks noChangeShapeType="1"/>
            <a:stCxn id="766991" idx="3"/>
            <a:endCxn id="766999" idx="1"/>
          </p:cNvCxnSpPr>
          <p:nvPr/>
        </p:nvCxnSpPr>
        <p:spPr bwMode="auto">
          <a:xfrm>
            <a:off x="1903413" y="3454400"/>
            <a:ext cx="10128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6999" name="Text Box 23"/>
          <p:cNvSpPr txBox="1">
            <a:spLocks noChangeArrowheads="1"/>
          </p:cNvSpPr>
          <p:nvPr/>
        </p:nvSpPr>
        <p:spPr bwMode="auto">
          <a:xfrm>
            <a:off x="2916238" y="3346450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Radar mapper</a:t>
            </a:r>
          </a:p>
        </p:txBody>
      </p:sp>
      <p:sp>
        <p:nvSpPr>
          <p:cNvPr id="767000" name="Text Box 24"/>
          <p:cNvSpPr txBox="1">
            <a:spLocks noChangeArrowheads="1"/>
          </p:cNvSpPr>
          <p:nvPr/>
        </p:nvSpPr>
        <p:spPr bwMode="auto">
          <a:xfrm>
            <a:off x="2916238" y="3076575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Vision mapper</a:t>
            </a:r>
          </a:p>
        </p:txBody>
      </p:sp>
      <p:cxnSp>
        <p:nvCxnSpPr>
          <p:cNvPr id="767001" name="AutoShape 25"/>
          <p:cNvCxnSpPr>
            <a:cxnSpLocks noChangeShapeType="1"/>
            <a:stCxn id="766982" idx="3"/>
            <a:endCxn id="767025" idx="1"/>
          </p:cNvCxnSpPr>
          <p:nvPr/>
        </p:nvCxnSpPr>
        <p:spPr bwMode="auto">
          <a:xfrm flipV="1">
            <a:off x="4132263" y="2443163"/>
            <a:ext cx="1081087" cy="4714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02" name="AutoShape 26"/>
          <p:cNvCxnSpPr>
            <a:cxnSpLocks noChangeShapeType="1"/>
            <a:stCxn id="767000" idx="3"/>
            <a:endCxn id="767025" idx="1"/>
          </p:cNvCxnSpPr>
          <p:nvPr/>
        </p:nvCxnSpPr>
        <p:spPr bwMode="auto">
          <a:xfrm flipV="1">
            <a:off x="4132263" y="2443163"/>
            <a:ext cx="1081087" cy="741362"/>
          </a:xfrm>
          <a:prstGeom prst="bentConnector3">
            <a:avLst>
              <a:gd name="adj1" fmla="val 54685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03" name="AutoShape 27"/>
          <p:cNvCxnSpPr>
            <a:cxnSpLocks noChangeShapeType="1"/>
            <a:stCxn id="766999" idx="3"/>
            <a:endCxn id="767025" idx="1"/>
          </p:cNvCxnSpPr>
          <p:nvPr/>
        </p:nvCxnSpPr>
        <p:spPr bwMode="auto">
          <a:xfrm flipV="1">
            <a:off x="4132263" y="2443163"/>
            <a:ext cx="1081087" cy="1011237"/>
          </a:xfrm>
          <a:prstGeom prst="bentConnector3">
            <a:avLst>
              <a:gd name="adj1" fmla="val 58333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04" name="AutoShape 28"/>
          <p:cNvCxnSpPr>
            <a:cxnSpLocks noChangeShapeType="1"/>
            <a:endCxn id="767000" idx="1"/>
          </p:cNvCxnSpPr>
          <p:nvPr/>
        </p:nvCxnSpPr>
        <p:spPr bwMode="auto">
          <a:xfrm rot="16200000">
            <a:off x="2565400" y="3333750"/>
            <a:ext cx="500063" cy="201613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05" name="AutoShape 29"/>
          <p:cNvCxnSpPr>
            <a:cxnSpLocks noChangeShapeType="1"/>
            <a:endCxn id="766982" idx="1"/>
          </p:cNvCxnSpPr>
          <p:nvPr/>
        </p:nvCxnSpPr>
        <p:spPr bwMode="auto">
          <a:xfrm rot="16200000">
            <a:off x="2430463" y="3198812"/>
            <a:ext cx="769938" cy="201613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06" name="Text Box 30"/>
          <p:cNvSpPr txBox="1">
            <a:spLocks noChangeArrowheads="1"/>
          </p:cNvSpPr>
          <p:nvPr/>
        </p:nvSpPr>
        <p:spPr bwMode="auto">
          <a:xfrm>
            <a:off x="2916238" y="3819525"/>
            <a:ext cx="1216025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UKF Pose estimation</a:t>
            </a:r>
          </a:p>
        </p:txBody>
      </p:sp>
      <p:sp>
        <p:nvSpPr>
          <p:cNvPr id="767007" name="Text Box 31"/>
          <p:cNvSpPr txBox="1">
            <a:spLocks noChangeArrowheads="1"/>
          </p:cNvSpPr>
          <p:nvPr/>
        </p:nvSpPr>
        <p:spPr bwMode="auto">
          <a:xfrm>
            <a:off x="688975" y="4641850"/>
            <a:ext cx="1214438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Wheel velocity</a:t>
            </a:r>
          </a:p>
        </p:txBody>
      </p:sp>
      <p:sp>
        <p:nvSpPr>
          <p:cNvPr id="767008" name="Text Box 32"/>
          <p:cNvSpPr txBox="1">
            <a:spLocks noChangeArrowheads="1"/>
          </p:cNvSpPr>
          <p:nvPr/>
        </p:nvSpPr>
        <p:spPr bwMode="auto">
          <a:xfrm>
            <a:off x="688975" y="3817938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GPS position</a:t>
            </a:r>
          </a:p>
        </p:txBody>
      </p:sp>
      <p:sp>
        <p:nvSpPr>
          <p:cNvPr id="767009" name="Text Box 33"/>
          <p:cNvSpPr txBox="1">
            <a:spLocks noChangeArrowheads="1"/>
          </p:cNvSpPr>
          <p:nvPr/>
        </p:nvSpPr>
        <p:spPr bwMode="auto">
          <a:xfrm>
            <a:off x="688975" y="4102100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GPS compass</a:t>
            </a:r>
          </a:p>
        </p:txBody>
      </p:sp>
      <p:sp>
        <p:nvSpPr>
          <p:cNvPr id="767010" name="Text Box 34"/>
          <p:cNvSpPr txBox="1">
            <a:spLocks noChangeArrowheads="1"/>
          </p:cNvSpPr>
          <p:nvPr/>
        </p:nvSpPr>
        <p:spPr bwMode="auto">
          <a:xfrm>
            <a:off x="688975" y="4371975"/>
            <a:ext cx="1214438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IMU interface</a:t>
            </a:r>
          </a:p>
        </p:txBody>
      </p:sp>
      <p:cxnSp>
        <p:nvCxnSpPr>
          <p:cNvPr id="767011" name="AutoShape 35"/>
          <p:cNvCxnSpPr>
            <a:cxnSpLocks noChangeShapeType="1"/>
            <a:stCxn id="767008" idx="3"/>
          </p:cNvCxnSpPr>
          <p:nvPr/>
        </p:nvCxnSpPr>
        <p:spPr bwMode="auto">
          <a:xfrm flipV="1">
            <a:off x="1903413" y="3833813"/>
            <a:ext cx="1009650" cy="92075"/>
          </a:xfrm>
          <a:prstGeom prst="bentConnector3">
            <a:avLst>
              <a:gd name="adj1" fmla="val 40583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12" name="AutoShape 36"/>
          <p:cNvCxnSpPr>
            <a:cxnSpLocks noChangeShapeType="1"/>
            <a:stCxn id="767009" idx="3"/>
          </p:cNvCxnSpPr>
          <p:nvPr/>
        </p:nvCxnSpPr>
        <p:spPr bwMode="auto">
          <a:xfrm flipV="1">
            <a:off x="1903413" y="3890963"/>
            <a:ext cx="1011237" cy="319087"/>
          </a:xfrm>
          <a:prstGeom prst="bentConnector3">
            <a:avLst>
              <a:gd name="adj1" fmla="val 4498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13" name="AutoShape 37"/>
          <p:cNvCxnSpPr>
            <a:cxnSpLocks noChangeShapeType="1"/>
            <a:stCxn id="767010" idx="3"/>
          </p:cNvCxnSpPr>
          <p:nvPr/>
        </p:nvCxnSpPr>
        <p:spPr bwMode="auto">
          <a:xfrm flipV="1">
            <a:off x="1903413" y="3946525"/>
            <a:ext cx="1011237" cy="5349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14" name="AutoShape 38"/>
          <p:cNvCxnSpPr>
            <a:cxnSpLocks noChangeShapeType="1"/>
            <a:stCxn id="767007" idx="3"/>
          </p:cNvCxnSpPr>
          <p:nvPr/>
        </p:nvCxnSpPr>
        <p:spPr bwMode="auto">
          <a:xfrm flipV="1">
            <a:off x="1903413" y="4002088"/>
            <a:ext cx="1011237" cy="749300"/>
          </a:xfrm>
          <a:prstGeom prst="bentConnector3">
            <a:avLst>
              <a:gd name="adj1" fmla="val 5473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15" name="Text Box 39"/>
          <p:cNvSpPr txBox="1">
            <a:spLocks noChangeArrowheads="1"/>
          </p:cNvSpPr>
          <p:nvPr/>
        </p:nvSpPr>
        <p:spPr bwMode="auto">
          <a:xfrm>
            <a:off x="2916238" y="4427538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Surface assessment</a:t>
            </a:r>
          </a:p>
        </p:txBody>
      </p:sp>
      <p:sp>
        <p:nvSpPr>
          <p:cNvPr id="767016" name="Text Box 40"/>
          <p:cNvSpPr txBox="1">
            <a:spLocks noChangeArrowheads="1"/>
          </p:cNvSpPr>
          <p:nvPr/>
        </p:nvSpPr>
        <p:spPr bwMode="auto">
          <a:xfrm>
            <a:off x="5213350" y="5359400"/>
            <a:ext cx="1216025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Health monitor</a:t>
            </a:r>
          </a:p>
        </p:txBody>
      </p:sp>
      <p:sp>
        <p:nvSpPr>
          <p:cNvPr id="767017" name="Text Box 41"/>
          <p:cNvSpPr txBox="1">
            <a:spLocks noChangeArrowheads="1"/>
          </p:cNvSpPr>
          <p:nvPr/>
        </p:nvSpPr>
        <p:spPr bwMode="auto">
          <a:xfrm>
            <a:off x="2916238" y="2333625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Road finder</a:t>
            </a:r>
          </a:p>
        </p:txBody>
      </p:sp>
      <p:cxnSp>
        <p:nvCxnSpPr>
          <p:cNvPr id="767018" name="AutoShape 42"/>
          <p:cNvCxnSpPr>
            <a:cxnSpLocks noChangeShapeType="1"/>
            <a:endCxn id="767017" idx="1"/>
          </p:cNvCxnSpPr>
          <p:nvPr/>
        </p:nvCxnSpPr>
        <p:spPr bwMode="auto">
          <a:xfrm rot="16200000">
            <a:off x="2193925" y="2962275"/>
            <a:ext cx="1243013" cy="201613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19" name="AutoShape 43"/>
          <p:cNvCxnSpPr>
            <a:cxnSpLocks noChangeShapeType="1"/>
            <a:stCxn id="767017" idx="3"/>
            <a:endCxn id="767025" idx="1"/>
          </p:cNvCxnSpPr>
          <p:nvPr/>
        </p:nvCxnSpPr>
        <p:spPr bwMode="auto">
          <a:xfrm>
            <a:off x="4132263" y="2441575"/>
            <a:ext cx="1081087" cy="15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20" name="AutoShape 44"/>
          <p:cNvCxnSpPr>
            <a:cxnSpLocks noChangeShapeType="1"/>
            <a:stCxn id="767006" idx="3"/>
            <a:endCxn id="767025" idx="1"/>
          </p:cNvCxnSpPr>
          <p:nvPr/>
        </p:nvCxnSpPr>
        <p:spPr bwMode="auto">
          <a:xfrm flipV="1">
            <a:off x="4132263" y="2443163"/>
            <a:ext cx="1081087" cy="1485900"/>
          </a:xfrm>
          <a:prstGeom prst="bentConnector3">
            <a:avLst>
              <a:gd name="adj1" fmla="val 6367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21" name="AutoShape 45"/>
          <p:cNvCxnSpPr>
            <a:cxnSpLocks noChangeShapeType="1"/>
            <a:stCxn id="766983" idx="1"/>
            <a:endCxn id="766984" idx="1"/>
          </p:cNvCxnSpPr>
          <p:nvPr/>
        </p:nvCxnSpPr>
        <p:spPr bwMode="auto">
          <a:xfrm rot="10800000">
            <a:off x="5213350" y="1428750"/>
            <a:ext cx="1822450" cy="338138"/>
          </a:xfrm>
          <a:prstGeom prst="bentConnector3">
            <a:avLst>
              <a:gd name="adj1" fmla="val 11111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22" name="Text Box 46"/>
          <p:cNvSpPr txBox="1">
            <a:spLocks noChangeArrowheads="1"/>
          </p:cNvSpPr>
          <p:nvPr/>
        </p:nvSpPr>
        <p:spPr bwMode="auto">
          <a:xfrm>
            <a:off x="7035800" y="1320800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Touch screen UI</a:t>
            </a:r>
          </a:p>
        </p:txBody>
      </p:sp>
      <p:sp>
        <p:nvSpPr>
          <p:cNvPr id="767023" name="Text Box 47"/>
          <p:cNvSpPr txBox="1">
            <a:spLocks noChangeArrowheads="1"/>
          </p:cNvSpPr>
          <p:nvPr/>
        </p:nvSpPr>
        <p:spPr bwMode="auto">
          <a:xfrm>
            <a:off x="5213350" y="3751263"/>
            <a:ext cx="1216025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Throttle/brake control</a:t>
            </a:r>
          </a:p>
        </p:txBody>
      </p:sp>
      <p:sp>
        <p:nvSpPr>
          <p:cNvPr id="767024" name="Text Box 48"/>
          <p:cNvSpPr txBox="1">
            <a:spLocks noChangeArrowheads="1"/>
          </p:cNvSpPr>
          <p:nvPr/>
        </p:nvSpPr>
        <p:spPr bwMode="auto">
          <a:xfrm>
            <a:off x="5213350" y="3278188"/>
            <a:ext cx="1216025" cy="217487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Steering control</a:t>
            </a:r>
          </a:p>
        </p:txBody>
      </p:sp>
      <p:sp>
        <p:nvSpPr>
          <p:cNvPr id="767025" name="Text Box 49"/>
          <p:cNvSpPr txBox="1">
            <a:spLocks noChangeArrowheads="1"/>
          </p:cNvSpPr>
          <p:nvPr/>
        </p:nvSpPr>
        <p:spPr bwMode="auto">
          <a:xfrm>
            <a:off x="5213350" y="2333625"/>
            <a:ext cx="1216025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Path planner</a:t>
            </a:r>
          </a:p>
        </p:txBody>
      </p:sp>
      <p:cxnSp>
        <p:nvCxnSpPr>
          <p:cNvPr id="767026" name="AutoShape 50"/>
          <p:cNvCxnSpPr>
            <a:cxnSpLocks noChangeShapeType="1"/>
          </p:cNvCxnSpPr>
          <p:nvPr/>
        </p:nvCxnSpPr>
        <p:spPr bwMode="auto">
          <a:xfrm flipV="1">
            <a:off x="4132263" y="3895725"/>
            <a:ext cx="1079500" cy="614363"/>
          </a:xfrm>
          <a:prstGeom prst="bentConnector3">
            <a:avLst>
              <a:gd name="adj1" fmla="val 78616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27" name="AutoShape 51"/>
          <p:cNvCxnSpPr>
            <a:cxnSpLocks noChangeShapeType="1"/>
            <a:stCxn id="767024" idx="3"/>
            <a:endCxn id="767088" idx="1"/>
          </p:cNvCxnSpPr>
          <p:nvPr/>
        </p:nvCxnSpPr>
        <p:spPr bwMode="auto">
          <a:xfrm>
            <a:off x="6429375" y="3387725"/>
            <a:ext cx="608013" cy="249238"/>
          </a:xfrm>
          <a:prstGeom prst="bentConnector3">
            <a:avLst>
              <a:gd name="adj1" fmla="val 49884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28" name="AutoShape 52"/>
          <p:cNvCxnSpPr>
            <a:cxnSpLocks noChangeShapeType="1"/>
            <a:stCxn id="767023" idx="3"/>
            <a:endCxn id="767089" idx="1"/>
          </p:cNvCxnSpPr>
          <p:nvPr/>
        </p:nvCxnSpPr>
        <p:spPr bwMode="auto">
          <a:xfrm flipV="1">
            <a:off x="6429375" y="3676650"/>
            <a:ext cx="608013" cy="182563"/>
          </a:xfrm>
          <a:prstGeom prst="bentConnector3">
            <a:avLst>
              <a:gd name="adj1" fmla="val 49884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29" name="AutoShape 53"/>
          <p:cNvCxnSpPr>
            <a:cxnSpLocks noChangeShapeType="1"/>
          </p:cNvCxnSpPr>
          <p:nvPr/>
        </p:nvCxnSpPr>
        <p:spPr bwMode="auto">
          <a:xfrm>
            <a:off x="6429375" y="1387475"/>
            <a:ext cx="6064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30" name="AutoShape 54"/>
          <p:cNvCxnSpPr>
            <a:cxnSpLocks noChangeShapeType="1"/>
            <a:stCxn id="767025" idx="3"/>
            <a:endCxn id="767024" idx="1"/>
          </p:cNvCxnSpPr>
          <p:nvPr/>
        </p:nvCxnSpPr>
        <p:spPr bwMode="auto">
          <a:xfrm flipH="1">
            <a:off x="5213350" y="2443163"/>
            <a:ext cx="1216025" cy="944562"/>
          </a:xfrm>
          <a:prstGeom prst="bentConnector5">
            <a:avLst>
              <a:gd name="adj1" fmla="val -16667"/>
              <a:gd name="adj2" fmla="val 49926"/>
              <a:gd name="adj3" fmla="val 116667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31" name="AutoShape 55"/>
          <p:cNvCxnSpPr>
            <a:cxnSpLocks noChangeShapeType="1"/>
            <a:stCxn id="767006" idx="3"/>
            <a:endCxn id="766999" idx="1"/>
          </p:cNvCxnSpPr>
          <p:nvPr/>
        </p:nvCxnSpPr>
        <p:spPr bwMode="auto">
          <a:xfrm flipH="1" flipV="1">
            <a:off x="2916238" y="3454400"/>
            <a:ext cx="1216025" cy="474663"/>
          </a:xfrm>
          <a:prstGeom prst="bentConnector5">
            <a:avLst>
              <a:gd name="adj1" fmla="val -16667"/>
              <a:gd name="adj2" fmla="val 50148"/>
              <a:gd name="adj3" fmla="val 116667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32" name="AutoShape 56"/>
          <p:cNvCxnSpPr>
            <a:cxnSpLocks noChangeShapeType="1"/>
            <a:stCxn id="767006" idx="3"/>
            <a:endCxn id="767104" idx="1"/>
          </p:cNvCxnSpPr>
          <p:nvPr/>
        </p:nvCxnSpPr>
        <p:spPr bwMode="auto">
          <a:xfrm flipH="1">
            <a:off x="2914650" y="3929063"/>
            <a:ext cx="1217613" cy="557212"/>
          </a:xfrm>
          <a:prstGeom prst="bentConnector5">
            <a:avLst>
              <a:gd name="adj1" fmla="val -16630"/>
              <a:gd name="adj2" fmla="val 56060"/>
              <a:gd name="adj3" fmla="val 11663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33" name="Line 57"/>
          <p:cNvSpPr>
            <a:spLocks noChangeShapeType="1"/>
          </p:cNvSpPr>
          <p:nvPr/>
        </p:nvSpPr>
        <p:spPr bwMode="auto">
          <a:xfrm>
            <a:off x="2714625" y="3257550"/>
            <a:ext cx="201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034" name="Line 58"/>
          <p:cNvSpPr>
            <a:spLocks noChangeShapeType="1"/>
          </p:cNvSpPr>
          <p:nvPr/>
        </p:nvSpPr>
        <p:spPr bwMode="auto">
          <a:xfrm>
            <a:off x="2714625" y="3527425"/>
            <a:ext cx="201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035" name="Line 59"/>
          <p:cNvSpPr>
            <a:spLocks noChangeShapeType="1"/>
          </p:cNvSpPr>
          <p:nvPr/>
        </p:nvSpPr>
        <p:spPr bwMode="auto">
          <a:xfrm>
            <a:off x="2714625" y="2987675"/>
            <a:ext cx="2016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67036" name="AutoShape 60"/>
          <p:cNvCxnSpPr>
            <a:cxnSpLocks noChangeShapeType="1"/>
            <a:stCxn id="766982" idx="3"/>
            <a:endCxn id="767017" idx="1"/>
          </p:cNvCxnSpPr>
          <p:nvPr/>
        </p:nvCxnSpPr>
        <p:spPr bwMode="auto">
          <a:xfrm flipH="1" flipV="1">
            <a:off x="2916238" y="2441575"/>
            <a:ext cx="1216025" cy="473075"/>
          </a:xfrm>
          <a:prstGeom prst="bentConnector5">
            <a:avLst>
              <a:gd name="adj1" fmla="val -16667"/>
              <a:gd name="adj2" fmla="val 50000"/>
              <a:gd name="adj3" fmla="val 112269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37" name="AutoShape 61"/>
          <p:cNvSpPr>
            <a:spLocks noChangeArrowheads="1"/>
          </p:cNvSpPr>
          <p:nvPr/>
        </p:nvSpPr>
        <p:spPr bwMode="auto">
          <a:xfrm>
            <a:off x="4318000" y="2892425"/>
            <a:ext cx="41275" cy="39688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38" name="AutoShape 62"/>
          <p:cNvSpPr>
            <a:spLocks noChangeArrowheads="1"/>
          </p:cNvSpPr>
          <p:nvPr/>
        </p:nvSpPr>
        <p:spPr bwMode="auto">
          <a:xfrm>
            <a:off x="2693988" y="3238500"/>
            <a:ext cx="39687" cy="39688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39" name="AutoShape 63"/>
          <p:cNvSpPr>
            <a:spLocks noChangeArrowheads="1"/>
          </p:cNvSpPr>
          <p:nvPr/>
        </p:nvSpPr>
        <p:spPr bwMode="auto">
          <a:xfrm>
            <a:off x="2693988" y="2963863"/>
            <a:ext cx="39687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40" name="AutoShape 64"/>
          <p:cNvSpPr>
            <a:spLocks noChangeArrowheads="1"/>
          </p:cNvSpPr>
          <p:nvPr/>
        </p:nvSpPr>
        <p:spPr bwMode="auto">
          <a:xfrm>
            <a:off x="2693988" y="3505200"/>
            <a:ext cx="39687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41" name="AutoShape 65"/>
          <p:cNvSpPr>
            <a:spLocks noChangeArrowheads="1"/>
          </p:cNvSpPr>
          <p:nvPr/>
        </p:nvSpPr>
        <p:spPr bwMode="auto">
          <a:xfrm>
            <a:off x="4318000" y="3908425"/>
            <a:ext cx="41275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42" name="Text Box 66"/>
          <p:cNvSpPr txBox="1">
            <a:spLocks noChangeArrowheads="1"/>
          </p:cNvSpPr>
          <p:nvPr/>
        </p:nvSpPr>
        <p:spPr bwMode="auto">
          <a:xfrm>
            <a:off x="3232150" y="2544763"/>
            <a:ext cx="5413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laser map</a:t>
            </a:r>
          </a:p>
        </p:txBody>
      </p:sp>
      <p:sp>
        <p:nvSpPr>
          <p:cNvPr id="767043" name="Text Box 67"/>
          <p:cNvSpPr txBox="1">
            <a:spLocks noChangeArrowheads="1"/>
          </p:cNvSpPr>
          <p:nvPr/>
        </p:nvSpPr>
        <p:spPr bwMode="auto">
          <a:xfrm>
            <a:off x="2901950" y="4076700"/>
            <a:ext cx="12176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vehicle state (pose, velocity)</a:t>
            </a:r>
          </a:p>
        </p:txBody>
      </p:sp>
      <p:sp>
        <p:nvSpPr>
          <p:cNvPr id="767044" name="Text Box 68"/>
          <p:cNvSpPr txBox="1">
            <a:spLocks noChangeArrowheads="1"/>
          </p:cNvSpPr>
          <p:nvPr/>
        </p:nvSpPr>
        <p:spPr bwMode="auto">
          <a:xfrm>
            <a:off x="4194175" y="4392613"/>
            <a:ext cx="6445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velocity limit</a:t>
            </a:r>
          </a:p>
        </p:txBody>
      </p:sp>
      <p:sp>
        <p:nvSpPr>
          <p:cNvPr id="767045" name="Text Box 69"/>
          <p:cNvSpPr txBox="1">
            <a:spLocks noChangeArrowheads="1"/>
          </p:cNvSpPr>
          <p:nvPr/>
        </p:nvSpPr>
        <p:spPr bwMode="auto">
          <a:xfrm>
            <a:off x="4329113" y="2778125"/>
            <a:ext cx="3413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map</a:t>
            </a:r>
          </a:p>
        </p:txBody>
      </p:sp>
      <p:sp>
        <p:nvSpPr>
          <p:cNvPr id="767046" name="Text Box 70"/>
          <p:cNvSpPr txBox="1">
            <a:spLocks noChangeArrowheads="1"/>
          </p:cNvSpPr>
          <p:nvPr/>
        </p:nvSpPr>
        <p:spPr bwMode="auto">
          <a:xfrm>
            <a:off x="4103688" y="3041650"/>
            <a:ext cx="5826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vision map</a:t>
            </a:r>
          </a:p>
        </p:txBody>
      </p:sp>
      <p:sp>
        <p:nvSpPr>
          <p:cNvPr id="767047" name="Text Box 71"/>
          <p:cNvSpPr txBox="1">
            <a:spLocks noChangeArrowheads="1"/>
          </p:cNvSpPr>
          <p:nvPr/>
        </p:nvSpPr>
        <p:spPr bwMode="auto">
          <a:xfrm>
            <a:off x="4445000" y="3692525"/>
            <a:ext cx="4429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vehicle</a:t>
            </a:r>
          </a:p>
          <a:p>
            <a:pPr algn="ctr"/>
            <a:r>
              <a:rPr lang="en-US" sz="600" b="1" i="0">
                <a:solidFill>
                  <a:schemeClr val="bg1"/>
                </a:solidFill>
              </a:rPr>
              <a:t>state</a:t>
            </a:r>
          </a:p>
        </p:txBody>
      </p:sp>
      <p:sp>
        <p:nvSpPr>
          <p:cNvPr id="767048" name="Text Box 72"/>
          <p:cNvSpPr txBox="1">
            <a:spLocks noChangeArrowheads="1"/>
          </p:cNvSpPr>
          <p:nvPr/>
        </p:nvSpPr>
        <p:spPr bwMode="auto">
          <a:xfrm>
            <a:off x="4141788" y="3317875"/>
            <a:ext cx="623887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obstacle list</a:t>
            </a:r>
          </a:p>
        </p:txBody>
      </p:sp>
      <p:cxnSp>
        <p:nvCxnSpPr>
          <p:cNvPr id="767049" name="AutoShape 73"/>
          <p:cNvCxnSpPr>
            <a:cxnSpLocks noChangeShapeType="1"/>
          </p:cNvCxnSpPr>
          <p:nvPr/>
        </p:nvCxnSpPr>
        <p:spPr bwMode="auto">
          <a:xfrm rot="16200000" flipH="1">
            <a:off x="4853781" y="3479007"/>
            <a:ext cx="515937" cy="203200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50" name="Text Box 74"/>
          <p:cNvSpPr txBox="1">
            <a:spLocks noChangeArrowheads="1"/>
          </p:cNvSpPr>
          <p:nvPr/>
        </p:nvSpPr>
        <p:spPr bwMode="auto">
          <a:xfrm>
            <a:off x="5478463" y="2773363"/>
            <a:ext cx="5334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trajectory</a:t>
            </a:r>
          </a:p>
        </p:txBody>
      </p:sp>
      <p:sp>
        <p:nvSpPr>
          <p:cNvPr id="767052" name="Text Box 76"/>
          <p:cNvSpPr txBox="1">
            <a:spLocks noChangeArrowheads="1"/>
          </p:cNvSpPr>
          <p:nvPr/>
        </p:nvSpPr>
        <p:spPr bwMode="auto">
          <a:xfrm>
            <a:off x="688975" y="1320800"/>
            <a:ext cx="1214438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RDDF database</a:t>
            </a:r>
          </a:p>
        </p:txBody>
      </p:sp>
      <p:cxnSp>
        <p:nvCxnSpPr>
          <p:cNvPr id="767053" name="AutoShape 77"/>
          <p:cNvCxnSpPr>
            <a:cxnSpLocks noChangeShapeType="1"/>
            <a:stCxn id="767052" idx="3"/>
            <a:endCxn id="767079" idx="1"/>
          </p:cNvCxnSpPr>
          <p:nvPr/>
        </p:nvCxnSpPr>
        <p:spPr bwMode="auto">
          <a:xfrm>
            <a:off x="1903413" y="1428750"/>
            <a:ext cx="1012825" cy="965200"/>
          </a:xfrm>
          <a:prstGeom prst="bentConnector3">
            <a:avLst>
              <a:gd name="adj1" fmla="val 80139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7054" name="AutoShape 78"/>
          <p:cNvCxnSpPr>
            <a:cxnSpLocks noChangeShapeType="1"/>
          </p:cNvCxnSpPr>
          <p:nvPr/>
        </p:nvCxnSpPr>
        <p:spPr bwMode="auto">
          <a:xfrm flipH="1">
            <a:off x="5213350" y="1412875"/>
            <a:ext cx="1216025" cy="2362200"/>
          </a:xfrm>
          <a:prstGeom prst="bentConnector5">
            <a:avLst>
              <a:gd name="adj1" fmla="val -16667"/>
              <a:gd name="adj2" fmla="val 26801"/>
              <a:gd name="adj3" fmla="val 12118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55" name="Rectangle 79"/>
          <p:cNvSpPr>
            <a:spLocks noChangeArrowheads="1"/>
          </p:cNvSpPr>
          <p:nvPr/>
        </p:nvSpPr>
        <p:spPr bwMode="auto">
          <a:xfrm>
            <a:off x="5213350" y="3749675"/>
            <a:ext cx="290513" cy="8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56" name="Text Box 80"/>
          <p:cNvSpPr txBox="1">
            <a:spLocks noChangeArrowheads="1"/>
          </p:cNvSpPr>
          <p:nvPr/>
        </p:nvSpPr>
        <p:spPr bwMode="auto">
          <a:xfrm>
            <a:off x="5370513" y="1919288"/>
            <a:ext cx="6604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driving mode</a:t>
            </a:r>
          </a:p>
        </p:txBody>
      </p:sp>
      <p:sp>
        <p:nvSpPr>
          <p:cNvPr id="767057" name="Text Box 81"/>
          <p:cNvSpPr txBox="1">
            <a:spLocks noChangeArrowheads="1"/>
          </p:cNvSpPr>
          <p:nvPr/>
        </p:nvSpPr>
        <p:spPr bwMode="auto">
          <a:xfrm>
            <a:off x="5219700" y="1628775"/>
            <a:ext cx="106838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pause/disable command</a:t>
            </a:r>
          </a:p>
        </p:txBody>
      </p:sp>
      <p:sp>
        <p:nvSpPr>
          <p:cNvPr id="767058" name="Text Box 82"/>
          <p:cNvSpPr txBox="1">
            <a:spLocks noChangeArrowheads="1"/>
          </p:cNvSpPr>
          <p:nvPr/>
        </p:nvSpPr>
        <p:spPr bwMode="auto">
          <a:xfrm>
            <a:off x="7035800" y="3890963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Power server interface</a:t>
            </a:r>
          </a:p>
        </p:txBody>
      </p:sp>
      <p:sp>
        <p:nvSpPr>
          <p:cNvPr id="767059" name="AutoShape 83"/>
          <p:cNvSpPr>
            <a:spLocks noChangeArrowheads="1"/>
          </p:cNvSpPr>
          <p:nvPr/>
        </p:nvSpPr>
        <p:spPr bwMode="auto">
          <a:xfrm>
            <a:off x="6761163" y="1752600"/>
            <a:ext cx="39687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60" name="Text Box 84"/>
          <p:cNvSpPr txBox="1">
            <a:spLocks noChangeArrowheads="1"/>
          </p:cNvSpPr>
          <p:nvPr/>
        </p:nvSpPr>
        <p:spPr bwMode="auto">
          <a:xfrm>
            <a:off x="7446963" y="6118225"/>
            <a:ext cx="4222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clocks</a:t>
            </a:r>
          </a:p>
        </p:txBody>
      </p:sp>
      <p:cxnSp>
        <p:nvCxnSpPr>
          <p:cNvPr id="767061" name="AutoShape 85"/>
          <p:cNvCxnSpPr>
            <a:cxnSpLocks noChangeShapeType="1"/>
            <a:stCxn id="767066" idx="3"/>
            <a:endCxn id="767023" idx="2"/>
          </p:cNvCxnSpPr>
          <p:nvPr/>
        </p:nvCxnSpPr>
        <p:spPr bwMode="auto">
          <a:xfrm flipH="1" flipV="1">
            <a:off x="5821363" y="3968750"/>
            <a:ext cx="608012" cy="1423988"/>
          </a:xfrm>
          <a:prstGeom prst="bentConnector4">
            <a:avLst>
              <a:gd name="adj1" fmla="val -33333"/>
              <a:gd name="adj2" fmla="val 51185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62" name="Text Box 86"/>
          <p:cNvSpPr txBox="1">
            <a:spLocks noChangeArrowheads="1"/>
          </p:cNvSpPr>
          <p:nvPr/>
        </p:nvSpPr>
        <p:spPr bwMode="auto">
          <a:xfrm>
            <a:off x="5819775" y="5078413"/>
            <a:ext cx="7715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emergency stop</a:t>
            </a:r>
          </a:p>
        </p:txBody>
      </p:sp>
      <p:sp>
        <p:nvSpPr>
          <p:cNvPr id="767063" name="Text Box 87"/>
          <p:cNvSpPr txBox="1">
            <a:spLocks noChangeArrowheads="1"/>
          </p:cNvSpPr>
          <p:nvPr/>
        </p:nvSpPr>
        <p:spPr bwMode="auto">
          <a:xfrm>
            <a:off x="6400800" y="5457825"/>
            <a:ext cx="6381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power on/off</a:t>
            </a:r>
          </a:p>
        </p:txBody>
      </p:sp>
      <p:sp>
        <p:nvSpPr>
          <p:cNvPr id="767064" name="Text Box 88"/>
          <p:cNvSpPr txBox="1">
            <a:spLocks noChangeArrowheads="1"/>
          </p:cNvSpPr>
          <p:nvPr/>
        </p:nvSpPr>
        <p:spPr bwMode="auto">
          <a:xfrm>
            <a:off x="3389313" y="5092700"/>
            <a:ext cx="11541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Linux processes start/stop</a:t>
            </a:r>
          </a:p>
        </p:txBody>
      </p:sp>
      <p:sp>
        <p:nvSpPr>
          <p:cNvPr id="767065" name="Text Box 89"/>
          <p:cNvSpPr txBox="1">
            <a:spLocks noChangeArrowheads="1"/>
          </p:cNvSpPr>
          <p:nvPr/>
        </p:nvSpPr>
        <p:spPr bwMode="auto">
          <a:xfrm>
            <a:off x="2336800" y="5092700"/>
            <a:ext cx="5921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heart beats</a:t>
            </a:r>
          </a:p>
        </p:txBody>
      </p:sp>
      <p:sp>
        <p:nvSpPr>
          <p:cNvPr id="767066" name="Rectangle 90"/>
          <p:cNvSpPr>
            <a:spLocks noChangeArrowheads="1"/>
          </p:cNvSpPr>
          <p:nvPr/>
        </p:nvSpPr>
        <p:spPr bwMode="auto">
          <a:xfrm>
            <a:off x="6226175" y="5357813"/>
            <a:ext cx="203200" cy="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67067" name="AutoShape 91"/>
          <p:cNvCxnSpPr>
            <a:cxnSpLocks noChangeShapeType="1"/>
          </p:cNvCxnSpPr>
          <p:nvPr/>
        </p:nvCxnSpPr>
        <p:spPr bwMode="auto">
          <a:xfrm>
            <a:off x="2703513" y="2043113"/>
            <a:ext cx="2509837" cy="344487"/>
          </a:xfrm>
          <a:prstGeom prst="bentConnector3">
            <a:avLst>
              <a:gd name="adj1" fmla="val 84079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68" name="AutoShape 92"/>
          <p:cNvSpPr>
            <a:spLocks noChangeArrowheads="1"/>
          </p:cNvSpPr>
          <p:nvPr/>
        </p:nvSpPr>
        <p:spPr bwMode="auto">
          <a:xfrm>
            <a:off x="2689225" y="2022475"/>
            <a:ext cx="41275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69" name="Text Box 93"/>
          <p:cNvSpPr txBox="1">
            <a:spLocks noChangeArrowheads="1"/>
          </p:cNvSpPr>
          <p:nvPr/>
        </p:nvSpPr>
        <p:spPr bwMode="auto">
          <a:xfrm>
            <a:off x="2100263" y="1398588"/>
            <a:ext cx="4762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corridor</a:t>
            </a:r>
          </a:p>
        </p:txBody>
      </p:sp>
      <p:sp>
        <p:nvSpPr>
          <p:cNvPr id="767070" name="Text Box 94"/>
          <p:cNvSpPr txBox="1">
            <a:spLocks noChangeArrowheads="1"/>
          </p:cNvSpPr>
          <p:nvPr/>
        </p:nvSpPr>
        <p:spPr bwMode="auto">
          <a:xfrm>
            <a:off x="466725" y="922338"/>
            <a:ext cx="7870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rgbClr val="FFFF00"/>
                </a:solidFill>
              </a:rPr>
              <a:t>    SENSOR INTERFACE                  PERCEPTION                  PLANNING&amp;CONTROL          USER INTERFACE</a:t>
            </a:r>
          </a:p>
        </p:txBody>
      </p:sp>
      <p:sp>
        <p:nvSpPr>
          <p:cNvPr id="767071" name="Text Box 95"/>
          <p:cNvSpPr txBox="1">
            <a:spLocks noChangeArrowheads="1"/>
          </p:cNvSpPr>
          <p:nvPr/>
        </p:nvSpPr>
        <p:spPr bwMode="auto">
          <a:xfrm>
            <a:off x="7073900" y="2781300"/>
            <a:ext cx="105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i="0">
                <a:solidFill>
                  <a:srgbClr val="FFFF00"/>
                </a:solidFill>
              </a:rPr>
              <a:t>VEHICLE</a:t>
            </a:r>
          </a:p>
          <a:p>
            <a:pPr algn="ctr"/>
            <a:r>
              <a:rPr lang="en-US" sz="1200" b="1" i="0">
                <a:solidFill>
                  <a:srgbClr val="FFFF00"/>
                </a:solidFill>
              </a:rPr>
              <a:t>INTERFACE</a:t>
            </a:r>
          </a:p>
        </p:txBody>
      </p:sp>
      <p:sp>
        <p:nvSpPr>
          <p:cNvPr id="767077" name="Text Box 101"/>
          <p:cNvSpPr txBox="1">
            <a:spLocks noChangeArrowheads="1"/>
          </p:cNvSpPr>
          <p:nvPr/>
        </p:nvSpPr>
        <p:spPr bwMode="auto">
          <a:xfrm>
            <a:off x="2898775" y="1903413"/>
            <a:ext cx="15938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RDDF corridor (smoothed and original)</a:t>
            </a:r>
          </a:p>
        </p:txBody>
      </p:sp>
      <p:sp>
        <p:nvSpPr>
          <p:cNvPr id="767078" name="AutoShape 102"/>
          <p:cNvSpPr>
            <a:spLocks noChangeArrowheads="1"/>
          </p:cNvSpPr>
          <p:nvPr/>
        </p:nvSpPr>
        <p:spPr bwMode="auto">
          <a:xfrm>
            <a:off x="4989513" y="3367088"/>
            <a:ext cx="41275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79" name="Rectangle 103"/>
          <p:cNvSpPr>
            <a:spLocks noChangeArrowheads="1"/>
          </p:cNvSpPr>
          <p:nvPr/>
        </p:nvSpPr>
        <p:spPr bwMode="auto">
          <a:xfrm>
            <a:off x="2916238" y="2341563"/>
            <a:ext cx="142875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67080" name="AutoShape 104"/>
          <p:cNvCxnSpPr>
            <a:cxnSpLocks noChangeShapeType="1"/>
            <a:stCxn id="767016" idx="3"/>
            <a:endCxn id="767058" idx="1"/>
          </p:cNvCxnSpPr>
          <p:nvPr/>
        </p:nvCxnSpPr>
        <p:spPr bwMode="auto">
          <a:xfrm flipV="1">
            <a:off x="6429375" y="3998913"/>
            <a:ext cx="606425" cy="14684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81" name="Text Box 105"/>
          <p:cNvSpPr txBox="1">
            <a:spLocks noChangeArrowheads="1"/>
          </p:cNvSpPr>
          <p:nvPr/>
        </p:nvSpPr>
        <p:spPr bwMode="auto">
          <a:xfrm>
            <a:off x="2106613" y="5359400"/>
            <a:ext cx="2498725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Process controller</a:t>
            </a:r>
          </a:p>
        </p:txBody>
      </p:sp>
      <p:cxnSp>
        <p:nvCxnSpPr>
          <p:cNvPr id="767082" name="AutoShape 106"/>
          <p:cNvCxnSpPr>
            <a:cxnSpLocks noChangeShapeType="1"/>
            <a:stCxn id="767081" idx="3"/>
            <a:endCxn id="767016" idx="1"/>
          </p:cNvCxnSpPr>
          <p:nvPr/>
        </p:nvCxnSpPr>
        <p:spPr bwMode="auto">
          <a:xfrm>
            <a:off x="4605338" y="5467350"/>
            <a:ext cx="608012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83" name="Text Box 107"/>
          <p:cNvSpPr txBox="1">
            <a:spLocks noChangeArrowheads="1"/>
          </p:cNvSpPr>
          <p:nvPr/>
        </p:nvSpPr>
        <p:spPr bwMode="auto">
          <a:xfrm>
            <a:off x="806450" y="5773738"/>
            <a:ext cx="95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i="0">
                <a:solidFill>
                  <a:srgbClr val="FFFF00"/>
                </a:solidFill>
              </a:rPr>
              <a:t>GLOBAL</a:t>
            </a:r>
          </a:p>
          <a:p>
            <a:pPr algn="ctr"/>
            <a:r>
              <a:rPr lang="en-US" sz="1200" b="1" i="0">
                <a:solidFill>
                  <a:srgbClr val="FFFF00"/>
                </a:solidFill>
              </a:rPr>
              <a:t>SERVICES</a:t>
            </a:r>
          </a:p>
        </p:txBody>
      </p:sp>
      <p:grpSp>
        <p:nvGrpSpPr>
          <p:cNvPr id="767119" name="Group 143"/>
          <p:cNvGrpSpPr>
            <a:grpSpLocks/>
          </p:cNvGrpSpPr>
          <p:nvPr/>
        </p:nvGrpSpPr>
        <p:grpSpPr bwMode="auto">
          <a:xfrm>
            <a:off x="620713" y="847725"/>
            <a:ext cx="7747000" cy="5840413"/>
            <a:chOff x="391" y="534"/>
            <a:chExt cx="4880" cy="3679"/>
          </a:xfrm>
        </p:grpSpPr>
        <p:sp>
          <p:nvSpPr>
            <p:cNvPr id="767072" name="Freeform 96"/>
            <p:cNvSpPr>
              <a:spLocks/>
            </p:cNvSpPr>
            <p:nvPr/>
          </p:nvSpPr>
          <p:spPr bwMode="auto">
            <a:xfrm>
              <a:off x="4347" y="1725"/>
              <a:ext cx="924" cy="383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3" name="Freeform 97"/>
            <p:cNvSpPr>
              <a:spLocks/>
            </p:cNvSpPr>
            <p:nvPr/>
          </p:nvSpPr>
          <p:spPr bwMode="auto">
            <a:xfrm>
              <a:off x="391" y="534"/>
              <a:ext cx="1221" cy="255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4" name="Freeform 98"/>
            <p:cNvSpPr>
              <a:spLocks/>
            </p:cNvSpPr>
            <p:nvPr/>
          </p:nvSpPr>
          <p:spPr bwMode="auto">
            <a:xfrm>
              <a:off x="1697" y="534"/>
              <a:ext cx="1204" cy="255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5" name="Freeform 99"/>
            <p:cNvSpPr>
              <a:spLocks/>
            </p:cNvSpPr>
            <p:nvPr/>
          </p:nvSpPr>
          <p:spPr bwMode="auto">
            <a:xfrm>
              <a:off x="2986" y="534"/>
              <a:ext cx="1221" cy="255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76" name="Freeform 100"/>
            <p:cNvSpPr>
              <a:spLocks/>
            </p:cNvSpPr>
            <p:nvPr/>
          </p:nvSpPr>
          <p:spPr bwMode="auto">
            <a:xfrm>
              <a:off x="4305" y="534"/>
              <a:ext cx="966" cy="255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7084" name="Freeform 108"/>
            <p:cNvSpPr>
              <a:spLocks/>
            </p:cNvSpPr>
            <p:nvPr/>
          </p:nvSpPr>
          <p:spPr bwMode="auto">
            <a:xfrm rot="-5400000">
              <a:off x="327" y="3341"/>
              <a:ext cx="936" cy="808"/>
            </a:xfrm>
            <a:custGeom>
              <a:avLst/>
              <a:gdLst>
                <a:gd name="T0" fmla="*/ 0 w 1488"/>
                <a:gd name="T1" fmla="*/ 336 h 336"/>
                <a:gd name="T2" fmla="*/ 0 w 1488"/>
                <a:gd name="T3" fmla="*/ 0 h 336"/>
                <a:gd name="T4" fmla="*/ 1488 w 1488"/>
                <a:gd name="T5" fmla="*/ 0 h 336"/>
                <a:gd name="T6" fmla="*/ 1488 w 1488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8" h="336">
                  <a:moveTo>
                    <a:pt x="0" y="336"/>
                  </a:moveTo>
                  <a:lnTo>
                    <a:pt x="0" y="0"/>
                  </a:lnTo>
                  <a:lnTo>
                    <a:pt x="1488" y="0"/>
                  </a:lnTo>
                  <a:lnTo>
                    <a:pt x="1488" y="336"/>
                  </a:lnTo>
                </a:path>
              </a:pathLst>
            </a:cu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7085" name="Text Box 109"/>
          <p:cNvSpPr txBox="1">
            <a:spLocks noChangeArrowheads="1"/>
          </p:cNvSpPr>
          <p:nvPr/>
        </p:nvSpPr>
        <p:spPr bwMode="auto">
          <a:xfrm>
            <a:off x="4583113" y="5303838"/>
            <a:ext cx="6540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health status</a:t>
            </a:r>
          </a:p>
        </p:txBody>
      </p:sp>
      <p:grpSp>
        <p:nvGrpSpPr>
          <p:cNvPr id="767086" name="Group 110"/>
          <p:cNvGrpSpPr>
            <a:grpSpLocks/>
          </p:cNvGrpSpPr>
          <p:nvPr/>
        </p:nvGrpSpPr>
        <p:grpSpPr bwMode="auto">
          <a:xfrm>
            <a:off x="7037388" y="3532188"/>
            <a:ext cx="79375" cy="204787"/>
            <a:chOff x="4801" y="2177"/>
            <a:chExt cx="56" cy="276"/>
          </a:xfrm>
        </p:grpSpPr>
        <p:sp>
          <p:nvSpPr>
            <p:cNvPr id="767087" name="Rectangle 111"/>
            <p:cNvSpPr>
              <a:spLocks noChangeArrowheads="1"/>
            </p:cNvSpPr>
            <p:nvPr/>
          </p:nvSpPr>
          <p:spPr bwMode="auto">
            <a:xfrm>
              <a:off x="4801" y="2234"/>
              <a:ext cx="5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7088" name="Rectangle 112"/>
            <p:cNvSpPr>
              <a:spLocks noChangeArrowheads="1"/>
            </p:cNvSpPr>
            <p:nvPr/>
          </p:nvSpPr>
          <p:spPr bwMode="auto">
            <a:xfrm>
              <a:off x="4801" y="2291"/>
              <a:ext cx="5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7089" name="Rectangle 113"/>
            <p:cNvSpPr>
              <a:spLocks noChangeArrowheads="1"/>
            </p:cNvSpPr>
            <p:nvPr/>
          </p:nvSpPr>
          <p:spPr bwMode="auto">
            <a:xfrm>
              <a:off x="4801" y="2343"/>
              <a:ext cx="5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7090" name="Rectangle 114"/>
            <p:cNvSpPr>
              <a:spLocks noChangeArrowheads="1"/>
            </p:cNvSpPr>
            <p:nvPr/>
          </p:nvSpPr>
          <p:spPr bwMode="auto">
            <a:xfrm>
              <a:off x="4801" y="2397"/>
              <a:ext cx="5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7091" name="Rectangle 115"/>
            <p:cNvSpPr>
              <a:spLocks noChangeArrowheads="1"/>
            </p:cNvSpPr>
            <p:nvPr/>
          </p:nvSpPr>
          <p:spPr bwMode="auto">
            <a:xfrm>
              <a:off x="4801" y="2177"/>
              <a:ext cx="5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767092" name="AutoShape 116"/>
          <p:cNvCxnSpPr>
            <a:cxnSpLocks noChangeShapeType="1"/>
            <a:stCxn id="767059" idx="4"/>
            <a:endCxn id="767087" idx="1"/>
          </p:cNvCxnSpPr>
          <p:nvPr/>
        </p:nvCxnSpPr>
        <p:spPr bwMode="auto">
          <a:xfrm rot="16200000" flipH="1">
            <a:off x="6008687" y="2566988"/>
            <a:ext cx="1801813" cy="255588"/>
          </a:xfrm>
          <a:prstGeom prst="bentConnector2">
            <a:avLst/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93" name="Text Box 117"/>
          <p:cNvSpPr txBox="1">
            <a:spLocks noChangeArrowheads="1"/>
          </p:cNvSpPr>
          <p:nvPr/>
        </p:nvSpPr>
        <p:spPr bwMode="auto">
          <a:xfrm>
            <a:off x="4168775" y="5580063"/>
            <a:ext cx="3413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767094" name="Text Box 118"/>
          <p:cNvSpPr txBox="1">
            <a:spLocks noChangeArrowheads="1"/>
          </p:cNvSpPr>
          <p:nvPr/>
        </p:nvSpPr>
        <p:spPr bwMode="auto">
          <a:xfrm>
            <a:off x="2106613" y="5870575"/>
            <a:ext cx="4322762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Data logger</a:t>
            </a:r>
          </a:p>
        </p:txBody>
      </p:sp>
      <p:sp>
        <p:nvSpPr>
          <p:cNvPr id="767095" name="Text Box 119"/>
          <p:cNvSpPr txBox="1">
            <a:spLocks noChangeArrowheads="1"/>
          </p:cNvSpPr>
          <p:nvPr/>
        </p:nvSpPr>
        <p:spPr bwMode="auto">
          <a:xfrm>
            <a:off x="7035800" y="5870575"/>
            <a:ext cx="1216025" cy="215900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File system</a:t>
            </a:r>
          </a:p>
        </p:txBody>
      </p:sp>
      <p:cxnSp>
        <p:nvCxnSpPr>
          <p:cNvPr id="767096" name="AutoShape 120"/>
          <p:cNvCxnSpPr>
            <a:cxnSpLocks noChangeShapeType="1"/>
            <a:stCxn id="767094" idx="3"/>
            <a:endCxn id="767095" idx="1"/>
          </p:cNvCxnSpPr>
          <p:nvPr/>
        </p:nvCxnSpPr>
        <p:spPr bwMode="auto">
          <a:xfrm>
            <a:off x="6429375" y="5978525"/>
            <a:ext cx="606425" cy="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097" name="Line 121"/>
          <p:cNvSpPr>
            <a:spLocks noChangeShapeType="1"/>
          </p:cNvSpPr>
          <p:nvPr/>
        </p:nvSpPr>
        <p:spPr bwMode="auto">
          <a:xfrm>
            <a:off x="7646988" y="6259513"/>
            <a:ext cx="0" cy="1476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098" name="Line 122"/>
          <p:cNvSpPr>
            <a:spLocks noChangeShapeType="1"/>
          </p:cNvSpPr>
          <p:nvPr/>
        </p:nvSpPr>
        <p:spPr bwMode="auto">
          <a:xfrm>
            <a:off x="3930650" y="5207000"/>
            <a:ext cx="0" cy="146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099" name="Line 123"/>
          <p:cNvSpPr>
            <a:spLocks noChangeShapeType="1"/>
          </p:cNvSpPr>
          <p:nvPr/>
        </p:nvSpPr>
        <p:spPr bwMode="auto">
          <a:xfrm>
            <a:off x="2646363" y="5207000"/>
            <a:ext cx="0" cy="146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00" name="Line 124"/>
          <p:cNvSpPr>
            <a:spLocks noChangeShapeType="1"/>
          </p:cNvSpPr>
          <p:nvPr/>
        </p:nvSpPr>
        <p:spPr bwMode="auto">
          <a:xfrm>
            <a:off x="4335463" y="5722938"/>
            <a:ext cx="0" cy="146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01" name="Line 125"/>
          <p:cNvSpPr>
            <a:spLocks noChangeShapeType="1"/>
          </p:cNvSpPr>
          <p:nvPr/>
        </p:nvSpPr>
        <p:spPr bwMode="auto">
          <a:xfrm>
            <a:off x="3794125" y="6259513"/>
            <a:ext cx="0" cy="1476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02" name="Text Box 126"/>
          <p:cNvSpPr txBox="1">
            <a:spLocks noChangeArrowheads="1"/>
          </p:cNvSpPr>
          <p:nvPr/>
        </p:nvSpPr>
        <p:spPr bwMode="auto">
          <a:xfrm>
            <a:off x="3260725" y="6118225"/>
            <a:ext cx="109855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Communication requests</a:t>
            </a:r>
          </a:p>
        </p:txBody>
      </p:sp>
      <p:sp>
        <p:nvSpPr>
          <p:cNvPr id="767103" name="Text Box 127"/>
          <p:cNvSpPr txBox="1">
            <a:spLocks noChangeArrowheads="1"/>
          </p:cNvSpPr>
          <p:nvPr/>
        </p:nvSpPr>
        <p:spPr bwMode="auto">
          <a:xfrm>
            <a:off x="2901950" y="3562350"/>
            <a:ext cx="12176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vehicle state (pose, velocity)</a:t>
            </a:r>
          </a:p>
        </p:txBody>
      </p:sp>
      <p:sp>
        <p:nvSpPr>
          <p:cNvPr id="767104" name="Rectangle 128"/>
          <p:cNvSpPr>
            <a:spLocks noChangeArrowheads="1"/>
          </p:cNvSpPr>
          <p:nvPr/>
        </p:nvSpPr>
        <p:spPr bwMode="auto">
          <a:xfrm>
            <a:off x="2914650" y="4446588"/>
            <a:ext cx="77788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105" name="Text Box 129"/>
          <p:cNvSpPr txBox="1">
            <a:spLocks noChangeArrowheads="1"/>
          </p:cNvSpPr>
          <p:nvPr/>
        </p:nvSpPr>
        <p:spPr bwMode="auto">
          <a:xfrm>
            <a:off x="688975" y="4924425"/>
            <a:ext cx="1214438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Brake/steering</a:t>
            </a:r>
          </a:p>
        </p:txBody>
      </p:sp>
      <p:cxnSp>
        <p:nvCxnSpPr>
          <p:cNvPr id="767106" name="AutoShape 130"/>
          <p:cNvCxnSpPr>
            <a:cxnSpLocks noChangeShapeType="1"/>
          </p:cNvCxnSpPr>
          <p:nvPr/>
        </p:nvCxnSpPr>
        <p:spPr bwMode="auto">
          <a:xfrm flipV="1">
            <a:off x="1909763" y="3457575"/>
            <a:ext cx="3305175" cy="1576388"/>
          </a:xfrm>
          <a:prstGeom prst="bentConnector3">
            <a:avLst>
              <a:gd name="adj1" fmla="val 91102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7107" name="Line 131"/>
          <p:cNvSpPr>
            <a:spLocks noChangeShapeType="1"/>
          </p:cNvSpPr>
          <p:nvPr/>
        </p:nvSpPr>
        <p:spPr bwMode="auto">
          <a:xfrm>
            <a:off x="4914900" y="3960813"/>
            <a:ext cx="298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08" name="AutoShape 132"/>
          <p:cNvSpPr>
            <a:spLocks noChangeArrowheads="1"/>
          </p:cNvSpPr>
          <p:nvPr/>
        </p:nvSpPr>
        <p:spPr bwMode="auto">
          <a:xfrm>
            <a:off x="4899025" y="3941763"/>
            <a:ext cx="41275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109" name="Text Box 133"/>
          <p:cNvSpPr txBox="1">
            <a:spLocks noChangeArrowheads="1"/>
          </p:cNvSpPr>
          <p:nvPr/>
        </p:nvSpPr>
        <p:spPr bwMode="auto">
          <a:xfrm>
            <a:off x="4545013" y="6118225"/>
            <a:ext cx="110966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Communication channels</a:t>
            </a:r>
          </a:p>
        </p:txBody>
      </p:sp>
      <p:sp>
        <p:nvSpPr>
          <p:cNvPr id="767110" name="Line 134"/>
          <p:cNvSpPr>
            <a:spLocks noChangeShapeType="1"/>
          </p:cNvSpPr>
          <p:nvPr/>
        </p:nvSpPr>
        <p:spPr bwMode="auto">
          <a:xfrm>
            <a:off x="5078413" y="6259513"/>
            <a:ext cx="0" cy="1476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11" name="Text Box 135"/>
          <p:cNvSpPr txBox="1">
            <a:spLocks noChangeArrowheads="1"/>
          </p:cNvSpPr>
          <p:nvPr/>
        </p:nvSpPr>
        <p:spPr bwMode="auto">
          <a:xfrm>
            <a:off x="2106613" y="6407150"/>
            <a:ext cx="4322762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Inter-process communication (IPC) server</a:t>
            </a:r>
          </a:p>
        </p:txBody>
      </p:sp>
      <p:sp>
        <p:nvSpPr>
          <p:cNvPr id="767112" name="Text Box 136"/>
          <p:cNvSpPr txBox="1">
            <a:spLocks noChangeArrowheads="1"/>
          </p:cNvSpPr>
          <p:nvPr/>
        </p:nvSpPr>
        <p:spPr bwMode="auto">
          <a:xfrm>
            <a:off x="7035800" y="6407150"/>
            <a:ext cx="1212850" cy="217488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en-US" sz="900" b="1" i="0"/>
              <a:t>Time server</a:t>
            </a:r>
          </a:p>
        </p:txBody>
      </p:sp>
      <p:sp>
        <p:nvSpPr>
          <p:cNvPr id="767113" name="Line 137"/>
          <p:cNvSpPr>
            <a:spLocks noChangeShapeType="1"/>
          </p:cNvSpPr>
          <p:nvPr/>
        </p:nvSpPr>
        <p:spPr bwMode="auto">
          <a:xfrm>
            <a:off x="4833938" y="3327400"/>
            <a:ext cx="3762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7114" name="AutoShape 138"/>
          <p:cNvSpPr>
            <a:spLocks noChangeArrowheads="1"/>
          </p:cNvSpPr>
          <p:nvPr/>
        </p:nvSpPr>
        <p:spPr bwMode="auto">
          <a:xfrm>
            <a:off x="4800600" y="3308350"/>
            <a:ext cx="41275" cy="41275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51" name="Text Box 75"/>
          <p:cNvSpPr txBox="1">
            <a:spLocks noChangeArrowheads="1"/>
          </p:cNvSpPr>
          <p:nvPr/>
        </p:nvSpPr>
        <p:spPr bwMode="auto">
          <a:xfrm>
            <a:off x="4144963" y="2292350"/>
            <a:ext cx="6000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00" b="1" i="0">
                <a:solidFill>
                  <a:schemeClr val="bg1"/>
                </a:solidFill>
              </a:rPr>
              <a:t>road center</a:t>
            </a:r>
          </a:p>
        </p:txBody>
      </p:sp>
      <p:sp>
        <p:nvSpPr>
          <p:cNvPr id="767117" name="Rectangle 1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Stanley Software Architecture</a:t>
            </a:r>
          </a:p>
        </p:txBody>
      </p:sp>
      <p:sp>
        <p:nvSpPr>
          <p:cNvPr id="767120" name="Rectangle 144"/>
          <p:cNvSpPr>
            <a:spLocks noChangeArrowheads="1"/>
          </p:cNvSpPr>
          <p:nvPr/>
        </p:nvSpPr>
        <p:spPr bwMode="auto">
          <a:xfrm>
            <a:off x="614363" y="873125"/>
            <a:ext cx="1928812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77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Oval 2"/>
          <p:cNvSpPr>
            <a:spLocks noChangeArrowheads="1"/>
          </p:cNvSpPr>
          <p:nvPr/>
        </p:nvSpPr>
        <p:spPr bwMode="auto">
          <a:xfrm>
            <a:off x="2640013" y="982663"/>
            <a:ext cx="3451225" cy="3451225"/>
          </a:xfrm>
          <a:prstGeom prst="ellipse">
            <a:avLst/>
          </a:prstGeom>
          <a:gradFill rotWithShape="1">
            <a:gsLst>
              <a:gs pos="0">
                <a:srgbClr val="777777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4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97063"/>
            <a:ext cx="199548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40708" name="Rectangle 4"/>
          <p:cNvSpPr>
            <a:spLocks noGrp="1" noChangeArrowheads="1"/>
          </p:cNvSpPr>
          <p:nvPr>
            <p:ph type="title"/>
          </p:nvPr>
        </p:nvSpPr>
        <p:spPr>
          <a:xfrm>
            <a:off x="519113" y="4446588"/>
            <a:ext cx="7729537" cy="733425"/>
          </a:xfrm>
        </p:spPr>
        <p:txBody>
          <a:bodyPr/>
          <a:lstStyle/>
          <a:p>
            <a:r>
              <a:rPr lang="en-US"/>
              <a:t>Planning and Steering Control</a:t>
            </a:r>
          </a:p>
        </p:txBody>
      </p:sp>
    </p:spTree>
    <p:extLst>
      <p:ext uri="{BB962C8B-B14F-4D97-AF65-F5344CB8AC3E}">
        <p14:creationId xmlns:p14="http://schemas.microsoft.com/office/powerpoint/2010/main" val="25299697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Low-Level Steering Control</a:t>
            </a:r>
          </a:p>
        </p:txBody>
      </p:sp>
      <p:grpSp>
        <p:nvGrpSpPr>
          <p:cNvPr id="797699" name="Group 3"/>
          <p:cNvGrpSpPr>
            <a:grpSpLocks/>
          </p:cNvGrpSpPr>
          <p:nvPr/>
        </p:nvGrpSpPr>
        <p:grpSpPr bwMode="auto">
          <a:xfrm>
            <a:off x="3124200" y="1219200"/>
            <a:ext cx="3584575" cy="1727200"/>
            <a:chOff x="2005" y="1957"/>
            <a:chExt cx="1694" cy="816"/>
          </a:xfrm>
        </p:grpSpPr>
        <p:sp>
          <p:nvSpPr>
            <p:cNvPr id="797700" name="Rectangle 4"/>
            <p:cNvSpPr>
              <a:spLocks noChangeArrowheads="1"/>
            </p:cNvSpPr>
            <p:nvPr/>
          </p:nvSpPr>
          <p:spPr bwMode="auto">
            <a:xfrm>
              <a:off x="2005" y="1957"/>
              <a:ext cx="1694" cy="816"/>
            </a:xfrm>
            <a:prstGeom prst="rect">
              <a:avLst/>
            </a:prstGeom>
            <a:solidFill>
              <a:schemeClr val="bg2"/>
            </a:solidFill>
            <a:ln w="25400" algn="ctr">
              <a:solidFill>
                <a:schemeClr val="folHlink"/>
              </a:solidFill>
              <a:miter lim="800000"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7701" name="AutoShape 5" descr="Zig zag"/>
            <p:cNvSpPr>
              <a:spLocks noChangeArrowheads="1"/>
            </p:cNvSpPr>
            <p:nvPr/>
          </p:nvSpPr>
          <p:spPr bwMode="auto">
            <a:xfrm>
              <a:off x="2069" y="2634"/>
              <a:ext cx="476" cy="136"/>
            </a:xfrm>
            <a:prstGeom prst="roundRect">
              <a:avLst>
                <a:gd name="adj" fmla="val 50000"/>
              </a:avLst>
            </a:prstGeom>
            <a:pattFill prst="zigZag">
              <a:fgClr>
                <a:srgbClr val="5F5F5F"/>
              </a:fgClr>
              <a:bgClr>
                <a:srgbClr val="080808"/>
              </a:bgClr>
            </a:pattFill>
            <a:ln w="25400" algn="ctr">
              <a:solidFill>
                <a:schemeClr val="folHlink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7702" name="AutoShape 6" descr="Zig zag"/>
            <p:cNvSpPr>
              <a:spLocks noChangeArrowheads="1"/>
            </p:cNvSpPr>
            <p:nvPr/>
          </p:nvSpPr>
          <p:spPr bwMode="auto">
            <a:xfrm>
              <a:off x="2069" y="1957"/>
              <a:ext cx="476" cy="136"/>
            </a:xfrm>
            <a:prstGeom prst="roundRect">
              <a:avLst>
                <a:gd name="adj" fmla="val 50000"/>
              </a:avLst>
            </a:prstGeom>
            <a:pattFill prst="zigZag">
              <a:fgClr>
                <a:srgbClr val="5F5F5F"/>
              </a:fgClr>
              <a:bgClr>
                <a:srgbClr val="080808"/>
              </a:bgClr>
            </a:pattFill>
            <a:ln w="25400" algn="ctr">
              <a:solidFill>
                <a:schemeClr val="folHlink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7703" name="AutoShape 7" descr="Zig zag"/>
            <p:cNvSpPr>
              <a:spLocks noChangeArrowheads="1"/>
            </p:cNvSpPr>
            <p:nvPr/>
          </p:nvSpPr>
          <p:spPr bwMode="auto">
            <a:xfrm rot="1800000">
              <a:off x="3089" y="2634"/>
              <a:ext cx="475" cy="136"/>
            </a:xfrm>
            <a:prstGeom prst="roundRect">
              <a:avLst>
                <a:gd name="adj" fmla="val 50000"/>
              </a:avLst>
            </a:prstGeom>
            <a:pattFill prst="zigZag">
              <a:fgClr>
                <a:srgbClr val="5F5F5F"/>
              </a:fgClr>
              <a:bgClr>
                <a:srgbClr val="080808"/>
              </a:bgClr>
            </a:pattFill>
            <a:ln w="25400" algn="ctr">
              <a:solidFill>
                <a:schemeClr val="folHlink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7704" name="AutoShape 8" descr="Zig zag"/>
            <p:cNvSpPr>
              <a:spLocks noChangeArrowheads="1"/>
            </p:cNvSpPr>
            <p:nvPr/>
          </p:nvSpPr>
          <p:spPr bwMode="auto">
            <a:xfrm rot="1800000">
              <a:off x="3089" y="1957"/>
              <a:ext cx="475" cy="136"/>
            </a:xfrm>
            <a:prstGeom prst="roundRect">
              <a:avLst>
                <a:gd name="adj" fmla="val 50000"/>
              </a:avLst>
            </a:prstGeom>
            <a:pattFill prst="zigZag">
              <a:fgClr>
                <a:srgbClr val="5F5F5F"/>
              </a:fgClr>
              <a:bgClr>
                <a:srgbClr val="080808"/>
              </a:bgClr>
            </a:pattFill>
            <a:ln w="25400" algn="ctr">
              <a:solidFill>
                <a:schemeClr val="folHlink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7705" name="Line 9"/>
            <p:cNvSpPr>
              <a:spLocks noChangeShapeType="1"/>
            </p:cNvSpPr>
            <p:nvPr/>
          </p:nvSpPr>
          <p:spPr bwMode="auto">
            <a:xfrm>
              <a:off x="3359" y="1957"/>
              <a:ext cx="1" cy="813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7706" name="Line 10"/>
            <p:cNvSpPr>
              <a:spLocks noChangeShapeType="1"/>
            </p:cNvSpPr>
            <p:nvPr/>
          </p:nvSpPr>
          <p:spPr bwMode="auto">
            <a:xfrm>
              <a:off x="2005" y="2365"/>
              <a:ext cx="1694" cy="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797707" name="Group 11"/>
          <p:cNvGrpSpPr>
            <a:grpSpLocks/>
          </p:cNvGrpSpPr>
          <p:nvPr/>
        </p:nvGrpSpPr>
        <p:grpSpPr bwMode="auto">
          <a:xfrm>
            <a:off x="612775" y="3832225"/>
            <a:ext cx="7572375" cy="1443038"/>
            <a:chOff x="2019" y="2995"/>
            <a:chExt cx="1464" cy="279"/>
          </a:xfrm>
        </p:grpSpPr>
        <p:sp>
          <p:nvSpPr>
            <p:cNvPr id="797708" name="Line 12"/>
            <p:cNvSpPr>
              <a:spLocks noChangeShapeType="1"/>
            </p:cNvSpPr>
            <p:nvPr/>
          </p:nvSpPr>
          <p:spPr bwMode="auto">
            <a:xfrm flipV="1">
              <a:off x="2019" y="2995"/>
              <a:ext cx="384" cy="24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7709" name="Line 13"/>
            <p:cNvSpPr>
              <a:spLocks noChangeShapeType="1"/>
            </p:cNvSpPr>
            <p:nvPr/>
          </p:nvSpPr>
          <p:spPr bwMode="auto">
            <a:xfrm flipV="1">
              <a:off x="2403" y="2995"/>
              <a:ext cx="384" cy="1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7710" name="Line 14"/>
            <p:cNvSpPr>
              <a:spLocks noChangeShapeType="1"/>
            </p:cNvSpPr>
            <p:nvPr/>
          </p:nvSpPr>
          <p:spPr bwMode="auto">
            <a:xfrm>
              <a:off x="2787" y="2995"/>
              <a:ext cx="384" cy="96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7711" name="Line 15"/>
            <p:cNvSpPr>
              <a:spLocks noChangeShapeType="1"/>
            </p:cNvSpPr>
            <p:nvPr/>
          </p:nvSpPr>
          <p:spPr bwMode="auto">
            <a:xfrm>
              <a:off x="3171" y="3091"/>
              <a:ext cx="312" cy="183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 type="oval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797712" name="Line 16"/>
          <p:cNvSpPr>
            <a:spLocks noChangeShapeType="1"/>
          </p:cNvSpPr>
          <p:nvPr/>
        </p:nvSpPr>
        <p:spPr bwMode="auto">
          <a:xfrm flipH="1">
            <a:off x="5497513" y="2108200"/>
            <a:ext cx="471487" cy="193675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3" name="Line 17"/>
          <p:cNvSpPr>
            <a:spLocks noChangeShapeType="1"/>
          </p:cNvSpPr>
          <p:nvPr/>
        </p:nvSpPr>
        <p:spPr bwMode="auto">
          <a:xfrm rot="1800000">
            <a:off x="5880100" y="2549525"/>
            <a:ext cx="1873250" cy="15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4" name="Line 18"/>
          <p:cNvSpPr>
            <a:spLocks noChangeShapeType="1"/>
          </p:cNvSpPr>
          <p:nvPr/>
        </p:nvSpPr>
        <p:spPr bwMode="auto">
          <a:xfrm>
            <a:off x="4743450" y="1770063"/>
            <a:ext cx="2687638" cy="677862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5" name="Arc 19"/>
          <p:cNvSpPr>
            <a:spLocks/>
          </p:cNvSpPr>
          <p:nvPr/>
        </p:nvSpPr>
        <p:spPr bwMode="auto">
          <a:xfrm>
            <a:off x="6003925" y="2079625"/>
            <a:ext cx="1023938" cy="528638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0945 w 20945"/>
              <a:gd name="T1" fmla="*/ 5279 h 10796"/>
              <a:gd name="T2" fmla="*/ 18708 w 20945"/>
              <a:gd name="T3" fmla="*/ 10796 h 10796"/>
              <a:gd name="T4" fmla="*/ 0 w 20945"/>
              <a:gd name="T5" fmla="*/ 0 h 10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45" h="10796" fill="none" extrusionOk="0">
                <a:moveTo>
                  <a:pt x="20944" y="5278"/>
                </a:moveTo>
                <a:cubicBezTo>
                  <a:pt x="20457" y="7212"/>
                  <a:pt x="19704" y="9069"/>
                  <a:pt x="18708" y="10796"/>
                </a:cubicBezTo>
              </a:path>
              <a:path w="20945" h="10796" stroke="0" extrusionOk="0">
                <a:moveTo>
                  <a:pt x="20944" y="5278"/>
                </a:moveTo>
                <a:cubicBezTo>
                  <a:pt x="20457" y="7212"/>
                  <a:pt x="19704" y="9069"/>
                  <a:pt x="18708" y="10796"/>
                </a:cubicBez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6" name="Line 20"/>
          <p:cNvSpPr>
            <a:spLocks noChangeShapeType="1"/>
          </p:cNvSpPr>
          <p:nvPr/>
        </p:nvSpPr>
        <p:spPr bwMode="auto">
          <a:xfrm rot="1800000">
            <a:off x="5930900" y="3082925"/>
            <a:ext cx="1020763" cy="1588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7" name="Line 21"/>
          <p:cNvSpPr>
            <a:spLocks noChangeShapeType="1"/>
          </p:cNvSpPr>
          <p:nvPr/>
        </p:nvSpPr>
        <p:spPr bwMode="auto">
          <a:xfrm rot="1800000">
            <a:off x="5930900" y="1671638"/>
            <a:ext cx="1084263" cy="1587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8" name="Line 22"/>
          <p:cNvSpPr>
            <a:spLocks noChangeShapeType="1"/>
          </p:cNvSpPr>
          <p:nvPr/>
        </p:nvSpPr>
        <p:spPr bwMode="auto">
          <a:xfrm flipH="1">
            <a:off x="5035550" y="1978025"/>
            <a:ext cx="468313" cy="19145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19" name="Text Box 23"/>
          <p:cNvSpPr txBox="1">
            <a:spLocks noChangeArrowheads="1"/>
          </p:cNvSpPr>
          <p:nvPr/>
        </p:nvSpPr>
        <p:spPr bwMode="auto">
          <a:xfrm rot="831810">
            <a:off x="3862388" y="4087813"/>
            <a:ext cx="3409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i="0">
                <a:solidFill>
                  <a:srgbClr val="FFFF00"/>
                </a:solidFill>
              </a:rPr>
              <a:t>Planer Output</a:t>
            </a:r>
          </a:p>
        </p:txBody>
      </p:sp>
      <p:sp>
        <p:nvSpPr>
          <p:cNvPr id="797720" name="Text Box 24"/>
          <p:cNvSpPr txBox="1">
            <a:spLocks noChangeArrowheads="1"/>
          </p:cNvSpPr>
          <p:nvPr/>
        </p:nvSpPr>
        <p:spPr bwMode="auto">
          <a:xfrm>
            <a:off x="3998913" y="2946400"/>
            <a:ext cx="11382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FFFF00"/>
                </a:solidFill>
              </a:rPr>
              <a:t>Cross-Track Error</a:t>
            </a:r>
          </a:p>
        </p:txBody>
      </p:sp>
      <p:sp>
        <p:nvSpPr>
          <p:cNvPr id="797721" name="Text Box 25"/>
          <p:cNvSpPr txBox="1">
            <a:spLocks noChangeArrowheads="1"/>
          </p:cNvSpPr>
          <p:nvPr/>
        </p:nvSpPr>
        <p:spPr bwMode="auto">
          <a:xfrm rot="1723209">
            <a:off x="6562725" y="2862263"/>
            <a:ext cx="1138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FFFF00"/>
                </a:solidFill>
              </a:rPr>
              <a:t>Velocity</a:t>
            </a:r>
          </a:p>
        </p:txBody>
      </p:sp>
      <p:sp>
        <p:nvSpPr>
          <p:cNvPr id="797722" name="Text Box 26"/>
          <p:cNvSpPr txBox="1">
            <a:spLocks noChangeArrowheads="1"/>
          </p:cNvSpPr>
          <p:nvPr/>
        </p:nvSpPr>
        <p:spPr bwMode="auto">
          <a:xfrm>
            <a:off x="7496175" y="1957388"/>
            <a:ext cx="13382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600" i="0">
                <a:solidFill>
                  <a:srgbClr val="FFFF00"/>
                </a:solidFill>
              </a:rPr>
              <a:t>Steering Angle</a:t>
            </a:r>
            <a:br>
              <a:rPr lang="en-US" sz="1600" i="0">
                <a:solidFill>
                  <a:srgbClr val="FFFF00"/>
                </a:solidFill>
              </a:rPr>
            </a:br>
            <a:r>
              <a:rPr lang="en-US" sz="1600" i="0">
                <a:solidFill>
                  <a:srgbClr val="FFFF00"/>
                </a:solidFill>
              </a:rPr>
              <a:t>(with respect to trajectory)</a:t>
            </a:r>
          </a:p>
        </p:txBody>
      </p:sp>
      <p:sp>
        <p:nvSpPr>
          <p:cNvPr id="797723" name="Line 27"/>
          <p:cNvSpPr>
            <a:spLocks noChangeShapeType="1"/>
          </p:cNvSpPr>
          <p:nvPr/>
        </p:nvSpPr>
        <p:spPr bwMode="auto">
          <a:xfrm flipH="1">
            <a:off x="7094538" y="2316163"/>
            <a:ext cx="561975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7724" name="Line 28"/>
          <p:cNvSpPr>
            <a:spLocks noChangeShapeType="1"/>
          </p:cNvSpPr>
          <p:nvPr/>
        </p:nvSpPr>
        <p:spPr bwMode="auto">
          <a:xfrm flipV="1">
            <a:off x="4876800" y="3127375"/>
            <a:ext cx="295275" cy="123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397449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 the whiteboard…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092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Parameterizing Search Space</a:t>
            </a:r>
          </a:p>
        </p:txBody>
      </p:sp>
      <p:sp>
        <p:nvSpPr>
          <p:cNvPr id="803843" name="Line 3"/>
          <p:cNvSpPr>
            <a:spLocks noChangeShapeType="1"/>
          </p:cNvSpPr>
          <p:nvPr/>
        </p:nvSpPr>
        <p:spPr bwMode="auto">
          <a:xfrm flipV="1">
            <a:off x="2470150" y="2589213"/>
            <a:ext cx="5834063" cy="201295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4" name="Freeform 4"/>
          <p:cNvSpPr>
            <a:spLocks/>
          </p:cNvSpPr>
          <p:nvPr/>
        </p:nvSpPr>
        <p:spPr bwMode="auto">
          <a:xfrm>
            <a:off x="2427288" y="2379663"/>
            <a:ext cx="5599112" cy="2246312"/>
          </a:xfrm>
          <a:custGeom>
            <a:avLst/>
            <a:gdLst>
              <a:gd name="T0" fmla="*/ 0 w 3527"/>
              <a:gd name="T1" fmla="*/ 1415 h 1415"/>
              <a:gd name="T2" fmla="*/ 586 w 3527"/>
              <a:gd name="T3" fmla="*/ 1172 h 1415"/>
              <a:gd name="T4" fmla="*/ 1511 w 3527"/>
              <a:gd name="T5" fmla="*/ 718 h 1415"/>
              <a:gd name="T6" fmla="*/ 3527 w 3527"/>
              <a:gd name="T7" fmla="*/ 0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27" h="1415">
                <a:moveTo>
                  <a:pt x="0" y="1415"/>
                </a:moveTo>
                <a:cubicBezTo>
                  <a:pt x="98" y="1375"/>
                  <a:pt x="334" y="1288"/>
                  <a:pt x="586" y="1172"/>
                </a:cubicBezTo>
                <a:cubicBezTo>
                  <a:pt x="838" y="1056"/>
                  <a:pt x="1021" y="913"/>
                  <a:pt x="1511" y="718"/>
                </a:cubicBezTo>
                <a:cubicBezTo>
                  <a:pt x="2001" y="523"/>
                  <a:pt x="3107" y="150"/>
                  <a:pt x="3527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5" name="Freeform 5"/>
          <p:cNvSpPr>
            <a:spLocks/>
          </p:cNvSpPr>
          <p:nvPr/>
        </p:nvSpPr>
        <p:spPr bwMode="auto">
          <a:xfrm>
            <a:off x="2471738" y="2909888"/>
            <a:ext cx="5795962" cy="1692275"/>
          </a:xfrm>
          <a:custGeom>
            <a:avLst/>
            <a:gdLst>
              <a:gd name="T0" fmla="*/ 0 w 3651"/>
              <a:gd name="T1" fmla="*/ 1066 h 1066"/>
              <a:gd name="T2" fmla="*/ 614 w 3651"/>
              <a:gd name="T3" fmla="*/ 894 h 1066"/>
              <a:gd name="T4" fmla="*/ 1624 w 3651"/>
              <a:gd name="T5" fmla="*/ 682 h 1066"/>
              <a:gd name="T6" fmla="*/ 3651 w 3651"/>
              <a:gd name="T7" fmla="*/ 0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1" h="1066">
                <a:moveTo>
                  <a:pt x="0" y="1066"/>
                </a:moveTo>
                <a:cubicBezTo>
                  <a:pt x="102" y="1037"/>
                  <a:pt x="343" y="958"/>
                  <a:pt x="614" y="894"/>
                </a:cubicBezTo>
                <a:cubicBezTo>
                  <a:pt x="885" y="830"/>
                  <a:pt x="1118" y="831"/>
                  <a:pt x="1624" y="682"/>
                </a:cubicBezTo>
                <a:cubicBezTo>
                  <a:pt x="2130" y="533"/>
                  <a:pt x="3229" y="142"/>
                  <a:pt x="3651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6" name="Freeform 6"/>
          <p:cNvSpPr>
            <a:spLocks/>
          </p:cNvSpPr>
          <p:nvPr/>
        </p:nvSpPr>
        <p:spPr bwMode="auto">
          <a:xfrm>
            <a:off x="2476500" y="2082800"/>
            <a:ext cx="5397500" cy="2520950"/>
          </a:xfrm>
          <a:custGeom>
            <a:avLst/>
            <a:gdLst>
              <a:gd name="T0" fmla="*/ 0 w 3400"/>
              <a:gd name="T1" fmla="*/ 1588 h 1588"/>
              <a:gd name="T2" fmla="*/ 585 w 3400"/>
              <a:gd name="T3" fmla="*/ 1314 h 1588"/>
              <a:gd name="T4" fmla="*/ 1485 w 3400"/>
              <a:gd name="T5" fmla="*/ 708 h 1588"/>
              <a:gd name="T6" fmla="*/ 3400 w 3400"/>
              <a:gd name="T7" fmla="*/ 0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0" h="1588">
                <a:moveTo>
                  <a:pt x="0" y="1588"/>
                </a:moveTo>
                <a:cubicBezTo>
                  <a:pt x="98" y="1542"/>
                  <a:pt x="337" y="1461"/>
                  <a:pt x="585" y="1314"/>
                </a:cubicBezTo>
                <a:cubicBezTo>
                  <a:pt x="833" y="1167"/>
                  <a:pt x="1016" y="927"/>
                  <a:pt x="1485" y="708"/>
                </a:cubicBezTo>
                <a:cubicBezTo>
                  <a:pt x="1954" y="489"/>
                  <a:pt x="3001" y="147"/>
                  <a:pt x="340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7" name="Freeform 7"/>
          <p:cNvSpPr>
            <a:spLocks/>
          </p:cNvSpPr>
          <p:nvPr/>
        </p:nvSpPr>
        <p:spPr bwMode="auto">
          <a:xfrm>
            <a:off x="2492375" y="1785938"/>
            <a:ext cx="5268913" cy="2817812"/>
          </a:xfrm>
          <a:custGeom>
            <a:avLst/>
            <a:gdLst>
              <a:gd name="T0" fmla="*/ 0 w 3319"/>
              <a:gd name="T1" fmla="*/ 1775 h 1775"/>
              <a:gd name="T2" fmla="*/ 545 w 3319"/>
              <a:gd name="T3" fmla="*/ 1481 h 1775"/>
              <a:gd name="T4" fmla="*/ 1429 w 3319"/>
              <a:gd name="T5" fmla="*/ 718 h 1775"/>
              <a:gd name="T6" fmla="*/ 3319 w 3319"/>
              <a:gd name="T7" fmla="*/ 0 h 1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19" h="1775">
                <a:moveTo>
                  <a:pt x="0" y="1775"/>
                </a:moveTo>
                <a:cubicBezTo>
                  <a:pt x="91" y="1726"/>
                  <a:pt x="307" y="1657"/>
                  <a:pt x="545" y="1481"/>
                </a:cubicBezTo>
                <a:cubicBezTo>
                  <a:pt x="783" y="1305"/>
                  <a:pt x="967" y="965"/>
                  <a:pt x="1429" y="718"/>
                </a:cubicBezTo>
                <a:cubicBezTo>
                  <a:pt x="1891" y="471"/>
                  <a:pt x="2925" y="150"/>
                  <a:pt x="3319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8" name="Freeform 8"/>
          <p:cNvSpPr>
            <a:spLocks/>
          </p:cNvSpPr>
          <p:nvPr/>
        </p:nvSpPr>
        <p:spPr bwMode="auto">
          <a:xfrm>
            <a:off x="2495550" y="3206750"/>
            <a:ext cx="5867400" cy="1387475"/>
          </a:xfrm>
          <a:custGeom>
            <a:avLst/>
            <a:gdLst>
              <a:gd name="T0" fmla="*/ 0 w 3696"/>
              <a:gd name="T1" fmla="*/ 874 h 874"/>
              <a:gd name="T2" fmla="*/ 573 w 3696"/>
              <a:gd name="T3" fmla="*/ 747 h 874"/>
              <a:gd name="T4" fmla="*/ 1680 w 3696"/>
              <a:gd name="T5" fmla="*/ 657 h 874"/>
              <a:gd name="T6" fmla="*/ 3696 w 3696"/>
              <a:gd name="T7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6" h="874">
                <a:moveTo>
                  <a:pt x="0" y="874"/>
                </a:moveTo>
                <a:cubicBezTo>
                  <a:pt x="95" y="853"/>
                  <a:pt x="293" y="783"/>
                  <a:pt x="573" y="747"/>
                </a:cubicBezTo>
                <a:cubicBezTo>
                  <a:pt x="853" y="711"/>
                  <a:pt x="1160" y="781"/>
                  <a:pt x="1680" y="657"/>
                </a:cubicBezTo>
                <a:cubicBezTo>
                  <a:pt x="2200" y="533"/>
                  <a:pt x="3276" y="137"/>
                  <a:pt x="3696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49" name="Freeform 9"/>
          <p:cNvSpPr>
            <a:spLocks/>
          </p:cNvSpPr>
          <p:nvPr/>
        </p:nvSpPr>
        <p:spPr bwMode="auto">
          <a:xfrm>
            <a:off x="2451100" y="3495675"/>
            <a:ext cx="5991225" cy="1160463"/>
          </a:xfrm>
          <a:custGeom>
            <a:avLst/>
            <a:gdLst>
              <a:gd name="T0" fmla="*/ 0 w 3774"/>
              <a:gd name="T1" fmla="*/ 697 h 731"/>
              <a:gd name="T2" fmla="*/ 632 w 3774"/>
              <a:gd name="T3" fmla="*/ 601 h 731"/>
              <a:gd name="T4" fmla="*/ 1794 w 3774"/>
              <a:gd name="T5" fmla="*/ 631 h 731"/>
              <a:gd name="T6" fmla="*/ 3774 w 3774"/>
              <a:gd name="T7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74" h="731">
                <a:moveTo>
                  <a:pt x="0" y="697"/>
                </a:moveTo>
                <a:cubicBezTo>
                  <a:pt x="105" y="681"/>
                  <a:pt x="333" y="612"/>
                  <a:pt x="632" y="601"/>
                </a:cubicBezTo>
                <a:cubicBezTo>
                  <a:pt x="931" y="590"/>
                  <a:pt x="1270" y="731"/>
                  <a:pt x="1794" y="631"/>
                </a:cubicBezTo>
                <a:cubicBezTo>
                  <a:pt x="2318" y="531"/>
                  <a:pt x="3361" y="132"/>
                  <a:pt x="3774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50" name="Line 10"/>
          <p:cNvSpPr>
            <a:spLocks noChangeShapeType="1"/>
          </p:cNvSpPr>
          <p:nvPr/>
        </p:nvSpPr>
        <p:spPr bwMode="auto">
          <a:xfrm>
            <a:off x="8099425" y="1617663"/>
            <a:ext cx="728663" cy="18621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51" name="Text Box 11"/>
          <p:cNvSpPr txBox="1">
            <a:spLocks noChangeArrowheads="1"/>
          </p:cNvSpPr>
          <p:nvPr/>
        </p:nvSpPr>
        <p:spPr bwMode="auto">
          <a:xfrm rot="4139156">
            <a:off x="7949407" y="2272506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1" lang="en-US" i="0">
                <a:solidFill>
                  <a:schemeClr val="bg1"/>
                </a:solidFill>
              </a:rPr>
              <a:t>Lateral offset</a:t>
            </a:r>
          </a:p>
        </p:txBody>
      </p:sp>
      <p:sp>
        <p:nvSpPr>
          <p:cNvPr id="803852" name="Line 12"/>
          <p:cNvSpPr>
            <a:spLocks noChangeShapeType="1"/>
          </p:cNvSpPr>
          <p:nvPr/>
        </p:nvSpPr>
        <p:spPr bwMode="auto">
          <a:xfrm flipV="1">
            <a:off x="446088" y="1352550"/>
            <a:ext cx="7419975" cy="2606675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53" name="Line 13"/>
          <p:cNvSpPr>
            <a:spLocks noChangeShapeType="1"/>
          </p:cNvSpPr>
          <p:nvPr/>
        </p:nvSpPr>
        <p:spPr bwMode="auto">
          <a:xfrm flipV="1">
            <a:off x="2963863" y="3671888"/>
            <a:ext cx="5727700" cy="2005012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03854" name="Text Box 14"/>
          <p:cNvSpPr txBox="1">
            <a:spLocks noChangeArrowheads="1"/>
          </p:cNvSpPr>
          <p:nvPr/>
        </p:nvSpPr>
        <p:spPr bwMode="auto">
          <a:xfrm rot="-1199662">
            <a:off x="3057525" y="238283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1" lang="en-US" i="0">
                <a:solidFill>
                  <a:schemeClr val="bg1"/>
                </a:solidFill>
              </a:rPr>
              <a:t>Road boundary</a:t>
            </a:r>
          </a:p>
        </p:txBody>
      </p:sp>
      <p:pic>
        <p:nvPicPr>
          <p:cNvPr id="803855" name="Picture 15" descr="touareg-trans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24161" r="30769" b="6041"/>
          <a:stretch>
            <a:fillRect/>
          </a:stretch>
        </p:blipFill>
        <p:spPr bwMode="auto">
          <a:xfrm rot="11276784">
            <a:off x="966788" y="4364038"/>
            <a:ext cx="1524000" cy="11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03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Navlab</a:t>
            </a:r>
            <a:r>
              <a:rPr lang="en-US" dirty="0" smtClean="0"/>
              <a:t> (1990’s)</a:t>
            </a:r>
          </a:p>
          <a:p>
            <a:r>
              <a:rPr lang="en-US" dirty="0" smtClean="0"/>
              <a:t>Stanley (</a:t>
            </a:r>
            <a:r>
              <a:rPr lang="en-US" dirty="0" err="1"/>
              <a:t>O</a:t>
            </a:r>
            <a:r>
              <a:rPr lang="en-US" dirty="0" err="1" smtClean="0"/>
              <a:t>ffroad</a:t>
            </a:r>
            <a:r>
              <a:rPr lang="en-US" dirty="0" smtClean="0"/>
              <a:t>, 2004)</a:t>
            </a:r>
          </a:p>
          <a:p>
            <a:r>
              <a:rPr lang="en-US" dirty="0" smtClean="0"/>
              <a:t>Boss (Urban, 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6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6" name="Picture 2" descr="snapshot-plann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r="27345" b="46085"/>
          <a:stretch>
            <a:fillRect/>
          </a:stretch>
        </p:blipFill>
        <p:spPr bwMode="auto">
          <a:xfrm>
            <a:off x="923925" y="920750"/>
            <a:ext cx="6569075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= Rolling out Trajectories</a:t>
            </a:r>
          </a:p>
        </p:txBody>
      </p:sp>
    </p:spTree>
    <p:extLst>
      <p:ext uri="{BB962C8B-B14F-4D97-AF65-F5344CB8AC3E}">
        <p14:creationId xmlns:p14="http://schemas.microsoft.com/office/powerpoint/2010/main" val="258636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Lateral Offset Profiles</a:t>
            </a:r>
          </a:p>
        </p:txBody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762000"/>
            <a:ext cx="8335963" cy="49466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u="sng"/>
              <a:t>Swerves</a:t>
            </a:r>
            <a:r>
              <a:rPr lang="en-US"/>
              <a:t> </a:t>
            </a:r>
          </a:p>
          <a:p>
            <a:pPr lvl="1"/>
            <a:r>
              <a:rPr lang="en-US"/>
              <a:t>step changes in desired lateral offset</a:t>
            </a:r>
          </a:p>
          <a:p>
            <a:pPr lvl="1"/>
            <a:r>
              <a:rPr lang="en-US"/>
              <a:t>avoidance of frontal obstacles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pPr>
              <a:buFont typeface="Monotype Sorts" pitchFamily="2" charset="2"/>
              <a:buNone/>
            </a:pPr>
            <a:r>
              <a:rPr lang="en-US" u="sng"/>
              <a:t>Nudges</a:t>
            </a:r>
          </a:p>
          <a:p>
            <a:pPr lvl="1"/>
            <a:r>
              <a:rPr lang="en-US"/>
              <a:t>ramp changes in desired lateral offset</a:t>
            </a:r>
          </a:p>
          <a:p>
            <a:pPr lvl="1"/>
            <a:r>
              <a:rPr lang="en-US"/>
              <a:t>Road centering</a:t>
            </a:r>
          </a:p>
        </p:txBody>
      </p:sp>
      <p:grpSp>
        <p:nvGrpSpPr>
          <p:cNvPr id="805892" name="Group 4"/>
          <p:cNvGrpSpPr>
            <a:grpSpLocks/>
          </p:cNvGrpSpPr>
          <p:nvPr/>
        </p:nvGrpSpPr>
        <p:grpSpPr bwMode="auto">
          <a:xfrm>
            <a:off x="1752600" y="2362200"/>
            <a:ext cx="6867525" cy="3841750"/>
            <a:chOff x="576" y="1488"/>
            <a:chExt cx="4717" cy="2420"/>
          </a:xfrm>
        </p:grpSpPr>
        <p:sp>
          <p:nvSpPr>
            <p:cNvPr id="805893" name="Line 5"/>
            <p:cNvSpPr>
              <a:spLocks noChangeShapeType="1"/>
            </p:cNvSpPr>
            <p:nvPr/>
          </p:nvSpPr>
          <p:spPr bwMode="auto">
            <a:xfrm>
              <a:off x="576" y="2123"/>
              <a:ext cx="470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4" name="Line 6"/>
            <p:cNvSpPr>
              <a:spLocks noChangeShapeType="1"/>
            </p:cNvSpPr>
            <p:nvPr/>
          </p:nvSpPr>
          <p:spPr bwMode="auto">
            <a:xfrm flipV="1">
              <a:off x="1045" y="1499"/>
              <a:ext cx="0" cy="62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5" name="Line 7"/>
            <p:cNvSpPr>
              <a:spLocks noChangeShapeType="1"/>
            </p:cNvSpPr>
            <p:nvPr/>
          </p:nvSpPr>
          <p:spPr bwMode="auto">
            <a:xfrm flipH="1" flipV="1">
              <a:off x="1045" y="1499"/>
              <a:ext cx="3744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6" name="Line 8"/>
            <p:cNvSpPr>
              <a:spLocks noChangeShapeType="1"/>
            </p:cNvSpPr>
            <p:nvPr/>
          </p:nvSpPr>
          <p:spPr bwMode="auto">
            <a:xfrm flipH="1" flipV="1">
              <a:off x="709" y="2123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7" name="Freeform 9"/>
            <p:cNvSpPr>
              <a:spLocks/>
            </p:cNvSpPr>
            <p:nvPr/>
          </p:nvSpPr>
          <p:spPr bwMode="auto">
            <a:xfrm>
              <a:off x="1056" y="1488"/>
              <a:ext cx="3648" cy="630"/>
            </a:xfrm>
            <a:custGeom>
              <a:avLst/>
              <a:gdLst>
                <a:gd name="T0" fmla="*/ 0 w 3648"/>
                <a:gd name="T1" fmla="*/ 630 h 630"/>
                <a:gd name="T2" fmla="*/ 197 w 3648"/>
                <a:gd name="T3" fmla="*/ 520 h 630"/>
                <a:gd name="T4" fmla="*/ 647 w 3648"/>
                <a:gd name="T5" fmla="*/ 120 h 630"/>
                <a:gd name="T6" fmla="*/ 1339 w 3648"/>
                <a:gd name="T7" fmla="*/ 19 h 630"/>
                <a:gd name="T8" fmla="*/ 3648 w 3648"/>
                <a:gd name="T9" fmla="*/ 4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8" h="630">
                  <a:moveTo>
                    <a:pt x="0" y="630"/>
                  </a:moveTo>
                  <a:cubicBezTo>
                    <a:pt x="33" y="612"/>
                    <a:pt x="89" y="605"/>
                    <a:pt x="197" y="520"/>
                  </a:cubicBezTo>
                  <a:cubicBezTo>
                    <a:pt x="305" y="435"/>
                    <a:pt x="457" y="204"/>
                    <a:pt x="647" y="120"/>
                  </a:cubicBezTo>
                  <a:cubicBezTo>
                    <a:pt x="837" y="36"/>
                    <a:pt x="839" y="38"/>
                    <a:pt x="1339" y="19"/>
                  </a:cubicBezTo>
                  <a:cubicBezTo>
                    <a:pt x="1839" y="0"/>
                    <a:pt x="3167" y="7"/>
                    <a:pt x="3648" y="4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8" name="Line 10"/>
            <p:cNvSpPr>
              <a:spLocks noChangeShapeType="1"/>
            </p:cNvSpPr>
            <p:nvPr/>
          </p:nvSpPr>
          <p:spPr bwMode="auto">
            <a:xfrm flipH="1" flipV="1">
              <a:off x="720" y="2123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899" name="Line 11"/>
            <p:cNvSpPr>
              <a:spLocks noChangeShapeType="1"/>
            </p:cNvSpPr>
            <p:nvPr/>
          </p:nvSpPr>
          <p:spPr bwMode="auto">
            <a:xfrm>
              <a:off x="576" y="3696"/>
              <a:ext cx="470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900" name="Line 12"/>
            <p:cNvSpPr>
              <a:spLocks noChangeShapeType="1"/>
            </p:cNvSpPr>
            <p:nvPr/>
          </p:nvSpPr>
          <p:spPr bwMode="auto">
            <a:xfrm flipH="1">
              <a:off x="1056" y="3072"/>
              <a:ext cx="3744" cy="62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901" name="Line 13"/>
            <p:cNvSpPr>
              <a:spLocks noChangeShapeType="1"/>
            </p:cNvSpPr>
            <p:nvPr/>
          </p:nvSpPr>
          <p:spPr bwMode="auto">
            <a:xfrm flipH="1" flipV="1">
              <a:off x="720" y="3696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902" name="Freeform 14"/>
            <p:cNvSpPr>
              <a:spLocks/>
            </p:cNvSpPr>
            <p:nvPr/>
          </p:nvSpPr>
          <p:spPr bwMode="auto">
            <a:xfrm>
              <a:off x="1051" y="3085"/>
              <a:ext cx="3668" cy="615"/>
            </a:xfrm>
            <a:custGeom>
              <a:avLst/>
              <a:gdLst>
                <a:gd name="T0" fmla="*/ 0 w 3668"/>
                <a:gd name="T1" fmla="*/ 611 h 615"/>
                <a:gd name="T2" fmla="*/ 470 w 3668"/>
                <a:gd name="T3" fmla="*/ 581 h 615"/>
                <a:gd name="T4" fmla="*/ 1258 w 3668"/>
                <a:gd name="T5" fmla="*/ 404 h 615"/>
                <a:gd name="T6" fmla="*/ 3668 w 3668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8" h="615">
                  <a:moveTo>
                    <a:pt x="0" y="611"/>
                  </a:moveTo>
                  <a:cubicBezTo>
                    <a:pt x="78" y="605"/>
                    <a:pt x="260" y="615"/>
                    <a:pt x="470" y="581"/>
                  </a:cubicBezTo>
                  <a:cubicBezTo>
                    <a:pt x="680" y="547"/>
                    <a:pt x="725" y="501"/>
                    <a:pt x="1258" y="404"/>
                  </a:cubicBezTo>
                  <a:cubicBezTo>
                    <a:pt x="1791" y="307"/>
                    <a:pt x="3166" y="84"/>
                    <a:pt x="3668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903" name="Line 15"/>
            <p:cNvSpPr>
              <a:spLocks noChangeShapeType="1"/>
            </p:cNvSpPr>
            <p:nvPr/>
          </p:nvSpPr>
          <p:spPr bwMode="auto">
            <a:xfrm flipH="1" flipV="1">
              <a:off x="720" y="3696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5904" name="Text Box 16"/>
            <p:cNvSpPr txBox="1">
              <a:spLocks noChangeArrowheads="1"/>
            </p:cNvSpPr>
            <p:nvPr/>
          </p:nvSpPr>
          <p:spPr bwMode="auto">
            <a:xfrm>
              <a:off x="4870" y="3677"/>
              <a:ext cx="4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rgbClr val="FFFF00"/>
                  </a:solidFill>
                </a:rPr>
                <a:t>time</a:t>
              </a:r>
            </a:p>
          </p:txBody>
        </p:sp>
        <p:sp>
          <p:nvSpPr>
            <p:cNvPr id="805905" name="Text Box 17"/>
            <p:cNvSpPr txBox="1">
              <a:spLocks noChangeArrowheads="1"/>
            </p:cNvSpPr>
            <p:nvPr/>
          </p:nvSpPr>
          <p:spPr bwMode="auto">
            <a:xfrm>
              <a:off x="4870" y="2109"/>
              <a:ext cx="4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rgbClr val="FFFF00"/>
                  </a:solidFill>
                </a:rPr>
                <a:t>time</a:t>
              </a:r>
            </a:p>
          </p:txBody>
        </p:sp>
      </p:grpSp>
      <p:pic>
        <p:nvPicPr>
          <p:cNvPr id="805906" name="Picture 18" descr="touareg-trans-17"/>
          <p:cNvPicPr>
            <a:picLocks noChangeAspect="1" noChangeArrowheads="1"/>
          </p:cNvPicPr>
          <p:nvPr/>
        </p:nvPicPr>
        <p:blipFill>
          <a:blip r:embed="rId2" cstate="print">
            <a:lum bright="-2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4120" r="30789" b="6030"/>
          <a:stretch>
            <a:fillRect/>
          </a:stretch>
        </p:blipFill>
        <p:spPr bwMode="auto">
          <a:xfrm rot="12449705">
            <a:off x="935038" y="5589588"/>
            <a:ext cx="819150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5907" name="Picture 19" descr="touareg-trans-17"/>
          <p:cNvPicPr>
            <a:picLocks noChangeAspect="1" noChangeArrowheads="1"/>
          </p:cNvPicPr>
          <p:nvPr/>
        </p:nvPicPr>
        <p:blipFill>
          <a:blip r:embed="rId2" cstate="print">
            <a:lum bright="-2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4120" r="30789" b="6030"/>
          <a:stretch>
            <a:fillRect/>
          </a:stretch>
        </p:blipFill>
        <p:spPr bwMode="auto">
          <a:xfrm rot="12449705">
            <a:off x="935038" y="3100388"/>
            <a:ext cx="819150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5908" name="Picture 20" descr="touareg-trans-17"/>
          <p:cNvPicPr>
            <a:picLocks noChangeAspect="1" noChangeArrowheads="1"/>
          </p:cNvPicPr>
          <p:nvPr/>
        </p:nvPicPr>
        <p:blipFill>
          <a:blip r:embed="rId2" cstate="print">
            <a:lum bright="-2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4120" r="30789" b="6030"/>
          <a:stretch>
            <a:fillRect/>
          </a:stretch>
        </p:blipFill>
        <p:spPr bwMode="auto">
          <a:xfrm rot="12449705">
            <a:off x="7353300" y="2092325"/>
            <a:ext cx="819150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5909" name="Picture 21" descr="touareg-trans-17"/>
          <p:cNvPicPr>
            <a:picLocks noChangeAspect="1" noChangeArrowheads="1"/>
          </p:cNvPicPr>
          <p:nvPr/>
        </p:nvPicPr>
        <p:blipFill>
          <a:blip r:embed="rId3" cstate="print">
            <a:lum bright="-2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4120" r="30789" b="6030"/>
          <a:stretch>
            <a:fillRect/>
          </a:stretch>
        </p:blipFill>
        <p:spPr bwMode="auto">
          <a:xfrm rot="11736396">
            <a:off x="7392988" y="4627563"/>
            <a:ext cx="747712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39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 Driving at 25mph</a:t>
            </a:r>
          </a:p>
        </p:txBody>
      </p:sp>
      <p:pic>
        <p:nvPicPr>
          <p:cNvPr id="806915" name="swerve-straight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700213" y="1149350"/>
            <a:ext cx="6154737" cy="49466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4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8069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69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6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69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69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Oval 2"/>
          <p:cNvSpPr>
            <a:spLocks noChangeArrowheads="1"/>
          </p:cNvSpPr>
          <p:nvPr/>
        </p:nvSpPr>
        <p:spPr bwMode="auto">
          <a:xfrm>
            <a:off x="2640013" y="982663"/>
            <a:ext cx="3451225" cy="3451225"/>
          </a:xfrm>
          <a:prstGeom prst="ellipse">
            <a:avLst/>
          </a:prstGeom>
          <a:gradFill rotWithShape="1">
            <a:gsLst>
              <a:gs pos="0">
                <a:srgbClr val="777777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41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97063"/>
            <a:ext cx="199548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41732" name="Rectangle 4"/>
          <p:cNvSpPr>
            <a:spLocks noGrp="1" noChangeArrowheads="1"/>
          </p:cNvSpPr>
          <p:nvPr>
            <p:ph type="title"/>
          </p:nvPr>
        </p:nvSpPr>
        <p:spPr>
          <a:xfrm>
            <a:off x="519113" y="4446588"/>
            <a:ext cx="7729537" cy="733425"/>
          </a:xfrm>
        </p:spPr>
        <p:txBody>
          <a:bodyPr/>
          <a:lstStyle/>
          <a:p>
            <a:r>
              <a:rPr lang="en-US"/>
              <a:t>Laser Terrain Mapping</a:t>
            </a:r>
          </a:p>
        </p:txBody>
      </p:sp>
    </p:spTree>
    <p:extLst>
      <p:ext uri="{BB962C8B-B14F-4D97-AF65-F5344CB8AC3E}">
        <p14:creationId xmlns:p14="http://schemas.microsoft.com/office/powerpoint/2010/main" val="410089681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ChangeArrowheads="1"/>
          </p:cNvSpPr>
          <p:nvPr/>
        </p:nvSpPr>
        <p:spPr bwMode="auto">
          <a:xfrm rot="-1894559">
            <a:off x="-927100" y="3222625"/>
            <a:ext cx="11322050" cy="12287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252B4B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UKF Position Estimation</a:t>
            </a:r>
          </a:p>
        </p:txBody>
      </p:sp>
      <p:pic>
        <p:nvPicPr>
          <p:cNvPr id="826372" name="Picture 4" descr="touareg-trans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917" r="24286" b="2991"/>
          <a:stretch>
            <a:fillRect/>
          </a:stretch>
        </p:blipFill>
        <p:spPr bwMode="auto">
          <a:xfrm>
            <a:off x="5781675" y="1890713"/>
            <a:ext cx="1819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6373" name="Group 5"/>
          <p:cNvGrpSpPr>
            <a:grpSpLocks/>
          </p:cNvGrpSpPr>
          <p:nvPr/>
        </p:nvGrpSpPr>
        <p:grpSpPr bwMode="auto">
          <a:xfrm>
            <a:off x="6149975" y="4511675"/>
            <a:ext cx="1476375" cy="1109663"/>
            <a:chOff x="272" y="709"/>
            <a:chExt cx="2409" cy="1810"/>
          </a:xfrm>
        </p:grpSpPr>
        <p:pic>
          <p:nvPicPr>
            <p:cNvPr id="826374" name="Picture 6" descr="g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1"/>
            <a:stretch>
              <a:fillRect/>
            </a:stretch>
          </p:blipFill>
          <p:spPr bwMode="auto">
            <a:xfrm>
              <a:off x="450" y="709"/>
              <a:ext cx="2231" cy="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6375" name="Rectangle 7"/>
            <p:cNvSpPr>
              <a:spLocks noChangeArrowheads="1"/>
            </p:cNvSpPr>
            <p:nvPr/>
          </p:nvSpPr>
          <p:spPr bwMode="auto">
            <a:xfrm>
              <a:off x="363" y="1632"/>
              <a:ext cx="309" cy="8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76" name="Rectangle 8"/>
            <p:cNvSpPr>
              <a:spLocks noChangeArrowheads="1"/>
            </p:cNvSpPr>
            <p:nvPr/>
          </p:nvSpPr>
          <p:spPr bwMode="auto">
            <a:xfrm>
              <a:off x="668" y="2126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77" name="Rectangle 9"/>
            <p:cNvSpPr>
              <a:spLocks noChangeArrowheads="1"/>
            </p:cNvSpPr>
            <p:nvPr/>
          </p:nvSpPr>
          <p:spPr bwMode="auto">
            <a:xfrm rot="-1570518">
              <a:off x="455" y="2127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78" name="Rectangle 10"/>
            <p:cNvSpPr>
              <a:spLocks noChangeArrowheads="1"/>
            </p:cNvSpPr>
            <p:nvPr/>
          </p:nvSpPr>
          <p:spPr bwMode="auto">
            <a:xfrm rot="-1570518">
              <a:off x="272" y="2003"/>
              <a:ext cx="508" cy="1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79" name="Rectangle 11"/>
            <p:cNvSpPr>
              <a:spLocks noChangeArrowheads="1"/>
            </p:cNvSpPr>
            <p:nvPr/>
          </p:nvSpPr>
          <p:spPr bwMode="auto">
            <a:xfrm rot="-1570518">
              <a:off x="563" y="2064"/>
              <a:ext cx="138" cy="1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6380" name="Group 12"/>
          <p:cNvGrpSpPr>
            <a:grpSpLocks/>
          </p:cNvGrpSpPr>
          <p:nvPr/>
        </p:nvGrpSpPr>
        <p:grpSpPr bwMode="auto">
          <a:xfrm>
            <a:off x="1738313" y="1746250"/>
            <a:ext cx="1476375" cy="1109663"/>
            <a:chOff x="272" y="709"/>
            <a:chExt cx="2409" cy="1810"/>
          </a:xfrm>
        </p:grpSpPr>
        <p:pic>
          <p:nvPicPr>
            <p:cNvPr id="826381" name="Picture 13" descr="g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1"/>
            <a:stretch>
              <a:fillRect/>
            </a:stretch>
          </p:blipFill>
          <p:spPr bwMode="auto">
            <a:xfrm>
              <a:off x="450" y="709"/>
              <a:ext cx="2231" cy="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6382" name="Rectangle 14"/>
            <p:cNvSpPr>
              <a:spLocks noChangeArrowheads="1"/>
            </p:cNvSpPr>
            <p:nvPr/>
          </p:nvSpPr>
          <p:spPr bwMode="auto">
            <a:xfrm>
              <a:off x="363" y="1632"/>
              <a:ext cx="309" cy="8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83" name="Rectangle 15"/>
            <p:cNvSpPr>
              <a:spLocks noChangeArrowheads="1"/>
            </p:cNvSpPr>
            <p:nvPr/>
          </p:nvSpPr>
          <p:spPr bwMode="auto">
            <a:xfrm>
              <a:off x="668" y="2126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84" name="Rectangle 16"/>
            <p:cNvSpPr>
              <a:spLocks noChangeArrowheads="1"/>
            </p:cNvSpPr>
            <p:nvPr/>
          </p:nvSpPr>
          <p:spPr bwMode="auto">
            <a:xfrm rot="-1570518">
              <a:off x="455" y="2127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85" name="Rectangle 17"/>
            <p:cNvSpPr>
              <a:spLocks noChangeArrowheads="1"/>
            </p:cNvSpPr>
            <p:nvPr/>
          </p:nvSpPr>
          <p:spPr bwMode="auto">
            <a:xfrm rot="-1570518">
              <a:off x="272" y="2003"/>
              <a:ext cx="508" cy="1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86" name="Rectangle 18"/>
            <p:cNvSpPr>
              <a:spLocks noChangeArrowheads="1"/>
            </p:cNvSpPr>
            <p:nvPr/>
          </p:nvSpPr>
          <p:spPr bwMode="auto">
            <a:xfrm rot="-1570518">
              <a:off x="563" y="2064"/>
              <a:ext cx="138" cy="1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6387" name="Picture 19" descr="touareg-trans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917" r="24286" b="2991"/>
          <a:stretch>
            <a:fillRect/>
          </a:stretch>
        </p:blipFill>
        <p:spPr bwMode="auto">
          <a:xfrm>
            <a:off x="4173538" y="2865438"/>
            <a:ext cx="1819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388" name="Picture 20" descr="touareg-trans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917" r="24286" b="2991"/>
          <a:stretch>
            <a:fillRect/>
          </a:stretch>
        </p:blipFill>
        <p:spPr bwMode="auto">
          <a:xfrm>
            <a:off x="2589213" y="3822700"/>
            <a:ext cx="1819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6389" name="Group 21"/>
          <p:cNvGrpSpPr>
            <a:grpSpLocks/>
          </p:cNvGrpSpPr>
          <p:nvPr/>
        </p:nvGrpSpPr>
        <p:grpSpPr bwMode="auto">
          <a:xfrm>
            <a:off x="5057775" y="785813"/>
            <a:ext cx="1476375" cy="1109662"/>
            <a:chOff x="272" y="709"/>
            <a:chExt cx="2409" cy="1810"/>
          </a:xfrm>
        </p:grpSpPr>
        <p:pic>
          <p:nvPicPr>
            <p:cNvPr id="826390" name="Picture 22" descr="g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1"/>
            <a:stretch>
              <a:fillRect/>
            </a:stretch>
          </p:blipFill>
          <p:spPr bwMode="auto">
            <a:xfrm>
              <a:off x="450" y="709"/>
              <a:ext cx="2231" cy="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6391" name="Rectangle 23"/>
            <p:cNvSpPr>
              <a:spLocks noChangeArrowheads="1"/>
            </p:cNvSpPr>
            <p:nvPr/>
          </p:nvSpPr>
          <p:spPr bwMode="auto">
            <a:xfrm>
              <a:off x="363" y="1632"/>
              <a:ext cx="309" cy="85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92" name="Rectangle 24"/>
            <p:cNvSpPr>
              <a:spLocks noChangeArrowheads="1"/>
            </p:cNvSpPr>
            <p:nvPr/>
          </p:nvSpPr>
          <p:spPr bwMode="auto">
            <a:xfrm>
              <a:off x="668" y="2126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93" name="Rectangle 25"/>
            <p:cNvSpPr>
              <a:spLocks noChangeArrowheads="1"/>
            </p:cNvSpPr>
            <p:nvPr/>
          </p:nvSpPr>
          <p:spPr bwMode="auto">
            <a:xfrm rot="-1570518">
              <a:off x="455" y="2127"/>
              <a:ext cx="508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94" name="Rectangle 26"/>
            <p:cNvSpPr>
              <a:spLocks noChangeArrowheads="1"/>
            </p:cNvSpPr>
            <p:nvPr/>
          </p:nvSpPr>
          <p:spPr bwMode="auto">
            <a:xfrm rot="-1570518">
              <a:off x="272" y="2003"/>
              <a:ext cx="508" cy="1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95" name="Rectangle 27"/>
            <p:cNvSpPr>
              <a:spLocks noChangeArrowheads="1"/>
            </p:cNvSpPr>
            <p:nvPr/>
          </p:nvSpPr>
          <p:spPr bwMode="auto">
            <a:xfrm rot="-1570518">
              <a:off x="563" y="2064"/>
              <a:ext cx="138" cy="1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6396" name="Line 28"/>
          <p:cNvSpPr>
            <a:spLocks noChangeShapeType="1"/>
          </p:cNvSpPr>
          <p:nvPr/>
        </p:nvSpPr>
        <p:spPr bwMode="auto">
          <a:xfrm flipH="1">
            <a:off x="2282825" y="4883150"/>
            <a:ext cx="4030663" cy="301625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397" name="Line 29"/>
          <p:cNvSpPr>
            <a:spLocks noChangeShapeType="1"/>
          </p:cNvSpPr>
          <p:nvPr/>
        </p:nvSpPr>
        <p:spPr bwMode="auto">
          <a:xfrm flipH="1" flipV="1">
            <a:off x="5451475" y="3282950"/>
            <a:ext cx="1330325" cy="1352550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398" name="Line 30"/>
          <p:cNvSpPr>
            <a:spLocks noChangeShapeType="1"/>
          </p:cNvSpPr>
          <p:nvPr/>
        </p:nvSpPr>
        <p:spPr bwMode="auto">
          <a:xfrm flipH="1" flipV="1">
            <a:off x="2619375" y="2227263"/>
            <a:ext cx="2468563" cy="681037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399" name="Line 31"/>
          <p:cNvSpPr>
            <a:spLocks noChangeShapeType="1"/>
          </p:cNvSpPr>
          <p:nvPr/>
        </p:nvSpPr>
        <p:spPr bwMode="auto">
          <a:xfrm flipH="1">
            <a:off x="2619375" y="2051050"/>
            <a:ext cx="3956050" cy="176213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0" name="Line 32"/>
          <p:cNvSpPr>
            <a:spLocks noChangeShapeType="1"/>
          </p:cNvSpPr>
          <p:nvPr/>
        </p:nvSpPr>
        <p:spPr bwMode="auto">
          <a:xfrm flipV="1">
            <a:off x="5287963" y="1512888"/>
            <a:ext cx="431800" cy="1444625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1" name="Line 33"/>
          <p:cNvSpPr>
            <a:spLocks noChangeShapeType="1"/>
          </p:cNvSpPr>
          <p:nvPr/>
        </p:nvSpPr>
        <p:spPr bwMode="auto">
          <a:xfrm flipV="1">
            <a:off x="1978025" y="2227263"/>
            <a:ext cx="641350" cy="2724150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2" name="Line 34"/>
          <p:cNvSpPr>
            <a:spLocks noChangeShapeType="1"/>
          </p:cNvSpPr>
          <p:nvPr/>
        </p:nvSpPr>
        <p:spPr bwMode="auto">
          <a:xfrm flipH="1">
            <a:off x="5719763" y="977900"/>
            <a:ext cx="2576512" cy="534988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3" name="Line 35"/>
          <p:cNvSpPr>
            <a:spLocks noChangeShapeType="1"/>
          </p:cNvSpPr>
          <p:nvPr/>
        </p:nvSpPr>
        <p:spPr bwMode="auto">
          <a:xfrm flipV="1">
            <a:off x="3716338" y="1512888"/>
            <a:ext cx="2003425" cy="2417762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6404" name="Picture 36" descr="touareg-trans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917" r="24286" b="2991"/>
          <a:stretch>
            <a:fillRect/>
          </a:stretch>
        </p:blipFill>
        <p:spPr bwMode="auto">
          <a:xfrm>
            <a:off x="7386638" y="849313"/>
            <a:ext cx="1819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6405" name="Picture 37" descr="touareg-trans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6917" r="24286" b="2991"/>
          <a:stretch>
            <a:fillRect/>
          </a:stretch>
        </p:blipFill>
        <p:spPr bwMode="auto">
          <a:xfrm>
            <a:off x="987425" y="4930775"/>
            <a:ext cx="1819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6406" name="Line 38"/>
          <p:cNvSpPr>
            <a:spLocks noChangeShapeType="1"/>
          </p:cNvSpPr>
          <p:nvPr/>
        </p:nvSpPr>
        <p:spPr bwMode="auto">
          <a:xfrm flipH="1" flipV="1">
            <a:off x="2619375" y="2227263"/>
            <a:ext cx="955675" cy="1611312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7" name="Line 39"/>
          <p:cNvSpPr>
            <a:spLocks noChangeShapeType="1"/>
          </p:cNvSpPr>
          <p:nvPr/>
        </p:nvSpPr>
        <p:spPr bwMode="auto">
          <a:xfrm flipH="1" flipV="1">
            <a:off x="3970338" y="4152900"/>
            <a:ext cx="2343150" cy="730250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8" name="Line 40"/>
          <p:cNvSpPr>
            <a:spLocks noChangeShapeType="1"/>
          </p:cNvSpPr>
          <p:nvPr/>
        </p:nvSpPr>
        <p:spPr bwMode="auto">
          <a:xfrm flipV="1">
            <a:off x="7038975" y="2160588"/>
            <a:ext cx="33338" cy="2474912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09" name="Line 41"/>
          <p:cNvSpPr>
            <a:spLocks noChangeShapeType="1"/>
          </p:cNvSpPr>
          <p:nvPr/>
        </p:nvSpPr>
        <p:spPr bwMode="auto">
          <a:xfrm flipH="1" flipV="1">
            <a:off x="5719763" y="1512888"/>
            <a:ext cx="930275" cy="479425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6410" name="Line 42"/>
          <p:cNvSpPr>
            <a:spLocks noChangeShapeType="1"/>
          </p:cNvSpPr>
          <p:nvPr/>
        </p:nvSpPr>
        <p:spPr bwMode="auto">
          <a:xfrm flipV="1">
            <a:off x="7038975" y="1128713"/>
            <a:ext cx="1604963" cy="3506787"/>
          </a:xfrm>
          <a:prstGeom prst="line">
            <a:avLst/>
          </a:prstGeom>
          <a:noFill/>
          <a:ln w="5715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6411" name="Group 43"/>
          <p:cNvGrpSpPr>
            <a:grpSpLocks/>
          </p:cNvGrpSpPr>
          <p:nvPr/>
        </p:nvGrpSpPr>
        <p:grpSpPr bwMode="auto">
          <a:xfrm>
            <a:off x="5461000" y="2309813"/>
            <a:ext cx="1304925" cy="890587"/>
            <a:chOff x="4451" y="858"/>
            <a:chExt cx="822" cy="561"/>
          </a:xfrm>
        </p:grpSpPr>
        <p:sp>
          <p:nvSpPr>
            <p:cNvPr id="826412" name="Line 44"/>
            <p:cNvSpPr>
              <a:spLocks noChangeShapeType="1"/>
            </p:cNvSpPr>
            <p:nvPr/>
          </p:nvSpPr>
          <p:spPr bwMode="auto">
            <a:xfrm flipH="1">
              <a:off x="4557" y="858"/>
              <a:ext cx="716" cy="458"/>
            </a:xfrm>
            <a:prstGeom prst="line">
              <a:avLst/>
            </a:prstGeom>
            <a:noFill/>
            <a:ln w="5715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413" name="Group 45"/>
            <p:cNvGrpSpPr>
              <a:grpSpLocks/>
            </p:cNvGrpSpPr>
            <p:nvPr/>
          </p:nvGrpSpPr>
          <p:grpSpPr bwMode="auto">
            <a:xfrm>
              <a:off x="4451" y="1156"/>
              <a:ext cx="341" cy="263"/>
              <a:chOff x="2677" y="2024"/>
              <a:chExt cx="341" cy="263"/>
            </a:xfrm>
          </p:grpSpPr>
          <p:pic>
            <p:nvPicPr>
              <p:cNvPr id="826414" name="Picture 46" descr="ISIS-IMU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81" t="17741" r="29445" b="24731"/>
              <a:stretch>
                <a:fillRect/>
              </a:stretch>
            </p:blipFill>
            <p:spPr bwMode="auto">
              <a:xfrm>
                <a:off x="2726" y="2040"/>
                <a:ext cx="265" cy="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6415" name="Freeform 47"/>
              <p:cNvSpPr>
                <a:spLocks/>
              </p:cNvSpPr>
              <p:nvPr/>
            </p:nvSpPr>
            <p:spPr bwMode="auto">
              <a:xfrm>
                <a:off x="2684" y="2024"/>
                <a:ext cx="324" cy="247"/>
              </a:xfrm>
              <a:custGeom>
                <a:avLst/>
                <a:gdLst>
                  <a:gd name="T0" fmla="*/ 51 w 324"/>
                  <a:gd name="T1" fmla="*/ 163 h 247"/>
                  <a:gd name="T2" fmla="*/ 157 w 324"/>
                  <a:gd name="T3" fmla="*/ 220 h 247"/>
                  <a:gd name="T4" fmla="*/ 304 w 324"/>
                  <a:gd name="T5" fmla="*/ 180 h 247"/>
                  <a:gd name="T6" fmla="*/ 303 w 324"/>
                  <a:gd name="T7" fmla="*/ 166 h 247"/>
                  <a:gd name="T8" fmla="*/ 294 w 324"/>
                  <a:gd name="T9" fmla="*/ 160 h 247"/>
                  <a:gd name="T10" fmla="*/ 298 w 324"/>
                  <a:gd name="T11" fmla="*/ 66 h 247"/>
                  <a:gd name="T12" fmla="*/ 199 w 324"/>
                  <a:gd name="T13" fmla="*/ 21 h 247"/>
                  <a:gd name="T14" fmla="*/ 55 w 324"/>
                  <a:gd name="T15" fmla="*/ 57 h 247"/>
                  <a:gd name="T16" fmla="*/ 55 w 324"/>
                  <a:gd name="T17" fmla="*/ 148 h 247"/>
                  <a:gd name="T18" fmla="*/ 19 w 324"/>
                  <a:gd name="T19" fmla="*/ 165 h 247"/>
                  <a:gd name="T20" fmla="*/ 27 w 324"/>
                  <a:gd name="T21" fmla="*/ 10 h 247"/>
                  <a:gd name="T22" fmla="*/ 231 w 324"/>
                  <a:gd name="T23" fmla="*/ 0 h 247"/>
                  <a:gd name="T24" fmla="*/ 319 w 324"/>
                  <a:gd name="T25" fmla="*/ 16 h 247"/>
                  <a:gd name="T26" fmla="*/ 324 w 324"/>
                  <a:gd name="T27" fmla="*/ 193 h 247"/>
                  <a:gd name="T28" fmla="*/ 297 w 324"/>
                  <a:gd name="T29" fmla="*/ 247 h 247"/>
                  <a:gd name="T30" fmla="*/ 0 w 324"/>
                  <a:gd name="T31" fmla="*/ 241 h 247"/>
                  <a:gd name="T32" fmla="*/ 40 w 324"/>
                  <a:gd name="T33" fmla="*/ 151 h 247"/>
                  <a:gd name="T34" fmla="*/ 34 w 324"/>
                  <a:gd name="T35" fmla="*/ 171 h 247"/>
                  <a:gd name="T36" fmla="*/ 51 w 324"/>
                  <a:gd name="T37" fmla="*/ 16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247">
                    <a:moveTo>
                      <a:pt x="51" y="163"/>
                    </a:moveTo>
                    <a:lnTo>
                      <a:pt x="157" y="220"/>
                    </a:lnTo>
                    <a:lnTo>
                      <a:pt x="304" y="180"/>
                    </a:lnTo>
                    <a:lnTo>
                      <a:pt x="303" y="166"/>
                    </a:lnTo>
                    <a:lnTo>
                      <a:pt x="294" y="160"/>
                    </a:lnTo>
                    <a:lnTo>
                      <a:pt x="298" y="66"/>
                    </a:lnTo>
                    <a:lnTo>
                      <a:pt x="199" y="21"/>
                    </a:lnTo>
                    <a:lnTo>
                      <a:pt x="55" y="57"/>
                    </a:lnTo>
                    <a:lnTo>
                      <a:pt x="55" y="148"/>
                    </a:lnTo>
                    <a:lnTo>
                      <a:pt x="19" y="165"/>
                    </a:lnTo>
                    <a:lnTo>
                      <a:pt x="27" y="10"/>
                    </a:lnTo>
                    <a:lnTo>
                      <a:pt x="231" y="0"/>
                    </a:lnTo>
                    <a:lnTo>
                      <a:pt x="319" y="16"/>
                    </a:lnTo>
                    <a:lnTo>
                      <a:pt x="324" y="193"/>
                    </a:lnTo>
                    <a:lnTo>
                      <a:pt x="297" y="247"/>
                    </a:lnTo>
                    <a:lnTo>
                      <a:pt x="0" y="241"/>
                    </a:lnTo>
                    <a:lnTo>
                      <a:pt x="40" y="151"/>
                    </a:lnTo>
                    <a:lnTo>
                      <a:pt x="34" y="171"/>
                    </a:lnTo>
                    <a:lnTo>
                      <a:pt x="51" y="1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16" name="Rectangle 48"/>
              <p:cNvSpPr>
                <a:spLocks noChangeArrowheads="1"/>
              </p:cNvSpPr>
              <p:nvPr/>
            </p:nvSpPr>
            <p:spPr bwMode="auto">
              <a:xfrm>
                <a:off x="2677" y="2159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17" name="Rectangle 49"/>
              <p:cNvSpPr>
                <a:spLocks noChangeArrowheads="1"/>
              </p:cNvSpPr>
              <p:nvPr/>
            </p:nvSpPr>
            <p:spPr bwMode="auto">
              <a:xfrm>
                <a:off x="2962" y="2231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26418" name="Group 50"/>
          <p:cNvGrpSpPr>
            <a:grpSpLocks/>
          </p:cNvGrpSpPr>
          <p:nvPr/>
        </p:nvGrpSpPr>
        <p:grpSpPr bwMode="auto">
          <a:xfrm>
            <a:off x="3883025" y="3248025"/>
            <a:ext cx="1304925" cy="890588"/>
            <a:chOff x="4451" y="858"/>
            <a:chExt cx="822" cy="561"/>
          </a:xfrm>
        </p:grpSpPr>
        <p:sp>
          <p:nvSpPr>
            <p:cNvPr id="826419" name="Line 51"/>
            <p:cNvSpPr>
              <a:spLocks noChangeShapeType="1"/>
            </p:cNvSpPr>
            <p:nvPr/>
          </p:nvSpPr>
          <p:spPr bwMode="auto">
            <a:xfrm flipH="1">
              <a:off x="4557" y="858"/>
              <a:ext cx="716" cy="458"/>
            </a:xfrm>
            <a:prstGeom prst="line">
              <a:avLst/>
            </a:prstGeom>
            <a:noFill/>
            <a:ln w="5715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420" name="Group 52"/>
            <p:cNvGrpSpPr>
              <a:grpSpLocks/>
            </p:cNvGrpSpPr>
            <p:nvPr/>
          </p:nvGrpSpPr>
          <p:grpSpPr bwMode="auto">
            <a:xfrm>
              <a:off x="4451" y="1156"/>
              <a:ext cx="341" cy="263"/>
              <a:chOff x="2677" y="2024"/>
              <a:chExt cx="341" cy="263"/>
            </a:xfrm>
          </p:grpSpPr>
          <p:pic>
            <p:nvPicPr>
              <p:cNvPr id="826421" name="Picture 53" descr="ISIS-IMU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81" t="17741" r="29445" b="24731"/>
              <a:stretch>
                <a:fillRect/>
              </a:stretch>
            </p:blipFill>
            <p:spPr bwMode="auto">
              <a:xfrm>
                <a:off x="2726" y="2040"/>
                <a:ext cx="265" cy="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6422" name="Freeform 54"/>
              <p:cNvSpPr>
                <a:spLocks/>
              </p:cNvSpPr>
              <p:nvPr/>
            </p:nvSpPr>
            <p:spPr bwMode="auto">
              <a:xfrm>
                <a:off x="2684" y="2024"/>
                <a:ext cx="324" cy="247"/>
              </a:xfrm>
              <a:custGeom>
                <a:avLst/>
                <a:gdLst>
                  <a:gd name="T0" fmla="*/ 51 w 324"/>
                  <a:gd name="T1" fmla="*/ 163 h 247"/>
                  <a:gd name="T2" fmla="*/ 157 w 324"/>
                  <a:gd name="T3" fmla="*/ 220 h 247"/>
                  <a:gd name="T4" fmla="*/ 304 w 324"/>
                  <a:gd name="T5" fmla="*/ 180 h 247"/>
                  <a:gd name="T6" fmla="*/ 303 w 324"/>
                  <a:gd name="T7" fmla="*/ 166 h 247"/>
                  <a:gd name="T8" fmla="*/ 294 w 324"/>
                  <a:gd name="T9" fmla="*/ 160 h 247"/>
                  <a:gd name="T10" fmla="*/ 298 w 324"/>
                  <a:gd name="T11" fmla="*/ 66 h 247"/>
                  <a:gd name="T12" fmla="*/ 199 w 324"/>
                  <a:gd name="T13" fmla="*/ 21 h 247"/>
                  <a:gd name="T14" fmla="*/ 55 w 324"/>
                  <a:gd name="T15" fmla="*/ 57 h 247"/>
                  <a:gd name="T16" fmla="*/ 55 w 324"/>
                  <a:gd name="T17" fmla="*/ 148 h 247"/>
                  <a:gd name="T18" fmla="*/ 19 w 324"/>
                  <a:gd name="T19" fmla="*/ 165 h 247"/>
                  <a:gd name="T20" fmla="*/ 27 w 324"/>
                  <a:gd name="T21" fmla="*/ 10 h 247"/>
                  <a:gd name="T22" fmla="*/ 231 w 324"/>
                  <a:gd name="T23" fmla="*/ 0 h 247"/>
                  <a:gd name="T24" fmla="*/ 319 w 324"/>
                  <a:gd name="T25" fmla="*/ 16 h 247"/>
                  <a:gd name="T26" fmla="*/ 324 w 324"/>
                  <a:gd name="T27" fmla="*/ 193 h 247"/>
                  <a:gd name="T28" fmla="*/ 297 w 324"/>
                  <a:gd name="T29" fmla="*/ 247 h 247"/>
                  <a:gd name="T30" fmla="*/ 0 w 324"/>
                  <a:gd name="T31" fmla="*/ 241 h 247"/>
                  <a:gd name="T32" fmla="*/ 40 w 324"/>
                  <a:gd name="T33" fmla="*/ 151 h 247"/>
                  <a:gd name="T34" fmla="*/ 34 w 324"/>
                  <a:gd name="T35" fmla="*/ 171 h 247"/>
                  <a:gd name="T36" fmla="*/ 51 w 324"/>
                  <a:gd name="T37" fmla="*/ 16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247">
                    <a:moveTo>
                      <a:pt x="51" y="163"/>
                    </a:moveTo>
                    <a:lnTo>
                      <a:pt x="157" y="220"/>
                    </a:lnTo>
                    <a:lnTo>
                      <a:pt x="304" y="180"/>
                    </a:lnTo>
                    <a:lnTo>
                      <a:pt x="303" y="166"/>
                    </a:lnTo>
                    <a:lnTo>
                      <a:pt x="294" y="160"/>
                    </a:lnTo>
                    <a:lnTo>
                      <a:pt x="298" y="66"/>
                    </a:lnTo>
                    <a:lnTo>
                      <a:pt x="199" y="21"/>
                    </a:lnTo>
                    <a:lnTo>
                      <a:pt x="55" y="57"/>
                    </a:lnTo>
                    <a:lnTo>
                      <a:pt x="55" y="148"/>
                    </a:lnTo>
                    <a:lnTo>
                      <a:pt x="19" y="165"/>
                    </a:lnTo>
                    <a:lnTo>
                      <a:pt x="27" y="10"/>
                    </a:lnTo>
                    <a:lnTo>
                      <a:pt x="231" y="0"/>
                    </a:lnTo>
                    <a:lnTo>
                      <a:pt x="319" y="16"/>
                    </a:lnTo>
                    <a:lnTo>
                      <a:pt x="324" y="193"/>
                    </a:lnTo>
                    <a:lnTo>
                      <a:pt x="297" y="247"/>
                    </a:lnTo>
                    <a:lnTo>
                      <a:pt x="0" y="241"/>
                    </a:lnTo>
                    <a:lnTo>
                      <a:pt x="40" y="151"/>
                    </a:lnTo>
                    <a:lnTo>
                      <a:pt x="34" y="171"/>
                    </a:lnTo>
                    <a:lnTo>
                      <a:pt x="51" y="1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23" name="Rectangle 55"/>
              <p:cNvSpPr>
                <a:spLocks noChangeArrowheads="1"/>
              </p:cNvSpPr>
              <p:nvPr/>
            </p:nvSpPr>
            <p:spPr bwMode="auto">
              <a:xfrm>
                <a:off x="2677" y="2159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24" name="Rectangle 56"/>
              <p:cNvSpPr>
                <a:spLocks noChangeArrowheads="1"/>
              </p:cNvSpPr>
              <p:nvPr/>
            </p:nvSpPr>
            <p:spPr bwMode="auto">
              <a:xfrm>
                <a:off x="2962" y="2231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26425" name="Group 57"/>
          <p:cNvGrpSpPr>
            <a:grpSpLocks/>
          </p:cNvGrpSpPr>
          <p:nvPr/>
        </p:nvGrpSpPr>
        <p:grpSpPr bwMode="auto">
          <a:xfrm>
            <a:off x="2311400" y="4262438"/>
            <a:ext cx="1304925" cy="890587"/>
            <a:chOff x="4451" y="858"/>
            <a:chExt cx="822" cy="561"/>
          </a:xfrm>
        </p:grpSpPr>
        <p:sp>
          <p:nvSpPr>
            <p:cNvPr id="826426" name="Line 58"/>
            <p:cNvSpPr>
              <a:spLocks noChangeShapeType="1"/>
            </p:cNvSpPr>
            <p:nvPr/>
          </p:nvSpPr>
          <p:spPr bwMode="auto">
            <a:xfrm flipH="1">
              <a:off x="4557" y="858"/>
              <a:ext cx="716" cy="458"/>
            </a:xfrm>
            <a:prstGeom prst="line">
              <a:avLst/>
            </a:prstGeom>
            <a:noFill/>
            <a:ln w="5715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427" name="Group 59"/>
            <p:cNvGrpSpPr>
              <a:grpSpLocks/>
            </p:cNvGrpSpPr>
            <p:nvPr/>
          </p:nvGrpSpPr>
          <p:grpSpPr bwMode="auto">
            <a:xfrm>
              <a:off x="4451" y="1156"/>
              <a:ext cx="341" cy="263"/>
              <a:chOff x="2677" y="2024"/>
              <a:chExt cx="341" cy="263"/>
            </a:xfrm>
          </p:grpSpPr>
          <p:pic>
            <p:nvPicPr>
              <p:cNvPr id="826428" name="Picture 60" descr="ISIS-IMU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81" t="17741" r="29445" b="24731"/>
              <a:stretch>
                <a:fillRect/>
              </a:stretch>
            </p:blipFill>
            <p:spPr bwMode="auto">
              <a:xfrm>
                <a:off x="2726" y="2040"/>
                <a:ext cx="265" cy="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6429" name="Freeform 61"/>
              <p:cNvSpPr>
                <a:spLocks/>
              </p:cNvSpPr>
              <p:nvPr/>
            </p:nvSpPr>
            <p:spPr bwMode="auto">
              <a:xfrm>
                <a:off x="2684" y="2024"/>
                <a:ext cx="324" cy="247"/>
              </a:xfrm>
              <a:custGeom>
                <a:avLst/>
                <a:gdLst>
                  <a:gd name="T0" fmla="*/ 51 w 324"/>
                  <a:gd name="T1" fmla="*/ 163 h 247"/>
                  <a:gd name="T2" fmla="*/ 157 w 324"/>
                  <a:gd name="T3" fmla="*/ 220 h 247"/>
                  <a:gd name="T4" fmla="*/ 304 w 324"/>
                  <a:gd name="T5" fmla="*/ 180 h 247"/>
                  <a:gd name="T6" fmla="*/ 303 w 324"/>
                  <a:gd name="T7" fmla="*/ 166 h 247"/>
                  <a:gd name="T8" fmla="*/ 294 w 324"/>
                  <a:gd name="T9" fmla="*/ 160 h 247"/>
                  <a:gd name="T10" fmla="*/ 298 w 324"/>
                  <a:gd name="T11" fmla="*/ 66 h 247"/>
                  <a:gd name="T12" fmla="*/ 199 w 324"/>
                  <a:gd name="T13" fmla="*/ 21 h 247"/>
                  <a:gd name="T14" fmla="*/ 55 w 324"/>
                  <a:gd name="T15" fmla="*/ 57 h 247"/>
                  <a:gd name="T16" fmla="*/ 55 w 324"/>
                  <a:gd name="T17" fmla="*/ 148 h 247"/>
                  <a:gd name="T18" fmla="*/ 19 w 324"/>
                  <a:gd name="T19" fmla="*/ 165 h 247"/>
                  <a:gd name="T20" fmla="*/ 27 w 324"/>
                  <a:gd name="T21" fmla="*/ 10 h 247"/>
                  <a:gd name="T22" fmla="*/ 231 w 324"/>
                  <a:gd name="T23" fmla="*/ 0 h 247"/>
                  <a:gd name="T24" fmla="*/ 319 w 324"/>
                  <a:gd name="T25" fmla="*/ 16 h 247"/>
                  <a:gd name="T26" fmla="*/ 324 w 324"/>
                  <a:gd name="T27" fmla="*/ 193 h 247"/>
                  <a:gd name="T28" fmla="*/ 297 w 324"/>
                  <a:gd name="T29" fmla="*/ 247 h 247"/>
                  <a:gd name="T30" fmla="*/ 0 w 324"/>
                  <a:gd name="T31" fmla="*/ 241 h 247"/>
                  <a:gd name="T32" fmla="*/ 40 w 324"/>
                  <a:gd name="T33" fmla="*/ 151 h 247"/>
                  <a:gd name="T34" fmla="*/ 34 w 324"/>
                  <a:gd name="T35" fmla="*/ 171 h 247"/>
                  <a:gd name="T36" fmla="*/ 51 w 324"/>
                  <a:gd name="T37" fmla="*/ 16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247">
                    <a:moveTo>
                      <a:pt x="51" y="163"/>
                    </a:moveTo>
                    <a:lnTo>
                      <a:pt x="157" y="220"/>
                    </a:lnTo>
                    <a:lnTo>
                      <a:pt x="304" y="180"/>
                    </a:lnTo>
                    <a:lnTo>
                      <a:pt x="303" y="166"/>
                    </a:lnTo>
                    <a:lnTo>
                      <a:pt x="294" y="160"/>
                    </a:lnTo>
                    <a:lnTo>
                      <a:pt x="298" y="66"/>
                    </a:lnTo>
                    <a:lnTo>
                      <a:pt x="199" y="21"/>
                    </a:lnTo>
                    <a:lnTo>
                      <a:pt x="55" y="57"/>
                    </a:lnTo>
                    <a:lnTo>
                      <a:pt x="55" y="148"/>
                    </a:lnTo>
                    <a:lnTo>
                      <a:pt x="19" y="165"/>
                    </a:lnTo>
                    <a:lnTo>
                      <a:pt x="27" y="10"/>
                    </a:lnTo>
                    <a:lnTo>
                      <a:pt x="231" y="0"/>
                    </a:lnTo>
                    <a:lnTo>
                      <a:pt x="319" y="16"/>
                    </a:lnTo>
                    <a:lnTo>
                      <a:pt x="324" y="193"/>
                    </a:lnTo>
                    <a:lnTo>
                      <a:pt x="297" y="247"/>
                    </a:lnTo>
                    <a:lnTo>
                      <a:pt x="0" y="241"/>
                    </a:lnTo>
                    <a:lnTo>
                      <a:pt x="40" y="151"/>
                    </a:lnTo>
                    <a:lnTo>
                      <a:pt x="34" y="171"/>
                    </a:lnTo>
                    <a:lnTo>
                      <a:pt x="51" y="1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30" name="Rectangle 62"/>
              <p:cNvSpPr>
                <a:spLocks noChangeArrowheads="1"/>
              </p:cNvSpPr>
              <p:nvPr/>
            </p:nvSpPr>
            <p:spPr bwMode="auto">
              <a:xfrm>
                <a:off x="2677" y="2159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31" name="Rectangle 63"/>
              <p:cNvSpPr>
                <a:spLocks noChangeArrowheads="1"/>
              </p:cNvSpPr>
              <p:nvPr/>
            </p:nvSpPr>
            <p:spPr bwMode="auto">
              <a:xfrm>
                <a:off x="2962" y="2231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26432" name="Group 64"/>
          <p:cNvGrpSpPr>
            <a:grpSpLocks/>
          </p:cNvGrpSpPr>
          <p:nvPr/>
        </p:nvGrpSpPr>
        <p:grpSpPr bwMode="auto">
          <a:xfrm>
            <a:off x="7065963" y="1362075"/>
            <a:ext cx="1304925" cy="890588"/>
            <a:chOff x="4451" y="858"/>
            <a:chExt cx="822" cy="561"/>
          </a:xfrm>
        </p:grpSpPr>
        <p:sp>
          <p:nvSpPr>
            <p:cNvPr id="826433" name="Line 65"/>
            <p:cNvSpPr>
              <a:spLocks noChangeShapeType="1"/>
            </p:cNvSpPr>
            <p:nvPr/>
          </p:nvSpPr>
          <p:spPr bwMode="auto">
            <a:xfrm flipH="1">
              <a:off x="4557" y="858"/>
              <a:ext cx="716" cy="458"/>
            </a:xfrm>
            <a:prstGeom prst="line">
              <a:avLst/>
            </a:prstGeom>
            <a:noFill/>
            <a:ln w="57150" cap="rnd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6434" name="Group 66"/>
            <p:cNvGrpSpPr>
              <a:grpSpLocks/>
            </p:cNvGrpSpPr>
            <p:nvPr/>
          </p:nvGrpSpPr>
          <p:grpSpPr bwMode="auto">
            <a:xfrm>
              <a:off x="4451" y="1156"/>
              <a:ext cx="341" cy="263"/>
              <a:chOff x="2677" y="2024"/>
              <a:chExt cx="341" cy="263"/>
            </a:xfrm>
          </p:grpSpPr>
          <p:pic>
            <p:nvPicPr>
              <p:cNvPr id="826435" name="Picture 67" descr="ISIS-IMU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81" t="17741" r="29445" b="24731"/>
              <a:stretch>
                <a:fillRect/>
              </a:stretch>
            </p:blipFill>
            <p:spPr bwMode="auto">
              <a:xfrm>
                <a:off x="2726" y="2040"/>
                <a:ext cx="265" cy="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6436" name="Freeform 68"/>
              <p:cNvSpPr>
                <a:spLocks/>
              </p:cNvSpPr>
              <p:nvPr/>
            </p:nvSpPr>
            <p:spPr bwMode="auto">
              <a:xfrm>
                <a:off x="2684" y="2024"/>
                <a:ext cx="324" cy="247"/>
              </a:xfrm>
              <a:custGeom>
                <a:avLst/>
                <a:gdLst>
                  <a:gd name="T0" fmla="*/ 51 w 324"/>
                  <a:gd name="T1" fmla="*/ 163 h 247"/>
                  <a:gd name="T2" fmla="*/ 157 w 324"/>
                  <a:gd name="T3" fmla="*/ 220 h 247"/>
                  <a:gd name="T4" fmla="*/ 304 w 324"/>
                  <a:gd name="T5" fmla="*/ 180 h 247"/>
                  <a:gd name="T6" fmla="*/ 303 w 324"/>
                  <a:gd name="T7" fmla="*/ 166 h 247"/>
                  <a:gd name="T8" fmla="*/ 294 w 324"/>
                  <a:gd name="T9" fmla="*/ 160 h 247"/>
                  <a:gd name="T10" fmla="*/ 298 w 324"/>
                  <a:gd name="T11" fmla="*/ 66 h 247"/>
                  <a:gd name="T12" fmla="*/ 199 w 324"/>
                  <a:gd name="T13" fmla="*/ 21 h 247"/>
                  <a:gd name="T14" fmla="*/ 55 w 324"/>
                  <a:gd name="T15" fmla="*/ 57 h 247"/>
                  <a:gd name="T16" fmla="*/ 55 w 324"/>
                  <a:gd name="T17" fmla="*/ 148 h 247"/>
                  <a:gd name="T18" fmla="*/ 19 w 324"/>
                  <a:gd name="T19" fmla="*/ 165 h 247"/>
                  <a:gd name="T20" fmla="*/ 27 w 324"/>
                  <a:gd name="T21" fmla="*/ 10 h 247"/>
                  <a:gd name="T22" fmla="*/ 231 w 324"/>
                  <a:gd name="T23" fmla="*/ 0 h 247"/>
                  <a:gd name="T24" fmla="*/ 319 w 324"/>
                  <a:gd name="T25" fmla="*/ 16 h 247"/>
                  <a:gd name="T26" fmla="*/ 324 w 324"/>
                  <a:gd name="T27" fmla="*/ 193 h 247"/>
                  <a:gd name="T28" fmla="*/ 297 w 324"/>
                  <a:gd name="T29" fmla="*/ 247 h 247"/>
                  <a:gd name="T30" fmla="*/ 0 w 324"/>
                  <a:gd name="T31" fmla="*/ 241 h 247"/>
                  <a:gd name="T32" fmla="*/ 40 w 324"/>
                  <a:gd name="T33" fmla="*/ 151 h 247"/>
                  <a:gd name="T34" fmla="*/ 34 w 324"/>
                  <a:gd name="T35" fmla="*/ 171 h 247"/>
                  <a:gd name="T36" fmla="*/ 51 w 324"/>
                  <a:gd name="T37" fmla="*/ 163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247">
                    <a:moveTo>
                      <a:pt x="51" y="163"/>
                    </a:moveTo>
                    <a:lnTo>
                      <a:pt x="157" y="220"/>
                    </a:lnTo>
                    <a:lnTo>
                      <a:pt x="304" y="180"/>
                    </a:lnTo>
                    <a:lnTo>
                      <a:pt x="303" y="166"/>
                    </a:lnTo>
                    <a:lnTo>
                      <a:pt x="294" y="160"/>
                    </a:lnTo>
                    <a:lnTo>
                      <a:pt x="298" y="66"/>
                    </a:lnTo>
                    <a:lnTo>
                      <a:pt x="199" y="21"/>
                    </a:lnTo>
                    <a:lnTo>
                      <a:pt x="55" y="57"/>
                    </a:lnTo>
                    <a:lnTo>
                      <a:pt x="55" y="148"/>
                    </a:lnTo>
                    <a:lnTo>
                      <a:pt x="19" y="165"/>
                    </a:lnTo>
                    <a:lnTo>
                      <a:pt x="27" y="10"/>
                    </a:lnTo>
                    <a:lnTo>
                      <a:pt x="231" y="0"/>
                    </a:lnTo>
                    <a:lnTo>
                      <a:pt x="319" y="16"/>
                    </a:lnTo>
                    <a:lnTo>
                      <a:pt x="324" y="193"/>
                    </a:lnTo>
                    <a:lnTo>
                      <a:pt x="297" y="247"/>
                    </a:lnTo>
                    <a:lnTo>
                      <a:pt x="0" y="241"/>
                    </a:lnTo>
                    <a:lnTo>
                      <a:pt x="40" y="151"/>
                    </a:lnTo>
                    <a:lnTo>
                      <a:pt x="34" y="171"/>
                    </a:lnTo>
                    <a:lnTo>
                      <a:pt x="51" y="1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6437" name="Rectangle 69"/>
              <p:cNvSpPr>
                <a:spLocks noChangeArrowheads="1"/>
              </p:cNvSpPr>
              <p:nvPr/>
            </p:nvSpPr>
            <p:spPr bwMode="auto">
              <a:xfrm>
                <a:off x="2677" y="2159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38" name="Rectangle 70"/>
              <p:cNvSpPr>
                <a:spLocks noChangeArrowheads="1"/>
              </p:cNvSpPr>
              <p:nvPr/>
            </p:nvSpPr>
            <p:spPr bwMode="auto">
              <a:xfrm>
                <a:off x="2962" y="2231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1002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Range Data Integration</a:t>
            </a:r>
          </a:p>
        </p:txBody>
      </p:sp>
      <p:grpSp>
        <p:nvGrpSpPr>
          <p:cNvPr id="827395" name="Group 3"/>
          <p:cNvGrpSpPr>
            <a:grpSpLocks/>
          </p:cNvGrpSpPr>
          <p:nvPr/>
        </p:nvGrpSpPr>
        <p:grpSpPr bwMode="auto">
          <a:xfrm>
            <a:off x="609600" y="1524000"/>
            <a:ext cx="8077200" cy="3503613"/>
            <a:chOff x="768" y="1584"/>
            <a:chExt cx="3984" cy="1728"/>
          </a:xfrm>
        </p:grpSpPr>
        <p:pic>
          <p:nvPicPr>
            <p:cNvPr id="827396" name="Picture 4" descr="2005-10-Grand Challenge - 1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3" r="7777" b="24445"/>
            <a:stretch>
              <a:fillRect/>
            </a:stretch>
          </p:blipFill>
          <p:spPr bwMode="auto">
            <a:xfrm>
              <a:off x="768" y="1584"/>
              <a:ext cx="3984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7397" name="Freeform 5"/>
            <p:cNvSpPr>
              <a:spLocks/>
            </p:cNvSpPr>
            <p:nvPr/>
          </p:nvSpPr>
          <p:spPr bwMode="auto">
            <a:xfrm>
              <a:off x="2046" y="2088"/>
              <a:ext cx="2254" cy="1221"/>
            </a:xfrm>
            <a:custGeom>
              <a:avLst/>
              <a:gdLst>
                <a:gd name="T0" fmla="*/ 0 w 2254"/>
                <a:gd name="T1" fmla="*/ 0 h 1221"/>
                <a:gd name="T2" fmla="*/ 1086 w 2254"/>
                <a:gd name="T3" fmla="*/ 1221 h 1221"/>
                <a:gd name="T4" fmla="*/ 1455 w 2254"/>
                <a:gd name="T5" fmla="*/ 1107 h 1221"/>
                <a:gd name="T6" fmla="*/ 1497 w 2254"/>
                <a:gd name="T7" fmla="*/ 1065 h 1221"/>
                <a:gd name="T8" fmla="*/ 1584 w 2254"/>
                <a:gd name="T9" fmla="*/ 1056 h 1221"/>
                <a:gd name="T10" fmla="*/ 1766 w 2254"/>
                <a:gd name="T11" fmla="*/ 963 h 1221"/>
                <a:gd name="T12" fmla="*/ 1929 w 2254"/>
                <a:gd name="T13" fmla="*/ 910 h 1221"/>
                <a:gd name="T14" fmla="*/ 2164 w 2254"/>
                <a:gd name="T15" fmla="*/ 785 h 1221"/>
                <a:gd name="T16" fmla="*/ 2253 w 2254"/>
                <a:gd name="T17" fmla="*/ 701 h 1221"/>
                <a:gd name="T18" fmla="*/ 2160 w 2254"/>
                <a:gd name="T19" fmla="*/ 624 h 1221"/>
                <a:gd name="T20" fmla="*/ 1892 w 2254"/>
                <a:gd name="T21" fmla="*/ 607 h 1221"/>
                <a:gd name="T22" fmla="*/ 1840 w 2254"/>
                <a:gd name="T23" fmla="*/ 565 h 1221"/>
                <a:gd name="T24" fmla="*/ 1688 w 2254"/>
                <a:gd name="T25" fmla="*/ 554 h 1221"/>
                <a:gd name="T26" fmla="*/ 1374 w 2254"/>
                <a:gd name="T27" fmla="*/ 497 h 1221"/>
                <a:gd name="T28" fmla="*/ 1374 w 2254"/>
                <a:gd name="T29" fmla="*/ 392 h 1221"/>
                <a:gd name="T30" fmla="*/ 1510 w 2254"/>
                <a:gd name="T31" fmla="*/ 292 h 1221"/>
                <a:gd name="T32" fmla="*/ 0 w 2254"/>
                <a:gd name="T33" fmla="*/ 0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4" h="1221">
                  <a:moveTo>
                    <a:pt x="0" y="0"/>
                  </a:moveTo>
                  <a:cubicBezTo>
                    <a:pt x="0" y="0"/>
                    <a:pt x="888" y="1008"/>
                    <a:pt x="1086" y="1221"/>
                  </a:cubicBezTo>
                  <a:cubicBezTo>
                    <a:pt x="1278" y="1167"/>
                    <a:pt x="1387" y="1133"/>
                    <a:pt x="1455" y="1107"/>
                  </a:cubicBezTo>
                  <a:cubicBezTo>
                    <a:pt x="1523" y="1081"/>
                    <a:pt x="1476" y="1074"/>
                    <a:pt x="1497" y="1065"/>
                  </a:cubicBezTo>
                  <a:cubicBezTo>
                    <a:pt x="1518" y="1056"/>
                    <a:pt x="1539" y="1073"/>
                    <a:pt x="1584" y="1056"/>
                  </a:cubicBezTo>
                  <a:cubicBezTo>
                    <a:pt x="1744" y="1024"/>
                    <a:pt x="1710" y="987"/>
                    <a:pt x="1766" y="963"/>
                  </a:cubicBezTo>
                  <a:cubicBezTo>
                    <a:pt x="1822" y="939"/>
                    <a:pt x="1873" y="942"/>
                    <a:pt x="1929" y="910"/>
                  </a:cubicBezTo>
                  <a:cubicBezTo>
                    <a:pt x="1985" y="878"/>
                    <a:pt x="2108" y="825"/>
                    <a:pt x="2164" y="785"/>
                  </a:cubicBezTo>
                  <a:cubicBezTo>
                    <a:pt x="2220" y="745"/>
                    <a:pt x="2254" y="728"/>
                    <a:pt x="2253" y="701"/>
                  </a:cubicBezTo>
                  <a:cubicBezTo>
                    <a:pt x="2252" y="674"/>
                    <a:pt x="2220" y="640"/>
                    <a:pt x="2160" y="624"/>
                  </a:cubicBezTo>
                  <a:cubicBezTo>
                    <a:pt x="2128" y="616"/>
                    <a:pt x="1949" y="612"/>
                    <a:pt x="1892" y="607"/>
                  </a:cubicBezTo>
                  <a:cubicBezTo>
                    <a:pt x="1835" y="602"/>
                    <a:pt x="1903" y="577"/>
                    <a:pt x="1840" y="565"/>
                  </a:cubicBezTo>
                  <a:cubicBezTo>
                    <a:pt x="1777" y="553"/>
                    <a:pt x="1752" y="562"/>
                    <a:pt x="1688" y="554"/>
                  </a:cubicBezTo>
                  <a:cubicBezTo>
                    <a:pt x="1624" y="546"/>
                    <a:pt x="1433" y="520"/>
                    <a:pt x="1374" y="497"/>
                  </a:cubicBezTo>
                  <a:lnTo>
                    <a:pt x="1374" y="392"/>
                  </a:lnTo>
                  <a:lnTo>
                    <a:pt x="151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2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398" name="Freeform 6"/>
            <p:cNvSpPr>
              <a:spLocks/>
            </p:cNvSpPr>
            <p:nvPr/>
          </p:nvSpPr>
          <p:spPr bwMode="auto">
            <a:xfrm>
              <a:off x="3635" y="2389"/>
              <a:ext cx="310" cy="111"/>
            </a:xfrm>
            <a:custGeom>
              <a:avLst/>
              <a:gdLst>
                <a:gd name="T0" fmla="*/ 13 w 310"/>
                <a:gd name="T1" fmla="*/ 59 h 111"/>
                <a:gd name="T2" fmla="*/ 111 w 310"/>
                <a:gd name="T3" fmla="*/ 47 h 111"/>
                <a:gd name="T4" fmla="*/ 226 w 310"/>
                <a:gd name="T5" fmla="*/ 73 h 111"/>
                <a:gd name="T6" fmla="*/ 250 w 310"/>
                <a:gd name="T7" fmla="*/ 103 h 111"/>
                <a:gd name="T8" fmla="*/ 253 w 310"/>
                <a:gd name="T9" fmla="*/ 107 h 111"/>
                <a:gd name="T10" fmla="*/ 310 w 310"/>
                <a:gd name="T11" fmla="*/ 76 h 111"/>
                <a:gd name="T12" fmla="*/ 253 w 310"/>
                <a:gd name="T13" fmla="*/ 11 h 111"/>
                <a:gd name="T14" fmla="*/ 157 w 310"/>
                <a:gd name="T15" fmla="*/ 11 h 111"/>
                <a:gd name="T16" fmla="*/ 61 w 310"/>
                <a:gd name="T17" fmla="*/ 11 h 111"/>
                <a:gd name="T18" fmla="*/ 13 w 310"/>
                <a:gd name="T19" fmla="*/ 5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111">
                  <a:moveTo>
                    <a:pt x="13" y="59"/>
                  </a:moveTo>
                  <a:cubicBezTo>
                    <a:pt x="21" y="65"/>
                    <a:pt x="76" y="45"/>
                    <a:pt x="111" y="47"/>
                  </a:cubicBezTo>
                  <a:cubicBezTo>
                    <a:pt x="146" y="49"/>
                    <a:pt x="203" y="64"/>
                    <a:pt x="226" y="73"/>
                  </a:cubicBezTo>
                  <a:cubicBezTo>
                    <a:pt x="249" y="82"/>
                    <a:pt x="245" y="97"/>
                    <a:pt x="250" y="103"/>
                  </a:cubicBezTo>
                  <a:cubicBezTo>
                    <a:pt x="255" y="109"/>
                    <a:pt x="243" y="111"/>
                    <a:pt x="253" y="107"/>
                  </a:cubicBezTo>
                  <a:cubicBezTo>
                    <a:pt x="263" y="103"/>
                    <a:pt x="310" y="92"/>
                    <a:pt x="310" y="76"/>
                  </a:cubicBezTo>
                  <a:cubicBezTo>
                    <a:pt x="310" y="60"/>
                    <a:pt x="278" y="22"/>
                    <a:pt x="253" y="11"/>
                  </a:cubicBezTo>
                  <a:cubicBezTo>
                    <a:pt x="228" y="0"/>
                    <a:pt x="189" y="11"/>
                    <a:pt x="157" y="11"/>
                  </a:cubicBezTo>
                  <a:cubicBezTo>
                    <a:pt x="125" y="11"/>
                    <a:pt x="85" y="3"/>
                    <a:pt x="61" y="11"/>
                  </a:cubicBezTo>
                  <a:cubicBezTo>
                    <a:pt x="37" y="19"/>
                    <a:pt x="0" y="50"/>
                    <a:pt x="13" y="59"/>
                  </a:cubicBezTo>
                  <a:close/>
                </a:path>
              </a:pathLst>
            </a:custGeom>
            <a:solidFill>
              <a:srgbClr val="FF0000">
                <a:alpha val="42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399" name="Freeform 7"/>
            <p:cNvSpPr>
              <a:spLocks/>
            </p:cNvSpPr>
            <p:nvPr/>
          </p:nvSpPr>
          <p:spPr bwMode="auto">
            <a:xfrm>
              <a:off x="3138" y="2616"/>
              <a:ext cx="1173" cy="696"/>
            </a:xfrm>
            <a:custGeom>
              <a:avLst/>
              <a:gdLst>
                <a:gd name="T0" fmla="*/ 0 w 1173"/>
                <a:gd name="T1" fmla="*/ 696 h 696"/>
                <a:gd name="T2" fmla="*/ 126 w 1173"/>
                <a:gd name="T3" fmla="*/ 657 h 696"/>
                <a:gd name="T4" fmla="*/ 210 w 1173"/>
                <a:gd name="T5" fmla="*/ 621 h 696"/>
                <a:gd name="T6" fmla="*/ 282 w 1173"/>
                <a:gd name="T7" fmla="*/ 594 h 696"/>
                <a:gd name="T8" fmla="*/ 333 w 1173"/>
                <a:gd name="T9" fmla="*/ 585 h 696"/>
                <a:gd name="T10" fmla="*/ 387 w 1173"/>
                <a:gd name="T11" fmla="*/ 567 h 696"/>
                <a:gd name="T12" fmla="*/ 402 w 1173"/>
                <a:gd name="T13" fmla="*/ 543 h 696"/>
                <a:gd name="T14" fmla="*/ 567 w 1173"/>
                <a:gd name="T15" fmla="*/ 504 h 696"/>
                <a:gd name="T16" fmla="*/ 594 w 1173"/>
                <a:gd name="T17" fmla="*/ 492 h 696"/>
                <a:gd name="T18" fmla="*/ 690 w 1173"/>
                <a:gd name="T19" fmla="*/ 423 h 696"/>
                <a:gd name="T20" fmla="*/ 759 w 1173"/>
                <a:gd name="T21" fmla="*/ 411 h 696"/>
                <a:gd name="T22" fmla="*/ 840 w 1173"/>
                <a:gd name="T23" fmla="*/ 378 h 696"/>
                <a:gd name="T24" fmla="*/ 957 w 1173"/>
                <a:gd name="T25" fmla="*/ 324 h 696"/>
                <a:gd name="T26" fmla="*/ 1083 w 1173"/>
                <a:gd name="T27" fmla="*/ 255 h 696"/>
                <a:gd name="T28" fmla="*/ 1158 w 1173"/>
                <a:gd name="T29" fmla="*/ 186 h 696"/>
                <a:gd name="T30" fmla="*/ 1164 w 1173"/>
                <a:gd name="T31" fmla="*/ 159 h 696"/>
                <a:gd name="T32" fmla="*/ 1107 w 1173"/>
                <a:gd name="T33" fmla="*/ 108 h 696"/>
                <a:gd name="T34" fmla="*/ 1047 w 1173"/>
                <a:gd name="T35" fmla="*/ 96 h 696"/>
                <a:gd name="T36" fmla="*/ 951 w 1173"/>
                <a:gd name="T37" fmla="*/ 81 h 696"/>
                <a:gd name="T38" fmla="*/ 774 w 1173"/>
                <a:gd name="T39" fmla="*/ 72 h 696"/>
                <a:gd name="T40" fmla="*/ 762 w 1173"/>
                <a:gd name="T41" fmla="*/ 42 h 696"/>
                <a:gd name="T42" fmla="*/ 594 w 1173"/>
                <a:gd name="T43" fmla="*/ 24 h 696"/>
                <a:gd name="T44" fmla="*/ 468 w 1173"/>
                <a:gd name="T45" fmla="*/ 12 h 696"/>
                <a:gd name="T46" fmla="*/ 423 w 1173"/>
                <a:gd name="T4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3" h="696">
                  <a:moveTo>
                    <a:pt x="0" y="696"/>
                  </a:moveTo>
                  <a:cubicBezTo>
                    <a:pt x="46" y="682"/>
                    <a:pt x="91" y="669"/>
                    <a:pt x="126" y="657"/>
                  </a:cubicBezTo>
                  <a:cubicBezTo>
                    <a:pt x="161" y="645"/>
                    <a:pt x="184" y="632"/>
                    <a:pt x="210" y="621"/>
                  </a:cubicBezTo>
                  <a:cubicBezTo>
                    <a:pt x="236" y="610"/>
                    <a:pt x="262" y="600"/>
                    <a:pt x="282" y="594"/>
                  </a:cubicBezTo>
                  <a:cubicBezTo>
                    <a:pt x="302" y="588"/>
                    <a:pt x="316" y="589"/>
                    <a:pt x="333" y="585"/>
                  </a:cubicBezTo>
                  <a:cubicBezTo>
                    <a:pt x="350" y="581"/>
                    <a:pt x="376" y="574"/>
                    <a:pt x="387" y="567"/>
                  </a:cubicBezTo>
                  <a:cubicBezTo>
                    <a:pt x="398" y="560"/>
                    <a:pt x="372" y="553"/>
                    <a:pt x="402" y="543"/>
                  </a:cubicBezTo>
                  <a:cubicBezTo>
                    <a:pt x="432" y="533"/>
                    <a:pt x="535" y="512"/>
                    <a:pt x="567" y="504"/>
                  </a:cubicBezTo>
                  <a:cubicBezTo>
                    <a:pt x="599" y="496"/>
                    <a:pt x="574" y="506"/>
                    <a:pt x="594" y="492"/>
                  </a:cubicBezTo>
                  <a:cubicBezTo>
                    <a:pt x="614" y="478"/>
                    <a:pt x="662" y="437"/>
                    <a:pt x="690" y="423"/>
                  </a:cubicBezTo>
                  <a:cubicBezTo>
                    <a:pt x="718" y="409"/>
                    <a:pt x="734" y="418"/>
                    <a:pt x="759" y="411"/>
                  </a:cubicBezTo>
                  <a:cubicBezTo>
                    <a:pt x="784" y="404"/>
                    <a:pt x="807" y="392"/>
                    <a:pt x="840" y="378"/>
                  </a:cubicBezTo>
                  <a:cubicBezTo>
                    <a:pt x="873" y="364"/>
                    <a:pt x="917" y="344"/>
                    <a:pt x="957" y="324"/>
                  </a:cubicBezTo>
                  <a:cubicBezTo>
                    <a:pt x="997" y="304"/>
                    <a:pt x="1050" y="278"/>
                    <a:pt x="1083" y="255"/>
                  </a:cubicBezTo>
                  <a:cubicBezTo>
                    <a:pt x="1116" y="232"/>
                    <a:pt x="1145" y="202"/>
                    <a:pt x="1158" y="186"/>
                  </a:cubicBezTo>
                  <a:cubicBezTo>
                    <a:pt x="1171" y="170"/>
                    <a:pt x="1173" y="172"/>
                    <a:pt x="1164" y="159"/>
                  </a:cubicBezTo>
                  <a:cubicBezTo>
                    <a:pt x="1155" y="146"/>
                    <a:pt x="1126" y="118"/>
                    <a:pt x="1107" y="108"/>
                  </a:cubicBezTo>
                  <a:cubicBezTo>
                    <a:pt x="1088" y="98"/>
                    <a:pt x="1073" y="100"/>
                    <a:pt x="1047" y="96"/>
                  </a:cubicBezTo>
                  <a:cubicBezTo>
                    <a:pt x="1021" y="92"/>
                    <a:pt x="996" y="85"/>
                    <a:pt x="951" y="81"/>
                  </a:cubicBezTo>
                  <a:cubicBezTo>
                    <a:pt x="906" y="77"/>
                    <a:pt x="805" y="78"/>
                    <a:pt x="774" y="72"/>
                  </a:cubicBezTo>
                  <a:cubicBezTo>
                    <a:pt x="743" y="66"/>
                    <a:pt x="792" y="50"/>
                    <a:pt x="762" y="42"/>
                  </a:cubicBezTo>
                  <a:cubicBezTo>
                    <a:pt x="732" y="34"/>
                    <a:pt x="643" y="29"/>
                    <a:pt x="594" y="24"/>
                  </a:cubicBezTo>
                  <a:cubicBezTo>
                    <a:pt x="545" y="19"/>
                    <a:pt x="496" y="16"/>
                    <a:pt x="468" y="12"/>
                  </a:cubicBezTo>
                  <a:cubicBezTo>
                    <a:pt x="440" y="8"/>
                    <a:pt x="431" y="4"/>
                    <a:pt x="423" y="0"/>
                  </a:cubicBezTo>
                </a:path>
              </a:pathLst>
            </a:custGeom>
            <a:noFill/>
            <a:ln w="38100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00" name="Freeform 8"/>
            <p:cNvSpPr>
              <a:spLocks/>
            </p:cNvSpPr>
            <p:nvPr/>
          </p:nvSpPr>
          <p:spPr bwMode="auto">
            <a:xfrm>
              <a:off x="3887" y="2399"/>
              <a:ext cx="69" cy="97"/>
            </a:xfrm>
            <a:custGeom>
              <a:avLst/>
              <a:gdLst>
                <a:gd name="T0" fmla="*/ 0 w 69"/>
                <a:gd name="T1" fmla="*/ 97 h 97"/>
                <a:gd name="T2" fmla="*/ 60 w 69"/>
                <a:gd name="T3" fmla="*/ 70 h 97"/>
                <a:gd name="T4" fmla="*/ 55 w 69"/>
                <a:gd name="T5" fmla="*/ 51 h 97"/>
                <a:gd name="T6" fmla="*/ 6 w 69"/>
                <a:gd name="T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97">
                  <a:moveTo>
                    <a:pt x="0" y="97"/>
                  </a:moveTo>
                  <a:cubicBezTo>
                    <a:pt x="25" y="87"/>
                    <a:pt x="51" y="78"/>
                    <a:pt x="60" y="70"/>
                  </a:cubicBezTo>
                  <a:cubicBezTo>
                    <a:pt x="69" y="62"/>
                    <a:pt x="64" y="63"/>
                    <a:pt x="55" y="51"/>
                  </a:cubicBezTo>
                  <a:cubicBezTo>
                    <a:pt x="46" y="39"/>
                    <a:pt x="26" y="19"/>
                    <a:pt x="6" y="0"/>
                  </a:cubicBezTo>
                </a:path>
              </a:pathLst>
            </a:cu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9746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91" name="Rectangle 7"/>
          <p:cNvSpPr>
            <a:spLocks noChangeArrowheads="1"/>
          </p:cNvSpPr>
          <p:nvPr/>
        </p:nvSpPr>
        <p:spPr bwMode="auto">
          <a:xfrm>
            <a:off x="0" y="6267450"/>
            <a:ext cx="9144000" cy="590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1988" name="raw-laser-beerbottle.avi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9063" y="0"/>
            <a:ext cx="8840787" cy="68818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8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0" fill="hold"/>
                                        <p:tgtEl>
                                          <p:spTgt spid="68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19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98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 rot="773784">
            <a:off x="-536575" y="2540000"/>
            <a:ext cx="10344150" cy="26638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252B4B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70051" name="Freeform 3"/>
          <p:cNvSpPr>
            <a:spLocks/>
          </p:cNvSpPr>
          <p:nvPr/>
        </p:nvSpPr>
        <p:spPr bwMode="auto">
          <a:xfrm>
            <a:off x="1336675" y="2276475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70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733425"/>
          </a:xfrm>
        </p:spPr>
        <p:txBody>
          <a:bodyPr/>
          <a:lstStyle/>
          <a:p>
            <a:r>
              <a:rPr lang="en-US"/>
              <a:t>Range Sensor Interpretation</a:t>
            </a:r>
          </a:p>
        </p:txBody>
      </p:sp>
      <p:grpSp>
        <p:nvGrpSpPr>
          <p:cNvPr id="770053" name="Group 5"/>
          <p:cNvGrpSpPr>
            <a:grpSpLocks/>
          </p:cNvGrpSpPr>
          <p:nvPr/>
        </p:nvGrpSpPr>
        <p:grpSpPr bwMode="auto">
          <a:xfrm>
            <a:off x="1336675" y="2276475"/>
            <a:ext cx="7807325" cy="3273425"/>
            <a:chOff x="842" y="1434"/>
            <a:chExt cx="4918" cy="2062"/>
          </a:xfrm>
        </p:grpSpPr>
        <p:pic>
          <p:nvPicPr>
            <p:cNvPr id="770054" name="Picture 6" descr="touareg-trans-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88" r="28568" b="21497"/>
            <a:stretch>
              <a:fillRect/>
            </a:stretch>
          </p:blipFill>
          <p:spPr bwMode="auto">
            <a:xfrm>
              <a:off x="3038" y="1931"/>
              <a:ext cx="2722" cy="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0055" name="Group 7"/>
            <p:cNvGrpSpPr>
              <a:grpSpLocks/>
            </p:cNvGrpSpPr>
            <p:nvPr/>
          </p:nvGrpSpPr>
          <p:grpSpPr bwMode="auto">
            <a:xfrm>
              <a:off x="842" y="1434"/>
              <a:ext cx="3574" cy="1320"/>
              <a:chOff x="842" y="1434"/>
              <a:chExt cx="3574" cy="1320"/>
            </a:xfrm>
          </p:grpSpPr>
          <p:sp>
            <p:nvSpPr>
              <p:cNvPr id="770056" name="Freeform 8"/>
              <p:cNvSpPr>
                <a:spLocks/>
              </p:cNvSpPr>
              <p:nvPr/>
            </p:nvSpPr>
            <p:spPr bwMode="auto">
              <a:xfrm>
                <a:off x="842" y="1434"/>
                <a:ext cx="1042" cy="1320"/>
              </a:xfrm>
              <a:custGeom>
                <a:avLst/>
                <a:gdLst>
                  <a:gd name="T0" fmla="*/ 32 w 1042"/>
                  <a:gd name="T1" fmla="*/ 1320 h 1320"/>
                  <a:gd name="T2" fmla="*/ 121 w 1042"/>
                  <a:gd name="T3" fmla="*/ 1085 h 1320"/>
                  <a:gd name="T4" fmla="*/ 760 w 1042"/>
                  <a:gd name="T5" fmla="*/ 247 h 1320"/>
                  <a:gd name="T6" fmla="*/ 1042 w 1042"/>
                  <a:gd name="T7" fmla="*/ 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2" h="1320">
                    <a:moveTo>
                      <a:pt x="32" y="1320"/>
                    </a:moveTo>
                    <a:cubicBezTo>
                      <a:pt x="46" y="1281"/>
                      <a:pt x="0" y="1264"/>
                      <a:pt x="121" y="1085"/>
                    </a:cubicBezTo>
                    <a:cubicBezTo>
                      <a:pt x="244" y="908"/>
                      <a:pt x="620" y="405"/>
                      <a:pt x="760" y="247"/>
                    </a:cubicBezTo>
                    <a:cubicBezTo>
                      <a:pt x="900" y="89"/>
                      <a:pt x="983" y="51"/>
                      <a:pt x="1042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0057" name="Freeform 9"/>
              <p:cNvSpPr>
                <a:spLocks/>
              </p:cNvSpPr>
              <p:nvPr/>
            </p:nvSpPr>
            <p:spPr bwMode="auto">
              <a:xfrm>
                <a:off x="848" y="1445"/>
                <a:ext cx="3568" cy="1309"/>
              </a:xfrm>
              <a:custGeom>
                <a:avLst/>
                <a:gdLst>
                  <a:gd name="T0" fmla="*/ 3538 w 3568"/>
                  <a:gd name="T1" fmla="*/ 779 h 1309"/>
                  <a:gd name="T2" fmla="*/ 0 w 3568"/>
                  <a:gd name="T3" fmla="*/ 1309 h 1309"/>
                  <a:gd name="T4" fmla="*/ 95 w 3568"/>
                  <a:gd name="T5" fmla="*/ 1095 h 1309"/>
                  <a:gd name="T6" fmla="*/ 760 w 3568"/>
                  <a:gd name="T7" fmla="*/ 220 h 1309"/>
                  <a:gd name="T8" fmla="*/ 1016 w 3568"/>
                  <a:gd name="T9" fmla="*/ 0 h 1309"/>
                  <a:gd name="T10" fmla="*/ 3568 w 3568"/>
                  <a:gd name="T11" fmla="*/ 738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68" h="1309">
                    <a:moveTo>
                      <a:pt x="3538" y="779"/>
                    </a:moveTo>
                    <a:lnTo>
                      <a:pt x="0" y="1309"/>
                    </a:lnTo>
                    <a:lnTo>
                      <a:pt x="95" y="1095"/>
                    </a:lnTo>
                    <a:lnTo>
                      <a:pt x="760" y="220"/>
                    </a:lnTo>
                    <a:lnTo>
                      <a:pt x="1016" y="0"/>
                    </a:lnTo>
                    <a:lnTo>
                      <a:pt x="3568" y="738"/>
                    </a:lnTo>
                  </a:path>
                </a:pathLst>
              </a:custGeom>
              <a:solidFill>
                <a:srgbClr val="FF0000">
                  <a:alpha val="2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70058" name="Freeform 10"/>
          <p:cNvSpPr>
            <a:spLocks/>
          </p:cNvSpPr>
          <p:nvPr/>
        </p:nvSpPr>
        <p:spPr bwMode="auto">
          <a:xfrm>
            <a:off x="622300" y="2095500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70059" name="Text Box 11"/>
          <p:cNvSpPr txBox="1">
            <a:spLocks noChangeArrowheads="1"/>
          </p:cNvSpPr>
          <p:nvPr/>
        </p:nvSpPr>
        <p:spPr bwMode="auto">
          <a:xfrm>
            <a:off x="2892425" y="18796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70060" name="Text Box 12"/>
          <p:cNvSpPr txBox="1">
            <a:spLocks noChangeArrowheads="1"/>
          </p:cNvSpPr>
          <p:nvPr/>
        </p:nvSpPr>
        <p:spPr bwMode="auto">
          <a:xfrm>
            <a:off x="2262188" y="16986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70061" name="Text Box 13"/>
          <p:cNvSpPr txBox="1">
            <a:spLocks noChangeArrowheads="1"/>
          </p:cNvSpPr>
          <p:nvPr/>
        </p:nvSpPr>
        <p:spPr bwMode="auto">
          <a:xfrm>
            <a:off x="1608138" y="1560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2156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07969 -0.0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9 -0.025 L -0.1526 -0.0472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1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51" grpId="0" animBg="1"/>
      <p:bldP spid="770058" grpId="0" animBg="1"/>
      <p:bldP spid="770059" grpId="0"/>
      <p:bldP spid="770060" grpId="0"/>
      <p:bldP spid="7700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ChangeArrowheads="1"/>
          </p:cNvSpPr>
          <p:nvPr/>
        </p:nvSpPr>
        <p:spPr bwMode="auto">
          <a:xfrm rot="773784">
            <a:off x="-536575" y="2540000"/>
            <a:ext cx="10344150" cy="26638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252B4B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733425"/>
          </a:xfrm>
        </p:spPr>
        <p:txBody>
          <a:bodyPr/>
          <a:lstStyle/>
          <a:p>
            <a:r>
              <a:rPr lang="en-US"/>
              <a:t>Obstacle Detection</a:t>
            </a:r>
          </a:p>
        </p:txBody>
      </p:sp>
      <p:pic>
        <p:nvPicPr>
          <p:cNvPr id="771076" name="Picture 4" descr="touareg-trans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r="28568" b="21497"/>
          <a:stretch>
            <a:fillRect/>
          </a:stretch>
        </p:blipFill>
        <p:spPr bwMode="auto">
          <a:xfrm>
            <a:off x="4822825" y="3065463"/>
            <a:ext cx="4321175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1077" name="Group 5"/>
          <p:cNvGrpSpPr>
            <a:grpSpLocks/>
          </p:cNvGrpSpPr>
          <p:nvPr/>
        </p:nvGrpSpPr>
        <p:grpSpPr bwMode="auto">
          <a:xfrm>
            <a:off x="1336675" y="2276475"/>
            <a:ext cx="5673725" cy="2095500"/>
            <a:chOff x="842" y="1434"/>
            <a:chExt cx="3574" cy="1320"/>
          </a:xfrm>
        </p:grpSpPr>
        <p:sp>
          <p:nvSpPr>
            <p:cNvPr id="771078" name="Freeform 6"/>
            <p:cNvSpPr>
              <a:spLocks/>
            </p:cNvSpPr>
            <p:nvPr/>
          </p:nvSpPr>
          <p:spPr bwMode="auto">
            <a:xfrm>
              <a:off x="842" y="1434"/>
              <a:ext cx="1042" cy="1320"/>
            </a:xfrm>
            <a:custGeom>
              <a:avLst/>
              <a:gdLst>
                <a:gd name="T0" fmla="*/ 32 w 1042"/>
                <a:gd name="T1" fmla="*/ 1320 h 1320"/>
                <a:gd name="T2" fmla="*/ 121 w 1042"/>
                <a:gd name="T3" fmla="*/ 1085 h 1320"/>
                <a:gd name="T4" fmla="*/ 760 w 1042"/>
                <a:gd name="T5" fmla="*/ 247 h 1320"/>
                <a:gd name="T6" fmla="*/ 1042 w 1042"/>
                <a:gd name="T7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2" h="1320">
                  <a:moveTo>
                    <a:pt x="32" y="1320"/>
                  </a:moveTo>
                  <a:cubicBezTo>
                    <a:pt x="46" y="1281"/>
                    <a:pt x="0" y="1264"/>
                    <a:pt x="121" y="1085"/>
                  </a:cubicBezTo>
                  <a:cubicBezTo>
                    <a:pt x="244" y="908"/>
                    <a:pt x="620" y="405"/>
                    <a:pt x="760" y="247"/>
                  </a:cubicBezTo>
                  <a:cubicBezTo>
                    <a:pt x="900" y="89"/>
                    <a:pt x="983" y="51"/>
                    <a:pt x="104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71079" name="Freeform 7"/>
            <p:cNvSpPr>
              <a:spLocks/>
            </p:cNvSpPr>
            <p:nvPr/>
          </p:nvSpPr>
          <p:spPr bwMode="auto">
            <a:xfrm>
              <a:off x="848" y="1445"/>
              <a:ext cx="3568" cy="1309"/>
            </a:xfrm>
            <a:custGeom>
              <a:avLst/>
              <a:gdLst>
                <a:gd name="T0" fmla="*/ 3538 w 3568"/>
                <a:gd name="T1" fmla="*/ 779 h 1309"/>
                <a:gd name="T2" fmla="*/ 0 w 3568"/>
                <a:gd name="T3" fmla="*/ 1309 h 1309"/>
                <a:gd name="T4" fmla="*/ 95 w 3568"/>
                <a:gd name="T5" fmla="*/ 1095 h 1309"/>
                <a:gd name="T6" fmla="*/ 760 w 3568"/>
                <a:gd name="T7" fmla="*/ 220 h 1309"/>
                <a:gd name="T8" fmla="*/ 1016 w 3568"/>
                <a:gd name="T9" fmla="*/ 0 h 1309"/>
                <a:gd name="T10" fmla="*/ 3568 w 3568"/>
                <a:gd name="T11" fmla="*/ 738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8" h="1309">
                  <a:moveTo>
                    <a:pt x="3538" y="779"/>
                  </a:moveTo>
                  <a:lnTo>
                    <a:pt x="0" y="1309"/>
                  </a:lnTo>
                  <a:lnTo>
                    <a:pt x="95" y="1095"/>
                  </a:lnTo>
                  <a:lnTo>
                    <a:pt x="760" y="220"/>
                  </a:lnTo>
                  <a:lnTo>
                    <a:pt x="1016" y="0"/>
                  </a:lnTo>
                  <a:lnTo>
                    <a:pt x="3568" y="738"/>
                  </a:lnTo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1080" name="Group 8"/>
          <p:cNvGrpSpPr>
            <a:grpSpLocks/>
          </p:cNvGrpSpPr>
          <p:nvPr/>
        </p:nvGrpSpPr>
        <p:grpSpPr bwMode="auto">
          <a:xfrm>
            <a:off x="1863725" y="1408113"/>
            <a:ext cx="173038" cy="1917700"/>
            <a:chOff x="956" y="932"/>
            <a:chExt cx="109" cy="1208"/>
          </a:xfrm>
        </p:grpSpPr>
        <p:sp>
          <p:nvSpPr>
            <p:cNvPr id="771081" name="Rectangle 9"/>
            <p:cNvSpPr>
              <a:spLocks noChangeArrowheads="1"/>
            </p:cNvSpPr>
            <p:nvPr/>
          </p:nvSpPr>
          <p:spPr bwMode="auto">
            <a:xfrm flipH="1">
              <a:off x="956" y="986"/>
              <a:ext cx="109" cy="1119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1082" name="Oval 10"/>
            <p:cNvSpPr>
              <a:spLocks noChangeArrowheads="1"/>
            </p:cNvSpPr>
            <p:nvPr/>
          </p:nvSpPr>
          <p:spPr bwMode="auto">
            <a:xfrm flipH="1">
              <a:off x="956" y="2051"/>
              <a:ext cx="109" cy="89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71083" name="Oval 11"/>
            <p:cNvSpPr>
              <a:spLocks noChangeArrowheads="1"/>
            </p:cNvSpPr>
            <p:nvPr/>
          </p:nvSpPr>
          <p:spPr bwMode="auto">
            <a:xfrm flipH="1">
              <a:off x="956" y="932"/>
              <a:ext cx="109" cy="89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1084" name="Freeform 12"/>
          <p:cNvSpPr>
            <a:spLocks/>
          </p:cNvSpPr>
          <p:nvPr/>
        </p:nvSpPr>
        <p:spPr bwMode="auto">
          <a:xfrm>
            <a:off x="1906588" y="3148013"/>
            <a:ext cx="128587" cy="65087"/>
          </a:xfrm>
          <a:custGeom>
            <a:avLst/>
            <a:gdLst>
              <a:gd name="T0" fmla="*/ 0 w 81"/>
              <a:gd name="T1" fmla="*/ 41 h 41"/>
              <a:gd name="T2" fmla="*/ 36 w 81"/>
              <a:gd name="T3" fmla="*/ 39 h 41"/>
              <a:gd name="T4" fmla="*/ 64 w 81"/>
              <a:gd name="T5" fmla="*/ 24 h 41"/>
              <a:gd name="T6" fmla="*/ 81 w 81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41">
                <a:moveTo>
                  <a:pt x="0" y="41"/>
                </a:moveTo>
                <a:lnTo>
                  <a:pt x="36" y="39"/>
                </a:lnTo>
                <a:lnTo>
                  <a:pt x="64" y="24"/>
                </a:lnTo>
                <a:lnTo>
                  <a:pt x="81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71085" name="Rectangle 13"/>
          <p:cNvSpPr>
            <a:spLocks noChangeArrowheads="1"/>
          </p:cNvSpPr>
          <p:nvPr/>
        </p:nvSpPr>
        <p:spPr bwMode="auto">
          <a:xfrm flipH="1">
            <a:off x="1862138" y="1909763"/>
            <a:ext cx="173037" cy="1052512"/>
          </a:xfrm>
          <a:prstGeom prst="rect">
            <a:avLst/>
          </a:prstGeom>
          <a:solidFill>
            <a:srgbClr val="7777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771086" name="Group 14"/>
          <p:cNvGrpSpPr>
            <a:grpSpLocks/>
          </p:cNvGrpSpPr>
          <p:nvPr/>
        </p:nvGrpSpPr>
        <p:grpSpPr bwMode="auto">
          <a:xfrm>
            <a:off x="1350963" y="2262188"/>
            <a:ext cx="5664200" cy="2095500"/>
            <a:chOff x="293" y="1297"/>
            <a:chExt cx="3568" cy="1320"/>
          </a:xfrm>
        </p:grpSpPr>
        <p:sp>
          <p:nvSpPr>
            <p:cNvPr id="771087" name="Freeform 15"/>
            <p:cNvSpPr>
              <a:spLocks/>
            </p:cNvSpPr>
            <p:nvPr/>
          </p:nvSpPr>
          <p:spPr bwMode="auto">
            <a:xfrm>
              <a:off x="319" y="1896"/>
              <a:ext cx="435" cy="721"/>
            </a:xfrm>
            <a:custGeom>
              <a:avLst/>
              <a:gdLst>
                <a:gd name="T0" fmla="*/ 0 w 435"/>
                <a:gd name="T1" fmla="*/ 721 h 721"/>
                <a:gd name="T2" fmla="*/ 79 w 435"/>
                <a:gd name="T3" fmla="*/ 492 h 721"/>
                <a:gd name="T4" fmla="*/ 435 w 435"/>
                <a:gd name="T5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5" h="721">
                  <a:moveTo>
                    <a:pt x="0" y="721"/>
                  </a:moveTo>
                  <a:cubicBezTo>
                    <a:pt x="13" y="683"/>
                    <a:pt x="7" y="612"/>
                    <a:pt x="79" y="492"/>
                  </a:cubicBezTo>
                  <a:cubicBezTo>
                    <a:pt x="120" y="417"/>
                    <a:pt x="361" y="102"/>
                    <a:pt x="43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71088" name="Freeform 16"/>
            <p:cNvSpPr>
              <a:spLocks/>
            </p:cNvSpPr>
            <p:nvPr/>
          </p:nvSpPr>
          <p:spPr bwMode="auto">
            <a:xfrm>
              <a:off x="854" y="1297"/>
              <a:ext cx="475" cy="483"/>
            </a:xfrm>
            <a:custGeom>
              <a:avLst/>
              <a:gdLst>
                <a:gd name="T0" fmla="*/ 0 w 475"/>
                <a:gd name="T1" fmla="*/ 483 h 483"/>
                <a:gd name="T2" fmla="*/ 193 w 475"/>
                <a:gd name="T3" fmla="*/ 247 h 483"/>
                <a:gd name="T4" fmla="*/ 475 w 475"/>
                <a:gd name="T5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5" h="483">
                  <a:moveTo>
                    <a:pt x="0" y="483"/>
                  </a:moveTo>
                  <a:cubicBezTo>
                    <a:pt x="33" y="444"/>
                    <a:pt x="114" y="327"/>
                    <a:pt x="193" y="247"/>
                  </a:cubicBezTo>
                  <a:cubicBezTo>
                    <a:pt x="291" y="126"/>
                    <a:pt x="416" y="51"/>
                    <a:pt x="475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71089" name="Freeform 17"/>
            <p:cNvSpPr>
              <a:spLocks/>
            </p:cNvSpPr>
            <p:nvPr/>
          </p:nvSpPr>
          <p:spPr bwMode="auto">
            <a:xfrm>
              <a:off x="293" y="1308"/>
              <a:ext cx="3568" cy="1309"/>
            </a:xfrm>
            <a:custGeom>
              <a:avLst/>
              <a:gdLst>
                <a:gd name="T0" fmla="*/ 3538 w 3568"/>
                <a:gd name="T1" fmla="*/ 779 h 1309"/>
                <a:gd name="T2" fmla="*/ 0 w 3568"/>
                <a:gd name="T3" fmla="*/ 1309 h 1309"/>
                <a:gd name="T4" fmla="*/ 95 w 3568"/>
                <a:gd name="T5" fmla="*/ 1095 h 1309"/>
                <a:gd name="T6" fmla="*/ 314 w 3568"/>
                <a:gd name="T7" fmla="*/ 776 h 1309"/>
                <a:gd name="T8" fmla="*/ 472 w 3568"/>
                <a:gd name="T9" fmla="*/ 582 h 1309"/>
                <a:gd name="T10" fmla="*/ 907 w 3568"/>
                <a:gd name="T11" fmla="*/ 597 h 1309"/>
                <a:gd name="T12" fmla="*/ 946 w 3568"/>
                <a:gd name="T13" fmla="*/ 570 h 1309"/>
                <a:gd name="T14" fmla="*/ 964 w 3568"/>
                <a:gd name="T15" fmla="*/ 534 h 1309"/>
                <a:gd name="T16" fmla="*/ 892 w 3568"/>
                <a:gd name="T17" fmla="*/ 510 h 1309"/>
                <a:gd name="T18" fmla="*/ 555 w 3568"/>
                <a:gd name="T19" fmla="*/ 478 h 1309"/>
                <a:gd name="T20" fmla="*/ 765 w 3568"/>
                <a:gd name="T21" fmla="*/ 226 h 1309"/>
                <a:gd name="T22" fmla="*/ 1016 w 3568"/>
                <a:gd name="T23" fmla="*/ 0 h 1309"/>
                <a:gd name="T24" fmla="*/ 3568 w 3568"/>
                <a:gd name="T25" fmla="*/ 738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68" h="1309">
                  <a:moveTo>
                    <a:pt x="3538" y="779"/>
                  </a:moveTo>
                  <a:lnTo>
                    <a:pt x="0" y="1309"/>
                  </a:lnTo>
                  <a:lnTo>
                    <a:pt x="95" y="1095"/>
                  </a:lnTo>
                  <a:lnTo>
                    <a:pt x="314" y="776"/>
                  </a:lnTo>
                  <a:lnTo>
                    <a:pt x="472" y="582"/>
                  </a:lnTo>
                  <a:lnTo>
                    <a:pt x="907" y="597"/>
                  </a:lnTo>
                  <a:lnTo>
                    <a:pt x="946" y="570"/>
                  </a:lnTo>
                  <a:lnTo>
                    <a:pt x="964" y="534"/>
                  </a:lnTo>
                  <a:lnTo>
                    <a:pt x="892" y="510"/>
                  </a:lnTo>
                  <a:lnTo>
                    <a:pt x="555" y="478"/>
                  </a:lnTo>
                  <a:lnTo>
                    <a:pt x="765" y="226"/>
                  </a:lnTo>
                  <a:lnTo>
                    <a:pt x="1016" y="0"/>
                  </a:lnTo>
                  <a:lnTo>
                    <a:pt x="3568" y="738"/>
                  </a:lnTo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771090" name="Freeform 18"/>
          <p:cNvSpPr>
            <a:spLocks/>
          </p:cNvSpPr>
          <p:nvPr/>
        </p:nvSpPr>
        <p:spPr bwMode="auto">
          <a:xfrm>
            <a:off x="1946275" y="3260725"/>
            <a:ext cx="101600" cy="68263"/>
          </a:xfrm>
          <a:custGeom>
            <a:avLst/>
            <a:gdLst>
              <a:gd name="T0" fmla="*/ 0 w 64"/>
              <a:gd name="T1" fmla="*/ 43 h 43"/>
              <a:gd name="T2" fmla="*/ 43 w 64"/>
              <a:gd name="T3" fmla="*/ 27 h 43"/>
              <a:gd name="T4" fmla="*/ 64 w 64"/>
              <a:gd name="T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" h="43">
                <a:moveTo>
                  <a:pt x="0" y="43"/>
                </a:moveTo>
                <a:cubicBezTo>
                  <a:pt x="7" y="40"/>
                  <a:pt x="32" y="34"/>
                  <a:pt x="43" y="27"/>
                </a:cubicBezTo>
                <a:cubicBezTo>
                  <a:pt x="54" y="20"/>
                  <a:pt x="60" y="6"/>
                  <a:pt x="64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771091" name="Group 19"/>
          <p:cNvGrpSpPr>
            <a:grpSpLocks/>
          </p:cNvGrpSpPr>
          <p:nvPr/>
        </p:nvGrpSpPr>
        <p:grpSpPr bwMode="auto">
          <a:xfrm>
            <a:off x="2030413" y="2944813"/>
            <a:ext cx="787400" cy="396875"/>
            <a:chOff x="1386" y="2080"/>
            <a:chExt cx="496" cy="296"/>
          </a:xfrm>
        </p:grpSpPr>
        <p:sp>
          <p:nvSpPr>
            <p:cNvPr id="771092" name="Text Box 20"/>
            <p:cNvSpPr txBox="1">
              <a:spLocks noChangeArrowheads="1"/>
            </p:cNvSpPr>
            <p:nvPr/>
          </p:nvSpPr>
          <p:spPr bwMode="auto">
            <a:xfrm>
              <a:off x="1570" y="2080"/>
              <a:ext cx="31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>
                  <a:solidFill>
                    <a:srgbClr val="FFFF00"/>
                  </a:solidFill>
                  <a:latin typeface="Symbol" pitchFamily="18" charset="2"/>
                </a:rPr>
                <a:t>D</a:t>
              </a:r>
              <a:r>
                <a:rPr lang="en-US" sz="2000" i="0">
                  <a:solidFill>
                    <a:srgbClr val="FFFF00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771093" name="Line 21"/>
            <p:cNvSpPr>
              <a:spLocks noChangeShapeType="1"/>
            </p:cNvSpPr>
            <p:nvPr/>
          </p:nvSpPr>
          <p:spPr bwMode="auto">
            <a:xfrm>
              <a:off x="1390" y="2087"/>
              <a:ext cx="16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94" name="Line 22"/>
            <p:cNvSpPr>
              <a:spLocks noChangeShapeType="1"/>
            </p:cNvSpPr>
            <p:nvPr/>
          </p:nvSpPr>
          <p:spPr bwMode="auto">
            <a:xfrm>
              <a:off x="1386" y="2348"/>
              <a:ext cx="16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1095" name="Line 23"/>
            <p:cNvSpPr>
              <a:spLocks noChangeShapeType="1"/>
            </p:cNvSpPr>
            <p:nvPr/>
          </p:nvSpPr>
          <p:spPr bwMode="auto">
            <a:xfrm>
              <a:off x="1464" y="2087"/>
              <a:ext cx="0" cy="259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383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-0.10539 -0.03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71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-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8.33333E-7 -0.029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7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09653 -0.0300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7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1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84" grpId="0" animBg="1"/>
      <p:bldP spid="771084" grpId="1" animBg="1"/>
      <p:bldP spid="7710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 rot="773784">
            <a:off x="-536575" y="2540000"/>
            <a:ext cx="10344150" cy="26638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252B4B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0531" name="Freeform 3"/>
          <p:cNvSpPr>
            <a:spLocks/>
          </p:cNvSpPr>
          <p:nvPr/>
        </p:nvSpPr>
        <p:spPr bwMode="auto">
          <a:xfrm>
            <a:off x="1336675" y="2276475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733425"/>
          </a:xfrm>
        </p:spPr>
        <p:txBody>
          <a:bodyPr/>
          <a:lstStyle/>
          <a:p>
            <a:r>
              <a:rPr lang="en-US"/>
              <a:t>Effect of Pitching</a:t>
            </a:r>
          </a:p>
        </p:txBody>
      </p:sp>
      <p:pic>
        <p:nvPicPr>
          <p:cNvPr id="790533" name="Picture 5" descr="touareg-trans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r="28568" b="21497"/>
          <a:stretch>
            <a:fillRect/>
          </a:stretch>
        </p:blipFill>
        <p:spPr bwMode="auto">
          <a:xfrm>
            <a:off x="4822825" y="3065463"/>
            <a:ext cx="4321175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534" name="Freeform 6"/>
          <p:cNvSpPr>
            <a:spLocks/>
          </p:cNvSpPr>
          <p:nvPr/>
        </p:nvSpPr>
        <p:spPr bwMode="auto">
          <a:xfrm>
            <a:off x="1336675" y="2276475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0535" name="Freeform 7"/>
          <p:cNvSpPr>
            <a:spLocks/>
          </p:cNvSpPr>
          <p:nvPr/>
        </p:nvSpPr>
        <p:spPr bwMode="auto">
          <a:xfrm>
            <a:off x="1346200" y="2293938"/>
            <a:ext cx="5664200" cy="2078037"/>
          </a:xfrm>
          <a:custGeom>
            <a:avLst/>
            <a:gdLst>
              <a:gd name="T0" fmla="*/ 3538 w 3568"/>
              <a:gd name="T1" fmla="*/ 779 h 1309"/>
              <a:gd name="T2" fmla="*/ 0 w 3568"/>
              <a:gd name="T3" fmla="*/ 1309 h 1309"/>
              <a:gd name="T4" fmla="*/ 95 w 3568"/>
              <a:gd name="T5" fmla="*/ 1095 h 1309"/>
              <a:gd name="T6" fmla="*/ 760 w 3568"/>
              <a:gd name="T7" fmla="*/ 220 h 1309"/>
              <a:gd name="T8" fmla="*/ 1016 w 3568"/>
              <a:gd name="T9" fmla="*/ 0 h 1309"/>
              <a:gd name="T10" fmla="*/ 3568 w 3568"/>
              <a:gd name="T11" fmla="*/ 73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8" h="1309">
                <a:moveTo>
                  <a:pt x="3538" y="779"/>
                </a:moveTo>
                <a:lnTo>
                  <a:pt x="0" y="1309"/>
                </a:lnTo>
                <a:lnTo>
                  <a:pt x="95" y="1095"/>
                </a:lnTo>
                <a:lnTo>
                  <a:pt x="760" y="220"/>
                </a:lnTo>
                <a:lnTo>
                  <a:pt x="1016" y="0"/>
                </a:lnTo>
                <a:lnTo>
                  <a:pt x="3568" y="738"/>
                </a:lnTo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90536" name="Text Box 8"/>
          <p:cNvSpPr txBox="1">
            <a:spLocks noChangeArrowheads="1"/>
          </p:cNvSpPr>
          <p:nvPr/>
        </p:nvSpPr>
        <p:spPr bwMode="auto">
          <a:xfrm>
            <a:off x="2955925" y="18081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1</a:t>
            </a:r>
          </a:p>
        </p:txBody>
      </p:sp>
      <p:pic>
        <p:nvPicPr>
          <p:cNvPr id="790537" name="Picture 9" descr="touareg-trans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r="28568" b="21497"/>
          <a:stretch>
            <a:fillRect/>
          </a:stretch>
        </p:blipFill>
        <p:spPr bwMode="auto">
          <a:xfrm rot="-737936">
            <a:off x="4300538" y="2968625"/>
            <a:ext cx="4321175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0538" name="Group 10"/>
          <p:cNvGrpSpPr>
            <a:grpSpLocks/>
          </p:cNvGrpSpPr>
          <p:nvPr/>
        </p:nvGrpSpPr>
        <p:grpSpPr bwMode="auto">
          <a:xfrm>
            <a:off x="1993900" y="2411413"/>
            <a:ext cx="4398963" cy="2097087"/>
            <a:chOff x="1256" y="1519"/>
            <a:chExt cx="2771" cy="1321"/>
          </a:xfrm>
        </p:grpSpPr>
        <p:sp>
          <p:nvSpPr>
            <p:cNvPr id="790539" name="Freeform 11"/>
            <p:cNvSpPr>
              <a:spLocks/>
            </p:cNvSpPr>
            <p:nvPr/>
          </p:nvSpPr>
          <p:spPr bwMode="auto">
            <a:xfrm>
              <a:off x="1256" y="1519"/>
              <a:ext cx="1042" cy="1320"/>
            </a:xfrm>
            <a:custGeom>
              <a:avLst/>
              <a:gdLst>
                <a:gd name="T0" fmla="*/ 32 w 1042"/>
                <a:gd name="T1" fmla="*/ 1320 h 1320"/>
                <a:gd name="T2" fmla="*/ 121 w 1042"/>
                <a:gd name="T3" fmla="*/ 1085 h 1320"/>
                <a:gd name="T4" fmla="*/ 760 w 1042"/>
                <a:gd name="T5" fmla="*/ 247 h 1320"/>
                <a:gd name="T6" fmla="*/ 1042 w 1042"/>
                <a:gd name="T7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2" h="1320">
                  <a:moveTo>
                    <a:pt x="32" y="1320"/>
                  </a:moveTo>
                  <a:cubicBezTo>
                    <a:pt x="46" y="1281"/>
                    <a:pt x="0" y="1264"/>
                    <a:pt x="121" y="1085"/>
                  </a:cubicBezTo>
                  <a:cubicBezTo>
                    <a:pt x="244" y="908"/>
                    <a:pt x="620" y="405"/>
                    <a:pt x="760" y="247"/>
                  </a:cubicBezTo>
                  <a:cubicBezTo>
                    <a:pt x="900" y="89"/>
                    <a:pt x="983" y="51"/>
                    <a:pt x="104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0540" name="Freeform 12"/>
            <p:cNvSpPr>
              <a:spLocks/>
            </p:cNvSpPr>
            <p:nvPr/>
          </p:nvSpPr>
          <p:spPr bwMode="auto">
            <a:xfrm>
              <a:off x="1269" y="1531"/>
              <a:ext cx="2758" cy="1309"/>
            </a:xfrm>
            <a:custGeom>
              <a:avLst/>
              <a:gdLst>
                <a:gd name="T0" fmla="*/ 2737 w 2758"/>
                <a:gd name="T1" fmla="*/ 605 h 1309"/>
                <a:gd name="T2" fmla="*/ 0 w 2758"/>
                <a:gd name="T3" fmla="*/ 1309 h 1309"/>
                <a:gd name="T4" fmla="*/ 95 w 2758"/>
                <a:gd name="T5" fmla="*/ 1095 h 1309"/>
                <a:gd name="T6" fmla="*/ 760 w 2758"/>
                <a:gd name="T7" fmla="*/ 220 h 1309"/>
                <a:gd name="T8" fmla="*/ 1016 w 2758"/>
                <a:gd name="T9" fmla="*/ 0 h 1309"/>
                <a:gd name="T10" fmla="*/ 2758 w 2758"/>
                <a:gd name="T11" fmla="*/ 569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8" h="1309">
                  <a:moveTo>
                    <a:pt x="2737" y="605"/>
                  </a:moveTo>
                  <a:lnTo>
                    <a:pt x="0" y="1309"/>
                  </a:lnTo>
                  <a:lnTo>
                    <a:pt x="95" y="1095"/>
                  </a:lnTo>
                  <a:lnTo>
                    <a:pt x="760" y="220"/>
                  </a:lnTo>
                  <a:lnTo>
                    <a:pt x="1016" y="0"/>
                  </a:lnTo>
                  <a:lnTo>
                    <a:pt x="2758" y="569"/>
                  </a:lnTo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790541" name="Text Box 13"/>
          <p:cNvSpPr txBox="1">
            <a:spLocks noChangeArrowheads="1"/>
          </p:cNvSpPr>
          <p:nvPr/>
        </p:nvSpPr>
        <p:spPr bwMode="auto">
          <a:xfrm>
            <a:off x="3625850" y="19827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90542" name="Freeform 14"/>
          <p:cNvSpPr>
            <a:spLocks/>
          </p:cNvSpPr>
          <p:nvPr/>
        </p:nvSpPr>
        <p:spPr bwMode="auto">
          <a:xfrm>
            <a:off x="1993900" y="2411413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790543" name="Group 15"/>
          <p:cNvGrpSpPr>
            <a:grpSpLocks/>
          </p:cNvGrpSpPr>
          <p:nvPr/>
        </p:nvGrpSpPr>
        <p:grpSpPr bwMode="auto">
          <a:xfrm>
            <a:off x="715963" y="2119313"/>
            <a:ext cx="7807325" cy="3273425"/>
            <a:chOff x="842" y="1434"/>
            <a:chExt cx="4918" cy="2062"/>
          </a:xfrm>
        </p:grpSpPr>
        <p:pic>
          <p:nvPicPr>
            <p:cNvPr id="790544" name="Picture 16" descr="touareg-trans-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88" r="28568" b="21497"/>
            <a:stretch>
              <a:fillRect/>
            </a:stretch>
          </p:blipFill>
          <p:spPr bwMode="auto">
            <a:xfrm>
              <a:off x="3038" y="1931"/>
              <a:ext cx="2722" cy="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0545" name="Freeform 17"/>
            <p:cNvSpPr>
              <a:spLocks/>
            </p:cNvSpPr>
            <p:nvPr/>
          </p:nvSpPr>
          <p:spPr bwMode="auto">
            <a:xfrm>
              <a:off x="848" y="1445"/>
              <a:ext cx="3568" cy="1309"/>
            </a:xfrm>
            <a:custGeom>
              <a:avLst/>
              <a:gdLst>
                <a:gd name="T0" fmla="*/ 3538 w 3568"/>
                <a:gd name="T1" fmla="*/ 779 h 1309"/>
                <a:gd name="T2" fmla="*/ 0 w 3568"/>
                <a:gd name="T3" fmla="*/ 1309 h 1309"/>
                <a:gd name="T4" fmla="*/ 95 w 3568"/>
                <a:gd name="T5" fmla="*/ 1095 h 1309"/>
                <a:gd name="T6" fmla="*/ 760 w 3568"/>
                <a:gd name="T7" fmla="*/ 220 h 1309"/>
                <a:gd name="T8" fmla="*/ 1016 w 3568"/>
                <a:gd name="T9" fmla="*/ 0 h 1309"/>
                <a:gd name="T10" fmla="*/ 3568 w 3568"/>
                <a:gd name="T11" fmla="*/ 738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8" h="1309">
                  <a:moveTo>
                    <a:pt x="3538" y="779"/>
                  </a:moveTo>
                  <a:lnTo>
                    <a:pt x="0" y="1309"/>
                  </a:lnTo>
                  <a:lnTo>
                    <a:pt x="95" y="1095"/>
                  </a:lnTo>
                  <a:lnTo>
                    <a:pt x="760" y="220"/>
                  </a:lnTo>
                  <a:lnTo>
                    <a:pt x="1016" y="0"/>
                  </a:lnTo>
                  <a:lnTo>
                    <a:pt x="3568" y="738"/>
                  </a:lnTo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90546" name="Freeform 18"/>
            <p:cNvSpPr>
              <a:spLocks/>
            </p:cNvSpPr>
            <p:nvPr/>
          </p:nvSpPr>
          <p:spPr bwMode="auto">
            <a:xfrm>
              <a:off x="842" y="1434"/>
              <a:ext cx="1042" cy="1320"/>
            </a:xfrm>
            <a:custGeom>
              <a:avLst/>
              <a:gdLst>
                <a:gd name="T0" fmla="*/ 32 w 1042"/>
                <a:gd name="T1" fmla="*/ 1320 h 1320"/>
                <a:gd name="T2" fmla="*/ 121 w 1042"/>
                <a:gd name="T3" fmla="*/ 1085 h 1320"/>
                <a:gd name="T4" fmla="*/ 760 w 1042"/>
                <a:gd name="T5" fmla="*/ 247 h 1320"/>
                <a:gd name="T6" fmla="*/ 1042 w 1042"/>
                <a:gd name="T7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2" h="1320">
                  <a:moveTo>
                    <a:pt x="32" y="1320"/>
                  </a:moveTo>
                  <a:cubicBezTo>
                    <a:pt x="46" y="1281"/>
                    <a:pt x="0" y="1264"/>
                    <a:pt x="121" y="1085"/>
                  </a:cubicBezTo>
                  <a:cubicBezTo>
                    <a:pt x="244" y="908"/>
                    <a:pt x="620" y="405"/>
                    <a:pt x="760" y="247"/>
                  </a:cubicBezTo>
                  <a:cubicBezTo>
                    <a:pt x="900" y="89"/>
                    <a:pt x="983" y="51"/>
                    <a:pt x="104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790547" name="Text Box 19"/>
          <p:cNvSpPr txBox="1">
            <a:spLocks noChangeArrowheads="1"/>
          </p:cNvSpPr>
          <p:nvPr/>
        </p:nvSpPr>
        <p:spPr bwMode="auto">
          <a:xfrm>
            <a:off x="2389188" y="1677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90548" name="Freeform 20"/>
          <p:cNvSpPr>
            <a:spLocks/>
          </p:cNvSpPr>
          <p:nvPr/>
        </p:nvSpPr>
        <p:spPr bwMode="auto">
          <a:xfrm>
            <a:off x="715963" y="2119313"/>
            <a:ext cx="1654175" cy="2095500"/>
          </a:xfrm>
          <a:custGeom>
            <a:avLst/>
            <a:gdLst>
              <a:gd name="T0" fmla="*/ 32 w 1042"/>
              <a:gd name="T1" fmla="*/ 1320 h 1320"/>
              <a:gd name="T2" fmla="*/ 121 w 1042"/>
              <a:gd name="T3" fmla="*/ 1085 h 1320"/>
              <a:gd name="T4" fmla="*/ 760 w 1042"/>
              <a:gd name="T5" fmla="*/ 247 h 1320"/>
              <a:gd name="T6" fmla="*/ 1042 w 1042"/>
              <a:gd name="T7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2" h="1320">
                <a:moveTo>
                  <a:pt x="32" y="1320"/>
                </a:moveTo>
                <a:cubicBezTo>
                  <a:pt x="46" y="1281"/>
                  <a:pt x="0" y="1264"/>
                  <a:pt x="121" y="1085"/>
                </a:cubicBezTo>
                <a:cubicBezTo>
                  <a:pt x="244" y="908"/>
                  <a:pt x="620" y="405"/>
                  <a:pt x="760" y="247"/>
                </a:cubicBezTo>
                <a:cubicBezTo>
                  <a:pt x="900" y="89"/>
                  <a:pt x="983" y="51"/>
                  <a:pt x="1042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90549" name="Text Box 21"/>
          <p:cNvSpPr txBox="1">
            <a:spLocks noChangeArrowheads="1"/>
          </p:cNvSpPr>
          <p:nvPr/>
        </p:nvSpPr>
        <p:spPr bwMode="auto">
          <a:xfrm>
            <a:off x="1817688" y="15478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FF33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1222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-0.05955 -0.018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90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90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90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90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90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5417 -0.0166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90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35" grpId="0" animBg="1"/>
      <p:bldP spid="790536" grpId="0"/>
      <p:bldP spid="790541" grpId="0"/>
      <p:bldP spid="790542" grpId="0" animBg="1"/>
      <p:bldP spid="790547" grpId="0"/>
      <p:bldP spid="790548" grpId="0" animBg="1"/>
      <p:bldP spid="7905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Navlab</a:t>
            </a:r>
            <a:r>
              <a:rPr lang="en-US" dirty="0" smtClean="0"/>
              <a:t> (1985-2001)</a:t>
            </a:r>
            <a:endParaRPr lang="en-US" dirty="0"/>
          </a:p>
        </p:txBody>
      </p:sp>
      <p:pic>
        <p:nvPicPr>
          <p:cNvPr id="1032" name="Picture 8" descr="http://www.cs.cmu.edu/afs/cs/Web/Groups/ahs/images/navlab_1_5_images/navlab1.color.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20122"/>
            <a:ext cx="3428999" cy="41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s.cmu.edu/afs/cs/Web/Groups/ahs/images/navlab_1_5_images/navlab2.color.smal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20122"/>
            <a:ext cx="4025618" cy="41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499" y="542874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Navlab</a:t>
            </a:r>
            <a:r>
              <a:rPr lang="en-US" sz="2400" dirty="0" smtClean="0"/>
              <a:t> 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46609" y="542874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Navlab</a:t>
            </a:r>
            <a:r>
              <a:rPr lang="en-US" sz="2400" dirty="0" smtClean="0"/>
              <a:t> 2</a:t>
            </a:r>
            <a:endParaRPr lang="en-US" sz="2400" dirty="0"/>
          </a:p>
        </p:txBody>
      </p:sp>
      <p:pic>
        <p:nvPicPr>
          <p:cNvPr id="16" name="Picture 16" descr="http://www.cs.cmu.edu/~mbdias/MyWeb_files/ri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618005" cy="8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66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Stanley….After Learning</a:t>
            </a:r>
          </a:p>
        </p:txBody>
      </p:sp>
      <p:pic>
        <p:nvPicPr>
          <p:cNvPr id="773123" name="map-learn-befor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165225"/>
            <a:ext cx="4538663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3124" name="map-learn-after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05338" y="1165225"/>
            <a:ext cx="4538662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4997450" y="4716463"/>
            <a:ext cx="386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i="0">
                <a:solidFill>
                  <a:srgbClr val="FFFF00"/>
                </a:solidFill>
              </a:rPr>
              <a:t>With Learning: 0.02% false positives</a:t>
            </a:r>
          </a:p>
        </p:txBody>
      </p:sp>
      <p:sp>
        <p:nvSpPr>
          <p:cNvPr id="773126" name="Text Box 6"/>
          <p:cNvSpPr txBox="1">
            <a:spLocks noChangeArrowheads="1"/>
          </p:cNvSpPr>
          <p:nvPr/>
        </p:nvSpPr>
        <p:spPr bwMode="auto">
          <a:xfrm>
            <a:off x="287338" y="4716463"/>
            <a:ext cx="418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en-US" i="0">
                <a:solidFill>
                  <a:srgbClr val="FFFF00"/>
                </a:solidFill>
              </a:rPr>
              <a:t>Without Learning: 12.6%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2828668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6" fill="hold"/>
                                        <p:tgtEl>
                                          <p:spTgt spid="773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56" fill="hold"/>
                                        <p:tgtEl>
                                          <p:spTgt spid="77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312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73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3123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31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7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312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Beer Bottle Pass: Laser</a:t>
            </a:r>
          </a:p>
        </p:txBody>
      </p:sp>
      <p:pic>
        <p:nvPicPr>
          <p:cNvPr id="819204" name="beerbottlepass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06488" y="1082675"/>
            <a:ext cx="6858000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629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0" fill="hold"/>
                                        <p:tgtEl>
                                          <p:spTgt spid="819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2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9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0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Stanley Problems at Mile 22.34</a:t>
            </a:r>
          </a:p>
        </p:txBody>
      </p:sp>
      <p:pic>
        <p:nvPicPr>
          <p:cNvPr id="785414" name="race_problems_mile22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81138" y="1038225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5417" name="Text Box 9"/>
          <p:cNvSpPr txBox="1">
            <a:spLocks noChangeArrowheads="1"/>
          </p:cNvSpPr>
          <p:nvPr/>
        </p:nvSpPr>
        <p:spPr bwMode="auto">
          <a:xfrm>
            <a:off x="796925" y="5899150"/>
            <a:ext cx="805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bg1"/>
                </a:solidFill>
              </a:rPr>
              <a:t>Cause: Delay of laser data by 500 msec. Hard drive problem? Linux problem?</a:t>
            </a:r>
          </a:p>
        </p:txBody>
      </p:sp>
    </p:spTree>
    <p:extLst>
      <p:ext uri="{BB962C8B-B14F-4D97-AF65-F5344CB8AC3E}">
        <p14:creationId xmlns:p14="http://schemas.microsoft.com/office/powerpoint/2010/main" val="1423736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5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541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Oval 2"/>
          <p:cNvSpPr>
            <a:spLocks noChangeArrowheads="1"/>
          </p:cNvSpPr>
          <p:nvPr/>
        </p:nvSpPr>
        <p:spPr bwMode="auto">
          <a:xfrm>
            <a:off x="2640013" y="982663"/>
            <a:ext cx="3451225" cy="3451225"/>
          </a:xfrm>
          <a:prstGeom prst="ellipse">
            <a:avLst/>
          </a:prstGeom>
          <a:gradFill rotWithShape="1">
            <a:gsLst>
              <a:gs pos="0">
                <a:srgbClr val="777777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97063"/>
            <a:ext cx="199548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4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519113" y="4446588"/>
            <a:ext cx="7729537" cy="733425"/>
          </a:xfrm>
        </p:spPr>
        <p:txBody>
          <a:bodyPr/>
          <a:lstStyle/>
          <a:p>
            <a:r>
              <a:rPr lang="en-US" sz="3600"/>
              <a:t>Computer Vision Terrain Mapping</a:t>
            </a:r>
          </a:p>
        </p:txBody>
      </p:sp>
    </p:spTree>
    <p:extLst>
      <p:ext uri="{BB962C8B-B14F-4D97-AF65-F5344CB8AC3E}">
        <p14:creationId xmlns:p14="http://schemas.microsoft.com/office/powerpoint/2010/main" val="298288580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lasers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2192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Lasers see 22m = 25mph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They needed to go 35mph to finish the race.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5442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Defines A Road?</a:t>
            </a:r>
          </a:p>
        </p:txBody>
      </p:sp>
      <p:pic>
        <p:nvPicPr>
          <p:cNvPr id="302083" name="Picture 3" descr="offroad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4" name="Picture 4" descr="offroa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5" name="Picture 5" descr="offroa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6" name="Picture 6" descr="offroad4_5m_before_big_bumps_at_slash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7" name="Picture 7" descr="offroad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8" name="Picture 8" descr="offroad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89" name="Picture 9" descr="offroad7_mile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0" name="Picture 10" descr="offroad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1" name="Picture 11" descr="offroad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2" name="Picture 12" descr="offroad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3" name="Picture 13" descr="offroad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4" name="Picture 14" descr="offroad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095" name="Picture 15" descr="offroad20_saltlake_cross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296988"/>
            <a:ext cx="587533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69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Idea: Continual Terrain Adaptation</a:t>
            </a:r>
          </a:p>
        </p:txBody>
      </p:sp>
      <p:pic>
        <p:nvPicPr>
          <p:cNvPr id="304132" name="processing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1423988"/>
            <a:ext cx="7143750" cy="32289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681038" y="5133975"/>
            <a:ext cx="798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Fast adaptation: Mean &amp; covariance of Gaussian, exponential forgetting</a:t>
            </a:r>
          </a:p>
          <a:p>
            <a:r>
              <a:rPr lang="en-US" b="1" i="0">
                <a:solidFill>
                  <a:schemeClr val="bg1"/>
                </a:solidFill>
              </a:rPr>
              <a:t>Slow learning: memory of </a:t>
            </a:r>
            <a:r>
              <a:rPr lang="en-US" b="1">
                <a:solidFill>
                  <a:schemeClr val="bg1"/>
                </a:solidFill>
              </a:rPr>
              <a:t>k</a:t>
            </a:r>
            <a:r>
              <a:rPr lang="en-US" b="1" i="0">
                <a:solidFill>
                  <a:schemeClr val="bg1"/>
                </a:solidFill>
              </a:rPr>
              <a:t> past Gaussians</a:t>
            </a:r>
          </a:p>
        </p:txBody>
      </p:sp>
    </p:spTree>
    <p:extLst>
      <p:ext uri="{BB962C8B-B14F-4D97-AF65-F5344CB8AC3E}">
        <p14:creationId xmlns:p14="http://schemas.microsoft.com/office/powerpoint/2010/main" val="2655168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7" fill="hold"/>
                                        <p:tgtEl>
                                          <p:spTgt spid="304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41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4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4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13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Vision In Action (NQE)</a:t>
            </a:r>
          </a:p>
        </p:txBody>
      </p:sp>
      <p:pic>
        <p:nvPicPr>
          <p:cNvPr id="305155" name="NQE-Day-Four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1192213"/>
            <a:ext cx="6096000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679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2" fill="hold"/>
                                        <p:tgtEl>
                                          <p:spTgt spid="305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515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Vision in Mojave Desert</a:t>
            </a:r>
          </a:p>
        </p:txBody>
      </p:sp>
      <p:pic>
        <p:nvPicPr>
          <p:cNvPr id="688132" name="vision_straightroad_processed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050" y="838200"/>
            <a:ext cx="7974013" cy="531653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485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6" dur="78120" fill="hold"/>
                                        <p:tgtEl>
                                          <p:spTgt spid="68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813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Beer Bottle Pass: Vision</a:t>
            </a:r>
          </a:p>
        </p:txBody>
      </p:sp>
      <p:pic>
        <p:nvPicPr>
          <p:cNvPr id="822276" name="mountain_pass_processed2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2588" y="904875"/>
            <a:ext cx="6654800" cy="49911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802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7" fill="hold"/>
                                        <p:tgtEl>
                                          <p:spTgt spid="82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22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2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27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Navlab</a:t>
            </a:r>
            <a:r>
              <a:rPr lang="en-US" dirty="0" smtClean="0"/>
              <a:t> (1985-2001)</a:t>
            </a:r>
            <a:endParaRPr lang="en-US" dirty="0"/>
          </a:p>
        </p:txBody>
      </p:sp>
      <p:pic>
        <p:nvPicPr>
          <p:cNvPr id="1030" name="Picture 6" descr="http://www.cs.cmu.edu/afs/cs/user/tjochem/www/papers/figures/nl5_outside_col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4124325" cy="18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s.cmu.edu/afs/cs/Web/Groups/ahs/images/navlab_6_11_images/jpeg/nl_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95" y="1401416"/>
            <a:ext cx="3669656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9762" y="3886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Navlab</a:t>
            </a:r>
            <a:r>
              <a:rPr lang="en-US" sz="2400" dirty="0" smtClean="0"/>
              <a:t> 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63123" y="38862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Navlab</a:t>
            </a:r>
            <a:r>
              <a:rPr lang="en-US" sz="2400" dirty="0" smtClean="0"/>
              <a:t> 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200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Oval 2"/>
          <p:cNvSpPr>
            <a:spLocks noChangeArrowheads="1"/>
          </p:cNvSpPr>
          <p:nvPr/>
        </p:nvSpPr>
        <p:spPr bwMode="auto">
          <a:xfrm>
            <a:off x="2640013" y="982663"/>
            <a:ext cx="3451225" cy="3451225"/>
          </a:xfrm>
          <a:prstGeom prst="ellipse">
            <a:avLst/>
          </a:prstGeom>
          <a:gradFill rotWithShape="1">
            <a:gsLst>
              <a:gs pos="0">
                <a:srgbClr val="777777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843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897063"/>
            <a:ext cx="1995488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4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519113" y="4446588"/>
            <a:ext cx="7729537" cy="733425"/>
          </a:xfrm>
        </p:spPr>
        <p:txBody>
          <a:bodyPr/>
          <a:lstStyle/>
          <a:p>
            <a:r>
              <a:rPr lang="en-US"/>
              <a:t>Speed Control</a:t>
            </a:r>
          </a:p>
        </p:txBody>
      </p:sp>
    </p:spTree>
    <p:extLst>
      <p:ext uri="{BB962C8B-B14F-4D97-AF65-F5344CB8AC3E}">
        <p14:creationId xmlns:p14="http://schemas.microsoft.com/office/powerpoint/2010/main" val="416545088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ChangeArrowheads="1"/>
          </p:cNvSpPr>
          <p:nvPr/>
        </p:nvSpPr>
        <p:spPr bwMode="auto">
          <a:xfrm>
            <a:off x="1524000" y="4191000"/>
            <a:ext cx="4114800" cy="16002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899" name="Rectangle 3"/>
          <p:cNvSpPr>
            <a:spLocks noChangeArrowheads="1"/>
          </p:cNvSpPr>
          <p:nvPr/>
        </p:nvSpPr>
        <p:spPr bwMode="auto">
          <a:xfrm>
            <a:off x="1524000" y="1219200"/>
            <a:ext cx="4114800" cy="16002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900" name="Oval 4"/>
          <p:cNvSpPr>
            <a:spLocks noChangeArrowheads="1"/>
          </p:cNvSpPr>
          <p:nvPr/>
        </p:nvSpPr>
        <p:spPr bwMode="auto">
          <a:xfrm>
            <a:off x="3962400" y="3886200"/>
            <a:ext cx="2286000" cy="22860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50000">
                <a:srgbClr val="5F5F5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9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 Controllers</a:t>
            </a:r>
          </a:p>
        </p:txBody>
      </p:sp>
      <p:sp>
        <p:nvSpPr>
          <p:cNvPr id="848902" name="Text Box 6"/>
          <p:cNvSpPr txBox="1">
            <a:spLocks noChangeArrowheads="1"/>
          </p:cNvSpPr>
          <p:nvPr/>
        </p:nvSpPr>
        <p:spPr bwMode="auto">
          <a:xfrm>
            <a:off x="1524000" y="4464050"/>
            <a:ext cx="94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Throttle</a:t>
            </a:r>
          </a:p>
        </p:txBody>
      </p:sp>
      <p:sp>
        <p:nvSpPr>
          <p:cNvPr id="848903" name="Text Box 7"/>
          <p:cNvSpPr txBox="1">
            <a:spLocks noChangeArrowheads="1"/>
          </p:cNvSpPr>
          <p:nvPr/>
        </p:nvSpPr>
        <p:spPr bwMode="auto">
          <a:xfrm>
            <a:off x="1524000" y="5226050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Forward velocity</a:t>
            </a:r>
          </a:p>
        </p:txBody>
      </p:sp>
      <p:sp>
        <p:nvSpPr>
          <p:cNvPr id="848904" name="Line 8"/>
          <p:cNvSpPr>
            <a:spLocks noChangeShapeType="1"/>
          </p:cNvSpPr>
          <p:nvPr/>
        </p:nvSpPr>
        <p:spPr bwMode="auto">
          <a:xfrm>
            <a:off x="3352800" y="5410200"/>
            <a:ext cx="11430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05" name="Text Box 9"/>
          <p:cNvSpPr txBox="1">
            <a:spLocks noChangeArrowheads="1"/>
          </p:cNvSpPr>
          <p:nvPr/>
        </p:nvSpPr>
        <p:spPr bwMode="auto">
          <a:xfrm>
            <a:off x="1524000" y="4845050"/>
            <a:ext cx="1662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Brake pressure</a:t>
            </a:r>
          </a:p>
        </p:txBody>
      </p:sp>
      <p:sp>
        <p:nvSpPr>
          <p:cNvPr id="848906" name="Line 10"/>
          <p:cNvSpPr>
            <a:spLocks noChangeShapeType="1"/>
          </p:cNvSpPr>
          <p:nvPr/>
        </p:nvSpPr>
        <p:spPr bwMode="auto">
          <a:xfrm>
            <a:off x="2438400" y="4648200"/>
            <a:ext cx="20574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07" name="Line 11"/>
          <p:cNvSpPr>
            <a:spLocks noChangeShapeType="1"/>
          </p:cNvSpPr>
          <p:nvPr/>
        </p:nvSpPr>
        <p:spPr bwMode="auto">
          <a:xfrm>
            <a:off x="3276600" y="5029200"/>
            <a:ext cx="12192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08" name="Text Box 12"/>
          <p:cNvSpPr txBox="1">
            <a:spLocks noChangeArrowheads="1"/>
          </p:cNvSpPr>
          <p:nvPr/>
        </p:nvSpPr>
        <p:spPr bwMode="auto">
          <a:xfrm>
            <a:off x="4648200" y="4648200"/>
            <a:ext cx="1155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</a:rPr>
              <a:t>Throttle &amp;</a:t>
            </a:r>
          </a:p>
          <a:p>
            <a:pPr algn="ctr"/>
            <a:r>
              <a:rPr lang="en-US" sz="1600" b="1" i="0">
                <a:solidFill>
                  <a:schemeClr val="bg1"/>
                </a:solidFill>
              </a:rPr>
              <a:t>Brake</a:t>
            </a:r>
          </a:p>
          <a:p>
            <a:pPr algn="ctr"/>
            <a:r>
              <a:rPr lang="en-US" sz="1600" b="1" i="0">
                <a:solidFill>
                  <a:schemeClr val="bg1"/>
                </a:solidFill>
              </a:rPr>
              <a:t>Controller</a:t>
            </a:r>
          </a:p>
        </p:txBody>
      </p:sp>
      <p:sp>
        <p:nvSpPr>
          <p:cNvPr id="848909" name="Line 13"/>
          <p:cNvSpPr>
            <a:spLocks noChangeShapeType="1"/>
          </p:cNvSpPr>
          <p:nvPr/>
        </p:nvSpPr>
        <p:spPr bwMode="auto">
          <a:xfrm>
            <a:off x="6172200" y="5029200"/>
            <a:ext cx="7620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10" name="Text Box 14"/>
          <p:cNvSpPr txBox="1">
            <a:spLocks noChangeArrowheads="1"/>
          </p:cNvSpPr>
          <p:nvPr/>
        </p:nvSpPr>
        <p:spPr bwMode="auto">
          <a:xfrm>
            <a:off x="6934200" y="4845050"/>
            <a:ext cx="1619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</a:rPr>
              <a:t>Throttle, Brake</a:t>
            </a:r>
          </a:p>
        </p:txBody>
      </p:sp>
      <p:sp>
        <p:nvSpPr>
          <p:cNvPr id="848911" name="Oval 15"/>
          <p:cNvSpPr>
            <a:spLocks noChangeArrowheads="1"/>
          </p:cNvSpPr>
          <p:nvPr/>
        </p:nvSpPr>
        <p:spPr bwMode="auto">
          <a:xfrm>
            <a:off x="3962400" y="914400"/>
            <a:ext cx="2286000" cy="22860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50000">
                <a:srgbClr val="5F5F5F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8912" name="Text Box 16"/>
          <p:cNvSpPr txBox="1">
            <a:spLocks noChangeArrowheads="1"/>
          </p:cNvSpPr>
          <p:nvPr/>
        </p:nvSpPr>
        <p:spPr bwMode="auto">
          <a:xfrm>
            <a:off x="1524000" y="1257300"/>
            <a:ext cx="211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DARPA Speed Limit</a:t>
            </a:r>
          </a:p>
        </p:txBody>
      </p:sp>
      <p:sp>
        <p:nvSpPr>
          <p:cNvPr id="848913" name="Text Box 17"/>
          <p:cNvSpPr txBox="1">
            <a:spLocks noChangeArrowheads="1"/>
          </p:cNvSpPr>
          <p:nvPr/>
        </p:nvSpPr>
        <p:spPr bwMode="auto">
          <a:xfrm>
            <a:off x="1524000" y="1866900"/>
            <a:ext cx="181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Vehicle pitch/roll</a:t>
            </a:r>
          </a:p>
        </p:txBody>
      </p:sp>
      <p:sp>
        <p:nvSpPr>
          <p:cNvPr id="848914" name="Line 18"/>
          <p:cNvSpPr>
            <a:spLocks noChangeShapeType="1"/>
          </p:cNvSpPr>
          <p:nvPr/>
        </p:nvSpPr>
        <p:spPr bwMode="auto">
          <a:xfrm>
            <a:off x="3581400" y="1447800"/>
            <a:ext cx="9144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15" name="Line 19"/>
          <p:cNvSpPr>
            <a:spLocks noChangeShapeType="1"/>
          </p:cNvSpPr>
          <p:nvPr/>
        </p:nvSpPr>
        <p:spPr bwMode="auto">
          <a:xfrm>
            <a:off x="3733800" y="2362200"/>
            <a:ext cx="7620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16" name="Text Box 20"/>
          <p:cNvSpPr txBox="1">
            <a:spLocks noChangeArrowheads="1"/>
          </p:cNvSpPr>
          <p:nvPr/>
        </p:nvSpPr>
        <p:spPr bwMode="auto">
          <a:xfrm>
            <a:off x="1524000" y="2476500"/>
            <a:ext cx="216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Vertical acceleration</a:t>
            </a:r>
          </a:p>
        </p:txBody>
      </p:sp>
      <p:sp>
        <p:nvSpPr>
          <p:cNvPr id="848917" name="Text Box 21"/>
          <p:cNvSpPr txBox="1">
            <a:spLocks noChangeArrowheads="1"/>
          </p:cNvSpPr>
          <p:nvPr/>
        </p:nvSpPr>
        <p:spPr bwMode="auto">
          <a:xfrm>
            <a:off x="1524000" y="2171700"/>
            <a:ext cx="2182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Obstacles Clearance</a:t>
            </a:r>
          </a:p>
        </p:txBody>
      </p:sp>
      <p:sp>
        <p:nvSpPr>
          <p:cNvPr id="848918" name="Line 22"/>
          <p:cNvSpPr>
            <a:spLocks noChangeShapeType="1"/>
          </p:cNvSpPr>
          <p:nvPr/>
        </p:nvSpPr>
        <p:spPr bwMode="auto">
          <a:xfrm>
            <a:off x="3657600" y="2667000"/>
            <a:ext cx="8382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19" name="Text Box 23"/>
          <p:cNvSpPr txBox="1">
            <a:spLocks noChangeArrowheads="1"/>
          </p:cNvSpPr>
          <p:nvPr/>
        </p:nvSpPr>
        <p:spPr bwMode="auto">
          <a:xfrm>
            <a:off x="1524000" y="15621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chemeClr val="bg1"/>
                </a:solidFill>
              </a:rPr>
              <a:t>Curvature</a:t>
            </a:r>
          </a:p>
        </p:txBody>
      </p:sp>
      <p:sp>
        <p:nvSpPr>
          <p:cNvPr id="848920" name="Line 24"/>
          <p:cNvSpPr>
            <a:spLocks noChangeShapeType="1"/>
          </p:cNvSpPr>
          <p:nvPr/>
        </p:nvSpPr>
        <p:spPr bwMode="auto">
          <a:xfrm>
            <a:off x="2667000" y="1752600"/>
            <a:ext cx="18288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21" name="Line 25"/>
          <p:cNvSpPr>
            <a:spLocks noChangeShapeType="1"/>
          </p:cNvSpPr>
          <p:nvPr/>
        </p:nvSpPr>
        <p:spPr bwMode="auto">
          <a:xfrm>
            <a:off x="3276600" y="2057400"/>
            <a:ext cx="12192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22" name="Text Box 26"/>
          <p:cNvSpPr txBox="1">
            <a:spLocks noChangeArrowheads="1"/>
          </p:cNvSpPr>
          <p:nvPr/>
        </p:nvSpPr>
        <p:spPr bwMode="auto">
          <a:xfrm>
            <a:off x="4559300" y="1752600"/>
            <a:ext cx="1155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</a:rPr>
              <a:t>Velocity</a:t>
            </a:r>
          </a:p>
          <a:p>
            <a:pPr algn="ctr"/>
            <a:r>
              <a:rPr lang="en-US" sz="1600" b="1" i="0">
                <a:solidFill>
                  <a:schemeClr val="bg1"/>
                </a:solidFill>
              </a:rPr>
              <a:t>Controller</a:t>
            </a:r>
          </a:p>
        </p:txBody>
      </p:sp>
      <p:sp>
        <p:nvSpPr>
          <p:cNvPr id="848923" name="Line 27"/>
          <p:cNvSpPr>
            <a:spLocks noChangeShapeType="1"/>
          </p:cNvSpPr>
          <p:nvPr/>
        </p:nvSpPr>
        <p:spPr bwMode="auto">
          <a:xfrm>
            <a:off x="5105400" y="3048000"/>
            <a:ext cx="0" cy="45720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8924" name="Text Box 28"/>
          <p:cNvSpPr txBox="1">
            <a:spLocks noChangeArrowheads="1"/>
          </p:cNvSpPr>
          <p:nvPr/>
        </p:nvSpPr>
        <p:spPr bwMode="auto">
          <a:xfrm>
            <a:off x="4419600" y="3429000"/>
            <a:ext cx="1563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</a:rPr>
              <a:t>target velocity</a:t>
            </a:r>
          </a:p>
        </p:txBody>
      </p:sp>
      <p:sp>
        <p:nvSpPr>
          <p:cNvPr id="848925" name="Line 29"/>
          <p:cNvSpPr>
            <a:spLocks noChangeShapeType="1"/>
          </p:cNvSpPr>
          <p:nvPr/>
        </p:nvSpPr>
        <p:spPr bwMode="auto">
          <a:xfrm>
            <a:off x="5105400" y="3733800"/>
            <a:ext cx="0" cy="45720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8926" name="Group 30"/>
          <p:cNvGrpSpPr>
            <a:grpSpLocks/>
          </p:cNvGrpSpPr>
          <p:nvPr/>
        </p:nvGrpSpPr>
        <p:grpSpPr bwMode="auto">
          <a:xfrm>
            <a:off x="1524000" y="2476500"/>
            <a:ext cx="4459288" cy="1289050"/>
            <a:chOff x="720" y="1560"/>
            <a:chExt cx="2809" cy="812"/>
          </a:xfrm>
        </p:grpSpPr>
        <p:sp>
          <p:nvSpPr>
            <p:cNvPr id="848927" name="Text Box 31"/>
            <p:cNvSpPr txBox="1">
              <a:spLocks noChangeArrowheads="1"/>
            </p:cNvSpPr>
            <p:nvPr/>
          </p:nvSpPr>
          <p:spPr bwMode="auto">
            <a:xfrm>
              <a:off x="720" y="1560"/>
              <a:ext cx="13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B2B2B2"/>
                      </a:gs>
                      <a:gs pos="50000">
                        <a:schemeClr val="tx1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0">
                  <a:solidFill>
                    <a:srgbClr val="FFFF00"/>
                  </a:solidFill>
                </a:rPr>
                <a:t>Vertical acceleration</a:t>
              </a:r>
            </a:p>
          </p:txBody>
        </p:sp>
        <p:sp>
          <p:nvSpPr>
            <p:cNvPr id="848928" name="Text Box 32"/>
            <p:cNvSpPr txBox="1">
              <a:spLocks noChangeArrowheads="1"/>
            </p:cNvSpPr>
            <p:nvPr/>
          </p:nvSpPr>
          <p:spPr bwMode="auto">
            <a:xfrm>
              <a:off x="2544" y="2160"/>
              <a:ext cx="9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0">
                  <a:solidFill>
                    <a:srgbClr val="FFFF00"/>
                  </a:solidFill>
                </a:rPr>
                <a:t>target velocity</a:t>
              </a:r>
            </a:p>
          </p:txBody>
        </p:sp>
      </p:grpSp>
      <p:sp>
        <p:nvSpPr>
          <p:cNvPr id="848929" name="Text Box 33"/>
          <p:cNvSpPr txBox="1">
            <a:spLocks noChangeArrowheads="1"/>
          </p:cNvSpPr>
          <p:nvPr/>
        </p:nvSpPr>
        <p:spPr bwMode="auto">
          <a:xfrm>
            <a:off x="1524000" y="1257300"/>
            <a:ext cx="211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rgbClr val="969696"/>
                </a:solidFill>
              </a:rPr>
              <a:t>DARPA Speed Limit</a:t>
            </a:r>
          </a:p>
        </p:txBody>
      </p:sp>
      <p:sp>
        <p:nvSpPr>
          <p:cNvPr id="848930" name="Text Box 34"/>
          <p:cNvSpPr txBox="1">
            <a:spLocks noChangeArrowheads="1"/>
          </p:cNvSpPr>
          <p:nvPr/>
        </p:nvSpPr>
        <p:spPr bwMode="auto">
          <a:xfrm>
            <a:off x="1524000" y="1866900"/>
            <a:ext cx="181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rgbClr val="969696"/>
                </a:solidFill>
              </a:rPr>
              <a:t>Vehicle pitch/roll</a:t>
            </a:r>
          </a:p>
        </p:txBody>
      </p:sp>
      <p:sp>
        <p:nvSpPr>
          <p:cNvPr id="848931" name="Text Box 35"/>
          <p:cNvSpPr txBox="1">
            <a:spLocks noChangeArrowheads="1"/>
          </p:cNvSpPr>
          <p:nvPr/>
        </p:nvSpPr>
        <p:spPr bwMode="auto">
          <a:xfrm>
            <a:off x="1524000" y="2171700"/>
            <a:ext cx="2182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rgbClr val="969696"/>
                </a:solidFill>
              </a:rPr>
              <a:t>Obstacles Clearance</a:t>
            </a:r>
          </a:p>
        </p:txBody>
      </p:sp>
      <p:sp>
        <p:nvSpPr>
          <p:cNvPr id="848932" name="Text Box 36"/>
          <p:cNvSpPr txBox="1">
            <a:spLocks noChangeArrowheads="1"/>
          </p:cNvSpPr>
          <p:nvPr/>
        </p:nvSpPr>
        <p:spPr bwMode="auto">
          <a:xfrm>
            <a:off x="1524000" y="15621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rgbClr val="969696"/>
                </a:solidFill>
              </a:rPr>
              <a:t>Curvature</a:t>
            </a:r>
          </a:p>
        </p:txBody>
      </p:sp>
    </p:spTree>
    <p:extLst>
      <p:ext uri="{BB962C8B-B14F-4D97-AF65-F5344CB8AC3E}">
        <p14:creationId xmlns:p14="http://schemas.microsoft.com/office/powerpoint/2010/main" val="3233305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8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48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8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48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48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48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8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8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48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8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8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4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898" grpId="0" animBg="1"/>
      <p:bldP spid="848900" grpId="0" animBg="1"/>
      <p:bldP spid="848902" grpId="0"/>
      <p:bldP spid="848903" grpId="0"/>
      <p:bldP spid="848904" grpId="0" animBg="1"/>
      <p:bldP spid="848905" grpId="0"/>
      <p:bldP spid="848906" grpId="0" animBg="1"/>
      <p:bldP spid="848907" grpId="0" animBg="1"/>
      <p:bldP spid="848908" grpId="0"/>
      <p:bldP spid="848909" grpId="0" animBg="1"/>
      <p:bldP spid="848910" grpId="0"/>
      <p:bldP spid="848925" grpId="0" animBg="1"/>
      <p:bldP spid="848929" grpId="0"/>
      <p:bldP spid="848930" grpId="0"/>
      <p:bldP spid="848931" grpId="0"/>
      <p:bldP spid="8489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speed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you hit a bump, slow down (that first pothole really hurts…)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you haven’t hit a bump in awhile linearly increase speed.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Slow down on hills.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0025"/>
            <a:ext cx="51816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23044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Fast Do Humans Drive</a:t>
            </a:r>
          </a:p>
        </p:txBody>
      </p:sp>
      <p:pic>
        <p:nvPicPr>
          <p:cNvPr id="742403" name="Picture 3" descr="28353-rec_learning_v2-inv-human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b="49889"/>
          <a:stretch>
            <a:fillRect/>
          </a:stretch>
        </p:blipFill>
        <p:spPr bwMode="auto">
          <a:xfrm>
            <a:off x="533400" y="1447800"/>
            <a:ext cx="8307388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4" name="Picture 4" descr="28353-rec_learning_v2-i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0"/>
          <a:stretch>
            <a:fillRect/>
          </a:stretch>
        </p:blipFill>
        <p:spPr bwMode="auto">
          <a:xfrm>
            <a:off x="1066800" y="3810000"/>
            <a:ext cx="7381875" cy="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2405" name="Rectangle 5"/>
          <p:cNvSpPr>
            <a:spLocks noChangeArrowheads="1"/>
          </p:cNvSpPr>
          <p:nvPr/>
        </p:nvSpPr>
        <p:spPr bwMode="auto">
          <a:xfrm>
            <a:off x="1295400" y="1828800"/>
            <a:ext cx="3886200" cy="228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05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To Drive Like a Person</a:t>
            </a:r>
          </a:p>
        </p:txBody>
      </p:sp>
      <p:grpSp>
        <p:nvGrpSpPr>
          <p:cNvPr id="743427" name="Group 3"/>
          <p:cNvGrpSpPr>
            <a:grpSpLocks/>
          </p:cNvGrpSpPr>
          <p:nvPr/>
        </p:nvGrpSpPr>
        <p:grpSpPr bwMode="auto">
          <a:xfrm>
            <a:off x="528638" y="1524000"/>
            <a:ext cx="8308975" cy="2465388"/>
            <a:chOff x="333" y="960"/>
            <a:chExt cx="5234" cy="1553"/>
          </a:xfrm>
        </p:grpSpPr>
        <p:pic>
          <p:nvPicPr>
            <p:cNvPr id="743428" name="Picture 4" descr="28353-rec_learning_v2-in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15" b="4298"/>
            <a:stretch>
              <a:fillRect/>
            </a:stretch>
          </p:blipFill>
          <p:spPr bwMode="auto">
            <a:xfrm>
              <a:off x="333" y="960"/>
              <a:ext cx="5234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3429" name="Text Box 5"/>
            <p:cNvSpPr txBox="1">
              <a:spLocks noChangeArrowheads="1"/>
            </p:cNvSpPr>
            <p:nvPr/>
          </p:nvSpPr>
          <p:spPr bwMode="auto">
            <a:xfrm>
              <a:off x="2256" y="1296"/>
              <a:ext cx="6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chemeClr val="accent1"/>
                  </a:solidFill>
                </a:rPr>
                <a:t>Sebastian</a:t>
              </a:r>
            </a:p>
          </p:txBody>
        </p:sp>
        <p:sp>
          <p:nvSpPr>
            <p:cNvPr id="743430" name="Text Box 6"/>
            <p:cNvSpPr txBox="1">
              <a:spLocks noChangeArrowheads="1"/>
            </p:cNvSpPr>
            <p:nvPr/>
          </p:nvSpPr>
          <p:spPr bwMode="auto">
            <a:xfrm>
              <a:off x="3264" y="1920"/>
              <a:ext cx="5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rgbClr val="33CC33"/>
                  </a:solidFill>
                </a:rPr>
                <a:t>Stanley</a:t>
              </a:r>
            </a:p>
          </p:txBody>
        </p:sp>
        <p:sp>
          <p:nvSpPr>
            <p:cNvPr id="743431" name="Rectangle 7"/>
            <p:cNvSpPr>
              <a:spLocks noChangeArrowheads="1"/>
            </p:cNvSpPr>
            <p:nvPr/>
          </p:nvSpPr>
          <p:spPr bwMode="auto">
            <a:xfrm>
              <a:off x="816" y="1173"/>
              <a:ext cx="2448" cy="1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43432" name="Picture 8" descr="28353-rec_learning_v2-in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00"/>
            <a:stretch>
              <a:fillRect/>
            </a:stretch>
          </p:blipFill>
          <p:spPr bwMode="auto">
            <a:xfrm>
              <a:off x="672" y="2400"/>
              <a:ext cx="4650" cy="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5353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175"/>
            <a:ext cx="8335963" cy="733425"/>
          </a:xfrm>
        </p:spPr>
        <p:txBody>
          <a:bodyPr/>
          <a:lstStyle/>
          <a:p>
            <a:r>
              <a:rPr lang="en-US" dirty="0" smtClean="0"/>
              <a:t>More info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full detail read the paper: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Stanley: The Robot that </a:t>
            </a:r>
            <a:r>
              <a:rPr lang="en-US" b="1" dirty="0" smtClean="0">
                <a:solidFill>
                  <a:schemeClr val="bg1"/>
                </a:solidFill>
              </a:rPr>
              <a:t>Won the </a:t>
            </a:r>
            <a:r>
              <a:rPr lang="en-US" b="1" dirty="0">
                <a:solidFill>
                  <a:schemeClr val="bg1"/>
                </a:solidFill>
              </a:rPr>
              <a:t>DARPA Grand </a:t>
            </a:r>
            <a:r>
              <a:rPr lang="en-US" b="1" dirty="0" smtClean="0">
                <a:solidFill>
                  <a:schemeClr val="bg1"/>
                </a:solidFill>
              </a:rPr>
              <a:t>Challenge, Sebastian et al., </a:t>
            </a:r>
            <a:r>
              <a:rPr lang="en-US" dirty="0">
                <a:solidFill>
                  <a:schemeClr val="bg1"/>
                </a:solidFill>
              </a:rPr>
              <a:t>Journal of Field </a:t>
            </a:r>
            <a:r>
              <a:rPr lang="en-US" dirty="0" smtClean="0">
                <a:solidFill>
                  <a:schemeClr val="bg1"/>
                </a:solidFill>
              </a:rPr>
              <a:t>Robotics, 2006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6516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16042"/>
            <a:ext cx="8229600" cy="1143000"/>
          </a:xfrm>
        </p:spPr>
        <p:txBody>
          <a:bodyPr/>
          <a:lstStyle/>
          <a:p>
            <a:r>
              <a:rPr lang="en-US" dirty="0" smtClean="0"/>
              <a:t>Boss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60960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http://www.tartanracing.org/blog/index.html#22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 descr="http://www.tartanracing.org/images/gallery/rac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401358"/>
            <a:ext cx="6924675" cy="46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www.cs.cmu.edu/~mbdias/MyWeb_files/ri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0425"/>
            <a:ext cx="618005" cy="8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64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DARPA Urban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 teams invited to </a:t>
            </a:r>
            <a:r>
              <a:rPr lang="en-US" dirty="0"/>
              <a:t>National Qualification </a:t>
            </a:r>
            <a:r>
              <a:rPr lang="en-US" dirty="0" smtClean="0"/>
              <a:t>Event.</a:t>
            </a:r>
          </a:p>
          <a:p>
            <a:r>
              <a:rPr lang="en-US" dirty="0" smtClean="0"/>
              <a:t>11 teams invited to </a:t>
            </a:r>
            <a:r>
              <a:rPr lang="en-US" dirty="0"/>
              <a:t>Urban Challenge Final Event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4201427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Suddenly, the vehicle did a U-turn and headed directly at Tether’s vehicle. “Five of us in the vehicle were all yelling ‘pause!’” Tether recalled, referring to the pause command that DARPA could send to a vehicle.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0" y="5124757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http://www.tartanracing.org/blog/index.html#22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18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15" y="37179"/>
            <a:ext cx="8229600" cy="1143000"/>
          </a:xfrm>
        </p:spPr>
        <p:txBody>
          <a:bodyPr/>
          <a:lstStyle/>
          <a:p>
            <a:r>
              <a:rPr lang="en-US" dirty="0" smtClean="0"/>
              <a:t>Boss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5257800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CompactPCI</a:t>
            </a:r>
            <a:r>
              <a:rPr lang="en-US" dirty="0"/>
              <a:t> </a:t>
            </a:r>
            <a:r>
              <a:rPr lang="en-US" dirty="0" smtClean="0"/>
              <a:t>chassis with </a:t>
            </a:r>
            <a:r>
              <a:rPr lang="en-US" dirty="0"/>
              <a:t>10 2.16-GHz Core2Duo processors, </a:t>
            </a:r>
            <a:r>
              <a:rPr lang="en-US" dirty="0" smtClean="0"/>
              <a:t>each with </a:t>
            </a:r>
            <a:r>
              <a:rPr lang="en-US" dirty="0"/>
              <a:t>2 GB of memory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3221" y="4724400"/>
            <a:ext cx="2228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2007 Chevrolet Tahoe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285875"/>
            <a:ext cx="51625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681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5587"/>
            <a:ext cx="7834313" cy="66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56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Navlab</a:t>
            </a:r>
            <a:r>
              <a:rPr lang="en-US" dirty="0" smtClean="0"/>
              <a:t> (1985-2001)</a:t>
            </a:r>
            <a:endParaRPr lang="en-US" dirty="0"/>
          </a:p>
        </p:txBody>
      </p:sp>
      <p:pic>
        <p:nvPicPr>
          <p:cNvPr id="1038" name="Picture 14" descr="http://www.cs.cmu.edu/afs/cs/Web/Groups/ahs/images/navlab_6_11_images/jpeg/nl_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172200" cy="473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1900" y="580193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Navlab</a:t>
            </a:r>
            <a:r>
              <a:rPr lang="en-US" sz="2400" dirty="0" smtClean="0"/>
              <a:t> 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798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Structured driving (</a:t>
            </a:r>
            <a:r>
              <a:rPr lang="en-US" dirty="0"/>
              <a:t>road </a:t>
            </a:r>
            <a:r>
              <a:rPr lang="en-US" dirty="0" smtClean="0"/>
              <a:t>following)</a:t>
            </a:r>
          </a:p>
          <a:p>
            <a:endParaRPr lang="en-US" dirty="0"/>
          </a:p>
          <a:p>
            <a:r>
              <a:rPr lang="en-US" dirty="0" smtClean="0"/>
              <a:t>Unstructured driving (</a:t>
            </a:r>
            <a:r>
              <a:rPr lang="en-US" dirty="0"/>
              <a:t>maneuvering in parking </a:t>
            </a:r>
            <a:r>
              <a:rPr lang="en-US" dirty="0" smtClean="0"/>
              <a:t>lots)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52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33475"/>
            <a:ext cx="73437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559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"/>
            <a:ext cx="82486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458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am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 + inertial + wheel encoder = 0.1m, but if you go under a tree you loose the signal.  30 minutes to reacquire.</a:t>
            </a:r>
          </a:p>
          <a:p>
            <a:endParaRPr lang="en-US" dirty="0"/>
          </a:p>
          <a:p>
            <a:r>
              <a:rPr lang="en-US" dirty="0" smtClean="0"/>
              <a:t>Lane markers </a:t>
            </a:r>
            <a:r>
              <a:rPr lang="en-US" smtClean="0"/>
              <a:t>are found using </a:t>
            </a:r>
            <a:r>
              <a:rPr lang="en-US" dirty="0" smtClean="0"/>
              <a:t>SICK lasers.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06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ChangeArrowheads="1"/>
          </p:cNvSpPr>
          <p:nvPr/>
        </p:nvSpPr>
        <p:spPr bwMode="auto">
          <a:xfrm>
            <a:off x="381000" y="24130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7667" name="Rectangle 3"/>
          <p:cNvSpPr>
            <a:spLocks noChangeArrowheads="1"/>
          </p:cNvSpPr>
          <p:nvPr/>
        </p:nvSpPr>
        <p:spPr bwMode="auto">
          <a:xfrm>
            <a:off x="5916613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37668" name="Picture 4" descr="uni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6868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766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Particle Filters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172200"/>
            <a:ext cx="463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filter slides courtesy of </a:t>
            </a:r>
            <a:r>
              <a:rPr lang="en-US" dirty="0">
                <a:hlinkClick r:id="rId3"/>
              </a:rPr>
              <a:t>Sebastian </a:t>
            </a:r>
            <a:r>
              <a:rPr lang="en-US" dirty="0" err="1">
                <a:hlinkClick r:id="rId3"/>
              </a:rPr>
              <a:t>Thrun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0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ChangeArrowheads="1"/>
          </p:cNvSpPr>
          <p:nvPr/>
        </p:nvSpPr>
        <p:spPr bwMode="auto">
          <a:xfrm>
            <a:off x="5916613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97060" name="Object 4"/>
          <p:cNvGraphicFramePr>
            <a:graphicFrameLocks noChangeAspect="1"/>
          </p:cNvGraphicFramePr>
          <p:nvPr/>
        </p:nvGraphicFramePr>
        <p:xfrm>
          <a:off x="1639888" y="609600"/>
          <a:ext cx="6467475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3" imgW="2920680" imgH="660240" progId="Equation.3">
                  <p:embed/>
                </p:oleObj>
              </mc:Choice>
              <mc:Fallback>
                <p:oleObj name="Equation" r:id="rId3" imgW="2920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609600"/>
                        <a:ext cx="6467475" cy="14509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7061" name="Picture 5" descr="pGive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86106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7062" name="Picture 6" descr="uni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5265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706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20650"/>
            <a:ext cx="8424863" cy="457200"/>
          </a:xfrm>
        </p:spPr>
        <p:txBody>
          <a:bodyPr/>
          <a:lstStyle/>
          <a:p>
            <a:r>
              <a:rPr lang="en-US" sz="2400"/>
              <a:t>Sensor Information: Importance Sampling</a:t>
            </a:r>
          </a:p>
        </p:txBody>
      </p:sp>
    </p:spTree>
    <p:extLst>
      <p:ext uri="{BB962C8B-B14F-4D97-AF65-F5344CB8AC3E}">
        <p14:creationId xmlns:p14="http://schemas.microsoft.com/office/powerpoint/2010/main" val="3062198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82" name="Picture 2" descr="pGiv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90500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83" name="Rectangle 3"/>
          <p:cNvSpPr>
            <a:spLocks noChangeArrowheads="1"/>
          </p:cNvSpPr>
          <p:nvPr/>
        </p:nvSpPr>
        <p:spPr bwMode="auto">
          <a:xfrm>
            <a:off x="381000" y="24130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916613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93700" y="0"/>
            <a:ext cx="8140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ClrTx/>
              <a:buSzTx/>
            </a:pPr>
            <a:endParaRPr lang="en-US" sz="4000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1198086" name="Rectangle 6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Clip" r:id="rId4" imgW="0" imgH="0" progId="MS_ClipArt_Gallery.2">
                  <p:embed/>
                </p:oleObj>
              </mc:Choice>
              <mc:Fallback>
                <p:oleObj name="Clip" r:id="rId4" imgW="0" imgH="0" progId="MS_ClipArt_Gallery.2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087" name="Line 7"/>
          <p:cNvSpPr>
            <a:spLocks noChangeShapeType="1"/>
          </p:cNvSpPr>
          <p:nvPr/>
        </p:nvSpPr>
        <p:spPr bwMode="auto">
          <a:xfrm>
            <a:off x="2590800" y="2667000"/>
            <a:ext cx="685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98088" name="Object 8"/>
          <p:cNvGraphicFramePr>
            <a:graphicFrameLocks noChangeAspect="1"/>
          </p:cNvGraphicFramePr>
          <p:nvPr/>
        </p:nvGraphicFramePr>
        <p:xfrm>
          <a:off x="714375" y="874713"/>
          <a:ext cx="5278438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5" imgW="2400120" imgH="279360" progId="Equation.3">
                  <p:embed/>
                </p:oleObj>
              </mc:Choice>
              <mc:Fallback>
                <p:oleObj name="Equation" r:id="rId5" imgW="2400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874713"/>
                        <a:ext cx="5278438" cy="6143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090" name="Picture 10" descr="pGiven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49580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0813"/>
            <a:ext cx="8424863" cy="579437"/>
          </a:xfrm>
        </p:spPr>
        <p:txBody>
          <a:bodyPr/>
          <a:lstStyle/>
          <a:p>
            <a:r>
              <a:rPr lang="en-US" sz="3200"/>
              <a:t>Robot Motion</a:t>
            </a:r>
          </a:p>
        </p:txBody>
      </p:sp>
    </p:spTree>
    <p:extLst>
      <p:ext uri="{BB962C8B-B14F-4D97-AF65-F5344CB8AC3E}">
        <p14:creationId xmlns:p14="http://schemas.microsoft.com/office/powerpoint/2010/main" val="3261342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9115" name="Object 11"/>
          <p:cNvGraphicFramePr>
            <a:graphicFrameLocks noChangeAspect="1"/>
          </p:cNvGraphicFramePr>
          <p:nvPr/>
        </p:nvGraphicFramePr>
        <p:xfrm>
          <a:off x="1639888" y="609600"/>
          <a:ext cx="6467475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Equation" r:id="rId3" imgW="2920680" imgH="660240" progId="Equation.3">
                  <p:embed/>
                </p:oleObj>
              </mc:Choice>
              <mc:Fallback>
                <p:oleObj name="Equation" r:id="rId3" imgW="2920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609600"/>
                        <a:ext cx="6467475" cy="14509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9106" name="Rectangle 2"/>
          <p:cNvSpPr>
            <a:spLocks noChangeArrowheads="1"/>
          </p:cNvSpPr>
          <p:nvPr/>
        </p:nvSpPr>
        <p:spPr bwMode="auto">
          <a:xfrm>
            <a:off x="381000" y="24130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9107" name="Rectangle 3"/>
          <p:cNvSpPr>
            <a:spLocks noChangeArrowheads="1"/>
          </p:cNvSpPr>
          <p:nvPr/>
        </p:nvSpPr>
        <p:spPr bwMode="auto">
          <a:xfrm>
            <a:off x="5916613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99109" name="Picture 5" descr="pGivenO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8686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9110" name="Picture 6" descr="pGiven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22885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91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95250"/>
            <a:ext cx="8424863" cy="457200"/>
          </a:xfrm>
        </p:spPr>
        <p:txBody>
          <a:bodyPr/>
          <a:lstStyle/>
          <a:p>
            <a:r>
              <a:rPr lang="en-US" sz="2400"/>
              <a:t>Sensor Information: Importance Sampling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29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0" name="Picture 1026" descr="pGivenO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61925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0131" name="Rectangle 1027"/>
          <p:cNvSpPr>
            <a:spLocks noChangeArrowheads="1"/>
          </p:cNvSpPr>
          <p:nvPr/>
        </p:nvSpPr>
        <p:spPr bwMode="auto">
          <a:xfrm>
            <a:off x="381000" y="24130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0132" name="Rectangle 1028"/>
          <p:cNvSpPr>
            <a:spLocks noChangeArrowheads="1"/>
          </p:cNvSpPr>
          <p:nvPr/>
        </p:nvSpPr>
        <p:spPr bwMode="auto">
          <a:xfrm>
            <a:off x="5916613" y="1206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0133" name="Line 1029"/>
          <p:cNvSpPr>
            <a:spLocks noChangeShapeType="1"/>
          </p:cNvSpPr>
          <p:nvPr/>
        </p:nvSpPr>
        <p:spPr bwMode="auto">
          <a:xfrm>
            <a:off x="3352800" y="2438400"/>
            <a:ext cx="838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00135" name="Picture 1031" descr="pGivenOA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267200"/>
            <a:ext cx="8389937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0139" name="Rectangle 103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4613"/>
            <a:ext cx="8424863" cy="579437"/>
          </a:xfrm>
        </p:spPr>
        <p:txBody>
          <a:bodyPr/>
          <a:lstStyle/>
          <a:p>
            <a:r>
              <a:rPr lang="en-US" sz="3200"/>
              <a:t>Robot Motion</a:t>
            </a:r>
            <a:endParaRPr lang="en-US"/>
          </a:p>
        </p:txBody>
      </p:sp>
      <p:graphicFrame>
        <p:nvGraphicFramePr>
          <p:cNvPr id="1200141" name="Object 1037"/>
          <p:cNvGraphicFramePr>
            <a:graphicFrameLocks noChangeAspect="1"/>
          </p:cNvGraphicFramePr>
          <p:nvPr/>
        </p:nvGraphicFramePr>
        <p:xfrm>
          <a:off x="714375" y="874713"/>
          <a:ext cx="5278438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Equation" r:id="rId5" imgW="2400120" imgH="279360" progId="Equation.3">
                  <p:embed/>
                </p:oleObj>
              </mc:Choice>
              <mc:Fallback>
                <p:oleObj name="Equation" r:id="rId5" imgW="2400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874713"/>
                        <a:ext cx="5278438" cy="6143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05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27C9-39DB-49EC-8FA0-9210FAC1FB47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19938" name="Picture 2" descr="002mov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28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Navlab</a:t>
            </a:r>
            <a:r>
              <a:rPr lang="en-US" dirty="0" smtClean="0"/>
              <a:t> (1992)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18036"/>
            <a:ext cx="4638675" cy="490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537" y="6322293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Neural Network Perception for Mobile </a:t>
            </a:r>
            <a:r>
              <a:rPr lang="en-US" dirty="0" smtClean="0"/>
              <a:t>Robot Guidance, Dean </a:t>
            </a:r>
            <a:r>
              <a:rPr lang="en-US" b="1" dirty="0"/>
              <a:t>A. </a:t>
            </a:r>
            <a:r>
              <a:rPr lang="en-US" dirty="0" err="1" smtClean="0"/>
              <a:t>Pomerleau</a:t>
            </a:r>
            <a:r>
              <a:rPr lang="en-US" b="1" dirty="0" smtClean="0"/>
              <a:t>, </a:t>
            </a:r>
            <a:r>
              <a:rPr lang="en-US" b="1" dirty="0"/>
              <a:t>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80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CAB1-BC07-4F0C-9114-C1F46693DC4D}" type="slidenum">
              <a:rPr lang="en-US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21986" name="Picture 2" descr="003sca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CB27-56CC-4B8D-A5C9-74661F53A4B4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28130" name="Picture 2" descr="006mov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05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C387-9BFA-418D-AF78-E7DB6FF952FC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0178" name="Picture 2" descr="0071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0179" name="Picture 3" descr="007sca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4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D5C1-7898-4F01-994B-235A98B9F030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6322" name="Picture 2" descr="0101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37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7E279-ED45-4448-AC7A-2FC4D1794805}" type="slidenum">
              <a:rPr lang="en-US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8370" name="Picture 2" descr="0111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6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43AD4-FB0C-4685-A92E-548B7D197904}" type="slidenum">
              <a:rPr lang="en-US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42466" name="Picture 2" descr="0131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9088"/>
            <a:ext cx="7620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33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estimation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4057650" cy="463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28600"/>
            <a:ext cx="786765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5638800"/>
            <a:ext cx="44291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413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447800"/>
            <a:ext cx="82391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9085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" y="1447800"/>
            <a:ext cx="82296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78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5350"/>
            <a:ext cx="7205663" cy="33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5428565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RALPH: Rapidly Adapting Lateral Position Handler, </a:t>
            </a:r>
            <a:r>
              <a:rPr lang="en-US" i="1" dirty="0" smtClean="0"/>
              <a:t>Dean </a:t>
            </a:r>
            <a:r>
              <a:rPr lang="en-US" i="1" dirty="0" err="1" smtClean="0"/>
              <a:t>Pomerleau</a:t>
            </a:r>
            <a:r>
              <a:rPr lang="en-US" i="1" dirty="0" smtClean="0"/>
              <a:t>, 1995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496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81" y="1676400"/>
            <a:ext cx="53816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530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Failures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85900"/>
            <a:ext cx="824865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741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Autonomous Driving in </a:t>
            </a:r>
            <a:r>
              <a:rPr lang="en-US" b="1" dirty="0" smtClean="0"/>
              <a:t>Urban Environments</a:t>
            </a:r>
            <a:r>
              <a:rPr lang="en-US" b="1" dirty="0"/>
              <a:t>: Boss and </a:t>
            </a:r>
            <a:r>
              <a:rPr lang="en-US" b="1" dirty="0" smtClean="0"/>
              <a:t>the Urban Challenge</a:t>
            </a:r>
            <a:r>
              <a:rPr lang="en-US" dirty="0" smtClean="0"/>
              <a:t>, </a:t>
            </a:r>
            <a:r>
              <a:rPr lang="en-US" dirty="0" err="1" smtClean="0"/>
              <a:t>Urmson</a:t>
            </a:r>
            <a:r>
              <a:rPr lang="en-US" dirty="0" smtClean="0"/>
              <a:t> et al., </a:t>
            </a:r>
            <a:r>
              <a:rPr lang="en-US" dirty="0"/>
              <a:t>Journal of Field </a:t>
            </a:r>
            <a:r>
              <a:rPr lang="en-US" dirty="0" smtClean="0"/>
              <a:t>Robotics,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49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838200"/>
            <a:ext cx="8686800" cy="27622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0">
                <a:latin typeface="Arial Black" pitchFamily="34" charset="0"/>
              </a:rPr>
              <a:t>A Fast Approximation </a:t>
            </a:r>
            <a:br>
              <a:rPr lang="en-US" sz="3200" b="0">
                <a:latin typeface="Arial Black" pitchFamily="34" charset="0"/>
              </a:rPr>
            </a:br>
            <a:r>
              <a:rPr lang="en-US" sz="3200" b="0">
                <a:latin typeface="Arial Black" pitchFamily="34" charset="0"/>
              </a:rPr>
              <a:t>of the Bilateral Filter</a:t>
            </a:r>
            <a:br>
              <a:rPr lang="en-US" sz="3200" b="0">
                <a:latin typeface="Arial Black" pitchFamily="34" charset="0"/>
              </a:rPr>
            </a:br>
            <a:r>
              <a:rPr lang="en-US" sz="3200" b="0">
                <a:latin typeface="Arial Black" pitchFamily="34" charset="0"/>
              </a:rPr>
              <a:t>using a Signal Processing Approach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733800"/>
            <a:ext cx="86106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Sylvain Paris and Frédo Durand</a:t>
            </a:r>
          </a:p>
          <a:p>
            <a:pPr>
              <a:lnSpc>
                <a:spcPct val="90000"/>
              </a:lnSpc>
            </a:pPr>
            <a:endParaRPr lang="en-US" sz="1200"/>
          </a:p>
          <a:p>
            <a:pPr>
              <a:lnSpc>
                <a:spcPct val="90000"/>
              </a:lnSpc>
            </a:pPr>
            <a:r>
              <a:rPr lang="en-US" sz="2400"/>
              <a:t>Computer Science and Artificial Intelligence Laboratory </a:t>
            </a:r>
          </a:p>
          <a:p>
            <a:pPr>
              <a:lnSpc>
                <a:spcPct val="90000"/>
              </a:lnSpc>
            </a:pPr>
            <a:r>
              <a:rPr lang="en-US" sz="2400"/>
              <a:t>Massachusetts Institute of Technology </a:t>
            </a:r>
          </a:p>
        </p:txBody>
      </p:sp>
      <p:pic>
        <p:nvPicPr>
          <p:cNvPr id="3078" name="Picture 6" descr="csai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13363"/>
            <a:ext cx="2209800" cy="15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w35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52625"/>
            <a:ext cx="7696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9" name="Picture 3" descr="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098550"/>
            <a:ext cx="8229600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3481388" y="4970463"/>
            <a:ext cx="1903412" cy="48736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5443538" y="4970463"/>
            <a:ext cx="2057400" cy="487362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3887788" y="5389563"/>
            <a:ext cx="998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66FF"/>
                </a:solidFill>
                <a:latin typeface="Arial" charset="0"/>
              </a:rPr>
              <a:t>space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6054725" y="5389563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99CC00"/>
                </a:solidFill>
                <a:latin typeface="Arial" charset="0"/>
              </a:rPr>
              <a:t>range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2590800" y="1371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21867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  <a:noFill/>
          <a:ln/>
        </p:spPr>
        <p:txBody>
          <a:bodyPr/>
          <a:lstStyle/>
          <a:p>
            <a:r>
              <a:rPr lang="en-US" sz="3200" dirty="0"/>
              <a:t>Link with Linear Filtering</a:t>
            </a:r>
            <a:br>
              <a:rPr lang="en-US" sz="3200" dirty="0"/>
            </a:br>
            <a:r>
              <a:rPr lang="en-US" sz="2800" dirty="0" smtClean="0"/>
              <a:t>Introducing </a:t>
            </a:r>
            <a:r>
              <a:rPr lang="en-US" sz="2800" dirty="0"/>
              <a:t>a Convolution</a:t>
            </a: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3352800" y="1981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121871" name="Line 15"/>
          <p:cNvSpPr>
            <a:spLocks noChangeShapeType="1"/>
          </p:cNvSpPr>
          <p:nvPr/>
        </p:nvSpPr>
        <p:spPr bwMode="auto">
          <a:xfrm flipV="1">
            <a:off x="3411538" y="2028825"/>
            <a:ext cx="1689100" cy="127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2" name="Line 16"/>
          <p:cNvSpPr>
            <a:spLocks noChangeShapeType="1"/>
          </p:cNvSpPr>
          <p:nvPr/>
        </p:nvSpPr>
        <p:spPr bwMode="auto">
          <a:xfrm>
            <a:off x="2946400" y="1854200"/>
            <a:ext cx="21590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 flipH="1">
            <a:off x="2863850" y="1905000"/>
            <a:ext cx="0" cy="19050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3381375" y="2084388"/>
            <a:ext cx="0" cy="1725612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5" name="AutoShape 19"/>
          <p:cNvSpPr>
            <a:spLocks noChangeArrowheads="1"/>
          </p:cNvSpPr>
          <p:nvPr/>
        </p:nvSpPr>
        <p:spPr bwMode="auto">
          <a:xfrm>
            <a:off x="2867025" y="3771900"/>
            <a:ext cx="500063" cy="152400"/>
          </a:xfrm>
          <a:prstGeom prst="leftRightArrow">
            <a:avLst>
              <a:gd name="adj1" fmla="val 27083"/>
              <a:gd name="adj2" fmla="val 5371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6" name="AutoShape 20"/>
          <p:cNvSpPr>
            <a:spLocks noChangeArrowheads="1"/>
          </p:cNvSpPr>
          <p:nvPr/>
        </p:nvSpPr>
        <p:spPr bwMode="auto">
          <a:xfrm rot="5400000">
            <a:off x="5050631" y="1902619"/>
            <a:ext cx="185738" cy="76200"/>
          </a:xfrm>
          <a:prstGeom prst="leftRightArrow">
            <a:avLst>
              <a:gd name="adj1" fmla="val 27083"/>
              <a:gd name="adj2" fmla="val 87491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60" name="Oval 4"/>
          <p:cNvSpPr>
            <a:spLocks noChangeArrowheads="1"/>
          </p:cNvSpPr>
          <p:nvPr/>
        </p:nvSpPr>
        <p:spPr bwMode="auto">
          <a:xfrm>
            <a:off x="2781300" y="17716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7" name="Freeform 21"/>
          <p:cNvSpPr>
            <a:spLocks/>
          </p:cNvSpPr>
          <p:nvPr/>
        </p:nvSpPr>
        <p:spPr bwMode="auto">
          <a:xfrm>
            <a:off x="3124200" y="3943350"/>
            <a:ext cx="1600200" cy="781050"/>
          </a:xfrm>
          <a:custGeom>
            <a:avLst/>
            <a:gdLst>
              <a:gd name="T0" fmla="*/ 0 w 950"/>
              <a:gd name="T1" fmla="*/ 0 h 492"/>
              <a:gd name="T2" fmla="*/ 222 w 950"/>
              <a:gd name="T3" fmla="*/ 202 h 492"/>
              <a:gd name="T4" fmla="*/ 743 w 950"/>
              <a:gd name="T5" fmla="*/ 160 h 492"/>
              <a:gd name="T6" fmla="*/ 950 w 950"/>
              <a:gd name="T7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0" h="492">
                <a:moveTo>
                  <a:pt x="0" y="0"/>
                </a:moveTo>
                <a:cubicBezTo>
                  <a:pt x="37" y="34"/>
                  <a:pt x="98" y="175"/>
                  <a:pt x="222" y="202"/>
                </a:cubicBezTo>
                <a:cubicBezTo>
                  <a:pt x="414" y="218"/>
                  <a:pt x="576" y="132"/>
                  <a:pt x="743" y="160"/>
                </a:cubicBezTo>
                <a:cubicBezTo>
                  <a:pt x="910" y="188"/>
                  <a:pt x="907" y="423"/>
                  <a:pt x="950" y="492"/>
                </a:cubicBezTo>
              </a:path>
            </a:pathLst>
          </a:custGeom>
          <a:noFill/>
          <a:ln w="76200" cmpd="sng">
            <a:solidFill>
              <a:srgbClr val="3366FF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78" name="Freeform 22"/>
          <p:cNvSpPr>
            <a:spLocks/>
          </p:cNvSpPr>
          <p:nvPr/>
        </p:nvSpPr>
        <p:spPr bwMode="auto">
          <a:xfrm>
            <a:off x="5243513" y="1919288"/>
            <a:ext cx="1538287" cy="2805112"/>
          </a:xfrm>
          <a:custGeom>
            <a:avLst/>
            <a:gdLst>
              <a:gd name="T0" fmla="*/ 0 w 1353"/>
              <a:gd name="T1" fmla="*/ 9 h 1767"/>
              <a:gd name="T2" fmla="*/ 916 w 1353"/>
              <a:gd name="T3" fmla="*/ 429 h 1767"/>
              <a:gd name="T4" fmla="*/ 1323 w 1353"/>
              <a:gd name="T5" fmla="*/ 1767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53" h="1767">
                <a:moveTo>
                  <a:pt x="0" y="9"/>
                </a:moveTo>
                <a:cubicBezTo>
                  <a:pt x="271" y="0"/>
                  <a:pt x="655" y="158"/>
                  <a:pt x="916" y="429"/>
                </a:cubicBezTo>
                <a:cubicBezTo>
                  <a:pt x="1177" y="701"/>
                  <a:pt x="1353" y="1368"/>
                  <a:pt x="1323" y="1767"/>
                </a:cubicBezTo>
              </a:path>
            </a:pathLst>
          </a:custGeom>
          <a:noFill/>
          <a:ln w="76200" cmpd="sng">
            <a:solidFill>
              <a:srgbClr val="99CC00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1869" name="AutoShape 13"/>
          <p:cNvSpPr>
            <a:spLocks noChangeArrowheads="1"/>
          </p:cNvSpPr>
          <p:nvPr/>
        </p:nvSpPr>
        <p:spPr bwMode="auto">
          <a:xfrm rot="2700000">
            <a:off x="3262313" y="1933575"/>
            <a:ext cx="228600" cy="228600"/>
          </a:xfrm>
          <a:prstGeom prst="plus">
            <a:avLst>
              <a:gd name="adj" fmla="val 410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21885" name="Group 29"/>
          <p:cNvGrpSpPr>
            <a:grpSpLocks/>
          </p:cNvGrpSpPr>
          <p:nvPr/>
        </p:nvGrpSpPr>
        <p:grpSpPr bwMode="auto">
          <a:xfrm>
            <a:off x="5562600" y="76200"/>
            <a:ext cx="3429000" cy="1828800"/>
            <a:chOff x="384" y="2400"/>
            <a:chExt cx="2784" cy="1392"/>
          </a:xfrm>
        </p:grpSpPr>
        <p:sp>
          <p:nvSpPr>
            <p:cNvPr id="121886" name="AutoShape 30"/>
            <p:cNvSpPr>
              <a:spLocks noChangeArrowheads="1"/>
            </p:cNvSpPr>
            <p:nvPr/>
          </p:nvSpPr>
          <p:spPr bwMode="auto">
            <a:xfrm>
              <a:off x="384" y="2400"/>
              <a:ext cx="2784" cy="1392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1482725" algn="r"/>
                  <a:tab pos="1598613" algn="l"/>
                </a:tabLst>
              </a:pP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space:	1D Gaussian		</a:t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 </a:t>
              </a:r>
              <a:r>
                <a:rPr lang="en-US" sz="2000">
                  <a:solidFill>
                    <a:srgbClr val="000066"/>
                  </a:solidFill>
                  <a:latin typeface="Arial" charset="0"/>
                  <a:sym typeface="Symbol" pitchFamily="18" charset="2"/>
                </a:rPr>
                <a:t></a:t>
              </a: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 range:	1D Gaussian</a:t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/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combination:	2D Gaussian</a:t>
              </a:r>
            </a:p>
          </p:txBody>
        </p:sp>
        <p:sp>
          <p:nvSpPr>
            <p:cNvPr id="121887" name="Line 31"/>
            <p:cNvSpPr>
              <a:spLocks noChangeShapeType="1"/>
            </p:cNvSpPr>
            <p:nvPr/>
          </p:nvSpPr>
          <p:spPr bwMode="auto">
            <a:xfrm>
              <a:off x="528" y="3216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</p:grpSp>
      <p:grpSp>
        <p:nvGrpSpPr>
          <p:cNvPr id="121892" name="Group 36"/>
          <p:cNvGrpSpPr>
            <a:grpSpLocks noChangeAspect="1"/>
          </p:cNvGrpSpPr>
          <p:nvPr/>
        </p:nvGrpSpPr>
        <p:grpSpPr bwMode="auto">
          <a:xfrm>
            <a:off x="152400" y="4495800"/>
            <a:ext cx="8839200" cy="1430338"/>
            <a:chOff x="768" y="2208"/>
            <a:chExt cx="4176" cy="675"/>
          </a:xfrm>
        </p:grpSpPr>
        <p:sp>
          <p:nvSpPr>
            <p:cNvPr id="121891" name="AutoShape 35"/>
            <p:cNvSpPr>
              <a:spLocks noChangeAspect="1" noChangeArrowheads="1" noTextEdit="1"/>
            </p:cNvSpPr>
            <p:nvPr/>
          </p:nvSpPr>
          <p:spPr bwMode="auto">
            <a:xfrm>
              <a:off x="768" y="2208"/>
              <a:ext cx="4176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pic>
          <p:nvPicPr>
            <p:cNvPr id="121893" name="Picture 3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08"/>
              <a:ext cx="4179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8189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2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w35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52625"/>
            <a:ext cx="7696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007" name="Group 31"/>
          <p:cNvGrpSpPr>
            <a:grpSpLocks/>
          </p:cNvGrpSpPr>
          <p:nvPr/>
        </p:nvGrpSpPr>
        <p:grpSpPr bwMode="auto">
          <a:xfrm>
            <a:off x="1970088" y="1196975"/>
            <a:ext cx="1795462" cy="1328738"/>
            <a:chOff x="2208" y="4080"/>
            <a:chExt cx="864" cy="864"/>
          </a:xfrm>
        </p:grpSpPr>
        <p:sp>
          <p:nvSpPr>
            <p:cNvPr id="127008" name="Oval 32"/>
            <p:cNvSpPr>
              <a:spLocks noChangeArrowheads="1"/>
            </p:cNvSpPr>
            <p:nvPr/>
          </p:nvSpPr>
          <p:spPr bwMode="auto">
            <a:xfrm>
              <a:off x="2496" y="4368"/>
              <a:ext cx="288" cy="288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27009" name="Oval 33"/>
            <p:cNvSpPr>
              <a:spLocks noChangeArrowheads="1"/>
            </p:cNvSpPr>
            <p:nvPr/>
          </p:nvSpPr>
          <p:spPr bwMode="auto">
            <a:xfrm>
              <a:off x="2352" y="4224"/>
              <a:ext cx="576" cy="576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27010" name="Oval 34"/>
            <p:cNvSpPr>
              <a:spLocks noChangeArrowheads="1"/>
            </p:cNvSpPr>
            <p:nvPr/>
          </p:nvSpPr>
          <p:spPr bwMode="auto">
            <a:xfrm>
              <a:off x="2208" y="4080"/>
              <a:ext cx="864" cy="864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</p:grpSp>
      <p:pic>
        <p:nvPicPr>
          <p:cNvPr id="126979" name="Picture 3" descr="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098550"/>
            <a:ext cx="8229600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2590800" y="1371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26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  <a:noFill/>
          <a:ln/>
        </p:spPr>
        <p:txBody>
          <a:bodyPr/>
          <a:lstStyle/>
          <a:p>
            <a:r>
              <a:rPr lang="en-US" sz="3200" dirty="0"/>
              <a:t>Link with Linear Filtering</a:t>
            </a:r>
            <a:br>
              <a:rPr lang="en-US" sz="3200" dirty="0"/>
            </a:br>
            <a:r>
              <a:rPr lang="en-US" sz="2800" dirty="0" smtClean="0"/>
              <a:t>Introducing </a:t>
            </a:r>
            <a:r>
              <a:rPr lang="en-US" sz="2800" dirty="0"/>
              <a:t>a Convolution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3352800" y="19812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126993" name="Oval 17"/>
          <p:cNvSpPr>
            <a:spLocks noChangeArrowheads="1"/>
          </p:cNvSpPr>
          <p:nvPr/>
        </p:nvSpPr>
        <p:spPr bwMode="auto">
          <a:xfrm>
            <a:off x="2781300" y="17716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6996" name="AutoShape 20"/>
          <p:cNvSpPr>
            <a:spLocks noChangeArrowheads="1"/>
          </p:cNvSpPr>
          <p:nvPr/>
        </p:nvSpPr>
        <p:spPr bwMode="auto">
          <a:xfrm rot="2700000">
            <a:off x="3262313" y="1933575"/>
            <a:ext cx="228600" cy="228600"/>
          </a:xfrm>
          <a:prstGeom prst="plus">
            <a:avLst>
              <a:gd name="adj" fmla="val 410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27000" name="Group 24"/>
          <p:cNvGrpSpPr>
            <a:grpSpLocks noChangeAspect="1"/>
          </p:cNvGrpSpPr>
          <p:nvPr/>
        </p:nvGrpSpPr>
        <p:grpSpPr bwMode="auto">
          <a:xfrm>
            <a:off x="152400" y="4495800"/>
            <a:ext cx="8839200" cy="1430338"/>
            <a:chOff x="768" y="2208"/>
            <a:chExt cx="4176" cy="675"/>
          </a:xfrm>
        </p:grpSpPr>
        <p:sp>
          <p:nvSpPr>
            <p:cNvPr id="127001" name="AutoShape 25"/>
            <p:cNvSpPr>
              <a:spLocks noChangeAspect="1" noChangeArrowheads="1" noTextEdit="1"/>
            </p:cNvSpPr>
            <p:nvPr/>
          </p:nvSpPr>
          <p:spPr bwMode="auto">
            <a:xfrm>
              <a:off x="768" y="2208"/>
              <a:ext cx="4176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pic>
          <p:nvPicPr>
            <p:cNvPr id="127002" name="Picture 2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08"/>
              <a:ext cx="4179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7003" name="Group 27"/>
          <p:cNvGrpSpPr>
            <a:grpSpLocks/>
          </p:cNvGrpSpPr>
          <p:nvPr/>
        </p:nvGrpSpPr>
        <p:grpSpPr bwMode="auto">
          <a:xfrm>
            <a:off x="5562600" y="76200"/>
            <a:ext cx="3429000" cy="1828800"/>
            <a:chOff x="384" y="2400"/>
            <a:chExt cx="2784" cy="1392"/>
          </a:xfrm>
        </p:grpSpPr>
        <p:sp>
          <p:nvSpPr>
            <p:cNvPr id="127004" name="AutoShape 28"/>
            <p:cNvSpPr>
              <a:spLocks noChangeArrowheads="1"/>
            </p:cNvSpPr>
            <p:nvPr/>
          </p:nvSpPr>
          <p:spPr bwMode="auto">
            <a:xfrm>
              <a:off x="384" y="2400"/>
              <a:ext cx="2784" cy="1392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1482725" algn="r"/>
                  <a:tab pos="1598613" algn="l"/>
                </a:tabLst>
              </a:pP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space:	1D Gaussian		</a:t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 </a:t>
              </a:r>
              <a:r>
                <a:rPr lang="en-US">
                  <a:solidFill>
                    <a:srgbClr val="000066"/>
                  </a:solidFill>
                  <a:latin typeface="Arial" charset="0"/>
                  <a:sym typeface="Symbol" pitchFamily="18" charset="2"/>
                </a:rPr>
                <a:t></a:t>
              </a: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 range:	1D Gaussian</a:t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/>
              </a:r>
              <a:br>
                <a:rPr lang="en-US" sz="2000">
                  <a:solidFill>
                    <a:srgbClr val="000066"/>
                  </a:solidFill>
                  <a:latin typeface="Arial" charset="0"/>
                </a:rPr>
              </a:br>
              <a:r>
                <a:rPr lang="en-US" sz="2000">
                  <a:solidFill>
                    <a:srgbClr val="000066"/>
                  </a:solidFill>
                  <a:latin typeface="Arial" charset="0"/>
                </a:rPr>
                <a:t>	combination:	2D Gaussian</a:t>
              </a:r>
            </a:p>
          </p:txBody>
        </p:sp>
        <p:sp>
          <p:nvSpPr>
            <p:cNvPr id="127005" name="Line 29"/>
            <p:cNvSpPr>
              <a:spLocks noChangeShapeType="1"/>
            </p:cNvSpPr>
            <p:nvPr/>
          </p:nvSpPr>
          <p:spPr bwMode="auto">
            <a:xfrm>
              <a:off x="528" y="3216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27006" name="AutoShape 30"/>
          <p:cNvSpPr>
            <a:spLocks noChangeArrowheads="1"/>
          </p:cNvSpPr>
          <p:nvPr/>
        </p:nvSpPr>
        <p:spPr bwMode="auto">
          <a:xfrm rot="1268485">
            <a:off x="2833688" y="1873250"/>
            <a:ext cx="561975" cy="152400"/>
          </a:xfrm>
          <a:prstGeom prst="leftRightArrow">
            <a:avLst>
              <a:gd name="adj1" fmla="val 27083"/>
              <a:gd name="adj2" fmla="val 73528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7011" name="Freeform 35"/>
          <p:cNvSpPr>
            <a:spLocks/>
          </p:cNvSpPr>
          <p:nvPr/>
        </p:nvSpPr>
        <p:spPr bwMode="auto">
          <a:xfrm>
            <a:off x="2895600" y="2057400"/>
            <a:ext cx="2590800" cy="2674938"/>
          </a:xfrm>
          <a:custGeom>
            <a:avLst/>
            <a:gdLst>
              <a:gd name="T0" fmla="*/ 81 w 1632"/>
              <a:gd name="T1" fmla="*/ 0 h 1685"/>
              <a:gd name="T2" fmla="*/ 202 w 1632"/>
              <a:gd name="T3" fmla="*/ 494 h 1685"/>
              <a:gd name="T4" fmla="*/ 1065 w 1632"/>
              <a:gd name="T5" fmla="*/ 548 h 1685"/>
              <a:gd name="T6" fmla="*/ 1632 w 1632"/>
              <a:gd name="T7" fmla="*/ 1685 h 1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2" h="1685">
                <a:moveTo>
                  <a:pt x="81" y="0"/>
                </a:moveTo>
                <a:cubicBezTo>
                  <a:pt x="0" y="211"/>
                  <a:pt x="14" y="362"/>
                  <a:pt x="202" y="494"/>
                </a:cubicBezTo>
                <a:cubicBezTo>
                  <a:pt x="390" y="626"/>
                  <a:pt x="791" y="455"/>
                  <a:pt x="1065" y="548"/>
                </a:cubicBezTo>
                <a:cubicBezTo>
                  <a:pt x="1339" y="641"/>
                  <a:pt x="1514" y="1448"/>
                  <a:pt x="1632" y="1685"/>
                </a:cubicBezTo>
              </a:path>
            </a:pathLst>
          </a:custGeom>
          <a:noFill/>
          <a:ln w="76200" cmpd="sng">
            <a:solidFill>
              <a:srgbClr val="FF9999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7012" name="Rectangle 36"/>
          <p:cNvSpPr>
            <a:spLocks noChangeArrowheads="1"/>
          </p:cNvSpPr>
          <p:nvPr/>
        </p:nvSpPr>
        <p:spPr bwMode="auto">
          <a:xfrm>
            <a:off x="3475038" y="4930775"/>
            <a:ext cx="4051300" cy="536575"/>
          </a:xfrm>
          <a:prstGeom prst="rect">
            <a:avLst/>
          </a:prstGeom>
          <a:noFill/>
          <a:ln w="38100">
            <a:solidFill>
              <a:srgbClr val="FF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7013" name="Text Box 37"/>
          <p:cNvSpPr txBox="1">
            <a:spLocks noChangeArrowheads="1"/>
          </p:cNvSpPr>
          <p:nvPr/>
        </p:nvSpPr>
        <p:spPr bwMode="auto">
          <a:xfrm>
            <a:off x="4321175" y="5399088"/>
            <a:ext cx="210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9999"/>
                </a:solidFill>
                <a:latin typeface="Arial" charset="0"/>
              </a:rPr>
              <a:t>space x range</a:t>
            </a:r>
          </a:p>
        </p:txBody>
      </p:sp>
      <p:sp>
        <p:nvSpPr>
          <p:cNvPr id="127014" name="Text Box 38"/>
          <p:cNvSpPr txBox="1">
            <a:spLocks noChangeArrowheads="1"/>
          </p:cNvSpPr>
          <p:nvPr/>
        </p:nvSpPr>
        <p:spPr bwMode="auto">
          <a:xfrm>
            <a:off x="838200" y="62484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</a:rPr>
              <a:t>Corresponds to a 3D Gaussian on a 2D image.</a:t>
            </a:r>
          </a:p>
        </p:txBody>
      </p:sp>
    </p:spTree>
    <p:extLst>
      <p:ext uri="{BB962C8B-B14F-4D97-AF65-F5344CB8AC3E}">
        <p14:creationId xmlns:p14="http://schemas.microsoft.com/office/powerpoint/2010/main" val="4292135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84" name="AutoShape 36"/>
          <p:cNvSpPr>
            <a:spLocks noChangeAspect="1" noChangeArrowheads="1" noTextEdit="1"/>
          </p:cNvSpPr>
          <p:nvPr/>
        </p:nvSpPr>
        <p:spPr bwMode="auto">
          <a:xfrm>
            <a:off x="304800" y="4648200"/>
            <a:ext cx="8839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0110" name="Picture 6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0"/>
          <a:stretch>
            <a:fillRect/>
          </a:stretch>
        </p:blipFill>
        <p:spPr bwMode="auto">
          <a:xfrm>
            <a:off x="7543800" y="4495800"/>
            <a:ext cx="1454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0072" name="Object 24"/>
          <p:cNvGraphicFramePr>
            <a:graphicFrameLocks noChangeAspect="1"/>
          </p:cNvGraphicFramePr>
          <p:nvPr/>
        </p:nvGraphicFramePr>
        <p:xfrm>
          <a:off x="769938" y="1352550"/>
          <a:ext cx="7513637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Image" r:id="rId4" imgW="6501587" imgH="1624824" progId="Photoshop.Image.8">
                  <p:embed/>
                </p:oleObj>
              </mc:Choice>
              <mc:Fallback>
                <p:oleObj name="Image" r:id="rId4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1352550"/>
                        <a:ext cx="7513637" cy="187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073" name="Group 25"/>
          <p:cNvGrpSpPr>
            <a:grpSpLocks/>
          </p:cNvGrpSpPr>
          <p:nvPr/>
        </p:nvGrpSpPr>
        <p:grpSpPr bwMode="auto">
          <a:xfrm>
            <a:off x="1970088" y="1189038"/>
            <a:ext cx="1795462" cy="1328737"/>
            <a:chOff x="2208" y="4080"/>
            <a:chExt cx="864" cy="864"/>
          </a:xfrm>
        </p:grpSpPr>
        <p:sp>
          <p:nvSpPr>
            <p:cNvPr id="130074" name="Oval 26"/>
            <p:cNvSpPr>
              <a:spLocks noChangeArrowheads="1"/>
            </p:cNvSpPr>
            <p:nvPr/>
          </p:nvSpPr>
          <p:spPr bwMode="auto">
            <a:xfrm>
              <a:off x="2496" y="4368"/>
              <a:ext cx="288" cy="288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30075" name="Oval 27"/>
            <p:cNvSpPr>
              <a:spLocks noChangeArrowheads="1"/>
            </p:cNvSpPr>
            <p:nvPr/>
          </p:nvSpPr>
          <p:spPr bwMode="auto">
            <a:xfrm>
              <a:off x="2352" y="4224"/>
              <a:ext cx="576" cy="576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30076" name="Oval 28"/>
            <p:cNvSpPr>
              <a:spLocks noChangeArrowheads="1"/>
            </p:cNvSpPr>
            <p:nvPr/>
          </p:nvSpPr>
          <p:spPr bwMode="auto">
            <a:xfrm>
              <a:off x="2208" y="4080"/>
              <a:ext cx="864" cy="864"/>
            </a:xfrm>
            <a:prstGeom prst="ellipse">
              <a:avLst/>
            </a:prstGeom>
            <a:noFill/>
            <a:ln w="28575">
              <a:solidFill>
                <a:srgbClr val="777777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30079" name="Oval 31"/>
          <p:cNvSpPr>
            <a:spLocks noChangeArrowheads="1"/>
          </p:cNvSpPr>
          <p:nvPr/>
        </p:nvSpPr>
        <p:spPr bwMode="auto">
          <a:xfrm>
            <a:off x="2781300" y="17637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57" name="Rectangle 9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  <a:noFill/>
          <a:ln/>
        </p:spPr>
        <p:txBody>
          <a:bodyPr/>
          <a:lstStyle/>
          <a:p>
            <a:r>
              <a:rPr lang="en-US" sz="3200" dirty="0"/>
              <a:t>Link with Linear Filtering</a:t>
            </a:r>
            <a:br>
              <a:rPr lang="en-US" sz="3200" dirty="0"/>
            </a:br>
            <a:r>
              <a:rPr lang="en-US" sz="2800" dirty="0" smtClean="0"/>
              <a:t>Introducing </a:t>
            </a:r>
            <a:r>
              <a:rPr lang="en-US" sz="2800" dirty="0"/>
              <a:t>a Convolution</a:t>
            </a:r>
          </a:p>
        </p:txBody>
      </p:sp>
      <p:pic>
        <p:nvPicPr>
          <p:cNvPr id="130085" name="Picture 3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71573"/>
          <a:stretch>
            <a:fillRect/>
          </a:stretch>
        </p:blipFill>
        <p:spPr bwMode="auto">
          <a:xfrm>
            <a:off x="1752600" y="4495800"/>
            <a:ext cx="685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86" name="Rectangle 38"/>
          <p:cNvSpPr>
            <a:spLocks noChangeArrowheads="1"/>
          </p:cNvSpPr>
          <p:nvPr/>
        </p:nvSpPr>
        <p:spPr bwMode="auto">
          <a:xfrm>
            <a:off x="4191000" y="4953000"/>
            <a:ext cx="3254375" cy="536575"/>
          </a:xfrm>
          <a:prstGeom prst="rect">
            <a:avLst/>
          </a:prstGeom>
          <a:solidFill>
            <a:srgbClr val="FF9999"/>
          </a:solidFill>
          <a:ln w="38100">
            <a:solidFill>
              <a:srgbClr val="FF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space-range Gaussian</a:t>
            </a:r>
          </a:p>
        </p:txBody>
      </p:sp>
      <p:sp>
        <p:nvSpPr>
          <p:cNvPr id="130089" name="Rectangle 41"/>
          <p:cNvSpPr>
            <a:spLocks noChangeArrowheads="1"/>
          </p:cNvSpPr>
          <p:nvPr/>
        </p:nvSpPr>
        <p:spPr bwMode="auto">
          <a:xfrm>
            <a:off x="7696200" y="4495800"/>
            <a:ext cx="1143000" cy="609600"/>
          </a:xfrm>
          <a:prstGeom prst="rect">
            <a:avLst/>
          </a:prstGeom>
          <a:noFill/>
          <a:ln w="38100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90" name="Freeform 42"/>
          <p:cNvSpPr>
            <a:spLocks/>
          </p:cNvSpPr>
          <p:nvPr/>
        </p:nvSpPr>
        <p:spPr bwMode="auto">
          <a:xfrm>
            <a:off x="6389688" y="2709863"/>
            <a:ext cx="1543050" cy="573087"/>
          </a:xfrm>
          <a:custGeom>
            <a:avLst/>
            <a:gdLst>
              <a:gd name="T0" fmla="*/ 972 w 972"/>
              <a:gd name="T1" fmla="*/ 361 h 361"/>
              <a:gd name="T2" fmla="*/ 500 w 972"/>
              <a:gd name="T3" fmla="*/ 70 h 361"/>
              <a:gd name="T4" fmla="*/ 0 w 972"/>
              <a:gd name="T5" fmla="*/ 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361">
                <a:moveTo>
                  <a:pt x="972" y="361"/>
                </a:moveTo>
                <a:cubicBezTo>
                  <a:pt x="861" y="264"/>
                  <a:pt x="662" y="130"/>
                  <a:pt x="500" y="70"/>
                </a:cubicBezTo>
                <a:cubicBezTo>
                  <a:pt x="338" y="10"/>
                  <a:pt x="104" y="15"/>
                  <a:pt x="0" y="0"/>
                </a:cubicBezTo>
              </a:path>
            </a:pathLst>
          </a:custGeom>
          <a:noFill/>
          <a:ln w="76200" cmpd="sng">
            <a:solidFill>
              <a:srgbClr val="FFCC99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88" name="Freeform 40"/>
          <p:cNvSpPr>
            <a:spLocks/>
          </p:cNvSpPr>
          <p:nvPr/>
        </p:nvSpPr>
        <p:spPr bwMode="auto">
          <a:xfrm>
            <a:off x="7491413" y="1873250"/>
            <a:ext cx="793750" cy="2511425"/>
          </a:xfrm>
          <a:custGeom>
            <a:avLst/>
            <a:gdLst>
              <a:gd name="T0" fmla="*/ 500 w 500"/>
              <a:gd name="T1" fmla="*/ 1582 h 1582"/>
              <a:gd name="T2" fmla="*/ 416 w 500"/>
              <a:gd name="T3" fmla="*/ 1110 h 1582"/>
              <a:gd name="T4" fmla="*/ 125 w 500"/>
              <a:gd name="T5" fmla="*/ 675 h 1582"/>
              <a:gd name="T6" fmla="*/ 0 w 500"/>
              <a:gd name="T7" fmla="*/ 0 h 1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0" h="1582">
                <a:moveTo>
                  <a:pt x="500" y="1582"/>
                </a:moveTo>
                <a:cubicBezTo>
                  <a:pt x="486" y="1503"/>
                  <a:pt x="500" y="1332"/>
                  <a:pt x="416" y="1110"/>
                </a:cubicBezTo>
                <a:cubicBezTo>
                  <a:pt x="332" y="888"/>
                  <a:pt x="194" y="860"/>
                  <a:pt x="125" y="675"/>
                </a:cubicBezTo>
                <a:cubicBezTo>
                  <a:pt x="56" y="490"/>
                  <a:pt x="26" y="141"/>
                  <a:pt x="0" y="0"/>
                </a:cubicBezTo>
              </a:path>
            </a:pathLst>
          </a:custGeom>
          <a:noFill/>
          <a:ln w="76200" cmpd="sng">
            <a:solidFill>
              <a:srgbClr val="FFCC99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91" name="Text Box 43"/>
          <p:cNvSpPr txBox="1">
            <a:spLocks noChangeArrowheads="1"/>
          </p:cNvSpPr>
          <p:nvPr/>
        </p:nvSpPr>
        <p:spPr bwMode="auto">
          <a:xfrm>
            <a:off x="4114800" y="3581400"/>
            <a:ext cx="184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</a:rPr>
              <a:t>black = zero</a:t>
            </a:r>
          </a:p>
        </p:txBody>
      </p:sp>
      <p:sp>
        <p:nvSpPr>
          <p:cNvPr id="130093" name="Line 45"/>
          <p:cNvSpPr>
            <a:spLocks noChangeShapeType="1"/>
          </p:cNvSpPr>
          <p:nvPr/>
        </p:nvSpPr>
        <p:spPr bwMode="auto">
          <a:xfrm flipH="1" flipV="1">
            <a:off x="4343400" y="2743200"/>
            <a:ext cx="609600" cy="8382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95" name="Freeform 47"/>
          <p:cNvSpPr>
            <a:spLocks/>
          </p:cNvSpPr>
          <p:nvPr/>
        </p:nvSpPr>
        <p:spPr bwMode="auto">
          <a:xfrm>
            <a:off x="508000" y="2181225"/>
            <a:ext cx="2817813" cy="2238375"/>
          </a:xfrm>
          <a:custGeom>
            <a:avLst/>
            <a:gdLst>
              <a:gd name="T0" fmla="*/ 1137 w 1775"/>
              <a:gd name="T1" fmla="*/ 0 h 1520"/>
              <a:gd name="T2" fmla="*/ 277 w 1775"/>
              <a:gd name="T3" fmla="*/ 1180 h 1520"/>
              <a:gd name="T4" fmla="*/ 1533 w 1775"/>
              <a:gd name="T5" fmla="*/ 1270 h 1520"/>
              <a:gd name="T6" fmla="*/ 1727 w 1775"/>
              <a:gd name="T7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5" h="1520">
                <a:moveTo>
                  <a:pt x="1137" y="0"/>
                </a:moveTo>
                <a:cubicBezTo>
                  <a:pt x="443" y="347"/>
                  <a:pt x="0" y="944"/>
                  <a:pt x="277" y="1180"/>
                </a:cubicBezTo>
                <a:cubicBezTo>
                  <a:pt x="554" y="1416"/>
                  <a:pt x="1291" y="1213"/>
                  <a:pt x="1533" y="1270"/>
                </a:cubicBezTo>
                <a:cubicBezTo>
                  <a:pt x="1775" y="1327"/>
                  <a:pt x="1687" y="1468"/>
                  <a:pt x="1727" y="1520"/>
                </a:cubicBezTo>
              </a:path>
            </a:pathLst>
          </a:custGeom>
          <a:noFill/>
          <a:ln w="76200" cmpd="sng">
            <a:solidFill>
              <a:srgbClr val="FFCC00"/>
            </a:solidFill>
            <a:round/>
            <a:headEnd type="triangl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0096" name="Text Box 48"/>
          <p:cNvSpPr txBox="1">
            <a:spLocks noChangeArrowheads="1"/>
          </p:cNvSpPr>
          <p:nvPr/>
        </p:nvSpPr>
        <p:spPr bwMode="auto">
          <a:xfrm>
            <a:off x="1066800" y="3581400"/>
            <a:ext cx="2109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</a:rPr>
              <a:t>sum all values</a:t>
            </a:r>
          </a:p>
        </p:txBody>
      </p:sp>
      <p:sp>
        <p:nvSpPr>
          <p:cNvPr id="130098" name="AutoShape 50"/>
          <p:cNvSpPr>
            <a:spLocks noChangeAspect="1" noChangeArrowheads="1" noTextEdit="1"/>
          </p:cNvSpPr>
          <p:nvPr/>
        </p:nvSpPr>
        <p:spPr bwMode="auto">
          <a:xfrm>
            <a:off x="3568700" y="6034088"/>
            <a:ext cx="16875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0107" name="Picture 5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4870450"/>
            <a:ext cx="15049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112" name="Rectangle 64"/>
          <p:cNvSpPr>
            <a:spLocks noChangeArrowheads="1"/>
          </p:cNvSpPr>
          <p:nvPr/>
        </p:nvSpPr>
        <p:spPr bwMode="auto">
          <a:xfrm>
            <a:off x="2362200" y="4506913"/>
            <a:ext cx="1676400" cy="1524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0113" name="Picture 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4"/>
          <a:stretch>
            <a:fillRect/>
          </a:stretch>
        </p:blipFill>
        <p:spPr bwMode="auto">
          <a:xfrm>
            <a:off x="152400" y="4495800"/>
            <a:ext cx="19050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117" name="Text Box 69"/>
          <p:cNvSpPr txBox="1">
            <a:spLocks noChangeArrowheads="1"/>
          </p:cNvSpPr>
          <p:nvPr/>
        </p:nvSpPr>
        <p:spPr bwMode="auto">
          <a:xfrm>
            <a:off x="1063625" y="6215063"/>
            <a:ext cx="701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66"/>
                </a:solidFill>
              </a:rPr>
              <a:t>sum all values multiplied by kernel </a:t>
            </a:r>
            <a:r>
              <a:rPr lang="en-US" sz="2400">
                <a:solidFill>
                  <a:srgbClr val="000066"/>
                </a:solidFill>
                <a:sym typeface="Wingdings" pitchFamily="2" charset="2"/>
              </a:rPr>
              <a:t></a:t>
            </a:r>
            <a:r>
              <a:rPr lang="en-US" sz="2400">
                <a:solidFill>
                  <a:srgbClr val="000066"/>
                </a:solidFill>
              </a:rPr>
              <a:t> convolution</a:t>
            </a:r>
          </a:p>
        </p:txBody>
      </p:sp>
    </p:spTree>
    <p:extLst>
      <p:ext uri="{BB962C8B-B14F-4D97-AF65-F5344CB8AC3E}">
        <p14:creationId xmlns:p14="http://schemas.microsoft.com/office/powerpoint/2010/main" val="3633470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1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8" name="Object 28"/>
          <p:cNvGraphicFramePr>
            <a:graphicFrameLocks noGrp="1" noChangeAspect="1"/>
          </p:cNvGraphicFramePr>
          <p:nvPr>
            <p:ph idx="1"/>
          </p:nvPr>
        </p:nvGraphicFramePr>
        <p:xfrm>
          <a:off x="769938" y="1352550"/>
          <a:ext cx="7532687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Image" r:id="rId3" imgW="6501587" imgH="1624824" progId="Photoshop.Image.8">
                  <p:embed/>
                </p:oleObj>
              </mc:Choice>
              <mc:Fallback>
                <p:oleObj name="Image" r:id="rId3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1352550"/>
                        <a:ext cx="7532687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2" name="AutoShape 2"/>
          <p:cNvSpPr>
            <a:spLocks noChangeAspect="1" noChangeArrowheads="1" noTextEdit="1"/>
          </p:cNvSpPr>
          <p:nvPr/>
        </p:nvSpPr>
        <p:spPr bwMode="auto">
          <a:xfrm>
            <a:off x="304800" y="4648200"/>
            <a:ext cx="8839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0"/>
          <a:stretch>
            <a:fillRect/>
          </a:stretch>
        </p:blipFill>
        <p:spPr bwMode="auto">
          <a:xfrm>
            <a:off x="7543800" y="4495800"/>
            <a:ext cx="1454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1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71573"/>
          <a:stretch>
            <a:fillRect/>
          </a:stretch>
        </p:blipFill>
        <p:spPr bwMode="auto">
          <a:xfrm>
            <a:off x="1752600" y="4495800"/>
            <a:ext cx="685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4191000" y="4953000"/>
            <a:ext cx="3254375" cy="536575"/>
          </a:xfrm>
          <a:prstGeom prst="rect">
            <a:avLst/>
          </a:prstGeom>
          <a:solidFill>
            <a:srgbClr val="FF9999"/>
          </a:solidFill>
          <a:ln w="38100">
            <a:solidFill>
              <a:srgbClr val="FF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space-range Gaussian</a:t>
            </a:r>
          </a:p>
        </p:txBody>
      </p:sp>
      <p:sp>
        <p:nvSpPr>
          <p:cNvPr id="133140" name="AutoShape 20"/>
          <p:cNvSpPr>
            <a:spLocks noChangeAspect="1" noChangeArrowheads="1" noTextEdit="1"/>
          </p:cNvSpPr>
          <p:nvPr/>
        </p:nvSpPr>
        <p:spPr bwMode="auto">
          <a:xfrm>
            <a:off x="3568700" y="6034088"/>
            <a:ext cx="16875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3141" name="Picture 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4870450"/>
            <a:ext cx="15049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3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4"/>
          <a:stretch>
            <a:fillRect/>
          </a:stretch>
        </p:blipFill>
        <p:spPr bwMode="auto">
          <a:xfrm>
            <a:off x="152400" y="4495800"/>
            <a:ext cx="19050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7" name="Text Box 27"/>
          <p:cNvSpPr txBox="1">
            <a:spLocks noChangeArrowheads="1"/>
          </p:cNvSpPr>
          <p:nvPr/>
        </p:nvSpPr>
        <p:spPr bwMode="auto">
          <a:xfrm>
            <a:off x="5389563" y="3190875"/>
            <a:ext cx="2992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66"/>
                </a:solidFill>
              </a:rPr>
              <a:t>result of the convolution</a:t>
            </a:r>
          </a:p>
        </p:txBody>
      </p:sp>
      <p:sp>
        <p:nvSpPr>
          <p:cNvPr id="133151" name="Rectangle 3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  <a:noFill/>
          <a:ln/>
        </p:spPr>
        <p:txBody>
          <a:bodyPr/>
          <a:lstStyle/>
          <a:p>
            <a:r>
              <a:rPr lang="en-US" sz="3200" dirty="0"/>
              <a:t>Link with Linear Filtering</a:t>
            </a:r>
            <a:br>
              <a:rPr lang="en-US" sz="3200" dirty="0"/>
            </a:br>
            <a:r>
              <a:rPr lang="en-US" sz="2800" dirty="0" smtClean="0"/>
              <a:t>Introducing </a:t>
            </a:r>
            <a:r>
              <a:rPr lang="en-US" sz="2800" dirty="0"/>
              <a:t>a Convolution</a:t>
            </a:r>
          </a:p>
        </p:txBody>
      </p:sp>
    </p:spTree>
    <p:extLst>
      <p:ext uri="{BB962C8B-B14F-4D97-AF65-F5344CB8AC3E}">
        <p14:creationId xmlns:p14="http://schemas.microsoft.com/office/powerpoint/2010/main" val="474961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56" name="Object 12"/>
          <p:cNvGraphicFramePr>
            <a:graphicFrameLocks noChangeAspect="1"/>
          </p:cNvGraphicFramePr>
          <p:nvPr/>
        </p:nvGraphicFramePr>
        <p:xfrm>
          <a:off x="769938" y="1352550"/>
          <a:ext cx="7532687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Image" r:id="rId3" imgW="6501587" imgH="1624824" progId="Photoshop.Image.8">
                  <p:embed/>
                </p:oleObj>
              </mc:Choice>
              <mc:Fallback>
                <p:oleObj name="Image" r:id="rId3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1352550"/>
                        <a:ext cx="7532687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7" name="AutoShape 3"/>
          <p:cNvSpPr>
            <a:spLocks noChangeAspect="1" noChangeArrowheads="1" noTextEdit="1"/>
          </p:cNvSpPr>
          <p:nvPr/>
        </p:nvSpPr>
        <p:spPr bwMode="auto">
          <a:xfrm>
            <a:off x="304800" y="4648200"/>
            <a:ext cx="8839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0"/>
          <a:stretch>
            <a:fillRect/>
          </a:stretch>
        </p:blipFill>
        <p:spPr bwMode="auto">
          <a:xfrm>
            <a:off x="7543800" y="4495800"/>
            <a:ext cx="1454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  <a:noFill/>
          <a:ln/>
        </p:spPr>
        <p:txBody>
          <a:bodyPr/>
          <a:lstStyle/>
          <a:p>
            <a:r>
              <a:rPr lang="en-US" sz="3200" dirty="0"/>
              <a:t>Link with Linear Filtering</a:t>
            </a:r>
            <a:br>
              <a:rPr lang="en-US" sz="3200" dirty="0"/>
            </a:br>
            <a:r>
              <a:rPr lang="en-US" sz="2800" dirty="0" smtClean="0"/>
              <a:t>Introducing </a:t>
            </a:r>
            <a:r>
              <a:rPr lang="en-US" sz="2800" dirty="0"/>
              <a:t>a Convolution</a:t>
            </a: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4" r="71573"/>
          <a:stretch>
            <a:fillRect/>
          </a:stretch>
        </p:blipFill>
        <p:spPr bwMode="auto">
          <a:xfrm>
            <a:off x="1752600" y="4495800"/>
            <a:ext cx="685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4191000" y="4953000"/>
            <a:ext cx="3254375" cy="536575"/>
          </a:xfrm>
          <a:prstGeom prst="rect">
            <a:avLst/>
          </a:prstGeom>
          <a:solidFill>
            <a:srgbClr val="FF9999"/>
          </a:solidFill>
          <a:ln w="38100">
            <a:solidFill>
              <a:srgbClr val="FF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space-range Gaussian</a:t>
            </a:r>
          </a:p>
        </p:txBody>
      </p:sp>
      <p:sp>
        <p:nvSpPr>
          <p:cNvPr id="134153" name="AutoShape 9"/>
          <p:cNvSpPr>
            <a:spLocks noChangeAspect="1" noChangeArrowheads="1" noTextEdit="1"/>
          </p:cNvSpPr>
          <p:nvPr/>
        </p:nvSpPr>
        <p:spPr bwMode="auto">
          <a:xfrm>
            <a:off x="3568700" y="6034088"/>
            <a:ext cx="16875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4154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4870450"/>
            <a:ext cx="15049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5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4"/>
          <a:stretch>
            <a:fillRect/>
          </a:stretch>
        </p:blipFill>
        <p:spPr bwMode="auto">
          <a:xfrm>
            <a:off x="152400" y="4495800"/>
            <a:ext cx="19050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5389563" y="3190875"/>
            <a:ext cx="2992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66"/>
                </a:solidFill>
              </a:rPr>
              <a:t>result of the convolution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228600" y="4495800"/>
            <a:ext cx="1524000" cy="609600"/>
          </a:xfrm>
          <a:prstGeom prst="rect">
            <a:avLst/>
          </a:prstGeom>
          <a:noFill/>
          <a:ln w="38100">
            <a:solidFill>
              <a:srgbClr val="FF64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34158" name="Freeform 14"/>
          <p:cNvSpPr>
            <a:spLocks/>
          </p:cNvSpPr>
          <p:nvPr/>
        </p:nvSpPr>
        <p:spPr bwMode="auto">
          <a:xfrm>
            <a:off x="254000" y="2743200"/>
            <a:ext cx="550863" cy="1641475"/>
          </a:xfrm>
          <a:custGeom>
            <a:avLst/>
            <a:gdLst>
              <a:gd name="T0" fmla="*/ 347 w 347"/>
              <a:gd name="T1" fmla="*/ 1034 h 1034"/>
              <a:gd name="T2" fmla="*/ 0 w 347"/>
              <a:gd name="T3" fmla="*/ 201 h 1034"/>
              <a:gd name="T4" fmla="*/ 272 w 347"/>
              <a:gd name="T5" fmla="*/ 0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7" h="1034">
                <a:moveTo>
                  <a:pt x="347" y="1034"/>
                </a:moveTo>
                <a:cubicBezTo>
                  <a:pt x="292" y="895"/>
                  <a:pt x="12" y="373"/>
                  <a:pt x="0" y="201"/>
                </a:cubicBezTo>
                <a:cubicBezTo>
                  <a:pt x="16" y="49"/>
                  <a:pt x="215" y="42"/>
                  <a:pt x="272" y="0"/>
                </a:cubicBezTo>
              </a:path>
            </a:pathLst>
          </a:custGeom>
          <a:noFill/>
          <a:ln w="76200" cmpd="sng">
            <a:solidFill>
              <a:srgbClr val="FF6400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95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8" name="Picture 22" descr="inp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33401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9" name="Picture 23" descr="ex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899150"/>
            <a:ext cx="32766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7656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26" name="AutoShape 30"/>
          <p:cNvSpPr>
            <a:spLocks noChangeArrowheads="1"/>
          </p:cNvSpPr>
          <p:nvPr/>
        </p:nvSpPr>
        <p:spPr bwMode="auto">
          <a:xfrm>
            <a:off x="1219200" y="1371600"/>
            <a:ext cx="6781800" cy="1270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5532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6538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322" name="Object 26"/>
          <p:cNvGraphicFramePr>
            <a:graphicFrameLocks noChangeAspect="1"/>
          </p:cNvGraphicFramePr>
          <p:nvPr/>
        </p:nvGraphicFramePr>
        <p:xfrm>
          <a:off x="1371600" y="1506538"/>
          <a:ext cx="31845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Image" r:id="rId7" imgW="6501587" imgH="1624824" progId="Photoshop.Image.8">
                  <p:embed/>
                </p:oleObj>
              </mc:Choice>
              <mc:Fallback>
                <p:oleObj name="Image" r:id="rId7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506538"/>
                        <a:ext cx="3184525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7" name="AutoShape 31"/>
          <p:cNvSpPr>
            <a:spLocks noChangeArrowheads="1"/>
          </p:cNvSpPr>
          <p:nvPr/>
        </p:nvSpPr>
        <p:spPr bwMode="auto">
          <a:xfrm>
            <a:off x="1219200" y="3048000"/>
            <a:ext cx="6781800" cy="12763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5532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35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24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35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28" name="AutoShape 32"/>
          <p:cNvSpPr>
            <a:spLocks noChangeArrowheads="1"/>
          </p:cNvSpPr>
          <p:nvPr/>
        </p:nvSpPr>
        <p:spPr bwMode="auto">
          <a:xfrm>
            <a:off x="3352800" y="990600"/>
            <a:ext cx="2514600" cy="320675"/>
          </a:xfrm>
          <a:prstGeom prst="downArrow">
            <a:avLst>
              <a:gd name="adj1" fmla="val 100000"/>
              <a:gd name="adj2" fmla="val 2227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higher dimensional functions</a:t>
            </a:r>
          </a:p>
        </p:txBody>
      </p:sp>
      <p:sp>
        <p:nvSpPr>
          <p:cNvPr id="55329" name="AutoShape 33"/>
          <p:cNvSpPr>
            <a:spLocks noChangeArrowheads="1"/>
          </p:cNvSpPr>
          <p:nvPr/>
        </p:nvSpPr>
        <p:spPr bwMode="auto">
          <a:xfrm>
            <a:off x="3352800" y="269557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Gaussian convolution</a:t>
            </a:r>
          </a:p>
        </p:txBody>
      </p:sp>
      <p:sp>
        <p:nvSpPr>
          <p:cNvPr id="55330" name="AutoShape 34"/>
          <p:cNvSpPr>
            <a:spLocks noChangeArrowheads="1"/>
          </p:cNvSpPr>
          <p:nvPr/>
        </p:nvSpPr>
        <p:spPr bwMode="auto">
          <a:xfrm>
            <a:off x="3352800" y="44037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division</a:t>
            </a:r>
          </a:p>
        </p:txBody>
      </p:sp>
      <p:sp>
        <p:nvSpPr>
          <p:cNvPr id="55331" name="AutoShape 35"/>
          <p:cNvSpPr>
            <a:spLocks noChangeArrowheads="1"/>
          </p:cNvSpPr>
          <p:nvPr/>
        </p:nvSpPr>
        <p:spPr bwMode="auto">
          <a:xfrm>
            <a:off x="3352800" y="56229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slicing</a:t>
            </a: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1328738" y="1428750"/>
            <a:ext cx="48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 i</a:t>
            </a:r>
          </a:p>
        </p:txBody>
      </p:sp>
      <p:sp>
        <p:nvSpPr>
          <p:cNvPr id="55335" name="Text Box 39"/>
          <p:cNvSpPr txBox="1">
            <a:spLocks noChangeArrowheads="1"/>
          </p:cNvSpPr>
          <p:nvPr/>
        </p:nvSpPr>
        <p:spPr bwMode="auto">
          <a:xfrm>
            <a:off x="4605338" y="1431925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874917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 Hands Across America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2797/2849 miles (98.2%) </a:t>
            </a:r>
          </a:p>
          <a:p>
            <a:r>
              <a:rPr lang="en-US" dirty="0" smtClean="0"/>
              <a:t>The researchers handled the throttle and brake.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When did it fail?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www.cs.cmu.edu/afs/cs/user/tjochem/www/nhaa/nhaalogo_tra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2" y="4616808"/>
            <a:ext cx="3173128" cy="196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28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inp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33401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5" name="Picture 3" descr="ex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99150"/>
            <a:ext cx="327660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47656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304800" y="1371600"/>
            <a:ext cx="6781800" cy="1270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06538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457200" y="1506538"/>
          <a:ext cx="31845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Image" r:id="rId7" imgW="6501587" imgH="1624824" progId="Photoshop.Image.8">
                  <p:embed/>
                </p:oleObj>
              </mc:Choice>
              <mc:Fallback>
                <p:oleObj name="Image" r:id="rId7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06538"/>
                        <a:ext cx="3184525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0" name="AutoShape 8"/>
          <p:cNvSpPr>
            <a:spLocks noChangeArrowheads="1"/>
          </p:cNvSpPr>
          <p:nvPr/>
        </p:nvSpPr>
        <p:spPr bwMode="auto">
          <a:xfrm>
            <a:off x="304800" y="3048000"/>
            <a:ext cx="6781800" cy="12763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36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35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3575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203" name="AutoShape 11"/>
          <p:cNvSpPr>
            <a:spLocks noChangeArrowheads="1"/>
          </p:cNvSpPr>
          <p:nvPr/>
        </p:nvSpPr>
        <p:spPr bwMode="auto">
          <a:xfrm>
            <a:off x="2438400" y="990600"/>
            <a:ext cx="2514600" cy="320675"/>
          </a:xfrm>
          <a:prstGeom prst="downArrow">
            <a:avLst>
              <a:gd name="adj1" fmla="val 100000"/>
              <a:gd name="adj2" fmla="val 2227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higher dimensional functions</a:t>
            </a:r>
          </a:p>
        </p:txBody>
      </p:sp>
      <p:sp>
        <p:nvSpPr>
          <p:cNvPr id="136204" name="AutoShape 12"/>
          <p:cNvSpPr>
            <a:spLocks noChangeArrowheads="1"/>
          </p:cNvSpPr>
          <p:nvPr/>
        </p:nvSpPr>
        <p:spPr bwMode="auto">
          <a:xfrm>
            <a:off x="2438400" y="269557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Gaussian convolution</a:t>
            </a:r>
          </a:p>
        </p:txBody>
      </p:sp>
      <p:sp>
        <p:nvSpPr>
          <p:cNvPr id="136205" name="AutoShape 13"/>
          <p:cNvSpPr>
            <a:spLocks noChangeArrowheads="1"/>
          </p:cNvSpPr>
          <p:nvPr/>
        </p:nvSpPr>
        <p:spPr bwMode="auto">
          <a:xfrm>
            <a:off x="2438400" y="44037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division</a:t>
            </a:r>
          </a:p>
        </p:txBody>
      </p:sp>
      <p:sp>
        <p:nvSpPr>
          <p:cNvPr id="136206" name="AutoShape 14"/>
          <p:cNvSpPr>
            <a:spLocks noChangeArrowheads="1"/>
          </p:cNvSpPr>
          <p:nvPr/>
        </p:nvSpPr>
        <p:spPr bwMode="auto">
          <a:xfrm>
            <a:off x="2438400" y="56229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slicing</a:t>
            </a:r>
          </a:p>
        </p:txBody>
      </p:sp>
      <p:sp>
        <p:nvSpPr>
          <p:cNvPr id="136207" name="AutoShape 15"/>
          <p:cNvSpPr>
            <a:spLocks noChangeArrowheads="1"/>
          </p:cNvSpPr>
          <p:nvPr/>
        </p:nvSpPr>
        <p:spPr bwMode="auto">
          <a:xfrm>
            <a:off x="533400" y="2590800"/>
            <a:ext cx="1752600" cy="381000"/>
          </a:xfrm>
          <a:prstGeom prst="wedgeRectCallout">
            <a:avLst>
              <a:gd name="adj1" fmla="val 65940"/>
              <a:gd name="adj2" fmla="val -10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66"/>
                </a:solidFill>
              </a:rPr>
              <a:t>Low-pass filter</a:t>
            </a:r>
          </a:p>
        </p:txBody>
      </p:sp>
      <p:grpSp>
        <p:nvGrpSpPr>
          <p:cNvPr id="136208" name="Group 16"/>
          <p:cNvGrpSpPr>
            <a:grpSpLocks/>
          </p:cNvGrpSpPr>
          <p:nvPr/>
        </p:nvGrpSpPr>
        <p:grpSpPr bwMode="auto">
          <a:xfrm>
            <a:off x="7010400" y="2667000"/>
            <a:ext cx="1752600" cy="1828800"/>
            <a:chOff x="4272" y="1629"/>
            <a:chExt cx="1440" cy="1152"/>
          </a:xfrm>
        </p:grpSpPr>
        <p:sp>
          <p:nvSpPr>
            <p:cNvPr id="136209" name="AutoShape 17"/>
            <p:cNvSpPr>
              <a:spLocks noChangeArrowheads="1"/>
            </p:cNvSpPr>
            <p:nvPr/>
          </p:nvSpPr>
          <p:spPr bwMode="auto">
            <a:xfrm>
              <a:off x="4272" y="1629"/>
              <a:ext cx="1440" cy="1152"/>
            </a:xfrm>
            <a:prstGeom prst="leftArrow">
              <a:avLst>
                <a:gd name="adj1" fmla="val 86111"/>
                <a:gd name="adj2" fmla="val 24693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tabLst>
                  <a:tab pos="1716088" algn="r"/>
                </a:tabLst>
              </a:pPr>
              <a:r>
                <a:rPr lang="en-US">
                  <a:solidFill>
                    <a:srgbClr val="000066"/>
                  </a:solidFill>
                </a:rPr>
                <a:t>	Almost only	</a:t>
              </a:r>
              <a:br>
                <a:rPr lang="en-US">
                  <a:solidFill>
                    <a:srgbClr val="000066"/>
                  </a:solidFill>
                </a:rPr>
              </a:br>
              <a:r>
                <a:rPr lang="en-US">
                  <a:solidFill>
                    <a:srgbClr val="000066"/>
                  </a:solidFill>
                </a:rPr>
                <a:t>low freq.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tabLst>
                  <a:tab pos="1716088" algn="r"/>
                </a:tabLst>
              </a:pPr>
              <a:endParaRPr lang="en-US" sz="1000">
                <a:solidFill>
                  <a:srgbClr val="000066"/>
                </a:solidFill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tabLst>
                  <a:tab pos="1716088" algn="r"/>
                </a:tabLst>
              </a:pPr>
              <a:r>
                <a:rPr lang="en-US">
                  <a:solidFill>
                    <a:srgbClr val="000066"/>
                  </a:solidFill>
                </a:rPr>
                <a:t>High freq. </a:t>
              </a:r>
              <a:br>
                <a:rPr lang="en-US">
                  <a:solidFill>
                    <a:srgbClr val="000066"/>
                  </a:solidFill>
                </a:rPr>
              </a:br>
              <a:r>
                <a:rPr lang="en-US">
                  <a:solidFill>
                    <a:srgbClr val="000066"/>
                  </a:solidFill>
                </a:rPr>
                <a:t>	negligible	</a:t>
              </a:r>
            </a:p>
          </p:txBody>
        </p:sp>
        <p:sp>
          <p:nvSpPr>
            <p:cNvPr id="136210" name="Line 18"/>
            <p:cNvSpPr>
              <a:spLocks noChangeShapeType="1"/>
            </p:cNvSpPr>
            <p:nvPr/>
          </p:nvSpPr>
          <p:spPr bwMode="auto">
            <a:xfrm>
              <a:off x="4896" y="2218"/>
              <a:ext cx="5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36211" name="Text Box 19"/>
          <p:cNvSpPr txBox="1">
            <a:spLocks noChangeArrowheads="1"/>
          </p:cNvSpPr>
          <p:nvPr/>
        </p:nvSpPr>
        <p:spPr bwMode="auto">
          <a:xfrm>
            <a:off x="414338" y="1428750"/>
            <a:ext cx="48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 i</a:t>
            </a:r>
          </a:p>
        </p:txBody>
      </p:sp>
      <p:sp>
        <p:nvSpPr>
          <p:cNvPr id="136212" name="Text Box 20"/>
          <p:cNvSpPr txBox="1">
            <a:spLocks noChangeArrowheads="1"/>
          </p:cNvSpPr>
          <p:nvPr/>
        </p:nvSpPr>
        <p:spPr bwMode="auto">
          <a:xfrm>
            <a:off x="3690938" y="1431925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5675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13" name="Picture 25" descr="appr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5943600"/>
            <a:ext cx="32575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714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4765675"/>
            <a:ext cx="318135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304800" y="3048000"/>
            <a:ext cx="6781800" cy="12763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1470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9288"/>
            <a:ext cx="318135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89288"/>
            <a:ext cx="3181350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0" name="Picture 2" descr="inpu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33401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AutoShape 5"/>
          <p:cNvSpPr>
            <a:spLocks noChangeArrowheads="1"/>
          </p:cNvSpPr>
          <p:nvPr/>
        </p:nvSpPr>
        <p:spPr bwMode="auto">
          <a:xfrm>
            <a:off x="304800" y="1371600"/>
            <a:ext cx="6781800" cy="1270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06538"/>
            <a:ext cx="31845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695" name="Object 7"/>
          <p:cNvGraphicFramePr>
            <a:graphicFrameLocks noChangeAspect="1"/>
          </p:cNvGraphicFramePr>
          <p:nvPr/>
        </p:nvGraphicFramePr>
        <p:xfrm>
          <a:off x="457200" y="1506538"/>
          <a:ext cx="31845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Image" r:id="rId9" imgW="6501587" imgH="1624824" progId="Photoshop.Image.8">
                  <p:embed/>
                </p:oleObj>
              </mc:Choice>
              <mc:Fallback>
                <p:oleObj name="Image" r:id="rId9" imgW="6501587" imgH="16248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06538"/>
                        <a:ext cx="3184525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9" name="AutoShape 11"/>
          <p:cNvSpPr>
            <a:spLocks noChangeArrowheads="1"/>
          </p:cNvSpPr>
          <p:nvPr/>
        </p:nvSpPr>
        <p:spPr bwMode="auto">
          <a:xfrm>
            <a:off x="2438400" y="990600"/>
            <a:ext cx="2514600" cy="320675"/>
          </a:xfrm>
          <a:prstGeom prst="downArrow">
            <a:avLst>
              <a:gd name="adj1" fmla="val 100000"/>
              <a:gd name="adj2" fmla="val 2227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higher dimensional functions</a:t>
            </a:r>
          </a:p>
        </p:txBody>
      </p:sp>
      <p:sp>
        <p:nvSpPr>
          <p:cNvPr id="114700" name="AutoShape 12"/>
          <p:cNvSpPr>
            <a:spLocks noChangeArrowheads="1"/>
          </p:cNvSpPr>
          <p:nvPr/>
        </p:nvSpPr>
        <p:spPr bwMode="auto">
          <a:xfrm>
            <a:off x="2438400" y="269557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Gaussian convolution</a:t>
            </a:r>
          </a:p>
        </p:txBody>
      </p:sp>
      <p:sp>
        <p:nvSpPr>
          <p:cNvPr id="114701" name="AutoShape 13"/>
          <p:cNvSpPr>
            <a:spLocks noChangeArrowheads="1"/>
          </p:cNvSpPr>
          <p:nvPr/>
        </p:nvSpPr>
        <p:spPr bwMode="auto">
          <a:xfrm>
            <a:off x="2438400" y="44037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division</a:t>
            </a:r>
          </a:p>
        </p:txBody>
      </p:sp>
      <p:sp>
        <p:nvSpPr>
          <p:cNvPr id="114702" name="AutoShape 14"/>
          <p:cNvSpPr>
            <a:spLocks noChangeArrowheads="1"/>
          </p:cNvSpPr>
          <p:nvPr/>
        </p:nvSpPr>
        <p:spPr bwMode="auto">
          <a:xfrm>
            <a:off x="2438400" y="5622925"/>
            <a:ext cx="2514600" cy="320675"/>
          </a:xfrm>
          <a:prstGeom prst="downArrow">
            <a:avLst>
              <a:gd name="adj1" fmla="val 100000"/>
              <a:gd name="adj2" fmla="val 27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66"/>
                </a:solidFill>
              </a:rPr>
              <a:t>slicing</a:t>
            </a:r>
          </a:p>
        </p:txBody>
      </p:sp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414338" y="1428750"/>
            <a:ext cx="48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 i</a:t>
            </a:r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3690938" y="1431925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srgbClr val="FFFFFF"/>
                </a:solidFill>
                <a:latin typeface="Times New Roman" pitchFamily="18" charset="0"/>
              </a:rPr>
              <a:t>w</a:t>
            </a:r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2543175" y="2286000"/>
            <a:ext cx="2284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D O W N S A M P L E</a:t>
            </a:r>
          </a:p>
        </p:txBody>
      </p:sp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2795588" y="3986213"/>
            <a:ext cx="1776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U P S A M P L E</a:t>
            </a:r>
          </a:p>
        </p:txBody>
      </p:sp>
      <p:sp>
        <p:nvSpPr>
          <p:cNvPr id="114717" name="AutoShape 29"/>
          <p:cNvSpPr>
            <a:spLocks noChangeArrowheads="1"/>
          </p:cNvSpPr>
          <p:nvPr/>
        </p:nvSpPr>
        <p:spPr bwMode="auto">
          <a:xfrm>
            <a:off x="7010400" y="2667000"/>
            <a:ext cx="1752600" cy="1828800"/>
          </a:xfrm>
          <a:prstGeom prst="leftArrow">
            <a:avLst>
              <a:gd name="adj1" fmla="val 86111"/>
              <a:gd name="adj2" fmla="val 19755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1716088" algn="r"/>
              </a:tabLst>
            </a:pPr>
            <a:r>
              <a:rPr lang="en-US">
                <a:solidFill>
                  <a:srgbClr val="000066"/>
                </a:solidFill>
              </a:rPr>
              <a:t>	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Almost no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information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loss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0616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05800" cy="838200"/>
          </a:xfrm>
        </p:spPr>
        <p:txBody>
          <a:bodyPr/>
          <a:lstStyle/>
          <a:p>
            <a:r>
              <a:rPr lang="en-US"/>
              <a:t>Accuracy versus Running Time</a:t>
            </a: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1524000"/>
          </a:xfrm>
        </p:spPr>
        <p:txBody>
          <a:bodyPr/>
          <a:lstStyle/>
          <a:p>
            <a:r>
              <a:rPr lang="en-US" sz="2800"/>
              <a:t>Finer sampling increases accuracy.</a:t>
            </a:r>
          </a:p>
          <a:p>
            <a:r>
              <a:rPr lang="en-US" sz="2800"/>
              <a:t>More precise than previous work.</a:t>
            </a:r>
          </a:p>
        </p:txBody>
      </p:sp>
      <p:grpSp>
        <p:nvGrpSpPr>
          <p:cNvPr id="63494" name="Group 6"/>
          <p:cNvGrpSpPr>
            <a:grpSpLocks noChangeAspect="1"/>
          </p:cNvGrpSpPr>
          <p:nvPr/>
        </p:nvGrpSpPr>
        <p:grpSpPr bwMode="auto">
          <a:xfrm>
            <a:off x="609600" y="2743200"/>
            <a:ext cx="5562600" cy="3951288"/>
            <a:chOff x="-251" y="-64"/>
            <a:chExt cx="6263" cy="4449"/>
          </a:xfrm>
        </p:grpSpPr>
        <p:sp>
          <p:nvSpPr>
            <p:cNvPr id="63493" name="AutoShape 5"/>
            <p:cNvSpPr>
              <a:spLocks noChangeAspect="1" noChangeArrowheads="1" noTextEdit="1"/>
            </p:cNvSpPr>
            <p:nvPr/>
          </p:nvSpPr>
          <p:spPr bwMode="auto">
            <a:xfrm>
              <a:off x="-251" y="-64"/>
              <a:ext cx="6263" cy="4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3495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" y="-64"/>
              <a:ext cx="6269" cy="4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534" name="Group 46"/>
          <p:cNvGrpSpPr>
            <a:grpSpLocks/>
          </p:cNvGrpSpPr>
          <p:nvPr/>
        </p:nvGrpSpPr>
        <p:grpSpPr bwMode="auto">
          <a:xfrm rot="-731840">
            <a:off x="2324100" y="3733800"/>
            <a:ext cx="1539875" cy="415925"/>
            <a:chOff x="2342" y="2352"/>
            <a:chExt cx="970" cy="262"/>
          </a:xfrm>
        </p:grpSpPr>
        <p:sp>
          <p:nvSpPr>
            <p:cNvPr id="63532" name="AutoShape 44"/>
            <p:cNvSpPr>
              <a:spLocks noChangeArrowheads="1"/>
            </p:cNvSpPr>
            <p:nvPr/>
          </p:nvSpPr>
          <p:spPr bwMode="auto">
            <a:xfrm>
              <a:off x="2352" y="2352"/>
              <a:ext cx="960" cy="262"/>
            </a:xfrm>
            <a:prstGeom prst="rightArrow">
              <a:avLst>
                <a:gd name="adj1" fmla="val 81028"/>
                <a:gd name="adj2" fmla="val 55539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  <p:sp>
          <p:nvSpPr>
            <p:cNvPr id="63533" name="Text Box 45"/>
            <p:cNvSpPr txBox="1">
              <a:spLocks noChangeArrowheads="1"/>
            </p:cNvSpPr>
            <p:nvPr/>
          </p:nvSpPr>
          <p:spPr bwMode="auto">
            <a:xfrm>
              <a:off x="2342" y="2370"/>
              <a:ext cx="9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rebuchet MS" pitchFamily="34" charset="0"/>
                </a:rPr>
                <a:t>finer sampling</a:t>
              </a:r>
              <a:endParaRPr lang="en-US"/>
            </a:p>
          </p:txBody>
        </p:sp>
      </p:grpSp>
      <p:sp>
        <p:nvSpPr>
          <p:cNvPr id="63535" name="Text Box 47"/>
          <p:cNvSpPr txBox="1">
            <a:spLocks noChangeArrowheads="1"/>
          </p:cNvSpPr>
          <p:nvPr/>
        </p:nvSpPr>
        <p:spPr bwMode="auto">
          <a:xfrm>
            <a:off x="1727200" y="2495550"/>
            <a:ext cx="3795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PSNR as function of Running Time</a:t>
            </a:r>
          </a:p>
        </p:txBody>
      </p:sp>
      <p:pic>
        <p:nvPicPr>
          <p:cNvPr id="63536" name="Picture 48" descr="inp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3400"/>
            <a:ext cx="13716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37" name="Text Box 49"/>
          <p:cNvSpPr txBox="1">
            <a:spLocks noChangeArrowheads="1"/>
          </p:cNvSpPr>
          <p:nvPr/>
        </p:nvSpPr>
        <p:spPr bwMode="auto">
          <a:xfrm>
            <a:off x="7364413" y="2362200"/>
            <a:ext cx="14112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Digital </a:t>
            </a:r>
            <a:br>
              <a:rPr lang="en-US">
                <a:solidFill>
                  <a:srgbClr val="000000"/>
                </a:solidFill>
                <a:latin typeface="Trebuchet MS" pitchFamily="34" charset="0"/>
              </a:rPr>
            </a:br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photograph</a:t>
            </a:r>
            <a:br>
              <a:rPr lang="en-US">
                <a:solidFill>
                  <a:srgbClr val="000000"/>
                </a:solidFill>
                <a:latin typeface="Trebuchet MS" pitchFamily="34" charset="0"/>
              </a:rPr>
            </a:br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1200 </a:t>
            </a:r>
            <a:r>
              <a:rPr lang="en-US">
                <a:solidFill>
                  <a:srgbClr val="000000"/>
                </a:solidFill>
                <a:latin typeface="Trebuchet MS" pitchFamily="34" charset="0"/>
                <a:sym typeface="Symbol" pitchFamily="18" charset="2"/>
              </a:rPr>
              <a:t></a:t>
            </a:r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 1600</a:t>
            </a:r>
          </a:p>
        </p:txBody>
      </p:sp>
      <p:sp>
        <p:nvSpPr>
          <p:cNvPr id="63539" name="Text Box 51"/>
          <p:cNvSpPr txBox="1">
            <a:spLocks noChangeArrowheads="1"/>
          </p:cNvSpPr>
          <p:nvPr/>
        </p:nvSpPr>
        <p:spPr bwMode="auto">
          <a:xfrm>
            <a:off x="6400800" y="4038600"/>
            <a:ext cx="259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000"/>
              <a:t>Straightforward implementation is over 10 minutes.</a:t>
            </a:r>
          </a:p>
        </p:txBody>
      </p:sp>
    </p:spTree>
    <p:extLst>
      <p:ext uri="{BB962C8B-B14F-4D97-AF65-F5344CB8AC3E}">
        <p14:creationId xmlns:p14="http://schemas.microsoft.com/office/powerpoint/2010/main" val="27362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71" name="Picture 47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4800600"/>
            <a:ext cx="165258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72" name="Picture 48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652588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458200" cy="838200"/>
          </a:xfrm>
        </p:spPr>
        <p:txBody>
          <a:bodyPr/>
          <a:lstStyle/>
          <a:p>
            <a:r>
              <a:rPr lang="en-US"/>
              <a:t>Visual Results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 rot="21600000">
            <a:off x="1079500" y="239395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input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752725" y="239395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exact BF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583113" y="2393950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our result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6388100" y="239395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prev. work</a:t>
            </a:r>
          </a:p>
        </p:txBody>
      </p:sp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51150"/>
            <a:ext cx="1660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2851150"/>
            <a:ext cx="1660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2851150"/>
            <a:ext cx="1660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851150"/>
            <a:ext cx="1660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851" name="Group 27"/>
          <p:cNvGrpSpPr>
            <a:grpSpLocks/>
          </p:cNvGrpSpPr>
          <p:nvPr/>
        </p:nvGrpSpPr>
        <p:grpSpPr bwMode="auto">
          <a:xfrm>
            <a:off x="7615238" y="141288"/>
            <a:ext cx="1452562" cy="2170112"/>
            <a:chOff x="373" y="1844"/>
            <a:chExt cx="1421" cy="2124"/>
          </a:xfrm>
        </p:grpSpPr>
        <p:pic>
          <p:nvPicPr>
            <p:cNvPr id="77829" name="Picture 5" descr="inpu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44"/>
              <a:ext cx="1295" cy="1727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6" name="Rectangle 12"/>
            <p:cNvSpPr>
              <a:spLocks noChangeArrowheads="1"/>
            </p:cNvSpPr>
            <p:nvPr/>
          </p:nvSpPr>
          <p:spPr bwMode="auto">
            <a:xfrm>
              <a:off x="849" y="2357"/>
              <a:ext cx="208" cy="207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7848" name="Text Box 24"/>
            <p:cNvSpPr txBox="1">
              <a:spLocks noChangeArrowheads="1"/>
            </p:cNvSpPr>
            <p:nvPr/>
          </p:nvSpPr>
          <p:spPr bwMode="auto">
            <a:xfrm>
              <a:off x="373" y="3609"/>
              <a:ext cx="1421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1200 </a:t>
              </a:r>
              <a:r>
                <a:rPr lang="en-US">
                  <a:solidFill>
                    <a:srgbClr val="000000"/>
                  </a:solidFill>
                  <a:sym typeface="Symbol" pitchFamily="18" charset="2"/>
                </a:rPr>
                <a:t> </a:t>
              </a:r>
              <a:r>
                <a:rPr lang="en-US">
                  <a:solidFill>
                    <a:srgbClr val="000000"/>
                  </a:solidFill>
                </a:rPr>
                <a:t>1600</a:t>
              </a:r>
            </a:p>
          </p:txBody>
        </p:sp>
      </p:grpSp>
      <p:sp>
        <p:nvSpPr>
          <p:cNvPr id="77850" name="Rectangle 26"/>
          <p:cNvSpPr>
            <a:spLocks noChangeArrowheads="1"/>
          </p:cNvSpPr>
          <p:nvPr/>
        </p:nvSpPr>
        <p:spPr bwMode="auto">
          <a:xfrm>
            <a:off x="0" y="10668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Trebuchet MS" pitchFamily="34" charset="0"/>
              </a:rPr>
              <a:t>Comparison with previous work [Durand 02]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>
                <a:latin typeface="Trebuchet MS" pitchFamily="34" charset="0"/>
              </a:rPr>
              <a:t>running time = 1s for both techniques</a:t>
            </a:r>
          </a:p>
        </p:txBody>
      </p:sp>
      <p:sp>
        <p:nvSpPr>
          <p:cNvPr id="77858" name="Line 34"/>
          <p:cNvSpPr>
            <a:spLocks noChangeShapeType="1"/>
          </p:cNvSpPr>
          <p:nvPr/>
        </p:nvSpPr>
        <p:spPr bwMode="auto">
          <a:xfrm flipH="1">
            <a:off x="8023225" y="3505200"/>
            <a:ext cx="304800" cy="76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69" name="Line 45"/>
          <p:cNvSpPr>
            <a:spLocks noChangeShapeType="1"/>
          </p:cNvSpPr>
          <p:nvPr/>
        </p:nvSpPr>
        <p:spPr bwMode="auto">
          <a:xfrm flipH="1">
            <a:off x="8023225" y="2895600"/>
            <a:ext cx="304800" cy="76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70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138738"/>
            <a:ext cx="381000" cy="1066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73" name="Text Box 49"/>
          <p:cNvSpPr txBox="1">
            <a:spLocks noChangeArrowheads="1"/>
          </p:cNvSpPr>
          <p:nvPr/>
        </p:nvSpPr>
        <p:spPr bwMode="auto">
          <a:xfrm>
            <a:off x="3787775" y="61769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3692525" y="4833938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0.1</a:t>
            </a:r>
          </a:p>
        </p:txBody>
      </p:sp>
      <p:sp>
        <p:nvSpPr>
          <p:cNvPr id="77875" name="Text Box 51"/>
          <p:cNvSpPr txBox="1">
            <a:spLocks noChangeArrowheads="1"/>
          </p:cNvSpPr>
          <p:nvPr/>
        </p:nvSpPr>
        <p:spPr bwMode="auto">
          <a:xfrm>
            <a:off x="581025" y="4864100"/>
            <a:ext cx="2924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>
                <a:latin typeface="Trebuchet MS" pitchFamily="34" charset="0"/>
              </a:rPr>
              <a:t>difference</a:t>
            </a:r>
          </a:p>
          <a:p>
            <a:pPr algn="r"/>
            <a:r>
              <a:rPr lang="en-US" sz="2400">
                <a:latin typeface="Trebuchet MS" pitchFamily="34" charset="0"/>
              </a:rPr>
              <a:t>with exact</a:t>
            </a:r>
            <a:br>
              <a:rPr lang="en-US" sz="2400">
                <a:latin typeface="Trebuchet MS" pitchFamily="34" charset="0"/>
              </a:rPr>
            </a:br>
            <a:r>
              <a:rPr lang="en-US" sz="2400">
                <a:latin typeface="Trebuchet MS" pitchFamily="34" charset="0"/>
              </a:rPr>
              <a:t>computation</a:t>
            </a:r>
            <a:br>
              <a:rPr lang="en-US" sz="2400">
                <a:latin typeface="Trebuchet MS" pitchFamily="34" charset="0"/>
              </a:rPr>
            </a:br>
            <a:r>
              <a:rPr lang="en-US" sz="2400">
                <a:latin typeface="Trebuchet MS" pitchFamily="34" charset="0"/>
              </a:rPr>
              <a:t>(intensities in [0:1])</a:t>
            </a:r>
          </a:p>
        </p:txBody>
      </p:sp>
    </p:spTree>
    <p:extLst>
      <p:ext uri="{BB962C8B-B14F-4D97-AF65-F5344CB8AC3E}">
        <p14:creationId xmlns:p14="http://schemas.microsoft.com/office/powerpoint/2010/main" val="2956937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advanced approaches: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hlinkClick r:id="rId2"/>
              </a:rPr>
              <a:t>http://graphics.stanford.edu/papers/gkdtrees</a:t>
            </a:r>
            <a:r>
              <a:rPr lang="en-US" sz="2800" b="1" dirty="0" smtClean="0">
                <a:hlinkClick r:id="rId2"/>
              </a:rPr>
              <a:t>/</a:t>
            </a:r>
            <a:endParaRPr lang="en-US" sz="2800" b="1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hlinkClick r:id="rId3"/>
              </a:rPr>
              <a:t>http://graphics.stanford.edu/papers/permutohedral</a:t>
            </a:r>
            <a:r>
              <a:rPr lang="en-US" sz="2800" b="1" dirty="0" smtClean="0">
                <a:hlinkClick r:id="rId3"/>
              </a:rPr>
              <a:t>/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3067050" cy="299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43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Stanley</a:t>
            </a:r>
            <a:endParaRPr lang="en-US" dirty="0"/>
          </a:p>
        </p:txBody>
      </p:sp>
      <p:pic>
        <p:nvPicPr>
          <p:cNvPr id="4" name="Picture 3" descr="2005-10-Grand Challenge - 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32" y="6400800"/>
            <a:ext cx="647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Following slides courtesy of Sebastian </a:t>
            </a:r>
            <a:r>
              <a:rPr lang="en-US" dirty="0" err="1" smtClean="0"/>
              <a:t>Thrun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959644" cy="114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2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b-robotics">
  <a:themeElements>
    <a:clrScheme name="">
      <a:dk1>
        <a:srgbClr val="000000"/>
      </a:dk1>
      <a:lt1>
        <a:srgbClr val="FFFFFF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FFFFF"/>
      </a:accent3>
      <a:accent4>
        <a:srgbClr val="000000"/>
      </a:accent4>
      <a:accent5>
        <a:srgbClr val="FFFFFF"/>
      </a:accent5>
      <a:accent6>
        <a:srgbClr val="C8C8C8"/>
      </a:accent6>
      <a:hlink>
        <a:srgbClr val="CC3300"/>
      </a:hlink>
      <a:folHlink>
        <a:srgbClr val="0033CC"/>
      </a:folHlink>
    </a:clrScheme>
    <a:fontScheme name="prob-robotic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b-robotic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b-robotic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rtis">
  <a:themeElements>
    <a:clrScheme name="">
      <a:dk1>
        <a:srgbClr val="000066"/>
      </a:dk1>
      <a:lt1>
        <a:srgbClr val="A7ADFF"/>
      </a:lt1>
      <a:dk2>
        <a:srgbClr val="A21818"/>
      </a:dk2>
      <a:lt2>
        <a:srgbClr val="006666"/>
      </a:lt2>
      <a:accent1>
        <a:srgbClr val="CC0000"/>
      </a:accent1>
      <a:accent2>
        <a:srgbClr val="FAFF29"/>
      </a:accent2>
      <a:accent3>
        <a:srgbClr val="D0D3FF"/>
      </a:accent3>
      <a:accent4>
        <a:srgbClr val="000056"/>
      </a:accent4>
      <a:accent5>
        <a:srgbClr val="E2AAAA"/>
      </a:accent5>
      <a:accent6>
        <a:srgbClr val="E3E724"/>
      </a:accent6>
      <a:hlink>
        <a:srgbClr val="CCCCFF"/>
      </a:hlink>
      <a:folHlink>
        <a:srgbClr val="FF9933"/>
      </a:folHlink>
    </a:clrScheme>
    <a:fontScheme name="arti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ti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rtis">
  <a:themeElements>
    <a:clrScheme name="">
      <a:dk1>
        <a:srgbClr val="000066"/>
      </a:dk1>
      <a:lt1>
        <a:srgbClr val="A7ADFF"/>
      </a:lt1>
      <a:dk2>
        <a:srgbClr val="A21818"/>
      </a:dk2>
      <a:lt2>
        <a:srgbClr val="006666"/>
      </a:lt2>
      <a:accent1>
        <a:srgbClr val="CC0000"/>
      </a:accent1>
      <a:accent2>
        <a:srgbClr val="FAFF29"/>
      </a:accent2>
      <a:accent3>
        <a:srgbClr val="D0D3FF"/>
      </a:accent3>
      <a:accent4>
        <a:srgbClr val="000056"/>
      </a:accent4>
      <a:accent5>
        <a:srgbClr val="E2AAAA"/>
      </a:accent5>
      <a:accent6>
        <a:srgbClr val="E3E724"/>
      </a:accent6>
      <a:hlink>
        <a:srgbClr val="CCCCFF"/>
      </a:hlink>
      <a:folHlink>
        <a:srgbClr val="FF9933"/>
      </a:folHlink>
    </a:clrScheme>
    <a:fontScheme name="arti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ti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1067</Words>
  <Application>Microsoft Office PowerPoint</Application>
  <PresentationFormat>On-screen Show (4:3)</PresentationFormat>
  <Paragraphs>315</Paragraphs>
  <Slides>84</Slides>
  <Notes>7</Notes>
  <HiddenSlides>0</HiddenSlides>
  <MMClips>11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Office Theme</vt:lpstr>
      <vt:lpstr>Dads Tie</vt:lpstr>
      <vt:lpstr>prob-robotics</vt:lpstr>
      <vt:lpstr>artis</vt:lpstr>
      <vt:lpstr>1_artis</vt:lpstr>
      <vt:lpstr>1_Office Theme</vt:lpstr>
      <vt:lpstr>Equation</vt:lpstr>
      <vt:lpstr>Clip</vt:lpstr>
      <vt:lpstr>Image</vt:lpstr>
      <vt:lpstr>ORT (other random topics)</vt:lpstr>
      <vt:lpstr>Autonomous vehicles</vt:lpstr>
      <vt:lpstr>Navlab (1985-2001)</vt:lpstr>
      <vt:lpstr>Navlab (1985-2001)</vt:lpstr>
      <vt:lpstr>Navlab (1985-2001)</vt:lpstr>
      <vt:lpstr>Navlab (1992)</vt:lpstr>
      <vt:lpstr>PowerPoint Presentation</vt:lpstr>
      <vt:lpstr>No Hands Across America </vt:lpstr>
      <vt:lpstr>Stanley</vt:lpstr>
      <vt:lpstr>2004: Barstow, CA, to Primm, NV</vt:lpstr>
      <vt:lpstr>Grand Challenge 2005: 195 Teams</vt:lpstr>
      <vt:lpstr>Final Result: Five Robots finished!</vt:lpstr>
      <vt:lpstr>Manual Offroad Driving</vt:lpstr>
      <vt:lpstr>Software Architecture</vt:lpstr>
      <vt:lpstr>Stanley Software Architecture</vt:lpstr>
      <vt:lpstr>Planning and Steering Control</vt:lpstr>
      <vt:lpstr>Low-Level Steering Control</vt:lpstr>
      <vt:lpstr>Discuss Kalman Filter</vt:lpstr>
      <vt:lpstr>Parameterizing Search Space</vt:lpstr>
      <vt:lpstr>Planning = Rolling out Trajectories</vt:lpstr>
      <vt:lpstr>Lateral Offset Profiles</vt:lpstr>
      <vt:lpstr>Smooth Driving at 25mph</vt:lpstr>
      <vt:lpstr>Laser Terrain Mapping</vt:lpstr>
      <vt:lpstr>UKF Position Estimation</vt:lpstr>
      <vt:lpstr>Laser Range Data Integration</vt:lpstr>
      <vt:lpstr>PowerPoint Presentation</vt:lpstr>
      <vt:lpstr>Range Sensor Interpretation</vt:lpstr>
      <vt:lpstr>Obstacle Detection</vt:lpstr>
      <vt:lpstr>Effect of Pitching</vt:lpstr>
      <vt:lpstr>Stanley….After Learning</vt:lpstr>
      <vt:lpstr>Driving Beer Bottle Pass: Laser</vt:lpstr>
      <vt:lpstr>Stanley Problems at Mile 22.34</vt:lpstr>
      <vt:lpstr>Computer Vision Terrain Mapping</vt:lpstr>
      <vt:lpstr>Limits of lasers</vt:lpstr>
      <vt:lpstr>What Defines A Road?</vt:lpstr>
      <vt:lpstr>Idea: Continual Terrain Adaptation</vt:lpstr>
      <vt:lpstr>Adaptive Vision In Action (NQE)</vt:lpstr>
      <vt:lpstr>Adaptive Vision in Mojave Desert</vt:lpstr>
      <vt:lpstr>Driving Beer Bottle Pass: Vision</vt:lpstr>
      <vt:lpstr>Speed Control</vt:lpstr>
      <vt:lpstr>Speed Controllers</vt:lpstr>
      <vt:lpstr>Controlling speed</vt:lpstr>
      <vt:lpstr>How Fast Do Humans Drive</vt:lpstr>
      <vt:lpstr>Learning To Drive Like a Person</vt:lpstr>
      <vt:lpstr>More info</vt:lpstr>
      <vt:lpstr>Boss</vt:lpstr>
      <vt:lpstr>DARPA Urban Challenge</vt:lpstr>
      <vt:lpstr>Boss</vt:lpstr>
      <vt:lpstr>PowerPoint Presentation</vt:lpstr>
      <vt:lpstr>Motion planning</vt:lpstr>
      <vt:lpstr>PowerPoint Presentation</vt:lpstr>
      <vt:lpstr>PowerPoint Presentation</vt:lpstr>
      <vt:lpstr>Where am I?</vt:lpstr>
      <vt:lpstr>Particle Filters</vt:lpstr>
      <vt:lpstr>Sensor Information: Importance Sampling</vt:lpstr>
      <vt:lpstr>Robot Motion</vt:lpstr>
      <vt:lpstr>Sensor Information: Importance Sampling</vt:lpstr>
      <vt:lpstr>Robot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estimation</vt:lpstr>
      <vt:lpstr>PowerPoint Presentation</vt:lpstr>
      <vt:lpstr>Failures</vt:lpstr>
      <vt:lpstr>Failures</vt:lpstr>
      <vt:lpstr>Failures</vt:lpstr>
      <vt:lpstr>Failures</vt:lpstr>
      <vt:lpstr>More info</vt:lpstr>
      <vt:lpstr>A Fast Approximation  of the Bilateral Filter using a Signal Processing Approach</vt:lpstr>
      <vt:lpstr>Link with Linear Filtering Introducing a Convolution</vt:lpstr>
      <vt:lpstr>Link with Linear Filtering Introducing a Convolution</vt:lpstr>
      <vt:lpstr>Link with Linear Filtering Introducing a Convolution</vt:lpstr>
      <vt:lpstr>Link with Linear Filtering Introducing a Convolution</vt:lpstr>
      <vt:lpstr>Link with Linear Filtering Introducing a Convolution</vt:lpstr>
      <vt:lpstr>PowerPoint Presentation</vt:lpstr>
      <vt:lpstr>PowerPoint Presentation</vt:lpstr>
      <vt:lpstr>PowerPoint Presentation</vt:lpstr>
      <vt:lpstr>Accuracy versus Running Time</vt:lpstr>
      <vt:lpstr>Visual Results</vt:lpstr>
      <vt:lpstr>More advanced approaches: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 (other random topics)</dc:title>
  <dc:creator>Larry Zitnick</dc:creator>
  <cp:lastModifiedBy>Larry Zitnick</cp:lastModifiedBy>
  <cp:revision>23</cp:revision>
  <dcterms:created xsi:type="dcterms:W3CDTF">2011-06-02T21:46:45Z</dcterms:created>
  <dcterms:modified xsi:type="dcterms:W3CDTF">2011-06-03T22:30:38Z</dcterms:modified>
</cp:coreProperties>
</file>