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6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7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8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9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0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11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2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13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14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5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16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17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8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19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20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21.xml" ContentType="application/vnd.openxmlformats-officedocument.presentationml.notesSlide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notesSlides/notesSlide22.xml" ContentType="application/vnd.openxmlformats-officedocument.presentationml.notesSlid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notesSlides/notesSlide23.xml" ContentType="application/vnd.openxmlformats-officedocument.presentationml.notesSlide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notesSlides/notesSlide24.xml" ContentType="application/vnd.openxmlformats-officedocument.presentationml.notesSlide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notesSlides/notesSlide25.xml" ContentType="application/vnd.openxmlformats-officedocument.presentationml.notesSlide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notesSlides/notesSlide26.xml" ContentType="application/vnd.openxmlformats-officedocument.presentationml.notesSlide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notesSlides/notesSlide27.xml" ContentType="application/vnd.openxmlformats-officedocument.presentationml.notesSlide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notesSlides/notesSlide28.xml" ContentType="application/vnd.openxmlformats-officedocument.presentationml.notesSlide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notesSlides/notesSlide29.xml" ContentType="application/vnd.openxmlformats-officedocument.presentationml.notesSlide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notesSlides/notesSlide30.xml" ContentType="application/vnd.openxmlformats-officedocument.presentationml.notesSlide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notesSlides/notesSlide31.xml" ContentType="application/vnd.openxmlformats-officedocument.presentationml.notesSlide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notesSlides/notesSlide32.xml" ContentType="application/vnd.openxmlformats-officedocument.presentationml.notesSlide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notesSlides/notesSlide33.xml" ContentType="application/vnd.openxmlformats-officedocument.presentationml.notesSlide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notesSlides/notesSlide34.xml" ContentType="application/vnd.openxmlformats-officedocument.presentationml.notesSlide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notesSlides/notesSlide35.xml" ContentType="application/vnd.openxmlformats-officedocument.presentationml.notesSlide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notesSlides/notesSlide36.xml" ContentType="application/vnd.openxmlformats-officedocument.presentationml.notesSlide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notesSlides/notesSlide37.xml" ContentType="application/vnd.openxmlformats-officedocument.presentationml.notesSlide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notesSlides/notesSlide38.xml" ContentType="application/vnd.openxmlformats-officedocument.presentationml.notesSlide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notesSlides/notesSlide39.xml" ContentType="application/vnd.openxmlformats-officedocument.presentationml.notesSlide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notesSlides/notesSlide40.xml" ContentType="application/vnd.openxmlformats-officedocument.presentationml.notesSlide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notesSlides/notesSlide41.xml" ContentType="application/vnd.openxmlformats-officedocument.presentationml.notesSlide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notesSlides/notesSlide42.xml" ContentType="application/vnd.openxmlformats-officedocument.presentationml.notesSlide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notesSlides/notesSlide43.xml" ContentType="application/vnd.openxmlformats-officedocument.presentationml.notesSlide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notesSlides/notesSlide44.xml" ContentType="application/vnd.openxmlformats-officedocument.presentationml.notesSlide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notesSlides/notesSlide45.xml" ContentType="application/vnd.openxmlformats-officedocument.presentationml.notesSlide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notesSlides/notesSlide46.xml" ContentType="application/vnd.openxmlformats-officedocument.presentationml.notesSlide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notesSlides/notesSlide47.xml" ContentType="application/vnd.openxmlformats-officedocument.presentationml.notesSlide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notesSlides/notesSlide48.xml" ContentType="application/vnd.openxmlformats-officedocument.presentationml.notesSlide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notesSlides/notesSlide49.xml" ContentType="application/vnd.openxmlformats-officedocument.presentationml.notesSlide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notesSlides/notesSlide50.xml" ContentType="application/vnd.openxmlformats-officedocument.presentationml.notesSlide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notesSlides/notesSlide51.xml" ContentType="application/vnd.openxmlformats-officedocument.presentationml.notesSlide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notesSlides/notesSlide52.xml" ContentType="application/vnd.openxmlformats-officedocument.presentationml.notesSlide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notesSlides/notesSlide53.xml" ContentType="application/vnd.openxmlformats-officedocument.presentationml.notesSlide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notesSlides/notesSlide54.xml" ContentType="application/vnd.openxmlformats-officedocument.presentationml.notesSlide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72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98" r:id="rId38"/>
    <p:sldId id="324" r:id="rId39"/>
    <p:sldId id="325" r:id="rId40"/>
    <p:sldId id="299" r:id="rId41"/>
    <p:sldId id="300" r:id="rId42"/>
    <p:sldId id="301" r:id="rId43"/>
    <p:sldId id="302" r:id="rId44"/>
    <p:sldId id="303" r:id="rId45"/>
    <p:sldId id="304" r:id="rId46"/>
    <p:sldId id="326" r:id="rId47"/>
    <p:sldId id="305" r:id="rId48"/>
    <p:sldId id="321" r:id="rId49"/>
    <p:sldId id="322" r:id="rId50"/>
    <p:sldId id="323" r:id="rId51"/>
    <p:sldId id="306" r:id="rId52"/>
    <p:sldId id="307" r:id="rId53"/>
    <p:sldId id="308" r:id="rId54"/>
    <p:sldId id="309" r:id="rId55"/>
    <p:sldId id="310" r:id="rId56"/>
    <p:sldId id="331" r:id="rId57"/>
    <p:sldId id="311" r:id="rId58"/>
    <p:sldId id="320" r:id="rId59"/>
    <p:sldId id="312" r:id="rId60"/>
    <p:sldId id="313" r:id="rId61"/>
    <p:sldId id="329" r:id="rId62"/>
    <p:sldId id="330" r:id="rId63"/>
    <p:sldId id="314" r:id="rId64"/>
    <p:sldId id="328" r:id="rId65"/>
    <p:sldId id="315" r:id="rId66"/>
    <p:sldId id="316" r:id="rId67"/>
    <p:sldId id="317" r:id="rId68"/>
    <p:sldId id="318" r:id="rId69"/>
    <p:sldId id="319" r:id="rId70"/>
    <p:sldId id="327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5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1FC55-9D2E-4FFA-A70E-B906890F31ED}" type="datetimeFigureOut">
              <a:rPr lang="en-US" smtClean="0"/>
              <a:t>5/23/2011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68A0-A7B1-4832-9FB2-666293599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99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79DA56-64F9-4539-8BB0-0784871D3B8C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D64F8D-6834-4804-9FC8-48644D9433FE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686405"/>
            <a:ext cx="4500563" cy="3429000"/>
          </a:xfrm>
          <a:ln/>
        </p:spPr>
      </p:sp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177AE4-0A2F-4F4F-9F77-CD97D75ED242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4610B3-3A86-4BEE-BE42-1DB3083C37BD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2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AC2393-CB62-417C-8FDD-8676F8D69A44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C09F4C-36EB-412F-A41E-43D6A98B3D34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79DF6C-ABF7-4D1A-BE59-0EF3D2BACA15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BFBC3F-9AD0-44E9-9E52-9E68C550B59A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54A942-4E34-44DB-950C-054767136246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91494B-EFFF-4F81-A852-0D96285BB16B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AF4DBE-7390-4DCF-82C9-8BD9CB254656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9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EEA399-F4CD-4D16-814F-BC000471B7FB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2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AA0997-9968-44EE-AACD-F52E833D132F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can ask people to see what they come up with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CD897C-D1C4-408C-A4BD-722775B64F98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4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6C79CF-9E00-4807-96B5-081D8DF1991E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6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Q1:  under certain lighting conditions, some surfaces have the same RGB color as skin</a:t>
            </a:r>
          </a:p>
          <a:p>
            <a:r>
              <a:rPr lang="en-US"/>
              <a:t>Q2:  ask class, see what they come up with.  We’ll talk about this in the next few slides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D086A7-11DB-4B72-81A3-4633B4873F58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41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9C6A84-459B-4961-BC8D-99C22AD2419B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25437C-EAB7-4607-90B7-02E2E6320284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43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C75C91-B586-453B-BD59-FC95C7B128B1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44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4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4C57B4-21EA-482C-B012-C96E1DFB4D06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45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B06AA5-1628-407E-8674-CD02EA70869C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4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037DEA-CC03-40B3-B07A-240A2D19C674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4DE58E-24AF-455D-A0F0-49275378521C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2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166CD8-5FC0-484B-8BD5-0177A16C5B7D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4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EA2426-37F1-4228-975C-9BA252678AE1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49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9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1F06A9-0BF3-414C-88A9-C82C6D180793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1F06A9-0BF3-414C-88A9-C82C6D180793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1F06A9-0BF3-414C-88A9-C82C6D180793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4DE1A2-4252-4252-A965-81A1150DB4C6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885D71-653E-40D4-8C1F-F569A36BD114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9F9E4B-85C1-4CC5-9B36-E54E59AAB03E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4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32474F-6838-4F9F-90A0-51328C0459FB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C74986-869B-4EB5-BC31-0F55BC3F7756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6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3FA7C9-61EB-493A-9165-C7E93B7FFEA4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2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715A95-C3ED-478A-929D-131DAA87DAC5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8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4BABC1-11E5-46F6-AAB8-E72E62887842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81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1635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81636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B15E8E2-A828-46BE-A9A7-F1CD75ECF7D7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98C49-978E-4F32-87CD-F33064687765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83682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C71FD2C-2F05-41EC-B5D0-DC377D6BAD4E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3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686405"/>
            <a:ext cx="4500563" cy="3429000"/>
          </a:xfrm>
          <a:ln/>
        </p:spPr>
      </p:sp>
      <p:sp>
        <p:nvSpPr>
          <p:cNvPr id="583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7E224C-32EE-44FB-AB02-2E336849A56D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85730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D3CB8A2-C095-44CB-BB4C-7E0A5387187D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5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5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77A5AA-87FD-4EC9-8E92-B2FF5A3D7DB8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89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9827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89828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BCAE1B0C-2AAE-424D-AD6B-05DBC3691064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CA4759-83D2-444F-8613-4B1DEA908FE5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91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91875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91876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A6C6761-598D-49AA-A842-CFC4430AA93E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1EB0C7-CA7B-4AE9-ADCC-1FBCED0D610B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93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93923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93924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AD2F8270-8B9C-4D59-8949-1635396F34BA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6E9089-B36E-48B3-B6C3-FB8C310B32AD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95970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862FBE5-A68F-41B5-AE5E-98F7739263A5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95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95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F58D1C-8520-493A-9BE0-00B1D695C940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4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14403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14404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473D9CFB-95FA-4748-927B-6DDA84943D39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64B208-FB4F-4EE9-A0CE-AC6C9A54CA79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6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16451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16452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FA4A93A-65D8-468A-8447-ABEC06303692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0ABCAB-FD0D-4BBF-ADC1-ADA849A8899D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27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7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896F2E-F42E-4A4D-A2BE-1EB88F82CEC1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8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18499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18500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A12506FF-5739-4684-9748-89017BA02454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7806B5-D1EE-423C-A40E-B197ACBA4597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0546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1C8DD9A-A8FD-48E3-9774-FD6438459B5F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686405"/>
            <a:ext cx="4500563" cy="3429000"/>
          </a:xfrm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35302E-4B77-4A9F-A5E1-8E7AD46636B3}" type="slidenum">
              <a:rPr lang="en-US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2594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541C994-F501-48F4-8C01-A9806440BBD6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2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686405"/>
            <a:ext cx="4500563" cy="3429000"/>
          </a:xfrm>
          <a:ln/>
        </p:spPr>
      </p:sp>
      <p:sp>
        <p:nvSpPr>
          <p:cNvPr id="622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E7A32B-DCBD-4AF4-9F45-17646A154127}" type="slidenum">
              <a:rPr lang="en-US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686405"/>
            <a:ext cx="4500563" cy="3429000"/>
          </a:xfrm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A8DC23-A970-4EF4-BECC-E4971ECF9B9F}" type="slidenum">
              <a:rPr lang="en-US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686405"/>
            <a:ext cx="4500563" cy="3429000"/>
          </a:xfrm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D07976-0B26-4938-BCF2-E93FFE4709E8}" type="slidenum">
              <a:rPr lang="en-US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686405"/>
            <a:ext cx="4500563" cy="3429000"/>
          </a:xfrm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8C844A-CDF2-4AED-BA47-57ED6D7E93EC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28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6B628D-086E-4AC4-B8A7-BE095E0AF741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2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4E94C1-6172-4221-9F75-26327F0C4718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4F233B-259A-4E3B-BA58-2C15D9FA0934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686405"/>
            <a:ext cx="4500563" cy="3429000"/>
          </a:xfrm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/>
              <a:t>5/23/2011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65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/>
              <a:t>5/23/2011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89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/>
              <a:t>5/23/2011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33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2DB43-9D4D-4330-9E84-D24B7ADF7F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64AD9-B222-4BE0-8E31-DDCD654BF9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810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57200" y="1143000"/>
            <a:ext cx="8229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A6D7F-7DA6-4CF1-B95F-0756040146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EC7B8-2A3D-41FF-B6E1-D9299F81560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356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463EC-6867-4B3B-84AA-1744DFA956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ACD94-E6EA-437A-B58A-4EFC291C443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66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1D093-DDF8-4A40-96DE-A75B13C6673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84C75-5BA7-460D-8AF6-BA82897C51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056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10343-060F-4923-97BE-2397B6F9DB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979F-69F1-49FE-8675-3B3511965C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867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7D8D5-FC07-4EF0-A308-FC5725F2C0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8E330-1F6C-42D2-8530-8C61645FD6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797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9466C-7536-447B-A3F5-30DFB0762D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EF3DB-4F52-4819-87C8-6B62520C80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525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64FBD-0AFF-4D61-82CF-4D281D6AC24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4AC72-5CB3-47E2-845D-DA9E77B0EB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800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/>
              <a:t>5/23/2011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93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1042E-58DE-4841-A936-6AA800FCA2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8F3B2-FDB5-4F65-AC9B-CC8A2ACA03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16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403CD-A2FD-408E-9FFB-05F72B289C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7002A-53DE-4F75-A159-1F5A373CF1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082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B3A7E-9F39-4D0D-B75B-7A1AD6DB98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34CBC-A0FF-4C1B-9F18-9A2FDC9F5C2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00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18B3A4-F075-40B2-81B8-614E882508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217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577530-F841-445A-9BBF-C142C1C9EEB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6762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5C2203-1A54-4B40-9D28-67CFE83A4C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428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F8274-9A3A-4D3F-B883-4F0268AE9B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47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BB8D0-63F1-4333-8B68-4F833FF631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7184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A1F748-6AC3-41A0-80E9-5E243F3D64A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7525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8138ED-CFD4-4439-98B5-D554D0B40B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624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/>
              <a:t>5/23/2011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1305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0B9DC-22BC-4D85-995C-96D3930A00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0780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065F8-D59F-4C04-88BB-AB4D5FF65E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2501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EF145E-4D98-4EFE-A2EC-499DA0C419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438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8408B-212A-4AAC-B5CD-009FD38EE6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989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D8D5F-E4F5-485E-A0C5-30EE0B5B782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611627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86209-E144-4505-9535-084F407BD53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6852308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6A7FB-DE90-4B8E-ADC2-595BA0D95A8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3113145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DF408-30D2-4A4A-A1B4-5080289303D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8062339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55220-E6DA-49FC-856F-DC17A72B62A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9683504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6A2BE-F2C8-4536-89B7-3A77D7D03FB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963885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/>
              <a:t>5/23/2011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1827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94008-7C35-4017-91ED-638FDEE4208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1248198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2A1A1-94AC-4189-82C9-67CD42D7C6E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22400523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67801-E475-4971-BC56-3825CB344C9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481913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8ABEE-D9B8-4B2E-B580-6B23F65BCE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6320399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21717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3627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81F5B-EADC-46BC-8CC1-8E281A3A15F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8482386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6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75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65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7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7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/>
              <a:t>5/23/2011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071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6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50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3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44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6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14198"/>
            <a:ext cx="8380412" cy="750205"/>
          </a:xfrm>
        </p:spPr>
        <p:txBody>
          <a:bodyPr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spc="-300" dirty="0">
                <a:ln w="3175">
                  <a:noFill/>
                </a:ln>
                <a:solidFill>
                  <a:schemeClr val="tx1"/>
                </a:solidFill>
                <a:effectLst/>
                <a:latin typeface="Kalinga" pitchFamily="34" charset="0"/>
                <a:ea typeface="+mn-ea"/>
                <a:cs typeface="Kaling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600062"/>
            <a:ext cx="8380412" cy="207645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57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/>
              <a:t>5/23/2011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667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/>
              <a:t>5/23/2011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94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/>
              <a:t>5/23/2011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02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0F84-4003-4AF2-8E73-7ECF43747168}" type="datetimeFigureOut">
              <a:rPr lang="en-US" smtClean="0"/>
              <a:t>5/23/2011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F46EF-3524-4456-8CD5-632DFE197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71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B0F84-4003-4AF2-8E73-7ECF43747168}" type="datetimeFigureOut">
              <a:rPr lang="en-US" smtClean="0"/>
              <a:t>5/23/2011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F46EF-3524-4456-8CD5-632DFE197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1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FF98862-5BB5-490B-8104-4176A5051A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F0C5607-324D-425A-9AEA-A453A573A2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82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53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63C0F29-EB8D-4B80-853D-078B1C54BCF0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5" name="Line 1031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08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9A34A7B-4282-4FCD-A5BA-1563938E1E85}" type="slidenum">
              <a:rPr lang="de-DE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/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/>
              <a:t>K. Grauman, B. Leibe</a:t>
            </a:r>
          </a:p>
        </p:txBody>
      </p:sp>
      <p:sp>
        <p:nvSpPr>
          <p:cNvPr id="2265097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8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  <p:sp>
        <p:nvSpPr>
          <p:cNvPr id="2" name="Rectangle 10"/>
          <p:cNvSpPr>
            <a:spLocks noChangeArrowheads="1"/>
          </p:cNvSpPr>
          <p:nvPr userDrawn="1"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3" name="Rectangle 11"/>
          <p:cNvSpPr>
            <a:spLocks noChangeArrowheads="1"/>
          </p:cNvSpPr>
          <p:nvPr userDrawn="1"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</p:spTree>
    <p:extLst>
      <p:ext uri="{BB962C8B-B14F-4D97-AF65-F5344CB8AC3E}">
        <p14:creationId xmlns:p14="http://schemas.microsoft.com/office/powerpoint/2010/main" val="42711052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77046-EE85-440F-A673-6615585BBB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88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larryz@microsoft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image" Target="../media/image7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tags" Target="../tags/tag55.xml"/><Relationship Id="rId18" Type="http://schemas.openxmlformats.org/officeDocument/2006/relationships/tags" Target="../tags/tag60.xml"/><Relationship Id="rId26" Type="http://schemas.openxmlformats.org/officeDocument/2006/relationships/notesSlide" Target="../notesSlides/notesSlide10.xml"/><Relationship Id="rId3" Type="http://schemas.openxmlformats.org/officeDocument/2006/relationships/tags" Target="../tags/tag45.xml"/><Relationship Id="rId21" Type="http://schemas.openxmlformats.org/officeDocument/2006/relationships/tags" Target="../tags/tag63.xml"/><Relationship Id="rId7" Type="http://schemas.openxmlformats.org/officeDocument/2006/relationships/tags" Target="../tags/tag49.xml"/><Relationship Id="rId12" Type="http://schemas.openxmlformats.org/officeDocument/2006/relationships/tags" Target="../tags/tag54.xml"/><Relationship Id="rId17" Type="http://schemas.openxmlformats.org/officeDocument/2006/relationships/tags" Target="../tags/tag59.xml"/><Relationship Id="rId25" Type="http://schemas.openxmlformats.org/officeDocument/2006/relationships/slideLayout" Target="../slideLayouts/slideLayout28.xml"/><Relationship Id="rId2" Type="http://schemas.openxmlformats.org/officeDocument/2006/relationships/tags" Target="../tags/tag44.xml"/><Relationship Id="rId16" Type="http://schemas.openxmlformats.org/officeDocument/2006/relationships/tags" Target="../tags/tag58.xml"/><Relationship Id="rId20" Type="http://schemas.openxmlformats.org/officeDocument/2006/relationships/tags" Target="../tags/tag62.xml"/><Relationship Id="rId29" Type="http://schemas.openxmlformats.org/officeDocument/2006/relationships/image" Target="../media/image10.png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24" Type="http://schemas.openxmlformats.org/officeDocument/2006/relationships/tags" Target="../tags/tag66.xml"/><Relationship Id="rId5" Type="http://schemas.openxmlformats.org/officeDocument/2006/relationships/tags" Target="../tags/tag47.xml"/><Relationship Id="rId15" Type="http://schemas.openxmlformats.org/officeDocument/2006/relationships/tags" Target="../tags/tag57.xml"/><Relationship Id="rId23" Type="http://schemas.openxmlformats.org/officeDocument/2006/relationships/tags" Target="../tags/tag65.xml"/><Relationship Id="rId28" Type="http://schemas.openxmlformats.org/officeDocument/2006/relationships/image" Target="../media/image9.jpeg"/><Relationship Id="rId10" Type="http://schemas.openxmlformats.org/officeDocument/2006/relationships/tags" Target="../tags/tag52.xml"/><Relationship Id="rId19" Type="http://schemas.openxmlformats.org/officeDocument/2006/relationships/tags" Target="../tags/tag61.xml"/><Relationship Id="rId31" Type="http://schemas.openxmlformats.org/officeDocument/2006/relationships/image" Target="../media/image12.png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tags" Target="../tags/tag56.xml"/><Relationship Id="rId22" Type="http://schemas.openxmlformats.org/officeDocument/2006/relationships/tags" Target="../tags/tag64.xml"/><Relationship Id="rId27" Type="http://schemas.openxmlformats.org/officeDocument/2006/relationships/image" Target="../media/image8.jpeg"/><Relationship Id="rId30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7" Type="http://schemas.openxmlformats.org/officeDocument/2006/relationships/image" Target="../media/image13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hyperlink" Target="http://similar-images.googlelabs.com/" TargetMode="External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tags" Target="../tags/tag72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74.xml"/><Relationship Id="rId10" Type="http://schemas.openxmlformats.org/officeDocument/2006/relationships/image" Target="../media/image16.jpeg"/><Relationship Id="rId4" Type="http://schemas.openxmlformats.org/officeDocument/2006/relationships/tags" Target="../tags/tag73.xml"/><Relationship Id="rId9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77.xml"/><Relationship Id="rId7" Type="http://schemas.openxmlformats.org/officeDocument/2006/relationships/image" Target="../media/image17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8.xml"/><Relationship Id="rId4" Type="http://schemas.openxmlformats.org/officeDocument/2006/relationships/tags" Target="../tags/tag7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21.jpe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image" Target="../media/image22.jpe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6.png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12" Type="http://schemas.openxmlformats.org/officeDocument/2006/relationships/image" Target="../media/image25.pn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image" Target="../media/image24.png"/><Relationship Id="rId5" Type="http://schemas.openxmlformats.org/officeDocument/2006/relationships/tags" Target="../tags/tag95.xml"/><Relationship Id="rId15" Type="http://schemas.openxmlformats.org/officeDocument/2006/relationships/image" Target="../media/image28.jpeg"/><Relationship Id="rId10" Type="http://schemas.openxmlformats.org/officeDocument/2006/relationships/image" Target="../media/image23.png"/><Relationship Id="rId4" Type="http://schemas.openxmlformats.org/officeDocument/2006/relationships/tags" Target="../tags/tag94.xml"/><Relationship Id="rId9" Type="http://schemas.openxmlformats.org/officeDocument/2006/relationships/notesSlide" Target="../notesSlides/notesSlide18.xml"/><Relationship Id="rId1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tags" Target="../tags/tag2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4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101.xml"/><Relationship Id="rId7" Type="http://schemas.openxmlformats.org/officeDocument/2006/relationships/oleObject" Target="../embeddings/oleObject3.bin"/><Relationship Id="rId2" Type="http://schemas.openxmlformats.org/officeDocument/2006/relationships/tags" Target="../tags/tag100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4.xml"/><Relationship Id="rId4" Type="http://schemas.openxmlformats.org/officeDocument/2006/relationships/tags" Target="../tags/tag10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notesSlide" Target="../notesSlides/notesSlide21.xml"/><Relationship Id="rId3" Type="http://schemas.openxmlformats.org/officeDocument/2006/relationships/tags" Target="../tags/tag105.xml"/><Relationship Id="rId7" Type="http://schemas.openxmlformats.org/officeDocument/2006/relationships/tags" Target="../tags/tag109.xml"/><Relationship Id="rId12" Type="http://schemas.openxmlformats.org/officeDocument/2006/relationships/slideLayout" Target="../slideLayouts/slideLayout24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5" Type="http://schemas.openxmlformats.org/officeDocument/2006/relationships/tags" Target="../tags/tag107.xml"/><Relationship Id="rId15" Type="http://schemas.openxmlformats.org/officeDocument/2006/relationships/image" Target="../media/image31.png"/><Relationship Id="rId10" Type="http://schemas.openxmlformats.org/officeDocument/2006/relationships/tags" Target="../tags/tag112.xml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tags" Target="../tags/tag126.xml"/><Relationship Id="rId18" Type="http://schemas.openxmlformats.org/officeDocument/2006/relationships/tags" Target="../tags/tag131.xml"/><Relationship Id="rId26" Type="http://schemas.openxmlformats.org/officeDocument/2006/relationships/tags" Target="../tags/tag139.xml"/><Relationship Id="rId39" Type="http://schemas.openxmlformats.org/officeDocument/2006/relationships/tags" Target="../tags/tag152.xml"/><Relationship Id="rId21" Type="http://schemas.openxmlformats.org/officeDocument/2006/relationships/tags" Target="../tags/tag134.xml"/><Relationship Id="rId34" Type="http://schemas.openxmlformats.org/officeDocument/2006/relationships/tags" Target="../tags/tag147.xml"/><Relationship Id="rId42" Type="http://schemas.openxmlformats.org/officeDocument/2006/relationships/tags" Target="../tags/tag155.xml"/><Relationship Id="rId47" Type="http://schemas.openxmlformats.org/officeDocument/2006/relationships/tags" Target="../tags/tag160.xml"/><Relationship Id="rId50" Type="http://schemas.openxmlformats.org/officeDocument/2006/relationships/tags" Target="../tags/tag163.xml"/><Relationship Id="rId55" Type="http://schemas.openxmlformats.org/officeDocument/2006/relationships/tags" Target="../tags/tag168.xml"/><Relationship Id="rId63" Type="http://schemas.openxmlformats.org/officeDocument/2006/relationships/tags" Target="../tags/tag176.xml"/><Relationship Id="rId68" Type="http://schemas.openxmlformats.org/officeDocument/2006/relationships/image" Target="../media/image32.png"/><Relationship Id="rId7" Type="http://schemas.openxmlformats.org/officeDocument/2006/relationships/tags" Target="../tags/tag120.xml"/><Relationship Id="rId2" Type="http://schemas.openxmlformats.org/officeDocument/2006/relationships/tags" Target="../tags/tag115.xml"/><Relationship Id="rId16" Type="http://schemas.openxmlformats.org/officeDocument/2006/relationships/tags" Target="../tags/tag129.xml"/><Relationship Id="rId29" Type="http://schemas.openxmlformats.org/officeDocument/2006/relationships/tags" Target="../tags/tag142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tags" Target="../tags/tag124.xml"/><Relationship Id="rId24" Type="http://schemas.openxmlformats.org/officeDocument/2006/relationships/tags" Target="../tags/tag137.xml"/><Relationship Id="rId32" Type="http://schemas.openxmlformats.org/officeDocument/2006/relationships/tags" Target="../tags/tag145.xml"/><Relationship Id="rId37" Type="http://schemas.openxmlformats.org/officeDocument/2006/relationships/tags" Target="../tags/tag150.xml"/><Relationship Id="rId40" Type="http://schemas.openxmlformats.org/officeDocument/2006/relationships/tags" Target="../tags/tag153.xml"/><Relationship Id="rId45" Type="http://schemas.openxmlformats.org/officeDocument/2006/relationships/tags" Target="../tags/tag158.xml"/><Relationship Id="rId53" Type="http://schemas.openxmlformats.org/officeDocument/2006/relationships/tags" Target="../tags/tag166.xml"/><Relationship Id="rId58" Type="http://schemas.openxmlformats.org/officeDocument/2006/relationships/tags" Target="../tags/tag171.xml"/><Relationship Id="rId66" Type="http://schemas.openxmlformats.org/officeDocument/2006/relationships/image" Target="../media/image30.png"/><Relationship Id="rId5" Type="http://schemas.openxmlformats.org/officeDocument/2006/relationships/tags" Target="../tags/tag118.xml"/><Relationship Id="rId15" Type="http://schemas.openxmlformats.org/officeDocument/2006/relationships/tags" Target="../tags/tag128.xml"/><Relationship Id="rId23" Type="http://schemas.openxmlformats.org/officeDocument/2006/relationships/tags" Target="../tags/tag136.xml"/><Relationship Id="rId28" Type="http://schemas.openxmlformats.org/officeDocument/2006/relationships/tags" Target="../tags/tag141.xml"/><Relationship Id="rId36" Type="http://schemas.openxmlformats.org/officeDocument/2006/relationships/tags" Target="../tags/tag149.xml"/><Relationship Id="rId49" Type="http://schemas.openxmlformats.org/officeDocument/2006/relationships/tags" Target="../tags/tag162.xml"/><Relationship Id="rId57" Type="http://schemas.openxmlformats.org/officeDocument/2006/relationships/tags" Target="../tags/tag170.xml"/><Relationship Id="rId61" Type="http://schemas.openxmlformats.org/officeDocument/2006/relationships/tags" Target="../tags/tag174.xml"/><Relationship Id="rId10" Type="http://schemas.openxmlformats.org/officeDocument/2006/relationships/tags" Target="../tags/tag123.xml"/><Relationship Id="rId19" Type="http://schemas.openxmlformats.org/officeDocument/2006/relationships/tags" Target="../tags/tag132.xml"/><Relationship Id="rId31" Type="http://schemas.openxmlformats.org/officeDocument/2006/relationships/tags" Target="../tags/tag144.xml"/><Relationship Id="rId44" Type="http://schemas.openxmlformats.org/officeDocument/2006/relationships/tags" Target="../tags/tag157.xml"/><Relationship Id="rId52" Type="http://schemas.openxmlformats.org/officeDocument/2006/relationships/tags" Target="../tags/tag165.xml"/><Relationship Id="rId60" Type="http://schemas.openxmlformats.org/officeDocument/2006/relationships/tags" Target="../tags/tag173.xml"/><Relationship Id="rId65" Type="http://schemas.openxmlformats.org/officeDocument/2006/relationships/notesSlide" Target="../notesSlides/notesSlide22.xml"/><Relationship Id="rId4" Type="http://schemas.openxmlformats.org/officeDocument/2006/relationships/tags" Target="../tags/tag117.xml"/><Relationship Id="rId9" Type="http://schemas.openxmlformats.org/officeDocument/2006/relationships/tags" Target="../tags/tag122.xml"/><Relationship Id="rId14" Type="http://schemas.openxmlformats.org/officeDocument/2006/relationships/tags" Target="../tags/tag127.xml"/><Relationship Id="rId22" Type="http://schemas.openxmlformats.org/officeDocument/2006/relationships/tags" Target="../tags/tag135.xml"/><Relationship Id="rId27" Type="http://schemas.openxmlformats.org/officeDocument/2006/relationships/tags" Target="../tags/tag140.xml"/><Relationship Id="rId30" Type="http://schemas.openxmlformats.org/officeDocument/2006/relationships/tags" Target="../tags/tag143.xml"/><Relationship Id="rId35" Type="http://schemas.openxmlformats.org/officeDocument/2006/relationships/tags" Target="../tags/tag148.xml"/><Relationship Id="rId43" Type="http://schemas.openxmlformats.org/officeDocument/2006/relationships/tags" Target="../tags/tag156.xml"/><Relationship Id="rId48" Type="http://schemas.openxmlformats.org/officeDocument/2006/relationships/tags" Target="../tags/tag161.xml"/><Relationship Id="rId56" Type="http://schemas.openxmlformats.org/officeDocument/2006/relationships/tags" Target="../tags/tag169.xml"/><Relationship Id="rId64" Type="http://schemas.openxmlformats.org/officeDocument/2006/relationships/slideLayout" Target="../slideLayouts/slideLayout24.xml"/><Relationship Id="rId8" Type="http://schemas.openxmlformats.org/officeDocument/2006/relationships/tags" Target="../tags/tag121.xml"/><Relationship Id="rId51" Type="http://schemas.openxmlformats.org/officeDocument/2006/relationships/tags" Target="../tags/tag164.xml"/><Relationship Id="rId3" Type="http://schemas.openxmlformats.org/officeDocument/2006/relationships/tags" Target="../tags/tag116.xml"/><Relationship Id="rId12" Type="http://schemas.openxmlformats.org/officeDocument/2006/relationships/tags" Target="../tags/tag125.xml"/><Relationship Id="rId17" Type="http://schemas.openxmlformats.org/officeDocument/2006/relationships/tags" Target="../tags/tag130.xml"/><Relationship Id="rId25" Type="http://schemas.openxmlformats.org/officeDocument/2006/relationships/tags" Target="../tags/tag138.xml"/><Relationship Id="rId33" Type="http://schemas.openxmlformats.org/officeDocument/2006/relationships/tags" Target="../tags/tag146.xml"/><Relationship Id="rId38" Type="http://schemas.openxmlformats.org/officeDocument/2006/relationships/tags" Target="../tags/tag151.xml"/><Relationship Id="rId46" Type="http://schemas.openxmlformats.org/officeDocument/2006/relationships/tags" Target="../tags/tag159.xml"/><Relationship Id="rId59" Type="http://schemas.openxmlformats.org/officeDocument/2006/relationships/tags" Target="../tags/tag172.xml"/><Relationship Id="rId67" Type="http://schemas.openxmlformats.org/officeDocument/2006/relationships/image" Target="../media/image31.png"/><Relationship Id="rId20" Type="http://schemas.openxmlformats.org/officeDocument/2006/relationships/tags" Target="../tags/tag133.xml"/><Relationship Id="rId41" Type="http://schemas.openxmlformats.org/officeDocument/2006/relationships/tags" Target="../tags/tag154.xml"/><Relationship Id="rId54" Type="http://schemas.openxmlformats.org/officeDocument/2006/relationships/tags" Target="../tags/tag167.xml"/><Relationship Id="rId62" Type="http://schemas.openxmlformats.org/officeDocument/2006/relationships/tags" Target="../tags/tag175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189.xml"/><Relationship Id="rId18" Type="http://schemas.openxmlformats.org/officeDocument/2006/relationships/tags" Target="../tags/tag194.xml"/><Relationship Id="rId26" Type="http://schemas.openxmlformats.org/officeDocument/2006/relationships/tags" Target="../tags/tag202.xml"/><Relationship Id="rId39" Type="http://schemas.openxmlformats.org/officeDocument/2006/relationships/tags" Target="../tags/tag215.xml"/><Relationship Id="rId21" Type="http://schemas.openxmlformats.org/officeDocument/2006/relationships/tags" Target="../tags/tag197.xml"/><Relationship Id="rId34" Type="http://schemas.openxmlformats.org/officeDocument/2006/relationships/tags" Target="../tags/tag210.xml"/><Relationship Id="rId42" Type="http://schemas.openxmlformats.org/officeDocument/2006/relationships/tags" Target="../tags/tag218.xml"/><Relationship Id="rId47" Type="http://schemas.openxmlformats.org/officeDocument/2006/relationships/tags" Target="../tags/tag223.xml"/><Relationship Id="rId50" Type="http://schemas.openxmlformats.org/officeDocument/2006/relationships/tags" Target="../tags/tag226.xml"/><Relationship Id="rId55" Type="http://schemas.openxmlformats.org/officeDocument/2006/relationships/tags" Target="../tags/tag231.xml"/><Relationship Id="rId63" Type="http://schemas.openxmlformats.org/officeDocument/2006/relationships/image" Target="../media/image31.png"/><Relationship Id="rId7" Type="http://schemas.openxmlformats.org/officeDocument/2006/relationships/tags" Target="../tags/tag183.xml"/><Relationship Id="rId2" Type="http://schemas.openxmlformats.org/officeDocument/2006/relationships/tags" Target="../tags/tag178.xml"/><Relationship Id="rId16" Type="http://schemas.openxmlformats.org/officeDocument/2006/relationships/tags" Target="../tags/tag192.xml"/><Relationship Id="rId20" Type="http://schemas.openxmlformats.org/officeDocument/2006/relationships/tags" Target="../tags/tag196.xml"/><Relationship Id="rId29" Type="http://schemas.openxmlformats.org/officeDocument/2006/relationships/tags" Target="../tags/tag205.xml"/><Relationship Id="rId41" Type="http://schemas.openxmlformats.org/officeDocument/2006/relationships/tags" Target="../tags/tag217.xml"/><Relationship Id="rId54" Type="http://schemas.openxmlformats.org/officeDocument/2006/relationships/tags" Target="../tags/tag230.xml"/><Relationship Id="rId62" Type="http://schemas.openxmlformats.org/officeDocument/2006/relationships/image" Target="../media/image30.png"/><Relationship Id="rId1" Type="http://schemas.openxmlformats.org/officeDocument/2006/relationships/tags" Target="../tags/tag177.xml"/><Relationship Id="rId6" Type="http://schemas.openxmlformats.org/officeDocument/2006/relationships/tags" Target="../tags/tag182.xml"/><Relationship Id="rId11" Type="http://schemas.openxmlformats.org/officeDocument/2006/relationships/tags" Target="../tags/tag187.xml"/><Relationship Id="rId24" Type="http://schemas.openxmlformats.org/officeDocument/2006/relationships/tags" Target="../tags/tag200.xml"/><Relationship Id="rId32" Type="http://schemas.openxmlformats.org/officeDocument/2006/relationships/tags" Target="../tags/tag208.xml"/><Relationship Id="rId37" Type="http://schemas.openxmlformats.org/officeDocument/2006/relationships/tags" Target="../tags/tag213.xml"/><Relationship Id="rId40" Type="http://schemas.openxmlformats.org/officeDocument/2006/relationships/tags" Target="../tags/tag216.xml"/><Relationship Id="rId45" Type="http://schemas.openxmlformats.org/officeDocument/2006/relationships/tags" Target="../tags/tag221.xml"/><Relationship Id="rId53" Type="http://schemas.openxmlformats.org/officeDocument/2006/relationships/tags" Target="../tags/tag229.xml"/><Relationship Id="rId58" Type="http://schemas.openxmlformats.org/officeDocument/2006/relationships/tags" Target="../tags/tag234.xml"/><Relationship Id="rId5" Type="http://schemas.openxmlformats.org/officeDocument/2006/relationships/tags" Target="../tags/tag181.xml"/><Relationship Id="rId15" Type="http://schemas.openxmlformats.org/officeDocument/2006/relationships/tags" Target="../tags/tag191.xml"/><Relationship Id="rId23" Type="http://schemas.openxmlformats.org/officeDocument/2006/relationships/tags" Target="../tags/tag199.xml"/><Relationship Id="rId28" Type="http://schemas.openxmlformats.org/officeDocument/2006/relationships/tags" Target="../tags/tag204.xml"/><Relationship Id="rId36" Type="http://schemas.openxmlformats.org/officeDocument/2006/relationships/tags" Target="../tags/tag212.xml"/><Relationship Id="rId49" Type="http://schemas.openxmlformats.org/officeDocument/2006/relationships/tags" Target="../tags/tag225.xml"/><Relationship Id="rId57" Type="http://schemas.openxmlformats.org/officeDocument/2006/relationships/tags" Target="../tags/tag233.xml"/><Relationship Id="rId61" Type="http://schemas.openxmlformats.org/officeDocument/2006/relationships/notesSlide" Target="../notesSlides/notesSlide23.xml"/><Relationship Id="rId10" Type="http://schemas.openxmlformats.org/officeDocument/2006/relationships/tags" Target="../tags/tag186.xml"/><Relationship Id="rId19" Type="http://schemas.openxmlformats.org/officeDocument/2006/relationships/tags" Target="../tags/tag195.xml"/><Relationship Id="rId31" Type="http://schemas.openxmlformats.org/officeDocument/2006/relationships/tags" Target="../tags/tag207.xml"/><Relationship Id="rId44" Type="http://schemas.openxmlformats.org/officeDocument/2006/relationships/tags" Target="../tags/tag220.xml"/><Relationship Id="rId52" Type="http://schemas.openxmlformats.org/officeDocument/2006/relationships/tags" Target="../tags/tag228.xml"/><Relationship Id="rId60" Type="http://schemas.openxmlformats.org/officeDocument/2006/relationships/slideLayout" Target="../slideLayouts/slideLayout24.xml"/><Relationship Id="rId4" Type="http://schemas.openxmlformats.org/officeDocument/2006/relationships/tags" Target="../tags/tag180.xml"/><Relationship Id="rId9" Type="http://schemas.openxmlformats.org/officeDocument/2006/relationships/tags" Target="../tags/tag185.xml"/><Relationship Id="rId14" Type="http://schemas.openxmlformats.org/officeDocument/2006/relationships/tags" Target="../tags/tag190.xml"/><Relationship Id="rId22" Type="http://schemas.openxmlformats.org/officeDocument/2006/relationships/tags" Target="../tags/tag198.xml"/><Relationship Id="rId27" Type="http://schemas.openxmlformats.org/officeDocument/2006/relationships/tags" Target="../tags/tag203.xml"/><Relationship Id="rId30" Type="http://schemas.openxmlformats.org/officeDocument/2006/relationships/tags" Target="../tags/tag206.xml"/><Relationship Id="rId35" Type="http://schemas.openxmlformats.org/officeDocument/2006/relationships/tags" Target="../tags/tag211.xml"/><Relationship Id="rId43" Type="http://schemas.openxmlformats.org/officeDocument/2006/relationships/tags" Target="../tags/tag219.xml"/><Relationship Id="rId48" Type="http://schemas.openxmlformats.org/officeDocument/2006/relationships/tags" Target="../tags/tag224.xml"/><Relationship Id="rId56" Type="http://schemas.openxmlformats.org/officeDocument/2006/relationships/tags" Target="../tags/tag232.xml"/><Relationship Id="rId8" Type="http://schemas.openxmlformats.org/officeDocument/2006/relationships/tags" Target="../tags/tag184.xml"/><Relationship Id="rId51" Type="http://schemas.openxmlformats.org/officeDocument/2006/relationships/tags" Target="../tags/tag227.xml"/><Relationship Id="rId3" Type="http://schemas.openxmlformats.org/officeDocument/2006/relationships/tags" Target="../tags/tag179.xml"/><Relationship Id="rId12" Type="http://schemas.openxmlformats.org/officeDocument/2006/relationships/tags" Target="../tags/tag188.xml"/><Relationship Id="rId17" Type="http://schemas.openxmlformats.org/officeDocument/2006/relationships/tags" Target="../tags/tag193.xml"/><Relationship Id="rId25" Type="http://schemas.openxmlformats.org/officeDocument/2006/relationships/tags" Target="../tags/tag201.xml"/><Relationship Id="rId33" Type="http://schemas.openxmlformats.org/officeDocument/2006/relationships/tags" Target="../tags/tag209.xml"/><Relationship Id="rId38" Type="http://schemas.openxmlformats.org/officeDocument/2006/relationships/tags" Target="../tags/tag214.xml"/><Relationship Id="rId46" Type="http://schemas.openxmlformats.org/officeDocument/2006/relationships/tags" Target="../tags/tag222.xml"/><Relationship Id="rId59" Type="http://schemas.openxmlformats.org/officeDocument/2006/relationships/tags" Target="../tags/tag23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3.xml"/><Relationship Id="rId13" Type="http://schemas.openxmlformats.org/officeDocument/2006/relationships/tags" Target="../tags/tag248.xml"/><Relationship Id="rId18" Type="http://schemas.openxmlformats.org/officeDocument/2006/relationships/image" Target="../media/image35.png"/><Relationship Id="rId3" Type="http://schemas.openxmlformats.org/officeDocument/2006/relationships/tags" Target="../tags/tag238.xml"/><Relationship Id="rId7" Type="http://schemas.openxmlformats.org/officeDocument/2006/relationships/tags" Target="../tags/tag242.xml"/><Relationship Id="rId12" Type="http://schemas.openxmlformats.org/officeDocument/2006/relationships/tags" Target="../tags/tag247.xml"/><Relationship Id="rId17" Type="http://schemas.openxmlformats.org/officeDocument/2006/relationships/image" Target="../media/image34.png"/><Relationship Id="rId2" Type="http://schemas.openxmlformats.org/officeDocument/2006/relationships/tags" Target="../tags/tag237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tags" Target="../tags/tag236.xml"/><Relationship Id="rId6" Type="http://schemas.openxmlformats.org/officeDocument/2006/relationships/tags" Target="../tags/tag241.xml"/><Relationship Id="rId11" Type="http://schemas.openxmlformats.org/officeDocument/2006/relationships/tags" Target="../tags/tag246.xml"/><Relationship Id="rId5" Type="http://schemas.openxmlformats.org/officeDocument/2006/relationships/tags" Target="../tags/tag240.xml"/><Relationship Id="rId15" Type="http://schemas.openxmlformats.org/officeDocument/2006/relationships/notesSlide" Target="../notesSlides/notesSlide24.xml"/><Relationship Id="rId10" Type="http://schemas.openxmlformats.org/officeDocument/2006/relationships/tags" Target="../tags/tag245.xml"/><Relationship Id="rId19" Type="http://schemas.openxmlformats.org/officeDocument/2006/relationships/image" Target="../media/image36.png"/><Relationship Id="rId4" Type="http://schemas.openxmlformats.org/officeDocument/2006/relationships/tags" Target="../tags/tag239.xml"/><Relationship Id="rId9" Type="http://schemas.openxmlformats.org/officeDocument/2006/relationships/tags" Target="../tags/tag244.xml"/><Relationship Id="rId14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56.xml"/><Relationship Id="rId13" Type="http://schemas.openxmlformats.org/officeDocument/2006/relationships/tags" Target="../tags/tag261.xml"/><Relationship Id="rId18" Type="http://schemas.openxmlformats.org/officeDocument/2006/relationships/tags" Target="../tags/tag266.xml"/><Relationship Id="rId26" Type="http://schemas.openxmlformats.org/officeDocument/2006/relationships/tags" Target="../tags/tag274.xml"/><Relationship Id="rId3" Type="http://schemas.openxmlformats.org/officeDocument/2006/relationships/tags" Target="../tags/tag251.xml"/><Relationship Id="rId21" Type="http://schemas.openxmlformats.org/officeDocument/2006/relationships/tags" Target="../tags/tag269.xml"/><Relationship Id="rId34" Type="http://schemas.openxmlformats.org/officeDocument/2006/relationships/image" Target="../media/image41.png"/><Relationship Id="rId7" Type="http://schemas.openxmlformats.org/officeDocument/2006/relationships/tags" Target="../tags/tag255.xml"/><Relationship Id="rId12" Type="http://schemas.openxmlformats.org/officeDocument/2006/relationships/tags" Target="../tags/tag260.xml"/><Relationship Id="rId17" Type="http://schemas.openxmlformats.org/officeDocument/2006/relationships/tags" Target="../tags/tag265.xml"/><Relationship Id="rId25" Type="http://schemas.openxmlformats.org/officeDocument/2006/relationships/tags" Target="../tags/tag273.xml"/><Relationship Id="rId33" Type="http://schemas.openxmlformats.org/officeDocument/2006/relationships/image" Target="../media/image40.png"/><Relationship Id="rId2" Type="http://schemas.openxmlformats.org/officeDocument/2006/relationships/tags" Target="../tags/tag250.xml"/><Relationship Id="rId16" Type="http://schemas.openxmlformats.org/officeDocument/2006/relationships/tags" Target="../tags/tag264.xml"/><Relationship Id="rId20" Type="http://schemas.openxmlformats.org/officeDocument/2006/relationships/tags" Target="../tags/tag268.xml"/><Relationship Id="rId29" Type="http://schemas.openxmlformats.org/officeDocument/2006/relationships/notesSlide" Target="../notesSlides/notesSlide25.xml"/><Relationship Id="rId1" Type="http://schemas.openxmlformats.org/officeDocument/2006/relationships/tags" Target="../tags/tag249.xml"/><Relationship Id="rId6" Type="http://schemas.openxmlformats.org/officeDocument/2006/relationships/tags" Target="../tags/tag254.xml"/><Relationship Id="rId11" Type="http://schemas.openxmlformats.org/officeDocument/2006/relationships/tags" Target="../tags/tag259.xml"/><Relationship Id="rId24" Type="http://schemas.openxmlformats.org/officeDocument/2006/relationships/tags" Target="../tags/tag272.xml"/><Relationship Id="rId32" Type="http://schemas.openxmlformats.org/officeDocument/2006/relationships/image" Target="../media/image39.png"/><Relationship Id="rId37" Type="http://schemas.openxmlformats.org/officeDocument/2006/relationships/image" Target="../media/image44.png"/><Relationship Id="rId5" Type="http://schemas.openxmlformats.org/officeDocument/2006/relationships/tags" Target="../tags/tag253.xml"/><Relationship Id="rId15" Type="http://schemas.openxmlformats.org/officeDocument/2006/relationships/tags" Target="../tags/tag263.xml"/><Relationship Id="rId23" Type="http://schemas.openxmlformats.org/officeDocument/2006/relationships/tags" Target="../tags/tag271.xml"/><Relationship Id="rId28" Type="http://schemas.openxmlformats.org/officeDocument/2006/relationships/slideLayout" Target="../slideLayouts/slideLayout24.xml"/><Relationship Id="rId36" Type="http://schemas.openxmlformats.org/officeDocument/2006/relationships/image" Target="../media/image43.png"/><Relationship Id="rId10" Type="http://schemas.openxmlformats.org/officeDocument/2006/relationships/tags" Target="../tags/tag258.xml"/><Relationship Id="rId19" Type="http://schemas.openxmlformats.org/officeDocument/2006/relationships/tags" Target="../tags/tag267.xml"/><Relationship Id="rId31" Type="http://schemas.openxmlformats.org/officeDocument/2006/relationships/image" Target="../media/image38.png"/><Relationship Id="rId4" Type="http://schemas.openxmlformats.org/officeDocument/2006/relationships/tags" Target="../tags/tag252.xml"/><Relationship Id="rId9" Type="http://schemas.openxmlformats.org/officeDocument/2006/relationships/tags" Target="../tags/tag257.xml"/><Relationship Id="rId14" Type="http://schemas.openxmlformats.org/officeDocument/2006/relationships/tags" Target="../tags/tag262.xml"/><Relationship Id="rId22" Type="http://schemas.openxmlformats.org/officeDocument/2006/relationships/tags" Target="../tags/tag270.xml"/><Relationship Id="rId27" Type="http://schemas.openxmlformats.org/officeDocument/2006/relationships/tags" Target="../tags/tag275.xml"/><Relationship Id="rId30" Type="http://schemas.openxmlformats.org/officeDocument/2006/relationships/image" Target="../media/image31.png"/><Relationship Id="rId35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288.xml"/><Relationship Id="rId18" Type="http://schemas.openxmlformats.org/officeDocument/2006/relationships/tags" Target="../tags/tag293.xml"/><Relationship Id="rId26" Type="http://schemas.openxmlformats.org/officeDocument/2006/relationships/tags" Target="../tags/tag301.xml"/><Relationship Id="rId39" Type="http://schemas.openxmlformats.org/officeDocument/2006/relationships/tags" Target="../tags/tag314.xml"/><Relationship Id="rId21" Type="http://schemas.openxmlformats.org/officeDocument/2006/relationships/tags" Target="../tags/tag296.xml"/><Relationship Id="rId34" Type="http://schemas.openxmlformats.org/officeDocument/2006/relationships/tags" Target="../tags/tag309.xml"/><Relationship Id="rId42" Type="http://schemas.openxmlformats.org/officeDocument/2006/relationships/tags" Target="../tags/tag317.xml"/><Relationship Id="rId47" Type="http://schemas.openxmlformats.org/officeDocument/2006/relationships/tags" Target="../tags/tag322.xml"/><Relationship Id="rId50" Type="http://schemas.openxmlformats.org/officeDocument/2006/relationships/tags" Target="../tags/tag325.xml"/><Relationship Id="rId55" Type="http://schemas.openxmlformats.org/officeDocument/2006/relationships/tags" Target="../tags/tag330.xml"/><Relationship Id="rId63" Type="http://schemas.openxmlformats.org/officeDocument/2006/relationships/tags" Target="../tags/tag338.xml"/><Relationship Id="rId68" Type="http://schemas.openxmlformats.org/officeDocument/2006/relationships/tags" Target="../tags/tag343.xml"/><Relationship Id="rId76" Type="http://schemas.openxmlformats.org/officeDocument/2006/relationships/slideLayout" Target="../slideLayouts/slideLayout24.xml"/><Relationship Id="rId7" Type="http://schemas.openxmlformats.org/officeDocument/2006/relationships/tags" Target="../tags/tag282.xml"/><Relationship Id="rId71" Type="http://schemas.openxmlformats.org/officeDocument/2006/relationships/tags" Target="../tags/tag346.xml"/><Relationship Id="rId2" Type="http://schemas.openxmlformats.org/officeDocument/2006/relationships/tags" Target="../tags/tag277.xml"/><Relationship Id="rId16" Type="http://schemas.openxmlformats.org/officeDocument/2006/relationships/tags" Target="../tags/tag291.xml"/><Relationship Id="rId29" Type="http://schemas.openxmlformats.org/officeDocument/2006/relationships/tags" Target="../tags/tag304.xml"/><Relationship Id="rId11" Type="http://schemas.openxmlformats.org/officeDocument/2006/relationships/tags" Target="../tags/tag286.xml"/><Relationship Id="rId24" Type="http://schemas.openxmlformats.org/officeDocument/2006/relationships/tags" Target="../tags/tag299.xml"/><Relationship Id="rId32" Type="http://schemas.openxmlformats.org/officeDocument/2006/relationships/tags" Target="../tags/tag307.xml"/><Relationship Id="rId37" Type="http://schemas.openxmlformats.org/officeDocument/2006/relationships/tags" Target="../tags/tag312.xml"/><Relationship Id="rId40" Type="http://schemas.openxmlformats.org/officeDocument/2006/relationships/tags" Target="../tags/tag315.xml"/><Relationship Id="rId45" Type="http://schemas.openxmlformats.org/officeDocument/2006/relationships/tags" Target="../tags/tag320.xml"/><Relationship Id="rId53" Type="http://schemas.openxmlformats.org/officeDocument/2006/relationships/tags" Target="../tags/tag328.xml"/><Relationship Id="rId58" Type="http://schemas.openxmlformats.org/officeDocument/2006/relationships/tags" Target="../tags/tag333.xml"/><Relationship Id="rId66" Type="http://schemas.openxmlformats.org/officeDocument/2006/relationships/tags" Target="../tags/tag341.xml"/><Relationship Id="rId74" Type="http://schemas.openxmlformats.org/officeDocument/2006/relationships/tags" Target="../tags/tag349.xml"/><Relationship Id="rId79" Type="http://schemas.openxmlformats.org/officeDocument/2006/relationships/image" Target="../media/image45.png"/><Relationship Id="rId5" Type="http://schemas.openxmlformats.org/officeDocument/2006/relationships/tags" Target="../tags/tag280.xml"/><Relationship Id="rId61" Type="http://schemas.openxmlformats.org/officeDocument/2006/relationships/tags" Target="../tags/tag336.xml"/><Relationship Id="rId82" Type="http://schemas.openxmlformats.org/officeDocument/2006/relationships/image" Target="../media/image48.png"/><Relationship Id="rId10" Type="http://schemas.openxmlformats.org/officeDocument/2006/relationships/tags" Target="../tags/tag285.xml"/><Relationship Id="rId19" Type="http://schemas.openxmlformats.org/officeDocument/2006/relationships/tags" Target="../tags/tag294.xml"/><Relationship Id="rId31" Type="http://schemas.openxmlformats.org/officeDocument/2006/relationships/tags" Target="../tags/tag306.xml"/><Relationship Id="rId44" Type="http://schemas.openxmlformats.org/officeDocument/2006/relationships/tags" Target="../tags/tag319.xml"/><Relationship Id="rId52" Type="http://schemas.openxmlformats.org/officeDocument/2006/relationships/tags" Target="../tags/tag327.xml"/><Relationship Id="rId60" Type="http://schemas.openxmlformats.org/officeDocument/2006/relationships/tags" Target="../tags/tag335.xml"/><Relationship Id="rId65" Type="http://schemas.openxmlformats.org/officeDocument/2006/relationships/tags" Target="../tags/tag340.xml"/><Relationship Id="rId73" Type="http://schemas.openxmlformats.org/officeDocument/2006/relationships/tags" Target="../tags/tag348.xml"/><Relationship Id="rId78" Type="http://schemas.openxmlformats.org/officeDocument/2006/relationships/image" Target="../media/image31.png"/><Relationship Id="rId81" Type="http://schemas.openxmlformats.org/officeDocument/2006/relationships/image" Target="../media/image47.png"/><Relationship Id="rId4" Type="http://schemas.openxmlformats.org/officeDocument/2006/relationships/tags" Target="../tags/tag279.xml"/><Relationship Id="rId9" Type="http://schemas.openxmlformats.org/officeDocument/2006/relationships/tags" Target="../tags/tag284.xml"/><Relationship Id="rId14" Type="http://schemas.openxmlformats.org/officeDocument/2006/relationships/tags" Target="../tags/tag289.xml"/><Relationship Id="rId22" Type="http://schemas.openxmlformats.org/officeDocument/2006/relationships/tags" Target="../tags/tag297.xml"/><Relationship Id="rId27" Type="http://schemas.openxmlformats.org/officeDocument/2006/relationships/tags" Target="../tags/tag302.xml"/><Relationship Id="rId30" Type="http://schemas.openxmlformats.org/officeDocument/2006/relationships/tags" Target="../tags/tag305.xml"/><Relationship Id="rId35" Type="http://schemas.openxmlformats.org/officeDocument/2006/relationships/tags" Target="../tags/tag310.xml"/><Relationship Id="rId43" Type="http://schemas.openxmlformats.org/officeDocument/2006/relationships/tags" Target="../tags/tag318.xml"/><Relationship Id="rId48" Type="http://schemas.openxmlformats.org/officeDocument/2006/relationships/tags" Target="../tags/tag323.xml"/><Relationship Id="rId56" Type="http://schemas.openxmlformats.org/officeDocument/2006/relationships/tags" Target="../tags/tag331.xml"/><Relationship Id="rId64" Type="http://schemas.openxmlformats.org/officeDocument/2006/relationships/tags" Target="../tags/tag339.xml"/><Relationship Id="rId69" Type="http://schemas.openxmlformats.org/officeDocument/2006/relationships/tags" Target="../tags/tag344.xml"/><Relationship Id="rId77" Type="http://schemas.openxmlformats.org/officeDocument/2006/relationships/notesSlide" Target="../notesSlides/notesSlide26.xml"/><Relationship Id="rId8" Type="http://schemas.openxmlformats.org/officeDocument/2006/relationships/tags" Target="../tags/tag283.xml"/><Relationship Id="rId51" Type="http://schemas.openxmlformats.org/officeDocument/2006/relationships/tags" Target="../tags/tag326.xml"/><Relationship Id="rId72" Type="http://schemas.openxmlformats.org/officeDocument/2006/relationships/tags" Target="../tags/tag347.xml"/><Relationship Id="rId80" Type="http://schemas.openxmlformats.org/officeDocument/2006/relationships/image" Target="../media/image46.png"/><Relationship Id="rId3" Type="http://schemas.openxmlformats.org/officeDocument/2006/relationships/tags" Target="../tags/tag278.xml"/><Relationship Id="rId12" Type="http://schemas.openxmlformats.org/officeDocument/2006/relationships/tags" Target="../tags/tag287.xml"/><Relationship Id="rId17" Type="http://schemas.openxmlformats.org/officeDocument/2006/relationships/tags" Target="../tags/tag292.xml"/><Relationship Id="rId25" Type="http://schemas.openxmlformats.org/officeDocument/2006/relationships/tags" Target="../tags/tag300.xml"/><Relationship Id="rId33" Type="http://schemas.openxmlformats.org/officeDocument/2006/relationships/tags" Target="../tags/tag308.xml"/><Relationship Id="rId38" Type="http://schemas.openxmlformats.org/officeDocument/2006/relationships/tags" Target="../tags/tag313.xml"/><Relationship Id="rId46" Type="http://schemas.openxmlformats.org/officeDocument/2006/relationships/tags" Target="../tags/tag321.xml"/><Relationship Id="rId59" Type="http://schemas.openxmlformats.org/officeDocument/2006/relationships/tags" Target="../tags/tag334.xml"/><Relationship Id="rId67" Type="http://schemas.openxmlformats.org/officeDocument/2006/relationships/tags" Target="../tags/tag342.xml"/><Relationship Id="rId20" Type="http://schemas.openxmlformats.org/officeDocument/2006/relationships/tags" Target="../tags/tag295.xml"/><Relationship Id="rId41" Type="http://schemas.openxmlformats.org/officeDocument/2006/relationships/tags" Target="../tags/tag316.xml"/><Relationship Id="rId54" Type="http://schemas.openxmlformats.org/officeDocument/2006/relationships/tags" Target="../tags/tag329.xml"/><Relationship Id="rId62" Type="http://schemas.openxmlformats.org/officeDocument/2006/relationships/tags" Target="../tags/tag337.xml"/><Relationship Id="rId70" Type="http://schemas.openxmlformats.org/officeDocument/2006/relationships/tags" Target="../tags/tag345.xml"/><Relationship Id="rId75" Type="http://schemas.openxmlformats.org/officeDocument/2006/relationships/tags" Target="../tags/tag350.xml"/><Relationship Id="rId1" Type="http://schemas.openxmlformats.org/officeDocument/2006/relationships/tags" Target="../tags/tag276.xml"/><Relationship Id="rId6" Type="http://schemas.openxmlformats.org/officeDocument/2006/relationships/tags" Target="../tags/tag281.xml"/><Relationship Id="rId15" Type="http://schemas.openxmlformats.org/officeDocument/2006/relationships/tags" Target="../tags/tag290.xml"/><Relationship Id="rId23" Type="http://schemas.openxmlformats.org/officeDocument/2006/relationships/tags" Target="../tags/tag298.xml"/><Relationship Id="rId28" Type="http://schemas.openxmlformats.org/officeDocument/2006/relationships/tags" Target="../tags/tag303.xml"/><Relationship Id="rId36" Type="http://schemas.openxmlformats.org/officeDocument/2006/relationships/tags" Target="../tags/tag311.xml"/><Relationship Id="rId49" Type="http://schemas.openxmlformats.org/officeDocument/2006/relationships/tags" Target="../tags/tag324.xml"/><Relationship Id="rId57" Type="http://schemas.openxmlformats.org/officeDocument/2006/relationships/tags" Target="../tags/tag33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358.xml"/><Relationship Id="rId13" Type="http://schemas.openxmlformats.org/officeDocument/2006/relationships/tags" Target="../tags/tag363.xml"/><Relationship Id="rId18" Type="http://schemas.openxmlformats.org/officeDocument/2006/relationships/slideLayout" Target="../slideLayouts/slideLayout24.xml"/><Relationship Id="rId3" Type="http://schemas.openxmlformats.org/officeDocument/2006/relationships/tags" Target="../tags/tag353.xml"/><Relationship Id="rId21" Type="http://schemas.openxmlformats.org/officeDocument/2006/relationships/image" Target="../media/image45.png"/><Relationship Id="rId7" Type="http://schemas.openxmlformats.org/officeDocument/2006/relationships/tags" Target="../tags/tag357.xml"/><Relationship Id="rId12" Type="http://schemas.openxmlformats.org/officeDocument/2006/relationships/tags" Target="../tags/tag362.xml"/><Relationship Id="rId17" Type="http://schemas.openxmlformats.org/officeDocument/2006/relationships/tags" Target="../tags/tag367.xml"/><Relationship Id="rId2" Type="http://schemas.openxmlformats.org/officeDocument/2006/relationships/tags" Target="../tags/tag352.xml"/><Relationship Id="rId16" Type="http://schemas.openxmlformats.org/officeDocument/2006/relationships/tags" Target="../tags/tag366.xml"/><Relationship Id="rId20" Type="http://schemas.openxmlformats.org/officeDocument/2006/relationships/image" Target="../media/image31.png"/><Relationship Id="rId1" Type="http://schemas.openxmlformats.org/officeDocument/2006/relationships/tags" Target="../tags/tag351.xml"/><Relationship Id="rId6" Type="http://schemas.openxmlformats.org/officeDocument/2006/relationships/tags" Target="../tags/tag356.xml"/><Relationship Id="rId11" Type="http://schemas.openxmlformats.org/officeDocument/2006/relationships/tags" Target="../tags/tag361.xml"/><Relationship Id="rId5" Type="http://schemas.openxmlformats.org/officeDocument/2006/relationships/tags" Target="../tags/tag355.xml"/><Relationship Id="rId15" Type="http://schemas.openxmlformats.org/officeDocument/2006/relationships/tags" Target="../tags/tag365.xml"/><Relationship Id="rId10" Type="http://schemas.openxmlformats.org/officeDocument/2006/relationships/tags" Target="../tags/tag360.xml"/><Relationship Id="rId19" Type="http://schemas.openxmlformats.org/officeDocument/2006/relationships/notesSlide" Target="../notesSlides/notesSlide27.xml"/><Relationship Id="rId4" Type="http://schemas.openxmlformats.org/officeDocument/2006/relationships/tags" Target="../tags/tag354.xml"/><Relationship Id="rId9" Type="http://schemas.openxmlformats.org/officeDocument/2006/relationships/tags" Target="../tags/tag359.xml"/><Relationship Id="rId14" Type="http://schemas.openxmlformats.org/officeDocument/2006/relationships/tags" Target="../tags/tag36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375.xml"/><Relationship Id="rId13" Type="http://schemas.openxmlformats.org/officeDocument/2006/relationships/tags" Target="../tags/tag380.xml"/><Relationship Id="rId18" Type="http://schemas.openxmlformats.org/officeDocument/2006/relationships/tags" Target="../tags/tag385.xml"/><Relationship Id="rId3" Type="http://schemas.openxmlformats.org/officeDocument/2006/relationships/tags" Target="../tags/tag370.xml"/><Relationship Id="rId21" Type="http://schemas.openxmlformats.org/officeDocument/2006/relationships/notesSlide" Target="../notesSlides/notesSlide28.xml"/><Relationship Id="rId7" Type="http://schemas.openxmlformats.org/officeDocument/2006/relationships/tags" Target="../tags/tag374.xml"/><Relationship Id="rId12" Type="http://schemas.openxmlformats.org/officeDocument/2006/relationships/tags" Target="../tags/tag379.xml"/><Relationship Id="rId17" Type="http://schemas.openxmlformats.org/officeDocument/2006/relationships/tags" Target="../tags/tag384.xml"/><Relationship Id="rId2" Type="http://schemas.openxmlformats.org/officeDocument/2006/relationships/tags" Target="../tags/tag369.xml"/><Relationship Id="rId16" Type="http://schemas.openxmlformats.org/officeDocument/2006/relationships/tags" Target="../tags/tag383.xml"/><Relationship Id="rId20" Type="http://schemas.openxmlformats.org/officeDocument/2006/relationships/slideLayout" Target="../slideLayouts/slideLayout24.xml"/><Relationship Id="rId1" Type="http://schemas.openxmlformats.org/officeDocument/2006/relationships/tags" Target="../tags/tag368.xml"/><Relationship Id="rId6" Type="http://schemas.openxmlformats.org/officeDocument/2006/relationships/tags" Target="../tags/tag373.xml"/><Relationship Id="rId11" Type="http://schemas.openxmlformats.org/officeDocument/2006/relationships/tags" Target="../tags/tag378.xml"/><Relationship Id="rId24" Type="http://schemas.openxmlformats.org/officeDocument/2006/relationships/image" Target="../media/image51.png"/><Relationship Id="rId5" Type="http://schemas.openxmlformats.org/officeDocument/2006/relationships/tags" Target="../tags/tag372.xml"/><Relationship Id="rId15" Type="http://schemas.openxmlformats.org/officeDocument/2006/relationships/tags" Target="../tags/tag382.xml"/><Relationship Id="rId23" Type="http://schemas.openxmlformats.org/officeDocument/2006/relationships/image" Target="../media/image50.png"/><Relationship Id="rId10" Type="http://schemas.openxmlformats.org/officeDocument/2006/relationships/tags" Target="../tags/tag377.xml"/><Relationship Id="rId19" Type="http://schemas.openxmlformats.org/officeDocument/2006/relationships/tags" Target="../tags/tag386.xml"/><Relationship Id="rId4" Type="http://schemas.openxmlformats.org/officeDocument/2006/relationships/tags" Target="../tags/tag371.xml"/><Relationship Id="rId9" Type="http://schemas.openxmlformats.org/officeDocument/2006/relationships/tags" Target="../tags/tag376.xml"/><Relationship Id="rId14" Type="http://schemas.openxmlformats.org/officeDocument/2006/relationships/tags" Target="../tags/tag381.xml"/><Relationship Id="rId2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6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4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tags" Target="../tags/tag399.xml"/><Relationship Id="rId18" Type="http://schemas.openxmlformats.org/officeDocument/2006/relationships/tags" Target="../tags/tag404.xml"/><Relationship Id="rId26" Type="http://schemas.openxmlformats.org/officeDocument/2006/relationships/tags" Target="../tags/tag412.xml"/><Relationship Id="rId39" Type="http://schemas.openxmlformats.org/officeDocument/2006/relationships/tags" Target="../tags/tag425.xml"/><Relationship Id="rId21" Type="http://schemas.openxmlformats.org/officeDocument/2006/relationships/tags" Target="../tags/tag407.xml"/><Relationship Id="rId34" Type="http://schemas.openxmlformats.org/officeDocument/2006/relationships/tags" Target="../tags/tag420.xml"/><Relationship Id="rId42" Type="http://schemas.openxmlformats.org/officeDocument/2006/relationships/tags" Target="../tags/tag428.xml"/><Relationship Id="rId47" Type="http://schemas.openxmlformats.org/officeDocument/2006/relationships/slideLayout" Target="../slideLayouts/slideLayout24.xml"/><Relationship Id="rId50" Type="http://schemas.openxmlformats.org/officeDocument/2006/relationships/image" Target="../media/image41.png"/><Relationship Id="rId55" Type="http://schemas.openxmlformats.org/officeDocument/2006/relationships/image" Target="../media/image55.png"/><Relationship Id="rId7" Type="http://schemas.openxmlformats.org/officeDocument/2006/relationships/tags" Target="../tags/tag393.xml"/><Relationship Id="rId12" Type="http://schemas.openxmlformats.org/officeDocument/2006/relationships/tags" Target="../tags/tag398.xml"/><Relationship Id="rId17" Type="http://schemas.openxmlformats.org/officeDocument/2006/relationships/tags" Target="../tags/tag403.xml"/><Relationship Id="rId25" Type="http://schemas.openxmlformats.org/officeDocument/2006/relationships/tags" Target="../tags/tag411.xml"/><Relationship Id="rId33" Type="http://schemas.openxmlformats.org/officeDocument/2006/relationships/tags" Target="../tags/tag419.xml"/><Relationship Id="rId38" Type="http://schemas.openxmlformats.org/officeDocument/2006/relationships/tags" Target="../tags/tag424.xml"/><Relationship Id="rId46" Type="http://schemas.openxmlformats.org/officeDocument/2006/relationships/tags" Target="../tags/tag432.xml"/><Relationship Id="rId59" Type="http://schemas.openxmlformats.org/officeDocument/2006/relationships/image" Target="../media/image59.png"/><Relationship Id="rId2" Type="http://schemas.openxmlformats.org/officeDocument/2006/relationships/tags" Target="../tags/tag388.xml"/><Relationship Id="rId16" Type="http://schemas.openxmlformats.org/officeDocument/2006/relationships/tags" Target="../tags/tag402.xml"/><Relationship Id="rId20" Type="http://schemas.openxmlformats.org/officeDocument/2006/relationships/tags" Target="../tags/tag406.xml"/><Relationship Id="rId29" Type="http://schemas.openxmlformats.org/officeDocument/2006/relationships/tags" Target="../tags/tag415.xml"/><Relationship Id="rId41" Type="http://schemas.openxmlformats.org/officeDocument/2006/relationships/tags" Target="../tags/tag427.xml"/><Relationship Id="rId54" Type="http://schemas.openxmlformats.org/officeDocument/2006/relationships/image" Target="../media/image54.png"/><Relationship Id="rId1" Type="http://schemas.openxmlformats.org/officeDocument/2006/relationships/tags" Target="../tags/tag387.xml"/><Relationship Id="rId6" Type="http://schemas.openxmlformats.org/officeDocument/2006/relationships/tags" Target="../tags/tag392.xml"/><Relationship Id="rId11" Type="http://schemas.openxmlformats.org/officeDocument/2006/relationships/tags" Target="../tags/tag397.xml"/><Relationship Id="rId24" Type="http://schemas.openxmlformats.org/officeDocument/2006/relationships/tags" Target="../tags/tag410.xml"/><Relationship Id="rId32" Type="http://schemas.openxmlformats.org/officeDocument/2006/relationships/tags" Target="../tags/tag418.xml"/><Relationship Id="rId37" Type="http://schemas.openxmlformats.org/officeDocument/2006/relationships/tags" Target="../tags/tag423.xml"/><Relationship Id="rId40" Type="http://schemas.openxmlformats.org/officeDocument/2006/relationships/tags" Target="../tags/tag426.xml"/><Relationship Id="rId45" Type="http://schemas.openxmlformats.org/officeDocument/2006/relationships/tags" Target="../tags/tag431.xml"/><Relationship Id="rId53" Type="http://schemas.openxmlformats.org/officeDocument/2006/relationships/image" Target="../media/image53.png"/><Relationship Id="rId58" Type="http://schemas.openxmlformats.org/officeDocument/2006/relationships/image" Target="../media/image58.png"/><Relationship Id="rId5" Type="http://schemas.openxmlformats.org/officeDocument/2006/relationships/tags" Target="../tags/tag391.xml"/><Relationship Id="rId15" Type="http://schemas.openxmlformats.org/officeDocument/2006/relationships/tags" Target="../tags/tag401.xml"/><Relationship Id="rId23" Type="http://schemas.openxmlformats.org/officeDocument/2006/relationships/tags" Target="../tags/tag409.xml"/><Relationship Id="rId28" Type="http://schemas.openxmlformats.org/officeDocument/2006/relationships/tags" Target="../tags/tag414.xml"/><Relationship Id="rId36" Type="http://schemas.openxmlformats.org/officeDocument/2006/relationships/tags" Target="../tags/tag422.xml"/><Relationship Id="rId49" Type="http://schemas.openxmlformats.org/officeDocument/2006/relationships/image" Target="../media/image31.png"/><Relationship Id="rId57" Type="http://schemas.openxmlformats.org/officeDocument/2006/relationships/image" Target="../media/image57.png"/><Relationship Id="rId10" Type="http://schemas.openxmlformats.org/officeDocument/2006/relationships/tags" Target="../tags/tag396.xml"/><Relationship Id="rId19" Type="http://schemas.openxmlformats.org/officeDocument/2006/relationships/tags" Target="../tags/tag405.xml"/><Relationship Id="rId31" Type="http://schemas.openxmlformats.org/officeDocument/2006/relationships/tags" Target="../tags/tag417.xml"/><Relationship Id="rId44" Type="http://schemas.openxmlformats.org/officeDocument/2006/relationships/tags" Target="../tags/tag430.xml"/><Relationship Id="rId52" Type="http://schemas.openxmlformats.org/officeDocument/2006/relationships/image" Target="../media/image52.png"/><Relationship Id="rId60" Type="http://schemas.openxmlformats.org/officeDocument/2006/relationships/image" Target="../media/image60.png"/><Relationship Id="rId4" Type="http://schemas.openxmlformats.org/officeDocument/2006/relationships/tags" Target="../tags/tag390.xml"/><Relationship Id="rId9" Type="http://schemas.openxmlformats.org/officeDocument/2006/relationships/tags" Target="../tags/tag395.xml"/><Relationship Id="rId14" Type="http://schemas.openxmlformats.org/officeDocument/2006/relationships/tags" Target="../tags/tag400.xml"/><Relationship Id="rId22" Type="http://schemas.openxmlformats.org/officeDocument/2006/relationships/tags" Target="../tags/tag408.xml"/><Relationship Id="rId27" Type="http://schemas.openxmlformats.org/officeDocument/2006/relationships/tags" Target="../tags/tag413.xml"/><Relationship Id="rId30" Type="http://schemas.openxmlformats.org/officeDocument/2006/relationships/tags" Target="../tags/tag416.xml"/><Relationship Id="rId35" Type="http://schemas.openxmlformats.org/officeDocument/2006/relationships/tags" Target="../tags/tag421.xml"/><Relationship Id="rId43" Type="http://schemas.openxmlformats.org/officeDocument/2006/relationships/tags" Target="../tags/tag429.xml"/><Relationship Id="rId48" Type="http://schemas.openxmlformats.org/officeDocument/2006/relationships/notesSlide" Target="../notesSlides/notesSlide29.xml"/><Relationship Id="rId56" Type="http://schemas.openxmlformats.org/officeDocument/2006/relationships/image" Target="../media/image56.png"/><Relationship Id="rId8" Type="http://schemas.openxmlformats.org/officeDocument/2006/relationships/tags" Target="../tags/tag394.xml"/><Relationship Id="rId51" Type="http://schemas.openxmlformats.org/officeDocument/2006/relationships/image" Target="../media/image42.png"/><Relationship Id="rId3" Type="http://schemas.openxmlformats.org/officeDocument/2006/relationships/tags" Target="../tags/tag38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434.xml"/><Relationship Id="rId7" Type="http://schemas.openxmlformats.org/officeDocument/2006/relationships/image" Target="../media/image61.png"/><Relationship Id="rId2" Type="http://schemas.openxmlformats.org/officeDocument/2006/relationships/tags" Target="../tags/tag43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441.xml"/><Relationship Id="rId13" Type="http://schemas.openxmlformats.org/officeDocument/2006/relationships/tags" Target="../tags/tag446.xml"/><Relationship Id="rId18" Type="http://schemas.openxmlformats.org/officeDocument/2006/relationships/tags" Target="../tags/tag451.xml"/><Relationship Id="rId26" Type="http://schemas.openxmlformats.org/officeDocument/2006/relationships/slideLayout" Target="../slideLayouts/slideLayout24.xml"/><Relationship Id="rId3" Type="http://schemas.openxmlformats.org/officeDocument/2006/relationships/tags" Target="../tags/tag436.xml"/><Relationship Id="rId21" Type="http://schemas.openxmlformats.org/officeDocument/2006/relationships/tags" Target="../tags/tag454.xml"/><Relationship Id="rId7" Type="http://schemas.openxmlformats.org/officeDocument/2006/relationships/tags" Target="../tags/tag440.xml"/><Relationship Id="rId12" Type="http://schemas.openxmlformats.org/officeDocument/2006/relationships/tags" Target="../tags/tag445.xml"/><Relationship Id="rId17" Type="http://schemas.openxmlformats.org/officeDocument/2006/relationships/tags" Target="../tags/tag450.xml"/><Relationship Id="rId25" Type="http://schemas.openxmlformats.org/officeDocument/2006/relationships/tags" Target="../tags/tag458.xml"/><Relationship Id="rId2" Type="http://schemas.openxmlformats.org/officeDocument/2006/relationships/tags" Target="../tags/tag435.xml"/><Relationship Id="rId16" Type="http://schemas.openxmlformats.org/officeDocument/2006/relationships/tags" Target="../tags/tag449.xml"/><Relationship Id="rId20" Type="http://schemas.openxmlformats.org/officeDocument/2006/relationships/tags" Target="../tags/tag453.xml"/><Relationship Id="rId29" Type="http://schemas.openxmlformats.org/officeDocument/2006/relationships/image" Target="../media/image62.png"/><Relationship Id="rId1" Type="http://schemas.openxmlformats.org/officeDocument/2006/relationships/vmlDrawing" Target="../drawings/vmlDrawing5.vml"/><Relationship Id="rId6" Type="http://schemas.openxmlformats.org/officeDocument/2006/relationships/tags" Target="../tags/tag439.xml"/><Relationship Id="rId11" Type="http://schemas.openxmlformats.org/officeDocument/2006/relationships/tags" Target="../tags/tag444.xml"/><Relationship Id="rId24" Type="http://schemas.openxmlformats.org/officeDocument/2006/relationships/tags" Target="../tags/tag457.xml"/><Relationship Id="rId5" Type="http://schemas.openxmlformats.org/officeDocument/2006/relationships/tags" Target="../tags/tag438.xml"/><Relationship Id="rId15" Type="http://schemas.openxmlformats.org/officeDocument/2006/relationships/tags" Target="../tags/tag448.xml"/><Relationship Id="rId23" Type="http://schemas.openxmlformats.org/officeDocument/2006/relationships/tags" Target="../tags/tag456.xml"/><Relationship Id="rId28" Type="http://schemas.openxmlformats.org/officeDocument/2006/relationships/oleObject" Target="../embeddings/oleObject5.bin"/><Relationship Id="rId10" Type="http://schemas.openxmlformats.org/officeDocument/2006/relationships/tags" Target="../tags/tag443.xml"/><Relationship Id="rId19" Type="http://schemas.openxmlformats.org/officeDocument/2006/relationships/tags" Target="../tags/tag452.xml"/><Relationship Id="rId4" Type="http://schemas.openxmlformats.org/officeDocument/2006/relationships/tags" Target="../tags/tag437.xml"/><Relationship Id="rId9" Type="http://schemas.openxmlformats.org/officeDocument/2006/relationships/tags" Target="../tags/tag442.xml"/><Relationship Id="rId14" Type="http://schemas.openxmlformats.org/officeDocument/2006/relationships/tags" Target="../tags/tag447.xml"/><Relationship Id="rId22" Type="http://schemas.openxmlformats.org/officeDocument/2006/relationships/tags" Target="../tags/tag455.xml"/><Relationship Id="rId27" Type="http://schemas.openxmlformats.org/officeDocument/2006/relationships/notesSlide" Target="../notesSlides/notesSlide31.xml"/><Relationship Id="rId30" Type="http://schemas.openxmlformats.org/officeDocument/2006/relationships/hyperlink" Target="http://www-2.cs.cmu.edu/afs/cs.cmu.edu/user/hws/www/CVPR00.pdf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466.xml"/><Relationship Id="rId13" Type="http://schemas.openxmlformats.org/officeDocument/2006/relationships/notesSlide" Target="../notesSlides/notesSlide32.xml"/><Relationship Id="rId18" Type="http://schemas.openxmlformats.org/officeDocument/2006/relationships/image" Target="../media/image67.png"/><Relationship Id="rId3" Type="http://schemas.openxmlformats.org/officeDocument/2006/relationships/tags" Target="../tags/tag461.xml"/><Relationship Id="rId7" Type="http://schemas.openxmlformats.org/officeDocument/2006/relationships/tags" Target="../tags/tag465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66.png"/><Relationship Id="rId2" Type="http://schemas.openxmlformats.org/officeDocument/2006/relationships/tags" Target="../tags/tag460.xml"/><Relationship Id="rId16" Type="http://schemas.openxmlformats.org/officeDocument/2006/relationships/image" Target="../media/image65.png"/><Relationship Id="rId1" Type="http://schemas.openxmlformats.org/officeDocument/2006/relationships/tags" Target="../tags/tag459.xml"/><Relationship Id="rId6" Type="http://schemas.openxmlformats.org/officeDocument/2006/relationships/tags" Target="../tags/tag464.xml"/><Relationship Id="rId11" Type="http://schemas.openxmlformats.org/officeDocument/2006/relationships/tags" Target="../tags/tag469.xml"/><Relationship Id="rId5" Type="http://schemas.openxmlformats.org/officeDocument/2006/relationships/tags" Target="../tags/tag463.xml"/><Relationship Id="rId15" Type="http://schemas.openxmlformats.org/officeDocument/2006/relationships/image" Target="../media/image64.png"/><Relationship Id="rId10" Type="http://schemas.openxmlformats.org/officeDocument/2006/relationships/tags" Target="../tags/tag468.xml"/><Relationship Id="rId19" Type="http://schemas.openxmlformats.org/officeDocument/2006/relationships/image" Target="../media/image68.png"/><Relationship Id="rId4" Type="http://schemas.openxmlformats.org/officeDocument/2006/relationships/tags" Target="../tags/tag462.xml"/><Relationship Id="rId9" Type="http://schemas.openxmlformats.org/officeDocument/2006/relationships/tags" Target="../tags/tag467.xml"/><Relationship Id="rId1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471.xml"/><Relationship Id="rId1" Type="http://schemas.openxmlformats.org/officeDocument/2006/relationships/tags" Target="../tags/tag470.xml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473.xml"/><Relationship Id="rId1" Type="http://schemas.openxmlformats.org/officeDocument/2006/relationships/tags" Target="../tags/tag472.xml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475.xml"/><Relationship Id="rId1" Type="http://schemas.openxmlformats.org/officeDocument/2006/relationships/tags" Target="../tags/tag474.xml"/><Relationship Id="rId4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483.xml"/><Relationship Id="rId13" Type="http://schemas.openxmlformats.org/officeDocument/2006/relationships/image" Target="../media/image71.jpeg"/><Relationship Id="rId18" Type="http://schemas.openxmlformats.org/officeDocument/2006/relationships/image" Target="../media/image76.jpeg"/><Relationship Id="rId3" Type="http://schemas.openxmlformats.org/officeDocument/2006/relationships/tags" Target="../tags/tag478.xml"/><Relationship Id="rId7" Type="http://schemas.openxmlformats.org/officeDocument/2006/relationships/tags" Target="../tags/tag482.xml"/><Relationship Id="rId12" Type="http://schemas.openxmlformats.org/officeDocument/2006/relationships/notesSlide" Target="../notesSlides/notesSlide36.xml"/><Relationship Id="rId17" Type="http://schemas.openxmlformats.org/officeDocument/2006/relationships/image" Target="../media/image75.jpeg"/><Relationship Id="rId2" Type="http://schemas.openxmlformats.org/officeDocument/2006/relationships/tags" Target="../tags/tag477.xml"/><Relationship Id="rId16" Type="http://schemas.openxmlformats.org/officeDocument/2006/relationships/image" Target="../media/image74.jpeg"/><Relationship Id="rId1" Type="http://schemas.openxmlformats.org/officeDocument/2006/relationships/tags" Target="../tags/tag476.xml"/><Relationship Id="rId6" Type="http://schemas.openxmlformats.org/officeDocument/2006/relationships/tags" Target="../tags/tag481.xml"/><Relationship Id="rId11" Type="http://schemas.openxmlformats.org/officeDocument/2006/relationships/slideLayout" Target="../slideLayouts/slideLayout24.xml"/><Relationship Id="rId5" Type="http://schemas.openxmlformats.org/officeDocument/2006/relationships/tags" Target="../tags/tag480.xml"/><Relationship Id="rId15" Type="http://schemas.openxmlformats.org/officeDocument/2006/relationships/image" Target="../media/image73.jpeg"/><Relationship Id="rId10" Type="http://schemas.openxmlformats.org/officeDocument/2006/relationships/tags" Target="../tags/tag485.xml"/><Relationship Id="rId4" Type="http://schemas.openxmlformats.org/officeDocument/2006/relationships/tags" Target="../tags/tag479.xml"/><Relationship Id="rId9" Type="http://schemas.openxmlformats.org/officeDocument/2006/relationships/tags" Target="../tags/tag484.xml"/><Relationship Id="rId1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487.xml"/><Relationship Id="rId1" Type="http://schemas.openxmlformats.org/officeDocument/2006/relationships/tags" Target="../tags/tag486.xml"/><Relationship Id="rId4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8.xml"/><Relationship Id="rId3" Type="http://schemas.openxmlformats.org/officeDocument/2006/relationships/tags" Target="../tags/tag490.xml"/><Relationship Id="rId7" Type="http://schemas.openxmlformats.org/officeDocument/2006/relationships/slideLayout" Target="../slideLayouts/slideLayout28.xml"/><Relationship Id="rId2" Type="http://schemas.openxmlformats.org/officeDocument/2006/relationships/tags" Target="../tags/tag489.xml"/><Relationship Id="rId1" Type="http://schemas.openxmlformats.org/officeDocument/2006/relationships/tags" Target="../tags/tag488.xml"/><Relationship Id="rId6" Type="http://schemas.openxmlformats.org/officeDocument/2006/relationships/tags" Target="../tags/tag493.xml"/><Relationship Id="rId5" Type="http://schemas.openxmlformats.org/officeDocument/2006/relationships/tags" Target="../tags/tag492.xml"/><Relationship Id="rId10" Type="http://schemas.openxmlformats.org/officeDocument/2006/relationships/image" Target="../media/image78.wmf"/><Relationship Id="rId4" Type="http://schemas.openxmlformats.org/officeDocument/2006/relationships/tags" Target="../tags/tag491.xml"/><Relationship Id="rId9" Type="http://schemas.openxmlformats.org/officeDocument/2006/relationships/image" Target="../media/image77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people.csail.mit.edu/torralba/shortCourseRLOC/index.html" TargetMode="External"/><Relationship Id="rId3" Type="http://schemas.openxmlformats.org/officeDocument/2006/relationships/tags" Target="../tags/tag11.xml"/><Relationship Id="rId7" Type="http://schemas.openxmlformats.org/officeDocument/2006/relationships/image" Target="../media/image5.jpe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496.xml"/><Relationship Id="rId7" Type="http://schemas.openxmlformats.org/officeDocument/2006/relationships/image" Target="../media/image79.png"/><Relationship Id="rId2" Type="http://schemas.openxmlformats.org/officeDocument/2006/relationships/tags" Target="../tags/tag495.xml"/><Relationship Id="rId1" Type="http://schemas.openxmlformats.org/officeDocument/2006/relationships/tags" Target="../tags/tag494.xml"/><Relationship Id="rId6" Type="http://schemas.openxmlformats.org/officeDocument/2006/relationships/notesSlide" Target="../notesSlides/notesSlide39.xml"/><Relationship Id="rId5" Type="http://schemas.openxmlformats.org/officeDocument/2006/relationships/slideLayout" Target="../slideLayouts/slideLayout24.xml"/><Relationship Id="rId4" Type="http://schemas.openxmlformats.org/officeDocument/2006/relationships/tags" Target="../tags/tag49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499.xml"/><Relationship Id="rId1" Type="http://schemas.openxmlformats.org/officeDocument/2006/relationships/tags" Target="../tags/tag498.xml"/><Relationship Id="rId6" Type="http://schemas.openxmlformats.org/officeDocument/2006/relationships/hyperlink" Target="http://www.cs.washington.edu/education/courses/577/04sp/contents.html#DM" TargetMode="External"/><Relationship Id="rId5" Type="http://schemas.openxmlformats.org/officeDocument/2006/relationships/hyperlink" Target="http://www.vision.ee.ethz.ch/~bleibe/teaching/tutorial-aaai08/" TargetMode="External"/><Relationship Id="rId4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507.xml"/><Relationship Id="rId13" Type="http://schemas.openxmlformats.org/officeDocument/2006/relationships/image" Target="../media/image82.png"/><Relationship Id="rId3" Type="http://schemas.openxmlformats.org/officeDocument/2006/relationships/tags" Target="../tags/tag502.xml"/><Relationship Id="rId7" Type="http://schemas.openxmlformats.org/officeDocument/2006/relationships/tags" Target="../tags/tag506.xml"/><Relationship Id="rId12" Type="http://schemas.openxmlformats.org/officeDocument/2006/relationships/image" Target="../media/image81.png"/><Relationship Id="rId2" Type="http://schemas.openxmlformats.org/officeDocument/2006/relationships/tags" Target="../tags/tag501.xml"/><Relationship Id="rId1" Type="http://schemas.openxmlformats.org/officeDocument/2006/relationships/tags" Target="../tags/tag500.xml"/><Relationship Id="rId6" Type="http://schemas.openxmlformats.org/officeDocument/2006/relationships/tags" Target="../tags/tag505.xml"/><Relationship Id="rId11" Type="http://schemas.openxmlformats.org/officeDocument/2006/relationships/notesSlide" Target="../notesSlides/notesSlide41.xml"/><Relationship Id="rId5" Type="http://schemas.openxmlformats.org/officeDocument/2006/relationships/tags" Target="../tags/tag504.xml"/><Relationship Id="rId10" Type="http://schemas.openxmlformats.org/officeDocument/2006/relationships/slideLayout" Target="../slideLayouts/slideLayout40.xml"/><Relationship Id="rId4" Type="http://schemas.openxmlformats.org/officeDocument/2006/relationships/tags" Target="../tags/tag503.xml"/><Relationship Id="rId9" Type="http://schemas.openxmlformats.org/officeDocument/2006/relationships/tags" Target="../tags/tag50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tags" Target="../tags/tag511.xml"/><Relationship Id="rId7" Type="http://schemas.openxmlformats.org/officeDocument/2006/relationships/notesSlide" Target="../notesSlides/notesSlide42.xml"/><Relationship Id="rId2" Type="http://schemas.openxmlformats.org/officeDocument/2006/relationships/tags" Target="../tags/tag510.xml"/><Relationship Id="rId1" Type="http://schemas.openxmlformats.org/officeDocument/2006/relationships/tags" Target="../tags/tag509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513.xml"/><Relationship Id="rId4" Type="http://schemas.openxmlformats.org/officeDocument/2006/relationships/tags" Target="../tags/tag512.xml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tags" Target="../tags/tag526.xml"/><Relationship Id="rId18" Type="http://schemas.openxmlformats.org/officeDocument/2006/relationships/tags" Target="../tags/tag531.xml"/><Relationship Id="rId26" Type="http://schemas.openxmlformats.org/officeDocument/2006/relationships/tags" Target="../tags/tag539.xml"/><Relationship Id="rId39" Type="http://schemas.openxmlformats.org/officeDocument/2006/relationships/tags" Target="../tags/tag552.xml"/><Relationship Id="rId21" Type="http://schemas.openxmlformats.org/officeDocument/2006/relationships/tags" Target="../tags/tag534.xml"/><Relationship Id="rId34" Type="http://schemas.openxmlformats.org/officeDocument/2006/relationships/tags" Target="../tags/tag547.xml"/><Relationship Id="rId42" Type="http://schemas.openxmlformats.org/officeDocument/2006/relationships/tags" Target="../tags/tag555.xml"/><Relationship Id="rId47" Type="http://schemas.openxmlformats.org/officeDocument/2006/relationships/tags" Target="../tags/tag560.xml"/><Relationship Id="rId50" Type="http://schemas.openxmlformats.org/officeDocument/2006/relationships/tags" Target="../tags/tag563.xml"/><Relationship Id="rId55" Type="http://schemas.openxmlformats.org/officeDocument/2006/relationships/tags" Target="../tags/tag568.xml"/><Relationship Id="rId7" Type="http://schemas.openxmlformats.org/officeDocument/2006/relationships/tags" Target="../tags/tag520.xml"/><Relationship Id="rId2" Type="http://schemas.openxmlformats.org/officeDocument/2006/relationships/tags" Target="../tags/tag515.xml"/><Relationship Id="rId16" Type="http://schemas.openxmlformats.org/officeDocument/2006/relationships/tags" Target="../tags/tag529.xml"/><Relationship Id="rId20" Type="http://schemas.openxmlformats.org/officeDocument/2006/relationships/tags" Target="../tags/tag533.xml"/><Relationship Id="rId29" Type="http://schemas.openxmlformats.org/officeDocument/2006/relationships/tags" Target="../tags/tag542.xml"/><Relationship Id="rId41" Type="http://schemas.openxmlformats.org/officeDocument/2006/relationships/tags" Target="../tags/tag554.xml"/><Relationship Id="rId54" Type="http://schemas.openxmlformats.org/officeDocument/2006/relationships/tags" Target="../tags/tag567.xml"/><Relationship Id="rId1" Type="http://schemas.openxmlformats.org/officeDocument/2006/relationships/tags" Target="../tags/tag514.xml"/><Relationship Id="rId6" Type="http://schemas.openxmlformats.org/officeDocument/2006/relationships/tags" Target="../tags/tag519.xml"/><Relationship Id="rId11" Type="http://schemas.openxmlformats.org/officeDocument/2006/relationships/tags" Target="../tags/tag524.xml"/><Relationship Id="rId24" Type="http://schemas.openxmlformats.org/officeDocument/2006/relationships/tags" Target="../tags/tag537.xml"/><Relationship Id="rId32" Type="http://schemas.openxmlformats.org/officeDocument/2006/relationships/tags" Target="../tags/tag545.xml"/><Relationship Id="rId37" Type="http://schemas.openxmlformats.org/officeDocument/2006/relationships/tags" Target="../tags/tag550.xml"/><Relationship Id="rId40" Type="http://schemas.openxmlformats.org/officeDocument/2006/relationships/tags" Target="../tags/tag553.xml"/><Relationship Id="rId45" Type="http://schemas.openxmlformats.org/officeDocument/2006/relationships/tags" Target="../tags/tag558.xml"/><Relationship Id="rId53" Type="http://schemas.openxmlformats.org/officeDocument/2006/relationships/tags" Target="../tags/tag566.xml"/><Relationship Id="rId58" Type="http://schemas.openxmlformats.org/officeDocument/2006/relationships/image" Target="../media/image81.png"/><Relationship Id="rId5" Type="http://schemas.openxmlformats.org/officeDocument/2006/relationships/tags" Target="../tags/tag518.xml"/><Relationship Id="rId15" Type="http://schemas.openxmlformats.org/officeDocument/2006/relationships/tags" Target="../tags/tag528.xml"/><Relationship Id="rId23" Type="http://schemas.openxmlformats.org/officeDocument/2006/relationships/tags" Target="../tags/tag536.xml"/><Relationship Id="rId28" Type="http://schemas.openxmlformats.org/officeDocument/2006/relationships/tags" Target="../tags/tag541.xml"/><Relationship Id="rId36" Type="http://schemas.openxmlformats.org/officeDocument/2006/relationships/tags" Target="../tags/tag549.xml"/><Relationship Id="rId49" Type="http://schemas.openxmlformats.org/officeDocument/2006/relationships/tags" Target="../tags/tag562.xml"/><Relationship Id="rId57" Type="http://schemas.openxmlformats.org/officeDocument/2006/relationships/notesSlide" Target="../notesSlides/notesSlide43.xml"/><Relationship Id="rId61" Type="http://schemas.openxmlformats.org/officeDocument/2006/relationships/image" Target="../media/image86.png"/><Relationship Id="rId10" Type="http://schemas.openxmlformats.org/officeDocument/2006/relationships/tags" Target="../tags/tag523.xml"/><Relationship Id="rId19" Type="http://schemas.openxmlformats.org/officeDocument/2006/relationships/tags" Target="../tags/tag532.xml"/><Relationship Id="rId31" Type="http://schemas.openxmlformats.org/officeDocument/2006/relationships/tags" Target="../tags/tag544.xml"/><Relationship Id="rId44" Type="http://schemas.openxmlformats.org/officeDocument/2006/relationships/tags" Target="../tags/tag557.xml"/><Relationship Id="rId52" Type="http://schemas.openxmlformats.org/officeDocument/2006/relationships/tags" Target="../tags/tag565.xml"/><Relationship Id="rId60" Type="http://schemas.openxmlformats.org/officeDocument/2006/relationships/image" Target="../media/image84.png"/><Relationship Id="rId4" Type="http://schemas.openxmlformats.org/officeDocument/2006/relationships/tags" Target="../tags/tag517.xml"/><Relationship Id="rId9" Type="http://schemas.openxmlformats.org/officeDocument/2006/relationships/tags" Target="../tags/tag522.xml"/><Relationship Id="rId14" Type="http://schemas.openxmlformats.org/officeDocument/2006/relationships/tags" Target="../tags/tag527.xml"/><Relationship Id="rId22" Type="http://schemas.openxmlformats.org/officeDocument/2006/relationships/tags" Target="../tags/tag535.xml"/><Relationship Id="rId27" Type="http://schemas.openxmlformats.org/officeDocument/2006/relationships/tags" Target="../tags/tag540.xml"/><Relationship Id="rId30" Type="http://schemas.openxmlformats.org/officeDocument/2006/relationships/tags" Target="../tags/tag543.xml"/><Relationship Id="rId35" Type="http://schemas.openxmlformats.org/officeDocument/2006/relationships/tags" Target="../tags/tag548.xml"/><Relationship Id="rId43" Type="http://schemas.openxmlformats.org/officeDocument/2006/relationships/tags" Target="../tags/tag556.xml"/><Relationship Id="rId48" Type="http://schemas.openxmlformats.org/officeDocument/2006/relationships/tags" Target="../tags/tag561.xml"/><Relationship Id="rId56" Type="http://schemas.openxmlformats.org/officeDocument/2006/relationships/slideLayout" Target="../slideLayouts/slideLayout40.xml"/><Relationship Id="rId8" Type="http://schemas.openxmlformats.org/officeDocument/2006/relationships/tags" Target="../tags/tag521.xml"/><Relationship Id="rId51" Type="http://schemas.openxmlformats.org/officeDocument/2006/relationships/tags" Target="../tags/tag564.xml"/><Relationship Id="rId3" Type="http://schemas.openxmlformats.org/officeDocument/2006/relationships/tags" Target="../tags/tag516.xml"/><Relationship Id="rId12" Type="http://schemas.openxmlformats.org/officeDocument/2006/relationships/tags" Target="../tags/tag525.xml"/><Relationship Id="rId17" Type="http://schemas.openxmlformats.org/officeDocument/2006/relationships/tags" Target="../tags/tag530.xml"/><Relationship Id="rId25" Type="http://schemas.openxmlformats.org/officeDocument/2006/relationships/tags" Target="../tags/tag538.xml"/><Relationship Id="rId33" Type="http://schemas.openxmlformats.org/officeDocument/2006/relationships/tags" Target="../tags/tag546.xml"/><Relationship Id="rId38" Type="http://schemas.openxmlformats.org/officeDocument/2006/relationships/tags" Target="../tags/tag551.xml"/><Relationship Id="rId46" Type="http://schemas.openxmlformats.org/officeDocument/2006/relationships/tags" Target="../tags/tag559.xml"/><Relationship Id="rId59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576.xml"/><Relationship Id="rId3" Type="http://schemas.openxmlformats.org/officeDocument/2006/relationships/tags" Target="../tags/tag571.xml"/><Relationship Id="rId7" Type="http://schemas.openxmlformats.org/officeDocument/2006/relationships/tags" Target="../tags/tag575.xml"/><Relationship Id="rId2" Type="http://schemas.openxmlformats.org/officeDocument/2006/relationships/tags" Target="../tags/tag570.xml"/><Relationship Id="rId1" Type="http://schemas.openxmlformats.org/officeDocument/2006/relationships/tags" Target="../tags/tag569.xml"/><Relationship Id="rId6" Type="http://schemas.openxmlformats.org/officeDocument/2006/relationships/tags" Target="../tags/tag574.xml"/><Relationship Id="rId11" Type="http://schemas.openxmlformats.org/officeDocument/2006/relationships/image" Target="../media/image87.png"/><Relationship Id="rId5" Type="http://schemas.openxmlformats.org/officeDocument/2006/relationships/tags" Target="../tags/tag573.xml"/><Relationship Id="rId10" Type="http://schemas.openxmlformats.org/officeDocument/2006/relationships/notesSlide" Target="../notesSlides/notesSlide44.xml"/><Relationship Id="rId4" Type="http://schemas.openxmlformats.org/officeDocument/2006/relationships/tags" Target="../tags/tag572.xml"/><Relationship Id="rId9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5.jpe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579.xml"/><Relationship Id="rId7" Type="http://schemas.openxmlformats.org/officeDocument/2006/relationships/image" Target="../media/image87.png"/><Relationship Id="rId2" Type="http://schemas.openxmlformats.org/officeDocument/2006/relationships/tags" Target="../tags/tag578.xml"/><Relationship Id="rId1" Type="http://schemas.openxmlformats.org/officeDocument/2006/relationships/tags" Target="../tags/tag577.xml"/><Relationship Id="rId6" Type="http://schemas.openxmlformats.org/officeDocument/2006/relationships/notesSlide" Target="../notesSlides/notesSlide45.xml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580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tags" Target="../tags/tag583.xml"/><Relationship Id="rId7" Type="http://schemas.openxmlformats.org/officeDocument/2006/relationships/tags" Target="../tags/tag587.xml"/><Relationship Id="rId2" Type="http://schemas.openxmlformats.org/officeDocument/2006/relationships/tags" Target="../tags/tag582.xml"/><Relationship Id="rId1" Type="http://schemas.openxmlformats.org/officeDocument/2006/relationships/tags" Target="../tags/tag581.xml"/><Relationship Id="rId6" Type="http://schemas.openxmlformats.org/officeDocument/2006/relationships/tags" Target="../tags/tag586.xml"/><Relationship Id="rId5" Type="http://schemas.openxmlformats.org/officeDocument/2006/relationships/tags" Target="../tags/tag585.xml"/><Relationship Id="rId10" Type="http://schemas.openxmlformats.org/officeDocument/2006/relationships/image" Target="../media/image87.png"/><Relationship Id="rId4" Type="http://schemas.openxmlformats.org/officeDocument/2006/relationships/tags" Target="../tags/tag584.xml"/><Relationship Id="rId9" Type="http://schemas.openxmlformats.org/officeDocument/2006/relationships/notesSlide" Target="../notesSlides/notesSlide4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588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596.xml"/><Relationship Id="rId13" Type="http://schemas.openxmlformats.org/officeDocument/2006/relationships/slideLayout" Target="../slideLayouts/slideLayout40.xml"/><Relationship Id="rId3" Type="http://schemas.openxmlformats.org/officeDocument/2006/relationships/tags" Target="../tags/tag591.xml"/><Relationship Id="rId7" Type="http://schemas.openxmlformats.org/officeDocument/2006/relationships/tags" Target="../tags/tag595.xml"/><Relationship Id="rId12" Type="http://schemas.openxmlformats.org/officeDocument/2006/relationships/tags" Target="../tags/tag600.xml"/><Relationship Id="rId17" Type="http://schemas.openxmlformats.org/officeDocument/2006/relationships/image" Target="../media/image87.png"/><Relationship Id="rId2" Type="http://schemas.openxmlformats.org/officeDocument/2006/relationships/tags" Target="../tags/tag590.xml"/><Relationship Id="rId16" Type="http://schemas.openxmlformats.org/officeDocument/2006/relationships/image" Target="../media/image90.png"/><Relationship Id="rId1" Type="http://schemas.openxmlformats.org/officeDocument/2006/relationships/tags" Target="../tags/tag589.xml"/><Relationship Id="rId6" Type="http://schemas.openxmlformats.org/officeDocument/2006/relationships/tags" Target="../tags/tag594.xml"/><Relationship Id="rId11" Type="http://schemas.openxmlformats.org/officeDocument/2006/relationships/tags" Target="../tags/tag599.xml"/><Relationship Id="rId5" Type="http://schemas.openxmlformats.org/officeDocument/2006/relationships/tags" Target="../tags/tag593.xml"/><Relationship Id="rId15" Type="http://schemas.openxmlformats.org/officeDocument/2006/relationships/image" Target="../media/image89.png"/><Relationship Id="rId10" Type="http://schemas.openxmlformats.org/officeDocument/2006/relationships/tags" Target="../tags/tag598.xml"/><Relationship Id="rId4" Type="http://schemas.openxmlformats.org/officeDocument/2006/relationships/tags" Target="../tags/tag592.xml"/><Relationship Id="rId9" Type="http://schemas.openxmlformats.org/officeDocument/2006/relationships/tags" Target="../tags/tag597.xml"/><Relationship Id="rId14" Type="http://schemas.openxmlformats.org/officeDocument/2006/relationships/notesSlide" Target="../notesSlides/notesSlide4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tags" Target="../tags/tag603.xml"/><Relationship Id="rId7" Type="http://schemas.openxmlformats.org/officeDocument/2006/relationships/image" Target="../media/image91.png"/><Relationship Id="rId2" Type="http://schemas.openxmlformats.org/officeDocument/2006/relationships/tags" Target="../tags/tag602.xml"/><Relationship Id="rId1" Type="http://schemas.openxmlformats.org/officeDocument/2006/relationships/tags" Target="../tags/tag601.xml"/><Relationship Id="rId6" Type="http://schemas.openxmlformats.org/officeDocument/2006/relationships/image" Target="../media/image81.png"/><Relationship Id="rId5" Type="http://schemas.openxmlformats.org/officeDocument/2006/relationships/image" Target="../media/image84.png"/><Relationship Id="rId4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tags" Target="../tags/tag606.xml"/><Relationship Id="rId7" Type="http://schemas.openxmlformats.org/officeDocument/2006/relationships/tags" Target="../tags/tag610.xml"/><Relationship Id="rId2" Type="http://schemas.openxmlformats.org/officeDocument/2006/relationships/tags" Target="../tags/tag605.xml"/><Relationship Id="rId1" Type="http://schemas.openxmlformats.org/officeDocument/2006/relationships/tags" Target="../tags/tag604.xml"/><Relationship Id="rId6" Type="http://schemas.openxmlformats.org/officeDocument/2006/relationships/tags" Target="../tags/tag609.xml"/><Relationship Id="rId5" Type="http://schemas.openxmlformats.org/officeDocument/2006/relationships/tags" Target="../tags/tag608.xml"/><Relationship Id="rId10" Type="http://schemas.openxmlformats.org/officeDocument/2006/relationships/image" Target="../media/image92.png"/><Relationship Id="rId4" Type="http://schemas.openxmlformats.org/officeDocument/2006/relationships/tags" Target="../tags/tag607.xml"/><Relationship Id="rId9" Type="http://schemas.openxmlformats.org/officeDocument/2006/relationships/notesSlide" Target="../notesSlides/notesSlide48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618.xml"/><Relationship Id="rId13" Type="http://schemas.openxmlformats.org/officeDocument/2006/relationships/tags" Target="../tags/tag623.xml"/><Relationship Id="rId18" Type="http://schemas.openxmlformats.org/officeDocument/2006/relationships/tags" Target="../tags/tag628.xml"/><Relationship Id="rId26" Type="http://schemas.openxmlformats.org/officeDocument/2006/relationships/tags" Target="../tags/tag636.xml"/><Relationship Id="rId39" Type="http://schemas.openxmlformats.org/officeDocument/2006/relationships/image" Target="../media/image96.png"/><Relationship Id="rId3" Type="http://schemas.openxmlformats.org/officeDocument/2006/relationships/tags" Target="../tags/tag613.xml"/><Relationship Id="rId21" Type="http://schemas.openxmlformats.org/officeDocument/2006/relationships/tags" Target="../tags/tag631.xml"/><Relationship Id="rId34" Type="http://schemas.openxmlformats.org/officeDocument/2006/relationships/notesSlide" Target="../notesSlides/notesSlide49.xml"/><Relationship Id="rId42" Type="http://schemas.openxmlformats.org/officeDocument/2006/relationships/image" Target="../media/image99.png"/><Relationship Id="rId7" Type="http://schemas.openxmlformats.org/officeDocument/2006/relationships/tags" Target="../tags/tag617.xml"/><Relationship Id="rId12" Type="http://schemas.openxmlformats.org/officeDocument/2006/relationships/tags" Target="../tags/tag622.xml"/><Relationship Id="rId17" Type="http://schemas.openxmlformats.org/officeDocument/2006/relationships/tags" Target="../tags/tag627.xml"/><Relationship Id="rId25" Type="http://schemas.openxmlformats.org/officeDocument/2006/relationships/tags" Target="../tags/tag635.xml"/><Relationship Id="rId33" Type="http://schemas.openxmlformats.org/officeDocument/2006/relationships/slideLayout" Target="../slideLayouts/slideLayout40.xml"/><Relationship Id="rId38" Type="http://schemas.openxmlformats.org/officeDocument/2006/relationships/image" Target="../media/image95.png"/><Relationship Id="rId2" Type="http://schemas.openxmlformats.org/officeDocument/2006/relationships/tags" Target="../tags/tag612.xml"/><Relationship Id="rId16" Type="http://schemas.openxmlformats.org/officeDocument/2006/relationships/tags" Target="../tags/tag626.xml"/><Relationship Id="rId20" Type="http://schemas.openxmlformats.org/officeDocument/2006/relationships/tags" Target="../tags/tag630.xml"/><Relationship Id="rId29" Type="http://schemas.openxmlformats.org/officeDocument/2006/relationships/tags" Target="../tags/tag639.xml"/><Relationship Id="rId41" Type="http://schemas.openxmlformats.org/officeDocument/2006/relationships/image" Target="../media/image98.png"/><Relationship Id="rId1" Type="http://schemas.openxmlformats.org/officeDocument/2006/relationships/tags" Target="../tags/tag611.xml"/><Relationship Id="rId6" Type="http://schemas.openxmlformats.org/officeDocument/2006/relationships/tags" Target="../tags/tag616.xml"/><Relationship Id="rId11" Type="http://schemas.openxmlformats.org/officeDocument/2006/relationships/tags" Target="../tags/tag621.xml"/><Relationship Id="rId24" Type="http://schemas.openxmlformats.org/officeDocument/2006/relationships/tags" Target="../tags/tag634.xml"/><Relationship Id="rId32" Type="http://schemas.openxmlformats.org/officeDocument/2006/relationships/tags" Target="../tags/tag642.xml"/><Relationship Id="rId37" Type="http://schemas.openxmlformats.org/officeDocument/2006/relationships/image" Target="../media/image94.jpeg"/><Relationship Id="rId40" Type="http://schemas.openxmlformats.org/officeDocument/2006/relationships/image" Target="../media/image97.jpeg"/><Relationship Id="rId5" Type="http://schemas.openxmlformats.org/officeDocument/2006/relationships/tags" Target="../tags/tag615.xml"/><Relationship Id="rId15" Type="http://schemas.openxmlformats.org/officeDocument/2006/relationships/tags" Target="../tags/tag625.xml"/><Relationship Id="rId23" Type="http://schemas.openxmlformats.org/officeDocument/2006/relationships/tags" Target="../tags/tag633.xml"/><Relationship Id="rId28" Type="http://schemas.openxmlformats.org/officeDocument/2006/relationships/tags" Target="../tags/tag638.xml"/><Relationship Id="rId36" Type="http://schemas.openxmlformats.org/officeDocument/2006/relationships/image" Target="../media/image93.png"/><Relationship Id="rId10" Type="http://schemas.openxmlformats.org/officeDocument/2006/relationships/tags" Target="../tags/tag620.xml"/><Relationship Id="rId19" Type="http://schemas.openxmlformats.org/officeDocument/2006/relationships/tags" Target="../tags/tag629.xml"/><Relationship Id="rId31" Type="http://schemas.openxmlformats.org/officeDocument/2006/relationships/tags" Target="../tags/tag641.xml"/><Relationship Id="rId4" Type="http://schemas.openxmlformats.org/officeDocument/2006/relationships/tags" Target="../tags/tag614.xml"/><Relationship Id="rId9" Type="http://schemas.openxmlformats.org/officeDocument/2006/relationships/tags" Target="../tags/tag619.xml"/><Relationship Id="rId14" Type="http://schemas.openxmlformats.org/officeDocument/2006/relationships/tags" Target="../tags/tag624.xml"/><Relationship Id="rId22" Type="http://schemas.openxmlformats.org/officeDocument/2006/relationships/tags" Target="../tags/tag632.xml"/><Relationship Id="rId27" Type="http://schemas.openxmlformats.org/officeDocument/2006/relationships/tags" Target="../tags/tag637.xml"/><Relationship Id="rId30" Type="http://schemas.openxmlformats.org/officeDocument/2006/relationships/tags" Target="../tags/tag640.xml"/><Relationship Id="rId35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64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644.xml"/><Relationship Id="rId4" Type="http://schemas.openxmlformats.org/officeDocument/2006/relationships/image" Target="../media/image10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0.xml"/><Relationship Id="rId3" Type="http://schemas.openxmlformats.org/officeDocument/2006/relationships/tags" Target="../tags/tag647.xml"/><Relationship Id="rId7" Type="http://schemas.openxmlformats.org/officeDocument/2006/relationships/slideLayout" Target="../slideLayouts/slideLayout40.xml"/><Relationship Id="rId2" Type="http://schemas.openxmlformats.org/officeDocument/2006/relationships/tags" Target="../tags/tag646.xml"/><Relationship Id="rId1" Type="http://schemas.openxmlformats.org/officeDocument/2006/relationships/tags" Target="../tags/tag645.xml"/><Relationship Id="rId6" Type="http://schemas.openxmlformats.org/officeDocument/2006/relationships/tags" Target="../tags/tag650.xml"/><Relationship Id="rId5" Type="http://schemas.openxmlformats.org/officeDocument/2006/relationships/tags" Target="../tags/tag649.xml"/><Relationship Id="rId4" Type="http://schemas.openxmlformats.org/officeDocument/2006/relationships/tags" Target="../tags/tag648.xml"/><Relationship Id="rId9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19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tags" Target="../tags/tag652.xml"/><Relationship Id="rId1" Type="http://schemas.openxmlformats.org/officeDocument/2006/relationships/tags" Target="../tags/tag651.xml"/><Relationship Id="rId5" Type="http://schemas.openxmlformats.org/officeDocument/2006/relationships/image" Target="../media/image99.png"/><Relationship Id="rId4" Type="http://schemas.openxmlformats.org/officeDocument/2006/relationships/notesSlide" Target="../notesSlides/notesSlide5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tags" Target="../tags/tag654.xml"/><Relationship Id="rId1" Type="http://schemas.openxmlformats.org/officeDocument/2006/relationships/tags" Target="../tags/tag653.xml"/><Relationship Id="rId5" Type="http://schemas.openxmlformats.org/officeDocument/2006/relationships/image" Target="../media/image104.png"/><Relationship Id="rId4" Type="http://schemas.openxmlformats.org/officeDocument/2006/relationships/notesSlide" Target="../notesSlides/notesSlide5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tags" Target="../tags/tag657.xml"/><Relationship Id="rId7" Type="http://schemas.openxmlformats.org/officeDocument/2006/relationships/image" Target="../media/image106.jpeg"/><Relationship Id="rId2" Type="http://schemas.openxmlformats.org/officeDocument/2006/relationships/tags" Target="../tags/tag656.xml"/><Relationship Id="rId1" Type="http://schemas.openxmlformats.org/officeDocument/2006/relationships/tags" Target="../tags/tag655.xml"/><Relationship Id="rId6" Type="http://schemas.openxmlformats.org/officeDocument/2006/relationships/image" Target="../media/image105.jpeg"/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40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tags" Target="../tags/tag660.xml"/><Relationship Id="rId7" Type="http://schemas.openxmlformats.org/officeDocument/2006/relationships/image" Target="../media/image107.jpeg"/><Relationship Id="rId2" Type="http://schemas.openxmlformats.org/officeDocument/2006/relationships/tags" Target="../tags/tag659.xml"/><Relationship Id="rId1" Type="http://schemas.openxmlformats.org/officeDocument/2006/relationships/tags" Target="../tags/tag658.xml"/><Relationship Id="rId6" Type="http://schemas.openxmlformats.org/officeDocument/2006/relationships/notesSlide" Target="../notesSlides/notesSlide54.xml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661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5.xml"/><Relationship Id="rId3" Type="http://schemas.openxmlformats.org/officeDocument/2006/relationships/tags" Target="../tags/tag664.xml"/><Relationship Id="rId7" Type="http://schemas.openxmlformats.org/officeDocument/2006/relationships/slideLayout" Target="../slideLayouts/slideLayout40.xml"/><Relationship Id="rId2" Type="http://schemas.openxmlformats.org/officeDocument/2006/relationships/tags" Target="../tags/tag663.xml"/><Relationship Id="rId1" Type="http://schemas.openxmlformats.org/officeDocument/2006/relationships/tags" Target="../tags/tag662.xml"/><Relationship Id="rId6" Type="http://schemas.openxmlformats.org/officeDocument/2006/relationships/tags" Target="../tags/tag667.xml"/><Relationship Id="rId11" Type="http://schemas.openxmlformats.org/officeDocument/2006/relationships/image" Target="../media/image111.jpeg"/><Relationship Id="rId5" Type="http://schemas.openxmlformats.org/officeDocument/2006/relationships/tags" Target="../tags/tag666.xml"/><Relationship Id="rId10" Type="http://schemas.openxmlformats.org/officeDocument/2006/relationships/image" Target="../media/image110.jpeg"/><Relationship Id="rId4" Type="http://schemas.openxmlformats.org/officeDocument/2006/relationships/tags" Target="../tags/tag665.xml"/><Relationship Id="rId9" Type="http://schemas.openxmlformats.org/officeDocument/2006/relationships/image" Target="../media/image109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ittpatt.com/face_tracking/" TargetMode="Externa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5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2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image" Target="../media/image5.jpeg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notesSlide" Target="../notesSlides/notesSlide7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30.xml"/><Relationship Id="rId10" Type="http://schemas.openxmlformats.org/officeDocument/2006/relationships/tags" Target="../tags/tag35.xml"/><Relationship Id="rId4" Type="http://schemas.openxmlformats.org/officeDocument/2006/relationships/tags" Target="../tags/tag29.xml"/><Relationship Id="rId9" Type="http://schemas.openxmlformats.org/officeDocument/2006/relationships/tags" Target="../tags/tag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5.jpe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Object recognition (part 1)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400" dirty="0"/>
              <a:t>CSE P 576</a:t>
            </a:r>
          </a:p>
          <a:p>
            <a:pPr>
              <a:defRPr/>
            </a:pPr>
            <a:r>
              <a:rPr lang="en-US" sz="2400" dirty="0"/>
              <a:t>Larry Zitnick (</a:t>
            </a:r>
            <a:r>
              <a:rPr lang="en-US" sz="2400" dirty="0">
                <a:hlinkClick r:id="rId2"/>
              </a:rPr>
              <a:t>larryz@microsoft.com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847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83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663" y="4222750"/>
            <a:ext cx="48101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4835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t="5048" b="8725"/>
          <a:stretch>
            <a:fillRect/>
          </a:stretch>
        </p:blipFill>
        <p:spPr bwMode="auto">
          <a:xfrm>
            <a:off x="457200" y="838200"/>
            <a:ext cx="35972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4836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Applications:  Computational photography</a:t>
            </a:r>
          </a:p>
        </p:txBody>
      </p:sp>
    </p:spTree>
    <p:extLst>
      <p:ext uri="{BB962C8B-B14F-4D97-AF65-F5344CB8AC3E}">
        <p14:creationId xmlns:p14="http://schemas.microsoft.com/office/powerpoint/2010/main" val="45797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Applications:  Assisted driving</a:t>
            </a:r>
          </a:p>
        </p:txBody>
      </p:sp>
      <p:pic>
        <p:nvPicPr>
          <p:cNvPr id="506883" name="Picture 3" descr="p1010172_b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t="10655" r="13000" b="14761"/>
          <a:stretch>
            <a:fillRect/>
          </a:stretch>
        </p:blipFill>
        <p:spPr bwMode="auto">
          <a:xfrm>
            <a:off x="381000" y="1295400"/>
            <a:ext cx="3429000" cy="259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6884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4114800" y="990600"/>
            <a:ext cx="2566988" cy="2946400"/>
            <a:chOff x="2702" y="825"/>
            <a:chExt cx="3033" cy="3482"/>
          </a:xfrm>
        </p:grpSpPr>
        <p:grpSp>
          <p:nvGrpSpPr>
            <p:cNvPr id="506885" name="Group 5"/>
            <p:cNvGrpSpPr>
              <a:grpSpLocks/>
            </p:cNvGrpSpPr>
            <p:nvPr/>
          </p:nvGrpSpPr>
          <p:grpSpPr bwMode="auto">
            <a:xfrm>
              <a:off x="2702" y="825"/>
              <a:ext cx="3033" cy="3482"/>
              <a:chOff x="2702" y="825"/>
              <a:chExt cx="3033" cy="3482"/>
            </a:xfrm>
          </p:grpSpPr>
          <p:grpSp>
            <p:nvGrpSpPr>
              <p:cNvPr id="506886" name="Group 6"/>
              <p:cNvGrpSpPr>
                <a:grpSpLocks/>
              </p:cNvGrpSpPr>
              <p:nvPr/>
            </p:nvGrpSpPr>
            <p:grpSpPr bwMode="auto">
              <a:xfrm>
                <a:off x="2702" y="825"/>
                <a:ext cx="3033" cy="3482"/>
                <a:chOff x="2694" y="672"/>
                <a:chExt cx="3033" cy="3482"/>
              </a:xfrm>
            </p:grpSpPr>
            <p:pic>
              <p:nvPicPr>
                <p:cNvPr id="506887" name="Picture 7" descr="p1010172_ov"/>
                <p:cNvPicPr>
                  <a:picLocks noChangeAspect="1" noChangeArrowheads="1"/>
                </p:cNvPicPr>
                <p:nvPr>
                  <p:custDataLst>
                    <p:tags r:id="rId22"/>
                  </p:custDataLst>
                </p:nvPr>
              </p:nvPicPr>
              <p:blipFill>
                <a:blip r:embed="rId2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000" t="2664" r="19000" b="1443"/>
                <a:stretch>
                  <a:fillRect/>
                </a:stretch>
              </p:blipFill>
              <p:spPr bwMode="auto">
                <a:xfrm>
                  <a:off x="2694" y="672"/>
                  <a:ext cx="3033" cy="33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06888" name="Text Box 8"/>
                <p:cNvSpPr txBox="1">
                  <a:spLocks noChangeArrowheads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3962" y="3936"/>
                  <a:ext cx="625" cy="2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600">
                      <a:solidFill>
                        <a:srgbClr val="000000"/>
                      </a:solidFill>
                    </a:rPr>
                    <a:t>meters</a:t>
                  </a:r>
                </a:p>
              </p:txBody>
            </p:sp>
            <p:sp>
              <p:nvSpPr>
                <p:cNvPr id="506889" name="Text Box 9"/>
                <p:cNvSpPr txBox="1">
                  <a:spLocks noChangeArrowheads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 rot="16200000">
                  <a:off x="2499" y="2149"/>
                  <a:ext cx="623" cy="2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600">
                      <a:solidFill>
                        <a:srgbClr val="000000"/>
                      </a:solidFill>
                    </a:rPr>
                    <a:t>meters</a:t>
                  </a:r>
                </a:p>
              </p:txBody>
            </p:sp>
          </p:grpSp>
          <p:sp>
            <p:nvSpPr>
              <p:cNvPr id="506890" name="Oval 10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4565" y="2709"/>
                <a:ext cx="40" cy="4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06891" name="Oval 11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3908" y="2008"/>
                <a:ext cx="35" cy="3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06892" name="Oval 12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628" y="2709"/>
                <a:ext cx="40" cy="4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06893" name="Oval 13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606" y="2323"/>
                <a:ext cx="40" cy="4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506894" name="Text Box 14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025" y="2161"/>
              <a:ext cx="382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600">
                  <a:solidFill>
                    <a:srgbClr val="000000"/>
                  </a:solidFill>
                </a:rPr>
                <a:t>Ped</a:t>
              </a:r>
            </a:p>
          </p:txBody>
        </p:sp>
        <p:sp>
          <p:nvSpPr>
            <p:cNvPr id="506895" name="Line 15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3360" y="2256"/>
              <a:ext cx="192" cy="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06896" name="Line 16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V="1">
              <a:off x="3360" y="2016"/>
              <a:ext cx="528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06897" name="Text Box 17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159" y="2401"/>
              <a:ext cx="385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600">
                  <a:solidFill>
                    <a:srgbClr val="000000"/>
                  </a:solidFill>
                </a:rPr>
                <a:t>Ped</a:t>
              </a:r>
            </a:p>
          </p:txBody>
        </p:sp>
        <p:sp>
          <p:nvSpPr>
            <p:cNvPr id="506898" name="Line 1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4704" y="2564"/>
              <a:ext cx="480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06899" name="Line 1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4608" y="2496"/>
              <a:ext cx="5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06900" name="Text Box 20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072" y="2688"/>
              <a:ext cx="480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600">
                  <a:solidFill>
                    <a:srgbClr val="000000"/>
                  </a:solidFill>
                </a:rPr>
                <a:t>Car</a:t>
              </a:r>
            </a:p>
          </p:txBody>
        </p:sp>
        <p:sp>
          <p:nvSpPr>
            <p:cNvPr id="506901" name="Line 21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3408" y="2784"/>
              <a:ext cx="144" cy="48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06902" name="Text Box 2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4800" y="4267200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Lane detection</a:t>
            </a:r>
          </a:p>
        </p:txBody>
      </p:sp>
      <p:pic>
        <p:nvPicPr>
          <p:cNvPr id="506903" name="Picture 2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133600"/>
            <a:ext cx="180022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6904" name="Picture 24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334"/>
          <a:stretch>
            <a:fillRect/>
          </a:stretch>
        </p:blipFill>
        <p:spPr bwMode="auto">
          <a:xfrm>
            <a:off x="3124200" y="4953000"/>
            <a:ext cx="2286000" cy="155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6905" name="Picture 25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800600"/>
            <a:ext cx="1838325" cy="169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6906" name="Rectangle 2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28600" y="838200"/>
            <a:ext cx="309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Pedestrian and car detection</a:t>
            </a:r>
          </a:p>
        </p:txBody>
      </p:sp>
      <p:sp>
        <p:nvSpPr>
          <p:cNvPr id="506907" name="Rectangle 2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019800" y="4724400"/>
            <a:ext cx="287655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 Collision warning systems with adaptive cruise control,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 Lane departure warning systems,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 Rear object detection systems,</a:t>
            </a:r>
            <a:r>
              <a:rPr lang="en-US" b="1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589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Applications:  image search</a:t>
            </a:r>
          </a:p>
        </p:txBody>
      </p:sp>
      <p:sp>
        <p:nvSpPr>
          <p:cNvPr id="52019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0199" name="Picture 7">
            <a:hlinkClick r:id="rId6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933450"/>
            <a:ext cx="6305550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019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978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63" y="762000"/>
            <a:ext cx="3068637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0979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33020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0980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819400"/>
            <a:ext cx="302895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0981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8425" y="106363"/>
            <a:ext cx="57785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</a:rPr>
              <a:t>Challenges: viewpoint variation</a:t>
            </a:r>
          </a:p>
        </p:txBody>
      </p:sp>
      <p:sp>
        <p:nvSpPr>
          <p:cNvPr id="510982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0" y="6491288"/>
            <a:ext cx="2686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Michelangelo 1475-1564</a:t>
            </a:r>
          </a:p>
        </p:txBody>
      </p:sp>
    </p:spTree>
    <p:extLst>
      <p:ext uri="{BB962C8B-B14F-4D97-AF65-F5344CB8AC3E}">
        <p14:creationId xmlns:p14="http://schemas.microsoft.com/office/powerpoint/2010/main" val="312750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0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066800"/>
            <a:ext cx="3052762" cy="486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0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066800"/>
            <a:ext cx="3433762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05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996113" y="6521450"/>
            <a:ext cx="21478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CC99"/>
                </a:solidFill>
              </a:rPr>
              <a:t>slide credit: S. Ullman</a:t>
            </a:r>
          </a:p>
        </p:txBody>
      </p:sp>
      <p:sp>
        <p:nvSpPr>
          <p:cNvPr id="512006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8425" y="106363"/>
            <a:ext cx="61166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</a:rPr>
              <a:t>Challenges: illumination variation</a:t>
            </a:r>
          </a:p>
        </p:txBody>
      </p:sp>
    </p:spTree>
    <p:extLst>
      <p:ext uri="{BB962C8B-B14F-4D97-AF65-F5344CB8AC3E}">
        <p14:creationId xmlns:p14="http://schemas.microsoft.com/office/powerpoint/2010/main" val="394739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2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" t="9630" r="3093" b="8888"/>
          <a:stretch>
            <a:fillRect/>
          </a:stretch>
        </p:blipFill>
        <p:spPr bwMode="auto">
          <a:xfrm>
            <a:off x="3440113" y="0"/>
            <a:ext cx="5703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028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97050" y="6491288"/>
            <a:ext cx="170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B83D00"/>
                </a:solidFill>
              </a:rPr>
              <a:t>Magritte, 1957 </a:t>
            </a:r>
          </a:p>
        </p:txBody>
      </p:sp>
      <p:sp>
        <p:nvSpPr>
          <p:cNvPr id="513029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8425" y="106363"/>
            <a:ext cx="41322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</a:rPr>
              <a:t>Challenges: occlusion</a:t>
            </a:r>
          </a:p>
        </p:txBody>
      </p:sp>
    </p:spTree>
    <p:extLst>
      <p:ext uri="{BB962C8B-B14F-4D97-AF65-F5344CB8AC3E}">
        <p14:creationId xmlns:p14="http://schemas.microsoft.com/office/powerpoint/2010/main" val="29167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5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8" t="5618" r="28346" b="999"/>
          <a:stretch>
            <a:fillRect/>
          </a:stretch>
        </p:blipFill>
        <p:spPr bwMode="auto">
          <a:xfrm>
            <a:off x="2743200" y="76200"/>
            <a:ext cx="3952875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51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57400" y="61913"/>
            <a:ext cx="19812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4053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8425" y="106363"/>
            <a:ext cx="33877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</a:rPr>
              <a:t>Challenges: scale</a:t>
            </a:r>
          </a:p>
        </p:txBody>
      </p:sp>
    </p:spTree>
    <p:extLst>
      <p:ext uri="{BB962C8B-B14F-4D97-AF65-F5344CB8AC3E}">
        <p14:creationId xmlns:p14="http://schemas.microsoft.com/office/powerpoint/2010/main" val="300678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07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3013"/>
            <a:ext cx="9144000" cy="447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5075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425" y="106363"/>
            <a:ext cx="45815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</a:rPr>
              <a:t>Challenges: deformation</a:t>
            </a:r>
          </a:p>
        </p:txBody>
      </p:sp>
      <p:sp>
        <p:nvSpPr>
          <p:cNvPr id="51507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143750" y="6491288"/>
            <a:ext cx="2000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Xu, Beihong 1943</a:t>
            </a:r>
          </a:p>
        </p:txBody>
      </p:sp>
    </p:spTree>
    <p:extLst>
      <p:ext uri="{BB962C8B-B14F-4D97-AF65-F5344CB8AC3E}">
        <p14:creationId xmlns:p14="http://schemas.microsoft.com/office/powerpoint/2010/main" val="194760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098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85800"/>
            <a:ext cx="65532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6100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63650" y="6491288"/>
            <a:ext cx="1327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0505"/>
                </a:solidFill>
              </a:rPr>
              <a:t>Klimt, 1913</a:t>
            </a:r>
          </a:p>
        </p:txBody>
      </p:sp>
      <p:sp>
        <p:nvSpPr>
          <p:cNvPr id="516101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8425" y="106363"/>
            <a:ext cx="57769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</a:rPr>
              <a:t>Challenges: background clutter</a:t>
            </a:r>
          </a:p>
        </p:txBody>
      </p:sp>
    </p:spTree>
    <p:extLst>
      <p:ext uri="{BB962C8B-B14F-4D97-AF65-F5344CB8AC3E}">
        <p14:creationId xmlns:p14="http://schemas.microsoft.com/office/powerpoint/2010/main" val="216755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171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3438" r="8571"/>
          <a:stretch>
            <a:fillRect/>
          </a:stretch>
        </p:blipFill>
        <p:spPr bwMode="auto">
          <a:xfrm>
            <a:off x="3200400" y="1447800"/>
            <a:ext cx="2286000" cy="22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9172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9" b="9891"/>
          <a:stretch>
            <a:fillRect/>
          </a:stretch>
        </p:blipFill>
        <p:spPr bwMode="auto">
          <a:xfrm>
            <a:off x="533400" y="4106863"/>
            <a:ext cx="1854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9173" name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19200"/>
            <a:ext cx="328612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9174" name="Picture 6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224155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9175" name="Picture 7" descr="Wagner in Leisure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411663"/>
            <a:ext cx="3200400" cy="201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9176" name="Picture 8" descr="Bertoia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1" t="11476" b="14754"/>
          <a:stretch>
            <a:fillRect/>
          </a:stretch>
        </p:blipFill>
        <p:spPr bwMode="auto">
          <a:xfrm>
            <a:off x="6400800" y="3962400"/>
            <a:ext cx="2590800" cy="250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9182" name="Text Box 1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8425" y="106363"/>
            <a:ext cx="59356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</a:rPr>
              <a:t>Challenges: intra-class variation</a:t>
            </a:r>
          </a:p>
        </p:txBody>
      </p:sp>
    </p:spTree>
    <p:extLst>
      <p:ext uri="{BB962C8B-B14F-4D97-AF65-F5344CB8AC3E}">
        <p14:creationId xmlns:p14="http://schemas.microsoft.com/office/powerpoint/2010/main" val="37430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7014" name="Object 6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8775" y="1222375"/>
          <a:ext cx="5915025" cy="281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Photo Editor Photo" r:id="rId8" imgW="3943901" imgH="1876190" progId="MSPhotoEd.3">
                  <p:embed/>
                </p:oleObj>
              </mc:Choice>
              <mc:Fallback>
                <p:oleObj name="Photo Editor Photo" r:id="rId8" imgW="3943901" imgH="18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8775" y="1222375"/>
                        <a:ext cx="5915025" cy="281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7011" name="Rectangle 3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Recognition</a:t>
            </a:r>
          </a:p>
        </p:txBody>
      </p:sp>
      <p:sp>
        <p:nvSpPr>
          <p:cNvPr id="427012" name="Rectangle 4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5181600"/>
            <a:ext cx="7772400" cy="99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Readings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Szeliski Chapter 14</a:t>
            </a:r>
          </a:p>
        </p:txBody>
      </p:sp>
      <p:sp>
        <p:nvSpPr>
          <p:cNvPr id="427013" name="Rectangle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133600" y="4114800"/>
            <a:ext cx="47386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The “Margaret Thatcher Illusion”, by Peter Thompson</a:t>
            </a:r>
          </a:p>
        </p:txBody>
      </p:sp>
    </p:spTree>
    <p:extLst>
      <p:ext uri="{BB962C8B-B14F-4D97-AF65-F5344CB8AC3E}">
        <p14:creationId xmlns:p14="http://schemas.microsoft.com/office/powerpoint/2010/main" val="22845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Let’s start simple</a:t>
            </a:r>
          </a:p>
        </p:txBody>
      </p:sp>
      <p:sp>
        <p:nvSpPr>
          <p:cNvPr id="52224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  <a:p>
            <a:pPr lvl="1"/>
            <a:r>
              <a:rPr lang="en-US" dirty="0"/>
              <a:t>skin detection</a:t>
            </a:r>
          </a:p>
          <a:p>
            <a:pPr lvl="1"/>
            <a:r>
              <a:rPr lang="en-US" dirty="0" smtClean="0"/>
              <a:t>face </a:t>
            </a:r>
            <a:r>
              <a:rPr lang="en-US" dirty="0"/>
              <a:t>detection with </a:t>
            </a:r>
            <a:r>
              <a:rPr lang="en-US" dirty="0" err="1"/>
              <a:t>adaboost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62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Face detection</a:t>
            </a:r>
          </a:p>
        </p:txBody>
      </p:sp>
      <p:sp>
        <p:nvSpPr>
          <p:cNvPr id="430083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4419600"/>
            <a:ext cx="7772400" cy="1752600"/>
          </a:xfrm>
        </p:spPr>
        <p:txBody>
          <a:bodyPr/>
          <a:lstStyle/>
          <a:p>
            <a:r>
              <a:rPr lang="en-US"/>
              <a:t>How to tell if a face is present?</a:t>
            </a:r>
          </a:p>
        </p:txBody>
      </p:sp>
      <p:graphicFrame>
        <p:nvGraphicFramePr>
          <p:cNvPr id="430084" name="Object 4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743200" y="1050925"/>
          <a:ext cx="3409950" cy="329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Photo Editor Photo" r:id="rId7" imgW="1943371" imgH="1876190" progId="MSPhotoEd.3">
                  <p:embed/>
                </p:oleObj>
              </mc:Choice>
              <mc:Fallback>
                <p:oleObj name="Photo Editor Photo" r:id="rId7" imgW="1943371" imgH="18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050925"/>
                        <a:ext cx="3409950" cy="329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962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One simple method:  skin detection</a:t>
            </a:r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419600"/>
            <a:ext cx="7772400" cy="1219200"/>
          </a:xfrm>
        </p:spPr>
        <p:txBody>
          <a:bodyPr/>
          <a:lstStyle/>
          <a:p>
            <a:r>
              <a:rPr lang="en-US" sz="2000"/>
              <a:t>Skin pixels have a distinctive range of colors</a:t>
            </a:r>
          </a:p>
          <a:p>
            <a:pPr lvl="1"/>
            <a:r>
              <a:rPr lang="en-US" sz="1800"/>
              <a:t>Corresponds to region(s) in RGB color space</a:t>
            </a:r>
          </a:p>
          <a:p>
            <a:pPr lvl="2"/>
            <a:r>
              <a:rPr lang="en-US" sz="1600"/>
              <a:t>for visualization, only R and G components are shown above </a:t>
            </a:r>
          </a:p>
        </p:txBody>
      </p:sp>
      <p:grpSp>
        <p:nvGrpSpPr>
          <p:cNvPr id="431110" name="Group 6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425825" y="990600"/>
            <a:ext cx="2819400" cy="2819400"/>
            <a:chOff x="2064" y="336"/>
            <a:chExt cx="2016" cy="2016"/>
          </a:xfrm>
        </p:grpSpPr>
        <p:sp>
          <p:nvSpPr>
            <p:cNvPr id="431108" name="Line 4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109" name="Line 5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31112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43000"/>
            <a:ext cx="2254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1114" name="Picture 10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3900488"/>
            <a:ext cx="2111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1116" name="Freeform 12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4191000" y="1857375"/>
            <a:ext cx="1449388" cy="962025"/>
          </a:xfrm>
          <a:custGeom>
            <a:avLst/>
            <a:gdLst>
              <a:gd name="T0" fmla="*/ 786 w 913"/>
              <a:gd name="T1" fmla="*/ 52 h 606"/>
              <a:gd name="T2" fmla="*/ 673 w 913"/>
              <a:gd name="T3" fmla="*/ 0 h 606"/>
              <a:gd name="T4" fmla="*/ 599 w 913"/>
              <a:gd name="T5" fmla="*/ 7 h 606"/>
              <a:gd name="T6" fmla="*/ 554 w 913"/>
              <a:gd name="T7" fmla="*/ 22 h 606"/>
              <a:gd name="T8" fmla="*/ 531 w 913"/>
              <a:gd name="T9" fmla="*/ 30 h 606"/>
              <a:gd name="T10" fmla="*/ 419 w 913"/>
              <a:gd name="T11" fmla="*/ 134 h 606"/>
              <a:gd name="T12" fmla="*/ 112 w 913"/>
              <a:gd name="T13" fmla="*/ 194 h 606"/>
              <a:gd name="T14" fmla="*/ 23 w 913"/>
              <a:gd name="T15" fmla="*/ 336 h 606"/>
              <a:gd name="T16" fmla="*/ 8 w 913"/>
              <a:gd name="T17" fmla="*/ 381 h 606"/>
              <a:gd name="T18" fmla="*/ 0 w 913"/>
              <a:gd name="T19" fmla="*/ 404 h 606"/>
              <a:gd name="T20" fmla="*/ 112 w 913"/>
              <a:gd name="T21" fmla="*/ 606 h 606"/>
              <a:gd name="T22" fmla="*/ 224 w 913"/>
              <a:gd name="T23" fmla="*/ 576 h 606"/>
              <a:gd name="T24" fmla="*/ 367 w 913"/>
              <a:gd name="T25" fmla="*/ 471 h 606"/>
              <a:gd name="T26" fmla="*/ 599 w 913"/>
              <a:gd name="T27" fmla="*/ 508 h 606"/>
              <a:gd name="T28" fmla="*/ 741 w 913"/>
              <a:gd name="T29" fmla="*/ 493 h 606"/>
              <a:gd name="T30" fmla="*/ 786 w 913"/>
              <a:gd name="T31" fmla="*/ 478 h 606"/>
              <a:gd name="T32" fmla="*/ 808 w 913"/>
              <a:gd name="T33" fmla="*/ 471 h 606"/>
              <a:gd name="T34" fmla="*/ 853 w 913"/>
              <a:gd name="T35" fmla="*/ 448 h 606"/>
              <a:gd name="T36" fmla="*/ 913 w 913"/>
              <a:gd name="T37" fmla="*/ 366 h 606"/>
              <a:gd name="T38" fmla="*/ 905 w 913"/>
              <a:gd name="T39" fmla="*/ 306 h 606"/>
              <a:gd name="T40" fmla="*/ 800 w 913"/>
              <a:gd name="T41" fmla="*/ 209 h 606"/>
              <a:gd name="T42" fmla="*/ 778 w 913"/>
              <a:gd name="T43" fmla="*/ 157 h 606"/>
              <a:gd name="T44" fmla="*/ 786 w 913"/>
              <a:gd name="T45" fmla="*/ 52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13" h="606">
                <a:moveTo>
                  <a:pt x="786" y="52"/>
                </a:moveTo>
                <a:cubicBezTo>
                  <a:pt x="749" y="28"/>
                  <a:pt x="716" y="8"/>
                  <a:pt x="673" y="0"/>
                </a:cubicBezTo>
                <a:cubicBezTo>
                  <a:pt x="648" y="2"/>
                  <a:pt x="623" y="2"/>
                  <a:pt x="599" y="7"/>
                </a:cubicBezTo>
                <a:cubicBezTo>
                  <a:pt x="583" y="10"/>
                  <a:pt x="569" y="17"/>
                  <a:pt x="554" y="22"/>
                </a:cubicBezTo>
                <a:cubicBezTo>
                  <a:pt x="546" y="25"/>
                  <a:pt x="531" y="30"/>
                  <a:pt x="531" y="30"/>
                </a:cubicBezTo>
                <a:cubicBezTo>
                  <a:pt x="500" y="75"/>
                  <a:pt x="474" y="117"/>
                  <a:pt x="419" y="134"/>
                </a:cubicBezTo>
                <a:cubicBezTo>
                  <a:pt x="311" y="206"/>
                  <a:pt x="271" y="188"/>
                  <a:pt x="112" y="194"/>
                </a:cubicBezTo>
                <a:cubicBezTo>
                  <a:pt x="74" y="234"/>
                  <a:pt x="45" y="286"/>
                  <a:pt x="23" y="336"/>
                </a:cubicBezTo>
                <a:cubicBezTo>
                  <a:pt x="17" y="351"/>
                  <a:pt x="13" y="366"/>
                  <a:pt x="8" y="381"/>
                </a:cubicBezTo>
                <a:cubicBezTo>
                  <a:pt x="5" y="389"/>
                  <a:pt x="0" y="404"/>
                  <a:pt x="0" y="404"/>
                </a:cubicBezTo>
                <a:cubicBezTo>
                  <a:pt x="10" y="484"/>
                  <a:pt x="27" y="575"/>
                  <a:pt x="112" y="606"/>
                </a:cubicBezTo>
                <a:cubicBezTo>
                  <a:pt x="145" y="601"/>
                  <a:pt x="196" y="600"/>
                  <a:pt x="224" y="576"/>
                </a:cubicBezTo>
                <a:cubicBezTo>
                  <a:pt x="292" y="519"/>
                  <a:pt x="280" y="487"/>
                  <a:pt x="367" y="471"/>
                </a:cubicBezTo>
                <a:cubicBezTo>
                  <a:pt x="445" y="480"/>
                  <a:pt x="520" y="500"/>
                  <a:pt x="599" y="508"/>
                </a:cubicBezTo>
                <a:cubicBezTo>
                  <a:pt x="642" y="505"/>
                  <a:pt x="697" y="504"/>
                  <a:pt x="741" y="493"/>
                </a:cubicBezTo>
                <a:cubicBezTo>
                  <a:pt x="756" y="489"/>
                  <a:pt x="771" y="483"/>
                  <a:pt x="786" y="478"/>
                </a:cubicBezTo>
                <a:cubicBezTo>
                  <a:pt x="793" y="476"/>
                  <a:pt x="808" y="471"/>
                  <a:pt x="808" y="471"/>
                </a:cubicBezTo>
                <a:cubicBezTo>
                  <a:pt x="822" y="462"/>
                  <a:pt x="841" y="460"/>
                  <a:pt x="853" y="448"/>
                </a:cubicBezTo>
                <a:cubicBezTo>
                  <a:pt x="873" y="428"/>
                  <a:pt x="896" y="393"/>
                  <a:pt x="913" y="366"/>
                </a:cubicBezTo>
                <a:cubicBezTo>
                  <a:pt x="910" y="346"/>
                  <a:pt x="910" y="325"/>
                  <a:pt x="905" y="306"/>
                </a:cubicBezTo>
                <a:cubicBezTo>
                  <a:pt x="895" y="269"/>
                  <a:pt x="830" y="229"/>
                  <a:pt x="800" y="209"/>
                </a:cubicBezTo>
                <a:cubicBezTo>
                  <a:pt x="789" y="192"/>
                  <a:pt x="778" y="179"/>
                  <a:pt x="778" y="157"/>
                </a:cubicBezTo>
                <a:cubicBezTo>
                  <a:pt x="778" y="122"/>
                  <a:pt x="786" y="52"/>
                  <a:pt x="786" y="52"/>
                </a:cubicBezTo>
                <a:close/>
              </a:path>
            </a:pathLst>
          </a:custGeom>
          <a:solidFill>
            <a:srgbClr val="FFCC66"/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1117" name="Text Box 1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632325" y="2097088"/>
            <a:ext cx="72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skin</a:t>
            </a:r>
          </a:p>
        </p:txBody>
      </p:sp>
      <p:sp>
        <p:nvSpPr>
          <p:cNvPr id="431118" name="Rectangle 1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85800" y="54102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Skin classifier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A pixel X = (R,G,B) is skin if it is in the skin region</a:t>
            </a:r>
          </a:p>
        </p:txBody>
      </p:sp>
      <p:sp>
        <p:nvSpPr>
          <p:cNvPr id="431120" name="Rectangle 1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85800" y="60960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But how to find this region?</a:t>
            </a:r>
          </a:p>
        </p:txBody>
      </p:sp>
    </p:spTree>
    <p:extLst>
      <p:ext uri="{BB962C8B-B14F-4D97-AF65-F5344CB8AC3E}">
        <p14:creationId xmlns:p14="http://schemas.microsoft.com/office/powerpoint/2010/main" val="374684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50" name="Freeform 2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4191000" y="1857375"/>
            <a:ext cx="1449388" cy="962025"/>
          </a:xfrm>
          <a:custGeom>
            <a:avLst/>
            <a:gdLst>
              <a:gd name="T0" fmla="*/ 786 w 913"/>
              <a:gd name="T1" fmla="*/ 52 h 606"/>
              <a:gd name="T2" fmla="*/ 673 w 913"/>
              <a:gd name="T3" fmla="*/ 0 h 606"/>
              <a:gd name="T4" fmla="*/ 599 w 913"/>
              <a:gd name="T5" fmla="*/ 7 h 606"/>
              <a:gd name="T6" fmla="*/ 554 w 913"/>
              <a:gd name="T7" fmla="*/ 22 h 606"/>
              <a:gd name="T8" fmla="*/ 531 w 913"/>
              <a:gd name="T9" fmla="*/ 30 h 606"/>
              <a:gd name="T10" fmla="*/ 419 w 913"/>
              <a:gd name="T11" fmla="*/ 134 h 606"/>
              <a:gd name="T12" fmla="*/ 112 w 913"/>
              <a:gd name="T13" fmla="*/ 194 h 606"/>
              <a:gd name="T14" fmla="*/ 23 w 913"/>
              <a:gd name="T15" fmla="*/ 336 h 606"/>
              <a:gd name="T16" fmla="*/ 8 w 913"/>
              <a:gd name="T17" fmla="*/ 381 h 606"/>
              <a:gd name="T18" fmla="*/ 0 w 913"/>
              <a:gd name="T19" fmla="*/ 404 h 606"/>
              <a:gd name="T20" fmla="*/ 112 w 913"/>
              <a:gd name="T21" fmla="*/ 606 h 606"/>
              <a:gd name="T22" fmla="*/ 224 w 913"/>
              <a:gd name="T23" fmla="*/ 576 h 606"/>
              <a:gd name="T24" fmla="*/ 367 w 913"/>
              <a:gd name="T25" fmla="*/ 471 h 606"/>
              <a:gd name="T26" fmla="*/ 599 w 913"/>
              <a:gd name="T27" fmla="*/ 508 h 606"/>
              <a:gd name="T28" fmla="*/ 741 w 913"/>
              <a:gd name="T29" fmla="*/ 493 h 606"/>
              <a:gd name="T30" fmla="*/ 786 w 913"/>
              <a:gd name="T31" fmla="*/ 478 h 606"/>
              <a:gd name="T32" fmla="*/ 808 w 913"/>
              <a:gd name="T33" fmla="*/ 471 h 606"/>
              <a:gd name="T34" fmla="*/ 853 w 913"/>
              <a:gd name="T35" fmla="*/ 448 h 606"/>
              <a:gd name="T36" fmla="*/ 913 w 913"/>
              <a:gd name="T37" fmla="*/ 366 h 606"/>
              <a:gd name="T38" fmla="*/ 905 w 913"/>
              <a:gd name="T39" fmla="*/ 306 h 606"/>
              <a:gd name="T40" fmla="*/ 800 w 913"/>
              <a:gd name="T41" fmla="*/ 209 h 606"/>
              <a:gd name="T42" fmla="*/ 778 w 913"/>
              <a:gd name="T43" fmla="*/ 157 h 606"/>
              <a:gd name="T44" fmla="*/ 786 w 913"/>
              <a:gd name="T45" fmla="*/ 52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13" h="606">
                <a:moveTo>
                  <a:pt x="786" y="52"/>
                </a:moveTo>
                <a:cubicBezTo>
                  <a:pt x="749" y="28"/>
                  <a:pt x="716" y="8"/>
                  <a:pt x="673" y="0"/>
                </a:cubicBezTo>
                <a:cubicBezTo>
                  <a:pt x="648" y="2"/>
                  <a:pt x="623" y="2"/>
                  <a:pt x="599" y="7"/>
                </a:cubicBezTo>
                <a:cubicBezTo>
                  <a:pt x="583" y="10"/>
                  <a:pt x="569" y="17"/>
                  <a:pt x="554" y="22"/>
                </a:cubicBezTo>
                <a:cubicBezTo>
                  <a:pt x="546" y="25"/>
                  <a:pt x="531" y="30"/>
                  <a:pt x="531" y="30"/>
                </a:cubicBezTo>
                <a:cubicBezTo>
                  <a:pt x="500" y="75"/>
                  <a:pt x="474" y="117"/>
                  <a:pt x="419" y="134"/>
                </a:cubicBezTo>
                <a:cubicBezTo>
                  <a:pt x="311" y="206"/>
                  <a:pt x="271" y="188"/>
                  <a:pt x="112" y="194"/>
                </a:cubicBezTo>
                <a:cubicBezTo>
                  <a:pt x="74" y="234"/>
                  <a:pt x="45" y="286"/>
                  <a:pt x="23" y="336"/>
                </a:cubicBezTo>
                <a:cubicBezTo>
                  <a:pt x="17" y="351"/>
                  <a:pt x="13" y="366"/>
                  <a:pt x="8" y="381"/>
                </a:cubicBezTo>
                <a:cubicBezTo>
                  <a:pt x="5" y="389"/>
                  <a:pt x="0" y="404"/>
                  <a:pt x="0" y="404"/>
                </a:cubicBezTo>
                <a:cubicBezTo>
                  <a:pt x="10" y="484"/>
                  <a:pt x="27" y="575"/>
                  <a:pt x="112" y="606"/>
                </a:cubicBezTo>
                <a:cubicBezTo>
                  <a:pt x="145" y="601"/>
                  <a:pt x="196" y="600"/>
                  <a:pt x="224" y="576"/>
                </a:cubicBezTo>
                <a:cubicBezTo>
                  <a:pt x="292" y="519"/>
                  <a:pt x="280" y="487"/>
                  <a:pt x="367" y="471"/>
                </a:cubicBezTo>
                <a:cubicBezTo>
                  <a:pt x="445" y="480"/>
                  <a:pt x="520" y="500"/>
                  <a:pt x="599" y="508"/>
                </a:cubicBezTo>
                <a:cubicBezTo>
                  <a:pt x="642" y="505"/>
                  <a:pt x="697" y="504"/>
                  <a:pt x="741" y="493"/>
                </a:cubicBezTo>
                <a:cubicBezTo>
                  <a:pt x="756" y="489"/>
                  <a:pt x="771" y="483"/>
                  <a:pt x="786" y="478"/>
                </a:cubicBezTo>
                <a:cubicBezTo>
                  <a:pt x="793" y="476"/>
                  <a:pt x="808" y="471"/>
                  <a:pt x="808" y="471"/>
                </a:cubicBezTo>
                <a:cubicBezTo>
                  <a:pt x="822" y="462"/>
                  <a:pt x="841" y="460"/>
                  <a:pt x="853" y="448"/>
                </a:cubicBezTo>
                <a:cubicBezTo>
                  <a:pt x="873" y="428"/>
                  <a:pt x="896" y="393"/>
                  <a:pt x="913" y="366"/>
                </a:cubicBezTo>
                <a:cubicBezTo>
                  <a:pt x="910" y="346"/>
                  <a:pt x="910" y="325"/>
                  <a:pt x="905" y="306"/>
                </a:cubicBezTo>
                <a:cubicBezTo>
                  <a:pt x="895" y="269"/>
                  <a:pt x="830" y="229"/>
                  <a:pt x="800" y="209"/>
                </a:cubicBezTo>
                <a:cubicBezTo>
                  <a:pt x="789" y="192"/>
                  <a:pt x="778" y="179"/>
                  <a:pt x="778" y="157"/>
                </a:cubicBezTo>
                <a:cubicBezTo>
                  <a:pt x="778" y="122"/>
                  <a:pt x="786" y="52"/>
                  <a:pt x="786" y="52"/>
                </a:cubicBez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213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Skin detection</a:t>
            </a:r>
          </a:p>
        </p:txBody>
      </p:sp>
      <p:sp>
        <p:nvSpPr>
          <p:cNvPr id="432131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4191000"/>
            <a:ext cx="8458200" cy="152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b="1"/>
              <a:t>Learn</a:t>
            </a:r>
            <a:r>
              <a:rPr lang="en-US" sz="2000"/>
              <a:t> the skin region from examples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Manually label pixels in one or more “training images” as skin or not skin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Plot the training data in RGB space</a:t>
            </a:r>
          </a:p>
          <a:p>
            <a:pPr lvl="2">
              <a:lnSpc>
                <a:spcPct val="90000"/>
              </a:lnSpc>
            </a:pPr>
            <a:r>
              <a:rPr lang="en-US" sz="1600"/>
              <a:t>skin pixels shown in orange, non-skin pixels shown in blue</a:t>
            </a:r>
          </a:p>
          <a:p>
            <a:pPr lvl="2">
              <a:lnSpc>
                <a:spcPct val="90000"/>
              </a:lnSpc>
            </a:pPr>
            <a:r>
              <a:rPr lang="en-US" sz="1600"/>
              <a:t>some skin pixels may be outside the region, non-skin pixels inside.  Why?</a:t>
            </a:r>
          </a:p>
        </p:txBody>
      </p:sp>
      <p:grpSp>
        <p:nvGrpSpPr>
          <p:cNvPr id="432132" name="Group 4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425825" y="990600"/>
            <a:ext cx="2819400" cy="2819400"/>
            <a:chOff x="2064" y="336"/>
            <a:chExt cx="2016" cy="2016"/>
          </a:xfrm>
        </p:grpSpPr>
        <p:sp>
          <p:nvSpPr>
            <p:cNvPr id="432133" name="Line 5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34" name="Line 6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32135" name="Picture 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43000"/>
            <a:ext cx="2254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2136" name="Picture 8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3900488"/>
            <a:ext cx="2111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2141" name="Oval 1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105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2145" name="Oval 17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4958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32186" name="Group 58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4343400" y="2057400"/>
            <a:ext cx="1066800" cy="533400"/>
            <a:chOff x="2736" y="1440"/>
            <a:chExt cx="672" cy="336"/>
          </a:xfrm>
        </p:grpSpPr>
        <p:sp>
          <p:nvSpPr>
            <p:cNvPr id="432142" name="Oval 14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3120" y="1728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43" name="Oval 15"/>
            <p:cNvSpPr>
              <a:spLocks noChangeArrowheads="1"/>
            </p:cNvSpPr>
            <p:nvPr>
              <p:custDataLst>
                <p:tags r:id="rId54"/>
              </p:custDataLst>
            </p:nvPr>
          </p:nvSpPr>
          <p:spPr bwMode="auto">
            <a:xfrm>
              <a:off x="3216" y="144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44" name="Oval 16"/>
            <p:cNvSpPr>
              <a:spLocks noChangeArrowheads="1"/>
            </p:cNvSpPr>
            <p:nvPr>
              <p:custDataLst>
                <p:tags r:id="rId55"/>
              </p:custDataLst>
            </p:nvPr>
          </p:nvSpPr>
          <p:spPr bwMode="auto">
            <a:xfrm>
              <a:off x="2976" y="1536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47" name="Oval 19"/>
            <p:cNvSpPr>
              <a:spLocks noChangeArrowheads="1"/>
            </p:cNvSpPr>
            <p:nvPr>
              <p:custDataLst>
                <p:tags r:id="rId56"/>
              </p:custDataLst>
            </p:nvPr>
          </p:nvSpPr>
          <p:spPr bwMode="auto">
            <a:xfrm>
              <a:off x="2976" y="168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48" name="Oval 20"/>
            <p:cNvSpPr>
              <a:spLocks noChangeArrowheads="1"/>
            </p:cNvSpPr>
            <p:nvPr>
              <p:custDataLst>
                <p:tags r:id="rId57"/>
              </p:custDataLst>
            </p:nvPr>
          </p:nvSpPr>
          <p:spPr bwMode="auto">
            <a:xfrm>
              <a:off x="2832" y="1584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49" name="Oval 21"/>
            <p:cNvSpPr>
              <a:spLocks noChangeArrowheads="1"/>
            </p:cNvSpPr>
            <p:nvPr>
              <p:custDataLst>
                <p:tags r:id="rId58"/>
              </p:custDataLst>
            </p:nvPr>
          </p:nvSpPr>
          <p:spPr bwMode="auto">
            <a:xfrm>
              <a:off x="3120" y="1536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52" name="Oval 24"/>
            <p:cNvSpPr>
              <a:spLocks noChangeArrowheads="1"/>
            </p:cNvSpPr>
            <p:nvPr>
              <p:custDataLst>
                <p:tags r:id="rId59"/>
              </p:custDataLst>
            </p:nvPr>
          </p:nvSpPr>
          <p:spPr bwMode="auto">
            <a:xfrm>
              <a:off x="3360" y="168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53" name="Oval 25"/>
            <p:cNvSpPr>
              <a:spLocks noChangeArrowheads="1"/>
            </p:cNvSpPr>
            <p:nvPr>
              <p:custDataLst>
                <p:tags r:id="rId60"/>
              </p:custDataLst>
            </p:nvPr>
          </p:nvSpPr>
          <p:spPr bwMode="auto">
            <a:xfrm>
              <a:off x="3312" y="1536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54" name="Oval 26"/>
            <p:cNvSpPr>
              <a:spLocks noChangeArrowheads="1"/>
            </p:cNvSpPr>
            <p:nvPr>
              <p:custDataLst>
                <p:tags r:id="rId61"/>
              </p:custDataLst>
            </p:nvPr>
          </p:nvSpPr>
          <p:spPr bwMode="auto">
            <a:xfrm>
              <a:off x="2736" y="168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2187" name="Group 59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3657600" y="1371600"/>
            <a:ext cx="2286000" cy="2057400"/>
            <a:chOff x="2304" y="1008"/>
            <a:chExt cx="1440" cy="1296"/>
          </a:xfrm>
        </p:grpSpPr>
        <p:sp>
          <p:nvSpPr>
            <p:cNvPr id="432155" name="Oval 27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592" y="196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56" name="Oval 28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688" y="206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57" name="Oval 29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880" y="201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58" name="Oval 30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072" y="196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59" name="Oval 3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3024" y="216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0" name="Oval 3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2496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1" name="Oval 33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2784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2" name="Oval 3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2448" y="201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3" name="Oval 35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2496" y="168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4" name="Oval 36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2400" y="129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5" name="Oval 37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2928" y="220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6" name="Oval 38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2736" y="110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7" name="Oval 39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304" y="220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8" name="Oval 40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2304" y="187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9" name="Oval 41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688" y="139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0" name="Oval 42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3312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1" name="Oval 43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3312" y="211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2" name="Oval 44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3456" y="192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3" name="Oval 45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2832" y="124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4" name="Oval 46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168" y="110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5" name="Oval 47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552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7" name="Oval 49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600" y="144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8" name="Oval 50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2928" y="100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9" name="Oval 51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3600" y="206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80" name="Oval 52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3696" y="182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81" name="Oval 53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3696" y="163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82" name="Oval 54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auto">
            <a:xfrm>
              <a:off x="2304" y="153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83" name="Oval 55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3552" y="115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84" name="Oval 56"/>
            <p:cNvSpPr>
              <a:spLocks noChangeArrowheads="1"/>
            </p:cNvSpPr>
            <p:nvPr>
              <p:custDataLst>
                <p:tags r:id="rId52"/>
              </p:custDataLst>
            </p:nvPr>
          </p:nvSpPr>
          <p:spPr bwMode="auto">
            <a:xfrm>
              <a:off x="3312" y="10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2196" name="Group 68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4343400" y="1905000"/>
            <a:ext cx="990600" cy="762000"/>
            <a:chOff x="2736" y="1344"/>
            <a:chExt cx="624" cy="480"/>
          </a:xfrm>
        </p:grpSpPr>
        <p:sp>
          <p:nvSpPr>
            <p:cNvPr id="432188" name="Oval 60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736" y="177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89" name="Oval 61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3264" y="172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90" name="Oval 62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312" y="134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2195" name="Group 67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3962400" y="1905000"/>
            <a:ext cx="838200" cy="990600"/>
            <a:chOff x="2496" y="1344"/>
            <a:chExt cx="528" cy="624"/>
          </a:xfrm>
        </p:grpSpPr>
        <p:sp>
          <p:nvSpPr>
            <p:cNvPr id="432191" name="Oval 63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976" y="192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93" name="Oval 65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976" y="1344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94" name="Oval 66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496" y="1824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2202" name="Group 74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685800" y="2060575"/>
            <a:ext cx="7772400" cy="4416425"/>
            <a:chOff x="432" y="1298"/>
            <a:chExt cx="4896" cy="2782"/>
          </a:xfrm>
        </p:grpSpPr>
        <p:grpSp>
          <p:nvGrpSpPr>
            <p:cNvPr id="432198" name="Group 70"/>
            <p:cNvGrpSpPr>
              <a:grpSpLocks/>
            </p:cNvGrpSpPr>
            <p:nvPr/>
          </p:nvGrpSpPr>
          <p:grpSpPr bwMode="auto">
            <a:xfrm>
              <a:off x="432" y="1440"/>
              <a:ext cx="4896" cy="2640"/>
              <a:chOff x="432" y="1584"/>
              <a:chExt cx="4896" cy="2640"/>
            </a:xfrm>
          </p:grpSpPr>
          <p:sp>
            <p:nvSpPr>
              <p:cNvPr id="432139" name="Rectangle 11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32" y="3744"/>
                <a:ext cx="4896" cy="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342900" indent="-342900"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000">
                    <a:solidFill>
                      <a:srgbClr val="000000"/>
                    </a:solidFill>
                  </a:rPr>
                  <a:t>Skin classifier</a:t>
                </a:r>
              </a:p>
              <a:p>
                <a:pPr marL="742950" lvl="1" indent="-285750" eaLnBrk="0" fontAlgn="base" hangingPunct="0">
                  <a:spcBef>
                    <a:spcPct val="20000"/>
                  </a:spcBef>
                  <a:spcAft>
                    <a:spcPct val="0"/>
                  </a:spcAft>
                  <a:buFontTx/>
                  <a:buChar char="•"/>
                </a:pPr>
                <a:r>
                  <a:rPr lang="en-US">
                    <a:solidFill>
                      <a:srgbClr val="000000"/>
                    </a:solidFill>
                  </a:rPr>
                  <a:t>Given X = (R,G,B):  how to determine if it is skin or not?</a:t>
                </a:r>
              </a:p>
            </p:txBody>
          </p:sp>
          <p:sp>
            <p:nvSpPr>
              <p:cNvPr id="432197" name="Oval 69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3072" y="1584"/>
                <a:ext cx="48" cy="48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432199" name="Line 71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138" y="1374"/>
              <a:ext cx="72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432201" name="Picture 73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1298"/>
              <a:ext cx="161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5237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41" grpId="0" animBg="1"/>
      <p:bldP spid="4321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Freeform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4191000" y="1857375"/>
            <a:ext cx="1449388" cy="962025"/>
          </a:xfrm>
          <a:custGeom>
            <a:avLst/>
            <a:gdLst>
              <a:gd name="T0" fmla="*/ 786 w 913"/>
              <a:gd name="T1" fmla="*/ 52 h 606"/>
              <a:gd name="T2" fmla="*/ 673 w 913"/>
              <a:gd name="T3" fmla="*/ 0 h 606"/>
              <a:gd name="T4" fmla="*/ 599 w 913"/>
              <a:gd name="T5" fmla="*/ 7 h 606"/>
              <a:gd name="T6" fmla="*/ 554 w 913"/>
              <a:gd name="T7" fmla="*/ 22 h 606"/>
              <a:gd name="T8" fmla="*/ 531 w 913"/>
              <a:gd name="T9" fmla="*/ 30 h 606"/>
              <a:gd name="T10" fmla="*/ 419 w 913"/>
              <a:gd name="T11" fmla="*/ 134 h 606"/>
              <a:gd name="T12" fmla="*/ 112 w 913"/>
              <a:gd name="T13" fmla="*/ 194 h 606"/>
              <a:gd name="T14" fmla="*/ 23 w 913"/>
              <a:gd name="T15" fmla="*/ 336 h 606"/>
              <a:gd name="T16" fmla="*/ 8 w 913"/>
              <a:gd name="T17" fmla="*/ 381 h 606"/>
              <a:gd name="T18" fmla="*/ 0 w 913"/>
              <a:gd name="T19" fmla="*/ 404 h 606"/>
              <a:gd name="T20" fmla="*/ 112 w 913"/>
              <a:gd name="T21" fmla="*/ 606 h 606"/>
              <a:gd name="T22" fmla="*/ 224 w 913"/>
              <a:gd name="T23" fmla="*/ 576 h 606"/>
              <a:gd name="T24" fmla="*/ 367 w 913"/>
              <a:gd name="T25" fmla="*/ 471 h 606"/>
              <a:gd name="T26" fmla="*/ 599 w 913"/>
              <a:gd name="T27" fmla="*/ 508 h 606"/>
              <a:gd name="T28" fmla="*/ 741 w 913"/>
              <a:gd name="T29" fmla="*/ 493 h 606"/>
              <a:gd name="T30" fmla="*/ 786 w 913"/>
              <a:gd name="T31" fmla="*/ 478 h 606"/>
              <a:gd name="T32" fmla="*/ 808 w 913"/>
              <a:gd name="T33" fmla="*/ 471 h 606"/>
              <a:gd name="T34" fmla="*/ 853 w 913"/>
              <a:gd name="T35" fmla="*/ 448 h 606"/>
              <a:gd name="T36" fmla="*/ 913 w 913"/>
              <a:gd name="T37" fmla="*/ 366 h 606"/>
              <a:gd name="T38" fmla="*/ 905 w 913"/>
              <a:gd name="T39" fmla="*/ 306 h 606"/>
              <a:gd name="T40" fmla="*/ 800 w 913"/>
              <a:gd name="T41" fmla="*/ 209 h 606"/>
              <a:gd name="T42" fmla="*/ 778 w 913"/>
              <a:gd name="T43" fmla="*/ 157 h 606"/>
              <a:gd name="T44" fmla="*/ 786 w 913"/>
              <a:gd name="T45" fmla="*/ 52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13" h="606">
                <a:moveTo>
                  <a:pt x="786" y="52"/>
                </a:moveTo>
                <a:cubicBezTo>
                  <a:pt x="749" y="28"/>
                  <a:pt x="716" y="8"/>
                  <a:pt x="673" y="0"/>
                </a:cubicBezTo>
                <a:cubicBezTo>
                  <a:pt x="648" y="2"/>
                  <a:pt x="623" y="2"/>
                  <a:pt x="599" y="7"/>
                </a:cubicBezTo>
                <a:cubicBezTo>
                  <a:pt x="583" y="10"/>
                  <a:pt x="569" y="17"/>
                  <a:pt x="554" y="22"/>
                </a:cubicBezTo>
                <a:cubicBezTo>
                  <a:pt x="546" y="25"/>
                  <a:pt x="531" y="30"/>
                  <a:pt x="531" y="30"/>
                </a:cubicBezTo>
                <a:cubicBezTo>
                  <a:pt x="500" y="75"/>
                  <a:pt x="474" y="117"/>
                  <a:pt x="419" y="134"/>
                </a:cubicBezTo>
                <a:cubicBezTo>
                  <a:pt x="311" y="206"/>
                  <a:pt x="271" y="188"/>
                  <a:pt x="112" y="194"/>
                </a:cubicBezTo>
                <a:cubicBezTo>
                  <a:pt x="74" y="234"/>
                  <a:pt x="45" y="286"/>
                  <a:pt x="23" y="336"/>
                </a:cubicBezTo>
                <a:cubicBezTo>
                  <a:pt x="17" y="351"/>
                  <a:pt x="13" y="366"/>
                  <a:pt x="8" y="381"/>
                </a:cubicBezTo>
                <a:cubicBezTo>
                  <a:pt x="5" y="389"/>
                  <a:pt x="0" y="404"/>
                  <a:pt x="0" y="404"/>
                </a:cubicBezTo>
                <a:cubicBezTo>
                  <a:pt x="10" y="484"/>
                  <a:pt x="27" y="575"/>
                  <a:pt x="112" y="606"/>
                </a:cubicBezTo>
                <a:cubicBezTo>
                  <a:pt x="145" y="601"/>
                  <a:pt x="196" y="600"/>
                  <a:pt x="224" y="576"/>
                </a:cubicBezTo>
                <a:cubicBezTo>
                  <a:pt x="292" y="519"/>
                  <a:pt x="280" y="487"/>
                  <a:pt x="367" y="471"/>
                </a:cubicBezTo>
                <a:cubicBezTo>
                  <a:pt x="445" y="480"/>
                  <a:pt x="520" y="500"/>
                  <a:pt x="599" y="508"/>
                </a:cubicBezTo>
                <a:cubicBezTo>
                  <a:pt x="642" y="505"/>
                  <a:pt x="697" y="504"/>
                  <a:pt x="741" y="493"/>
                </a:cubicBezTo>
                <a:cubicBezTo>
                  <a:pt x="756" y="489"/>
                  <a:pt x="771" y="483"/>
                  <a:pt x="786" y="478"/>
                </a:cubicBezTo>
                <a:cubicBezTo>
                  <a:pt x="793" y="476"/>
                  <a:pt x="808" y="471"/>
                  <a:pt x="808" y="471"/>
                </a:cubicBezTo>
                <a:cubicBezTo>
                  <a:pt x="822" y="462"/>
                  <a:pt x="841" y="460"/>
                  <a:pt x="853" y="448"/>
                </a:cubicBezTo>
                <a:cubicBezTo>
                  <a:pt x="873" y="428"/>
                  <a:pt x="896" y="393"/>
                  <a:pt x="913" y="366"/>
                </a:cubicBezTo>
                <a:cubicBezTo>
                  <a:pt x="910" y="346"/>
                  <a:pt x="910" y="325"/>
                  <a:pt x="905" y="306"/>
                </a:cubicBezTo>
                <a:cubicBezTo>
                  <a:pt x="895" y="269"/>
                  <a:pt x="830" y="229"/>
                  <a:pt x="800" y="209"/>
                </a:cubicBezTo>
                <a:cubicBezTo>
                  <a:pt x="789" y="192"/>
                  <a:pt x="778" y="179"/>
                  <a:pt x="778" y="157"/>
                </a:cubicBezTo>
                <a:cubicBezTo>
                  <a:pt x="778" y="122"/>
                  <a:pt x="786" y="52"/>
                  <a:pt x="786" y="52"/>
                </a:cubicBez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4179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Skin classification techniques</a:t>
            </a:r>
          </a:p>
        </p:txBody>
      </p:sp>
      <p:grpSp>
        <p:nvGrpSpPr>
          <p:cNvPr id="434181" name="Group 5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425825" y="990600"/>
            <a:ext cx="2819400" cy="2819400"/>
            <a:chOff x="2064" y="336"/>
            <a:chExt cx="2016" cy="2016"/>
          </a:xfrm>
        </p:grpSpPr>
        <p:sp>
          <p:nvSpPr>
            <p:cNvPr id="434182" name="Line 6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83" name="Line 7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34184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43000"/>
            <a:ext cx="2254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4185" name="Picture 9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3900488"/>
            <a:ext cx="2111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4186" name="Oval 1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105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4187" name="Oval 1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4958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34188" name="Group 12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4343400" y="2057400"/>
            <a:ext cx="1066800" cy="533400"/>
            <a:chOff x="2736" y="1440"/>
            <a:chExt cx="672" cy="336"/>
          </a:xfrm>
        </p:grpSpPr>
        <p:sp>
          <p:nvSpPr>
            <p:cNvPr id="434189" name="Oval 13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3120" y="1728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0" name="Oval 14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auto">
            <a:xfrm>
              <a:off x="3216" y="144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1" name="Oval 15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2976" y="1536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2" name="Oval 16"/>
            <p:cNvSpPr>
              <a:spLocks noChangeArrowheads="1"/>
            </p:cNvSpPr>
            <p:nvPr>
              <p:custDataLst>
                <p:tags r:id="rId52"/>
              </p:custDataLst>
            </p:nvPr>
          </p:nvSpPr>
          <p:spPr bwMode="auto">
            <a:xfrm>
              <a:off x="2976" y="168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3" name="Oval 17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2832" y="1584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4" name="Oval 18"/>
            <p:cNvSpPr>
              <a:spLocks noChangeArrowheads="1"/>
            </p:cNvSpPr>
            <p:nvPr>
              <p:custDataLst>
                <p:tags r:id="rId54"/>
              </p:custDataLst>
            </p:nvPr>
          </p:nvSpPr>
          <p:spPr bwMode="auto">
            <a:xfrm>
              <a:off x="3120" y="1536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5" name="Oval 19"/>
            <p:cNvSpPr>
              <a:spLocks noChangeArrowheads="1"/>
            </p:cNvSpPr>
            <p:nvPr>
              <p:custDataLst>
                <p:tags r:id="rId55"/>
              </p:custDataLst>
            </p:nvPr>
          </p:nvSpPr>
          <p:spPr bwMode="auto">
            <a:xfrm>
              <a:off x="3360" y="168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6" name="Oval 20"/>
            <p:cNvSpPr>
              <a:spLocks noChangeArrowheads="1"/>
            </p:cNvSpPr>
            <p:nvPr>
              <p:custDataLst>
                <p:tags r:id="rId56"/>
              </p:custDataLst>
            </p:nvPr>
          </p:nvSpPr>
          <p:spPr bwMode="auto">
            <a:xfrm>
              <a:off x="3312" y="1536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7" name="Oval 21"/>
            <p:cNvSpPr>
              <a:spLocks noChangeArrowheads="1"/>
            </p:cNvSpPr>
            <p:nvPr>
              <p:custDataLst>
                <p:tags r:id="rId57"/>
              </p:custDataLst>
            </p:nvPr>
          </p:nvSpPr>
          <p:spPr bwMode="auto">
            <a:xfrm>
              <a:off x="2736" y="168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4198" name="Group 22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3657600" y="1371600"/>
            <a:ext cx="2286000" cy="2057400"/>
            <a:chOff x="2304" y="1008"/>
            <a:chExt cx="1440" cy="1296"/>
          </a:xfrm>
        </p:grpSpPr>
        <p:sp>
          <p:nvSpPr>
            <p:cNvPr id="434199" name="Oval 23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592" y="196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0" name="Oval 24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688" y="206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1" name="Oval 2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880" y="201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2" name="Oval 26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072" y="196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3" name="Oval 27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3024" y="216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4" name="Oval 28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496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5" name="Oval 29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784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6" name="Oval 30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448" y="201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7" name="Oval 3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496" y="168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8" name="Oval 3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2400" y="129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9" name="Oval 33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2928" y="220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0" name="Oval 3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2736" y="110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1" name="Oval 35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2304" y="220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2" name="Oval 36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2304" y="187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3" name="Oval 37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2688" y="139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4" name="Oval 38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3312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5" name="Oval 39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3312" y="211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6" name="Oval 40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456" y="192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7" name="Oval 41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832" y="124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8" name="Oval 42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3168" y="110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9" name="Oval 43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3552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0" name="Oval 44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3600" y="144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1" name="Oval 45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2928" y="100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2" name="Oval 46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600" y="206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3" name="Oval 47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696" y="182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4" name="Oval 48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696" y="163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5" name="Oval 49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2304" y="153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6" name="Oval 50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3552" y="115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7" name="Oval 51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3312" y="10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4228" name="Group 52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4343400" y="1905000"/>
            <a:ext cx="990600" cy="762000"/>
            <a:chOff x="2736" y="1344"/>
            <a:chExt cx="624" cy="480"/>
          </a:xfrm>
        </p:grpSpPr>
        <p:sp>
          <p:nvSpPr>
            <p:cNvPr id="434229" name="Oval 53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736" y="177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30" name="Oval 54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264" y="172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31" name="Oval 55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312" y="134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4232" name="Group 56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3962400" y="1905000"/>
            <a:ext cx="838200" cy="990600"/>
            <a:chOff x="2496" y="1344"/>
            <a:chExt cx="528" cy="624"/>
          </a:xfrm>
        </p:grpSpPr>
        <p:sp>
          <p:nvSpPr>
            <p:cNvPr id="434233" name="Oval 57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976" y="192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34" name="Oval 58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976" y="1344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35" name="Oval 59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496" y="1824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34237" name="Rectangle 61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85800" y="3962400"/>
            <a:ext cx="7848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Skin classifier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Given X = (R,G,B):  how to determine if it is skin or not?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Nearest neighbor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>
                <a:solidFill>
                  <a:srgbClr val="000000"/>
                </a:solidFill>
              </a:rPr>
              <a:t>find labeled pixel closest to X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>
                <a:solidFill>
                  <a:srgbClr val="000000"/>
                </a:solidFill>
              </a:rPr>
              <a:t>choose the label for that pixel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Data modeling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>
                <a:solidFill>
                  <a:srgbClr val="000000"/>
                </a:solidFill>
              </a:rPr>
              <a:t>fit a model (curve, surface, or volume) to each class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Probabilistic data modeling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>
                <a:solidFill>
                  <a:srgbClr val="000000"/>
                </a:solidFill>
              </a:rPr>
              <a:t>fit a probability model to each class</a:t>
            </a:r>
          </a:p>
        </p:txBody>
      </p:sp>
      <p:sp>
        <p:nvSpPr>
          <p:cNvPr id="434238" name="Oval 6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8768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14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Probability</a:t>
            </a:r>
          </a:p>
        </p:txBody>
      </p:sp>
      <p:sp>
        <p:nvSpPr>
          <p:cNvPr id="43520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914400"/>
            <a:ext cx="7772400" cy="5943600"/>
          </a:xfrm>
        </p:spPr>
        <p:txBody>
          <a:bodyPr/>
          <a:lstStyle/>
          <a:p>
            <a:r>
              <a:rPr lang="en-US"/>
              <a:t>Basic probability</a:t>
            </a:r>
          </a:p>
          <a:p>
            <a:pPr lvl="1"/>
            <a:r>
              <a:rPr lang="en-US"/>
              <a:t>X is a random variable</a:t>
            </a:r>
          </a:p>
          <a:p>
            <a:pPr lvl="1"/>
            <a:r>
              <a:rPr lang="en-US"/>
              <a:t>P(X) is the probability that X achieves a certain value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r>
              <a:rPr lang="en-US"/>
              <a:t> </a:t>
            </a:r>
          </a:p>
          <a:p>
            <a:pPr lvl="1">
              <a:buFontTx/>
              <a:buNone/>
            </a:pPr>
            <a:endParaRPr lang="en-US"/>
          </a:p>
          <a:p>
            <a:pPr lvl="1"/>
            <a:r>
              <a:rPr lang="en-US"/>
              <a:t>                                    or 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r>
              <a:rPr lang="en-US"/>
              <a:t>Conditional probability:   P(X | Y)</a:t>
            </a:r>
          </a:p>
          <a:p>
            <a:pPr lvl="2"/>
            <a:r>
              <a:rPr lang="en-US"/>
              <a:t>probability of X given that we already know Y</a:t>
            </a:r>
          </a:p>
        </p:txBody>
      </p:sp>
      <p:sp>
        <p:nvSpPr>
          <p:cNvPr id="435206" name="Line 6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663825" y="3962400"/>
            <a:ext cx="2819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5207" name="Line 7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rot="-5400000">
            <a:off x="1787525" y="308610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5264" name="Freeform 64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3124200" y="2946400"/>
            <a:ext cx="1981200" cy="1028700"/>
          </a:xfrm>
          <a:custGeom>
            <a:avLst/>
            <a:gdLst>
              <a:gd name="T0" fmla="*/ 0 w 1536"/>
              <a:gd name="T1" fmla="*/ 640 h 648"/>
              <a:gd name="T2" fmla="*/ 144 w 1536"/>
              <a:gd name="T3" fmla="*/ 640 h 648"/>
              <a:gd name="T4" fmla="*/ 336 w 1536"/>
              <a:gd name="T5" fmla="*/ 592 h 648"/>
              <a:gd name="T6" fmla="*/ 480 w 1536"/>
              <a:gd name="T7" fmla="*/ 448 h 648"/>
              <a:gd name="T8" fmla="*/ 576 w 1536"/>
              <a:gd name="T9" fmla="*/ 160 h 648"/>
              <a:gd name="T10" fmla="*/ 720 w 1536"/>
              <a:gd name="T11" fmla="*/ 16 h 648"/>
              <a:gd name="T12" fmla="*/ 864 w 1536"/>
              <a:gd name="T13" fmla="*/ 64 h 648"/>
              <a:gd name="T14" fmla="*/ 912 w 1536"/>
              <a:gd name="T15" fmla="*/ 208 h 648"/>
              <a:gd name="T16" fmla="*/ 1008 w 1536"/>
              <a:gd name="T17" fmla="*/ 352 h 648"/>
              <a:gd name="T18" fmla="*/ 1152 w 1536"/>
              <a:gd name="T19" fmla="*/ 544 h 648"/>
              <a:gd name="T20" fmla="*/ 1296 w 1536"/>
              <a:gd name="T21" fmla="*/ 592 h 648"/>
              <a:gd name="T22" fmla="*/ 1392 w 1536"/>
              <a:gd name="T23" fmla="*/ 640 h 648"/>
              <a:gd name="T24" fmla="*/ 1536 w 1536"/>
              <a:gd name="T25" fmla="*/ 640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36" h="648">
                <a:moveTo>
                  <a:pt x="0" y="640"/>
                </a:moveTo>
                <a:cubicBezTo>
                  <a:pt x="44" y="644"/>
                  <a:pt x="88" y="648"/>
                  <a:pt x="144" y="640"/>
                </a:cubicBezTo>
                <a:cubicBezTo>
                  <a:pt x="200" y="632"/>
                  <a:pt x="280" y="624"/>
                  <a:pt x="336" y="592"/>
                </a:cubicBezTo>
                <a:cubicBezTo>
                  <a:pt x="392" y="560"/>
                  <a:pt x="440" y="520"/>
                  <a:pt x="480" y="448"/>
                </a:cubicBezTo>
                <a:cubicBezTo>
                  <a:pt x="520" y="376"/>
                  <a:pt x="536" y="232"/>
                  <a:pt x="576" y="160"/>
                </a:cubicBezTo>
                <a:cubicBezTo>
                  <a:pt x="616" y="88"/>
                  <a:pt x="672" y="32"/>
                  <a:pt x="720" y="16"/>
                </a:cubicBezTo>
                <a:cubicBezTo>
                  <a:pt x="768" y="0"/>
                  <a:pt x="832" y="32"/>
                  <a:pt x="864" y="64"/>
                </a:cubicBezTo>
                <a:cubicBezTo>
                  <a:pt x="896" y="96"/>
                  <a:pt x="888" y="160"/>
                  <a:pt x="912" y="208"/>
                </a:cubicBezTo>
                <a:cubicBezTo>
                  <a:pt x="936" y="256"/>
                  <a:pt x="968" y="296"/>
                  <a:pt x="1008" y="352"/>
                </a:cubicBezTo>
                <a:cubicBezTo>
                  <a:pt x="1048" y="408"/>
                  <a:pt x="1104" y="504"/>
                  <a:pt x="1152" y="544"/>
                </a:cubicBezTo>
                <a:cubicBezTo>
                  <a:pt x="1200" y="584"/>
                  <a:pt x="1256" y="576"/>
                  <a:pt x="1296" y="592"/>
                </a:cubicBezTo>
                <a:cubicBezTo>
                  <a:pt x="1336" y="608"/>
                  <a:pt x="1352" y="632"/>
                  <a:pt x="1392" y="640"/>
                </a:cubicBezTo>
                <a:cubicBezTo>
                  <a:pt x="1432" y="648"/>
                  <a:pt x="1484" y="644"/>
                  <a:pt x="1536" y="640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35265" name="Picture 65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4049713"/>
            <a:ext cx="25558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5266" name="Picture 66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322513"/>
            <a:ext cx="738188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5268" name="Picture 68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4341813"/>
            <a:ext cx="159067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5272" name="Picture 7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4921250"/>
            <a:ext cx="20447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5275" name="Text Box 7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847850" y="5410200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continuous X</a:t>
            </a:r>
          </a:p>
        </p:txBody>
      </p:sp>
      <p:sp>
        <p:nvSpPr>
          <p:cNvPr id="435276" name="Text Box 7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048250" y="5410200"/>
            <a:ext cx="120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discrete X</a:t>
            </a:r>
          </a:p>
        </p:txBody>
      </p:sp>
      <p:pic>
        <p:nvPicPr>
          <p:cNvPr id="435277" name="Picture 77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5016500"/>
            <a:ext cx="1482725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5279" name="Text Box 79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251325" y="2170113"/>
            <a:ext cx="4616450" cy="85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called a PDF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>
                <a:solidFill>
                  <a:srgbClr val="000000"/>
                </a:solidFill>
              </a:rPr>
              <a:t>probability distribution/density function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>
                <a:solidFill>
                  <a:srgbClr val="000000"/>
                </a:solidFill>
              </a:rPr>
              <a:t>a 2D PDF is a surface, 3D PDF is a volume</a:t>
            </a:r>
          </a:p>
        </p:txBody>
      </p:sp>
    </p:spTree>
    <p:extLst>
      <p:ext uri="{BB962C8B-B14F-4D97-AF65-F5344CB8AC3E}">
        <p14:creationId xmlns:p14="http://schemas.microsoft.com/office/powerpoint/2010/main" val="360437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Probabilistic skin classification</a:t>
            </a:r>
          </a:p>
        </p:txBody>
      </p:sp>
      <p:sp>
        <p:nvSpPr>
          <p:cNvPr id="43725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3352800"/>
            <a:ext cx="7772400" cy="3200400"/>
          </a:xfrm>
        </p:spPr>
        <p:txBody>
          <a:bodyPr/>
          <a:lstStyle/>
          <a:p>
            <a:r>
              <a:rPr lang="en-US" sz="2000"/>
              <a:t>Now we can model uncertainty</a:t>
            </a:r>
          </a:p>
          <a:p>
            <a:pPr lvl="1"/>
            <a:r>
              <a:rPr lang="en-US" sz="1800"/>
              <a:t>Each pixel has a probability of being skin or not skin</a:t>
            </a:r>
          </a:p>
          <a:p>
            <a:pPr lvl="2"/>
            <a:r>
              <a:rPr lang="en-US" sz="1600"/>
              <a:t> </a:t>
            </a:r>
          </a:p>
        </p:txBody>
      </p:sp>
      <p:sp>
        <p:nvSpPr>
          <p:cNvPr id="43725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109913" y="2887663"/>
            <a:ext cx="2819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725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rot="-5400000">
            <a:off x="2233613" y="2011363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7254" name="Freeform 6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3570288" y="1871663"/>
            <a:ext cx="1981200" cy="1028700"/>
          </a:xfrm>
          <a:custGeom>
            <a:avLst/>
            <a:gdLst>
              <a:gd name="T0" fmla="*/ 0 w 1536"/>
              <a:gd name="T1" fmla="*/ 640 h 648"/>
              <a:gd name="T2" fmla="*/ 144 w 1536"/>
              <a:gd name="T3" fmla="*/ 640 h 648"/>
              <a:gd name="T4" fmla="*/ 336 w 1536"/>
              <a:gd name="T5" fmla="*/ 592 h 648"/>
              <a:gd name="T6" fmla="*/ 480 w 1536"/>
              <a:gd name="T7" fmla="*/ 448 h 648"/>
              <a:gd name="T8" fmla="*/ 576 w 1536"/>
              <a:gd name="T9" fmla="*/ 160 h 648"/>
              <a:gd name="T10" fmla="*/ 720 w 1536"/>
              <a:gd name="T11" fmla="*/ 16 h 648"/>
              <a:gd name="T12" fmla="*/ 864 w 1536"/>
              <a:gd name="T13" fmla="*/ 64 h 648"/>
              <a:gd name="T14" fmla="*/ 912 w 1536"/>
              <a:gd name="T15" fmla="*/ 208 h 648"/>
              <a:gd name="T16" fmla="*/ 1008 w 1536"/>
              <a:gd name="T17" fmla="*/ 352 h 648"/>
              <a:gd name="T18" fmla="*/ 1152 w 1536"/>
              <a:gd name="T19" fmla="*/ 544 h 648"/>
              <a:gd name="T20" fmla="*/ 1296 w 1536"/>
              <a:gd name="T21" fmla="*/ 592 h 648"/>
              <a:gd name="T22" fmla="*/ 1392 w 1536"/>
              <a:gd name="T23" fmla="*/ 640 h 648"/>
              <a:gd name="T24" fmla="*/ 1536 w 1536"/>
              <a:gd name="T25" fmla="*/ 640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36" h="648">
                <a:moveTo>
                  <a:pt x="0" y="640"/>
                </a:moveTo>
                <a:cubicBezTo>
                  <a:pt x="44" y="644"/>
                  <a:pt x="88" y="648"/>
                  <a:pt x="144" y="640"/>
                </a:cubicBezTo>
                <a:cubicBezTo>
                  <a:pt x="200" y="632"/>
                  <a:pt x="280" y="624"/>
                  <a:pt x="336" y="592"/>
                </a:cubicBezTo>
                <a:cubicBezTo>
                  <a:pt x="392" y="560"/>
                  <a:pt x="440" y="520"/>
                  <a:pt x="480" y="448"/>
                </a:cubicBezTo>
                <a:cubicBezTo>
                  <a:pt x="520" y="376"/>
                  <a:pt x="536" y="232"/>
                  <a:pt x="576" y="160"/>
                </a:cubicBezTo>
                <a:cubicBezTo>
                  <a:pt x="616" y="88"/>
                  <a:pt x="672" y="32"/>
                  <a:pt x="720" y="16"/>
                </a:cubicBezTo>
                <a:cubicBezTo>
                  <a:pt x="768" y="0"/>
                  <a:pt x="832" y="32"/>
                  <a:pt x="864" y="64"/>
                </a:cubicBezTo>
                <a:cubicBezTo>
                  <a:pt x="896" y="96"/>
                  <a:pt x="888" y="160"/>
                  <a:pt x="912" y="208"/>
                </a:cubicBezTo>
                <a:cubicBezTo>
                  <a:pt x="936" y="256"/>
                  <a:pt x="968" y="296"/>
                  <a:pt x="1008" y="352"/>
                </a:cubicBezTo>
                <a:cubicBezTo>
                  <a:pt x="1048" y="408"/>
                  <a:pt x="1104" y="504"/>
                  <a:pt x="1152" y="544"/>
                </a:cubicBezTo>
                <a:cubicBezTo>
                  <a:pt x="1200" y="584"/>
                  <a:pt x="1256" y="576"/>
                  <a:pt x="1296" y="592"/>
                </a:cubicBezTo>
                <a:cubicBezTo>
                  <a:pt x="1336" y="608"/>
                  <a:pt x="1352" y="632"/>
                  <a:pt x="1392" y="640"/>
                </a:cubicBezTo>
                <a:cubicBezTo>
                  <a:pt x="1432" y="648"/>
                  <a:pt x="1484" y="644"/>
                  <a:pt x="1536" y="640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7267" name="Line 19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>
            <a:off x="4648200" y="1524000"/>
            <a:ext cx="304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37274" name="Picture 26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71800"/>
            <a:ext cx="21113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7275" name="Picture 2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1423988"/>
            <a:ext cx="114300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7279" name="Picture 31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4114800"/>
            <a:ext cx="339090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37301" name="Group 53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1600200" y="1887538"/>
            <a:ext cx="4289425" cy="979487"/>
            <a:chOff x="1008" y="1189"/>
            <a:chExt cx="2702" cy="617"/>
          </a:xfrm>
        </p:grpSpPr>
        <p:sp>
          <p:nvSpPr>
            <p:cNvPr id="437271" name="Line 2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920" y="1248"/>
              <a:ext cx="24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437276" name="Picture 28"/>
            <p:cNvPicPr>
              <a:picLocks noChangeAspect="1" noChangeArrowheads="1"/>
            </p:cNvPicPr>
            <p:nvPr>
              <p:custDataLst>
                <p:tags r:id="rId26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234"/>
              <a:ext cx="887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7281" name="Freeform 33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1967" y="1189"/>
              <a:ext cx="1743" cy="617"/>
            </a:xfrm>
            <a:custGeom>
              <a:avLst/>
              <a:gdLst>
                <a:gd name="T0" fmla="*/ 0 w 1743"/>
                <a:gd name="T1" fmla="*/ 0 h 617"/>
                <a:gd name="T2" fmla="*/ 322 w 1743"/>
                <a:gd name="T3" fmla="*/ 30 h 617"/>
                <a:gd name="T4" fmla="*/ 434 w 1743"/>
                <a:gd name="T5" fmla="*/ 105 h 617"/>
                <a:gd name="T6" fmla="*/ 479 w 1743"/>
                <a:gd name="T7" fmla="*/ 120 h 617"/>
                <a:gd name="T8" fmla="*/ 524 w 1743"/>
                <a:gd name="T9" fmla="*/ 150 h 617"/>
                <a:gd name="T10" fmla="*/ 546 w 1743"/>
                <a:gd name="T11" fmla="*/ 165 h 617"/>
                <a:gd name="T12" fmla="*/ 666 w 1743"/>
                <a:gd name="T13" fmla="*/ 322 h 617"/>
                <a:gd name="T14" fmla="*/ 696 w 1743"/>
                <a:gd name="T15" fmla="*/ 389 h 617"/>
                <a:gd name="T16" fmla="*/ 763 w 1743"/>
                <a:gd name="T17" fmla="*/ 442 h 617"/>
                <a:gd name="T18" fmla="*/ 823 w 1743"/>
                <a:gd name="T19" fmla="*/ 561 h 617"/>
                <a:gd name="T20" fmla="*/ 943 w 1743"/>
                <a:gd name="T21" fmla="*/ 614 h 617"/>
                <a:gd name="T22" fmla="*/ 1063 w 1743"/>
                <a:gd name="T23" fmla="*/ 599 h 617"/>
                <a:gd name="T24" fmla="*/ 1078 w 1743"/>
                <a:gd name="T25" fmla="*/ 554 h 617"/>
                <a:gd name="T26" fmla="*/ 1145 w 1743"/>
                <a:gd name="T27" fmla="*/ 315 h 617"/>
                <a:gd name="T28" fmla="*/ 1212 w 1743"/>
                <a:gd name="T29" fmla="*/ 225 h 617"/>
                <a:gd name="T30" fmla="*/ 1257 w 1743"/>
                <a:gd name="T31" fmla="*/ 202 h 617"/>
                <a:gd name="T32" fmla="*/ 1332 w 1743"/>
                <a:gd name="T33" fmla="*/ 135 h 617"/>
                <a:gd name="T34" fmla="*/ 1362 w 1743"/>
                <a:gd name="T35" fmla="*/ 120 h 617"/>
                <a:gd name="T36" fmla="*/ 1414 w 1743"/>
                <a:gd name="T37" fmla="*/ 83 h 617"/>
                <a:gd name="T38" fmla="*/ 1594 w 1743"/>
                <a:gd name="T39" fmla="*/ 38 h 617"/>
                <a:gd name="T40" fmla="*/ 1743 w 1743"/>
                <a:gd name="T41" fmla="*/ 45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43" h="617">
                  <a:moveTo>
                    <a:pt x="0" y="0"/>
                  </a:moveTo>
                  <a:cubicBezTo>
                    <a:pt x="107" y="14"/>
                    <a:pt x="215" y="20"/>
                    <a:pt x="322" y="30"/>
                  </a:cubicBezTo>
                  <a:cubicBezTo>
                    <a:pt x="365" y="46"/>
                    <a:pt x="396" y="80"/>
                    <a:pt x="434" y="105"/>
                  </a:cubicBezTo>
                  <a:cubicBezTo>
                    <a:pt x="447" y="114"/>
                    <a:pt x="479" y="120"/>
                    <a:pt x="479" y="120"/>
                  </a:cubicBezTo>
                  <a:cubicBezTo>
                    <a:pt x="494" y="130"/>
                    <a:pt x="509" y="140"/>
                    <a:pt x="524" y="150"/>
                  </a:cubicBezTo>
                  <a:cubicBezTo>
                    <a:pt x="531" y="155"/>
                    <a:pt x="546" y="165"/>
                    <a:pt x="546" y="165"/>
                  </a:cubicBezTo>
                  <a:cubicBezTo>
                    <a:pt x="583" y="220"/>
                    <a:pt x="624" y="271"/>
                    <a:pt x="666" y="322"/>
                  </a:cubicBezTo>
                  <a:cubicBezTo>
                    <a:pt x="680" y="339"/>
                    <a:pt x="682" y="375"/>
                    <a:pt x="696" y="389"/>
                  </a:cubicBezTo>
                  <a:cubicBezTo>
                    <a:pt x="787" y="480"/>
                    <a:pt x="707" y="374"/>
                    <a:pt x="763" y="442"/>
                  </a:cubicBezTo>
                  <a:cubicBezTo>
                    <a:pt x="791" y="476"/>
                    <a:pt x="788" y="531"/>
                    <a:pt x="823" y="561"/>
                  </a:cubicBezTo>
                  <a:cubicBezTo>
                    <a:pt x="859" y="592"/>
                    <a:pt x="899" y="602"/>
                    <a:pt x="943" y="614"/>
                  </a:cubicBezTo>
                  <a:cubicBezTo>
                    <a:pt x="983" y="609"/>
                    <a:pt x="1027" y="617"/>
                    <a:pt x="1063" y="599"/>
                  </a:cubicBezTo>
                  <a:cubicBezTo>
                    <a:pt x="1077" y="592"/>
                    <a:pt x="1073" y="569"/>
                    <a:pt x="1078" y="554"/>
                  </a:cubicBezTo>
                  <a:cubicBezTo>
                    <a:pt x="1088" y="477"/>
                    <a:pt x="1100" y="380"/>
                    <a:pt x="1145" y="315"/>
                  </a:cubicBezTo>
                  <a:cubicBezTo>
                    <a:pt x="1154" y="284"/>
                    <a:pt x="1180" y="236"/>
                    <a:pt x="1212" y="225"/>
                  </a:cubicBezTo>
                  <a:cubicBezTo>
                    <a:pt x="1236" y="217"/>
                    <a:pt x="1237" y="219"/>
                    <a:pt x="1257" y="202"/>
                  </a:cubicBezTo>
                  <a:cubicBezTo>
                    <a:pt x="1282" y="181"/>
                    <a:pt x="1305" y="154"/>
                    <a:pt x="1332" y="135"/>
                  </a:cubicBezTo>
                  <a:cubicBezTo>
                    <a:pt x="1341" y="129"/>
                    <a:pt x="1353" y="126"/>
                    <a:pt x="1362" y="120"/>
                  </a:cubicBezTo>
                  <a:cubicBezTo>
                    <a:pt x="1380" y="109"/>
                    <a:pt x="1397" y="95"/>
                    <a:pt x="1414" y="83"/>
                  </a:cubicBezTo>
                  <a:cubicBezTo>
                    <a:pt x="1452" y="56"/>
                    <a:pt x="1543" y="50"/>
                    <a:pt x="1594" y="38"/>
                  </a:cubicBezTo>
                  <a:cubicBezTo>
                    <a:pt x="1644" y="40"/>
                    <a:pt x="1743" y="45"/>
                    <a:pt x="1743" y="45"/>
                  </a:cubicBezTo>
                </a:path>
              </a:pathLst>
            </a:custGeom>
            <a:noFill/>
            <a:ln w="19050" cmpd="sng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37282" name="Rectangle 34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85800" y="44958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Skin classifier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Given X = (R,G,B):  how to determine if it is skin or not?</a:t>
            </a:r>
          </a:p>
        </p:txBody>
      </p:sp>
      <p:grpSp>
        <p:nvGrpSpPr>
          <p:cNvPr id="437290" name="Group 42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4114800" y="1828800"/>
            <a:ext cx="274638" cy="1425575"/>
            <a:chOff x="2592" y="1152"/>
            <a:chExt cx="173" cy="898"/>
          </a:xfrm>
        </p:grpSpPr>
        <p:sp>
          <p:nvSpPr>
            <p:cNvPr id="437283" name="Line 35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660" y="1152"/>
              <a:ext cx="0" cy="7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437286" name="Picture 38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1920"/>
              <a:ext cx="173" cy="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37291" name="Group 43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4797425" y="1828800"/>
            <a:ext cx="285750" cy="1423988"/>
            <a:chOff x="3022" y="1152"/>
            <a:chExt cx="180" cy="897"/>
          </a:xfrm>
        </p:grpSpPr>
        <p:sp>
          <p:nvSpPr>
            <p:cNvPr id="437284" name="Line 3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079" y="1152"/>
              <a:ext cx="0" cy="7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437288" name="Picture 40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2" y="1919"/>
              <a:ext cx="180" cy="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37295" name="Group 47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685800" y="5181600"/>
            <a:ext cx="7772400" cy="762000"/>
            <a:chOff x="432" y="3264"/>
            <a:chExt cx="4896" cy="480"/>
          </a:xfrm>
        </p:grpSpPr>
        <p:sp>
          <p:nvSpPr>
            <p:cNvPr id="437293" name="Rectangle 45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32" y="3264"/>
              <a:ext cx="4896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742950" lvl="1" indent="-28575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>
                  <a:solidFill>
                    <a:srgbClr val="000000"/>
                  </a:solidFill>
                </a:rPr>
                <a:t>Choose interpretation of highest probability</a:t>
              </a:r>
            </a:p>
            <a:p>
              <a:pPr marL="1143000" lvl="2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–"/>
              </a:pPr>
              <a:r>
                <a:rPr lang="en-US" sz="1600">
                  <a:solidFill>
                    <a:srgbClr val="000000"/>
                  </a:solidFill>
                </a:rPr>
                <a:t> set X to be a skin pixel if and only if </a:t>
              </a:r>
            </a:p>
          </p:txBody>
        </p:sp>
        <p:pic>
          <p:nvPicPr>
            <p:cNvPr id="437294" name="Picture 46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8" y="3516"/>
              <a:ext cx="964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37300" name="Group 52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685800" y="5867400"/>
            <a:ext cx="7772400" cy="762000"/>
            <a:chOff x="432" y="3696"/>
            <a:chExt cx="4896" cy="480"/>
          </a:xfrm>
        </p:grpSpPr>
        <p:sp>
          <p:nvSpPr>
            <p:cNvPr id="437296" name="Rectangle 48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32" y="3696"/>
              <a:ext cx="4896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Where do we get                    and                        ? </a:t>
              </a:r>
            </a:p>
          </p:txBody>
        </p:sp>
        <p:pic>
          <p:nvPicPr>
            <p:cNvPr id="437297" name="Picture 49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3765"/>
              <a:ext cx="720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7299" name="Picture 51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3765"/>
              <a:ext cx="888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123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7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7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7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7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Learning conditional PDF’s</a:t>
            </a:r>
          </a:p>
        </p:txBody>
      </p:sp>
      <p:sp>
        <p:nvSpPr>
          <p:cNvPr id="43827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3352800"/>
            <a:ext cx="7772400" cy="1143000"/>
          </a:xfrm>
        </p:spPr>
        <p:txBody>
          <a:bodyPr/>
          <a:lstStyle/>
          <a:p>
            <a:r>
              <a:rPr lang="en-US" sz="2000"/>
              <a:t>We can calculate P(R | skin) from a set of training images</a:t>
            </a:r>
          </a:p>
          <a:p>
            <a:pPr lvl="1"/>
            <a:r>
              <a:rPr lang="en-US" sz="1800"/>
              <a:t>It is simply a histogram over the pixels in the training images</a:t>
            </a:r>
          </a:p>
          <a:p>
            <a:pPr lvl="2"/>
            <a:r>
              <a:rPr lang="en-US" sz="1600"/>
              <a:t>each bin R</a:t>
            </a:r>
            <a:r>
              <a:rPr lang="en-US" sz="1600" baseline="-25000"/>
              <a:t>i</a:t>
            </a:r>
            <a:r>
              <a:rPr lang="en-US" sz="1600"/>
              <a:t> contains the proportion of skin pixels with color R</a:t>
            </a:r>
            <a:r>
              <a:rPr lang="en-US" sz="1600" baseline="-25000"/>
              <a:t>i</a:t>
            </a:r>
            <a:r>
              <a:rPr lang="en-US" sz="1600"/>
              <a:t> </a:t>
            </a:r>
          </a:p>
        </p:txBody>
      </p:sp>
      <p:sp>
        <p:nvSpPr>
          <p:cNvPr id="43827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109913" y="2887663"/>
            <a:ext cx="2819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827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rot="-5400000">
            <a:off x="2233613" y="2011363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8278" name="Freeform 6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3570288" y="1871663"/>
            <a:ext cx="1981200" cy="1028700"/>
          </a:xfrm>
          <a:custGeom>
            <a:avLst/>
            <a:gdLst>
              <a:gd name="T0" fmla="*/ 0 w 1536"/>
              <a:gd name="T1" fmla="*/ 640 h 648"/>
              <a:gd name="T2" fmla="*/ 144 w 1536"/>
              <a:gd name="T3" fmla="*/ 640 h 648"/>
              <a:gd name="T4" fmla="*/ 336 w 1536"/>
              <a:gd name="T5" fmla="*/ 592 h 648"/>
              <a:gd name="T6" fmla="*/ 480 w 1536"/>
              <a:gd name="T7" fmla="*/ 448 h 648"/>
              <a:gd name="T8" fmla="*/ 576 w 1536"/>
              <a:gd name="T9" fmla="*/ 160 h 648"/>
              <a:gd name="T10" fmla="*/ 720 w 1536"/>
              <a:gd name="T11" fmla="*/ 16 h 648"/>
              <a:gd name="T12" fmla="*/ 864 w 1536"/>
              <a:gd name="T13" fmla="*/ 64 h 648"/>
              <a:gd name="T14" fmla="*/ 912 w 1536"/>
              <a:gd name="T15" fmla="*/ 208 h 648"/>
              <a:gd name="T16" fmla="*/ 1008 w 1536"/>
              <a:gd name="T17" fmla="*/ 352 h 648"/>
              <a:gd name="T18" fmla="*/ 1152 w 1536"/>
              <a:gd name="T19" fmla="*/ 544 h 648"/>
              <a:gd name="T20" fmla="*/ 1296 w 1536"/>
              <a:gd name="T21" fmla="*/ 592 h 648"/>
              <a:gd name="T22" fmla="*/ 1392 w 1536"/>
              <a:gd name="T23" fmla="*/ 640 h 648"/>
              <a:gd name="T24" fmla="*/ 1536 w 1536"/>
              <a:gd name="T25" fmla="*/ 640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36" h="648">
                <a:moveTo>
                  <a:pt x="0" y="640"/>
                </a:moveTo>
                <a:cubicBezTo>
                  <a:pt x="44" y="644"/>
                  <a:pt x="88" y="648"/>
                  <a:pt x="144" y="640"/>
                </a:cubicBezTo>
                <a:cubicBezTo>
                  <a:pt x="200" y="632"/>
                  <a:pt x="280" y="624"/>
                  <a:pt x="336" y="592"/>
                </a:cubicBezTo>
                <a:cubicBezTo>
                  <a:pt x="392" y="560"/>
                  <a:pt x="440" y="520"/>
                  <a:pt x="480" y="448"/>
                </a:cubicBezTo>
                <a:cubicBezTo>
                  <a:pt x="520" y="376"/>
                  <a:pt x="536" y="232"/>
                  <a:pt x="576" y="160"/>
                </a:cubicBezTo>
                <a:cubicBezTo>
                  <a:pt x="616" y="88"/>
                  <a:pt x="672" y="32"/>
                  <a:pt x="720" y="16"/>
                </a:cubicBezTo>
                <a:cubicBezTo>
                  <a:pt x="768" y="0"/>
                  <a:pt x="832" y="32"/>
                  <a:pt x="864" y="64"/>
                </a:cubicBezTo>
                <a:cubicBezTo>
                  <a:pt x="896" y="96"/>
                  <a:pt x="888" y="160"/>
                  <a:pt x="912" y="208"/>
                </a:cubicBezTo>
                <a:cubicBezTo>
                  <a:pt x="936" y="256"/>
                  <a:pt x="968" y="296"/>
                  <a:pt x="1008" y="352"/>
                </a:cubicBezTo>
                <a:cubicBezTo>
                  <a:pt x="1048" y="408"/>
                  <a:pt x="1104" y="504"/>
                  <a:pt x="1152" y="544"/>
                </a:cubicBezTo>
                <a:cubicBezTo>
                  <a:pt x="1200" y="584"/>
                  <a:pt x="1256" y="576"/>
                  <a:pt x="1296" y="592"/>
                </a:cubicBezTo>
                <a:cubicBezTo>
                  <a:pt x="1336" y="608"/>
                  <a:pt x="1352" y="632"/>
                  <a:pt x="1392" y="640"/>
                </a:cubicBezTo>
                <a:cubicBezTo>
                  <a:pt x="1432" y="648"/>
                  <a:pt x="1484" y="644"/>
                  <a:pt x="1536" y="640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827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>
            <a:off x="4648200" y="1524000"/>
            <a:ext cx="304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38280" name="Picture 8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71800"/>
            <a:ext cx="21113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8299" name="Rectangle 27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038600" y="2667000"/>
            <a:ext cx="228600" cy="228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8300" name="Rectangle 2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267200" y="1981200"/>
            <a:ext cx="228600" cy="914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8301" name="Rectangle 2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495800" y="1905000"/>
            <a:ext cx="228600" cy="990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8302" name="Rectangle 3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724400" y="2362200"/>
            <a:ext cx="228600" cy="533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8303" name="Rectangle 31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953000" y="2743200"/>
            <a:ext cx="228600" cy="152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8304" name="Rectangle 3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181600" y="2819400"/>
            <a:ext cx="228600" cy="76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8305" name="Rectangle 3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810000" y="2819400"/>
            <a:ext cx="228600" cy="76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38311" name="Picture 39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38" y="1292225"/>
            <a:ext cx="3687762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8314" name="Rectangle 42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85800" y="44196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This doesn’t work as well in higher-dimensional spaces.  Why not?</a:t>
            </a:r>
          </a:p>
        </p:txBody>
      </p:sp>
      <p:grpSp>
        <p:nvGrpSpPr>
          <p:cNvPr id="438381" name="Group 109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1219200" y="4876800"/>
            <a:ext cx="1828800" cy="1828800"/>
            <a:chOff x="768" y="3072"/>
            <a:chExt cx="1152" cy="1152"/>
          </a:xfrm>
        </p:grpSpPr>
        <p:grpSp>
          <p:nvGrpSpPr>
            <p:cNvPr id="438316" name="Group 44"/>
            <p:cNvGrpSpPr>
              <a:grpSpLocks/>
            </p:cNvGrpSpPr>
            <p:nvPr/>
          </p:nvGrpSpPr>
          <p:grpSpPr bwMode="auto">
            <a:xfrm>
              <a:off x="879" y="3072"/>
              <a:ext cx="1041" cy="1041"/>
              <a:chOff x="2064" y="336"/>
              <a:chExt cx="2016" cy="2016"/>
            </a:xfrm>
          </p:grpSpPr>
          <p:sp>
            <p:nvSpPr>
              <p:cNvPr id="438317" name="Line 45"/>
              <p:cNvSpPr>
                <a:spLocks noChangeShapeType="1"/>
              </p:cNvSpPr>
              <p:nvPr>
                <p:custDataLst>
                  <p:tags r:id="rId74"/>
                </p:custDataLst>
              </p:nvPr>
            </p:nvSpPr>
            <p:spPr bwMode="auto">
              <a:xfrm>
                <a:off x="2064" y="2352"/>
                <a:ext cx="201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18" name="Line 46"/>
              <p:cNvSpPr>
                <a:spLocks noChangeShapeType="1"/>
              </p:cNvSpPr>
              <p:nvPr>
                <p:custDataLst>
                  <p:tags r:id="rId75"/>
                </p:custDataLst>
              </p:nvPr>
            </p:nvSpPr>
            <p:spPr bwMode="auto">
              <a:xfrm rot="-5400000">
                <a:off x="1056" y="1344"/>
                <a:ext cx="201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pic>
          <p:nvPicPr>
            <p:cNvPr id="438319" name="Picture 47"/>
            <p:cNvPicPr>
              <a:picLocks noChangeAspect="1" noChangeArrowheads="1"/>
            </p:cNvPicPr>
            <p:nvPr>
              <p:custDataLst>
                <p:tags r:id="rId26"/>
              </p:custDataLst>
            </p:nvPr>
          </p:nvPicPr>
          <p:blipFill>
            <a:blip r:embed="rId8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3128"/>
              <a:ext cx="83" cy="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8320" name="Picture 48"/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0" y="4146"/>
              <a:ext cx="78" cy="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8321" name="Oval 49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1499" y="3578"/>
              <a:ext cx="28" cy="2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rgbClr val="FFCC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8322" name="Oval 50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1274" y="3663"/>
              <a:ext cx="28" cy="2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rgbClr val="FFCC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38323" name="Group 51"/>
            <p:cNvGrpSpPr>
              <a:grpSpLocks/>
            </p:cNvGrpSpPr>
            <p:nvPr/>
          </p:nvGrpSpPr>
          <p:grpSpPr bwMode="auto">
            <a:xfrm>
              <a:off x="1218" y="3466"/>
              <a:ext cx="394" cy="197"/>
              <a:chOff x="2736" y="1440"/>
              <a:chExt cx="672" cy="336"/>
            </a:xfrm>
          </p:grpSpPr>
          <p:sp>
            <p:nvSpPr>
              <p:cNvPr id="438324" name="Oval 52"/>
              <p:cNvSpPr>
                <a:spLocks noChangeArrowheads="1"/>
              </p:cNvSpPr>
              <p:nvPr>
                <p:custDataLst>
                  <p:tags r:id="rId65"/>
                </p:custDataLst>
              </p:nvPr>
            </p:nvSpPr>
            <p:spPr bwMode="auto">
              <a:xfrm>
                <a:off x="3120" y="1728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12700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25" name="Oval 53"/>
              <p:cNvSpPr>
                <a:spLocks noChangeArrowheads="1"/>
              </p:cNvSpPr>
              <p:nvPr>
                <p:custDataLst>
                  <p:tags r:id="rId66"/>
                </p:custDataLst>
              </p:nvPr>
            </p:nvSpPr>
            <p:spPr bwMode="auto">
              <a:xfrm>
                <a:off x="3216" y="1440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12700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26" name="Oval 54"/>
              <p:cNvSpPr>
                <a:spLocks noChangeArrowheads="1"/>
              </p:cNvSpPr>
              <p:nvPr>
                <p:custDataLst>
                  <p:tags r:id="rId67"/>
                </p:custDataLst>
              </p:nvPr>
            </p:nvSpPr>
            <p:spPr bwMode="auto">
              <a:xfrm>
                <a:off x="2976" y="1536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12700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27" name="Oval 55"/>
              <p:cNvSpPr>
                <a:spLocks noChangeArrowheads="1"/>
              </p:cNvSpPr>
              <p:nvPr>
                <p:custDataLst>
                  <p:tags r:id="rId68"/>
                </p:custDataLst>
              </p:nvPr>
            </p:nvSpPr>
            <p:spPr bwMode="auto">
              <a:xfrm>
                <a:off x="2976" y="1680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12700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28" name="Oval 56"/>
              <p:cNvSpPr>
                <a:spLocks noChangeArrowheads="1"/>
              </p:cNvSpPr>
              <p:nvPr>
                <p:custDataLst>
                  <p:tags r:id="rId69"/>
                </p:custDataLst>
              </p:nvPr>
            </p:nvSpPr>
            <p:spPr bwMode="auto">
              <a:xfrm>
                <a:off x="2832" y="158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12700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29" name="Oval 57"/>
              <p:cNvSpPr>
                <a:spLocks noChangeArrowheads="1"/>
              </p:cNvSpPr>
              <p:nvPr>
                <p:custDataLst>
                  <p:tags r:id="rId70"/>
                </p:custDataLst>
              </p:nvPr>
            </p:nvSpPr>
            <p:spPr bwMode="auto">
              <a:xfrm>
                <a:off x="3120" y="1536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12700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30" name="Oval 58"/>
              <p:cNvSpPr>
                <a:spLocks noChangeArrowheads="1"/>
              </p:cNvSpPr>
              <p:nvPr>
                <p:custDataLst>
                  <p:tags r:id="rId71"/>
                </p:custDataLst>
              </p:nvPr>
            </p:nvSpPr>
            <p:spPr bwMode="auto">
              <a:xfrm>
                <a:off x="3360" y="1680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12700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31" name="Oval 59"/>
              <p:cNvSpPr>
                <a:spLocks noChangeArrowheads="1"/>
              </p:cNvSpPr>
              <p:nvPr>
                <p:custDataLst>
                  <p:tags r:id="rId72"/>
                </p:custDataLst>
              </p:nvPr>
            </p:nvSpPr>
            <p:spPr bwMode="auto">
              <a:xfrm>
                <a:off x="3312" y="1536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12700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32" name="Oval 60"/>
              <p:cNvSpPr>
                <a:spLocks noChangeArrowheads="1"/>
              </p:cNvSpPr>
              <p:nvPr>
                <p:custDataLst>
                  <p:tags r:id="rId73"/>
                </p:custDataLst>
              </p:nvPr>
            </p:nvSpPr>
            <p:spPr bwMode="auto">
              <a:xfrm>
                <a:off x="2736" y="1680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12700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38333" name="Group 61"/>
            <p:cNvGrpSpPr>
              <a:grpSpLocks/>
            </p:cNvGrpSpPr>
            <p:nvPr/>
          </p:nvGrpSpPr>
          <p:grpSpPr bwMode="auto">
            <a:xfrm>
              <a:off x="965" y="3213"/>
              <a:ext cx="844" cy="759"/>
              <a:chOff x="2304" y="1008"/>
              <a:chExt cx="1440" cy="1296"/>
            </a:xfrm>
          </p:grpSpPr>
          <p:sp>
            <p:nvSpPr>
              <p:cNvPr id="438334" name="Oval 62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2592" y="1968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35" name="Oval 63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2688" y="2064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36" name="Oval 64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2880" y="2016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37" name="Oval 65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072" y="1968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38" name="Oval 66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024" y="2160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39" name="Oval 67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496" y="2256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40" name="Oval 68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2784" y="2256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41" name="Oval 69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2448" y="2016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42" name="Oval 70"/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2496" y="1680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43" name="Oval 71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2400" y="1296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44" name="Oval 72"/>
              <p:cNvSpPr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2928" y="2208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45" name="Oval 73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2736" y="1104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46" name="Oval 74"/>
              <p:cNvSpPr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2304" y="2208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47" name="Oval 75"/>
              <p:cNvSpPr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2304" y="1872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48" name="Oval 76"/>
              <p:cNvSpPr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2688" y="1392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49" name="Oval 77"/>
              <p:cNvSpPr>
                <a:spLocks noChangeArrowheads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3312" y="2256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50" name="Oval 78"/>
              <p:cNvSpPr>
                <a:spLocks noChangeArrowheads="1"/>
              </p:cNvSpPr>
              <p:nvPr>
                <p:custDataLst>
                  <p:tags r:id="rId52"/>
                </p:custDataLst>
              </p:nvPr>
            </p:nvSpPr>
            <p:spPr bwMode="auto">
              <a:xfrm>
                <a:off x="3312" y="2112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51" name="Oval 79"/>
              <p:cNvSpPr>
                <a:spLocks noChangeArrowheads="1"/>
              </p:cNvSpPr>
              <p:nvPr>
                <p:custDataLst>
                  <p:tags r:id="rId53"/>
                </p:custDataLst>
              </p:nvPr>
            </p:nvSpPr>
            <p:spPr bwMode="auto">
              <a:xfrm>
                <a:off x="3456" y="1920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52" name="Oval 80"/>
              <p:cNvSpPr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2832" y="1248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53" name="Oval 81"/>
              <p:cNvSpPr>
                <a:spLocks noChangeArrowheads="1"/>
              </p:cNvSpPr>
              <p:nvPr>
                <p:custDataLst>
                  <p:tags r:id="rId55"/>
                </p:custDataLst>
              </p:nvPr>
            </p:nvSpPr>
            <p:spPr bwMode="auto">
              <a:xfrm>
                <a:off x="3168" y="1104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54" name="Oval 82"/>
              <p:cNvSpPr>
                <a:spLocks noChangeArrowheads="1"/>
              </p:cNvSpPr>
              <p:nvPr>
                <p:custDataLst>
                  <p:tags r:id="rId56"/>
                </p:custDataLst>
              </p:nvPr>
            </p:nvSpPr>
            <p:spPr bwMode="auto">
              <a:xfrm>
                <a:off x="3552" y="2256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55" name="Oval 83"/>
              <p:cNvSpPr>
                <a:spLocks noChangeArrowheads="1"/>
              </p:cNvSpPr>
              <p:nvPr>
                <p:custDataLst>
                  <p:tags r:id="rId57"/>
                </p:custDataLst>
              </p:nvPr>
            </p:nvSpPr>
            <p:spPr bwMode="auto">
              <a:xfrm>
                <a:off x="3600" y="1440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56" name="Oval 84"/>
              <p:cNvSpPr>
                <a:spLocks noChangeArrowheads="1"/>
              </p:cNvSpPr>
              <p:nvPr>
                <p:custDataLst>
                  <p:tags r:id="rId58"/>
                </p:custDataLst>
              </p:nvPr>
            </p:nvSpPr>
            <p:spPr bwMode="auto">
              <a:xfrm>
                <a:off x="2928" y="1008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57" name="Oval 85"/>
              <p:cNvSpPr>
                <a:spLocks noChangeArrowheads="1"/>
              </p:cNvSpPr>
              <p:nvPr>
                <p:custDataLst>
                  <p:tags r:id="rId59"/>
                </p:custDataLst>
              </p:nvPr>
            </p:nvSpPr>
            <p:spPr bwMode="auto">
              <a:xfrm>
                <a:off x="3600" y="2064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58" name="Oval 86"/>
              <p:cNvSpPr>
                <a:spLocks noChangeArrowheads="1"/>
              </p:cNvSpPr>
              <p:nvPr>
                <p:custDataLst>
                  <p:tags r:id="rId60"/>
                </p:custDataLst>
              </p:nvPr>
            </p:nvSpPr>
            <p:spPr bwMode="auto">
              <a:xfrm>
                <a:off x="3696" y="1824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59" name="Oval 87"/>
              <p:cNvSpPr>
                <a:spLocks noChangeArrowheads="1"/>
              </p:cNvSpPr>
              <p:nvPr>
                <p:custDataLst>
                  <p:tags r:id="rId61"/>
                </p:custDataLst>
              </p:nvPr>
            </p:nvSpPr>
            <p:spPr bwMode="auto">
              <a:xfrm>
                <a:off x="3696" y="1632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60" name="Oval 88"/>
              <p:cNvSpPr>
                <a:spLocks noChangeArrowheads="1"/>
              </p:cNvSpPr>
              <p:nvPr>
                <p:custDataLst>
                  <p:tags r:id="rId62"/>
                </p:custDataLst>
              </p:nvPr>
            </p:nvSpPr>
            <p:spPr bwMode="auto">
              <a:xfrm>
                <a:off x="2304" y="1536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61" name="Oval 89"/>
              <p:cNvSpPr>
                <a:spLocks noChangeArrowheads="1"/>
              </p:cNvSpPr>
              <p:nvPr>
                <p:custDataLst>
                  <p:tags r:id="rId63"/>
                </p:custDataLst>
              </p:nvPr>
            </p:nvSpPr>
            <p:spPr bwMode="auto">
              <a:xfrm>
                <a:off x="3552" y="1152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62" name="Oval 90"/>
              <p:cNvSpPr>
                <a:spLocks noChangeArrowheads="1"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3312" y="1056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38363" name="Group 91"/>
            <p:cNvGrpSpPr>
              <a:grpSpLocks/>
            </p:cNvGrpSpPr>
            <p:nvPr/>
          </p:nvGrpSpPr>
          <p:grpSpPr bwMode="auto">
            <a:xfrm>
              <a:off x="1218" y="3410"/>
              <a:ext cx="366" cy="281"/>
              <a:chOff x="2736" y="1344"/>
              <a:chExt cx="624" cy="480"/>
            </a:xfrm>
          </p:grpSpPr>
          <p:sp>
            <p:nvSpPr>
              <p:cNvPr id="438364" name="Oval 92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2736" y="1776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65" name="Oval 93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264" y="1728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66" name="Oval 94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312" y="1344"/>
                <a:ext cx="48" cy="48"/>
              </a:xfrm>
              <a:prstGeom prst="ellipse">
                <a:avLst/>
              </a:prstGeom>
              <a:solidFill>
                <a:schemeClr val="folHlink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38367" name="Group 95"/>
            <p:cNvGrpSpPr>
              <a:grpSpLocks/>
            </p:cNvGrpSpPr>
            <p:nvPr/>
          </p:nvGrpSpPr>
          <p:grpSpPr bwMode="auto">
            <a:xfrm>
              <a:off x="1077" y="3410"/>
              <a:ext cx="310" cy="365"/>
              <a:chOff x="2496" y="1344"/>
              <a:chExt cx="528" cy="624"/>
            </a:xfrm>
          </p:grpSpPr>
          <p:sp>
            <p:nvSpPr>
              <p:cNvPr id="438368" name="Oval 96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2976" y="1920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12700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69" name="Oval 97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2976" y="134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12700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8370" name="Oval 98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2496" y="182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12700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438382" name="Group 110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3429000" y="4876800"/>
            <a:ext cx="5715000" cy="1482725"/>
            <a:chOff x="2160" y="3072"/>
            <a:chExt cx="3600" cy="934"/>
          </a:xfrm>
        </p:grpSpPr>
        <p:sp>
          <p:nvSpPr>
            <p:cNvPr id="438373" name="Rectangle 101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160" y="3072"/>
              <a:ext cx="3600" cy="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Approach:  fit parametric PDF functions </a:t>
              </a:r>
            </a:p>
            <a:p>
              <a:pPr marL="742950" lvl="1" indent="-28575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>
                  <a:solidFill>
                    <a:srgbClr val="000000"/>
                  </a:solidFill>
                </a:rPr>
                <a:t>common choice is rotated Gaussian </a:t>
              </a:r>
            </a:p>
            <a:p>
              <a:pPr marL="1143000" lvl="2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–"/>
              </a:pPr>
              <a:r>
                <a:rPr lang="en-US" sz="1600">
                  <a:solidFill>
                    <a:srgbClr val="000000"/>
                  </a:solidFill>
                </a:rPr>
                <a:t>center </a:t>
              </a:r>
            </a:p>
            <a:p>
              <a:pPr marL="1143000" lvl="2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–"/>
              </a:pPr>
              <a:r>
                <a:rPr lang="en-US" sz="1600">
                  <a:solidFill>
                    <a:srgbClr val="000000"/>
                  </a:solidFill>
                </a:rPr>
                <a:t>covariance</a:t>
              </a:r>
            </a:p>
            <a:p>
              <a:pPr marL="1143000" lvl="2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–"/>
              </a:pPr>
              <a:endParaRPr lang="en-US" sz="1600">
                <a:solidFill>
                  <a:srgbClr val="000000"/>
                </a:solidFill>
              </a:endParaRPr>
            </a:p>
            <a:p>
              <a:pPr marL="1600200" lvl="3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»"/>
              </a:pPr>
              <a:r>
                <a:rPr lang="en-US" sz="1400">
                  <a:solidFill>
                    <a:srgbClr val="000000"/>
                  </a:solidFill>
                </a:rPr>
                <a:t>orientation, size defined by eigenvecs, eigenvals</a:t>
              </a:r>
            </a:p>
          </p:txBody>
        </p:sp>
        <p:pic>
          <p:nvPicPr>
            <p:cNvPr id="438378" name="Picture 106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8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533"/>
              <a:ext cx="440" cy="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8380" name="Picture 108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8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3696"/>
              <a:ext cx="1457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38386" name="Group 114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 rot="-1955555">
            <a:off x="1828800" y="5486400"/>
            <a:ext cx="762000" cy="457200"/>
            <a:chOff x="1200" y="3504"/>
            <a:chExt cx="480" cy="288"/>
          </a:xfrm>
        </p:grpSpPr>
        <p:sp>
          <p:nvSpPr>
            <p:cNvPr id="438383" name="Oval 11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1200" y="3504"/>
              <a:ext cx="480" cy="2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8384" name="Line 11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200" y="3648"/>
              <a:ext cx="48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8385" name="Line 113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440" y="3504"/>
              <a:ext cx="0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123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8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3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Learning conditional PDF’s</a:t>
            </a:r>
          </a:p>
        </p:txBody>
      </p:sp>
      <p:sp>
        <p:nvSpPr>
          <p:cNvPr id="46797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3352800"/>
            <a:ext cx="7772400" cy="1143000"/>
          </a:xfrm>
        </p:spPr>
        <p:txBody>
          <a:bodyPr/>
          <a:lstStyle/>
          <a:p>
            <a:r>
              <a:rPr lang="en-US" sz="2000"/>
              <a:t>We can calculate P(R | skin) from a set of training images</a:t>
            </a:r>
          </a:p>
          <a:p>
            <a:pPr lvl="1"/>
            <a:r>
              <a:rPr lang="en-US" sz="1800"/>
              <a:t>It is simply a histogram over the pixels in the training images</a:t>
            </a:r>
          </a:p>
          <a:p>
            <a:pPr lvl="2"/>
            <a:r>
              <a:rPr lang="en-US" sz="1600"/>
              <a:t>each bin R</a:t>
            </a:r>
            <a:r>
              <a:rPr lang="en-US" sz="1600" baseline="-25000"/>
              <a:t>i</a:t>
            </a:r>
            <a:r>
              <a:rPr lang="en-US" sz="1600"/>
              <a:t> contains the proportion of skin pixels with color R</a:t>
            </a:r>
            <a:r>
              <a:rPr lang="en-US" sz="1600" baseline="-25000"/>
              <a:t>i</a:t>
            </a:r>
            <a:r>
              <a:rPr lang="en-US" sz="1600"/>
              <a:t> </a:t>
            </a:r>
          </a:p>
        </p:txBody>
      </p:sp>
      <p:sp>
        <p:nvSpPr>
          <p:cNvPr id="46797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109913" y="2887663"/>
            <a:ext cx="2819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797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rot="-5400000">
            <a:off x="2233613" y="2011363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7974" name="Freeform 6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3570288" y="1871663"/>
            <a:ext cx="1981200" cy="1028700"/>
          </a:xfrm>
          <a:custGeom>
            <a:avLst/>
            <a:gdLst>
              <a:gd name="T0" fmla="*/ 0 w 1536"/>
              <a:gd name="T1" fmla="*/ 640 h 648"/>
              <a:gd name="T2" fmla="*/ 144 w 1536"/>
              <a:gd name="T3" fmla="*/ 640 h 648"/>
              <a:gd name="T4" fmla="*/ 336 w 1536"/>
              <a:gd name="T5" fmla="*/ 592 h 648"/>
              <a:gd name="T6" fmla="*/ 480 w 1536"/>
              <a:gd name="T7" fmla="*/ 448 h 648"/>
              <a:gd name="T8" fmla="*/ 576 w 1536"/>
              <a:gd name="T9" fmla="*/ 160 h 648"/>
              <a:gd name="T10" fmla="*/ 720 w 1536"/>
              <a:gd name="T11" fmla="*/ 16 h 648"/>
              <a:gd name="T12" fmla="*/ 864 w 1536"/>
              <a:gd name="T13" fmla="*/ 64 h 648"/>
              <a:gd name="T14" fmla="*/ 912 w 1536"/>
              <a:gd name="T15" fmla="*/ 208 h 648"/>
              <a:gd name="T16" fmla="*/ 1008 w 1536"/>
              <a:gd name="T17" fmla="*/ 352 h 648"/>
              <a:gd name="T18" fmla="*/ 1152 w 1536"/>
              <a:gd name="T19" fmla="*/ 544 h 648"/>
              <a:gd name="T20" fmla="*/ 1296 w 1536"/>
              <a:gd name="T21" fmla="*/ 592 h 648"/>
              <a:gd name="T22" fmla="*/ 1392 w 1536"/>
              <a:gd name="T23" fmla="*/ 640 h 648"/>
              <a:gd name="T24" fmla="*/ 1536 w 1536"/>
              <a:gd name="T25" fmla="*/ 640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36" h="648">
                <a:moveTo>
                  <a:pt x="0" y="640"/>
                </a:moveTo>
                <a:cubicBezTo>
                  <a:pt x="44" y="644"/>
                  <a:pt x="88" y="648"/>
                  <a:pt x="144" y="640"/>
                </a:cubicBezTo>
                <a:cubicBezTo>
                  <a:pt x="200" y="632"/>
                  <a:pt x="280" y="624"/>
                  <a:pt x="336" y="592"/>
                </a:cubicBezTo>
                <a:cubicBezTo>
                  <a:pt x="392" y="560"/>
                  <a:pt x="440" y="520"/>
                  <a:pt x="480" y="448"/>
                </a:cubicBezTo>
                <a:cubicBezTo>
                  <a:pt x="520" y="376"/>
                  <a:pt x="536" y="232"/>
                  <a:pt x="576" y="160"/>
                </a:cubicBezTo>
                <a:cubicBezTo>
                  <a:pt x="616" y="88"/>
                  <a:pt x="672" y="32"/>
                  <a:pt x="720" y="16"/>
                </a:cubicBezTo>
                <a:cubicBezTo>
                  <a:pt x="768" y="0"/>
                  <a:pt x="832" y="32"/>
                  <a:pt x="864" y="64"/>
                </a:cubicBezTo>
                <a:cubicBezTo>
                  <a:pt x="896" y="96"/>
                  <a:pt x="888" y="160"/>
                  <a:pt x="912" y="208"/>
                </a:cubicBezTo>
                <a:cubicBezTo>
                  <a:pt x="936" y="256"/>
                  <a:pt x="968" y="296"/>
                  <a:pt x="1008" y="352"/>
                </a:cubicBezTo>
                <a:cubicBezTo>
                  <a:pt x="1048" y="408"/>
                  <a:pt x="1104" y="504"/>
                  <a:pt x="1152" y="544"/>
                </a:cubicBezTo>
                <a:cubicBezTo>
                  <a:pt x="1200" y="584"/>
                  <a:pt x="1256" y="576"/>
                  <a:pt x="1296" y="592"/>
                </a:cubicBezTo>
                <a:cubicBezTo>
                  <a:pt x="1336" y="608"/>
                  <a:pt x="1352" y="632"/>
                  <a:pt x="1392" y="640"/>
                </a:cubicBezTo>
                <a:cubicBezTo>
                  <a:pt x="1432" y="648"/>
                  <a:pt x="1484" y="644"/>
                  <a:pt x="1536" y="640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7975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>
            <a:off x="4648200" y="1524000"/>
            <a:ext cx="304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67976" name="Picture 8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2971800"/>
            <a:ext cx="21113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7977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038600" y="2667000"/>
            <a:ext cx="228600" cy="228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7978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267200" y="1981200"/>
            <a:ext cx="228600" cy="914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7979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495800" y="1905000"/>
            <a:ext cx="228600" cy="990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7980" name="Rectangle 1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724400" y="2362200"/>
            <a:ext cx="228600" cy="533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7981" name="Rectangle 1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953000" y="2743200"/>
            <a:ext cx="228600" cy="152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7982" name="Rectangle 14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181600" y="2819400"/>
            <a:ext cx="228600" cy="76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7983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810000" y="2819400"/>
            <a:ext cx="228600" cy="76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67984" name="Picture 16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38" y="1292225"/>
            <a:ext cx="3687762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7985" name="Rectangle 1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85800" y="43434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But this isn’t quite what we want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Why not?  How to determine if a pixel is skin?</a:t>
            </a:r>
          </a:p>
        </p:txBody>
      </p:sp>
      <p:sp>
        <p:nvSpPr>
          <p:cNvPr id="467986" name="Rectangle 18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85800" y="50292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We want P(skin | R) not P(R | skin)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How can we get it?</a:t>
            </a:r>
          </a:p>
        </p:txBody>
      </p:sp>
    </p:spTree>
    <p:extLst>
      <p:ext uri="{BB962C8B-B14F-4D97-AF65-F5344CB8AC3E}">
        <p14:creationId xmlns:p14="http://schemas.microsoft.com/office/powerpoint/2010/main" val="265572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7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7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7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7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985" grpId="0" build="p" autoUpdateAnimBg="0"/>
      <p:bldP spid="467986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323" name="Picture 27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124200"/>
            <a:ext cx="4648200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9298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Bayes rule</a:t>
            </a:r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2057400"/>
            <a:ext cx="7772400" cy="457200"/>
          </a:xfrm>
        </p:spPr>
        <p:txBody>
          <a:bodyPr/>
          <a:lstStyle/>
          <a:p>
            <a:r>
              <a:rPr lang="en-US" sz="2000"/>
              <a:t>In terms of our problem:</a:t>
            </a:r>
          </a:p>
        </p:txBody>
      </p:sp>
      <p:pic>
        <p:nvPicPr>
          <p:cNvPr id="439301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1271588"/>
            <a:ext cx="3492500" cy="70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39318" name="Group 22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3886200" y="2286000"/>
            <a:ext cx="1776413" cy="838200"/>
            <a:chOff x="2448" y="1440"/>
            <a:chExt cx="1119" cy="528"/>
          </a:xfrm>
        </p:grpSpPr>
        <p:sp>
          <p:nvSpPr>
            <p:cNvPr id="439307" name="Text Box 11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448" y="1440"/>
              <a:ext cx="1119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what we measure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(</a:t>
              </a:r>
              <a:r>
                <a:rPr lang="en-US" sz="1600" b="1">
                  <a:solidFill>
                    <a:srgbClr val="000000"/>
                  </a:solidFill>
                </a:rPr>
                <a:t>likelihood</a:t>
              </a:r>
              <a:r>
                <a:rPr lang="en-US" sz="160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439308" name="Line 1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2976" y="1776"/>
              <a:ext cx="48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9319" name="Group 2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799138" y="2286000"/>
            <a:ext cx="1874837" cy="838200"/>
            <a:chOff x="3653" y="1440"/>
            <a:chExt cx="1181" cy="528"/>
          </a:xfrm>
        </p:grpSpPr>
        <p:sp>
          <p:nvSpPr>
            <p:cNvPr id="439310" name="Text Box 14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653" y="1440"/>
              <a:ext cx="1181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domain knowledge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(</a:t>
              </a:r>
              <a:r>
                <a:rPr lang="en-US" sz="1600" b="1">
                  <a:solidFill>
                    <a:srgbClr val="000000"/>
                  </a:solidFill>
                </a:rPr>
                <a:t>prior</a:t>
              </a:r>
              <a:r>
                <a:rPr lang="en-US" sz="160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439311" name="Line 1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3888" y="1776"/>
              <a:ext cx="19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9317" name="Group 21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981200" y="3657600"/>
            <a:ext cx="1414463" cy="990600"/>
            <a:chOff x="1248" y="2304"/>
            <a:chExt cx="891" cy="624"/>
          </a:xfrm>
        </p:grpSpPr>
        <p:sp>
          <p:nvSpPr>
            <p:cNvPr id="439306" name="Text Box 10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248" y="2562"/>
              <a:ext cx="891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what we want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(</a:t>
              </a:r>
              <a:r>
                <a:rPr lang="en-US" sz="1600" b="1">
                  <a:solidFill>
                    <a:srgbClr val="000000"/>
                  </a:solidFill>
                </a:rPr>
                <a:t>posterior</a:t>
              </a:r>
              <a:r>
                <a:rPr lang="en-US" sz="160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439305" name="Line 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680" y="2304"/>
              <a:ext cx="48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9320" name="Group 24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367338" y="3886200"/>
            <a:ext cx="1971675" cy="593725"/>
            <a:chOff x="3381" y="2448"/>
            <a:chExt cx="1242" cy="374"/>
          </a:xfrm>
        </p:grpSpPr>
        <p:sp>
          <p:nvSpPr>
            <p:cNvPr id="439312" name="Text Box 16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381" y="2610"/>
              <a:ext cx="124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</a:rPr>
                <a:t>normalization</a:t>
              </a:r>
              <a:r>
                <a:rPr lang="en-US" sz="1600">
                  <a:solidFill>
                    <a:srgbClr val="000000"/>
                  </a:solidFill>
                </a:rPr>
                <a:t> term</a:t>
              </a:r>
            </a:p>
          </p:txBody>
        </p:sp>
        <p:sp>
          <p:nvSpPr>
            <p:cNvPr id="439313" name="Line 17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3408" y="2448"/>
              <a:ext cx="288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39314" name="Rectangle 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85800" y="4800600"/>
            <a:ext cx="79248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The prior:  P(skin)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Could use domain knowledge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>
                <a:solidFill>
                  <a:srgbClr val="000000"/>
                </a:solidFill>
              </a:rPr>
              <a:t>P(skin) may be larger if we know the image contains a person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>
                <a:solidFill>
                  <a:srgbClr val="000000"/>
                </a:solidFill>
              </a:rPr>
              <a:t>for a portrait, P(skin) may be higher for pixels in the center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Could learn the prior from the training set.  How?</a:t>
            </a:r>
          </a:p>
        </p:txBody>
      </p:sp>
      <p:sp>
        <p:nvSpPr>
          <p:cNvPr id="439315" name="Rectangle 1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85800" y="64008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>
                <a:solidFill>
                  <a:srgbClr val="000000"/>
                </a:solidFill>
              </a:rPr>
              <a:t>P(skin) may be proportion of skin pixels in training set</a:t>
            </a:r>
          </a:p>
        </p:txBody>
      </p:sp>
      <p:pic>
        <p:nvPicPr>
          <p:cNvPr id="439324" name="Picture 28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4525963"/>
            <a:ext cx="4521200" cy="19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62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314" grpId="0" build="p" autoUpdateAnimBg="0"/>
      <p:bldP spid="439315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803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8775" y="1200150"/>
          <a:ext cx="5915025" cy="281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Photo Editor Photo" r:id="rId8" imgW="3943901" imgH="1876190" progId="MSPhotoEd.3">
                  <p:embed/>
                </p:oleObj>
              </mc:Choice>
              <mc:Fallback>
                <p:oleObj name="Photo Editor Photo" r:id="rId8" imgW="3943901" imgH="18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8775" y="1200150"/>
                        <a:ext cx="5915025" cy="2814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8035" name="Rectangle 3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Recognition</a:t>
            </a:r>
          </a:p>
        </p:txBody>
      </p:sp>
      <p:sp>
        <p:nvSpPr>
          <p:cNvPr id="428043" name="Rectangle 1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33600" y="4114800"/>
            <a:ext cx="47386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The “Margaret Thatcher Illusion”, by Peter Thompson</a:t>
            </a:r>
          </a:p>
        </p:txBody>
      </p:sp>
      <p:sp>
        <p:nvSpPr>
          <p:cNvPr id="428058" name="Rectangle 26"/>
          <p:cNvSpPr>
            <a:spLocks noGrp="1" noChangeArrowheads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85800" y="5181600"/>
            <a:ext cx="7772400" cy="9906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Readings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Szeliski Chapter 14</a:t>
            </a:r>
          </a:p>
        </p:txBody>
      </p:sp>
    </p:spTree>
    <p:extLst>
      <p:ext uri="{BB962C8B-B14F-4D97-AF65-F5344CB8AC3E}">
        <p14:creationId xmlns:p14="http://schemas.microsoft.com/office/powerpoint/2010/main" val="275791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96" name="Line 76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1371600" y="19812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0322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Bayesian estimation</a:t>
            </a:r>
          </a:p>
        </p:txBody>
      </p:sp>
      <p:sp>
        <p:nvSpPr>
          <p:cNvPr id="440323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4343400"/>
            <a:ext cx="8077200" cy="1143000"/>
          </a:xfrm>
        </p:spPr>
        <p:txBody>
          <a:bodyPr/>
          <a:lstStyle/>
          <a:p>
            <a:r>
              <a:rPr lang="en-US" sz="2000"/>
              <a:t>Bayesian estimation</a:t>
            </a:r>
          </a:p>
          <a:p>
            <a:pPr lvl="1"/>
            <a:r>
              <a:rPr lang="en-US" sz="1800"/>
              <a:t>Goal is to choose the label (skin or ~skin) that maximizes the posterior</a:t>
            </a:r>
          </a:p>
          <a:p>
            <a:pPr lvl="2"/>
            <a:r>
              <a:rPr lang="en-US" sz="1600"/>
              <a:t>this is called </a:t>
            </a:r>
            <a:r>
              <a:rPr lang="en-US" sz="1600" b="1"/>
              <a:t>Maximum A Posteriori (MAP) estimation</a:t>
            </a:r>
          </a:p>
        </p:txBody>
      </p:sp>
      <p:sp>
        <p:nvSpPr>
          <p:cNvPr id="440324" name="Line 4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1295400" y="2887663"/>
            <a:ext cx="2819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0325" name="Line 5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rot="-5400000">
            <a:off x="419100" y="2011363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0326" name="Freeform 6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1755775" y="1871663"/>
            <a:ext cx="1981200" cy="1028700"/>
          </a:xfrm>
          <a:custGeom>
            <a:avLst/>
            <a:gdLst>
              <a:gd name="T0" fmla="*/ 0 w 1536"/>
              <a:gd name="T1" fmla="*/ 640 h 648"/>
              <a:gd name="T2" fmla="*/ 144 w 1536"/>
              <a:gd name="T3" fmla="*/ 640 h 648"/>
              <a:gd name="T4" fmla="*/ 336 w 1536"/>
              <a:gd name="T5" fmla="*/ 592 h 648"/>
              <a:gd name="T6" fmla="*/ 480 w 1536"/>
              <a:gd name="T7" fmla="*/ 448 h 648"/>
              <a:gd name="T8" fmla="*/ 576 w 1536"/>
              <a:gd name="T9" fmla="*/ 160 h 648"/>
              <a:gd name="T10" fmla="*/ 720 w 1536"/>
              <a:gd name="T11" fmla="*/ 16 h 648"/>
              <a:gd name="T12" fmla="*/ 864 w 1536"/>
              <a:gd name="T13" fmla="*/ 64 h 648"/>
              <a:gd name="T14" fmla="*/ 912 w 1536"/>
              <a:gd name="T15" fmla="*/ 208 h 648"/>
              <a:gd name="T16" fmla="*/ 1008 w 1536"/>
              <a:gd name="T17" fmla="*/ 352 h 648"/>
              <a:gd name="T18" fmla="*/ 1152 w 1536"/>
              <a:gd name="T19" fmla="*/ 544 h 648"/>
              <a:gd name="T20" fmla="*/ 1296 w 1536"/>
              <a:gd name="T21" fmla="*/ 592 h 648"/>
              <a:gd name="T22" fmla="*/ 1392 w 1536"/>
              <a:gd name="T23" fmla="*/ 640 h 648"/>
              <a:gd name="T24" fmla="*/ 1536 w 1536"/>
              <a:gd name="T25" fmla="*/ 640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36" h="648">
                <a:moveTo>
                  <a:pt x="0" y="640"/>
                </a:moveTo>
                <a:cubicBezTo>
                  <a:pt x="44" y="644"/>
                  <a:pt x="88" y="648"/>
                  <a:pt x="144" y="640"/>
                </a:cubicBezTo>
                <a:cubicBezTo>
                  <a:pt x="200" y="632"/>
                  <a:pt x="280" y="624"/>
                  <a:pt x="336" y="592"/>
                </a:cubicBezTo>
                <a:cubicBezTo>
                  <a:pt x="392" y="560"/>
                  <a:pt x="440" y="520"/>
                  <a:pt x="480" y="448"/>
                </a:cubicBezTo>
                <a:cubicBezTo>
                  <a:pt x="520" y="376"/>
                  <a:pt x="536" y="232"/>
                  <a:pt x="576" y="160"/>
                </a:cubicBezTo>
                <a:cubicBezTo>
                  <a:pt x="616" y="88"/>
                  <a:pt x="672" y="32"/>
                  <a:pt x="720" y="16"/>
                </a:cubicBezTo>
                <a:cubicBezTo>
                  <a:pt x="768" y="0"/>
                  <a:pt x="832" y="32"/>
                  <a:pt x="864" y="64"/>
                </a:cubicBezTo>
                <a:cubicBezTo>
                  <a:pt x="896" y="96"/>
                  <a:pt x="888" y="160"/>
                  <a:pt x="912" y="208"/>
                </a:cubicBezTo>
                <a:cubicBezTo>
                  <a:pt x="936" y="256"/>
                  <a:pt x="968" y="296"/>
                  <a:pt x="1008" y="352"/>
                </a:cubicBezTo>
                <a:cubicBezTo>
                  <a:pt x="1048" y="408"/>
                  <a:pt x="1104" y="504"/>
                  <a:pt x="1152" y="544"/>
                </a:cubicBezTo>
                <a:cubicBezTo>
                  <a:pt x="1200" y="584"/>
                  <a:pt x="1256" y="576"/>
                  <a:pt x="1296" y="592"/>
                </a:cubicBezTo>
                <a:cubicBezTo>
                  <a:pt x="1336" y="608"/>
                  <a:pt x="1352" y="632"/>
                  <a:pt x="1392" y="640"/>
                </a:cubicBezTo>
                <a:cubicBezTo>
                  <a:pt x="1432" y="648"/>
                  <a:pt x="1484" y="644"/>
                  <a:pt x="1536" y="640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0327" name="Line 7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>
            <a:off x="2833688" y="1524000"/>
            <a:ext cx="304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40328" name="Picture 8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2971800"/>
            <a:ext cx="211138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32" name="Freeform 12"/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1308100" y="1887538"/>
            <a:ext cx="2767013" cy="979487"/>
          </a:xfrm>
          <a:custGeom>
            <a:avLst/>
            <a:gdLst>
              <a:gd name="T0" fmla="*/ 0 w 1743"/>
              <a:gd name="T1" fmla="*/ 0 h 617"/>
              <a:gd name="T2" fmla="*/ 322 w 1743"/>
              <a:gd name="T3" fmla="*/ 30 h 617"/>
              <a:gd name="T4" fmla="*/ 434 w 1743"/>
              <a:gd name="T5" fmla="*/ 105 h 617"/>
              <a:gd name="T6" fmla="*/ 479 w 1743"/>
              <a:gd name="T7" fmla="*/ 120 h 617"/>
              <a:gd name="T8" fmla="*/ 524 w 1743"/>
              <a:gd name="T9" fmla="*/ 150 h 617"/>
              <a:gd name="T10" fmla="*/ 546 w 1743"/>
              <a:gd name="T11" fmla="*/ 165 h 617"/>
              <a:gd name="T12" fmla="*/ 666 w 1743"/>
              <a:gd name="T13" fmla="*/ 322 h 617"/>
              <a:gd name="T14" fmla="*/ 696 w 1743"/>
              <a:gd name="T15" fmla="*/ 389 h 617"/>
              <a:gd name="T16" fmla="*/ 763 w 1743"/>
              <a:gd name="T17" fmla="*/ 442 h 617"/>
              <a:gd name="T18" fmla="*/ 823 w 1743"/>
              <a:gd name="T19" fmla="*/ 561 h 617"/>
              <a:gd name="T20" fmla="*/ 943 w 1743"/>
              <a:gd name="T21" fmla="*/ 614 h 617"/>
              <a:gd name="T22" fmla="*/ 1063 w 1743"/>
              <a:gd name="T23" fmla="*/ 599 h 617"/>
              <a:gd name="T24" fmla="*/ 1078 w 1743"/>
              <a:gd name="T25" fmla="*/ 554 h 617"/>
              <a:gd name="T26" fmla="*/ 1145 w 1743"/>
              <a:gd name="T27" fmla="*/ 315 h 617"/>
              <a:gd name="T28" fmla="*/ 1212 w 1743"/>
              <a:gd name="T29" fmla="*/ 225 h 617"/>
              <a:gd name="T30" fmla="*/ 1257 w 1743"/>
              <a:gd name="T31" fmla="*/ 202 h 617"/>
              <a:gd name="T32" fmla="*/ 1332 w 1743"/>
              <a:gd name="T33" fmla="*/ 135 h 617"/>
              <a:gd name="T34" fmla="*/ 1362 w 1743"/>
              <a:gd name="T35" fmla="*/ 120 h 617"/>
              <a:gd name="T36" fmla="*/ 1414 w 1743"/>
              <a:gd name="T37" fmla="*/ 83 h 617"/>
              <a:gd name="T38" fmla="*/ 1594 w 1743"/>
              <a:gd name="T39" fmla="*/ 38 h 617"/>
              <a:gd name="T40" fmla="*/ 1743 w 1743"/>
              <a:gd name="T41" fmla="*/ 45 h 6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743" h="617">
                <a:moveTo>
                  <a:pt x="0" y="0"/>
                </a:moveTo>
                <a:cubicBezTo>
                  <a:pt x="107" y="14"/>
                  <a:pt x="215" y="20"/>
                  <a:pt x="322" y="30"/>
                </a:cubicBezTo>
                <a:cubicBezTo>
                  <a:pt x="365" y="46"/>
                  <a:pt x="396" y="80"/>
                  <a:pt x="434" y="105"/>
                </a:cubicBezTo>
                <a:cubicBezTo>
                  <a:pt x="447" y="114"/>
                  <a:pt x="479" y="120"/>
                  <a:pt x="479" y="120"/>
                </a:cubicBezTo>
                <a:cubicBezTo>
                  <a:pt x="494" y="130"/>
                  <a:pt x="509" y="140"/>
                  <a:pt x="524" y="150"/>
                </a:cubicBezTo>
                <a:cubicBezTo>
                  <a:pt x="531" y="155"/>
                  <a:pt x="546" y="165"/>
                  <a:pt x="546" y="165"/>
                </a:cubicBezTo>
                <a:cubicBezTo>
                  <a:pt x="583" y="220"/>
                  <a:pt x="624" y="271"/>
                  <a:pt x="666" y="322"/>
                </a:cubicBezTo>
                <a:cubicBezTo>
                  <a:pt x="680" y="339"/>
                  <a:pt x="682" y="375"/>
                  <a:pt x="696" y="389"/>
                </a:cubicBezTo>
                <a:cubicBezTo>
                  <a:pt x="787" y="480"/>
                  <a:pt x="707" y="374"/>
                  <a:pt x="763" y="442"/>
                </a:cubicBezTo>
                <a:cubicBezTo>
                  <a:pt x="791" y="476"/>
                  <a:pt x="788" y="531"/>
                  <a:pt x="823" y="561"/>
                </a:cubicBezTo>
                <a:cubicBezTo>
                  <a:pt x="859" y="592"/>
                  <a:pt x="899" y="602"/>
                  <a:pt x="943" y="614"/>
                </a:cubicBezTo>
                <a:cubicBezTo>
                  <a:pt x="983" y="609"/>
                  <a:pt x="1027" y="617"/>
                  <a:pt x="1063" y="599"/>
                </a:cubicBezTo>
                <a:cubicBezTo>
                  <a:pt x="1077" y="592"/>
                  <a:pt x="1073" y="569"/>
                  <a:pt x="1078" y="554"/>
                </a:cubicBezTo>
                <a:cubicBezTo>
                  <a:pt x="1088" y="477"/>
                  <a:pt x="1100" y="380"/>
                  <a:pt x="1145" y="315"/>
                </a:cubicBezTo>
                <a:cubicBezTo>
                  <a:pt x="1154" y="284"/>
                  <a:pt x="1180" y="236"/>
                  <a:pt x="1212" y="225"/>
                </a:cubicBezTo>
                <a:cubicBezTo>
                  <a:pt x="1236" y="217"/>
                  <a:pt x="1237" y="219"/>
                  <a:pt x="1257" y="202"/>
                </a:cubicBezTo>
                <a:cubicBezTo>
                  <a:pt x="1282" y="181"/>
                  <a:pt x="1305" y="154"/>
                  <a:pt x="1332" y="135"/>
                </a:cubicBezTo>
                <a:cubicBezTo>
                  <a:pt x="1341" y="129"/>
                  <a:pt x="1353" y="126"/>
                  <a:pt x="1362" y="120"/>
                </a:cubicBezTo>
                <a:cubicBezTo>
                  <a:pt x="1380" y="109"/>
                  <a:pt x="1397" y="95"/>
                  <a:pt x="1414" y="83"/>
                </a:cubicBezTo>
                <a:cubicBezTo>
                  <a:pt x="1452" y="56"/>
                  <a:pt x="1543" y="50"/>
                  <a:pt x="1594" y="38"/>
                </a:cubicBezTo>
                <a:cubicBezTo>
                  <a:pt x="1644" y="40"/>
                  <a:pt x="1743" y="45"/>
                  <a:pt x="1743" y="45"/>
                </a:cubicBezTo>
              </a:path>
            </a:pathLst>
          </a:custGeom>
          <a:noFill/>
          <a:ln w="19050" cmpd="sng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40333" name="Group 13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300288" y="1828800"/>
            <a:ext cx="274637" cy="1425575"/>
            <a:chOff x="2592" y="1152"/>
            <a:chExt cx="173" cy="898"/>
          </a:xfrm>
        </p:grpSpPr>
        <p:sp>
          <p:nvSpPr>
            <p:cNvPr id="440334" name="Line 14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>
              <a:off x="2660" y="1152"/>
              <a:ext cx="0" cy="7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440335" name="Picture 15"/>
            <p:cNvPicPr>
              <a:picLocks noChangeAspect="1" noChangeArrowheads="1"/>
            </p:cNvPicPr>
            <p:nvPr>
              <p:custDataLst>
                <p:tags r:id="rId46"/>
              </p:custDataLst>
            </p:nvPr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1920"/>
              <a:ext cx="173" cy="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40336" name="Group 16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2982913" y="1828800"/>
            <a:ext cx="285750" cy="1423988"/>
            <a:chOff x="3022" y="1152"/>
            <a:chExt cx="180" cy="897"/>
          </a:xfrm>
        </p:grpSpPr>
        <p:sp>
          <p:nvSpPr>
            <p:cNvPr id="440337" name="Line 17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>
              <a:off x="3079" y="1152"/>
              <a:ext cx="0" cy="7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440338" name="Picture 18"/>
            <p:cNvPicPr>
              <a:picLocks noChangeAspect="1" noChangeArrowheads="1"/>
            </p:cNvPicPr>
            <p:nvPr>
              <p:custDataLst>
                <p:tags r:id="rId44"/>
              </p:custDataLst>
            </p:nvPr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2" y="1919"/>
              <a:ext cx="180" cy="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40354" name="Line 3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953000" y="2895600"/>
            <a:ext cx="2819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0355" name="Line 35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rot="-5400000">
            <a:off x="4076700" y="201930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40415" name="Group 95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5029200" y="1752600"/>
            <a:ext cx="2365375" cy="1155700"/>
            <a:chOff x="3168" y="1104"/>
            <a:chExt cx="1490" cy="728"/>
          </a:xfrm>
        </p:grpSpPr>
        <p:pic>
          <p:nvPicPr>
            <p:cNvPr id="440410" name="Picture 90"/>
            <p:cNvPicPr>
              <a:picLocks noChangeAspect="1" noChangeArrowheads="1"/>
            </p:cNvPicPr>
            <p:nvPr>
              <p:custDataLst>
                <p:tags r:id="rId40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1104"/>
              <a:ext cx="1220" cy="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40381" name="Group 61"/>
            <p:cNvGrpSpPr>
              <a:grpSpLocks/>
            </p:cNvGrpSpPr>
            <p:nvPr/>
          </p:nvGrpSpPr>
          <p:grpSpPr bwMode="auto">
            <a:xfrm>
              <a:off x="3410" y="1296"/>
              <a:ext cx="1248" cy="536"/>
              <a:chOff x="3410" y="912"/>
              <a:chExt cx="1248" cy="920"/>
            </a:xfrm>
          </p:grpSpPr>
          <p:sp>
            <p:nvSpPr>
              <p:cNvPr id="440356" name="Freeform 36"/>
              <p:cNvSpPr>
                <a:spLocks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410" y="960"/>
                <a:ext cx="1248" cy="872"/>
              </a:xfrm>
              <a:custGeom>
                <a:avLst/>
                <a:gdLst>
                  <a:gd name="T0" fmla="*/ 0 w 1536"/>
                  <a:gd name="T1" fmla="*/ 640 h 648"/>
                  <a:gd name="T2" fmla="*/ 144 w 1536"/>
                  <a:gd name="T3" fmla="*/ 640 h 648"/>
                  <a:gd name="T4" fmla="*/ 336 w 1536"/>
                  <a:gd name="T5" fmla="*/ 592 h 648"/>
                  <a:gd name="T6" fmla="*/ 480 w 1536"/>
                  <a:gd name="T7" fmla="*/ 448 h 648"/>
                  <a:gd name="T8" fmla="*/ 576 w 1536"/>
                  <a:gd name="T9" fmla="*/ 160 h 648"/>
                  <a:gd name="T10" fmla="*/ 720 w 1536"/>
                  <a:gd name="T11" fmla="*/ 16 h 648"/>
                  <a:gd name="T12" fmla="*/ 864 w 1536"/>
                  <a:gd name="T13" fmla="*/ 64 h 648"/>
                  <a:gd name="T14" fmla="*/ 912 w 1536"/>
                  <a:gd name="T15" fmla="*/ 208 h 648"/>
                  <a:gd name="T16" fmla="*/ 1008 w 1536"/>
                  <a:gd name="T17" fmla="*/ 352 h 648"/>
                  <a:gd name="T18" fmla="*/ 1152 w 1536"/>
                  <a:gd name="T19" fmla="*/ 544 h 648"/>
                  <a:gd name="T20" fmla="*/ 1296 w 1536"/>
                  <a:gd name="T21" fmla="*/ 592 h 648"/>
                  <a:gd name="T22" fmla="*/ 1392 w 1536"/>
                  <a:gd name="T23" fmla="*/ 640 h 648"/>
                  <a:gd name="T24" fmla="*/ 1536 w 1536"/>
                  <a:gd name="T25" fmla="*/ 640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36" h="648">
                    <a:moveTo>
                      <a:pt x="0" y="640"/>
                    </a:moveTo>
                    <a:cubicBezTo>
                      <a:pt x="44" y="644"/>
                      <a:pt x="88" y="648"/>
                      <a:pt x="144" y="640"/>
                    </a:cubicBezTo>
                    <a:cubicBezTo>
                      <a:pt x="200" y="632"/>
                      <a:pt x="280" y="624"/>
                      <a:pt x="336" y="592"/>
                    </a:cubicBezTo>
                    <a:cubicBezTo>
                      <a:pt x="392" y="560"/>
                      <a:pt x="440" y="520"/>
                      <a:pt x="480" y="448"/>
                    </a:cubicBezTo>
                    <a:cubicBezTo>
                      <a:pt x="520" y="376"/>
                      <a:pt x="536" y="232"/>
                      <a:pt x="576" y="160"/>
                    </a:cubicBezTo>
                    <a:cubicBezTo>
                      <a:pt x="616" y="88"/>
                      <a:pt x="672" y="32"/>
                      <a:pt x="720" y="16"/>
                    </a:cubicBezTo>
                    <a:cubicBezTo>
                      <a:pt x="768" y="0"/>
                      <a:pt x="832" y="32"/>
                      <a:pt x="864" y="64"/>
                    </a:cubicBezTo>
                    <a:cubicBezTo>
                      <a:pt x="896" y="96"/>
                      <a:pt x="888" y="160"/>
                      <a:pt x="912" y="208"/>
                    </a:cubicBezTo>
                    <a:cubicBezTo>
                      <a:pt x="936" y="256"/>
                      <a:pt x="968" y="296"/>
                      <a:pt x="1008" y="352"/>
                    </a:cubicBezTo>
                    <a:cubicBezTo>
                      <a:pt x="1048" y="408"/>
                      <a:pt x="1104" y="504"/>
                      <a:pt x="1152" y="544"/>
                    </a:cubicBezTo>
                    <a:cubicBezTo>
                      <a:pt x="1200" y="584"/>
                      <a:pt x="1256" y="576"/>
                      <a:pt x="1296" y="592"/>
                    </a:cubicBezTo>
                    <a:cubicBezTo>
                      <a:pt x="1336" y="608"/>
                      <a:pt x="1352" y="632"/>
                      <a:pt x="1392" y="640"/>
                    </a:cubicBezTo>
                    <a:cubicBezTo>
                      <a:pt x="1432" y="648"/>
                      <a:pt x="1484" y="644"/>
                      <a:pt x="1536" y="640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0357" name="Line 37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744" y="912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pic>
        <p:nvPicPr>
          <p:cNvPr id="440358" name="Picture 38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2979738"/>
            <a:ext cx="2111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0382" name="Group 62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5867400" y="1836738"/>
            <a:ext cx="1200150" cy="1425575"/>
            <a:chOff x="3696" y="1157"/>
            <a:chExt cx="756" cy="898"/>
          </a:xfrm>
        </p:grpSpPr>
        <p:grpSp>
          <p:nvGrpSpPr>
            <p:cNvPr id="440361" name="Group 41"/>
            <p:cNvGrpSpPr>
              <a:grpSpLocks/>
            </p:cNvGrpSpPr>
            <p:nvPr/>
          </p:nvGrpSpPr>
          <p:grpSpPr bwMode="auto">
            <a:xfrm>
              <a:off x="3696" y="1157"/>
              <a:ext cx="173" cy="898"/>
              <a:chOff x="2592" y="1152"/>
              <a:chExt cx="173" cy="898"/>
            </a:xfrm>
          </p:grpSpPr>
          <p:sp>
            <p:nvSpPr>
              <p:cNvPr id="440362" name="Line 42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2660" y="1152"/>
                <a:ext cx="0" cy="72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pic>
            <p:nvPicPr>
              <p:cNvPr id="440363" name="Picture 43"/>
              <p:cNvPicPr>
                <a:picLocks noChangeAspect="1" noChangeArrowheads="1"/>
              </p:cNvPicPr>
              <p:nvPr>
                <p:custDataLst>
                  <p:tags r:id="rId39"/>
                </p:custDataLst>
              </p:nvPr>
            </p:nvPicPr>
            <p:blipFill>
              <a:blip r:embed="rId5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2" y="1920"/>
                <a:ext cx="173" cy="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40364" name="Group 44"/>
            <p:cNvGrpSpPr>
              <a:grpSpLocks/>
            </p:cNvGrpSpPr>
            <p:nvPr/>
          </p:nvGrpSpPr>
          <p:grpSpPr bwMode="auto">
            <a:xfrm>
              <a:off x="4272" y="1157"/>
              <a:ext cx="180" cy="897"/>
              <a:chOff x="3022" y="1152"/>
              <a:chExt cx="180" cy="897"/>
            </a:xfrm>
          </p:grpSpPr>
          <p:sp>
            <p:nvSpPr>
              <p:cNvPr id="440365" name="Line 45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079" y="1152"/>
                <a:ext cx="0" cy="72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pic>
            <p:nvPicPr>
              <p:cNvPr id="440366" name="Picture 46"/>
              <p:cNvPicPr>
                <a:picLocks noChangeAspect="1" noChangeArrowheads="1"/>
              </p:cNvPicPr>
              <p:nvPr>
                <p:custDataLst>
                  <p:tags r:id="rId37"/>
                </p:custDataLst>
              </p:nvPr>
            </p:nvPicPr>
            <p:blipFill>
              <a:blip r:embed="rId5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2" y="1919"/>
                <a:ext cx="180" cy="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440370" name="Text Box 5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33600" y="3352800"/>
            <a:ext cx="12461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likelihood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40371" name="Text Box 51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840413" y="3352800"/>
            <a:ext cx="25955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posterior </a:t>
            </a:r>
            <a:r>
              <a:rPr lang="en-US" sz="1600">
                <a:solidFill>
                  <a:srgbClr val="000000"/>
                </a:solidFill>
              </a:rPr>
              <a:t>(unnormalized)</a:t>
            </a:r>
          </a:p>
        </p:txBody>
      </p:sp>
      <p:sp>
        <p:nvSpPr>
          <p:cNvPr id="440373" name="Text Box 53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553200" y="5348288"/>
            <a:ext cx="501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0.5</a:t>
            </a:r>
          </a:p>
        </p:txBody>
      </p:sp>
      <p:pic>
        <p:nvPicPr>
          <p:cNvPr id="440377" name="Picture 57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676400"/>
            <a:ext cx="180022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83" name="Rectangle 63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85800" y="5334000"/>
            <a:ext cx="807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Suppose the prior is uniform:  P(skin) = P(~skin) = </a:t>
            </a:r>
          </a:p>
        </p:txBody>
      </p:sp>
      <p:sp>
        <p:nvSpPr>
          <p:cNvPr id="440384" name="Line 64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5334000" y="4572000"/>
            <a:ext cx="9906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0385" name="Text Box 65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011613" y="4300538"/>
            <a:ext cx="38909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= minimize probability of misclassification</a:t>
            </a:r>
          </a:p>
        </p:txBody>
      </p:sp>
      <p:pic>
        <p:nvPicPr>
          <p:cNvPr id="440392" name="Picture 72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1428750"/>
            <a:ext cx="114300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95" name="Picture 75"/>
          <p:cNvPicPr>
            <a:picLocks noChangeAspect="1" noChangeArrowheads="1"/>
          </p:cNvPicPr>
          <p:nvPr>
            <p:custDataLst>
              <p:tags r:id="rId25"/>
            </p:custDataLst>
          </p:nvPr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135188"/>
            <a:ext cx="1206500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0408" name="Group 88"/>
          <p:cNvGrpSpPr>
            <a:grpSpLocks/>
          </p:cNvGrpSpPr>
          <p:nvPr>
            <p:custDataLst>
              <p:tags r:id="rId26"/>
            </p:custDataLst>
          </p:nvPr>
        </p:nvGrpSpPr>
        <p:grpSpPr bwMode="auto">
          <a:xfrm>
            <a:off x="685800" y="5638800"/>
            <a:ext cx="8229600" cy="990600"/>
            <a:chOff x="432" y="3552"/>
            <a:chExt cx="5184" cy="624"/>
          </a:xfrm>
        </p:grpSpPr>
        <p:sp>
          <p:nvSpPr>
            <p:cNvPr id="440374" name="Rectangle 5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432" y="3552"/>
              <a:ext cx="5184" cy="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1143000" lvl="2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–"/>
              </a:pPr>
              <a:r>
                <a:rPr lang="en-US" sz="1600">
                  <a:solidFill>
                    <a:srgbClr val="000000"/>
                  </a:solidFill>
                </a:rPr>
                <a:t>in this case                                          ,</a:t>
              </a:r>
            </a:p>
            <a:p>
              <a:pPr marL="1143000" lvl="2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–"/>
              </a:pPr>
              <a:r>
                <a:rPr lang="en-US" sz="1600">
                  <a:solidFill>
                    <a:srgbClr val="000000"/>
                  </a:solidFill>
                </a:rPr>
                <a:t>maximizing the posterior is equivalent to maximizing the likelihood</a:t>
              </a:r>
            </a:p>
            <a:p>
              <a:pPr marL="1600200" lvl="3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»"/>
              </a:pPr>
              <a:r>
                <a:rPr lang="en-US" sz="1400">
                  <a:solidFill>
                    <a:srgbClr val="000000"/>
                  </a:solidFill>
                </a:rPr>
                <a:t>                                                   if and only if  </a:t>
              </a:r>
            </a:p>
            <a:p>
              <a:pPr marL="1143000" lvl="2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–"/>
              </a:pPr>
              <a:r>
                <a:rPr lang="en-US" sz="1600">
                  <a:solidFill>
                    <a:srgbClr val="000000"/>
                  </a:solidFill>
                </a:rPr>
                <a:t>this is called </a:t>
              </a:r>
              <a:r>
                <a:rPr lang="en-US" sz="1600" b="1">
                  <a:solidFill>
                    <a:srgbClr val="000000"/>
                  </a:solidFill>
                </a:rPr>
                <a:t>Maximum Likelihood (ML) estimation</a:t>
              </a:r>
            </a:p>
          </p:txBody>
        </p:sp>
        <p:pic>
          <p:nvPicPr>
            <p:cNvPr id="440401" name="Picture 81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9" y="3616"/>
              <a:ext cx="1421" cy="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0403" name="Picture 83"/>
            <p:cNvPicPr>
              <a:picLocks noChangeAspect="1" noChangeArrowheads="1"/>
            </p:cNvPicPr>
            <p:nvPr>
              <p:custDataLst>
                <p:tags r:id="rId33"/>
              </p:custDataLst>
            </p:nvPr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" y="3616"/>
              <a:ext cx="1728" cy="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0405" name="Picture 85"/>
            <p:cNvPicPr>
              <a:picLocks noChangeAspect="1" noChangeArrowheads="1"/>
            </p:cNvPicPr>
            <p:nvPr>
              <p:custDataLst>
                <p:tags r:id="rId34"/>
              </p:custDataLst>
            </p:nvPr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3" y="3952"/>
              <a:ext cx="1483" cy="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0407" name="Picture 87"/>
            <p:cNvPicPr>
              <a:picLocks noChangeAspect="1" noChangeArrowheads="1"/>
            </p:cNvPicPr>
            <p:nvPr>
              <p:custDataLst>
                <p:tags r:id="rId35"/>
              </p:custDataLst>
            </p:nvPr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3952"/>
              <a:ext cx="1520" cy="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40414" name="Group 94"/>
          <p:cNvGrpSpPr>
            <a:grpSpLocks/>
          </p:cNvGrpSpPr>
          <p:nvPr>
            <p:custDataLst>
              <p:tags r:id="rId27"/>
            </p:custDataLst>
          </p:nvPr>
        </p:nvGrpSpPr>
        <p:grpSpPr bwMode="auto">
          <a:xfrm>
            <a:off x="3895725" y="2174875"/>
            <a:ext cx="3836988" cy="700088"/>
            <a:chOff x="2454" y="1370"/>
            <a:chExt cx="2417" cy="441"/>
          </a:xfrm>
        </p:grpSpPr>
        <p:sp>
          <p:nvSpPr>
            <p:cNvPr id="440399" name="Line 79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3312" y="1488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0360" name="Freeform 40"/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3128" y="1680"/>
              <a:ext cx="1743" cy="131"/>
            </a:xfrm>
            <a:custGeom>
              <a:avLst/>
              <a:gdLst>
                <a:gd name="T0" fmla="*/ 0 w 1743"/>
                <a:gd name="T1" fmla="*/ 0 h 617"/>
                <a:gd name="T2" fmla="*/ 322 w 1743"/>
                <a:gd name="T3" fmla="*/ 30 h 617"/>
                <a:gd name="T4" fmla="*/ 434 w 1743"/>
                <a:gd name="T5" fmla="*/ 105 h 617"/>
                <a:gd name="T6" fmla="*/ 479 w 1743"/>
                <a:gd name="T7" fmla="*/ 120 h 617"/>
                <a:gd name="T8" fmla="*/ 524 w 1743"/>
                <a:gd name="T9" fmla="*/ 150 h 617"/>
                <a:gd name="T10" fmla="*/ 546 w 1743"/>
                <a:gd name="T11" fmla="*/ 165 h 617"/>
                <a:gd name="T12" fmla="*/ 666 w 1743"/>
                <a:gd name="T13" fmla="*/ 322 h 617"/>
                <a:gd name="T14" fmla="*/ 696 w 1743"/>
                <a:gd name="T15" fmla="*/ 389 h 617"/>
                <a:gd name="T16" fmla="*/ 763 w 1743"/>
                <a:gd name="T17" fmla="*/ 442 h 617"/>
                <a:gd name="T18" fmla="*/ 823 w 1743"/>
                <a:gd name="T19" fmla="*/ 561 h 617"/>
                <a:gd name="T20" fmla="*/ 943 w 1743"/>
                <a:gd name="T21" fmla="*/ 614 h 617"/>
                <a:gd name="T22" fmla="*/ 1063 w 1743"/>
                <a:gd name="T23" fmla="*/ 599 h 617"/>
                <a:gd name="T24" fmla="*/ 1078 w 1743"/>
                <a:gd name="T25" fmla="*/ 554 h 617"/>
                <a:gd name="T26" fmla="*/ 1145 w 1743"/>
                <a:gd name="T27" fmla="*/ 315 h 617"/>
                <a:gd name="T28" fmla="*/ 1212 w 1743"/>
                <a:gd name="T29" fmla="*/ 225 h 617"/>
                <a:gd name="T30" fmla="*/ 1257 w 1743"/>
                <a:gd name="T31" fmla="*/ 202 h 617"/>
                <a:gd name="T32" fmla="*/ 1332 w 1743"/>
                <a:gd name="T33" fmla="*/ 135 h 617"/>
                <a:gd name="T34" fmla="*/ 1362 w 1743"/>
                <a:gd name="T35" fmla="*/ 120 h 617"/>
                <a:gd name="T36" fmla="*/ 1414 w 1743"/>
                <a:gd name="T37" fmla="*/ 83 h 617"/>
                <a:gd name="T38" fmla="*/ 1594 w 1743"/>
                <a:gd name="T39" fmla="*/ 38 h 617"/>
                <a:gd name="T40" fmla="*/ 1743 w 1743"/>
                <a:gd name="T41" fmla="*/ 45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43" h="617">
                  <a:moveTo>
                    <a:pt x="0" y="0"/>
                  </a:moveTo>
                  <a:cubicBezTo>
                    <a:pt x="107" y="14"/>
                    <a:pt x="215" y="20"/>
                    <a:pt x="322" y="30"/>
                  </a:cubicBezTo>
                  <a:cubicBezTo>
                    <a:pt x="365" y="46"/>
                    <a:pt x="396" y="80"/>
                    <a:pt x="434" y="105"/>
                  </a:cubicBezTo>
                  <a:cubicBezTo>
                    <a:pt x="447" y="114"/>
                    <a:pt x="479" y="120"/>
                    <a:pt x="479" y="120"/>
                  </a:cubicBezTo>
                  <a:cubicBezTo>
                    <a:pt x="494" y="130"/>
                    <a:pt x="509" y="140"/>
                    <a:pt x="524" y="150"/>
                  </a:cubicBezTo>
                  <a:cubicBezTo>
                    <a:pt x="531" y="155"/>
                    <a:pt x="546" y="165"/>
                    <a:pt x="546" y="165"/>
                  </a:cubicBezTo>
                  <a:cubicBezTo>
                    <a:pt x="583" y="220"/>
                    <a:pt x="624" y="271"/>
                    <a:pt x="666" y="322"/>
                  </a:cubicBezTo>
                  <a:cubicBezTo>
                    <a:pt x="680" y="339"/>
                    <a:pt x="682" y="375"/>
                    <a:pt x="696" y="389"/>
                  </a:cubicBezTo>
                  <a:cubicBezTo>
                    <a:pt x="787" y="480"/>
                    <a:pt x="707" y="374"/>
                    <a:pt x="763" y="442"/>
                  </a:cubicBezTo>
                  <a:cubicBezTo>
                    <a:pt x="791" y="476"/>
                    <a:pt x="788" y="531"/>
                    <a:pt x="823" y="561"/>
                  </a:cubicBezTo>
                  <a:cubicBezTo>
                    <a:pt x="859" y="592"/>
                    <a:pt x="899" y="602"/>
                    <a:pt x="943" y="614"/>
                  </a:cubicBezTo>
                  <a:cubicBezTo>
                    <a:pt x="983" y="609"/>
                    <a:pt x="1027" y="617"/>
                    <a:pt x="1063" y="599"/>
                  </a:cubicBezTo>
                  <a:cubicBezTo>
                    <a:pt x="1077" y="592"/>
                    <a:pt x="1073" y="569"/>
                    <a:pt x="1078" y="554"/>
                  </a:cubicBezTo>
                  <a:cubicBezTo>
                    <a:pt x="1088" y="477"/>
                    <a:pt x="1100" y="380"/>
                    <a:pt x="1145" y="315"/>
                  </a:cubicBezTo>
                  <a:cubicBezTo>
                    <a:pt x="1154" y="284"/>
                    <a:pt x="1180" y="236"/>
                    <a:pt x="1212" y="225"/>
                  </a:cubicBezTo>
                  <a:cubicBezTo>
                    <a:pt x="1236" y="217"/>
                    <a:pt x="1237" y="219"/>
                    <a:pt x="1257" y="202"/>
                  </a:cubicBezTo>
                  <a:cubicBezTo>
                    <a:pt x="1282" y="181"/>
                    <a:pt x="1305" y="154"/>
                    <a:pt x="1332" y="135"/>
                  </a:cubicBezTo>
                  <a:cubicBezTo>
                    <a:pt x="1341" y="129"/>
                    <a:pt x="1353" y="126"/>
                    <a:pt x="1362" y="120"/>
                  </a:cubicBezTo>
                  <a:cubicBezTo>
                    <a:pt x="1380" y="109"/>
                    <a:pt x="1397" y="95"/>
                    <a:pt x="1414" y="83"/>
                  </a:cubicBezTo>
                  <a:cubicBezTo>
                    <a:pt x="1452" y="56"/>
                    <a:pt x="1543" y="50"/>
                    <a:pt x="1594" y="38"/>
                  </a:cubicBezTo>
                  <a:cubicBezTo>
                    <a:pt x="1644" y="40"/>
                    <a:pt x="1743" y="45"/>
                    <a:pt x="1743" y="45"/>
                  </a:cubicBezTo>
                </a:path>
              </a:pathLst>
            </a:custGeom>
            <a:noFill/>
            <a:ln w="19050" cmpd="sng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440412" name="Picture 92"/>
            <p:cNvPicPr>
              <a:picLocks noChangeAspect="1" noChangeArrowheads="1"/>
            </p:cNvPicPr>
            <p:nvPr>
              <p:custDataLst>
                <p:tags r:id="rId30"/>
              </p:custDataLst>
            </p:nvPr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" y="1370"/>
              <a:ext cx="1237" cy="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865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0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3" grpId="0" build="p" autoUpdateAnimBg="0"/>
      <p:bldP spid="440383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Skin detection results</a:t>
            </a:r>
          </a:p>
        </p:txBody>
      </p:sp>
      <p:graphicFrame>
        <p:nvGraphicFramePr>
          <p:cNvPr id="441348" name="Object 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981200" y="914400"/>
          <a:ext cx="5538788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Photo Editor Photo" r:id="rId6" imgW="3580952" imgH="3696216" progId="MSPhotoEd.3">
                  <p:embed/>
                </p:oleObj>
              </mc:Choice>
              <mc:Fallback>
                <p:oleObj name="Photo Editor Photo" r:id="rId6" imgW="3580952" imgH="369621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914400"/>
                        <a:ext cx="5538788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412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sz="2000"/>
              <a:t>This same procedure applies in more general circumstances</a:t>
            </a:r>
          </a:p>
          <a:p>
            <a:pPr lvl="1"/>
            <a:r>
              <a:rPr lang="en-US" sz="1800"/>
              <a:t>More than two classes</a:t>
            </a:r>
          </a:p>
          <a:p>
            <a:pPr lvl="1"/>
            <a:r>
              <a:rPr lang="en-US" sz="1800"/>
              <a:t>More than one dimension</a:t>
            </a:r>
          </a:p>
          <a:p>
            <a:endParaRPr lang="en-US" sz="2000"/>
          </a:p>
        </p:txBody>
      </p:sp>
      <p:sp>
        <p:nvSpPr>
          <p:cNvPr id="442370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General classification</a:t>
            </a:r>
          </a:p>
        </p:txBody>
      </p:sp>
      <p:grpSp>
        <p:nvGrpSpPr>
          <p:cNvPr id="442374" name="Group 6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4410075" y="1447800"/>
            <a:ext cx="4200525" cy="5257800"/>
            <a:chOff x="2778" y="912"/>
            <a:chExt cx="2646" cy="3312"/>
          </a:xfrm>
        </p:grpSpPr>
        <p:graphicFrame>
          <p:nvGraphicFramePr>
            <p:cNvPr id="442372" name="Object 4"/>
            <p:cNvGraphicFramePr>
              <a:graphicFrameLocks noChangeAspect="1"/>
            </p:cNvGraphicFramePr>
            <p:nvPr>
              <p:custDataLst>
                <p:tags r:id="rId24"/>
              </p:custDataLst>
            </p:nvPr>
          </p:nvGraphicFramePr>
          <p:xfrm>
            <a:off x="2778" y="912"/>
            <a:ext cx="2646" cy="31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2" name="Photo Editor Photo" r:id="rId28" imgW="4200000" imgH="5009524" progId="MSPhotoEd.3">
                    <p:embed/>
                  </p:oleObj>
                </mc:Choice>
                <mc:Fallback>
                  <p:oleObj name="Photo Editor Photo" r:id="rId28" imgW="4200000" imgH="5009524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78" y="912"/>
                          <a:ext cx="2646" cy="31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2373" name="Rectangle 5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3360" y="4032"/>
              <a:ext cx="17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</a:rPr>
                <a:t>H. Schneiderman and T.Kanade</a:t>
              </a:r>
            </a:p>
          </p:txBody>
        </p:sp>
      </p:grpSp>
      <p:grpSp>
        <p:nvGrpSpPr>
          <p:cNvPr id="442402" name="Group 34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85800" y="2322513"/>
            <a:ext cx="3581400" cy="1258887"/>
            <a:chOff x="432" y="1415"/>
            <a:chExt cx="2256" cy="793"/>
          </a:xfrm>
        </p:grpSpPr>
        <p:sp>
          <p:nvSpPr>
            <p:cNvPr id="442375" name="Line 7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432" y="1968"/>
              <a:ext cx="21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2376" name="Line 8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432" y="1424"/>
              <a:ext cx="0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2377" name="Freeform 9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432" y="1506"/>
              <a:ext cx="1426" cy="437"/>
            </a:xfrm>
            <a:custGeom>
              <a:avLst/>
              <a:gdLst>
                <a:gd name="T0" fmla="*/ 0 w 2640"/>
                <a:gd name="T1" fmla="*/ 424 h 808"/>
                <a:gd name="T2" fmla="*/ 240 w 2640"/>
                <a:gd name="T3" fmla="*/ 184 h 808"/>
                <a:gd name="T4" fmla="*/ 480 w 2640"/>
                <a:gd name="T5" fmla="*/ 40 h 808"/>
                <a:gd name="T6" fmla="*/ 912 w 2640"/>
                <a:gd name="T7" fmla="*/ 424 h 808"/>
                <a:gd name="T8" fmla="*/ 1344 w 2640"/>
                <a:gd name="T9" fmla="*/ 568 h 808"/>
                <a:gd name="T10" fmla="*/ 1872 w 2640"/>
                <a:gd name="T11" fmla="*/ 40 h 808"/>
                <a:gd name="T12" fmla="*/ 2640 w 2640"/>
                <a:gd name="T13" fmla="*/ 808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0" h="808">
                  <a:moveTo>
                    <a:pt x="0" y="424"/>
                  </a:moveTo>
                  <a:cubicBezTo>
                    <a:pt x="80" y="336"/>
                    <a:pt x="160" y="248"/>
                    <a:pt x="240" y="184"/>
                  </a:cubicBezTo>
                  <a:cubicBezTo>
                    <a:pt x="320" y="120"/>
                    <a:pt x="368" y="0"/>
                    <a:pt x="480" y="40"/>
                  </a:cubicBezTo>
                  <a:cubicBezTo>
                    <a:pt x="592" y="80"/>
                    <a:pt x="768" y="336"/>
                    <a:pt x="912" y="424"/>
                  </a:cubicBezTo>
                  <a:cubicBezTo>
                    <a:pt x="1056" y="512"/>
                    <a:pt x="1184" y="632"/>
                    <a:pt x="1344" y="568"/>
                  </a:cubicBezTo>
                  <a:cubicBezTo>
                    <a:pt x="1504" y="504"/>
                    <a:pt x="1656" y="0"/>
                    <a:pt x="1872" y="40"/>
                  </a:cubicBezTo>
                  <a:cubicBezTo>
                    <a:pt x="2088" y="80"/>
                    <a:pt x="2364" y="444"/>
                    <a:pt x="2640" y="808"/>
                  </a:cubicBez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2378" name="Freeform 10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484" y="1597"/>
              <a:ext cx="2204" cy="346"/>
            </a:xfrm>
            <a:custGeom>
              <a:avLst/>
              <a:gdLst>
                <a:gd name="T0" fmla="*/ 0 w 4080"/>
                <a:gd name="T1" fmla="*/ 592 h 640"/>
                <a:gd name="T2" fmla="*/ 720 w 4080"/>
                <a:gd name="T3" fmla="*/ 448 h 640"/>
                <a:gd name="T4" fmla="*/ 1152 w 4080"/>
                <a:gd name="T5" fmla="*/ 208 h 640"/>
                <a:gd name="T6" fmla="*/ 1728 w 4080"/>
                <a:gd name="T7" fmla="*/ 304 h 640"/>
                <a:gd name="T8" fmla="*/ 2400 w 4080"/>
                <a:gd name="T9" fmla="*/ 16 h 640"/>
                <a:gd name="T10" fmla="*/ 2976 w 4080"/>
                <a:gd name="T11" fmla="*/ 208 h 640"/>
                <a:gd name="T12" fmla="*/ 3504 w 4080"/>
                <a:gd name="T13" fmla="*/ 544 h 640"/>
                <a:gd name="T14" fmla="*/ 4080 w 4080"/>
                <a:gd name="T15" fmla="*/ 64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80" h="640">
                  <a:moveTo>
                    <a:pt x="0" y="592"/>
                  </a:moveTo>
                  <a:cubicBezTo>
                    <a:pt x="264" y="552"/>
                    <a:pt x="528" y="512"/>
                    <a:pt x="720" y="448"/>
                  </a:cubicBezTo>
                  <a:cubicBezTo>
                    <a:pt x="912" y="384"/>
                    <a:pt x="984" y="232"/>
                    <a:pt x="1152" y="208"/>
                  </a:cubicBezTo>
                  <a:cubicBezTo>
                    <a:pt x="1320" y="184"/>
                    <a:pt x="1520" y="336"/>
                    <a:pt x="1728" y="304"/>
                  </a:cubicBezTo>
                  <a:cubicBezTo>
                    <a:pt x="1936" y="272"/>
                    <a:pt x="2192" y="32"/>
                    <a:pt x="2400" y="16"/>
                  </a:cubicBezTo>
                  <a:cubicBezTo>
                    <a:pt x="2608" y="0"/>
                    <a:pt x="2792" y="120"/>
                    <a:pt x="2976" y="208"/>
                  </a:cubicBezTo>
                  <a:cubicBezTo>
                    <a:pt x="3160" y="296"/>
                    <a:pt x="3320" y="472"/>
                    <a:pt x="3504" y="544"/>
                  </a:cubicBezTo>
                  <a:cubicBezTo>
                    <a:pt x="3688" y="616"/>
                    <a:pt x="3884" y="628"/>
                    <a:pt x="4080" y="640"/>
                  </a:cubicBezTo>
                </a:path>
              </a:pathLst>
            </a:custGeom>
            <a:noFill/>
            <a:ln w="28575" cmpd="sng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2379" name="Freeform 11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1391" y="1415"/>
              <a:ext cx="1141" cy="553"/>
            </a:xfrm>
            <a:custGeom>
              <a:avLst/>
              <a:gdLst>
                <a:gd name="T0" fmla="*/ 0 w 2112"/>
                <a:gd name="T1" fmla="*/ 1024 h 1024"/>
                <a:gd name="T2" fmla="*/ 480 w 2112"/>
                <a:gd name="T3" fmla="*/ 976 h 1024"/>
                <a:gd name="T4" fmla="*/ 1008 w 2112"/>
                <a:gd name="T5" fmla="*/ 736 h 1024"/>
                <a:gd name="T6" fmla="*/ 1296 w 2112"/>
                <a:gd name="T7" fmla="*/ 64 h 1024"/>
                <a:gd name="T8" fmla="*/ 1536 w 2112"/>
                <a:gd name="T9" fmla="*/ 352 h 1024"/>
                <a:gd name="T10" fmla="*/ 1680 w 2112"/>
                <a:gd name="T11" fmla="*/ 880 h 1024"/>
                <a:gd name="T12" fmla="*/ 2112 w 2112"/>
                <a:gd name="T13" fmla="*/ 1024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2" h="1024">
                  <a:moveTo>
                    <a:pt x="0" y="1024"/>
                  </a:moveTo>
                  <a:cubicBezTo>
                    <a:pt x="156" y="1024"/>
                    <a:pt x="312" y="1024"/>
                    <a:pt x="480" y="976"/>
                  </a:cubicBezTo>
                  <a:cubicBezTo>
                    <a:pt x="648" y="928"/>
                    <a:pt x="872" y="888"/>
                    <a:pt x="1008" y="736"/>
                  </a:cubicBezTo>
                  <a:cubicBezTo>
                    <a:pt x="1144" y="584"/>
                    <a:pt x="1208" y="128"/>
                    <a:pt x="1296" y="64"/>
                  </a:cubicBezTo>
                  <a:cubicBezTo>
                    <a:pt x="1384" y="0"/>
                    <a:pt x="1472" y="216"/>
                    <a:pt x="1536" y="352"/>
                  </a:cubicBezTo>
                  <a:cubicBezTo>
                    <a:pt x="1600" y="488"/>
                    <a:pt x="1584" y="768"/>
                    <a:pt x="1680" y="880"/>
                  </a:cubicBezTo>
                  <a:cubicBezTo>
                    <a:pt x="1776" y="992"/>
                    <a:pt x="1944" y="1008"/>
                    <a:pt x="2112" y="1024"/>
                  </a:cubicBezTo>
                </a:path>
              </a:pathLst>
            </a:custGeom>
            <a:noFill/>
            <a:ln w="28575" cmpd="sng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2380" name="Line 12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983" y="1560"/>
              <a:ext cx="0" cy="6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2381" name="Line 13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236" y="1547"/>
              <a:ext cx="0" cy="6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2382" name="Line 14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638" y="1560"/>
              <a:ext cx="0" cy="6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2383" name="Line 15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2001" y="1560"/>
              <a:ext cx="0" cy="6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2384" name="Line 16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2267" y="1586"/>
              <a:ext cx="0" cy="6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2385" name="Line 17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32" y="2046"/>
              <a:ext cx="545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2386" name="Line 18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1236" y="2046"/>
              <a:ext cx="389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2387" name="Line 19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977" y="2098"/>
              <a:ext cx="259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2388" name="Line 20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651" y="2098"/>
              <a:ext cx="337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2389" name="Line 21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2273" y="2098"/>
              <a:ext cx="337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2390" name="Line 22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1988" y="2150"/>
              <a:ext cx="259" cy="0"/>
            </a:xfrm>
            <a:prstGeom prst="line">
              <a:avLst/>
            </a:prstGeom>
            <a:noFill/>
            <a:ln w="762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42401" name="Rectangle 3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5800" y="4114800"/>
            <a:ext cx="3733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Example:  face detection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Here, X is an image region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>
                <a:solidFill>
                  <a:srgbClr val="000000"/>
                </a:solidFill>
              </a:rPr>
              <a:t>dimension = # pixels 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>
                <a:solidFill>
                  <a:srgbClr val="000000"/>
                </a:solidFill>
              </a:rPr>
              <a:t>each face can be thought</a:t>
            </a:r>
            <a:br>
              <a:rPr lang="en-US" sz="1600">
                <a:solidFill>
                  <a:srgbClr val="000000"/>
                </a:solidFill>
              </a:rPr>
            </a:br>
            <a:r>
              <a:rPr lang="en-US" sz="1600">
                <a:solidFill>
                  <a:srgbClr val="000000"/>
                </a:solidFill>
              </a:rPr>
              <a:t>of as a point in a high</a:t>
            </a:r>
            <a:br>
              <a:rPr lang="en-US" sz="1600">
                <a:solidFill>
                  <a:srgbClr val="000000"/>
                </a:solidFill>
              </a:rPr>
            </a:br>
            <a:r>
              <a:rPr lang="en-US" sz="1600">
                <a:solidFill>
                  <a:srgbClr val="000000"/>
                </a:solidFill>
              </a:rPr>
              <a:t>dimensional space</a:t>
            </a:r>
          </a:p>
        </p:txBody>
      </p:sp>
      <p:sp>
        <p:nvSpPr>
          <p:cNvPr id="442403" name="Rectangle 3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6200" y="6018213"/>
            <a:ext cx="41910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Times New Roman" pitchFamily="18" charset="0"/>
              </a:rPr>
              <a:t>H. Schneiderman, T. Kanade. "A Statistical Method for 3D Object Detection Applied to Faces and Cars". IEEE Conference on Computer Vision and Pattern Recognition (CVPR 2000)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Times New Roman" pitchFamily="18" charset="0"/>
                <a:hlinkClick r:id="rId30"/>
              </a:rPr>
              <a:t>http://www-2.cs.cmu.edu/afs/cs.cmu.edu/user/hws/www/CVPR00.pdf</a:t>
            </a:r>
            <a:r>
              <a:rPr lang="en-US" sz="100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134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2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2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2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24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401" grpId="0" build="p" autoUpdateAnimBg="0"/>
      <p:bldP spid="44240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Issues:  metrics</a:t>
            </a:r>
          </a:p>
        </p:txBody>
      </p:sp>
      <p:sp>
        <p:nvSpPr>
          <p:cNvPr id="47513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What’s the best way to compare images?</a:t>
            </a:r>
          </a:p>
          <a:p>
            <a:pPr lvl="1"/>
            <a:r>
              <a:rPr lang="en-US"/>
              <a:t>need to define appropriate features</a:t>
            </a:r>
          </a:p>
          <a:p>
            <a:pPr lvl="1"/>
            <a:r>
              <a:rPr lang="en-US"/>
              <a:t>depends on goal of recognition task</a:t>
            </a:r>
          </a:p>
        </p:txBody>
      </p:sp>
      <p:pic>
        <p:nvPicPr>
          <p:cNvPr id="475140" name="Picture 4" descr="matierb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63850"/>
            <a:ext cx="3505200" cy="247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5141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14400" y="5424488"/>
            <a:ext cx="30480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exact matching</a:t>
            </a:r>
            <a:br>
              <a:rPr lang="en-US" b="1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complex features work well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(SIFT, MOPS, etc.)</a:t>
            </a:r>
          </a:p>
        </p:txBody>
      </p:sp>
      <p:grpSp>
        <p:nvGrpSpPr>
          <p:cNvPr id="475142" name="Group 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4724400" y="3228975"/>
            <a:ext cx="3124200" cy="1952625"/>
            <a:chOff x="768" y="2928"/>
            <a:chExt cx="1536" cy="960"/>
          </a:xfrm>
        </p:grpSpPr>
        <p:pic>
          <p:nvPicPr>
            <p:cNvPr id="475143" name="Picture 7" descr="query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3437"/>
              <a:ext cx="480" cy="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5144" name="Picture 8" descr="query-f0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2928"/>
              <a:ext cx="480" cy="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5145" name="Picture 9" descr="query-f1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928"/>
              <a:ext cx="480" cy="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5146" name="Picture 10" descr="query-i0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3408"/>
              <a:ext cx="480" cy="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5147" name="Picture 11" descr="query-i1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408"/>
              <a:ext cx="480" cy="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5148" name="Text Box 1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00600" y="5410200"/>
            <a:ext cx="3048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classification/detection</a:t>
            </a:r>
            <a:br>
              <a:rPr lang="en-US" b="1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simple features work well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(Viola/Jones, etc.)</a:t>
            </a:r>
          </a:p>
        </p:txBody>
      </p:sp>
    </p:spTree>
    <p:extLst>
      <p:ext uri="{BB962C8B-B14F-4D97-AF65-F5344CB8AC3E}">
        <p14:creationId xmlns:p14="http://schemas.microsoft.com/office/powerpoint/2010/main" val="420384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Issues:  metrics</a:t>
            </a:r>
          </a:p>
        </p:txBody>
      </p:sp>
      <p:sp>
        <p:nvSpPr>
          <p:cNvPr id="47513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What do you see?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5486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60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5486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51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Issues:  metrics</a:t>
            </a:r>
          </a:p>
        </p:txBody>
      </p:sp>
      <p:sp>
        <p:nvSpPr>
          <p:cNvPr id="47513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What do you see?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43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Metrics</a:t>
            </a:r>
          </a:p>
        </p:txBody>
      </p:sp>
      <p:sp>
        <p:nvSpPr>
          <p:cNvPr id="47923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Lots more feature types that we haven’t mentioned</a:t>
            </a:r>
          </a:p>
          <a:p>
            <a:pPr lvl="1"/>
            <a:r>
              <a:rPr lang="en-US"/>
              <a:t>moments, statistics</a:t>
            </a:r>
          </a:p>
          <a:p>
            <a:pPr lvl="2"/>
            <a:r>
              <a:rPr lang="en-US"/>
              <a:t>metrics:  Earth mover’s distance, ...</a:t>
            </a:r>
          </a:p>
          <a:p>
            <a:pPr lvl="1"/>
            <a:r>
              <a:rPr lang="en-US"/>
              <a:t>edges, curves </a:t>
            </a:r>
          </a:p>
          <a:p>
            <a:pPr lvl="2"/>
            <a:r>
              <a:rPr lang="en-US"/>
              <a:t>metrics:  Hausdorff, shape context, ...</a:t>
            </a:r>
          </a:p>
          <a:p>
            <a:pPr lvl="1"/>
            <a:r>
              <a:rPr lang="en-US"/>
              <a:t>3D:  surfaces, spin images</a:t>
            </a:r>
          </a:p>
          <a:p>
            <a:pPr lvl="2"/>
            <a:r>
              <a:rPr lang="en-US"/>
              <a:t>metrics:  chamfer (ICP)</a:t>
            </a:r>
          </a:p>
          <a:p>
            <a:pPr lvl="1"/>
            <a:r>
              <a:rPr lang="en-US"/>
              <a:t>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0" y="44196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We’ll discuss more in Part 2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34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Issues:  feature selection</a:t>
            </a:r>
          </a:p>
        </p:txBody>
      </p:sp>
      <p:pic>
        <p:nvPicPr>
          <p:cNvPr id="478213" name="Picture 5" descr="adaptiveNMS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12938"/>
            <a:ext cx="3656013" cy="273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8214" name="Picture 6" descr="adaptiveNMS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1911350"/>
            <a:ext cx="3654425" cy="27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8215" name="Picture 7" descr="adaptiveNMS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920875"/>
            <a:ext cx="3656012" cy="273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8216" name="Picture 8" descr="adaptiveNMS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905000"/>
            <a:ext cx="3656012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8217" name="Picture 9" descr="adaptiveNMS5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920875"/>
            <a:ext cx="3646487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8219" name="Text 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62000" y="4953000"/>
            <a:ext cx="3657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If all you have is one image:</a:t>
            </a:r>
            <a:br>
              <a:rPr lang="en-US" sz="1400">
                <a:solidFill>
                  <a:srgbClr val="000000"/>
                </a:solidFill>
              </a:rPr>
            </a:br>
            <a:r>
              <a:rPr lang="en-US" sz="1400">
                <a:solidFill>
                  <a:srgbClr val="000000"/>
                </a:solidFill>
              </a:rPr>
              <a:t>non-maximum suppression, etc.</a:t>
            </a:r>
          </a:p>
        </p:txBody>
      </p:sp>
      <p:grpSp>
        <p:nvGrpSpPr>
          <p:cNvPr id="478221" name="Group 13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4572000" y="1524000"/>
            <a:ext cx="3657600" cy="3946525"/>
            <a:chOff x="2880" y="960"/>
            <a:chExt cx="2304" cy="2486"/>
          </a:xfrm>
        </p:grpSpPr>
        <p:pic>
          <p:nvPicPr>
            <p:cNvPr id="478218" name="Picture 10" descr="training_faces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960"/>
              <a:ext cx="1968" cy="1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8220" name="Text Box 12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880" y="3120"/>
              <a:ext cx="230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</a:rPr>
                <a:t>If you have a training set of images:</a:t>
              </a:r>
              <a:br>
                <a:rPr lang="en-US" sz="1400">
                  <a:solidFill>
                    <a:srgbClr val="000000"/>
                  </a:solidFill>
                </a:rPr>
              </a:br>
              <a:r>
                <a:rPr lang="en-US" sz="1400">
                  <a:solidFill>
                    <a:srgbClr val="000000"/>
                  </a:solidFill>
                </a:rPr>
                <a:t>AdaBoost, etc.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537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Issues:  data modeling</a:t>
            </a:r>
          </a:p>
        </p:txBody>
      </p:sp>
      <p:sp>
        <p:nvSpPr>
          <p:cNvPr id="4761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Generative methods</a:t>
            </a:r>
          </a:p>
          <a:p>
            <a:pPr lvl="1"/>
            <a:r>
              <a:rPr lang="en-US"/>
              <a:t>model the “shape” of each class</a:t>
            </a:r>
          </a:p>
          <a:p>
            <a:pPr lvl="2"/>
            <a:r>
              <a:rPr lang="en-US"/>
              <a:t>histograms, PCA, mixtures of Gaussians</a:t>
            </a:r>
          </a:p>
          <a:p>
            <a:pPr lvl="2"/>
            <a:r>
              <a:rPr lang="en-US"/>
              <a:t>graphical models (HMM’s, belief networks, etc.)</a:t>
            </a:r>
          </a:p>
          <a:p>
            <a:pPr lvl="2"/>
            <a:r>
              <a:rPr lang="en-US"/>
              <a:t>...</a:t>
            </a:r>
          </a:p>
          <a:p>
            <a:pPr lvl="2"/>
            <a:endParaRPr lang="en-US"/>
          </a:p>
          <a:p>
            <a:r>
              <a:rPr lang="en-US"/>
              <a:t>Discriminative methods</a:t>
            </a:r>
          </a:p>
          <a:p>
            <a:pPr lvl="1"/>
            <a:r>
              <a:rPr lang="en-US"/>
              <a:t>model boundaries between classes</a:t>
            </a:r>
          </a:p>
          <a:p>
            <a:pPr lvl="2"/>
            <a:r>
              <a:rPr lang="en-US"/>
              <a:t>perceptrons, neural networks</a:t>
            </a:r>
          </a:p>
          <a:p>
            <a:pPr lvl="2"/>
            <a:r>
              <a:rPr lang="en-US"/>
              <a:t>support vector machines (SVM’s)</a:t>
            </a:r>
          </a:p>
        </p:txBody>
      </p:sp>
    </p:spTree>
    <p:extLst>
      <p:ext uri="{BB962C8B-B14F-4D97-AF65-F5344CB8AC3E}">
        <p14:creationId xmlns:p14="http://schemas.microsoft.com/office/powerpoint/2010/main" val="134782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/>
              <a:t>Generative vs. Discriminative </a:t>
            </a:r>
          </a:p>
        </p:txBody>
      </p:sp>
      <p:pic>
        <p:nvPicPr>
          <p:cNvPr id="477187" name="Picture 3" descr="class-density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844675"/>
            <a:ext cx="4092575" cy="342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7188" name="Picture 4" descr="class-prob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1881188"/>
            <a:ext cx="4243387" cy="33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7189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62000" y="5256213"/>
            <a:ext cx="3352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Generative Approach</a:t>
            </a:r>
            <a:br>
              <a:rPr lang="en-US" b="1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model individual classes, priors</a:t>
            </a:r>
          </a:p>
        </p:txBody>
      </p:sp>
      <p:sp>
        <p:nvSpPr>
          <p:cNvPr id="477190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48000" y="6415088"/>
            <a:ext cx="3048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from Chris Bishop</a:t>
            </a:r>
          </a:p>
        </p:txBody>
      </p:sp>
      <p:sp>
        <p:nvSpPr>
          <p:cNvPr id="477191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638800" y="5257800"/>
            <a:ext cx="3048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Discriminative Approach</a:t>
            </a:r>
            <a:br>
              <a:rPr lang="en-US" b="1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model posterior directly</a:t>
            </a:r>
          </a:p>
        </p:txBody>
      </p:sp>
    </p:spTree>
    <p:extLst>
      <p:ext uri="{BB962C8B-B14F-4D97-AF65-F5344CB8AC3E}">
        <p14:creationId xmlns:p14="http://schemas.microsoft.com/office/powerpoint/2010/main" val="536710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2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762000"/>
            <a:ext cx="8001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98690" name="Picture 2" descr="IMG_353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3295650" y="685800"/>
            <a:ext cx="577215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8691" name="Text 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6200" y="0"/>
            <a:ext cx="906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000000"/>
                </a:solidFill>
              </a:rPr>
              <a:t>What do we mean by “object recognition”?</a:t>
            </a:r>
          </a:p>
        </p:txBody>
      </p:sp>
      <p:sp>
        <p:nvSpPr>
          <p:cNvPr id="498693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881063"/>
            <a:ext cx="32766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Next 15 slides adapted from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Li, Fergus, &amp; Torralba’s excellent </a:t>
            </a:r>
            <a:r>
              <a:rPr lang="en-US">
                <a:solidFill>
                  <a:srgbClr val="000000"/>
                </a:solidFill>
                <a:hlinkClick r:id="rId8"/>
              </a:rPr>
              <a:t>short course </a:t>
            </a:r>
            <a:r>
              <a:rPr lang="en-US">
                <a:solidFill>
                  <a:srgbClr val="000000"/>
                </a:solidFill>
              </a:rPr>
              <a:t>on category and object recognition</a:t>
            </a:r>
          </a:p>
        </p:txBody>
      </p:sp>
    </p:spTree>
    <p:extLst>
      <p:ext uri="{BB962C8B-B14F-4D97-AF65-F5344CB8AC3E}">
        <p14:creationId xmlns:p14="http://schemas.microsoft.com/office/powerpoint/2010/main" val="66334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Issues:  dimensionality</a:t>
            </a:r>
          </a:p>
        </p:txBody>
      </p:sp>
      <p:sp>
        <p:nvSpPr>
          <p:cNvPr id="48025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What if your space isn’t </a:t>
            </a:r>
            <a:r>
              <a:rPr lang="en-US" i="1"/>
              <a:t>flat</a:t>
            </a:r>
            <a:r>
              <a:rPr lang="en-US"/>
              <a:t>?</a:t>
            </a:r>
          </a:p>
          <a:p>
            <a:pPr lvl="1"/>
            <a:r>
              <a:rPr lang="en-US"/>
              <a:t>PCA may not help</a:t>
            </a:r>
          </a:p>
        </p:txBody>
      </p:sp>
      <p:pic>
        <p:nvPicPr>
          <p:cNvPr id="480260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05000"/>
            <a:ext cx="70104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0261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14600" y="4692650"/>
            <a:ext cx="3352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Nonlinear methods</a:t>
            </a:r>
            <a:br>
              <a:rPr lang="en-US" b="1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LLE, MDS, etc.</a:t>
            </a:r>
          </a:p>
        </p:txBody>
      </p:sp>
    </p:spTree>
    <p:extLst>
      <p:ext uri="{BB962C8B-B14F-4D97-AF65-F5344CB8AC3E}">
        <p14:creationId xmlns:p14="http://schemas.microsoft.com/office/powerpoint/2010/main" val="23000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Issues:  speed</a:t>
            </a:r>
          </a:p>
        </p:txBody>
      </p:sp>
      <p:sp>
        <p:nvSpPr>
          <p:cNvPr id="48128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Case study:  Viola Jones face detector</a:t>
            </a:r>
          </a:p>
          <a:p>
            <a:r>
              <a:rPr lang="en-US"/>
              <a:t>Next few slides adapted Grauman &amp; Liebe’s tutorial </a:t>
            </a:r>
          </a:p>
          <a:p>
            <a:pPr lvl="1"/>
            <a:r>
              <a:rPr lang="en-US" sz="1400">
                <a:hlinkClick r:id="rId5"/>
              </a:rPr>
              <a:t>http://www.vision.ee.ethz.ch/~bleibe/teaching/tutorial-aaai08/</a:t>
            </a:r>
            <a:r>
              <a:rPr lang="en-US" sz="1400"/>
              <a:t> </a:t>
            </a:r>
          </a:p>
          <a:p>
            <a:r>
              <a:rPr lang="en-US"/>
              <a:t>Also see Paul Viola’s talk (video)</a:t>
            </a:r>
            <a:endParaRPr lang="en-US" sz="1600"/>
          </a:p>
          <a:p>
            <a:pPr lvl="1"/>
            <a:r>
              <a:rPr lang="en-US" sz="1400">
                <a:hlinkClick r:id="rId6"/>
              </a:rPr>
              <a:t>http://www.cs.washington.edu/education/courses/577/04sp/contents.html#DM</a:t>
            </a:r>
            <a:r>
              <a:rPr lang="en-US" sz="1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673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are the faces? Not who they are, that’s recognition or identification.</a:t>
            </a:r>
            <a:endParaRPr lang="en-US" dirty="0"/>
          </a:p>
        </p:txBody>
      </p:sp>
      <p:pic>
        <p:nvPicPr>
          <p:cNvPr id="6146" name="Picture 2" descr="http://scien.stanford.edu/pages/labsite/2007/psych221/projects/07/face%20detection/images/shuttle2_face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147" y="2057400"/>
            <a:ext cx="515865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0853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sp>
        <p:nvSpPr>
          <p:cNvPr id="580610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Feature extraction</a:t>
            </a:r>
          </a:p>
        </p:txBody>
      </p:sp>
      <p:sp>
        <p:nvSpPr>
          <p:cNvPr id="580611" name="Slide Number Placeholder 2"/>
          <p:cNvSpPr txBox="1"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560DB5FD-6128-4844-B12E-1E9159461E33}" type="slidenum">
              <a:rPr lang="de-DE" sz="1400">
                <a:solidFill>
                  <a:srgbClr val="000000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de-DE" sz="140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80612" name="Footer Placeholder 3"/>
          <p:cNvSpPr txBox="1"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pic>
        <p:nvPicPr>
          <p:cNvPr id="580613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6" t="38481" r="18179" b="29387"/>
          <a:stretch>
            <a:fillRect/>
          </a:stretch>
        </p:blipFill>
        <p:spPr bwMode="auto">
          <a:xfrm>
            <a:off x="628650" y="1530350"/>
            <a:ext cx="139065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0614" name="Text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914775" y="1528763"/>
            <a:ext cx="485616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Feature output is difference between adjacent regions</a:t>
            </a:r>
          </a:p>
        </p:txBody>
      </p:sp>
      <p:sp>
        <p:nvSpPr>
          <p:cNvPr id="580615" name="Text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pic>
        <p:nvPicPr>
          <p:cNvPr id="580618" name="Picture 10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4" t="41776" r="17699" b="7678"/>
          <a:stretch>
            <a:fillRect/>
          </a:stretch>
        </p:blipFill>
        <p:spPr bwMode="auto">
          <a:xfrm>
            <a:off x="2198688" y="1530350"/>
            <a:ext cx="1579562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2138" y="3502025"/>
            <a:ext cx="3286125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Efficiently computable with integral image: any sum can be computed in constant time</a:t>
            </a:r>
          </a:p>
          <a:p>
            <a:pPr lvl="1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Avoid scaling images </a:t>
            </a:r>
            <a:r>
              <a:rPr lang="en-US" sz="2100" b="1" dirty="0" smtClean="0">
                <a:solidFill>
                  <a:srgbClr val="000000"/>
                </a:solidFill>
                <a:latin typeface="Trebuchet MS" pitchFamily="34" charset="0"/>
                <a:sym typeface="Wingdings" pitchFamily="2" charset="2"/>
              </a:rPr>
              <a:t>scale 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  <a:sym typeface="Wingdings" pitchFamily="2" charset="2"/>
              </a:rPr>
              <a:t>features directly for same cost</a:t>
            </a:r>
            <a:endParaRPr lang="en-US" sz="21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80620" name="TextBox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28650" y="1092200"/>
            <a:ext cx="32496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“Rectangular” filters</a:t>
            </a:r>
          </a:p>
        </p:txBody>
      </p:sp>
    </p:spTree>
    <p:extLst>
      <p:ext uri="{BB962C8B-B14F-4D97-AF65-F5344CB8AC3E}">
        <p14:creationId xmlns:p14="http://schemas.microsoft.com/office/powerpoint/2010/main" val="323853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spc="-200" dirty="0" smtClean="0"/>
              <a:t>Sums of rectangular regions</a:t>
            </a:r>
            <a:endParaRPr lang="en-US" sz="2800" spc="-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841771"/>
              </p:ext>
            </p:extLst>
          </p:nvPr>
        </p:nvGraphicFramePr>
        <p:xfrm>
          <a:off x="4876800" y="1921374"/>
          <a:ext cx="3327816" cy="416727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</a:tblGrid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60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smtClean="0">
                          <a:solidFill>
                            <a:schemeClr val="tx1"/>
                          </a:solidFill>
                        </a:rPr>
                        <a:t>156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715000" y="3292974"/>
            <a:ext cx="1932079" cy="19597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930273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How do we compute the sum of the pixels in the red box?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00" y="2971800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After some pre-computation, this can be done in constant time for any box.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00" y="5334000"/>
            <a:ext cx="365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This “trick” is commonly used for computing </a:t>
            </a:r>
            <a:r>
              <a:rPr lang="en-US" sz="1400" dirty="0" err="1">
                <a:solidFill>
                  <a:prstClr val="black"/>
                </a:solidFill>
              </a:rPr>
              <a:t>Haar</a:t>
            </a:r>
            <a:r>
              <a:rPr lang="en-US" sz="1400" dirty="0">
                <a:solidFill>
                  <a:prstClr val="black"/>
                </a:solidFill>
              </a:rPr>
              <a:t> wavelets (a </a:t>
            </a:r>
            <a:r>
              <a:rPr lang="en-US" sz="1400" dirty="0" err="1">
                <a:solidFill>
                  <a:prstClr val="black"/>
                </a:solidFill>
              </a:rPr>
              <a:t>fundemental</a:t>
            </a:r>
            <a:r>
              <a:rPr lang="en-US" sz="1400" dirty="0">
                <a:solidFill>
                  <a:prstClr val="black"/>
                </a:solidFill>
              </a:rPr>
              <a:t> building block of many object recognition approaches.)</a:t>
            </a:r>
          </a:p>
        </p:txBody>
      </p:sp>
    </p:spTree>
    <p:extLst>
      <p:ext uri="{BB962C8B-B14F-4D97-AF65-F5344CB8AC3E}">
        <p14:creationId xmlns:p14="http://schemas.microsoft.com/office/powerpoint/2010/main" val="37923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spc="-200" dirty="0" smtClean="0"/>
              <a:t>Sums of rectangular regions</a:t>
            </a:r>
            <a:endParaRPr lang="en-US" sz="2800" spc="-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489025"/>
              </p:ext>
            </p:extLst>
          </p:nvPr>
        </p:nvGraphicFramePr>
        <p:xfrm>
          <a:off x="4876800" y="1921374"/>
          <a:ext cx="3327816" cy="416727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</a:tblGrid>
              <a:tr h="277818">
                <a:tc>
                  <a:txBody>
                    <a:bodyPr/>
                    <a:lstStyle/>
                    <a:p>
                      <a:pPr algn="ctr"/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4876800" y="1930273"/>
            <a:ext cx="1932079" cy="19597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930273"/>
            <a:ext cx="365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The trick is to compute an “integral image.”  Every pixel is the sum of its neighbors to the upper left.</a:t>
            </a:r>
          </a:p>
          <a:p>
            <a:endParaRPr lang="en-US" sz="2000" dirty="0">
              <a:solidFill>
                <a:prstClr val="black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Sequentially compute using: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6801" y="1930273"/>
            <a:ext cx="1387974" cy="2770196"/>
          </a:xfrm>
          <a:prstGeom prst="rect">
            <a:avLst/>
          </a:prstGeom>
          <a:noFill/>
          <a:ln w="76200">
            <a:solidFill>
              <a:srgbClr val="00B05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76800" y="1930273"/>
            <a:ext cx="2778466" cy="828041"/>
          </a:xfrm>
          <a:prstGeom prst="rect">
            <a:avLst/>
          </a:prstGeom>
          <a:noFill/>
          <a:ln w="76200">
            <a:solidFill>
              <a:srgbClr val="0070C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23"/>
          <a:stretch/>
        </p:blipFill>
        <p:spPr bwMode="auto">
          <a:xfrm>
            <a:off x="914400" y="3886200"/>
            <a:ext cx="1077532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r="28732"/>
          <a:stretch/>
        </p:blipFill>
        <p:spPr bwMode="auto">
          <a:xfrm>
            <a:off x="1219200" y="4308248"/>
            <a:ext cx="2942831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/>
          <a:stretch/>
        </p:blipFill>
        <p:spPr bwMode="auto">
          <a:xfrm>
            <a:off x="1148006" y="4734305"/>
            <a:ext cx="1687851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23"/>
          <a:stretch/>
        </p:blipFill>
        <p:spPr bwMode="auto">
          <a:xfrm>
            <a:off x="2057400" y="3891936"/>
            <a:ext cx="1077532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4" r="54783"/>
          <a:stretch/>
        </p:blipFill>
        <p:spPr bwMode="auto">
          <a:xfrm>
            <a:off x="2859114" y="3903679"/>
            <a:ext cx="275818" cy="32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20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876801" y="1919484"/>
            <a:ext cx="828753" cy="3332648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US" spc="-200" dirty="0" smtClean="0"/>
              <a:t>Sums of rectangular regions</a:t>
            </a:r>
            <a:endParaRPr lang="en-US" sz="2800" spc="-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287389"/>
              </p:ext>
            </p:extLst>
          </p:nvPr>
        </p:nvGraphicFramePr>
        <p:xfrm>
          <a:off x="4876800" y="1921374"/>
          <a:ext cx="3327816" cy="416727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</a:tblGrid>
              <a:tr h="277818">
                <a:tc>
                  <a:txBody>
                    <a:bodyPr/>
                    <a:lstStyle/>
                    <a:p>
                      <a:pPr algn="ctr"/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7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700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sz="8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2000" y="2362200"/>
            <a:ext cx="36576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Solution is found using:</a:t>
            </a:r>
          </a:p>
          <a:p>
            <a:endParaRPr lang="en-US" sz="2000" dirty="0">
              <a:solidFill>
                <a:prstClr val="black"/>
              </a:solidFill>
            </a:endParaRPr>
          </a:p>
          <a:p>
            <a:r>
              <a:rPr lang="en-US" sz="3600" i="1" dirty="0">
                <a:solidFill>
                  <a:prstClr val="black"/>
                </a:solidFill>
              </a:rPr>
              <a:t>A + D – B - C</a:t>
            </a:r>
          </a:p>
        </p:txBody>
      </p:sp>
      <p:sp>
        <p:nvSpPr>
          <p:cNvPr id="6" name="Rectangle 5"/>
          <p:cNvSpPr/>
          <p:nvPr/>
        </p:nvSpPr>
        <p:spPr>
          <a:xfrm>
            <a:off x="4876800" y="1919484"/>
            <a:ext cx="2770279" cy="3333278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76801" y="1919484"/>
            <a:ext cx="828754" cy="1390493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76799" y="1919484"/>
            <a:ext cx="2770909" cy="1390493"/>
          </a:xfrm>
          <a:prstGeom prst="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5000" y="3292974"/>
            <a:ext cx="1932079" cy="19597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44958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if the position of the box lies between pixels?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5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pic>
        <p:nvPicPr>
          <p:cNvPr id="582658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8298" r="24236" b="10341"/>
          <a:stretch>
            <a:fillRect/>
          </a:stretch>
        </p:blipFill>
        <p:spPr bwMode="auto">
          <a:xfrm>
            <a:off x="446088" y="982663"/>
            <a:ext cx="6180137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2659" name="Rectangle 2"/>
          <p:cNvSpPr>
            <a:spLocks noGrp="1" noChangeArrowheads="1"/>
          </p:cNvSpPr>
          <p:nvPr>
            <p:ph type="title" idx="429496729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Large library of filters</a:t>
            </a:r>
          </a:p>
        </p:txBody>
      </p:sp>
      <p:sp>
        <p:nvSpPr>
          <p:cNvPr id="582660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726238" y="1311275"/>
            <a:ext cx="2417762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Considering all possible filter parameters: position, scale, and type: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180,000+ possible features associated with each 24 x 24 window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41463" y="5108575"/>
            <a:ext cx="6499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Use AdaBoost both to select the informative features and to form the classifier</a:t>
            </a:r>
          </a:p>
        </p:txBody>
      </p:sp>
      <p:sp>
        <p:nvSpPr>
          <p:cNvPr id="582662" name="Text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</p:spTree>
    <p:extLst>
      <p:ext uri="{BB962C8B-B14F-4D97-AF65-F5344CB8AC3E}">
        <p14:creationId xmlns:p14="http://schemas.microsoft.com/office/powerpoint/2010/main" val="328545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ooter Placeholder 5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cxnSp>
        <p:nvCxnSpPr>
          <p:cNvPr id="61" name="Straight Arrow Connector 60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1906588" y="4941888"/>
            <a:ext cx="1533525" cy="1587"/>
          </a:xfrm>
          <a:prstGeom prst="straightConnector1">
            <a:avLst/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4707" name="Rectangle 2"/>
          <p:cNvSpPr>
            <a:spLocks noGrp="1" noChangeArrowheads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457200" y="381000"/>
            <a:ext cx="7948613" cy="609600"/>
          </a:xfrm>
        </p:spPr>
        <p:txBody>
          <a:bodyPr/>
          <a:lstStyle/>
          <a:p>
            <a:r>
              <a:rPr lang="en-US"/>
              <a:t>AdaBoost for feature+classifier selection</a:t>
            </a:r>
          </a:p>
        </p:txBody>
      </p:sp>
      <p:sp>
        <p:nvSpPr>
          <p:cNvPr id="584708" name="Rectangle 3"/>
          <p:cNvSpPr>
            <a:spLocks noGrp="1" noChangeArrowheads="1"/>
          </p:cNvSpPr>
          <p:nvPr>
            <p:ph type="body" idx="4294967295"/>
            <p:custDataLst>
              <p:tags r:id="rId3"/>
            </p:custDataLst>
          </p:nvPr>
        </p:nvSpPr>
        <p:spPr>
          <a:xfrm>
            <a:off x="665163" y="1066800"/>
            <a:ext cx="7772400" cy="1095375"/>
          </a:xfrm>
        </p:spPr>
        <p:txBody>
          <a:bodyPr/>
          <a:lstStyle/>
          <a:p>
            <a:r>
              <a:rPr lang="en-US" sz="2100"/>
              <a:t>Want to select the single rectangle feature and threshold that best separates </a:t>
            </a:r>
            <a:r>
              <a:rPr lang="en-US" sz="2100">
                <a:solidFill>
                  <a:srgbClr val="FF0000"/>
                </a:solidFill>
              </a:rPr>
              <a:t>positive</a:t>
            </a:r>
            <a:r>
              <a:rPr lang="en-US" sz="2100"/>
              <a:t> (faces) and </a:t>
            </a:r>
            <a:r>
              <a:rPr lang="en-US" sz="2100">
                <a:solidFill>
                  <a:schemeClr val="bg1"/>
                </a:solidFill>
              </a:rPr>
              <a:t>negative</a:t>
            </a:r>
            <a:r>
              <a:rPr lang="en-US" sz="2100"/>
              <a:t> (non-faces) training examples, in terms of </a:t>
            </a:r>
            <a:r>
              <a:rPr lang="en-US" sz="2100" i="1"/>
              <a:t>weighted</a:t>
            </a:r>
            <a:r>
              <a:rPr lang="en-US" sz="2100"/>
              <a:t> error.</a:t>
            </a:r>
          </a:p>
        </p:txBody>
      </p:sp>
      <p:pic>
        <p:nvPicPr>
          <p:cNvPr id="135173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76900" r="54482" b="13509"/>
          <a:stretch>
            <a:fillRect/>
          </a:stretch>
        </p:blipFill>
        <p:spPr bwMode="auto">
          <a:xfrm>
            <a:off x="5046663" y="3298825"/>
            <a:ext cx="36004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600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95413" y="5160963"/>
            <a:ext cx="2373312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  <a:latin typeface="Trebuchet MS" pitchFamily="34" charset="0"/>
              </a:rPr>
              <a:t>Outputs of a possible rectangle feature on faces and non-faces.</a:t>
            </a:r>
          </a:p>
        </p:txBody>
      </p:sp>
      <p:sp>
        <p:nvSpPr>
          <p:cNvPr id="584711" name="Line 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 flipV="1">
            <a:off x="4751388" y="5037138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35178" name="Line 10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7378700" y="3957638"/>
            <a:ext cx="0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cxnSp>
        <p:nvCxnSpPr>
          <p:cNvPr id="584713" name="Straight Arrow Connector 18"/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>
            <a:off x="1143000" y="5727700"/>
            <a:ext cx="21336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96015" name="Picture 10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464" r="60167" b="17628"/>
          <a:stretch>
            <a:fillRect/>
          </a:stretch>
        </p:blipFill>
        <p:spPr bwMode="auto">
          <a:xfrm>
            <a:off x="2381250" y="4759325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2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482600" y="2824163"/>
            <a:ext cx="4052888" cy="600075"/>
            <a:chOff x="482544" y="2735253"/>
            <a:chExt cx="4052942" cy="600698"/>
          </a:xfrm>
        </p:grpSpPr>
        <p:pic>
          <p:nvPicPr>
            <p:cNvPr id="584716" name="Picture 4"/>
            <p:cNvPicPr>
              <a:picLocks noChangeAspect="1" noChangeArrowheads="1"/>
            </p:cNvPicPr>
            <p:nvPr>
              <p:custDataLst>
                <p:tags r:id="rId45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24305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7" name="Picture 4"/>
            <p:cNvPicPr>
              <a:picLocks noChangeAspect="1" noChangeArrowheads="1"/>
            </p:cNvPicPr>
            <p:nvPr>
              <p:custDataLst>
                <p:tags r:id="rId46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344707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8" name="Picture 4"/>
            <p:cNvPicPr>
              <a:picLocks noChangeAspect="1" noChangeArrowheads="1"/>
            </p:cNvPicPr>
            <p:nvPr>
              <p:custDataLst>
                <p:tags r:id="rId47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1870038" y="2943234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9" name="Picture 4"/>
            <p:cNvPicPr>
              <a:picLocks noChangeAspect="1" noChangeArrowheads="1"/>
            </p:cNvPicPr>
            <p:nvPr>
              <p:custDataLst>
                <p:tags r:id="rId48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257532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0" name="Picture 4"/>
            <p:cNvPicPr>
              <a:picLocks noChangeAspect="1" noChangeArrowheads="1"/>
            </p:cNvPicPr>
            <p:nvPr>
              <p:custDataLst>
                <p:tags r:id="rId49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476610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1" name="Picture 4"/>
            <p:cNvPicPr>
              <a:picLocks noChangeAspect="1" noChangeArrowheads="1"/>
            </p:cNvPicPr>
            <p:nvPr>
              <p:custDataLst>
                <p:tags r:id="rId50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3805227" y="2979747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2" name="Picture 4"/>
            <p:cNvPicPr>
              <a:picLocks noChangeAspect="1" noChangeArrowheads="1"/>
            </p:cNvPicPr>
            <p:nvPr>
              <p:custDataLst>
                <p:tags r:id="rId51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577934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3" name="Picture 4"/>
            <p:cNvPicPr>
              <a:picLocks noChangeAspect="1" noChangeArrowheads="1"/>
            </p:cNvPicPr>
            <p:nvPr>
              <p:custDataLst>
                <p:tags r:id="rId52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285830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4" name="Picture 4"/>
            <p:cNvPicPr>
              <a:picLocks noChangeAspect="1" noChangeArrowheads="1"/>
            </p:cNvPicPr>
            <p:nvPr>
              <p:custDataLst>
                <p:tags r:id="rId53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855889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5" name="Picture 4"/>
            <p:cNvPicPr>
              <a:picLocks noChangeAspect="1" noChangeArrowheads="1"/>
            </p:cNvPicPr>
            <p:nvPr>
              <p:custDataLst>
                <p:tags r:id="rId54"/>
              </p:custDataLst>
            </p:nvPr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56" t="70761" r="69067" b="16591"/>
            <a:stretch>
              <a:fillRect/>
            </a:stretch>
          </p:blipFill>
          <p:spPr bwMode="auto">
            <a:xfrm>
              <a:off x="482544" y="2735253"/>
              <a:ext cx="620721" cy="600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26" name="Straight Arrow Connector 54"/>
            <p:cNvCxnSpPr>
              <a:cxnSpLocks noChangeShapeType="1"/>
            </p:cNvCxnSpPr>
            <p:nvPr>
              <p:custDataLst>
                <p:tags r:id="rId55"/>
              </p:custDataLst>
            </p:nvPr>
          </p:nvCxnSpPr>
          <p:spPr bwMode="auto">
            <a:xfrm rot="10800000" flipH="1" flipV="1">
              <a:off x="1285829" y="304532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63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519113" y="3481388"/>
            <a:ext cx="3979862" cy="547687"/>
            <a:chOff x="519057" y="3392487"/>
            <a:chExt cx="3979917" cy="547695"/>
          </a:xfrm>
        </p:grpSpPr>
        <p:pic>
          <p:nvPicPr>
            <p:cNvPr id="584728" name="Picture 4"/>
            <p:cNvPicPr>
              <a:picLocks noChangeAspect="1" noChangeArrowheads="1"/>
            </p:cNvPicPr>
            <p:nvPr>
              <p:custDataLst>
                <p:tags r:id="rId34"/>
              </p:custDataLst>
            </p:nvPr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02" t="56004" r="36253" b="31348"/>
            <a:stretch>
              <a:fillRect/>
            </a:stretch>
          </p:blipFill>
          <p:spPr bwMode="auto">
            <a:xfrm>
              <a:off x="519057" y="3392487"/>
              <a:ext cx="547695" cy="54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9" name="Picture 4"/>
            <p:cNvPicPr>
              <a:picLocks noChangeAspect="1" noChangeArrowheads="1"/>
            </p:cNvPicPr>
            <p:nvPr>
              <p:custDataLst>
                <p:tags r:id="rId35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19920" y="3586149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0" name="Picture 4"/>
            <p:cNvPicPr>
              <a:picLocks noChangeAspect="1" noChangeArrowheads="1"/>
            </p:cNvPicPr>
            <p:nvPr>
              <p:custDataLst>
                <p:tags r:id="rId36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136726" y="3575052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1" name="Picture 4"/>
            <p:cNvPicPr>
              <a:picLocks noChangeAspect="1" noChangeArrowheads="1"/>
            </p:cNvPicPr>
            <p:nvPr>
              <p:custDataLst>
                <p:tags r:id="rId37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074967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2" name="Picture 4"/>
            <p:cNvPicPr>
              <a:picLocks noChangeAspect="1" noChangeArrowheads="1"/>
            </p:cNvPicPr>
            <p:nvPr>
              <p:custDataLst>
                <p:tags r:id="rId38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2376835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3" name="Picture 4"/>
            <p:cNvPicPr>
              <a:picLocks noChangeAspect="1" noChangeArrowheads="1"/>
            </p:cNvPicPr>
            <p:nvPr>
              <p:custDataLst>
                <p:tags r:id="rId39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362686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4" name="Picture 4"/>
            <p:cNvPicPr>
              <a:picLocks noChangeAspect="1" noChangeArrowheads="1"/>
            </p:cNvPicPr>
            <p:nvPr>
              <p:custDataLst>
                <p:tags r:id="rId40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1870038" y="3611565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5" name="Picture 4"/>
            <p:cNvPicPr>
              <a:picLocks noChangeAspect="1" noChangeArrowheads="1"/>
            </p:cNvPicPr>
            <p:nvPr>
              <p:custDataLst>
                <p:tags r:id="rId41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3805227" y="3575052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6" name="Picture 4"/>
            <p:cNvPicPr>
              <a:picLocks noChangeAspect="1" noChangeArrowheads="1"/>
            </p:cNvPicPr>
            <p:nvPr>
              <p:custDataLst>
                <p:tags r:id="rId42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281445" y="3586149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7" name="Picture 4"/>
            <p:cNvPicPr>
              <a:picLocks noChangeAspect="1" noChangeArrowheads="1"/>
            </p:cNvPicPr>
            <p:nvPr>
              <p:custDataLst>
                <p:tags r:id="rId43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851504" y="3586149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38" name="Straight Arrow Connector 55"/>
            <p:cNvCxnSpPr>
              <a:cxnSpLocks noChangeShapeType="1"/>
            </p:cNvCxnSpPr>
            <p:nvPr>
              <p:custDataLst>
                <p:tags r:id="rId44"/>
              </p:custDataLst>
            </p:nvPr>
          </p:nvCxnSpPr>
          <p:spPr bwMode="auto">
            <a:xfrm rot="10800000" flipH="1" flipV="1">
              <a:off x="1249317" y="3666043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64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519113" y="4102100"/>
            <a:ext cx="4016375" cy="1570038"/>
            <a:chOff x="519057" y="4013208"/>
            <a:chExt cx="4016431" cy="1570058"/>
          </a:xfrm>
        </p:grpSpPr>
        <p:pic>
          <p:nvPicPr>
            <p:cNvPr id="584740" name="Picture 4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26" t="56004" r="58130" b="31348"/>
            <a:stretch>
              <a:fillRect/>
            </a:stretch>
          </p:blipFill>
          <p:spPr bwMode="auto">
            <a:xfrm>
              <a:off x="519057" y="4013208"/>
              <a:ext cx="584208" cy="58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4741" name="TextBox 34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 rot="5400000">
              <a:off x="379933" y="4882592"/>
              <a:ext cx="985851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>
                  <a:solidFill>
                    <a:srgbClr val="000000"/>
                  </a:solidFill>
                  <a:latin typeface="Trebuchet MS" pitchFamily="34" charset="0"/>
                </a:rPr>
                <a:t>…</a:t>
              </a:r>
            </a:p>
          </p:txBody>
        </p:sp>
        <p:pic>
          <p:nvPicPr>
            <p:cNvPr id="584742" name="Picture 4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56433" y="4206870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3" name="Picture 4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595913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4" name="Picture 4"/>
            <p:cNvPicPr>
              <a:picLocks noChangeAspect="1" noChangeArrowheads="1"/>
            </p:cNvPicPr>
            <p:nvPr>
              <p:custDataLst>
                <p:tags r:id="rId26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1902166" y="4195773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5" name="Picture 4"/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2230783" y="4195773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6" name="Picture 4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508738" y="4206870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7" name="Picture 4"/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3001941" y="4232286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8" name="Picture 4"/>
            <p:cNvPicPr>
              <a:picLocks noChangeAspect="1" noChangeArrowheads="1"/>
            </p:cNvPicPr>
            <p:nvPr>
              <p:custDataLst>
                <p:tags r:id="rId30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610062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9" name="Picture 4"/>
            <p:cNvPicPr>
              <a:picLocks noChangeAspect="1" noChangeArrowheads="1"/>
            </p:cNvPicPr>
            <p:nvPr>
              <p:custDataLst>
                <p:tags r:id="rId31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317958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50" name="Picture 4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3268629" y="4232868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51" name="Straight Arrow Connector 56"/>
            <p:cNvCxnSpPr>
              <a:cxnSpLocks noChangeShapeType="1"/>
            </p:cNvCxnSpPr>
            <p:nvPr>
              <p:custDataLst>
                <p:tags r:id="rId33"/>
              </p:custDataLst>
            </p:nvPr>
          </p:nvCxnSpPr>
          <p:spPr bwMode="auto">
            <a:xfrm rot="10800000" flipH="1" flipV="1">
              <a:off x="1285831" y="430531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70" name="Picture 2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r="60495" b="90565"/>
          <a:stretch>
            <a:fillRect/>
          </a:stretch>
        </p:blipFill>
        <p:spPr bwMode="auto">
          <a:xfrm>
            <a:off x="5353050" y="3189288"/>
            <a:ext cx="4016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1" name="Picture 52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839" r="63316" b="17628"/>
          <a:stretch>
            <a:fillRect/>
          </a:stretch>
        </p:blipFill>
        <p:spPr bwMode="auto">
          <a:xfrm>
            <a:off x="665163" y="2459038"/>
            <a:ext cx="21907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71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3208338" y="2495550"/>
            <a:ext cx="414337" cy="1042988"/>
            <a:chOff x="1688269" y="2406636"/>
            <a:chExt cx="413543" cy="1042974"/>
          </a:xfrm>
        </p:grpSpPr>
        <p:cxnSp>
          <p:nvCxnSpPr>
            <p:cNvPr id="584758" name="Straight Connector 13"/>
            <p:cNvCxnSpPr>
              <a:cxnSpLocks noChangeShapeType="1"/>
            </p:cNvCxnSpPr>
            <p:nvPr>
              <p:custDataLst>
                <p:tags r:id="rId20"/>
              </p:custDataLst>
            </p:nvPr>
          </p:nvCxnSpPr>
          <p:spPr bwMode="auto">
            <a:xfrm rot="16200000" flipH="1">
              <a:off x="1209643" y="2959084"/>
              <a:ext cx="969152" cy="11900"/>
            </a:xfrm>
            <a:prstGeom prst="line">
              <a:avLst/>
            </a:prstGeom>
            <a:noFill/>
            <a:ln w="38100" algn="ctr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584759" name="Picture 55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91" t="78464" r="55251" b="16847"/>
            <a:stretch>
              <a:fillRect/>
            </a:stretch>
          </p:blipFill>
          <p:spPr bwMode="auto">
            <a:xfrm>
              <a:off x="1797012" y="2406636"/>
              <a:ext cx="304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5" name="Text Box 56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572000" y="2552700"/>
            <a:ext cx="42354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Resulting weak classifier:</a:t>
            </a:r>
          </a:p>
        </p:txBody>
      </p:sp>
      <p:sp>
        <p:nvSpPr>
          <p:cNvPr id="76" name="Rectangle 75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27013" y="2406650"/>
            <a:ext cx="4600575" cy="1095375"/>
          </a:xfrm>
          <a:prstGeom prst="rect">
            <a:avLst/>
          </a:prstGeom>
          <a:noFill/>
          <a:ln w="38100" cap="sq" algn="ctr">
            <a:solidFill>
              <a:srgbClr val="FFC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80" name="Text Box 58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046663" y="4560888"/>
            <a:ext cx="42354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For next round, reweight the examples according to errors, choose another filter/threshold combo.</a:t>
            </a:r>
          </a:p>
        </p:txBody>
      </p:sp>
      <p:sp>
        <p:nvSpPr>
          <p:cNvPr id="584763" name="TextBox 8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</p:spTree>
    <p:extLst>
      <p:ext uri="{BB962C8B-B14F-4D97-AF65-F5344CB8AC3E}">
        <p14:creationId xmlns:p14="http://schemas.microsoft.com/office/powerpoint/2010/main" val="240792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6006" grpId="0"/>
      <p:bldP spid="135178" grpId="0" animBg="1"/>
      <p:bldP spid="75" grpId="0"/>
      <p:bldP spid="75" grpId="1"/>
      <p:bldP spid="76" grpId="0" animBg="1"/>
      <p:bldP spid="8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sp>
        <p:nvSpPr>
          <p:cNvPr id="588802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AdaBoost: Intuition</a:t>
            </a:r>
          </a:p>
        </p:txBody>
      </p:sp>
      <p:sp>
        <p:nvSpPr>
          <p:cNvPr id="588803" name="Slide Number Placeholder 3"/>
          <p:cNvSpPr txBox="1"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DD75FDC0-596C-4193-AA72-6E462ED72DD9}" type="slidenum">
              <a:rPr lang="de-DE" sz="1400">
                <a:solidFill>
                  <a:srgbClr val="000000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de-DE" sz="140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88804" name="Footer Placeholder 4"/>
          <p:cNvSpPr txBox="1"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pic>
        <p:nvPicPr>
          <p:cNvPr id="588805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2" t="39386" r="43803" b="38367"/>
          <a:stretch>
            <a:fillRect/>
          </a:stretch>
        </p:blipFill>
        <p:spPr bwMode="auto">
          <a:xfrm>
            <a:off x="452438" y="1128713"/>
            <a:ext cx="3973512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8806" name="Text Box 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46088" y="6276975"/>
            <a:ext cx="61198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Trebuchet MS" pitchFamily="34" charset="0"/>
              </a:rPr>
              <a:t>Figure adapted from Freund and Schapire</a:t>
            </a:r>
          </a:p>
        </p:txBody>
      </p:sp>
      <p:sp>
        <p:nvSpPr>
          <p:cNvPr id="11" name="Text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54563" y="1530350"/>
            <a:ext cx="3578225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Consider a 2-d feature space with </a:t>
            </a:r>
            <a:r>
              <a:rPr lang="en-US" sz="2100" b="1">
                <a:solidFill>
                  <a:srgbClr val="FF0000"/>
                </a:solidFill>
                <a:latin typeface="Trebuchet MS" pitchFamily="34" charset="0"/>
              </a:rPr>
              <a:t>positive</a:t>
            </a: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 and </a:t>
            </a:r>
            <a:r>
              <a:rPr lang="en-US" sz="2100" b="1">
                <a:solidFill>
                  <a:srgbClr val="000099"/>
                </a:solidFill>
                <a:latin typeface="Trebuchet MS" pitchFamily="34" charset="0"/>
              </a:rPr>
              <a:t>negative</a:t>
            </a: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 examples.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Each weak classifier splits the training examples with at least 50% accuracy.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Examples misclassified by a previous weak learner are given more emphasis at future rounds.</a:t>
            </a:r>
          </a:p>
        </p:txBody>
      </p:sp>
      <p:cxnSp>
        <p:nvCxnSpPr>
          <p:cNvPr id="588808" name="Straight Arrow Connector 14"/>
          <p:cNvCxnSpPr>
            <a:cxnSpLocks noChangeShapeType="1"/>
          </p:cNvCxnSpPr>
          <p:nvPr>
            <p:custDataLst>
              <p:tags r:id="rId7"/>
            </p:custDataLst>
          </p:nvPr>
        </p:nvCxnSpPr>
        <p:spPr bwMode="auto">
          <a:xfrm>
            <a:off x="2235200" y="3319463"/>
            <a:ext cx="1935163" cy="1587"/>
          </a:xfrm>
          <a:prstGeom prst="straightConnector1">
            <a:avLst/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8809" name="Straight Arrow Connector 16"/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 rot="5400000" flipH="1" flipV="1">
            <a:off x="1266825" y="2351088"/>
            <a:ext cx="1935163" cy="1587"/>
          </a:xfrm>
          <a:prstGeom prst="straightConnector1">
            <a:avLst/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81895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7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762000"/>
            <a:ext cx="8001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9714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" y="0"/>
            <a:ext cx="5670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000000"/>
                </a:solidFill>
              </a:rPr>
              <a:t>Verification: is that a lamp?</a:t>
            </a:r>
          </a:p>
        </p:txBody>
      </p:sp>
      <p:pic>
        <p:nvPicPr>
          <p:cNvPr id="499715" name="Picture 3" descr="IMG_353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9716" name="Oval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867400" y="4038600"/>
            <a:ext cx="1447800" cy="2590800"/>
          </a:xfrm>
          <a:prstGeom prst="ellipse">
            <a:avLst/>
          </a:prstGeom>
          <a:solidFill>
            <a:srgbClr val="FF99CC">
              <a:alpha val="35001"/>
            </a:srgbClr>
          </a:solidFill>
          <a:ln w="1016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35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sp>
        <p:nvSpPr>
          <p:cNvPr id="590850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AdaBoost: Intuition</a:t>
            </a:r>
          </a:p>
        </p:txBody>
      </p:sp>
      <p:sp>
        <p:nvSpPr>
          <p:cNvPr id="590851" name="Slide Number Placeholder 3"/>
          <p:cNvSpPr txBox="1"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8B11BD81-6767-4EDA-9086-E2B6110E7153}" type="slidenum">
              <a:rPr lang="de-DE" sz="1400">
                <a:solidFill>
                  <a:srgbClr val="000000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de-DE" sz="140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90852" name="Footer Placeholder 4"/>
          <p:cNvSpPr txBox="1"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pic>
        <p:nvPicPr>
          <p:cNvPr id="590853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2" t="39386" r="17517" b="36481"/>
          <a:stretch>
            <a:fillRect/>
          </a:stretch>
        </p:blipFill>
        <p:spPr bwMode="auto">
          <a:xfrm>
            <a:off x="452438" y="1128713"/>
            <a:ext cx="8135937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87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sp>
        <p:nvSpPr>
          <p:cNvPr id="592898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AdaBoost: Intuition</a:t>
            </a:r>
          </a:p>
        </p:txBody>
      </p:sp>
      <p:sp>
        <p:nvSpPr>
          <p:cNvPr id="592899" name="Content Placeholder 2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92900" name="Slide Number Placeholder 3"/>
          <p:cNvSpPr txBox="1"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53307D1-519C-4D73-9B92-482B78F82C6C}" type="slidenum">
              <a:rPr lang="de-DE" sz="1400">
                <a:solidFill>
                  <a:srgbClr val="000000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de-DE" sz="140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92901" name="Footer Placeholder 4"/>
          <p:cNvSpPr txBox="1"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pic>
        <p:nvPicPr>
          <p:cNvPr id="592902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2" t="39386" r="17517" b="12282"/>
          <a:stretch>
            <a:fillRect/>
          </a:stretch>
        </p:blipFill>
        <p:spPr bwMode="auto">
          <a:xfrm>
            <a:off x="452438" y="1128713"/>
            <a:ext cx="8135937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2903" name="Rectangle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77975" y="4414838"/>
            <a:ext cx="2957513" cy="14970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round/>
                <a:headEnd type="none" w="sm" len="sm"/>
                <a:tailEnd type="triangle" w="sm" len="sm"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592904" name="TextBox 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11213" y="4560888"/>
            <a:ext cx="3140075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Final classifier is combination of the weak classifiers</a:t>
            </a:r>
          </a:p>
        </p:txBody>
      </p:sp>
    </p:spTree>
    <p:extLst>
      <p:ext uri="{BB962C8B-B14F-4D97-AF65-F5344CB8AC3E}">
        <p14:creationId xmlns:p14="http://schemas.microsoft.com/office/powerpoint/2010/main" val="63440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894008-7C35-4017-91ED-638FDEE4208D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  <a:endParaRPr lang="de-DE"/>
          </a:p>
        </p:txBody>
      </p:sp>
      <p:sp>
        <p:nvSpPr>
          <p:cNvPr id="4" name="Text Box 1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95400" y="3497184"/>
            <a:ext cx="7239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dirty="0">
                <a:solidFill>
                  <a:schemeClr val="bg1">
                    <a:lumMod val="60000"/>
                    <a:lumOff val="40000"/>
                  </a:schemeClr>
                </a:solidFill>
                <a:latin typeface="Trebuchet MS" pitchFamily="34" charset="0"/>
              </a:rPr>
              <a:t>Final classifier is combination of the weak ones, weighted according to error they had.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7016946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95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6"/>
          <a:stretch/>
        </p:blipFill>
        <p:spPr bwMode="auto">
          <a:xfrm>
            <a:off x="0" y="578896"/>
            <a:ext cx="5038776" cy="3002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2"/>
          <a:stretch/>
        </p:blipFill>
        <p:spPr bwMode="auto">
          <a:xfrm>
            <a:off x="-283" y="3581400"/>
            <a:ext cx="5158864" cy="32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494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2932113" y="0"/>
            <a:ext cx="4535487" cy="609600"/>
          </a:xfrm>
        </p:spPr>
        <p:txBody>
          <a:bodyPr/>
          <a:lstStyle/>
          <a:p>
            <a:r>
              <a:rPr lang="en-US" sz="2800" dirty="0" err="1"/>
              <a:t>AdaBoost</a:t>
            </a:r>
            <a:r>
              <a:rPr lang="en-US" sz="2800" dirty="0"/>
              <a:t> Algorithm</a:t>
            </a:r>
          </a:p>
        </p:txBody>
      </p:sp>
      <p:sp>
        <p:nvSpPr>
          <p:cNvPr id="133124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65401" y="741788"/>
            <a:ext cx="18716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Start with uniform weights on training examples</a:t>
            </a:r>
          </a:p>
        </p:txBody>
      </p:sp>
      <p:sp>
        <p:nvSpPr>
          <p:cNvPr id="594949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4427538" y="1089025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867400" y="3962400"/>
            <a:ext cx="299279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Find the best threshold and polarity for each feature, and return error.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594951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>
            <a:off x="5051425" y="3105150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33128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822887" y="5535633"/>
            <a:ext cx="337379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Re-weight the examples: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Incorrectly classified -&gt; more weight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Correctly classified -&gt; less weight</a:t>
            </a:r>
          </a:p>
        </p:txBody>
      </p:sp>
      <p:sp>
        <p:nvSpPr>
          <p:cNvPr id="594953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>
            <a:off x="5087938" y="4616450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33131" name="Line 11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4498975" y="6021388"/>
            <a:ext cx="252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4" name="Line 13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4462463" y="1125538"/>
            <a:ext cx="144462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594961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1" t="42026" r="44916" b="38367"/>
          <a:stretch>
            <a:fillRect/>
          </a:stretch>
        </p:blipFill>
        <p:spPr bwMode="auto">
          <a:xfrm>
            <a:off x="7597775" y="609600"/>
            <a:ext cx="11588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962" name="TextBox 20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591930" y="1716232"/>
            <a:ext cx="132346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{x</a:t>
            </a:r>
            <a:r>
              <a:rPr lang="en-US" sz="2100" b="1" baseline="-25000" dirty="0">
                <a:solidFill>
                  <a:srgbClr val="000000"/>
                </a:solidFill>
                <a:latin typeface="Trebuchet MS" pitchFamily="34" charset="0"/>
              </a:rPr>
              <a:t>1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,…</a:t>
            </a:r>
            <a:r>
              <a:rPr lang="en-US" sz="2100" b="1" dirty="0" err="1">
                <a:solidFill>
                  <a:srgbClr val="000000"/>
                </a:solidFill>
                <a:latin typeface="Trebuchet MS" pitchFamily="34" charset="0"/>
              </a:rPr>
              <a:t>x</a:t>
            </a:r>
            <a:r>
              <a:rPr lang="en-US" sz="2100" b="1" baseline="-25000" dirty="0" err="1">
                <a:solidFill>
                  <a:srgbClr val="000000"/>
                </a:solidFill>
                <a:latin typeface="Trebuchet MS" pitchFamily="34" charset="0"/>
              </a:rPr>
              <a:t>n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}</a:t>
            </a:r>
          </a:p>
        </p:txBody>
      </p:sp>
      <p:sp>
        <p:nvSpPr>
          <p:cNvPr id="20" name="Text Box 20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426507" y="2161684"/>
            <a:ext cx="1949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For T rounds</a:t>
            </a:r>
          </a:p>
        </p:txBody>
      </p:sp>
      <p:sp>
        <p:nvSpPr>
          <p:cNvPr id="4" name="Right Arrow 3"/>
          <p:cNvSpPr/>
          <p:nvPr/>
        </p:nvSpPr>
        <p:spPr bwMode="auto">
          <a:xfrm rot="10800000">
            <a:off x="5367962" y="4211615"/>
            <a:ext cx="423238" cy="30479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Right Arrow 30"/>
          <p:cNvSpPr/>
          <p:nvPr/>
        </p:nvSpPr>
        <p:spPr bwMode="auto">
          <a:xfrm rot="10800000">
            <a:off x="5367961" y="5752565"/>
            <a:ext cx="423238" cy="30479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1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/>
      <p:bldP spid="133126" grpId="0"/>
      <p:bldP spid="133128" grpId="0"/>
      <p:bldP spid="133131" grpId="0" animBg="1"/>
      <p:bldP spid="14" grpId="0" animBg="1"/>
      <p:bldP spid="2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894008-7C35-4017-91ED-638FDEE4208D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  <a:endParaRPr lang="de-DE"/>
          </a:p>
        </p:txBody>
      </p:sp>
      <p:sp>
        <p:nvSpPr>
          <p:cNvPr id="4" name="TextBox 3"/>
          <p:cNvSpPr txBox="1"/>
          <p:nvPr/>
        </p:nvSpPr>
        <p:spPr>
          <a:xfrm>
            <a:off x="990600" y="2286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2"/>
                </a:solidFill>
              </a:rPr>
              <a:t>Picking the best classifier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6" t="70761" r="69067" b="16591"/>
          <a:stretch>
            <a:fillRect/>
          </a:stretch>
        </p:blipFill>
        <p:spPr bwMode="auto">
          <a:xfrm>
            <a:off x="1212850" y="2456048"/>
            <a:ext cx="6207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54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2016124" y="2756085"/>
            <a:ext cx="5756276" cy="3876"/>
          </a:xfrm>
          <a:prstGeom prst="straightConnector1">
            <a:avLst/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" name="Picture 5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839" r="63316" b="17628"/>
          <a:stretch>
            <a:fillRect/>
          </a:stretch>
        </p:blipFill>
        <p:spPr bwMode="auto">
          <a:xfrm>
            <a:off x="1395413" y="2090923"/>
            <a:ext cx="21907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val 25"/>
          <p:cNvSpPr/>
          <p:nvPr/>
        </p:nvSpPr>
        <p:spPr bwMode="auto">
          <a:xfrm>
            <a:off x="2133600" y="2678390"/>
            <a:ext cx="152400" cy="15539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742624" y="2678390"/>
            <a:ext cx="152400" cy="15539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6215950" y="2615799"/>
            <a:ext cx="290647" cy="280567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6096000" y="2720927"/>
            <a:ext cx="76200" cy="77695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3429000" y="2678388"/>
            <a:ext cx="152400" cy="15539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4002703" y="2696968"/>
            <a:ext cx="120912" cy="11823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5050318" y="2654914"/>
            <a:ext cx="201521" cy="19522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3048000" y="2643233"/>
            <a:ext cx="234562" cy="233085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4635713" y="2720927"/>
            <a:ext cx="76200" cy="77695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6592502" y="2674830"/>
            <a:ext cx="152400" cy="15539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7162800" y="2693410"/>
            <a:ext cx="120912" cy="11823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4287631" y="2658473"/>
            <a:ext cx="201521" cy="195223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5448951" y="2639542"/>
            <a:ext cx="234562" cy="233085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5892554" y="2717236"/>
            <a:ext cx="76200" cy="77695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6895077" y="2678388"/>
            <a:ext cx="152400" cy="15539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2819400" y="2700659"/>
            <a:ext cx="120912" cy="11823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4803992" y="2662163"/>
            <a:ext cx="201521" cy="19522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2514600" y="2643232"/>
            <a:ext cx="234562" cy="233085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40143" y="1436135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Efficient single pass approach: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92413" y="3526947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At each sample compute: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143000" y="4709286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Find the minimum value of   , and use the value of the corresponding sample as the threshold.  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809" y="4744552"/>
            <a:ext cx="204842" cy="28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2073152" y="4038600"/>
            <a:ext cx="5520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/>
                </a:solidFill>
              </a:rPr>
              <a:t> = min ( </a:t>
            </a:r>
            <a:r>
              <a:rPr lang="en-US" sz="2800" dirty="0" smtClean="0">
                <a:solidFill>
                  <a:schemeClr val="accent1"/>
                </a:solidFill>
              </a:rPr>
              <a:t>S</a:t>
            </a:r>
            <a:r>
              <a:rPr lang="en-US" sz="2800" dirty="0" smtClean="0">
                <a:solidFill>
                  <a:schemeClr val="bg2"/>
                </a:solidFill>
              </a:rPr>
              <a:t> + (</a:t>
            </a:r>
            <a:r>
              <a:rPr lang="en-US" sz="2800" dirty="0" smtClean="0">
                <a:solidFill>
                  <a:srgbClr val="FF0000"/>
                </a:solidFill>
              </a:rPr>
              <a:t>T</a:t>
            </a:r>
            <a:r>
              <a:rPr lang="en-US" sz="2800" dirty="0" smtClean="0">
                <a:solidFill>
                  <a:schemeClr val="bg2"/>
                </a:solidFill>
              </a:rPr>
              <a:t> – </a:t>
            </a:r>
            <a:r>
              <a:rPr lang="en-US" sz="2800" dirty="0" smtClean="0">
                <a:solidFill>
                  <a:srgbClr val="FF0000"/>
                </a:solidFill>
              </a:rPr>
              <a:t>S</a:t>
            </a:r>
            <a:r>
              <a:rPr lang="en-US" sz="2800" dirty="0" smtClean="0">
                <a:solidFill>
                  <a:schemeClr val="bg2"/>
                </a:solidFill>
              </a:rPr>
              <a:t>), </a:t>
            </a:r>
            <a:r>
              <a:rPr lang="en-US" sz="2800" dirty="0" smtClean="0">
                <a:solidFill>
                  <a:srgbClr val="FF0000"/>
                </a:solidFill>
              </a:rPr>
              <a:t>S</a:t>
            </a:r>
            <a:r>
              <a:rPr lang="en-US" sz="2800" dirty="0" smtClean="0">
                <a:solidFill>
                  <a:schemeClr val="bg2"/>
                </a:solidFill>
              </a:rPr>
              <a:t> + (</a:t>
            </a:r>
            <a:r>
              <a:rPr lang="en-US" sz="2800" dirty="0" smtClean="0">
                <a:solidFill>
                  <a:schemeClr val="accent1"/>
                </a:solidFill>
              </a:rPr>
              <a:t>T</a:t>
            </a:r>
            <a:r>
              <a:rPr lang="en-US" sz="2800" dirty="0" smtClean="0">
                <a:solidFill>
                  <a:schemeClr val="bg2"/>
                </a:solidFill>
              </a:rPr>
              <a:t> – </a:t>
            </a:r>
            <a:r>
              <a:rPr lang="en-US" sz="2800" dirty="0" smtClean="0">
                <a:solidFill>
                  <a:schemeClr val="accent1"/>
                </a:solidFill>
              </a:rPr>
              <a:t>S</a:t>
            </a:r>
            <a:r>
              <a:rPr lang="en-US" sz="2800" dirty="0" smtClean="0">
                <a:solidFill>
                  <a:schemeClr val="bg2"/>
                </a:solidFill>
              </a:rPr>
              <a:t>) )</a:t>
            </a:r>
            <a:endParaRPr lang="en-US" sz="2800" dirty="0">
              <a:solidFill>
                <a:schemeClr val="bg2"/>
              </a:solidFill>
            </a:endParaRPr>
          </a:p>
        </p:txBody>
      </p:sp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388" y="4098691"/>
            <a:ext cx="315269" cy="44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1170321" y="55626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S = sum of samples below the current sample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T = total sum of all samples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 bwMode="auto">
          <a:xfrm>
            <a:off x="5359967" y="2167123"/>
            <a:ext cx="0" cy="118567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6148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  <p:bldP spid="5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4" t="41142" r="23689" b="19350"/>
          <a:stretch>
            <a:fillRect/>
          </a:stretch>
        </p:blipFill>
        <p:spPr bwMode="auto">
          <a:xfrm>
            <a:off x="5411788" y="2114550"/>
            <a:ext cx="332740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13379" name="Title 1"/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Cascading classifiers for detection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  <p:custDataLst>
              <p:tags r:id="rId3"/>
            </p:custDataLst>
          </p:nvPr>
        </p:nvSpPr>
        <p:spPr>
          <a:xfrm>
            <a:off x="457200" y="1219200"/>
            <a:ext cx="5027613" cy="4495800"/>
          </a:xfrm>
        </p:spPr>
        <p:txBody>
          <a:bodyPr/>
          <a:lstStyle/>
          <a:p>
            <a:pPr marL="0" indent="0">
              <a:spcAft>
                <a:spcPts val="600"/>
              </a:spcAft>
              <a:buFontTx/>
              <a:buNone/>
            </a:pPr>
            <a:r>
              <a:rPr lang="en-US"/>
              <a:t>For efficiency, apply less accurate but faster classifiers first to immediately discard windows that clearly appear to be negative; e.g.,</a:t>
            </a:r>
          </a:p>
          <a:p>
            <a:pPr marL="519113" lvl="1" indent="-292100">
              <a:spcAft>
                <a:spcPts val="600"/>
              </a:spcAft>
            </a:pPr>
            <a:r>
              <a:rPr lang="en-US"/>
              <a:t>Filter for promising regions with an initial inexpensive classifier</a:t>
            </a:r>
          </a:p>
          <a:p>
            <a:pPr marL="519113" lvl="1" indent="-292100">
              <a:spcAft>
                <a:spcPts val="600"/>
              </a:spcAft>
            </a:pPr>
            <a:r>
              <a:rPr lang="en-US"/>
              <a:t>Build a chain of classifiers, choosing cheap ones with low false negative rates early in the chain</a:t>
            </a:r>
          </a:p>
          <a:p>
            <a:pPr marL="519113" lvl="1" indent="-292100"/>
            <a:endParaRPr lang="en-US"/>
          </a:p>
        </p:txBody>
      </p:sp>
      <p:sp>
        <p:nvSpPr>
          <p:cNvPr id="613381" name="Slide Number Placeholder 2"/>
          <p:cNvSpPr txBox="1"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D813AF13-5D89-420C-8771-AC03288CB1E8}" type="slidenum">
              <a:rPr lang="de-DE" sz="1400">
                <a:solidFill>
                  <a:srgbClr val="000000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de-DE" sz="140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613382" name="Footer Placeholder 3"/>
          <p:cNvSpPr txBox="1"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sp>
        <p:nvSpPr>
          <p:cNvPr id="613383" name="TextBox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2600" y="5791200"/>
            <a:ext cx="5184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  <a:latin typeface="Trebuchet MS" pitchFamily="34" charset="0"/>
              </a:rPr>
              <a:t>Fleuret &amp; Geman, IJCV 2001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  <a:latin typeface="Trebuchet MS" pitchFamily="34" charset="0"/>
              </a:rPr>
              <a:t>Rowley et al., PAMI 1998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sp>
        <p:nvSpPr>
          <p:cNvPr id="613384" name="TextBox 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142038" y="6532563"/>
            <a:ext cx="27384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Trebuchet MS" pitchFamily="34" charset="0"/>
              </a:rPr>
              <a:t>Figure from Viola &amp; Jones CVPR 2001</a:t>
            </a:r>
          </a:p>
        </p:txBody>
      </p:sp>
    </p:spTree>
    <p:extLst>
      <p:ext uri="{BB962C8B-B14F-4D97-AF65-F5344CB8AC3E}">
        <p14:creationId xmlns:p14="http://schemas.microsoft.com/office/powerpoint/2010/main" val="393606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sp>
        <p:nvSpPr>
          <p:cNvPr id="72" name="Rectangle 7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709863" y="3063875"/>
            <a:ext cx="2373312" cy="1606550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615427" name="Rectangle 6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5625" y="1201738"/>
            <a:ext cx="1752600" cy="3505200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615428" name="Title 1"/>
          <p:cNvSpPr>
            <a:spLocks noGrp="1"/>
          </p:cNvSpPr>
          <p:nvPr>
            <p:ph type="title" idx="4294967295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/>
              <a:t>Viola-Jones Face Detector: Summary</a:t>
            </a:r>
          </a:p>
        </p:txBody>
      </p:sp>
      <p:sp>
        <p:nvSpPr>
          <p:cNvPr id="615429" name="Content Placeholder 6"/>
          <p:cNvSpPr>
            <a:spLocks noGrp="1"/>
          </p:cNvSpPr>
          <p:nvPr>
            <p:ph idx="4294967295"/>
            <p:custDataLst>
              <p:tags r:id="rId4"/>
            </p:custDataLst>
          </p:nvPr>
        </p:nvSpPr>
        <p:spPr>
          <a:xfrm>
            <a:off x="457200" y="4760913"/>
            <a:ext cx="8686800" cy="1954212"/>
          </a:xfrm>
        </p:spPr>
        <p:txBody>
          <a:bodyPr/>
          <a:lstStyle/>
          <a:p>
            <a:r>
              <a:rPr lang="en-US" sz="2100"/>
              <a:t>Train with 5K positives, 350M negatives</a:t>
            </a:r>
          </a:p>
          <a:p>
            <a:r>
              <a:rPr lang="en-US" sz="2100"/>
              <a:t>Real-time detector using 38 layer cascade</a:t>
            </a:r>
          </a:p>
          <a:p>
            <a:r>
              <a:rPr lang="en-US" sz="2100"/>
              <a:t>6061 features in final layer</a:t>
            </a:r>
          </a:p>
          <a:p>
            <a:r>
              <a:rPr lang="en-US" sz="1800"/>
              <a:t>[Implementation available in OpenCV: http://www.intel.com/technology/computing/opencv/]</a:t>
            </a:r>
          </a:p>
          <a:p>
            <a:endParaRPr lang="en-US" sz="2100"/>
          </a:p>
          <a:p>
            <a:endParaRPr lang="en-US" sz="2100"/>
          </a:p>
          <a:p>
            <a:endParaRPr lang="en-US" sz="2100"/>
          </a:p>
          <a:p>
            <a:endParaRPr lang="en-US" sz="2100"/>
          </a:p>
          <a:p>
            <a:endParaRPr lang="en-US" sz="2100"/>
          </a:p>
          <a:p>
            <a:endParaRPr lang="en-US" sz="2100"/>
          </a:p>
          <a:p>
            <a:endParaRPr lang="en-US" sz="2100"/>
          </a:p>
          <a:p>
            <a:endParaRPr lang="en-US" sz="2100"/>
          </a:p>
        </p:txBody>
      </p:sp>
      <p:sp>
        <p:nvSpPr>
          <p:cNvPr id="615430" name="Slide Number Placeholder 2"/>
          <p:cNvSpPr txBox="1"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88F4F344-FE1A-49A7-8427-5704CEBC33A4}" type="slidenum">
              <a:rPr lang="de-DE" sz="1400">
                <a:solidFill>
                  <a:srgbClr val="000000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de-DE" sz="140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615431" name="Footer Placeholder 3"/>
          <p:cNvSpPr txBox="1"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2376488" y="6580188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pic>
        <p:nvPicPr>
          <p:cNvPr id="615432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311275"/>
            <a:ext cx="142081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615433" name="Group 17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738188" y="2954338"/>
            <a:ext cx="1423987" cy="1447800"/>
            <a:chOff x="3330558" y="1384272"/>
            <a:chExt cx="4538043" cy="3870378"/>
          </a:xfrm>
        </p:grpSpPr>
        <p:pic>
          <p:nvPicPr>
            <p:cNvPr id="615434" name="Picture 12" descr="untitled.bmp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3" r="33049" b="7195"/>
            <a:stretch>
              <a:fillRect/>
            </a:stretch>
          </p:blipFill>
          <p:spPr bwMode="auto">
            <a:xfrm>
              <a:off x="3330558" y="1384272"/>
              <a:ext cx="4538043" cy="3870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5" name="Picture 13" descr="untitled.bmp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 rot="5400000">
              <a:off x="3345641" y="2866223"/>
              <a:ext cx="511182" cy="54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6" name="Picture 14" descr="untitled.bmp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38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>
              <a:off x="3805227" y="3282948"/>
              <a:ext cx="511182" cy="54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7" name="Picture 15" descr="untitled.bmp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9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 rot="-5400000">
              <a:off x="4294346" y="2851771"/>
              <a:ext cx="489753" cy="518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8" name="Picture 17" descr="untitled.bmp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40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59" t="24715" r="42899" b="64079"/>
            <a:stretch>
              <a:fillRect/>
            </a:stretch>
          </p:blipFill>
          <p:spPr bwMode="auto">
            <a:xfrm>
              <a:off x="6689754" y="1895454"/>
              <a:ext cx="511182" cy="4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9" name="Picture 18" descr="untitled.bmp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40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59" t="24715" r="42899" b="64079"/>
            <a:stretch>
              <a:fillRect/>
            </a:stretch>
          </p:blipFill>
          <p:spPr bwMode="auto">
            <a:xfrm>
              <a:off x="7200936" y="1420785"/>
              <a:ext cx="511182" cy="4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440" name="Isosceles Triangle 19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3403584" y="2479662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  <p:sp>
          <p:nvSpPr>
            <p:cNvPr id="615441" name="Isosceles Triangle 20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4827591" y="1968480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  <p:sp>
          <p:nvSpPr>
            <p:cNvPr id="615442" name="Isosceles Triangle 21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5448312" y="4278894"/>
              <a:ext cx="219078" cy="8297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lIns="90000" tIns="46800" rIns="90000" bIns="4680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  <p:sp>
          <p:nvSpPr>
            <p:cNvPr id="615443" name="Isosceles Triangle 22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6799293" y="4341825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</p:grpSp>
      <p:sp>
        <p:nvSpPr>
          <p:cNvPr id="615444" name="Text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39825" y="2662238"/>
            <a:ext cx="723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Faces</a:t>
            </a:r>
          </a:p>
        </p:txBody>
      </p:sp>
      <p:sp>
        <p:nvSpPr>
          <p:cNvPr id="615445" name="Text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76313" y="4357688"/>
            <a:ext cx="1287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Non-faces</a:t>
            </a:r>
          </a:p>
        </p:txBody>
      </p:sp>
      <p:sp>
        <p:nvSpPr>
          <p:cNvPr id="24" name="TextBox 2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454275" y="1490663"/>
            <a:ext cx="2811463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Train cascade of classifiers with AdaBoost</a:t>
            </a:r>
          </a:p>
        </p:txBody>
      </p:sp>
      <p:sp>
        <p:nvSpPr>
          <p:cNvPr id="25" name="Rounded Rectangle 2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636838" y="1311275"/>
            <a:ext cx="2446337" cy="1314450"/>
          </a:xfrm>
          <a:prstGeom prst="roundRect">
            <a:avLst>
              <a:gd name="adj" fmla="val 16667"/>
            </a:avLst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pic>
        <p:nvPicPr>
          <p:cNvPr id="65" name="Picture 4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8298" r="24236" b="16170"/>
          <a:stretch>
            <a:fillRect/>
          </a:stretch>
        </p:blipFill>
        <p:spPr bwMode="auto">
          <a:xfrm>
            <a:off x="3001963" y="3100388"/>
            <a:ext cx="171608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ight Arrow 67"/>
          <p:cNvSpPr/>
          <p:nvPr>
            <p:custDataLst>
              <p:tags r:id="rId14"/>
            </p:custDataLst>
          </p:nvPr>
        </p:nvSpPr>
        <p:spPr bwMode="auto">
          <a:xfrm>
            <a:off x="2198688" y="1530350"/>
            <a:ext cx="438150" cy="83026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rnd" cmpd="sng" algn="ctr">
            <a:solidFill>
              <a:schemeClr val="bg2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70" name="Right Arrow 69"/>
          <p:cNvSpPr/>
          <p:nvPr>
            <p:custDataLst>
              <p:tags r:id="rId15"/>
            </p:custDataLst>
          </p:nvPr>
        </p:nvSpPr>
        <p:spPr bwMode="auto">
          <a:xfrm rot="5400000">
            <a:off x="3549651" y="2430462"/>
            <a:ext cx="438150" cy="828675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rnd" cmpd="sng" algn="ctr">
            <a:solidFill>
              <a:schemeClr val="bg2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819400" y="4159250"/>
            <a:ext cx="2154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Selected features, thresholds, and weights</a:t>
            </a:r>
          </a:p>
        </p:txBody>
      </p:sp>
      <p:pic>
        <p:nvPicPr>
          <p:cNvPr id="74" name="Picture 28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7" t="42818" r="24835" b="40144"/>
          <a:stretch>
            <a:fillRect/>
          </a:stretch>
        </p:blipFill>
        <p:spPr bwMode="auto">
          <a:xfrm>
            <a:off x="5849938" y="1165225"/>
            <a:ext cx="226377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74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886450" y="2771775"/>
            <a:ext cx="2154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New image</a:t>
            </a:r>
          </a:p>
        </p:txBody>
      </p:sp>
      <p:sp>
        <p:nvSpPr>
          <p:cNvPr id="78" name="Rectangle 77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886450" y="1238250"/>
            <a:ext cx="365125" cy="417513"/>
          </a:xfrm>
          <a:prstGeom prst="rect">
            <a:avLst/>
          </a:prstGeom>
          <a:noFill/>
          <a:ln w="38100" cap="sq" algn="ctr">
            <a:solidFill>
              <a:srgbClr val="FF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grpSp>
        <p:nvGrpSpPr>
          <p:cNvPr id="3" name="Group 79"/>
          <p:cNvGrpSpPr>
            <a:grpSpLocks/>
          </p:cNvGrpSpPr>
          <p:nvPr>
            <p:custDataLst>
              <p:tags r:id="rId20"/>
            </p:custDataLst>
          </p:nvPr>
        </p:nvGrpSpPr>
        <p:grpSpPr bwMode="auto">
          <a:xfrm>
            <a:off x="5083175" y="1566863"/>
            <a:ext cx="766763" cy="2405062"/>
            <a:chOff x="5083182" y="1566450"/>
            <a:chExt cx="766773" cy="2405781"/>
          </a:xfrm>
        </p:grpSpPr>
        <p:sp>
          <p:nvSpPr>
            <p:cNvPr id="77" name="Up Arrow 76"/>
            <p:cNvSpPr/>
            <p:nvPr>
              <p:custDataLst>
                <p:tags r:id="rId21"/>
              </p:custDataLst>
            </p:nvPr>
          </p:nvSpPr>
          <p:spPr bwMode="auto">
            <a:xfrm rot="1715709">
              <a:off x="5083182" y="1634732"/>
              <a:ext cx="766773" cy="2337499"/>
            </a:xfrm>
            <a:prstGeom prst="upArrow">
              <a:avLst/>
            </a:prstGeom>
            <a:solidFill>
              <a:schemeClr val="tx1">
                <a:lumMod val="65000"/>
              </a:schemeClr>
            </a:solidFill>
            <a:ln w="12700" cap="sq" cmpd="sng" algn="ctr">
              <a:solidFill>
                <a:schemeClr val="bg2"/>
              </a:solidFill>
              <a:prstDash val="solid"/>
              <a:round/>
              <a:headEnd type="none" w="sm" len="sm"/>
              <a:tailEnd type="triangle" w="sm" len="sm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  <p:sp>
          <p:nvSpPr>
            <p:cNvPr id="615457" name="TextBox 78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 rot="-3602014">
              <a:off x="4449764" y="2369452"/>
              <a:ext cx="219078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rebuchet MS" pitchFamily="34" charset="0"/>
                </a:rPr>
                <a:t>Apply to each subwindow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062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948 -0.00254 0.18976 -0.00508 0.18872 -0.00277 C 0.18768 -0.00046 0.00278 0.0081 -0.00607 0.01365 C -0.01493 0.0192 0.11164 0.0273 0.13507 0.03008 " pathEditMode="relative" ptsTypes="aaaA">
                                      <p:cBhvr>
                                        <p:cTn id="3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24" grpId="0"/>
      <p:bldP spid="25" grpId="0" animBg="1"/>
      <p:bldP spid="68" grpId="0" animBg="1"/>
      <p:bldP spid="70" grpId="0" animBg="1"/>
      <p:bldP spid="71" grpId="0"/>
      <p:bldP spid="75" grpId="0"/>
      <p:bldP spid="78" grpId="0" animBg="1"/>
      <p:bldP spid="78" grpId="1" animBg="1"/>
      <p:bldP spid="78" grpId="2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894008-7C35-4017-91ED-638FDEE4208D}" type="slidenum">
              <a:rPr lang="de-DE" smtClean="0"/>
              <a:pPr>
                <a:defRPr/>
              </a:pPr>
              <a:t>57</a:t>
            </a:fld>
            <a:endParaRPr lang="de-DE"/>
          </a:p>
        </p:txBody>
      </p:sp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dirty="0" smtClean="0"/>
              <a:t>Non-maximal suppression (NMS)</a:t>
            </a:r>
            <a:endParaRPr lang="en-US" dirty="0"/>
          </a:p>
        </p:txBody>
      </p:sp>
      <p:pic>
        <p:nvPicPr>
          <p:cNvPr id="6146" name="Picture 2" descr="C:\larryz\classes\UW576S11\Assignment4\query\Bef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9800" y="56388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Many detections above threshold.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7419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894008-7C35-4017-91ED-638FDEE4208D}" type="slidenum">
              <a:rPr lang="de-DE" smtClean="0"/>
              <a:pPr>
                <a:defRPr/>
              </a:pPr>
              <a:t>58</a:t>
            </a:fld>
            <a:endParaRPr lang="de-DE"/>
          </a:p>
        </p:txBody>
      </p:sp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dirty="0" smtClean="0"/>
              <a:t>Non-maximal suppression (NMS)</a:t>
            </a:r>
            <a:endParaRPr lang="en-US" dirty="0"/>
          </a:p>
        </p:txBody>
      </p:sp>
      <p:pic>
        <p:nvPicPr>
          <p:cNvPr id="6146" name="Picture 2" descr="C:\larryz\classes\UW576S11\Assignment4\query\Bef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larryz\classes\UW576S11\Assignment4\query\Af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629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sp>
        <p:nvSpPr>
          <p:cNvPr id="617474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Viola-Jones Face Detector: Results</a:t>
            </a:r>
          </a:p>
        </p:txBody>
      </p:sp>
      <p:sp>
        <p:nvSpPr>
          <p:cNvPr id="617475" name="Slide Number Placeholder 2"/>
          <p:cNvSpPr txBox="1"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CFE650EB-D689-4082-9B05-EECC628A394F}" type="slidenum">
              <a:rPr lang="de-DE" sz="1400">
                <a:solidFill>
                  <a:srgbClr val="000000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de-DE" sz="140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617476" name="Footer Placeholder 3"/>
          <p:cNvSpPr txBox="1"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pic>
        <p:nvPicPr>
          <p:cNvPr id="617477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3" t="40346" r="16528" b="32726"/>
          <a:stretch>
            <a:fillRect/>
          </a:stretch>
        </p:blipFill>
        <p:spPr bwMode="auto">
          <a:xfrm>
            <a:off x="957263" y="1676400"/>
            <a:ext cx="449580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478" name="Text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703888" y="2078038"/>
            <a:ext cx="29940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First two features selected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3" t="66565" r="16528" b="5891"/>
          <a:stretch>
            <a:fillRect/>
          </a:stretch>
        </p:blipFill>
        <p:spPr bwMode="auto">
          <a:xfrm>
            <a:off x="993775" y="3063875"/>
            <a:ext cx="44958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90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42" name="Rectangle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762000"/>
            <a:ext cx="8001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0738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" y="0"/>
            <a:ext cx="5949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000000"/>
                </a:solidFill>
              </a:rPr>
              <a:t>Detection: are there people?</a:t>
            </a:r>
          </a:p>
        </p:txBody>
      </p:sp>
      <p:pic>
        <p:nvPicPr>
          <p:cNvPr id="500739" name="Picture 3" descr="IMG_353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0740" name="Oval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57400" y="5257800"/>
            <a:ext cx="1447800" cy="1600200"/>
          </a:xfrm>
          <a:prstGeom prst="ellipse">
            <a:avLst/>
          </a:prstGeom>
          <a:solidFill>
            <a:srgbClr val="FF99CC">
              <a:alpha val="35001"/>
            </a:srgbClr>
          </a:solidFill>
          <a:ln w="1016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0741" name="Oval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581400" y="5943600"/>
            <a:ext cx="1676400" cy="1066800"/>
          </a:xfrm>
          <a:prstGeom prst="ellipse">
            <a:avLst/>
          </a:prstGeom>
          <a:solidFill>
            <a:srgbClr val="FF99CC">
              <a:alpha val="35001"/>
            </a:srgbClr>
          </a:solidFill>
          <a:ln w="1016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62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894008-7C35-4017-91ED-638FDEE4208D}" type="slidenum">
              <a:rPr lang="de-DE" smtClean="0"/>
              <a:pPr>
                <a:defRPr/>
              </a:pPr>
              <a:t>60</a:t>
            </a:fld>
            <a:endParaRPr lang="de-D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62865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5848350"/>
            <a:ext cx="3429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Similar accuracy, but 10x faster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2561" y="188247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Is this good?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2705100" y="1524000"/>
            <a:ext cx="685800" cy="4894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887662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pic>
        <p:nvPicPr>
          <p:cNvPr id="61952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0" t="39484" r="24835" b="8292"/>
          <a:stretch>
            <a:fillRect/>
          </a:stretch>
        </p:blipFill>
        <p:spPr bwMode="auto">
          <a:xfrm>
            <a:off x="1066800" y="1165225"/>
            <a:ext cx="7119938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9523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</p:spTree>
    <p:extLst>
      <p:ext uri="{BB962C8B-B14F-4D97-AF65-F5344CB8AC3E}">
        <p14:creationId xmlns:p14="http://schemas.microsoft.com/office/powerpoint/2010/main" val="263705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pic>
        <p:nvPicPr>
          <p:cNvPr id="62157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36972" r="24269" b="8212"/>
          <a:stretch>
            <a:fillRect/>
          </a:stretch>
        </p:blipFill>
        <p:spPr bwMode="auto">
          <a:xfrm>
            <a:off x="665163" y="982663"/>
            <a:ext cx="7812087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1571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</p:spTree>
    <p:extLst>
      <p:ext uri="{BB962C8B-B14F-4D97-AF65-F5344CB8AC3E}">
        <p14:creationId xmlns:p14="http://schemas.microsoft.com/office/powerpoint/2010/main" val="48733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pic>
        <p:nvPicPr>
          <p:cNvPr id="623618" name="Picture 3" descr="thre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238250"/>
            <a:ext cx="4914900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3619" name="Picture 4" descr="brez-ou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1231900"/>
            <a:ext cx="3200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3620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609600" y="361950"/>
            <a:ext cx="7723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</p:spTree>
    <p:extLst>
      <p:ext uri="{BB962C8B-B14F-4D97-AF65-F5344CB8AC3E}">
        <p14:creationId xmlns:p14="http://schemas.microsoft.com/office/powerpoint/2010/main" val="276254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sp>
        <p:nvSpPr>
          <p:cNvPr id="62566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Detecting profile faces?</a:t>
            </a:r>
          </a:p>
        </p:txBody>
      </p:sp>
      <p:pic>
        <p:nvPicPr>
          <p:cNvPr id="44035" name="Picture 4" descr="feature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7"/>
          <a:stretch>
            <a:fillRect/>
          </a:stretch>
        </p:blipFill>
        <p:spPr bwMode="auto">
          <a:xfrm>
            <a:off x="4572000" y="2260600"/>
            <a:ext cx="37338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20750" y="1238250"/>
            <a:ext cx="74850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Detecting profile faces requires training separate detector with profile examples.</a:t>
            </a:r>
          </a:p>
        </p:txBody>
      </p:sp>
      <p:pic>
        <p:nvPicPr>
          <p:cNvPr id="44037" name="Picture 3" descr="example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78" b="3342"/>
          <a:stretch>
            <a:fillRect/>
          </a:stretch>
        </p:blipFill>
        <p:spPr bwMode="auto">
          <a:xfrm>
            <a:off x="957263" y="2187575"/>
            <a:ext cx="3268662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2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grpSp>
        <p:nvGrpSpPr>
          <p:cNvPr id="627714" name="Group 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38188" y="1384300"/>
            <a:ext cx="4125912" cy="2606675"/>
            <a:chOff x="1322343" y="3611565"/>
            <a:chExt cx="4125969" cy="2606675"/>
          </a:xfrm>
        </p:grpSpPr>
        <p:pic>
          <p:nvPicPr>
            <p:cNvPr id="627715" name="Picture 3" descr="fdr-out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5369" y="3684591"/>
              <a:ext cx="4052943" cy="243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7716" name="Picture 4" descr="fdr-right-out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58"/>
            <a:stretch>
              <a:fillRect/>
            </a:stretch>
          </p:blipFill>
          <p:spPr bwMode="auto">
            <a:xfrm>
              <a:off x="1322343" y="3611565"/>
              <a:ext cx="1600200" cy="260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27717" name="Picture 5" descr="olym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493838"/>
            <a:ext cx="3030538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18" name="Text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6553200"/>
            <a:ext cx="3352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Arial" pitchFamily="34" charset="0"/>
              </a:rPr>
              <a:t>Paul Viola, ICCV tutorial</a:t>
            </a:r>
          </a:p>
        </p:txBody>
      </p:sp>
      <p:sp>
        <p:nvSpPr>
          <p:cNvPr id="627719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609600" y="361950"/>
            <a:ext cx="7723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</p:spTree>
    <p:extLst>
      <p:ext uri="{BB962C8B-B14F-4D97-AF65-F5344CB8AC3E}">
        <p14:creationId xmlns:p14="http://schemas.microsoft.com/office/powerpoint/2010/main" val="426771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894008-7C35-4017-91ED-638FDEE4208D}" type="slidenum">
              <a:rPr lang="de-DE" smtClean="0"/>
              <a:pPr>
                <a:defRPr/>
              </a:pPr>
              <a:t>66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  <a:endParaRPr lang="de-DE"/>
          </a:p>
        </p:txBody>
      </p:sp>
      <p:sp>
        <p:nvSpPr>
          <p:cNvPr id="4" name="Rectangle 3"/>
          <p:cNvSpPr/>
          <p:nvPr/>
        </p:nvSpPr>
        <p:spPr>
          <a:xfrm>
            <a:off x="2319812" y="3244334"/>
            <a:ext cx="4573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2"/>
              </a:rPr>
              <a:t>http://www.pittpatt.com/face_tracking</a:t>
            </a:r>
            <a:r>
              <a:rPr lang="en-US" dirty="0" smtClean="0">
                <a:solidFill>
                  <a:schemeClr val="bg1"/>
                </a:solidFill>
                <a:hlinkClick r:id="rId2"/>
              </a:rPr>
              <a:t>/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79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5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762000"/>
            <a:ext cx="8001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1762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" y="0"/>
            <a:ext cx="7423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000000"/>
                </a:solidFill>
              </a:rPr>
              <a:t>Identification: is that Potala Palace?</a:t>
            </a:r>
          </a:p>
        </p:txBody>
      </p:sp>
      <p:pic>
        <p:nvPicPr>
          <p:cNvPr id="501763" name="Picture 3" descr="IMG_353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64" name="Oval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57400" y="1447800"/>
            <a:ext cx="4267200" cy="1600200"/>
          </a:xfrm>
          <a:prstGeom prst="ellipse">
            <a:avLst/>
          </a:prstGeom>
          <a:solidFill>
            <a:srgbClr val="FF99CC">
              <a:alpha val="35001"/>
            </a:srgbClr>
          </a:solidFill>
          <a:ln w="1016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01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95" name="Rectangle 1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762000"/>
            <a:ext cx="8001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02786" name="Picture 2" descr="IMG_353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2787" name="Text 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" y="0"/>
            <a:ext cx="4476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000000"/>
                </a:solidFill>
              </a:rPr>
              <a:t>Object categorization</a:t>
            </a:r>
          </a:p>
        </p:txBody>
      </p:sp>
      <p:sp>
        <p:nvSpPr>
          <p:cNvPr id="502788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34000" y="1219200"/>
            <a:ext cx="19812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FF00"/>
                </a:solidFill>
              </a:rPr>
              <a:t>mountain</a:t>
            </a:r>
          </a:p>
        </p:txBody>
      </p:sp>
      <p:sp>
        <p:nvSpPr>
          <p:cNvPr id="502789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953000" y="3276600"/>
            <a:ext cx="18288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FF00"/>
                </a:solidFill>
              </a:rPr>
              <a:t>building</a:t>
            </a:r>
          </a:p>
        </p:txBody>
      </p:sp>
      <p:sp>
        <p:nvSpPr>
          <p:cNvPr id="502790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905000" y="2667000"/>
            <a:ext cx="11430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FF00"/>
                </a:solidFill>
              </a:rPr>
              <a:t>tree</a:t>
            </a:r>
          </a:p>
        </p:txBody>
      </p:sp>
      <p:sp>
        <p:nvSpPr>
          <p:cNvPr id="502791" name="Text Box 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86000" y="3733800"/>
            <a:ext cx="14478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FF00"/>
                </a:solidFill>
              </a:rPr>
              <a:t>banner</a:t>
            </a:r>
          </a:p>
        </p:txBody>
      </p:sp>
      <p:sp>
        <p:nvSpPr>
          <p:cNvPr id="502792" name="Text Box 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638800" y="5638800"/>
            <a:ext cx="15240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FF00"/>
                </a:solidFill>
              </a:rPr>
              <a:t>vendor</a:t>
            </a:r>
          </a:p>
        </p:txBody>
      </p:sp>
      <p:sp>
        <p:nvSpPr>
          <p:cNvPr id="502793" name="Text Box 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743200" y="6096000"/>
            <a:ext cx="19050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FF00"/>
                </a:solidFill>
              </a:rPr>
              <a:t>people</a:t>
            </a:r>
          </a:p>
        </p:txBody>
      </p:sp>
      <p:sp>
        <p:nvSpPr>
          <p:cNvPr id="502794" name="Text Box 10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48200" y="4648200"/>
            <a:ext cx="2133600" cy="519113"/>
          </a:xfrm>
          <a:prstGeom prst="rect">
            <a:avLst/>
          </a:prstGeom>
          <a:solidFill>
            <a:srgbClr val="D600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FF00"/>
                </a:solidFill>
              </a:rPr>
              <a:t>street lamp</a:t>
            </a:r>
          </a:p>
        </p:txBody>
      </p:sp>
    </p:spTree>
    <p:extLst>
      <p:ext uri="{BB962C8B-B14F-4D97-AF65-F5344CB8AC3E}">
        <p14:creationId xmlns:p14="http://schemas.microsoft.com/office/powerpoint/2010/main" val="357314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3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762000"/>
            <a:ext cx="8001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03810" name="Picture 2" descr="IMG_353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3811" name="Text 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" y="0"/>
            <a:ext cx="6940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000000"/>
                </a:solidFill>
              </a:rPr>
              <a:t>Scene and context categorization</a:t>
            </a:r>
          </a:p>
        </p:txBody>
      </p:sp>
      <p:sp>
        <p:nvSpPr>
          <p:cNvPr id="503812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34000" y="990600"/>
            <a:ext cx="2057400" cy="1544638"/>
          </a:xfrm>
          <a:prstGeom prst="rect">
            <a:avLst/>
          </a:prstGeom>
          <a:solidFill>
            <a:srgbClr val="D600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b="1">
                <a:solidFill>
                  <a:srgbClr val="FFFF00"/>
                </a:solidFill>
              </a:rPr>
              <a:t> outdoor</a:t>
            </a:r>
          </a:p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b="1">
                <a:solidFill>
                  <a:srgbClr val="FFFF00"/>
                </a:solidFill>
              </a:rPr>
              <a:t> city</a:t>
            </a:r>
          </a:p>
          <a:p>
            <a:pPr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b="1">
                <a:solidFill>
                  <a:srgbClr val="FFFF00"/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08520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67.5"/>
  <p:tag name="PICTUREFILESIZE" val="758"/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.5"/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94.375"/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0 \leq P(X) \leq 1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98.625"/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int_{-\infty}^{\infty}  P(X) dX = 1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40.75"/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 P(X)  = 1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64.375"/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box{skin} | R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55.5"/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sim\mbox{skin} | R) = 1 - P(\mbox{skin} | R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057.5"/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box{skin} | R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55.5"/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sim\mbox{skin} | R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38.25"/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_1 &lt; X \leq R_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76.125"/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_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93.625"/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_1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90"/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sim\mbox{skin}|R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38.25"/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R | \mbox{skin}) =\tiny  \frac{\#\mbox{skin pixels with color R}}{\# \mbox{skin pixels}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147.5"/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c} = \overline{X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28.625"/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X (X - \overline{X})(X - \overline{X})^T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56.875"/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R | \mbox{skin}) =\tiny  \frac{\#\mbox{skin pixels with color R}}{\# \mbox{skin pixels}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147.5"/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box{skin} | R) = \frac{P(R | \mbox{skin}) ~P(\mbox{skin})}{P(R)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2"/>
  <p:tag name="BOXFONT" val="10"/>
  <p:tag name="BOXWRAP" val="False"/>
  <p:tag name="WORKAROUNDTRANSPARENCYBUG" val="False"/>
  <p:tag name="BITMAPFORMAT" val="bmpmono"/>
  <p:tag name="DEBUGINTERACTIVE" val="True"/>
  <p:tag name="ORIGWIDTH" val="308"/>
  <p:tag name="PICTUREFILESIZE" val="525566"/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Y | X) P(X)}{P(Y)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903.625"/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R) = P(R | \mbox{skin}) P(\mbox{skin}) + P(R | \sim \mbox{skin}) P(\sim\mbox{skin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492"/>
  <p:tag name="PICTUREFILESIZE" val="359862"/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P(\mbox{skin}) &amp; = &amp; 0.75 \\&#10;P(\sim \mbox{skin}) &amp; = &amp; 0.25&#10;\end{eqnarray*}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1.875"/>
  <p:tag name="PICTUREFILESIZE" val="21262"/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R | \mbox{skin}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55.5"/>
  <p:tag name="PICTUREFILESIZE" val="4586"/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R | \sim \mbox{skin}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60.75"/>
  <p:tag name="PICTUREFILESIZE" val="5630"/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R | \sim \mbox{skin})  P(\sim \mbox{skin}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18.875"/>
  <p:tag name="PICTUREFILESIZE" val="10154"/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box{skin} | R)  = c P(R | \mbox{skin}) 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65.75"/>
  <p:tag name="PICTUREFILESIZE" val="10850"/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sim\mbox{skin} | R)  = c P(R |\sim \mbox{skin}) 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053"/>
  <p:tag name="PICTUREFILESIZE" val="12938"/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box{skin} | R)  &gt;  P(\sim\mbox{skin} | R) 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903.625"/>
  <p:tag name="PICTUREFILESIZE" val="11198"/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R | \mbox{skin})  &gt;  P(R | \sim\mbox{skin}) 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926.125"/>
  <p:tag name="PICTUREFILESIZE" val="11546"/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_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93.625"/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_1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90"/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R | \mbox{skin}) P(\mbox{skin}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69"/>
  <p:tag name="PICTUREFILESIZE" val="7718"/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_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93.625"/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_1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90"/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2327</Words>
  <Application>Microsoft Office PowerPoint</Application>
  <PresentationFormat>On-screen Show (4:3)</PresentationFormat>
  <Paragraphs>614</Paragraphs>
  <Slides>66</Slides>
  <Notes>55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2" baseType="lpstr">
      <vt:lpstr>Office Theme</vt:lpstr>
      <vt:lpstr>1_Office Theme</vt:lpstr>
      <vt:lpstr>mosaic</vt:lpstr>
      <vt:lpstr>1_bernt</vt:lpstr>
      <vt:lpstr>2_Office Theme</vt:lpstr>
      <vt:lpstr>Photo Editor Photo</vt:lpstr>
      <vt:lpstr>Object recognition (part 1)</vt:lpstr>
      <vt:lpstr>Recognition</vt:lpstr>
      <vt:lpstr>Recognition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Applications:  Computational photography</vt:lpstr>
      <vt:lpstr>Applications:  Assisted driving</vt:lpstr>
      <vt:lpstr>Applications:  image 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start simple</vt:lpstr>
      <vt:lpstr>Face detection</vt:lpstr>
      <vt:lpstr>One simple method:  skin detection</vt:lpstr>
      <vt:lpstr>Skin detection</vt:lpstr>
      <vt:lpstr>Skin classification techniques</vt:lpstr>
      <vt:lpstr>Probability</vt:lpstr>
      <vt:lpstr>Probabilistic skin classification</vt:lpstr>
      <vt:lpstr>Learning conditional PDF’s</vt:lpstr>
      <vt:lpstr>Learning conditional PDF’s</vt:lpstr>
      <vt:lpstr>Bayes rule</vt:lpstr>
      <vt:lpstr>Bayesian estimation</vt:lpstr>
      <vt:lpstr>Skin detection results</vt:lpstr>
      <vt:lpstr>General classification</vt:lpstr>
      <vt:lpstr>Issues:  metrics</vt:lpstr>
      <vt:lpstr>Issues:  metrics</vt:lpstr>
      <vt:lpstr>Issues:  metrics</vt:lpstr>
      <vt:lpstr>Metrics</vt:lpstr>
      <vt:lpstr>Issues:  feature selection</vt:lpstr>
      <vt:lpstr>Issues:  data modeling</vt:lpstr>
      <vt:lpstr>Generative vs. Discriminative </vt:lpstr>
      <vt:lpstr>Issues:  dimensionality</vt:lpstr>
      <vt:lpstr>Issues:  speed</vt:lpstr>
      <vt:lpstr>Face detection</vt:lpstr>
      <vt:lpstr>Feature extraction</vt:lpstr>
      <vt:lpstr>Sums of rectangular regions</vt:lpstr>
      <vt:lpstr>Sums of rectangular regions</vt:lpstr>
      <vt:lpstr>Sums of rectangular regions</vt:lpstr>
      <vt:lpstr>Large library of filters</vt:lpstr>
      <vt:lpstr>AdaBoost for feature+classifier selection</vt:lpstr>
      <vt:lpstr>AdaBoost: Intuition</vt:lpstr>
      <vt:lpstr>AdaBoost: Intuition</vt:lpstr>
      <vt:lpstr>AdaBoost: Intuition</vt:lpstr>
      <vt:lpstr>PowerPoint Presentation</vt:lpstr>
      <vt:lpstr>AdaBoost Algorithm</vt:lpstr>
      <vt:lpstr>PowerPoint Presentation</vt:lpstr>
      <vt:lpstr>Cascading classifiers for detection</vt:lpstr>
      <vt:lpstr>Viola-Jones Face Detector: Summary</vt:lpstr>
      <vt:lpstr>PowerPoint Presentation</vt:lpstr>
      <vt:lpstr>PowerPoint Presentation</vt:lpstr>
      <vt:lpstr>Viola-Jones Face Detector: Results</vt:lpstr>
      <vt:lpstr>PowerPoint Presentation</vt:lpstr>
      <vt:lpstr>PowerPoint Presentation</vt:lpstr>
      <vt:lpstr>PowerPoint Presentation</vt:lpstr>
      <vt:lpstr>PowerPoint Presentation</vt:lpstr>
      <vt:lpstr>Detecting profile faces?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 recognition (part 1)</dc:title>
  <dc:creator>Larry Zitnick</dc:creator>
  <cp:lastModifiedBy>Larry Zitnick</cp:lastModifiedBy>
  <cp:revision>21</cp:revision>
  <dcterms:created xsi:type="dcterms:W3CDTF">2011-05-13T16:26:00Z</dcterms:created>
  <dcterms:modified xsi:type="dcterms:W3CDTF">2011-05-23T18:16:20Z</dcterms:modified>
</cp:coreProperties>
</file>