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9" r:id="rId3"/>
    <p:sldMasterId id="2147483721" r:id="rId4"/>
    <p:sldMasterId id="2147483735" r:id="rId5"/>
  </p:sldMasterIdLst>
  <p:notesMasterIdLst>
    <p:notesMasterId r:id="rId84"/>
  </p:notesMasterIdLst>
  <p:sldIdLst>
    <p:sldId id="256" r:id="rId6"/>
    <p:sldId id="443" r:id="rId7"/>
    <p:sldId id="442" r:id="rId8"/>
    <p:sldId id="440" r:id="rId9"/>
    <p:sldId id="441" r:id="rId10"/>
    <p:sldId id="439" r:id="rId11"/>
    <p:sldId id="445" r:id="rId12"/>
    <p:sldId id="444" r:id="rId13"/>
    <p:sldId id="343" r:id="rId14"/>
    <p:sldId id="344" r:id="rId15"/>
    <p:sldId id="345" r:id="rId16"/>
    <p:sldId id="346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7" r:id="rId30"/>
    <p:sldId id="350" r:id="rId31"/>
    <p:sldId id="351" r:id="rId32"/>
    <p:sldId id="352" r:id="rId33"/>
    <p:sldId id="353" r:id="rId34"/>
    <p:sldId id="354" r:id="rId35"/>
    <p:sldId id="417" r:id="rId36"/>
    <p:sldId id="355" r:id="rId37"/>
    <p:sldId id="356" r:id="rId38"/>
    <p:sldId id="357" r:id="rId39"/>
    <p:sldId id="359" r:id="rId40"/>
    <p:sldId id="360" r:id="rId41"/>
    <p:sldId id="361" r:id="rId42"/>
    <p:sldId id="362" r:id="rId43"/>
    <p:sldId id="363" r:id="rId44"/>
    <p:sldId id="364" r:id="rId45"/>
    <p:sldId id="366" r:id="rId46"/>
    <p:sldId id="367" r:id="rId47"/>
    <p:sldId id="368" r:id="rId48"/>
    <p:sldId id="371" r:id="rId49"/>
    <p:sldId id="372" r:id="rId50"/>
    <p:sldId id="373" r:id="rId51"/>
    <p:sldId id="374" r:id="rId52"/>
    <p:sldId id="375" r:id="rId53"/>
    <p:sldId id="378" r:id="rId54"/>
    <p:sldId id="379" r:id="rId55"/>
    <p:sldId id="380" r:id="rId56"/>
    <p:sldId id="381" r:id="rId57"/>
    <p:sldId id="382" r:id="rId58"/>
    <p:sldId id="383" r:id="rId59"/>
    <p:sldId id="384" r:id="rId60"/>
    <p:sldId id="385" r:id="rId61"/>
    <p:sldId id="386" r:id="rId62"/>
    <p:sldId id="387" r:id="rId63"/>
    <p:sldId id="466" r:id="rId64"/>
    <p:sldId id="446" r:id="rId65"/>
    <p:sldId id="447" r:id="rId66"/>
    <p:sldId id="448" r:id="rId67"/>
    <p:sldId id="449" r:id="rId68"/>
    <p:sldId id="451" r:id="rId69"/>
    <p:sldId id="452" r:id="rId70"/>
    <p:sldId id="453" r:id="rId71"/>
    <p:sldId id="454" r:id="rId72"/>
    <p:sldId id="455" r:id="rId73"/>
    <p:sldId id="456" r:id="rId74"/>
    <p:sldId id="457" r:id="rId75"/>
    <p:sldId id="458" r:id="rId76"/>
    <p:sldId id="459" r:id="rId77"/>
    <p:sldId id="460" r:id="rId78"/>
    <p:sldId id="461" r:id="rId79"/>
    <p:sldId id="462" r:id="rId80"/>
    <p:sldId id="463" r:id="rId81"/>
    <p:sldId id="464" r:id="rId82"/>
    <p:sldId id="465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B5F080-2294-4500-A4FE-52246B7C87B6}">
          <p14:sldIdLst>
            <p14:sldId id="256"/>
            <p14:sldId id="443"/>
            <p14:sldId id="442"/>
            <p14:sldId id="440"/>
            <p14:sldId id="441"/>
            <p14:sldId id="439"/>
            <p14:sldId id="445"/>
            <p14:sldId id="444"/>
            <p14:sldId id="343"/>
            <p14:sldId id="344"/>
            <p14:sldId id="345"/>
            <p14:sldId id="346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7"/>
            <p14:sldId id="350"/>
            <p14:sldId id="351"/>
            <p14:sldId id="352"/>
            <p14:sldId id="353"/>
            <p14:sldId id="354"/>
            <p14:sldId id="417"/>
            <p14:sldId id="355"/>
            <p14:sldId id="356"/>
            <p14:sldId id="357"/>
            <p14:sldId id="359"/>
            <p14:sldId id="360"/>
            <p14:sldId id="361"/>
            <p14:sldId id="362"/>
            <p14:sldId id="363"/>
            <p14:sldId id="364"/>
            <p14:sldId id="366"/>
            <p14:sldId id="367"/>
            <p14:sldId id="368"/>
            <p14:sldId id="371"/>
            <p14:sldId id="372"/>
            <p14:sldId id="373"/>
            <p14:sldId id="374"/>
            <p14:sldId id="375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466"/>
            <p14:sldId id="446"/>
            <p14:sldId id="447"/>
            <p14:sldId id="448"/>
            <p14:sldId id="449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28" y="-10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1FC55-9D2E-4FFA-A70E-B906890F31ED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68A0-A7B1-4832-9FB2-66629359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9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571374" indent="-37118517" defTabSz="913576"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285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057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5857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11426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82AFAA86-4B95-4455-B47C-806A352BB192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ＭＳ Ｐゴシック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571374" indent="-37118517" defTabSz="913576"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2857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057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5857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11426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B357BF8-9C7B-40EB-8EED-734955AA1C07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D7D35B-8778-4C54-8F67-ECC58A4D885B}" type="slidenum">
              <a:rPr lang="tr-TR"/>
              <a:pPr/>
              <a:t>56</a:t>
            </a:fld>
            <a:endParaRPr lang="tr-TR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Notes:</a:t>
            </a:r>
          </a:p>
          <a:p>
            <a:endParaRPr lang="en-US"/>
          </a:p>
          <a:p>
            <a:r>
              <a:rPr lang="en-US"/>
              <a:t>Object detection framework is very simple, this can boost the performance</a:t>
            </a:r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6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33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DB43-9D4D-4330-9E84-D24B7ADF7F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4AD9-B222-4BE0-8E31-DDCD654BF9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1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143000"/>
            <a:ext cx="8229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6D7F-7DA6-4CF1-B95F-0756040146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C7B8-2A3D-41FF-B6E1-D9299F8156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56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463EC-6867-4B3B-84AA-1744DFA956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ACD94-E6EA-437A-B58A-4EFC291C44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66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D093-DDF8-4A40-96DE-A75B13C667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84C75-5BA7-460D-8AF6-BA82897C51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56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10343-060F-4923-97BE-2397B6F9DB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979F-69F1-49FE-8675-3B3511965C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6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7D8D5-FC07-4EF0-A308-FC5725F2C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8E330-1F6C-42D2-8530-8C61645FD6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9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466C-7536-447B-A3F5-30DFB0762D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EF3DB-4F52-4819-87C8-6B62520C80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25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64FBD-0AFF-4D61-82CF-4D281D6AC2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4AC72-5CB3-47E2-845D-DA9E77B0EB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0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3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1042E-58DE-4841-A936-6AA800FCA2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8F3B2-FDB5-4F65-AC9B-CC8A2ACA03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16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03CD-A2FD-408E-9FFB-05F72B289C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002A-53DE-4F75-A159-1F5A373CF1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82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B3A7E-9F39-4D0D-B75B-7A1AD6DB98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34CBC-A0FF-4C1B-9F18-9A2FDC9F5C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0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76200" y="76200"/>
            <a:ext cx="8991600" cy="3048000"/>
          </a:xfrm>
        </p:spPr>
        <p:txBody>
          <a:bodyPr/>
          <a:lstStyle>
            <a:lvl1pPr>
              <a:defRPr sz="6000" b="1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6200" y="3276600"/>
            <a:ext cx="8991600" cy="28194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6555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400">
                <a:solidFill>
                  <a:schemeClr val="bg2"/>
                </a:solidFill>
                <a:ea typeface="SimSun" pitchFamily="2" charset="-122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altLang="zh-CN" smtClean="0">
                <a:solidFill>
                  <a:srgbClr val="1C1C1C"/>
                </a:solidFill>
              </a:rPr>
              <a:t>Nov 23rd, 2001</a:t>
            </a:r>
          </a:p>
        </p:txBody>
      </p:sp>
      <p:sp>
        <p:nvSpPr>
          <p:cNvPr id="6555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152400" y="6248400"/>
            <a:ext cx="4114800" cy="457200"/>
          </a:xfrm>
        </p:spPr>
        <p:txBody>
          <a:bodyPr/>
          <a:lstStyle>
            <a:lvl1pPr algn="ctr">
              <a:defRPr sz="1400"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34188471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10401397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41941879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62000"/>
            <a:ext cx="42100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762000"/>
            <a:ext cx="4211638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44614942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27861125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232049751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443488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30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11555534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123198096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397973586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3" y="76200"/>
            <a:ext cx="2143125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278563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</p:spTree>
    <p:extLst>
      <p:ext uri="{BB962C8B-B14F-4D97-AF65-F5344CB8AC3E}">
        <p14:creationId xmlns:p14="http://schemas.microsoft.com/office/powerpoint/2010/main" val="77473731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87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3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08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57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07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4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82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39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90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10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842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19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741486-A0EB-4876-9B21-16B275087B2C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77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A1ADA7-77D9-47B5-86CC-D26828EDE078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107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A7D0E-3BFC-48E8-BEDA-FED9A101A4D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7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A57E-A9D1-4888-915E-0145D8FE76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49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ABE1A-65AB-47CE-AD8C-58114C2492A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6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071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F000-E2E6-4FF6-A4AA-A0811DB6FA3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71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898EB-AB64-4A09-A805-D4F44D8141C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75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62782-E5FC-45E7-916D-E6B4CB9554B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915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75A22-D2D5-44F9-B25F-1B31165088A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97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64DA-012D-442F-B4E7-C6FBB580B17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473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0CCFA-46E2-4625-BC83-B0E01741071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382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9F97-8961-4E3F-83EB-3391D7C96B8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53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11F9-4428-4EE6-8460-A6BB57D32C8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1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9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0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7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1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F98862-5BB5-490B-8104-4176A5051A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0C5607-324D-425A-9AEA-A453A573A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762000"/>
            <a:ext cx="857408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502400"/>
            <a:ext cx="50768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200">
                <a:solidFill>
                  <a:schemeClr val="bg2"/>
                </a:solidFill>
                <a:ea typeface="SimSun" pitchFamily="2" charset="-122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altLang="zh-CN" smtClean="0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5227638" y="6484938"/>
            <a:ext cx="3581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200" smtClean="0">
                <a:solidFill>
                  <a:srgbClr val="000000"/>
                </a:solidFill>
                <a:ea typeface="SimSun" pitchFamily="2" charset="-122"/>
              </a:rPr>
              <a:t>Support Vector Machines: Slide </a:t>
            </a:r>
            <a:fld id="{3667A017-5E11-4B75-A5B3-93EE869EAFD7}" type="slidenum">
              <a:rPr lang="en-US" altLang="zh-CN" sz="1200" smtClean="0">
                <a:solidFill>
                  <a:srgbClr val="000000"/>
                </a:solidFill>
                <a:ea typeface="SimSun" pitchFamily="2" charset="-122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altLang="zh-CN" sz="1200" smtClean="0">
              <a:solidFill>
                <a:srgbClr val="00000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783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0F84-4003-4AF2-8E73-7ECF43747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F46EF-3524-4456-8CD5-632DFE1971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5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72400" y="0"/>
            <a:ext cx="1371600" cy="914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400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0800000">
            <a:off x="0" y="-1"/>
            <a:ext cx="1371600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8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 pitchFamily="17" charset="0"/>
              <a:ea typeface="ＭＳ Ｐゴシック" pitchFamily="17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 pitchFamily="17" charset="0"/>
              <a:ea typeface="ＭＳ Ｐゴシック" pitchFamily="17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A02DC7C-168D-42DF-AE11-9C65492A5FDB}" type="slidenum">
              <a:rPr lang="en-US" smtClean="0">
                <a:solidFill>
                  <a:srgbClr val="000000"/>
                </a:solidFill>
                <a:latin typeface="Times" pitchFamily="17" charset="0"/>
                <a:ea typeface="ＭＳ Ｐゴシック" pitchFamily="17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 pitchFamily="17" charset="0"/>
              <a:ea typeface="ＭＳ Ｐゴシック" pitchFamily="17" charset="-128"/>
            </a:endParaRPr>
          </a:p>
        </p:txBody>
      </p:sp>
      <p:pic>
        <p:nvPicPr>
          <p:cNvPr id="9" name="Picture 8" descr="MSR_logoWHITE.gif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848600" y="228600"/>
            <a:ext cx="1219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365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arryz@microsoft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cmu.edu/~awm/tutorials" TargetMode="Externa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2.wdp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4.jpeg"/><Relationship Id="rId9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www.ted.com/talks/lang/eng/pawan_sinha_on_how_brains_learn_to_see.html" TargetMode="Externa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Object recognition (part 2)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CSE P 576</a:t>
            </a:r>
          </a:p>
          <a:p>
            <a:pPr>
              <a:defRPr/>
            </a:pPr>
            <a:r>
              <a:rPr lang="en-US" sz="2400" dirty="0"/>
              <a:t>Larry Zitnick (</a:t>
            </a:r>
            <a:r>
              <a:rPr lang="en-US" sz="2400" dirty="0">
                <a:hlinkClick r:id="rId2"/>
              </a:rPr>
              <a:t>larryz@microsoft.com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84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4" y="0"/>
            <a:ext cx="9162393" cy="686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9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26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1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Nov 23rd, 2001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563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222250"/>
            <a:ext cx="8915400" cy="2901950"/>
          </a:xfrm>
        </p:spPr>
        <p:txBody>
          <a:bodyPr/>
          <a:lstStyle/>
          <a:p>
            <a:r>
              <a:rPr lang="en-US" altLang="zh-CN">
                <a:ea typeface="SimSun" pitchFamily="2" charset="-122"/>
              </a:rPr>
              <a:t>Support Vector Machines 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3352800"/>
            <a:ext cx="8991600" cy="2743200"/>
          </a:xfrm>
          <a:noFill/>
          <a:ln/>
        </p:spPr>
        <p:txBody>
          <a:bodyPr/>
          <a:lstStyle/>
          <a:p>
            <a:endParaRPr lang="en-US" altLang="zh-CN">
              <a:ea typeface="SimSun" pitchFamily="2" charset="-122"/>
            </a:endParaRPr>
          </a:p>
          <a:p>
            <a:endParaRPr lang="en-US" altLang="zh-CN">
              <a:ea typeface="SimSun" pitchFamily="2" charset="-122"/>
            </a:endParaRPr>
          </a:p>
          <a:p>
            <a:r>
              <a:rPr lang="en-US" altLang="zh-CN">
                <a:ea typeface="SimSun" pitchFamily="2" charset="-122"/>
              </a:rPr>
              <a:t>Modified from the slides by Dr. Andrew W. Moore</a:t>
            </a:r>
          </a:p>
          <a:p>
            <a:r>
              <a:rPr lang="en-US" altLang="zh-CN" b="0">
                <a:ea typeface="SimSun" pitchFamily="2" charset="-122"/>
                <a:hlinkClick r:id="rId2"/>
              </a:rPr>
              <a:t>http://www.cs.cmu.edu/~awm/tutorials</a:t>
            </a:r>
            <a:endParaRPr lang="en-US" altLang="zh-CN" b="0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2701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685800"/>
          </a:xfrm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 </a:t>
            </a:r>
            <a:r>
              <a:rPr lang="en-US" altLang="zh-CN">
                <a:ea typeface="SimSun" pitchFamily="2" charset="-122"/>
              </a:rPr>
              <a:t>Linear Classifiers</a:t>
            </a: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5334000" y="776288"/>
            <a:ext cx="1600200" cy="65405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600" i="1" smtClean="0">
                <a:solidFill>
                  <a:srgbClr val="000000"/>
                </a:solidFill>
                <a:ea typeface="SimSun" pitchFamily="2" charset="-122"/>
              </a:rPr>
              <a:t>f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        </a:t>
            </a:r>
          </a:p>
        </p:txBody>
      </p:sp>
      <p:sp>
        <p:nvSpPr>
          <p:cNvPr id="593924" name="Line 4"/>
          <p:cNvSpPr>
            <a:spLocks noChangeShapeType="1"/>
          </p:cNvSpPr>
          <p:nvPr/>
        </p:nvSpPr>
        <p:spPr bwMode="auto">
          <a:xfrm>
            <a:off x="39624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3505200" y="7620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8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</a:p>
        </p:txBody>
      </p:sp>
      <p:sp>
        <p:nvSpPr>
          <p:cNvPr id="593926" name="Line 6"/>
          <p:cNvSpPr>
            <a:spLocks noChangeShapeType="1"/>
          </p:cNvSpPr>
          <p:nvPr/>
        </p:nvSpPr>
        <p:spPr bwMode="auto">
          <a:xfrm>
            <a:off x="6019800" y="38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5791200" y="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CC00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593928" name="Line 8"/>
          <p:cNvSpPr>
            <a:spLocks noChangeShapeType="1"/>
          </p:cNvSpPr>
          <p:nvPr/>
        </p:nvSpPr>
        <p:spPr bwMode="auto">
          <a:xfrm>
            <a:off x="69342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8305800" y="8382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0000"/>
                </a:solidFill>
                <a:ea typeface="SimSun" pitchFamily="2" charset="-122"/>
              </a:rPr>
              <a:t>y</a:t>
            </a:r>
            <a:r>
              <a:rPr lang="en-US" altLang="zh-CN" sz="3200" baseline="30000" smtClean="0">
                <a:solidFill>
                  <a:srgbClr val="000000"/>
                </a:solidFill>
                <a:ea typeface="SimSun" pitchFamily="2" charset="-122"/>
              </a:rPr>
              <a:t>est</a:t>
            </a:r>
          </a:p>
        </p:txBody>
      </p:sp>
      <p:sp>
        <p:nvSpPr>
          <p:cNvPr id="593986" name="Text Box 66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593987" name="Oval 67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88" name="Oval 68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30" name="Line 10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31" name="Line 11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35" name="Oval 15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37" name="Oval 17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38" name="Oval 18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39" name="Oval 19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40" name="Oval 20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41" name="Oval 21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42" name="Oval 22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43" name="Oval 23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45" name="Oval 25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46" name="Oval 26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49" name="Oval 29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50" name="Oval 30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52" name="Oval 32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54" name="Oval 34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55" name="Oval 35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58" name="Oval 38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59" name="Oval 39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62" name="Oval 42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63" name="Oval 43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64" name="Oval 44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65" name="Oval 45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66" name="Oval 46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67" name="Oval 47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68" name="Oval 48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70" name="Oval 50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71" name="Oval 51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72" name="Oval 52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73" name="Oval 53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75" name="Oval 55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76" name="Oval 56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78" name="Oval 58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80" name="Oval 60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82" name="Oval 62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83" name="Oval 63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593984" name="Text Box 64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593991" name="Text Box 7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93992" name="Text Box 72"/>
          <p:cNvSpPr txBox="1">
            <a:spLocks noChangeArrowheads="1"/>
          </p:cNvSpPr>
          <p:nvPr/>
        </p:nvSpPr>
        <p:spPr bwMode="auto">
          <a:xfrm>
            <a:off x="6400800" y="3352800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How would you classify this data?</a:t>
            </a:r>
          </a:p>
        </p:txBody>
      </p:sp>
    </p:spTree>
    <p:extLst>
      <p:ext uri="{BB962C8B-B14F-4D97-AF65-F5344CB8AC3E}">
        <p14:creationId xmlns:p14="http://schemas.microsoft.com/office/powerpoint/2010/main" val="3760646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684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685800"/>
          </a:xfrm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 </a:t>
            </a:r>
            <a:r>
              <a:rPr lang="en-US" altLang="zh-CN">
                <a:ea typeface="SimSun" pitchFamily="2" charset="-122"/>
              </a:rPr>
              <a:t>Linear Classifiers</a:t>
            </a:r>
          </a:p>
        </p:txBody>
      </p:sp>
      <p:sp>
        <p:nvSpPr>
          <p:cNvPr id="684035" name="Rectangle 1027"/>
          <p:cNvSpPr>
            <a:spLocks noChangeArrowheads="1"/>
          </p:cNvSpPr>
          <p:nvPr/>
        </p:nvSpPr>
        <p:spPr bwMode="auto">
          <a:xfrm>
            <a:off x="5334000" y="776288"/>
            <a:ext cx="1600200" cy="65405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600" i="1" smtClean="0">
                <a:solidFill>
                  <a:srgbClr val="000000"/>
                </a:solidFill>
                <a:ea typeface="SimSun" pitchFamily="2" charset="-122"/>
              </a:rPr>
              <a:t>f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        </a:t>
            </a:r>
          </a:p>
        </p:txBody>
      </p:sp>
      <p:sp>
        <p:nvSpPr>
          <p:cNvPr id="684036" name="Line 1028"/>
          <p:cNvSpPr>
            <a:spLocks noChangeShapeType="1"/>
          </p:cNvSpPr>
          <p:nvPr/>
        </p:nvSpPr>
        <p:spPr bwMode="auto">
          <a:xfrm>
            <a:off x="39624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37" name="Text Box 1029"/>
          <p:cNvSpPr txBox="1">
            <a:spLocks noChangeArrowheads="1"/>
          </p:cNvSpPr>
          <p:nvPr/>
        </p:nvSpPr>
        <p:spPr bwMode="auto">
          <a:xfrm>
            <a:off x="3505200" y="7620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8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</a:p>
        </p:txBody>
      </p:sp>
      <p:sp>
        <p:nvSpPr>
          <p:cNvPr id="684038" name="Line 1030"/>
          <p:cNvSpPr>
            <a:spLocks noChangeShapeType="1"/>
          </p:cNvSpPr>
          <p:nvPr/>
        </p:nvSpPr>
        <p:spPr bwMode="auto">
          <a:xfrm>
            <a:off x="6019800" y="38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39" name="Text Box 1031"/>
          <p:cNvSpPr txBox="1">
            <a:spLocks noChangeArrowheads="1"/>
          </p:cNvSpPr>
          <p:nvPr/>
        </p:nvSpPr>
        <p:spPr bwMode="auto">
          <a:xfrm>
            <a:off x="5791200" y="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CC00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684040" name="Line 1032"/>
          <p:cNvSpPr>
            <a:spLocks noChangeShapeType="1"/>
          </p:cNvSpPr>
          <p:nvPr/>
        </p:nvSpPr>
        <p:spPr bwMode="auto">
          <a:xfrm>
            <a:off x="69342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41" name="Text Box 1033"/>
          <p:cNvSpPr txBox="1">
            <a:spLocks noChangeArrowheads="1"/>
          </p:cNvSpPr>
          <p:nvPr/>
        </p:nvSpPr>
        <p:spPr bwMode="auto">
          <a:xfrm>
            <a:off x="8305800" y="8382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0000"/>
                </a:solidFill>
                <a:ea typeface="SimSun" pitchFamily="2" charset="-122"/>
              </a:rPr>
              <a:t>y</a:t>
            </a:r>
            <a:r>
              <a:rPr lang="en-US" altLang="zh-CN" sz="3200" baseline="30000" smtClean="0">
                <a:solidFill>
                  <a:srgbClr val="000000"/>
                </a:solidFill>
                <a:ea typeface="SimSun" pitchFamily="2" charset="-122"/>
              </a:rPr>
              <a:t>est</a:t>
            </a:r>
          </a:p>
        </p:txBody>
      </p:sp>
      <p:sp>
        <p:nvSpPr>
          <p:cNvPr id="684042" name="Text Box 1034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684043" name="Oval 1035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44" name="Oval 1036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45" name="Line 1037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46" name="Line 1038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47" name="Oval 1039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48" name="Oval 1040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49" name="Oval 1041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0" name="Oval 1042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1" name="Oval 1043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2" name="Oval 1044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3" name="Oval 1045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4" name="Oval 1046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5" name="Oval 1047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6" name="Oval 1048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7" name="Oval 1049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8" name="Oval 1050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59" name="Oval 1051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0" name="Oval 1052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1" name="Oval 1053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2" name="Oval 1054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3" name="Oval 1055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4" name="Oval 1056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5" name="Oval 1057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6" name="Oval 1058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7" name="Oval 1059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8" name="Oval 1060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69" name="Oval 1061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0" name="Oval 1062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1" name="Oval 1063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2" name="Oval 1064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3" name="Oval 1065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4" name="Oval 1066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5" name="Oval 1067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6" name="Oval 1068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7" name="Oval 1069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8" name="Oval 1070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79" name="Oval 1071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80" name="Oval 1072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81" name="Text Box 1073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684082" name="Line 1074"/>
          <p:cNvSpPr>
            <a:spLocks noChangeShapeType="1"/>
          </p:cNvSpPr>
          <p:nvPr/>
        </p:nvSpPr>
        <p:spPr bwMode="auto">
          <a:xfrm flipV="1">
            <a:off x="2590800" y="2209800"/>
            <a:ext cx="3124200" cy="30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84083" name="Text Box 1075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84084" name="Text Box 1076"/>
          <p:cNvSpPr txBox="1">
            <a:spLocks noChangeArrowheads="1"/>
          </p:cNvSpPr>
          <p:nvPr/>
        </p:nvSpPr>
        <p:spPr bwMode="auto">
          <a:xfrm>
            <a:off x="6400800" y="3352800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How would you classify this data?</a:t>
            </a:r>
          </a:p>
        </p:txBody>
      </p:sp>
    </p:spTree>
    <p:extLst>
      <p:ext uri="{BB962C8B-B14F-4D97-AF65-F5344CB8AC3E}">
        <p14:creationId xmlns:p14="http://schemas.microsoft.com/office/powerpoint/2010/main" val="2763393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685800"/>
          </a:xfrm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 </a:t>
            </a:r>
            <a:r>
              <a:rPr lang="en-US" altLang="zh-CN">
                <a:ea typeface="SimSun" pitchFamily="2" charset="-122"/>
              </a:rPr>
              <a:t>Linear Classifiers</a:t>
            </a:r>
          </a:p>
        </p:txBody>
      </p:sp>
      <p:sp>
        <p:nvSpPr>
          <p:cNvPr id="634883" name="Rectangle 3"/>
          <p:cNvSpPr>
            <a:spLocks noChangeArrowheads="1"/>
          </p:cNvSpPr>
          <p:nvPr/>
        </p:nvSpPr>
        <p:spPr bwMode="auto">
          <a:xfrm>
            <a:off x="5334000" y="776288"/>
            <a:ext cx="1600200" cy="65405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600" i="1" smtClean="0">
                <a:solidFill>
                  <a:srgbClr val="000000"/>
                </a:solidFill>
                <a:ea typeface="SimSun" pitchFamily="2" charset="-122"/>
              </a:rPr>
              <a:t>f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        </a:t>
            </a:r>
          </a:p>
        </p:txBody>
      </p:sp>
      <p:sp>
        <p:nvSpPr>
          <p:cNvPr id="634884" name="Line 4"/>
          <p:cNvSpPr>
            <a:spLocks noChangeShapeType="1"/>
          </p:cNvSpPr>
          <p:nvPr/>
        </p:nvSpPr>
        <p:spPr bwMode="auto">
          <a:xfrm>
            <a:off x="39624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85" name="Text Box 5"/>
          <p:cNvSpPr txBox="1">
            <a:spLocks noChangeArrowheads="1"/>
          </p:cNvSpPr>
          <p:nvPr/>
        </p:nvSpPr>
        <p:spPr bwMode="auto">
          <a:xfrm>
            <a:off x="3505200" y="7620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8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</a:p>
        </p:txBody>
      </p:sp>
      <p:sp>
        <p:nvSpPr>
          <p:cNvPr id="634886" name="Line 6"/>
          <p:cNvSpPr>
            <a:spLocks noChangeShapeType="1"/>
          </p:cNvSpPr>
          <p:nvPr/>
        </p:nvSpPr>
        <p:spPr bwMode="auto">
          <a:xfrm>
            <a:off x="6019800" y="38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87" name="Text Box 7"/>
          <p:cNvSpPr txBox="1">
            <a:spLocks noChangeArrowheads="1"/>
          </p:cNvSpPr>
          <p:nvPr/>
        </p:nvSpPr>
        <p:spPr bwMode="auto">
          <a:xfrm>
            <a:off x="5791200" y="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CC00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634888" name="Line 8"/>
          <p:cNvSpPr>
            <a:spLocks noChangeShapeType="1"/>
          </p:cNvSpPr>
          <p:nvPr/>
        </p:nvSpPr>
        <p:spPr bwMode="auto">
          <a:xfrm>
            <a:off x="69342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89" name="Text Box 9"/>
          <p:cNvSpPr txBox="1">
            <a:spLocks noChangeArrowheads="1"/>
          </p:cNvSpPr>
          <p:nvPr/>
        </p:nvSpPr>
        <p:spPr bwMode="auto">
          <a:xfrm>
            <a:off x="8305800" y="8382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0000"/>
                </a:solidFill>
                <a:ea typeface="SimSun" pitchFamily="2" charset="-122"/>
              </a:rPr>
              <a:t>y</a:t>
            </a:r>
            <a:r>
              <a:rPr lang="en-US" altLang="zh-CN" sz="3200" baseline="30000" smtClean="0">
                <a:solidFill>
                  <a:srgbClr val="000000"/>
                </a:solidFill>
                <a:ea typeface="SimSun" pitchFamily="2" charset="-122"/>
              </a:rPr>
              <a:t>est</a:t>
            </a:r>
          </a:p>
        </p:txBody>
      </p:sp>
      <p:sp>
        <p:nvSpPr>
          <p:cNvPr id="634890" name="Text Box 10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634891" name="Oval 11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92" name="Oval 12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93" name="Line 13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94" name="Line 14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95" name="Oval 15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96" name="Oval 16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97" name="Oval 17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98" name="Oval 18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899" name="Oval 19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0" name="Oval 20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1" name="Oval 21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2" name="Oval 22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3" name="Oval 23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4" name="Oval 24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5" name="Oval 25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6" name="Oval 26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7" name="Oval 27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8" name="Oval 28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09" name="Oval 29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0" name="Oval 30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1" name="Oval 31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2" name="Oval 32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3" name="Oval 33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4" name="Oval 34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5" name="Oval 35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6" name="Oval 36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7" name="Oval 37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8" name="Oval 38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19" name="Oval 39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0" name="Oval 40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1" name="Oval 41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2" name="Oval 42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3" name="Oval 43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4" name="Oval 44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5" name="Oval 45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6" name="Oval 46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7" name="Oval 47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8" name="Oval 48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29" name="Text Box 49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634930" name="Line 50"/>
          <p:cNvSpPr>
            <a:spLocks noChangeShapeType="1"/>
          </p:cNvSpPr>
          <p:nvPr/>
        </p:nvSpPr>
        <p:spPr bwMode="auto">
          <a:xfrm flipV="1">
            <a:off x="2286000" y="2362200"/>
            <a:ext cx="4038600" cy="259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4931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34932" name="Text Box 52"/>
          <p:cNvSpPr txBox="1">
            <a:spLocks noChangeArrowheads="1"/>
          </p:cNvSpPr>
          <p:nvPr/>
        </p:nvSpPr>
        <p:spPr bwMode="auto">
          <a:xfrm>
            <a:off x="6400800" y="3352800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How would you classify this data?</a:t>
            </a:r>
          </a:p>
        </p:txBody>
      </p:sp>
    </p:spTree>
    <p:extLst>
      <p:ext uri="{BB962C8B-B14F-4D97-AF65-F5344CB8AC3E}">
        <p14:creationId xmlns:p14="http://schemas.microsoft.com/office/powerpoint/2010/main" val="2113726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685800"/>
          </a:xfrm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 </a:t>
            </a:r>
            <a:r>
              <a:rPr lang="en-US" altLang="zh-CN">
                <a:ea typeface="SimSun" pitchFamily="2" charset="-122"/>
              </a:rPr>
              <a:t>Linear Classifiers</a:t>
            </a:r>
          </a:p>
        </p:txBody>
      </p:sp>
      <p:sp>
        <p:nvSpPr>
          <p:cNvPr id="635907" name="Rectangle 3"/>
          <p:cNvSpPr>
            <a:spLocks noChangeArrowheads="1"/>
          </p:cNvSpPr>
          <p:nvPr/>
        </p:nvSpPr>
        <p:spPr bwMode="auto">
          <a:xfrm>
            <a:off x="5334000" y="776288"/>
            <a:ext cx="1600200" cy="65405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600" i="1" smtClean="0">
                <a:solidFill>
                  <a:srgbClr val="000000"/>
                </a:solidFill>
                <a:ea typeface="SimSun" pitchFamily="2" charset="-122"/>
              </a:rPr>
              <a:t>f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        </a:t>
            </a:r>
          </a:p>
        </p:txBody>
      </p:sp>
      <p:sp>
        <p:nvSpPr>
          <p:cNvPr id="635908" name="Line 4"/>
          <p:cNvSpPr>
            <a:spLocks noChangeShapeType="1"/>
          </p:cNvSpPr>
          <p:nvPr/>
        </p:nvSpPr>
        <p:spPr bwMode="auto">
          <a:xfrm>
            <a:off x="39624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09" name="Text Box 5"/>
          <p:cNvSpPr txBox="1">
            <a:spLocks noChangeArrowheads="1"/>
          </p:cNvSpPr>
          <p:nvPr/>
        </p:nvSpPr>
        <p:spPr bwMode="auto">
          <a:xfrm>
            <a:off x="3505200" y="7620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8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</a:p>
        </p:txBody>
      </p:sp>
      <p:sp>
        <p:nvSpPr>
          <p:cNvPr id="635910" name="Line 6"/>
          <p:cNvSpPr>
            <a:spLocks noChangeShapeType="1"/>
          </p:cNvSpPr>
          <p:nvPr/>
        </p:nvSpPr>
        <p:spPr bwMode="auto">
          <a:xfrm>
            <a:off x="6019800" y="38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11" name="Text Box 7"/>
          <p:cNvSpPr txBox="1">
            <a:spLocks noChangeArrowheads="1"/>
          </p:cNvSpPr>
          <p:nvPr/>
        </p:nvSpPr>
        <p:spPr bwMode="auto">
          <a:xfrm>
            <a:off x="5791200" y="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CC00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635912" name="Line 8"/>
          <p:cNvSpPr>
            <a:spLocks noChangeShapeType="1"/>
          </p:cNvSpPr>
          <p:nvPr/>
        </p:nvSpPr>
        <p:spPr bwMode="auto">
          <a:xfrm>
            <a:off x="69342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13" name="Text Box 9"/>
          <p:cNvSpPr txBox="1">
            <a:spLocks noChangeArrowheads="1"/>
          </p:cNvSpPr>
          <p:nvPr/>
        </p:nvSpPr>
        <p:spPr bwMode="auto">
          <a:xfrm>
            <a:off x="8305800" y="8382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0000"/>
                </a:solidFill>
                <a:ea typeface="SimSun" pitchFamily="2" charset="-122"/>
              </a:rPr>
              <a:t>y</a:t>
            </a:r>
            <a:r>
              <a:rPr lang="en-US" altLang="zh-CN" sz="3200" baseline="30000" smtClean="0">
                <a:solidFill>
                  <a:srgbClr val="000000"/>
                </a:solidFill>
                <a:ea typeface="SimSun" pitchFamily="2" charset="-122"/>
              </a:rPr>
              <a:t>est</a:t>
            </a:r>
          </a:p>
        </p:txBody>
      </p:sp>
      <p:sp>
        <p:nvSpPr>
          <p:cNvPr id="635914" name="Text Box 10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635915" name="Oval 11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16" name="Oval 12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17" name="Line 13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18" name="Line 14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19" name="Oval 15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0" name="Oval 16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1" name="Oval 17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2" name="Oval 18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3" name="Oval 19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4" name="Oval 20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5" name="Oval 21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6" name="Oval 22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7" name="Oval 23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8" name="Oval 24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29" name="Oval 25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0" name="Oval 26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1" name="Oval 27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2" name="Oval 28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3" name="Oval 29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4" name="Oval 30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5" name="Oval 31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6" name="Oval 32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7" name="Oval 33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8" name="Oval 34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39" name="Oval 35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0" name="Oval 36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1" name="Oval 37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2" name="Oval 38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3" name="Oval 39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4" name="Oval 40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5" name="Oval 41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6" name="Oval 42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7" name="Oval 43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8" name="Oval 44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49" name="Oval 45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50" name="Oval 46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51" name="Oval 47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52" name="Oval 48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53" name="Text Box 49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635954" name="Line 50"/>
          <p:cNvSpPr>
            <a:spLocks noChangeShapeType="1"/>
          </p:cNvSpPr>
          <p:nvPr/>
        </p:nvSpPr>
        <p:spPr bwMode="auto">
          <a:xfrm flipV="1">
            <a:off x="3429000" y="1676400"/>
            <a:ext cx="1447800" cy="403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5955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35956" name="Text Box 52"/>
          <p:cNvSpPr txBox="1">
            <a:spLocks noChangeArrowheads="1"/>
          </p:cNvSpPr>
          <p:nvPr/>
        </p:nvSpPr>
        <p:spPr bwMode="auto">
          <a:xfrm>
            <a:off x="6400800" y="3352800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How would you classify this data?</a:t>
            </a:r>
          </a:p>
        </p:txBody>
      </p:sp>
    </p:spTree>
    <p:extLst>
      <p:ext uri="{BB962C8B-B14F-4D97-AF65-F5344CB8AC3E}">
        <p14:creationId xmlns:p14="http://schemas.microsoft.com/office/powerpoint/2010/main" val="1680798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685800"/>
          </a:xfrm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 </a:t>
            </a:r>
            <a:r>
              <a:rPr lang="en-US" altLang="zh-CN">
                <a:ea typeface="SimSun" pitchFamily="2" charset="-122"/>
              </a:rPr>
              <a:t>Linear Classifiers</a:t>
            </a:r>
          </a:p>
        </p:txBody>
      </p:sp>
      <p:sp>
        <p:nvSpPr>
          <p:cNvPr id="636931" name="Rectangle 3"/>
          <p:cNvSpPr>
            <a:spLocks noChangeArrowheads="1"/>
          </p:cNvSpPr>
          <p:nvPr/>
        </p:nvSpPr>
        <p:spPr bwMode="auto">
          <a:xfrm>
            <a:off x="5334000" y="776288"/>
            <a:ext cx="1600200" cy="65405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600" i="1" smtClean="0">
                <a:solidFill>
                  <a:srgbClr val="000000"/>
                </a:solidFill>
                <a:ea typeface="SimSun" pitchFamily="2" charset="-122"/>
              </a:rPr>
              <a:t>f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        </a:t>
            </a:r>
          </a:p>
        </p:txBody>
      </p:sp>
      <p:sp>
        <p:nvSpPr>
          <p:cNvPr id="636932" name="Line 4"/>
          <p:cNvSpPr>
            <a:spLocks noChangeShapeType="1"/>
          </p:cNvSpPr>
          <p:nvPr/>
        </p:nvSpPr>
        <p:spPr bwMode="auto">
          <a:xfrm>
            <a:off x="39624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33" name="Text Box 5"/>
          <p:cNvSpPr txBox="1">
            <a:spLocks noChangeArrowheads="1"/>
          </p:cNvSpPr>
          <p:nvPr/>
        </p:nvSpPr>
        <p:spPr bwMode="auto">
          <a:xfrm>
            <a:off x="3505200" y="7620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8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</a:p>
        </p:txBody>
      </p:sp>
      <p:sp>
        <p:nvSpPr>
          <p:cNvPr id="636934" name="Line 6"/>
          <p:cNvSpPr>
            <a:spLocks noChangeShapeType="1"/>
          </p:cNvSpPr>
          <p:nvPr/>
        </p:nvSpPr>
        <p:spPr bwMode="auto">
          <a:xfrm>
            <a:off x="6019800" y="38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35" name="Text Box 7"/>
          <p:cNvSpPr txBox="1">
            <a:spLocks noChangeArrowheads="1"/>
          </p:cNvSpPr>
          <p:nvPr/>
        </p:nvSpPr>
        <p:spPr bwMode="auto">
          <a:xfrm>
            <a:off x="5791200" y="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CC00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636936" name="Line 8"/>
          <p:cNvSpPr>
            <a:spLocks noChangeShapeType="1"/>
          </p:cNvSpPr>
          <p:nvPr/>
        </p:nvSpPr>
        <p:spPr bwMode="auto">
          <a:xfrm>
            <a:off x="69342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37" name="Text Box 9"/>
          <p:cNvSpPr txBox="1">
            <a:spLocks noChangeArrowheads="1"/>
          </p:cNvSpPr>
          <p:nvPr/>
        </p:nvSpPr>
        <p:spPr bwMode="auto">
          <a:xfrm>
            <a:off x="8305800" y="8382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0000"/>
                </a:solidFill>
                <a:ea typeface="SimSun" pitchFamily="2" charset="-122"/>
              </a:rPr>
              <a:t>y</a:t>
            </a:r>
            <a:r>
              <a:rPr lang="en-US" altLang="zh-CN" sz="3200" baseline="30000" smtClean="0">
                <a:solidFill>
                  <a:srgbClr val="000000"/>
                </a:solidFill>
                <a:ea typeface="SimSun" pitchFamily="2" charset="-122"/>
              </a:rPr>
              <a:t>est</a:t>
            </a:r>
          </a:p>
        </p:txBody>
      </p:sp>
      <p:sp>
        <p:nvSpPr>
          <p:cNvPr id="636938" name="Text Box 10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636939" name="Oval 11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0" name="Oval 12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1" name="Line 13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2" name="Line 14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3" name="Oval 15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4" name="Oval 16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5" name="Oval 17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6" name="Oval 18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7" name="Oval 19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8" name="Oval 20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49" name="Oval 21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0" name="Oval 22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1" name="Oval 23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2" name="Oval 24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3" name="Oval 25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4" name="Oval 26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5" name="Oval 27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6" name="Oval 28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7" name="Oval 29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8" name="Oval 30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59" name="Oval 31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0" name="Oval 32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1" name="Oval 33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2" name="Oval 34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3" name="Oval 35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4" name="Oval 36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5" name="Oval 37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6" name="Oval 38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7" name="Oval 39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8" name="Oval 40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69" name="Oval 41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0" name="Oval 42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1" name="Oval 43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2" name="Oval 44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3" name="Oval 45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4" name="Oval 46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5" name="Oval 47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6" name="Oval 48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7" name="Text Box 49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636978" name="Line 50"/>
          <p:cNvSpPr>
            <a:spLocks noChangeShapeType="1"/>
          </p:cNvSpPr>
          <p:nvPr/>
        </p:nvSpPr>
        <p:spPr bwMode="auto">
          <a:xfrm flipV="1">
            <a:off x="3429000" y="1676400"/>
            <a:ext cx="1447800" cy="403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79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36980" name="Text Box 52"/>
          <p:cNvSpPr txBox="1">
            <a:spLocks noChangeArrowheads="1"/>
          </p:cNvSpPr>
          <p:nvPr/>
        </p:nvSpPr>
        <p:spPr bwMode="auto">
          <a:xfrm>
            <a:off x="6400800" y="3352800"/>
            <a:ext cx="2209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Any of these would be fine..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altLang="zh-CN" sz="2000" smtClean="0">
              <a:solidFill>
                <a:srgbClr val="000000"/>
              </a:solidFill>
              <a:ea typeface="SimSun" pitchFamily="2" charset="-122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..but which is best?</a:t>
            </a:r>
          </a:p>
        </p:txBody>
      </p:sp>
      <p:sp>
        <p:nvSpPr>
          <p:cNvPr id="636981" name="Line 53"/>
          <p:cNvSpPr>
            <a:spLocks noChangeShapeType="1"/>
          </p:cNvSpPr>
          <p:nvPr/>
        </p:nvSpPr>
        <p:spPr bwMode="auto">
          <a:xfrm flipV="1">
            <a:off x="2286000" y="2362200"/>
            <a:ext cx="4038600" cy="259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82" name="Line 54"/>
          <p:cNvSpPr>
            <a:spLocks noChangeShapeType="1"/>
          </p:cNvSpPr>
          <p:nvPr/>
        </p:nvSpPr>
        <p:spPr bwMode="auto">
          <a:xfrm flipV="1">
            <a:off x="2590800" y="2209800"/>
            <a:ext cx="3124200" cy="30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83" name="Line 55"/>
          <p:cNvSpPr>
            <a:spLocks noChangeShapeType="1"/>
          </p:cNvSpPr>
          <p:nvPr/>
        </p:nvSpPr>
        <p:spPr bwMode="auto">
          <a:xfrm flipV="1">
            <a:off x="2057400" y="2438400"/>
            <a:ext cx="480060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84" name="Line 56"/>
          <p:cNvSpPr>
            <a:spLocks noChangeShapeType="1"/>
          </p:cNvSpPr>
          <p:nvPr/>
        </p:nvSpPr>
        <p:spPr bwMode="auto">
          <a:xfrm flipV="1">
            <a:off x="2438400" y="2209800"/>
            <a:ext cx="3810000" cy="281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85" name="Line 57"/>
          <p:cNvSpPr>
            <a:spLocks noChangeShapeType="1"/>
          </p:cNvSpPr>
          <p:nvPr/>
        </p:nvSpPr>
        <p:spPr bwMode="auto">
          <a:xfrm flipV="1">
            <a:off x="2362200" y="1905000"/>
            <a:ext cx="3886200" cy="335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86" name="Line 58"/>
          <p:cNvSpPr>
            <a:spLocks noChangeShapeType="1"/>
          </p:cNvSpPr>
          <p:nvPr/>
        </p:nvSpPr>
        <p:spPr bwMode="auto">
          <a:xfrm flipV="1">
            <a:off x="2590800" y="1752600"/>
            <a:ext cx="3429000" cy="3352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87" name="Line 59"/>
          <p:cNvSpPr>
            <a:spLocks noChangeShapeType="1"/>
          </p:cNvSpPr>
          <p:nvPr/>
        </p:nvSpPr>
        <p:spPr bwMode="auto">
          <a:xfrm flipV="1">
            <a:off x="2819400" y="2133600"/>
            <a:ext cx="2743200" cy="3505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36988" name="Line 60"/>
          <p:cNvSpPr>
            <a:spLocks noChangeShapeType="1"/>
          </p:cNvSpPr>
          <p:nvPr/>
        </p:nvSpPr>
        <p:spPr bwMode="auto">
          <a:xfrm flipV="1">
            <a:off x="2362200" y="2209800"/>
            <a:ext cx="4114800" cy="281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57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grpSp>
        <p:nvGrpSpPr>
          <p:cNvPr id="640065" name="Group 65"/>
          <p:cNvGrpSpPr>
            <a:grpSpLocks/>
          </p:cNvGrpSpPr>
          <p:nvPr/>
        </p:nvGrpSpPr>
        <p:grpSpPr bwMode="auto">
          <a:xfrm rot="-4217956">
            <a:off x="1205707" y="4075906"/>
            <a:ext cx="5562600" cy="1587"/>
            <a:chOff x="960" y="3888"/>
            <a:chExt cx="3504" cy="0"/>
          </a:xfrm>
        </p:grpSpPr>
        <p:sp>
          <p:nvSpPr>
            <p:cNvPr id="640064" name="Line 64"/>
            <p:cNvSpPr>
              <a:spLocks noChangeShapeType="1"/>
            </p:cNvSpPr>
            <p:nvPr/>
          </p:nvSpPr>
          <p:spPr bwMode="auto">
            <a:xfrm>
              <a:off x="1008" y="3888"/>
              <a:ext cx="3408" cy="0"/>
            </a:xfrm>
            <a:prstGeom prst="line">
              <a:avLst/>
            </a:prstGeom>
            <a:noFill/>
            <a:ln w="1047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640063" name="Line 63"/>
            <p:cNvSpPr>
              <a:spLocks noChangeShapeType="1"/>
            </p:cNvSpPr>
            <p:nvPr/>
          </p:nvSpPr>
          <p:spPr bwMode="auto">
            <a:xfrm>
              <a:off x="960" y="3888"/>
              <a:ext cx="35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en-US" sz="2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685800"/>
          </a:xfrm>
        </p:spPr>
        <p:txBody>
          <a:bodyPr/>
          <a:lstStyle/>
          <a:p>
            <a:r>
              <a:rPr lang="en-US" altLang="zh-CN">
                <a:ea typeface="SimSun" pitchFamily="2" charset="-122"/>
              </a:rPr>
              <a:t>Classifier Margin</a:t>
            </a:r>
          </a:p>
        </p:txBody>
      </p:sp>
      <p:sp>
        <p:nvSpPr>
          <p:cNvPr id="640003" name="Rectangle 3"/>
          <p:cNvSpPr>
            <a:spLocks noChangeArrowheads="1"/>
          </p:cNvSpPr>
          <p:nvPr/>
        </p:nvSpPr>
        <p:spPr bwMode="auto">
          <a:xfrm>
            <a:off x="5334000" y="776288"/>
            <a:ext cx="1600200" cy="65405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600" i="1" smtClean="0">
                <a:solidFill>
                  <a:srgbClr val="000000"/>
                </a:solidFill>
                <a:ea typeface="SimSun" pitchFamily="2" charset="-122"/>
              </a:rPr>
              <a:t>f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        </a:t>
            </a:r>
          </a:p>
        </p:txBody>
      </p:sp>
      <p:sp>
        <p:nvSpPr>
          <p:cNvPr id="640004" name="Line 4"/>
          <p:cNvSpPr>
            <a:spLocks noChangeShapeType="1"/>
          </p:cNvSpPr>
          <p:nvPr/>
        </p:nvSpPr>
        <p:spPr bwMode="auto">
          <a:xfrm>
            <a:off x="39624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05" name="Text Box 5"/>
          <p:cNvSpPr txBox="1">
            <a:spLocks noChangeArrowheads="1"/>
          </p:cNvSpPr>
          <p:nvPr/>
        </p:nvSpPr>
        <p:spPr bwMode="auto">
          <a:xfrm>
            <a:off x="3505200" y="7620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8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</a:p>
        </p:txBody>
      </p:sp>
      <p:sp>
        <p:nvSpPr>
          <p:cNvPr id="640006" name="Line 6"/>
          <p:cNvSpPr>
            <a:spLocks noChangeShapeType="1"/>
          </p:cNvSpPr>
          <p:nvPr/>
        </p:nvSpPr>
        <p:spPr bwMode="auto">
          <a:xfrm>
            <a:off x="6019800" y="38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07" name="Text Box 7"/>
          <p:cNvSpPr txBox="1">
            <a:spLocks noChangeArrowheads="1"/>
          </p:cNvSpPr>
          <p:nvPr/>
        </p:nvSpPr>
        <p:spPr bwMode="auto">
          <a:xfrm>
            <a:off x="5791200" y="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CC00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640008" name="Line 8"/>
          <p:cNvSpPr>
            <a:spLocks noChangeShapeType="1"/>
          </p:cNvSpPr>
          <p:nvPr/>
        </p:nvSpPr>
        <p:spPr bwMode="auto">
          <a:xfrm>
            <a:off x="69342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09" name="Text Box 9"/>
          <p:cNvSpPr txBox="1">
            <a:spLocks noChangeArrowheads="1"/>
          </p:cNvSpPr>
          <p:nvPr/>
        </p:nvSpPr>
        <p:spPr bwMode="auto">
          <a:xfrm>
            <a:off x="8305800" y="8382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0000"/>
                </a:solidFill>
                <a:ea typeface="SimSun" pitchFamily="2" charset="-122"/>
              </a:rPr>
              <a:t>y</a:t>
            </a:r>
            <a:r>
              <a:rPr lang="en-US" altLang="zh-CN" sz="3200" baseline="30000" smtClean="0">
                <a:solidFill>
                  <a:srgbClr val="000000"/>
                </a:solidFill>
                <a:ea typeface="SimSun" pitchFamily="2" charset="-122"/>
              </a:rPr>
              <a:t>est</a:t>
            </a:r>
          </a:p>
        </p:txBody>
      </p:sp>
      <p:sp>
        <p:nvSpPr>
          <p:cNvPr id="640010" name="Text Box 10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640011" name="Oval 11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12" name="Oval 12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13" name="Line 13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14" name="Line 14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15" name="Oval 15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16" name="Oval 16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17" name="Oval 17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18" name="Oval 18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19" name="Oval 19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0" name="Oval 20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1" name="Oval 21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2" name="Oval 22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3" name="Oval 23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4" name="Oval 24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5" name="Oval 25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6" name="Oval 26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7" name="Oval 27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8" name="Oval 28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29" name="Oval 29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0" name="Oval 30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1" name="Oval 31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2" name="Oval 32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3" name="Oval 33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4" name="Oval 34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5" name="Oval 35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6" name="Oval 36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7" name="Oval 37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8" name="Oval 38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39" name="Oval 39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0" name="Oval 40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1" name="Oval 41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2" name="Oval 42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3" name="Oval 43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4" name="Oval 44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5" name="Oval 45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6" name="Oval 46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7" name="Oval 47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8" name="Oval 48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0049" name="Text Box 49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640051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40052" name="Text Box 52"/>
          <p:cNvSpPr txBox="1">
            <a:spLocks noChangeArrowheads="1"/>
          </p:cNvSpPr>
          <p:nvPr/>
        </p:nvSpPr>
        <p:spPr bwMode="auto">
          <a:xfrm>
            <a:off x="6400800" y="2286000"/>
            <a:ext cx="27432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Define the </a:t>
            </a:r>
            <a:r>
              <a:rPr lang="en-US" altLang="zh-CN" sz="2400" smtClean="0">
                <a:solidFill>
                  <a:srgbClr val="FF0000"/>
                </a:solidFill>
                <a:ea typeface="SimSun" pitchFamily="2" charset="-122"/>
              </a:rPr>
              <a:t>margin</a:t>
            </a: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 of a linear classifier as the width that the boundary could be increased by before hitting a datapoint.</a:t>
            </a:r>
          </a:p>
        </p:txBody>
      </p:sp>
    </p:spTree>
    <p:extLst>
      <p:ext uri="{BB962C8B-B14F-4D97-AF65-F5344CB8AC3E}">
        <p14:creationId xmlns:p14="http://schemas.microsoft.com/office/powerpoint/2010/main" val="1669227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924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641077" name="Line 53"/>
          <p:cNvSpPr>
            <a:spLocks noChangeShapeType="1"/>
          </p:cNvSpPr>
          <p:nvPr/>
        </p:nvSpPr>
        <p:spPr bwMode="auto">
          <a:xfrm rot="-3472419">
            <a:off x="1239838" y="4076700"/>
            <a:ext cx="5410200" cy="0"/>
          </a:xfrm>
          <a:prstGeom prst="line">
            <a:avLst/>
          </a:prstGeom>
          <a:noFill/>
          <a:ln w="3619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78" name="Line 54"/>
          <p:cNvSpPr>
            <a:spLocks noChangeShapeType="1"/>
          </p:cNvSpPr>
          <p:nvPr/>
        </p:nvSpPr>
        <p:spPr bwMode="auto">
          <a:xfrm rot="-3472419">
            <a:off x="1163638" y="4076700"/>
            <a:ext cx="556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685800"/>
          </a:xfrm>
        </p:spPr>
        <p:txBody>
          <a:bodyPr/>
          <a:lstStyle/>
          <a:p>
            <a:r>
              <a:rPr lang="en-US" altLang="zh-CN">
                <a:ea typeface="SimSun" pitchFamily="2" charset="-122"/>
              </a:rPr>
              <a:t>Maximum Margin</a:t>
            </a:r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5334000" y="776288"/>
            <a:ext cx="1600200" cy="65405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600" i="1" smtClean="0">
                <a:solidFill>
                  <a:srgbClr val="000000"/>
                </a:solidFill>
                <a:ea typeface="SimSun" pitchFamily="2" charset="-122"/>
              </a:rPr>
              <a:t>f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        </a:t>
            </a:r>
          </a:p>
        </p:txBody>
      </p:sp>
      <p:sp>
        <p:nvSpPr>
          <p:cNvPr id="641028" name="Line 4"/>
          <p:cNvSpPr>
            <a:spLocks noChangeShapeType="1"/>
          </p:cNvSpPr>
          <p:nvPr/>
        </p:nvSpPr>
        <p:spPr bwMode="auto">
          <a:xfrm>
            <a:off x="39624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29" name="Text Box 5"/>
          <p:cNvSpPr txBox="1">
            <a:spLocks noChangeArrowheads="1"/>
          </p:cNvSpPr>
          <p:nvPr/>
        </p:nvSpPr>
        <p:spPr bwMode="auto">
          <a:xfrm>
            <a:off x="3505200" y="7620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8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</a:p>
        </p:txBody>
      </p:sp>
      <p:sp>
        <p:nvSpPr>
          <p:cNvPr id="641030" name="Line 6"/>
          <p:cNvSpPr>
            <a:spLocks noChangeShapeType="1"/>
          </p:cNvSpPr>
          <p:nvPr/>
        </p:nvSpPr>
        <p:spPr bwMode="auto">
          <a:xfrm>
            <a:off x="6019800" y="38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31" name="Text Box 7"/>
          <p:cNvSpPr txBox="1">
            <a:spLocks noChangeArrowheads="1"/>
          </p:cNvSpPr>
          <p:nvPr/>
        </p:nvSpPr>
        <p:spPr bwMode="auto">
          <a:xfrm>
            <a:off x="5791200" y="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CC00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641032" name="Line 8"/>
          <p:cNvSpPr>
            <a:spLocks noChangeShapeType="1"/>
          </p:cNvSpPr>
          <p:nvPr/>
        </p:nvSpPr>
        <p:spPr bwMode="auto">
          <a:xfrm>
            <a:off x="69342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33" name="Text Box 9"/>
          <p:cNvSpPr txBox="1">
            <a:spLocks noChangeArrowheads="1"/>
          </p:cNvSpPr>
          <p:nvPr/>
        </p:nvSpPr>
        <p:spPr bwMode="auto">
          <a:xfrm>
            <a:off x="8305800" y="8382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0000"/>
                </a:solidFill>
                <a:ea typeface="SimSun" pitchFamily="2" charset="-122"/>
              </a:rPr>
              <a:t>y</a:t>
            </a:r>
            <a:r>
              <a:rPr lang="en-US" altLang="zh-CN" sz="3200" baseline="30000" smtClean="0">
                <a:solidFill>
                  <a:srgbClr val="000000"/>
                </a:solidFill>
                <a:ea typeface="SimSun" pitchFamily="2" charset="-122"/>
              </a:rPr>
              <a:t>est</a:t>
            </a:r>
          </a:p>
        </p:txBody>
      </p:sp>
      <p:sp>
        <p:nvSpPr>
          <p:cNvPr id="641034" name="Text Box 10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641035" name="Oval 11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36" name="Oval 12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37" name="Line 13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38" name="Line 14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39" name="Oval 15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0" name="Oval 16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1" name="Oval 17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2" name="Oval 18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3" name="Oval 19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4" name="Oval 20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5" name="Oval 21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6" name="Oval 22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7" name="Oval 23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8" name="Oval 24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49" name="Oval 25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0" name="Oval 26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1" name="Oval 27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2" name="Oval 28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3" name="Oval 29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4" name="Oval 30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5" name="Oval 31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6" name="Oval 32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7" name="Oval 33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8" name="Oval 34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59" name="Oval 35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0" name="Oval 36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1" name="Oval 37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2" name="Oval 38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3" name="Oval 39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4" name="Oval 40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5" name="Oval 41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6" name="Oval 42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7" name="Oval 43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8" name="Oval 44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69" name="Oval 45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70" name="Oval 46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71" name="Oval 47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72" name="Oval 48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1073" name="Text Box 49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641074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41075" name="Text Box 51"/>
          <p:cNvSpPr txBox="1">
            <a:spLocks noChangeArrowheads="1"/>
          </p:cNvSpPr>
          <p:nvPr/>
        </p:nvSpPr>
        <p:spPr bwMode="auto">
          <a:xfrm>
            <a:off x="6400800" y="2286000"/>
            <a:ext cx="27432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The </a:t>
            </a:r>
            <a:r>
              <a:rPr lang="en-US" altLang="zh-CN" sz="2400" smtClean="0">
                <a:solidFill>
                  <a:srgbClr val="FF0000"/>
                </a:solidFill>
                <a:ea typeface="SimSun" pitchFamily="2" charset="-122"/>
              </a:rPr>
              <a:t>maximum margin linear classifier</a:t>
            </a: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 is the linear classifier with the, um, maximum margin.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This is the simplest kind of SVM (Called an LSVM)</a:t>
            </a:r>
          </a:p>
        </p:txBody>
      </p:sp>
      <p:sp>
        <p:nvSpPr>
          <p:cNvPr id="641080" name="AutoShape 56"/>
          <p:cNvSpPr>
            <a:spLocks noChangeArrowheads="1"/>
          </p:cNvSpPr>
          <p:nvPr/>
        </p:nvSpPr>
        <p:spPr bwMode="auto">
          <a:xfrm>
            <a:off x="4441825" y="6097588"/>
            <a:ext cx="1758950" cy="381000"/>
          </a:xfrm>
          <a:prstGeom prst="wedgeRectCallout">
            <a:avLst>
              <a:gd name="adj1" fmla="val 64713"/>
              <a:gd name="adj2" fmla="val -86250"/>
            </a:avLst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Linear SVM</a:t>
            </a:r>
          </a:p>
        </p:txBody>
      </p:sp>
    </p:spTree>
    <p:extLst>
      <p:ext uri="{BB962C8B-B14F-4D97-AF65-F5344CB8AC3E}">
        <p14:creationId xmlns:p14="http://schemas.microsoft.com/office/powerpoint/2010/main" val="574512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642050" name="Line 2"/>
          <p:cNvSpPr>
            <a:spLocks noChangeShapeType="1"/>
          </p:cNvSpPr>
          <p:nvPr/>
        </p:nvSpPr>
        <p:spPr bwMode="auto">
          <a:xfrm rot="-3472419">
            <a:off x="1239838" y="4076700"/>
            <a:ext cx="5410200" cy="0"/>
          </a:xfrm>
          <a:prstGeom prst="line">
            <a:avLst/>
          </a:prstGeom>
          <a:noFill/>
          <a:ln w="3619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51" name="Line 3"/>
          <p:cNvSpPr>
            <a:spLocks noChangeShapeType="1"/>
          </p:cNvSpPr>
          <p:nvPr/>
        </p:nvSpPr>
        <p:spPr bwMode="auto">
          <a:xfrm rot="-3472419">
            <a:off x="1163638" y="4076700"/>
            <a:ext cx="556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4648200" cy="685800"/>
          </a:xfrm>
        </p:spPr>
        <p:txBody>
          <a:bodyPr/>
          <a:lstStyle/>
          <a:p>
            <a:r>
              <a:rPr lang="en-US" altLang="zh-CN">
                <a:ea typeface="SimSun" pitchFamily="2" charset="-122"/>
              </a:rPr>
              <a:t>Maximum Margin</a:t>
            </a:r>
          </a:p>
        </p:txBody>
      </p:sp>
      <p:sp>
        <p:nvSpPr>
          <p:cNvPr id="642053" name="Rectangle 5"/>
          <p:cNvSpPr>
            <a:spLocks noChangeArrowheads="1"/>
          </p:cNvSpPr>
          <p:nvPr/>
        </p:nvSpPr>
        <p:spPr bwMode="auto">
          <a:xfrm>
            <a:off x="5334000" y="776288"/>
            <a:ext cx="1600200" cy="65405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600" i="1" smtClean="0">
                <a:solidFill>
                  <a:srgbClr val="000000"/>
                </a:solidFill>
                <a:ea typeface="SimSun" pitchFamily="2" charset="-122"/>
              </a:rPr>
              <a:t>f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        </a:t>
            </a:r>
          </a:p>
        </p:txBody>
      </p:sp>
      <p:sp>
        <p:nvSpPr>
          <p:cNvPr id="642054" name="Line 6"/>
          <p:cNvSpPr>
            <a:spLocks noChangeShapeType="1"/>
          </p:cNvSpPr>
          <p:nvPr/>
        </p:nvSpPr>
        <p:spPr bwMode="auto">
          <a:xfrm>
            <a:off x="39624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55" name="Text Box 7"/>
          <p:cNvSpPr txBox="1">
            <a:spLocks noChangeArrowheads="1"/>
          </p:cNvSpPr>
          <p:nvPr/>
        </p:nvSpPr>
        <p:spPr bwMode="auto">
          <a:xfrm>
            <a:off x="3505200" y="7620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8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</a:p>
        </p:txBody>
      </p:sp>
      <p:sp>
        <p:nvSpPr>
          <p:cNvPr id="642056" name="Line 8"/>
          <p:cNvSpPr>
            <a:spLocks noChangeShapeType="1"/>
          </p:cNvSpPr>
          <p:nvPr/>
        </p:nvSpPr>
        <p:spPr bwMode="auto">
          <a:xfrm>
            <a:off x="6019800" y="38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57" name="Text Box 9"/>
          <p:cNvSpPr txBox="1">
            <a:spLocks noChangeArrowheads="1"/>
          </p:cNvSpPr>
          <p:nvPr/>
        </p:nvSpPr>
        <p:spPr bwMode="auto">
          <a:xfrm>
            <a:off x="5791200" y="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CC00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642058" name="Line 10"/>
          <p:cNvSpPr>
            <a:spLocks noChangeShapeType="1"/>
          </p:cNvSpPr>
          <p:nvPr/>
        </p:nvSpPr>
        <p:spPr bwMode="auto">
          <a:xfrm>
            <a:off x="6934200" y="1066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59" name="Text Box 11"/>
          <p:cNvSpPr txBox="1">
            <a:spLocks noChangeArrowheads="1"/>
          </p:cNvSpPr>
          <p:nvPr/>
        </p:nvSpPr>
        <p:spPr bwMode="auto">
          <a:xfrm>
            <a:off x="8305800" y="8382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3200" smtClean="0">
                <a:solidFill>
                  <a:srgbClr val="000000"/>
                </a:solidFill>
                <a:ea typeface="SimSun" pitchFamily="2" charset="-122"/>
              </a:rPr>
              <a:t>y</a:t>
            </a:r>
            <a:r>
              <a:rPr lang="en-US" altLang="zh-CN" sz="3200" baseline="30000" smtClean="0">
                <a:solidFill>
                  <a:srgbClr val="000000"/>
                </a:solidFill>
                <a:ea typeface="SimSun" pitchFamily="2" charset="-122"/>
              </a:rPr>
              <a:t>est</a:t>
            </a:r>
          </a:p>
        </p:txBody>
      </p:sp>
      <p:sp>
        <p:nvSpPr>
          <p:cNvPr id="642060" name="Text Box 12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642061" name="Oval 13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62" name="Oval 14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63" name="Line 15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64" name="Line 16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65" name="Oval 17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66" name="Oval 18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67" name="Oval 19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68" name="Oval 20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69" name="Oval 21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0" name="Oval 22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1" name="Oval 23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2" name="Oval 24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3" name="Oval 25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4" name="Oval 26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5" name="Oval 27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6" name="Oval 28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7" name="Oval 29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8" name="Oval 30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79" name="Oval 31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0" name="Oval 32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1" name="Oval 33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2" name="Oval 34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3" name="Oval 35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4" name="Oval 36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5" name="Oval 37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6" name="Oval 38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7" name="Oval 39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8" name="Oval 40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89" name="Oval 41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0" name="Oval 42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1" name="Oval 43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2" name="Oval 44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3" name="Oval 45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4" name="Oval 46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5" name="Oval 47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6" name="Oval 48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7" name="Oval 49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8" name="Oval 50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099" name="Text Box 51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642100" name="Text Box 52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42101" name="Text Box 53"/>
          <p:cNvSpPr txBox="1">
            <a:spLocks noChangeArrowheads="1"/>
          </p:cNvSpPr>
          <p:nvPr/>
        </p:nvSpPr>
        <p:spPr bwMode="auto">
          <a:xfrm>
            <a:off x="6400800" y="2286000"/>
            <a:ext cx="27432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The </a:t>
            </a:r>
            <a:r>
              <a:rPr lang="en-US" altLang="zh-CN" sz="2400" smtClean="0">
                <a:solidFill>
                  <a:srgbClr val="FF0000"/>
                </a:solidFill>
                <a:ea typeface="SimSun" pitchFamily="2" charset="-122"/>
              </a:rPr>
              <a:t>maximum margin linear classifier</a:t>
            </a: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 is the linear classifier with the, um, maximum margin.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This is the simplest kind of SVM (Called an LSVM)</a:t>
            </a:r>
          </a:p>
        </p:txBody>
      </p:sp>
      <p:sp>
        <p:nvSpPr>
          <p:cNvPr id="642103" name="Text Box 55"/>
          <p:cNvSpPr txBox="1">
            <a:spLocks noChangeArrowheads="1"/>
          </p:cNvSpPr>
          <p:nvPr/>
        </p:nvSpPr>
        <p:spPr bwMode="auto">
          <a:xfrm>
            <a:off x="173038" y="3675063"/>
            <a:ext cx="21209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CC00"/>
                </a:solidFill>
                <a:ea typeface="SimSun" pitchFamily="2" charset="-122"/>
              </a:rPr>
              <a:t>Support Vectors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are those datapoints that the margin pushes up against</a:t>
            </a:r>
          </a:p>
        </p:txBody>
      </p:sp>
      <p:sp>
        <p:nvSpPr>
          <p:cNvPr id="642107" name="Freeform 59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98 h 98"/>
              <a:gd name="T2" fmla="*/ 104 w 1076"/>
              <a:gd name="T3" fmla="*/ 39 h 98"/>
              <a:gd name="T4" fmla="*/ 212 w 1076"/>
              <a:gd name="T5" fmla="*/ 0 h 98"/>
              <a:gd name="T6" fmla="*/ 326 w 1076"/>
              <a:gd name="T7" fmla="*/ 11 h 98"/>
              <a:gd name="T8" fmla="*/ 386 w 1076"/>
              <a:gd name="T9" fmla="*/ 39 h 98"/>
              <a:gd name="T10" fmla="*/ 386 w 1076"/>
              <a:gd name="T11" fmla="*/ 39 h 98"/>
              <a:gd name="T12" fmla="*/ 511 w 1076"/>
              <a:gd name="T13" fmla="*/ 82 h 98"/>
              <a:gd name="T14" fmla="*/ 989 w 1076"/>
              <a:gd name="T15" fmla="*/ 55 h 98"/>
              <a:gd name="T16" fmla="*/ 1076 w 1076"/>
              <a:gd name="T17" fmla="*/ 4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00" cap="flat" cmpd="sng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108" name="Freeform 60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306 h 306"/>
              <a:gd name="T2" fmla="*/ 16 w 1445"/>
              <a:gd name="T3" fmla="*/ 301 h 306"/>
              <a:gd name="T4" fmla="*/ 27 w 1445"/>
              <a:gd name="T5" fmla="*/ 268 h 306"/>
              <a:gd name="T6" fmla="*/ 48 w 1445"/>
              <a:gd name="T7" fmla="*/ 236 h 306"/>
              <a:gd name="T8" fmla="*/ 125 w 1445"/>
              <a:gd name="T9" fmla="*/ 171 h 306"/>
              <a:gd name="T10" fmla="*/ 228 w 1445"/>
              <a:gd name="T11" fmla="*/ 105 h 306"/>
              <a:gd name="T12" fmla="*/ 298 w 1445"/>
              <a:gd name="T13" fmla="*/ 73 h 306"/>
              <a:gd name="T14" fmla="*/ 635 w 1445"/>
              <a:gd name="T15" fmla="*/ 2 h 306"/>
              <a:gd name="T16" fmla="*/ 1043 w 1445"/>
              <a:gd name="T17" fmla="*/ 18 h 306"/>
              <a:gd name="T18" fmla="*/ 1119 w 1445"/>
              <a:gd name="T19" fmla="*/ 40 h 306"/>
              <a:gd name="T20" fmla="*/ 1217 w 1445"/>
              <a:gd name="T21" fmla="*/ 84 h 306"/>
              <a:gd name="T22" fmla="*/ 1336 w 1445"/>
              <a:gd name="T23" fmla="*/ 132 h 306"/>
              <a:gd name="T24" fmla="*/ 1445 w 1445"/>
              <a:gd name="T25" fmla="*/ 165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00" cap="flat" cmpd="sng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109" name="Freeform 61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130 w 1092"/>
              <a:gd name="T3" fmla="*/ 54 h 283"/>
              <a:gd name="T4" fmla="*/ 326 w 1092"/>
              <a:gd name="T5" fmla="*/ 147 h 283"/>
              <a:gd name="T6" fmla="*/ 397 w 1092"/>
              <a:gd name="T7" fmla="*/ 174 h 283"/>
              <a:gd name="T8" fmla="*/ 527 w 1092"/>
              <a:gd name="T9" fmla="*/ 217 h 283"/>
              <a:gd name="T10" fmla="*/ 1092 w 1092"/>
              <a:gd name="T11" fmla="*/ 272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00" cap="flat" cmpd="sng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110" name="Oval 62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00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111" name="Oval 63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00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112" name="Oval 64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00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2113" name="AutoShape 65"/>
          <p:cNvSpPr>
            <a:spLocks noChangeArrowheads="1"/>
          </p:cNvSpPr>
          <p:nvPr/>
        </p:nvSpPr>
        <p:spPr bwMode="auto">
          <a:xfrm>
            <a:off x="4441825" y="6097588"/>
            <a:ext cx="1758950" cy="381000"/>
          </a:xfrm>
          <a:prstGeom prst="wedgeRectCallout">
            <a:avLst>
              <a:gd name="adj1" fmla="val 64713"/>
              <a:gd name="adj2" fmla="val -86250"/>
            </a:avLst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Linear SVM</a:t>
            </a:r>
          </a:p>
        </p:txBody>
      </p:sp>
    </p:spTree>
    <p:extLst>
      <p:ext uri="{BB962C8B-B14F-4D97-AF65-F5344CB8AC3E}">
        <p14:creationId xmlns:p14="http://schemas.microsoft.com/office/powerpoint/2010/main" val="717855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643074" name="Line 2050"/>
          <p:cNvSpPr>
            <a:spLocks noChangeShapeType="1"/>
          </p:cNvSpPr>
          <p:nvPr/>
        </p:nvSpPr>
        <p:spPr bwMode="auto">
          <a:xfrm rot="-3472419">
            <a:off x="1239838" y="4076700"/>
            <a:ext cx="5410200" cy="0"/>
          </a:xfrm>
          <a:prstGeom prst="line">
            <a:avLst/>
          </a:prstGeom>
          <a:noFill/>
          <a:ln w="3619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75" name="Line 2051"/>
          <p:cNvSpPr>
            <a:spLocks noChangeShapeType="1"/>
          </p:cNvSpPr>
          <p:nvPr/>
        </p:nvSpPr>
        <p:spPr bwMode="auto">
          <a:xfrm rot="-3472419">
            <a:off x="1163638" y="4076700"/>
            <a:ext cx="556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76" name="Rectangle 20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SimSun" pitchFamily="2" charset="-122"/>
              </a:rPr>
              <a:t>Why Maximum Margin?</a:t>
            </a:r>
          </a:p>
        </p:txBody>
      </p:sp>
      <p:sp>
        <p:nvSpPr>
          <p:cNvPr id="643084" name="Text Box 2060"/>
          <p:cNvSpPr txBox="1">
            <a:spLocks noChangeArrowheads="1"/>
          </p:cNvSpPr>
          <p:nvPr/>
        </p:nvSpPr>
        <p:spPr bwMode="auto">
          <a:xfrm>
            <a:off x="838200" y="1905000"/>
            <a:ext cx="1905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+1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denotes -1</a:t>
            </a:r>
          </a:p>
        </p:txBody>
      </p:sp>
      <p:sp>
        <p:nvSpPr>
          <p:cNvPr id="643085" name="Oval 2061"/>
          <p:cNvSpPr>
            <a:spLocks noChangeAspect="1" noChangeArrowheads="1"/>
          </p:cNvSpPr>
          <p:nvPr/>
        </p:nvSpPr>
        <p:spPr bwMode="auto">
          <a:xfrm rot="4777107">
            <a:off x="915194" y="2056606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86" name="Oval 2062"/>
          <p:cNvSpPr>
            <a:spLocks noChangeAspect="1" noChangeArrowheads="1"/>
          </p:cNvSpPr>
          <p:nvPr/>
        </p:nvSpPr>
        <p:spPr bwMode="auto">
          <a:xfrm rot="5895381">
            <a:off x="915988" y="2513012"/>
            <a:ext cx="50800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87" name="Line 2063"/>
          <p:cNvSpPr>
            <a:spLocks noChangeShapeType="1"/>
          </p:cNvSpPr>
          <p:nvPr/>
        </p:nvSpPr>
        <p:spPr bwMode="auto">
          <a:xfrm>
            <a:off x="2590800" y="2209800"/>
            <a:ext cx="0" cy="3505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88" name="Line 2064"/>
          <p:cNvSpPr>
            <a:spLocks noChangeShapeType="1"/>
          </p:cNvSpPr>
          <p:nvPr/>
        </p:nvSpPr>
        <p:spPr bwMode="auto">
          <a:xfrm flipV="1">
            <a:off x="2438400" y="5562600"/>
            <a:ext cx="3657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89" name="Oval 2065"/>
          <p:cNvSpPr>
            <a:spLocks noChangeAspect="1"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0" name="Oval 2066"/>
          <p:cNvSpPr>
            <a:spLocks noChangeAspect="1"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1" name="Oval 2067"/>
          <p:cNvSpPr>
            <a:spLocks noChangeAspect="1"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2" name="Oval 2068"/>
          <p:cNvSpPr>
            <a:spLocks noChangeAspect="1"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3" name="Oval 2069"/>
          <p:cNvSpPr>
            <a:spLocks noChangeAspect="1"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4" name="Oval 2070"/>
          <p:cNvSpPr>
            <a:spLocks noChangeAspect="1"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5" name="Oval 2071"/>
          <p:cNvSpPr>
            <a:spLocks noChangeAspect="1"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6" name="Oval 2072"/>
          <p:cNvSpPr>
            <a:spLocks noChangeAspect="1"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7" name="Oval 2073"/>
          <p:cNvSpPr>
            <a:spLocks noChangeAspect="1" noChangeArrowheads="1"/>
          </p:cNvSpPr>
          <p:nvPr/>
        </p:nvSpPr>
        <p:spPr bwMode="auto">
          <a:xfrm rot="-1118274">
            <a:off x="3887788" y="4443413"/>
            <a:ext cx="5397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8" name="Oval 2074"/>
          <p:cNvSpPr>
            <a:spLocks noChangeAspect="1" noChangeArrowheads="1"/>
          </p:cNvSpPr>
          <p:nvPr/>
        </p:nvSpPr>
        <p:spPr bwMode="auto">
          <a:xfrm rot="-1118274">
            <a:off x="6003925" y="32289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099" name="Oval 2075"/>
          <p:cNvSpPr>
            <a:spLocks noChangeAspect="1" noChangeArrowheads="1"/>
          </p:cNvSpPr>
          <p:nvPr/>
        </p:nvSpPr>
        <p:spPr bwMode="auto">
          <a:xfrm rot="-1118274">
            <a:off x="5295900" y="4545013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0" name="Oval 2076"/>
          <p:cNvSpPr>
            <a:spLocks noChangeAspect="1" noChangeArrowheads="1"/>
          </p:cNvSpPr>
          <p:nvPr/>
        </p:nvSpPr>
        <p:spPr bwMode="auto">
          <a:xfrm rot="-1118274">
            <a:off x="3124200" y="2667000"/>
            <a:ext cx="60325" cy="50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1" name="Oval 2077"/>
          <p:cNvSpPr>
            <a:spLocks noChangeAspect="1" noChangeArrowheads="1"/>
          </p:cNvSpPr>
          <p:nvPr/>
        </p:nvSpPr>
        <p:spPr bwMode="auto">
          <a:xfrm rot="-1118274">
            <a:off x="4711700" y="3584575"/>
            <a:ext cx="60325" cy="5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2" name="Oval 2078"/>
          <p:cNvSpPr>
            <a:spLocks noChangeAspect="1" noChangeArrowheads="1"/>
          </p:cNvSpPr>
          <p:nvPr/>
        </p:nvSpPr>
        <p:spPr bwMode="auto">
          <a:xfrm rot="-1118274">
            <a:off x="5867400" y="4495800"/>
            <a:ext cx="60325" cy="476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3" name="Oval 2079"/>
          <p:cNvSpPr>
            <a:spLocks noChangeAspect="1" noChangeArrowheads="1"/>
          </p:cNvSpPr>
          <p:nvPr/>
        </p:nvSpPr>
        <p:spPr bwMode="auto">
          <a:xfrm rot="-1118274">
            <a:off x="3114675" y="3640138"/>
            <a:ext cx="60325" cy="47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4" name="Oval 2080"/>
          <p:cNvSpPr>
            <a:spLocks noChangeAspect="1" noChangeArrowheads="1"/>
          </p:cNvSpPr>
          <p:nvPr/>
        </p:nvSpPr>
        <p:spPr bwMode="auto">
          <a:xfrm rot="5895381">
            <a:off x="3867150" y="3057525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5" name="Oval 2081"/>
          <p:cNvSpPr>
            <a:spLocks noChangeAspect="1" noChangeArrowheads="1"/>
          </p:cNvSpPr>
          <p:nvPr/>
        </p:nvSpPr>
        <p:spPr bwMode="auto">
          <a:xfrm rot="5895381">
            <a:off x="4136231" y="5242719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6" name="Oval 2082"/>
          <p:cNvSpPr>
            <a:spLocks noChangeAspect="1" noChangeArrowheads="1"/>
          </p:cNvSpPr>
          <p:nvPr/>
        </p:nvSpPr>
        <p:spPr bwMode="auto">
          <a:xfrm rot="5895381">
            <a:off x="3114675" y="40989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7" name="Oval 2083"/>
          <p:cNvSpPr>
            <a:spLocks noChangeAspect="1" noChangeArrowheads="1"/>
          </p:cNvSpPr>
          <p:nvPr/>
        </p:nvSpPr>
        <p:spPr bwMode="auto">
          <a:xfrm rot="5895381">
            <a:off x="4343400" y="2393950"/>
            <a:ext cx="47625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8" name="Oval 2084"/>
          <p:cNvSpPr>
            <a:spLocks noChangeAspect="1" noChangeArrowheads="1"/>
          </p:cNvSpPr>
          <p:nvPr/>
        </p:nvSpPr>
        <p:spPr bwMode="auto">
          <a:xfrm rot="5895381">
            <a:off x="5304632" y="4144169"/>
            <a:ext cx="58737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09" name="Oval 2085"/>
          <p:cNvSpPr>
            <a:spLocks noChangeAspect="1" noChangeArrowheads="1"/>
          </p:cNvSpPr>
          <p:nvPr/>
        </p:nvSpPr>
        <p:spPr bwMode="auto">
          <a:xfrm rot="5895381">
            <a:off x="4370388" y="407987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0" name="Oval 2086"/>
          <p:cNvSpPr>
            <a:spLocks noChangeAspect="1" noChangeArrowheads="1"/>
          </p:cNvSpPr>
          <p:nvPr/>
        </p:nvSpPr>
        <p:spPr bwMode="auto">
          <a:xfrm rot="5895381">
            <a:off x="5619750" y="3365500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1" name="Oval 2087"/>
          <p:cNvSpPr>
            <a:spLocks noChangeAspect="1" noChangeArrowheads="1"/>
          </p:cNvSpPr>
          <p:nvPr/>
        </p:nvSpPr>
        <p:spPr bwMode="auto">
          <a:xfrm rot="5895381">
            <a:off x="3087688" y="2346325"/>
            <a:ext cx="47625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2" name="Oval 2088"/>
          <p:cNvSpPr>
            <a:spLocks noChangeAspect="1" noChangeArrowheads="1"/>
          </p:cNvSpPr>
          <p:nvPr/>
        </p:nvSpPr>
        <p:spPr bwMode="auto">
          <a:xfrm rot="5895381">
            <a:off x="5260975" y="32734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3" name="Oval 2089"/>
          <p:cNvSpPr>
            <a:spLocks noChangeAspect="1" noChangeArrowheads="1"/>
          </p:cNvSpPr>
          <p:nvPr/>
        </p:nvSpPr>
        <p:spPr bwMode="auto">
          <a:xfrm rot="5895381">
            <a:off x="5117307" y="4718844"/>
            <a:ext cx="58737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4" name="Oval 2090"/>
          <p:cNvSpPr>
            <a:spLocks noChangeAspect="1" noChangeArrowheads="1"/>
          </p:cNvSpPr>
          <p:nvPr/>
        </p:nvSpPr>
        <p:spPr bwMode="auto">
          <a:xfrm rot="4777107">
            <a:off x="3498057" y="3534569"/>
            <a:ext cx="58737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5" name="Oval 2091"/>
          <p:cNvSpPr>
            <a:spLocks noChangeAspect="1" noChangeArrowheads="1"/>
          </p:cNvSpPr>
          <p:nvPr/>
        </p:nvSpPr>
        <p:spPr bwMode="auto">
          <a:xfrm rot="4777107">
            <a:off x="4651375" y="5254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6" name="Oval 2092"/>
          <p:cNvSpPr>
            <a:spLocks noChangeAspect="1" noChangeArrowheads="1"/>
          </p:cNvSpPr>
          <p:nvPr/>
        </p:nvSpPr>
        <p:spPr bwMode="auto">
          <a:xfrm rot="4777107">
            <a:off x="4346575" y="4873625"/>
            <a:ext cx="47625" cy="53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7" name="Oval 2093"/>
          <p:cNvSpPr>
            <a:spLocks noChangeAspect="1" noChangeArrowheads="1"/>
          </p:cNvSpPr>
          <p:nvPr/>
        </p:nvSpPr>
        <p:spPr bwMode="auto">
          <a:xfrm rot="4777107">
            <a:off x="2817019" y="3736181"/>
            <a:ext cx="58738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8" name="Oval 2094"/>
          <p:cNvSpPr>
            <a:spLocks noChangeAspect="1" noChangeArrowheads="1"/>
          </p:cNvSpPr>
          <p:nvPr/>
        </p:nvSpPr>
        <p:spPr bwMode="auto">
          <a:xfrm rot="4777107">
            <a:off x="3713163" y="2776537"/>
            <a:ext cx="50800" cy="539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19" name="Oval 2095"/>
          <p:cNvSpPr>
            <a:spLocks noChangeAspect="1" noChangeArrowheads="1"/>
          </p:cNvSpPr>
          <p:nvPr/>
        </p:nvSpPr>
        <p:spPr bwMode="auto">
          <a:xfrm rot="4777107">
            <a:off x="4356101" y="4364037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20" name="Oval 2096"/>
          <p:cNvSpPr>
            <a:spLocks noChangeAspect="1" noChangeArrowheads="1"/>
          </p:cNvSpPr>
          <p:nvPr/>
        </p:nvSpPr>
        <p:spPr bwMode="auto">
          <a:xfrm rot="4777107">
            <a:off x="2504282" y="3082131"/>
            <a:ext cx="58738" cy="603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21" name="Oval 2097"/>
          <p:cNvSpPr>
            <a:spLocks noChangeAspect="1" noChangeArrowheads="1"/>
          </p:cNvSpPr>
          <p:nvPr/>
        </p:nvSpPr>
        <p:spPr bwMode="auto">
          <a:xfrm rot="4777107">
            <a:off x="3937794" y="5049044"/>
            <a:ext cx="55563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22" name="Oval 2098"/>
          <p:cNvSpPr>
            <a:spLocks noChangeAspect="1" noChangeArrowheads="1"/>
          </p:cNvSpPr>
          <p:nvPr/>
        </p:nvSpPr>
        <p:spPr bwMode="auto">
          <a:xfrm rot="4777107">
            <a:off x="5303838" y="4756150"/>
            <a:ext cx="50800" cy="60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23" name="Text Box 2099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f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x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,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,b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 = sign(</a:t>
            </a:r>
            <a:r>
              <a:rPr lang="en-US" altLang="zh-CN" sz="2000" b="1" i="1" smtClean="0">
                <a:solidFill>
                  <a:srgbClr val="00CC00"/>
                </a:solidFill>
                <a:ea typeface="SimSun" pitchFamily="2" charset="-122"/>
              </a:rPr>
              <a:t>w</a:t>
            </a:r>
            <a:r>
              <a:rPr lang="en-US" altLang="zh-CN" sz="2000" b="1" i="1" smtClean="0">
                <a:solidFill>
                  <a:srgbClr val="000000"/>
                </a:solidFill>
                <a:ea typeface="SimSun" pitchFamily="2" charset="-122"/>
              </a:rPr>
              <a:t>. x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 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- </a:t>
            </a:r>
            <a:r>
              <a:rPr lang="en-US" altLang="zh-CN" sz="2000" i="1" smtClean="0">
                <a:solidFill>
                  <a:srgbClr val="00CC00"/>
                </a:solidFill>
                <a:ea typeface="SimSun" pitchFamily="2" charset="-122"/>
              </a:rPr>
              <a:t>b</a:t>
            </a:r>
            <a:r>
              <a:rPr lang="en-US" altLang="zh-CN" sz="2000" i="1" smtClean="0">
                <a:solidFill>
                  <a:srgbClr val="000000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643124" name="Text Box 210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43125" name="Text Box 2101"/>
          <p:cNvSpPr txBox="1">
            <a:spLocks noChangeArrowheads="1"/>
          </p:cNvSpPr>
          <p:nvPr/>
        </p:nvSpPr>
        <p:spPr bwMode="auto">
          <a:xfrm>
            <a:off x="6400800" y="2286000"/>
            <a:ext cx="27432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The </a:t>
            </a:r>
            <a:r>
              <a:rPr lang="en-US" altLang="zh-CN" sz="2400" smtClean="0">
                <a:solidFill>
                  <a:srgbClr val="FF0000"/>
                </a:solidFill>
                <a:ea typeface="SimSun" pitchFamily="2" charset="-122"/>
              </a:rPr>
              <a:t>maximum margin linear classifier</a:t>
            </a: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 is the linear classifier with the, um, maximum margin.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400" smtClean="0">
                <a:solidFill>
                  <a:srgbClr val="000000"/>
                </a:solidFill>
                <a:ea typeface="SimSun" pitchFamily="2" charset="-122"/>
              </a:rPr>
              <a:t>This is the simplest kind of SVM (Called an LSVM)</a:t>
            </a:r>
          </a:p>
        </p:txBody>
      </p:sp>
      <p:sp>
        <p:nvSpPr>
          <p:cNvPr id="643127" name="Text Box 2103"/>
          <p:cNvSpPr txBox="1">
            <a:spLocks noChangeArrowheads="1"/>
          </p:cNvSpPr>
          <p:nvPr/>
        </p:nvSpPr>
        <p:spPr bwMode="auto">
          <a:xfrm>
            <a:off x="173038" y="3675063"/>
            <a:ext cx="21209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000" smtClean="0">
                <a:solidFill>
                  <a:srgbClr val="00CC00"/>
                </a:solidFill>
                <a:ea typeface="SimSun" pitchFamily="2" charset="-122"/>
              </a:rPr>
              <a:t>Support Vectors </a:t>
            </a: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are those datapoints that the margin pushes up against</a:t>
            </a:r>
          </a:p>
        </p:txBody>
      </p:sp>
      <p:sp>
        <p:nvSpPr>
          <p:cNvPr id="643128" name="Freeform 2104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98 h 98"/>
              <a:gd name="T2" fmla="*/ 104 w 1076"/>
              <a:gd name="T3" fmla="*/ 39 h 98"/>
              <a:gd name="T4" fmla="*/ 212 w 1076"/>
              <a:gd name="T5" fmla="*/ 0 h 98"/>
              <a:gd name="T6" fmla="*/ 326 w 1076"/>
              <a:gd name="T7" fmla="*/ 11 h 98"/>
              <a:gd name="T8" fmla="*/ 386 w 1076"/>
              <a:gd name="T9" fmla="*/ 39 h 98"/>
              <a:gd name="T10" fmla="*/ 386 w 1076"/>
              <a:gd name="T11" fmla="*/ 39 h 98"/>
              <a:gd name="T12" fmla="*/ 511 w 1076"/>
              <a:gd name="T13" fmla="*/ 82 h 98"/>
              <a:gd name="T14" fmla="*/ 989 w 1076"/>
              <a:gd name="T15" fmla="*/ 55 h 98"/>
              <a:gd name="T16" fmla="*/ 1076 w 1076"/>
              <a:gd name="T17" fmla="*/ 4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00" cap="flat" cmpd="sng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29" name="Freeform 2105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306 h 306"/>
              <a:gd name="T2" fmla="*/ 16 w 1445"/>
              <a:gd name="T3" fmla="*/ 301 h 306"/>
              <a:gd name="T4" fmla="*/ 27 w 1445"/>
              <a:gd name="T5" fmla="*/ 268 h 306"/>
              <a:gd name="T6" fmla="*/ 48 w 1445"/>
              <a:gd name="T7" fmla="*/ 236 h 306"/>
              <a:gd name="T8" fmla="*/ 125 w 1445"/>
              <a:gd name="T9" fmla="*/ 171 h 306"/>
              <a:gd name="T10" fmla="*/ 228 w 1445"/>
              <a:gd name="T11" fmla="*/ 105 h 306"/>
              <a:gd name="T12" fmla="*/ 298 w 1445"/>
              <a:gd name="T13" fmla="*/ 73 h 306"/>
              <a:gd name="T14" fmla="*/ 635 w 1445"/>
              <a:gd name="T15" fmla="*/ 2 h 306"/>
              <a:gd name="T16" fmla="*/ 1043 w 1445"/>
              <a:gd name="T17" fmla="*/ 18 h 306"/>
              <a:gd name="T18" fmla="*/ 1119 w 1445"/>
              <a:gd name="T19" fmla="*/ 40 h 306"/>
              <a:gd name="T20" fmla="*/ 1217 w 1445"/>
              <a:gd name="T21" fmla="*/ 84 h 306"/>
              <a:gd name="T22" fmla="*/ 1336 w 1445"/>
              <a:gd name="T23" fmla="*/ 132 h 306"/>
              <a:gd name="T24" fmla="*/ 1445 w 1445"/>
              <a:gd name="T25" fmla="*/ 165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00" cap="flat" cmpd="sng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30" name="Freeform 2106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130 w 1092"/>
              <a:gd name="T3" fmla="*/ 54 h 283"/>
              <a:gd name="T4" fmla="*/ 326 w 1092"/>
              <a:gd name="T5" fmla="*/ 147 h 283"/>
              <a:gd name="T6" fmla="*/ 397 w 1092"/>
              <a:gd name="T7" fmla="*/ 174 h 283"/>
              <a:gd name="T8" fmla="*/ 527 w 1092"/>
              <a:gd name="T9" fmla="*/ 217 h 283"/>
              <a:gd name="T10" fmla="*/ 1092 w 1092"/>
              <a:gd name="T11" fmla="*/ 272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00" cap="flat" cmpd="sng">
            <a:solidFill>
              <a:srgbClr val="00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31" name="Oval 2107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00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32" name="Oval 2108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00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33" name="Oval 2109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00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643135" name="Text Box 2111"/>
          <p:cNvSpPr txBox="1">
            <a:spLocks noChangeArrowheads="1"/>
          </p:cNvSpPr>
          <p:nvPr/>
        </p:nvSpPr>
        <p:spPr bwMode="auto">
          <a:xfrm>
            <a:off x="5572125" y="1406525"/>
            <a:ext cx="3365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zh-CN" altLang="en-US" sz="20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43136" name="Text Box 2112"/>
          <p:cNvSpPr txBox="1">
            <a:spLocks noChangeArrowheads="1"/>
          </p:cNvSpPr>
          <p:nvPr/>
        </p:nvSpPr>
        <p:spPr bwMode="auto">
          <a:xfrm>
            <a:off x="4044950" y="1276350"/>
            <a:ext cx="4968875" cy="499745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9144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Tx/>
              <a:buAutoNum type="arabicPeriod"/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Intuitively this feels safest.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Tx/>
              <a:buAutoNum type="arabicPeriod"/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If we’ve made a small error in the location of the boundary (it’s been jolted in its perpendicular direction) this gives us least chance of causing a misclassification.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Tx/>
              <a:buAutoNum type="arabicPeriod"/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LOOCV is easy since the model is immune to removal of any non-support-vector datapoints.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Tx/>
              <a:buAutoNum type="arabicPeriod"/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There’s some theory (using VC dimension) that is related to (but not the same as) the proposition that this is a good thing.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Tx/>
              <a:buAutoNum type="arabicPeriod"/>
            </a:pPr>
            <a:r>
              <a:rPr lang="en-US" altLang="zh-CN" sz="2000" smtClean="0">
                <a:solidFill>
                  <a:srgbClr val="000000"/>
                </a:solidFill>
                <a:ea typeface="SimSun" pitchFamily="2" charset="-122"/>
              </a:rPr>
              <a:t>Empirically it works very very well.</a:t>
            </a:r>
          </a:p>
        </p:txBody>
      </p:sp>
    </p:spTree>
    <p:extLst>
      <p:ext uri="{BB962C8B-B14F-4D97-AF65-F5344CB8AC3E}">
        <p14:creationId xmlns:p14="http://schemas.microsoft.com/office/powerpoint/2010/main" val="2543276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7352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SimSun" pitchFamily="2" charset="-122"/>
              </a:rPr>
              <a:t>Nonlinear Kernel (I)</a:t>
            </a:r>
          </a:p>
        </p:txBody>
      </p:sp>
      <p:graphicFrame>
        <p:nvGraphicFramePr>
          <p:cNvPr id="735235" name="Object 1027"/>
          <p:cNvGraphicFramePr>
            <a:graphicFrameLocks noGrp="1" noChangeAspect="1"/>
          </p:cNvGraphicFramePr>
          <p:nvPr>
            <p:ph type="body" idx="1"/>
          </p:nvPr>
        </p:nvGraphicFramePr>
        <p:xfrm>
          <a:off x="747713" y="838200"/>
          <a:ext cx="7558087" cy="561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Bitmap Image" r:id="rId3" imgW="6200000" imgH="4610744" progId="Paint.Picture">
                  <p:embed/>
                </p:oleObj>
              </mc:Choice>
              <mc:Fallback>
                <p:oleObj name="Bitmap Image" r:id="rId3" imgW="6200000" imgH="461074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838200"/>
                        <a:ext cx="7558087" cy="561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7638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1C1C1C"/>
                </a:solidFill>
              </a:rPr>
              <a:t>Copyright © 2001, 2003, Andrew W. Moore</a:t>
            </a:r>
          </a:p>
        </p:txBody>
      </p:sp>
      <p:sp>
        <p:nvSpPr>
          <p:cNvPr id="7362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SimSun" pitchFamily="2" charset="-122"/>
              </a:rPr>
              <a:t>Nonlinear Kernel (II)</a:t>
            </a:r>
          </a:p>
        </p:txBody>
      </p:sp>
      <p:graphicFrame>
        <p:nvGraphicFramePr>
          <p:cNvPr id="736259" name="Object 1027"/>
          <p:cNvGraphicFramePr>
            <a:graphicFrameLocks noChangeAspect="1"/>
          </p:cNvGraphicFramePr>
          <p:nvPr/>
        </p:nvGraphicFramePr>
        <p:xfrm>
          <a:off x="1295400" y="914400"/>
          <a:ext cx="7239000" cy="535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Bitmap Image" r:id="rId3" imgW="6257143" imgH="4629796" progId="Paint.Picture">
                  <p:embed/>
                </p:oleObj>
              </mc:Choice>
              <mc:Fallback>
                <p:oleObj name="Bitmap Image" r:id="rId3" imgW="6257143" imgH="462979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914400"/>
                        <a:ext cx="7239000" cy="535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98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80297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569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85678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24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</a:pPr>
            <a:r>
              <a:rPr lang="en-US" sz="3000" smtClean="0">
                <a:ea typeface="ＭＳ Ｐゴシック" pitchFamily="34" charset="-128"/>
              </a:rPr>
              <a:t>Smallest category size is 31 images:</a:t>
            </a:r>
          </a:p>
          <a:p>
            <a:pPr>
              <a:lnSpc>
                <a:spcPct val="170000"/>
              </a:lnSpc>
            </a:pPr>
            <a:r>
              <a:rPr lang="en-US" sz="3000" smtClean="0">
                <a:ea typeface="ＭＳ Ｐゴシック" pitchFamily="34" charset="-128"/>
              </a:rPr>
              <a:t>Too easy?</a:t>
            </a:r>
          </a:p>
          <a:p>
            <a:pPr lvl="1">
              <a:lnSpc>
                <a:spcPct val="170000"/>
              </a:lnSpc>
            </a:pPr>
            <a:r>
              <a:rPr lang="en-US" sz="3000" smtClean="0">
                <a:ea typeface="ＭＳ Ｐゴシック" pitchFamily="34" charset="-128"/>
              </a:rPr>
              <a:t>left-right aligned</a:t>
            </a:r>
          </a:p>
          <a:p>
            <a:pPr lvl="1">
              <a:lnSpc>
                <a:spcPct val="170000"/>
              </a:lnSpc>
            </a:pPr>
            <a:r>
              <a:rPr lang="en-US" sz="3000" smtClean="0">
                <a:ea typeface="ＭＳ Ｐゴシック" pitchFamily="34" charset="-128"/>
              </a:rPr>
              <a:t>Rotation artifacts</a:t>
            </a:r>
          </a:p>
          <a:p>
            <a:pPr lvl="1">
              <a:lnSpc>
                <a:spcPct val="170000"/>
              </a:lnSpc>
            </a:pPr>
            <a:r>
              <a:rPr lang="en-US" sz="3000" smtClean="0">
                <a:ea typeface="ＭＳ Ｐゴシック" pitchFamily="34" charset="-128"/>
              </a:rPr>
              <a:t>Soon will saturate performance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15240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Caltech-101: Drawbacks</a:t>
            </a: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7277100" y="2197100"/>
          <a:ext cx="15430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Equation" r:id="rId5" imgW="647700" imgH="177800" progId="Equation.3">
                  <p:embed/>
                </p:oleObj>
              </mc:Choice>
              <mc:Fallback>
                <p:oleObj name="Equation" r:id="rId5" imgW="647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7100" y="2197100"/>
                        <a:ext cx="154305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71800"/>
            <a:ext cx="15240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91000"/>
            <a:ext cx="1000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910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6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6868" name="Picture 4" descr="averages100obje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 rot="-5400000">
            <a:off x="-3007519" y="3312319"/>
            <a:ext cx="6656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sz="1600"/>
              <a:t>Antonio Torralba generated these average images of the Caltech 101 categories</a:t>
            </a:r>
          </a:p>
        </p:txBody>
      </p:sp>
    </p:spTree>
    <p:extLst>
      <p:ext uri="{BB962C8B-B14F-4D97-AF65-F5344CB8AC3E}">
        <p14:creationId xmlns:p14="http://schemas.microsoft.com/office/powerpoint/2010/main" val="23318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636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543800" cy="648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01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Jump to Nicolas Pinto’s slides. (page 29)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74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6AE0F-A437-4E5A-993F-B4C2FA62A94C}" type="slidenum">
              <a:rPr lang="tr-TR"/>
              <a:pPr/>
              <a:t>32</a:t>
            </a:fld>
            <a:endParaRPr lang="tr-T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924175"/>
            <a:ext cx="7772400" cy="14700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207D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solidFill>
                  <a:srgbClr val="010343"/>
                </a:solidFill>
              </a:rPr>
              <a:t>Objects in Context</a:t>
            </a:r>
            <a:endParaRPr lang="tr-TR" b="1">
              <a:solidFill>
                <a:srgbClr val="01034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52888"/>
            <a:ext cx="6400800" cy="1752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207D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solidFill>
                  <a:srgbClr val="010343"/>
                </a:solidFill>
              </a:rPr>
              <a:t>R. Gokberk Cinbis</a:t>
            </a:r>
            <a:endParaRPr lang="tr-TR" b="1">
              <a:solidFill>
                <a:srgbClr val="010343"/>
              </a:solidFill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79575" y="6021388"/>
            <a:ext cx="63182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MIT 6.870 Object Recognition and Scene Understanding</a:t>
            </a:r>
            <a:r>
              <a:rPr lang="en-US">
                <a:solidFill>
                  <a:schemeClr val="bg1"/>
                </a:solidFill>
              </a:rPr>
              <a:t> 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BC73-AD12-4B76-A2A5-B7BB011A5B70}" type="slidenum">
              <a:rPr lang="tr-TR"/>
              <a:pPr/>
              <a:t>33</a:t>
            </a:fld>
            <a:endParaRPr lang="tr-TR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Papers</a:t>
            </a:r>
            <a:endParaRPr lang="tr-T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2800" dirty="0"/>
              <a:t>A. Torralba. </a:t>
            </a:r>
            <a:r>
              <a:rPr lang="tr-TR" sz="2800" u="sng" dirty="0"/>
              <a:t>Contextual priming for object detection</a:t>
            </a:r>
            <a:r>
              <a:rPr lang="tr-TR" sz="2800" dirty="0"/>
              <a:t>. IJCV 2003.</a:t>
            </a:r>
          </a:p>
          <a:p>
            <a:endParaRPr lang="en-US" sz="2800" dirty="0"/>
          </a:p>
          <a:p>
            <a:r>
              <a:rPr lang="tr-TR" sz="2800" dirty="0"/>
              <a:t>A. Rabinovich, A. Vedaldi, C. Galleguillos, E. Wiewiora and S. Belongie. </a:t>
            </a:r>
            <a:r>
              <a:rPr lang="tr-TR" sz="2800" u="sng" dirty="0"/>
              <a:t>Objects in Context</a:t>
            </a:r>
            <a:r>
              <a:rPr lang="tr-TR" sz="2800" dirty="0"/>
              <a:t>. ICCV 2007</a:t>
            </a:r>
            <a:endParaRPr lang="en-US" sz="2800" dirty="0"/>
          </a:p>
          <a:p>
            <a:pPr marL="0" indent="0">
              <a:buNone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0215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7230-4F5F-410F-A373-9AEEDBA44014}" type="slidenum">
              <a:rPr lang="tr-TR"/>
              <a:pPr/>
              <a:t>34</a:t>
            </a:fld>
            <a:endParaRPr lang="tr-TR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Object Detection</a:t>
            </a:r>
            <a:br>
              <a:rPr lang="en-US" sz="4000"/>
            </a:br>
            <a:r>
              <a:rPr lang="en-US" sz="2400"/>
              <a:t>Probabilistic Framework</a:t>
            </a:r>
            <a:endParaRPr lang="tr-TR" sz="240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4262437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 flipH="1" flipV="1">
            <a:off x="1908175" y="1557338"/>
            <a:ext cx="1150938" cy="3587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468313" y="1196975"/>
            <a:ext cx="136683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FF3300"/>
                </a:solidFill>
              </a:rPr>
              <a:t>Object presence at a particular location/scale</a:t>
            </a:r>
            <a:endParaRPr lang="tr-TR">
              <a:solidFill>
                <a:srgbClr val="FF3300"/>
              </a:solidFill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476375" y="2781300"/>
            <a:ext cx="18716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FF3300"/>
                </a:solidFill>
              </a:rPr>
              <a:t>Given all image</a:t>
            </a:r>
          </a:p>
          <a:p>
            <a:pPr algn="l">
              <a:spcBef>
                <a:spcPct val="0"/>
              </a:spcBef>
            </a:pPr>
            <a:r>
              <a:rPr lang="en-US">
                <a:solidFill>
                  <a:srgbClr val="FF3300"/>
                </a:solidFill>
              </a:rPr>
              <a:t>features (local/object and scene/context)</a:t>
            </a:r>
            <a:endParaRPr lang="tr-TR">
              <a:solidFill>
                <a:srgbClr val="FF3300"/>
              </a:solidFill>
            </a:endParaRP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>
            <a:off x="3059113" y="2276475"/>
            <a:ext cx="504825" cy="5048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6732588" y="1773238"/>
            <a:ext cx="168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FF3300"/>
                </a:solidFill>
              </a:rPr>
              <a:t>(Single Object </a:t>
            </a:r>
          </a:p>
          <a:p>
            <a:pPr algn="l">
              <a:spcBef>
                <a:spcPct val="0"/>
              </a:spcBef>
            </a:pPr>
            <a:r>
              <a:rPr lang="en-US">
                <a:solidFill>
                  <a:srgbClr val="FF3300"/>
                </a:solidFill>
              </a:rPr>
              <a:t>  Likelihood)</a:t>
            </a:r>
            <a:endParaRPr lang="tr-TR">
              <a:solidFill>
                <a:srgbClr val="FF3300"/>
              </a:solidFill>
            </a:endParaRPr>
          </a:p>
        </p:txBody>
      </p:sp>
      <p:sp>
        <p:nvSpPr>
          <p:cNvPr id="49178" name="Line 26"/>
          <p:cNvSpPr>
            <a:spLocks noChangeShapeType="1"/>
          </p:cNvSpPr>
          <p:nvPr/>
        </p:nvSpPr>
        <p:spPr bwMode="auto">
          <a:xfrm>
            <a:off x="3708400" y="2349500"/>
            <a:ext cx="1584325" cy="13668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3995738" y="3860800"/>
            <a:ext cx="3671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800" b="1">
                <a:solidFill>
                  <a:srgbClr val="FF3300"/>
                </a:solidFill>
              </a:rPr>
              <a:t>v </a:t>
            </a:r>
            <a:r>
              <a:rPr lang="en-US" sz="2800">
                <a:solidFill>
                  <a:srgbClr val="FF3300"/>
                </a:solidFill>
              </a:rPr>
              <a:t>=</a:t>
            </a:r>
            <a:r>
              <a:rPr lang="en-US" sz="2800" b="1">
                <a:solidFill>
                  <a:srgbClr val="FF3300"/>
                </a:solidFill>
              </a:rPr>
              <a:t> v</a:t>
            </a:r>
            <a:r>
              <a:rPr lang="en-US" sz="2800" b="1" baseline="-25000">
                <a:solidFill>
                  <a:srgbClr val="FF3300"/>
                </a:solidFill>
              </a:rPr>
              <a:t>Local</a:t>
            </a:r>
            <a:r>
              <a:rPr lang="en-US" sz="2800" b="1">
                <a:solidFill>
                  <a:srgbClr val="FF3300"/>
                </a:solidFill>
              </a:rPr>
              <a:t> </a:t>
            </a:r>
            <a:r>
              <a:rPr lang="en-US" sz="2800">
                <a:solidFill>
                  <a:srgbClr val="FF3300"/>
                </a:solidFill>
              </a:rPr>
              <a:t>+</a:t>
            </a:r>
            <a:r>
              <a:rPr lang="en-US" sz="2800" b="1">
                <a:solidFill>
                  <a:srgbClr val="FF3300"/>
                </a:solidFill>
              </a:rPr>
              <a:t> v</a:t>
            </a:r>
            <a:r>
              <a:rPr lang="en-US" sz="2800" b="1" baseline="-25000">
                <a:solidFill>
                  <a:srgbClr val="FF3300"/>
                </a:solidFill>
              </a:rPr>
              <a:t>Contextual</a:t>
            </a:r>
            <a:endParaRPr lang="tr-TR" sz="2800" b="1" baseline="-250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5D58C-D53C-479F-8147-8963FF190297}" type="slidenum">
              <a:rPr lang="tr-TR"/>
              <a:pPr/>
              <a:t>35</a:t>
            </a:fld>
            <a:endParaRPr lang="tr-TR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Contextual Reasoning</a:t>
            </a:r>
            <a:endParaRPr lang="tr-TR"/>
          </a:p>
        </p:txBody>
      </p:sp>
      <p:grpSp>
        <p:nvGrpSpPr>
          <p:cNvPr id="38955" name="Group 43"/>
          <p:cNvGrpSpPr>
            <a:grpSpLocks/>
          </p:cNvGrpSpPr>
          <p:nvPr/>
        </p:nvGrpSpPr>
        <p:grpSpPr bwMode="auto">
          <a:xfrm>
            <a:off x="179388" y="2349500"/>
            <a:ext cx="2808287" cy="4240213"/>
            <a:chOff x="113" y="1480"/>
            <a:chExt cx="1769" cy="2671"/>
          </a:xfrm>
        </p:grpSpPr>
        <p:sp>
          <p:nvSpPr>
            <p:cNvPr id="38919" name="Line 7"/>
            <p:cNvSpPr>
              <a:spLocks noChangeShapeType="1"/>
            </p:cNvSpPr>
            <p:nvPr/>
          </p:nvSpPr>
          <p:spPr bwMode="auto">
            <a:xfrm flipH="1">
              <a:off x="748" y="1480"/>
              <a:ext cx="36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0" name="Text Box 8"/>
            <p:cNvSpPr txBox="1">
              <a:spLocks noChangeArrowheads="1"/>
            </p:cNvSpPr>
            <p:nvPr/>
          </p:nvSpPr>
          <p:spPr bwMode="auto">
            <a:xfrm>
              <a:off x="158" y="1801"/>
              <a:ext cx="13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/>
                <a:t>Scene Centered</a:t>
              </a:r>
              <a:endParaRPr lang="tr-TR"/>
            </a:p>
          </p:txBody>
        </p:sp>
        <p:pic>
          <p:nvPicPr>
            <p:cNvPr id="38930" name="Picture 18" descr="Fig1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069"/>
              <a:ext cx="1769" cy="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31" name="Oval 19"/>
            <p:cNvSpPr>
              <a:spLocks noChangeArrowheads="1"/>
            </p:cNvSpPr>
            <p:nvPr/>
          </p:nvSpPr>
          <p:spPr bwMode="auto">
            <a:xfrm rot="970708">
              <a:off x="1198" y="3141"/>
              <a:ext cx="564" cy="499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2" name="Text Box 20"/>
            <p:cNvSpPr txBox="1">
              <a:spLocks noChangeArrowheads="1"/>
            </p:cNvSpPr>
            <p:nvPr/>
          </p:nvSpPr>
          <p:spPr bwMode="auto">
            <a:xfrm>
              <a:off x="1338" y="3203"/>
              <a:ext cx="243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3200" b="1">
                  <a:latin typeface="Times New Roman" pitchFamily="-112" charset="0"/>
                  <a:cs typeface="Times New Roman" pitchFamily="-112" charset="0"/>
                </a:rPr>
                <a:t>?</a:t>
              </a:r>
            </a:p>
          </p:txBody>
        </p:sp>
        <p:sp>
          <p:nvSpPr>
            <p:cNvPr id="38934" name="Rectangle 22"/>
            <p:cNvSpPr>
              <a:spLocks noChangeArrowheads="1"/>
            </p:cNvSpPr>
            <p:nvPr/>
          </p:nvSpPr>
          <p:spPr bwMode="auto">
            <a:xfrm>
              <a:off x="204" y="3747"/>
              <a:ext cx="154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tr-TR" u="sng"/>
                <a:t>Contextual priming for object detection</a:t>
              </a:r>
            </a:p>
          </p:txBody>
        </p:sp>
      </p:grpSp>
      <p:grpSp>
        <p:nvGrpSpPr>
          <p:cNvPr id="38956" name="Group 44"/>
          <p:cNvGrpSpPr>
            <a:grpSpLocks/>
          </p:cNvGrpSpPr>
          <p:nvPr/>
        </p:nvGrpSpPr>
        <p:grpSpPr bwMode="auto">
          <a:xfrm>
            <a:off x="2484438" y="2349500"/>
            <a:ext cx="3168650" cy="4110038"/>
            <a:chOff x="1565" y="1480"/>
            <a:chExt cx="1996" cy="2589"/>
          </a:xfrm>
        </p:grpSpPr>
        <p:sp>
          <p:nvSpPr>
            <p:cNvPr id="38921" name="Line 9"/>
            <p:cNvSpPr>
              <a:spLocks noChangeShapeType="1"/>
            </p:cNvSpPr>
            <p:nvPr/>
          </p:nvSpPr>
          <p:spPr bwMode="auto">
            <a:xfrm>
              <a:off x="1565" y="1480"/>
              <a:ext cx="680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0" name="Group 38"/>
            <p:cNvGrpSpPr>
              <a:grpSpLocks/>
            </p:cNvGrpSpPr>
            <p:nvPr/>
          </p:nvGrpSpPr>
          <p:grpSpPr bwMode="auto">
            <a:xfrm>
              <a:off x="1973" y="1797"/>
              <a:ext cx="1588" cy="2272"/>
              <a:chOff x="1973" y="1797"/>
              <a:chExt cx="1588" cy="2272"/>
            </a:xfrm>
          </p:grpSpPr>
          <p:sp>
            <p:nvSpPr>
              <p:cNvPr id="38922" name="Text Box 10"/>
              <p:cNvSpPr txBox="1">
                <a:spLocks noChangeArrowheads="1"/>
              </p:cNvSpPr>
              <p:nvPr/>
            </p:nvSpPr>
            <p:spPr bwMode="auto">
              <a:xfrm>
                <a:off x="2064" y="1797"/>
                <a:ext cx="13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/>
                  <a:t>Object Centered</a:t>
                </a:r>
                <a:endParaRPr lang="tr-TR"/>
              </a:p>
            </p:txBody>
          </p:sp>
          <p:pic>
            <p:nvPicPr>
              <p:cNvPr id="38933" name="Picture 2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05" b="15210"/>
              <a:stretch>
                <a:fillRect/>
              </a:stretch>
            </p:blipFill>
            <p:spPr bwMode="auto">
              <a:xfrm>
                <a:off x="1973" y="2115"/>
                <a:ext cx="1587" cy="16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935" name="Text Box 23"/>
              <p:cNvSpPr txBox="1">
                <a:spLocks noChangeArrowheads="1"/>
              </p:cNvSpPr>
              <p:nvPr/>
            </p:nvSpPr>
            <p:spPr bwMode="auto">
              <a:xfrm>
                <a:off x="2245" y="3838"/>
                <a:ext cx="13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u="sng"/>
                  <a:t>Objects in Context</a:t>
                </a:r>
                <a:endParaRPr lang="tr-TR"/>
              </a:p>
            </p:txBody>
          </p:sp>
        </p:grpSp>
      </p:grpSp>
      <p:grpSp>
        <p:nvGrpSpPr>
          <p:cNvPr id="38954" name="Group 42"/>
          <p:cNvGrpSpPr>
            <a:grpSpLocks/>
          </p:cNvGrpSpPr>
          <p:nvPr/>
        </p:nvGrpSpPr>
        <p:grpSpPr bwMode="auto">
          <a:xfrm>
            <a:off x="1260475" y="1196975"/>
            <a:ext cx="6767513" cy="1433513"/>
            <a:chOff x="794" y="754"/>
            <a:chExt cx="4263" cy="903"/>
          </a:xfrm>
        </p:grpSpPr>
        <p:sp>
          <p:nvSpPr>
            <p:cNvPr id="38915" name="Line 3"/>
            <p:cNvSpPr>
              <a:spLocks noChangeShapeType="1"/>
            </p:cNvSpPr>
            <p:nvPr/>
          </p:nvSpPr>
          <p:spPr bwMode="auto">
            <a:xfrm flipH="1">
              <a:off x="1429" y="799"/>
              <a:ext cx="589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16" name="Text Box 4"/>
            <p:cNvSpPr txBox="1">
              <a:spLocks noChangeArrowheads="1"/>
            </p:cNvSpPr>
            <p:nvPr/>
          </p:nvSpPr>
          <p:spPr bwMode="auto">
            <a:xfrm>
              <a:off x="794" y="1253"/>
              <a:ext cx="13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/>
                <a:t>2D Reasoning</a:t>
              </a:r>
              <a:endParaRPr lang="tr-TR"/>
            </a:p>
          </p:txBody>
        </p:sp>
        <p:sp>
          <p:nvSpPr>
            <p:cNvPr id="38917" name="Line 5"/>
            <p:cNvSpPr>
              <a:spLocks noChangeShapeType="1"/>
            </p:cNvSpPr>
            <p:nvPr/>
          </p:nvSpPr>
          <p:spPr bwMode="auto">
            <a:xfrm>
              <a:off x="3470" y="754"/>
              <a:ext cx="725" cy="4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18" name="Text Box 6"/>
            <p:cNvSpPr txBox="1">
              <a:spLocks noChangeArrowheads="1"/>
            </p:cNvSpPr>
            <p:nvPr/>
          </p:nvSpPr>
          <p:spPr bwMode="auto">
            <a:xfrm>
              <a:off x="4014" y="1253"/>
              <a:ext cx="104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/>
                <a:t>2,5D / 3D Reasoning</a:t>
              </a:r>
              <a:endParaRPr lang="tr-TR"/>
            </a:p>
          </p:txBody>
        </p:sp>
      </p:grpSp>
      <p:grpSp>
        <p:nvGrpSpPr>
          <p:cNvPr id="38957" name="Group 45"/>
          <p:cNvGrpSpPr>
            <a:grpSpLocks/>
          </p:cNvGrpSpPr>
          <p:nvPr/>
        </p:nvGrpSpPr>
        <p:grpSpPr bwMode="auto">
          <a:xfrm>
            <a:off x="5508625" y="2565400"/>
            <a:ext cx="3635375" cy="4097338"/>
            <a:chOff x="3470" y="1616"/>
            <a:chExt cx="2290" cy="2581"/>
          </a:xfrm>
        </p:grpSpPr>
        <p:grpSp>
          <p:nvGrpSpPr>
            <p:cNvPr id="38936" name="Group 24"/>
            <p:cNvGrpSpPr>
              <a:grpSpLocks/>
            </p:cNvGrpSpPr>
            <p:nvPr/>
          </p:nvGrpSpPr>
          <p:grpSpPr bwMode="auto">
            <a:xfrm>
              <a:off x="3521" y="2051"/>
              <a:ext cx="2081" cy="1742"/>
              <a:chOff x="2018" y="2419"/>
              <a:chExt cx="2081" cy="1742"/>
            </a:xfrm>
          </p:grpSpPr>
          <p:pic>
            <p:nvPicPr>
              <p:cNvPr id="38937" name="Picture 25" descr="p101017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9" y="2419"/>
                <a:ext cx="2080" cy="1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938" name="Line 26"/>
              <p:cNvSpPr>
                <a:spLocks noChangeAspect="1" noChangeShapeType="1"/>
              </p:cNvSpPr>
              <p:nvPr/>
            </p:nvSpPr>
            <p:spPr bwMode="auto">
              <a:xfrm>
                <a:off x="2374" y="3092"/>
                <a:ext cx="246" cy="6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9" name="Freeform 27"/>
              <p:cNvSpPr>
                <a:spLocks noChangeAspect="1"/>
              </p:cNvSpPr>
              <p:nvPr/>
            </p:nvSpPr>
            <p:spPr bwMode="auto">
              <a:xfrm>
                <a:off x="2018" y="2419"/>
                <a:ext cx="1232" cy="1131"/>
              </a:xfrm>
              <a:custGeom>
                <a:avLst/>
                <a:gdLst>
                  <a:gd name="T0" fmla="*/ 730 w 1933"/>
                  <a:gd name="T1" fmla="*/ 0 h 1589"/>
                  <a:gd name="T2" fmla="*/ 1332 w 1933"/>
                  <a:gd name="T3" fmla="*/ 515 h 1589"/>
                  <a:gd name="T4" fmla="*/ 1246 w 1933"/>
                  <a:gd name="T5" fmla="*/ 558 h 1589"/>
                  <a:gd name="T6" fmla="*/ 1289 w 1933"/>
                  <a:gd name="T7" fmla="*/ 773 h 1589"/>
                  <a:gd name="T8" fmla="*/ 1311 w 1933"/>
                  <a:gd name="T9" fmla="*/ 768 h 1589"/>
                  <a:gd name="T10" fmla="*/ 1546 w 1933"/>
                  <a:gd name="T11" fmla="*/ 730 h 1589"/>
                  <a:gd name="T12" fmla="*/ 1718 w 1933"/>
                  <a:gd name="T13" fmla="*/ 859 h 1589"/>
                  <a:gd name="T14" fmla="*/ 1718 w 1933"/>
                  <a:gd name="T15" fmla="*/ 902 h 1589"/>
                  <a:gd name="T16" fmla="*/ 1933 w 1933"/>
                  <a:gd name="T17" fmla="*/ 902 h 1589"/>
                  <a:gd name="T18" fmla="*/ 1907 w 1933"/>
                  <a:gd name="T19" fmla="*/ 1378 h 1589"/>
                  <a:gd name="T20" fmla="*/ 0 w 1933"/>
                  <a:gd name="T21" fmla="*/ 1589 h 1589"/>
                  <a:gd name="T22" fmla="*/ 0 w 1933"/>
                  <a:gd name="T23" fmla="*/ 0 h 1589"/>
                  <a:gd name="T24" fmla="*/ 730 w 1933"/>
                  <a:gd name="T25" fmla="*/ 0 h 1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33" h="1589">
                    <a:moveTo>
                      <a:pt x="730" y="0"/>
                    </a:moveTo>
                    <a:lnTo>
                      <a:pt x="1332" y="515"/>
                    </a:lnTo>
                    <a:lnTo>
                      <a:pt x="1246" y="558"/>
                    </a:lnTo>
                    <a:lnTo>
                      <a:pt x="1289" y="773"/>
                    </a:lnTo>
                    <a:lnTo>
                      <a:pt x="1311" y="768"/>
                    </a:lnTo>
                    <a:lnTo>
                      <a:pt x="1546" y="730"/>
                    </a:lnTo>
                    <a:lnTo>
                      <a:pt x="1718" y="859"/>
                    </a:lnTo>
                    <a:lnTo>
                      <a:pt x="1718" y="902"/>
                    </a:lnTo>
                    <a:lnTo>
                      <a:pt x="1933" y="902"/>
                    </a:lnTo>
                    <a:lnTo>
                      <a:pt x="1907" y="1378"/>
                    </a:lnTo>
                    <a:lnTo>
                      <a:pt x="0" y="1589"/>
                    </a:lnTo>
                    <a:lnTo>
                      <a:pt x="0" y="0"/>
                    </a:lnTo>
                    <a:lnTo>
                      <a:pt x="730" y="0"/>
                    </a:lnTo>
                    <a:close/>
                  </a:path>
                </a:pathLst>
              </a:cu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0" name="Freeform 28"/>
              <p:cNvSpPr>
                <a:spLocks noChangeAspect="1"/>
              </p:cNvSpPr>
              <p:nvPr/>
            </p:nvSpPr>
            <p:spPr bwMode="auto">
              <a:xfrm>
                <a:off x="3266" y="2419"/>
                <a:ext cx="832" cy="1204"/>
              </a:xfrm>
              <a:custGeom>
                <a:avLst/>
                <a:gdLst>
                  <a:gd name="T0" fmla="*/ 1447 w 1459"/>
                  <a:gd name="T1" fmla="*/ 1847 h 1890"/>
                  <a:gd name="T2" fmla="*/ 843 w 1459"/>
                  <a:gd name="T3" fmla="*/ 1890 h 1890"/>
                  <a:gd name="T4" fmla="*/ 643 w 1459"/>
                  <a:gd name="T5" fmla="*/ 1632 h 1890"/>
                  <a:gd name="T6" fmla="*/ 0 w 1459"/>
                  <a:gd name="T7" fmla="*/ 1545 h 1890"/>
                  <a:gd name="T8" fmla="*/ 0 w 1459"/>
                  <a:gd name="T9" fmla="*/ 1268 h 1890"/>
                  <a:gd name="T10" fmla="*/ 787 w 1459"/>
                  <a:gd name="T11" fmla="*/ 1056 h 1890"/>
                  <a:gd name="T12" fmla="*/ 691 w 1459"/>
                  <a:gd name="T13" fmla="*/ 576 h 1890"/>
                  <a:gd name="T14" fmla="*/ 979 w 1459"/>
                  <a:gd name="T15" fmla="*/ 480 h 1890"/>
                  <a:gd name="T16" fmla="*/ 931 w 1459"/>
                  <a:gd name="T17" fmla="*/ 240 h 1890"/>
                  <a:gd name="T18" fmla="*/ 1123 w 1459"/>
                  <a:gd name="T19" fmla="*/ 192 h 1890"/>
                  <a:gd name="T20" fmla="*/ 1123 w 1459"/>
                  <a:gd name="T21" fmla="*/ 0 h 1890"/>
                  <a:gd name="T22" fmla="*/ 1459 w 1459"/>
                  <a:gd name="T23" fmla="*/ 0 h 1890"/>
                  <a:gd name="T24" fmla="*/ 1447 w 1459"/>
                  <a:gd name="T25" fmla="*/ 1847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59" h="1890">
                    <a:moveTo>
                      <a:pt x="1447" y="1847"/>
                    </a:moveTo>
                    <a:lnTo>
                      <a:pt x="843" y="1890"/>
                    </a:lnTo>
                    <a:lnTo>
                      <a:pt x="643" y="1632"/>
                    </a:lnTo>
                    <a:lnTo>
                      <a:pt x="0" y="1545"/>
                    </a:lnTo>
                    <a:lnTo>
                      <a:pt x="0" y="1268"/>
                    </a:lnTo>
                    <a:lnTo>
                      <a:pt x="787" y="1056"/>
                    </a:lnTo>
                    <a:lnTo>
                      <a:pt x="691" y="576"/>
                    </a:lnTo>
                    <a:lnTo>
                      <a:pt x="979" y="480"/>
                    </a:lnTo>
                    <a:lnTo>
                      <a:pt x="931" y="240"/>
                    </a:lnTo>
                    <a:lnTo>
                      <a:pt x="1123" y="192"/>
                    </a:lnTo>
                    <a:lnTo>
                      <a:pt x="1123" y="0"/>
                    </a:lnTo>
                    <a:lnTo>
                      <a:pt x="1459" y="0"/>
                    </a:lnTo>
                    <a:lnTo>
                      <a:pt x="1447" y="1847"/>
                    </a:lnTo>
                    <a:close/>
                  </a:path>
                </a:pathLst>
              </a:cu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1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3661" y="3092"/>
                <a:ext cx="191" cy="9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2" name="Freeform 30"/>
              <p:cNvSpPr>
                <a:spLocks noChangeAspect="1"/>
              </p:cNvSpPr>
              <p:nvPr/>
            </p:nvSpPr>
            <p:spPr bwMode="auto">
              <a:xfrm>
                <a:off x="2018" y="3428"/>
                <a:ext cx="2054" cy="733"/>
              </a:xfrm>
              <a:custGeom>
                <a:avLst/>
                <a:gdLst>
                  <a:gd name="T0" fmla="*/ 1 w 3224"/>
                  <a:gd name="T1" fmla="*/ 200 h 1031"/>
                  <a:gd name="T2" fmla="*/ 1890 w 3224"/>
                  <a:gd name="T3" fmla="*/ 0 h 1031"/>
                  <a:gd name="T4" fmla="*/ 2062 w 3224"/>
                  <a:gd name="T5" fmla="*/ 0 h 1031"/>
                  <a:gd name="T6" fmla="*/ 2511 w 3224"/>
                  <a:gd name="T7" fmla="*/ 71 h 1031"/>
                  <a:gd name="T8" fmla="*/ 2706 w 3224"/>
                  <a:gd name="T9" fmla="*/ 301 h 1031"/>
                  <a:gd name="T10" fmla="*/ 3179 w 3224"/>
                  <a:gd name="T11" fmla="*/ 258 h 1031"/>
                  <a:gd name="T12" fmla="*/ 3179 w 3224"/>
                  <a:gd name="T13" fmla="*/ 516 h 1031"/>
                  <a:gd name="T14" fmla="*/ 3087 w 3224"/>
                  <a:gd name="T15" fmla="*/ 716 h 1031"/>
                  <a:gd name="T16" fmla="*/ 3224 w 3224"/>
                  <a:gd name="T17" fmla="*/ 1031 h 1031"/>
                  <a:gd name="T18" fmla="*/ 0 w 3224"/>
                  <a:gd name="T19" fmla="*/ 1031 h 1031"/>
                  <a:gd name="T20" fmla="*/ 1 w 3224"/>
                  <a:gd name="T21" fmla="*/ 200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24" h="1031">
                    <a:moveTo>
                      <a:pt x="1" y="200"/>
                    </a:moveTo>
                    <a:lnTo>
                      <a:pt x="1890" y="0"/>
                    </a:lnTo>
                    <a:lnTo>
                      <a:pt x="2062" y="0"/>
                    </a:lnTo>
                    <a:lnTo>
                      <a:pt x="2511" y="71"/>
                    </a:lnTo>
                    <a:lnTo>
                      <a:pt x="2706" y="301"/>
                    </a:lnTo>
                    <a:lnTo>
                      <a:pt x="3179" y="258"/>
                    </a:lnTo>
                    <a:lnTo>
                      <a:pt x="3179" y="516"/>
                    </a:lnTo>
                    <a:lnTo>
                      <a:pt x="3087" y="716"/>
                    </a:lnTo>
                    <a:lnTo>
                      <a:pt x="3224" y="1031"/>
                    </a:lnTo>
                    <a:lnTo>
                      <a:pt x="0" y="1031"/>
                    </a:lnTo>
                    <a:lnTo>
                      <a:pt x="1" y="200"/>
                    </a:lnTo>
                    <a:close/>
                  </a:path>
                </a:pathLst>
              </a:custGeom>
              <a:noFill/>
              <a:ln w="5715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3" name="Text Box 31"/>
              <p:cNvSpPr txBox="1">
                <a:spLocks noChangeAspect="1" noChangeArrowheads="1"/>
              </p:cNvSpPr>
              <p:nvPr/>
            </p:nvSpPr>
            <p:spPr bwMode="auto">
              <a:xfrm>
                <a:off x="2381" y="3793"/>
                <a:ext cx="86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22C040"/>
                    </a:solidFill>
                  </a:rPr>
                  <a:t>SUPPORT</a:t>
                </a:r>
              </a:p>
            </p:txBody>
          </p:sp>
          <p:sp>
            <p:nvSpPr>
              <p:cNvPr id="38944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2073" y="2931"/>
                <a:ext cx="94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FF0000"/>
                    </a:solidFill>
                  </a:rPr>
                  <a:t>VERTICAL</a:t>
                </a:r>
              </a:p>
            </p:txBody>
          </p:sp>
          <p:sp>
            <p:nvSpPr>
              <p:cNvPr id="38945" name="Text Box 33"/>
              <p:cNvSpPr txBox="1">
                <a:spLocks noChangeAspect="1" noChangeArrowheads="1"/>
              </p:cNvSpPr>
              <p:nvPr/>
            </p:nvSpPr>
            <p:spPr bwMode="auto">
              <a:xfrm>
                <a:off x="3486" y="3177"/>
                <a:ext cx="585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FF0000"/>
                    </a:solidFill>
                  </a:rPr>
                  <a:t>VERTICAL</a:t>
                </a:r>
              </a:p>
            </p:txBody>
          </p:sp>
          <p:sp>
            <p:nvSpPr>
              <p:cNvPr id="38946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3085" y="2603"/>
                <a:ext cx="5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b="1">
                    <a:solidFill>
                      <a:srgbClr val="373ABF"/>
                    </a:solidFill>
                  </a:rPr>
                  <a:t>SKY</a:t>
                </a:r>
              </a:p>
            </p:txBody>
          </p:sp>
        </p:grpSp>
        <p:sp>
          <p:nvSpPr>
            <p:cNvPr id="38947" name="Text Box 35"/>
            <p:cNvSpPr txBox="1">
              <a:spLocks noChangeArrowheads="1"/>
            </p:cNvSpPr>
            <p:nvPr/>
          </p:nvSpPr>
          <p:spPr bwMode="auto">
            <a:xfrm>
              <a:off x="3833" y="3793"/>
              <a:ext cx="14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tr-TR" u="sng"/>
                <a:t>Geometric context from a single image</a:t>
              </a:r>
              <a:r>
                <a:rPr lang="tr-TR"/>
                <a:t>.</a:t>
              </a:r>
            </a:p>
          </p:txBody>
        </p:sp>
        <p:sp>
          <p:nvSpPr>
            <p:cNvPr id="38948" name="Line 36"/>
            <p:cNvSpPr>
              <a:spLocks noChangeShapeType="1"/>
            </p:cNvSpPr>
            <p:nvPr/>
          </p:nvSpPr>
          <p:spPr bwMode="auto">
            <a:xfrm>
              <a:off x="4422" y="1616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9" name="Text Box 37"/>
            <p:cNvSpPr txBox="1">
              <a:spLocks noChangeArrowheads="1"/>
            </p:cNvSpPr>
            <p:nvPr/>
          </p:nvSpPr>
          <p:spPr bwMode="auto">
            <a:xfrm>
              <a:off x="3470" y="1797"/>
              <a:ext cx="2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/>
                <a:t>Surface orientations w.r.t. camera</a:t>
              </a:r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51062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9B80B-5358-4968-824F-AA6F3DE5F10C}" type="slidenum">
              <a:rPr lang="tr-TR"/>
              <a:pPr/>
              <a:t>36</a:t>
            </a:fld>
            <a:endParaRPr lang="tr-TR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Preview: Contextual Priming for Object Detection</a:t>
            </a:r>
            <a:endParaRPr lang="tr-TR" sz="4000"/>
          </a:p>
        </p:txBody>
      </p:sp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2598737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900113" y="4076700"/>
            <a:ext cx="2447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Input test image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0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14D2-2032-4C40-ABF7-93720D56641C}" type="slidenum">
              <a:rPr lang="tr-TR"/>
              <a:pPr/>
              <a:t>37</a:t>
            </a:fld>
            <a:endParaRPr lang="tr-TR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Preview: Contextual Priming for Object Detection</a:t>
            </a:r>
            <a:endParaRPr lang="tr-TR" sz="400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28775"/>
            <a:ext cx="7842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5606" y="2416970"/>
            <a:ext cx="7842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4572000" y="3213100"/>
            <a:ext cx="0" cy="43338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492500" y="2205038"/>
            <a:ext cx="576263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563938" y="3789363"/>
            <a:ext cx="20875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/>
              <a:t>Correlate with</a:t>
            </a:r>
          </a:p>
          <a:p>
            <a:pPr algn="l">
              <a:spcBef>
                <a:spcPct val="0"/>
              </a:spcBef>
            </a:pPr>
            <a:r>
              <a:rPr lang="en-US" sz="2400"/>
              <a:t>many filters</a:t>
            </a:r>
            <a:endParaRPr lang="tr-TR" sz="2400"/>
          </a:p>
        </p:txBody>
      </p:sp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2598737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3C3E-DC03-410A-A11A-EBE8AD699ACB}" type="slidenum">
              <a:rPr lang="tr-TR"/>
              <a:pPr/>
              <a:t>38</a:t>
            </a:fld>
            <a:endParaRPr lang="tr-TR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Preview: Contextual Priming for Object Detection</a:t>
            </a:r>
            <a:endParaRPr lang="tr-TR" sz="400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28775"/>
            <a:ext cx="7842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5606" y="2416970"/>
            <a:ext cx="7842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4572000" y="3213100"/>
            <a:ext cx="0" cy="43338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3492500" y="2205038"/>
            <a:ext cx="576263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5219700" y="2205038"/>
            <a:ext cx="576263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156325" y="1700213"/>
            <a:ext cx="25923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/>
              <a:t>Using previously collected statistics about filter output </a:t>
            </a:r>
            <a:r>
              <a:rPr lang="en-US" sz="2400" i="1"/>
              <a:t>predict </a:t>
            </a:r>
            <a:r>
              <a:rPr lang="en-US" sz="2400"/>
              <a:t>information about objects</a:t>
            </a:r>
            <a:endParaRPr lang="tr-TR" sz="2400"/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2598737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6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4F45-D229-4F2C-AFB4-7ABA41CB686A}" type="slidenum">
              <a:rPr lang="tr-TR"/>
              <a:pPr/>
              <a:t>39</a:t>
            </a:fld>
            <a:endParaRPr lang="tr-TR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Preview: Contextual Priming for Object Detection</a:t>
            </a:r>
            <a:endParaRPr lang="tr-TR" sz="400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28775"/>
            <a:ext cx="7842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5606" y="2416970"/>
            <a:ext cx="7842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4572000" y="3213100"/>
            <a:ext cx="0" cy="43338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492500" y="2205038"/>
            <a:ext cx="576263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5219700" y="2205038"/>
            <a:ext cx="576263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2339975" y="2997200"/>
            <a:ext cx="4392613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2598737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89413"/>
            <a:ext cx="16573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68313" y="5876925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Where I can find the objects easily?</a:t>
            </a:r>
            <a:endParaRPr lang="tr-TR"/>
          </a:p>
        </p:txBody>
      </p:sp>
      <p:grpSp>
        <p:nvGrpSpPr>
          <p:cNvPr id="27678" name="Group 30"/>
          <p:cNvGrpSpPr>
            <a:grpSpLocks/>
          </p:cNvGrpSpPr>
          <p:nvPr/>
        </p:nvGrpSpPr>
        <p:grpSpPr bwMode="auto">
          <a:xfrm>
            <a:off x="3203575" y="2997200"/>
            <a:ext cx="3529013" cy="3521075"/>
            <a:chOff x="2018" y="1888"/>
            <a:chExt cx="2223" cy="2218"/>
          </a:xfrm>
        </p:grpSpPr>
        <p:sp>
          <p:nvSpPr>
            <p:cNvPr id="27658" name="Line 10"/>
            <p:cNvSpPr>
              <a:spLocks noChangeShapeType="1"/>
            </p:cNvSpPr>
            <p:nvPr/>
          </p:nvSpPr>
          <p:spPr bwMode="auto">
            <a:xfrm flipH="1">
              <a:off x="3152" y="1888"/>
              <a:ext cx="1089" cy="1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7663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2750"/>
              <a:ext cx="681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64" name="Text Box 16"/>
            <p:cNvSpPr txBox="1">
              <a:spLocks noChangeArrowheads="1"/>
            </p:cNvSpPr>
            <p:nvPr/>
          </p:nvSpPr>
          <p:spPr bwMode="auto">
            <a:xfrm>
              <a:off x="2109" y="3702"/>
              <a:ext cx="127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/>
                <a:t>Which objects do I expect to see? </a:t>
              </a:r>
              <a:endParaRPr lang="tr-TR"/>
            </a:p>
          </p:txBody>
        </p:sp>
        <p:sp>
          <p:nvSpPr>
            <p:cNvPr id="27665" name="Line 17"/>
            <p:cNvSpPr>
              <a:spLocks noChangeShapeType="1"/>
            </p:cNvSpPr>
            <p:nvPr/>
          </p:nvSpPr>
          <p:spPr bwMode="auto">
            <a:xfrm flipH="1">
              <a:off x="2245" y="3158"/>
              <a:ext cx="272" cy="27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Text Box 18"/>
            <p:cNvSpPr txBox="1">
              <a:spLocks noChangeArrowheads="1"/>
            </p:cNvSpPr>
            <p:nvPr/>
          </p:nvSpPr>
          <p:spPr bwMode="auto">
            <a:xfrm>
              <a:off x="2018" y="3430"/>
              <a:ext cx="4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solidFill>
                    <a:srgbClr val="FF3300"/>
                  </a:solidFill>
                </a:rPr>
                <a:t>people</a:t>
              </a:r>
              <a:endParaRPr lang="tr-TR" sz="1400">
                <a:solidFill>
                  <a:srgbClr val="FF3300"/>
                </a:solidFill>
              </a:endParaRPr>
            </a:p>
          </p:txBody>
        </p:sp>
        <p:sp>
          <p:nvSpPr>
            <p:cNvPr id="27667" name="Line 19"/>
            <p:cNvSpPr>
              <a:spLocks noChangeShapeType="1"/>
            </p:cNvSpPr>
            <p:nvPr/>
          </p:nvSpPr>
          <p:spPr bwMode="auto">
            <a:xfrm>
              <a:off x="2834" y="3294"/>
              <a:ext cx="318" cy="31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20"/>
            <p:cNvSpPr txBox="1">
              <a:spLocks noChangeArrowheads="1"/>
            </p:cNvSpPr>
            <p:nvPr/>
          </p:nvSpPr>
          <p:spPr bwMode="auto">
            <a:xfrm>
              <a:off x="3107" y="3566"/>
              <a:ext cx="4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solidFill>
                    <a:srgbClr val="FF3300"/>
                  </a:solidFill>
                </a:rPr>
                <a:t>car</a:t>
              </a:r>
              <a:endParaRPr lang="tr-TR" sz="1400">
                <a:solidFill>
                  <a:srgbClr val="FF3300"/>
                </a:solidFill>
              </a:endParaRPr>
            </a:p>
          </p:txBody>
        </p:sp>
        <p:sp>
          <p:nvSpPr>
            <p:cNvPr id="27669" name="Line 21"/>
            <p:cNvSpPr>
              <a:spLocks noChangeShapeType="1"/>
            </p:cNvSpPr>
            <p:nvPr/>
          </p:nvSpPr>
          <p:spPr bwMode="auto">
            <a:xfrm flipH="1">
              <a:off x="2608" y="3385"/>
              <a:ext cx="91" cy="18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Text Box 22"/>
            <p:cNvSpPr txBox="1">
              <a:spLocks noChangeArrowheads="1"/>
            </p:cNvSpPr>
            <p:nvPr/>
          </p:nvSpPr>
          <p:spPr bwMode="auto">
            <a:xfrm>
              <a:off x="2426" y="3566"/>
              <a:ext cx="4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400">
                  <a:solidFill>
                    <a:srgbClr val="FF3300"/>
                  </a:solidFill>
                </a:rPr>
                <a:t>chair</a:t>
              </a:r>
              <a:endParaRPr lang="tr-TR" sz="1400">
                <a:solidFill>
                  <a:srgbClr val="FF3300"/>
                </a:solidFill>
              </a:endParaRPr>
            </a:p>
          </p:txBody>
        </p:sp>
      </p:grpSp>
      <p:grpSp>
        <p:nvGrpSpPr>
          <p:cNvPr id="27679" name="Group 31"/>
          <p:cNvGrpSpPr>
            <a:grpSpLocks/>
          </p:cNvGrpSpPr>
          <p:nvPr/>
        </p:nvGrpSpPr>
        <p:grpSpPr bwMode="auto">
          <a:xfrm>
            <a:off x="6588125" y="2997200"/>
            <a:ext cx="2305050" cy="3665538"/>
            <a:chOff x="4150" y="1888"/>
            <a:chExt cx="1452" cy="2309"/>
          </a:xfrm>
        </p:grpSpPr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>
              <a:off x="4241" y="1888"/>
              <a:ext cx="227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7671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704"/>
              <a:ext cx="1138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4150" y="3793"/>
              <a:ext cx="14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/>
                <a:t>How large objects do I expect to see?</a:t>
              </a:r>
              <a:endParaRPr lang="tr-TR"/>
            </a:p>
          </p:txBody>
        </p:sp>
        <p:sp>
          <p:nvSpPr>
            <p:cNvPr id="27673" name="Rectangle 25"/>
            <p:cNvSpPr>
              <a:spLocks noChangeArrowheads="1"/>
            </p:cNvSpPr>
            <p:nvPr/>
          </p:nvSpPr>
          <p:spPr bwMode="auto">
            <a:xfrm>
              <a:off x="4967" y="3158"/>
              <a:ext cx="453" cy="409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Rectangle 26"/>
            <p:cNvSpPr>
              <a:spLocks noChangeArrowheads="1"/>
            </p:cNvSpPr>
            <p:nvPr/>
          </p:nvSpPr>
          <p:spPr bwMode="auto">
            <a:xfrm>
              <a:off x="4332" y="3067"/>
              <a:ext cx="453" cy="409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Rectangle 27"/>
            <p:cNvSpPr>
              <a:spLocks noChangeArrowheads="1"/>
            </p:cNvSpPr>
            <p:nvPr/>
          </p:nvSpPr>
          <p:spPr bwMode="auto">
            <a:xfrm>
              <a:off x="4422" y="2795"/>
              <a:ext cx="453" cy="409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Rectangle 28"/>
            <p:cNvSpPr>
              <a:spLocks noChangeArrowheads="1"/>
            </p:cNvSpPr>
            <p:nvPr/>
          </p:nvSpPr>
          <p:spPr bwMode="auto">
            <a:xfrm>
              <a:off x="4422" y="3339"/>
              <a:ext cx="453" cy="409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6156325" y="2205038"/>
            <a:ext cx="2592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i="1"/>
              <a:t>Predict</a:t>
            </a:r>
            <a:r>
              <a:rPr lang="en-US"/>
              <a:t> information about objects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05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5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70373-2073-4C3E-AF98-E5135BC28754}" type="slidenum">
              <a:rPr lang="tr-TR"/>
              <a:pPr/>
              <a:t>40</a:t>
            </a:fld>
            <a:endParaRPr lang="tr-TR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Contextual Priming for Object Detection:</a:t>
            </a:r>
            <a:r>
              <a:rPr lang="en-US" sz="4000"/>
              <a:t> Probabilistic Framework</a:t>
            </a:r>
            <a:endParaRPr lang="tr-TR" sz="4000"/>
          </a:p>
        </p:txBody>
      </p:sp>
      <p:pic>
        <p:nvPicPr>
          <p:cNvPr id="624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8275638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5" name="Line 11"/>
          <p:cNvSpPr>
            <a:spLocks noChangeShapeType="1"/>
          </p:cNvSpPr>
          <p:nvPr/>
        </p:nvSpPr>
        <p:spPr bwMode="auto">
          <a:xfrm flipH="1">
            <a:off x="3348038" y="2997200"/>
            <a:ext cx="2014537" cy="5762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758825" y="3573463"/>
            <a:ext cx="2609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Local measurements </a:t>
            </a:r>
            <a:br>
              <a:rPr lang="en-US" sz="2000">
                <a:solidFill>
                  <a:srgbClr val="FF33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(a lot in the literature)</a:t>
            </a:r>
            <a:endParaRPr lang="tr-TR" sz="2000">
              <a:solidFill>
                <a:srgbClr val="FF3300"/>
              </a:solidFill>
            </a:endParaRPr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>
            <a:off x="6156325" y="2997200"/>
            <a:ext cx="503238" cy="5762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5867400" y="3644900"/>
            <a:ext cx="238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3300"/>
                </a:solidFill>
              </a:rPr>
              <a:t>Contextual features</a:t>
            </a:r>
            <a:endParaRPr lang="tr-TR" sz="20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70E5-C83B-4FA5-B3FF-2161643C06D2}" type="slidenum">
              <a:rPr lang="tr-TR"/>
              <a:pPr/>
              <a:t>41</a:t>
            </a:fld>
            <a:endParaRPr lang="tr-TR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Contextual Priming for Object Detection:</a:t>
            </a:r>
            <a:r>
              <a:rPr lang="en-US" sz="4000"/>
              <a:t> Contextual Features</a:t>
            </a:r>
            <a:endParaRPr lang="tr-TR" sz="400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28775"/>
            <a:ext cx="7842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5606" y="2416970"/>
            <a:ext cx="7842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4572000" y="3213100"/>
            <a:ext cx="0" cy="433388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AutoShape 6"/>
          <p:cNvSpPr>
            <a:spLocks noChangeArrowheads="1"/>
          </p:cNvSpPr>
          <p:nvPr/>
        </p:nvSpPr>
        <p:spPr bwMode="auto">
          <a:xfrm>
            <a:off x="3492500" y="2205038"/>
            <a:ext cx="576263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3348038" y="3754438"/>
            <a:ext cx="24479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/>
              <a:t>Gabor filters at</a:t>
            </a:r>
          </a:p>
          <a:p>
            <a:pPr>
              <a:spcBef>
                <a:spcPct val="0"/>
              </a:spcBef>
            </a:pPr>
            <a:r>
              <a:rPr lang="en-US" sz="2400"/>
              <a:t>4 scales and </a:t>
            </a:r>
          </a:p>
          <a:p>
            <a:pPr>
              <a:spcBef>
                <a:spcPct val="0"/>
              </a:spcBef>
            </a:pPr>
            <a:r>
              <a:rPr lang="en-US" sz="2400"/>
              <a:t>6 orientations</a:t>
            </a:r>
            <a:endParaRPr lang="tr-TR" sz="2400"/>
          </a:p>
        </p:txBody>
      </p:sp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2598737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6084888" y="1989138"/>
            <a:ext cx="24479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/>
              <a:t>Use </a:t>
            </a:r>
            <a:r>
              <a:rPr lang="en-US" sz="2400" b="1"/>
              <a:t>PCA</a:t>
            </a:r>
            <a:r>
              <a:rPr lang="en-US" sz="2400"/>
              <a:t> on filter output images to reduce the number of features (&lt; 64)</a:t>
            </a:r>
            <a:endParaRPr lang="tr-TR" sz="2400"/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611188" y="5203825"/>
            <a:ext cx="83899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/>
              <a:t>Use </a:t>
            </a:r>
            <a:r>
              <a:rPr lang="en-US" sz="2000" b="1"/>
              <a:t>Mixture of Gaussians</a:t>
            </a:r>
            <a:r>
              <a:rPr lang="en-US" sz="2000"/>
              <a:t> to model the probabilities. (Other alternatives</a:t>
            </a:r>
            <a:br>
              <a:rPr lang="en-US" sz="2000"/>
            </a:br>
            <a:r>
              <a:rPr lang="en-US" sz="2000"/>
              <a:t>include KNN, parzen window, logistic regression, etc)</a:t>
            </a:r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25114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/>
      <p:bldP spid="563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F182-0A09-48A3-AA75-D337D63E3A89}" type="slidenum">
              <a:rPr lang="tr-TR"/>
              <a:pPr/>
              <a:t>42</a:t>
            </a:fld>
            <a:endParaRPr lang="tr-TR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Contextual Priming for Object Detection:</a:t>
            </a:r>
            <a:r>
              <a:rPr lang="en-US"/>
              <a:t> Object Priming Results</a:t>
            </a:r>
            <a:endParaRPr lang="tr-TR"/>
          </a:p>
        </p:txBody>
      </p:sp>
      <p:pic>
        <p:nvPicPr>
          <p:cNvPr id="6964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993062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2124075" y="6237288"/>
            <a:ext cx="551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tr-TR"/>
              <a:t>(</a:t>
            </a:r>
            <a:r>
              <a:rPr lang="tr-TR" i="1"/>
              <a:t>o</a:t>
            </a:r>
            <a:r>
              <a:rPr lang="tr-TR" baseline="-25000"/>
              <a:t>1</a:t>
            </a:r>
            <a:r>
              <a:rPr lang="tr-TR"/>
              <a:t> =people, </a:t>
            </a:r>
            <a:r>
              <a:rPr lang="tr-TR" i="1"/>
              <a:t>o</a:t>
            </a:r>
            <a:r>
              <a:rPr lang="tr-TR" baseline="-25000"/>
              <a:t>2</a:t>
            </a:r>
            <a:r>
              <a:rPr lang="tr-TR"/>
              <a:t> =furniture, </a:t>
            </a:r>
            <a:r>
              <a:rPr lang="tr-TR" i="1"/>
              <a:t>o</a:t>
            </a:r>
            <a:r>
              <a:rPr lang="tr-TR" baseline="-25000"/>
              <a:t>3</a:t>
            </a:r>
            <a:r>
              <a:rPr lang="tr-TR"/>
              <a:t> =vehicles and </a:t>
            </a:r>
            <a:r>
              <a:rPr lang="tr-TR" i="1"/>
              <a:t>o</a:t>
            </a:r>
            <a:r>
              <a:rPr lang="tr-TR" baseline="-25000"/>
              <a:t>4</a:t>
            </a:r>
            <a:r>
              <a:rPr lang="tr-TR"/>
              <a:t> =trees</a:t>
            </a:r>
          </a:p>
        </p:txBody>
      </p:sp>
    </p:spTree>
    <p:extLst>
      <p:ext uri="{BB962C8B-B14F-4D97-AF65-F5344CB8AC3E}">
        <p14:creationId xmlns:p14="http://schemas.microsoft.com/office/powerpoint/2010/main" val="1742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6896-937F-4EFD-A929-F313C9D116DE}" type="slidenum">
              <a:rPr lang="tr-TR"/>
              <a:pPr/>
              <a:t>43</a:t>
            </a:fld>
            <a:endParaRPr lang="tr-TR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Contextual Priming for Object Detection:</a:t>
            </a:r>
            <a:r>
              <a:rPr lang="en-US"/>
              <a:t> Focus of Attention Results</a:t>
            </a:r>
            <a:endParaRPr lang="tr-TR"/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"/>
          <a:stretch>
            <a:fillRect/>
          </a:stretch>
        </p:blipFill>
        <p:spPr bwMode="auto">
          <a:xfrm>
            <a:off x="827088" y="1470025"/>
            <a:ext cx="7272337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4140200" y="6308725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Heads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58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063-CA0C-4ACF-9C5B-FAA6917B2A2F}" type="slidenum">
              <a:rPr lang="tr-TR"/>
              <a:pPr/>
              <a:t>44</a:t>
            </a:fld>
            <a:endParaRPr lang="tr-TR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Contextual Priming for Object Detection:</a:t>
            </a:r>
            <a:br>
              <a:rPr lang="en-US" sz="3200"/>
            </a:br>
            <a:r>
              <a:rPr lang="en-US" sz="3200" b="1"/>
              <a:t>Conclusions</a:t>
            </a:r>
            <a:endParaRPr lang="tr-TR" b="1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Proves the relation btw low level features and scene/context </a:t>
            </a:r>
          </a:p>
          <a:p>
            <a:pPr>
              <a:lnSpc>
                <a:spcPct val="90000"/>
              </a:lnSpc>
            </a:pPr>
            <a:r>
              <a:rPr lang="en-US"/>
              <a:t>Can be seen as a computational evidence for  the (possible) existence of low-level feature based biological attention mechanisms</a:t>
            </a:r>
          </a:p>
          <a:p>
            <a:pPr>
              <a:lnSpc>
                <a:spcPct val="90000"/>
              </a:lnSpc>
            </a:pPr>
            <a:r>
              <a:rPr lang="en-US"/>
              <a:t>Also a warning: Whether an object recognition system understands the object or works by lots bg features.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61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D518-D262-452A-944C-9EC4991ACCE4}" type="slidenum">
              <a:rPr lang="tr-TR"/>
              <a:pPr/>
              <a:t>45</a:t>
            </a:fld>
            <a:endParaRPr lang="tr-TR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Preview: Objects in Context</a:t>
            </a:r>
            <a:endParaRPr lang="tr-TR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55650" y="3716338"/>
            <a:ext cx="2447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Input test image</a:t>
            </a:r>
            <a:endParaRPr lang="tr-TR" sz="2000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87513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74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E3E1-4FA9-44CE-A7BD-44FE90A3577C}" type="slidenum">
              <a:rPr lang="tr-TR"/>
              <a:pPr/>
              <a:t>46</a:t>
            </a:fld>
            <a:endParaRPr lang="tr-TR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Preview: Objects in Context</a:t>
            </a:r>
            <a:endParaRPr lang="tr-TR"/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3563938" y="2205038"/>
            <a:ext cx="576262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3014662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87513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140200" y="3933825"/>
            <a:ext cx="3744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/>
              <a:t>Do segmentation on the image</a:t>
            </a:r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25028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9586-958A-46B4-B21B-A141FFB9EBAD}" type="slidenum">
              <a:rPr lang="tr-TR"/>
              <a:pPr/>
              <a:t>47</a:t>
            </a:fld>
            <a:endParaRPr lang="tr-TR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Preview: Objects in Context</a:t>
            </a:r>
            <a:endParaRPr lang="tr-TR"/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3563938" y="2205038"/>
            <a:ext cx="576262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3014662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87513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7451725" y="2205038"/>
            <a:ext cx="936625" cy="719137"/>
          </a:xfrm>
          <a:prstGeom prst="rightArrow">
            <a:avLst>
              <a:gd name="adj1" fmla="val 50000"/>
              <a:gd name="adj2" fmla="val 325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179388" y="4437063"/>
            <a:ext cx="576262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89363"/>
            <a:ext cx="3014662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1743075" y="56102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endParaRPr lang="en-US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539750" y="5734050"/>
            <a:ext cx="3744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/>
              <a:t>Do classification (find label probabilities) in each segment only with local info</a:t>
            </a:r>
            <a:endParaRPr lang="tr-TR" sz="2000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1619250" y="4437063"/>
            <a:ext cx="15827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>
                <a:solidFill>
                  <a:schemeClr val="bg1"/>
                </a:solidFill>
              </a:rPr>
              <a:t>Building</a:t>
            </a:r>
            <a:r>
              <a:rPr lang="en-US" b="1">
                <a:solidFill>
                  <a:schemeClr val="bg1"/>
                </a:solidFill>
              </a:rPr>
              <a:t>,</a:t>
            </a:r>
          </a:p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boat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sz="1400">
                <a:solidFill>
                  <a:schemeClr val="bg1"/>
                </a:solidFill>
              </a:rPr>
              <a:t>motorbike</a:t>
            </a:r>
            <a:endParaRPr lang="tr-TR" sz="1400">
              <a:solidFill>
                <a:schemeClr val="bg1"/>
              </a:solidFill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042988" y="3789363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>
                <a:solidFill>
                  <a:schemeClr val="bg1"/>
                </a:solidFill>
              </a:rPr>
              <a:t>Building</a:t>
            </a:r>
            <a:r>
              <a:rPr lang="en-US" b="1">
                <a:solidFill>
                  <a:schemeClr val="bg1"/>
                </a:solidFill>
              </a:rPr>
              <a:t>, boat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sz="1200">
                <a:solidFill>
                  <a:schemeClr val="bg1"/>
                </a:solidFill>
              </a:rPr>
              <a:t>person</a:t>
            </a:r>
            <a:endParaRPr lang="tr-TR" sz="900">
              <a:solidFill>
                <a:schemeClr val="bg1"/>
              </a:solidFill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755650" y="5060950"/>
            <a:ext cx="9175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Water</a:t>
            </a:r>
            <a:r>
              <a:rPr lang="en-US" sz="1600" b="1">
                <a:solidFill>
                  <a:schemeClr val="bg1"/>
                </a:solidFill>
              </a:rPr>
              <a:t>,</a:t>
            </a:r>
          </a:p>
          <a:p>
            <a:pPr algn="l"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</a:rPr>
              <a:t>sky</a:t>
            </a:r>
            <a:endParaRPr lang="tr-TR" sz="1200">
              <a:solidFill>
                <a:schemeClr val="bg1"/>
              </a:solidFill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2987675" y="4294188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>
                <a:solidFill>
                  <a:schemeClr val="bg1"/>
                </a:solidFill>
              </a:rPr>
              <a:t>Road</a:t>
            </a:r>
            <a:endParaRPr lang="tr-T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01A70-AFD8-45E3-99DE-5E7301A78A41}" type="slidenum">
              <a:rPr lang="tr-TR"/>
              <a:pPr/>
              <a:t>48</a:t>
            </a:fld>
            <a:endParaRPr lang="tr-TR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Preview: Objects in Context</a:t>
            </a:r>
            <a:endParaRPr lang="tr-TR"/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3563938" y="2205038"/>
            <a:ext cx="576262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3014662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87513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7451725" y="2205038"/>
            <a:ext cx="936625" cy="719137"/>
          </a:xfrm>
          <a:prstGeom prst="rightArrow">
            <a:avLst>
              <a:gd name="adj1" fmla="val 50000"/>
              <a:gd name="adj2" fmla="val 325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43" name="Group 27"/>
          <p:cNvGrpSpPr>
            <a:grpSpLocks/>
          </p:cNvGrpSpPr>
          <p:nvPr/>
        </p:nvGrpSpPr>
        <p:grpSpPr bwMode="auto">
          <a:xfrm>
            <a:off x="179388" y="3789363"/>
            <a:ext cx="3671887" cy="2187575"/>
            <a:chOff x="113" y="2387"/>
            <a:chExt cx="2313" cy="1378"/>
          </a:xfrm>
        </p:grpSpPr>
        <p:sp>
          <p:nvSpPr>
            <p:cNvPr id="34823" name="AutoShape 7"/>
            <p:cNvSpPr>
              <a:spLocks noChangeArrowheads="1"/>
            </p:cNvSpPr>
            <p:nvPr/>
          </p:nvSpPr>
          <p:spPr bwMode="auto">
            <a:xfrm>
              <a:off x="113" y="2795"/>
              <a:ext cx="363" cy="45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834" name="Group 18"/>
            <p:cNvGrpSpPr>
              <a:grpSpLocks/>
            </p:cNvGrpSpPr>
            <p:nvPr/>
          </p:nvGrpSpPr>
          <p:grpSpPr bwMode="auto">
            <a:xfrm>
              <a:off x="476" y="2387"/>
              <a:ext cx="1950" cy="1378"/>
              <a:chOff x="476" y="2432"/>
              <a:chExt cx="1950" cy="1378"/>
            </a:xfrm>
          </p:grpSpPr>
          <p:pic>
            <p:nvPicPr>
              <p:cNvPr id="34824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" y="2432"/>
                <a:ext cx="1899" cy="1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4825" name="Text Box 9"/>
              <p:cNvSpPr txBox="1">
                <a:spLocks noChangeArrowheads="1"/>
              </p:cNvSpPr>
              <p:nvPr/>
            </p:nvSpPr>
            <p:spPr bwMode="auto">
              <a:xfrm>
                <a:off x="1098" y="3579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/>
              </a:p>
            </p:txBody>
          </p:sp>
          <p:sp>
            <p:nvSpPr>
              <p:cNvPr id="34827" name="Text Box 11"/>
              <p:cNvSpPr txBox="1">
                <a:spLocks noChangeArrowheads="1"/>
              </p:cNvSpPr>
              <p:nvPr/>
            </p:nvSpPr>
            <p:spPr bwMode="auto">
              <a:xfrm>
                <a:off x="1020" y="2840"/>
                <a:ext cx="997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Building</a:t>
                </a:r>
                <a:r>
                  <a:rPr lang="en-US" b="1">
                    <a:solidFill>
                      <a:schemeClr val="bg1"/>
                    </a:solidFill>
                  </a:rPr>
                  <a:t>,</a:t>
                </a:r>
              </a:p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boat</a:t>
                </a:r>
                <a:r>
                  <a:rPr lang="en-US">
                    <a:solidFill>
                      <a:schemeClr val="bg1"/>
                    </a:solidFill>
                  </a:rPr>
                  <a:t>, </a:t>
                </a:r>
                <a:r>
                  <a:rPr lang="en-US" sz="1400">
                    <a:solidFill>
                      <a:schemeClr val="bg1"/>
                    </a:solidFill>
                  </a:rPr>
                  <a:t>motorbike</a:t>
                </a:r>
                <a:endParaRPr lang="tr-TR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34828" name="Text Box 12"/>
              <p:cNvSpPr txBox="1">
                <a:spLocks noChangeArrowheads="1"/>
              </p:cNvSpPr>
              <p:nvPr/>
            </p:nvSpPr>
            <p:spPr bwMode="auto">
              <a:xfrm>
                <a:off x="657" y="2432"/>
                <a:ext cx="176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Building</a:t>
                </a:r>
                <a:r>
                  <a:rPr lang="en-US" b="1">
                    <a:solidFill>
                      <a:schemeClr val="bg1"/>
                    </a:solidFill>
                  </a:rPr>
                  <a:t>, boat</a:t>
                </a:r>
                <a:r>
                  <a:rPr lang="en-US">
                    <a:solidFill>
                      <a:schemeClr val="bg1"/>
                    </a:solidFill>
                  </a:rPr>
                  <a:t>, </a:t>
                </a:r>
                <a:r>
                  <a:rPr lang="en-US" sz="1200">
                    <a:solidFill>
                      <a:schemeClr val="bg1"/>
                    </a:solidFill>
                  </a:rPr>
                  <a:t>person</a:t>
                </a:r>
                <a:endParaRPr lang="tr-TR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34829" name="Text Box 13"/>
              <p:cNvSpPr txBox="1">
                <a:spLocks noChangeArrowheads="1"/>
              </p:cNvSpPr>
              <p:nvPr/>
            </p:nvSpPr>
            <p:spPr bwMode="auto">
              <a:xfrm>
                <a:off x="476" y="3233"/>
                <a:ext cx="578" cy="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Water</a:t>
                </a:r>
                <a:r>
                  <a:rPr lang="en-US" sz="1600" b="1">
                    <a:solidFill>
                      <a:schemeClr val="bg1"/>
                    </a:solidFill>
                  </a:rPr>
                  <a:t>,</a:t>
                </a:r>
              </a:p>
              <a:p>
                <a:pPr algn="l">
                  <a:spcBef>
                    <a:spcPct val="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sky</a:t>
                </a:r>
                <a:endParaRPr lang="tr-T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4830" name="Text Box 14"/>
              <p:cNvSpPr txBox="1">
                <a:spLocks noChangeArrowheads="1"/>
              </p:cNvSpPr>
              <p:nvPr/>
            </p:nvSpPr>
            <p:spPr bwMode="auto">
              <a:xfrm>
                <a:off x="1882" y="2750"/>
                <a:ext cx="49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Road</a:t>
                </a:r>
                <a:endParaRPr lang="tr-TR" sz="12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831" name="AutoShape 15"/>
          <p:cNvSpPr>
            <a:spLocks noChangeArrowheads="1"/>
          </p:cNvSpPr>
          <p:nvPr/>
        </p:nvSpPr>
        <p:spPr bwMode="auto">
          <a:xfrm>
            <a:off x="3995738" y="4437063"/>
            <a:ext cx="576262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3995738" y="5851525"/>
            <a:ext cx="51482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/>
              <a:t>Most consistent labeling according to </a:t>
            </a:r>
            <a:r>
              <a:rPr lang="en-US" sz="2000" i="1"/>
              <a:t>object co-occurrences</a:t>
            </a:r>
            <a:r>
              <a:rPr lang="en-US" sz="2000"/>
              <a:t> &amp; local</a:t>
            </a:r>
            <a:r>
              <a:rPr lang="en-US" sz="2000" i="1"/>
              <a:t> </a:t>
            </a:r>
            <a:r>
              <a:rPr lang="en-US" sz="2000"/>
              <a:t>label probabilities.</a:t>
            </a:r>
            <a:endParaRPr lang="tr-TR" sz="2000"/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5559425" y="56102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endParaRPr lang="en-US"/>
          </a:p>
        </p:txBody>
      </p:sp>
      <p:grpSp>
        <p:nvGrpSpPr>
          <p:cNvPr id="34842" name="Group 26"/>
          <p:cNvGrpSpPr>
            <a:grpSpLocks/>
          </p:cNvGrpSpPr>
          <p:nvPr/>
        </p:nvGrpSpPr>
        <p:grpSpPr bwMode="auto">
          <a:xfrm>
            <a:off x="4643438" y="3789363"/>
            <a:ext cx="3014662" cy="2003425"/>
            <a:chOff x="2925" y="2387"/>
            <a:chExt cx="1899" cy="1262"/>
          </a:xfrm>
        </p:grpSpPr>
        <p:pic>
          <p:nvPicPr>
            <p:cNvPr id="34836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387"/>
              <a:ext cx="1899" cy="1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8" name="Text Box 22"/>
            <p:cNvSpPr txBox="1">
              <a:spLocks noChangeArrowheads="1"/>
            </p:cNvSpPr>
            <p:nvPr/>
          </p:nvSpPr>
          <p:spPr bwMode="auto">
            <a:xfrm>
              <a:off x="3696" y="2976"/>
              <a:ext cx="4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Boat</a:t>
              </a:r>
              <a:endParaRPr lang="tr-TR" sz="1400">
                <a:solidFill>
                  <a:schemeClr val="bg1"/>
                </a:solidFill>
              </a:endParaRPr>
            </a:p>
          </p:txBody>
        </p:sp>
        <p:sp>
          <p:nvSpPr>
            <p:cNvPr id="34839" name="Text Box 23"/>
            <p:cNvSpPr txBox="1">
              <a:spLocks noChangeArrowheads="1"/>
            </p:cNvSpPr>
            <p:nvPr/>
          </p:nvSpPr>
          <p:spPr bwMode="auto">
            <a:xfrm>
              <a:off x="3379" y="2387"/>
              <a:ext cx="9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Building</a:t>
              </a:r>
              <a:endParaRPr lang="tr-TR" sz="800">
                <a:solidFill>
                  <a:schemeClr val="bg1"/>
                </a:solidFill>
              </a:endParaRPr>
            </a:p>
          </p:txBody>
        </p:sp>
        <p:sp>
          <p:nvSpPr>
            <p:cNvPr id="34840" name="Text Box 24"/>
            <p:cNvSpPr txBox="1">
              <a:spLocks noChangeArrowheads="1"/>
            </p:cNvSpPr>
            <p:nvPr/>
          </p:nvSpPr>
          <p:spPr bwMode="auto">
            <a:xfrm>
              <a:off x="2925" y="3339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Water</a:t>
              </a:r>
              <a:endParaRPr lang="tr-TR" sz="1200">
                <a:solidFill>
                  <a:schemeClr val="bg1"/>
                </a:solidFill>
              </a:endParaRPr>
            </a:p>
          </p:txBody>
        </p:sp>
        <p:sp>
          <p:nvSpPr>
            <p:cNvPr id="34841" name="Text Box 25"/>
            <p:cNvSpPr txBox="1">
              <a:spLocks noChangeArrowheads="1"/>
            </p:cNvSpPr>
            <p:nvPr/>
          </p:nvSpPr>
          <p:spPr bwMode="auto">
            <a:xfrm>
              <a:off x="4286" y="2705"/>
              <a:ext cx="4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Road</a:t>
              </a:r>
              <a:endParaRPr lang="tr-TR" sz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7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19BC-EA45-421B-BDD2-AD58C2021203}" type="slidenum">
              <a:rPr lang="tr-TR"/>
              <a:pPr/>
              <a:t>49</a:t>
            </a:fld>
            <a:endParaRPr lang="tr-TR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Objects in Context: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Local Categorization</a:t>
            </a:r>
            <a:endParaRPr lang="tr-TR" sz="4000"/>
          </a:p>
        </p:txBody>
      </p:sp>
      <p:grpSp>
        <p:nvGrpSpPr>
          <p:cNvPr id="130055" name="Group 7"/>
          <p:cNvGrpSpPr>
            <a:grpSpLocks/>
          </p:cNvGrpSpPr>
          <p:nvPr/>
        </p:nvGrpSpPr>
        <p:grpSpPr bwMode="auto">
          <a:xfrm>
            <a:off x="323850" y="1557338"/>
            <a:ext cx="3671888" cy="2187575"/>
            <a:chOff x="113" y="2387"/>
            <a:chExt cx="2313" cy="1378"/>
          </a:xfrm>
        </p:grpSpPr>
        <p:sp>
          <p:nvSpPr>
            <p:cNvPr id="130056" name="AutoShape 8"/>
            <p:cNvSpPr>
              <a:spLocks noChangeArrowheads="1"/>
            </p:cNvSpPr>
            <p:nvPr/>
          </p:nvSpPr>
          <p:spPr bwMode="auto">
            <a:xfrm>
              <a:off x="113" y="2795"/>
              <a:ext cx="363" cy="45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0057" name="Group 9"/>
            <p:cNvGrpSpPr>
              <a:grpSpLocks/>
            </p:cNvGrpSpPr>
            <p:nvPr/>
          </p:nvGrpSpPr>
          <p:grpSpPr bwMode="auto">
            <a:xfrm>
              <a:off x="476" y="2387"/>
              <a:ext cx="1950" cy="1378"/>
              <a:chOff x="476" y="2432"/>
              <a:chExt cx="1950" cy="1378"/>
            </a:xfrm>
          </p:grpSpPr>
          <p:pic>
            <p:nvPicPr>
              <p:cNvPr id="130058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" y="2432"/>
                <a:ext cx="1899" cy="1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0059" name="Text Box 11"/>
              <p:cNvSpPr txBox="1">
                <a:spLocks noChangeArrowheads="1"/>
              </p:cNvSpPr>
              <p:nvPr/>
            </p:nvSpPr>
            <p:spPr bwMode="auto">
              <a:xfrm>
                <a:off x="1098" y="3579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/>
              </a:p>
            </p:txBody>
          </p:sp>
          <p:sp>
            <p:nvSpPr>
              <p:cNvPr id="130060" name="Text Box 12"/>
              <p:cNvSpPr txBox="1">
                <a:spLocks noChangeArrowheads="1"/>
              </p:cNvSpPr>
              <p:nvPr/>
            </p:nvSpPr>
            <p:spPr bwMode="auto">
              <a:xfrm>
                <a:off x="1020" y="2840"/>
                <a:ext cx="997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Building</a:t>
                </a:r>
                <a:r>
                  <a:rPr lang="en-US" b="1">
                    <a:solidFill>
                      <a:schemeClr val="bg1"/>
                    </a:solidFill>
                  </a:rPr>
                  <a:t>,</a:t>
                </a:r>
              </a:p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boat</a:t>
                </a:r>
                <a:r>
                  <a:rPr lang="en-US">
                    <a:solidFill>
                      <a:schemeClr val="bg1"/>
                    </a:solidFill>
                  </a:rPr>
                  <a:t>, </a:t>
                </a:r>
                <a:r>
                  <a:rPr lang="en-US" sz="1400">
                    <a:solidFill>
                      <a:schemeClr val="bg1"/>
                    </a:solidFill>
                  </a:rPr>
                  <a:t>motorbike</a:t>
                </a:r>
                <a:endParaRPr lang="tr-TR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30061" name="Text Box 13"/>
              <p:cNvSpPr txBox="1">
                <a:spLocks noChangeArrowheads="1"/>
              </p:cNvSpPr>
              <p:nvPr/>
            </p:nvSpPr>
            <p:spPr bwMode="auto">
              <a:xfrm>
                <a:off x="657" y="2432"/>
                <a:ext cx="176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400">
                    <a:solidFill>
                      <a:schemeClr val="bg1"/>
                    </a:solidFill>
                  </a:rPr>
                  <a:t>Building</a:t>
                </a:r>
                <a:r>
                  <a:rPr lang="en-US" b="1">
                    <a:solidFill>
                      <a:schemeClr val="bg1"/>
                    </a:solidFill>
                  </a:rPr>
                  <a:t>, boat</a:t>
                </a:r>
                <a:r>
                  <a:rPr lang="en-US">
                    <a:solidFill>
                      <a:schemeClr val="bg1"/>
                    </a:solidFill>
                  </a:rPr>
                  <a:t>, </a:t>
                </a:r>
                <a:r>
                  <a:rPr lang="en-US" sz="1200">
                    <a:solidFill>
                      <a:schemeClr val="bg1"/>
                    </a:solidFill>
                  </a:rPr>
                  <a:t>person</a:t>
                </a:r>
                <a:endParaRPr lang="tr-TR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130062" name="Text Box 14"/>
              <p:cNvSpPr txBox="1">
                <a:spLocks noChangeArrowheads="1"/>
              </p:cNvSpPr>
              <p:nvPr/>
            </p:nvSpPr>
            <p:spPr bwMode="auto">
              <a:xfrm>
                <a:off x="476" y="3233"/>
                <a:ext cx="578" cy="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Water</a:t>
                </a:r>
                <a:r>
                  <a:rPr lang="en-US" sz="1600" b="1">
                    <a:solidFill>
                      <a:schemeClr val="bg1"/>
                    </a:solidFill>
                  </a:rPr>
                  <a:t>,</a:t>
                </a:r>
              </a:p>
              <a:p>
                <a:pPr algn="l">
                  <a:spcBef>
                    <a:spcPct val="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sky</a:t>
                </a:r>
                <a:endParaRPr lang="tr-TR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30063" name="Text Box 15"/>
              <p:cNvSpPr txBox="1">
                <a:spLocks noChangeArrowheads="1"/>
              </p:cNvSpPr>
              <p:nvPr/>
            </p:nvSpPr>
            <p:spPr bwMode="auto">
              <a:xfrm>
                <a:off x="1882" y="2750"/>
                <a:ext cx="49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solidFill>
                      <a:schemeClr val="bg1"/>
                    </a:solidFill>
                  </a:rPr>
                  <a:t>Road</a:t>
                </a:r>
                <a:endParaRPr lang="tr-TR" sz="12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0073" name="Text Box 25"/>
          <p:cNvSpPr txBox="1">
            <a:spLocks noChangeArrowheads="1"/>
          </p:cNvSpPr>
          <p:nvPr/>
        </p:nvSpPr>
        <p:spPr bwMode="auto">
          <a:xfrm>
            <a:off x="4356100" y="1557338"/>
            <a:ext cx="42481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/>
              <a:t> Extract random patches on zero-padded segments</a:t>
            </a:r>
          </a:p>
          <a:p>
            <a:pPr algn="l">
              <a:buFontTx/>
              <a:buChar char="•"/>
            </a:pPr>
            <a:r>
              <a:rPr lang="en-US"/>
              <a:t> Calculate SIFT descriptors</a:t>
            </a:r>
          </a:p>
        </p:txBody>
      </p:sp>
      <p:sp>
        <p:nvSpPr>
          <p:cNvPr id="130074" name="Text Box 26"/>
          <p:cNvSpPr txBox="1">
            <a:spLocks noChangeArrowheads="1"/>
          </p:cNvSpPr>
          <p:nvPr/>
        </p:nvSpPr>
        <p:spPr bwMode="auto">
          <a:xfrm>
            <a:off x="4356100" y="2779713"/>
            <a:ext cx="439261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FontTx/>
              <a:buChar char="•"/>
            </a:pPr>
            <a:r>
              <a:rPr lang="en-US"/>
              <a:t> Use BoF: </a:t>
            </a:r>
          </a:p>
          <a:p>
            <a:pPr algn="l">
              <a:spcBef>
                <a:spcPct val="0"/>
              </a:spcBef>
            </a:pPr>
            <a:r>
              <a:rPr lang="en-US"/>
              <a:t>   Training:</a:t>
            </a:r>
          </a:p>
          <a:p>
            <a:pPr algn="l">
              <a:spcBef>
                <a:spcPct val="0"/>
              </a:spcBef>
            </a:pPr>
            <a:r>
              <a:rPr lang="en-US"/>
              <a:t>   - Cluster patches in training </a:t>
            </a:r>
            <a:r>
              <a:rPr lang="en-US" sz="1400"/>
              <a:t>(Hier. K-means, K=10x3)</a:t>
            </a:r>
          </a:p>
          <a:p>
            <a:pPr algn="l">
              <a:spcBef>
                <a:spcPct val="0"/>
              </a:spcBef>
            </a:pPr>
            <a:r>
              <a:rPr lang="en-US"/>
              <a:t>   - Histogram of words in each segment</a:t>
            </a:r>
          </a:p>
          <a:p>
            <a:pPr algn="l">
              <a:spcBef>
                <a:spcPct val="0"/>
              </a:spcBef>
            </a:pPr>
            <a:r>
              <a:rPr lang="en-US"/>
              <a:t>   - NN classifier </a:t>
            </a:r>
            <a:r>
              <a:rPr lang="en-US" sz="1400"/>
              <a:t>(returns a sorted list of categories) </a:t>
            </a:r>
          </a:p>
          <a:p>
            <a:pPr algn="l">
              <a:spcBef>
                <a:spcPct val="0"/>
              </a:spcBef>
            </a:pPr>
            <a:endParaRPr lang="en-US" sz="1400"/>
          </a:p>
          <a:p>
            <a:pPr algn="l">
              <a:spcBef>
                <a:spcPct val="0"/>
              </a:spcBef>
            </a:pPr>
            <a:r>
              <a:rPr lang="en-US"/>
              <a:t>Each segment is classified independently</a:t>
            </a:r>
          </a:p>
        </p:txBody>
      </p:sp>
    </p:spTree>
    <p:extLst>
      <p:ext uri="{BB962C8B-B14F-4D97-AF65-F5344CB8AC3E}">
        <p14:creationId xmlns:p14="http://schemas.microsoft.com/office/powerpoint/2010/main" val="40674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716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4DB56-8CFF-4D73-8B2A-115DEFF38FF5}" type="slidenum">
              <a:rPr lang="tr-TR"/>
              <a:pPr/>
              <a:t>50</a:t>
            </a:fld>
            <a:endParaRPr lang="tr-TR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Objects in Context: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Contextual Refinement</a:t>
            </a:r>
            <a:endParaRPr lang="tr-TR" sz="4000"/>
          </a:p>
        </p:txBody>
      </p:sp>
      <p:pic>
        <p:nvPicPr>
          <p:cNvPr id="133150" name="Picture 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581400"/>
            <a:ext cx="7859713" cy="1093788"/>
          </a:xfrm>
          <a:noFill/>
          <a:ln/>
        </p:spPr>
      </p:pic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4356100" y="1557338"/>
            <a:ext cx="4608513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/>
              <a:t>Contextual model based on co-occurrences</a:t>
            </a:r>
          </a:p>
          <a:p>
            <a:pPr algn="l"/>
            <a:r>
              <a:rPr lang="en-US"/>
              <a:t>Try to find the most consistent labeling with </a:t>
            </a:r>
            <a:r>
              <a:rPr lang="en-US" b="1"/>
              <a:t>high posterior probability</a:t>
            </a:r>
            <a:r>
              <a:rPr lang="en-US"/>
              <a:t> and </a:t>
            </a:r>
            <a:r>
              <a:rPr lang="en-US" b="1"/>
              <a:t>high mean pairwise interaction</a:t>
            </a:r>
            <a:r>
              <a:rPr lang="en-US"/>
              <a:t>.</a:t>
            </a:r>
          </a:p>
          <a:p>
            <a:pPr algn="l"/>
            <a:r>
              <a:rPr lang="en-US"/>
              <a:t>Use CRF for this purpose. </a:t>
            </a:r>
          </a:p>
        </p:txBody>
      </p:sp>
      <p:sp>
        <p:nvSpPr>
          <p:cNvPr id="133134" name="AutoShape 14"/>
          <p:cNvSpPr>
            <a:spLocks noChangeArrowheads="1"/>
          </p:cNvSpPr>
          <p:nvPr/>
        </p:nvSpPr>
        <p:spPr bwMode="auto">
          <a:xfrm>
            <a:off x="333375" y="2217738"/>
            <a:ext cx="576263" cy="719137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35" name="Group 15"/>
          <p:cNvGrpSpPr>
            <a:grpSpLocks/>
          </p:cNvGrpSpPr>
          <p:nvPr/>
        </p:nvGrpSpPr>
        <p:grpSpPr bwMode="auto">
          <a:xfrm>
            <a:off x="981075" y="1570038"/>
            <a:ext cx="3014663" cy="2003425"/>
            <a:chOff x="2925" y="2387"/>
            <a:chExt cx="1899" cy="1262"/>
          </a:xfrm>
        </p:grpSpPr>
        <p:pic>
          <p:nvPicPr>
            <p:cNvPr id="13313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387"/>
              <a:ext cx="1899" cy="1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137" name="Text Box 17"/>
            <p:cNvSpPr txBox="1">
              <a:spLocks noChangeArrowheads="1"/>
            </p:cNvSpPr>
            <p:nvPr/>
          </p:nvSpPr>
          <p:spPr bwMode="auto">
            <a:xfrm>
              <a:off x="3696" y="2976"/>
              <a:ext cx="4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Boat</a:t>
              </a:r>
              <a:endParaRPr lang="tr-TR" sz="1400">
                <a:solidFill>
                  <a:schemeClr val="bg1"/>
                </a:solidFill>
              </a:endParaRPr>
            </a:p>
          </p:txBody>
        </p:sp>
        <p:sp>
          <p:nvSpPr>
            <p:cNvPr id="133138" name="Text Box 18"/>
            <p:cNvSpPr txBox="1">
              <a:spLocks noChangeArrowheads="1"/>
            </p:cNvSpPr>
            <p:nvPr/>
          </p:nvSpPr>
          <p:spPr bwMode="auto">
            <a:xfrm>
              <a:off x="3379" y="2387"/>
              <a:ext cx="9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Building</a:t>
              </a:r>
              <a:endParaRPr lang="tr-TR" sz="800">
                <a:solidFill>
                  <a:schemeClr val="bg1"/>
                </a:solidFill>
              </a:endParaRPr>
            </a:p>
          </p:txBody>
        </p:sp>
        <p:sp>
          <p:nvSpPr>
            <p:cNvPr id="133139" name="Text Box 19"/>
            <p:cNvSpPr txBox="1">
              <a:spLocks noChangeArrowheads="1"/>
            </p:cNvSpPr>
            <p:nvPr/>
          </p:nvSpPr>
          <p:spPr bwMode="auto">
            <a:xfrm>
              <a:off x="2925" y="3339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Water</a:t>
              </a:r>
              <a:endParaRPr lang="tr-TR" sz="1200">
                <a:solidFill>
                  <a:schemeClr val="bg1"/>
                </a:solidFill>
              </a:endParaRPr>
            </a:p>
          </p:txBody>
        </p:sp>
        <p:sp>
          <p:nvSpPr>
            <p:cNvPr id="133140" name="Text Box 20"/>
            <p:cNvSpPr txBox="1">
              <a:spLocks noChangeArrowheads="1"/>
            </p:cNvSpPr>
            <p:nvPr/>
          </p:nvSpPr>
          <p:spPr bwMode="auto">
            <a:xfrm>
              <a:off x="4286" y="2705"/>
              <a:ext cx="4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>
                  <a:solidFill>
                    <a:schemeClr val="bg1"/>
                  </a:solidFill>
                </a:rPr>
                <a:t>Road</a:t>
              </a:r>
              <a:endParaRPr lang="tr-T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33178" name="Group 58"/>
          <p:cNvGrpSpPr>
            <a:grpSpLocks/>
          </p:cNvGrpSpPr>
          <p:nvPr/>
        </p:nvGrpSpPr>
        <p:grpSpPr bwMode="auto">
          <a:xfrm>
            <a:off x="4859338" y="4076700"/>
            <a:ext cx="4038600" cy="2139950"/>
            <a:chOff x="3061" y="2568"/>
            <a:chExt cx="2544" cy="1348"/>
          </a:xfrm>
        </p:grpSpPr>
        <p:sp>
          <p:nvSpPr>
            <p:cNvPr id="133155" name="Line 35"/>
            <p:cNvSpPr>
              <a:spLocks noChangeShapeType="1"/>
            </p:cNvSpPr>
            <p:nvPr/>
          </p:nvSpPr>
          <p:spPr bwMode="auto">
            <a:xfrm flipH="1">
              <a:off x="4496" y="2568"/>
              <a:ext cx="289" cy="65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56" name="Rectangle 36"/>
            <p:cNvSpPr>
              <a:spLocks noChangeArrowheads="1"/>
            </p:cNvSpPr>
            <p:nvPr/>
          </p:nvSpPr>
          <p:spPr bwMode="auto">
            <a:xfrm>
              <a:off x="3061" y="3229"/>
              <a:ext cx="2544" cy="68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FF33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FF3300"/>
                  </a:solidFill>
                </a:rPr>
                <a:t>Independent </a:t>
              </a:r>
            </a:p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FF3300"/>
                  </a:solidFill>
                </a:rPr>
                <a:t>segment classification</a:t>
              </a:r>
            </a:p>
          </p:txBody>
        </p:sp>
        <p:pic>
          <p:nvPicPr>
            <p:cNvPr id="133168" name="Picture 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" y="3260"/>
              <a:ext cx="2093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3181" name="Group 61"/>
          <p:cNvGrpSpPr>
            <a:grpSpLocks/>
          </p:cNvGrpSpPr>
          <p:nvPr/>
        </p:nvGrpSpPr>
        <p:grpSpPr bwMode="auto">
          <a:xfrm>
            <a:off x="539750" y="4076700"/>
            <a:ext cx="4464050" cy="3049588"/>
            <a:chOff x="340" y="2568"/>
            <a:chExt cx="2812" cy="1921"/>
          </a:xfrm>
        </p:grpSpPr>
        <p:sp>
          <p:nvSpPr>
            <p:cNvPr id="133154" name="Line 34"/>
            <p:cNvSpPr>
              <a:spLocks noChangeShapeType="1"/>
            </p:cNvSpPr>
            <p:nvPr/>
          </p:nvSpPr>
          <p:spPr bwMode="auto">
            <a:xfrm flipH="1">
              <a:off x="2381" y="2568"/>
              <a:ext cx="771" cy="54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1" name="Rectangle 51"/>
            <p:cNvSpPr>
              <a:spLocks noChangeArrowheads="1"/>
            </p:cNvSpPr>
            <p:nvPr/>
          </p:nvSpPr>
          <p:spPr bwMode="auto">
            <a:xfrm>
              <a:off x="340" y="3158"/>
              <a:ext cx="2359" cy="99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US">
                <a:solidFill>
                  <a:srgbClr val="FF3300"/>
                </a:solidFill>
              </a:endParaRPr>
            </a:p>
          </p:txBody>
        </p:sp>
        <p:pic>
          <p:nvPicPr>
            <p:cNvPr id="133176" name="Picture 5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3158"/>
              <a:ext cx="1996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180" name="Text Box 60"/>
            <p:cNvSpPr txBox="1">
              <a:spLocks noChangeArrowheads="1"/>
            </p:cNvSpPr>
            <p:nvPr/>
          </p:nvSpPr>
          <p:spPr bwMode="auto">
            <a:xfrm>
              <a:off x="340" y="3566"/>
              <a:ext cx="2404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FF3300"/>
                  </a:solidFill>
                </a:rPr>
                <a:t>Mean interaction of all label pairs</a:t>
              </a:r>
            </a:p>
            <a:p>
              <a:pPr>
                <a:spcBef>
                  <a:spcPct val="0"/>
                </a:spcBef>
              </a:pPr>
              <a:r>
                <a:rPr lang="el-GR">
                  <a:solidFill>
                    <a:srgbClr val="FF3300"/>
                  </a:solidFill>
                  <a:cs typeface="Arial" charset="0"/>
                </a:rPr>
                <a:t>Φ</a:t>
              </a:r>
              <a:r>
                <a:rPr lang="en-US">
                  <a:solidFill>
                    <a:srgbClr val="FF3300"/>
                  </a:solidFill>
                  <a:cs typeface="Arial" charset="0"/>
                </a:rPr>
                <a:t>(i,j) is basically the observed label co-occurrences in training set.</a:t>
              </a:r>
              <a:endParaRPr lang="el-GR">
                <a:solidFill>
                  <a:srgbClr val="FF3300"/>
                </a:solidFill>
                <a:cs typeface="Arial" charset="0"/>
              </a:endParaRPr>
            </a:p>
            <a:p>
              <a:pPr>
                <a:spcBef>
                  <a:spcPct val="0"/>
                </a:spcBef>
              </a:pPr>
              <a:endParaRPr lang="en-US">
                <a:solidFill>
                  <a:srgbClr val="FF3300"/>
                </a:solidFill>
              </a:endParaRPr>
            </a:p>
            <a:p>
              <a:pPr>
                <a:spcBef>
                  <a:spcPct val="0"/>
                </a:spcBef>
              </a:pPr>
              <a:endParaRPr lang="en-US">
                <a:solidFill>
                  <a:srgbClr val="FF33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0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EF9E-2F84-4E5D-8BBB-D54DDC33D45A}" type="slidenum">
              <a:rPr lang="tr-TR"/>
              <a:pPr/>
              <a:t>51</a:t>
            </a:fld>
            <a:endParaRPr lang="tr-TR"/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Objects in Context: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Learning Context</a:t>
            </a:r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468313" y="2060575"/>
            <a:ext cx="7842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Using labeled image datasets (MSRC, PASCAL)</a:t>
            </a:r>
          </a:p>
        </p:txBody>
      </p:sp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503238" y="3213100"/>
            <a:ext cx="8316912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Using labeled text based data (Google Sets): Contains list of related items</a:t>
            </a:r>
          </a:p>
          <a:p>
            <a:pPr algn="l"/>
            <a:r>
              <a:rPr lang="en-US" sz="2800">
                <a:sym typeface="Wingdings" pitchFamily="2" charset="2"/>
              </a:rPr>
              <a:t> </a:t>
            </a:r>
            <a:r>
              <a:rPr lang="en-US" sz="2800"/>
              <a:t>A large set turns out to be useless! (anything is related)</a:t>
            </a:r>
          </a:p>
        </p:txBody>
      </p:sp>
    </p:spTree>
    <p:extLst>
      <p:ext uri="{BB962C8B-B14F-4D97-AF65-F5344CB8AC3E}">
        <p14:creationId xmlns:p14="http://schemas.microsoft.com/office/powerpoint/2010/main" val="17602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BA1E0-5ADC-4EA8-A0D4-061641E8F7ED}" type="slidenum">
              <a:rPr lang="tr-TR"/>
              <a:pPr/>
              <a:t>52</a:t>
            </a:fld>
            <a:endParaRPr lang="tr-TR"/>
          </a:p>
        </p:txBody>
      </p:sp>
      <p:sp>
        <p:nvSpPr>
          <p:cNvPr id="137229" name="Rectangle 13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800">
                <a:solidFill>
                  <a:schemeClr val="tx2"/>
                </a:solidFill>
              </a:rPr>
              <a:t>Objects in Context:</a:t>
            </a:r>
            <a:r>
              <a:rPr lang="en-US" sz="4000">
                <a:solidFill>
                  <a:schemeClr val="tx2"/>
                </a:solidFill>
              </a:rPr>
              <a:t/>
            </a:r>
            <a:br>
              <a:rPr lang="en-US" sz="4000">
                <a:solidFill>
                  <a:schemeClr val="tx2"/>
                </a:solidFill>
              </a:rPr>
            </a:br>
            <a:r>
              <a:rPr lang="en-US" sz="4000">
                <a:solidFill>
                  <a:schemeClr val="tx2"/>
                </a:solidFill>
              </a:rPr>
              <a:t>Results</a:t>
            </a:r>
            <a:endParaRPr lang="tr-TR" sz="4000">
              <a:solidFill>
                <a:schemeClr val="tx2"/>
              </a:solidFill>
            </a:endParaRPr>
          </a:p>
        </p:txBody>
      </p:sp>
      <p:pic>
        <p:nvPicPr>
          <p:cNvPr id="137232" name="Picture 1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70113"/>
            <a:ext cx="8229600" cy="2058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9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C200B-42AB-45F2-9AD6-FC6CBEFBCEB8}" type="slidenum">
              <a:rPr lang="tr-TR"/>
              <a:pPr/>
              <a:t>53</a:t>
            </a:fld>
            <a:endParaRPr lang="tr-TR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“Objects in Context”</a:t>
            </a:r>
            <a:r>
              <a:rPr lang="en-US" sz="4000"/>
              <a:t> – Limitations: Context modeling</a:t>
            </a:r>
            <a:endParaRPr lang="tr-TR" sz="4000"/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 flipV="1">
            <a:off x="1547813" y="3933825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827088" y="5516563"/>
            <a:ext cx="1439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684213" y="4941888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Segmentation</a:t>
            </a:r>
            <a:endParaRPr lang="tr-TR"/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3132138" y="4797425"/>
            <a:ext cx="27368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Categorization without context</a:t>
            </a:r>
          </a:p>
          <a:p>
            <a:r>
              <a:rPr lang="en-US"/>
              <a:t>Local information only</a:t>
            </a:r>
            <a:endParaRPr lang="tr-TR"/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6588125" y="4797425"/>
            <a:ext cx="23050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With </a:t>
            </a:r>
            <a:r>
              <a:rPr lang="en-US" b="1"/>
              <a:t>co-occurrence </a:t>
            </a:r>
            <a:r>
              <a:rPr lang="en-US"/>
              <a:t>context</a:t>
            </a:r>
          </a:p>
          <a:p>
            <a:r>
              <a:rPr lang="en-US"/>
              <a:t>Means: </a:t>
            </a:r>
            <a:r>
              <a:rPr lang="en-US" b="1"/>
              <a:t>P(person,dog) &gt; P(person, cow)</a:t>
            </a:r>
            <a:endParaRPr lang="tr-TR" b="1"/>
          </a:p>
        </p:txBody>
      </p:sp>
      <p:sp>
        <p:nvSpPr>
          <p:cNvPr id="81928" name="Line 8"/>
          <p:cNvSpPr>
            <a:spLocks noChangeShapeType="1"/>
          </p:cNvSpPr>
          <p:nvPr/>
        </p:nvSpPr>
        <p:spPr bwMode="auto">
          <a:xfrm flipV="1">
            <a:off x="4500563" y="3933825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 flipV="1">
            <a:off x="7885113" y="3933825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41475"/>
            <a:ext cx="8897938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31" name="Line 11"/>
          <p:cNvSpPr>
            <a:spLocks noChangeShapeType="1"/>
          </p:cNvSpPr>
          <p:nvPr/>
        </p:nvSpPr>
        <p:spPr bwMode="auto">
          <a:xfrm flipV="1">
            <a:off x="1979613" y="2492375"/>
            <a:ext cx="1655762" cy="37449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303213" y="6256338"/>
            <a:ext cx="487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(Bonus Q: How did it handle the background?)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30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D5228-A947-474B-8D51-F8F6281F26B1}" type="slidenum">
              <a:rPr lang="tr-TR"/>
              <a:pPr/>
              <a:t>54</a:t>
            </a:fld>
            <a:endParaRPr lang="tr-TR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“Objects in Context”</a:t>
            </a:r>
            <a:r>
              <a:rPr lang="en-US" sz="4000"/>
              <a:t> – Limitations: Context modeling</a:t>
            </a:r>
            <a:endParaRPr lang="tr-TR" sz="400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916113"/>
            <a:ext cx="8939212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8" name="Line 4"/>
          <p:cNvSpPr>
            <a:spLocks noChangeShapeType="1"/>
          </p:cNvSpPr>
          <p:nvPr/>
        </p:nvSpPr>
        <p:spPr bwMode="auto">
          <a:xfrm flipV="1">
            <a:off x="1547813" y="3933825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827088" y="5516563"/>
            <a:ext cx="1439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684213" y="4941888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Segmentation</a:t>
            </a:r>
            <a:endParaRPr lang="tr-TR"/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3132138" y="4797425"/>
            <a:ext cx="30241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Categorization without context</a:t>
            </a:r>
          </a:p>
          <a:p>
            <a:r>
              <a:rPr lang="en-US"/>
              <a:t>Local information only</a:t>
            </a:r>
            <a:endParaRPr lang="tr-TR"/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6156325" y="4437063"/>
            <a:ext cx="27368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With </a:t>
            </a:r>
            <a:r>
              <a:rPr lang="en-US" b="1"/>
              <a:t>co-occurrence </a:t>
            </a:r>
            <a:r>
              <a:rPr lang="en-US"/>
              <a:t>context</a:t>
            </a:r>
          </a:p>
          <a:p>
            <a:r>
              <a:rPr lang="en-US" b="1"/>
              <a:t>P(person,horse) &gt; P(person, dog)</a:t>
            </a: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 flipV="1">
            <a:off x="4643438" y="3933825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 flipV="1">
            <a:off x="7885113" y="39338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468313" y="5803900"/>
            <a:ext cx="842486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b="1"/>
              <a:t>But why? Isn’t it only a dataset bias? We have seen in the previous example that P(person,dog) is common too.</a:t>
            </a:r>
            <a:endParaRPr lang="tr-TR" b="1"/>
          </a:p>
          <a:p>
            <a:pPr algn="l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61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A9E7-6C2C-4753-B01E-B0631A281439}" type="slidenum">
              <a:rPr lang="tr-TR"/>
              <a:pPr/>
              <a:t>55</a:t>
            </a:fld>
            <a:endParaRPr lang="tr-TR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“Objects in Context”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Object-Object or Stuff-Object ?</a:t>
            </a:r>
            <a:endParaRPr lang="tr-TR" sz="4000"/>
          </a:p>
        </p:txBody>
      </p:sp>
      <p:pic>
        <p:nvPicPr>
          <p:cNvPr id="148492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484313"/>
            <a:ext cx="4733925" cy="5030787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2024063" y="2708275"/>
            <a:ext cx="792162" cy="2159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1990725" y="3046413"/>
            <a:ext cx="792163" cy="2159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0" name="Oval 20"/>
          <p:cNvSpPr>
            <a:spLocks noChangeArrowheads="1"/>
          </p:cNvSpPr>
          <p:nvPr/>
        </p:nvSpPr>
        <p:spPr bwMode="auto">
          <a:xfrm>
            <a:off x="2135188" y="4630738"/>
            <a:ext cx="576262" cy="2159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2084388" y="2171700"/>
            <a:ext cx="792162" cy="215900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1835150" y="1789113"/>
            <a:ext cx="792163" cy="215900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2012950" y="1989138"/>
            <a:ext cx="792163" cy="2159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3" name="Line 23"/>
          <p:cNvSpPr>
            <a:spLocks noChangeShapeType="1"/>
          </p:cNvSpPr>
          <p:nvPr/>
        </p:nvSpPr>
        <p:spPr bwMode="auto">
          <a:xfrm flipH="1">
            <a:off x="1403350" y="1916113"/>
            <a:ext cx="431800" cy="73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4" name="Line 24"/>
          <p:cNvSpPr>
            <a:spLocks noChangeShapeType="1"/>
          </p:cNvSpPr>
          <p:nvPr/>
        </p:nvSpPr>
        <p:spPr bwMode="auto">
          <a:xfrm flipH="1" flipV="1">
            <a:off x="1331913" y="2060575"/>
            <a:ext cx="719137" cy="2159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5" name="Line 25"/>
          <p:cNvSpPr>
            <a:spLocks noChangeShapeType="1"/>
          </p:cNvSpPr>
          <p:nvPr/>
        </p:nvSpPr>
        <p:spPr bwMode="auto">
          <a:xfrm flipH="1">
            <a:off x="827088" y="2133600"/>
            <a:ext cx="1223962" cy="13668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6" name="Line 26"/>
          <p:cNvSpPr>
            <a:spLocks noChangeShapeType="1"/>
          </p:cNvSpPr>
          <p:nvPr/>
        </p:nvSpPr>
        <p:spPr bwMode="auto">
          <a:xfrm flipH="1">
            <a:off x="900113" y="2781300"/>
            <a:ext cx="1150937" cy="7191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7" name="Line 27"/>
          <p:cNvSpPr>
            <a:spLocks noChangeShapeType="1"/>
          </p:cNvSpPr>
          <p:nvPr/>
        </p:nvSpPr>
        <p:spPr bwMode="auto">
          <a:xfrm flipH="1">
            <a:off x="971550" y="3141663"/>
            <a:ext cx="1079500" cy="431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8" name="Line 28"/>
          <p:cNvSpPr>
            <a:spLocks noChangeShapeType="1"/>
          </p:cNvSpPr>
          <p:nvPr/>
        </p:nvSpPr>
        <p:spPr bwMode="auto">
          <a:xfrm flipH="1" flipV="1">
            <a:off x="1042988" y="3716338"/>
            <a:ext cx="1152525" cy="10080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509" name="Text Box 29"/>
          <p:cNvSpPr txBox="1">
            <a:spLocks noChangeArrowheads="1"/>
          </p:cNvSpPr>
          <p:nvPr/>
        </p:nvSpPr>
        <p:spPr bwMode="auto">
          <a:xfrm>
            <a:off x="107950" y="3500438"/>
            <a:ext cx="115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Stuff</a:t>
            </a:r>
          </a:p>
        </p:txBody>
      </p:sp>
      <p:sp>
        <p:nvSpPr>
          <p:cNvPr id="148510" name="Text Box 30"/>
          <p:cNvSpPr txBox="1">
            <a:spLocks noChangeArrowheads="1"/>
          </p:cNvSpPr>
          <p:nvPr/>
        </p:nvSpPr>
        <p:spPr bwMode="auto">
          <a:xfrm>
            <a:off x="34925" y="18446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Stuff-like</a:t>
            </a:r>
          </a:p>
        </p:txBody>
      </p:sp>
      <p:sp>
        <p:nvSpPr>
          <p:cNvPr id="148513" name="Text Box 33"/>
          <p:cNvSpPr txBox="1">
            <a:spLocks noChangeArrowheads="1"/>
          </p:cNvSpPr>
          <p:nvPr/>
        </p:nvSpPr>
        <p:spPr bwMode="auto">
          <a:xfrm>
            <a:off x="6516688" y="2508250"/>
            <a:ext cx="2519362" cy="282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Looks like “background” stuff – object (such as </a:t>
            </a:r>
            <a:r>
              <a:rPr lang="en-US" b="1">
                <a:solidFill>
                  <a:srgbClr val="FF3300"/>
                </a:solidFill>
              </a:rPr>
              <a:t>water-boat</a:t>
            </a:r>
            <a:r>
              <a:rPr lang="en-US">
                <a:solidFill>
                  <a:srgbClr val="FF3300"/>
                </a:solidFill>
              </a:rPr>
              <a:t>) does help </a:t>
            </a:r>
            <a:r>
              <a:rPr lang="en-US" b="1">
                <a:solidFill>
                  <a:srgbClr val="FF3300"/>
                </a:solidFill>
              </a:rPr>
              <a:t>rather than</a:t>
            </a:r>
            <a:r>
              <a:rPr lang="en-US">
                <a:solidFill>
                  <a:srgbClr val="FF3300"/>
                </a:solidFill>
              </a:rPr>
              <a:t> “foreground” object co-occurrences (such as </a:t>
            </a:r>
            <a:r>
              <a:rPr lang="en-US" b="1">
                <a:solidFill>
                  <a:srgbClr val="FF3300"/>
                </a:solidFill>
              </a:rPr>
              <a:t>person-horse</a:t>
            </a:r>
            <a:r>
              <a:rPr lang="en-US">
                <a:solidFill>
                  <a:srgbClr val="FF3300"/>
                </a:solidFill>
              </a:rPr>
              <a:t>)</a:t>
            </a:r>
          </a:p>
          <a:p>
            <a:r>
              <a:rPr lang="en-US" sz="1400">
                <a:solidFill>
                  <a:srgbClr val="FF3300"/>
                </a:solidFill>
              </a:rPr>
              <a:t>[but still car-person-motorbike is useful in PASCAL]</a:t>
            </a:r>
          </a:p>
        </p:txBody>
      </p:sp>
      <p:sp>
        <p:nvSpPr>
          <p:cNvPr id="148514" name="Text Box 34"/>
          <p:cNvSpPr txBox="1">
            <a:spLocks noChangeArrowheads="1"/>
          </p:cNvSpPr>
          <p:nvPr/>
        </p:nvSpPr>
        <p:spPr bwMode="auto">
          <a:xfrm>
            <a:off x="0" y="4652963"/>
            <a:ext cx="18716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>
                <a:solidFill>
                  <a:srgbClr val="FF3300"/>
                </a:solidFill>
              </a:rPr>
              <a:t>Labels with high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FF3300"/>
                </a:solidFill>
              </a:rPr>
              <a:t>co-occurrences with other labels</a:t>
            </a:r>
          </a:p>
        </p:txBody>
      </p:sp>
    </p:spTree>
    <p:extLst>
      <p:ext uri="{BB962C8B-B14F-4D97-AF65-F5344CB8AC3E}">
        <p14:creationId xmlns:p14="http://schemas.microsoft.com/office/powerpoint/2010/main" val="29514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7E04-0ADB-4BAC-AF62-A89F10DC8FB9}" type="slidenum">
              <a:rPr lang="tr-TR"/>
              <a:pPr/>
              <a:t>56</a:t>
            </a:fld>
            <a:endParaRPr lang="tr-TR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“Objects in Context”</a:t>
            </a:r>
            <a:r>
              <a:rPr lang="en-US" sz="4000"/>
              <a:t> – Limitations: Segmentation</a:t>
            </a:r>
            <a:endParaRPr lang="tr-TR" sz="400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24000"/>
            <a:ext cx="8893175" cy="4784725"/>
          </a:xfrm>
        </p:spPr>
        <p:txBody>
          <a:bodyPr/>
          <a:lstStyle/>
          <a:p>
            <a:r>
              <a:rPr lang="en-US" sz="2400"/>
              <a:t>Too good: A few or many? How to select a good segmentation in multiple segmentations?</a:t>
            </a:r>
          </a:p>
          <a:p>
            <a:r>
              <a:rPr lang="en-US" sz="2400"/>
              <a:t>Can make object recognition &amp; contextual reasoning (due to stuff detection) much easier. </a:t>
            </a:r>
            <a:endParaRPr lang="tr-TR" sz="2400"/>
          </a:p>
        </p:txBody>
      </p:sp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0"/>
            <a:ext cx="5040313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86150"/>
            <a:ext cx="4500562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3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663C-B535-4601-BDFF-AF05DE6E47DC}" type="slidenum">
              <a:rPr lang="tr-TR"/>
              <a:pPr/>
              <a:t>57</a:t>
            </a:fld>
            <a:endParaRPr lang="tr-TR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“Objects in Context”</a:t>
            </a:r>
            <a:r>
              <a:rPr lang="en-US"/>
              <a:t> - Limitations</a:t>
            </a:r>
            <a:endParaRPr lang="tr-T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cue by </a:t>
            </a:r>
            <a:r>
              <a:rPr lang="en-US" b="1"/>
              <a:t>unknown objects</a:t>
            </a:r>
            <a:r>
              <a:rPr lang="en-US"/>
              <a:t> </a:t>
            </a:r>
          </a:p>
          <a:p>
            <a:r>
              <a:rPr lang="en-US"/>
              <a:t>No </a:t>
            </a:r>
            <a:r>
              <a:rPr lang="en-US" b="1"/>
              <a:t>spatial relationship</a:t>
            </a:r>
            <a:r>
              <a:rPr lang="en-US"/>
              <a:t> reasoning </a:t>
            </a:r>
          </a:p>
          <a:p>
            <a:r>
              <a:rPr lang="en-US"/>
              <a:t>Object detection part heavily depends on </a:t>
            </a:r>
            <a:r>
              <a:rPr lang="en-US" b="1"/>
              <a:t>good segmentations</a:t>
            </a:r>
          </a:p>
          <a:p>
            <a:r>
              <a:rPr lang="en-US"/>
              <a:t>Improvements using object co-occurrences are demonstrated with images where </a:t>
            </a:r>
            <a:r>
              <a:rPr lang="en-US" b="1"/>
              <a:t>many labels are already correct</a:t>
            </a:r>
            <a:r>
              <a:rPr lang="en-US"/>
              <a:t>. </a:t>
            </a:r>
            <a:r>
              <a:rPr lang="en-US">
                <a:sym typeface="Wingdings" pitchFamily="2" charset="2"/>
              </a:rPr>
              <a:t> How good is the model?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61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DDD2C-72B9-4235-8805-900728F3D169}" type="slidenum">
              <a:rPr lang="tr-TR"/>
              <a:pPr/>
              <a:t>58</a:t>
            </a:fld>
            <a:endParaRPr lang="tr-TR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Contextual Priming vs. Objects in Context</a:t>
            </a:r>
          </a:p>
        </p:txBody>
      </p:sp>
      <p:sp>
        <p:nvSpPr>
          <p:cNvPr id="150533" name="Line 5"/>
          <p:cNvSpPr>
            <a:spLocks noChangeShapeType="1"/>
          </p:cNvSpPr>
          <p:nvPr/>
        </p:nvSpPr>
        <p:spPr bwMode="auto">
          <a:xfrm>
            <a:off x="4572000" y="1412875"/>
            <a:ext cx="0" cy="4824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50536" name="Group 8"/>
          <p:cNvGrpSpPr>
            <a:grpSpLocks/>
          </p:cNvGrpSpPr>
          <p:nvPr/>
        </p:nvGrpSpPr>
        <p:grpSpPr bwMode="auto">
          <a:xfrm>
            <a:off x="684213" y="1557338"/>
            <a:ext cx="7848600" cy="366712"/>
            <a:chOff x="431" y="981"/>
            <a:chExt cx="4944" cy="231"/>
          </a:xfrm>
        </p:grpSpPr>
        <p:sp>
          <p:nvSpPr>
            <p:cNvPr id="150532" name="Text Box 4"/>
            <p:cNvSpPr txBox="1">
              <a:spLocks noChangeArrowheads="1"/>
            </p:cNvSpPr>
            <p:nvPr/>
          </p:nvSpPr>
          <p:spPr bwMode="auto">
            <a:xfrm>
              <a:off x="431" y="981"/>
              <a:ext cx="199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Scene-&gt;Object</a:t>
              </a:r>
            </a:p>
          </p:txBody>
        </p:sp>
        <p:sp>
          <p:nvSpPr>
            <p:cNvPr id="150534" name="Text Box 6"/>
            <p:cNvSpPr txBox="1">
              <a:spLocks noChangeArrowheads="1"/>
            </p:cNvSpPr>
            <p:nvPr/>
          </p:nvSpPr>
          <p:spPr bwMode="auto">
            <a:xfrm>
              <a:off x="3061" y="981"/>
              <a:ext cx="23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{Object,Stuff} &lt;-&gt; {Object,Stuff} </a:t>
              </a:r>
            </a:p>
          </p:txBody>
        </p:sp>
      </p:grpSp>
      <p:grpSp>
        <p:nvGrpSpPr>
          <p:cNvPr id="150539" name="Group 11"/>
          <p:cNvGrpSpPr>
            <a:grpSpLocks/>
          </p:cNvGrpSpPr>
          <p:nvPr/>
        </p:nvGrpSpPr>
        <p:grpSpPr bwMode="auto">
          <a:xfrm>
            <a:off x="395288" y="2060575"/>
            <a:ext cx="8640762" cy="579438"/>
            <a:chOff x="249" y="1298"/>
            <a:chExt cx="5443" cy="365"/>
          </a:xfrm>
        </p:grpSpPr>
        <p:sp>
          <p:nvSpPr>
            <p:cNvPr id="150537" name="Text Box 9"/>
            <p:cNvSpPr txBox="1">
              <a:spLocks noChangeArrowheads="1"/>
            </p:cNvSpPr>
            <p:nvPr/>
          </p:nvSpPr>
          <p:spPr bwMode="auto">
            <a:xfrm>
              <a:off x="249" y="1298"/>
              <a:ext cx="254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/>
                <a:t>Simpler</a:t>
              </a:r>
              <a:r>
                <a:rPr lang="en-US"/>
                <a:t> training data</a:t>
              </a:r>
              <a:br>
                <a:rPr lang="en-US"/>
              </a:br>
              <a:r>
                <a:rPr lang="en-US" sz="1400"/>
                <a:t>(only target object’s labels are enough)</a:t>
              </a:r>
            </a:p>
          </p:txBody>
        </p:sp>
        <p:sp>
          <p:nvSpPr>
            <p:cNvPr id="150538" name="Text Box 10"/>
            <p:cNvSpPr txBox="1">
              <a:spLocks noChangeArrowheads="1"/>
            </p:cNvSpPr>
            <p:nvPr/>
          </p:nvSpPr>
          <p:spPr bwMode="auto">
            <a:xfrm>
              <a:off x="2971" y="1298"/>
              <a:ext cx="272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May need huge amount of </a:t>
              </a:r>
              <a:r>
                <a:rPr lang="en-US" b="1"/>
                <a:t>labeled data</a:t>
              </a:r>
              <a:endParaRPr lang="en-US" sz="1400" b="1"/>
            </a:p>
          </p:txBody>
        </p:sp>
      </p:grpSp>
      <p:grpSp>
        <p:nvGrpSpPr>
          <p:cNvPr id="150548" name="Group 20"/>
          <p:cNvGrpSpPr>
            <a:grpSpLocks/>
          </p:cNvGrpSpPr>
          <p:nvPr/>
        </p:nvGrpSpPr>
        <p:grpSpPr bwMode="auto">
          <a:xfrm>
            <a:off x="357188" y="2781300"/>
            <a:ext cx="8786812" cy="1439863"/>
            <a:chOff x="225" y="1752"/>
            <a:chExt cx="5535" cy="907"/>
          </a:xfrm>
        </p:grpSpPr>
        <p:pic>
          <p:nvPicPr>
            <p:cNvPr id="150542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1752"/>
              <a:ext cx="834" cy="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 algn="ctr">
                  <a:solidFill>
                    <a:srgbClr val="FF3300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0540" name="Text Box 12"/>
            <p:cNvSpPr txBox="1">
              <a:spLocks noChangeArrowheads="1"/>
            </p:cNvSpPr>
            <p:nvPr/>
          </p:nvSpPr>
          <p:spPr bwMode="auto">
            <a:xfrm>
              <a:off x="225" y="1752"/>
              <a:ext cx="1249" cy="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Scene information is </a:t>
              </a:r>
              <a:r>
                <a:rPr lang="en-US" b="1"/>
                <a:t>view-dependent </a:t>
              </a:r>
              <a:r>
                <a:rPr lang="en-US"/>
                <a:t/>
              </a:r>
              <a:br>
                <a:rPr lang="en-US"/>
              </a:br>
              <a:r>
                <a:rPr lang="en-US" sz="1400"/>
                <a:t>(due to gist)</a:t>
              </a:r>
            </a:p>
          </p:txBody>
        </p:sp>
        <p:sp>
          <p:nvSpPr>
            <p:cNvPr id="150541" name="Text Box 13"/>
            <p:cNvSpPr txBox="1">
              <a:spLocks noChangeArrowheads="1"/>
            </p:cNvSpPr>
            <p:nvPr/>
          </p:nvSpPr>
          <p:spPr bwMode="auto">
            <a:xfrm>
              <a:off x="4195" y="1752"/>
              <a:ext cx="1565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Can be </a:t>
              </a:r>
              <a:r>
                <a:rPr lang="en-US" b="1"/>
                <a:t>more generic</a:t>
              </a:r>
              <a:r>
                <a:rPr lang="en-US"/>
                <a:t> than scene-&gt;object </a:t>
              </a:r>
              <a:r>
                <a:rPr lang="en-US" b="1"/>
                <a:t>with</a:t>
              </a:r>
              <a:r>
                <a:rPr lang="en-US"/>
                <a:t> a very good model</a:t>
              </a:r>
            </a:p>
          </p:txBody>
        </p:sp>
        <p:pic>
          <p:nvPicPr>
            <p:cNvPr id="150544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9" t="29266" r="36192" b="17537"/>
            <a:stretch>
              <a:fillRect/>
            </a:stretch>
          </p:blipFill>
          <p:spPr bwMode="auto">
            <a:xfrm>
              <a:off x="1429" y="1752"/>
              <a:ext cx="1270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cap="flat" cmpd="sng" algn="ctr">
                  <a:solidFill>
                    <a:srgbClr val="FF3300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0546" name="Line 18"/>
            <p:cNvSpPr>
              <a:spLocks noChangeShapeType="1"/>
            </p:cNvSpPr>
            <p:nvPr/>
          </p:nvSpPr>
          <p:spPr bwMode="auto">
            <a:xfrm>
              <a:off x="2336" y="1888"/>
              <a:ext cx="140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0547" name="Line 19"/>
            <p:cNvSpPr>
              <a:spLocks noChangeShapeType="1"/>
            </p:cNvSpPr>
            <p:nvPr/>
          </p:nvSpPr>
          <p:spPr bwMode="auto">
            <a:xfrm flipV="1">
              <a:off x="2290" y="2251"/>
              <a:ext cx="998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0552" name="Group 24"/>
          <p:cNvGrpSpPr>
            <a:grpSpLocks/>
          </p:cNvGrpSpPr>
          <p:nvPr/>
        </p:nvGrpSpPr>
        <p:grpSpPr bwMode="auto">
          <a:xfrm>
            <a:off x="738188" y="4508500"/>
            <a:ext cx="8189912" cy="641350"/>
            <a:chOff x="465" y="2840"/>
            <a:chExt cx="5159" cy="404"/>
          </a:xfrm>
        </p:grpSpPr>
        <p:sp>
          <p:nvSpPr>
            <p:cNvPr id="150549" name="Text Box 21"/>
            <p:cNvSpPr txBox="1">
              <a:spLocks noChangeArrowheads="1"/>
            </p:cNvSpPr>
            <p:nvPr/>
          </p:nvSpPr>
          <p:spPr bwMode="auto">
            <a:xfrm>
              <a:off x="465" y="2886"/>
              <a:ext cx="20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Object </a:t>
              </a:r>
              <a:r>
                <a:rPr lang="en-US" b="1"/>
                <a:t>detector independent</a:t>
              </a:r>
            </a:p>
          </p:txBody>
        </p:sp>
        <p:sp>
          <p:nvSpPr>
            <p:cNvPr id="150550" name="Text Box 22"/>
            <p:cNvSpPr txBox="1">
              <a:spLocks noChangeArrowheads="1"/>
            </p:cNvSpPr>
            <p:nvPr/>
          </p:nvSpPr>
          <p:spPr bwMode="auto">
            <a:xfrm>
              <a:off x="3016" y="2840"/>
              <a:ext cx="26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Contextual model is object detector independent, in theory. </a:t>
              </a:r>
              <a:r>
                <a:rPr lang="en-US" b="1"/>
                <a:t>But</a:t>
              </a:r>
              <a:r>
                <a:rPr lang="en-US"/>
                <a:t>:</a:t>
              </a:r>
              <a:endParaRPr lang="en-US">
                <a:sym typeface="Wingdings" pitchFamily="2" charset="2"/>
              </a:endParaRPr>
            </a:p>
          </p:txBody>
        </p:sp>
      </p:grpSp>
      <p:sp>
        <p:nvSpPr>
          <p:cNvPr id="150551" name="Text Box 23"/>
          <p:cNvSpPr txBox="1">
            <a:spLocks noChangeArrowheads="1"/>
          </p:cNvSpPr>
          <p:nvPr/>
        </p:nvSpPr>
        <p:spPr bwMode="auto">
          <a:xfrm>
            <a:off x="4716463" y="5876925"/>
            <a:ext cx="442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>
                <a:sym typeface="Wingdings" pitchFamily="2" charset="2"/>
              </a:rPr>
              <a:t>-</a:t>
            </a:r>
            <a:r>
              <a:rPr lang="en-US" sz="1600" b="1">
                <a:sym typeface="Wingdings" pitchFamily="2" charset="2"/>
              </a:rPr>
              <a:t> </a:t>
            </a:r>
            <a:r>
              <a:rPr lang="en-US" sz="1600">
                <a:sym typeface="Wingdings" pitchFamily="2" charset="2"/>
              </a:rPr>
              <a:t>uses</a:t>
            </a:r>
            <a:r>
              <a:rPr lang="en-US">
                <a:sym typeface="Wingdings" pitchFamily="2" charset="2"/>
              </a:rPr>
              <a:t> segmentation  </a:t>
            </a:r>
            <a:r>
              <a:rPr lang="en-US" sz="1600">
                <a:sym typeface="Wingdings" pitchFamily="2" charset="2"/>
              </a:rPr>
              <a:t>can be</a:t>
            </a:r>
            <a:r>
              <a:rPr lang="en-US">
                <a:sym typeface="Wingdings" pitchFamily="2" charset="2"/>
              </a:rPr>
              <a:t> </a:t>
            </a:r>
            <a:r>
              <a:rPr lang="en-US" b="1">
                <a:sym typeface="Wingdings" pitchFamily="2" charset="2"/>
              </a:rPr>
              <a:t>unreliable</a:t>
            </a:r>
          </a:p>
        </p:txBody>
      </p:sp>
      <p:sp>
        <p:nvSpPr>
          <p:cNvPr id="150553" name="Text Box 25"/>
          <p:cNvSpPr txBox="1">
            <a:spLocks noChangeArrowheads="1"/>
          </p:cNvSpPr>
          <p:nvPr/>
        </p:nvSpPr>
        <p:spPr bwMode="auto">
          <a:xfrm>
            <a:off x="4737100" y="5300663"/>
            <a:ext cx="4406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/>
              <a:t>+ </a:t>
            </a:r>
            <a:r>
              <a:rPr lang="en-US" sz="1400">
                <a:sym typeface="Wingdings" pitchFamily="2" charset="2"/>
              </a:rPr>
              <a:t>use</a:t>
            </a:r>
            <a:r>
              <a:rPr lang="en-US" sz="1400"/>
              <a:t> </a:t>
            </a:r>
            <a:r>
              <a:rPr lang="en-US"/>
              <a:t>segmentation </a:t>
            </a:r>
            <a:r>
              <a:rPr lang="en-US">
                <a:sym typeface="Wingdings" pitchFamily="2" charset="2"/>
              </a:rPr>
              <a:t></a:t>
            </a:r>
            <a:r>
              <a:rPr lang="en-US"/>
              <a:t> easier to detect 			</a:t>
            </a:r>
            <a:r>
              <a:rPr lang="en-US" b="1"/>
              <a:t>stuff</a:t>
            </a:r>
          </a:p>
        </p:txBody>
      </p:sp>
    </p:spTree>
    <p:extLst>
      <p:ext uri="{BB962C8B-B14F-4D97-AF65-F5344CB8AC3E}">
        <p14:creationId xmlns:p14="http://schemas.microsoft.com/office/powerpoint/2010/main" val="25796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51" grpId="0"/>
      <p:bldP spid="15055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458200" cy="1470025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tx1"/>
                </a:solidFill>
              </a:rPr>
              <a:t>Finding </a:t>
            </a:r>
            <a:r>
              <a:rPr lang="en-US" sz="3200" dirty="0" smtClean="0">
                <a:solidFill>
                  <a:schemeClr val="tx1"/>
                </a:solidFill>
              </a:rPr>
              <a:t>the weakest link in person detectors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3886200"/>
            <a:ext cx="2895600" cy="9144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Larry Zitnick</a:t>
            </a:r>
          </a:p>
          <a:p>
            <a:pPr algn="l"/>
            <a:r>
              <a:rPr lang="en-US" sz="2000" dirty="0" smtClean="0"/>
              <a:t>Microsoft Research</a:t>
            </a:r>
            <a:endParaRPr lang="en-US" sz="2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2000" y="3886200"/>
            <a:ext cx="2895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>Devi Parikh</a:t>
            </a:r>
          </a:p>
          <a:p>
            <a:pPr algn="l"/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>TTI, Chicago</a:t>
            </a:r>
            <a:endParaRPr lang="en-US" sz="2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1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We’ve come a long way…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83279"/>
            <a:ext cx="2938463" cy="311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150851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410200"/>
            <a:ext cx="339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</a:rPr>
              <a:t>Fischler</a:t>
            </a:r>
            <a:r>
              <a:rPr lang="en-US" sz="1600" dirty="0" smtClean="0">
                <a:solidFill>
                  <a:prstClr val="black"/>
                </a:solidFill>
              </a:rPr>
              <a:t> and </a:t>
            </a:r>
            <a:r>
              <a:rPr lang="en-US" sz="1600" dirty="0" err="1" smtClean="0">
                <a:solidFill>
                  <a:prstClr val="black"/>
                </a:solidFill>
              </a:rPr>
              <a:t>Elschlager</a:t>
            </a:r>
            <a:r>
              <a:rPr lang="en-US" sz="1600" dirty="0" smtClean="0">
                <a:solidFill>
                  <a:prstClr val="black"/>
                </a:solidFill>
              </a:rPr>
              <a:t>, 1973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7" name="Picture 6" descr="C:\papers\10BmvcFast\other\resImages\ChnFtrs-disp\set00\V000\I00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t="27884" r="48699" b="11876"/>
          <a:stretch/>
        </p:blipFill>
        <p:spPr bwMode="auto">
          <a:xfrm>
            <a:off x="5334000" y="1897125"/>
            <a:ext cx="3207321" cy="36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2600" y="5579477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Dollar et al., BMVC 2009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</a:t>
            </a:r>
            <a:r>
              <a:rPr lang="en-US" smtClean="0"/>
              <a:t>a ways </a:t>
            </a:r>
            <a:r>
              <a:rPr lang="en-US" dirty="0" smtClean="0"/>
              <a:t>to go…</a:t>
            </a:r>
            <a:endParaRPr lang="en-US" dirty="0"/>
          </a:p>
        </p:txBody>
      </p:sp>
      <p:pic>
        <p:nvPicPr>
          <p:cNvPr id="4" name="Picture 3" descr="C:\papers\10BmvcFast\other\resImages\ChnFtrs-disp\set00\V000\I0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7" t="15479" r="11738" b="13636"/>
          <a:stretch/>
        </p:blipFill>
        <p:spPr bwMode="auto">
          <a:xfrm>
            <a:off x="1442049" y="1676400"/>
            <a:ext cx="6254151" cy="431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18449" y="5989607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Dollar et al., BMVC 2009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papers\10BmvcFast\other\resImages\ChnFtrs-disp\set00\V000\I0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92174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Dollar et al., BMVC 2009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papers\10BmvcFast\other\resImages\ChnFtrs-disp\set00\V000\I00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a ways to go…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Dollar et al., BMVC 2009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Part-based person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4 main components: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57200" y="1981200"/>
            <a:ext cx="1752600" cy="1524000"/>
            <a:chOff x="457200" y="1981200"/>
            <a:chExt cx="1752600" cy="1524000"/>
          </a:xfrm>
        </p:grpSpPr>
        <p:sp>
          <p:nvSpPr>
            <p:cNvPr id="4" name="Rounded Rectangle 3"/>
            <p:cNvSpPr/>
            <p:nvPr/>
          </p:nvSpPr>
          <p:spPr>
            <a:xfrm>
              <a:off x="4572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000" y="2420034"/>
              <a:ext cx="114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Feature selection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00475"/>
            <a:ext cx="68961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169348" y="3815984"/>
            <a:ext cx="2561547" cy="2877948"/>
            <a:chOff x="8143517" y="2275936"/>
            <a:chExt cx="2862561" cy="325696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275936"/>
              <a:ext cx="2835443" cy="282892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143517" y="5114925"/>
              <a:ext cx="2862561" cy="417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prstClr val="black"/>
                  </a:solidFill>
                </a:rPr>
                <a:t>Felzenszwalb</a:t>
              </a:r>
              <a:r>
                <a:rPr lang="en-US" dirty="0" smtClean="0">
                  <a:solidFill>
                    <a:prstClr val="black"/>
                  </a:solidFill>
                </a:rPr>
                <a:t> et al., 2005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14400" y="3886198"/>
            <a:ext cx="7097455" cy="2807734"/>
            <a:chOff x="914400" y="3886198"/>
            <a:chExt cx="7097455" cy="280773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886200"/>
              <a:ext cx="3200400" cy="2447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274" y="3886198"/>
              <a:ext cx="3204581" cy="2438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ight Arrow 21"/>
            <p:cNvSpPr/>
            <p:nvPr/>
          </p:nvSpPr>
          <p:spPr>
            <a:xfrm>
              <a:off x="4164503" y="4953000"/>
              <a:ext cx="571238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24200" y="6324600"/>
              <a:ext cx="2660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prstClr val="black"/>
                  </a:solidFill>
                </a:rPr>
                <a:t>Hoiem</a:t>
              </a:r>
              <a:r>
                <a:rPr lang="en-US" dirty="0" smtClean="0">
                  <a:solidFill>
                    <a:prstClr val="black"/>
                  </a:solidFill>
                </a:rPr>
                <a:t> et al., 2006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64764" y="4109227"/>
            <a:ext cx="5979036" cy="2144745"/>
            <a:chOff x="1488564" y="4091987"/>
            <a:chExt cx="5979036" cy="2144745"/>
          </a:xfrm>
        </p:grpSpPr>
        <p:pic>
          <p:nvPicPr>
            <p:cNvPr id="13" name="Picture 12" descr="C:\Users\Devi\Desktop\work\DebPedDet\datasets\my_datasets\INRIA\selected\scaled\imageprocessing\regular_highres\crop00150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88564" y="4091987"/>
              <a:ext cx="1788036" cy="1752977"/>
            </a:xfrm>
            <a:prstGeom prst="rect">
              <a:avLst/>
            </a:prstGeom>
            <a:noFill/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68121" y="4103205"/>
              <a:ext cx="1799479" cy="1764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:\Users\Devi\Desktop\work\DebPedDet\datasets\my_datasets\INRIA\selected\scaled\imageprocessing\regular_highres\crop00150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285" y="4103205"/>
              <a:ext cx="1788036" cy="1752977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1582482" y="5835134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Color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69203" y="5848006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Intensity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67760" y="5867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Edges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05409" y="1981200"/>
            <a:ext cx="2037991" cy="1524000"/>
            <a:chOff x="2305409" y="1981200"/>
            <a:chExt cx="2037991" cy="152400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19400" y="2420033"/>
              <a:ext cx="1295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Part detection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2305409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431203" y="1997015"/>
            <a:ext cx="2045797" cy="1524000"/>
            <a:chOff x="4431203" y="1997015"/>
            <a:chExt cx="2045797" cy="1524000"/>
          </a:xfrm>
        </p:grpSpPr>
        <p:sp>
          <p:nvSpPr>
            <p:cNvPr id="6" name="Rounded Rectangle 5"/>
            <p:cNvSpPr/>
            <p:nvPr/>
          </p:nvSpPr>
          <p:spPr>
            <a:xfrm>
              <a:off x="4724400" y="1997015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9200" y="2435849"/>
              <a:ext cx="114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Spatial model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4431203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65524" y="1981200"/>
            <a:ext cx="2045076" cy="1524000"/>
            <a:chOff x="6565524" y="1981200"/>
            <a:chExt cx="2045076" cy="1524000"/>
          </a:xfrm>
        </p:grpSpPr>
        <p:sp>
          <p:nvSpPr>
            <p:cNvPr id="7" name="Rounded Rectangle 6"/>
            <p:cNvSpPr/>
            <p:nvPr/>
          </p:nvSpPr>
          <p:spPr>
            <a:xfrm>
              <a:off x="68580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62800" y="2420034"/>
              <a:ext cx="114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</a:rPr>
                <a:t>NMS / context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6565524" y="2606615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8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9906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Humans supply training data…</a:t>
            </a:r>
          </a:p>
          <a:p>
            <a:pPr lvl="1"/>
            <a:r>
              <a:rPr lang="en-US" dirty="0" smtClean="0"/>
              <a:t>100,000s labeled images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26670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prstClr val="black"/>
                </a:solidFill>
              </a:rPr>
              <a:t>We design the algorithms.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Going on 40 years.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38862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Can we use humans to debug?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://www.warepin.com/wp-content/uploads/2009/11/computer-hardware-fundament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81812"/>
            <a:ext cx="2768600" cy="248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6522288" y="1767106"/>
            <a:ext cx="1783511" cy="1213447"/>
          </a:xfrm>
          <a:prstGeom prst="cloudCallout">
            <a:avLst>
              <a:gd name="adj1" fmla="val -33486"/>
              <a:gd name="adj2" fmla="val 1115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214364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Help me!</a:t>
            </a:r>
            <a:endParaRPr lang="en-U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4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debugging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04800" y="1123764"/>
            <a:ext cx="1230182" cy="1143000"/>
            <a:chOff x="457200" y="1981200"/>
            <a:chExt cx="1752600" cy="1524000"/>
          </a:xfrm>
        </p:grpSpPr>
        <p:sp>
          <p:nvSpPr>
            <p:cNvPr id="4" name="Rounded Rectangle 3"/>
            <p:cNvSpPr/>
            <p:nvPr/>
          </p:nvSpPr>
          <p:spPr>
            <a:xfrm>
              <a:off x="4572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4319" y="2420035"/>
              <a:ext cx="121503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Feature selection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6400" y="1123764"/>
            <a:ext cx="1430503" cy="1143000"/>
            <a:chOff x="2305409" y="1981200"/>
            <a:chExt cx="2037991" cy="152400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19401" y="2420033"/>
              <a:ext cx="129540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Part detection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2305409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62567" y="1143000"/>
            <a:ext cx="1435982" cy="1143000"/>
            <a:chOff x="4431203" y="1997015"/>
            <a:chExt cx="2045797" cy="1524000"/>
          </a:xfrm>
        </p:grpSpPr>
        <p:sp>
          <p:nvSpPr>
            <p:cNvPr id="6" name="Rounded Rectangle 5"/>
            <p:cNvSpPr/>
            <p:nvPr/>
          </p:nvSpPr>
          <p:spPr>
            <a:xfrm>
              <a:off x="4724400" y="1997015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9200" y="2435850"/>
              <a:ext cx="114299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Spatial model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4431203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12925" y="1123764"/>
            <a:ext cx="1435475" cy="1143000"/>
            <a:chOff x="6565524" y="1981200"/>
            <a:chExt cx="2045074" cy="1524000"/>
          </a:xfrm>
        </p:grpSpPr>
        <p:sp>
          <p:nvSpPr>
            <p:cNvPr id="7" name="Rounded Rectangle 6"/>
            <p:cNvSpPr/>
            <p:nvPr/>
          </p:nvSpPr>
          <p:spPr>
            <a:xfrm>
              <a:off x="6857998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62800" y="2420035"/>
              <a:ext cx="114299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NMS / context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6565524" y="2606615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4800" y="2495364"/>
            <a:ext cx="1230182" cy="1143000"/>
            <a:chOff x="457200" y="1981200"/>
            <a:chExt cx="1752600" cy="1524000"/>
          </a:xfrm>
        </p:grpSpPr>
        <p:sp>
          <p:nvSpPr>
            <p:cNvPr id="66" name="Rounded Rectangle 65"/>
            <p:cNvSpPr/>
            <p:nvPr/>
          </p:nvSpPr>
          <p:spPr>
            <a:xfrm>
              <a:off x="4572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74319" y="2420035"/>
              <a:ext cx="121503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Feature selection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1676405" y="2952564"/>
            <a:ext cx="16045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262567" y="2514600"/>
            <a:ext cx="1435982" cy="1143000"/>
            <a:chOff x="4431203" y="1997015"/>
            <a:chExt cx="2045797" cy="1524000"/>
          </a:xfrm>
        </p:grpSpPr>
        <p:sp>
          <p:nvSpPr>
            <p:cNvPr id="73" name="Rounded Rectangle 72"/>
            <p:cNvSpPr/>
            <p:nvPr/>
          </p:nvSpPr>
          <p:spPr>
            <a:xfrm>
              <a:off x="4724400" y="1997015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29200" y="2435850"/>
              <a:ext cx="114299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Spatial model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5" name="Right Arrow 74"/>
            <p:cNvSpPr/>
            <p:nvPr/>
          </p:nvSpPr>
          <p:spPr>
            <a:xfrm>
              <a:off x="4431203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812925" y="2495364"/>
            <a:ext cx="1435475" cy="1143000"/>
            <a:chOff x="6565524" y="1981200"/>
            <a:chExt cx="2045074" cy="1524000"/>
          </a:xfrm>
        </p:grpSpPr>
        <p:sp>
          <p:nvSpPr>
            <p:cNvPr id="77" name="Rounded Rectangle 76"/>
            <p:cNvSpPr/>
            <p:nvPr/>
          </p:nvSpPr>
          <p:spPr>
            <a:xfrm>
              <a:off x="6857998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162800" y="2420035"/>
              <a:ext cx="114299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NMS / context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6565524" y="2606615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04800" y="3886200"/>
            <a:ext cx="1230182" cy="1143000"/>
            <a:chOff x="457200" y="1981200"/>
            <a:chExt cx="1752600" cy="1524000"/>
          </a:xfrm>
        </p:grpSpPr>
        <p:sp>
          <p:nvSpPr>
            <p:cNvPr id="81" name="Rounded Rectangle 80"/>
            <p:cNvSpPr/>
            <p:nvPr/>
          </p:nvSpPr>
          <p:spPr>
            <a:xfrm>
              <a:off x="4572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74319" y="2420035"/>
              <a:ext cx="121503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Feature selection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76400" y="3886200"/>
            <a:ext cx="1430503" cy="1143000"/>
            <a:chOff x="2305409" y="1981200"/>
            <a:chExt cx="2037991" cy="1524000"/>
          </a:xfrm>
        </p:grpSpPr>
        <p:sp>
          <p:nvSpPr>
            <p:cNvPr id="84" name="Rounded Rectangle 83"/>
            <p:cNvSpPr/>
            <p:nvPr/>
          </p:nvSpPr>
          <p:spPr>
            <a:xfrm>
              <a:off x="25908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819401" y="2420033"/>
              <a:ext cx="129540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Part detection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2305409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90" name="Right Arrow 89"/>
          <p:cNvSpPr/>
          <p:nvPr/>
        </p:nvSpPr>
        <p:spPr>
          <a:xfrm>
            <a:off x="3262577" y="4350774"/>
            <a:ext cx="16045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4812925" y="3886200"/>
            <a:ext cx="1435475" cy="1143000"/>
            <a:chOff x="6565524" y="1981200"/>
            <a:chExt cx="2045074" cy="1524000"/>
          </a:xfrm>
        </p:grpSpPr>
        <p:sp>
          <p:nvSpPr>
            <p:cNvPr id="92" name="Rounded Rectangle 91"/>
            <p:cNvSpPr/>
            <p:nvPr/>
          </p:nvSpPr>
          <p:spPr>
            <a:xfrm>
              <a:off x="6857998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162800" y="2420035"/>
              <a:ext cx="114299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NMS / context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94" name="Right Arrow 93"/>
            <p:cNvSpPr/>
            <p:nvPr/>
          </p:nvSpPr>
          <p:spPr>
            <a:xfrm>
              <a:off x="6565524" y="2606615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pic>
        <p:nvPicPr>
          <p:cNvPr id="7170" name="Picture 2" descr="http://upload.wikimedia.org/wikipedia/commons/7/77/Visual_cort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22" y="2606068"/>
            <a:ext cx="1244039" cy="9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http://upload.wikimedia.org/wikipedia/commons/7/77/Visual_cort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16326"/>
            <a:ext cx="1244039" cy="9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Group 97"/>
          <p:cNvGrpSpPr/>
          <p:nvPr/>
        </p:nvGrpSpPr>
        <p:grpSpPr>
          <a:xfrm>
            <a:off x="304800" y="5257800"/>
            <a:ext cx="1230182" cy="1143000"/>
            <a:chOff x="457200" y="1981200"/>
            <a:chExt cx="1752600" cy="1524000"/>
          </a:xfrm>
        </p:grpSpPr>
        <p:sp>
          <p:nvSpPr>
            <p:cNvPr id="99" name="Rounded Rectangle 98"/>
            <p:cNvSpPr/>
            <p:nvPr/>
          </p:nvSpPr>
          <p:spPr>
            <a:xfrm>
              <a:off x="4572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4319" y="2420035"/>
              <a:ext cx="121503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Feature selection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76400" y="5257800"/>
            <a:ext cx="1430503" cy="1143000"/>
            <a:chOff x="2305409" y="1981200"/>
            <a:chExt cx="2037991" cy="1524000"/>
          </a:xfrm>
        </p:grpSpPr>
        <p:sp>
          <p:nvSpPr>
            <p:cNvPr id="102" name="Rounded Rectangle 101"/>
            <p:cNvSpPr/>
            <p:nvPr/>
          </p:nvSpPr>
          <p:spPr>
            <a:xfrm>
              <a:off x="25908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819401" y="2420033"/>
              <a:ext cx="129540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Part detection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04" name="Right Arrow 103"/>
            <p:cNvSpPr/>
            <p:nvPr/>
          </p:nvSpPr>
          <p:spPr>
            <a:xfrm>
              <a:off x="2305409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108" name="Right Arrow 107"/>
          <p:cNvSpPr/>
          <p:nvPr/>
        </p:nvSpPr>
        <p:spPr>
          <a:xfrm>
            <a:off x="3262558" y="5722375"/>
            <a:ext cx="16045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113" name="Picture 2" descr="http://upload.wikimedia.org/wikipedia/commons/7/77/Visual_cort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73082"/>
            <a:ext cx="1244039" cy="9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5" descr="http://blog.feedbackarmy.com/wp-content/uploads/2009/12/tur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975" y="2651636"/>
            <a:ext cx="1988990" cy="173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6477170" y="4385372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Amazon Mechanical Turk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9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90" grpId="0" animBg="1"/>
      <p:bldP spid="108" grpId="0" animBg="1"/>
      <p:bldP spid="1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Humans ~90% average precision</a:t>
            </a:r>
          </a:p>
          <a:p>
            <a:r>
              <a:rPr lang="en-US" dirty="0" smtClean="0"/>
              <a:t>Machines ~46% average precision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49434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623887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PASCAL VOC dataset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83" y="2751826"/>
            <a:ext cx="1420662" cy="140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debugging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304800" y="1219200"/>
            <a:ext cx="1230182" cy="1143000"/>
            <a:chOff x="457200" y="1981200"/>
            <a:chExt cx="1752600" cy="1524000"/>
          </a:xfrm>
        </p:grpSpPr>
        <p:sp>
          <p:nvSpPr>
            <p:cNvPr id="66" name="Rounded Rectangle 65"/>
            <p:cNvSpPr/>
            <p:nvPr/>
          </p:nvSpPr>
          <p:spPr>
            <a:xfrm>
              <a:off x="4572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74319" y="2420035"/>
              <a:ext cx="121503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Feature selection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1676405" y="1676400"/>
            <a:ext cx="16045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262567" y="1238436"/>
            <a:ext cx="1435982" cy="1143000"/>
            <a:chOff x="4431203" y="1997015"/>
            <a:chExt cx="2045797" cy="1524000"/>
          </a:xfrm>
        </p:grpSpPr>
        <p:sp>
          <p:nvSpPr>
            <p:cNvPr id="73" name="Rounded Rectangle 72"/>
            <p:cNvSpPr/>
            <p:nvPr/>
          </p:nvSpPr>
          <p:spPr>
            <a:xfrm>
              <a:off x="4724400" y="1997015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29200" y="2435850"/>
              <a:ext cx="114299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Spatial model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5" name="Right Arrow 74"/>
            <p:cNvSpPr/>
            <p:nvPr/>
          </p:nvSpPr>
          <p:spPr>
            <a:xfrm>
              <a:off x="4431203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812925" y="1219200"/>
            <a:ext cx="1435475" cy="1143000"/>
            <a:chOff x="6565524" y="1981200"/>
            <a:chExt cx="2045074" cy="1524000"/>
          </a:xfrm>
        </p:grpSpPr>
        <p:sp>
          <p:nvSpPr>
            <p:cNvPr id="77" name="Rounded Rectangle 76"/>
            <p:cNvSpPr/>
            <p:nvPr/>
          </p:nvSpPr>
          <p:spPr>
            <a:xfrm>
              <a:off x="6857998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162800" y="2420035"/>
              <a:ext cx="114299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NMS / context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6565524" y="2606615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pic>
        <p:nvPicPr>
          <p:cNvPr id="7170" name="Picture 2" descr="http://upload.wikimedia.org/wikipedia/commons/7/77/Visual_cort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22" y="1329904"/>
            <a:ext cx="1244039" cy="9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33" y="4980762"/>
            <a:ext cx="1379664" cy="13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91" y="4989389"/>
            <a:ext cx="1379664" cy="13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027" y="4980763"/>
            <a:ext cx="1395706" cy="13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3365125" y="466545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  <a:r>
              <a:rPr lang="en-US" dirty="0" smtClean="0">
                <a:solidFill>
                  <a:prstClr val="black"/>
                </a:solidFill>
              </a:rPr>
              <a:t>ow resolution 20x20 pixels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81065" y="405441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Head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631623" y="4047226"/>
            <a:ext cx="8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Leg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00704" y="6293138"/>
            <a:ext cx="8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Feet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31451" y="6260068"/>
            <a:ext cx="8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Head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494619" y="6274278"/>
            <a:ext cx="8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9184" y="2914229"/>
            <a:ext cx="3014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Is it a head, torso, arm, leg, foot, hand, or nothing?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96" y="2743200"/>
            <a:ext cx="1413346" cy="144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83" y="2751826"/>
            <a:ext cx="1420662" cy="140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61" y="2743200"/>
            <a:ext cx="1379664" cy="137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7435430" y="4081730"/>
            <a:ext cx="93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Nothing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" grpId="0"/>
      <p:bldP spid="64" grpId="0"/>
      <p:bldP spid="69" grpId="0"/>
      <p:bldP spid="70" grpId="0"/>
      <p:bldP spid="87" grpId="0"/>
      <p:bldP spid="6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detections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85568" y="6118746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Humans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54203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Machine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03999"/>
            <a:ext cx="4267200" cy="63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6" y="1285340"/>
            <a:ext cx="3629383" cy="483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21" y="2981325"/>
            <a:ext cx="1887779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447947" y="1143000"/>
            <a:ext cx="4391253" cy="1573817"/>
            <a:chOff x="4343400" y="990600"/>
            <a:chExt cx="4391253" cy="1573817"/>
          </a:xfrm>
        </p:grpSpPr>
        <p:sp>
          <p:nvSpPr>
            <p:cNvPr id="4" name="Rectangle 3"/>
            <p:cNvSpPr/>
            <p:nvPr/>
          </p:nvSpPr>
          <p:spPr>
            <a:xfrm>
              <a:off x="4495800" y="1143000"/>
              <a:ext cx="457200" cy="304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57778" y="1132940"/>
              <a:ext cx="457200" cy="3048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91925" y="1599063"/>
              <a:ext cx="457200" cy="3048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92600" y="1143000"/>
              <a:ext cx="457200" cy="304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57778" y="1600200"/>
              <a:ext cx="457200" cy="304800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95800" y="2098343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92600" y="1600200"/>
              <a:ext cx="457200" cy="304800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49125" y="1110734"/>
              <a:ext cx="1137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Head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14978" y="1100674"/>
              <a:ext cx="984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Torso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49800" y="1093183"/>
              <a:ext cx="984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Arm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34340" y="1566797"/>
              <a:ext cx="984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Hand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14978" y="1567934"/>
              <a:ext cx="984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Leg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47525" y="1566797"/>
              <a:ext cx="984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Foot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53000" y="2057400"/>
              <a:ext cx="984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Person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43400" y="990600"/>
              <a:ext cx="4391253" cy="15738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1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0"/>
            <a:ext cx="9154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1593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6" y="1928689"/>
            <a:ext cx="49911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detections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2506" y="5339298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Humans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5671" y="4489788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Machine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483" y="2851488"/>
            <a:ext cx="24669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6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detections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8262" y="554004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Humans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0" y="4678108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Machine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4" y="1758622"/>
            <a:ext cx="498157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2801683"/>
            <a:ext cx="249555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56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6" y="4894997"/>
            <a:ext cx="50196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6" y="1012671"/>
            <a:ext cx="500062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detections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73990" y="486727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Machine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2960534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High res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200" y="486727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Low res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77" y="2970947"/>
            <a:ext cx="24860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4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 results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34385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15" y="3602938"/>
            <a:ext cx="31623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59812"/>
            <a:ext cx="4571179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2960534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High res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200" y="486727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Low res</a:t>
            </a:r>
            <a:endParaRPr lang="en-US" sz="200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219200"/>
            <a:ext cx="1230182" cy="1143000"/>
            <a:chOff x="457200" y="1981200"/>
            <a:chExt cx="1752600" cy="1524000"/>
          </a:xfrm>
        </p:grpSpPr>
        <p:sp>
          <p:nvSpPr>
            <p:cNvPr id="11" name="Rounded Rectangle 10"/>
            <p:cNvSpPr/>
            <p:nvPr/>
          </p:nvSpPr>
          <p:spPr>
            <a:xfrm>
              <a:off x="4572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4319" y="2420035"/>
              <a:ext cx="121503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Feature selection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76400" y="1219200"/>
            <a:ext cx="1430503" cy="1143000"/>
            <a:chOff x="2305409" y="1981200"/>
            <a:chExt cx="2037991" cy="1524000"/>
          </a:xfrm>
        </p:grpSpPr>
        <p:sp>
          <p:nvSpPr>
            <p:cNvPr id="14" name="Rounded Rectangle 13"/>
            <p:cNvSpPr/>
            <p:nvPr/>
          </p:nvSpPr>
          <p:spPr>
            <a:xfrm>
              <a:off x="2590800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19401" y="2420033"/>
              <a:ext cx="129540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Part detection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2305409" y="25908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3262577" y="1683774"/>
            <a:ext cx="16045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12925" y="1219200"/>
            <a:ext cx="1435475" cy="1143000"/>
            <a:chOff x="6565524" y="1981200"/>
            <a:chExt cx="2045074" cy="1524000"/>
          </a:xfrm>
        </p:grpSpPr>
        <p:sp>
          <p:nvSpPr>
            <p:cNvPr id="19" name="Rounded Rectangle 18"/>
            <p:cNvSpPr/>
            <p:nvPr/>
          </p:nvSpPr>
          <p:spPr>
            <a:xfrm>
              <a:off x="6857998" y="1981200"/>
              <a:ext cx="1752600" cy="15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62800" y="2420035"/>
              <a:ext cx="114299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NMS / context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6565524" y="2606615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</p:grpSp>
      <p:pic>
        <p:nvPicPr>
          <p:cNvPr id="22" name="Picture 2" descr="http://upload.wikimedia.org/wikipedia/commons/7/77/Visual_cort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49326"/>
            <a:ext cx="1244039" cy="9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9188" y="2950970"/>
            <a:ext cx="69056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9188" y="5053235"/>
            <a:ext cx="69056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119188" y="2503918"/>
            <a:ext cx="690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Person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7760" y="4673174"/>
            <a:ext cx="690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Not a person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5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model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3443785" cy="72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4529138" cy="456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3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Context/NMS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2777" y="3276600"/>
            <a:ext cx="102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v</a:t>
            </a:r>
            <a:r>
              <a:rPr lang="en-US" sz="4800" dirty="0" smtClean="0">
                <a:solidFill>
                  <a:prstClr val="black"/>
                </a:solidFill>
              </a:rPr>
              <a:t>s.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84" y="5638800"/>
            <a:ext cx="34766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84815"/>
            <a:ext cx="4491109" cy="432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51007" y="1828800"/>
            <a:ext cx="3154193" cy="1260711"/>
            <a:chOff x="301527" y="1954609"/>
            <a:chExt cx="3154193" cy="1260711"/>
          </a:xfrm>
        </p:grpSpPr>
        <p:pic>
          <p:nvPicPr>
            <p:cNvPr id="42" name="Picture 2" descr="http://upload.wikimedia.org/wikipedia/commons/7/77/Visual_cortex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609" y="2181897"/>
              <a:ext cx="984111" cy="80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27" y="1954609"/>
              <a:ext cx="1687515" cy="1260711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ight Arrow 15"/>
            <p:cNvSpPr/>
            <p:nvPr/>
          </p:nvSpPr>
          <p:spPr>
            <a:xfrm>
              <a:off x="2209800" y="2478370"/>
              <a:ext cx="129601" cy="2131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" y="4415642"/>
            <a:ext cx="3146841" cy="1070758"/>
            <a:chOff x="821421" y="5330042"/>
            <a:chExt cx="3146841" cy="1070758"/>
          </a:xfrm>
        </p:grpSpPr>
        <p:grpSp>
          <p:nvGrpSpPr>
            <p:cNvPr id="5" name="Group 4"/>
            <p:cNvGrpSpPr/>
            <p:nvPr/>
          </p:nvGrpSpPr>
          <p:grpSpPr>
            <a:xfrm>
              <a:off x="1752600" y="5334861"/>
              <a:ext cx="2215662" cy="1065939"/>
              <a:chOff x="2965938" y="4211097"/>
              <a:chExt cx="2215662" cy="106593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3962803" y="4211097"/>
                <a:ext cx="1218797" cy="1065939"/>
                <a:chOff x="6460794" y="1981200"/>
                <a:chExt cx="2149804" cy="1524000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6857998" y="1981200"/>
                  <a:ext cx="1752600" cy="1524000"/>
                </a:xfrm>
                <a:prstGeom prst="round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7162800" y="2420034"/>
                  <a:ext cx="1142999" cy="673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 smtClean="0">
                      <a:solidFill>
                        <a:prstClr val="white"/>
                      </a:solidFill>
                    </a:rPr>
                    <a:t>NMS / context</a:t>
                  </a:r>
                  <a:endParaRPr lang="en-US" sz="10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Right Arrow 20"/>
                <p:cNvSpPr/>
                <p:nvPr/>
              </p:nvSpPr>
              <p:spPr>
                <a:xfrm>
                  <a:off x="6460794" y="2606615"/>
                  <a:ext cx="228600" cy="30480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2" name="Picture 2" descr="http://upload.wikimedia.org/wikipedia/commons/7/77/Visual_cortex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5938" y="4332450"/>
                <a:ext cx="1004801" cy="850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6" t="14846" r="41540" b="26550"/>
            <a:stretch/>
          </p:blipFill>
          <p:spPr bwMode="auto">
            <a:xfrm>
              <a:off x="821421" y="5330042"/>
              <a:ext cx="557104" cy="10668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ight Arrow 16"/>
            <p:cNvSpPr/>
            <p:nvPr/>
          </p:nvSpPr>
          <p:spPr>
            <a:xfrm>
              <a:off x="1518099" y="5772298"/>
              <a:ext cx="129601" cy="2131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19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133600"/>
            <a:ext cx="7591425" cy="341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1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www.ted.com/talks/lang/eng/pawan_sinha_on_how_brains_learn_to_see.html</a:t>
            </a:r>
            <a:r>
              <a:rPr lang="en-US" sz="1600" dirty="0" smtClean="0"/>
              <a:t>   7:00min</a:t>
            </a:r>
            <a:endParaRPr lang="en-US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09800"/>
            <a:ext cx="482690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16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-18393"/>
            <a:ext cx="9178621" cy="687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10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5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1888</Words>
  <Application>Microsoft Office PowerPoint</Application>
  <PresentationFormat>On-screen Show (4:3)</PresentationFormat>
  <Paragraphs>411</Paragraphs>
  <Slides>78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Office Theme</vt:lpstr>
      <vt:lpstr>1_Office Theme</vt:lpstr>
      <vt:lpstr>Blends</vt:lpstr>
      <vt:lpstr>2_Office Theme</vt:lpstr>
      <vt:lpstr>3_Office Theme</vt:lpstr>
      <vt:lpstr>Bitmap Image</vt:lpstr>
      <vt:lpstr>Equation</vt:lpstr>
      <vt:lpstr>Object recognition (part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Vector Machines </vt:lpstr>
      <vt:lpstr> Linear Classifiers</vt:lpstr>
      <vt:lpstr> Linear Classifiers</vt:lpstr>
      <vt:lpstr> Linear Classifiers</vt:lpstr>
      <vt:lpstr> Linear Classifiers</vt:lpstr>
      <vt:lpstr> Linear Classifiers</vt:lpstr>
      <vt:lpstr>Classifier Margin</vt:lpstr>
      <vt:lpstr>Maximum Margin</vt:lpstr>
      <vt:lpstr>Maximum Margin</vt:lpstr>
      <vt:lpstr>Why Maximum Margin?</vt:lpstr>
      <vt:lpstr>Nonlinear Kernel (I)</vt:lpstr>
      <vt:lpstr>Nonlinear Kernel (II)</vt:lpstr>
      <vt:lpstr>PowerPoint Presentation</vt:lpstr>
      <vt:lpstr>PowerPoint Presentation</vt:lpstr>
      <vt:lpstr>PowerPoint Presentation</vt:lpstr>
      <vt:lpstr>Caltech-101: Drawbacks</vt:lpstr>
      <vt:lpstr>PowerPoint Presentation</vt:lpstr>
      <vt:lpstr>PowerPoint Presentation</vt:lpstr>
      <vt:lpstr>PowerPoint Presentation</vt:lpstr>
      <vt:lpstr>Objects in Context</vt:lpstr>
      <vt:lpstr>Papers</vt:lpstr>
      <vt:lpstr>Object Detection Probabilistic Framework</vt:lpstr>
      <vt:lpstr>Contextual Reasoning</vt:lpstr>
      <vt:lpstr>Preview: Contextual Priming for Object Detection</vt:lpstr>
      <vt:lpstr>Preview: Contextual Priming for Object Detection</vt:lpstr>
      <vt:lpstr>Preview: Contextual Priming for Object Detection</vt:lpstr>
      <vt:lpstr>Preview: Contextual Priming for Object Detection</vt:lpstr>
      <vt:lpstr>Contextual Priming for Object Detection: Probabilistic Framework</vt:lpstr>
      <vt:lpstr>Contextual Priming for Object Detection: Contextual Features</vt:lpstr>
      <vt:lpstr>Contextual Priming for Object Detection: Object Priming Results</vt:lpstr>
      <vt:lpstr>Contextual Priming for Object Detection: Focus of Attention Results</vt:lpstr>
      <vt:lpstr>Contextual Priming for Object Detection: Conclusions</vt:lpstr>
      <vt:lpstr>Preview: Objects in Context</vt:lpstr>
      <vt:lpstr>Preview: Objects in Context</vt:lpstr>
      <vt:lpstr>Preview: Objects in Context</vt:lpstr>
      <vt:lpstr>Preview: Objects in Context</vt:lpstr>
      <vt:lpstr>Objects in Context: Local Categorization</vt:lpstr>
      <vt:lpstr>Objects in Context: Contextual Refinement</vt:lpstr>
      <vt:lpstr>Objects in Context: Learning Context</vt:lpstr>
      <vt:lpstr>PowerPoint Presentation</vt:lpstr>
      <vt:lpstr>“Objects in Context” – Limitations: Context modeling</vt:lpstr>
      <vt:lpstr>“Objects in Context” – Limitations: Context modeling</vt:lpstr>
      <vt:lpstr>“Objects in Context”  Object-Object or Stuff-Object ?</vt:lpstr>
      <vt:lpstr>“Objects in Context” – Limitations: Segmentation</vt:lpstr>
      <vt:lpstr>“Objects in Context” - Limitations</vt:lpstr>
      <vt:lpstr>Contextual Priming vs. Objects in Context</vt:lpstr>
      <vt:lpstr>Finding the weakest link in person detectors</vt:lpstr>
      <vt:lpstr>Object recognition</vt:lpstr>
      <vt:lpstr>Still a ways to go…</vt:lpstr>
      <vt:lpstr>PowerPoint Presentation</vt:lpstr>
      <vt:lpstr>Still a ways to go…</vt:lpstr>
      <vt:lpstr>Part-based person detector</vt:lpstr>
      <vt:lpstr>How can we help?</vt:lpstr>
      <vt:lpstr>Human debugging</vt:lpstr>
      <vt:lpstr>Human performance</vt:lpstr>
      <vt:lpstr>Human debugging</vt:lpstr>
      <vt:lpstr>Part detections</vt:lpstr>
      <vt:lpstr>Part detections</vt:lpstr>
      <vt:lpstr>Part detections</vt:lpstr>
      <vt:lpstr>Part detections</vt:lpstr>
      <vt:lpstr>AP results</vt:lpstr>
      <vt:lpstr>Spatial model</vt:lpstr>
      <vt:lpstr>Spatial model</vt:lpstr>
      <vt:lpstr>Context/NMS</vt:lpstr>
      <vt:lpstr>Conclusion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recognition (part 1)</dc:title>
  <dc:creator>Larry Zitnick</dc:creator>
  <cp:lastModifiedBy>Larry Zitnick</cp:lastModifiedBy>
  <cp:revision>32</cp:revision>
  <dcterms:created xsi:type="dcterms:W3CDTF">2011-05-13T16:26:00Z</dcterms:created>
  <dcterms:modified xsi:type="dcterms:W3CDTF">2011-05-23T17:56:39Z</dcterms:modified>
</cp:coreProperties>
</file>