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428" r:id="rId2"/>
    <p:sldId id="444" r:id="rId3"/>
    <p:sldId id="332" r:id="rId4"/>
    <p:sldId id="331" r:id="rId5"/>
    <p:sldId id="390" r:id="rId6"/>
    <p:sldId id="429" r:id="rId7"/>
    <p:sldId id="294" r:id="rId8"/>
    <p:sldId id="417" r:id="rId9"/>
    <p:sldId id="418" r:id="rId10"/>
    <p:sldId id="432" r:id="rId11"/>
    <p:sldId id="433" r:id="rId12"/>
    <p:sldId id="471" r:id="rId13"/>
    <p:sldId id="472" r:id="rId14"/>
    <p:sldId id="474" r:id="rId15"/>
    <p:sldId id="475" r:id="rId16"/>
    <p:sldId id="295" r:id="rId17"/>
    <p:sldId id="296" r:id="rId18"/>
    <p:sldId id="398" r:id="rId19"/>
    <p:sldId id="357" r:id="rId20"/>
    <p:sldId id="446" r:id="rId21"/>
    <p:sldId id="513" r:id="rId22"/>
    <p:sldId id="388" r:id="rId23"/>
    <p:sldId id="440" r:id="rId24"/>
    <p:sldId id="423" r:id="rId25"/>
    <p:sldId id="259" r:id="rId26"/>
    <p:sldId id="317" r:id="rId27"/>
    <p:sldId id="501" r:id="rId28"/>
    <p:sldId id="502" r:id="rId29"/>
    <p:sldId id="503" r:id="rId30"/>
    <p:sldId id="504" r:id="rId31"/>
    <p:sldId id="505" r:id="rId32"/>
    <p:sldId id="271" r:id="rId33"/>
    <p:sldId id="284" r:id="rId34"/>
    <p:sldId id="262" r:id="rId35"/>
    <p:sldId id="265" r:id="rId36"/>
    <p:sldId id="449" r:id="rId37"/>
    <p:sldId id="450" r:id="rId38"/>
    <p:sldId id="523" r:id="rId39"/>
    <p:sldId id="451" r:id="rId40"/>
    <p:sldId id="452" r:id="rId41"/>
    <p:sldId id="453" r:id="rId42"/>
    <p:sldId id="454" r:id="rId43"/>
    <p:sldId id="507" r:id="rId44"/>
    <p:sldId id="455" r:id="rId45"/>
    <p:sldId id="522" r:id="rId46"/>
    <p:sldId id="463" r:id="rId47"/>
    <p:sldId id="396" r:id="rId48"/>
    <p:sldId id="340" r:id="rId49"/>
    <p:sldId id="338" r:id="rId50"/>
    <p:sldId id="335" r:id="rId51"/>
    <p:sldId id="527" r:id="rId52"/>
    <p:sldId id="464" r:id="rId53"/>
    <p:sldId id="414" r:id="rId54"/>
    <p:sldId id="521" r:id="rId5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zeliski"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000000"/>
    <a:srgbClr val="969696"/>
    <a:srgbClr val="EAEAEA"/>
    <a:srgbClr val="FFFFFF"/>
    <a:srgbClr val="FF0000"/>
    <a:srgbClr val="000099"/>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96" autoAdjust="0"/>
    <p:restoredTop sz="87258" autoAdjust="0"/>
  </p:normalViewPr>
  <p:slideViewPr>
    <p:cSldViewPr snapToGrid="0">
      <p:cViewPr varScale="1">
        <p:scale>
          <a:sx n="72" d="100"/>
          <a:sy n="72" d="100"/>
        </p:scale>
        <p:origin x="-102" y="-6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3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v-noahs\My%20Documents\Nokia\Flick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marker>
            <c:symbol val="square"/>
            <c:size val="5"/>
            <c:spPr>
              <a:solidFill>
                <a:srgbClr val="FF0000"/>
              </a:solidFill>
            </c:spPr>
          </c:marker>
          <c:cat>
            <c:numRef>
              <c:f>yyy!$A$1:$A$18</c:f>
              <c:numCache>
                <c:formatCode>d\-mmm\-yy</c:formatCode>
                <c:ptCount val="18"/>
                <c:pt idx="0">
                  <c:v>37970</c:v>
                </c:pt>
                <c:pt idx="1">
                  <c:v>37986</c:v>
                </c:pt>
                <c:pt idx="2">
                  <c:v>38043</c:v>
                </c:pt>
                <c:pt idx="3">
                  <c:v>38138</c:v>
                </c:pt>
                <c:pt idx="4">
                  <c:v>38259</c:v>
                </c:pt>
                <c:pt idx="5">
                  <c:v>38352</c:v>
                </c:pt>
                <c:pt idx="6">
                  <c:v>38442</c:v>
                </c:pt>
                <c:pt idx="7">
                  <c:v>38532</c:v>
                </c:pt>
                <c:pt idx="8">
                  <c:v>38625</c:v>
                </c:pt>
                <c:pt idx="9">
                  <c:v>38716</c:v>
                </c:pt>
                <c:pt idx="10">
                  <c:v>38807</c:v>
                </c:pt>
                <c:pt idx="11">
                  <c:v>38896</c:v>
                </c:pt>
                <c:pt idx="12">
                  <c:v>38989</c:v>
                </c:pt>
                <c:pt idx="13">
                  <c:v>39080</c:v>
                </c:pt>
                <c:pt idx="14">
                  <c:v>39172</c:v>
                </c:pt>
                <c:pt idx="15">
                  <c:v>39262</c:v>
                </c:pt>
                <c:pt idx="16">
                  <c:v>39309</c:v>
                </c:pt>
                <c:pt idx="17">
                  <c:v>39431</c:v>
                </c:pt>
              </c:numCache>
            </c:numRef>
          </c:cat>
          <c:val>
            <c:numRef>
              <c:f>yyy!$B$1:$B$18</c:f>
              <c:numCache>
                <c:formatCode>General</c:formatCode>
                <c:ptCount val="18"/>
                <c:pt idx="0">
                  <c:v>88</c:v>
                </c:pt>
                <c:pt idx="1">
                  <c:v>276</c:v>
                </c:pt>
                <c:pt idx="2">
                  <c:v>7445</c:v>
                </c:pt>
                <c:pt idx="3">
                  <c:v>39772</c:v>
                </c:pt>
                <c:pt idx="4">
                  <c:v>631538</c:v>
                </c:pt>
                <c:pt idx="5">
                  <c:v>2751945</c:v>
                </c:pt>
                <c:pt idx="6">
                  <c:v>7964208</c:v>
                </c:pt>
                <c:pt idx="7">
                  <c:v>22524347</c:v>
                </c:pt>
                <c:pt idx="8">
                  <c:v>48112787</c:v>
                </c:pt>
                <c:pt idx="9">
                  <c:v>79628416</c:v>
                </c:pt>
                <c:pt idx="10">
                  <c:v>120824395</c:v>
                </c:pt>
                <c:pt idx="11">
                  <c:v>177531266</c:v>
                </c:pt>
                <c:pt idx="12">
                  <c:v>256102864</c:v>
                </c:pt>
                <c:pt idx="13">
                  <c:v>338061633</c:v>
                </c:pt>
                <c:pt idx="14">
                  <c:v>439747396</c:v>
                </c:pt>
                <c:pt idx="15">
                  <c:v>675841151</c:v>
                </c:pt>
                <c:pt idx="16">
                  <c:v>1130537398</c:v>
                </c:pt>
                <c:pt idx="17">
                  <c:v>2112381922</c:v>
                </c:pt>
              </c:numCache>
            </c:numRef>
          </c:val>
          <c:smooth val="0"/>
        </c:ser>
        <c:dLbls>
          <c:showLegendKey val="0"/>
          <c:showVal val="0"/>
          <c:showCatName val="0"/>
          <c:showSerName val="0"/>
          <c:showPercent val="0"/>
          <c:showBubbleSize val="0"/>
        </c:dLbls>
        <c:marker val="1"/>
        <c:smooth val="0"/>
        <c:axId val="175231360"/>
        <c:axId val="175232896"/>
      </c:lineChart>
      <c:dateAx>
        <c:axId val="175231360"/>
        <c:scaling>
          <c:orientation val="minMax"/>
        </c:scaling>
        <c:delete val="0"/>
        <c:axPos val="b"/>
        <c:numFmt formatCode="m/d/yyyy" sourceLinked="0"/>
        <c:majorTickMark val="out"/>
        <c:minorTickMark val="none"/>
        <c:tickLblPos val="nextTo"/>
        <c:crossAx val="175232896"/>
        <c:crosses val="autoZero"/>
        <c:auto val="1"/>
        <c:lblOffset val="100"/>
        <c:baseTimeUnit val="days"/>
        <c:majorUnit val="6"/>
        <c:majorTimeUnit val="months"/>
      </c:dateAx>
      <c:valAx>
        <c:axId val="175232896"/>
        <c:scaling>
          <c:orientation val="minMax"/>
        </c:scaling>
        <c:delete val="0"/>
        <c:axPos val="l"/>
        <c:majorGridlines/>
        <c:numFmt formatCode="General" sourceLinked="0"/>
        <c:majorTickMark val="out"/>
        <c:minorTickMark val="none"/>
        <c:tickLblPos val="nextTo"/>
        <c:crossAx val="175231360"/>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4F11690-88B7-42A1-A1AD-844871371FB3}" type="datetimeFigureOut">
              <a:rPr lang="en-US"/>
              <a:pPr>
                <a:defRPr/>
              </a:pPr>
              <a:t>4/18/2011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75FC780-2446-4666-ACF4-4C66C7DFBDCA}" type="slidenum">
              <a:rPr lang="en-US"/>
              <a:pPr>
                <a:defRPr/>
              </a:pPr>
              <a:t>‹#›</a:t>
            </a:fld>
            <a:endParaRPr lang="en-US"/>
          </a:p>
        </p:txBody>
      </p:sp>
    </p:spTree>
    <p:extLst>
      <p:ext uri="{BB962C8B-B14F-4D97-AF65-F5344CB8AC3E}">
        <p14:creationId xmlns:p14="http://schemas.microsoft.com/office/powerpoint/2010/main" val="20175179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3"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E252BBB6-F188-4457-B349-A6B8D72012FE}" type="slidenum">
              <a:rPr lang="en-US" sz="1200">
                <a:latin typeface="+mn-lt"/>
                <a:cs typeface="+mn-cs"/>
              </a:rPr>
              <a:pPr algn="r">
                <a:defRPr/>
              </a:pPr>
              <a:t>1</a:t>
            </a:fld>
            <a:endParaRPr lang="en-US" sz="1200">
              <a:latin typeface="+mn-lt"/>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TextEdit="1"/>
          </p:cNvSpPr>
          <p:nvPr>
            <p:ph type="sldImg"/>
          </p:nvPr>
        </p:nvSpPr>
        <p:spPr bwMode="auto">
          <a:noFill/>
          <a:ln>
            <a:solidFill>
              <a:srgbClr val="000000"/>
            </a:solidFill>
            <a:miter lim="800000"/>
            <a:headEnd/>
            <a:tailEnd/>
          </a:ln>
        </p:spPr>
      </p:sp>
      <p:sp>
        <p:nvSpPr>
          <p:cNvPr id="44034"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Again, the goal of the reconstruction procedure is to automatically estimate the relative positions and orientations, as well as the focal length or zoom, of each of the photographs in a connected component of the scene.  The process consists of four steps: detecting features in each of the input photos; matching features between each pair of photos; grouping the matches into correspondences across multiple photos; and using the correspondences to estimate the geometry of the scene and the cameras in a technique known as structure from motion.</a:t>
            </a:r>
          </a:p>
          <a:p>
            <a:r>
              <a:rPr lang="en-US" smtClean="0"/>
              <a:t>I’ll now describe each of these steps in more detail.</a:t>
            </a:r>
          </a:p>
          <a:p>
            <a:endParaRPr lang="en-US" smtClean="0"/>
          </a:p>
          <a:p>
            <a:r>
              <a:rPr lang="en-US" smtClean="0"/>
              <a:t>[Structure from motion techniques for unordered image collections have also been developed by others, such as Brown and Lowe and Schaffalitzky and Zisserman, and the basic pipeline of our system closely follows that of Brown and Lowe.  To our knowledge, our system is the first to have been demonstrated on large collections of photos from the Internet.]</a:t>
            </a:r>
          </a:p>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p:spPr>
      </p:sp>
      <p:sp>
        <p:nvSpPr>
          <p:cNvPr id="5632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charset="0"/>
              </a:rPr>
              <a:t>Structure from motion solves the following problem:</a:t>
            </a:r>
          </a:p>
          <a:p>
            <a:pPr eaLnBrk="1" hangingPunct="1">
              <a:spcBef>
                <a:spcPct val="0"/>
              </a:spcBef>
            </a:pPr>
            <a:endParaRPr lang="en-US" smtClean="0">
              <a:latin typeface="Arial" charset="0"/>
            </a:endParaRPr>
          </a:p>
          <a:p>
            <a:pPr eaLnBrk="1" hangingPunct="1">
              <a:spcBef>
                <a:spcPct val="0"/>
              </a:spcBef>
            </a:pPr>
            <a:r>
              <a:rPr lang="en-US" smtClean="0">
                <a:latin typeface="Arial" charset="0"/>
              </a:rPr>
              <a:t>Given a set of images of a static scene with 2D points in correspondence, shown here as color-coded points, find…</a:t>
            </a:r>
          </a:p>
          <a:p>
            <a:pPr eaLnBrk="1" hangingPunct="1">
              <a:spcBef>
                <a:spcPct val="0"/>
              </a:spcBef>
            </a:pPr>
            <a:endParaRPr lang="en-US" smtClean="0">
              <a:latin typeface="Arial" charset="0"/>
            </a:endParaRPr>
          </a:p>
          <a:p>
            <a:pPr eaLnBrk="1" hangingPunct="1">
              <a:spcBef>
                <a:spcPct val="0"/>
              </a:spcBef>
            </a:pPr>
            <a:r>
              <a:rPr lang="en-US" smtClean="0">
                <a:latin typeface="Arial" charset="0"/>
              </a:rPr>
              <a:t>a set of 3D points P and </a:t>
            </a:r>
          </a:p>
          <a:p>
            <a:pPr eaLnBrk="1" hangingPunct="1">
              <a:spcBef>
                <a:spcPct val="0"/>
              </a:spcBef>
            </a:pPr>
            <a:r>
              <a:rPr lang="en-US" smtClean="0">
                <a:latin typeface="Arial" charset="0"/>
              </a:rPr>
              <a:t>a rotation R and position t of the cameras that explain the observed correspondences.  In other words, when we project a point into any of the cameras, the reprojection error between the projected and observed 2D points is low.</a:t>
            </a:r>
          </a:p>
          <a:p>
            <a:pPr eaLnBrk="1" hangingPunct="1">
              <a:spcBef>
                <a:spcPct val="0"/>
              </a:spcBef>
            </a:pPr>
            <a:r>
              <a:rPr lang="en-US" smtClean="0">
                <a:latin typeface="Arial" charset="0"/>
              </a:rPr>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noFill/>
          <a:ln>
            <a:solidFill>
              <a:srgbClr val="000000"/>
            </a:solidFill>
            <a:miter lim="800000"/>
            <a:headEnd/>
            <a:tailEnd/>
          </a:ln>
        </p:spPr>
      </p:sp>
      <p:sp>
        <p:nvSpPr>
          <p:cNvPr id="5837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charset="0"/>
              </a:rPr>
              <a:t>To help get good initializations for all of the parameters of the system, we reconstruct the scene incrementally, starting from two photographs and the points they observe.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TextEdit="1"/>
          </p:cNvSpPr>
          <p:nvPr>
            <p:ph type="sldImg"/>
          </p:nvPr>
        </p:nvSpPr>
        <p:spPr bwMode="auto">
          <a:noFill/>
          <a:ln>
            <a:solidFill>
              <a:srgbClr val="000000"/>
            </a:solidFill>
            <a:miter lim="800000"/>
            <a:headEnd/>
            <a:tailEnd/>
          </a:ln>
        </p:spPr>
      </p:sp>
      <p:sp>
        <p:nvSpPr>
          <p:cNvPr id="6246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charset="0"/>
              </a:rPr>
              <a:t>We then add several photos at a time to the reconstruction, refine the model, and repeat until no more photos match any points in the scene.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TextEdit="1"/>
          </p:cNvSpPr>
          <p:nvPr>
            <p:ph type="sldImg"/>
          </p:nvPr>
        </p:nvSpPr>
        <p:spPr bwMode="auto">
          <a:noFill/>
          <a:ln>
            <a:solidFill>
              <a:srgbClr val="000000"/>
            </a:solidFill>
            <a:miter lim="800000"/>
            <a:headEnd/>
            <a:tailEnd/>
          </a:ln>
        </p:spPr>
      </p:sp>
      <p:sp>
        <p:nvSpPr>
          <p:cNvPr id="6861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Now we’ll move on to another dataset to demonstrate some more of the navigation features of our system.  </a:t>
            </a:r>
          </a:p>
          <a:p>
            <a:pPr eaLnBrk="1" hangingPunct="1">
              <a:spcBef>
                <a:spcPct val="0"/>
              </a:spcBef>
            </a:pPr>
            <a:r>
              <a:rPr lang="en-US" smtClean="0"/>
              <a:t>This is a reconstruction of the Old Town Square in Prague from about 200 photos, shown inside our photo explorer.  An overhead map is shown in the upper right corner.</a:t>
            </a:r>
          </a:p>
          <a:p>
            <a:pPr eaLnBrk="1" hangingPunct="1">
              <a:spcBef>
                <a:spcPct val="0"/>
              </a:spcBef>
            </a:pPr>
            <a:r>
              <a:rPr lang="en-US" smtClean="0"/>
              <a:t>For this dataset, we render the scene using 3D line segments and add color to the scene by projecting blurred, partially transparent versions of the photos onto detected planes.</a:t>
            </a:r>
          </a:p>
          <a:p>
            <a:pPr eaLnBrk="1" hangingPunct="1">
              <a:spcBef>
                <a:spcPct val="0"/>
              </a:spcBef>
            </a:pPr>
            <a:r>
              <a:rPr lang="en-US" smtClean="0"/>
              <a:t>The user can select photos from the map, and the map tracks the movement of the virtual camera.  Here the user selects a building to see a better picture.  </a:t>
            </a:r>
          </a:p>
          <a:p>
            <a:pPr eaLnBrk="1" hangingPunct="1">
              <a:spcBef>
                <a:spcPct val="0"/>
              </a:spcBef>
            </a:pPr>
            <a:r>
              <a:rPr lang="en-US" smtClean="0"/>
              <a:t>Now here’s another example of relation-based browsing – the user can click on the “move right” button to move right to the next building in the row of façades.  </a:t>
            </a:r>
          </a:p>
          <a:p>
            <a:pPr eaLnBrk="1" hangingPunct="1">
              <a:spcBef>
                <a:spcPct val="0"/>
              </a:spcBef>
            </a:pPr>
            <a:r>
              <a:rPr lang="en-US" smtClean="0"/>
              <a:t>Now the user clicks on the zoom out button to see more of the scene.</a:t>
            </a:r>
          </a:p>
          <a:p>
            <a:pPr eaLnBrk="1" hangingPunct="1">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TextEdit="1"/>
          </p:cNvSpPr>
          <p:nvPr>
            <p:ph type="sldImg"/>
          </p:nvPr>
        </p:nvSpPr>
        <p:spPr bwMode="auto">
          <a:noFill/>
          <a:ln>
            <a:solidFill>
              <a:srgbClr val="000000"/>
            </a:solidFill>
            <a:miter lim="800000"/>
            <a:headEnd/>
            <a:tailEnd/>
          </a:ln>
        </p:spPr>
      </p:sp>
      <p:sp>
        <p:nvSpPr>
          <p:cNvPr id="7577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TextEdit="1"/>
          </p:cNvSpPr>
          <p:nvPr>
            <p:ph type="sldImg"/>
          </p:nvPr>
        </p:nvSpPr>
        <p:spPr bwMode="auto">
          <a:noFill/>
          <a:ln>
            <a:solidFill>
              <a:srgbClr val="000000"/>
            </a:solidFill>
            <a:miter lim="800000"/>
            <a:headEnd/>
            <a:tailEnd/>
          </a:ln>
        </p:spPr>
      </p:sp>
      <p:sp>
        <p:nvSpPr>
          <p:cNvPr id="7782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p:spPr>
      </p:sp>
      <p:sp>
        <p:nvSpPr>
          <p:cNvPr id="1290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67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DA8ED0-A31B-4D0F-BD25-753540337564}" type="slidenum">
              <a:rPr lang="en-US"/>
              <a:pPr fontAlgn="base">
                <a:spcBef>
                  <a:spcPct val="0"/>
                </a:spcBef>
                <a:spcAft>
                  <a:spcPct val="0"/>
                </a:spcAft>
                <a:defRPr/>
              </a:pPr>
              <a:t>25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6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4646A3-2EC8-4C5D-AF5E-380B7C7256F3}" type="slidenum">
              <a:rPr lang="en-US"/>
              <a:pPr fontAlgn="base">
                <a:spcBef>
                  <a:spcPct val="0"/>
                </a:spcBef>
                <a:spcAft>
                  <a:spcPct val="0"/>
                </a:spcAft>
                <a:defRPr/>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p:spPr>
      </p:sp>
      <p:sp>
        <p:nvSpPr>
          <p:cNvPr id="1413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9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FDC40BD-EB43-4BC3-B290-5B63E5D1421E}" type="slidenum">
              <a:rPr lang="en-US"/>
              <a:pPr fontAlgn="base">
                <a:spcBef>
                  <a:spcPct val="0"/>
                </a:spcBef>
                <a:spcAft>
                  <a:spcPct val="0"/>
                </a:spcAft>
                <a:defRPr/>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3"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E252BBB6-F188-4457-B349-A6B8D72012FE}" type="slidenum">
              <a:rPr lang="en-US" sz="1200">
                <a:latin typeface="+mn-lt"/>
                <a:cs typeface="+mn-cs"/>
              </a:rPr>
              <a:pPr algn="r">
                <a:defRPr/>
              </a:pPr>
              <a:t>2</a:t>
            </a:fld>
            <a:endParaRPr lang="en-US" sz="1200">
              <a:latin typeface="+mn-lt"/>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noRot="1" noChangeAspect="1" noTextEdit="1"/>
          </p:cNvSpPr>
          <p:nvPr>
            <p:ph type="sldImg"/>
          </p:nvPr>
        </p:nvSpPr>
        <p:spPr bwMode="auto">
          <a:noFill/>
          <a:ln>
            <a:solidFill>
              <a:srgbClr val="000000"/>
            </a:solidFill>
            <a:miter lim="800000"/>
            <a:headEnd/>
            <a:tailEnd/>
          </a:ln>
        </p:spPr>
      </p:sp>
      <p:sp>
        <p:nvSpPr>
          <p:cNvPr id="20377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TextEdit="1"/>
          </p:cNvSpPr>
          <p:nvPr>
            <p:ph type="sldImg"/>
          </p:nvPr>
        </p:nvSpPr>
        <p:spPr bwMode="auto">
          <a:noFill/>
          <a:ln>
            <a:solidFill>
              <a:srgbClr val="000000"/>
            </a:solidFill>
            <a:miter lim="800000"/>
            <a:headEnd/>
            <a:tailEnd/>
          </a:ln>
        </p:spPr>
      </p:sp>
      <p:sp>
        <p:nvSpPr>
          <p:cNvPr id="2150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TextEdit="1"/>
          </p:cNvSpPr>
          <p:nvPr>
            <p:ph type="sldImg"/>
          </p:nvPr>
        </p:nvSpPr>
        <p:spPr bwMode="auto">
          <a:noFill/>
          <a:ln>
            <a:solidFill>
              <a:srgbClr val="000000"/>
            </a:solidFill>
            <a:miter lim="800000"/>
            <a:headEnd/>
            <a:tailEnd/>
          </a:ln>
        </p:spPr>
      </p:sp>
      <p:sp>
        <p:nvSpPr>
          <p:cNvPr id="2355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9BE352F-DF29-47AB-A053-A29BC24757B9}" type="slidenum">
              <a:rPr lang="en-US"/>
              <a:pPr fontAlgn="base">
                <a:spcBef>
                  <a:spcPct val="0"/>
                </a:spcBef>
                <a:spcAft>
                  <a:spcPct val="0"/>
                </a:spcAft>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TextEdit="1"/>
          </p:cNvSpPr>
          <p:nvPr>
            <p:ph type="sldImg"/>
          </p:nvPr>
        </p:nvSpPr>
        <p:spPr bwMode="auto">
          <a:noFill/>
          <a:ln>
            <a:solidFill>
              <a:srgbClr val="000000"/>
            </a:solidFill>
            <a:miter lim="800000"/>
            <a:headEnd/>
            <a:tailEnd/>
          </a:ln>
        </p:spPr>
      </p:sp>
      <p:sp>
        <p:nvSpPr>
          <p:cNvPr id="3584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TextEdit="1"/>
          </p:cNvSpPr>
          <p:nvPr>
            <p:ph type="sldImg"/>
          </p:nvPr>
        </p:nvSpPr>
        <p:spPr bwMode="auto">
          <a:noFill/>
          <a:ln>
            <a:solidFill>
              <a:srgbClr val="000000"/>
            </a:solidFill>
            <a:miter lim="800000"/>
            <a:headEnd/>
            <a:tailEnd/>
          </a:ln>
        </p:spPr>
      </p:sp>
      <p:sp>
        <p:nvSpPr>
          <p:cNvPr id="3789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Before I get into the details of our system, I’ll briefly discuss some relevant prior work.  </a:t>
            </a:r>
          </a:p>
          <a:p>
            <a:pPr eaLnBrk="1" hangingPunct="1">
              <a:spcBef>
                <a:spcPct val="0"/>
              </a:spcBef>
            </a:pPr>
            <a:r>
              <a:rPr lang="en-US" smtClean="0"/>
              <a:t>Our system uses automatic image-based modeling to recover the geometry of the scene.  Prior work in this area includes the semi-automatic Façade system of Debevec and collegues, as well as other work, such as that of Schaffaltzky and Zisserman and Brown and Lowe on automatic structure from motion on unordered sets of images.  However, to our knowledge, our modeling system is the first to be successfully applied to hundreds of images taken from the Internet.</a:t>
            </a:r>
          </a:p>
          <a:p>
            <a:pPr eaLnBrk="1" hangingPunct="1">
              <a:spcBef>
                <a:spcPct val="0"/>
              </a:spcBef>
            </a:pPr>
            <a:r>
              <a:rPr lang="en-US" smtClean="0"/>
              <a:t>Our work also uses image-based rendering to depict transitions between images.  The Aspen Movie Map project at MIT, which created an interactive virtual tour of the city of Aspen, is one system in this area with many of the same exploration features as ours, but which required extensive manual effort to create.</a:t>
            </a:r>
          </a:p>
          <a:p>
            <a:pPr eaLnBrk="1" hangingPunct="1">
              <a:spcBef>
                <a:spcPct val="0"/>
              </a:spcBef>
            </a:pPr>
            <a:r>
              <a:rPr lang="en-US" smtClean="0"/>
              <a:t>More recent image-based rendering techniques seek to create photo-realistic in-between images, while our system focuses on the photographs themselves, using transitions only as a way to get between two photos.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TextEdit="1"/>
          </p:cNvSpPr>
          <p:nvPr>
            <p:ph type="sldImg"/>
          </p:nvPr>
        </p:nvSpPr>
        <p:spPr bwMode="auto">
          <a:noFill/>
          <a:ln>
            <a:solidFill>
              <a:srgbClr val="000000"/>
            </a:solidFill>
            <a:miter lim="800000"/>
            <a:headEnd/>
            <a:tailEnd/>
          </a:ln>
        </p:spPr>
      </p:sp>
      <p:sp>
        <p:nvSpPr>
          <p:cNvPr id="3993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Finally, there is a lot of related work in the field of image browsing and image retrieval.  WWMX is a photo-browsing web site that also uses location information to organize photos, but doesn’t provide an immersive browsing experience.  The Realityflythrough project uses GPS information to situate video streams in space in an interface similar to ours, but our system works without GPS.  Finally, Video Google allows users to find objects in videos by selecting them.  We have similar tools in our explorer, but in the context of a 3D photo browser.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TextEdit="1"/>
          </p:cNvSpPr>
          <p:nvPr>
            <p:ph type="sldImg"/>
          </p:nvPr>
        </p:nvSpPr>
        <p:spPr bwMode="auto">
          <a:noFill/>
          <a:ln>
            <a:solidFill>
              <a:srgbClr val="000000"/>
            </a:solidFill>
            <a:miter lim="800000"/>
            <a:headEnd/>
            <a:tailEnd/>
          </a:ln>
        </p:spPr>
      </p:sp>
      <p:sp>
        <p:nvSpPr>
          <p:cNvPr id="41986"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Our system takes as input an unordered set of photos, either from an Internet search or from a large personal collection.  We assume the photos are largely from the same static scene.  </a:t>
            </a:r>
          </a:p>
          <a:p>
            <a:r>
              <a:rPr lang="en-US" smtClean="0"/>
              <a:t>The first step of our system is to apply a computer vision techniques to reconstruct the geometry of the scene.  The output of this procedure is the relative positions and orientation for the cameras used to take a connected set of the photographs, as well as a point cloud representing the geometry of the scene, and a sparse set of correspondences between the photos.</a:t>
            </a:r>
          </a:p>
          <a:p>
            <a:r>
              <a:rPr lang="en-US" smtClean="0"/>
              <a:t>This information is then loaded into our interactive photo explorer tool.</a:t>
            </a:r>
          </a:p>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B8BA74F-D32C-4CFE-A95C-F7C604CC187D}" type="datetimeFigureOut">
              <a:rPr lang="en-US"/>
              <a:pPr>
                <a:defRPr/>
              </a:pPr>
              <a:t>4/18/2011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D1577E-5A36-417F-BA58-3D1A086636B8}"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D993350-45B3-4F90-9C74-FD5ABAC2665A}" type="datetimeFigureOut">
              <a:rPr lang="en-US"/>
              <a:pPr>
                <a:defRPr/>
              </a:pPr>
              <a:t>4/18/2011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7F43B3-6814-43DB-A4D1-D661CF11857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004B7E0-EFF8-4470-8A12-3B6BF6885B2E}" type="datetimeFigureOut">
              <a:rPr lang="en-US"/>
              <a:pPr>
                <a:defRPr/>
              </a:pPr>
              <a:t>4/18/2011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DEFB19-3FFC-40B2-898A-10C9CDE6302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A3BC2E-82F0-4684-B5D7-2E891D846CFD}" type="datetimeFigureOut">
              <a:rPr lang="en-US"/>
              <a:pPr>
                <a:defRPr/>
              </a:pPr>
              <a:t>4/18/2011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F47972-59D8-4CD6-B075-B4D80C8E608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FDECAB7-BBBD-4FF3-B73C-0E15E6200D3E}" type="datetimeFigureOut">
              <a:rPr lang="en-US"/>
              <a:pPr>
                <a:defRPr/>
              </a:pPr>
              <a:t>4/18/2011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17C0CC-3B4F-41F1-807D-AC7D2BE86F64}"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8E54E56-1F73-475F-B952-6BBBF6580979}" type="datetimeFigureOut">
              <a:rPr lang="en-US"/>
              <a:pPr>
                <a:defRPr/>
              </a:pPr>
              <a:t>4/18/2011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6DBF41-7C06-4171-BC26-57675FB943B9}"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40A29E9-D119-4D49-BD3F-BD593A813171}" type="datetimeFigureOut">
              <a:rPr lang="en-US"/>
              <a:pPr>
                <a:defRPr/>
              </a:pPr>
              <a:t>4/18/2011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F2D7260-B22A-4C5A-A176-35A8824F5FBB}"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E485A24-4C8D-4379-8264-4A53C6B0973C}" type="datetimeFigureOut">
              <a:rPr lang="en-US"/>
              <a:pPr>
                <a:defRPr/>
              </a:pPr>
              <a:t>4/18/2011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12570C2-21CF-4302-8325-FBEBAF9183B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2C533A-C0CC-4788-8627-BC4C5D08C2E3}" type="datetimeFigureOut">
              <a:rPr lang="en-US"/>
              <a:pPr>
                <a:defRPr/>
              </a:pPr>
              <a:t>4/18/2011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D3171F4-2A2C-4402-AED7-DDC6020E6E6D}"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17C23A4-735C-4B75-B703-FB9160DFADF8}" type="datetimeFigureOut">
              <a:rPr lang="en-US"/>
              <a:pPr>
                <a:defRPr/>
              </a:pPr>
              <a:t>4/18/2011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9B2A4E-53FB-46D2-9170-032B8FBC2EA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D16A10C-A165-4C53-8825-168DF2870D7E}" type="datetimeFigureOut">
              <a:rPr lang="en-US"/>
              <a:pPr>
                <a:defRPr/>
              </a:pPr>
              <a:t>4/18/2011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8AAE85-40AA-4E13-A525-60276A83C33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B106813-4D81-4D3B-8CFD-A208ACEEE62F}" type="datetimeFigureOut">
              <a:rPr lang="en-US"/>
              <a:pPr>
                <a:defRPr/>
              </a:pPr>
              <a:t>4/18/2011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82BAC93-A1D3-469B-A7BE-ADD3ACC9570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e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jpeg"/><Relationship Id="rId12" Type="http://schemas.openxmlformats.org/officeDocument/2006/relationships/image" Target="../media/image29.png"/><Relationship Id="rId17" Type="http://schemas.openxmlformats.org/officeDocument/2006/relationships/image" Target="../media/image34.jpeg"/><Relationship Id="rId2" Type="http://schemas.openxmlformats.org/officeDocument/2006/relationships/notesSlide" Target="../notesSlides/notesSlide12.xml"/><Relationship Id="rId16"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file:///C:\szeliski\talks\PhotoTourism\Noahs_Job_Talk08\TreviReconstruct2b.wmv" TargetMode="Externa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file:///C:\szeliski\talks\PhotoTourism\Noahs_Job_Talk08\PragueInteract3.wmv" TargetMode="Externa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file:///C:\szeliski\talks\PhotoTourism\Noahs_Job_Talk08\NotreDameAnnotate1a.wmv" TargetMode="Externa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file:///C:\szeliski\talks\PhotoTourism\Noahs_Job_Talk08\NotreDameAnnotate2e.wmv" TargetMode="Externa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ideo" Target="file:///C:\szeliski\talks\PhotoTourism\Noahs_Job_Talk08\HalfDomeInteract4.wmv"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photosynth.net/"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photosynth.net/"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video" Target="file:///C:\papers\PhotoTourism\Sameer\videos\dubrovnik.avi"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photocitygame.com/" TargetMode="External"/><Relationship Id="rId2" Type="http://schemas.openxmlformats.org/officeDocument/2006/relationships/hyperlink" Target="http://www.geograph.org.uk/" TargetMode="Externa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hyperlink" Target="http://en.wikipedia.org/wiki/St._Peter's_Basilica" TargetMode="External"/><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wmf"/></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p:cNvSpPr>
          <p:nvPr/>
        </p:nvSpPr>
        <p:spPr bwMode="auto">
          <a:xfrm>
            <a:off x="681038" y="1308841"/>
            <a:ext cx="7772400" cy="1470025"/>
          </a:xfrm>
          <a:prstGeom prst="rect">
            <a:avLst/>
          </a:prstGeom>
          <a:noFill/>
          <a:ln w="9525">
            <a:noFill/>
            <a:miter lim="800000"/>
            <a:headEnd/>
            <a:tailEnd/>
          </a:ln>
        </p:spPr>
        <p:txBody>
          <a:bodyPr anchor="ctr"/>
          <a:lstStyle/>
          <a:p>
            <a:pPr algn="ctr"/>
            <a:r>
              <a:rPr lang="en-US" sz="3600" u="sng" dirty="0" smtClean="0">
                <a:solidFill>
                  <a:schemeClr val="tx2"/>
                </a:solidFill>
                <a:latin typeface="Calibri" pitchFamily="34" charset="0"/>
              </a:rPr>
              <a:t>Photo Tourism ++</a:t>
            </a:r>
            <a:endParaRPr lang="en-US" sz="3600" u="sng" dirty="0">
              <a:solidFill>
                <a:schemeClr val="tx2"/>
              </a:solidFill>
              <a:latin typeface="Calibri" pitchFamily="34" charset="0"/>
            </a:endParaRPr>
          </a:p>
        </p:txBody>
      </p:sp>
      <p:sp>
        <p:nvSpPr>
          <p:cNvPr id="14339" name="Subtitle 2"/>
          <p:cNvSpPr>
            <a:spLocks/>
          </p:cNvSpPr>
          <p:nvPr/>
        </p:nvSpPr>
        <p:spPr bwMode="auto">
          <a:xfrm>
            <a:off x="1366838" y="3046377"/>
            <a:ext cx="6400800" cy="1752600"/>
          </a:xfrm>
          <a:prstGeom prst="rect">
            <a:avLst/>
          </a:prstGeom>
          <a:noFill/>
          <a:ln w="9525">
            <a:noFill/>
            <a:miter lim="800000"/>
            <a:headEnd/>
            <a:tailEnd/>
          </a:ln>
        </p:spPr>
        <p:txBody>
          <a:bodyPr/>
          <a:lstStyle/>
          <a:p>
            <a:pPr algn="ctr" eaLnBrk="1" hangingPunct="1"/>
            <a:r>
              <a:rPr lang="en-US" sz="3200" b="1" dirty="0"/>
              <a:t>Computer Vision</a:t>
            </a:r>
            <a:br>
              <a:rPr lang="en-US" sz="3200" b="1" dirty="0"/>
            </a:br>
            <a:r>
              <a:rPr lang="en-US" sz="3200" dirty="0">
                <a:latin typeface="Comic Sans MS" pitchFamily="66" charset="0"/>
              </a:rPr>
              <a:t>CSE P 576, Spring 2011</a:t>
            </a:r>
            <a:br>
              <a:rPr lang="en-US" sz="3200" dirty="0">
                <a:latin typeface="Comic Sans MS" pitchFamily="66" charset="0"/>
              </a:rPr>
            </a:br>
            <a:r>
              <a:rPr lang="en-US" sz="3200" dirty="0"/>
              <a:t>Richard Szeliski</a:t>
            </a:r>
            <a:br>
              <a:rPr lang="en-US" sz="3200" dirty="0"/>
            </a:br>
            <a:r>
              <a:rPr lang="en-US" sz="3200" dirty="0"/>
              <a:t>Microsoft Research</a:t>
            </a:r>
          </a:p>
        </p:txBody>
      </p:sp>
      <p:pic>
        <p:nvPicPr>
          <p:cNvPr id="5" name="Picture 2"/>
          <p:cNvPicPr>
            <a:picLocks noChangeAspect="1" noChangeArrowheads="1"/>
          </p:cNvPicPr>
          <p:nvPr/>
        </p:nvPicPr>
        <p:blipFill>
          <a:blip r:embed="rId3" cstate="print"/>
          <a:srcRect/>
          <a:stretch>
            <a:fillRect/>
          </a:stretch>
        </p:blipFill>
        <p:spPr bwMode="auto">
          <a:xfrm>
            <a:off x="246428" y="246770"/>
            <a:ext cx="1584336" cy="1174067"/>
          </a:xfrm>
          <a:prstGeom prst="rect">
            <a:avLst/>
          </a:prstGeom>
          <a:noFill/>
          <a:ln w="9525">
            <a:solidFill>
              <a:srgbClr val="969696"/>
            </a:solidFill>
            <a:miter lim="800000"/>
            <a:headEnd/>
            <a:tailEnd/>
          </a:ln>
          <a:effectLst>
            <a:outerShdw blurRad="50800" dist="38100" dir="2700000" algn="tl" rotWithShape="0">
              <a:prstClr val="black">
                <a:alpha val="40000"/>
              </a:prstClr>
            </a:outerShdw>
          </a:effectLst>
        </p:spPr>
      </p:pic>
      <p:pic>
        <p:nvPicPr>
          <p:cNvPr id="6" name="Picture 4" descr="C:\snavely\talks\MSRMarch2008\images\mvscpc\Statue.png"/>
          <p:cNvPicPr>
            <a:picLocks noChangeAspect="1" noChangeArrowheads="1"/>
          </p:cNvPicPr>
          <p:nvPr/>
        </p:nvPicPr>
        <p:blipFill>
          <a:blip r:embed="rId4" cstate="print"/>
          <a:srcRect/>
          <a:stretch>
            <a:fillRect/>
          </a:stretch>
        </p:blipFill>
        <p:spPr bwMode="auto">
          <a:xfrm>
            <a:off x="7993038" y="219515"/>
            <a:ext cx="841473" cy="1582068"/>
          </a:xfrm>
          <a:prstGeom prst="rect">
            <a:avLst/>
          </a:prstGeom>
          <a:noFill/>
          <a:ln>
            <a:solidFill>
              <a:srgbClr val="969696"/>
            </a:solidFill>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p:cNvSpPr>
          <p:nvPr>
            <p:ph type="title"/>
          </p:nvPr>
        </p:nvSpPr>
        <p:spPr/>
        <p:txBody>
          <a:bodyPr/>
          <a:lstStyle/>
          <a:p>
            <a:r>
              <a:rPr lang="en-US" smtClean="0"/>
              <a:t>Photo Tourism overview</a:t>
            </a:r>
          </a:p>
        </p:txBody>
      </p:sp>
      <p:sp>
        <p:nvSpPr>
          <p:cNvPr id="206851" name="AutoShape 3"/>
          <p:cNvSpPr>
            <a:spLocks noChangeArrowheads="1"/>
          </p:cNvSpPr>
          <p:nvPr/>
        </p:nvSpPr>
        <p:spPr bwMode="auto">
          <a:xfrm>
            <a:off x="3352800" y="2886075"/>
            <a:ext cx="2239963" cy="1143000"/>
          </a:xfrm>
          <a:prstGeom prst="roundRect">
            <a:avLst>
              <a:gd name="adj" fmla="val 16667"/>
            </a:avLst>
          </a:prstGeom>
          <a:solidFill>
            <a:srgbClr val="FFCCCC"/>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defRPr/>
            </a:pPr>
            <a:r>
              <a:rPr lang="en-US" sz="2400"/>
              <a:t>Scene reconstruction</a:t>
            </a:r>
          </a:p>
        </p:txBody>
      </p:sp>
      <p:sp>
        <p:nvSpPr>
          <p:cNvPr id="206852" name="AutoShape 4"/>
          <p:cNvSpPr>
            <a:spLocks noChangeArrowheads="1"/>
          </p:cNvSpPr>
          <p:nvPr/>
        </p:nvSpPr>
        <p:spPr bwMode="auto">
          <a:xfrm>
            <a:off x="7010400" y="2257425"/>
            <a:ext cx="1905000" cy="2362200"/>
          </a:xfrm>
          <a:prstGeom prst="roundRect">
            <a:avLst>
              <a:gd name="adj" fmla="val 16667"/>
            </a:avLst>
          </a:prstGeom>
          <a:solidFill>
            <a:srgbClr val="99CCFF"/>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defRPr/>
            </a:pPr>
            <a:endParaRPr lang="en-US" sz="2000"/>
          </a:p>
          <a:p>
            <a:pPr algn="ctr">
              <a:defRPr/>
            </a:pPr>
            <a:endParaRPr lang="en-US" sz="2000"/>
          </a:p>
          <a:p>
            <a:pPr algn="ctr">
              <a:defRPr/>
            </a:pPr>
            <a:endParaRPr lang="en-US" sz="2000"/>
          </a:p>
          <a:p>
            <a:pPr algn="ctr">
              <a:defRPr/>
            </a:pPr>
            <a:endParaRPr lang="en-US" sz="2000"/>
          </a:p>
          <a:p>
            <a:pPr algn="ctr">
              <a:defRPr/>
            </a:pPr>
            <a:endParaRPr lang="en-US" sz="2000"/>
          </a:p>
          <a:p>
            <a:pPr algn="ctr">
              <a:defRPr/>
            </a:pPr>
            <a:r>
              <a:rPr lang="en-US" sz="2000"/>
              <a:t>Photo Explorer</a:t>
            </a:r>
          </a:p>
        </p:txBody>
      </p:sp>
      <p:pic>
        <p:nvPicPr>
          <p:cNvPr id="206853" name="Picture 5" descr="notre-dame-explore"/>
          <p:cNvPicPr>
            <a:picLocks noChangeAspect="1" noChangeArrowheads="1"/>
          </p:cNvPicPr>
          <p:nvPr/>
        </p:nvPicPr>
        <p:blipFill>
          <a:blip r:embed="rId3" cstate="print"/>
          <a:srcRect/>
          <a:stretch>
            <a:fillRect/>
          </a:stretch>
        </p:blipFill>
        <p:spPr bwMode="auto">
          <a:xfrm>
            <a:off x="7143750" y="2514600"/>
            <a:ext cx="1600200" cy="1200150"/>
          </a:xfrm>
          <a:prstGeom prst="rect">
            <a:avLst/>
          </a:prstGeom>
          <a:noFill/>
          <a:ln w="19050">
            <a:solidFill>
              <a:srgbClr val="000000"/>
            </a:solidFill>
            <a:miter lim="800000"/>
            <a:headEnd/>
            <a:tailEnd/>
          </a:ln>
        </p:spPr>
      </p:pic>
      <p:pic>
        <p:nvPicPr>
          <p:cNvPr id="40965" name="Picture 6" descr="notre-dame-montage"/>
          <p:cNvPicPr>
            <a:picLocks noChangeAspect="1" noChangeArrowheads="1"/>
          </p:cNvPicPr>
          <p:nvPr/>
        </p:nvPicPr>
        <p:blipFill>
          <a:blip r:embed="rId4" cstate="print"/>
          <a:srcRect/>
          <a:stretch>
            <a:fillRect/>
          </a:stretch>
        </p:blipFill>
        <p:spPr bwMode="auto">
          <a:xfrm>
            <a:off x="228600" y="2657475"/>
            <a:ext cx="1905000" cy="1579563"/>
          </a:xfrm>
          <a:prstGeom prst="rect">
            <a:avLst/>
          </a:prstGeom>
          <a:noFill/>
          <a:ln w="9525">
            <a:noFill/>
            <a:miter lim="800000"/>
            <a:headEnd/>
            <a:tailEnd/>
          </a:ln>
        </p:spPr>
      </p:pic>
      <p:sp>
        <p:nvSpPr>
          <p:cNvPr id="40966" name="Text Box 7"/>
          <p:cNvSpPr txBox="1">
            <a:spLocks noChangeArrowheads="1"/>
          </p:cNvSpPr>
          <p:nvPr/>
        </p:nvSpPr>
        <p:spPr bwMode="auto">
          <a:xfrm>
            <a:off x="184150" y="4257675"/>
            <a:ext cx="2025650" cy="366713"/>
          </a:xfrm>
          <a:prstGeom prst="rect">
            <a:avLst/>
          </a:prstGeom>
          <a:noFill/>
          <a:ln w="9525">
            <a:noFill/>
            <a:miter lim="800000"/>
            <a:headEnd/>
            <a:tailEnd/>
          </a:ln>
        </p:spPr>
        <p:txBody>
          <a:bodyPr wrap="none">
            <a:spAutoFit/>
          </a:bodyPr>
          <a:lstStyle/>
          <a:p>
            <a:r>
              <a:rPr lang="en-US"/>
              <a:t>Input photographs</a:t>
            </a:r>
          </a:p>
        </p:txBody>
      </p:sp>
      <p:sp>
        <p:nvSpPr>
          <p:cNvPr id="206856" name="AutoShape 8"/>
          <p:cNvSpPr>
            <a:spLocks noChangeArrowheads="1"/>
          </p:cNvSpPr>
          <p:nvPr/>
        </p:nvSpPr>
        <p:spPr bwMode="auto">
          <a:xfrm>
            <a:off x="5992813" y="3190875"/>
            <a:ext cx="685800" cy="547688"/>
          </a:xfrm>
          <a:prstGeom prst="rightArrow">
            <a:avLst>
              <a:gd name="adj1" fmla="val 50148"/>
              <a:gd name="adj2" fmla="val 58841"/>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en-US"/>
          </a:p>
        </p:txBody>
      </p:sp>
      <p:sp>
        <p:nvSpPr>
          <p:cNvPr id="206857" name="AutoShape 9"/>
          <p:cNvSpPr>
            <a:spLocks noChangeArrowheads="1"/>
          </p:cNvSpPr>
          <p:nvPr/>
        </p:nvSpPr>
        <p:spPr bwMode="auto">
          <a:xfrm>
            <a:off x="2393950" y="3190875"/>
            <a:ext cx="685800" cy="547688"/>
          </a:xfrm>
          <a:prstGeom prst="rightArrow">
            <a:avLst>
              <a:gd name="adj1" fmla="val 50148"/>
              <a:gd name="adj2" fmla="val 58841"/>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en-US"/>
          </a:p>
        </p:txBody>
      </p:sp>
      <p:pic>
        <p:nvPicPr>
          <p:cNvPr id="206859" name="Picture 11" descr="notre-dame-reconstruct"/>
          <p:cNvPicPr>
            <a:picLocks noChangeAspect="1" noChangeArrowheads="1"/>
          </p:cNvPicPr>
          <p:nvPr/>
        </p:nvPicPr>
        <p:blipFill>
          <a:blip r:embed="rId5" cstate="print"/>
          <a:srcRect/>
          <a:stretch>
            <a:fillRect/>
          </a:stretch>
        </p:blipFill>
        <p:spPr bwMode="auto">
          <a:xfrm>
            <a:off x="3189288" y="4246563"/>
            <a:ext cx="1828800" cy="1371600"/>
          </a:xfrm>
          <a:prstGeom prst="rect">
            <a:avLst/>
          </a:prstGeom>
          <a:noFill/>
          <a:ln w="19050">
            <a:solidFill>
              <a:srgbClr val="000000"/>
            </a:solidFill>
            <a:miter lim="800000"/>
            <a:headEnd/>
            <a:tailEnd/>
          </a:ln>
        </p:spPr>
      </p:pic>
      <p:sp>
        <p:nvSpPr>
          <p:cNvPr id="206860" name="Text Box 12"/>
          <p:cNvSpPr txBox="1">
            <a:spLocks noChangeArrowheads="1"/>
          </p:cNvSpPr>
          <p:nvPr/>
        </p:nvSpPr>
        <p:spPr bwMode="auto">
          <a:xfrm>
            <a:off x="5027613" y="4403725"/>
            <a:ext cx="1920875" cy="1006475"/>
          </a:xfrm>
          <a:prstGeom prst="rect">
            <a:avLst/>
          </a:prstGeom>
          <a:noFill/>
          <a:ln w="9525">
            <a:noFill/>
            <a:miter lim="800000"/>
            <a:headEnd/>
            <a:tailEnd/>
          </a:ln>
        </p:spPr>
        <p:txBody>
          <a:bodyPr>
            <a:spAutoFit/>
          </a:bodyPr>
          <a:lstStyle/>
          <a:p>
            <a:pPr>
              <a:spcBef>
                <a:spcPct val="50000"/>
              </a:spcBef>
            </a:pPr>
            <a:r>
              <a:rPr lang="en-US" sz="1200"/>
              <a:t>Relative camera positions and orientations</a:t>
            </a:r>
          </a:p>
          <a:p>
            <a:pPr>
              <a:spcBef>
                <a:spcPct val="50000"/>
              </a:spcBef>
            </a:pPr>
            <a:r>
              <a:rPr lang="en-US" sz="1200"/>
              <a:t>Point cloud</a:t>
            </a:r>
          </a:p>
          <a:p>
            <a:pPr>
              <a:spcBef>
                <a:spcPct val="50000"/>
              </a:spcBef>
            </a:pPr>
            <a:r>
              <a:rPr lang="en-US" sz="1200"/>
              <a:t>Sparse correspondence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6851"/>
                                        </p:tgtEl>
                                        <p:attrNameLst>
                                          <p:attrName>style.visibility</p:attrName>
                                        </p:attrNameLst>
                                      </p:cBhvr>
                                      <p:to>
                                        <p:strVal val="visible"/>
                                      </p:to>
                                    </p:set>
                                    <p:animEffect transition="in" filter="fade">
                                      <p:cBhvr>
                                        <p:cTn id="7" dur="500"/>
                                        <p:tgtEl>
                                          <p:spTgt spid="2068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6857"/>
                                        </p:tgtEl>
                                        <p:attrNameLst>
                                          <p:attrName>style.visibility</p:attrName>
                                        </p:attrNameLst>
                                      </p:cBhvr>
                                      <p:to>
                                        <p:strVal val="visible"/>
                                      </p:to>
                                    </p:set>
                                    <p:animEffect transition="in" filter="fade">
                                      <p:cBhvr>
                                        <p:cTn id="10" dur="500"/>
                                        <p:tgtEl>
                                          <p:spTgt spid="2068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6860"/>
                                        </p:tgtEl>
                                        <p:attrNameLst>
                                          <p:attrName>style.visibility</p:attrName>
                                        </p:attrNameLst>
                                      </p:cBhvr>
                                      <p:to>
                                        <p:strVal val="visible"/>
                                      </p:to>
                                    </p:set>
                                    <p:animEffect transition="in" filter="fade">
                                      <p:cBhvr>
                                        <p:cTn id="13" dur="500"/>
                                        <p:tgtEl>
                                          <p:spTgt spid="206860"/>
                                        </p:tgtEl>
                                      </p:cBhvr>
                                    </p:animEffect>
                                  </p:childTnLst>
                                </p:cTn>
                              </p:par>
                              <p:par>
                                <p:cTn id="14" presetID="10" presetClass="entr" presetSubtype="0" fill="hold" nodeType="withEffect">
                                  <p:stCondLst>
                                    <p:cond delay="0"/>
                                  </p:stCondLst>
                                  <p:childTnLst>
                                    <p:set>
                                      <p:cBhvr>
                                        <p:cTn id="15" dur="1" fill="hold">
                                          <p:stCondLst>
                                            <p:cond delay="0"/>
                                          </p:stCondLst>
                                        </p:cTn>
                                        <p:tgtEl>
                                          <p:spTgt spid="206859"/>
                                        </p:tgtEl>
                                        <p:attrNameLst>
                                          <p:attrName>style.visibility</p:attrName>
                                        </p:attrNameLst>
                                      </p:cBhvr>
                                      <p:to>
                                        <p:strVal val="visible"/>
                                      </p:to>
                                    </p:set>
                                    <p:animEffect transition="in" filter="fade">
                                      <p:cBhvr>
                                        <p:cTn id="16" dur="500"/>
                                        <p:tgtEl>
                                          <p:spTgt spid="2068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6856"/>
                                        </p:tgtEl>
                                        <p:attrNameLst>
                                          <p:attrName>style.visibility</p:attrName>
                                        </p:attrNameLst>
                                      </p:cBhvr>
                                      <p:to>
                                        <p:strVal val="visible"/>
                                      </p:to>
                                    </p:set>
                                    <p:animEffect transition="in" filter="fade">
                                      <p:cBhvr>
                                        <p:cTn id="19" dur="500"/>
                                        <p:tgtEl>
                                          <p:spTgt spid="20685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6852"/>
                                        </p:tgtEl>
                                        <p:attrNameLst>
                                          <p:attrName>style.visibility</p:attrName>
                                        </p:attrNameLst>
                                      </p:cBhvr>
                                      <p:to>
                                        <p:strVal val="visible"/>
                                      </p:to>
                                    </p:set>
                                    <p:animEffect transition="in" filter="fade">
                                      <p:cBhvr>
                                        <p:cTn id="24" dur="500"/>
                                        <p:tgtEl>
                                          <p:spTgt spid="206852"/>
                                        </p:tgtEl>
                                      </p:cBhvr>
                                    </p:animEffect>
                                  </p:childTnLst>
                                </p:cTn>
                              </p:par>
                              <p:par>
                                <p:cTn id="25" presetID="10" presetClass="entr" presetSubtype="0" fill="hold" nodeType="withEffect">
                                  <p:stCondLst>
                                    <p:cond delay="0"/>
                                  </p:stCondLst>
                                  <p:childTnLst>
                                    <p:set>
                                      <p:cBhvr>
                                        <p:cTn id="26" dur="1" fill="hold">
                                          <p:stCondLst>
                                            <p:cond delay="0"/>
                                          </p:stCondLst>
                                        </p:cTn>
                                        <p:tgtEl>
                                          <p:spTgt spid="206853"/>
                                        </p:tgtEl>
                                        <p:attrNameLst>
                                          <p:attrName>style.visibility</p:attrName>
                                        </p:attrNameLst>
                                      </p:cBhvr>
                                      <p:to>
                                        <p:strVal val="visible"/>
                                      </p:to>
                                    </p:set>
                                    <p:animEffect transition="in" filter="fade">
                                      <p:cBhvr>
                                        <p:cTn id="27" dur="500"/>
                                        <p:tgtEl>
                                          <p:spTgt spid="206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animBg="1"/>
      <p:bldP spid="206852" grpId="0" animBg="1"/>
      <p:bldP spid="206856" grpId="0" animBg="1"/>
      <p:bldP spid="206857" grpId="0" animBg="1"/>
      <p:bldP spid="2068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p:cNvSpPr>
          <p:nvPr>
            <p:ph type="title"/>
          </p:nvPr>
        </p:nvSpPr>
        <p:spPr/>
        <p:txBody>
          <a:bodyPr/>
          <a:lstStyle/>
          <a:p>
            <a:r>
              <a:rPr lang="en-US" smtClean="0"/>
              <a:t>Scene reconstruction</a:t>
            </a:r>
          </a:p>
        </p:txBody>
      </p:sp>
      <p:sp>
        <p:nvSpPr>
          <p:cNvPr id="208899" name="Rectangle 3"/>
          <p:cNvSpPr>
            <a:spLocks noGrp="1"/>
          </p:cNvSpPr>
          <p:nvPr>
            <p:ph type="body" idx="1"/>
          </p:nvPr>
        </p:nvSpPr>
        <p:spPr>
          <a:xfrm>
            <a:off x="347663" y="1239838"/>
            <a:ext cx="8415337" cy="5237162"/>
          </a:xfrm>
        </p:spPr>
        <p:txBody>
          <a:bodyPr/>
          <a:lstStyle/>
          <a:p>
            <a:r>
              <a:rPr lang="en-US" sz="2500" smtClean="0"/>
              <a:t>Automatically estimate </a:t>
            </a:r>
          </a:p>
          <a:p>
            <a:pPr lvl="1"/>
            <a:r>
              <a:rPr lang="en-US" sz="2200" smtClean="0"/>
              <a:t>position, orientation, and focal length of cameras</a:t>
            </a:r>
          </a:p>
          <a:p>
            <a:pPr lvl="1"/>
            <a:r>
              <a:rPr lang="en-US" sz="2200" smtClean="0"/>
              <a:t>3D positions of feature points</a:t>
            </a:r>
          </a:p>
        </p:txBody>
      </p:sp>
      <p:sp>
        <p:nvSpPr>
          <p:cNvPr id="208900" name="AutoShape 4"/>
          <p:cNvSpPr>
            <a:spLocks noChangeArrowheads="1"/>
          </p:cNvSpPr>
          <p:nvPr/>
        </p:nvSpPr>
        <p:spPr bwMode="auto">
          <a:xfrm>
            <a:off x="2003425" y="3044825"/>
            <a:ext cx="2743200" cy="762000"/>
          </a:xfrm>
          <a:prstGeom prst="roundRect">
            <a:avLst>
              <a:gd name="adj" fmla="val 16667"/>
            </a:avLst>
          </a:prstGeom>
          <a:solidFill>
            <a:srgbClr val="FFCCCC"/>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defRPr/>
            </a:pPr>
            <a:r>
              <a:rPr lang="en-US" sz="2400"/>
              <a:t>Feature detection</a:t>
            </a:r>
          </a:p>
        </p:txBody>
      </p:sp>
      <p:sp>
        <p:nvSpPr>
          <p:cNvPr id="208901" name="AutoShape 5"/>
          <p:cNvSpPr>
            <a:spLocks noChangeArrowheads="1"/>
          </p:cNvSpPr>
          <p:nvPr/>
        </p:nvSpPr>
        <p:spPr bwMode="auto">
          <a:xfrm>
            <a:off x="2003425" y="4187825"/>
            <a:ext cx="2743200" cy="838200"/>
          </a:xfrm>
          <a:prstGeom prst="roundRect">
            <a:avLst>
              <a:gd name="adj" fmla="val 16667"/>
            </a:avLst>
          </a:prstGeom>
          <a:solidFill>
            <a:srgbClr val="FFCC99"/>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defRPr/>
            </a:pPr>
            <a:r>
              <a:rPr lang="en-US" sz="2400"/>
              <a:t>Pairwise</a:t>
            </a:r>
          </a:p>
          <a:p>
            <a:pPr algn="ctr">
              <a:defRPr/>
            </a:pPr>
            <a:r>
              <a:rPr lang="en-US" sz="2400"/>
              <a:t>feature matching</a:t>
            </a:r>
          </a:p>
        </p:txBody>
      </p:sp>
      <p:sp>
        <p:nvSpPr>
          <p:cNvPr id="208902" name="AutoShape 6"/>
          <p:cNvSpPr>
            <a:spLocks noChangeArrowheads="1"/>
          </p:cNvSpPr>
          <p:nvPr/>
        </p:nvSpPr>
        <p:spPr bwMode="auto">
          <a:xfrm>
            <a:off x="5280025" y="3654425"/>
            <a:ext cx="2057400" cy="1905000"/>
          </a:xfrm>
          <a:prstGeom prst="roundRect">
            <a:avLst>
              <a:gd name="adj" fmla="val 16667"/>
            </a:avLst>
          </a:prstGeom>
          <a:solidFill>
            <a:srgbClr val="CCECFF"/>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defRPr/>
            </a:pPr>
            <a:r>
              <a:rPr lang="en-US" sz="2400"/>
              <a:t>Incremental structure from motion</a:t>
            </a:r>
          </a:p>
        </p:txBody>
      </p:sp>
      <p:sp>
        <p:nvSpPr>
          <p:cNvPr id="208903" name="AutoShape 7"/>
          <p:cNvSpPr>
            <a:spLocks noChangeArrowheads="1"/>
          </p:cNvSpPr>
          <p:nvPr/>
        </p:nvSpPr>
        <p:spPr bwMode="auto">
          <a:xfrm>
            <a:off x="2003425" y="5407025"/>
            <a:ext cx="2743200" cy="838200"/>
          </a:xfrm>
          <a:prstGeom prst="roundRect">
            <a:avLst>
              <a:gd name="adj" fmla="val 16667"/>
            </a:avLst>
          </a:prstGeom>
          <a:solidFill>
            <a:srgbClr val="CCFFCC"/>
          </a:solidFill>
          <a:ln w="38100">
            <a:solidFill>
              <a:schemeClr val="tx1"/>
            </a:solidFill>
            <a:round/>
            <a:headEnd/>
            <a:tailEnd/>
          </a:ln>
          <a:effectLst>
            <a:outerShdw dist="35921" dir="2700000" algn="ctr" rotWithShape="0">
              <a:schemeClr val="bg2">
                <a:alpha val="50000"/>
              </a:schemeClr>
            </a:outerShdw>
          </a:effectLst>
        </p:spPr>
        <p:txBody>
          <a:bodyPr anchor="ctr"/>
          <a:lstStyle/>
          <a:p>
            <a:pPr algn="ctr">
              <a:defRPr/>
            </a:pPr>
            <a:r>
              <a:rPr lang="en-US" sz="2400"/>
              <a:t>Correspondence estimation</a:t>
            </a:r>
          </a:p>
        </p:txBody>
      </p:sp>
      <p:sp>
        <p:nvSpPr>
          <p:cNvPr id="208904" name="Line 8"/>
          <p:cNvSpPr>
            <a:spLocks noChangeShapeType="1"/>
          </p:cNvSpPr>
          <p:nvPr/>
        </p:nvSpPr>
        <p:spPr bwMode="auto">
          <a:xfrm>
            <a:off x="3375025" y="3806825"/>
            <a:ext cx="0" cy="381000"/>
          </a:xfrm>
          <a:prstGeom prst="line">
            <a:avLst/>
          </a:prstGeom>
          <a:noFill/>
          <a:ln w="9525">
            <a:solidFill>
              <a:schemeClr val="tx1"/>
            </a:solidFill>
            <a:round/>
            <a:headEnd/>
            <a:tailEnd type="triangle" w="med" len="med"/>
          </a:ln>
        </p:spPr>
        <p:txBody>
          <a:bodyPr/>
          <a:lstStyle/>
          <a:p>
            <a:endParaRPr lang="en-US"/>
          </a:p>
        </p:txBody>
      </p:sp>
      <p:sp>
        <p:nvSpPr>
          <p:cNvPr id="208905" name="Line 9"/>
          <p:cNvSpPr>
            <a:spLocks noChangeShapeType="1"/>
          </p:cNvSpPr>
          <p:nvPr/>
        </p:nvSpPr>
        <p:spPr bwMode="auto">
          <a:xfrm>
            <a:off x="3375025" y="5026025"/>
            <a:ext cx="0" cy="381000"/>
          </a:xfrm>
          <a:prstGeom prst="line">
            <a:avLst/>
          </a:prstGeom>
          <a:noFill/>
          <a:ln w="9525">
            <a:solidFill>
              <a:schemeClr val="tx1"/>
            </a:solidFill>
            <a:round/>
            <a:headEnd/>
            <a:tailEnd type="triangle" w="med" len="med"/>
          </a:ln>
        </p:spPr>
        <p:txBody>
          <a:bodyPr/>
          <a:lstStyle/>
          <a:p>
            <a:endParaRPr lang="en-US"/>
          </a:p>
        </p:txBody>
      </p:sp>
      <p:cxnSp>
        <p:nvCxnSpPr>
          <p:cNvPr id="208906" name="AutoShape 10"/>
          <p:cNvCxnSpPr>
            <a:cxnSpLocks noChangeShapeType="1"/>
            <a:stCxn id="208903" idx="2"/>
            <a:endCxn id="208902" idx="2"/>
          </p:cNvCxnSpPr>
          <p:nvPr/>
        </p:nvCxnSpPr>
        <p:spPr bwMode="auto">
          <a:xfrm rot="5400000" flipH="1" flipV="1">
            <a:off x="4498975" y="4454525"/>
            <a:ext cx="685800" cy="2933700"/>
          </a:xfrm>
          <a:prstGeom prst="bentConnector3">
            <a:avLst>
              <a:gd name="adj1" fmla="val -30556"/>
            </a:avLst>
          </a:prstGeom>
          <a:noFill/>
          <a:ln w="9525">
            <a:solidFill>
              <a:schemeClr val="tx1"/>
            </a:solidFill>
            <a:miter lim="800000"/>
            <a:headEn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8899">
                                            <p:txEl>
                                              <p:pRg st="0" end="0"/>
                                            </p:txEl>
                                          </p:spTgt>
                                        </p:tgtEl>
                                        <p:attrNameLst>
                                          <p:attrName>style.visibility</p:attrName>
                                        </p:attrNameLst>
                                      </p:cBhvr>
                                      <p:to>
                                        <p:strVal val="visible"/>
                                      </p:to>
                                    </p:set>
                                    <p:animEffect transition="in" filter="fade">
                                      <p:cBhvr>
                                        <p:cTn id="7" dur="500"/>
                                        <p:tgtEl>
                                          <p:spTgt spid="20889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8899">
                                            <p:txEl>
                                              <p:pRg st="1" end="1"/>
                                            </p:txEl>
                                          </p:spTgt>
                                        </p:tgtEl>
                                        <p:attrNameLst>
                                          <p:attrName>style.visibility</p:attrName>
                                        </p:attrNameLst>
                                      </p:cBhvr>
                                      <p:to>
                                        <p:strVal val="visible"/>
                                      </p:to>
                                    </p:set>
                                    <p:animEffect transition="in" filter="fade">
                                      <p:cBhvr>
                                        <p:cTn id="10" dur="500"/>
                                        <p:tgtEl>
                                          <p:spTgt spid="20889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8899">
                                            <p:txEl>
                                              <p:pRg st="2" end="2"/>
                                            </p:txEl>
                                          </p:spTgt>
                                        </p:tgtEl>
                                        <p:attrNameLst>
                                          <p:attrName>style.visibility</p:attrName>
                                        </p:attrNameLst>
                                      </p:cBhvr>
                                      <p:to>
                                        <p:strVal val="visible"/>
                                      </p:to>
                                    </p:set>
                                    <p:animEffect transition="in" filter="fade">
                                      <p:cBhvr>
                                        <p:cTn id="13" dur="500"/>
                                        <p:tgtEl>
                                          <p:spTgt spid="20889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8900"/>
                                        </p:tgtEl>
                                        <p:attrNameLst>
                                          <p:attrName>style.visibility</p:attrName>
                                        </p:attrNameLst>
                                      </p:cBhvr>
                                      <p:to>
                                        <p:strVal val="visible"/>
                                      </p:to>
                                    </p:set>
                                    <p:animEffect transition="in" filter="fade">
                                      <p:cBhvr>
                                        <p:cTn id="18" dur="500"/>
                                        <p:tgtEl>
                                          <p:spTgt spid="20890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8901"/>
                                        </p:tgtEl>
                                        <p:attrNameLst>
                                          <p:attrName>style.visibility</p:attrName>
                                        </p:attrNameLst>
                                      </p:cBhvr>
                                      <p:to>
                                        <p:strVal val="visible"/>
                                      </p:to>
                                    </p:set>
                                    <p:animEffect transition="in" filter="fade">
                                      <p:cBhvr>
                                        <p:cTn id="23" dur="500"/>
                                        <p:tgtEl>
                                          <p:spTgt spid="20890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8904"/>
                                        </p:tgtEl>
                                        <p:attrNameLst>
                                          <p:attrName>style.visibility</p:attrName>
                                        </p:attrNameLst>
                                      </p:cBhvr>
                                      <p:to>
                                        <p:strVal val="visible"/>
                                      </p:to>
                                    </p:set>
                                    <p:animEffect transition="in" filter="fade">
                                      <p:cBhvr>
                                        <p:cTn id="26" dur="500"/>
                                        <p:tgtEl>
                                          <p:spTgt spid="20890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8903"/>
                                        </p:tgtEl>
                                        <p:attrNameLst>
                                          <p:attrName>style.visibility</p:attrName>
                                        </p:attrNameLst>
                                      </p:cBhvr>
                                      <p:to>
                                        <p:strVal val="visible"/>
                                      </p:to>
                                    </p:set>
                                    <p:animEffect transition="in" filter="fade">
                                      <p:cBhvr>
                                        <p:cTn id="31" dur="500"/>
                                        <p:tgtEl>
                                          <p:spTgt spid="20890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8905"/>
                                        </p:tgtEl>
                                        <p:attrNameLst>
                                          <p:attrName>style.visibility</p:attrName>
                                        </p:attrNameLst>
                                      </p:cBhvr>
                                      <p:to>
                                        <p:strVal val="visible"/>
                                      </p:to>
                                    </p:set>
                                    <p:animEffect transition="in" filter="fade">
                                      <p:cBhvr>
                                        <p:cTn id="34" dur="500"/>
                                        <p:tgtEl>
                                          <p:spTgt spid="20890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8906"/>
                                        </p:tgtEl>
                                        <p:attrNameLst>
                                          <p:attrName>style.visibility</p:attrName>
                                        </p:attrNameLst>
                                      </p:cBhvr>
                                      <p:to>
                                        <p:strVal val="visible"/>
                                      </p:to>
                                    </p:set>
                                    <p:animEffect transition="in" filter="fade">
                                      <p:cBhvr>
                                        <p:cTn id="39" dur="500"/>
                                        <p:tgtEl>
                                          <p:spTgt spid="20890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8902"/>
                                        </p:tgtEl>
                                        <p:attrNameLst>
                                          <p:attrName>style.visibility</p:attrName>
                                        </p:attrNameLst>
                                      </p:cBhvr>
                                      <p:to>
                                        <p:strVal val="visible"/>
                                      </p:to>
                                    </p:set>
                                    <p:animEffect transition="in" filter="fade">
                                      <p:cBhvr>
                                        <p:cTn id="42" dur="500"/>
                                        <p:tgtEl>
                                          <p:spTgt spid="208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build="p"/>
      <p:bldP spid="208900" grpId="0" animBg="1"/>
      <p:bldP spid="208901" grpId="0" animBg="1"/>
      <p:bldP spid="208902" grpId="0" animBg="1"/>
      <p:bldP spid="208903" grpId="0" animBg="1"/>
      <p:bldP spid="208904" grpId="0" animBg="1"/>
      <p:bldP spid="20890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p:txBody>
          <a:bodyPr/>
          <a:lstStyle/>
          <a:p>
            <a:pPr eaLnBrk="1" hangingPunct="1"/>
            <a:r>
              <a:rPr lang="en-US" smtClean="0"/>
              <a:t>Structure from motion</a:t>
            </a:r>
          </a:p>
        </p:txBody>
      </p:sp>
      <p:sp>
        <p:nvSpPr>
          <p:cNvPr id="55298" name="Rectangle 3"/>
          <p:cNvSpPr>
            <a:spLocks noChangeArrowheads="1"/>
          </p:cNvSpPr>
          <p:nvPr/>
        </p:nvSpPr>
        <p:spPr bwMode="auto">
          <a:xfrm>
            <a:off x="4313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643076" name="AutoShape 4"/>
          <p:cNvSpPr>
            <a:spLocks noChangeArrowheads="1"/>
          </p:cNvSpPr>
          <p:nvPr/>
        </p:nvSpPr>
        <p:spPr bwMode="auto">
          <a:xfrm rot="5400000">
            <a:off x="867569" y="3709194"/>
            <a:ext cx="1981200" cy="1725612"/>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643077" name="Rectangle 5"/>
          <p:cNvSpPr>
            <a:spLocks noChangeArrowheads="1"/>
          </p:cNvSpPr>
          <p:nvPr/>
        </p:nvSpPr>
        <p:spPr bwMode="auto">
          <a:xfrm>
            <a:off x="2017713" y="4284663"/>
            <a:ext cx="574675" cy="574675"/>
          </a:xfrm>
          <a:prstGeom prst="rect">
            <a:avLst/>
          </a:prstGeom>
          <a:solidFill>
            <a:srgbClr val="DDEEFF"/>
          </a:solidFill>
          <a:ln w="9525">
            <a:miter lim="800000"/>
            <a:headEnd/>
            <a:tailEnd/>
          </a:ln>
          <a:scene3d>
            <a:camera prst="legacyObliqueTopRight">
              <a:rot lat="0" lon="16499979"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643078" name="AutoShape 6"/>
          <p:cNvSpPr>
            <a:spLocks noChangeArrowheads="1"/>
          </p:cNvSpPr>
          <p:nvPr/>
        </p:nvSpPr>
        <p:spPr bwMode="auto">
          <a:xfrm rot="16200000" flipH="1">
            <a:off x="6050757" y="3901281"/>
            <a:ext cx="1981200" cy="1725613"/>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643079" name="Rectangle 7"/>
          <p:cNvSpPr>
            <a:spLocks noChangeArrowheads="1"/>
          </p:cNvSpPr>
          <p:nvPr/>
        </p:nvSpPr>
        <p:spPr bwMode="auto">
          <a:xfrm>
            <a:off x="6881813" y="4540250"/>
            <a:ext cx="574675" cy="574675"/>
          </a:xfrm>
          <a:prstGeom prst="rect">
            <a:avLst/>
          </a:prstGeom>
          <a:solidFill>
            <a:srgbClr val="DDEEFF"/>
          </a:solidFill>
          <a:ln w="9525">
            <a:miter lim="800000"/>
            <a:headEnd/>
            <a:tailEnd/>
          </a:ln>
          <a:scene3d>
            <a:camera prst="legacyObliqueTopRight">
              <a:rot lat="0" lon="19199990"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643080" name="Rectangle 8"/>
          <p:cNvSpPr>
            <a:spLocks noChangeArrowheads="1"/>
          </p:cNvSpPr>
          <p:nvPr/>
        </p:nvSpPr>
        <p:spPr bwMode="auto">
          <a:xfrm>
            <a:off x="3563938" y="4343400"/>
            <a:ext cx="2044700" cy="1470025"/>
          </a:xfrm>
          <a:prstGeom prst="rect">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643081" name="Rectangle 9"/>
          <p:cNvSpPr>
            <a:spLocks noChangeArrowheads="1"/>
          </p:cNvSpPr>
          <p:nvPr/>
        </p:nvSpPr>
        <p:spPr bwMode="auto">
          <a:xfrm>
            <a:off x="4459288" y="4854575"/>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643082" name="Line 10"/>
          <p:cNvSpPr>
            <a:spLocks noChangeShapeType="1"/>
          </p:cNvSpPr>
          <p:nvPr/>
        </p:nvSpPr>
        <p:spPr bwMode="auto">
          <a:xfrm flipH="1">
            <a:off x="461963" y="3581400"/>
            <a:ext cx="533400" cy="2057400"/>
          </a:xfrm>
          <a:prstGeom prst="line">
            <a:avLst/>
          </a:prstGeom>
          <a:noFill/>
          <a:ln w="9525">
            <a:solidFill>
              <a:schemeClr val="tx1"/>
            </a:solidFill>
            <a:round/>
            <a:headEnd/>
            <a:tailEnd/>
          </a:ln>
        </p:spPr>
        <p:txBody>
          <a:bodyPr/>
          <a:lstStyle/>
          <a:p>
            <a:endParaRPr lang="en-US"/>
          </a:p>
        </p:txBody>
      </p:sp>
      <p:sp>
        <p:nvSpPr>
          <p:cNvPr id="643083" name="Line 11"/>
          <p:cNvSpPr>
            <a:spLocks noChangeShapeType="1"/>
          </p:cNvSpPr>
          <p:nvPr/>
        </p:nvSpPr>
        <p:spPr bwMode="auto">
          <a:xfrm flipH="1">
            <a:off x="461963" y="5029200"/>
            <a:ext cx="533400" cy="609600"/>
          </a:xfrm>
          <a:prstGeom prst="line">
            <a:avLst/>
          </a:prstGeom>
          <a:noFill/>
          <a:ln w="9525">
            <a:solidFill>
              <a:schemeClr val="tx1"/>
            </a:solidFill>
            <a:round/>
            <a:headEnd/>
            <a:tailEnd/>
          </a:ln>
        </p:spPr>
        <p:txBody>
          <a:bodyPr/>
          <a:lstStyle/>
          <a:p>
            <a:endParaRPr lang="en-US"/>
          </a:p>
        </p:txBody>
      </p:sp>
      <p:sp>
        <p:nvSpPr>
          <p:cNvPr id="643084" name="Line 12"/>
          <p:cNvSpPr>
            <a:spLocks noChangeShapeType="1"/>
          </p:cNvSpPr>
          <p:nvPr/>
        </p:nvSpPr>
        <p:spPr bwMode="auto">
          <a:xfrm flipH="1">
            <a:off x="461963" y="4081463"/>
            <a:ext cx="2270125" cy="1557337"/>
          </a:xfrm>
          <a:prstGeom prst="line">
            <a:avLst/>
          </a:prstGeom>
          <a:noFill/>
          <a:ln w="9525">
            <a:solidFill>
              <a:schemeClr val="tx1"/>
            </a:solidFill>
            <a:round/>
            <a:headEnd/>
            <a:tailEnd/>
          </a:ln>
        </p:spPr>
        <p:txBody>
          <a:bodyPr/>
          <a:lstStyle/>
          <a:p>
            <a:endParaRPr lang="en-US"/>
          </a:p>
        </p:txBody>
      </p:sp>
      <p:sp>
        <p:nvSpPr>
          <p:cNvPr id="643085" name="Line 13"/>
          <p:cNvSpPr>
            <a:spLocks noChangeShapeType="1"/>
          </p:cNvSpPr>
          <p:nvPr/>
        </p:nvSpPr>
        <p:spPr bwMode="auto">
          <a:xfrm flipH="1">
            <a:off x="461963" y="5562600"/>
            <a:ext cx="2209800" cy="76200"/>
          </a:xfrm>
          <a:prstGeom prst="line">
            <a:avLst/>
          </a:prstGeom>
          <a:noFill/>
          <a:ln w="9525">
            <a:solidFill>
              <a:schemeClr val="tx1"/>
            </a:solidFill>
            <a:round/>
            <a:headEnd/>
            <a:tailEnd/>
          </a:ln>
        </p:spPr>
        <p:txBody>
          <a:bodyPr/>
          <a:lstStyle/>
          <a:p>
            <a:endParaRPr lang="en-US"/>
          </a:p>
        </p:txBody>
      </p:sp>
      <p:sp>
        <p:nvSpPr>
          <p:cNvPr id="643086" name="Line 14"/>
          <p:cNvSpPr>
            <a:spLocks noChangeShapeType="1"/>
          </p:cNvSpPr>
          <p:nvPr/>
        </p:nvSpPr>
        <p:spPr bwMode="auto">
          <a:xfrm>
            <a:off x="3551238" y="4346575"/>
            <a:ext cx="990600" cy="2130425"/>
          </a:xfrm>
          <a:prstGeom prst="line">
            <a:avLst/>
          </a:prstGeom>
          <a:noFill/>
          <a:ln w="9525">
            <a:solidFill>
              <a:schemeClr val="tx1"/>
            </a:solidFill>
            <a:round/>
            <a:headEnd/>
            <a:tailEnd/>
          </a:ln>
        </p:spPr>
        <p:txBody>
          <a:bodyPr/>
          <a:lstStyle/>
          <a:p>
            <a:endParaRPr lang="en-US"/>
          </a:p>
        </p:txBody>
      </p:sp>
      <p:sp>
        <p:nvSpPr>
          <p:cNvPr id="643087" name="Line 15"/>
          <p:cNvSpPr>
            <a:spLocks noChangeShapeType="1"/>
          </p:cNvSpPr>
          <p:nvPr/>
        </p:nvSpPr>
        <p:spPr bwMode="auto">
          <a:xfrm flipH="1">
            <a:off x="4541838" y="4365625"/>
            <a:ext cx="1066800" cy="2111375"/>
          </a:xfrm>
          <a:prstGeom prst="line">
            <a:avLst/>
          </a:prstGeom>
          <a:noFill/>
          <a:ln w="9525">
            <a:solidFill>
              <a:schemeClr val="tx1"/>
            </a:solidFill>
            <a:round/>
            <a:headEnd/>
            <a:tailEnd/>
          </a:ln>
        </p:spPr>
        <p:txBody>
          <a:bodyPr/>
          <a:lstStyle/>
          <a:p>
            <a:endParaRPr lang="en-US"/>
          </a:p>
        </p:txBody>
      </p:sp>
      <p:sp>
        <p:nvSpPr>
          <p:cNvPr id="643088" name="Line 16"/>
          <p:cNvSpPr>
            <a:spLocks noChangeShapeType="1"/>
          </p:cNvSpPr>
          <p:nvPr/>
        </p:nvSpPr>
        <p:spPr bwMode="auto">
          <a:xfrm>
            <a:off x="3551238" y="5813425"/>
            <a:ext cx="990600" cy="663575"/>
          </a:xfrm>
          <a:prstGeom prst="line">
            <a:avLst/>
          </a:prstGeom>
          <a:noFill/>
          <a:ln w="9525">
            <a:solidFill>
              <a:schemeClr val="tx1"/>
            </a:solidFill>
            <a:round/>
            <a:headEnd/>
            <a:tailEnd/>
          </a:ln>
        </p:spPr>
        <p:txBody>
          <a:bodyPr/>
          <a:lstStyle/>
          <a:p>
            <a:endParaRPr lang="en-US"/>
          </a:p>
        </p:txBody>
      </p:sp>
      <p:sp>
        <p:nvSpPr>
          <p:cNvPr id="643089" name="Line 17"/>
          <p:cNvSpPr>
            <a:spLocks noChangeShapeType="1"/>
          </p:cNvSpPr>
          <p:nvPr/>
        </p:nvSpPr>
        <p:spPr bwMode="auto">
          <a:xfrm flipH="1">
            <a:off x="4541838" y="5813425"/>
            <a:ext cx="1066800" cy="663575"/>
          </a:xfrm>
          <a:prstGeom prst="line">
            <a:avLst/>
          </a:prstGeom>
          <a:noFill/>
          <a:ln w="9525">
            <a:solidFill>
              <a:schemeClr val="tx1"/>
            </a:solidFill>
            <a:round/>
            <a:headEnd/>
            <a:tailEnd/>
          </a:ln>
        </p:spPr>
        <p:txBody>
          <a:bodyPr/>
          <a:lstStyle/>
          <a:p>
            <a:endParaRPr lang="en-US"/>
          </a:p>
        </p:txBody>
      </p:sp>
      <p:sp>
        <p:nvSpPr>
          <p:cNvPr id="643090" name="Line 18"/>
          <p:cNvSpPr>
            <a:spLocks noChangeShapeType="1"/>
          </p:cNvSpPr>
          <p:nvPr/>
        </p:nvSpPr>
        <p:spPr bwMode="auto">
          <a:xfrm>
            <a:off x="6164263" y="4273550"/>
            <a:ext cx="2197100" cy="1328738"/>
          </a:xfrm>
          <a:prstGeom prst="line">
            <a:avLst/>
          </a:prstGeom>
          <a:noFill/>
          <a:ln w="9525">
            <a:solidFill>
              <a:schemeClr val="tx1"/>
            </a:solidFill>
            <a:round/>
            <a:headEnd/>
            <a:tailEnd/>
          </a:ln>
        </p:spPr>
        <p:txBody>
          <a:bodyPr/>
          <a:lstStyle/>
          <a:p>
            <a:endParaRPr lang="en-US"/>
          </a:p>
        </p:txBody>
      </p:sp>
      <p:sp>
        <p:nvSpPr>
          <p:cNvPr id="643091" name="Line 19"/>
          <p:cNvSpPr>
            <a:spLocks noChangeShapeType="1"/>
          </p:cNvSpPr>
          <p:nvPr/>
        </p:nvSpPr>
        <p:spPr bwMode="auto">
          <a:xfrm flipV="1">
            <a:off x="6151563" y="5602288"/>
            <a:ext cx="2209800" cy="152400"/>
          </a:xfrm>
          <a:prstGeom prst="line">
            <a:avLst/>
          </a:prstGeom>
          <a:noFill/>
          <a:ln w="9525">
            <a:solidFill>
              <a:schemeClr val="tx1"/>
            </a:solidFill>
            <a:round/>
            <a:headEnd/>
            <a:tailEnd/>
          </a:ln>
        </p:spPr>
        <p:txBody>
          <a:bodyPr/>
          <a:lstStyle/>
          <a:p>
            <a:endParaRPr lang="en-US"/>
          </a:p>
        </p:txBody>
      </p:sp>
      <p:sp>
        <p:nvSpPr>
          <p:cNvPr id="643092" name="Line 20"/>
          <p:cNvSpPr>
            <a:spLocks noChangeShapeType="1"/>
          </p:cNvSpPr>
          <p:nvPr/>
        </p:nvSpPr>
        <p:spPr bwMode="auto">
          <a:xfrm>
            <a:off x="7904163" y="5221288"/>
            <a:ext cx="457200" cy="381000"/>
          </a:xfrm>
          <a:prstGeom prst="line">
            <a:avLst/>
          </a:prstGeom>
          <a:noFill/>
          <a:ln w="9525">
            <a:solidFill>
              <a:schemeClr val="tx1"/>
            </a:solidFill>
            <a:round/>
            <a:headEnd/>
            <a:tailEnd/>
          </a:ln>
        </p:spPr>
        <p:txBody>
          <a:bodyPr/>
          <a:lstStyle/>
          <a:p>
            <a:endParaRPr lang="en-US"/>
          </a:p>
        </p:txBody>
      </p:sp>
      <p:sp>
        <p:nvSpPr>
          <p:cNvPr id="643093" name="Line 21"/>
          <p:cNvSpPr>
            <a:spLocks noChangeShapeType="1"/>
          </p:cNvSpPr>
          <p:nvPr/>
        </p:nvSpPr>
        <p:spPr bwMode="auto">
          <a:xfrm>
            <a:off x="7904163" y="3773488"/>
            <a:ext cx="457200" cy="1828800"/>
          </a:xfrm>
          <a:prstGeom prst="line">
            <a:avLst/>
          </a:prstGeom>
          <a:noFill/>
          <a:ln w="9525">
            <a:solidFill>
              <a:schemeClr val="tx1"/>
            </a:solidFill>
            <a:round/>
            <a:headEnd/>
            <a:tailEnd/>
          </a:ln>
        </p:spPr>
        <p:txBody>
          <a:bodyPr/>
          <a:lstStyle/>
          <a:p>
            <a:endParaRPr lang="en-US"/>
          </a:p>
        </p:txBody>
      </p:sp>
      <p:sp>
        <p:nvSpPr>
          <p:cNvPr id="643094" name="Text Box 22"/>
          <p:cNvSpPr txBox="1">
            <a:spLocks noChangeArrowheads="1"/>
          </p:cNvSpPr>
          <p:nvPr/>
        </p:nvSpPr>
        <p:spPr bwMode="auto">
          <a:xfrm>
            <a:off x="695325" y="5618163"/>
            <a:ext cx="1187450" cy="366712"/>
          </a:xfrm>
          <a:prstGeom prst="rect">
            <a:avLst/>
          </a:prstGeom>
          <a:noFill/>
          <a:ln w="9525">
            <a:noFill/>
            <a:miter lim="800000"/>
            <a:headEnd/>
            <a:tailEnd/>
          </a:ln>
        </p:spPr>
        <p:txBody>
          <a:bodyPr wrap="none">
            <a:spAutoFit/>
          </a:bodyPr>
          <a:lstStyle/>
          <a:p>
            <a:r>
              <a:rPr lang="en-US">
                <a:latin typeface="Calibri" pitchFamily="34" charset="0"/>
              </a:rPr>
              <a:t>Camera 1</a:t>
            </a:r>
          </a:p>
        </p:txBody>
      </p:sp>
      <p:sp>
        <p:nvSpPr>
          <p:cNvPr id="643095" name="Text Box 23"/>
          <p:cNvSpPr txBox="1">
            <a:spLocks noChangeArrowheads="1"/>
          </p:cNvSpPr>
          <p:nvPr/>
        </p:nvSpPr>
        <p:spPr bwMode="auto">
          <a:xfrm>
            <a:off x="2847975" y="6040438"/>
            <a:ext cx="1187450" cy="366712"/>
          </a:xfrm>
          <a:prstGeom prst="rect">
            <a:avLst/>
          </a:prstGeom>
          <a:noFill/>
          <a:ln w="9525">
            <a:noFill/>
            <a:miter lim="800000"/>
            <a:headEnd/>
            <a:tailEnd/>
          </a:ln>
        </p:spPr>
        <p:txBody>
          <a:bodyPr wrap="none">
            <a:spAutoFit/>
          </a:bodyPr>
          <a:lstStyle/>
          <a:p>
            <a:r>
              <a:rPr lang="en-US">
                <a:latin typeface="Calibri" pitchFamily="34" charset="0"/>
              </a:rPr>
              <a:t>Camera 2</a:t>
            </a:r>
          </a:p>
        </p:txBody>
      </p:sp>
      <p:sp>
        <p:nvSpPr>
          <p:cNvPr id="643096" name="Text Box 24"/>
          <p:cNvSpPr txBox="1">
            <a:spLocks noChangeArrowheads="1"/>
          </p:cNvSpPr>
          <p:nvPr/>
        </p:nvSpPr>
        <p:spPr bwMode="auto">
          <a:xfrm>
            <a:off x="7281863" y="5618163"/>
            <a:ext cx="1187450" cy="366712"/>
          </a:xfrm>
          <a:prstGeom prst="rect">
            <a:avLst/>
          </a:prstGeom>
          <a:noFill/>
          <a:ln w="9525">
            <a:noFill/>
            <a:miter lim="800000"/>
            <a:headEnd/>
            <a:tailEnd/>
          </a:ln>
        </p:spPr>
        <p:txBody>
          <a:bodyPr wrap="none">
            <a:spAutoFit/>
          </a:bodyPr>
          <a:lstStyle/>
          <a:p>
            <a:r>
              <a:rPr lang="en-US">
                <a:latin typeface="Calibri" pitchFamily="34" charset="0"/>
              </a:rPr>
              <a:t>Camera 3</a:t>
            </a:r>
          </a:p>
        </p:txBody>
      </p:sp>
      <p:grpSp>
        <p:nvGrpSpPr>
          <p:cNvPr id="2" name="Group 25"/>
          <p:cNvGrpSpPr>
            <a:grpSpLocks/>
          </p:cNvGrpSpPr>
          <p:nvPr/>
        </p:nvGrpSpPr>
        <p:grpSpPr bwMode="auto">
          <a:xfrm>
            <a:off x="1425575" y="4119563"/>
            <a:ext cx="1076325" cy="860425"/>
            <a:chOff x="831" y="2079"/>
            <a:chExt cx="822" cy="657"/>
          </a:xfrm>
        </p:grpSpPr>
        <p:sp>
          <p:nvSpPr>
            <p:cNvPr id="55362" name="Oval 26"/>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55363" name="Oval 27"/>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55364" name="Oval 28"/>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55365" name="Oval 29"/>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55366" name="Oval 30"/>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55367" name="Oval 31"/>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55368" name="Oval 32"/>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3" name="Group 33"/>
          <p:cNvGrpSpPr>
            <a:grpSpLocks/>
          </p:cNvGrpSpPr>
          <p:nvPr/>
        </p:nvGrpSpPr>
        <p:grpSpPr bwMode="auto">
          <a:xfrm>
            <a:off x="3968750" y="4591050"/>
            <a:ext cx="1073150" cy="950913"/>
            <a:chOff x="2412" y="2031"/>
            <a:chExt cx="837" cy="741"/>
          </a:xfrm>
        </p:grpSpPr>
        <p:sp>
          <p:nvSpPr>
            <p:cNvPr id="55355" name="Oval 34"/>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55356" name="Oval 35"/>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55357" name="Oval 36"/>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55358" name="Oval 37"/>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55359" name="Oval 38"/>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55360" name="Oval 39"/>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55361" name="Oval 40"/>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4" name="Group 41"/>
          <p:cNvGrpSpPr>
            <a:grpSpLocks/>
          </p:cNvGrpSpPr>
          <p:nvPr/>
        </p:nvGrpSpPr>
        <p:grpSpPr bwMode="auto">
          <a:xfrm>
            <a:off x="6510338" y="4197350"/>
            <a:ext cx="1003300" cy="1016000"/>
            <a:chOff x="4188" y="2004"/>
            <a:chExt cx="756" cy="765"/>
          </a:xfrm>
        </p:grpSpPr>
        <p:sp>
          <p:nvSpPr>
            <p:cNvPr id="55348" name="Oval 42"/>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55349" name="Oval 43"/>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55350" name="Oval 44"/>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55351" name="Oval 45"/>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55352" name="Oval 46"/>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55353" name="Oval 47"/>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55354" name="Oval 48"/>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sp>
        <p:nvSpPr>
          <p:cNvPr id="643121" name="Text Box 49"/>
          <p:cNvSpPr txBox="1">
            <a:spLocks noChangeArrowheads="1"/>
          </p:cNvSpPr>
          <p:nvPr/>
        </p:nvSpPr>
        <p:spPr bwMode="auto">
          <a:xfrm>
            <a:off x="792163" y="5829300"/>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1</a:t>
            </a:r>
            <a:r>
              <a:rPr lang="en-US" sz="2800" i="1">
                <a:latin typeface="Times New Roman" pitchFamily="18" charset="0"/>
              </a:rPr>
              <a:t>,t</a:t>
            </a:r>
            <a:r>
              <a:rPr lang="en-US" sz="2800" baseline="-25000">
                <a:latin typeface="Times New Roman" pitchFamily="18" charset="0"/>
              </a:rPr>
              <a:t>1</a:t>
            </a:r>
          </a:p>
        </p:txBody>
      </p:sp>
      <p:sp>
        <p:nvSpPr>
          <p:cNvPr id="643122" name="Text Box 50"/>
          <p:cNvSpPr txBox="1">
            <a:spLocks noChangeArrowheads="1"/>
          </p:cNvSpPr>
          <p:nvPr/>
        </p:nvSpPr>
        <p:spPr bwMode="auto">
          <a:xfrm>
            <a:off x="2986088" y="6251575"/>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2</a:t>
            </a:r>
            <a:r>
              <a:rPr lang="en-US" sz="2800" i="1">
                <a:latin typeface="Times New Roman" pitchFamily="18" charset="0"/>
              </a:rPr>
              <a:t>,t</a:t>
            </a:r>
            <a:r>
              <a:rPr lang="en-US" sz="2800" baseline="-25000">
                <a:latin typeface="Times New Roman" pitchFamily="18" charset="0"/>
              </a:rPr>
              <a:t>2</a:t>
            </a:r>
          </a:p>
        </p:txBody>
      </p:sp>
      <p:sp>
        <p:nvSpPr>
          <p:cNvPr id="643123" name="Text Box 51"/>
          <p:cNvSpPr txBox="1">
            <a:spLocks noChangeArrowheads="1"/>
          </p:cNvSpPr>
          <p:nvPr/>
        </p:nvSpPr>
        <p:spPr bwMode="auto">
          <a:xfrm>
            <a:off x="7504113" y="5829300"/>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3</a:t>
            </a:r>
            <a:r>
              <a:rPr lang="en-US" sz="2800" i="1">
                <a:latin typeface="Times New Roman" pitchFamily="18" charset="0"/>
              </a:rPr>
              <a:t>,t</a:t>
            </a:r>
            <a:r>
              <a:rPr lang="en-US" sz="2800" baseline="-25000">
                <a:latin typeface="Times New Roman" pitchFamily="18" charset="0"/>
              </a:rPr>
              <a:t>3</a:t>
            </a:r>
          </a:p>
        </p:txBody>
      </p:sp>
      <p:grpSp>
        <p:nvGrpSpPr>
          <p:cNvPr id="5" name="Group 52"/>
          <p:cNvGrpSpPr>
            <a:grpSpLocks/>
          </p:cNvGrpSpPr>
          <p:nvPr/>
        </p:nvGrpSpPr>
        <p:grpSpPr bwMode="auto">
          <a:xfrm>
            <a:off x="2805113" y="1355725"/>
            <a:ext cx="3338512" cy="2684463"/>
            <a:chOff x="1986" y="854"/>
            <a:chExt cx="2103" cy="1691"/>
          </a:xfrm>
        </p:grpSpPr>
        <p:sp>
          <p:nvSpPr>
            <p:cNvPr id="55341" name="Text Box 53"/>
            <p:cNvSpPr txBox="1">
              <a:spLocks noChangeArrowheads="1"/>
            </p:cNvSpPr>
            <p:nvPr/>
          </p:nvSpPr>
          <p:spPr bwMode="auto">
            <a:xfrm>
              <a:off x="2009" y="1170"/>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1</a:t>
              </a:r>
            </a:p>
          </p:txBody>
        </p:sp>
        <p:sp>
          <p:nvSpPr>
            <p:cNvPr id="55342" name="Text Box 54"/>
            <p:cNvSpPr txBox="1">
              <a:spLocks noChangeArrowheads="1"/>
            </p:cNvSpPr>
            <p:nvPr/>
          </p:nvSpPr>
          <p:spPr bwMode="auto">
            <a:xfrm>
              <a:off x="2686" y="854"/>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4</a:t>
              </a:r>
            </a:p>
          </p:txBody>
        </p:sp>
        <p:sp>
          <p:nvSpPr>
            <p:cNvPr id="55343" name="Text Box 55"/>
            <p:cNvSpPr txBox="1">
              <a:spLocks noChangeArrowheads="1"/>
            </p:cNvSpPr>
            <p:nvPr/>
          </p:nvSpPr>
          <p:spPr bwMode="auto">
            <a:xfrm>
              <a:off x="3703" y="1192"/>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3</a:t>
              </a:r>
            </a:p>
          </p:txBody>
        </p:sp>
        <p:sp>
          <p:nvSpPr>
            <p:cNvPr id="55344" name="Text Box 56"/>
            <p:cNvSpPr txBox="1">
              <a:spLocks noChangeArrowheads="1"/>
            </p:cNvSpPr>
            <p:nvPr/>
          </p:nvSpPr>
          <p:spPr bwMode="auto">
            <a:xfrm>
              <a:off x="3049" y="1509"/>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2</a:t>
              </a:r>
            </a:p>
          </p:txBody>
        </p:sp>
        <p:sp>
          <p:nvSpPr>
            <p:cNvPr id="55345" name="Text Box 57"/>
            <p:cNvSpPr txBox="1">
              <a:spLocks noChangeArrowheads="1"/>
            </p:cNvSpPr>
            <p:nvPr/>
          </p:nvSpPr>
          <p:spPr bwMode="auto">
            <a:xfrm>
              <a:off x="1986" y="1945"/>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5</a:t>
              </a:r>
            </a:p>
          </p:txBody>
        </p:sp>
        <p:sp>
          <p:nvSpPr>
            <p:cNvPr id="55346" name="Text Box 58"/>
            <p:cNvSpPr txBox="1">
              <a:spLocks noChangeArrowheads="1"/>
            </p:cNvSpPr>
            <p:nvPr/>
          </p:nvSpPr>
          <p:spPr bwMode="auto">
            <a:xfrm>
              <a:off x="2663" y="2257"/>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6</a:t>
              </a:r>
            </a:p>
          </p:txBody>
        </p:sp>
        <p:sp>
          <p:nvSpPr>
            <p:cNvPr id="55347" name="Text Box 59"/>
            <p:cNvSpPr txBox="1">
              <a:spLocks noChangeArrowheads="1"/>
            </p:cNvSpPr>
            <p:nvPr/>
          </p:nvSpPr>
          <p:spPr bwMode="auto">
            <a:xfrm>
              <a:off x="3751" y="1969"/>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7</a:t>
              </a:r>
            </a:p>
          </p:txBody>
        </p:sp>
      </p:grpSp>
      <p:sp>
        <p:nvSpPr>
          <p:cNvPr id="643132" name="Line 60"/>
          <p:cNvSpPr>
            <a:spLocks noChangeShapeType="1"/>
          </p:cNvSpPr>
          <p:nvPr/>
        </p:nvSpPr>
        <p:spPr bwMode="auto">
          <a:xfrm flipH="1">
            <a:off x="466725" y="2162175"/>
            <a:ext cx="2881313" cy="3455988"/>
          </a:xfrm>
          <a:prstGeom prst="line">
            <a:avLst/>
          </a:prstGeom>
          <a:noFill/>
          <a:ln w="28575">
            <a:solidFill>
              <a:srgbClr val="3366FF"/>
            </a:solidFill>
            <a:prstDash val="dash"/>
            <a:round/>
            <a:headEnd/>
            <a:tailEnd type="triangle" w="med" len="med"/>
          </a:ln>
        </p:spPr>
        <p:txBody>
          <a:bodyPr/>
          <a:lstStyle/>
          <a:p>
            <a:endParaRPr lang="en-US"/>
          </a:p>
        </p:txBody>
      </p:sp>
      <p:sp>
        <p:nvSpPr>
          <p:cNvPr id="643133" name="Line 61"/>
          <p:cNvSpPr>
            <a:spLocks noChangeShapeType="1"/>
          </p:cNvSpPr>
          <p:nvPr/>
        </p:nvSpPr>
        <p:spPr bwMode="auto">
          <a:xfrm>
            <a:off x="3348038" y="2200275"/>
            <a:ext cx="1150937" cy="4262438"/>
          </a:xfrm>
          <a:prstGeom prst="line">
            <a:avLst/>
          </a:prstGeom>
          <a:noFill/>
          <a:ln w="28575">
            <a:solidFill>
              <a:srgbClr val="3366FF"/>
            </a:solidFill>
            <a:prstDash val="dash"/>
            <a:round/>
            <a:headEnd/>
            <a:tailEnd type="triangle" w="med" len="med"/>
          </a:ln>
        </p:spPr>
        <p:txBody>
          <a:bodyPr/>
          <a:lstStyle/>
          <a:p>
            <a:endParaRPr lang="en-US"/>
          </a:p>
        </p:txBody>
      </p:sp>
      <p:sp>
        <p:nvSpPr>
          <p:cNvPr id="643134" name="Line 62"/>
          <p:cNvSpPr>
            <a:spLocks noChangeShapeType="1"/>
          </p:cNvSpPr>
          <p:nvPr/>
        </p:nvSpPr>
        <p:spPr bwMode="auto">
          <a:xfrm>
            <a:off x="3348038" y="2200275"/>
            <a:ext cx="4992687" cy="3379788"/>
          </a:xfrm>
          <a:prstGeom prst="line">
            <a:avLst/>
          </a:prstGeom>
          <a:noFill/>
          <a:ln w="28575">
            <a:solidFill>
              <a:srgbClr val="3366FF"/>
            </a:solidFill>
            <a:prstDash val="dash"/>
            <a:round/>
            <a:headEnd/>
            <a:tailEnd type="triangle" w="med" len="med"/>
          </a:ln>
        </p:spPr>
        <p:txBody>
          <a:bodyPr/>
          <a:lstStyle/>
          <a:p>
            <a:endParaRPr lang="en-US"/>
          </a:p>
        </p:txBody>
      </p:sp>
      <p:grpSp>
        <p:nvGrpSpPr>
          <p:cNvPr id="6" name="Group 63"/>
          <p:cNvGrpSpPr>
            <a:grpSpLocks/>
          </p:cNvGrpSpPr>
          <p:nvPr/>
        </p:nvGrpSpPr>
        <p:grpSpPr bwMode="auto">
          <a:xfrm>
            <a:off x="3208338" y="1733550"/>
            <a:ext cx="2362200" cy="2090738"/>
            <a:chOff x="2412" y="2031"/>
            <a:chExt cx="837" cy="741"/>
          </a:xfrm>
        </p:grpSpPr>
        <p:sp>
          <p:nvSpPr>
            <p:cNvPr id="55334" name="Oval 64"/>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55335" name="Oval 65"/>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55336" name="Oval 66"/>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55337" name="Oval 67"/>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55338" name="Oval 68"/>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55339" name="Oval 69"/>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55340" name="Oval 70"/>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7" name="Group 71"/>
          <p:cNvGrpSpPr>
            <a:grpSpLocks/>
          </p:cNvGrpSpPr>
          <p:nvPr/>
        </p:nvGrpSpPr>
        <p:grpSpPr bwMode="auto">
          <a:xfrm>
            <a:off x="6300788" y="1930400"/>
            <a:ext cx="2405062" cy="1184275"/>
            <a:chOff x="3969" y="1047"/>
            <a:chExt cx="1515" cy="746"/>
          </a:xfrm>
        </p:grpSpPr>
        <p:sp>
          <p:nvSpPr>
            <p:cNvPr id="55332" name="Text Box 72"/>
            <p:cNvSpPr txBox="1">
              <a:spLocks noChangeArrowheads="1"/>
            </p:cNvSpPr>
            <p:nvPr/>
          </p:nvSpPr>
          <p:spPr bwMode="auto">
            <a:xfrm>
              <a:off x="4186" y="1047"/>
              <a:ext cx="1041" cy="365"/>
            </a:xfrm>
            <a:prstGeom prst="rect">
              <a:avLst/>
            </a:prstGeom>
            <a:noFill/>
            <a:ln w="9525">
              <a:noFill/>
              <a:miter lim="800000"/>
              <a:headEnd/>
              <a:tailEnd/>
            </a:ln>
          </p:spPr>
          <p:txBody>
            <a:bodyPr wrap="none">
              <a:spAutoFit/>
            </a:bodyPr>
            <a:lstStyle/>
            <a:p>
              <a:r>
                <a:rPr lang="en-US" sz="3200" i="1">
                  <a:latin typeface="Times New Roman" pitchFamily="18" charset="0"/>
                </a:rPr>
                <a:t>minimize</a:t>
              </a:r>
            </a:p>
          </p:txBody>
        </p:sp>
        <p:sp>
          <p:nvSpPr>
            <p:cNvPr id="55333" name="Text Box 73"/>
            <p:cNvSpPr txBox="1">
              <a:spLocks noChangeArrowheads="1"/>
            </p:cNvSpPr>
            <p:nvPr/>
          </p:nvSpPr>
          <p:spPr bwMode="auto">
            <a:xfrm>
              <a:off x="3969" y="1313"/>
              <a:ext cx="1515" cy="480"/>
            </a:xfrm>
            <a:prstGeom prst="rect">
              <a:avLst/>
            </a:prstGeom>
            <a:noFill/>
            <a:ln w="9525">
              <a:noFill/>
              <a:miter lim="800000"/>
              <a:headEnd/>
              <a:tailEnd/>
            </a:ln>
          </p:spPr>
          <p:txBody>
            <a:bodyPr wrap="none">
              <a:spAutoFit/>
            </a:bodyPr>
            <a:lstStyle/>
            <a:p>
              <a:r>
                <a:rPr lang="en-US" sz="4400">
                  <a:latin typeface="Times New Roman" pitchFamily="18" charset="0"/>
                </a:rPr>
                <a:t>f</a:t>
              </a:r>
              <a:r>
                <a:rPr lang="en-US" sz="4400" i="1">
                  <a:latin typeface="Times New Roman" pitchFamily="18" charset="0"/>
                </a:rPr>
                <a:t> </a:t>
              </a:r>
              <a:r>
                <a:rPr lang="en-US" sz="4400">
                  <a:latin typeface="Times New Roman" pitchFamily="18" charset="0"/>
                </a:rPr>
                <a:t>(</a:t>
              </a:r>
              <a:r>
                <a:rPr lang="en-US" sz="4400" b="1">
                  <a:latin typeface="Times New Roman" pitchFamily="18" charset="0"/>
                </a:rPr>
                <a:t>R</a:t>
              </a:r>
              <a:r>
                <a:rPr lang="en-US" sz="4400">
                  <a:latin typeface="Times New Roman" pitchFamily="18" charset="0"/>
                </a:rPr>
                <a:t>,</a:t>
              </a:r>
              <a:r>
                <a:rPr lang="en-US" sz="2000">
                  <a:latin typeface="Times New Roman" pitchFamily="18" charset="0"/>
                </a:rPr>
                <a:t> </a:t>
              </a:r>
              <a:r>
                <a:rPr lang="en-US" sz="4400" b="1">
                  <a:latin typeface="Times New Roman" pitchFamily="18" charset="0"/>
                </a:rPr>
                <a:t>T</a:t>
              </a:r>
              <a:r>
                <a:rPr lang="en-US" sz="4400">
                  <a:latin typeface="Times New Roman" pitchFamily="18" charset="0"/>
                </a:rPr>
                <a:t>,</a:t>
              </a:r>
              <a:r>
                <a:rPr lang="en-US" sz="2000">
                  <a:latin typeface="Times New Roman" pitchFamily="18" charset="0"/>
                </a:rPr>
                <a:t> </a:t>
              </a:r>
              <a:r>
                <a:rPr lang="en-US" sz="4400" b="1">
                  <a:latin typeface="Times New Roman" pitchFamily="18" charset="0"/>
                </a:rPr>
                <a:t>P</a:t>
              </a:r>
              <a:r>
                <a:rPr lang="en-US" sz="4400">
                  <a:latin typeface="Times New Roman" pitchFamily="18" charset="0"/>
                </a:rPr>
                <a:t>)</a:t>
              </a:r>
            </a:p>
          </p:txBody>
        </p:sp>
      </p:gr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Line 2"/>
          <p:cNvSpPr>
            <a:spLocks noChangeShapeType="1"/>
          </p:cNvSpPr>
          <p:nvPr/>
        </p:nvSpPr>
        <p:spPr bwMode="auto">
          <a:xfrm flipH="1" flipV="1">
            <a:off x="2959100" y="3967163"/>
            <a:ext cx="3455988" cy="1343025"/>
          </a:xfrm>
          <a:prstGeom prst="line">
            <a:avLst/>
          </a:prstGeom>
          <a:noFill/>
          <a:ln w="34925">
            <a:solidFill>
              <a:schemeClr val="tx1"/>
            </a:solidFill>
            <a:round/>
            <a:headEnd/>
            <a:tailEnd/>
          </a:ln>
        </p:spPr>
        <p:txBody>
          <a:bodyPr/>
          <a:lstStyle/>
          <a:p>
            <a:endParaRPr lang="en-US"/>
          </a:p>
        </p:txBody>
      </p:sp>
      <p:sp>
        <p:nvSpPr>
          <p:cNvPr id="57346" name="Rectangle 3"/>
          <p:cNvSpPr>
            <a:spLocks noGrp="1" noChangeArrowheads="1"/>
          </p:cNvSpPr>
          <p:nvPr>
            <p:ph type="title"/>
          </p:nvPr>
        </p:nvSpPr>
        <p:spPr/>
        <p:txBody>
          <a:bodyPr/>
          <a:lstStyle/>
          <a:p>
            <a:pPr eaLnBrk="1" hangingPunct="1"/>
            <a:r>
              <a:rPr lang="en-US" smtClean="0"/>
              <a:t>Incremental structure from motion</a:t>
            </a:r>
          </a:p>
        </p:txBody>
      </p:sp>
      <p:grpSp>
        <p:nvGrpSpPr>
          <p:cNvPr id="2" name="Group 4"/>
          <p:cNvGrpSpPr>
            <a:grpSpLocks/>
          </p:cNvGrpSpPr>
          <p:nvPr/>
        </p:nvGrpSpPr>
        <p:grpSpPr bwMode="auto">
          <a:xfrm>
            <a:off x="2413000" y="1944688"/>
            <a:ext cx="4192588" cy="3711575"/>
            <a:chOff x="1520" y="1225"/>
            <a:chExt cx="2641" cy="2338"/>
          </a:xfrm>
        </p:grpSpPr>
        <p:sp>
          <p:nvSpPr>
            <p:cNvPr id="57367" name="Line 5"/>
            <p:cNvSpPr>
              <a:spLocks noChangeShapeType="1"/>
            </p:cNvSpPr>
            <p:nvPr/>
          </p:nvSpPr>
          <p:spPr bwMode="auto">
            <a:xfrm flipH="1">
              <a:off x="3859" y="2113"/>
              <a:ext cx="32" cy="565"/>
            </a:xfrm>
            <a:prstGeom prst="line">
              <a:avLst/>
            </a:prstGeom>
            <a:noFill/>
            <a:ln w="34925">
              <a:solidFill>
                <a:schemeClr val="tx1"/>
              </a:solidFill>
              <a:round/>
              <a:headEnd/>
              <a:tailEnd/>
            </a:ln>
          </p:spPr>
          <p:txBody>
            <a:bodyPr/>
            <a:lstStyle/>
            <a:p>
              <a:endParaRPr lang="en-US"/>
            </a:p>
          </p:txBody>
        </p:sp>
        <p:sp>
          <p:nvSpPr>
            <p:cNvPr id="57368" name="Line 6"/>
            <p:cNvSpPr>
              <a:spLocks noChangeShapeType="1"/>
            </p:cNvSpPr>
            <p:nvPr/>
          </p:nvSpPr>
          <p:spPr bwMode="auto">
            <a:xfrm>
              <a:off x="3828" y="2710"/>
              <a:ext cx="156" cy="566"/>
            </a:xfrm>
            <a:prstGeom prst="line">
              <a:avLst/>
            </a:prstGeom>
            <a:noFill/>
            <a:ln w="34925">
              <a:solidFill>
                <a:schemeClr val="tx1"/>
              </a:solidFill>
              <a:round/>
              <a:headEnd/>
              <a:tailEnd/>
            </a:ln>
          </p:spPr>
          <p:txBody>
            <a:bodyPr/>
            <a:lstStyle/>
            <a:p>
              <a:endParaRPr lang="en-US"/>
            </a:p>
          </p:txBody>
        </p:sp>
        <p:sp>
          <p:nvSpPr>
            <p:cNvPr id="57369" name="Line 7"/>
            <p:cNvSpPr>
              <a:spLocks noChangeShapeType="1"/>
            </p:cNvSpPr>
            <p:nvPr/>
          </p:nvSpPr>
          <p:spPr bwMode="auto">
            <a:xfrm flipV="1">
              <a:off x="2505" y="2008"/>
              <a:ext cx="755" cy="608"/>
            </a:xfrm>
            <a:prstGeom prst="line">
              <a:avLst/>
            </a:prstGeom>
            <a:noFill/>
            <a:ln w="34925">
              <a:solidFill>
                <a:schemeClr val="tx1"/>
              </a:solidFill>
              <a:round/>
              <a:headEnd/>
              <a:tailEnd/>
            </a:ln>
          </p:spPr>
          <p:txBody>
            <a:bodyPr/>
            <a:lstStyle/>
            <a:p>
              <a:endParaRPr lang="en-US"/>
            </a:p>
          </p:txBody>
        </p:sp>
        <p:sp>
          <p:nvSpPr>
            <p:cNvPr id="57370" name="Line 8"/>
            <p:cNvSpPr>
              <a:spLocks noChangeShapeType="1"/>
            </p:cNvSpPr>
            <p:nvPr/>
          </p:nvSpPr>
          <p:spPr bwMode="auto">
            <a:xfrm>
              <a:off x="3261" y="2019"/>
              <a:ext cx="628" cy="52"/>
            </a:xfrm>
            <a:prstGeom prst="line">
              <a:avLst/>
            </a:prstGeom>
            <a:noFill/>
            <a:ln w="34925">
              <a:solidFill>
                <a:schemeClr val="tx1"/>
              </a:solidFill>
              <a:round/>
              <a:headEnd/>
              <a:tailEnd/>
            </a:ln>
          </p:spPr>
          <p:txBody>
            <a:bodyPr/>
            <a:lstStyle/>
            <a:p>
              <a:endParaRPr lang="en-US"/>
            </a:p>
          </p:txBody>
        </p:sp>
        <p:sp>
          <p:nvSpPr>
            <p:cNvPr id="57371" name="Line 9"/>
            <p:cNvSpPr>
              <a:spLocks noChangeShapeType="1"/>
            </p:cNvSpPr>
            <p:nvPr/>
          </p:nvSpPr>
          <p:spPr bwMode="auto">
            <a:xfrm>
              <a:off x="2316" y="1406"/>
              <a:ext cx="216" cy="614"/>
            </a:xfrm>
            <a:prstGeom prst="line">
              <a:avLst/>
            </a:prstGeom>
            <a:noFill/>
            <a:ln w="34925">
              <a:solidFill>
                <a:schemeClr val="tx1"/>
              </a:solidFill>
              <a:round/>
              <a:headEnd/>
              <a:tailEnd/>
            </a:ln>
          </p:spPr>
          <p:txBody>
            <a:bodyPr/>
            <a:lstStyle/>
            <a:p>
              <a:endParaRPr lang="en-US"/>
            </a:p>
          </p:txBody>
        </p:sp>
        <p:sp>
          <p:nvSpPr>
            <p:cNvPr id="57372" name="Line 10"/>
            <p:cNvSpPr>
              <a:spLocks noChangeShapeType="1"/>
            </p:cNvSpPr>
            <p:nvPr/>
          </p:nvSpPr>
          <p:spPr bwMode="auto">
            <a:xfrm>
              <a:off x="2316" y="1406"/>
              <a:ext cx="181" cy="1263"/>
            </a:xfrm>
            <a:prstGeom prst="line">
              <a:avLst/>
            </a:prstGeom>
            <a:noFill/>
            <a:ln w="34925">
              <a:solidFill>
                <a:schemeClr val="tx1"/>
              </a:solidFill>
              <a:round/>
              <a:headEnd/>
              <a:tailEnd/>
            </a:ln>
          </p:spPr>
          <p:txBody>
            <a:bodyPr/>
            <a:lstStyle/>
            <a:p>
              <a:endParaRPr lang="en-US"/>
            </a:p>
          </p:txBody>
        </p:sp>
        <p:sp>
          <p:nvSpPr>
            <p:cNvPr id="57373" name="Line 11"/>
            <p:cNvSpPr>
              <a:spLocks noChangeShapeType="1"/>
            </p:cNvSpPr>
            <p:nvPr/>
          </p:nvSpPr>
          <p:spPr bwMode="auto">
            <a:xfrm flipH="1">
              <a:off x="2497" y="2020"/>
              <a:ext cx="35" cy="649"/>
            </a:xfrm>
            <a:prstGeom prst="line">
              <a:avLst/>
            </a:prstGeom>
            <a:noFill/>
            <a:ln w="34925">
              <a:solidFill>
                <a:schemeClr val="tx1"/>
              </a:solidFill>
              <a:round/>
              <a:headEnd/>
              <a:tailEnd/>
            </a:ln>
          </p:spPr>
          <p:txBody>
            <a:bodyPr/>
            <a:lstStyle/>
            <a:p>
              <a:endParaRPr lang="en-US"/>
            </a:p>
          </p:txBody>
        </p:sp>
        <p:sp>
          <p:nvSpPr>
            <p:cNvPr id="57374" name="Line 12"/>
            <p:cNvSpPr>
              <a:spLocks noChangeShapeType="1"/>
            </p:cNvSpPr>
            <p:nvPr/>
          </p:nvSpPr>
          <p:spPr bwMode="auto">
            <a:xfrm>
              <a:off x="1809" y="2452"/>
              <a:ext cx="688" cy="217"/>
            </a:xfrm>
            <a:prstGeom prst="line">
              <a:avLst/>
            </a:prstGeom>
            <a:noFill/>
            <a:ln w="34925">
              <a:solidFill>
                <a:schemeClr val="tx1"/>
              </a:solidFill>
              <a:round/>
              <a:headEnd/>
              <a:tailEnd/>
            </a:ln>
          </p:spPr>
          <p:txBody>
            <a:bodyPr/>
            <a:lstStyle/>
            <a:p>
              <a:endParaRPr lang="en-US"/>
            </a:p>
          </p:txBody>
        </p:sp>
        <p:sp>
          <p:nvSpPr>
            <p:cNvPr id="57375" name="Line 13"/>
            <p:cNvSpPr>
              <a:spLocks noChangeShapeType="1"/>
            </p:cNvSpPr>
            <p:nvPr/>
          </p:nvSpPr>
          <p:spPr bwMode="auto">
            <a:xfrm>
              <a:off x="1809" y="3140"/>
              <a:ext cx="615" cy="252"/>
            </a:xfrm>
            <a:prstGeom prst="line">
              <a:avLst/>
            </a:prstGeom>
            <a:noFill/>
            <a:ln w="34925">
              <a:solidFill>
                <a:schemeClr val="tx1"/>
              </a:solidFill>
              <a:round/>
              <a:headEnd/>
              <a:tailEnd/>
            </a:ln>
          </p:spPr>
          <p:txBody>
            <a:bodyPr/>
            <a:lstStyle/>
            <a:p>
              <a:endParaRPr lang="en-US"/>
            </a:p>
          </p:txBody>
        </p:sp>
        <p:sp>
          <p:nvSpPr>
            <p:cNvPr id="57376" name="Line 14"/>
            <p:cNvSpPr>
              <a:spLocks noChangeShapeType="1"/>
            </p:cNvSpPr>
            <p:nvPr/>
          </p:nvSpPr>
          <p:spPr bwMode="auto">
            <a:xfrm flipH="1">
              <a:off x="1918" y="1513"/>
              <a:ext cx="1339" cy="976"/>
            </a:xfrm>
            <a:prstGeom prst="line">
              <a:avLst/>
            </a:prstGeom>
            <a:noFill/>
            <a:ln w="34925">
              <a:solidFill>
                <a:schemeClr val="tx1"/>
              </a:solidFill>
              <a:round/>
              <a:headEnd/>
              <a:tailEnd/>
            </a:ln>
          </p:spPr>
          <p:txBody>
            <a:bodyPr/>
            <a:lstStyle/>
            <a:p>
              <a:endParaRPr lang="en-US"/>
            </a:p>
          </p:txBody>
        </p:sp>
        <p:sp>
          <p:nvSpPr>
            <p:cNvPr id="57377" name="Line 15"/>
            <p:cNvSpPr>
              <a:spLocks noChangeShapeType="1"/>
            </p:cNvSpPr>
            <p:nvPr/>
          </p:nvSpPr>
          <p:spPr bwMode="auto">
            <a:xfrm>
              <a:off x="3003" y="3247"/>
              <a:ext cx="616" cy="73"/>
            </a:xfrm>
            <a:prstGeom prst="line">
              <a:avLst/>
            </a:prstGeom>
            <a:noFill/>
            <a:ln w="34925">
              <a:solidFill>
                <a:schemeClr val="tx1"/>
              </a:solidFill>
              <a:round/>
              <a:headEnd/>
              <a:tailEnd/>
            </a:ln>
          </p:spPr>
          <p:txBody>
            <a:bodyPr/>
            <a:lstStyle/>
            <a:p>
              <a:endParaRPr lang="en-US"/>
            </a:p>
          </p:txBody>
        </p:sp>
        <p:sp>
          <p:nvSpPr>
            <p:cNvPr id="57378" name="Line 16"/>
            <p:cNvSpPr>
              <a:spLocks noChangeShapeType="1"/>
            </p:cNvSpPr>
            <p:nvPr/>
          </p:nvSpPr>
          <p:spPr bwMode="auto">
            <a:xfrm>
              <a:off x="1845" y="2562"/>
              <a:ext cx="1774" cy="758"/>
            </a:xfrm>
            <a:prstGeom prst="line">
              <a:avLst/>
            </a:prstGeom>
            <a:noFill/>
            <a:ln w="34925">
              <a:solidFill>
                <a:schemeClr val="tx1"/>
              </a:solidFill>
              <a:round/>
              <a:headEnd/>
              <a:tailEnd/>
            </a:ln>
          </p:spPr>
          <p:txBody>
            <a:bodyPr/>
            <a:lstStyle/>
            <a:p>
              <a:endParaRPr lang="en-US"/>
            </a:p>
          </p:txBody>
        </p:sp>
        <p:sp>
          <p:nvSpPr>
            <p:cNvPr id="57379" name="Line 17"/>
            <p:cNvSpPr>
              <a:spLocks noChangeShapeType="1"/>
            </p:cNvSpPr>
            <p:nvPr/>
          </p:nvSpPr>
          <p:spPr bwMode="auto">
            <a:xfrm flipV="1">
              <a:off x="1737" y="2669"/>
              <a:ext cx="724" cy="398"/>
            </a:xfrm>
            <a:prstGeom prst="line">
              <a:avLst/>
            </a:prstGeom>
            <a:noFill/>
            <a:ln w="34925">
              <a:solidFill>
                <a:schemeClr val="tx1"/>
              </a:solidFill>
              <a:round/>
              <a:headEnd/>
              <a:tailEnd/>
            </a:ln>
          </p:spPr>
          <p:txBody>
            <a:bodyPr/>
            <a:lstStyle/>
            <a:p>
              <a:endParaRPr lang="en-US"/>
            </a:p>
          </p:txBody>
        </p:sp>
        <p:sp>
          <p:nvSpPr>
            <p:cNvPr id="57380" name="Line 18"/>
            <p:cNvSpPr>
              <a:spLocks noChangeShapeType="1"/>
            </p:cNvSpPr>
            <p:nvPr/>
          </p:nvSpPr>
          <p:spPr bwMode="auto">
            <a:xfrm flipV="1">
              <a:off x="3003" y="2669"/>
              <a:ext cx="833" cy="578"/>
            </a:xfrm>
            <a:prstGeom prst="line">
              <a:avLst/>
            </a:prstGeom>
            <a:noFill/>
            <a:ln w="34925">
              <a:solidFill>
                <a:schemeClr val="tx1"/>
              </a:solidFill>
              <a:round/>
              <a:headEnd/>
              <a:tailEnd/>
            </a:ln>
          </p:spPr>
          <p:txBody>
            <a:bodyPr/>
            <a:lstStyle/>
            <a:p>
              <a:endParaRPr lang="en-US"/>
            </a:p>
          </p:txBody>
        </p:sp>
        <p:sp>
          <p:nvSpPr>
            <p:cNvPr id="57381" name="Line 19"/>
            <p:cNvSpPr>
              <a:spLocks noChangeShapeType="1"/>
            </p:cNvSpPr>
            <p:nvPr/>
          </p:nvSpPr>
          <p:spPr bwMode="auto">
            <a:xfrm flipV="1">
              <a:off x="3184" y="1659"/>
              <a:ext cx="579" cy="325"/>
            </a:xfrm>
            <a:prstGeom prst="line">
              <a:avLst/>
            </a:prstGeom>
            <a:noFill/>
            <a:ln w="34925">
              <a:solidFill>
                <a:schemeClr val="tx1"/>
              </a:solidFill>
              <a:round/>
              <a:headEnd/>
              <a:tailEnd/>
            </a:ln>
          </p:spPr>
          <p:txBody>
            <a:bodyPr/>
            <a:lstStyle/>
            <a:p>
              <a:endParaRPr lang="en-US"/>
            </a:p>
          </p:txBody>
        </p:sp>
        <p:sp>
          <p:nvSpPr>
            <p:cNvPr id="57382" name="Line 20"/>
            <p:cNvSpPr>
              <a:spLocks noChangeShapeType="1"/>
            </p:cNvSpPr>
            <p:nvPr/>
          </p:nvSpPr>
          <p:spPr bwMode="auto">
            <a:xfrm flipH="1" flipV="1">
              <a:off x="2532" y="2598"/>
              <a:ext cx="689" cy="35"/>
            </a:xfrm>
            <a:prstGeom prst="line">
              <a:avLst/>
            </a:prstGeom>
            <a:noFill/>
            <a:ln w="34925">
              <a:solidFill>
                <a:schemeClr val="tx1"/>
              </a:solidFill>
              <a:round/>
              <a:headEnd/>
              <a:tailEnd/>
            </a:ln>
          </p:spPr>
          <p:txBody>
            <a:bodyPr/>
            <a:lstStyle/>
            <a:p>
              <a:endParaRPr lang="en-US"/>
            </a:p>
          </p:txBody>
        </p:sp>
        <p:sp>
          <p:nvSpPr>
            <p:cNvPr id="57383" name="Line 21"/>
            <p:cNvSpPr>
              <a:spLocks noChangeShapeType="1"/>
            </p:cNvSpPr>
            <p:nvPr/>
          </p:nvSpPr>
          <p:spPr bwMode="auto">
            <a:xfrm flipH="1">
              <a:off x="2388" y="2128"/>
              <a:ext cx="1483" cy="1264"/>
            </a:xfrm>
            <a:prstGeom prst="line">
              <a:avLst/>
            </a:prstGeom>
            <a:noFill/>
            <a:ln w="34925">
              <a:solidFill>
                <a:schemeClr val="tx1"/>
              </a:solidFill>
              <a:round/>
              <a:headEnd/>
              <a:tailEnd/>
            </a:ln>
          </p:spPr>
          <p:txBody>
            <a:bodyPr/>
            <a:lstStyle/>
            <a:p>
              <a:endParaRPr lang="en-US"/>
            </a:p>
          </p:txBody>
        </p:sp>
        <p:pic>
          <p:nvPicPr>
            <p:cNvPr id="57384" name="Picture 22" descr="vgasull_23497540"/>
            <p:cNvPicPr>
              <a:picLocks noChangeAspect="1" noChangeArrowheads="1"/>
            </p:cNvPicPr>
            <p:nvPr/>
          </p:nvPicPr>
          <p:blipFill>
            <a:blip r:embed="rId3" cstate="print"/>
            <a:srcRect/>
            <a:stretch>
              <a:fillRect/>
            </a:stretch>
          </p:blipFill>
          <p:spPr bwMode="auto">
            <a:xfrm>
              <a:off x="2135" y="3211"/>
              <a:ext cx="470" cy="352"/>
            </a:xfrm>
            <a:prstGeom prst="rect">
              <a:avLst/>
            </a:prstGeom>
            <a:noFill/>
            <a:ln w="9525">
              <a:noFill/>
              <a:miter lim="800000"/>
              <a:headEnd/>
              <a:tailEnd/>
            </a:ln>
          </p:spPr>
        </p:pic>
        <p:pic>
          <p:nvPicPr>
            <p:cNvPr id="57385" name="Picture 23" descr="vgasull_25138094"/>
            <p:cNvPicPr>
              <a:picLocks noChangeAspect="1" noChangeArrowheads="1"/>
            </p:cNvPicPr>
            <p:nvPr/>
          </p:nvPicPr>
          <p:blipFill>
            <a:blip r:embed="rId4" cstate="print"/>
            <a:srcRect/>
            <a:stretch>
              <a:fillRect/>
            </a:stretch>
          </p:blipFill>
          <p:spPr bwMode="auto">
            <a:xfrm>
              <a:off x="3655" y="1478"/>
              <a:ext cx="470" cy="352"/>
            </a:xfrm>
            <a:prstGeom prst="rect">
              <a:avLst/>
            </a:prstGeom>
            <a:noFill/>
            <a:ln w="9525">
              <a:noFill/>
              <a:miter lim="800000"/>
              <a:headEnd/>
              <a:tailEnd/>
            </a:ln>
          </p:spPr>
        </p:pic>
        <p:pic>
          <p:nvPicPr>
            <p:cNvPr id="57386" name="Picture 24" descr="12537899@N00_61998638"/>
            <p:cNvPicPr>
              <a:picLocks noChangeAspect="1" noChangeArrowheads="1"/>
            </p:cNvPicPr>
            <p:nvPr/>
          </p:nvPicPr>
          <p:blipFill>
            <a:blip r:embed="rId5" cstate="print"/>
            <a:srcRect/>
            <a:stretch>
              <a:fillRect/>
            </a:stretch>
          </p:blipFill>
          <p:spPr bwMode="auto">
            <a:xfrm>
              <a:off x="1520" y="2959"/>
              <a:ext cx="470" cy="352"/>
            </a:xfrm>
            <a:prstGeom prst="rect">
              <a:avLst/>
            </a:prstGeom>
            <a:noFill/>
            <a:ln w="9525">
              <a:noFill/>
              <a:miter lim="800000"/>
              <a:headEnd/>
              <a:tailEnd/>
            </a:ln>
          </p:spPr>
        </p:pic>
        <p:pic>
          <p:nvPicPr>
            <p:cNvPr id="57387" name="Picture 25" descr="amos_33004438"/>
            <p:cNvPicPr preferRelativeResize="0">
              <a:picLocks noChangeAspect="1" noChangeArrowheads="1"/>
            </p:cNvPicPr>
            <p:nvPr/>
          </p:nvPicPr>
          <p:blipFill>
            <a:blip r:embed="rId6" cstate="print"/>
            <a:srcRect/>
            <a:stretch>
              <a:fillRect/>
            </a:stretch>
          </p:blipFill>
          <p:spPr bwMode="auto">
            <a:xfrm>
              <a:off x="2099" y="1225"/>
              <a:ext cx="470" cy="352"/>
            </a:xfrm>
            <a:prstGeom prst="rect">
              <a:avLst/>
            </a:prstGeom>
            <a:noFill/>
            <a:ln w="34925">
              <a:noFill/>
              <a:miter lim="800000"/>
              <a:headEnd/>
              <a:tailEnd/>
            </a:ln>
          </p:spPr>
        </p:pic>
        <p:pic>
          <p:nvPicPr>
            <p:cNvPr id="57388" name="Picture 26" descr="antmoose_35893232"/>
            <p:cNvPicPr>
              <a:picLocks noChangeAspect="1" noChangeArrowheads="1"/>
            </p:cNvPicPr>
            <p:nvPr/>
          </p:nvPicPr>
          <p:blipFill>
            <a:blip r:embed="rId7" cstate="print"/>
            <a:srcRect/>
            <a:stretch>
              <a:fillRect/>
            </a:stretch>
          </p:blipFill>
          <p:spPr bwMode="auto">
            <a:xfrm>
              <a:off x="1592" y="1730"/>
              <a:ext cx="471" cy="352"/>
            </a:xfrm>
            <a:prstGeom prst="rect">
              <a:avLst/>
            </a:prstGeom>
            <a:noFill/>
            <a:ln w="9525">
              <a:noFill/>
              <a:miter lim="800000"/>
              <a:headEnd/>
              <a:tailEnd/>
            </a:ln>
          </p:spPr>
        </p:pic>
        <p:pic>
          <p:nvPicPr>
            <p:cNvPr id="57389" name="Picture 27" descr="brodo_1608728"/>
            <p:cNvPicPr>
              <a:picLocks noChangeAspect="1" noChangeArrowheads="1"/>
            </p:cNvPicPr>
            <p:nvPr/>
          </p:nvPicPr>
          <p:blipFill>
            <a:blip r:embed="rId8" cstate="print"/>
            <a:srcRect/>
            <a:stretch>
              <a:fillRect/>
            </a:stretch>
          </p:blipFill>
          <p:spPr bwMode="auto">
            <a:xfrm>
              <a:off x="2750" y="3103"/>
              <a:ext cx="471" cy="352"/>
            </a:xfrm>
            <a:prstGeom prst="rect">
              <a:avLst/>
            </a:prstGeom>
            <a:noFill/>
            <a:ln w="9525">
              <a:noFill/>
              <a:miter lim="800000"/>
              <a:headEnd/>
              <a:tailEnd/>
            </a:ln>
          </p:spPr>
        </p:pic>
        <p:pic>
          <p:nvPicPr>
            <p:cNvPr id="57390" name="Picture 28" descr="daryoush_66536317"/>
            <p:cNvPicPr>
              <a:picLocks noChangeAspect="1" noChangeArrowheads="1"/>
            </p:cNvPicPr>
            <p:nvPr/>
          </p:nvPicPr>
          <p:blipFill>
            <a:blip r:embed="rId9" cstate="print"/>
            <a:srcRect/>
            <a:stretch>
              <a:fillRect/>
            </a:stretch>
          </p:blipFill>
          <p:spPr bwMode="auto">
            <a:xfrm>
              <a:off x="3690" y="1947"/>
              <a:ext cx="471" cy="352"/>
            </a:xfrm>
            <a:prstGeom prst="rect">
              <a:avLst/>
            </a:prstGeom>
            <a:noFill/>
            <a:ln w="9525">
              <a:noFill/>
              <a:miter lim="800000"/>
              <a:headEnd/>
              <a:tailEnd/>
            </a:ln>
          </p:spPr>
        </p:pic>
        <p:pic>
          <p:nvPicPr>
            <p:cNvPr id="57391" name="Picture 29" descr="ekenzie_18947135"/>
            <p:cNvPicPr>
              <a:picLocks noChangeAspect="1" noChangeArrowheads="1"/>
            </p:cNvPicPr>
            <p:nvPr/>
          </p:nvPicPr>
          <p:blipFill>
            <a:blip r:embed="rId10" cstate="print"/>
            <a:srcRect/>
            <a:stretch>
              <a:fillRect/>
            </a:stretch>
          </p:blipFill>
          <p:spPr bwMode="auto">
            <a:xfrm>
              <a:off x="3401" y="3067"/>
              <a:ext cx="317" cy="470"/>
            </a:xfrm>
            <a:prstGeom prst="rect">
              <a:avLst/>
            </a:prstGeom>
            <a:noFill/>
            <a:ln w="9525">
              <a:noFill/>
              <a:miter lim="800000"/>
              <a:headEnd/>
              <a:tailEnd/>
            </a:ln>
          </p:spPr>
        </p:pic>
        <p:pic>
          <p:nvPicPr>
            <p:cNvPr id="57392" name="Picture 30" descr="ewanmcdowall_60821586"/>
            <p:cNvPicPr>
              <a:picLocks noChangeAspect="1" noChangeArrowheads="1"/>
            </p:cNvPicPr>
            <p:nvPr/>
          </p:nvPicPr>
          <p:blipFill>
            <a:blip r:embed="rId11" cstate="print"/>
            <a:srcRect/>
            <a:stretch>
              <a:fillRect/>
            </a:stretch>
          </p:blipFill>
          <p:spPr bwMode="auto">
            <a:xfrm>
              <a:off x="2280" y="2452"/>
              <a:ext cx="470" cy="352"/>
            </a:xfrm>
            <a:prstGeom prst="rect">
              <a:avLst/>
            </a:prstGeom>
            <a:noFill/>
            <a:ln w="9525">
              <a:noFill/>
              <a:miter lim="800000"/>
              <a:headEnd/>
              <a:tailEnd/>
            </a:ln>
          </p:spPr>
        </p:pic>
        <p:pic>
          <p:nvPicPr>
            <p:cNvPr id="57393" name="Picture 31" descr="gauiscaecilius_668314"/>
            <p:cNvPicPr>
              <a:picLocks noChangeAspect="1" noChangeArrowheads="1"/>
            </p:cNvPicPr>
            <p:nvPr/>
          </p:nvPicPr>
          <p:blipFill>
            <a:blip r:embed="rId12" cstate="print"/>
            <a:srcRect/>
            <a:stretch>
              <a:fillRect/>
            </a:stretch>
          </p:blipFill>
          <p:spPr bwMode="auto">
            <a:xfrm>
              <a:off x="2967" y="1839"/>
              <a:ext cx="471" cy="352"/>
            </a:xfrm>
            <a:prstGeom prst="rect">
              <a:avLst/>
            </a:prstGeom>
            <a:noFill/>
            <a:ln w="9525">
              <a:noFill/>
              <a:miter lim="800000"/>
              <a:headEnd/>
              <a:tailEnd/>
            </a:ln>
          </p:spPr>
        </p:pic>
        <p:pic>
          <p:nvPicPr>
            <p:cNvPr id="57394" name="Picture 32" descr="kurtnaks_31268253"/>
            <p:cNvPicPr>
              <a:picLocks noChangeAspect="1" noChangeArrowheads="1"/>
            </p:cNvPicPr>
            <p:nvPr/>
          </p:nvPicPr>
          <p:blipFill>
            <a:blip r:embed="rId13" cstate="print"/>
            <a:srcRect/>
            <a:stretch>
              <a:fillRect/>
            </a:stretch>
          </p:blipFill>
          <p:spPr bwMode="auto">
            <a:xfrm>
              <a:off x="2967" y="1406"/>
              <a:ext cx="471" cy="314"/>
            </a:xfrm>
            <a:prstGeom prst="rect">
              <a:avLst/>
            </a:prstGeom>
            <a:noFill/>
            <a:ln w="9525">
              <a:noFill/>
              <a:miter lim="800000"/>
              <a:headEnd/>
              <a:tailEnd/>
            </a:ln>
          </p:spPr>
        </p:pic>
        <p:pic>
          <p:nvPicPr>
            <p:cNvPr id="57395" name="Picture 33" descr="mrjennings_23299087"/>
            <p:cNvPicPr>
              <a:picLocks noChangeAspect="1" noChangeArrowheads="1"/>
            </p:cNvPicPr>
            <p:nvPr/>
          </p:nvPicPr>
          <p:blipFill>
            <a:blip r:embed="rId14" cstate="print"/>
            <a:srcRect/>
            <a:stretch>
              <a:fillRect/>
            </a:stretch>
          </p:blipFill>
          <p:spPr bwMode="auto">
            <a:xfrm>
              <a:off x="3040" y="2417"/>
              <a:ext cx="352" cy="469"/>
            </a:xfrm>
            <a:prstGeom prst="rect">
              <a:avLst/>
            </a:prstGeom>
            <a:noFill/>
            <a:ln w="9525">
              <a:noFill/>
              <a:miter lim="800000"/>
              <a:headEnd/>
              <a:tailEnd/>
            </a:ln>
          </p:spPr>
        </p:pic>
        <p:pic>
          <p:nvPicPr>
            <p:cNvPr id="57396" name="Picture 34" descr="mrjennings_62624466"/>
            <p:cNvPicPr>
              <a:picLocks noChangeAspect="1" noChangeArrowheads="1"/>
            </p:cNvPicPr>
            <p:nvPr/>
          </p:nvPicPr>
          <p:blipFill>
            <a:blip r:embed="rId15" cstate="print"/>
            <a:srcRect/>
            <a:stretch>
              <a:fillRect/>
            </a:stretch>
          </p:blipFill>
          <p:spPr bwMode="auto">
            <a:xfrm>
              <a:off x="3619" y="2489"/>
              <a:ext cx="469" cy="352"/>
            </a:xfrm>
            <a:prstGeom prst="rect">
              <a:avLst/>
            </a:prstGeom>
            <a:noFill/>
            <a:ln w="9525">
              <a:noFill/>
              <a:miter lim="800000"/>
              <a:headEnd/>
              <a:tailEnd/>
            </a:ln>
          </p:spPr>
        </p:pic>
        <p:pic>
          <p:nvPicPr>
            <p:cNvPr id="57397" name="Picture 35" descr="mscolly_8512764"/>
            <p:cNvPicPr>
              <a:picLocks noChangeAspect="1" noChangeArrowheads="1"/>
            </p:cNvPicPr>
            <p:nvPr/>
          </p:nvPicPr>
          <p:blipFill>
            <a:blip r:embed="rId16" cstate="print"/>
            <a:srcRect/>
            <a:stretch>
              <a:fillRect/>
            </a:stretch>
          </p:blipFill>
          <p:spPr bwMode="auto">
            <a:xfrm>
              <a:off x="2316" y="1730"/>
              <a:ext cx="353" cy="470"/>
            </a:xfrm>
            <a:prstGeom prst="rect">
              <a:avLst/>
            </a:prstGeom>
            <a:noFill/>
            <a:ln w="9525">
              <a:noFill/>
              <a:miter lim="800000"/>
              <a:headEnd/>
              <a:tailEnd/>
            </a:ln>
          </p:spPr>
        </p:pic>
        <p:pic>
          <p:nvPicPr>
            <p:cNvPr id="57398" name="Picture 36" descr="daryoush_66536317"/>
            <p:cNvPicPr>
              <a:picLocks noChangeAspect="1" noChangeArrowheads="1"/>
            </p:cNvPicPr>
            <p:nvPr/>
          </p:nvPicPr>
          <p:blipFill>
            <a:blip r:embed="rId9" cstate="print"/>
            <a:srcRect/>
            <a:stretch>
              <a:fillRect/>
            </a:stretch>
          </p:blipFill>
          <p:spPr bwMode="auto">
            <a:xfrm>
              <a:off x="3690" y="1947"/>
              <a:ext cx="471" cy="352"/>
            </a:xfrm>
            <a:prstGeom prst="rect">
              <a:avLst/>
            </a:prstGeom>
            <a:noFill/>
            <a:ln w="9525">
              <a:noFill/>
              <a:miter lim="800000"/>
              <a:headEnd/>
              <a:tailEnd/>
            </a:ln>
          </p:spPr>
        </p:pic>
        <p:pic>
          <p:nvPicPr>
            <p:cNvPr id="57399" name="Picture 37" descr="gauiscaecilius_668314"/>
            <p:cNvPicPr>
              <a:picLocks noChangeAspect="1" noChangeArrowheads="1"/>
            </p:cNvPicPr>
            <p:nvPr/>
          </p:nvPicPr>
          <p:blipFill>
            <a:blip r:embed="rId12" cstate="print"/>
            <a:srcRect/>
            <a:stretch>
              <a:fillRect/>
            </a:stretch>
          </p:blipFill>
          <p:spPr bwMode="auto">
            <a:xfrm>
              <a:off x="2967" y="1839"/>
              <a:ext cx="471" cy="352"/>
            </a:xfrm>
            <a:prstGeom prst="rect">
              <a:avLst/>
            </a:prstGeom>
            <a:noFill/>
            <a:ln w="9525">
              <a:noFill/>
              <a:miter lim="800000"/>
              <a:headEnd/>
              <a:tailEnd/>
            </a:ln>
          </p:spPr>
        </p:pic>
        <p:pic>
          <p:nvPicPr>
            <p:cNvPr id="57400" name="Picture 38" descr="mscolly_8512764"/>
            <p:cNvPicPr>
              <a:picLocks noChangeAspect="1" noChangeArrowheads="1"/>
            </p:cNvPicPr>
            <p:nvPr/>
          </p:nvPicPr>
          <p:blipFill>
            <a:blip r:embed="rId16" cstate="print"/>
            <a:srcRect/>
            <a:stretch>
              <a:fillRect/>
            </a:stretch>
          </p:blipFill>
          <p:spPr bwMode="auto">
            <a:xfrm>
              <a:off x="2316" y="1730"/>
              <a:ext cx="353" cy="470"/>
            </a:xfrm>
            <a:prstGeom prst="rect">
              <a:avLst/>
            </a:prstGeom>
            <a:noFill/>
            <a:ln w="9525">
              <a:noFill/>
              <a:miter lim="800000"/>
              <a:headEnd/>
              <a:tailEnd/>
            </a:ln>
          </p:spPr>
        </p:pic>
        <p:sp>
          <p:nvSpPr>
            <p:cNvPr id="57401" name="Oval 39"/>
            <p:cNvSpPr>
              <a:spLocks noChangeArrowheads="1"/>
            </p:cNvSpPr>
            <p:nvPr/>
          </p:nvSpPr>
          <p:spPr bwMode="auto">
            <a:xfrm flipH="1">
              <a:off x="2207" y="1369"/>
              <a:ext cx="44"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02" name="Oval 40"/>
            <p:cNvSpPr>
              <a:spLocks noChangeArrowheads="1"/>
            </p:cNvSpPr>
            <p:nvPr/>
          </p:nvSpPr>
          <p:spPr bwMode="auto">
            <a:xfrm flipH="1">
              <a:off x="2345" y="1442"/>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03" name="Oval 41"/>
            <p:cNvSpPr>
              <a:spLocks noChangeArrowheads="1"/>
            </p:cNvSpPr>
            <p:nvPr/>
          </p:nvSpPr>
          <p:spPr bwMode="auto">
            <a:xfrm flipH="1">
              <a:off x="2489" y="1298"/>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04" name="Oval 42"/>
            <p:cNvSpPr>
              <a:spLocks noChangeArrowheads="1"/>
            </p:cNvSpPr>
            <p:nvPr/>
          </p:nvSpPr>
          <p:spPr bwMode="auto">
            <a:xfrm flipH="1">
              <a:off x="2388" y="1795"/>
              <a:ext cx="44"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05" name="Oval 43"/>
            <p:cNvSpPr>
              <a:spLocks noChangeArrowheads="1"/>
            </p:cNvSpPr>
            <p:nvPr/>
          </p:nvSpPr>
          <p:spPr bwMode="auto">
            <a:xfrm flipH="1">
              <a:off x="2532" y="1911"/>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06" name="Oval 44"/>
            <p:cNvSpPr>
              <a:spLocks noChangeArrowheads="1"/>
            </p:cNvSpPr>
            <p:nvPr/>
          </p:nvSpPr>
          <p:spPr bwMode="auto">
            <a:xfrm flipH="1">
              <a:off x="2135" y="1478"/>
              <a:ext cx="43" cy="43"/>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57407" name="Oval 45"/>
            <p:cNvSpPr>
              <a:spLocks noChangeArrowheads="1"/>
            </p:cNvSpPr>
            <p:nvPr/>
          </p:nvSpPr>
          <p:spPr bwMode="auto">
            <a:xfrm flipH="1">
              <a:off x="3040" y="1478"/>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08" name="Oval 46"/>
            <p:cNvSpPr>
              <a:spLocks noChangeArrowheads="1"/>
            </p:cNvSpPr>
            <p:nvPr/>
          </p:nvSpPr>
          <p:spPr bwMode="auto">
            <a:xfrm flipH="1">
              <a:off x="2388" y="2020"/>
              <a:ext cx="44"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09" name="Oval 47"/>
            <p:cNvSpPr>
              <a:spLocks noChangeArrowheads="1"/>
            </p:cNvSpPr>
            <p:nvPr/>
          </p:nvSpPr>
          <p:spPr bwMode="auto">
            <a:xfrm flipH="1">
              <a:off x="3365" y="1513"/>
              <a:ext cx="44" cy="45"/>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10" name="Oval 48"/>
            <p:cNvSpPr>
              <a:spLocks noChangeArrowheads="1"/>
            </p:cNvSpPr>
            <p:nvPr/>
          </p:nvSpPr>
          <p:spPr bwMode="auto">
            <a:xfrm flipH="1">
              <a:off x="3148" y="1659"/>
              <a:ext cx="44"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11" name="Oval 49"/>
            <p:cNvSpPr>
              <a:spLocks noChangeArrowheads="1"/>
            </p:cNvSpPr>
            <p:nvPr/>
          </p:nvSpPr>
          <p:spPr bwMode="auto">
            <a:xfrm flipH="1">
              <a:off x="3003" y="1911"/>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12" name="Oval 50"/>
            <p:cNvSpPr>
              <a:spLocks noChangeArrowheads="1"/>
            </p:cNvSpPr>
            <p:nvPr/>
          </p:nvSpPr>
          <p:spPr bwMode="auto">
            <a:xfrm flipH="1">
              <a:off x="3365" y="2091"/>
              <a:ext cx="44" cy="45"/>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13" name="Oval 51"/>
            <p:cNvSpPr>
              <a:spLocks noChangeArrowheads="1"/>
            </p:cNvSpPr>
            <p:nvPr/>
          </p:nvSpPr>
          <p:spPr bwMode="auto">
            <a:xfrm flipH="1">
              <a:off x="3148" y="2562"/>
              <a:ext cx="44" cy="42"/>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14" name="Oval 52"/>
            <p:cNvSpPr>
              <a:spLocks noChangeArrowheads="1"/>
            </p:cNvSpPr>
            <p:nvPr/>
          </p:nvSpPr>
          <p:spPr bwMode="auto">
            <a:xfrm flipH="1">
              <a:off x="3292" y="2633"/>
              <a:ext cx="44"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15" name="Oval 53"/>
            <p:cNvSpPr>
              <a:spLocks noChangeArrowheads="1"/>
            </p:cNvSpPr>
            <p:nvPr/>
          </p:nvSpPr>
          <p:spPr bwMode="auto">
            <a:xfrm flipH="1">
              <a:off x="2678" y="2489"/>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16" name="Oval 54"/>
            <p:cNvSpPr>
              <a:spLocks noChangeArrowheads="1"/>
            </p:cNvSpPr>
            <p:nvPr/>
          </p:nvSpPr>
          <p:spPr bwMode="auto">
            <a:xfrm flipH="1">
              <a:off x="3076" y="2778"/>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17" name="Oval 55"/>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18" name="Oval 56"/>
            <p:cNvSpPr>
              <a:spLocks noChangeArrowheads="1"/>
            </p:cNvSpPr>
            <p:nvPr/>
          </p:nvSpPr>
          <p:spPr bwMode="auto">
            <a:xfrm flipH="1">
              <a:off x="1701" y="1839"/>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19" name="Oval 57"/>
            <p:cNvSpPr>
              <a:spLocks noChangeArrowheads="1"/>
            </p:cNvSpPr>
            <p:nvPr/>
          </p:nvSpPr>
          <p:spPr bwMode="auto">
            <a:xfrm flipH="1">
              <a:off x="1918" y="1874"/>
              <a:ext cx="43" cy="45"/>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20" name="Oval 58"/>
            <p:cNvSpPr>
              <a:spLocks noChangeArrowheads="1"/>
            </p:cNvSpPr>
            <p:nvPr/>
          </p:nvSpPr>
          <p:spPr bwMode="auto">
            <a:xfrm flipH="1">
              <a:off x="1918" y="3103"/>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21" name="Oval 59"/>
            <p:cNvSpPr>
              <a:spLocks noChangeArrowheads="1"/>
            </p:cNvSpPr>
            <p:nvPr/>
          </p:nvSpPr>
          <p:spPr bwMode="auto">
            <a:xfrm flipH="1">
              <a:off x="1845" y="3211"/>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22" name="Oval 60"/>
            <p:cNvSpPr>
              <a:spLocks noChangeArrowheads="1"/>
            </p:cNvSpPr>
            <p:nvPr/>
          </p:nvSpPr>
          <p:spPr bwMode="auto">
            <a:xfrm flipH="1">
              <a:off x="2388" y="3284"/>
              <a:ext cx="44"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23" name="Oval 61"/>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24" name="Oval 62"/>
            <p:cNvSpPr>
              <a:spLocks noChangeArrowheads="1"/>
            </p:cNvSpPr>
            <p:nvPr/>
          </p:nvSpPr>
          <p:spPr bwMode="auto">
            <a:xfrm flipH="1">
              <a:off x="2207" y="3392"/>
              <a:ext cx="44"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25" name="Oval 63"/>
            <p:cNvSpPr>
              <a:spLocks noChangeArrowheads="1"/>
            </p:cNvSpPr>
            <p:nvPr/>
          </p:nvSpPr>
          <p:spPr bwMode="auto">
            <a:xfrm flipH="1">
              <a:off x="2351" y="2742"/>
              <a:ext cx="45"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26" name="Oval 64"/>
            <p:cNvSpPr>
              <a:spLocks noChangeArrowheads="1"/>
            </p:cNvSpPr>
            <p:nvPr/>
          </p:nvSpPr>
          <p:spPr bwMode="auto">
            <a:xfrm flipH="1">
              <a:off x="2316" y="3392"/>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27" name="Oval 65"/>
            <p:cNvSpPr>
              <a:spLocks noChangeArrowheads="1"/>
            </p:cNvSpPr>
            <p:nvPr/>
          </p:nvSpPr>
          <p:spPr bwMode="auto">
            <a:xfrm flipH="1">
              <a:off x="2497" y="2742"/>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28" name="Oval 66"/>
            <p:cNvSpPr>
              <a:spLocks noChangeArrowheads="1"/>
            </p:cNvSpPr>
            <p:nvPr/>
          </p:nvSpPr>
          <p:spPr bwMode="auto">
            <a:xfrm flipH="1">
              <a:off x="2859" y="3175"/>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29" name="Oval 67"/>
            <p:cNvSpPr>
              <a:spLocks noChangeArrowheads="1"/>
            </p:cNvSpPr>
            <p:nvPr/>
          </p:nvSpPr>
          <p:spPr bwMode="auto">
            <a:xfrm flipH="1">
              <a:off x="3474" y="3211"/>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30" name="Oval 68"/>
            <p:cNvSpPr>
              <a:spLocks noChangeArrowheads="1"/>
            </p:cNvSpPr>
            <p:nvPr/>
          </p:nvSpPr>
          <p:spPr bwMode="auto">
            <a:xfrm flipH="1">
              <a:off x="3908" y="2669"/>
              <a:ext cx="44" cy="45"/>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31" name="Oval 69"/>
            <p:cNvSpPr>
              <a:spLocks noChangeArrowheads="1"/>
            </p:cNvSpPr>
            <p:nvPr/>
          </p:nvSpPr>
          <p:spPr bwMode="auto">
            <a:xfrm flipH="1">
              <a:off x="3582" y="3392"/>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32" name="Oval 70"/>
            <p:cNvSpPr>
              <a:spLocks noChangeArrowheads="1"/>
            </p:cNvSpPr>
            <p:nvPr/>
          </p:nvSpPr>
          <p:spPr bwMode="auto">
            <a:xfrm flipH="1">
              <a:off x="3727" y="2742"/>
              <a:ext cx="44"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33" name="Oval 71"/>
            <p:cNvSpPr>
              <a:spLocks noChangeArrowheads="1"/>
            </p:cNvSpPr>
            <p:nvPr/>
          </p:nvSpPr>
          <p:spPr bwMode="auto">
            <a:xfrm flipH="1">
              <a:off x="3690" y="1550"/>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34" name="Oval 72"/>
            <p:cNvSpPr>
              <a:spLocks noChangeArrowheads="1"/>
            </p:cNvSpPr>
            <p:nvPr/>
          </p:nvSpPr>
          <p:spPr bwMode="auto">
            <a:xfrm flipH="1">
              <a:off x="3908" y="1730"/>
              <a:ext cx="44"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35" name="Oval 73"/>
            <p:cNvSpPr>
              <a:spLocks noChangeArrowheads="1"/>
            </p:cNvSpPr>
            <p:nvPr/>
          </p:nvSpPr>
          <p:spPr bwMode="auto">
            <a:xfrm flipH="1">
              <a:off x="4017" y="2091"/>
              <a:ext cx="43" cy="45"/>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36" name="Oval 74"/>
            <p:cNvSpPr>
              <a:spLocks noChangeArrowheads="1"/>
            </p:cNvSpPr>
            <p:nvPr/>
          </p:nvSpPr>
          <p:spPr bwMode="auto">
            <a:xfrm flipH="1">
              <a:off x="4017" y="1984"/>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37" name="Oval 75"/>
            <p:cNvSpPr>
              <a:spLocks noChangeArrowheads="1"/>
            </p:cNvSpPr>
            <p:nvPr/>
          </p:nvSpPr>
          <p:spPr bwMode="auto">
            <a:xfrm flipH="1">
              <a:off x="1556" y="2994"/>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438" name="Oval 76"/>
            <p:cNvSpPr>
              <a:spLocks noChangeArrowheads="1"/>
            </p:cNvSpPr>
            <p:nvPr/>
          </p:nvSpPr>
          <p:spPr bwMode="auto">
            <a:xfrm flipH="1">
              <a:off x="2316" y="1333"/>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39" name="Oval 77"/>
            <p:cNvSpPr>
              <a:spLocks noChangeArrowheads="1"/>
            </p:cNvSpPr>
            <p:nvPr/>
          </p:nvSpPr>
          <p:spPr bwMode="auto">
            <a:xfrm flipH="1">
              <a:off x="2461" y="1406"/>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40" name="Oval 78"/>
            <p:cNvSpPr>
              <a:spLocks noChangeArrowheads="1"/>
            </p:cNvSpPr>
            <p:nvPr/>
          </p:nvSpPr>
          <p:spPr bwMode="auto">
            <a:xfrm flipH="1">
              <a:off x="3076" y="1586"/>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41" name="Oval 79"/>
            <p:cNvSpPr>
              <a:spLocks noChangeArrowheads="1"/>
            </p:cNvSpPr>
            <p:nvPr/>
          </p:nvSpPr>
          <p:spPr bwMode="auto">
            <a:xfrm flipH="1">
              <a:off x="3257" y="1513"/>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42" name="Oval 80"/>
            <p:cNvSpPr>
              <a:spLocks noChangeArrowheads="1"/>
            </p:cNvSpPr>
            <p:nvPr/>
          </p:nvSpPr>
          <p:spPr bwMode="auto">
            <a:xfrm flipH="1">
              <a:off x="3292" y="1442"/>
              <a:ext cx="44"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43" name="Oval 81"/>
            <p:cNvSpPr>
              <a:spLocks noChangeArrowheads="1"/>
            </p:cNvSpPr>
            <p:nvPr/>
          </p:nvSpPr>
          <p:spPr bwMode="auto">
            <a:xfrm flipH="1">
              <a:off x="3980" y="1586"/>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44" name="Oval 82"/>
            <p:cNvSpPr>
              <a:spLocks noChangeArrowheads="1"/>
            </p:cNvSpPr>
            <p:nvPr/>
          </p:nvSpPr>
          <p:spPr bwMode="auto">
            <a:xfrm flipH="1">
              <a:off x="3836" y="1513"/>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45" name="Oval 83"/>
            <p:cNvSpPr>
              <a:spLocks noChangeArrowheads="1"/>
            </p:cNvSpPr>
            <p:nvPr/>
          </p:nvSpPr>
          <p:spPr bwMode="auto">
            <a:xfrm flipH="1">
              <a:off x="3727" y="1659"/>
              <a:ext cx="44"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46" name="Oval 84"/>
            <p:cNvSpPr>
              <a:spLocks noChangeArrowheads="1"/>
            </p:cNvSpPr>
            <p:nvPr/>
          </p:nvSpPr>
          <p:spPr bwMode="auto">
            <a:xfrm flipH="1">
              <a:off x="1701" y="1947"/>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47" name="Oval 85"/>
            <p:cNvSpPr>
              <a:spLocks noChangeArrowheads="1"/>
            </p:cNvSpPr>
            <p:nvPr/>
          </p:nvSpPr>
          <p:spPr bwMode="auto">
            <a:xfrm flipH="1">
              <a:off x="1955" y="1767"/>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48" name="Oval 86"/>
            <p:cNvSpPr>
              <a:spLocks noChangeArrowheads="1"/>
            </p:cNvSpPr>
            <p:nvPr/>
          </p:nvSpPr>
          <p:spPr bwMode="auto">
            <a:xfrm flipH="1">
              <a:off x="3111" y="1911"/>
              <a:ext cx="45"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49" name="Oval 87"/>
            <p:cNvSpPr>
              <a:spLocks noChangeArrowheads="1"/>
            </p:cNvSpPr>
            <p:nvPr/>
          </p:nvSpPr>
          <p:spPr bwMode="auto">
            <a:xfrm flipH="1">
              <a:off x="3040" y="2128"/>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50" name="Oval 88"/>
            <p:cNvSpPr>
              <a:spLocks noChangeArrowheads="1"/>
            </p:cNvSpPr>
            <p:nvPr/>
          </p:nvSpPr>
          <p:spPr bwMode="auto">
            <a:xfrm flipH="1">
              <a:off x="3257" y="2020"/>
              <a:ext cx="43"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51" name="Oval 89"/>
            <p:cNvSpPr>
              <a:spLocks noChangeArrowheads="1"/>
            </p:cNvSpPr>
            <p:nvPr/>
          </p:nvSpPr>
          <p:spPr bwMode="auto">
            <a:xfrm flipH="1">
              <a:off x="2532" y="2020"/>
              <a:ext cx="45"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52" name="Oval 90"/>
            <p:cNvSpPr>
              <a:spLocks noChangeArrowheads="1"/>
            </p:cNvSpPr>
            <p:nvPr/>
          </p:nvSpPr>
          <p:spPr bwMode="auto">
            <a:xfrm flipH="1">
              <a:off x="2569" y="1767"/>
              <a:ext cx="44"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53" name="Oval 91"/>
            <p:cNvSpPr>
              <a:spLocks noChangeArrowheads="1"/>
            </p:cNvSpPr>
            <p:nvPr/>
          </p:nvSpPr>
          <p:spPr bwMode="auto">
            <a:xfrm flipH="1">
              <a:off x="2388" y="2525"/>
              <a:ext cx="44"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54" name="Oval 92"/>
            <p:cNvSpPr>
              <a:spLocks noChangeArrowheads="1"/>
            </p:cNvSpPr>
            <p:nvPr/>
          </p:nvSpPr>
          <p:spPr bwMode="auto">
            <a:xfrm flipH="1">
              <a:off x="3257" y="2742"/>
              <a:ext cx="43"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55" name="Oval 93"/>
            <p:cNvSpPr>
              <a:spLocks noChangeArrowheads="1"/>
            </p:cNvSpPr>
            <p:nvPr/>
          </p:nvSpPr>
          <p:spPr bwMode="auto">
            <a:xfrm flipH="1">
              <a:off x="3292" y="2489"/>
              <a:ext cx="44"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56" name="Oval 94"/>
            <p:cNvSpPr>
              <a:spLocks noChangeArrowheads="1"/>
            </p:cNvSpPr>
            <p:nvPr/>
          </p:nvSpPr>
          <p:spPr bwMode="auto">
            <a:xfrm flipH="1">
              <a:off x="3800" y="2669"/>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57" name="Oval 95"/>
            <p:cNvSpPr>
              <a:spLocks noChangeArrowheads="1"/>
            </p:cNvSpPr>
            <p:nvPr/>
          </p:nvSpPr>
          <p:spPr bwMode="auto">
            <a:xfrm flipH="1">
              <a:off x="3836" y="2525"/>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58" name="Oval 96"/>
            <p:cNvSpPr>
              <a:spLocks noChangeArrowheads="1"/>
            </p:cNvSpPr>
            <p:nvPr/>
          </p:nvSpPr>
          <p:spPr bwMode="auto">
            <a:xfrm flipH="1">
              <a:off x="3655" y="2669"/>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59" name="Oval 97"/>
            <p:cNvSpPr>
              <a:spLocks noChangeArrowheads="1"/>
            </p:cNvSpPr>
            <p:nvPr/>
          </p:nvSpPr>
          <p:spPr bwMode="auto">
            <a:xfrm flipH="1">
              <a:off x="3582" y="3247"/>
              <a:ext cx="45"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60" name="Oval 98"/>
            <p:cNvSpPr>
              <a:spLocks noChangeArrowheads="1"/>
            </p:cNvSpPr>
            <p:nvPr/>
          </p:nvSpPr>
          <p:spPr bwMode="auto">
            <a:xfrm flipH="1">
              <a:off x="3619" y="3140"/>
              <a:ext cx="43" cy="42"/>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61" name="Oval 99"/>
            <p:cNvSpPr>
              <a:spLocks noChangeArrowheads="1"/>
            </p:cNvSpPr>
            <p:nvPr/>
          </p:nvSpPr>
          <p:spPr bwMode="auto">
            <a:xfrm flipH="1">
              <a:off x="3040" y="3247"/>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62" name="Oval 100"/>
            <p:cNvSpPr>
              <a:spLocks noChangeArrowheads="1"/>
            </p:cNvSpPr>
            <p:nvPr/>
          </p:nvSpPr>
          <p:spPr bwMode="auto">
            <a:xfrm flipH="1">
              <a:off x="2786" y="3284"/>
              <a:ext cx="44"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63" name="Oval 101"/>
            <p:cNvSpPr>
              <a:spLocks noChangeArrowheads="1"/>
            </p:cNvSpPr>
            <p:nvPr/>
          </p:nvSpPr>
          <p:spPr bwMode="auto">
            <a:xfrm flipH="1">
              <a:off x="3148" y="3355"/>
              <a:ext cx="44"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64" name="Oval 102"/>
            <p:cNvSpPr>
              <a:spLocks noChangeArrowheads="1"/>
            </p:cNvSpPr>
            <p:nvPr/>
          </p:nvSpPr>
          <p:spPr bwMode="auto">
            <a:xfrm flipH="1">
              <a:off x="2497" y="3428"/>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65" name="Oval 103"/>
            <p:cNvSpPr>
              <a:spLocks noChangeArrowheads="1"/>
            </p:cNvSpPr>
            <p:nvPr/>
          </p:nvSpPr>
          <p:spPr bwMode="auto">
            <a:xfrm flipH="1">
              <a:off x="2207" y="3247"/>
              <a:ext cx="44"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66" name="Oval 104"/>
            <p:cNvSpPr>
              <a:spLocks noChangeArrowheads="1"/>
            </p:cNvSpPr>
            <p:nvPr/>
          </p:nvSpPr>
          <p:spPr bwMode="auto">
            <a:xfrm flipH="1">
              <a:off x="2280" y="3464"/>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67" name="Oval 105"/>
            <p:cNvSpPr>
              <a:spLocks noChangeArrowheads="1"/>
            </p:cNvSpPr>
            <p:nvPr/>
          </p:nvSpPr>
          <p:spPr bwMode="auto">
            <a:xfrm flipH="1">
              <a:off x="1556" y="3211"/>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68" name="Oval 106"/>
            <p:cNvSpPr>
              <a:spLocks noChangeArrowheads="1"/>
            </p:cNvSpPr>
            <p:nvPr/>
          </p:nvSpPr>
          <p:spPr bwMode="auto">
            <a:xfrm flipH="1">
              <a:off x="1701" y="3030"/>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69" name="Oval 107"/>
            <p:cNvSpPr>
              <a:spLocks noChangeArrowheads="1"/>
            </p:cNvSpPr>
            <p:nvPr/>
          </p:nvSpPr>
          <p:spPr bwMode="auto">
            <a:xfrm flipH="1">
              <a:off x="2135" y="1298"/>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70" name="Oval 108"/>
            <p:cNvSpPr>
              <a:spLocks noChangeArrowheads="1"/>
            </p:cNvSpPr>
            <p:nvPr/>
          </p:nvSpPr>
          <p:spPr bwMode="auto">
            <a:xfrm flipH="1">
              <a:off x="2243" y="1478"/>
              <a:ext cx="45"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71" name="Oval 109"/>
            <p:cNvSpPr>
              <a:spLocks noChangeArrowheads="1"/>
            </p:cNvSpPr>
            <p:nvPr/>
          </p:nvSpPr>
          <p:spPr bwMode="auto">
            <a:xfrm flipH="1">
              <a:off x="3257" y="1622"/>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72" name="Oval 110"/>
            <p:cNvSpPr>
              <a:spLocks noChangeArrowheads="1"/>
            </p:cNvSpPr>
            <p:nvPr/>
          </p:nvSpPr>
          <p:spPr bwMode="auto">
            <a:xfrm flipH="1">
              <a:off x="3148" y="1442"/>
              <a:ext cx="44"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73" name="Oval 111"/>
            <p:cNvSpPr>
              <a:spLocks noChangeArrowheads="1"/>
            </p:cNvSpPr>
            <p:nvPr/>
          </p:nvSpPr>
          <p:spPr bwMode="auto">
            <a:xfrm flipH="1">
              <a:off x="3836" y="1586"/>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74" name="Oval 112"/>
            <p:cNvSpPr>
              <a:spLocks noChangeArrowheads="1"/>
            </p:cNvSpPr>
            <p:nvPr/>
          </p:nvSpPr>
          <p:spPr bwMode="auto">
            <a:xfrm flipH="1">
              <a:off x="4053" y="1767"/>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75" name="Oval 113"/>
            <p:cNvSpPr>
              <a:spLocks noChangeArrowheads="1"/>
            </p:cNvSpPr>
            <p:nvPr/>
          </p:nvSpPr>
          <p:spPr bwMode="auto">
            <a:xfrm flipH="1">
              <a:off x="3655" y="3428"/>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76" name="Oval 114"/>
            <p:cNvSpPr>
              <a:spLocks noChangeArrowheads="1"/>
            </p:cNvSpPr>
            <p:nvPr/>
          </p:nvSpPr>
          <p:spPr bwMode="auto">
            <a:xfrm flipH="1">
              <a:off x="3474" y="3392"/>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77" name="Oval 115"/>
            <p:cNvSpPr>
              <a:spLocks noChangeArrowheads="1"/>
            </p:cNvSpPr>
            <p:nvPr/>
          </p:nvSpPr>
          <p:spPr bwMode="auto">
            <a:xfrm flipH="1">
              <a:off x="3438" y="3103"/>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78" name="Oval 116"/>
            <p:cNvSpPr>
              <a:spLocks noChangeArrowheads="1"/>
            </p:cNvSpPr>
            <p:nvPr/>
          </p:nvSpPr>
          <p:spPr bwMode="auto">
            <a:xfrm flipH="1">
              <a:off x="2967" y="3140"/>
              <a:ext cx="44" cy="42"/>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79" name="Oval 117"/>
            <p:cNvSpPr>
              <a:spLocks noChangeArrowheads="1"/>
            </p:cNvSpPr>
            <p:nvPr/>
          </p:nvSpPr>
          <p:spPr bwMode="auto">
            <a:xfrm flipH="1">
              <a:off x="3111" y="3175"/>
              <a:ext cx="45"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80" name="Oval 118"/>
            <p:cNvSpPr>
              <a:spLocks noChangeArrowheads="1"/>
            </p:cNvSpPr>
            <p:nvPr/>
          </p:nvSpPr>
          <p:spPr bwMode="auto">
            <a:xfrm flipH="1">
              <a:off x="2895" y="3284"/>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81" name="Oval 119"/>
            <p:cNvSpPr>
              <a:spLocks noChangeArrowheads="1"/>
            </p:cNvSpPr>
            <p:nvPr/>
          </p:nvSpPr>
          <p:spPr bwMode="auto">
            <a:xfrm flipH="1">
              <a:off x="2497" y="3320"/>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82" name="Oval 120"/>
            <p:cNvSpPr>
              <a:spLocks noChangeArrowheads="1"/>
            </p:cNvSpPr>
            <p:nvPr/>
          </p:nvSpPr>
          <p:spPr bwMode="auto">
            <a:xfrm flipH="1">
              <a:off x="2388" y="3464"/>
              <a:ext cx="44"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83" name="Oval 121"/>
            <p:cNvSpPr>
              <a:spLocks noChangeArrowheads="1"/>
            </p:cNvSpPr>
            <p:nvPr/>
          </p:nvSpPr>
          <p:spPr bwMode="auto">
            <a:xfrm flipH="1">
              <a:off x="1701" y="3211"/>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84" name="Oval 122"/>
            <p:cNvSpPr>
              <a:spLocks noChangeArrowheads="1"/>
            </p:cNvSpPr>
            <p:nvPr/>
          </p:nvSpPr>
          <p:spPr bwMode="auto">
            <a:xfrm flipH="1">
              <a:off x="1809" y="3030"/>
              <a:ext cx="44" cy="45"/>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85" name="Oval 123"/>
            <p:cNvSpPr>
              <a:spLocks noChangeArrowheads="1"/>
            </p:cNvSpPr>
            <p:nvPr/>
          </p:nvSpPr>
          <p:spPr bwMode="auto">
            <a:xfrm flipH="1">
              <a:off x="1556" y="3103"/>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86" name="Oval 124"/>
            <p:cNvSpPr>
              <a:spLocks noChangeArrowheads="1"/>
            </p:cNvSpPr>
            <p:nvPr/>
          </p:nvSpPr>
          <p:spPr bwMode="auto">
            <a:xfrm flipH="1">
              <a:off x="2497" y="2489"/>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87" name="Oval 125"/>
            <p:cNvSpPr>
              <a:spLocks noChangeArrowheads="1"/>
            </p:cNvSpPr>
            <p:nvPr/>
          </p:nvSpPr>
          <p:spPr bwMode="auto">
            <a:xfrm flipH="1">
              <a:off x="2642" y="2598"/>
              <a:ext cx="44"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88" name="Oval 126"/>
            <p:cNvSpPr>
              <a:spLocks noChangeArrowheads="1"/>
            </p:cNvSpPr>
            <p:nvPr/>
          </p:nvSpPr>
          <p:spPr bwMode="auto">
            <a:xfrm flipH="1">
              <a:off x="2569" y="2128"/>
              <a:ext cx="44"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89" name="Oval 127"/>
            <p:cNvSpPr>
              <a:spLocks noChangeArrowheads="1"/>
            </p:cNvSpPr>
            <p:nvPr/>
          </p:nvSpPr>
          <p:spPr bwMode="auto">
            <a:xfrm flipH="1">
              <a:off x="2351" y="1874"/>
              <a:ext cx="45" cy="45"/>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90" name="Oval 128"/>
            <p:cNvSpPr>
              <a:spLocks noChangeArrowheads="1"/>
            </p:cNvSpPr>
            <p:nvPr/>
          </p:nvSpPr>
          <p:spPr bwMode="auto">
            <a:xfrm flipH="1">
              <a:off x="3076" y="2056"/>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91" name="Oval 129"/>
            <p:cNvSpPr>
              <a:spLocks noChangeArrowheads="1"/>
            </p:cNvSpPr>
            <p:nvPr/>
          </p:nvSpPr>
          <p:spPr bwMode="auto">
            <a:xfrm flipH="1">
              <a:off x="3329" y="1874"/>
              <a:ext cx="44" cy="45"/>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92" name="Oval 130"/>
            <p:cNvSpPr>
              <a:spLocks noChangeArrowheads="1"/>
            </p:cNvSpPr>
            <p:nvPr/>
          </p:nvSpPr>
          <p:spPr bwMode="auto">
            <a:xfrm flipH="1">
              <a:off x="3908" y="2091"/>
              <a:ext cx="44"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93" name="Oval 131"/>
            <p:cNvSpPr>
              <a:spLocks noChangeArrowheads="1"/>
            </p:cNvSpPr>
            <p:nvPr/>
          </p:nvSpPr>
          <p:spPr bwMode="auto">
            <a:xfrm flipH="1">
              <a:off x="3800" y="1984"/>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94" name="Oval 132"/>
            <p:cNvSpPr>
              <a:spLocks noChangeArrowheads="1"/>
            </p:cNvSpPr>
            <p:nvPr/>
          </p:nvSpPr>
          <p:spPr bwMode="auto">
            <a:xfrm flipH="1">
              <a:off x="4088" y="2200"/>
              <a:ext cx="45"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495" name="Oval 133"/>
            <p:cNvSpPr>
              <a:spLocks noChangeArrowheads="1"/>
            </p:cNvSpPr>
            <p:nvPr/>
          </p:nvSpPr>
          <p:spPr bwMode="auto">
            <a:xfrm flipH="1">
              <a:off x="3221" y="2525"/>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96" name="Oval 134"/>
            <p:cNvSpPr>
              <a:spLocks noChangeArrowheads="1"/>
            </p:cNvSpPr>
            <p:nvPr/>
          </p:nvSpPr>
          <p:spPr bwMode="auto">
            <a:xfrm flipH="1">
              <a:off x="3076" y="2452"/>
              <a:ext cx="43" cy="45"/>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97" name="Oval 135"/>
            <p:cNvSpPr>
              <a:spLocks noChangeArrowheads="1"/>
            </p:cNvSpPr>
            <p:nvPr/>
          </p:nvSpPr>
          <p:spPr bwMode="auto">
            <a:xfrm flipH="1">
              <a:off x="3148" y="2814"/>
              <a:ext cx="44"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498" name="Oval 136"/>
            <p:cNvSpPr>
              <a:spLocks noChangeArrowheads="1"/>
            </p:cNvSpPr>
            <p:nvPr/>
          </p:nvSpPr>
          <p:spPr bwMode="auto">
            <a:xfrm flipH="1">
              <a:off x="3980" y="2598"/>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
        <p:nvSpPr>
          <p:cNvPr id="645257" name="Rectangle 137"/>
          <p:cNvSpPr>
            <a:spLocks noChangeArrowheads="1"/>
          </p:cNvSpPr>
          <p:nvPr/>
        </p:nvSpPr>
        <p:spPr bwMode="auto">
          <a:xfrm>
            <a:off x="1844675" y="1585913"/>
            <a:ext cx="5799138" cy="4722812"/>
          </a:xfrm>
          <a:prstGeom prst="rect">
            <a:avLst/>
          </a:prstGeom>
          <a:solidFill>
            <a:srgbClr val="FFFFFF">
              <a:alpha val="74901"/>
            </a:srgbClr>
          </a:solidFill>
          <a:ln w="9525">
            <a:noFill/>
            <a:miter lim="800000"/>
            <a:headEnd/>
            <a:tailEnd/>
          </a:ln>
        </p:spPr>
        <p:txBody>
          <a:bodyPr wrap="none" anchor="ctr"/>
          <a:lstStyle/>
          <a:p>
            <a:endParaRPr lang="en-US">
              <a:latin typeface="Calibri" pitchFamily="34" charset="0"/>
            </a:endParaRPr>
          </a:p>
        </p:txBody>
      </p:sp>
      <p:grpSp>
        <p:nvGrpSpPr>
          <p:cNvPr id="3" name="Group 138"/>
          <p:cNvGrpSpPr>
            <a:grpSpLocks/>
          </p:cNvGrpSpPr>
          <p:nvPr/>
        </p:nvGrpSpPr>
        <p:grpSpPr bwMode="auto">
          <a:xfrm>
            <a:off x="2700338" y="3606800"/>
            <a:ext cx="496887" cy="746125"/>
            <a:chOff x="1701" y="2272"/>
            <a:chExt cx="313" cy="470"/>
          </a:xfrm>
        </p:grpSpPr>
        <p:pic>
          <p:nvPicPr>
            <p:cNvPr id="57359" name="Picture 139" descr="kurtnaks_31263284"/>
            <p:cNvPicPr>
              <a:picLocks noChangeAspect="1" noChangeArrowheads="1"/>
            </p:cNvPicPr>
            <p:nvPr/>
          </p:nvPicPr>
          <p:blipFill>
            <a:blip r:embed="rId17" cstate="print"/>
            <a:srcRect/>
            <a:stretch>
              <a:fillRect/>
            </a:stretch>
          </p:blipFill>
          <p:spPr bwMode="auto">
            <a:xfrm>
              <a:off x="1701" y="2272"/>
              <a:ext cx="313" cy="470"/>
            </a:xfrm>
            <a:prstGeom prst="rect">
              <a:avLst/>
            </a:prstGeom>
            <a:noFill/>
            <a:ln w="9525">
              <a:noFill/>
              <a:miter lim="800000"/>
              <a:headEnd/>
              <a:tailEnd/>
            </a:ln>
          </p:spPr>
        </p:pic>
        <p:sp>
          <p:nvSpPr>
            <p:cNvPr id="57360" name="Oval 140"/>
            <p:cNvSpPr>
              <a:spLocks noChangeArrowheads="1"/>
            </p:cNvSpPr>
            <p:nvPr/>
          </p:nvSpPr>
          <p:spPr bwMode="auto">
            <a:xfrm flipH="1">
              <a:off x="1845" y="2345"/>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361" name="Oval 141"/>
            <p:cNvSpPr>
              <a:spLocks noChangeArrowheads="1"/>
            </p:cNvSpPr>
            <p:nvPr/>
          </p:nvSpPr>
          <p:spPr bwMode="auto">
            <a:xfrm flipH="1">
              <a:off x="1772" y="2525"/>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362" name="Oval 142"/>
            <p:cNvSpPr>
              <a:spLocks noChangeArrowheads="1"/>
            </p:cNvSpPr>
            <p:nvPr/>
          </p:nvSpPr>
          <p:spPr bwMode="auto">
            <a:xfrm flipH="1">
              <a:off x="1882" y="2562"/>
              <a:ext cx="44" cy="42"/>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363" name="Oval 143"/>
            <p:cNvSpPr>
              <a:spLocks noChangeArrowheads="1"/>
            </p:cNvSpPr>
            <p:nvPr/>
          </p:nvSpPr>
          <p:spPr bwMode="auto">
            <a:xfrm flipH="1">
              <a:off x="1918" y="2452"/>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364" name="Oval 144"/>
            <p:cNvSpPr>
              <a:spLocks noChangeArrowheads="1"/>
            </p:cNvSpPr>
            <p:nvPr/>
          </p:nvSpPr>
          <p:spPr bwMode="auto">
            <a:xfrm flipH="1">
              <a:off x="1737" y="2633"/>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365" name="Oval 145"/>
            <p:cNvSpPr>
              <a:spLocks noChangeArrowheads="1"/>
            </p:cNvSpPr>
            <p:nvPr/>
          </p:nvSpPr>
          <p:spPr bwMode="auto">
            <a:xfrm flipH="1">
              <a:off x="1845" y="2669"/>
              <a:ext cx="45" cy="45"/>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57366" name="Oval 146"/>
            <p:cNvSpPr>
              <a:spLocks noChangeArrowheads="1"/>
            </p:cNvSpPr>
            <p:nvPr/>
          </p:nvSpPr>
          <p:spPr bwMode="auto">
            <a:xfrm flipH="1">
              <a:off x="1955" y="2633"/>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
        <p:nvSpPr>
          <p:cNvPr id="645267" name="Rectangle 147"/>
          <p:cNvSpPr>
            <a:spLocks noChangeArrowheads="1"/>
          </p:cNvSpPr>
          <p:nvPr/>
        </p:nvSpPr>
        <p:spPr bwMode="auto">
          <a:xfrm>
            <a:off x="2536825" y="3505200"/>
            <a:ext cx="806450" cy="960438"/>
          </a:xfrm>
          <a:prstGeom prst="rect">
            <a:avLst/>
          </a:prstGeom>
          <a:noFill/>
          <a:ln w="28575">
            <a:solidFill>
              <a:srgbClr val="0000FF"/>
            </a:solidFill>
            <a:prstDash val="dash"/>
            <a:miter lim="800000"/>
            <a:headEnd/>
            <a:tailEnd/>
          </a:ln>
        </p:spPr>
        <p:txBody>
          <a:bodyPr wrap="none" anchor="ctr"/>
          <a:lstStyle/>
          <a:p>
            <a:endParaRPr lang="en-US">
              <a:latin typeface="Calibri" pitchFamily="34" charset="0"/>
            </a:endParaRPr>
          </a:p>
        </p:txBody>
      </p:sp>
      <p:grpSp>
        <p:nvGrpSpPr>
          <p:cNvPr id="4" name="Group 148"/>
          <p:cNvGrpSpPr>
            <a:grpSpLocks/>
          </p:cNvGrpSpPr>
          <p:nvPr/>
        </p:nvGrpSpPr>
        <p:grpSpPr bwMode="auto">
          <a:xfrm>
            <a:off x="6145213" y="4868863"/>
            <a:ext cx="500062" cy="746125"/>
            <a:chOff x="3871" y="3067"/>
            <a:chExt cx="315" cy="470"/>
          </a:xfrm>
        </p:grpSpPr>
        <p:pic>
          <p:nvPicPr>
            <p:cNvPr id="57354" name="Picture 149" descr="kurtnaks_31264738"/>
            <p:cNvPicPr>
              <a:picLocks noChangeAspect="1" noChangeArrowheads="1"/>
            </p:cNvPicPr>
            <p:nvPr/>
          </p:nvPicPr>
          <p:blipFill>
            <a:blip r:embed="rId18" cstate="print"/>
            <a:srcRect/>
            <a:stretch>
              <a:fillRect/>
            </a:stretch>
          </p:blipFill>
          <p:spPr bwMode="auto">
            <a:xfrm>
              <a:off x="3871" y="3067"/>
              <a:ext cx="315" cy="470"/>
            </a:xfrm>
            <a:prstGeom prst="rect">
              <a:avLst/>
            </a:prstGeom>
            <a:noFill/>
            <a:ln w="9525">
              <a:noFill/>
              <a:miter lim="800000"/>
              <a:headEnd/>
              <a:tailEnd/>
            </a:ln>
          </p:spPr>
        </p:pic>
        <p:sp>
          <p:nvSpPr>
            <p:cNvPr id="57355" name="Oval 150"/>
            <p:cNvSpPr>
              <a:spLocks noChangeArrowheads="1"/>
            </p:cNvSpPr>
            <p:nvPr/>
          </p:nvSpPr>
          <p:spPr bwMode="auto">
            <a:xfrm flipH="1">
              <a:off x="3980" y="3175"/>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356" name="Oval 151"/>
            <p:cNvSpPr>
              <a:spLocks noChangeArrowheads="1"/>
            </p:cNvSpPr>
            <p:nvPr/>
          </p:nvSpPr>
          <p:spPr bwMode="auto">
            <a:xfrm flipH="1">
              <a:off x="4125" y="3284"/>
              <a:ext cx="44"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57357" name="Oval 152"/>
            <p:cNvSpPr>
              <a:spLocks noChangeArrowheads="1"/>
            </p:cNvSpPr>
            <p:nvPr/>
          </p:nvSpPr>
          <p:spPr bwMode="auto">
            <a:xfrm flipH="1">
              <a:off x="4017" y="3284"/>
              <a:ext cx="43"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57358" name="Oval 153"/>
            <p:cNvSpPr>
              <a:spLocks noChangeArrowheads="1"/>
            </p:cNvSpPr>
            <p:nvPr/>
          </p:nvSpPr>
          <p:spPr bwMode="auto">
            <a:xfrm flipH="1">
              <a:off x="3908" y="3355"/>
              <a:ext cx="44"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grpSp>
      <p:sp>
        <p:nvSpPr>
          <p:cNvPr id="645274" name="Rectangle 154"/>
          <p:cNvSpPr>
            <a:spLocks noChangeArrowheads="1"/>
          </p:cNvSpPr>
          <p:nvPr/>
        </p:nvSpPr>
        <p:spPr bwMode="auto">
          <a:xfrm>
            <a:off x="5992813" y="4773613"/>
            <a:ext cx="806450" cy="960437"/>
          </a:xfrm>
          <a:prstGeom prst="rect">
            <a:avLst/>
          </a:prstGeom>
          <a:noFill/>
          <a:ln w="28575">
            <a:solidFill>
              <a:srgbClr val="0000FF"/>
            </a:solidFill>
            <a:prstDash val="dash"/>
            <a:miter lim="800000"/>
            <a:headEnd/>
            <a:tailEnd/>
          </a:ln>
        </p:spPr>
        <p:txBody>
          <a:bodyPr wrap="none" anchor="ctr"/>
          <a:lstStyle/>
          <a:p>
            <a:endParaRPr lang="en-US">
              <a:latin typeface="Calibri" pitchFamily="34" charset="0"/>
            </a:endParaRPr>
          </a:p>
        </p:txBody>
      </p:sp>
      <p:sp>
        <p:nvSpPr>
          <p:cNvPr id="645275" name="Rectangle 155"/>
          <p:cNvSpPr>
            <a:spLocks noChangeArrowheads="1"/>
          </p:cNvSpPr>
          <p:nvPr/>
        </p:nvSpPr>
        <p:spPr bwMode="auto">
          <a:xfrm>
            <a:off x="347663" y="5848350"/>
            <a:ext cx="8415337" cy="1114425"/>
          </a:xfrm>
          <a:prstGeom prst="rect">
            <a:avLst/>
          </a:prstGeom>
          <a:noFill/>
          <a:ln w="9525">
            <a:noFill/>
            <a:miter lim="800000"/>
            <a:headEnd/>
            <a:tailEnd/>
          </a:ln>
        </p:spPr>
        <p:txBody>
          <a:bodyPr/>
          <a:lstStyle/>
          <a:p>
            <a:pPr marL="342900" indent="-342900">
              <a:lnSpc>
                <a:spcPct val="110000"/>
              </a:lnSpc>
              <a:spcBef>
                <a:spcPts val="600"/>
              </a:spcBef>
              <a:spcAft>
                <a:spcPts val="600"/>
              </a:spcAft>
              <a:buClr>
                <a:schemeClr val="accent2"/>
              </a:buClr>
              <a:buSzPct val="110000"/>
              <a:buFontTx/>
              <a:buChar char="•"/>
            </a:pPr>
            <a:r>
              <a:rPr lang="en-US" sz="2400">
                <a:solidFill>
                  <a:srgbClr val="000000"/>
                </a:solidFill>
                <a:latin typeface="Calibri" pitchFamily="34" charset="0"/>
              </a:rPr>
              <a:t>Automatically select an initial pair of images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5267"/>
                                        </p:tgtEl>
                                        <p:attrNameLst>
                                          <p:attrName>style.visibility</p:attrName>
                                        </p:attrNameLst>
                                      </p:cBhvr>
                                      <p:to>
                                        <p:strVal val="visible"/>
                                      </p:to>
                                    </p:set>
                                    <p:animEffect transition="in" filter="fade">
                                      <p:cBhvr>
                                        <p:cTn id="7" dur="500"/>
                                        <p:tgtEl>
                                          <p:spTgt spid="6452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5274"/>
                                        </p:tgtEl>
                                        <p:attrNameLst>
                                          <p:attrName>style.visibility</p:attrName>
                                        </p:attrNameLst>
                                      </p:cBhvr>
                                      <p:to>
                                        <p:strVal val="visible"/>
                                      </p:to>
                                    </p:set>
                                    <p:animEffect transition="in" filter="fade">
                                      <p:cBhvr>
                                        <p:cTn id="10" dur="500"/>
                                        <p:tgtEl>
                                          <p:spTgt spid="6452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45257"/>
                                        </p:tgtEl>
                                        <p:attrNameLst>
                                          <p:attrName>style.visibility</p:attrName>
                                        </p:attrNameLst>
                                      </p:cBhvr>
                                      <p:to>
                                        <p:strVal val="visible"/>
                                      </p:to>
                                    </p:set>
                                    <p:animEffect transition="in" filter="fade">
                                      <p:cBhvr>
                                        <p:cTn id="13" dur="500"/>
                                        <p:tgtEl>
                                          <p:spTgt spid="6452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45275">
                                            <p:txEl>
                                              <p:pRg st="0" end="0"/>
                                            </p:txEl>
                                          </p:spTgt>
                                        </p:tgtEl>
                                        <p:attrNameLst>
                                          <p:attrName>style.visibility</p:attrName>
                                        </p:attrNameLst>
                                      </p:cBhvr>
                                      <p:to>
                                        <p:strVal val="visible"/>
                                      </p:to>
                                    </p:set>
                                    <p:animEffect transition="in" filter="fade">
                                      <p:cBhvr>
                                        <p:cTn id="16" dur="500"/>
                                        <p:tgtEl>
                                          <p:spTgt spid="6452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57" grpId="0" animBg="1"/>
      <p:bldP spid="645267" grpId="0" animBg="1"/>
      <p:bldP spid="645274" grpId="0" animBg="1"/>
      <p:bldP spid="64527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p:txBody>
          <a:bodyPr/>
          <a:lstStyle/>
          <a:p>
            <a:pPr eaLnBrk="1" hangingPunct="1"/>
            <a:r>
              <a:rPr lang="en-US" smtClean="0"/>
              <a:t>Incremental structure from motion</a:t>
            </a:r>
          </a:p>
        </p:txBody>
      </p:sp>
      <p:pic>
        <p:nvPicPr>
          <p:cNvPr id="649219" name="TreviReconstruct2b.wmv">
            <a:hlinkClick r:id="" action="ppaction://media"/>
          </p:cNvPr>
          <p:cNvPicPr>
            <a:picLocks noRot="1" noChangeAspect="1" noChangeArrowheads="1"/>
          </p:cNvPicPr>
          <p:nvPr>
            <a:videoFile r:link="rId1"/>
          </p:nvPr>
        </p:nvPicPr>
        <p:blipFill>
          <a:blip r:embed="rId4" cstate="print"/>
          <a:srcRect/>
          <a:stretch>
            <a:fillRect/>
          </a:stretch>
        </p:blipFill>
        <p:spPr bwMode="auto">
          <a:xfrm>
            <a:off x="1095375" y="1260475"/>
            <a:ext cx="6681788" cy="5010150"/>
          </a:xfrm>
          <a:prstGeom prst="rect">
            <a:avLst/>
          </a:prstGeom>
          <a:noFill/>
          <a:ln w="9525">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33" fill="hold"/>
                                        <p:tgtEl>
                                          <p:spTgt spid="6492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3000" fill="hold" display="0">
                  <p:stCondLst>
                    <p:cond delay="indefinite"/>
                  </p:stCondLst>
                  <p:endCondLst>
                    <p:cond evt="onPrev" delay="0">
                      <p:tgtEl>
                        <p:sldTgt/>
                      </p:tgtEl>
                    </p:cond>
                  </p:endCondLst>
                </p:cTn>
                <p:tgtEl>
                  <p:spTgt spid="64921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pPr eaLnBrk="1" hangingPunct="1"/>
            <a:r>
              <a:rPr lang="en-US" sz="4000" smtClean="0"/>
              <a:t>Navigation: Prague Old Town Square</a:t>
            </a:r>
          </a:p>
        </p:txBody>
      </p:sp>
      <p:pic>
        <p:nvPicPr>
          <p:cNvPr id="57348" name="PragueInteract3.wmv">
            <a:hlinkClick r:id="" action="ppaction://media"/>
          </p:cNvPr>
          <p:cNvPicPr>
            <a:picLocks noRot="1" noChangeAspect="1" noChangeArrowheads="1"/>
          </p:cNvPicPr>
          <p:nvPr>
            <a:videoFile r:link="rId1"/>
          </p:nvPr>
        </p:nvPicPr>
        <p:blipFill>
          <a:blip r:embed="rId4" cstate="print"/>
          <a:srcRect/>
          <a:stretch>
            <a:fillRect/>
          </a:stretch>
        </p:blipFill>
        <p:spPr bwMode="auto">
          <a:xfrm>
            <a:off x="1095375" y="1257300"/>
            <a:ext cx="6705600" cy="5029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33" fill="hold"/>
                                        <p:tgtEl>
                                          <p:spTgt spid="573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7348"/>
                </p:tgtEl>
              </p:cMediaNode>
            </p:video>
            <p:seq concurrent="1" nextAc="seek">
              <p:cTn id="8" restart="whenNotActive" fill="hold" evtFilter="cancelBubble" nodeType="interactiveSeq">
                <p:stCondLst>
                  <p:cond evt="onClick" delay="0">
                    <p:tgtEl>
                      <p:spTgt spid="5734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7348"/>
                                        </p:tgtEl>
                                      </p:cBhvr>
                                    </p:cmd>
                                  </p:childTnLst>
                                </p:cTn>
                              </p:par>
                            </p:childTnLst>
                          </p:cTn>
                        </p:par>
                      </p:childTnLst>
                    </p:cTn>
                  </p:par>
                </p:childTnLst>
              </p:cTn>
              <p:nextCondLst>
                <p:cond evt="onClick" delay="0">
                  <p:tgtEl>
                    <p:spTgt spid="5734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457200" y="152400"/>
            <a:ext cx="8229600" cy="1143000"/>
          </a:xfrm>
        </p:spPr>
        <p:txBody>
          <a:bodyPr/>
          <a:lstStyle/>
          <a:p>
            <a:pPr eaLnBrk="1" hangingPunct="1"/>
            <a:r>
              <a:rPr lang="en-US" smtClean="0"/>
              <a:t>Annotations: Notre Dame</a:t>
            </a:r>
          </a:p>
        </p:txBody>
      </p:sp>
      <p:pic>
        <p:nvPicPr>
          <p:cNvPr id="657411" name="NotreDameAnnotate1a.wmv">
            <a:hlinkClick r:id="" action="ppaction://media"/>
          </p:cNvPr>
          <p:cNvPicPr>
            <a:picLocks noRot="1" noChangeAspect="1" noChangeArrowheads="1"/>
          </p:cNvPicPr>
          <p:nvPr>
            <a:videoFile r:link="rId1"/>
          </p:nvPr>
        </p:nvPicPr>
        <p:blipFill>
          <a:blip r:embed="rId4" cstate="print"/>
          <a:srcRect/>
          <a:stretch>
            <a:fillRect/>
          </a:stretch>
        </p:blipFill>
        <p:spPr bwMode="auto">
          <a:xfrm>
            <a:off x="1087438" y="1287463"/>
            <a:ext cx="7143750" cy="5357812"/>
          </a:xfrm>
          <a:prstGeom prst="rect">
            <a:avLst/>
          </a:prstGeom>
          <a:noFill/>
          <a:ln w="9525">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099" fill="hold"/>
                                        <p:tgtEl>
                                          <p:spTgt spid="6574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574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457200" y="152400"/>
            <a:ext cx="8229600" cy="1143000"/>
          </a:xfrm>
        </p:spPr>
        <p:txBody>
          <a:bodyPr/>
          <a:lstStyle/>
          <a:p>
            <a:pPr eaLnBrk="1" hangingPunct="1"/>
            <a:r>
              <a:rPr lang="en-US" dirty="0" smtClean="0"/>
              <a:t>Hierarchical annotations</a:t>
            </a:r>
          </a:p>
        </p:txBody>
      </p:sp>
      <p:pic>
        <p:nvPicPr>
          <p:cNvPr id="659459" name="NotreDameAnnotate2e.wmv">
            <a:hlinkClick r:id="" action="ppaction://media"/>
          </p:cNvPr>
          <p:cNvPicPr>
            <a:picLocks noGrp="1" noRot="1" noChangeAspect="1" noChangeArrowheads="1"/>
          </p:cNvPicPr>
          <p:nvPr>
            <p:ph idx="1"/>
            <a:videoFile r:link="rId1"/>
          </p:nvPr>
        </p:nvPicPr>
        <p:blipFill>
          <a:blip r:embed="rId4" cstate="print"/>
          <a:srcRect/>
          <a:stretch>
            <a:fillRect/>
          </a:stretch>
        </p:blipFill>
        <p:spPr>
          <a:xfrm>
            <a:off x="1009650" y="1317625"/>
            <a:ext cx="7143750" cy="5357813"/>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233" fill="hold"/>
                                        <p:tgtEl>
                                          <p:spTgt spid="6594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59459"/>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457200" y="0"/>
            <a:ext cx="8229600" cy="1143000"/>
          </a:xfrm>
        </p:spPr>
        <p:txBody>
          <a:bodyPr/>
          <a:lstStyle/>
          <a:p>
            <a:pPr eaLnBrk="1" hangingPunct="1"/>
            <a:r>
              <a:rPr lang="en-US" dirty="0" smtClean="0"/>
              <a:t>Locking the camera (stabilization)</a:t>
            </a:r>
          </a:p>
        </p:txBody>
      </p:sp>
      <p:pic>
        <p:nvPicPr>
          <p:cNvPr id="4" name="HalfDomeInteract4.wmv">
            <a:hlinkClick r:id="" action="ppaction://media"/>
          </p:cNvPr>
          <p:cNvPicPr>
            <a:picLocks noRot="1" noChangeAspect="1"/>
          </p:cNvPicPr>
          <p:nvPr>
            <a:videoFile r:link="rId1"/>
          </p:nvPr>
        </p:nvPicPr>
        <p:blipFill>
          <a:blip r:embed="rId3" cstate="print"/>
          <a:srcRect/>
          <a:stretch>
            <a:fillRect/>
          </a:stretch>
        </p:blipFill>
        <p:spPr bwMode="auto">
          <a:xfrm>
            <a:off x="1009650" y="1066800"/>
            <a:ext cx="7143750" cy="5357813"/>
          </a:xfrm>
          <a:prstGeom prst="rect">
            <a:avLst/>
          </a:prstGeom>
          <a:noFill/>
          <a:ln w="9525">
            <a:solidFill>
              <a:srgbClr val="000000"/>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6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ReconsMontage"/>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3"/>
          <p:cNvSpPr txBox="1">
            <a:spLocks noChangeArrowheads="1"/>
          </p:cNvSpPr>
          <p:nvPr/>
        </p:nvSpPr>
        <p:spPr bwMode="auto">
          <a:xfrm>
            <a:off x="4389" y="4477865"/>
            <a:ext cx="2921683" cy="984885"/>
          </a:xfrm>
          <a:prstGeom prst="rect">
            <a:avLst/>
          </a:prstGeom>
          <a:noFill/>
          <a:ln w="9525">
            <a:noFill/>
            <a:miter lim="800000"/>
            <a:headEnd/>
            <a:tailEnd/>
          </a:ln>
        </p:spPr>
        <p:txBody>
          <a:bodyPr wrap="square">
            <a:spAutoFit/>
          </a:bodyPr>
          <a:lstStyle/>
          <a:p>
            <a:pPr algn="ctr">
              <a:spcBef>
                <a:spcPct val="50000"/>
              </a:spcBef>
            </a:pPr>
            <a:r>
              <a:rPr lang="en-US" sz="2800" dirty="0" smtClean="0">
                <a:solidFill>
                  <a:srgbClr val="000000"/>
                </a:solidFill>
                <a:latin typeface="Calibri" pitchFamily="34" charset="0"/>
              </a:rPr>
              <a:t>Noah Snavely</a:t>
            </a:r>
          </a:p>
          <a:p>
            <a:pPr algn="ctr">
              <a:spcBef>
                <a:spcPct val="50000"/>
              </a:spcBef>
            </a:pPr>
            <a:r>
              <a:rPr lang="en-US" sz="2000" dirty="0" smtClean="0">
                <a:solidFill>
                  <a:srgbClr val="000000"/>
                </a:solidFill>
                <a:latin typeface="Calibri" pitchFamily="34" charset="0"/>
              </a:rPr>
              <a:t>Cornell University</a:t>
            </a:r>
          </a:p>
        </p:txBody>
      </p:sp>
      <p:sp>
        <p:nvSpPr>
          <p:cNvPr id="14338" name="Title 1"/>
          <p:cNvSpPr>
            <a:spLocks/>
          </p:cNvSpPr>
          <p:nvPr/>
        </p:nvSpPr>
        <p:spPr bwMode="auto">
          <a:xfrm>
            <a:off x="681038" y="1308841"/>
            <a:ext cx="7772400" cy="1470025"/>
          </a:xfrm>
          <a:prstGeom prst="rect">
            <a:avLst/>
          </a:prstGeom>
          <a:noFill/>
          <a:ln w="9525">
            <a:noFill/>
            <a:miter lim="800000"/>
            <a:headEnd/>
            <a:tailEnd/>
          </a:ln>
        </p:spPr>
        <p:txBody>
          <a:bodyPr anchor="ctr"/>
          <a:lstStyle/>
          <a:p>
            <a:pPr algn="ctr"/>
            <a:r>
              <a:rPr lang="en-US" sz="3600" u="sng" dirty="0" smtClean="0">
                <a:solidFill>
                  <a:schemeClr val="tx2"/>
                </a:solidFill>
                <a:latin typeface="Calibri" pitchFamily="34" charset="0"/>
              </a:rPr>
              <a:t>Photo Tourism ++</a:t>
            </a:r>
            <a:endParaRPr lang="en-US" sz="3600" u="sng" dirty="0">
              <a:solidFill>
                <a:schemeClr val="tx2"/>
              </a:solidFill>
              <a:latin typeface="Calibri" pitchFamily="34" charset="0"/>
            </a:endParaRPr>
          </a:p>
        </p:txBody>
      </p:sp>
      <p:sp>
        <p:nvSpPr>
          <p:cNvPr id="14339" name="Subtitle 2"/>
          <p:cNvSpPr>
            <a:spLocks/>
          </p:cNvSpPr>
          <p:nvPr/>
        </p:nvSpPr>
        <p:spPr bwMode="auto">
          <a:xfrm>
            <a:off x="1366838" y="3046377"/>
            <a:ext cx="6400800" cy="1752600"/>
          </a:xfrm>
          <a:prstGeom prst="rect">
            <a:avLst/>
          </a:prstGeom>
          <a:noFill/>
          <a:ln w="9525">
            <a:noFill/>
            <a:miter lim="800000"/>
            <a:headEnd/>
            <a:tailEnd/>
          </a:ln>
        </p:spPr>
        <p:txBody>
          <a:bodyPr/>
          <a:lstStyle/>
          <a:p>
            <a:pPr algn="ctr">
              <a:spcBef>
                <a:spcPct val="20000"/>
              </a:spcBef>
              <a:buFont typeface="Arial" charset="0"/>
              <a:buNone/>
            </a:pPr>
            <a:r>
              <a:rPr lang="en-US" sz="3200" dirty="0">
                <a:solidFill>
                  <a:srgbClr val="000000"/>
                </a:solidFill>
                <a:latin typeface="Calibri" pitchFamily="34" charset="0"/>
              </a:rPr>
              <a:t>Richard Szeliski</a:t>
            </a:r>
          </a:p>
          <a:p>
            <a:pPr algn="ctr">
              <a:spcBef>
                <a:spcPct val="20000"/>
              </a:spcBef>
              <a:buFont typeface="Arial" charset="0"/>
              <a:buNone/>
            </a:pPr>
            <a:r>
              <a:rPr lang="en-US" sz="2000" dirty="0">
                <a:solidFill>
                  <a:srgbClr val="000000"/>
                </a:solidFill>
                <a:latin typeface="Calibri" pitchFamily="34" charset="0"/>
              </a:rPr>
              <a:t>Microsoft Research</a:t>
            </a:r>
          </a:p>
          <a:p>
            <a:pPr algn="ctr">
              <a:spcBef>
                <a:spcPct val="20000"/>
              </a:spcBef>
              <a:buFont typeface="Arial" charset="0"/>
              <a:buNone/>
            </a:pPr>
            <a:r>
              <a:rPr lang="en-US" sz="2000" dirty="0">
                <a:solidFill>
                  <a:srgbClr val="000000"/>
                </a:solidFill>
                <a:latin typeface="Calibri" pitchFamily="34" charset="0"/>
              </a:rPr>
              <a:t>Interactive Visual Media Group</a:t>
            </a:r>
            <a:endParaRPr lang="en-US" sz="3200" dirty="0">
              <a:solidFill>
                <a:srgbClr val="000000"/>
              </a:solidFill>
              <a:latin typeface="Calibri" pitchFamily="34" charset="0"/>
            </a:endParaRPr>
          </a:p>
        </p:txBody>
      </p:sp>
      <p:sp>
        <p:nvSpPr>
          <p:cNvPr id="5" name="Text Box 3"/>
          <p:cNvSpPr txBox="1">
            <a:spLocks noChangeArrowheads="1"/>
          </p:cNvSpPr>
          <p:nvPr/>
        </p:nvSpPr>
        <p:spPr bwMode="auto">
          <a:xfrm>
            <a:off x="2504050" y="4489585"/>
            <a:ext cx="6639950" cy="1292662"/>
          </a:xfrm>
          <a:prstGeom prst="rect">
            <a:avLst/>
          </a:prstGeom>
          <a:noFill/>
          <a:ln w="9525">
            <a:noFill/>
            <a:miter lim="800000"/>
            <a:headEnd/>
            <a:tailEnd/>
          </a:ln>
        </p:spPr>
        <p:txBody>
          <a:bodyPr wrap="square">
            <a:spAutoFit/>
          </a:bodyPr>
          <a:lstStyle/>
          <a:p>
            <a:pPr algn="ctr">
              <a:spcBef>
                <a:spcPct val="50000"/>
              </a:spcBef>
            </a:pPr>
            <a:r>
              <a:rPr lang="en-US" sz="2800" dirty="0" smtClean="0">
                <a:solidFill>
                  <a:srgbClr val="000000"/>
                </a:solidFill>
                <a:latin typeface="Calibri" pitchFamily="34" charset="0"/>
              </a:rPr>
              <a:t>Steve </a:t>
            </a:r>
            <a:r>
              <a:rPr lang="en-US" sz="2800" dirty="0" smtClean="0">
                <a:solidFill>
                  <a:srgbClr val="000000"/>
                </a:solidFill>
                <a:latin typeface="Calibri" pitchFamily="34" charset="0"/>
              </a:rPr>
              <a:t>Seitz, Ian Simon, </a:t>
            </a:r>
            <a:r>
              <a:rPr lang="en-US" sz="2800" dirty="0" smtClean="0">
                <a:solidFill>
                  <a:srgbClr val="000000"/>
                </a:solidFill>
                <a:latin typeface="Calibri" pitchFamily="34" charset="0"/>
              </a:rPr>
              <a:t>Sameer Agarwal</a:t>
            </a:r>
          </a:p>
          <a:p>
            <a:pPr algn="ctr">
              <a:spcBef>
                <a:spcPct val="50000"/>
              </a:spcBef>
            </a:pPr>
            <a:r>
              <a:rPr lang="en-US" sz="2000" dirty="0" smtClean="0">
                <a:solidFill>
                  <a:srgbClr val="000000"/>
                </a:solidFill>
                <a:latin typeface="Calibri" pitchFamily="34" charset="0"/>
              </a:rPr>
              <a:t>University of Washington &amp; </a:t>
            </a:r>
            <a:r>
              <a:rPr lang="en-US" sz="2000" dirty="0" smtClean="0">
                <a:solidFill>
                  <a:srgbClr val="000000"/>
                </a:solidFill>
                <a:latin typeface="Calibri" pitchFamily="34" charset="0"/>
              </a:rPr>
              <a:t/>
            </a:r>
            <a:br>
              <a:rPr lang="en-US" sz="2000" dirty="0" smtClean="0">
                <a:solidFill>
                  <a:srgbClr val="000000"/>
                </a:solidFill>
                <a:latin typeface="Calibri" pitchFamily="34" charset="0"/>
              </a:rPr>
            </a:br>
            <a:r>
              <a:rPr lang="en-US" sz="2000" dirty="0" smtClean="0">
                <a:solidFill>
                  <a:srgbClr val="000000"/>
                </a:solidFill>
                <a:latin typeface="Calibri" pitchFamily="34" charset="0"/>
              </a:rPr>
              <a:t>Microsoft &amp; Google</a:t>
            </a:r>
            <a:endParaRPr lang="en-US" sz="2000" dirty="0" smtClean="0">
              <a:solidFill>
                <a:srgbClr val="000000"/>
              </a:solidFill>
              <a:latin typeface="Calibri" pitchFamily="34" charset="0"/>
            </a:endParaRPr>
          </a:p>
        </p:txBody>
      </p:sp>
      <p:pic>
        <p:nvPicPr>
          <p:cNvPr id="7" name="Picture 2"/>
          <p:cNvPicPr>
            <a:picLocks noChangeAspect="1" noChangeArrowheads="1"/>
          </p:cNvPicPr>
          <p:nvPr/>
        </p:nvPicPr>
        <p:blipFill>
          <a:blip r:embed="rId3" cstate="print"/>
          <a:srcRect/>
          <a:stretch>
            <a:fillRect/>
          </a:stretch>
        </p:blipFill>
        <p:spPr bwMode="auto">
          <a:xfrm>
            <a:off x="246428" y="246770"/>
            <a:ext cx="1584336" cy="1174067"/>
          </a:xfrm>
          <a:prstGeom prst="rect">
            <a:avLst/>
          </a:prstGeom>
          <a:noFill/>
          <a:ln w="9525">
            <a:solidFill>
              <a:srgbClr val="969696"/>
            </a:solidFill>
            <a:miter lim="800000"/>
            <a:headEnd/>
            <a:tailEnd/>
          </a:ln>
          <a:effectLst>
            <a:outerShdw blurRad="50800" dist="38100" dir="2700000" algn="tl" rotWithShape="0">
              <a:prstClr val="black">
                <a:alpha val="40000"/>
              </a:prstClr>
            </a:outerShdw>
          </a:effectLst>
        </p:spPr>
      </p:pic>
      <p:pic>
        <p:nvPicPr>
          <p:cNvPr id="8" name="Picture 4" descr="C:\snavely\talks\MSRMarch2008\images\mvscpc\Statue.png"/>
          <p:cNvPicPr>
            <a:picLocks noChangeAspect="1" noChangeArrowheads="1"/>
          </p:cNvPicPr>
          <p:nvPr/>
        </p:nvPicPr>
        <p:blipFill>
          <a:blip r:embed="rId4" cstate="print"/>
          <a:srcRect/>
          <a:stretch>
            <a:fillRect/>
          </a:stretch>
        </p:blipFill>
        <p:spPr bwMode="auto">
          <a:xfrm>
            <a:off x="7993038" y="219515"/>
            <a:ext cx="841473" cy="1582068"/>
          </a:xfrm>
          <a:prstGeom prst="rect">
            <a:avLst/>
          </a:prstGeom>
          <a:noFill/>
          <a:ln>
            <a:solidFill>
              <a:srgbClr val="969696"/>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5" name="Title 1"/>
          <p:cNvSpPr>
            <a:spLocks noGrp="1"/>
          </p:cNvSpPr>
          <p:nvPr>
            <p:ph type="title"/>
          </p:nvPr>
        </p:nvSpPr>
        <p:spPr/>
        <p:txBody>
          <a:bodyPr/>
          <a:lstStyle/>
          <a:p>
            <a:pPr eaLnBrk="1" hangingPunct="1"/>
            <a:r>
              <a:rPr lang="en-US" sz="4000" dirty="0" smtClean="0"/>
              <a:t>Scene Segmentation Using the Wisdom of Crowds</a:t>
            </a:r>
          </a:p>
        </p:txBody>
      </p:sp>
      <p:sp>
        <p:nvSpPr>
          <p:cNvPr id="82947" name="TextBox 4"/>
          <p:cNvSpPr txBox="1">
            <a:spLocks noChangeArrowheads="1"/>
          </p:cNvSpPr>
          <p:nvPr/>
        </p:nvSpPr>
        <p:spPr bwMode="auto">
          <a:xfrm>
            <a:off x="2913063" y="1447800"/>
            <a:ext cx="2934329" cy="369332"/>
          </a:xfrm>
          <a:prstGeom prst="rect">
            <a:avLst/>
          </a:prstGeom>
          <a:noFill/>
          <a:ln w="9525">
            <a:noFill/>
            <a:miter lim="800000"/>
            <a:headEnd/>
            <a:tailEnd/>
          </a:ln>
        </p:spPr>
        <p:txBody>
          <a:bodyPr wrap="none">
            <a:spAutoFit/>
          </a:bodyPr>
          <a:lstStyle/>
          <a:p>
            <a:r>
              <a:rPr lang="en-US" dirty="0">
                <a:latin typeface="Calibri" pitchFamily="34" charset="0"/>
              </a:rPr>
              <a:t>[</a:t>
            </a:r>
            <a:r>
              <a:rPr lang="en-US" dirty="0" smtClean="0">
                <a:latin typeface="Calibri" pitchFamily="34" charset="0"/>
              </a:rPr>
              <a:t>Simon and Seitz</a:t>
            </a:r>
            <a:r>
              <a:rPr lang="en-US" dirty="0">
                <a:latin typeface="Calibri" pitchFamily="34" charset="0"/>
              </a:rPr>
              <a:t>, </a:t>
            </a:r>
            <a:r>
              <a:rPr lang="en-US" dirty="0" smtClean="0">
                <a:latin typeface="Calibri" pitchFamily="34" charset="0"/>
              </a:rPr>
              <a:t>ECCV 2008]</a:t>
            </a:r>
            <a:endParaRPr lang="en-US" dirty="0">
              <a:latin typeface="Calibri" pitchFamily="34" charset="0"/>
            </a:endParaRPr>
          </a:p>
        </p:txBody>
      </p:sp>
      <p:pic>
        <p:nvPicPr>
          <p:cNvPr id="2050" name="Picture 2"/>
          <p:cNvPicPr>
            <a:picLocks noChangeAspect="1" noChangeArrowheads="1"/>
          </p:cNvPicPr>
          <p:nvPr/>
        </p:nvPicPr>
        <p:blipFill>
          <a:blip r:embed="rId2" cstate="print"/>
          <a:srcRect b="22198"/>
          <a:stretch>
            <a:fillRect/>
          </a:stretch>
        </p:blipFill>
        <p:spPr bwMode="auto">
          <a:xfrm>
            <a:off x="820466" y="2074784"/>
            <a:ext cx="7490049" cy="4382286"/>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t>Mapping the World’s Photos</a:t>
            </a:r>
            <a:br>
              <a:rPr lang="en-US" sz="2800" b="1" dirty="0" smtClean="0"/>
            </a:br>
            <a:r>
              <a:rPr lang="en-US" sz="2800" dirty="0" smtClean="0"/>
              <a:t>David Crandall, Lars </a:t>
            </a:r>
            <a:r>
              <a:rPr lang="en-US" sz="2800" dirty="0" err="1" smtClean="0"/>
              <a:t>Backstrom</a:t>
            </a:r>
            <a:r>
              <a:rPr lang="en-US" sz="2800" dirty="0" smtClean="0"/>
              <a:t>, Daniel </a:t>
            </a:r>
            <a:r>
              <a:rPr lang="en-US" sz="2800" dirty="0" err="1" smtClean="0"/>
              <a:t>Huttenlocher</a:t>
            </a:r>
            <a:r>
              <a:rPr lang="en-US" sz="2800" dirty="0" smtClean="0"/>
              <a:t> and Jon Kleinberg</a:t>
            </a:r>
            <a:endParaRPr lang="en-US" sz="2800" dirty="0"/>
          </a:p>
        </p:txBody>
      </p:sp>
      <p:pic>
        <p:nvPicPr>
          <p:cNvPr id="3075" name="Picture 3"/>
          <p:cNvPicPr>
            <a:picLocks noChangeAspect="1" noChangeArrowheads="1"/>
          </p:cNvPicPr>
          <p:nvPr/>
        </p:nvPicPr>
        <p:blipFill>
          <a:blip r:embed="rId2" cstate="print"/>
          <a:srcRect/>
          <a:stretch>
            <a:fillRect/>
          </a:stretch>
        </p:blipFill>
        <p:spPr bwMode="auto">
          <a:xfrm>
            <a:off x="962025" y="1523428"/>
            <a:ext cx="7218363" cy="51054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US" smtClean="0"/>
              <a:t>Microsoft Photosynth</a:t>
            </a:r>
          </a:p>
        </p:txBody>
      </p:sp>
      <p:sp>
        <p:nvSpPr>
          <p:cNvPr id="87043" name="TextBox 4"/>
          <p:cNvSpPr txBox="1">
            <a:spLocks noChangeArrowheads="1"/>
          </p:cNvSpPr>
          <p:nvPr/>
        </p:nvSpPr>
        <p:spPr bwMode="auto">
          <a:xfrm>
            <a:off x="2795588" y="6040438"/>
            <a:ext cx="3541712" cy="519112"/>
          </a:xfrm>
          <a:prstGeom prst="rect">
            <a:avLst/>
          </a:prstGeom>
          <a:noFill/>
          <a:ln w="9525">
            <a:noFill/>
            <a:miter lim="800000"/>
            <a:headEnd/>
            <a:tailEnd/>
          </a:ln>
        </p:spPr>
        <p:txBody>
          <a:bodyPr wrap="none">
            <a:spAutoFit/>
          </a:bodyPr>
          <a:lstStyle/>
          <a:p>
            <a:pPr algn="ctr"/>
            <a:r>
              <a:rPr lang="en-US" sz="2800">
                <a:latin typeface="Calibri" pitchFamily="34" charset="0"/>
                <a:hlinkClick r:id="rId2"/>
              </a:rPr>
              <a:t>http://photosynth.net/</a:t>
            </a:r>
            <a:endParaRPr lang="en-US" sz="2800">
              <a:latin typeface="Calibri" pitchFamily="34" charset="0"/>
            </a:endParaRPr>
          </a:p>
        </p:txBody>
      </p:sp>
      <p:pic>
        <p:nvPicPr>
          <p:cNvPr id="1026" name="Picture 2" descr="Z:\szeliski\talks\PhotoTourism\3dRR09\Photosynth-Screenshot.png"/>
          <p:cNvPicPr>
            <a:picLocks noChangeAspect="1" noChangeArrowheads="1"/>
          </p:cNvPicPr>
          <p:nvPr/>
        </p:nvPicPr>
        <p:blipFill>
          <a:blip r:embed="rId3" cstate="print"/>
          <a:srcRect b="47193"/>
          <a:stretch>
            <a:fillRect/>
          </a:stretch>
        </p:blipFill>
        <p:spPr bwMode="auto">
          <a:xfrm>
            <a:off x="1091046" y="1307052"/>
            <a:ext cx="7055484" cy="3483158"/>
          </a:xfrm>
          <a:prstGeom prst="rect">
            <a:avLst/>
          </a:prstGeom>
          <a:noFill/>
        </p:spPr>
      </p:pic>
      <p:pic>
        <p:nvPicPr>
          <p:cNvPr id="6" name="Picture 2" descr="Z:\szeliski\talks\PhotoTourism\3dRR09\Photosynth-Screenshot.png"/>
          <p:cNvPicPr>
            <a:picLocks noChangeAspect="1" noChangeArrowheads="1"/>
          </p:cNvPicPr>
          <p:nvPr/>
        </p:nvPicPr>
        <p:blipFill>
          <a:blip r:embed="rId3" cstate="print"/>
          <a:srcRect t="85259"/>
          <a:stretch>
            <a:fillRect/>
          </a:stretch>
        </p:blipFill>
        <p:spPr bwMode="auto">
          <a:xfrm>
            <a:off x="1108362" y="4831772"/>
            <a:ext cx="7012223" cy="96635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lstStyle/>
          <a:p>
            <a:pPr eaLnBrk="1" hangingPunct="1"/>
            <a:r>
              <a:rPr lang="en-US" smtClean="0"/>
              <a:t>Microsoft Photosynth</a:t>
            </a:r>
          </a:p>
        </p:txBody>
      </p:sp>
      <p:sp>
        <p:nvSpPr>
          <p:cNvPr id="88066" name="Rectangle 6"/>
          <p:cNvSpPr>
            <a:spLocks noGrp="1"/>
          </p:cNvSpPr>
          <p:nvPr>
            <p:ph type="body" sz="half" idx="1"/>
          </p:nvPr>
        </p:nvSpPr>
        <p:spPr/>
        <p:txBody>
          <a:bodyPr/>
          <a:lstStyle/>
          <a:p>
            <a:r>
              <a:rPr lang="en-US" smtClean="0"/>
              <a:t>3D reconstruction</a:t>
            </a:r>
          </a:p>
          <a:p>
            <a:r>
              <a:rPr lang="en-US" smtClean="0"/>
              <a:t>Multi-resolution streaming &amp; zooming</a:t>
            </a:r>
          </a:p>
          <a:p>
            <a:r>
              <a:rPr lang="en-US" smtClean="0"/>
              <a:t>Quad-based</a:t>
            </a:r>
            <a:br>
              <a:rPr lang="en-US" smtClean="0"/>
            </a:br>
            <a:r>
              <a:rPr lang="en-US" smtClean="0"/>
              <a:t>exploration</a:t>
            </a:r>
          </a:p>
          <a:p>
            <a:r>
              <a:rPr lang="en-US" smtClean="0"/>
              <a:t>Community</a:t>
            </a:r>
            <a:br>
              <a:rPr lang="en-US" smtClean="0"/>
            </a:br>
            <a:r>
              <a:rPr lang="en-US" smtClean="0"/>
              <a:t>photo sharing</a:t>
            </a:r>
          </a:p>
        </p:txBody>
      </p:sp>
      <p:sp>
        <p:nvSpPr>
          <p:cNvPr id="88067" name="TextBox 4"/>
          <p:cNvSpPr txBox="1">
            <a:spLocks noChangeArrowheads="1"/>
          </p:cNvSpPr>
          <p:nvPr/>
        </p:nvSpPr>
        <p:spPr bwMode="auto">
          <a:xfrm>
            <a:off x="350838" y="5199063"/>
            <a:ext cx="3541712" cy="519112"/>
          </a:xfrm>
          <a:prstGeom prst="rect">
            <a:avLst/>
          </a:prstGeom>
          <a:noFill/>
          <a:ln w="9525">
            <a:noFill/>
            <a:miter lim="800000"/>
            <a:headEnd/>
            <a:tailEnd/>
          </a:ln>
        </p:spPr>
        <p:txBody>
          <a:bodyPr wrap="none">
            <a:spAutoFit/>
          </a:bodyPr>
          <a:lstStyle/>
          <a:p>
            <a:pPr algn="ctr"/>
            <a:r>
              <a:rPr lang="en-US" sz="2800">
                <a:latin typeface="Calibri" pitchFamily="34" charset="0"/>
                <a:hlinkClick r:id="rId2"/>
              </a:rPr>
              <a:t>http://photosynth.net/</a:t>
            </a:r>
            <a:endParaRPr lang="en-US" sz="2800">
              <a:latin typeface="Calibri" pitchFamily="34" charset="0"/>
            </a:endParaRPr>
          </a:p>
        </p:txBody>
      </p:sp>
      <p:pic>
        <p:nvPicPr>
          <p:cNvPr id="88068" name="Picture 5"/>
          <p:cNvPicPr>
            <a:picLocks noChangeAspect="1" noChangeArrowheads="1"/>
          </p:cNvPicPr>
          <p:nvPr/>
        </p:nvPicPr>
        <p:blipFill>
          <a:blip r:embed="rId3" cstate="print"/>
          <a:srcRect/>
          <a:stretch>
            <a:fillRect/>
          </a:stretch>
        </p:blipFill>
        <p:spPr bwMode="auto">
          <a:xfrm>
            <a:off x="4154488" y="1643063"/>
            <a:ext cx="4556125" cy="4029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4"/>
          <p:cNvSpPr>
            <a:spLocks noGrp="1"/>
          </p:cNvSpPr>
          <p:nvPr>
            <p:ph type="ctrTitle"/>
          </p:nvPr>
        </p:nvSpPr>
        <p:spPr/>
        <p:txBody>
          <a:bodyPr/>
          <a:lstStyle/>
          <a:p>
            <a:pPr eaLnBrk="1" hangingPunct="1"/>
            <a:r>
              <a:rPr lang="en-US" smtClean="0"/>
              <a:t>Skeletal graphs for efficient structure from motion</a:t>
            </a:r>
          </a:p>
        </p:txBody>
      </p:sp>
      <p:sp>
        <p:nvSpPr>
          <p:cNvPr id="126978" name="Rectangle 5"/>
          <p:cNvSpPr>
            <a:spLocks noGrp="1"/>
          </p:cNvSpPr>
          <p:nvPr>
            <p:ph type="subTitle" idx="1"/>
          </p:nvPr>
        </p:nvSpPr>
        <p:spPr/>
        <p:txBody>
          <a:bodyPr/>
          <a:lstStyle/>
          <a:p>
            <a:pPr eaLnBrk="1" hangingPunct="1"/>
            <a:r>
              <a:rPr lang="en-US" dirty="0" smtClean="0">
                <a:solidFill>
                  <a:schemeClr val="tx1"/>
                </a:solidFill>
              </a:rPr>
              <a:t>Noah Snavely, Steve Seitz,</a:t>
            </a:r>
            <a:br>
              <a:rPr lang="en-US" dirty="0" smtClean="0">
                <a:solidFill>
                  <a:schemeClr val="tx1"/>
                </a:solidFill>
              </a:rPr>
            </a:br>
            <a:r>
              <a:rPr lang="en-US" dirty="0" smtClean="0">
                <a:solidFill>
                  <a:schemeClr val="tx1"/>
                </a:solidFill>
              </a:rPr>
              <a:t>Richard Szeliski</a:t>
            </a:r>
            <a:br>
              <a:rPr lang="en-US" dirty="0" smtClean="0">
                <a:solidFill>
                  <a:schemeClr val="tx1"/>
                </a:solidFill>
              </a:rPr>
            </a:br>
            <a:r>
              <a:rPr lang="en-US" dirty="0" smtClean="0">
                <a:solidFill>
                  <a:schemeClr val="tx1"/>
                </a:solidFill>
              </a:rPr>
              <a:t>CVPR’2008</a:t>
            </a:r>
          </a:p>
        </p:txBody>
      </p:sp>
      <p:pic>
        <p:nvPicPr>
          <p:cNvPr id="126979" name="Picture 2" descr="C:\Documents and Settings\v-noahs\My Documents\Nokia\images\Stonehenge\Stonehenge.tsp.png"/>
          <p:cNvPicPr>
            <a:picLocks noChangeAspect="1" noChangeArrowheads="1"/>
          </p:cNvPicPr>
          <p:nvPr/>
        </p:nvPicPr>
        <p:blipFill>
          <a:blip r:embed="rId2" cstate="print"/>
          <a:srcRect/>
          <a:stretch>
            <a:fillRect/>
          </a:stretch>
        </p:blipFill>
        <p:spPr bwMode="auto">
          <a:xfrm>
            <a:off x="6935788" y="4305300"/>
            <a:ext cx="1943100" cy="2317750"/>
          </a:xfrm>
          <a:prstGeom prst="rect">
            <a:avLst/>
          </a:prstGeom>
          <a:noFill/>
          <a:ln w="9525">
            <a:noFill/>
            <a:miter lim="800000"/>
            <a:headEnd/>
            <a:tailEnd/>
          </a:ln>
        </p:spPr>
      </p:pic>
      <p:pic>
        <p:nvPicPr>
          <p:cNvPr id="126980" name="Picture 3" descr="C:\Documents and Settings\v-noahs\My Documents\Nokia\images\Stonehenge\Stonehenge.full.png"/>
          <p:cNvPicPr>
            <a:picLocks noChangeAspect="1" noChangeArrowheads="1"/>
          </p:cNvPicPr>
          <p:nvPr/>
        </p:nvPicPr>
        <p:blipFill>
          <a:blip r:embed="rId3" cstate="print"/>
          <a:srcRect/>
          <a:stretch>
            <a:fillRect/>
          </a:stretch>
        </p:blipFill>
        <p:spPr bwMode="auto">
          <a:xfrm>
            <a:off x="244475" y="4283075"/>
            <a:ext cx="1958975" cy="2217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1"/>
          <p:cNvSpPr>
            <a:spLocks noGrp="1"/>
          </p:cNvSpPr>
          <p:nvPr>
            <p:ph type="title"/>
          </p:nvPr>
        </p:nvSpPr>
        <p:spPr/>
        <p:txBody>
          <a:bodyPr/>
          <a:lstStyle/>
          <a:p>
            <a:pPr eaLnBrk="1" hangingPunct="1"/>
            <a:r>
              <a:rPr lang="en-US" smtClean="0"/>
              <a:t>Large-scale reconstruction</a:t>
            </a:r>
          </a:p>
        </p:txBody>
      </p:sp>
      <p:sp>
        <p:nvSpPr>
          <p:cNvPr id="3" name="Content Placeholder 2"/>
          <p:cNvSpPr>
            <a:spLocks noGrp="1"/>
          </p:cNvSpPr>
          <p:nvPr>
            <p:ph idx="1"/>
          </p:nvPr>
        </p:nvSpPr>
        <p:spPr>
          <a:xfrm>
            <a:off x="457200" y="1493838"/>
            <a:ext cx="8229600" cy="5173662"/>
          </a:xfrm>
        </p:spPr>
        <p:txBody>
          <a:bodyPr/>
          <a:lstStyle/>
          <a:p>
            <a:pPr eaLnBrk="1" hangingPunct="1">
              <a:lnSpc>
                <a:spcPct val="90000"/>
              </a:lnSpc>
            </a:pPr>
            <a:r>
              <a:rPr lang="en-US" smtClean="0"/>
              <a:t>Most of the models shown so far have had ~500 images</a:t>
            </a:r>
          </a:p>
          <a:p>
            <a:pPr eaLnBrk="1" hangingPunct="1">
              <a:lnSpc>
                <a:spcPct val="90000"/>
              </a:lnSpc>
            </a:pPr>
            <a:endParaRPr lang="en-US" smtClean="0"/>
          </a:p>
          <a:p>
            <a:pPr eaLnBrk="1" hangingPunct="1">
              <a:lnSpc>
                <a:spcPct val="90000"/>
              </a:lnSpc>
            </a:pPr>
            <a:endParaRPr lang="en-US" smtClean="0"/>
          </a:p>
          <a:p>
            <a:pPr eaLnBrk="1" hangingPunct="1">
              <a:lnSpc>
                <a:spcPct val="90000"/>
              </a:lnSpc>
            </a:pPr>
            <a:r>
              <a:rPr lang="en-US" smtClean="0"/>
              <a:t>How do we scale from 100s to 10,000s of images?</a:t>
            </a:r>
          </a:p>
          <a:p>
            <a:pPr eaLnBrk="1" hangingPunct="1">
              <a:lnSpc>
                <a:spcPct val="90000"/>
              </a:lnSpc>
            </a:pPr>
            <a:endParaRPr lang="en-US" smtClean="0"/>
          </a:p>
          <a:p>
            <a:pPr eaLnBrk="1" hangingPunct="1">
              <a:lnSpc>
                <a:spcPct val="90000"/>
              </a:lnSpc>
            </a:pPr>
            <a:r>
              <a:rPr lang="en-US" smtClean="0"/>
              <a:t>Observation: Internet collections represent very non-uniform samplings of viewpoint</a:t>
            </a:r>
          </a:p>
        </p:txBody>
      </p:sp>
      <p:pic>
        <p:nvPicPr>
          <p:cNvPr id="128003" name="Picture 2"/>
          <p:cNvPicPr>
            <a:picLocks noChangeAspect="1" noChangeArrowheads="1"/>
          </p:cNvPicPr>
          <p:nvPr/>
        </p:nvPicPr>
        <p:blipFill>
          <a:blip r:embed="rId3" cstate="print"/>
          <a:srcRect/>
          <a:stretch>
            <a:fillRect/>
          </a:stretch>
        </p:blipFill>
        <p:spPr bwMode="auto">
          <a:xfrm>
            <a:off x="1219200" y="2800350"/>
            <a:ext cx="6477000" cy="323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193" name="Title 1"/>
          <p:cNvSpPr>
            <a:spLocks noGrp="1"/>
          </p:cNvSpPr>
          <p:nvPr>
            <p:ph type="title"/>
          </p:nvPr>
        </p:nvSpPr>
        <p:spPr/>
        <p:txBody>
          <a:bodyPr/>
          <a:lstStyle/>
          <a:p>
            <a:pPr eaLnBrk="1" hangingPunct="1"/>
            <a:r>
              <a:rPr lang="en-US" smtClean="0"/>
              <a:t>Skeletal set</a:t>
            </a:r>
          </a:p>
        </p:txBody>
      </p:sp>
      <p:sp>
        <p:nvSpPr>
          <p:cNvPr id="3" name="Content Placeholder 2"/>
          <p:cNvSpPr>
            <a:spLocks noGrp="1"/>
          </p:cNvSpPr>
          <p:nvPr>
            <p:ph idx="1"/>
          </p:nvPr>
        </p:nvSpPr>
        <p:spPr/>
        <p:txBody>
          <a:bodyPr/>
          <a:lstStyle/>
          <a:p>
            <a:pPr eaLnBrk="1" hangingPunct="1"/>
            <a:r>
              <a:rPr lang="en-US" smtClean="0"/>
              <a:t>Goal: select a smaller set of images to reconstruct, without sacrificing </a:t>
            </a:r>
            <a:r>
              <a:rPr lang="en-US" i="1" smtClean="0"/>
              <a:t>quality</a:t>
            </a:r>
            <a:r>
              <a:rPr lang="en-US" smtClean="0"/>
              <a:t> of reconstruction</a:t>
            </a:r>
          </a:p>
          <a:p>
            <a:pPr eaLnBrk="1" hangingPunct="1"/>
            <a:endParaRPr lang="en-US" smtClean="0"/>
          </a:p>
          <a:p>
            <a:pPr eaLnBrk="1" hangingPunct="1"/>
            <a:r>
              <a:rPr lang="en-US" smtClean="0"/>
              <a:t>Two problems:</a:t>
            </a:r>
          </a:p>
          <a:p>
            <a:pPr lvl="1" eaLnBrk="1" hangingPunct="1"/>
            <a:r>
              <a:rPr lang="en-US" smtClean="0"/>
              <a:t>How do we measure quality?</a:t>
            </a:r>
          </a:p>
          <a:p>
            <a:pPr lvl="1" eaLnBrk="1" hangingPunct="1"/>
            <a:r>
              <a:rPr lang="en-US" smtClean="0"/>
              <a:t>How do we find a subset of images with bounded quality loss?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p:cNvSpPr>
            <a:spLocks noGrp="1"/>
          </p:cNvSpPr>
          <p:nvPr>
            <p:ph type="title"/>
          </p:nvPr>
        </p:nvSpPr>
        <p:spPr/>
        <p:txBody>
          <a:bodyPr/>
          <a:lstStyle/>
          <a:p>
            <a:pPr eaLnBrk="1" hangingPunct="1"/>
            <a:r>
              <a:rPr lang="en-US" smtClean="0"/>
              <a:t>Skeletal set</a:t>
            </a:r>
          </a:p>
        </p:txBody>
      </p:sp>
      <p:sp>
        <p:nvSpPr>
          <p:cNvPr id="3" name="Content Placeholder 2"/>
          <p:cNvSpPr>
            <a:spLocks noGrp="1"/>
          </p:cNvSpPr>
          <p:nvPr>
            <p:ph idx="1"/>
          </p:nvPr>
        </p:nvSpPr>
        <p:spPr/>
        <p:txBody>
          <a:bodyPr/>
          <a:lstStyle/>
          <a:p>
            <a:pPr eaLnBrk="1" hangingPunct="1"/>
            <a:r>
              <a:rPr lang="en-US" smtClean="0"/>
              <a:t>Goal: given an image graph       ,</a:t>
            </a:r>
          </a:p>
          <a:p>
            <a:pPr eaLnBrk="1" hangingPunct="1">
              <a:buFont typeface="Arial" charset="0"/>
              <a:buNone/>
            </a:pPr>
            <a:r>
              <a:rPr lang="en-US" smtClean="0"/>
              <a:t>	select a small set </a:t>
            </a:r>
            <a:r>
              <a:rPr lang="en-US" i="1" smtClean="0"/>
              <a:t>S</a:t>
            </a:r>
            <a:r>
              <a:rPr lang="en-US" smtClean="0"/>
              <a:t> of </a:t>
            </a:r>
            <a:r>
              <a:rPr lang="en-US" b="1" i="1" smtClean="0"/>
              <a:t>important</a:t>
            </a:r>
            <a:r>
              <a:rPr lang="en-US" smtClean="0"/>
              <a:t> images to reconstruct, bounding the loss in </a:t>
            </a:r>
            <a:r>
              <a:rPr lang="en-US" b="1" i="1" smtClean="0"/>
              <a:t>quality</a:t>
            </a:r>
            <a:r>
              <a:rPr lang="en-US" smtClean="0"/>
              <a:t> of the reconstruction</a:t>
            </a:r>
          </a:p>
          <a:p>
            <a:pPr eaLnBrk="1" hangingPunct="1"/>
            <a:endParaRPr lang="en-US" smtClean="0"/>
          </a:p>
          <a:p>
            <a:pPr eaLnBrk="1" hangingPunct="1"/>
            <a:r>
              <a:rPr lang="en-US" smtClean="0"/>
              <a:t>Reconstruct the skeletal set </a:t>
            </a:r>
            <a:r>
              <a:rPr lang="en-US" i="1" smtClean="0"/>
              <a:t>S </a:t>
            </a:r>
          </a:p>
          <a:p>
            <a:pPr eaLnBrk="1" hangingPunct="1"/>
            <a:r>
              <a:rPr lang="en-US" smtClean="0"/>
              <a:t>Estimate the remaining images with much faster pose estimation steps</a:t>
            </a:r>
          </a:p>
        </p:txBody>
      </p:sp>
      <p:pic>
        <p:nvPicPr>
          <p:cNvPr id="137219" name="Picture 3"/>
          <p:cNvPicPr>
            <a:picLocks noChangeAspect="1" noChangeArrowheads="1"/>
          </p:cNvPicPr>
          <p:nvPr/>
        </p:nvPicPr>
        <p:blipFill>
          <a:blip r:embed="rId2" cstate="print"/>
          <a:srcRect/>
          <a:stretch>
            <a:fillRect/>
          </a:stretch>
        </p:blipFill>
        <p:spPr bwMode="auto">
          <a:xfrm>
            <a:off x="5443538" y="1684338"/>
            <a:ext cx="533400" cy="4492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8241" name="Title 1"/>
          <p:cNvSpPr>
            <a:spLocks noGrp="1"/>
          </p:cNvSpPr>
          <p:nvPr>
            <p:ph type="title"/>
          </p:nvPr>
        </p:nvSpPr>
        <p:spPr/>
        <p:txBody>
          <a:bodyPr/>
          <a:lstStyle/>
          <a:p>
            <a:pPr eaLnBrk="1" hangingPunct="1"/>
            <a:r>
              <a:rPr lang="en-US" smtClean="0"/>
              <a:t>Properties of the skeletal set</a:t>
            </a:r>
          </a:p>
        </p:txBody>
      </p:sp>
      <p:sp>
        <p:nvSpPr>
          <p:cNvPr id="3" name="Content Placeholder 2"/>
          <p:cNvSpPr>
            <a:spLocks noGrp="1"/>
          </p:cNvSpPr>
          <p:nvPr>
            <p:ph idx="1"/>
          </p:nvPr>
        </p:nvSpPr>
        <p:spPr>
          <a:xfrm>
            <a:off x="2293938" y="1524000"/>
            <a:ext cx="4191000" cy="5135563"/>
          </a:xfrm>
        </p:spPr>
        <p:txBody>
          <a:bodyPr/>
          <a:lstStyle/>
          <a:p>
            <a:pPr eaLnBrk="1" hangingPunct="1"/>
            <a:r>
              <a:rPr lang="en-US" sz="2800" smtClean="0"/>
              <a:t>Should touch all parts of</a:t>
            </a:r>
          </a:p>
          <a:p>
            <a:pPr lvl="1" eaLnBrk="1" hangingPunct="1">
              <a:buFont typeface="Arial" charset="0"/>
              <a:buNone/>
            </a:pPr>
            <a:r>
              <a:rPr lang="en-US" sz="2400" i="1" smtClean="0"/>
              <a:t>Dominating set</a:t>
            </a:r>
          </a:p>
          <a:p>
            <a:pPr eaLnBrk="1" hangingPunct="1"/>
            <a:endParaRPr lang="en-US" sz="2800" smtClean="0"/>
          </a:p>
          <a:p>
            <a:pPr eaLnBrk="1" hangingPunct="1"/>
            <a:r>
              <a:rPr lang="en-US" sz="2800" smtClean="0"/>
              <a:t>Should form a single reconstruction</a:t>
            </a:r>
          </a:p>
          <a:p>
            <a:pPr lvl="1" eaLnBrk="1" hangingPunct="1">
              <a:buFont typeface="Arial" charset="0"/>
              <a:buNone/>
            </a:pPr>
            <a:r>
              <a:rPr lang="en-US" sz="2400" i="1" smtClean="0"/>
              <a:t>Connected dominating set</a:t>
            </a:r>
          </a:p>
          <a:p>
            <a:pPr lvl="1" eaLnBrk="1" hangingPunct="1"/>
            <a:endParaRPr lang="en-US" sz="2400" smtClean="0"/>
          </a:p>
          <a:p>
            <a:pPr eaLnBrk="1" hangingPunct="1"/>
            <a:r>
              <a:rPr lang="en-US" sz="2800" smtClean="0"/>
              <a:t>Should result in an </a:t>
            </a:r>
            <a:r>
              <a:rPr lang="en-US" sz="2800" i="1" smtClean="0"/>
              <a:t>accurate</a:t>
            </a:r>
            <a:r>
              <a:rPr lang="en-US" sz="2800" smtClean="0"/>
              <a:t> reconstruction</a:t>
            </a:r>
          </a:p>
        </p:txBody>
      </p:sp>
      <p:pic>
        <p:nvPicPr>
          <p:cNvPr id="9" name="Picture 2"/>
          <p:cNvPicPr>
            <a:picLocks noChangeAspect="1" noChangeArrowheads="1"/>
          </p:cNvPicPr>
          <p:nvPr/>
        </p:nvPicPr>
        <p:blipFill>
          <a:blip r:embed="rId3" cstate="print"/>
          <a:srcRect/>
          <a:stretch>
            <a:fillRect/>
          </a:stretch>
        </p:blipFill>
        <p:spPr bwMode="auto">
          <a:xfrm>
            <a:off x="6321425" y="1574800"/>
            <a:ext cx="307975" cy="398463"/>
          </a:xfrm>
          <a:prstGeom prst="rect">
            <a:avLst/>
          </a:prstGeom>
          <a:noFill/>
          <a:ln w="9525">
            <a:noFill/>
            <a:miter lim="800000"/>
            <a:headEnd/>
            <a:tailEnd/>
          </a:ln>
        </p:spPr>
      </p:pic>
      <p:grpSp>
        <p:nvGrpSpPr>
          <p:cNvPr id="2" name="Group 10"/>
          <p:cNvGrpSpPr>
            <a:grpSpLocks/>
          </p:cNvGrpSpPr>
          <p:nvPr/>
        </p:nvGrpSpPr>
        <p:grpSpPr bwMode="auto">
          <a:xfrm>
            <a:off x="344488" y="2819400"/>
            <a:ext cx="1484312" cy="1787525"/>
            <a:chOff x="228600" y="2895600"/>
            <a:chExt cx="1483866" cy="1787515"/>
          </a:xfrm>
        </p:grpSpPr>
        <p:pic>
          <p:nvPicPr>
            <p:cNvPr id="138248" name="Picture 2"/>
            <p:cNvPicPr>
              <a:picLocks noChangeAspect="1" noChangeArrowheads="1"/>
            </p:cNvPicPr>
            <p:nvPr/>
          </p:nvPicPr>
          <p:blipFill>
            <a:blip r:embed="rId3" cstate="print"/>
            <a:srcRect/>
            <a:stretch>
              <a:fillRect/>
            </a:stretch>
          </p:blipFill>
          <p:spPr bwMode="auto">
            <a:xfrm>
              <a:off x="880493" y="4343400"/>
              <a:ext cx="262507" cy="339715"/>
            </a:xfrm>
            <a:prstGeom prst="rect">
              <a:avLst/>
            </a:prstGeom>
            <a:noFill/>
            <a:ln w="9525">
              <a:noFill/>
              <a:miter lim="800000"/>
              <a:headEnd/>
              <a:tailEnd/>
            </a:ln>
          </p:spPr>
        </p:pic>
        <p:pic>
          <p:nvPicPr>
            <p:cNvPr id="138249" name="Picture 2" descr="C:\snavely\talks\MSRMarch2008\images\graph0.png"/>
            <p:cNvPicPr>
              <a:picLocks noChangeAspect="1" noChangeArrowheads="1"/>
            </p:cNvPicPr>
            <p:nvPr/>
          </p:nvPicPr>
          <p:blipFill>
            <a:blip r:embed="rId4" cstate="print"/>
            <a:srcRect/>
            <a:stretch>
              <a:fillRect/>
            </a:stretch>
          </p:blipFill>
          <p:spPr bwMode="auto">
            <a:xfrm>
              <a:off x="228600" y="2895600"/>
              <a:ext cx="1483866" cy="1447800"/>
            </a:xfrm>
            <a:prstGeom prst="rect">
              <a:avLst/>
            </a:prstGeom>
            <a:noFill/>
            <a:ln w="9525">
              <a:noFill/>
              <a:miter lim="800000"/>
              <a:headEnd/>
              <a:tailEnd/>
            </a:ln>
          </p:spPr>
        </p:pic>
      </p:grpSp>
      <p:pic>
        <p:nvPicPr>
          <p:cNvPr id="1027" name="Picture 3" descr="C:\snavely\talks\MSRMarch2008\images\graph1.png"/>
          <p:cNvPicPr>
            <a:picLocks noChangeAspect="1" noChangeArrowheads="1"/>
          </p:cNvPicPr>
          <p:nvPr/>
        </p:nvPicPr>
        <p:blipFill>
          <a:blip r:embed="rId5" cstate="print"/>
          <a:srcRect/>
          <a:stretch>
            <a:fillRect/>
          </a:stretch>
        </p:blipFill>
        <p:spPr bwMode="auto">
          <a:xfrm>
            <a:off x="7239000" y="1374775"/>
            <a:ext cx="1404938" cy="1370013"/>
          </a:xfrm>
          <a:prstGeom prst="rect">
            <a:avLst/>
          </a:prstGeom>
          <a:noFill/>
          <a:ln w="9525">
            <a:noFill/>
            <a:miter lim="800000"/>
            <a:headEnd/>
            <a:tailEnd/>
          </a:ln>
        </p:spPr>
      </p:pic>
      <p:pic>
        <p:nvPicPr>
          <p:cNvPr id="1028" name="Picture 4" descr="C:\snavely\talks\MSRMarch2008\images\mlst1.png"/>
          <p:cNvPicPr>
            <a:picLocks noChangeAspect="1" noChangeArrowheads="1"/>
          </p:cNvPicPr>
          <p:nvPr/>
        </p:nvPicPr>
        <p:blipFill>
          <a:blip r:embed="rId6" cstate="print"/>
          <a:srcRect/>
          <a:stretch>
            <a:fillRect/>
          </a:stretch>
        </p:blipFill>
        <p:spPr bwMode="auto">
          <a:xfrm>
            <a:off x="7281863" y="3119438"/>
            <a:ext cx="1404937" cy="1376362"/>
          </a:xfrm>
          <a:prstGeom prst="rect">
            <a:avLst/>
          </a:prstGeom>
          <a:noFill/>
          <a:ln w="9525">
            <a:noFill/>
            <a:miter lim="800000"/>
            <a:headEnd/>
            <a:tailEnd/>
          </a:ln>
        </p:spPr>
      </p:pic>
      <p:sp>
        <p:nvSpPr>
          <p:cNvPr id="14" name="TextBox 13"/>
          <p:cNvSpPr txBox="1">
            <a:spLocks noChangeArrowheads="1"/>
          </p:cNvSpPr>
          <p:nvPr/>
        </p:nvSpPr>
        <p:spPr bwMode="auto">
          <a:xfrm>
            <a:off x="7772400" y="4724400"/>
            <a:ext cx="577850" cy="1108075"/>
          </a:xfrm>
          <a:prstGeom prst="rect">
            <a:avLst/>
          </a:prstGeom>
          <a:noFill/>
          <a:ln w="9525">
            <a:noFill/>
            <a:miter lim="800000"/>
            <a:headEnd/>
            <a:tailEnd/>
          </a:ln>
        </p:spPr>
        <p:txBody>
          <a:bodyPr wrap="none">
            <a:spAutoFit/>
          </a:bodyPr>
          <a:lstStyle/>
          <a:p>
            <a:r>
              <a:rPr lang="en-US" sz="6600">
                <a:latin typeface="Calibri"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500"/>
                                        <p:tgtEl>
                                          <p:spTgt spid="10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500"/>
                                        <p:tgtEl>
                                          <p:spTgt spid="10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snavely\talks\AdobeFeb2008\Stonehenge.skeletal.png"/>
          <p:cNvPicPr>
            <a:picLocks noChangeAspect="1" noChangeArrowheads="1"/>
          </p:cNvPicPr>
          <p:nvPr/>
        </p:nvPicPr>
        <p:blipFill>
          <a:blip r:embed="rId3" cstate="print"/>
          <a:srcRect/>
          <a:stretch>
            <a:fillRect/>
          </a:stretch>
        </p:blipFill>
        <p:spPr bwMode="auto">
          <a:xfrm>
            <a:off x="5170488" y="1866900"/>
            <a:ext cx="3043237" cy="3690938"/>
          </a:xfrm>
          <a:prstGeom prst="rect">
            <a:avLst/>
          </a:prstGeom>
          <a:noFill/>
          <a:ln w="9525">
            <a:noFill/>
            <a:miter lim="800000"/>
            <a:headEnd/>
            <a:tailEnd/>
          </a:ln>
        </p:spPr>
      </p:pic>
      <p:sp>
        <p:nvSpPr>
          <p:cNvPr id="140290" name="Title 1"/>
          <p:cNvSpPr>
            <a:spLocks noGrp="1"/>
          </p:cNvSpPr>
          <p:nvPr>
            <p:ph type="title"/>
          </p:nvPr>
        </p:nvSpPr>
        <p:spPr/>
        <p:txBody>
          <a:bodyPr/>
          <a:lstStyle/>
          <a:p>
            <a:pPr eaLnBrk="1" hangingPunct="1"/>
            <a:r>
              <a:rPr lang="en-US" smtClean="0"/>
              <a:t>Example</a:t>
            </a:r>
          </a:p>
        </p:txBody>
      </p:sp>
      <p:pic>
        <p:nvPicPr>
          <p:cNvPr id="11266" name="Picture 2" descr="C:\Documents and Settings\v-noahs\My Documents\Nokia\images\Stonehenge\Stonehenge.tsp.png"/>
          <p:cNvPicPr>
            <a:picLocks noChangeAspect="1" noChangeArrowheads="1"/>
          </p:cNvPicPr>
          <p:nvPr/>
        </p:nvPicPr>
        <p:blipFill>
          <a:blip r:embed="rId4" cstate="print"/>
          <a:srcRect/>
          <a:stretch>
            <a:fillRect/>
          </a:stretch>
        </p:blipFill>
        <p:spPr bwMode="auto">
          <a:xfrm>
            <a:off x="4943475" y="1600200"/>
            <a:ext cx="3514725" cy="4191000"/>
          </a:xfrm>
          <a:prstGeom prst="rect">
            <a:avLst/>
          </a:prstGeom>
          <a:noFill/>
          <a:ln w="9525">
            <a:noFill/>
            <a:miter lim="800000"/>
            <a:headEnd/>
            <a:tailEnd/>
          </a:ln>
        </p:spPr>
      </p:pic>
      <p:pic>
        <p:nvPicPr>
          <p:cNvPr id="140292" name="Picture 3" descr="C:\Documents and Settings\v-noahs\My Documents\Nokia\images\Stonehenge\Stonehenge.full.png"/>
          <p:cNvPicPr>
            <a:picLocks noChangeAspect="1" noChangeArrowheads="1"/>
          </p:cNvPicPr>
          <p:nvPr/>
        </p:nvPicPr>
        <p:blipFill>
          <a:blip r:embed="rId5" cstate="print"/>
          <a:srcRect/>
          <a:stretch>
            <a:fillRect/>
          </a:stretch>
        </p:blipFill>
        <p:spPr bwMode="auto">
          <a:xfrm>
            <a:off x="752475" y="1524000"/>
            <a:ext cx="3743325" cy="4237038"/>
          </a:xfrm>
          <a:prstGeom prst="rect">
            <a:avLst/>
          </a:prstGeom>
          <a:noFill/>
          <a:ln w="9525">
            <a:noFill/>
            <a:miter lim="800000"/>
            <a:headEnd/>
            <a:tailEnd/>
          </a:ln>
        </p:spPr>
      </p:pic>
      <p:sp>
        <p:nvSpPr>
          <p:cNvPr id="140293" name="TextBox 5"/>
          <p:cNvSpPr txBox="1">
            <a:spLocks noChangeArrowheads="1"/>
          </p:cNvSpPr>
          <p:nvPr/>
        </p:nvSpPr>
        <p:spPr bwMode="auto">
          <a:xfrm>
            <a:off x="1828800" y="5938838"/>
            <a:ext cx="1414463" cy="461962"/>
          </a:xfrm>
          <a:prstGeom prst="rect">
            <a:avLst/>
          </a:prstGeom>
          <a:noFill/>
          <a:ln w="9525">
            <a:noFill/>
            <a:miter lim="800000"/>
            <a:headEnd/>
            <a:tailEnd/>
          </a:ln>
        </p:spPr>
        <p:txBody>
          <a:bodyPr wrap="none">
            <a:spAutoFit/>
          </a:bodyPr>
          <a:lstStyle/>
          <a:p>
            <a:r>
              <a:rPr lang="en-US" sz="2400">
                <a:latin typeface="Calibri" pitchFamily="34" charset="0"/>
              </a:rPr>
              <a:t>Full graph</a:t>
            </a:r>
          </a:p>
        </p:txBody>
      </p:sp>
      <p:sp>
        <p:nvSpPr>
          <p:cNvPr id="7" name="TextBox 6"/>
          <p:cNvSpPr txBox="1">
            <a:spLocks noChangeArrowheads="1"/>
          </p:cNvSpPr>
          <p:nvPr/>
        </p:nvSpPr>
        <p:spPr bwMode="auto">
          <a:xfrm>
            <a:off x="5838825" y="5938838"/>
            <a:ext cx="1933575" cy="461962"/>
          </a:xfrm>
          <a:prstGeom prst="rect">
            <a:avLst/>
          </a:prstGeom>
          <a:noFill/>
          <a:ln w="9525">
            <a:noFill/>
            <a:miter lim="800000"/>
            <a:headEnd/>
            <a:tailEnd/>
          </a:ln>
        </p:spPr>
        <p:txBody>
          <a:bodyPr wrap="none">
            <a:spAutoFit/>
          </a:bodyPr>
          <a:lstStyle/>
          <a:p>
            <a:r>
              <a:rPr lang="en-US" sz="2400">
                <a:latin typeface="Calibri" pitchFamily="34" charset="0"/>
              </a:rPr>
              <a:t>Skeletal graph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074"/>
                                        </p:tgtEl>
                                        <p:attrNameLst>
                                          <p:attrName>style.visibility</p:attrName>
                                        </p:attrNameLst>
                                      </p:cBhvr>
                                      <p:to>
                                        <p:strVal val="visible"/>
                                      </p:to>
                                    </p:set>
                                    <p:animEffect transition="in" filter="fade">
                                      <p:cBhvr>
                                        <p:cTn id="7" dur="500"/>
                                        <p:tgtEl>
                                          <p:spTgt spid="131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fade">
                                      <p:cBhvr>
                                        <p:cTn id="15"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pPr eaLnBrk="1" hangingPunct="1"/>
            <a:r>
              <a:rPr lang="en-US" smtClean="0"/>
              <a:t>The world in photos</a:t>
            </a:r>
          </a:p>
        </p:txBody>
      </p:sp>
      <p:sp>
        <p:nvSpPr>
          <p:cNvPr id="4099" name="Rectangle 3"/>
          <p:cNvSpPr>
            <a:spLocks noGrp="1" noChangeArrowheads="1"/>
          </p:cNvSpPr>
          <p:nvPr>
            <p:ph type="body" idx="1"/>
          </p:nvPr>
        </p:nvSpPr>
        <p:spPr/>
        <p:txBody>
          <a:bodyPr/>
          <a:lstStyle/>
          <a:p>
            <a:pPr eaLnBrk="1" hangingPunct="1"/>
            <a:r>
              <a:rPr lang="en-US" sz="2800" dirty="0" smtClean="0"/>
              <a:t>There are </a:t>
            </a:r>
            <a:r>
              <a:rPr lang="en-US" sz="2800" b="1" i="1" dirty="0" smtClean="0"/>
              <a:t>billions </a:t>
            </a:r>
            <a:r>
              <a:rPr lang="en-US" sz="2800" dirty="0" smtClean="0"/>
              <a:t>of photos online</a:t>
            </a:r>
          </a:p>
          <a:p>
            <a:pPr eaLnBrk="1" hangingPunct="1"/>
            <a:r>
              <a:rPr lang="en-US" sz="2800" dirty="0" smtClean="0"/>
              <a:t>Photographic record of the surface of the earth</a:t>
            </a:r>
          </a:p>
          <a:p>
            <a:pPr eaLnBrk="1" hangingPunct="1"/>
            <a:r>
              <a:rPr lang="en-US" sz="2800" dirty="0" smtClean="0"/>
              <a:t>Photo sharing on a massive scale</a:t>
            </a:r>
          </a:p>
          <a:p>
            <a:pPr eaLnBrk="1" hangingPunct="1">
              <a:buFontTx/>
              <a:buNone/>
            </a:pPr>
            <a:endParaRPr lang="en-US" sz="1800" dirty="0" smtClean="0"/>
          </a:p>
          <a:p>
            <a:pPr eaLnBrk="1" hangingPunct="1"/>
            <a:endParaRPr lang="en-US" sz="1800" dirty="0" smtClean="0"/>
          </a:p>
        </p:txBody>
      </p:sp>
      <p:pic>
        <p:nvPicPr>
          <p:cNvPr id="3079" name="Picture 7"/>
          <p:cNvPicPr>
            <a:picLocks noChangeAspect="1" noChangeArrowheads="1"/>
          </p:cNvPicPr>
          <p:nvPr/>
        </p:nvPicPr>
        <p:blipFill>
          <a:blip r:embed="rId3" cstate="print"/>
          <a:srcRect/>
          <a:stretch>
            <a:fillRect/>
          </a:stretch>
        </p:blipFill>
        <p:spPr bwMode="auto">
          <a:xfrm>
            <a:off x="6019800" y="3581400"/>
            <a:ext cx="2819400" cy="2092325"/>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p:spPr>
      </p:pic>
      <p:pic>
        <p:nvPicPr>
          <p:cNvPr id="1026" name="Picture 2"/>
          <p:cNvPicPr>
            <a:picLocks noChangeAspect="1" noChangeArrowheads="1"/>
          </p:cNvPicPr>
          <p:nvPr/>
        </p:nvPicPr>
        <p:blipFill>
          <a:blip r:embed="rId4" cstate="print"/>
          <a:srcRect/>
          <a:stretch>
            <a:fillRect/>
          </a:stretch>
        </p:blipFill>
        <p:spPr bwMode="auto">
          <a:xfrm>
            <a:off x="381000" y="3581400"/>
            <a:ext cx="2436813" cy="212883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027" name="Picture 3"/>
          <p:cNvPicPr>
            <a:picLocks noChangeAspect="1" noChangeArrowheads="1"/>
          </p:cNvPicPr>
          <p:nvPr/>
        </p:nvPicPr>
        <p:blipFill>
          <a:blip r:embed="rId5" cstate="print"/>
          <a:srcRect/>
          <a:stretch>
            <a:fillRect/>
          </a:stretch>
        </p:blipFill>
        <p:spPr bwMode="auto">
          <a:xfrm>
            <a:off x="3179763" y="3581400"/>
            <a:ext cx="2493962" cy="211931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animEffect transition="in" filter="fade">
                                      <p:cBhvr>
                                        <p:cTn id="7" dur="500"/>
                                        <p:tgtEl>
                                          <p:spTgt spid="409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500"/>
                                        <p:tgtEl>
                                          <p:spTgt spid="10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099">
                                            <p:txEl>
                                              <p:pRg st="2" end="2"/>
                                            </p:txEl>
                                          </p:spTgt>
                                        </p:tgtEl>
                                        <p:attrNameLst>
                                          <p:attrName>style.visibility</p:attrName>
                                        </p:attrNameLst>
                                      </p:cBhvr>
                                      <p:to>
                                        <p:strVal val="visible"/>
                                      </p:to>
                                    </p:set>
                                    <p:animEffect transition="in" filter="fade">
                                      <p:cBhvr>
                                        <p:cTn id="18" dur="500"/>
                                        <p:tgtEl>
                                          <p:spTgt spid="4099">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079"/>
                                        </p:tgtEl>
                                        <p:attrNameLst>
                                          <p:attrName>style.visibility</p:attrName>
                                        </p:attrNameLst>
                                      </p:cBhvr>
                                      <p:to>
                                        <p:strVal val="visible"/>
                                      </p:to>
                                    </p:set>
                                    <p:animEffect transition="in" filter="fade">
                                      <p:cBhvr>
                                        <p:cTn id="21"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2" name="Straight Connector 11"/>
          <p:cNvCxnSpPr/>
          <p:nvPr/>
        </p:nvCxnSpPr>
        <p:spPr>
          <a:xfrm>
            <a:off x="1905000" y="3810000"/>
            <a:ext cx="2438400" cy="1588"/>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24400" y="3810000"/>
            <a:ext cx="2438400" cy="1588"/>
          </a:xfrm>
          <a:prstGeom prst="line">
            <a:avLst/>
          </a:prstGeom>
          <a:ln w="31750">
            <a:solidFill>
              <a:srgbClr val="000000"/>
            </a:solidFill>
          </a:ln>
        </p:spPr>
        <p:style>
          <a:lnRef idx="1">
            <a:schemeClr val="accent1"/>
          </a:lnRef>
          <a:fillRef idx="0">
            <a:schemeClr val="accent1"/>
          </a:fillRef>
          <a:effectRef idx="0">
            <a:schemeClr val="accent1"/>
          </a:effectRef>
          <a:fontRef idx="minor">
            <a:schemeClr val="tx1"/>
          </a:fontRef>
        </p:style>
      </p:cxnSp>
      <p:sp>
        <p:nvSpPr>
          <p:cNvPr id="142339" name="Title 1"/>
          <p:cNvSpPr>
            <a:spLocks noGrp="1"/>
          </p:cNvSpPr>
          <p:nvPr>
            <p:ph type="title"/>
          </p:nvPr>
        </p:nvSpPr>
        <p:spPr>
          <a:xfrm>
            <a:off x="457200" y="0"/>
            <a:ext cx="8229600" cy="990600"/>
          </a:xfrm>
        </p:spPr>
        <p:txBody>
          <a:bodyPr/>
          <a:lstStyle/>
          <a:p>
            <a:pPr eaLnBrk="1" hangingPunct="1"/>
            <a:r>
              <a:rPr lang="en-US" sz="4000" smtClean="0"/>
              <a:t>Representing information in a graph</a:t>
            </a:r>
          </a:p>
        </p:txBody>
      </p:sp>
      <p:sp>
        <p:nvSpPr>
          <p:cNvPr id="4" name="Content Placeholder 3"/>
          <p:cNvSpPr>
            <a:spLocks noGrp="1"/>
          </p:cNvSpPr>
          <p:nvPr>
            <p:ph idx="1"/>
          </p:nvPr>
        </p:nvSpPr>
        <p:spPr>
          <a:xfrm>
            <a:off x="457200" y="990600"/>
            <a:ext cx="8229600" cy="5486400"/>
          </a:xfrm>
        </p:spPr>
        <p:txBody>
          <a:bodyPr/>
          <a:lstStyle/>
          <a:p>
            <a:pPr eaLnBrk="1" hangingPunct="1"/>
            <a:r>
              <a:rPr lang="en-US" sz="2800" smtClean="0"/>
              <a:t>What kind of information?</a:t>
            </a:r>
          </a:p>
          <a:p>
            <a:pPr lvl="1" eaLnBrk="1" hangingPunct="1"/>
            <a:r>
              <a:rPr lang="en-US" sz="2400" smtClean="0"/>
              <a:t>No absolute information about camera positions</a:t>
            </a:r>
          </a:p>
          <a:p>
            <a:pPr lvl="1" eaLnBrk="1" hangingPunct="1"/>
            <a:r>
              <a:rPr lang="en-US" sz="2400" smtClean="0"/>
              <a:t>Each edge provides information about the relative positions of two images</a:t>
            </a:r>
          </a:p>
          <a:p>
            <a:pPr eaLnBrk="1" hangingPunct="1"/>
            <a:endParaRPr lang="en-US" sz="2800" smtClean="0"/>
          </a:p>
          <a:p>
            <a:pPr eaLnBrk="1" hangingPunct="1"/>
            <a:endParaRPr lang="en-US" sz="2800" smtClean="0"/>
          </a:p>
          <a:p>
            <a:pPr eaLnBrk="1" hangingPunct="1">
              <a:buFont typeface="Arial" charset="0"/>
              <a:buNone/>
            </a:pPr>
            <a:r>
              <a:rPr lang="en-US" sz="2800" smtClean="0"/>
              <a:t>	</a:t>
            </a:r>
          </a:p>
          <a:p>
            <a:pPr eaLnBrk="1" hangingPunct="1">
              <a:buFont typeface="Arial" charset="0"/>
              <a:buNone/>
            </a:pPr>
            <a:endParaRPr lang="en-US" sz="2800" smtClean="0"/>
          </a:p>
          <a:p>
            <a:pPr lvl="1" eaLnBrk="1" hangingPunct="1"/>
            <a:r>
              <a:rPr lang="en-US" sz="2400" smtClean="0"/>
              <a:t>… but not all edges are equally informative</a:t>
            </a:r>
          </a:p>
          <a:p>
            <a:pPr eaLnBrk="1" hangingPunct="1"/>
            <a:r>
              <a:rPr lang="en-US" sz="2800" smtClean="0"/>
              <a:t>We model information with the uncertainty (covariance) in pairwise camera positions</a:t>
            </a:r>
          </a:p>
        </p:txBody>
      </p:sp>
      <p:pic>
        <p:nvPicPr>
          <p:cNvPr id="2052" name="Picture 4" descr="C:\snavely\demos\ObjMovies\data\Pantheon\images\088253837.jpg"/>
          <p:cNvPicPr>
            <a:picLocks noChangeAspect="1" noChangeArrowheads="1"/>
          </p:cNvPicPr>
          <p:nvPr/>
        </p:nvPicPr>
        <p:blipFill>
          <a:blip r:embed="rId2" cstate="print"/>
          <a:srcRect/>
          <a:stretch>
            <a:fillRect/>
          </a:stretch>
        </p:blipFill>
        <p:spPr bwMode="auto">
          <a:xfrm>
            <a:off x="3479800" y="3048000"/>
            <a:ext cx="1930400" cy="1447800"/>
          </a:xfrm>
          <a:prstGeom prst="rect">
            <a:avLst/>
          </a:prstGeom>
          <a:noFill/>
          <a:ln>
            <a:solidFill>
              <a:srgbClr val="000000"/>
            </a:solidFill>
          </a:ln>
          <a:effectLst>
            <a:outerShdw blurRad="50800" dist="38100" dir="2700000" algn="tl" rotWithShape="0">
              <a:prstClr val="black">
                <a:alpha val="40000"/>
              </a:prstClr>
            </a:outerShdw>
          </a:effectLst>
        </p:spPr>
      </p:pic>
      <p:pic>
        <p:nvPicPr>
          <p:cNvPr id="2054" name="Picture 6" descr="C:\snavely\talks\AdobeFeb2008\068616609.small.jpg"/>
          <p:cNvPicPr>
            <a:picLocks noChangeAspect="1" noChangeArrowheads="1"/>
          </p:cNvPicPr>
          <p:nvPr/>
        </p:nvPicPr>
        <p:blipFill>
          <a:blip r:embed="rId3" cstate="print"/>
          <a:srcRect/>
          <a:stretch>
            <a:fillRect/>
          </a:stretch>
        </p:blipFill>
        <p:spPr bwMode="auto">
          <a:xfrm>
            <a:off x="914400" y="3048000"/>
            <a:ext cx="1930400" cy="1447800"/>
          </a:xfrm>
          <a:prstGeom prst="rect">
            <a:avLst/>
          </a:prstGeom>
          <a:noFill/>
          <a:ln>
            <a:solidFill>
              <a:srgbClr val="000000"/>
            </a:solidFill>
          </a:ln>
          <a:effectLst>
            <a:outerShdw blurRad="50800" dist="38100" dir="2700000" algn="tl" rotWithShape="0">
              <a:prstClr val="black">
                <a:alpha val="40000"/>
              </a:prstClr>
            </a:outerShdw>
          </a:effectLst>
        </p:spPr>
      </p:pic>
      <p:pic>
        <p:nvPicPr>
          <p:cNvPr id="2055" name="Picture 7" descr="C:\snavely\talks\AdobeFeb2008\105133359.small.jpg"/>
          <p:cNvPicPr>
            <a:picLocks noChangeAspect="1" noChangeArrowheads="1"/>
          </p:cNvPicPr>
          <p:nvPr/>
        </p:nvPicPr>
        <p:blipFill>
          <a:blip r:embed="rId4" cstate="print"/>
          <a:srcRect r="11025"/>
          <a:stretch>
            <a:fillRect/>
          </a:stretch>
        </p:blipFill>
        <p:spPr bwMode="auto">
          <a:xfrm>
            <a:off x="6019800" y="3048000"/>
            <a:ext cx="1981200" cy="1482725"/>
          </a:xfrm>
          <a:prstGeom prst="rect">
            <a:avLst/>
          </a:prstGeom>
          <a:noFill/>
          <a:ln>
            <a:solidFill>
              <a:srgbClr val="000000"/>
            </a:solidFill>
          </a:ln>
          <a:effectLst>
            <a:outerShdw blurRad="50800" dist="38100" dir="2700000" algn="tl" rotWithShape="0">
              <a:prstClr val="black">
                <a:alpha val="40000"/>
              </a:prstClr>
            </a:outerShdw>
          </a:effectLst>
        </p:spPr>
      </p:pic>
      <p:sp>
        <p:nvSpPr>
          <p:cNvPr id="9" name="Oval 8"/>
          <p:cNvSpPr/>
          <p:nvPr/>
        </p:nvSpPr>
        <p:spPr>
          <a:xfrm rot="700769">
            <a:off x="5568950" y="3449638"/>
            <a:ext cx="280988" cy="703262"/>
          </a:xfrm>
          <a:prstGeom prst="ellipse">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rot="21401285">
            <a:off x="3090863" y="3636963"/>
            <a:ext cx="142875" cy="360362"/>
          </a:xfrm>
          <a:prstGeom prst="ellipse">
            <a:avLst/>
          </a:prstGeom>
          <a:solidFill>
            <a:srgbClr val="FF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par>
                                <p:cTn id="18" presetID="10" presetClass="entr" presetSubtype="0" fill="hold" nodeType="with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fade">
                                      <p:cBhvr>
                                        <p:cTn id="20" dur="500"/>
                                        <p:tgtEl>
                                          <p:spTgt spid="2054"/>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5"/>
                                        </p:tgtEl>
                                        <p:attrNameLst>
                                          <p:attrName>style.visibility</p:attrName>
                                        </p:attrNameLst>
                                      </p:cBhvr>
                                      <p:to>
                                        <p:strVal val="visible"/>
                                      </p:to>
                                    </p:set>
                                    <p:animEffect transition="in" filter="fade">
                                      <p:cBhvr>
                                        <p:cTn id="33" dur="500"/>
                                        <p:tgtEl>
                                          <p:spTgt spid="2055"/>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fade">
                                      <p:cBhvr>
                                        <p:cTn id="41" dur="500"/>
                                        <p:tgtEl>
                                          <p:spTgt spid="4">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61" name="Title 1"/>
          <p:cNvSpPr>
            <a:spLocks noGrp="1"/>
          </p:cNvSpPr>
          <p:nvPr>
            <p:ph type="title"/>
          </p:nvPr>
        </p:nvSpPr>
        <p:spPr/>
        <p:txBody>
          <a:bodyPr/>
          <a:lstStyle/>
          <a:p>
            <a:pPr eaLnBrk="1" hangingPunct="1"/>
            <a:r>
              <a:rPr lang="en-US" smtClean="0"/>
              <a:t>Estimating certainty</a:t>
            </a:r>
          </a:p>
        </p:txBody>
      </p:sp>
      <p:sp>
        <p:nvSpPr>
          <p:cNvPr id="3" name="Content Placeholder 2"/>
          <p:cNvSpPr>
            <a:spLocks noGrp="1"/>
          </p:cNvSpPr>
          <p:nvPr>
            <p:ph idx="1"/>
          </p:nvPr>
        </p:nvSpPr>
        <p:spPr/>
        <p:txBody>
          <a:bodyPr/>
          <a:lstStyle/>
          <a:p>
            <a:pPr eaLnBrk="1" hangingPunct="1"/>
            <a:r>
              <a:rPr lang="en-US" smtClean="0"/>
              <a:t>Usually measured with covariance matrix</a:t>
            </a:r>
          </a:p>
          <a:p>
            <a:pPr eaLnBrk="1" hangingPunct="1"/>
            <a:endParaRPr lang="en-US" smtClean="0"/>
          </a:p>
          <a:p>
            <a:pPr eaLnBrk="1" hangingPunct="1"/>
            <a:endParaRPr lang="en-US" smtClean="0"/>
          </a:p>
          <a:p>
            <a:pPr eaLnBrk="1" hangingPunct="1"/>
            <a:endParaRPr lang="en-US" smtClean="0"/>
          </a:p>
          <a:p>
            <a:pPr eaLnBrk="1" hangingPunct="1"/>
            <a:r>
              <a:rPr lang="en-US" smtClean="0"/>
              <a:t>SfM has thousands or millions of parameters</a:t>
            </a:r>
          </a:p>
          <a:p>
            <a:pPr eaLnBrk="1" hangingPunct="1"/>
            <a:r>
              <a:rPr lang="en-US" smtClean="0"/>
              <a:t>We only measure covariance in camera positions (3x3 matrix for every camera)</a:t>
            </a:r>
          </a:p>
        </p:txBody>
      </p:sp>
      <p:sp>
        <p:nvSpPr>
          <p:cNvPr id="4" name="Oval 3"/>
          <p:cNvSpPr/>
          <p:nvPr/>
        </p:nvSpPr>
        <p:spPr>
          <a:xfrm rot="1605190">
            <a:off x="2292350" y="2493963"/>
            <a:ext cx="1981200" cy="838200"/>
          </a:xfrm>
          <a:prstGeom prst="ellipse">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Oval 4"/>
          <p:cNvSpPr/>
          <p:nvPr/>
        </p:nvSpPr>
        <p:spPr>
          <a:xfrm>
            <a:off x="3224213" y="2855913"/>
            <a:ext cx="76200" cy="76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6" name="Oval 5"/>
          <p:cNvSpPr/>
          <p:nvPr/>
        </p:nvSpPr>
        <p:spPr>
          <a:xfrm rot="7019053">
            <a:off x="5359400" y="2816226"/>
            <a:ext cx="611187" cy="258762"/>
          </a:xfrm>
          <a:prstGeom prst="ellipse">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5624513" y="2909888"/>
            <a:ext cx="76200" cy="76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p:txBody>
          <a:bodyPr/>
          <a:lstStyle/>
          <a:p>
            <a:pPr eaLnBrk="1" hangingPunct="1"/>
            <a:r>
              <a:rPr lang="en-US" smtClean="0"/>
              <a:t>Pantheon</a:t>
            </a:r>
          </a:p>
        </p:txBody>
      </p:sp>
      <p:pic>
        <p:nvPicPr>
          <p:cNvPr id="173058" name="Picture 2" descr="C:\Documents and Settings\v-noahs\My Documents\Nokia\images\Pantheon\Pantheon.full.4.png"/>
          <p:cNvPicPr>
            <a:picLocks noChangeAspect="1" noChangeArrowheads="1"/>
          </p:cNvPicPr>
          <p:nvPr/>
        </p:nvPicPr>
        <p:blipFill>
          <a:blip r:embed="rId2" cstate="print"/>
          <a:srcRect/>
          <a:stretch>
            <a:fillRect/>
          </a:stretch>
        </p:blipFill>
        <p:spPr bwMode="auto">
          <a:xfrm>
            <a:off x="457200" y="1268413"/>
            <a:ext cx="3581400" cy="5360987"/>
          </a:xfrm>
          <a:prstGeom prst="rect">
            <a:avLst/>
          </a:prstGeom>
          <a:noFill/>
          <a:ln w="9525">
            <a:noFill/>
            <a:miter lim="800000"/>
            <a:headEnd/>
            <a:tailEnd/>
          </a:ln>
        </p:spPr>
      </p:pic>
      <p:pic>
        <p:nvPicPr>
          <p:cNvPr id="8195" name="Picture 3" descr="C:\Documents and Settings\v-noahs\My Documents\Nokia\images\Pantheon\Pantheon.ss.4.png"/>
          <p:cNvPicPr>
            <a:picLocks noChangeAspect="1" noChangeArrowheads="1"/>
          </p:cNvPicPr>
          <p:nvPr/>
        </p:nvPicPr>
        <p:blipFill>
          <a:blip r:embed="rId3" cstate="print"/>
          <a:srcRect/>
          <a:stretch>
            <a:fillRect/>
          </a:stretch>
        </p:blipFill>
        <p:spPr bwMode="auto">
          <a:xfrm>
            <a:off x="4876800" y="1295400"/>
            <a:ext cx="3563938" cy="5334000"/>
          </a:xfrm>
          <a:prstGeom prst="rect">
            <a:avLst/>
          </a:prstGeom>
          <a:noFill/>
          <a:ln w="9525">
            <a:noFill/>
            <a:miter lim="800000"/>
            <a:headEnd/>
            <a:tailEnd/>
          </a:ln>
        </p:spPr>
      </p:pic>
      <p:sp>
        <p:nvSpPr>
          <p:cNvPr id="173060" name="TextBox 5"/>
          <p:cNvSpPr txBox="1">
            <a:spLocks noChangeArrowheads="1"/>
          </p:cNvSpPr>
          <p:nvPr/>
        </p:nvSpPr>
        <p:spPr bwMode="auto">
          <a:xfrm>
            <a:off x="2286000" y="5638800"/>
            <a:ext cx="1211263" cy="400050"/>
          </a:xfrm>
          <a:prstGeom prst="rect">
            <a:avLst/>
          </a:prstGeom>
          <a:noFill/>
          <a:ln w="9525">
            <a:noFill/>
            <a:miter lim="800000"/>
            <a:headEnd/>
            <a:tailEnd/>
          </a:ln>
        </p:spPr>
        <p:txBody>
          <a:bodyPr wrap="none">
            <a:spAutoFit/>
          </a:bodyPr>
          <a:lstStyle/>
          <a:p>
            <a:r>
              <a:rPr lang="en-US" sz="2000">
                <a:latin typeface="Calibri" pitchFamily="34" charset="0"/>
              </a:rPr>
              <a:t>Full graph</a:t>
            </a:r>
          </a:p>
        </p:txBody>
      </p:sp>
      <p:sp>
        <p:nvSpPr>
          <p:cNvPr id="7" name="TextBox 6"/>
          <p:cNvSpPr txBox="1">
            <a:spLocks noChangeArrowheads="1"/>
          </p:cNvSpPr>
          <p:nvPr/>
        </p:nvSpPr>
        <p:spPr bwMode="auto">
          <a:xfrm>
            <a:off x="6502400" y="5638800"/>
            <a:ext cx="2336800" cy="400050"/>
          </a:xfrm>
          <a:prstGeom prst="rect">
            <a:avLst/>
          </a:prstGeom>
          <a:noFill/>
          <a:ln w="9525">
            <a:noFill/>
            <a:miter lim="800000"/>
            <a:headEnd/>
            <a:tailEnd/>
          </a:ln>
        </p:spPr>
        <p:txBody>
          <a:bodyPr wrap="none">
            <a:spAutoFit/>
          </a:bodyPr>
          <a:lstStyle/>
          <a:p>
            <a:r>
              <a:rPr lang="en-US" sz="2000">
                <a:latin typeface="Calibri" pitchFamily="34" charset="0"/>
              </a:rPr>
              <a:t>Skeletal graph (</a:t>
            </a:r>
            <a:r>
              <a:rPr lang="en-US" sz="2000" i="1">
                <a:latin typeface="Calibri" pitchFamily="34" charset="0"/>
              </a:rPr>
              <a:t>t</a:t>
            </a:r>
            <a:r>
              <a:rPr lang="en-US" sz="2000">
                <a:latin typeface="Calibri" pitchFamily="34" charset="0"/>
              </a:rPr>
              <a:t>=16)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C:\Documents and Settings\v-noahs\My Documents\Nokia\images\Pantheon\Pantheon.final.2.png"/>
          <p:cNvPicPr>
            <a:picLocks noChangeAspect="1" noChangeArrowheads="1"/>
          </p:cNvPicPr>
          <p:nvPr/>
        </p:nvPicPr>
        <p:blipFill>
          <a:blip r:embed="rId2" cstate="print"/>
          <a:srcRect/>
          <a:stretch>
            <a:fillRect/>
          </a:stretch>
        </p:blipFill>
        <p:spPr bwMode="auto">
          <a:xfrm>
            <a:off x="6172200" y="1600200"/>
            <a:ext cx="2743200" cy="3657600"/>
          </a:xfrm>
          <a:prstGeom prst="rect">
            <a:avLst/>
          </a:prstGeom>
          <a:noFill/>
          <a:ln w="9525">
            <a:noFill/>
            <a:miter lim="800000"/>
            <a:headEnd/>
            <a:tailEnd/>
          </a:ln>
        </p:spPr>
      </p:pic>
      <p:pic>
        <p:nvPicPr>
          <p:cNvPr id="174082" name="Picture 3" descr="C:\Documents and Settings\v-noahs\My Documents\Nokia\images\Pantheon\Pantheon.pre.2.png"/>
          <p:cNvPicPr>
            <a:picLocks noChangeAspect="1" noChangeArrowheads="1"/>
          </p:cNvPicPr>
          <p:nvPr/>
        </p:nvPicPr>
        <p:blipFill>
          <a:blip r:embed="rId3" cstate="print"/>
          <a:srcRect/>
          <a:stretch>
            <a:fillRect/>
          </a:stretch>
        </p:blipFill>
        <p:spPr bwMode="auto">
          <a:xfrm>
            <a:off x="3162300" y="1600200"/>
            <a:ext cx="2743200" cy="3657600"/>
          </a:xfrm>
          <a:prstGeom prst="rect">
            <a:avLst/>
          </a:prstGeom>
          <a:noFill/>
          <a:ln w="9525">
            <a:noFill/>
            <a:miter lim="800000"/>
            <a:headEnd/>
            <a:tailEnd/>
          </a:ln>
        </p:spPr>
      </p:pic>
      <p:pic>
        <p:nvPicPr>
          <p:cNvPr id="174083" name="Picture 4" descr="C:\Documents and Settings\v-noahs\My Documents\Nokia\images\Pantheon\Pantheon.tsp.2.png"/>
          <p:cNvPicPr>
            <a:picLocks noChangeAspect="1" noChangeArrowheads="1"/>
          </p:cNvPicPr>
          <p:nvPr/>
        </p:nvPicPr>
        <p:blipFill>
          <a:blip r:embed="rId4" cstate="print"/>
          <a:srcRect/>
          <a:stretch>
            <a:fillRect/>
          </a:stretch>
        </p:blipFill>
        <p:spPr bwMode="auto">
          <a:xfrm>
            <a:off x="152400" y="1600200"/>
            <a:ext cx="2743200" cy="3657600"/>
          </a:xfrm>
          <a:prstGeom prst="rect">
            <a:avLst/>
          </a:prstGeom>
          <a:noFill/>
          <a:ln w="9525">
            <a:noFill/>
            <a:miter lim="800000"/>
            <a:headEnd/>
            <a:tailEnd/>
          </a:ln>
        </p:spPr>
      </p:pic>
      <p:sp>
        <p:nvSpPr>
          <p:cNvPr id="174084" name="TextBox 6"/>
          <p:cNvSpPr txBox="1">
            <a:spLocks noChangeArrowheads="1"/>
          </p:cNvSpPr>
          <p:nvPr/>
        </p:nvSpPr>
        <p:spPr bwMode="auto">
          <a:xfrm>
            <a:off x="381000" y="5562600"/>
            <a:ext cx="2330450" cy="646113"/>
          </a:xfrm>
          <a:prstGeom prst="rect">
            <a:avLst/>
          </a:prstGeom>
          <a:noFill/>
          <a:ln w="9525">
            <a:noFill/>
            <a:miter lim="800000"/>
            <a:headEnd/>
            <a:tailEnd/>
          </a:ln>
        </p:spPr>
        <p:txBody>
          <a:bodyPr>
            <a:spAutoFit/>
          </a:bodyPr>
          <a:lstStyle/>
          <a:p>
            <a:pPr algn="ctr"/>
            <a:r>
              <a:rPr lang="en-US">
                <a:latin typeface="Calibri" pitchFamily="34" charset="0"/>
              </a:rPr>
              <a:t>Skeletal reconstruction</a:t>
            </a:r>
          </a:p>
          <a:p>
            <a:pPr algn="ctr"/>
            <a:r>
              <a:rPr lang="en-US">
                <a:latin typeface="Calibri" pitchFamily="34" charset="0"/>
              </a:rPr>
              <a:t>101 images</a:t>
            </a:r>
          </a:p>
        </p:txBody>
      </p:sp>
      <p:sp>
        <p:nvSpPr>
          <p:cNvPr id="174085" name="TextBox 7"/>
          <p:cNvSpPr txBox="1">
            <a:spLocks noChangeArrowheads="1"/>
          </p:cNvSpPr>
          <p:nvPr/>
        </p:nvSpPr>
        <p:spPr bwMode="auto">
          <a:xfrm>
            <a:off x="3578225" y="5562600"/>
            <a:ext cx="1984375" cy="646113"/>
          </a:xfrm>
          <a:prstGeom prst="rect">
            <a:avLst/>
          </a:prstGeom>
          <a:noFill/>
          <a:ln w="9525">
            <a:noFill/>
            <a:miter lim="800000"/>
            <a:headEnd/>
            <a:tailEnd/>
          </a:ln>
        </p:spPr>
        <p:txBody>
          <a:bodyPr wrap="none">
            <a:spAutoFit/>
          </a:bodyPr>
          <a:lstStyle/>
          <a:p>
            <a:pPr algn="ctr"/>
            <a:r>
              <a:rPr lang="en-US">
                <a:latin typeface="Calibri" pitchFamily="34" charset="0"/>
              </a:rPr>
              <a:t>After adding leaves</a:t>
            </a:r>
          </a:p>
          <a:p>
            <a:pPr algn="ctr"/>
            <a:r>
              <a:rPr lang="en-US">
                <a:latin typeface="Calibri" pitchFamily="34" charset="0"/>
              </a:rPr>
              <a:t>579 images</a:t>
            </a:r>
          </a:p>
        </p:txBody>
      </p:sp>
      <p:sp>
        <p:nvSpPr>
          <p:cNvPr id="174086" name="TextBox 8"/>
          <p:cNvSpPr txBox="1">
            <a:spLocks noChangeArrowheads="1"/>
          </p:cNvSpPr>
          <p:nvPr/>
        </p:nvSpPr>
        <p:spPr bwMode="auto">
          <a:xfrm>
            <a:off x="6400800" y="5562600"/>
            <a:ext cx="2352675" cy="646113"/>
          </a:xfrm>
          <a:prstGeom prst="rect">
            <a:avLst/>
          </a:prstGeom>
          <a:noFill/>
          <a:ln w="9525">
            <a:noFill/>
            <a:miter lim="800000"/>
            <a:headEnd/>
            <a:tailEnd/>
          </a:ln>
        </p:spPr>
        <p:txBody>
          <a:bodyPr wrap="none">
            <a:spAutoFit/>
          </a:bodyPr>
          <a:lstStyle/>
          <a:p>
            <a:pPr algn="ctr"/>
            <a:r>
              <a:rPr lang="en-US">
                <a:latin typeface="Calibri" pitchFamily="34" charset="0"/>
              </a:rPr>
              <a:t>After final optimization</a:t>
            </a:r>
          </a:p>
          <a:p>
            <a:pPr algn="ctr"/>
            <a:r>
              <a:rPr lang="en-US">
                <a:latin typeface="Calibri" pitchFamily="34" charset="0"/>
              </a:rPr>
              <a:t>579 images</a:t>
            </a:r>
          </a:p>
        </p:txBody>
      </p:sp>
      <p:sp>
        <p:nvSpPr>
          <p:cNvPr id="174087" name="Rectangle 8"/>
          <p:cNvSpPr>
            <a:spLocks noGrp="1"/>
          </p:cNvSpPr>
          <p:nvPr>
            <p:ph type="title" idx="4294967295"/>
          </p:nvPr>
        </p:nvSpPr>
        <p:spPr/>
        <p:txBody>
          <a:bodyPr/>
          <a:lstStyle/>
          <a:p>
            <a:r>
              <a:rPr lang="en-US" smtClean="0"/>
              <a:t>Pantheon</a:t>
            </a: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3" descr="C:\Documents and Settings\v-noahs\My Documents\Nokia\images\Trafalgar\TrafalgarOverhead.png"/>
          <p:cNvPicPr>
            <a:picLocks noChangeAspect="1" noChangeArrowheads="1"/>
          </p:cNvPicPr>
          <p:nvPr/>
        </p:nvPicPr>
        <p:blipFill>
          <a:blip r:embed="rId2" cstate="print"/>
          <a:srcRect/>
          <a:stretch>
            <a:fillRect/>
          </a:stretch>
        </p:blipFill>
        <p:spPr bwMode="auto">
          <a:xfrm>
            <a:off x="990600" y="1066800"/>
            <a:ext cx="6934200" cy="5200650"/>
          </a:xfrm>
          <a:prstGeom prst="rect">
            <a:avLst/>
          </a:prstGeom>
          <a:noFill/>
          <a:ln w="9525">
            <a:noFill/>
            <a:miter lim="800000"/>
            <a:headEnd/>
            <a:tailEnd/>
          </a:ln>
        </p:spPr>
      </p:pic>
      <p:pic>
        <p:nvPicPr>
          <p:cNvPr id="5122" name="Picture 2" descr="C:\Documents and Settings\v-noahs\My Documents\Nokia\images\Trafalgar\TrafalgarOverheadCropped2.png"/>
          <p:cNvPicPr>
            <a:picLocks noChangeAspect="1" noChangeArrowheads="1"/>
          </p:cNvPicPr>
          <p:nvPr/>
        </p:nvPicPr>
        <p:blipFill>
          <a:blip r:embed="rId3" cstate="print"/>
          <a:srcRect/>
          <a:stretch>
            <a:fillRect/>
          </a:stretch>
        </p:blipFill>
        <p:spPr bwMode="auto">
          <a:xfrm>
            <a:off x="6477000" y="152400"/>
            <a:ext cx="2514600" cy="2124075"/>
          </a:xfrm>
          <a:prstGeom prst="rect">
            <a:avLst/>
          </a:prstGeom>
          <a:noFill/>
          <a:ln>
            <a:solidFill>
              <a:srgbClr val="000000"/>
            </a:solidFill>
          </a:ln>
          <a:effectLst>
            <a:outerShdw blurRad="50800" dist="38100" dir="2700000" algn="tl" rotWithShape="0">
              <a:prstClr val="black">
                <a:alpha val="40000"/>
              </a:prstClr>
            </a:outerShdw>
          </a:effectLst>
        </p:spPr>
      </p:pic>
      <p:sp>
        <p:nvSpPr>
          <p:cNvPr id="179203" name="Title 1"/>
          <p:cNvSpPr>
            <a:spLocks noGrp="1"/>
          </p:cNvSpPr>
          <p:nvPr>
            <p:ph type="title"/>
          </p:nvPr>
        </p:nvSpPr>
        <p:spPr>
          <a:xfrm>
            <a:off x="76200" y="0"/>
            <a:ext cx="4038600" cy="1143000"/>
          </a:xfrm>
        </p:spPr>
        <p:txBody>
          <a:bodyPr/>
          <a:lstStyle/>
          <a:p>
            <a:pPr eaLnBrk="1" hangingPunct="1"/>
            <a:r>
              <a:rPr lang="en-US" smtClean="0"/>
              <a:t>Trafalgar Square</a:t>
            </a:r>
          </a:p>
        </p:txBody>
      </p:sp>
      <p:sp>
        <p:nvSpPr>
          <p:cNvPr id="179204" name="TextBox 6"/>
          <p:cNvSpPr txBox="1">
            <a:spLocks noChangeArrowheads="1"/>
          </p:cNvSpPr>
          <p:nvPr/>
        </p:nvSpPr>
        <p:spPr bwMode="auto">
          <a:xfrm>
            <a:off x="1905000" y="6319838"/>
            <a:ext cx="5564188" cy="461962"/>
          </a:xfrm>
          <a:prstGeom prst="rect">
            <a:avLst/>
          </a:prstGeom>
          <a:noFill/>
          <a:ln w="9525">
            <a:noFill/>
            <a:miter lim="800000"/>
            <a:headEnd/>
            <a:tailEnd/>
          </a:ln>
        </p:spPr>
        <p:txBody>
          <a:bodyPr wrap="none">
            <a:spAutoFit/>
          </a:bodyPr>
          <a:lstStyle/>
          <a:p>
            <a:r>
              <a:rPr lang="en-US" sz="2400">
                <a:latin typeface="Calibri" pitchFamily="34" charset="0"/>
              </a:rPr>
              <a:t>2973 images registered (277 in skeletal set)</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Content Placeholder 2"/>
          <p:cNvSpPr>
            <a:spLocks noGrp="1"/>
          </p:cNvSpPr>
          <p:nvPr>
            <p:ph idx="1"/>
          </p:nvPr>
        </p:nvSpPr>
        <p:spPr/>
        <p:txBody>
          <a:bodyPr/>
          <a:lstStyle/>
          <a:p>
            <a:pPr eaLnBrk="1" hangingPunct="1"/>
            <a:endParaRPr lang="en-US" smtClean="0"/>
          </a:p>
        </p:txBody>
      </p:sp>
      <p:pic>
        <p:nvPicPr>
          <p:cNvPr id="180227" name="Picture 3" descr="C:\Documents and Settings\v-noahs\My Documents\Nokia\images\Trafalgar\TrafalgarView1.png"/>
          <p:cNvPicPr>
            <a:picLocks noChangeAspect="1" noChangeArrowheads="1"/>
          </p:cNvPicPr>
          <p:nvPr/>
        </p:nvPicPr>
        <p:blipFill>
          <a:blip r:embed="rId2" cstate="print"/>
          <a:srcRect/>
          <a:stretch>
            <a:fillRect/>
          </a:stretch>
        </p:blipFill>
        <p:spPr bwMode="auto">
          <a:xfrm>
            <a:off x="762000" y="1778000"/>
            <a:ext cx="7620000" cy="3784600"/>
          </a:xfrm>
          <a:prstGeom prst="rect">
            <a:avLst/>
          </a:prstGeom>
          <a:noFill/>
          <a:ln w="9525">
            <a:noFill/>
            <a:miter lim="800000"/>
            <a:headEnd/>
            <a:tailEnd/>
          </a:ln>
        </p:spPr>
      </p:pic>
      <p:pic>
        <p:nvPicPr>
          <p:cNvPr id="6146" name="Picture 2" descr="C:\Documents and Settings\v-noahs\My Documents\Nokia\images\Trafalgar\TrafalgarImageCropped.png"/>
          <p:cNvPicPr>
            <a:picLocks noChangeAspect="1" noChangeArrowheads="1"/>
          </p:cNvPicPr>
          <p:nvPr/>
        </p:nvPicPr>
        <p:blipFill>
          <a:blip r:embed="rId3" cstate="print"/>
          <a:srcRect/>
          <a:stretch>
            <a:fillRect/>
          </a:stretch>
        </p:blipFill>
        <p:spPr bwMode="auto">
          <a:xfrm>
            <a:off x="6248400" y="152400"/>
            <a:ext cx="2743200" cy="2019300"/>
          </a:xfrm>
          <a:prstGeom prst="rect">
            <a:avLst/>
          </a:prstGeom>
          <a:noFill/>
          <a:ln>
            <a:solidFill>
              <a:srgbClr val="000000"/>
            </a:solidFill>
          </a:ln>
          <a:effectLst>
            <a:outerShdw blurRad="50800" dist="38100" dir="2700000" algn="tl" rotWithShape="0">
              <a:prstClr val="black">
                <a:alpha val="40000"/>
              </a:prstClr>
            </a:outerShdw>
          </a:effectLst>
        </p:spPr>
      </p:pic>
      <p:sp>
        <p:nvSpPr>
          <p:cNvPr id="180229" name="Title 1"/>
          <p:cNvSpPr>
            <a:spLocks/>
          </p:cNvSpPr>
          <p:nvPr/>
        </p:nvSpPr>
        <p:spPr bwMode="auto">
          <a:xfrm>
            <a:off x="76200" y="0"/>
            <a:ext cx="4038600" cy="1143000"/>
          </a:xfrm>
          <a:prstGeom prst="rect">
            <a:avLst/>
          </a:prstGeom>
          <a:noFill/>
          <a:ln w="9525">
            <a:noFill/>
            <a:miter lim="800000"/>
            <a:headEnd/>
            <a:tailEnd/>
          </a:ln>
        </p:spPr>
        <p:txBody>
          <a:bodyPr anchor="ctr"/>
          <a:lstStyle/>
          <a:p>
            <a:pPr algn="ctr"/>
            <a:r>
              <a:rPr lang="en-US" sz="4400">
                <a:solidFill>
                  <a:schemeClr val="tx2"/>
                </a:solidFill>
                <a:latin typeface="Calibri" pitchFamily="34" charset="0"/>
              </a:rPr>
              <a:t>Trafalgar Square</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5" name="Title 1"/>
          <p:cNvSpPr>
            <a:spLocks noGrp="1"/>
          </p:cNvSpPr>
          <p:nvPr>
            <p:ph type="title"/>
          </p:nvPr>
        </p:nvSpPr>
        <p:spPr/>
        <p:txBody>
          <a:bodyPr/>
          <a:lstStyle/>
          <a:p>
            <a:pPr eaLnBrk="1" hangingPunct="1"/>
            <a:r>
              <a:rPr lang="en-US" sz="4000" dirty="0" smtClean="0"/>
              <a:t>Object retrieval with large vocabularies and fast spatial matching</a:t>
            </a:r>
          </a:p>
        </p:txBody>
      </p:sp>
      <p:sp>
        <p:nvSpPr>
          <p:cNvPr id="82947" name="TextBox 4"/>
          <p:cNvSpPr txBox="1">
            <a:spLocks noChangeArrowheads="1"/>
          </p:cNvSpPr>
          <p:nvPr/>
        </p:nvSpPr>
        <p:spPr bwMode="auto">
          <a:xfrm>
            <a:off x="2913063" y="1447800"/>
            <a:ext cx="3409844" cy="461665"/>
          </a:xfrm>
          <a:prstGeom prst="rect">
            <a:avLst/>
          </a:prstGeom>
          <a:noFill/>
          <a:ln w="9525">
            <a:noFill/>
            <a:miter lim="800000"/>
            <a:headEnd/>
            <a:tailEnd/>
          </a:ln>
        </p:spPr>
        <p:txBody>
          <a:bodyPr wrap="none">
            <a:spAutoFit/>
          </a:bodyPr>
          <a:lstStyle/>
          <a:p>
            <a:r>
              <a:rPr lang="en-US" sz="2400" dirty="0" smtClean="0">
                <a:latin typeface="Calibri" pitchFamily="34" charset="0"/>
              </a:rPr>
              <a:t>[</a:t>
            </a:r>
            <a:r>
              <a:rPr lang="en-US" sz="2400" dirty="0" err="1" smtClean="0">
                <a:latin typeface="Calibri" pitchFamily="34" charset="0"/>
              </a:rPr>
              <a:t>Philbin</a:t>
            </a:r>
            <a:r>
              <a:rPr lang="en-US" sz="2400" dirty="0" smtClean="0">
                <a:latin typeface="Calibri" pitchFamily="34" charset="0"/>
              </a:rPr>
              <a:t> et al.  CVPR 2008]</a:t>
            </a:r>
            <a:endParaRPr lang="en-US" sz="2400" dirty="0">
              <a:latin typeface="Calibri" pitchFamily="34" charset="0"/>
            </a:endParaRPr>
          </a:p>
        </p:txBody>
      </p:sp>
      <p:pic>
        <p:nvPicPr>
          <p:cNvPr id="3074" name="Picture 2"/>
          <p:cNvPicPr>
            <a:picLocks noChangeAspect="1" noChangeArrowheads="1"/>
          </p:cNvPicPr>
          <p:nvPr/>
        </p:nvPicPr>
        <p:blipFill>
          <a:blip r:embed="rId2" cstate="print"/>
          <a:srcRect/>
          <a:stretch>
            <a:fillRect/>
          </a:stretch>
        </p:blipFill>
        <p:spPr bwMode="auto">
          <a:xfrm>
            <a:off x="895350" y="2060932"/>
            <a:ext cx="7351713" cy="41148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5" name="Title 1"/>
          <p:cNvSpPr>
            <a:spLocks noGrp="1"/>
          </p:cNvSpPr>
          <p:nvPr>
            <p:ph type="title"/>
          </p:nvPr>
        </p:nvSpPr>
        <p:spPr/>
        <p:txBody>
          <a:bodyPr/>
          <a:lstStyle/>
          <a:p>
            <a:pPr eaLnBrk="1" hangingPunct="1"/>
            <a:r>
              <a:rPr lang="en-US" sz="4000" dirty="0" smtClean="0"/>
              <a:t>Object Mining using a Matching Graph on Very Large Image Collections</a:t>
            </a:r>
          </a:p>
        </p:txBody>
      </p:sp>
      <p:sp>
        <p:nvSpPr>
          <p:cNvPr id="82947" name="TextBox 4"/>
          <p:cNvSpPr txBox="1">
            <a:spLocks noChangeArrowheads="1"/>
          </p:cNvSpPr>
          <p:nvPr/>
        </p:nvSpPr>
        <p:spPr bwMode="auto">
          <a:xfrm>
            <a:off x="1922003" y="1447800"/>
            <a:ext cx="5020349" cy="461665"/>
          </a:xfrm>
          <a:prstGeom prst="rect">
            <a:avLst/>
          </a:prstGeom>
          <a:noFill/>
          <a:ln w="9525">
            <a:noFill/>
            <a:miter lim="800000"/>
            <a:headEnd/>
            <a:tailEnd/>
          </a:ln>
        </p:spPr>
        <p:txBody>
          <a:bodyPr wrap="none">
            <a:spAutoFit/>
          </a:bodyPr>
          <a:lstStyle/>
          <a:p>
            <a:r>
              <a:rPr lang="en-US" sz="2400" dirty="0" smtClean="0">
                <a:latin typeface="Calibri" pitchFamily="34" charset="0"/>
              </a:rPr>
              <a:t>[</a:t>
            </a:r>
            <a:r>
              <a:rPr lang="en-US" sz="2400" dirty="0" err="1" smtClean="0">
                <a:latin typeface="Calibri" pitchFamily="34" charset="0"/>
              </a:rPr>
              <a:t>Philbin</a:t>
            </a:r>
            <a:r>
              <a:rPr lang="en-US" sz="2400" dirty="0" smtClean="0">
                <a:latin typeface="Calibri" pitchFamily="34" charset="0"/>
              </a:rPr>
              <a:t> and </a:t>
            </a:r>
            <a:r>
              <a:rPr lang="en-US" sz="2400" dirty="0" err="1" smtClean="0">
                <a:latin typeface="Calibri" pitchFamily="34" charset="0"/>
              </a:rPr>
              <a:t>Zisserman</a:t>
            </a:r>
            <a:r>
              <a:rPr lang="en-US" sz="2400" dirty="0" smtClean="0">
                <a:latin typeface="Calibri" pitchFamily="34" charset="0"/>
              </a:rPr>
              <a:t>.  ICCVGIP 2008]</a:t>
            </a:r>
            <a:endParaRPr lang="en-US" sz="2400" dirty="0">
              <a:latin typeface="Calibri" pitchFamily="34" charset="0"/>
            </a:endParaRPr>
          </a:p>
        </p:txBody>
      </p:sp>
      <p:pic>
        <p:nvPicPr>
          <p:cNvPr id="4098" name="Picture 2"/>
          <p:cNvPicPr>
            <a:picLocks noChangeAspect="1" noChangeArrowheads="1"/>
          </p:cNvPicPr>
          <p:nvPr/>
        </p:nvPicPr>
        <p:blipFill>
          <a:blip r:embed="rId2" cstate="print"/>
          <a:srcRect/>
          <a:stretch>
            <a:fillRect/>
          </a:stretch>
        </p:blipFill>
        <p:spPr bwMode="auto">
          <a:xfrm>
            <a:off x="2813520" y="2045304"/>
            <a:ext cx="2916380" cy="448210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Modeling and Recognition of Landmark Image</a:t>
            </a:r>
            <a:br>
              <a:rPr lang="en-US" sz="3200" dirty="0"/>
            </a:br>
            <a:r>
              <a:rPr lang="en-US" sz="3200" dirty="0"/>
              <a:t>Collections Using Iconic Scene Graphs</a:t>
            </a:r>
          </a:p>
        </p:txBody>
      </p:sp>
      <p:sp>
        <p:nvSpPr>
          <p:cNvPr id="3" name="Content Placeholder 2"/>
          <p:cNvSpPr>
            <a:spLocks noGrp="1"/>
          </p:cNvSpPr>
          <p:nvPr>
            <p:ph idx="1"/>
          </p:nvPr>
        </p:nvSpPr>
        <p:spPr/>
        <p:txBody>
          <a:bodyPr/>
          <a:lstStyle/>
          <a:p>
            <a:pPr marL="0" indent="0">
              <a:buNone/>
            </a:pPr>
            <a:r>
              <a:rPr lang="en-US" sz="2400" dirty="0" smtClean="0"/>
              <a:t>[Li </a:t>
            </a:r>
            <a:r>
              <a:rPr lang="en-US" sz="2400" i="1" dirty="0" smtClean="0"/>
              <a:t>et al.</a:t>
            </a:r>
            <a:r>
              <a:rPr lang="en-US" sz="2400" dirty="0" smtClean="0"/>
              <a:t>, ECCV 2008]</a:t>
            </a:r>
            <a:endParaRPr lang="en-US"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7508" y="1577010"/>
            <a:ext cx="3686474" cy="485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12752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4"/>
          <p:cNvSpPr>
            <a:spLocks noGrp="1"/>
          </p:cNvSpPr>
          <p:nvPr>
            <p:ph type="ctrTitle"/>
          </p:nvPr>
        </p:nvSpPr>
        <p:spPr/>
        <p:txBody>
          <a:bodyPr/>
          <a:lstStyle/>
          <a:p>
            <a:pPr eaLnBrk="1" hangingPunct="1"/>
            <a:r>
              <a:rPr lang="en-US" dirty="0" smtClean="0"/>
              <a:t>Building Rome in a Day</a:t>
            </a:r>
          </a:p>
        </p:txBody>
      </p:sp>
      <p:sp>
        <p:nvSpPr>
          <p:cNvPr id="126978" name="Rectangle 5"/>
          <p:cNvSpPr>
            <a:spLocks noGrp="1"/>
          </p:cNvSpPr>
          <p:nvPr>
            <p:ph type="subTitle" idx="1"/>
          </p:nvPr>
        </p:nvSpPr>
        <p:spPr/>
        <p:txBody>
          <a:bodyPr/>
          <a:lstStyle/>
          <a:p>
            <a:pPr eaLnBrk="1" hangingPunct="1"/>
            <a:r>
              <a:rPr lang="en-US" dirty="0" smtClean="0">
                <a:solidFill>
                  <a:schemeClr val="tx1"/>
                </a:solidFill>
              </a:rPr>
              <a:t>Sameer Agarwal, Noah Snavely,</a:t>
            </a:r>
            <a:br>
              <a:rPr lang="en-US" dirty="0" smtClean="0">
                <a:solidFill>
                  <a:schemeClr val="tx1"/>
                </a:solidFill>
              </a:rPr>
            </a:br>
            <a:r>
              <a:rPr lang="en-US" dirty="0" smtClean="0">
                <a:solidFill>
                  <a:schemeClr val="tx1"/>
                </a:solidFill>
              </a:rPr>
              <a:t> Ian Simon, Steven M. Seitz,</a:t>
            </a:r>
            <a:br>
              <a:rPr lang="en-US" dirty="0" smtClean="0">
                <a:solidFill>
                  <a:schemeClr val="tx1"/>
                </a:solidFill>
              </a:rPr>
            </a:br>
            <a:r>
              <a:rPr lang="en-US" dirty="0" smtClean="0">
                <a:solidFill>
                  <a:schemeClr val="tx1"/>
                </a:solidFill>
              </a:rPr>
              <a:t>Richard Szeliski</a:t>
            </a:r>
            <a:br>
              <a:rPr lang="en-US" dirty="0" smtClean="0">
                <a:solidFill>
                  <a:schemeClr val="tx1"/>
                </a:solidFill>
              </a:rPr>
            </a:br>
            <a:r>
              <a:rPr lang="en-US" dirty="0" smtClean="0">
                <a:solidFill>
                  <a:schemeClr val="tx1"/>
                </a:solidFill>
              </a:rPr>
              <a:t>ICCV’2009</a:t>
            </a:r>
          </a:p>
        </p:txBody>
      </p:sp>
      <p:pic>
        <p:nvPicPr>
          <p:cNvPr id="5122" name="Picture 2"/>
          <p:cNvPicPr>
            <a:picLocks noChangeAspect="1" noChangeArrowheads="1"/>
          </p:cNvPicPr>
          <p:nvPr/>
        </p:nvPicPr>
        <p:blipFill>
          <a:blip r:embed="rId2" cstate="print"/>
          <a:srcRect/>
          <a:stretch>
            <a:fillRect/>
          </a:stretch>
        </p:blipFill>
        <p:spPr bwMode="auto">
          <a:xfrm>
            <a:off x="6669551" y="4963478"/>
            <a:ext cx="2247900" cy="1685925"/>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198633" y="4951969"/>
            <a:ext cx="2219325" cy="1666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pPr eaLnBrk="1" hangingPunct="1"/>
            <a:endParaRPr lang="en-US" smtClean="0"/>
          </a:p>
        </p:txBody>
      </p:sp>
      <p:sp>
        <p:nvSpPr>
          <p:cNvPr id="22530" name="Rectangle 3"/>
          <p:cNvSpPr>
            <a:spLocks noGrp="1" noChangeArrowheads="1"/>
          </p:cNvSpPr>
          <p:nvPr>
            <p:ph type="body" idx="1"/>
          </p:nvPr>
        </p:nvSpPr>
        <p:spPr/>
        <p:txBody>
          <a:bodyPr/>
          <a:lstStyle/>
          <a:p>
            <a:pPr eaLnBrk="1" hangingPunct="1"/>
            <a:endParaRPr lang="en-US" smtClean="0"/>
          </a:p>
        </p:txBody>
      </p:sp>
      <p:pic>
        <p:nvPicPr>
          <p:cNvPr id="22531" name="Picture 4" descr="romecollageFullSmall"/>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2532" name="WordArt 5"/>
          <p:cNvSpPr>
            <a:spLocks noChangeArrowheads="1" noChangeShapeType="1" noTextEdit="1"/>
          </p:cNvSpPr>
          <p:nvPr/>
        </p:nvSpPr>
        <p:spPr bwMode="auto">
          <a:xfrm>
            <a:off x="1998663" y="6215063"/>
            <a:ext cx="4981575" cy="593725"/>
          </a:xfrm>
          <a:prstGeom prst="rect">
            <a:avLst/>
          </a:prstGeom>
        </p:spPr>
        <p:txBody>
          <a:bodyPr wrap="none" fromWordArt="1">
            <a:prstTxWarp prst="textPlain">
              <a:avLst>
                <a:gd name="adj" fmla="val 50000"/>
              </a:avLst>
            </a:prstTxWarp>
          </a:bodyPr>
          <a:lstStyle/>
          <a:p>
            <a:pPr algn="ctr"/>
            <a:r>
              <a:rPr lang="en-US" sz="3600" kern="10">
                <a:ln w="28575">
                  <a:solidFill>
                    <a:srgbClr val="000000"/>
                  </a:solidFill>
                  <a:round/>
                  <a:headEnd/>
                  <a:tailEnd/>
                </a:ln>
                <a:solidFill>
                  <a:schemeClr val="bg1"/>
                </a:solidFill>
                <a:latin typeface="Arial Black"/>
              </a:rPr>
              <a:t>20,000 images of Rome</a:t>
            </a:r>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matching pipeline</a:t>
            </a:r>
            <a:endParaRPr lang="en-US"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1398400" y="1600200"/>
            <a:ext cx="6347199" cy="4525963"/>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expansion</a:t>
            </a:r>
            <a:endParaRPr lang="en-US"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304641" y="2377442"/>
            <a:ext cx="8421862" cy="2836379"/>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Dubrovnik</a:t>
            </a:r>
            <a:endParaRPr lang="en-US"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431610" y="2521851"/>
            <a:ext cx="8220944" cy="3034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ubrovnik.avi">
            <a:hlinkClick r:id="" action="ppaction://media"/>
          </p:cNvPr>
          <p:cNvPicPr>
            <a:picLocks noRot="1" noChangeAspect="1"/>
          </p:cNvPicPr>
          <p:nvPr>
            <a:videoFile r:link="rId1"/>
          </p:nvPr>
        </p:nvPicPr>
        <p:blipFill>
          <a:blip r:embed="rId3" cstate="print"/>
          <a:stretch>
            <a:fillRect/>
          </a:stretch>
        </p:blipFill>
        <p:spPr>
          <a:xfrm>
            <a:off x="1420838" y="1190354"/>
            <a:ext cx="6217920" cy="4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Rome</a:t>
            </a:r>
            <a:endParaRPr lang="en-US"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768315" y="2321169"/>
            <a:ext cx="7578315" cy="32049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Reconstructing Rome on a Cloudless Day</a:t>
            </a:r>
            <a:endParaRPr lang="en-US" dirty="0"/>
          </a:p>
        </p:txBody>
      </p:sp>
      <p:sp>
        <p:nvSpPr>
          <p:cNvPr id="3" name="Content Placeholder 2"/>
          <p:cNvSpPr>
            <a:spLocks noGrp="1"/>
          </p:cNvSpPr>
          <p:nvPr>
            <p:ph idx="1"/>
          </p:nvPr>
        </p:nvSpPr>
        <p:spPr/>
        <p:txBody>
          <a:bodyPr/>
          <a:lstStyle/>
          <a:p>
            <a:pPr marL="0" indent="0" algn="ctr">
              <a:buNone/>
            </a:pPr>
            <a:r>
              <a:rPr lang="en-US" sz="2400" dirty="0" smtClean="0"/>
              <a:t>[J.M. Frahm </a:t>
            </a:r>
            <a:r>
              <a:rPr lang="en-US" sz="2400" i="1" dirty="0" smtClean="0"/>
              <a:t>et al.</a:t>
            </a:r>
            <a:r>
              <a:rPr lang="en-US" sz="2400" dirty="0" smtClean="0"/>
              <a:t>, ECCV 2010]</a:t>
            </a:r>
            <a:endParaRPr lang="en-US" sz="24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3218"/>
          <a:stretch/>
        </p:blipFill>
        <p:spPr bwMode="auto">
          <a:xfrm>
            <a:off x="1682820" y="2153272"/>
            <a:ext cx="5910676" cy="429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29256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Applications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1"/>
          <p:cNvSpPr>
            <a:spLocks noGrp="1"/>
          </p:cNvSpPr>
          <p:nvPr>
            <p:ph type="title"/>
          </p:nvPr>
        </p:nvSpPr>
        <p:spPr/>
        <p:txBody>
          <a:bodyPr/>
          <a:lstStyle/>
          <a:p>
            <a:pPr eaLnBrk="1" hangingPunct="1"/>
            <a:r>
              <a:rPr lang="en-US" smtClean="0"/>
              <a:t>Community photo collections</a:t>
            </a:r>
          </a:p>
        </p:txBody>
      </p:sp>
      <p:sp>
        <p:nvSpPr>
          <p:cNvPr id="3" name="Content Placeholder 2"/>
          <p:cNvSpPr>
            <a:spLocks noGrp="1"/>
          </p:cNvSpPr>
          <p:nvPr>
            <p:ph idx="1"/>
          </p:nvPr>
        </p:nvSpPr>
        <p:spPr>
          <a:xfrm>
            <a:off x="2247900" y="1600200"/>
            <a:ext cx="6438900" cy="4525963"/>
          </a:xfrm>
        </p:spPr>
        <p:txBody>
          <a:bodyPr rtlCol="0">
            <a:normAutofit fontScale="85000" lnSpcReduction="20000"/>
          </a:bodyPr>
          <a:lstStyle/>
          <a:p>
            <a:pPr eaLnBrk="1" fontAlgn="auto" hangingPunct="1">
              <a:spcAft>
                <a:spcPts val="0"/>
              </a:spcAft>
              <a:buFont typeface="Arial" pitchFamily="34" charset="0"/>
              <a:buChar char="•"/>
              <a:defRPr/>
            </a:pPr>
            <a:r>
              <a:rPr lang="en-US" dirty="0" smtClean="0"/>
              <a:t>“Wikipedia for photos” – visual record of world through community of photographers</a:t>
            </a:r>
          </a:p>
          <a:p>
            <a:pPr lvl="1" eaLnBrk="1" fontAlgn="auto" hangingPunct="1">
              <a:spcAft>
                <a:spcPts val="0"/>
              </a:spcAft>
              <a:buFont typeface="Arial" pitchFamily="34" charset="0"/>
              <a:buChar char="–"/>
              <a:defRPr/>
            </a:pPr>
            <a:r>
              <a:rPr lang="en-US" i="1" dirty="0" err="1" smtClean="0"/>
              <a:t>Geograph</a:t>
            </a:r>
            <a:r>
              <a:rPr lang="en-US" i="1" dirty="0" smtClean="0"/>
              <a:t> British Isles </a:t>
            </a:r>
            <a:r>
              <a:rPr lang="en-US" dirty="0" smtClean="0">
                <a:hlinkClick r:id="rId2"/>
              </a:rPr>
              <a:t>http://www.geograph.org.uk/</a:t>
            </a:r>
            <a:endParaRPr lang="en-US" dirty="0" smtClean="0"/>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Users can tag and comment on photos, link to other content</a:t>
            </a:r>
          </a:p>
          <a:p>
            <a:pPr lvl="1" eaLnBrk="1" fontAlgn="auto" hangingPunct="1">
              <a:spcAft>
                <a:spcPts val="0"/>
              </a:spcAft>
              <a:buFont typeface="Arial" pitchFamily="34" charset="0"/>
              <a:buChar char="–"/>
              <a:defRPr/>
            </a:pPr>
            <a:r>
              <a:rPr lang="en-US" i="1" dirty="0" smtClean="0"/>
              <a:t>World-wide telescope</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“Where should I take a photo?”</a:t>
            </a:r>
          </a:p>
          <a:p>
            <a:pPr lvl="1" eaLnBrk="1" fontAlgn="auto" hangingPunct="1">
              <a:spcAft>
                <a:spcPts val="0"/>
              </a:spcAft>
              <a:buNone/>
              <a:defRPr/>
            </a:pPr>
            <a:r>
              <a:rPr lang="en-US" dirty="0" smtClean="0">
                <a:hlinkClick r:id="rId3"/>
              </a:rPr>
              <a:t>http://photocitygame.com/</a:t>
            </a:r>
            <a:endParaRPr lang="en-US" dirty="0" smtClean="0"/>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None/>
              <a:defRPr/>
            </a:pPr>
            <a:endParaRPr lang="en-US" dirty="0"/>
          </a:p>
        </p:txBody>
      </p:sp>
      <p:pic>
        <p:nvPicPr>
          <p:cNvPr id="1029" name="Picture 5"/>
          <p:cNvPicPr>
            <a:picLocks noChangeAspect="1" noChangeArrowheads="1"/>
          </p:cNvPicPr>
          <p:nvPr/>
        </p:nvPicPr>
        <p:blipFill>
          <a:blip r:embed="rId4" cstate="print"/>
          <a:srcRect/>
          <a:stretch>
            <a:fillRect/>
          </a:stretch>
        </p:blipFill>
        <p:spPr bwMode="auto">
          <a:xfrm>
            <a:off x="333375" y="1936750"/>
            <a:ext cx="1663700" cy="11303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31" name="Picture 7"/>
          <p:cNvPicPr>
            <a:picLocks noChangeAspect="1" noChangeArrowheads="1"/>
          </p:cNvPicPr>
          <p:nvPr/>
        </p:nvPicPr>
        <p:blipFill>
          <a:blip r:embed="rId5" cstate="print"/>
          <a:srcRect/>
          <a:stretch>
            <a:fillRect/>
          </a:stretch>
        </p:blipFill>
        <p:spPr bwMode="auto">
          <a:xfrm>
            <a:off x="180975" y="3886200"/>
            <a:ext cx="1990725" cy="9810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 name="Picture 2"/>
          <p:cNvPicPr>
            <a:picLocks noChangeAspect="1" noChangeArrowheads="1"/>
          </p:cNvPicPr>
          <p:nvPr/>
        </p:nvPicPr>
        <p:blipFill>
          <a:blip r:embed="rId6" cstate="print"/>
          <a:srcRect/>
          <a:stretch>
            <a:fillRect/>
          </a:stretch>
        </p:blipFill>
        <p:spPr bwMode="auto">
          <a:xfrm>
            <a:off x="600075" y="5410200"/>
            <a:ext cx="1285875" cy="989013"/>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p:spPr>
      </p:pic>
      <p:sp>
        <p:nvSpPr>
          <p:cNvPr id="14" name="Oval 13"/>
          <p:cNvSpPr/>
          <p:nvPr/>
        </p:nvSpPr>
        <p:spPr>
          <a:xfrm>
            <a:off x="1066800" y="6048375"/>
            <a:ext cx="142875" cy="142875"/>
          </a:xfrm>
          <a:prstGeom prst="ellipse">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3" name="Straight Arrow Connector 12"/>
          <p:cNvCxnSpPr/>
          <p:nvPr/>
        </p:nvCxnSpPr>
        <p:spPr>
          <a:xfrm>
            <a:off x="514350" y="5610225"/>
            <a:ext cx="628650" cy="523875"/>
          </a:xfrm>
          <a:prstGeom prst="straightConnector1">
            <a:avLst/>
          </a:prstGeom>
          <a:ln w="63500">
            <a:solidFill>
              <a:srgbClr val="000099"/>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fade">
                                      <p:cBhvr>
                                        <p:cTn id="13" dur="500"/>
                                        <p:tgtEl>
                                          <p:spTgt spid="10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1"/>
          <p:cNvSpPr>
            <a:spLocks noGrp="1"/>
          </p:cNvSpPr>
          <p:nvPr>
            <p:ph type="title"/>
          </p:nvPr>
        </p:nvSpPr>
        <p:spPr/>
        <p:txBody>
          <a:bodyPr/>
          <a:lstStyle/>
          <a:p>
            <a:pPr eaLnBrk="1" hangingPunct="1"/>
            <a:r>
              <a:rPr lang="en-US" smtClean="0"/>
              <a:t>Community photo collections</a:t>
            </a:r>
          </a:p>
        </p:txBody>
      </p:sp>
      <p:sp>
        <p:nvSpPr>
          <p:cNvPr id="197634" name="Content Placeholder 2"/>
          <p:cNvSpPr>
            <a:spLocks noGrp="1"/>
          </p:cNvSpPr>
          <p:nvPr>
            <p:ph idx="1"/>
          </p:nvPr>
        </p:nvSpPr>
        <p:spPr/>
        <p:txBody>
          <a:bodyPr/>
          <a:lstStyle/>
          <a:p>
            <a:pPr eaLnBrk="1" hangingPunct="1"/>
            <a:r>
              <a:rPr lang="en-US" smtClean="0"/>
              <a:t>Leveraging large databases of photos, large number of users</a:t>
            </a:r>
          </a:p>
          <a:p>
            <a:pPr lvl="1" eaLnBrk="1" hangingPunct="1"/>
            <a:r>
              <a:rPr lang="en-US" smtClean="0"/>
              <a:t>Annotations / augmented reality</a:t>
            </a:r>
          </a:p>
        </p:txBody>
      </p:sp>
      <p:pic>
        <p:nvPicPr>
          <p:cNvPr id="197635" name="Picture 4"/>
          <p:cNvPicPr>
            <a:picLocks noChangeAspect="1" noChangeArrowheads="1"/>
          </p:cNvPicPr>
          <p:nvPr/>
        </p:nvPicPr>
        <p:blipFill>
          <a:blip r:embed="rId2" cstate="print"/>
          <a:srcRect/>
          <a:stretch>
            <a:fillRect/>
          </a:stretch>
        </p:blipFill>
        <p:spPr bwMode="auto">
          <a:xfrm>
            <a:off x="3641725" y="3429000"/>
            <a:ext cx="2590800" cy="2325688"/>
          </a:xfrm>
          <a:prstGeom prst="rect">
            <a:avLst/>
          </a:prstGeom>
          <a:noFill/>
          <a:ln w="9525">
            <a:noFill/>
            <a:miter lim="800000"/>
            <a:headEnd/>
            <a:tailEnd/>
          </a:ln>
        </p:spPr>
      </p:pic>
      <p:pic>
        <p:nvPicPr>
          <p:cNvPr id="197636" name="Picture 6"/>
          <p:cNvPicPr>
            <a:picLocks noChangeAspect="1" noChangeArrowheads="1"/>
          </p:cNvPicPr>
          <p:nvPr/>
        </p:nvPicPr>
        <p:blipFill>
          <a:blip r:embed="rId3" cstate="print"/>
          <a:srcRect/>
          <a:stretch>
            <a:fillRect/>
          </a:stretch>
        </p:blipFill>
        <p:spPr bwMode="auto">
          <a:xfrm>
            <a:off x="261938" y="3429000"/>
            <a:ext cx="3074987" cy="2300288"/>
          </a:xfrm>
          <a:prstGeom prst="rect">
            <a:avLst/>
          </a:prstGeom>
          <a:noFill/>
          <a:ln w="9525">
            <a:noFill/>
            <a:miter lim="800000"/>
            <a:headEnd/>
            <a:tailEnd/>
          </a:ln>
        </p:spPr>
      </p:pic>
      <p:pic>
        <p:nvPicPr>
          <p:cNvPr id="197637" name="Picture 2"/>
          <p:cNvPicPr>
            <a:picLocks noChangeAspect="1" noChangeArrowheads="1"/>
          </p:cNvPicPr>
          <p:nvPr/>
        </p:nvPicPr>
        <p:blipFill>
          <a:blip r:embed="rId4" cstate="print"/>
          <a:srcRect/>
          <a:stretch>
            <a:fillRect/>
          </a:stretch>
        </p:blipFill>
        <p:spPr bwMode="auto">
          <a:xfrm>
            <a:off x="6461125" y="3243263"/>
            <a:ext cx="2378075" cy="2624137"/>
          </a:xfrm>
          <a:prstGeom prst="rect">
            <a:avLst/>
          </a:prstGeom>
          <a:noFill/>
          <a:ln w="9525">
            <a:noFill/>
            <a:miter lim="800000"/>
            <a:headEnd/>
            <a:tailEnd/>
          </a:ln>
        </p:spPr>
      </p:pic>
      <p:sp>
        <p:nvSpPr>
          <p:cNvPr id="7" name="Right Arrow 6"/>
          <p:cNvSpPr/>
          <p:nvPr/>
        </p:nvSpPr>
        <p:spPr>
          <a:xfrm>
            <a:off x="6156325" y="4343400"/>
            <a:ext cx="533400" cy="711200"/>
          </a:xfrm>
          <a:prstGeom prst="rightArrow">
            <a:avLst>
              <a:gd name="adj1" fmla="val 50000"/>
              <a:gd name="adj2" fmla="val 62121"/>
            </a:avLst>
          </a:prstGeom>
          <a:solidFill>
            <a:schemeClr val="tx2">
              <a:lumMod val="40000"/>
              <a:lumOff val="60000"/>
              <a:alpha val="4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3"/>
          <p:cNvSpPr>
            <a:spLocks noGrp="1" noChangeArrowheads="1"/>
          </p:cNvSpPr>
          <p:nvPr>
            <p:ph type="title"/>
          </p:nvPr>
        </p:nvSpPr>
        <p:spPr/>
        <p:txBody>
          <a:bodyPr/>
          <a:lstStyle/>
          <a:p>
            <a:pPr eaLnBrk="1" hangingPunct="1"/>
            <a:r>
              <a:rPr lang="en-US" smtClean="0"/>
              <a:t>Virtual tour guide scenario</a:t>
            </a:r>
          </a:p>
        </p:txBody>
      </p:sp>
      <p:pic>
        <p:nvPicPr>
          <p:cNvPr id="202754" name="Picture 4"/>
          <p:cNvPicPr>
            <a:picLocks noChangeAspect="1" noChangeArrowheads="1"/>
          </p:cNvPicPr>
          <p:nvPr/>
        </p:nvPicPr>
        <p:blipFill>
          <a:blip r:embed="rId3" cstate="print"/>
          <a:srcRect/>
          <a:stretch>
            <a:fillRect/>
          </a:stretch>
        </p:blipFill>
        <p:spPr bwMode="auto">
          <a:xfrm>
            <a:off x="6172200" y="2446338"/>
            <a:ext cx="2867025" cy="1935162"/>
          </a:xfrm>
          <a:prstGeom prst="rect">
            <a:avLst/>
          </a:prstGeom>
          <a:noFill/>
          <a:ln w="9525">
            <a:noFill/>
            <a:miter lim="800000"/>
            <a:headEnd/>
            <a:tailEnd/>
          </a:ln>
        </p:spPr>
      </p:pic>
      <p:sp>
        <p:nvSpPr>
          <p:cNvPr id="677893" name="Text Box 5"/>
          <p:cNvSpPr txBox="1">
            <a:spLocks noChangeArrowheads="1"/>
          </p:cNvSpPr>
          <p:nvPr/>
        </p:nvSpPr>
        <p:spPr bwMode="auto">
          <a:xfrm>
            <a:off x="2389188" y="2120900"/>
            <a:ext cx="3733800" cy="639763"/>
          </a:xfrm>
          <a:prstGeom prst="rect">
            <a:avLst/>
          </a:prstGeom>
          <a:noFill/>
          <a:ln w="9525">
            <a:noFill/>
            <a:miter lim="800000"/>
            <a:headEnd/>
            <a:tailEnd/>
          </a:ln>
        </p:spPr>
        <p:txBody>
          <a:bodyPr>
            <a:spAutoFit/>
          </a:bodyPr>
          <a:lstStyle/>
          <a:p>
            <a:r>
              <a:rPr lang="en-US" sz="1200" b="1">
                <a:solidFill>
                  <a:srgbClr val="000000"/>
                </a:solidFill>
                <a:latin typeface="Calibri" pitchFamily="34" charset="0"/>
              </a:rPr>
              <a:t>St. Peter’s Basilica</a:t>
            </a:r>
          </a:p>
          <a:p>
            <a:pPr>
              <a:buFontTx/>
              <a:buChar char="•"/>
            </a:pPr>
            <a:r>
              <a:rPr lang="en-US" sz="1200">
                <a:solidFill>
                  <a:srgbClr val="000000"/>
                </a:solidFill>
                <a:latin typeface="Calibri" pitchFamily="34" charset="0"/>
              </a:rPr>
              <a:t>  Built: 1506-1626</a:t>
            </a:r>
          </a:p>
          <a:p>
            <a:pPr>
              <a:buFontTx/>
              <a:buChar char="•"/>
            </a:pPr>
            <a:r>
              <a:rPr lang="en-US" sz="1200">
                <a:solidFill>
                  <a:srgbClr val="000000"/>
                </a:solidFill>
                <a:latin typeface="Calibri" pitchFamily="34" charset="0"/>
              </a:rPr>
              <a:t>  </a:t>
            </a:r>
            <a:r>
              <a:rPr lang="en-US" sz="1200">
                <a:solidFill>
                  <a:srgbClr val="000000"/>
                </a:solidFill>
                <a:latin typeface="Calibri" pitchFamily="34" charset="0"/>
                <a:hlinkClick r:id="rId4"/>
              </a:rPr>
              <a:t>http://en.wikipedia.org/wiki/St._Peter's_Basilica</a:t>
            </a:r>
            <a:endParaRPr lang="en-US" sz="1200">
              <a:solidFill>
                <a:srgbClr val="000000"/>
              </a:solidFill>
              <a:latin typeface="Calibri" pitchFamily="34" charset="0"/>
            </a:endParaRPr>
          </a:p>
        </p:txBody>
      </p:sp>
      <p:pic>
        <p:nvPicPr>
          <p:cNvPr id="677894" name="Picture 6"/>
          <p:cNvPicPr>
            <a:picLocks noChangeAspect="1" noChangeArrowheads="1"/>
          </p:cNvPicPr>
          <p:nvPr/>
        </p:nvPicPr>
        <p:blipFill>
          <a:blip r:embed="rId5" cstate="print"/>
          <a:srcRect/>
          <a:stretch>
            <a:fillRect/>
          </a:stretch>
        </p:blipFill>
        <p:spPr bwMode="auto">
          <a:xfrm>
            <a:off x="3252788" y="2860675"/>
            <a:ext cx="1627187" cy="822325"/>
          </a:xfrm>
          <a:prstGeom prst="rect">
            <a:avLst/>
          </a:prstGeom>
          <a:noFill/>
          <a:ln w="9525">
            <a:noFill/>
            <a:miter lim="800000"/>
            <a:headEnd/>
            <a:tailEnd/>
          </a:ln>
        </p:spPr>
      </p:pic>
      <p:sp>
        <p:nvSpPr>
          <p:cNvPr id="677895" name="Rectangle 7"/>
          <p:cNvSpPr>
            <a:spLocks noChangeArrowheads="1"/>
          </p:cNvSpPr>
          <p:nvPr/>
        </p:nvSpPr>
        <p:spPr bwMode="auto">
          <a:xfrm>
            <a:off x="2362200" y="2082800"/>
            <a:ext cx="3525838" cy="2990850"/>
          </a:xfrm>
          <a:prstGeom prst="rect">
            <a:avLst/>
          </a:prstGeom>
          <a:noFill/>
          <a:ln w="38100">
            <a:solidFill>
              <a:srgbClr val="FF0000"/>
            </a:solidFill>
            <a:miter lim="800000"/>
            <a:headEnd/>
            <a:tailEnd/>
          </a:ln>
        </p:spPr>
        <p:txBody>
          <a:bodyPr wrap="none" anchor="ctr"/>
          <a:lstStyle/>
          <a:p>
            <a:endParaRPr lang="en-US">
              <a:latin typeface="Calibri" pitchFamily="34" charset="0"/>
            </a:endParaRPr>
          </a:p>
        </p:txBody>
      </p:sp>
      <p:sp>
        <p:nvSpPr>
          <p:cNvPr id="677900" name="Line 12"/>
          <p:cNvSpPr>
            <a:spLocks noChangeShapeType="1"/>
          </p:cNvSpPr>
          <p:nvPr/>
        </p:nvSpPr>
        <p:spPr bwMode="auto">
          <a:xfrm flipV="1">
            <a:off x="3530600" y="3284538"/>
            <a:ext cx="835025" cy="85725"/>
          </a:xfrm>
          <a:prstGeom prst="line">
            <a:avLst/>
          </a:prstGeom>
          <a:noFill/>
          <a:ln w="41275">
            <a:solidFill>
              <a:srgbClr val="0000FF"/>
            </a:solidFill>
            <a:round/>
            <a:headEnd/>
            <a:tailEnd type="triangle" w="med" len="med"/>
          </a:ln>
        </p:spPr>
        <p:txBody>
          <a:bodyPr/>
          <a:lstStyle/>
          <a:p>
            <a:endParaRPr lang="en-US"/>
          </a:p>
        </p:txBody>
      </p:sp>
      <p:sp>
        <p:nvSpPr>
          <p:cNvPr id="677901" name="Oval 13"/>
          <p:cNvSpPr>
            <a:spLocks noChangeArrowheads="1"/>
          </p:cNvSpPr>
          <p:nvPr/>
        </p:nvSpPr>
        <p:spPr bwMode="auto">
          <a:xfrm>
            <a:off x="3482975" y="3322638"/>
            <a:ext cx="114300" cy="114300"/>
          </a:xfrm>
          <a:prstGeom prst="ellipse">
            <a:avLst/>
          </a:prstGeom>
          <a:solidFill>
            <a:srgbClr val="FF0000"/>
          </a:solidFill>
          <a:ln w="19050">
            <a:solidFill>
              <a:srgbClr val="000000"/>
            </a:solidFill>
            <a:round/>
            <a:headEnd/>
            <a:tailEnd/>
          </a:ln>
        </p:spPr>
        <p:txBody>
          <a:bodyPr wrap="none" anchor="ctr"/>
          <a:lstStyle/>
          <a:p>
            <a:endParaRPr lang="en-US">
              <a:latin typeface="Calibri" pitchFamily="34" charset="0"/>
            </a:endParaRPr>
          </a:p>
        </p:txBody>
      </p:sp>
      <p:pic>
        <p:nvPicPr>
          <p:cNvPr id="677902" name="Picture 14"/>
          <p:cNvPicPr>
            <a:picLocks noChangeAspect="1" noChangeArrowheads="1"/>
          </p:cNvPicPr>
          <p:nvPr/>
        </p:nvPicPr>
        <p:blipFill>
          <a:blip r:embed="rId6" cstate="print"/>
          <a:srcRect/>
          <a:stretch>
            <a:fillRect/>
          </a:stretch>
        </p:blipFill>
        <p:spPr bwMode="auto">
          <a:xfrm>
            <a:off x="2506663" y="4062413"/>
            <a:ext cx="952500" cy="642937"/>
          </a:xfrm>
          <a:prstGeom prst="rect">
            <a:avLst/>
          </a:prstGeom>
          <a:noFill/>
          <a:ln w="9525">
            <a:noFill/>
            <a:miter lim="800000"/>
            <a:headEnd/>
            <a:tailEnd/>
          </a:ln>
        </p:spPr>
      </p:pic>
      <p:pic>
        <p:nvPicPr>
          <p:cNvPr id="677903" name="Picture 15"/>
          <p:cNvPicPr>
            <a:picLocks noChangeAspect="1" noChangeArrowheads="1"/>
          </p:cNvPicPr>
          <p:nvPr/>
        </p:nvPicPr>
        <p:blipFill>
          <a:blip r:embed="rId7" cstate="print"/>
          <a:srcRect/>
          <a:stretch>
            <a:fillRect/>
          </a:stretch>
        </p:blipFill>
        <p:spPr bwMode="auto">
          <a:xfrm>
            <a:off x="3598863" y="3813175"/>
            <a:ext cx="968375" cy="1111250"/>
          </a:xfrm>
          <a:prstGeom prst="rect">
            <a:avLst/>
          </a:prstGeom>
          <a:noFill/>
          <a:ln w="9525">
            <a:noFill/>
            <a:miter lim="800000"/>
            <a:headEnd/>
            <a:tailEnd/>
          </a:ln>
        </p:spPr>
      </p:pic>
      <p:sp>
        <p:nvSpPr>
          <p:cNvPr id="677904" name="AutoShape 16"/>
          <p:cNvSpPr>
            <a:spLocks noChangeArrowheads="1"/>
          </p:cNvSpPr>
          <p:nvPr/>
        </p:nvSpPr>
        <p:spPr bwMode="auto">
          <a:xfrm>
            <a:off x="3303588" y="4203700"/>
            <a:ext cx="452437" cy="311150"/>
          </a:xfrm>
          <a:prstGeom prst="rightArrow">
            <a:avLst>
              <a:gd name="adj1" fmla="val 50000"/>
              <a:gd name="adj2" fmla="val 65306"/>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en-US">
              <a:cs typeface="+mn-cs"/>
            </a:endParaRPr>
          </a:p>
        </p:txBody>
      </p:sp>
      <p:pic>
        <p:nvPicPr>
          <p:cNvPr id="677905" name="Picture 17"/>
          <p:cNvPicPr>
            <a:picLocks noChangeAspect="1" noChangeArrowheads="1"/>
          </p:cNvPicPr>
          <p:nvPr/>
        </p:nvPicPr>
        <p:blipFill>
          <a:blip r:embed="rId8" cstate="print"/>
          <a:srcRect/>
          <a:stretch>
            <a:fillRect/>
          </a:stretch>
        </p:blipFill>
        <p:spPr bwMode="auto">
          <a:xfrm>
            <a:off x="4725988" y="3833813"/>
            <a:ext cx="1004887" cy="1050925"/>
          </a:xfrm>
          <a:prstGeom prst="rect">
            <a:avLst/>
          </a:prstGeom>
          <a:noFill/>
          <a:ln w="9525">
            <a:noFill/>
            <a:miter lim="800000"/>
            <a:headEnd/>
            <a:tailEnd/>
          </a:ln>
        </p:spPr>
      </p:pic>
      <p:sp>
        <p:nvSpPr>
          <p:cNvPr id="677906" name="AutoShape 18"/>
          <p:cNvSpPr>
            <a:spLocks noChangeArrowheads="1"/>
          </p:cNvSpPr>
          <p:nvPr/>
        </p:nvSpPr>
        <p:spPr bwMode="auto">
          <a:xfrm>
            <a:off x="4462463" y="4211638"/>
            <a:ext cx="452437" cy="311150"/>
          </a:xfrm>
          <a:prstGeom prst="rightArrow">
            <a:avLst>
              <a:gd name="adj1" fmla="val 50000"/>
              <a:gd name="adj2" fmla="val 65306"/>
            </a:avLst>
          </a:prstGeom>
          <a:solidFill>
            <a:srgbClr val="FFFFCC"/>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en-US">
              <a:cs typeface="+mn-cs"/>
            </a:endParaRPr>
          </a:p>
        </p:txBody>
      </p:sp>
      <p:sp>
        <p:nvSpPr>
          <p:cNvPr id="677907" name="Line 19"/>
          <p:cNvSpPr>
            <a:spLocks noChangeShapeType="1"/>
          </p:cNvSpPr>
          <p:nvPr/>
        </p:nvSpPr>
        <p:spPr bwMode="auto">
          <a:xfrm>
            <a:off x="4362450" y="3276600"/>
            <a:ext cx="152400" cy="114300"/>
          </a:xfrm>
          <a:prstGeom prst="line">
            <a:avLst/>
          </a:prstGeom>
          <a:noFill/>
          <a:ln w="38100">
            <a:solidFill>
              <a:srgbClr val="0000FF"/>
            </a:solidFill>
            <a:round/>
            <a:headEnd/>
            <a:tailEnd type="triangle" w="med" len="med"/>
          </a:ln>
        </p:spPr>
        <p:txBody>
          <a:bodyPr/>
          <a:lstStyle/>
          <a:p>
            <a:endParaRPr lang="en-US"/>
          </a:p>
        </p:txBody>
      </p:sp>
      <p:pic>
        <p:nvPicPr>
          <p:cNvPr id="202766" name="Picture 2"/>
          <p:cNvPicPr>
            <a:picLocks noChangeAspect="1" noChangeArrowheads="1"/>
          </p:cNvPicPr>
          <p:nvPr/>
        </p:nvPicPr>
        <p:blipFill>
          <a:blip r:embed="rId9" cstate="print"/>
          <a:srcRect/>
          <a:stretch>
            <a:fillRect/>
          </a:stretch>
        </p:blipFill>
        <p:spPr bwMode="auto">
          <a:xfrm>
            <a:off x="0" y="1333500"/>
            <a:ext cx="2325688" cy="4848225"/>
          </a:xfrm>
          <a:prstGeom prst="rect">
            <a:avLst/>
          </a:prstGeom>
          <a:noFill/>
          <a:ln w="9525">
            <a:noFill/>
            <a:miter lim="800000"/>
            <a:headEnd/>
            <a:tailEnd/>
          </a:ln>
        </p:spPr>
      </p:pic>
      <p:sp>
        <p:nvSpPr>
          <p:cNvPr id="202767" name="Rectangle 8"/>
          <p:cNvSpPr>
            <a:spLocks noChangeArrowheads="1"/>
          </p:cNvSpPr>
          <p:nvPr/>
        </p:nvSpPr>
        <p:spPr bwMode="auto">
          <a:xfrm>
            <a:off x="500063" y="2335213"/>
            <a:ext cx="1304925" cy="1085850"/>
          </a:xfrm>
          <a:prstGeom prst="rect">
            <a:avLst/>
          </a:prstGeom>
          <a:solidFill>
            <a:srgbClr val="B2B2B2"/>
          </a:solidFill>
          <a:ln w="9525">
            <a:noFill/>
            <a:miter lim="800000"/>
            <a:headEnd/>
            <a:tailEnd/>
          </a:ln>
        </p:spPr>
        <p:txBody>
          <a:bodyPr wrap="none" anchor="ctr"/>
          <a:lstStyle/>
          <a:p>
            <a:endParaRPr lang="en-US">
              <a:latin typeface="Calibri" pitchFamily="34" charset="0"/>
            </a:endParaRPr>
          </a:p>
        </p:txBody>
      </p:sp>
      <p:pic>
        <p:nvPicPr>
          <p:cNvPr id="677897" name="Picture 9"/>
          <p:cNvPicPr>
            <a:picLocks noChangeAspect="1" noChangeArrowheads="1"/>
          </p:cNvPicPr>
          <p:nvPr/>
        </p:nvPicPr>
        <p:blipFill>
          <a:blip r:embed="rId10" cstate="print"/>
          <a:srcRect l="9601" r="14401"/>
          <a:stretch>
            <a:fillRect/>
          </a:stretch>
        </p:blipFill>
        <p:spPr bwMode="auto">
          <a:xfrm>
            <a:off x="490538" y="2349500"/>
            <a:ext cx="1328737" cy="1093788"/>
          </a:xfrm>
          <a:prstGeom prst="rect">
            <a:avLst/>
          </a:prstGeom>
          <a:noFill/>
          <a:ln w="9525">
            <a:noFill/>
            <a:miter lim="800000"/>
            <a:headEnd/>
            <a:tailEnd/>
          </a:ln>
        </p:spPr>
      </p:pic>
      <p:sp>
        <p:nvSpPr>
          <p:cNvPr id="677899" name="Rectangle 11"/>
          <p:cNvSpPr>
            <a:spLocks noChangeArrowheads="1"/>
          </p:cNvSpPr>
          <p:nvPr/>
        </p:nvSpPr>
        <p:spPr bwMode="auto">
          <a:xfrm>
            <a:off x="604838" y="2524125"/>
            <a:ext cx="1085850" cy="931863"/>
          </a:xfrm>
          <a:prstGeom prst="rect">
            <a:avLst/>
          </a:prstGeom>
          <a:noFill/>
          <a:ln w="38100">
            <a:solidFill>
              <a:srgbClr val="FF0000"/>
            </a:solidFill>
            <a:miter lim="800000"/>
            <a:headEnd/>
            <a:tailEnd/>
          </a:ln>
        </p:spPr>
        <p:txBody>
          <a:bodyPr wrap="none" anchor="ctr"/>
          <a:lstStyle/>
          <a:p>
            <a:endParaRPr lang="en-US" sz="1000" b="1">
              <a:solidFill>
                <a:srgbClr val="000000"/>
              </a:solidFill>
              <a:latin typeface="Calibri" pitchFamily="34" charset="0"/>
            </a:endParaRPr>
          </a:p>
        </p:txBody>
      </p:sp>
      <p:sp>
        <p:nvSpPr>
          <p:cNvPr id="21" name="Rectangle 20"/>
          <p:cNvSpPr>
            <a:spLocks noChangeArrowheads="1"/>
          </p:cNvSpPr>
          <p:nvPr/>
        </p:nvSpPr>
        <p:spPr bwMode="auto">
          <a:xfrm>
            <a:off x="554038" y="2524125"/>
            <a:ext cx="1162050" cy="338138"/>
          </a:xfrm>
          <a:prstGeom prst="rect">
            <a:avLst/>
          </a:prstGeom>
          <a:noFill/>
          <a:ln w="9525">
            <a:noFill/>
            <a:miter lim="800000"/>
            <a:headEnd/>
            <a:tailEnd/>
          </a:ln>
        </p:spPr>
        <p:txBody>
          <a:bodyPr>
            <a:spAutoFit/>
          </a:bodyPr>
          <a:lstStyle/>
          <a:p>
            <a:r>
              <a:rPr lang="en-US" sz="800" b="1">
                <a:solidFill>
                  <a:srgbClr val="000000"/>
                </a:solidFill>
                <a:latin typeface="Calibri" pitchFamily="34" charset="0"/>
              </a:rPr>
              <a:t>St. Peter’s Basilica</a:t>
            </a:r>
          </a:p>
          <a:p>
            <a:pPr>
              <a:buFontTx/>
              <a:buChar char="•"/>
            </a:pPr>
            <a:r>
              <a:rPr lang="en-US" sz="800">
                <a:solidFill>
                  <a:srgbClr val="000000"/>
                </a:solidFill>
                <a:latin typeface="Calibri" pitchFamily="34" charset="0"/>
              </a:rPr>
              <a:t>  Built: 1506-1626</a:t>
            </a:r>
          </a:p>
        </p:txBody>
      </p:sp>
      <p:sp>
        <p:nvSpPr>
          <p:cNvPr id="25" name="Right Arrow 24"/>
          <p:cNvSpPr/>
          <p:nvPr/>
        </p:nvSpPr>
        <p:spPr>
          <a:xfrm rot="14716693">
            <a:off x="1143001" y="3260725"/>
            <a:ext cx="330200" cy="339725"/>
          </a:xfrm>
          <a:prstGeom prst="rightArrow">
            <a:avLst/>
          </a:prstGeom>
          <a:solidFill>
            <a:srgbClr val="FFE2C5">
              <a:alpha val="56000"/>
            </a:srgbClr>
          </a:solidFill>
          <a:ln>
            <a:solidFill>
              <a:srgbClr val="000000">
                <a:alpha val="87000"/>
              </a:srgb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7898" name="Line 10"/>
          <p:cNvSpPr>
            <a:spLocks noChangeShapeType="1"/>
          </p:cNvSpPr>
          <p:nvPr/>
        </p:nvSpPr>
        <p:spPr bwMode="auto">
          <a:xfrm>
            <a:off x="1676400" y="3009900"/>
            <a:ext cx="685800" cy="266700"/>
          </a:xfrm>
          <a:prstGeom prst="line">
            <a:avLst/>
          </a:prstGeom>
          <a:noFill/>
          <a:ln w="38100">
            <a:solidFill>
              <a:srgbClr val="FF0000"/>
            </a:solidFill>
            <a:round/>
            <a:headEnd/>
            <a:tailEn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7897"/>
                                        </p:tgtEl>
                                        <p:attrNameLst>
                                          <p:attrName>style.visibility</p:attrName>
                                        </p:attrNameLst>
                                      </p:cBhvr>
                                      <p:to>
                                        <p:strVal val="visible"/>
                                      </p:to>
                                    </p:set>
                                    <p:animEffect transition="in" filter="fade">
                                      <p:cBhvr>
                                        <p:cTn id="7" dur="500"/>
                                        <p:tgtEl>
                                          <p:spTgt spid="6778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77895"/>
                                        </p:tgtEl>
                                        <p:attrNameLst>
                                          <p:attrName>style.visibility</p:attrName>
                                        </p:attrNameLst>
                                      </p:cBhvr>
                                      <p:to>
                                        <p:strVal val="visible"/>
                                      </p:to>
                                    </p:set>
                                    <p:animEffect transition="in" filter="fade">
                                      <p:cBhvr>
                                        <p:cTn id="15" dur="500"/>
                                        <p:tgtEl>
                                          <p:spTgt spid="67789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77899"/>
                                        </p:tgtEl>
                                        <p:attrNameLst>
                                          <p:attrName>style.visibility</p:attrName>
                                        </p:attrNameLst>
                                      </p:cBhvr>
                                      <p:to>
                                        <p:strVal val="visible"/>
                                      </p:to>
                                    </p:set>
                                    <p:animEffect transition="in" filter="fade">
                                      <p:cBhvr>
                                        <p:cTn id="18" dur="500"/>
                                        <p:tgtEl>
                                          <p:spTgt spid="677899"/>
                                        </p:tgtEl>
                                      </p:cBhvr>
                                    </p:animEffect>
                                  </p:childTnLst>
                                </p:cTn>
                              </p:par>
                              <p:par>
                                <p:cTn id="19" presetID="10" presetClass="entr" presetSubtype="0" fill="hold" nodeType="withEffect">
                                  <p:stCondLst>
                                    <p:cond delay="0"/>
                                  </p:stCondLst>
                                  <p:childTnLst>
                                    <p:set>
                                      <p:cBhvr>
                                        <p:cTn id="20" dur="1" fill="hold">
                                          <p:stCondLst>
                                            <p:cond delay="0"/>
                                          </p:stCondLst>
                                        </p:cTn>
                                        <p:tgtEl>
                                          <p:spTgt spid="677893">
                                            <p:txEl>
                                              <p:pRg st="0" end="0"/>
                                            </p:txEl>
                                          </p:spTgt>
                                        </p:tgtEl>
                                        <p:attrNameLst>
                                          <p:attrName>style.visibility</p:attrName>
                                        </p:attrNameLst>
                                      </p:cBhvr>
                                      <p:to>
                                        <p:strVal val="visible"/>
                                      </p:to>
                                    </p:set>
                                    <p:animEffect transition="in" filter="fade">
                                      <p:cBhvr>
                                        <p:cTn id="21" dur="500"/>
                                        <p:tgtEl>
                                          <p:spTgt spid="67789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77898"/>
                                        </p:tgtEl>
                                        <p:attrNameLst>
                                          <p:attrName>style.visibility</p:attrName>
                                        </p:attrNameLst>
                                      </p:cBhvr>
                                      <p:to>
                                        <p:strVal val="visible"/>
                                      </p:to>
                                    </p:set>
                                    <p:animEffect transition="in" filter="fade">
                                      <p:cBhvr>
                                        <p:cTn id="24" dur="500"/>
                                        <p:tgtEl>
                                          <p:spTgt spid="677898"/>
                                        </p:tgtEl>
                                      </p:cBhvr>
                                    </p:animEffect>
                                  </p:childTnLst>
                                </p:cTn>
                              </p:par>
                              <p:par>
                                <p:cTn id="25" presetID="10" presetClass="entr" presetSubtype="0" fill="hold" nodeType="withEffect">
                                  <p:stCondLst>
                                    <p:cond delay="0"/>
                                  </p:stCondLst>
                                  <p:childTnLst>
                                    <p:set>
                                      <p:cBhvr>
                                        <p:cTn id="26" dur="1" fill="hold">
                                          <p:stCondLst>
                                            <p:cond delay="0"/>
                                          </p:stCondLst>
                                        </p:cTn>
                                        <p:tgtEl>
                                          <p:spTgt spid="677893">
                                            <p:txEl>
                                              <p:pRg st="1" end="1"/>
                                            </p:txEl>
                                          </p:spTgt>
                                        </p:tgtEl>
                                        <p:attrNameLst>
                                          <p:attrName>style.visibility</p:attrName>
                                        </p:attrNameLst>
                                      </p:cBhvr>
                                      <p:to>
                                        <p:strVal val="visible"/>
                                      </p:to>
                                    </p:set>
                                    <p:animEffect transition="in" filter="fade">
                                      <p:cBhvr>
                                        <p:cTn id="27" dur="500"/>
                                        <p:tgtEl>
                                          <p:spTgt spid="67789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7893">
                                            <p:txEl>
                                              <p:pRg st="2" end="2"/>
                                            </p:txEl>
                                          </p:spTgt>
                                        </p:tgtEl>
                                        <p:attrNameLst>
                                          <p:attrName>style.visibility</p:attrName>
                                        </p:attrNameLst>
                                      </p:cBhvr>
                                      <p:to>
                                        <p:strVal val="visible"/>
                                      </p:to>
                                    </p:set>
                                    <p:animEffect transition="in" filter="fade">
                                      <p:cBhvr>
                                        <p:cTn id="32" dur="500"/>
                                        <p:tgtEl>
                                          <p:spTgt spid="67789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77894"/>
                                        </p:tgtEl>
                                        <p:attrNameLst>
                                          <p:attrName>style.visibility</p:attrName>
                                        </p:attrNameLst>
                                      </p:cBhvr>
                                      <p:to>
                                        <p:strVal val="visible"/>
                                      </p:to>
                                    </p:set>
                                    <p:animEffect transition="in" filter="fade">
                                      <p:cBhvr>
                                        <p:cTn id="42" dur="500"/>
                                        <p:tgtEl>
                                          <p:spTgt spid="677894"/>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77901"/>
                                        </p:tgtEl>
                                        <p:attrNameLst>
                                          <p:attrName>style.visibility</p:attrName>
                                        </p:attrNameLst>
                                      </p:cBhvr>
                                      <p:to>
                                        <p:strVal val="visible"/>
                                      </p:to>
                                    </p:set>
                                    <p:animEffect transition="in" filter="fade">
                                      <p:cBhvr>
                                        <p:cTn id="46" dur="500"/>
                                        <p:tgtEl>
                                          <p:spTgt spid="67790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677900"/>
                                        </p:tgtEl>
                                        <p:attrNameLst>
                                          <p:attrName>style.visibility</p:attrName>
                                        </p:attrNameLst>
                                      </p:cBhvr>
                                      <p:to>
                                        <p:strVal val="visible"/>
                                      </p:to>
                                    </p:set>
                                    <p:animEffect transition="in" filter="wipe(left)">
                                      <p:cBhvr>
                                        <p:cTn id="51" dur="1000"/>
                                        <p:tgtEl>
                                          <p:spTgt spid="67790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77902"/>
                                        </p:tgtEl>
                                        <p:attrNameLst>
                                          <p:attrName>style.visibility</p:attrName>
                                        </p:attrNameLst>
                                      </p:cBhvr>
                                      <p:to>
                                        <p:strVal val="visible"/>
                                      </p:to>
                                    </p:set>
                                    <p:animEffect transition="in" filter="fade">
                                      <p:cBhvr>
                                        <p:cTn id="56" dur="500"/>
                                        <p:tgtEl>
                                          <p:spTgt spid="677902"/>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677904"/>
                                        </p:tgtEl>
                                        <p:attrNameLst>
                                          <p:attrName>style.visibility</p:attrName>
                                        </p:attrNameLst>
                                      </p:cBhvr>
                                      <p:to>
                                        <p:strVal val="visible"/>
                                      </p:to>
                                    </p:set>
                                    <p:animEffect transition="in" filter="fade">
                                      <p:cBhvr>
                                        <p:cTn id="60" dur="500"/>
                                        <p:tgtEl>
                                          <p:spTgt spid="677904"/>
                                        </p:tgtEl>
                                      </p:cBhvr>
                                    </p:animEffect>
                                  </p:childTnLst>
                                </p:cTn>
                              </p:par>
                            </p:childTnLst>
                          </p:cTn>
                        </p:par>
                        <p:par>
                          <p:cTn id="61" fill="hold">
                            <p:stCondLst>
                              <p:cond delay="1000"/>
                            </p:stCondLst>
                            <p:childTnLst>
                              <p:par>
                                <p:cTn id="62" presetID="10" presetClass="entr" presetSubtype="0" fill="hold" nodeType="afterEffect">
                                  <p:stCondLst>
                                    <p:cond delay="0"/>
                                  </p:stCondLst>
                                  <p:childTnLst>
                                    <p:set>
                                      <p:cBhvr>
                                        <p:cTn id="63" dur="1" fill="hold">
                                          <p:stCondLst>
                                            <p:cond delay="0"/>
                                          </p:stCondLst>
                                        </p:cTn>
                                        <p:tgtEl>
                                          <p:spTgt spid="677903"/>
                                        </p:tgtEl>
                                        <p:attrNameLst>
                                          <p:attrName>style.visibility</p:attrName>
                                        </p:attrNameLst>
                                      </p:cBhvr>
                                      <p:to>
                                        <p:strVal val="visible"/>
                                      </p:to>
                                    </p:set>
                                    <p:animEffect transition="in" filter="fade">
                                      <p:cBhvr>
                                        <p:cTn id="64" dur="500"/>
                                        <p:tgtEl>
                                          <p:spTgt spid="67790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77906"/>
                                        </p:tgtEl>
                                        <p:attrNameLst>
                                          <p:attrName>style.visibility</p:attrName>
                                        </p:attrNameLst>
                                      </p:cBhvr>
                                      <p:to>
                                        <p:strVal val="visible"/>
                                      </p:to>
                                    </p:set>
                                    <p:animEffect transition="in" filter="fade">
                                      <p:cBhvr>
                                        <p:cTn id="69" dur="500"/>
                                        <p:tgtEl>
                                          <p:spTgt spid="67790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77907"/>
                                        </p:tgtEl>
                                        <p:attrNameLst>
                                          <p:attrName>style.visibility</p:attrName>
                                        </p:attrNameLst>
                                      </p:cBhvr>
                                      <p:to>
                                        <p:strVal val="visible"/>
                                      </p:to>
                                    </p:set>
                                    <p:animEffect transition="in" filter="fade">
                                      <p:cBhvr>
                                        <p:cTn id="72" dur="500"/>
                                        <p:tgtEl>
                                          <p:spTgt spid="677907"/>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677905"/>
                                        </p:tgtEl>
                                        <p:attrNameLst>
                                          <p:attrName>style.visibility</p:attrName>
                                        </p:attrNameLst>
                                      </p:cBhvr>
                                      <p:to>
                                        <p:strVal val="visible"/>
                                      </p:to>
                                    </p:set>
                                    <p:animEffect transition="in" filter="fade">
                                      <p:cBhvr>
                                        <p:cTn id="76" dur="500"/>
                                        <p:tgtEl>
                                          <p:spTgt spid="6779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5" grpId="0" animBg="1"/>
      <p:bldP spid="677900" grpId="0" animBg="1"/>
      <p:bldP spid="677901" grpId="0" animBg="1"/>
      <p:bldP spid="677904" grpId="0" animBg="1"/>
      <p:bldP spid="677906" grpId="0" animBg="1"/>
      <p:bldP spid="677907" grpId="0" animBg="1"/>
      <p:bldP spid="677899" grpId="0" animBg="1"/>
      <p:bldP spid="21" grpId="0"/>
      <p:bldP spid="25" grpId="0" animBg="1"/>
      <p:bldP spid="67789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r>
              <a:rPr lang="en-US" smtClean="0"/>
              <a:t>Flickr</a:t>
            </a:r>
          </a:p>
        </p:txBody>
      </p:sp>
      <p:graphicFrame>
        <p:nvGraphicFramePr>
          <p:cNvPr id="4" name="Chart 3"/>
          <p:cNvGraphicFramePr/>
          <p:nvPr/>
        </p:nvGraphicFramePr>
        <p:xfrm>
          <a:off x="533400" y="1219200"/>
          <a:ext cx="8153400" cy="5157788"/>
        </p:xfrm>
        <a:graphic>
          <a:graphicData uri="http://schemas.openxmlformats.org/drawingml/2006/chart">
            <c:chart xmlns:c="http://schemas.openxmlformats.org/drawingml/2006/chart" xmlns:r="http://schemas.openxmlformats.org/officeDocument/2006/relationships" r:id="rId3"/>
          </a:graphicData>
        </a:graphic>
      </p:graphicFrame>
      <p:sp>
        <p:nvSpPr>
          <p:cNvPr id="24579" name="TextBox 4"/>
          <p:cNvSpPr txBox="1">
            <a:spLocks noChangeArrowheads="1"/>
          </p:cNvSpPr>
          <p:nvPr/>
        </p:nvSpPr>
        <p:spPr bwMode="auto">
          <a:xfrm>
            <a:off x="104775" y="4829175"/>
            <a:ext cx="1228725" cy="369888"/>
          </a:xfrm>
          <a:prstGeom prst="rect">
            <a:avLst/>
          </a:prstGeom>
          <a:solidFill>
            <a:srgbClr val="FFFFFF"/>
          </a:solidFill>
          <a:ln w="9525">
            <a:noFill/>
            <a:miter lim="800000"/>
            <a:headEnd/>
            <a:tailEnd/>
          </a:ln>
        </p:spPr>
        <p:txBody>
          <a:bodyPr wrap="none">
            <a:spAutoFit/>
          </a:bodyPr>
          <a:lstStyle/>
          <a:p>
            <a:r>
              <a:rPr lang="en-US">
                <a:latin typeface="Calibri" pitchFamily="34" charset="0"/>
              </a:rPr>
              <a:t>500 million</a:t>
            </a:r>
          </a:p>
        </p:txBody>
      </p:sp>
      <p:sp>
        <p:nvSpPr>
          <p:cNvPr id="24580" name="TextBox 5"/>
          <p:cNvSpPr txBox="1">
            <a:spLocks noChangeArrowheads="1"/>
          </p:cNvSpPr>
          <p:nvPr/>
        </p:nvSpPr>
        <p:spPr bwMode="auto">
          <a:xfrm>
            <a:off x="363538" y="3897313"/>
            <a:ext cx="931862" cy="369887"/>
          </a:xfrm>
          <a:prstGeom prst="rect">
            <a:avLst/>
          </a:prstGeom>
          <a:solidFill>
            <a:srgbClr val="FFFFFF"/>
          </a:solidFill>
          <a:ln w="9525">
            <a:noFill/>
            <a:miter lim="800000"/>
            <a:headEnd/>
            <a:tailEnd/>
          </a:ln>
        </p:spPr>
        <p:txBody>
          <a:bodyPr wrap="none">
            <a:spAutoFit/>
          </a:bodyPr>
          <a:lstStyle/>
          <a:p>
            <a:r>
              <a:rPr lang="en-US">
                <a:latin typeface="Calibri" pitchFamily="34" charset="0"/>
              </a:rPr>
              <a:t>1 billion</a:t>
            </a:r>
          </a:p>
        </p:txBody>
      </p:sp>
      <p:sp>
        <p:nvSpPr>
          <p:cNvPr id="24581" name="TextBox 6"/>
          <p:cNvSpPr txBox="1">
            <a:spLocks noChangeArrowheads="1"/>
          </p:cNvSpPr>
          <p:nvPr/>
        </p:nvSpPr>
        <p:spPr bwMode="auto">
          <a:xfrm>
            <a:off x="188913" y="3011488"/>
            <a:ext cx="1106487" cy="369887"/>
          </a:xfrm>
          <a:prstGeom prst="rect">
            <a:avLst/>
          </a:prstGeom>
          <a:solidFill>
            <a:srgbClr val="FFFFFF"/>
          </a:solidFill>
          <a:ln w="9525">
            <a:noFill/>
            <a:miter lim="800000"/>
            <a:headEnd/>
            <a:tailEnd/>
          </a:ln>
        </p:spPr>
        <p:txBody>
          <a:bodyPr wrap="none">
            <a:spAutoFit/>
          </a:bodyPr>
          <a:lstStyle/>
          <a:p>
            <a:r>
              <a:rPr lang="en-US">
                <a:latin typeface="Calibri" pitchFamily="34" charset="0"/>
              </a:rPr>
              <a:t>1.5 billion</a:t>
            </a:r>
          </a:p>
        </p:txBody>
      </p:sp>
      <p:sp>
        <p:nvSpPr>
          <p:cNvPr id="24582" name="TextBox 7"/>
          <p:cNvSpPr txBox="1">
            <a:spLocks noChangeArrowheads="1"/>
          </p:cNvSpPr>
          <p:nvPr/>
        </p:nvSpPr>
        <p:spPr bwMode="auto">
          <a:xfrm>
            <a:off x="333375" y="2095500"/>
            <a:ext cx="931863" cy="369888"/>
          </a:xfrm>
          <a:prstGeom prst="rect">
            <a:avLst/>
          </a:prstGeom>
          <a:solidFill>
            <a:srgbClr val="FFFFFF"/>
          </a:solidFill>
          <a:ln w="9525">
            <a:noFill/>
            <a:miter lim="800000"/>
            <a:headEnd/>
            <a:tailEnd/>
          </a:ln>
        </p:spPr>
        <p:txBody>
          <a:bodyPr wrap="none">
            <a:spAutoFit/>
          </a:bodyPr>
          <a:lstStyle/>
          <a:p>
            <a:r>
              <a:rPr lang="en-US">
                <a:latin typeface="Calibri" pitchFamily="34" charset="0"/>
              </a:rPr>
              <a:t>2 billion</a:t>
            </a:r>
          </a:p>
        </p:txBody>
      </p:sp>
      <p:sp>
        <p:nvSpPr>
          <p:cNvPr id="24583" name="TextBox 8"/>
          <p:cNvSpPr txBox="1">
            <a:spLocks noChangeArrowheads="1"/>
          </p:cNvSpPr>
          <p:nvPr/>
        </p:nvSpPr>
        <p:spPr bwMode="auto">
          <a:xfrm>
            <a:off x="161925" y="1182688"/>
            <a:ext cx="1106488" cy="369887"/>
          </a:xfrm>
          <a:prstGeom prst="rect">
            <a:avLst/>
          </a:prstGeom>
          <a:solidFill>
            <a:srgbClr val="FFFFFF"/>
          </a:solidFill>
          <a:ln w="9525">
            <a:noFill/>
            <a:miter lim="800000"/>
            <a:headEnd/>
            <a:tailEnd/>
          </a:ln>
        </p:spPr>
        <p:txBody>
          <a:bodyPr wrap="none">
            <a:spAutoFit/>
          </a:bodyPr>
          <a:lstStyle/>
          <a:p>
            <a:r>
              <a:rPr lang="en-US">
                <a:latin typeface="Calibri" pitchFamily="34" charset="0"/>
              </a:rPr>
              <a:t>2.5 billion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Grp="1" noChangeArrowheads="1"/>
          </p:cNvSpPr>
          <p:nvPr>
            <p:ph type="title"/>
          </p:nvPr>
        </p:nvSpPr>
        <p:spPr>
          <a:xfrm>
            <a:off x="457200" y="0"/>
            <a:ext cx="8229600" cy="1143000"/>
          </a:xfrm>
        </p:spPr>
        <p:txBody>
          <a:bodyPr/>
          <a:lstStyle/>
          <a:p>
            <a:pPr eaLnBrk="1" hangingPunct="1"/>
            <a:r>
              <a:rPr lang="en-US" dirty="0" err="1" smtClean="0"/>
              <a:t>Rephotography</a:t>
            </a:r>
            <a:endParaRPr lang="en-US" dirty="0" smtClean="0"/>
          </a:p>
        </p:txBody>
      </p:sp>
      <p:pic>
        <p:nvPicPr>
          <p:cNvPr id="200706" name="Picture 3" descr="AnselAdamsCompare"/>
          <p:cNvPicPr>
            <a:picLocks noChangeAspect="1" noChangeArrowheads="1"/>
          </p:cNvPicPr>
          <p:nvPr/>
        </p:nvPicPr>
        <p:blipFill>
          <a:blip r:embed="rId2" cstate="print"/>
          <a:srcRect/>
          <a:stretch>
            <a:fillRect/>
          </a:stretch>
        </p:blipFill>
        <p:spPr bwMode="auto">
          <a:xfrm>
            <a:off x="2847975" y="3235325"/>
            <a:ext cx="4762500" cy="3573463"/>
          </a:xfrm>
          <a:prstGeom prst="rect">
            <a:avLst/>
          </a:prstGeom>
          <a:noFill/>
          <a:ln w="9525">
            <a:noFill/>
            <a:miter lim="800000"/>
            <a:headEnd/>
            <a:tailEnd/>
          </a:ln>
        </p:spPr>
      </p:pic>
      <p:pic>
        <p:nvPicPr>
          <p:cNvPr id="200707" name="Picture 4" descr="AnselAdamsOverhead"/>
          <p:cNvPicPr>
            <a:picLocks noChangeAspect="1" noChangeArrowheads="1"/>
          </p:cNvPicPr>
          <p:nvPr/>
        </p:nvPicPr>
        <p:blipFill>
          <a:blip r:embed="rId3" cstate="print"/>
          <a:srcRect/>
          <a:stretch>
            <a:fillRect/>
          </a:stretch>
        </p:blipFill>
        <p:spPr bwMode="auto">
          <a:xfrm>
            <a:off x="1116013" y="3635375"/>
            <a:ext cx="4073525" cy="3057525"/>
          </a:xfrm>
          <a:prstGeom prst="rect">
            <a:avLst/>
          </a:prstGeom>
          <a:noFill/>
          <a:ln w="9525">
            <a:noFill/>
            <a:miter lim="800000"/>
            <a:headEnd/>
            <a:tailEnd/>
          </a:ln>
        </p:spPr>
      </p:pic>
      <p:sp>
        <p:nvSpPr>
          <p:cNvPr id="200708" name="Text Box 5"/>
          <p:cNvSpPr txBox="1">
            <a:spLocks noChangeArrowheads="1"/>
          </p:cNvSpPr>
          <p:nvPr/>
        </p:nvSpPr>
        <p:spPr bwMode="auto">
          <a:xfrm>
            <a:off x="5838825" y="6500813"/>
            <a:ext cx="1997075" cy="228600"/>
          </a:xfrm>
          <a:prstGeom prst="rect">
            <a:avLst/>
          </a:prstGeom>
          <a:noFill/>
          <a:ln w="9525">
            <a:noFill/>
            <a:miter lim="800000"/>
            <a:headEnd/>
            <a:tailEnd/>
          </a:ln>
        </p:spPr>
        <p:txBody>
          <a:bodyPr>
            <a:spAutoFit/>
          </a:bodyPr>
          <a:lstStyle/>
          <a:p>
            <a:pPr>
              <a:spcBef>
                <a:spcPct val="50000"/>
              </a:spcBef>
            </a:pPr>
            <a:r>
              <a:rPr lang="en-US" sz="900">
                <a:latin typeface="Calibri" pitchFamily="34" charset="0"/>
              </a:rPr>
              <a:t>Topographic data courtesy USGS</a:t>
            </a:r>
          </a:p>
        </p:txBody>
      </p:sp>
      <p:pic>
        <p:nvPicPr>
          <p:cNvPr id="200709" name="Picture 6"/>
          <p:cNvPicPr>
            <a:picLocks noChangeAspect="1" noChangeArrowheads="1"/>
          </p:cNvPicPr>
          <p:nvPr/>
        </p:nvPicPr>
        <p:blipFill>
          <a:blip r:embed="rId4" cstate="print"/>
          <a:srcRect/>
          <a:stretch>
            <a:fillRect/>
          </a:stretch>
        </p:blipFill>
        <p:spPr bwMode="auto">
          <a:xfrm>
            <a:off x="4187825" y="1046163"/>
            <a:ext cx="3463925" cy="2613025"/>
          </a:xfrm>
          <a:prstGeom prst="rect">
            <a:avLst/>
          </a:prstGeom>
          <a:noFill/>
          <a:ln w="9525">
            <a:noFill/>
            <a:miter lim="800000"/>
            <a:headEnd/>
            <a:tailEnd/>
          </a:ln>
        </p:spPr>
      </p:pic>
      <p:pic>
        <p:nvPicPr>
          <p:cNvPr id="200710" name="Picture 7"/>
          <p:cNvPicPr>
            <a:picLocks noChangeAspect="1" noChangeArrowheads="1"/>
          </p:cNvPicPr>
          <p:nvPr/>
        </p:nvPicPr>
        <p:blipFill>
          <a:blip r:embed="rId5" cstate="print"/>
          <a:srcRect/>
          <a:stretch>
            <a:fillRect/>
          </a:stretch>
        </p:blipFill>
        <p:spPr bwMode="auto">
          <a:xfrm>
            <a:off x="1533525" y="979488"/>
            <a:ext cx="2132013" cy="2717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Computer Vision</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604" y="1371808"/>
            <a:ext cx="7694613"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1766888"/>
            <a:ext cx="7256463"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4" y="2741989"/>
            <a:ext cx="8445500" cy="281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8521" y="1192696"/>
            <a:ext cx="5704222" cy="511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266" y="2516705"/>
            <a:ext cx="8096458" cy="413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20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9"/>
                                        </p:tgtEl>
                                        <p:attrNameLst>
                                          <p:attrName>style.visibility</p:attrName>
                                        </p:attrNameLst>
                                      </p:cBhvr>
                                      <p:to>
                                        <p:strVal val="visible"/>
                                      </p:to>
                                    </p:set>
                                    <p:animEffect transition="in" filter="fade">
                                      <p:cBhvr>
                                        <p:cTn id="17" dur="500"/>
                                        <p:tgtEl>
                                          <p:spTgt spid="307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fade">
                                      <p:cBhvr>
                                        <p:cTn id="22" dur="500"/>
                                        <p:tgtEl>
                                          <p:spTgt spid="30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80"/>
                                        </p:tgtEl>
                                        <p:attrNameLst>
                                          <p:attrName>style.visibility</p:attrName>
                                        </p:attrNameLst>
                                      </p:cBhvr>
                                      <p:to>
                                        <p:strVal val="visible"/>
                                      </p:to>
                                    </p:set>
                                    <p:animEffect transition="in" filter="fade">
                                      <p:cBhvr>
                                        <p:cTn id="27"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dirty="0" smtClean="0"/>
              <a:t>Summary</a:t>
            </a:r>
          </a:p>
        </p:txBody>
      </p:sp>
      <p:sp>
        <p:nvSpPr>
          <p:cNvPr id="33794" name="Content Placeholder 3"/>
          <p:cNvSpPr>
            <a:spLocks noGrp="1"/>
          </p:cNvSpPr>
          <p:nvPr>
            <p:ph idx="1"/>
          </p:nvPr>
        </p:nvSpPr>
        <p:spPr>
          <a:xfrm>
            <a:off x="2286000" y="1874838"/>
            <a:ext cx="6705600" cy="4525962"/>
          </a:xfrm>
        </p:spPr>
        <p:txBody>
          <a:bodyPr/>
          <a:lstStyle/>
          <a:p>
            <a:pPr eaLnBrk="1" hangingPunct="1"/>
            <a:r>
              <a:rPr lang="en-US" dirty="0" smtClean="0"/>
              <a:t>Large (Internet) photo collections: the next frontier in computer vision</a:t>
            </a:r>
          </a:p>
          <a:p>
            <a:pPr eaLnBrk="1" hangingPunct="1"/>
            <a:endParaRPr lang="en-US" dirty="0" smtClean="0"/>
          </a:p>
          <a:p>
            <a:pPr eaLnBrk="1" hangingPunct="1"/>
            <a:r>
              <a:rPr lang="en-US" dirty="0" smtClean="0"/>
              <a:t>Efficient algorithms for large-scale 3D matching and reconstruction</a:t>
            </a:r>
          </a:p>
          <a:p>
            <a:pPr eaLnBrk="1" hangingPunct="1"/>
            <a:endParaRPr lang="en-US" dirty="0" smtClean="0"/>
          </a:p>
          <a:p>
            <a:pPr eaLnBrk="1" hangingPunct="1"/>
            <a:r>
              <a:rPr lang="en-US" dirty="0" smtClean="0"/>
              <a:t>New challenges for 3D recognition</a:t>
            </a:r>
          </a:p>
        </p:txBody>
      </p:sp>
      <p:pic>
        <p:nvPicPr>
          <p:cNvPr id="8" name="Picture 5"/>
          <p:cNvPicPr>
            <a:picLocks noChangeAspect="1" noChangeArrowheads="1"/>
          </p:cNvPicPr>
          <p:nvPr/>
        </p:nvPicPr>
        <p:blipFill>
          <a:blip r:embed="rId2" cstate="print"/>
          <a:srcRect l="2313" t="5002" r="1704" b="967"/>
          <a:stretch>
            <a:fillRect/>
          </a:stretch>
        </p:blipFill>
        <p:spPr bwMode="auto">
          <a:xfrm>
            <a:off x="542925" y="1766668"/>
            <a:ext cx="1415464" cy="1046871"/>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p:spPr>
      </p:pic>
      <p:pic>
        <p:nvPicPr>
          <p:cNvPr id="9" name="Picture 8" descr="C:\Documents and Settings\v-noahs\My Documents\Nokia\images\Stonehenge\Stonehenge.full.png"/>
          <p:cNvPicPr>
            <a:picLocks noChangeAspect="1" noChangeArrowheads="1"/>
          </p:cNvPicPr>
          <p:nvPr/>
        </p:nvPicPr>
        <p:blipFill>
          <a:blip r:embed="rId3" cstate="print"/>
          <a:srcRect/>
          <a:stretch>
            <a:fillRect/>
          </a:stretch>
        </p:blipFill>
        <p:spPr bwMode="auto">
          <a:xfrm>
            <a:off x="598017" y="3308080"/>
            <a:ext cx="1302643" cy="1151379"/>
          </a:xfrm>
          <a:prstGeom prst="rect">
            <a:avLst/>
          </a:prstGeom>
          <a:noFill/>
          <a:ln w="9525">
            <a:solidFill>
              <a:srgbClr val="000000"/>
            </a:solidFill>
            <a:miter lim="800000"/>
            <a:headEnd/>
            <a:tailEnd/>
          </a:ln>
          <a:effectLst>
            <a:outerShdw dist="38100" dir="2700000" algn="tl" rotWithShape="0">
              <a:srgbClr val="000000">
                <a:alpha val="39999"/>
              </a:srgbClr>
            </a:outerShdw>
          </a:effectLst>
        </p:spPr>
      </p:pic>
      <p:pic>
        <p:nvPicPr>
          <p:cNvPr id="1026" name="Picture 2"/>
          <p:cNvPicPr>
            <a:picLocks noChangeAspect="1" noChangeArrowheads="1"/>
          </p:cNvPicPr>
          <p:nvPr/>
        </p:nvPicPr>
        <p:blipFill>
          <a:blip r:embed="rId4" cstate="print"/>
          <a:srcRect/>
          <a:stretch>
            <a:fillRect/>
          </a:stretch>
        </p:blipFill>
        <p:spPr bwMode="auto">
          <a:xfrm>
            <a:off x="538330" y="5008101"/>
            <a:ext cx="1445215" cy="1079694"/>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ReconsMontage"/>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266437" y="572892"/>
            <a:ext cx="4120295" cy="58682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p:txBody>
          <a:bodyPr/>
          <a:lstStyle/>
          <a:p>
            <a:r>
              <a:rPr lang="en-US" dirty="0" smtClean="0"/>
              <a:t>Photo Sharing</a:t>
            </a:r>
          </a:p>
        </p:txBody>
      </p:sp>
      <p:pic>
        <p:nvPicPr>
          <p:cNvPr id="24580" name="Picture 4" descr="TajMahalFlickr_p1_comp"/>
          <p:cNvPicPr>
            <a:picLocks noChangeAspect="1" noChangeArrowheads="1"/>
          </p:cNvPicPr>
          <p:nvPr/>
        </p:nvPicPr>
        <p:blipFill>
          <a:blip r:embed="rId2" cstate="print"/>
          <a:srcRect/>
          <a:stretch>
            <a:fillRect/>
          </a:stretch>
        </p:blipFill>
        <p:spPr bwMode="auto">
          <a:xfrm>
            <a:off x="190500" y="1358900"/>
            <a:ext cx="8724900" cy="63160275"/>
          </a:xfrm>
          <a:prstGeom prst="rect">
            <a:avLst/>
          </a:prstGeom>
          <a:noFill/>
          <a:ln w="9525">
            <a:noFill/>
            <a:miter lim="800000"/>
            <a:headEnd/>
            <a:tailEnd/>
          </a:ln>
        </p:spPr>
      </p:pic>
      <p:sp>
        <p:nvSpPr>
          <p:cNvPr id="24581" name="Rectangle 5"/>
          <p:cNvSpPr>
            <a:spLocks noChangeArrowheads="1"/>
          </p:cNvSpPr>
          <p:nvPr/>
        </p:nvSpPr>
        <p:spPr bwMode="auto">
          <a:xfrm>
            <a:off x="1566863" y="3454400"/>
            <a:ext cx="930275" cy="217488"/>
          </a:xfrm>
          <a:prstGeom prst="rect">
            <a:avLst/>
          </a:prstGeom>
          <a:noFill/>
          <a:ln w="19050">
            <a:solidFill>
              <a:srgbClr val="FF0000"/>
            </a:solidFill>
            <a:miter lim="800000"/>
            <a:headEnd/>
            <a:tailEnd/>
          </a:ln>
        </p:spPr>
        <p:txBody>
          <a:bodyPr wrap="none" anchor="ctr"/>
          <a:lstStyle/>
          <a:p>
            <a:endParaRPr lang="en-US"/>
          </a:p>
        </p:txBody>
      </p:sp>
      <p:sp>
        <p:nvSpPr>
          <p:cNvPr id="208899" name="Content Placeholder 2"/>
          <p:cNvSpPr>
            <a:spLocks/>
          </p:cNvSpPr>
          <p:nvPr/>
        </p:nvSpPr>
        <p:spPr bwMode="auto">
          <a:xfrm>
            <a:off x="1365250" y="3873500"/>
            <a:ext cx="6321425" cy="2281238"/>
          </a:xfrm>
          <a:prstGeom prst="rect">
            <a:avLst/>
          </a:prstGeom>
          <a:solidFill>
            <a:schemeClr val="bg1"/>
          </a:solidFill>
          <a:ln w="38100">
            <a:solidFill>
              <a:srgbClr val="FF0000"/>
            </a:solidFill>
            <a:miter lim="800000"/>
            <a:headEnd/>
            <a:tailEnd/>
          </a:ln>
        </p:spPr>
        <p:txBody>
          <a:bodyPr/>
          <a:lstStyle/>
          <a:p>
            <a:pPr marL="342900" indent="-342900" algn="ctr">
              <a:spcBef>
                <a:spcPct val="20000"/>
              </a:spcBef>
              <a:buFont typeface="Arial" charset="0"/>
              <a:buNone/>
            </a:pPr>
            <a:r>
              <a:rPr lang="en-US" sz="3200">
                <a:latin typeface="Calibri" pitchFamily="34" charset="0"/>
              </a:rPr>
              <a:t>How can we manipulate</a:t>
            </a:r>
            <a:br>
              <a:rPr lang="en-US" sz="3200">
                <a:latin typeface="Calibri" pitchFamily="34" charset="0"/>
              </a:rPr>
            </a:br>
            <a:r>
              <a:rPr lang="en-US" sz="3200">
                <a:latin typeface="Calibri" pitchFamily="34" charset="0"/>
              </a:rPr>
              <a:t>(visualize, navigate, find)</a:t>
            </a:r>
            <a:br>
              <a:rPr lang="en-US" sz="3200">
                <a:latin typeface="Calibri" pitchFamily="34" charset="0"/>
              </a:rPr>
            </a:br>
            <a:r>
              <a:rPr lang="en-US" sz="3200">
                <a:latin typeface="Calibri" pitchFamily="34" charset="0"/>
              </a:rPr>
              <a:t>such immense numbers</a:t>
            </a:r>
            <a:br>
              <a:rPr lang="en-US" sz="3200">
                <a:latin typeface="Calibri" pitchFamily="34" charset="0"/>
              </a:rPr>
            </a:br>
            <a:r>
              <a:rPr lang="en-US" sz="3200">
                <a:latin typeface="Calibri" pitchFamily="34" charset="0"/>
              </a:rPr>
              <a:t>of images?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4581"/>
                                        </p:tgtEl>
                                        <p:attrNameLst>
                                          <p:attrName>style.visibility</p:attrName>
                                        </p:attrNameLst>
                                      </p:cBhvr>
                                      <p:to>
                                        <p:strVal val="hidden"/>
                                      </p:to>
                                    </p:set>
                                  </p:childTnLst>
                                </p:cTn>
                              </p:par>
                              <p:par>
                                <p:cTn id="11" presetID="64" presetClass="path" presetSubtype="0" accel="50000" decel="50000" fill="hold" nodeType="withEffect">
                                  <p:stCondLst>
                                    <p:cond delay="0"/>
                                  </p:stCondLst>
                                  <p:childTnLst>
                                    <p:animMotion origin="layout" path="M 3.33333E-6 3.3526E-6 L -0.00486 -1.50821 " pathEditMode="relative" rAng="0" ptsTypes="AA">
                                      <p:cBhvr>
                                        <p:cTn id="12" dur="2000" fill="hold"/>
                                        <p:tgtEl>
                                          <p:spTgt spid="24580"/>
                                        </p:tgtEl>
                                        <p:attrNameLst>
                                          <p:attrName>ppt_x</p:attrName>
                                          <p:attrName>ppt_y</p:attrName>
                                        </p:attrNameLst>
                                      </p:cBhvr>
                                      <p:rCtr x="-200" y="-75400"/>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8899"/>
                                        </p:tgtEl>
                                        <p:attrNameLst>
                                          <p:attrName>style.visibility</p:attrName>
                                        </p:attrNameLst>
                                      </p:cBhvr>
                                      <p:to>
                                        <p:strVal val="visible"/>
                                      </p:to>
                                    </p:set>
                                    <p:animEffect transition="in" filter="fade">
                                      <p:cBhvr>
                                        <p:cTn id="17" dur="500"/>
                                        <p:tgtEl>
                                          <p:spTgt spid="208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animBg="1"/>
      <p:bldP spid="24581" grpId="1" animBg="1"/>
      <p:bldP spid="20889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lstStyle/>
          <a:p>
            <a:pPr eaLnBrk="1" hangingPunct="1"/>
            <a:r>
              <a:rPr lang="en-US" smtClean="0"/>
              <a:t>Photo Tourism</a:t>
            </a:r>
            <a:endParaRPr lang="en-US" sz="3200" smtClean="0"/>
          </a:p>
        </p:txBody>
      </p:sp>
      <p:pic>
        <p:nvPicPr>
          <p:cNvPr id="34818" name="Picture 3" descr="Clipboard01"/>
          <p:cNvPicPr>
            <a:picLocks noChangeAspect="1" noChangeArrowheads="1"/>
          </p:cNvPicPr>
          <p:nvPr/>
        </p:nvPicPr>
        <p:blipFill>
          <a:blip r:embed="rId3" cstate="print"/>
          <a:srcRect/>
          <a:stretch>
            <a:fillRect/>
          </a:stretch>
        </p:blipFill>
        <p:spPr bwMode="auto">
          <a:xfrm>
            <a:off x="193675" y="1854200"/>
            <a:ext cx="3994150" cy="3175000"/>
          </a:xfrm>
          <a:prstGeom prst="rect">
            <a:avLst/>
          </a:prstGeom>
          <a:noFill/>
          <a:ln w="9525">
            <a:solidFill>
              <a:srgbClr val="000000"/>
            </a:solidFill>
            <a:miter lim="800000"/>
            <a:headEnd/>
            <a:tailEnd/>
          </a:ln>
        </p:spPr>
      </p:pic>
      <p:grpSp>
        <p:nvGrpSpPr>
          <p:cNvPr id="2" name="Group 4"/>
          <p:cNvGrpSpPr>
            <a:grpSpLocks/>
          </p:cNvGrpSpPr>
          <p:nvPr/>
        </p:nvGrpSpPr>
        <p:grpSpPr bwMode="auto">
          <a:xfrm>
            <a:off x="4379913" y="1851025"/>
            <a:ext cx="4735512" cy="4083050"/>
            <a:chOff x="1388" y="1166"/>
            <a:chExt cx="2983" cy="2572"/>
          </a:xfrm>
        </p:grpSpPr>
        <p:pic>
          <p:nvPicPr>
            <p:cNvPr id="34823" name="Picture 5"/>
            <p:cNvPicPr>
              <a:picLocks noChangeAspect="1" noChangeArrowheads="1"/>
            </p:cNvPicPr>
            <p:nvPr/>
          </p:nvPicPr>
          <p:blipFill>
            <a:blip r:embed="rId4" cstate="print"/>
            <a:srcRect l="2313" t="5002" r="1704" b="967"/>
            <a:stretch>
              <a:fillRect/>
            </a:stretch>
          </p:blipFill>
          <p:spPr bwMode="auto">
            <a:xfrm>
              <a:off x="1388" y="1166"/>
              <a:ext cx="2983" cy="2205"/>
            </a:xfrm>
            <a:prstGeom prst="rect">
              <a:avLst/>
            </a:prstGeom>
            <a:noFill/>
            <a:ln w="9525">
              <a:noFill/>
              <a:miter lim="800000"/>
              <a:headEnd/>
              <a:tailEnd/>
            </a:ln>
          </p:spPr>
        </p:pic>
        <p:sp>
          <p:nvSpPr>
            <p:cNvPr id="34824" name="Rectangle 6"/>
            <p:cNvSpPr>
              <a:spLocks noChangeArrowheads="1"/>
            </p:cNvSpPr>
            <p:nvPr/>
          </p:nvSpPr>
          <p:spPr bwMode="auto">
            <a:xfrm>
              <a:off x="2052" y="3488"/>
              <a:ext cx="1768" cy="250"/>
            </a:xfrm>
            <a:prstGeom prst="rect">
              <a:avLst/>
            </a:prstGeom>
            <a:noFill/>
            <a:ln w="9525">
              <a:noFill/>
              <a:miter lim="800000"/>
              <a:headEnd/>
              <a:tailEnd/>
            </a:ln>
          </p:spPr>
          <p:txBody>
            <a:bodyPr wrap="none">
              <a:spAutoFit/>
            </a:bodyPr>
            <a:lstStyle/>
            <a:p>
              <a:pPr marL="342900" indent="-342900" eaLnBrk="0" hangingPunct="0">
                <a:spcBef>
                  <a:spcPct val="20000"/>
                </a:spcBef>
                <a:buClr>
                  <a:srgbClr val="003399"/>
                </a:buClr>
                <a:buFont typeface="Monotype Sorts"/>
                <a:buNone/>
              </a:pPr>
              <a:r>
                <a:rPr kumimoji="1" lang="en-US" sz="2000">
                  <a:solidFill>
                    <a:srgbClr val="000000"/>
                  </a:solidFill>
                  <a:latin typeface="Calibri" pitchFamily="34" charset="0"/>
                </a:rPr>
                <a:t>Computed 3D structure</a:t>
              </a:r>
            </a:p>
          </p:txBody>
        </p:sp>
      </p:grpSp>
      <p:sp>
        <p:nvSpPr>
          <p:cNvPr id="34820" name="Text Box 7"/>
          <p:cNvSpPr txBox="1">
            <a:spLocks noChangeArrowheads="1"/>
          </p:cNvSpPr>
          <p:nvPr/>
        </p:nvSpPr>
        <p:spPr bwMode="auto">
          <a:xfrm>
            <a:off x="385763" y="5502275"/>
            <a:ext cx="3571875" cy="396875"/>
          </a:xfrm>
          <a:prstGeom prst="rect">
            <a:avLst/>
          </a:prstGeom>
          <a:noFill/>
          <a:ln w="9525">
            <a:noFill/>
            <a:miter lim="800000"/>
            <a:headEnd/>
            <a:tailEnd/>
          </a:ln>
        </p:spPr>
        <p:txBody>
          <a:bodyPr>
            <a:spAutoFit/>
          </a:bodyPr>
          <a:lstStyle/>
          <a:p>
            <a:pPr marL="342900" indent="-342900" algn="ctr" eaLnBrk="0" hangingPunct="0">
              <a:spcBef>
                <a:spcPct val="20000"/>
              </a:spcBef>
              <a:buClr>
                <a:srgbClr val="003399"/>
              </a:buClr>
              <a:buFont typeface="Monotype Sorts"/>
              <a:buNone/>
            </a:pPr>
            <a:r>
              <a:rPr kumimoji="1" lang="en-US" sz="2000">
                <a:solidFill>
                  <a:srgbClr val="000000"/>
                </a:solidFill>
                <a:latin typeface="Calibri" pitchFamily="34" charset="0"/>
              </a:rPr>
              <a:t>Images on the Internet</a:t>
            </a:r>
          </a:p>
        </p:txBody>
      </p:sp>
      <p:sp>
        <p:nvSpPr>
          <p:cNvPr id="34821" name="TextBox 7"/>
          <p:cNvSpPr txBox="1">
            <a:spLocks noChangeArrowheads="1"/>
          </p:cNvSpPr>
          <p:nvPr/>
        </p:nvSpPr>
        <p:spPr bwMode="auto">
          <a:xfrm>
            <a:off x="2608263" y="1143000"/>
            <a:ext cx="3940175" cy="366713"/>
          </a:xfrm>
          <a:prstGeom prst="rect">
            <a:avLst/>
          </a:prstGeom>
          <a:noFill/>
          <a:ln w="9525">
            <a:noFill/>
            <a:miter lim="800000"/>
            <a:headEnd/>
            <a:tailEnd/>
          </a:ln>
        </p:spPr>
        <p:txBody>
          <a:bodyPr wrap="none">
            <a:spAutoFit/>
          </a:bodyPr>
          <a:lstStyle/>
          <a:p>
            <a:r>
              <a:rPr lang="en-US">
                <a:latin typeface="Calibri" pitchFamily="34" charset="0"/>
              </a:rPr>
              <a:t>[Snavely, Seitz, Szeliski, SIGGRAPH 2006]</a:t>
            </a:r>
          </a:p>
        </p:txBody>
      </p:sp>
      <p:sp>
        <p:nvSpPr>
          <p:cNvPr id="35851" name="AutoShape 11"/>
          <p:cNvSpPr>
            <a:spLocks noChangeArrowheads="1"/>
          </p:cNvSpPr>
          <p:nvPr/>
        </p:nvSpPr>
        <p:spPr bwMode="auto">
          <a:xfrm>
            <a:off x="3941763" y="3238500"/>
            <a:ext cx="704850" cy="358775"/>
          </a:xfrm>
          <a:prstGeom prst="rightArrow">
            <a:avLst>
              <a:gd name="adj1" fmla="val 50000"/>
              <a:gd name="adj2" fmla="val 49115"/>
            </a:avLst>
          </a:prstGeom>
          <a:noFill/>
          <a:ln w="28575">
            <a:solidFill>
              <a:srgbClr val="FF0000"/>
            </a:solidFill>
            <a:miter lim="800000"/>
            <a:headEnd/>
            <a:tailEnd/>
          </a:ln>
        </p:spPr>
        <p:txBody>
          <a:bodyPr wrap="none" anchor="ct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51"/>
                                        </p:tgtEl>
                                        <p:attrNameLst>
                                          <p:attrName>style.visibility</p:attrName>
                                        </p:attrNameLst>
                                      </p:cBhvr>
                                      <p:to>
                                        <p:strVal val="visible"/>
                                      </p:to>
                                    </p:set>
                                    <p:animEffect transition="in" filter="fade">
                                      <p:cBhvr>
                                        <p:cTn id="7" dur="500"/>
                                        <p:tgtEl>
                                          <p:spTgt spid="358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pPr eaLnBrk="1" hangingPunct="1"/>
            <a:r>
              <a:rPr lang="en-US" smtClean="0"/>
              <a:t>Related work</a:t>
            </a:r>
          </a:p>
        </p:txBody>
      </p:sp>
      <p:sp>
        <p:nvSpPr>
          <p:cNvPr id="36866" name="Rectangle 3"/>
          <p:cNvSpPr>
            <a:spLocks noGrp="1" noChangeArrowheads="1"/>
          </p:cNvSpPr>
          <p:nvPr>
            <p:ph type="body" idx="1"/>
          </p:nvPr>
        </p:nvSpPr>
        <p:spPr>
          <a:xfrm>
            <a:off x="347663" y="1371600"/>
            <a:ext cx="8415337" cy="5237163"/>
          </a:xfrm>
        </p:spPr>
        <p:txBody>
          <a:bodyPr/>
          <a:lstStyle/>
          <a:p>
            <a:pPr eaLnBrk="1" hangingPunct="1"/>
            <a:r>
              <a:rPr lang="en-US" sz="2400" smtClean="0"/>
              <a:t>Image-based modeling</a:t>
            </a:r>
          </a:p>
          <a:p>
            <a:pPr eaLnBrk="1" hangingPunct="1"/>
            <a:endParaRPr lang="en-US" sz="2400" smtClean="0"/>
          </a:p>
          <a:p>
            <a:pPr eaLnBrk="1" hangingPunct="1"/>
            <a:endParaRPr lang="en-US" sz="2400" smtClean="0"/>
          </a:p>
          <a:p>
            <a:pPr eaLnBrk="1" hangingPunct="1"/>
            <a:endParaRPr lang="en-US" sz="2400" smtClean="0"/>
          </a:p>
          <a:p>
            <a:pPr eaLnBrk="1" hangingPunct="1"/>
            <a:endParaRPr lang="en-US" sz="1400" smtClean="0"/>
          </a:p>
          <a:p>
            <a:pPr eaLnBrk="1" hangingPunct="1"/>
            <a:endParaRPr lang="en-US" sz="2400" smtClean="0"/>
          </a:p>
          <a:p>
            <a:pPr eaLnBrk="1" hangingPunct="1"/>
            <a:endParaRPr lang="en-US" sz="600" smtClean="0"/>
          </a:p>
          <a:p>
            <a:pPr eaLnBrk="1" hangingPunct="1"/>
            <a:r>
              <a:rPr lang="en-US" sz="2400" smtClean="0"/>
              <a:t>Image-based rendering</a:t>
            </a:r>
          </a:p>
          <a:p>
            <a:pPr lvl="1" eaLnBrk="1" hangingPunct="1">
              <a:buFont typeface="Arial" charset="0"/>
              <a:buNone/>
            </a:pPr>
            <a:endParaRPr lang="en-US" sz="2400" smtClean="0"/>
          </a:p>
        </p:txBody>
      </p:sp>
      <p:pic>
        <p:nvPicPr>
          <p:cNvPr id="36867" name="Picture 4"/>
          <p:cNvPicPr>
            <a:picLocks noChangeAspect="1" noChangeArrowheads="1"/>
          </p:cNvPicPr>
          <p:nvPr/>
        </p:nvPicPr>
        <p:blipFill>
          <a:blip r:embed="rId3" cstate="print"/>
          <a:srcRect/>
          <a:stretch>
            <a:fillRect/>
          </a:stretch>
        </p:blipFill>
        <p:spPr bwMode="auto">
          <a:xfrm>
            <a:off x="3727450" y="1827213"/>
            <a:ext cx="1736725" cy="1376362"/>
          </a:xfrm>
          <a:prstGeom prst="rect">
            <a:avLst/>
          </a:prstGeom>
          <a:noFill/>
          <a:ln w="9525">
            <a:noFill/>
            <a:miter lim="800000"/>
            <a:headEnd/>
            <a:tailEnd/>
          </a:ln>
        </p:spPr>
      </p:pic>
      <p:sp>
        <p:nvSpPr>
          <p:cNvPr id="36868" name="Text Box 5"/>
          <p:cNvSpPr txBox="1">
            <a:spLocks noChangeArrowheads="1"/>
          </p:cNvSpPr>
          <p:nvPr/>
        </p:nvSpPr>
        <p:spPr bwMode="auto">
          <a:xfrm>
            <a:off x="3189288" y="3132138"/>
            <a:ext cx="2919412" cy="581025"/>
          </a:xfrm>
          <a:prstGeom prst="rect">
            <a:avLst/>
          </a:prstGeom>
          <a:noFill/>
          <a:ln w="9525">
            <a:noFill/>
            <a:miter lim="800000"/>
            <a:headEnd/>
            <a:tailEnd/>
          </a:ln>
        </p:spPr>
        <p:txBody>
          <a:bodyPr>
            <a:spAutoFit/>
          </a:bodyPr>
          <a:lstStyle/>
          <a:p>
            <a:pPr algn="ctr"/>
            <a:r>
              <a:rPr lang="en-US">
                <a:latin typeface="Calibri" pitchFamily="34" charset="0"/>
              </a:rPr>
              <a:t>Schaffalitzky and Zisserman ECCV 2002</a:t>
            </a:r>
          </a:p>
        </p:txBody>
      </p:sp>
      <p:pic>
        <p:nvPicPr>
          <p:cNvPr id="36869" name="Picture 6"/>
          <p:cNvPicPr>
            <a:picLocks noChangeAspect="1" noChangeArrowheads="1"/>
          </p:cNvPicPr>
          <p:nvPr/>
        </p:nvPicPr>
        <p:blipFill>
          <a:blip r:embed="rId4" cstate="print"/>
          <a:srcRect/>
          <a:stretch>
            <a:fillRect/>
          </a:stretch>
        </p:blipFill>
        <p:spPr bwMode="auto">
          <a:xfrm>
            <a:off x="6467475" y="1941513"/>
            <a:ext cx="1484313" cy="1263650"/>
          </a:xfrm>
          <a:prstGeom prst="rect">
            <a:avLst/>
          </a:prstGeom>
          <a:noFill/>
          <a:ln w="9525">
            <a:noFill/>
            <a:miter lim="800000"/>
            <a:headEnd/>
            <a:tailEnd/>
          </a:ln>
        </p:spPr>
      </p:pic>
      <p:sp>
        <p:nvSpPr>
          <p:cNvPr id="36870" name="Text Box 7"/>
          <p:cNvSpPr txBox="1">
            <a:spLocks noChangeArrowheads="1"/>
          </p:cNvSpPr>
          <p:nvPr/>
        </p:nvSpPr>
        <p:spPr bwMode="auto">
          <a:xfrm>
            <a:off x="6376988" y="3132138"/>
            <a:ext cx="1695450" cy="581025"/>
          </a:xfrm>
          <a:prstGeom prst="rect">
            <a:avLst/>
          </a:prstGeom>
          <a:noFill/>
          <a:ln w="9525">
            <a:noFill/>
            <a:miter lim="800000"/>
            <a:headEnd/>
            <a:tailEnd/>
          </a:ln>
        </p:spPr>
        <p:txBody>
          <a:bodyPr wrap="none">
            <a:spAutoFit/>
          </a:bodyPr>
          <a:lstStyle/>
          <a:p>
            <a:pPr algn="ctr"/>
            <a:r>
              <a:rPr lang="en-US">
                <a:latin typeface="Calibri" pitchFamily="34" charset="0"/>
              </a:rPr>
              <a:t>Brown and Lowe</a:t>
            </a:r>
          </a:p>
          <a:p>
            <a:pPr algn="ctr"/>
            <a:r>
              <a:rPr lang="en-US">
                <a:latin typeface="Calibri" pitchFamily="34" charset="0"/>
              </a:rPr>
              <a:t>3DIM 2005</a:t>
            </a:r>
          </a:p>
        </p:txBody>
      </p:sp>
      <p:pic>
        <p:nvPicPr>
          <p:cNvPr id="36871" name="Picture 8" descr="campanile"/>
          <p:cNvPicPr>
            <a:picLocks noChangeAspect="1" noChangeArrowheads="1"/>
          </p:cNvPicPr>
          <p:nvPr/>
        </p:nvPicPr>
        <p:blipFill>
          <a:blip r:embed="rId5" cstate="print"/>
          <a:srcRect/>
          <a:stretch>
            <a:fillRect/>
          </a:stretch>
        </p:blipFill>
        <p:spPr bwMode="auto">
          <a:xfrm>
            <a:off x="693738" y="1941513"/>
            <a:ext cx="2265362" cy="1169987"/>
          </a:xfrm>
          <a:prstGeom prst="rect">
            <a:avLst/>
          </a:prstGeom>
          <a:noFill/>
          <a:ln w="9525">
            <a:noFill/>
            <a:miter lim="800000"/>
            <a:headEnd/>
            <a:tailEnd/>
          </a:ln>
        </p:spPr>
      </p:pic>
      <p:sp>
        <p:nvSpPr>
          <p:cNvPr id="36872" name="Text Box 9"/>
          <p:cNvSpPr txBox="1">
            <a:spLocks noChangeArrowheads="1"/>
          </p:cNvSpPr>
          <p:nvPr/>
        </p:nvSpPr>
        <p:spPr bwMode="auto">
          <a:xfrm>
            <a:off x="809625" y="3132138"/>
            <a:ext cx="2227263" cy="581025"/>
          </a:xfrm>
          <a:prstGeom prst="rect">
            <a:avLst/>
          </a:prstGeom>
          <a:noFill/>
          <a:ln w="9525">
            <a:noFill/>
            <a:miter lim="800000"/>
            <a:headEnd/>
            <a:tailEnd/>
          </a:ln>
        </p:spPr>
        <p:txBody>
          <a:bodyPr>
            <a:spAutoFit/>
          </a:bodyPr>
          <a:lstStyle/>
          <a:p>
            <a:pPr algn="ctr"/>
            <a:r>
              <a:rPr lang="en-US">
                <a:latin typeface="Calibri" pitchFamily="34" charset="0"/>
              </a:rPr>
              <a:t>Debevec, </a:t>
            </a:r>
            <a:r>
              <a:rPr lang="en-US" i="1">
                <a:latin typeface="Calibri" pitchFamily="34" charset="0"/>
              </a:rPr>
              <a:t>et al.</a:t>
            </a:r>
            <a:r>
              <a:rPr lang="en-US">
                <a:latin typeface="Calibri" pitchFamily="34" charset="0"/>
              </a:rPr>
              <a:t> </a:t>
            </a:r>
          </a:p>
          <a:p>
            <a:pPr algn="ctr"/>
            <a:r>
              <a:rPr lang="en-US">
                <a:latin typeface="Calibri" pitchFamily="34" charset="0"/>
              </a:rPr>
              <a:t>SIGGRAPH 1996</a:t>
            </a:r>
          </a:p>
        </p:txBody>
      </p:sp>
      <p:pic>
        <p:nvPicPr>
          <p:cNvPr id="164874" name="Picture 10" descr="Aspen"/>
          <p:cNvPicPr>
            <a:picLocks noChangeAspect="1" noChangeArrowheads="1"/>
          </p:cNvPicPr>
          <p:nvPr/>
        </p:nvPicPr>
        <p:blipFill>
          <a:blip r:embed="rId6" cstate="print"/>
          <a:srcRect/>
          <a:stretch>
            <a:fillRect/>
          </a:stretch>
        </p:blipFill>
        <p:spPr bwMode="auto">
          <a:xfrm>
            <a:off x="1114425" y="4475163"/>
            <a:ext cx="2265363" cy="1698625"/>
          </a:xfrm>
          <a:prstGeom prst="rect">
            <a:avLst/>
          </a:prstGeom>
          <a:noFill/>
          <a:effectLst>
            <a:outerShdw blurRad="50800" dist="38100" dir="2700000" algn="tl" rotWithShape="0">
              <a:prstClr val="black">
                <a:alpha val="40000"/>
              </a:prstClr>
            </a:outerShdw>
          </a:effectLst>
        </p:spPr>
      </p:pic>
      <p:sp>
        <p:nvSpPr>
          <p:cNvPr id="36874" name="Text Box 11"/>
          <p:cNvSpPr txBox="1">
            <a:spLocks noChangeArrowheads="1"/>
          </p:cNvSpPr>
          <p:nvPr/>
        </p:nvSpPr>
        <p:spPr bwMode="auto">
          <a:xfrm>
            <a:off x="1154113" y="6188075"/>
            <a:ext cx="2227262" cy="581025"/>
          </a:xfrm>
          <a:prstGeom prst="rect">
            <a:avLst/>
          </a:prstGeom>
          <a:noFill/>
          <a:ln w="9525">
            <a:noFill/>
            <a:miter lim="800000"/>
            <a:headEnd/>
            <a:tailEnd/>
          </a:ln>
        </p:spPr>
        <p:txBody>
          <a:bodyPr>
            <a:spAutoFit/>
          </a:bodyPr>
          <a:lstStyle/>
          <a:p>
            <a:pPr algn="ctr"/>
            <a:r>
              <a:rPr lang="en-US">
                <a:latin typeface="Calibri" pitchFamily="34" charset="0"/>
              </a:rPr>
              <a:t>Aspen Movie Map</a:t>
            </a:r>
          </a:p>
          <a:p>
            <a:pPr algn="ctr"/>
            <a:r>
              <a:rPr lang="en-US">
                <a:latin typeface="Calibri" pitchFamily="34" charset="0"/>
              </a:rPr>
              <a:t>Lippman, </a:t>
            </a:r>
            <a:r>
              <a:rPr lang="en-US" i="1">
                <a:latin typeface="Calibri" pitchFamily="34" charset="0"/>
              </a:rPr>
              <a:t>et al.</a:t>
            </a:r>
            <a:r>
              <a:rPr lang="en-US">
                <a:latin typeface="Calibri" pitchFamily="34" charset="0"/>
              </a:rPr>
              <a:t>, 1978</a:t>
            </a:r>
          </a:p>
        </p:txBody>
      </p:sp>
      <p:sp>
        <p:nvSpPr>
          <p:cNvPr id="36875" name="Text Box 15"/>
          <p:cNvSpPr txBox="1">
            <a:spLocks noChangeArrowheads="1"/>
          </p:cNvSpPr>
          <p:nvPr/>
        </p:nvSpPr>
        <p:spPr bwMode="auto">
          <a:xfrm>
            <a:off x="3881438" y="4618038"/>
            <a:ext cx="4856162" cy="1754187"/>
          </a:xfrm>
          <a:prstGeom prst="rect">
            <a:avLst/>
          </a:prstGeom>
          <a:noFill/>
          <a:ln w="9525">
            <a:noFill/>
            <a:miter lim="800000"/>
            <a:headEnd/>
            <a:tailEnd/>
          </a:ln>
        </p:spPr>
        <p:txBody>
          <a:bodyPr>
            <a:spAutoFit/>
          </a:bodyPr>
          <a:lstStyle/>
          <a:p>
            <a:r>
              <a:rPr lang="en-US" b="1">
                <a:latin typeface="Calibri" pitchFamily="34" charset="0"/>
              </a:rPr>
              <a:t>Photorealistic IBR</a:t>
            </a:r>
            <a:r>
              <a:rPr lang="en-US">
                <a:latin typeface="Calibri" pitchFamily="34" charset="0"/>
              </a:rPr>
              <a:t>:</a:t>
            </a:r>
          </a:p>
          <a:p>
            <a:r>
              <a:rPr lang="en-US">
                <a:latin typeface="Calibri" pitchFamily="34" charset="0"/>
              </a:rPr>
              <a:t>  Levoy and Hanrahan, SIGGRAPH 1996</a:t>
            </a:r>
          </a:p>
          <a:p>
            <a:r>
              <a:rPr lang="en-US">
                <a:latin typeface="Calibri" pitchFamily="34" charset="0"/>
              </a:rPr>
              <a:t>  Gortler, </a:t>
            </a:r>
            <a:r>
              <a:rPr lang="en-US" i="1">
                <a:latin typeface="Calibri" pitchFamily="34" charset="0"/>
              </a:rPr>
              <a:t>et al</a:t>
            </a:r>
            <a:r>
              <a:rPr lang="en-US">
                <a:latin typeface="Calibri" pitchFamily="34" charset="0"/>
              </a:rPr>
              <a:t>, SIGGRAPH</a:t>
            </a:r>
            <a:r>
              <a:rPr lang="en-US" i="1">
                <a:latin typeface="Calibri" pitchFamily="34" charset="0"/>
              </a:rPr>
              <a:t> </a:t>
            </a:r>
            <a:r>
              <a:rPr lang="en-US">
                <a:latin typeface="Calibri" pitchFamily="34" charset="0"/>
              </a:rPr>
              <a:t>1996</a:t>
            </a:r>
          </a:p>
          <a:p>
            <a:r>
              <a:rPr lang="en-US">
                <a:latin typeface="Calibri" pitchFamily="34" charset="0"/>
              </a:rPr>
              <a:t>  Seitz and Dyer, SIGGRAPH 1996</a:t>
            </a:r>
          </a:p>
          <a:p>
            <a:r>
              <a:rPr lang="en-US">
                <a:latin typeface="Calibri" pitchFamily="34" charset="0"/>
              </a:rPr>
              <a:t>  Aliaga, </a:t>
            </a:r>
            <a:r>
              <a:rPr lang="en-US" i="1">
                <a:latin typeface="Calibri" pitchFamily="34" charset="0"/>
              </a:rPr>
              <a:t>et al</a:t>
            </a:r>
            <a:r>
              <a:rPr lang="en-US">
                <a:latin typeface="Calibri" pitchFamily="34" charset="0"/>
              </a:rPr>
              <a:t>, SIGGRAPH 2001</a:t>
            </a:r>
          </a:p>
          <a:p>
            <a:r>
              <a:rPr lang="en-US">
                <a:latin typeface="Calibri" pitchFamily="34" charset="0"/>
              </a:rPr>
              <a:t>  Uyttendaele, </a:t>
            </a:r>
            <a:r>
              <a:rPr lang="en-US" i="1">
                <a:latin typeface="Calibri" pitchFamily="34" charset="0"/>
              </a:rPr>
              <a:t>et al</a:t>
            </a:r>
            <a:r>
              <a:rPr lang="en-US">
                <a:latin typeface="Calibri" pitchFamily="34" charset="0"/>
              </a:rPr>
              <a:t>, </a:t>
            </a:r>
            <a:r>
              <a:rPr lang="en-US" i="1">
                <a:latin typeface="Calibri" pitchFamily="34" charset="0"/>
              </a:rPr>
              <a:t>CG&amp;A </a:t>
            </a:r>
            <a:r>
              <a:rPr lang="en-US">
                <a:latin typeface="Calibri" pitchFamily="34" charset="0"/>
              </a:rPr>
              <a:t>2004</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pPr eaLnBrk="1" hangingPunct="1"/>
            <a:r>
              <a:rPr lang="en-US" smtClean="0"/>
              <a:t>Related work</a:t>
            </a:r>
          </a:p>
        </p:txBody>
      </p:sp>
      <p:sp>
        <p:nvSpPr>
          <p:cNvPr id="38914" name="Rectangle 3"/>
          <p:cNvSpPr>
            <a:spLocks noGrp="1" noChangeArrowheads="1"/>
          </p:cNvSpPr>
          <p:nvPr>
            <p:ph type="body" idx="1"/>
          </p:nvPr>
        </p:nvSpPr>
        <p:spPr>
          <a:xfrm>
            <a:off x="495300" y="1392238"/>
            <a:ext cx="6553200" cy="5237162"/>
          </a:xfrm>
        </p:spPr>
        <p:txBody>
          <a:bodyPr/>
          <a:lstStyle/>
          <a:p>
            <a:pPr eaLnBrk="1" hangingPunct="1"/>
            <a:endParaRPr lang="en-US" sz="2400" smtClean="0"/>
          </a:p>
          <a:p>
            <a:pPr eaLnBrk="1" hangingPunct="1"/>
            <a:r>
              <a:rPr lang="en-US" sz="2400" smtClean="0"/>
              <a:t>Image browsing</a:t>
            </a:r>
          </a:p>
        </p:txBody>
      </p:sp>
      <p:pic>
        <p:nvPicPr>
          <p:cNvPr id="159760" name="Picture 16" descr="wwmx"/>
          <p:cNvPicPr>
            <a:picLocks noChangeAspect="1" noChangeArrowheads="1"/>
          </p:cNvPicPr>
          <p:nvPr/>
        </p:nvPicPr>
        <p:blipFill>
          <a:blip r:embed="rId3" cstate="print"/>
          <a:srcRect/>
          <a:stretch>
            <a:fillRect/>
          </a:stretch>
        </p:blipFill>
        <p:spPr bwMode="auto">
          <a:xfrm>
            <a:off x="715963" y="2424113"/>
            <a:ext cx="2611437" cy="1958975"/>
          </a:xfrm>
          <a:prstGeom prst="rect">
            <a:avLst/>
          </a:prstGeom>
          <a:noFill/>
          <a:effectLst>
            <a:outerShdw blurRad="50800" dist="38100" dir="2700000" algn="tl" rotWithShape="0">
              <a:prstClr val="black">
                <a:alpha val="40000"/>
              </a:prstClr>
            </a:outerShdw>
          </a:effectLst>
        </p:spPr>
      </p:pic>
      <p:sp>
        <p:nvSpPr>
          <p:cNvPr id="38916" name="Text Box 17"/>
          <p:cNvSpPr txBox="1">
            <a:spLocks noChangeArrowheads="1"/>
          </p:cNvSpPr>
          <p:nvPr/>
        </p:nvSpPr>
        <p:spPr bwMode="auto">
          <a:xfrm>
            <a:off x="549275" y="4448175"/>
            <a:ext cx="3008313" cy="915988"/>
          </a:xfrm>
          <a:prstGeom prst="rect">
            <a:avLst/>
          </a:prstGeom>
          <a:noFill/>
          <a:ln w="9525">
            <a:noFill/>
            <a:miter lim="800000"/>
            <a:headEnd/>
            <a:tailEnd/>
          </a:ln>
        </p:spPr>
        <p:txBody>
          <a:bodyPr>
            <a:spAutoFit/>
          </a:bodyPr>
          <a:lstStyle/>
          <a:p>
            <a:pPr algn="ctr"/>
            <a:r>
              <a:rPr lang="en-US">
                <a:latin typeface="Calibri" pitchFamily="34" charset="0"/>
              </a:rPr>
              <a:t>Toyama, </a:t>
            </a:r>
            <a:r>
              <a:rPr lang="en-US" i="1">
                <a:latin typeface="Calibri" pitchFamily="34" charset="0"/>
              </a:rPr>
              <a:t>et al</a:t>
            </a:r>
            <a:r>
              <a:rPr lang="en-US">
                <a:latin typeface="Calibri" pitchFamily="34" charset="0"/>
              </a:rPr>
              <a:t>, </a:t>
            </a:r>
            <a:br>
              <a:rPr lang="en-US">
                <a:latin typeface="Calibri" pitchFamily="34" charset="0"/>
              </a:rPr>
            </a:br>
            <a:r>
              <a:rPr lang="en-US" i="1">
                <a:latin typeface="Calibri" pitchFamily="34" charset="0"/>
              </a:rPr>
              <a:t>World Wide Media Exchange</a:t>
            </a:r>
          </a:p>
          <a:p>
            <a:pPr algn="ctr"/>
            <a:r>
              <a:rPr lang="en-US">
                <a:latin typeface="Calibri" pitchFamily="34" charset="0"/>
              </a:rPr>
              <a:t>Int. Conf. Multimedia</a:t>
            </a:r>
            <a:r>
              <a:rPr lang="en-US" i="1">
                <a:latin typeface="Calibri" pitchFamily="34" charset="0"/>
              </a:rPr>
              <a:t>, </a:t>
            </a:r>
            <a:r>
              <a:rPr lang="en-US">
                <a:latin typeface="Calibri" pitchFamily="34" charset="0"/>
              </a:rPr>
              <a:t>2003</a:t>
            </a:r>
          </a:p>
        </p:txBody>
      </p:sp>
      <p:sp>
        <p:nvSpPr>
          <p:cNvPr id="38917" name="Text Box 19"/>
          <p:cNvSpPr txBox="1">
            <a:spLocks noChangeArrowheads="1"/>
          </p:cNvSpPr>
          <p:nvPr/>
        </p:nvSpPr>
        <p:spPr bwMode="auto">
          <a:xfrm>
            <a:off x="3671888" y="4448175"/>
            <a:ext cx="2381250" cy="641350"/>
          </a:xfrm>
          <a:prstGeom prst="rect">
            <a:avLst/>
          </a:prstGeom>
          <a:noFill/>
          <a:ln w="9525">
            <a:noFill/>
            <a:miter lim="800000"/>
            <a:headEnd/>
            <a:tailEnd/>
          </a:ln>
        </p:spPr>
        <p:txBody>
          <a:bodyPr>
            <a:spAutoFit/>
          </a:bodyPr>
          <a:lstStyle/>
          <a:p>
            <a:pPr algn="ctr"/>
            <a:r>
              <a:rPr lang="en-US">
                <a:latin typeface="Calibri" pitchFamily="34" charset="0"/>
              </a:rPr>
              <a:t>McCurdy and Griswold</a:t>
            </a:r>
            <a:endParaRPr lang="en-US" i="1">
              <a:latin typeface="Calibri" pitchFamily="34" charset="0"/>
            </a:endParaRPr>
          </a:p>
          <a:p>
            <a:pPr algn="ctr"/>
            <a:r>
              <a:rPr lang="en-US">
                <a:latin typeface="Calibri" pitchFamily="34" charset="0"/>
              </a:rPr>
              <a:t>Mobisys</a:t>
            </a:r>
            <a:r>
              <a:rPr lang="en-US" i="1">
                <a:latin typeface="Calibri" pitchFamily="34" charset="0"/>
              </a:rPr>
              <a:t> </a:t>
            </a:r>
            <a:r>
              <a:rPr lang="en-US">
                <a:latin typeface="Calibri" pitchFamily="34" charset="0"/>
              </a:rPr>
              <a:t>2003</a:t>
            </a:r>
          </a:p>
        </p:txBody>
      </p:sp>
      <p:pic>
        <p:nvPicPr>
          <p:cNvPr id="159766" name="Picture 22"/>
          <p:cNvPicPr>
            <a:picLocks noChangeAspect="1" noChangeArrowheads="1"/>
          </p:cNvPicPr>
          <p:nvPr/>
        </p:nvPicPr>
        <p:blipFill>
          <a:blip r:embed="rId4" cstate="print"/>
          <a:srcRect/>
          <a:stretch>
            <a:fillRect/>
          </a:stretch>
        </p:blipFill>
        <p:spPr bwMode="auto">
          <a:xfrm>
            <a:off x="3516313" y="2424113"/>
            <a:ext cx="2613025" cy="195738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8919" name="Picture 10" descr="VideoGoogle"/>
          <p:cNvPicPr>
            <a:picLocks noChangeAspect="1" noChangeArrowheads="1"/>
          </p:cNvPicPr>
          <p:nvPr/>
        </p:nvPicPr>
        <p:blipFill>
          <a:blip r:embed="rId5" cstate="print"/>
          <a:srcRect/>
          <a:stretch>
            <a:fillRect/>
          </a:stretch>
        </p:blipFill>
        <p:spPr bwMode="auto">
          <a:xfrm>
            <a:off x="6327775" y="2379663"/>
            <a:ext cx="2497138" cy="2024062"/>
          </a:xfrm>
          <a:prstGeom prst="rect">
            <a:avLst/>
          </a:prstGeom>
          <a:noFill/>
          <a:ln w="9525">
            <a:noFill/>
            <a:miter lim="800000"/>
            <a:headEnd/>
            <a:tailEnd/>
          </a:ln>
        </p:spPr>
      </p:pic>
      <p:sp>
        <p:nvSpPr>
          <p:cNvPr id="38920" name="Text Box 11"/>
          <p:cNvSpPr txBox="1">
            <a:spLocks noChangeArrowheads="1"/>
          </p:cNvSpPr>
          <p:nvPr/>
        </p:nvSpPr>
        <p:spPr bwMode="auto">
          <a:xfrm>
            <a:off x="6327775" y="4452938"/>
            <a:ext cx="2381250" cy="641350"/>
          </a:xfrm>
          <a:prstGeom prst="rect">
            <a:avLst/>
          </a:prstGeom>
          <a:noFill/>
          <a:ln w="9525">
            <a:noFill/>
            <a:miter lim="800000"/>
            <a:headEnd/>
            <a:tailEnd/>
          </a:ln>
        </p:spPr>
        <p:txBody>
          <a:bodyPr>
            <a:spAutoFit/>
          </a:bodyPr>
          <a:lstStyle/>
          <a:p>
            <a:pPr algn="ctr"/>
            <a:r>
              <a:rPr lang="en-US">
                <a:latin typeface="Calibri" pitchFamily="34" charset="0"/>
              </a:rPr>
              <a:t>Sivic and Zisserman</a:t>
            </a:r>
            <a:endParaRPr lang="en-US" i="1">
              <a:latin typeface="Calibri" pitchFamily="34" charset="0"/>
            </a:endParaRPr>
          </a:p>
          <a:p>
            <a:pPr algn="ctr"/>
            <a:r>
              <a:rPr lang="en-US">
                <a:latin typeface="Calibri" pitchFamily="34" charset="0"/>
              </a:rPr>
              <a:t>ICCV</a:t>
            </a:r>
            <a:r>
              <a:rPr lang="en-US" i="1">
                <a:latin typeface="Calibri" pitchFamily="34" charset="0"/>
              </a:rPr>
              <a:t> </a:t>
            </a:r>
            <a:r>
              <a:rPr lang="en-US">
                <a:latin typeface="Calibri" pitchFamily="34" charset="0"/>
              </a:rPr>
              <a:t>2003</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3">
      <a:dk1>
        <a:srgbClr val="000000"/>
      </a:dk1>
      <a:lt1>
        <a:srgbClr val="FFFFFF"/>
      </a:lt1>
      <a:dk2>
        <a:srgbClr val="1F497D"/>
      </a:dk2>
      <a:lt2>
        <a:srgbClr val="969696"/>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1F497D"/>
        </a:dk2>
        <a:lt2>
          <a:srgbClr val="B2B2B2"/>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1F497D"/>
        </a:dk2>
        <a:lt2>
          <a:srgbClr val="969696"/>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33381</TotalTime>
  <Words>1752</Words>
  <Application>Microsoft Office PowerPoint</Application>
  <PresentationFormat>On-screen Show (4:3)</PresentationFormat>
  <Paragraphs>251</Paragraphs>
  <Slides>54</Slides>
  <Notes>20</Notes>
  <HiddenSlides>13</HiddenSlides>
  <MMClips>6</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PowerPoint Presentation</vt:lpstr>
      <vt:lpstr>The world in photos</vt:lpstr>
      <vt:lpstr>PowerPoint Presentation</vt:lpstr>
      <vt:lpstr>Flickr</vt:lpstr>
      <vt:lpstr>Photo Sharing</vt:lpstr>
      <vt:lpstr>Photo Tourism</vt:lpstr>
      <vt:lpstr>Related work</vt:lpstr>
      <vt:lpstr>Related work</vt:lpstr>
      <vt:lpstr>Photo Tourism overview</vt:lpstr>
      <vt:lpstr>Scene reconstruction</vt:lpstr>
      <vt:lpstr>Structure from motion</vt:lpstr>
      <vt:lpstr>Incremental structure from motion</vt:lpstr>
      <vt:lpstr>Incremental structure from motion</vt:lpstr>
      <vt:lpstr>Navigation: Prague Old Town Square</vt:lpstr>
      <vt:lpstr>Annotations: Notre Dame</vt:lpstr>
      <vt:lpstr>Hierarchical annotations</vt:lpstr>
      <vt:lpstr>Locking the camera (stabilization)</vt:lpstr>
      <vt:lpstr>PowerPoint Presentation</vt:lpstr>
      <vt:lpstr>Scene Segmentation Using the Wisdom of Crowds</vt:lpstr>
      <vt:lpstr>Mapping the World’s Photos David Crandall, Lars Backstrom, Daniel Huttenlocher and Jon Kleinberg</vt:lpstr>
      <vt:lpstr>Microsoft Photosynth</vt:lpstr>
      <vt:lpstr>Microsoft Photosynth</vt:lpstr>
      <vt:lpstr>Skeletal graphs for efficient structure from motion</vt:lpstr>
      <vt:lpstr>Large-scale reconstruction</vt:lpstr>
      <vt:lpstr>Skeletal set</vt:lpstr>
      <vt:lpstr>Skeletal set</vt:lpstr>
      <vt:lpstr>Properties of the skeletal set</vt:lpstr>
      <vt:lpstr>Example</vt:lpstr>
      <vt:lpstr>Representing information in a graph</vt:lpstr>
      <vt:lpstr>Estimating certainty</vt:lpstr>
      <vt:lpstr>Pantheon</vt:lpstr>
      <vt:lpstr>Pantheon</vt:lpstr>
      <vt:lpstr>Trafalgar Square</vt:lpstr>
      <vt:lpstr>PowerPoint Presentation</vt:lpstr>
      <vt:lpstr>Object retrieval with large vocabularies and fast spatial matching</vt:lpstr>
      <vt:lpstr>Object Mining using a Matching Graph on Very Large Image Collections</vt:lpstr>
      <vt:lpstr>Modeling and Recognition of Landmark Image Collections Using Iconic Scene Graphs</vt:lpstr>
      <vt:lpstr>Building Rome in a Day</vt:lpstr>
      <vt:lpstr>Distributed matching pipeline</vt:lpstr>
      <vt:lpstr>Query expansion</vt:lpstr>
      <vt:lpstr>Results: Dubrovnik</vt:lpstr>
      <vt:lpstr>PowerPoint Presentation</vt:lpstr>
      <vt:lpstr>Results: Rome</vt:lpstr>
      <vt:lpstr>Reconstructing Rome on a Cloudless Day</vt:lpstr>
      <vt:lpstr>Applications</vt:lpstr>
      <vt:lpstr>Community photo collections</vt:lpstr>
      <vt:lpstr>Community photo collections</vt:lpstr>
      <vt:lpstr>Virtual tour guide scenario</vt:lpstr>
      <vt:lpstr>Rephotography</vt:lpstr>
      <vt:lpstr>Internet Computer Vision</vt:lpstr>
      <vt:lpstr>Summary</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Reconstructing and visualizing large photo collections</dc:title>
  <dc:creator>v-noahs</dc:creator>
  <cp:lastModifiedBy>Rick Szeliski</cp:lastModifiedBy>
  <cp:revision>532</cp:revision>
  <dcterms:created xsi:type="dcterms:W3CDTF">2007-12-13T07:43:13Z</dcterms:created>
  <dcterms:modified xsi:type="dcterms:W3CDTF">2011-04-18T21:16:55Z</dcterms:modified>
</cp:coreProperties>
</file>