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sldIdLst>
    <p:sldId id="256" r:id="rId2"/>
    <p:sldId id="349" r:id="rId3"/>
    <p:sldId id="496" r:id="rId4"/>
    <p:sldId id="503" r:id="rId5"/>
    <p:sldId id="424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1" r:id="rId21"/>
    <p:sldId id="442" r:id="rId22"/>
    <p:sldId id="443" r:id="rId23"/>
    <p:sldId id="444" r:id="rId24"/>
    <p:sldId id="445" r:id="rId25"/>
    <p:sldId id="487" r:id="rId26"/>
    <p:sldId id="488" r:id="rId27"/>
    <p:sldId id="489" r:id="rId28"/>
    <p:sldId id="490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512" r:id="rId40"/>
    <p:sldId id="518" r:id="rId41"/>
    <p:sldId id="456" r:id="rId42"/>
    <p:sldId id="457" r:id="rId43"/>
    <p:sldId id="471" r:id="rId44"/>
    <p:sldId id="472" r:id="rId45"/>
    <p:sldId id="473" r:id="rId46"/>
    <p:sldId id="474" r:id="rId47"/>
    <p:sldId id="475" r:id="rId48"/>
    <p:sldId id="481" r:id="rId49"/>
    <p:sldId id="482" r:id="rId50"/>
    <p:sldId id="516" r:id="rId51"/>
    <p:sldId id="483" r:id="rId52"/>
    <p:sldId id="484" r:id="rId53"/>
    <p:sldId id="485" r:id="rId54"/>
    <p:sldId id="517" r:id="rId55"/>
    <p:sldId id="486" r:id="rId56"/>
    <p:sldId id="458" r:id="rId57"/>
    <p:sldId id="513" r:id="rId58"/>
    <p:sldId id="514" r:id="rId59"/>
    <p:sldId id="515" r:id="rId60"/>
    <p:sldId id="459" r:id="rId61"/>
    <p:sldId id="477" r:id="rId62"/>
    <p:sldId id="460" r:id="rId63"/>
    <p:sldId id="461" r:id="rId64"/>
    <p:sldId id="492" r:id="rId65"/>
    <p:sldId id="462" r:id="rId66"/>
    <p:sldId id="463" r:id="rId67"/>
    <p:sldId id="464" r:id="rId68"/>
    <p:sldId id="465" r:id="rId69"/>
    <p:sldId id="466" r:id="rId70"/>
    <p:sldId id="467" r:id="rId71"/>
    <p:sldId id="468" r:id="rId72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>
        <p:scale>
          <a:sx n="90" d="100"/>
          <a:sy n="90" d="100"/>
        </p:scale>
        <p:origin x="-30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C1D67BAD-9872-4C1C-BF69-7B8977680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8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Structure from motion solves the following problem: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Given a set of images of a static scene with 2D points in correspondence, shown here as color-coded points, find…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a set of 3D points P and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381A-C8CA-44AA-A742-D3B528577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6945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3ABE2-0CE4-4465-BD86-610EC2625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63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743F-A038-4A64-81B1-BD90AE28B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027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F99F-A45E-4ED0-A518-C5860B485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059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EA64E-1238-490A-926F-4D408A2EF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361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554C-E680-4686-A346-420E9CD86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4194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8DA15-5FD8-451E-9DB0-7A2FAA8E6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366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9D4F-9F6B-4271-BF01-9EBA2621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3304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2F230-905C-408A-BAC3-707E8C523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739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25E5-6EF9-46B1-9DB9-44F45B71A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3737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C6ACB-D269-4F54-B1D3-87D1DB230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6212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r>
              <a:rPr lang="en-US"/>
              <a:t>CSE 576, Spring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en-US"/>
              <a:t>Structure from Motion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BB3F4B40-B3FE-4436-B4FF-9B57D43A4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85800" y="1524000"/>
            <a:ext cx="7772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../../../Stanford/cs223b05/lectures/02-03-SfM/sjerome.mpe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zeliski\misc\Stanford\cs223b05\lectures\02-03-SfM\sjerome.m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gatech.edu/~dellaert/html/publications.htm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at.kuleuven.ac.be/~pollefey/publications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Structure from Motion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Vision</a:t>
            </a:r>
            <a:br>
              <a:rPr lang="en-US" b="1" dirty="0" smtClean="0"/>
            </a:br>
            <a:r>
              <a:rPr lang="en-US" dirty="0" smtClean="0">
                <a:latin typeface="Comic Sans MS" pitchFamily="66" charset="0"/>
              </a:rPr>
              <a:t>CSE P 576, Spring 2011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/>
              <a:t>Richard Szeliski</a:t>
            </a:r>
            <a:br>
              <a:rPr lang="en-US" dirty="0" smtClean="0"/>
            </a:br>
            <a:r>
              <a:rPr lang="en-US" dirty="0" smtClean="0"/>
              <a:t>Microsoft Research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BA59-0010-42D7-B12B-11B2EC316621}" type="slidenum">
              <a:rPr lang="en-US" sz="1400" b="0"/>
              <a:pPr eaLnBrk="1" hangingPunct="1"/>
              <a:t>10</a:t>
            </a:fld>
            <a:endParaRPr lang="en-US" sz="1400" b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matrix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Fold </a:t>
            </a:r>
            <a:r>
              <a:rPr lang="en-US" i="1" smtClean="0"/>
              <a:t>intrinsic</a:t>
            </a:r>
            <a:r>
              <a:rPr lang="en-US" smtClean="0"/>
              <a:t> calibration matrix </a:t>
            </a:r>
            <a:r>
              <a:rPr lang="en-US" b="1" smtClean="0"/>
              <a:t>K</a:t>
            </a:r>
            <a:r>
              <a:rPr lang="en-US" smtClean="0"/>
              <a:t> and </a:t>
            </a:r>
            <a:r>
              <a:rPr lang="en-US" i="1" smtClean="0"/>
              <a:t>extrinsic</a:t>
            </a:r>
            <a:r>
              <a:rPr lang="en-US" smtClean="0"/>
              <a:t> pose parameters (</a:t>
            </a:r>
            <a:r>
              <a:rPr lang="en-US" b="1" smtClean="0"/>
              <a:t>R</a:t>
            </a:r>
            <a:r>
              <a:rPr lang="en-US" smtClean="0"/>
              <a:t>,</a:t>
            </a:r>
            <a:r>
              <a:rPr lang="en-US" b="1" smtClean="0"/>
              <a:t>t</a:t>
            </a:r>
            <a:r>
              <a:rPr lang="en-US" smtClean="0"/>
              <a:t>) together into a</a:t>
            </a:r>
            <a:br>
              <a:rPr lang="en-US" smtClean="0"/>
            </a:br>
            <a:r>
              <a:rPr lang="en-US" i="1" smtClean="0"/>
              <a:t>camera matrix</a:t>
            </a:r>
            <a:endParaRPr lang="en-US" smtClean="0"/>
          </a:p>
          <a:p>
            <a:pPr algn="ctr" eaLnBrk="1" hangingPunct="1"/>
            <a:r>
              <a:rPr lang="en-US" b="1" smtClean="0"/>
              <a:t>M</a:t>
            </a:r>
            <a:r>
              <a:rPr lang="en-US" smtClean="0"/>
              <a:t> = </a:t>
            </a:r>
            <a:r>
              <a:rPr lang="en-US" b="1" smtClean="0"/>
              <a:t>K</a:t>
            </a:r>
            <a:r>
              <a:rPr lang="en-US" smtClean="0"/>
              <a:t> [</a:t>
            </a:r>
            <a:r>
              <a:rPr lang="en-US" b="1" smtClean="0"/>
              <a:t>R</a:t>
            </a:r>
            <a:r>
              <a:rPr lang="en-US" smtClean="0"/>
              <a:t> | </a:t>
            </a:r>
            <a:r>
              <a:rPr lang="en-US" b="1" smtClean="0"/>
              <a:t>t</a:t>
            </a:r>
            <a:r>
              <a:rPr lang="en-US" smtClean="0"/>
              <a:t> ]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(put 1 in lower r.h. corner for 11 d.o.f.)</a:t>
            </a:r>
          </a:p>
        </p:txBody>
      </p:sp>
      <p:pic>
        <p:nvPicPr>
          <p:cNvPr id="11271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16338"/>
            <a:ext cx="6477000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CE28D3-3A18-42E6-8B8D-32547B9333F4}" type="slidenum">
              <a:rPr lang="en-US" sz="1400" b="0"/>
              <a:pPr eaLnBrk="1" hangingPunct="1"/>
              <a:t>11</a:t>
            </a:fld>
            <a:endParaRPr lang="en-US" sz="1400" b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matrix calibration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Directly estimate 11 unknowns in the </a:t>
            </a:r>
            <a:r>
              <a:rPr lang="en-US" b="1" smtClean="0"/>
              <a:t>M </a:t>
            </a:r>
            <a:r>
              <a:rPr lang="en-US" smtClean="0"/>
              <a:t>matrix using known 3D points (</a:t>
            </a:r>
            <a:r>
              <a:rPr lang="en-US" i="1" smtClean="0"/>
              <a:t>X</a:t>
            </a:r>
            <a:r>
              <a:rPr lang="en-US" i="1" baseline="-25000" smtClean="0"/>
              <a:t>i</a:t>
            </a:r>
            <a:r>
              <a:rPr lang="en-US" smtClean="0"/>
              <a:t>,</a:t>
            </a:r>
            <a:r>
              <a:rPr lang="en-US" i="1" smtClean="0"/>
              <a:t>Y</a:t>
            </a:r>
            <a:r>
              <a:rPr lang="en-US" i="1" baseline="-25000" smtClean="0"/>
              <a:t>i</a:t>
            </a:r>
            <a:r>
              <a:rPr lang="en-US" smtClean="0"/>
              <a:t>,</a:t>
            </a:r>
            <a:r>
              <a:rPr lang="en-US" i="1" smtClean="0"/>
              <a:t>Z</a:t>
            </a:r>
            <a:r>
              <a:rPr lang="en-US" i="1" baseline="-25000" smtClean="0"/>
              <a:t>i</a:t>
            </a:r>
            <a:r>
              <a:rPr lang="en-US" smtClean="0"/>
              <a:t>) and measured feature positions (</a:t>
            </a:r>
            <a:r>
              <a:rPr lang="en-US" i="1" smtClean="0"/>
              <a:t>u</a:t>
            </a:r>
            <a:r>
              <a:rPr lang="en-US" i="1" baseline="-25000" smtClean="0"/>
              <a:t>i</a:t>
            </a:r>
            <a:r>
              <a:rPr lang="en-US" smtClean="0"/>
              <a:t>,</a:t>
            </a:r>
            <a:r>
              <a:rPr lang="en-US" i="1" smtClean="0"/>
              <a:t>v</a:t>
            </a:r>
            <a:r>
              <a:rPr lang="en-US" i="1" baseline="-25000" smtClean="0"/>
              <a:t>i</a:t>
            </a:r>
            <a:r>
              <a:rPr lang="en-US" smtClean="0"/>
              <a:t>)</a:t>
            </a:r>
          </a:p>
        </p:txBody>
      </p:sp>
      <p:pic>
        <p:nvPicPr>
          <p:cNvPr id="12295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505200"/>
            <a:ext cx="6527800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62763-597D-4A5C-A913-8B915AF02741}" type="slidenum">
              <a:rPr lang="en-US" sz="1400" b="0"/>
              <a:pPr eaLnBrk="1" hangingPunct="1"/>
              <a:t>12</a:t>
            </a:fld>
            <a:endParaRPr lang="en-US" sz="14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matrix calibration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Linear regression: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Bring denominator over, solve set of (over-determined) linear equations.  How?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>
              <a:lnSpc>
                <a:spcPct val="220000"/>
              </a:lnSpc>
            </a:pPr>
            <a:r>
              <a:rPr lang="en-US" smtClean="0"/>
              <a:t>Least squares (pseudo-inverse)</a:t>
            </a:r>
          </a:p>
          <a:p>
            <a:pPr lvl="1" eaLnBrk="1" hangingPunct="1">
              <a:lnSpc>
                <a:spcPct val="50000"/>
              </a:lnSpc>
            </a:pPr>
            <a:r>
              <a:rPr lang="en-US" smtClean="0"/>
              <a:t>Is this good enough?</a:t>
            </a:r>
          </a:p>
        </p:txBody>
      </p:sp>
      <p:pic>
        <p:nvPicPr>
          <p:cNvPr id="13319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21050"/>
            <a:ext cx="57150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25947A-1F56-435D-BE53-F57D8E987C5F}" type="slidenum">
              <a:rPr lang="en-US" sz="1400" b="0"/>
              <a:pPr eaLnBrk="1" hangingPunct="1"/>
              <a:t>13</a:t>
            </a:fld>
            <a:endParaRPr lang="en-US" sz="14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 estimation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measurement equations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Likelihood of </a:t>
            </a:r>
            <a:r>
              <a:rPr lang="en-US" b="1" i="1" smtClean="0"/>
              <a:t>M</a:t>
            </a:r>
            <a:r>
              <a:rPr lang="en-US" smtClean="0"/>
              <a:t> given {(</a:t>
            </a:r>
            <a:r>
              <a:rPr lang="en-US" i="1" smtClean="0"/>
              <a:t>u</a:t>
            </a:r>
            <a:r>
              <a:rPr lang="en-US" i="1" baseline="-25000" smtClean="0"/>
              <a:t>i</a:t>
            </a:r>
            <a:r>
              <a:rPr lang="en-US" smtClean="0"/>
              <a:t>,</a:t>
            </a:r>
            <a:r>
              <a:rPr lang="en-US" i="1" smtClean="0"/>
              <a:t>v</a:t>
            </a:r>
            <a:r>
              <a:rPr lang="en-US" i="1" baseline="-25000" smtClean="0"/>
              <a:t>i</a:t>
            </a:r>
            <a:r>
              <a:rPr lang="en-US" smtClean="0"/>
              <a:t>)}</a:t>
            </a:r>
          </a:p>
        </p:txBody>
      </p:sp>
      <p:pic>
        <p:nvPicPr>
          <p:cNvPr id="14343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438400"/>
            <a:ext cx="73469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4235450"/>
            <a:ext cx="5688012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2438400" y="2362200"/>
            <a:ext cx="3810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9F5E9A-EC24-422B-967A-A7D51AC43273}" type="slidenum">
              <a:rPr lang="en-US" sz="1400" b="0"/>
              <a:pPr eaLnBrk="1" hangingPunct="1"/>
              <a:t>14</a:t>
            </a:fld>
            <a:endParaRPr lang="en-US" sz="14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 estimation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 likelihood of </a:t>
            </a:r>
            <a:r>
              <a:rPr lang="en-US" b="1" i="1" smtClean="0"/>
              <a:t>M</a:t>
            </a:r>
            <a:r>
              <a:rPr lang="en-US" smtClean="0"/>
              <a:t> given {(</a:t>
            </a:r>
            <a:r>
              <a:rPr lang="en-US" i="1" smtClean="0"/>
              <a:t>u</a:t>
            </a:r>
            <a:r>
              <a:rPr lang="en-US" i="1" baseline="-25000" smtClean="0"/>
              <a:t>i</a:t>
            </a:r>
            <a:r>
              <a:rPr lang="en-US" smtClean="0"/>
              <a:t>,</a:t>
            </a:r>
            <a:r>
              <a:rPr lang="en-US" i="1" smtClean="0"/>
              <a:t>v</a:t>
            </a:r>
            <a:r>
              <a:rPr lang="en-US" i="1" baseline="-25000" smtClean="0"/>
              <a:t>i</a:t>
            </a:r>
            <a:r>
              <a:rPr lang="en-US" smtClean="0"/>
              <a:t>)}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How do we minimize </a:t>
            </a:r>
            <a:r>
              <a:rPr lang="en-US" i="1" smtClean="0"/>
              <a:t>C</a:t>
            </a:r>
            <a:r>
              <a:rPr lang="en-US" smtClean="0"/>
              <a:t>?</a:t>
            </a:r>
          </a:p>
          <a:p>
            <a:pPr eaLnBrk="1" hangingPunct="1"/>
            <a:r>
              <a:rPr lang="en-US" smtClean="0"/>
              <a:t>Non-linear regression (least squares), because </a:t>
            </a:r>
            <a:r>
              <a:rPr lang="en-US" i="1" smtClean="0">
                <a:cs typeface="Times New Roman" pitchFamily="18" charset="0"/>
              </a:rPr>
              <a:t>û</a:t>
            </a:r>
            <a:r>
              <a:rPr lang="en-US" i="1" baseline="-25000" smtClean="0">
                <a:cs typeface="Times New Roman" pitchFamily="18" charset="0"/>
              </a:rPr>
              <a:t>i</a:t>
            </a:r>
            <a:r>
              <a:rPr lang="en-US" smtClean="0"/>
              <a:t> and </a:t>
            </a:r>
            <a:r>
              <a:rPr lang="en-US" i="1" smtClean="0">
                <a:cs typeface="Times New Roman" pitchFamily="18" charset="0"/>
              </a:rPr>
              <a:t>v</a:t>
            </a:r>
            <a:r>
              <a:rPr lang="en-US" i="1" baseline="-25000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 are non-linear functions of </a:t>
            </a:r>
            <a:r>
              <a:rPr lang="en-US" b="1" i="1" smtClean="0">
                <a:cs typeface="Times New Roman" pitchFamily="18" charset="0"/>
              </a:rPr>
              <a:t>M</a:t>
            </a:r>
            <a:endParaRPr lang="en-US" b="1" i="1" baseline="-25000" smtClean="0">
              <a:cs typeface="Times New Roman" pitchFamily="18" charset="0"/>
            </a:endParaRPr>
          </a:p>
        </p:txBody>
      </p:sp>
      <p:pic>
        <p:nvPicPr>
          <p:cNvPr id="1536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590800"/>
            <a:ext cx="7253287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D314E3-EF60-420A-86D7-8CE0B71E3F44}" type="slidenum">
              <a:rPr lang="en-US" sz="1400" b="0"/>
              <a:pPr eaLnBrk="1" hangingPunct="1"/>
              <a:t>15</a:t>
            </a:fld>
            <a:endParaRPr lang="en-US" sz="1400" b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Levenberg-Marquardt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non-linear least squares [Press’92]</a:t>
            </a:r>
          </a:p>
          <a:p>
            <a:pPr lvl="1" eaLnBrk="1" hangingPunct="1"/>
            <a:r>
              <a:rPr lang="en-US" smtClean="0"/>
              <a:t>Linearize measurement equations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Substitute into log-likelihood equation:  quadratic cost function in </a:t>
            </a:r>
            <a:r>
              <a:rPr lang="en-US" b="1" smtClean="0">
                <a:latin typeface="Symbol" pitchFamily="18" charset="2"/>
              </a:rPr>
              <a:t>D</a:t>
            </a:r>
            <a:r>
              <a:rPr lang="en-US" b="1" smtClean="0"/>
              <a:t>m</a:t>
            </a:r>
          </a:p>
        </p:txBody>
      </p:sp>
      <p:pic>
        <p:nvPicPr>
          <p:cNvPr id="16391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027488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51911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6C358B-A318-453D-A271-96ECC18CE639}" type="slidenum">
              <a:rPr lang="en-US" sz="1400" b="0"/>
              <a:pPr eaLnBrk="1" hangingPunct="1"/>
              <a:t>16</a:t>
            </a:fld>
            <a:endParaRPr lang="en-US" sz="1400" b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non-linear least squares [Press’92]</a:t>
            </a:r>
          </a:p>
          <a:p>
            <a:pPr lvl="1" eaLnBrk="1" hangingPunct="1"/>
            <a:r>
              <a:rPr lang="en-US" smtClean="0"/>
              <a:t>Solve for minimum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Hessian: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error: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>
              <a:buFontTx/>
              <a:buNone/>
            </a:pPr>
            <a:endParaRPr lang="en-US" b="1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Levenberg-Marquardt</a:t>
            </a:r>
          </a:p>
        </p:txBody>
      </p:sp>
      <p:pic>
        <p:nvPicPr>
          <p:cNvPr id="17415" name="Picture 4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1219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905125"/>
            <a:ext cx="515302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D2647A-68F6-4027-9F6B-2616DAB97C24}" type="slidenum">
              <a:rPr lang="en-US" sz="1400" b="0"/>
              <a:pPr eaLnBrk="1" hangingPunct="1"/>
              <a:t>17</a:t>
            </a:fld>
            <a:endParaRPr lang="en-US" sz="1400" b="0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if it doesn’t converge?</a:t>
            </a:r>
          </a:p>
          <a:p>
            <a:pPr lvl="1" eaLnBrk="1" hangingPunct="1"/>
            <a:r>
              <a:rPr lang="en-US" smtClean="0"/>
              <a:t>Multiply diagonal by (1 +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), increase </a:t>
            </a:r>
            <a:r>
              <a:rPr lang="en-US" smtClean="0">
                <a:latin typeface="Symbol" pitchFamily="18" charset="2"/>
              </a:rPr>
              <a:t>l </a:t>
            </a:r>
            <a:r>
              <a:rPr lang="en-US" smtClean="0"/>
              <a:t>until it does</a:t>
            </a:r>
          </a:p>
          <a:p>
            <a:pPr lvl="1" eaLnBrk="1" hangingPunct="1"/>
            <a:r>
              <a:rPr lang="en-US" smtClean="0"/>
              <a:t>Halve the step size </a:t>
            </a:r>
            <a:r>
              <a:rPr lang="en-US" b="1" smtClean="0">
                <a:latin typeface="Symbol" pitchFamily="18" charset="2"/>
              </a:rPr>
              <a:t>D</a:t>
            </a:r>
            <a:r>
              <a:rPr lang="en-US" b="1" smtClean="0"/>
              <a:t>m</a:t>
            </a:r>
            <a:endParaRPr lang="en-US" smtClean="0"/>
          </a:p>
          <a:p>
            <a:pPr lvl="1" eaLnBrk="1" hangingPunct="1"/>
            <a:r>
              <a:rPr lang="en-US" smtClean="0"/>
              <a:t>Use line search</a:t>
            </a:r>
          </a:p>
          <a:p>
            <a:pPr lvl="1" eaLnBrk="1" hangingPunct="1"/>
            <a:r>
              <a:rPr lang="en-US" smtClean="0"/>
              <a:t>Other ideas?</a:t>
            </a:r>
          </a:p>
          <a:p>
            <a:pPr eaLnBrk="1" hangingPunct="1"/>
            <a:r>
              <a:rPr lang="en-US" smtClean="0"/>
              <a:t>Uncertainty analysis:  covariance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= A</a:t>
            </a:r>
            <a:r>
              <a:rPr lang="en-US" baseline="30000" smtClean="0"/>
              <a:t>-1</a:t>
            </a:r>
          </a:p>
          <a:p>
            <a:pPr eaLnBrk="1" hangingPunct="1"/>
            <a:r>
              <a:rPr lang="en-US" smtClean="0"/>
              <a:t>Is </a:t>
            </a:r>
            <a:r>
              <a:rPr lang="en-US" i="1" smtClean="0"/>
              <a:t>maximum</a:t>
            </a:r>
            <a:r>
              <a:rPr lang="en-US" smtClean="0"/>
              <a:t> likelihood the best idea?</a:t>
            </a:r>
          </a:p>
          <a:p>
            <a:pPr eaLnBrk="1" hangingPunct="1"/>
            <a:r>
              <a:rPr lang="en-US" smtClean="0"/>
              <a:t>How to start in vicinity of global minimum?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Levenberg-Marquardt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F1F947-4AE5-481A-AC41-7588FF7E1836}" type="slidenum">
              <a:rPr lang="en-US" sz="1400" b="0"/>
              <a:pPr eaLnBrk="1" hangingPunct="1"/>
              <a:t>18</a:t>
            </a:fld>
            <a:endParaRPr lang="en-US" sz="1400" b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matrix calibration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Advantages: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very simple to formulate and solve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can recover </a:t>
            </a:r>
            <a:r>
              <a:rPr lang="en-US" b="1" smtClean="0"/>
              <a:t>K</a:t>
            </a:r>
            <a:r>
              <a:rPr lang="en-US" smtClean="0"/>
              <a:t> [</a:t>
            </a:r>
            <a:r>
              <a:rPr lang="en-US" b="1" smtClean="0"/>
              <a:t>R</a:t>
            </a:r>
            <a:r>
              <a:rPr lang="en-US" smtClean="0"/>
              <a:t> | </a:t>
            </a:r>
            <a:r>
              <a:rPr lang="en-US" b="1" smtClean="0"/>
              <a:t>t</a:t>
            </a:r>
            <a:r>
              <a:rPr lang="en-US" smtClean="0"/>
              <a:t>] from </a:t>
            </a:r>
            <a:r>
              <a:rPr lang="en-US" b="1" smtClean="0"/>
              <a:t>M</a:t>
            </a:r>
            <a:r>
              <a:rPr lang="en-US" smtClean="0"/>
              <a:t> using QR decomposition [Golub &amp; VanLoan 96]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Disadvantages: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doesn't compute internal parameters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more unknowns than true degrees of freedom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need a separate camera matrix for each new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B6A051-453E-44D3-A251-27BD8B4346C8}" type="slidenum">
              <a:rPr lang="en-US" sz="1400" b="0"/>
              <a:pPr eaLnBrk="1" hangingPunct="1"/>
              <a:t>19</a:t>
            </a:fld>
            <a:endParaRPr lang="en-US" sz="1400" b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intrinsics / extrinsics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feature measurement equations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non-linear minimization</a:t>
            </a:r>
          </a:p>
          <a:p>
            <a:pPr eaLnBrk="1" hangingPunct="1"/>
            <a:r>
              <a:rPr lang="en-US" dirty="0" smtClean="0"/>
              <a:t>Standard technique in photogrammetry, computer vision, computer graphics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[Tsai 87] </a:t>
            </a:r>
            <a:r>
              <a:rPr lang="en-US" dirty="0" smtClean="0">
                <a:cs typeface="Arial" charset="0"/>
              </a:rPr>
              <a:t>– also estimates </a:t>
            </a:r>
            <a:r>
              <a:rPr lang="en-US" dirty="0" smtClean="0">
                <a:latin typeface="Symbol" pitchFamily="18" charset="2"/>
                <a:cs typeface="Arial" charset="0"/>
              </a:rPr>
              <a:t>k</a:t>
            </a:r>
            <a:r>
              <a:rPr lang="en-US" baseline="-25000" dirty="0" smtClean="0"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 (freeware @ CMU)</a:t>
            </a:r>
            <a:br>
              <a:rPr lang="en-US" dirty="0" smtClean="0">
                <a:cs typeface="Arial" charset="0"/>
              </a:rPr>
            </a:br>
            <a:r>
              <a:rPr lang="en-US" sz="1800" dirty="0" smtClean="0">
                <a:cs typeface="Arial" charset="0"/>
              </a:rPr>
              <a:t>http://www.cs.cmu.edu/afs/cs/project/cil/ftp/html/v-source.html</a:t>
            </a:r>
            <a:endParaRPr lang="en-US" sz="18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[Bogart 91] </a:t>
            </a:r>
            <a:r>
              <a:rPr lang="en-US" dirty="0" smtClean="0">
                <a:cs typeface="Arial" charset="0"/>
              </a:rPr>
              <a:t>– </a:t>
            </a:r>
            <a:r>
              <a:rPr lang="en-US" i="1" dirty="0" smtClean="0">
                <a:cs typeface="Arial" charset="0"/>
              </a:rPr>
              <a:t>View Correlation</a:t>
            </a:r>
            <a:endParaRPr lang="en-US" dirty="0" smtClean="0">
              <a:cs typeface="Arial" charset="0"/>
            </a:endParaRPr>
          </a:p>
        </p:txBody>
      </p:sp>
      <p:pic>
        <p:nvPicPr>
          <p:cNvPr id="2048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405063"/>
            <a:ext cx="3525838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4495800" y="2362200"/>
            <a:ext cx="12954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2E877C-43A2-4925-9F40-3B5472C1095E}" type="slidenum">
              <a:rPr lang="en-US" sz="1400" b="0"/>
              <a:pPr eaLnBrk="1" hangingPunct="1"/>
              <a:t>2</a:t>
            </a:fld>
            <a:endParaRPr lang="en-US" sz="1400" b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lecture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Geometric camera calibration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camera matrix (Direct Linear </a:t>
            </a:r>
            <a:r>
              <a:rPr lang="en-US" dirty="0" smtClean="0"/>
              <a:t>Transform)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non-linear </a:t>
            </a:r>
            <a:r>
              <a:rPr lang="en-US" dirty="0" smtClean="0"/>
              <a:t>least squares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separating </a:t>
            </a:r>
            <a:r>
              <a:rPr lang="en-US" dirty="0" err="1" smtClean="0"/>
              <a:t>intrinsics</a:t>
            </a:r>
            <a:r>
              <a:rPr lang="en-US" dirty="0" smtClean="0"/>
              <a:t> and </a:t>
            </a:r>
            <a:r>
              <a:rPr lang="en-US" dirty="0" err="1" smtClean="0"/>
              <a:t>extrinsics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focal length and optic center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5AB9AF-88D8-42F3-A1E5-6D46F9538BEF}" type="slidenum">
              <a:rPr lang="en-US" sz="1400" b="0"/>
              <a:pPr eaLnBrk="1" hangingPunct="1"/>
              <a:t>20</a:t>
            </a:fld>
            <a:endParaRPr lang="en-US" sz="1400" b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Intrinsic/extrinsic calibration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Advantages: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can solve for more than one camera pose at a time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potentially fewer degrees of freedom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Disadvantages: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more complex update rules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need a good initialization (recover </a:t>
            </a:r>
            <a:r>
              <a:rPr lang="en-US" b="1" smtClean="0"/>
              <a:t>K</a:t>
            </a:r>
            <a:r>
              <a:rPr lang="en-US" smtClean="0"/>
              <a:t> [</a:t>
            </a:r>
            <a:r>
              <a:rPr lang="en-US" b="1" smtClean="0"/>
              <a:t>R</a:t>
            </a:r>
            <a:r>
              <a:rPr lang="en-US" smtClean="0"/>
              <a:t> | </a:t>
            </a:r>
            <a:r>
              <a:rPr lang="en-US" b="1" smtClean="0"/>
              <a:t>t</a:t>
            </a:r>
            <a:r>
              <a:rPr lang="en-US" smtClean="0"/>
              <a:t>] from </a:t>
            </a:r>
            <a:r>
              <a:rPr lang="en-US" b="1" smtClean="0"/>
              <a:t>M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FC1B22-F04B-4499-AAB5-9879311CC0CF}" type="slidenum">
              <a:rPr lang="en-US" sz="1400" b="0"/>
              <a:pPr eaLnBrk="1" hangingPunct="1"/>
              <a:t>21</a:t>
            </a:fld>
            <a:endParaRPr lang="en-US" sz="1400" b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Vanishing Points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648200" cy="4343400"/>
          </a:xfrm>
        </p:spPr>
        <p:txBody>
          <a:bodyPr/>
          <a:lstStyle/>
          <a:p>
            <a:pPr eaLnBrk="1" hangingPunct="1"/>
            <a:r>
              <a:rPr lang="en-US" smtClean="0"/>
              <a:t>Determine focal length </a:t>
            </a:r>
            <a:r>
              <a:rPr lang="en-US" i="1" smtClean="0"/>
              <a:t>f</a:t>
            </a:r>
            <a:r>
              <a:rPr lang="en-US" smtClean="0"/>
              <a:t> and optical center (</a:t>
            </a:r>
            <a:r>
              <a:rPr lang="en-US" i="1" smtClean="0"/>
              <a:t>u</a:t>
            </a:r>
            <a:r>
              <a:rPr lang="en-US" i="1" baseline="-25000" smtClean="0"/>
              <a:t>c</a:t>
            </a:r>
            <a:r>
              <a:rPr lang="en-US" smtClean="0"/>
              <a:t>,</a:t>
            </a:r>
            <a:r>
              <a:rPr lang="en-US" i="1" smtClean="0"/>
              <a:t>v</a:t>
            </a:r>
            <a:r>
              <a:rPr lang="en-US" i="1" baseline="-25000" smtClean="0"/>
              <a:t>c</a:t>
            </a:r>
            <a:r>
              <a:rPr lang="en-US" smtClean="0"/>
              <a:t>) from image of cube’s</a:t>
            </a:r>
            <a:br>
              <a:rPr lang="en-US" smtClean="0"/>
            </a:br>
            <a:r>
              <a:rPr lang="en-US" smtClean="0"/>
              <a:t>(or building’s) </a:t>
            </a:r>
            <a:br>
              <a:rPr lang="en-US" smtClean="0"/>
            </a:br>
            <a:r>
              <a:rPr lang="en-US" i="1" smtClean="0"/>
              <a:t>vanishing points</a:t>
            </a:r>
            <a:br>
              <a:rPr lang="en-US" i="1" smtClean="0"/>
            </a:br>
            <a:r>
              <a:rPr lang="en-US" sz="2000" smtClean="0"/>
              <a:t>[Caprile ’90][Antone &amp; Teller ’00]</a:t>
            </a:r>
            <a:endParaRPr lang="en-US" smtClean="0"/>
          </a:p>
        </p:txBody>
      </p:sp>
      <p:grpSp>
        <p:nvGrpSpPr>
          <p:cNvPr id="22535" name="Group 4"/>
          <p:cNvGrpSpPr>
            <a:grpSpLocks/>
          </p:cNvGrpSpPr>
          <p:nvPr/>
        </p:nvGrpSpPr>
        <p:grpSpPr bwMode="auto">
          <a:xfrm>
            <a:off x="5638800" y="2514600"/>
            <a:ext cx="2895600" cy="2209800"/>
            <a:chOff x="912" y="2304"/>
            <a:chExt cx="1824" cy="1392"/>
          </a:xfrm>
        </p:grpSpPr>
        <p:grpSp>
          <p:nvGrpSpPr>
            <p:cNvPr id="22536" name="Group 5"/>
            <p:cNvGrpSpPr>
              <a:grpSpLocks/>
            </p:cNvGrpSpPr>
            <p:nvPr/>
          </p:nvGrpSpPr>
          <p:grpSpPr bwMode="auto">
            <a:xfrm>
              <a:off x="1008" y="2304"/>
              <a:ext cx="1451" cy="1277"/>
              <a:chOff x="2448" y="864"/>
              <a:chExt cx="5328" cy="4608"/>
            </a:xfrm>
          </p:grpSpPr>
          <p:sp>
            <p:nvSpPr>
              <p:cNvPr id="22540" name="Line 6"/>
              <p:cNvSpPr>
                <a:spLocks noChangeShapeType="1"/>
              </p:cNvSpPr>
              <p:nvPr/>
            </p:nvSpPr>
            <p:spPr bwMode="auto">
              <a:xfrm>
                <a:off x="4176" y="1728"/>
                <a:ext cx="864" cy="37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Line 7"/>
              <p:cNvSpPr>
                <a:spLocks noChangeShapeType="1"/>
              </p:cNvSpPr>
              <p:nvPr/>
            </p:nvSpPr>
            <p:spPr bwMode="auto">
              <a:xfrm flipV="1">
                <a:off x="5040" y="1728"/>
                <a:ext cx="1008" cy="37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Line 8"/>
              <p:cNvSpPr>
                <a:spLocks noChangeShapeType="1"/>
              </p:cNvSpPr>
              <p:nvPr/>
            </p:nvSpPr>
            <p:spPr bwMode="auto">
              <a:xfrm flipV="1">
                <a:off x="5040" y="2160"/>
                <a:ext cx="0" cy="3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Line 9"/>
              <p:cNvSpPr>
                <a:spLocks noChangeShapeType="1"/>
              </p:cNvSpPr>
              <p:nvPr/>
            </p:nvSpPr>
            <p:spPr bwMode="auto">
              <a:xfrm flipV="1">
                <a:off x="5040" y="1008"/>
                <a:ext cx="2736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4" name="Line 10"/>
              <p:cNvSpPr>
                <a:spLocks noChangeShapeType="1"/>
              </p:cNvSpPr>
              <p:nvPr/>
            </p:nvSpPr>
            <p:spPr bwMode="auto">
              <a:xfrm flipV="1">
                <a:off x="5040" y="1008"/>
                <a:ext cx="2736" cy="18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Line 11"/>
              <p:cNvSpPr>
                <a:spLocks noChangeShapeType="1"/>
              </p:cNvSpPr>
              <p:nvPr/>
            </p:nvSpPr>
            <p:spPr bwMode="auto">
              <a:xfrm flipH="1">
                <a:off x="4176" y="1008"/>
                <a:ext cx="360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Line 12"/>
              <p:cNvSpPr>
                <a:spLocks noChangeShapeType="1"/>
              </p:cNvSpPr>
              <p:nvPr/>
            </p:nvSpPr>
            <p:spPr bwMode="auto">
              <a:xfrm flipH="1" flipV="1">
                <a:off x="2448" y="864"/>
                <a:ext cx="2592" cy="12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Line 13"/>
              <p:cNvSpPr>
                <a:spLocks noChangeShapeType="1"/>
              </p:cNvSpPr>
              <p:nvPr/>
            </p:nvSpPr>
            <p:spPr bwMode="auto">
              <a:xfrm flipH="1" flipV="1">
                <a:off x="2448" y="864"/>
                <a:ext cx="2592" cy="2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Line 14"/>
              <p:cNvSpPr>
                <a:spLocks noChangeShapeType="1"/>
              </p:cNvSpPr>
              <p:nvPr/>
            </p:nvSpPr>
            <p:spPr bwMode="auto">
              <a:xfrm flipH="1" flipV="1">
                <a:off x="2448" y="864"/>
                <a:ext cx="360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0223" name="Text Box 15"/>
            <p:cNvSpPr txBox="1">
              <a:spLocks noChangeArrowheads="1"/>
            </p:cNvSpPr>
            <p:nvPr/>
          </p:nvSpPr>
          <p:spPr bwMode="auto">
            <a:xfrm>
              <a:off x="912" y="235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r>
                <a:rPr lang="en-US" b="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en-US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0224" name="Text Box 16"/>
            <p:cNvSpPr txBox="1">
              <a:spLocks noChangeArrowheads="1"/>
            </p:cNvSpPr>
            <p:nvPr/>
          </p:nvSpPr>
          <p:spPr bwMode="auto">
            <a:xfrm>
              <a:off x="2352" y="235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r>
                <a:rPr lang="en-US" b="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US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0225" name="Text Box 17"/>
            <p:cNvSpPr txBox="1">
              <a:spLocks noChangeArrowheads="1"/>
            </p:cNvSpPr>
            <p:nvPr/>
          </p:nvSpPr>
          <p:spPr bwMode="auto">
            <a:xfrm>
              <a:off x="1440" y="340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r>
                <a:rPr lang="en-US" b="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US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27620"/>
            <a:ext cx="3349576" cy="162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53C777-1932-450B-BC9D-91AA65DC9E74}" type="slidenum">
              <a:rPr lang="en-US" sz="1400" b="0"/>
              <a:pPr eaLnBrk="1" hangingPunct="1"/>
              <a:t>22</a:t>
            </a:fld>
            <a:endParaRPr lang="en-US" sz="1400" b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Vanishing Points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/>
            <a:r>
              <a:rPr lang="en-US" i="1" smtClean="0"/>
              <a:t>X</a:t>
            </a:r>
            <a:r>
              <a:rPr lang="en-US" smtClean="0"/>
              <a:t>, </a:t>
            </a:r>
            <a:r>
              <a:rPr lang="en-US" i="1" smtClean="0"/>
              <a:t>Y</a:t>
            </a:r>
            <a:r>
              <a:rPr lang="en-US" smtClean="0"/>
              <a:t>, and </a:t>
            </a:r>
            <a:r>
              <a:rPr lang="en-US" i="1" smtClean="0"/>
              <a:t>Z</a:t>
            </a:r>
            <a:r>
              <a:rPr lang="en-US" smtClean="0"/>
              <a:t> directions, </a:t>
            </a:r>
            <a:r>
              <a:rPr lang="en-US" b="1" i="1" smtClean="0"/>
              <a:t>X</a:t>
            </a:r>
            <a:r>
              <a:rPr lang="en-US" i="1" baseline="-25000" smtClean="0"/>
              <a:t>i</a:t>
            </a:r>
            <a:r>
              <a:rPr lang="en-US" i="1" smtClean="0"/>
              <a:t> =</a:t>
            </a:r>
            <a:r>
              <a:rPr lang="en-US" smtClean="0"/>
              <a:t> (1,0,0,0) … (0,0,1,0) correspond to vanishing points that are scaled version of the rotation matrix:</a:t>
            </a:r>
          </a:p>
        </p:txBody>
      </p:sp>
      <p:grpSp>
        <p:nvGrpSpPr>
          <p:cNvPr id="23559" name="Group 4"/>
          <p:cNvGrpSpPr>
            <a:grpSpLocks/>
          </p:cNvGrpSpPr>
          <p:nvPr/>
        </p:nvGrpSpPr>
        <p:grpSpPr bwMode="auto">
          <a:xfrm>
            <a:off x="1447800" y="3657600"/>
            <a:ext cx="2895600" cy="2209800"/>
            <a:chOff x="912" y="2304"/>
            <a:chExt cx="1824" cy="1392"/>
          </a:xfrm>
        </p:grpSpPr>
        <p:grpSp>
          <p:nvGrpSpPr>
            <p:cNvPr id="23573" name="Group 5"/>
            <p:cNvGrpSpPr>
              <a:grpSpLocks/>
            </p:cNvGrpSpPr>
            <p:nvPr/>
          </p:nvGrpSpPr>
          <p:grpSpPr bwMode="auto">
            <a:xfrm>
              <a:off x="1008" y="2304"/>
              <a:ext cx="1451" cy="1277"/>
              <a:chOff x="2448" y="864"/>
              <a:chExt cx="5328" cy="4608"/>
            </a:xfrm>
          </p:grpSpPr>
          <p:sp>
            <p:nvSpPr>
              <p:cNvPr id="23577" name="Line 6"/>
              <p:cNvSpPr>
                <a:spLocks noChangeShapeType="1"/>
              </p:cNvSpPr>
              <p:nvPr/>
            </p:nvSpPr>
            <p:spPr bwMode="auto">
              <a:xfrm>
                <a:off x="4176" y="1728"/>
                <a:ext cx="864" cy="37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Line 7"/>
              <p:cNvSpPr>
                <a:spLocks noChangeShapeType="1"/>
              </p:cNvSpPr>
              <p:nvPr/>
            </p:nvSpPr>
            <p:spPr bwMode="auto">
              <a:xfrm flipV="1">
                <a:off x="5040" y="1728"/>
                <a:ext cx="1008" cy="37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Line 8"/>
              <p:cNvSpPr>
                <a:spLocks noChangeShapeType="1"/>
              </p:cNvSpPr>
              <p:nvPr/>
            </p:nvSpPr>
            <p:spPr bwMode="auto">
              <a:xfrm flipV="1">
                <a:off x="5040" y="2160"/>
                <a:ext cx="0" cy="3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Line 9"/>
              <p:cNvSpPr>
                <a:spLocks noChangeShapeType="1"/>
              </p:cNvSpPr>
              <p:nvPr/>
            </p:nvSpPr>
            <p:spPr bwMode="auto">
              <a:xfrm flipV="1">
                <a:off x="5040" y="1008"/>
                <a:ext cx="2736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Line 10"/>
              <p:cNvSpPr>
                <a:spLocks noChangeShapeType="1"/>
              </p:cNvSpPr>
              <p:nvPr/>
            </p:nvSpPr>
            <p:spPr bwMode="auto">
              <a:xfrm flipV="1">
                <a:off x="5040" y="1008"/>
                <a:ext cx="2736" cy="18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Line 11"/>
              <p:cNvSpPr>
                <a:spLocks noChangeShapeType="1"/>
              </p:cNvSpPr>
              <p:nvPr/>
            </p:nvSpPr>
            <p:spPr bwMode="auto">
              <a:xfrm flipH="1">
                <a:off x="4176" y="1008"/>
                <a:ext cx="360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Line 12"/>
              <p:cNvSpPr>
                <a:spLocks noChangeShapeType="1"/>
              </p:cNvSpPr>
              <p:nvPr/>
            </p:nvSpPr>
            <p:spPr bwMode="auto">
              <a:xfrm flipH="1" flipV="1">
                <a:off x="2448" y="864"/>
                <a:ext cx="2592" cy="12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Line 13"/>
              <p:cNvSpPr>
                <a:spLocks noChangeShapeType="1"/>
              </p:cNvSpPr>
              <p:nvPr/>
            </p:nvSpPr>
            <p:spPr bwMode="auto">
              <a:xfrm flipH="1" flipV="1">
                <a:off x="2448" y="864"/>
                <a:ext cx="2592" cy="2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14"/>
              <p:cNvSpPr>
                <a:spLocks noChangeShapeType="1"/>
              </p:cNvSpPr>
              <p:nvPr/>
            </p:nvSpPr>
            <p:spPr bwMode="auto">
              <a:xfrm flipH="1" flipV="1">
                <a:off x="2448" y="864"/>
                <a:ext cx="3600" cy="8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1247" name="Text Box 15"/>
            <p:cNvSpPr txBox="1">
              <a:spLocks noChangeArrowheads="1"/>
            </p:cNvSpPr>
            <p:nvPr/>
          </p:nvSpPr>
          <p:spPr bwMode="auto">
            <a:xfrm>
              <a:off x="912" y="235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r>
                <a:rPr lang="en-US" b="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en-US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1248" name="Text Box 16"/>
            <p:cNvSpPr txBox="1">
              <a:spLocks noChangeArrowheads="1"/>
            </p:cNvSpPr>
            <p:nvPr/>
          </p:nvSpPr>
          <p:spPr bwMode="auto">
            <a:xfrm>
              <a:off x="2352" y="235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r>
                <a:rPr lang="en-US" b="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US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1249" name="Text Box 17"/>
            <p:cNvSpPr txBox="1">
              <a:spLocks noChangeArrowheads="1"/>
            </p:cNvSpPr>
            <p:nvPr/>
          </p:nvSpPr>
          <p:spPr bwMode="auto">
            <a:xfrm>
              <a:off x="1440" y="340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r>
                <a:rPr lang="en-US" b="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US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3560" name="Picture 1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48228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1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048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62" name="Group 20"/>
          <p:cNvGrpSpPr>
            <a:grpSpLocks/>
          </p:cNvGrpSpPr>
          <p:nvPr/>
        </p:nvGrpSpPr>
        <p:grpSpPr bwMode="auto">
          <a:xfrm>
            <a:off x="5715000" y="5181600"/>
            <a:ext cx="2216150" cy="1074738"/>
            <a:chOff x="3408" y="1104"/>
            <a:chExt cx="3267" cy="1653"/>
          </a:xfrm>
        </p:grpSpPr>
        <p:sp>
          <p:nvSpPr>
            <p:cNvPr id="23563" name="Line 21"/>
            <p:cNvSpPr>
              <a:spLocks noChangeShapeType="1"/>
            </p:cNvSpPr>
            <p:nvPr/>
          </p:nvSpPr>
          <p:spPr bwMode="auto">
            <a:xfrm>
              <a:off x="4822" y="1194"/>
              <a:ext cx="0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22"/>
            <p:cNvSpPr>
              <a:spLocks noChangeShapeType="1"/>
            </p:cNvSpPr>
            <p:nvPr/>
          </p:nvSpPr>
          <p:spPr bwMode="auto">
            <a:xfrm>
              <a:off x="3436" y="1616"/>
              <a:ext cx="1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23"/>
            <p:cNvSpPr>
              <a:spLocks noChangeShapeType="1"/>
            </p:cNvSpPr>
            <p:nvPr/>
          </p:nvSpPr>
          <p:spPr bwMode="auto">
            <a:xfrm>
              <a:off x="4378" y="1104"/>
              <a:ext cx="0" cy="10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24"/>
            <p:cNvSpPr>
              <a:spLocks noChangeShapeType="1"/>
            </p:cNvSpPr>
            <p:nvPr/>
          </p:nvSpPr>
          <p:spPr bwMode="auto">
            <a:xfrm flipV="1">
              <a:off x="3436" y="1194"/>
              <a:ext cx="1386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Text Box 25"/>
            <p:cNvSpPr txBox="1">
              <a:spLocks noChangeArrowheads="1"/>
            </p:cNvSpPr>
            <p:nvPr/>
          </p:nvSpPr>
          <p:spPr bwMode="auto">
            <a:xfrm>
              <a:off x="4398" y="2054"/>
              <a:ext cx="496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i="1"/>
                <a:t>u</a:t>
              </a:r>
            </a:p>
          </p:txBody>
        </p:sp>
        <p:sp>
          <p:nvSpPr>
            <p:cNvPr id="23568" name="Oval 26"/>
            <p:cNvSpPr>
              <a:spLocks noChangeArrowheads="1"/>
            </p:cNvSpPr>
            <p:nvPr/>
          </p:nvSpPr>
          <p:spPr bwMode="auto">
            <a:xfrm>
              <a:off x="3408" y="1586"/>
              <a:ext cx="55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27"/>
            <p:cNvSpPr>
              <a:spLocks noChangeArrowheads="1"/>
            </p:cNvSpPr>
            <p:nvPr/>
          </p:nvSpPr>
          <p:spPr bwMode="auto">
            <a:xfrm>
              <a:off x="4794" y="1164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Text Box 28"/>
            <p:cNvSpPr txBox="1">
              <a:spLocks noChangeArrowheads="1"/>
            </p:cNvSpPr>
            <p:nvPr/>
          </p:nvSpPr>
          <p:spPr bwMode="auto">
            <a:xfrm>
              <a:off x="4705" y="1241"/>
              <a:ext cx="1970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/>
                <a:t>(</a:t>
              </a:r>
              <a:r>
                <a:rPr lang="en-US" b="0" i="1"/>
                <a:t>X</a:t>
              </a:r>
              <a:r>
                <a:rPr lang="en-US" b="0" i="1" baseline="-25000"/>
                <a:t>c</a:t>
              </a:r>
              <a:r>
                <a:rPr lang="en-US" b="0" i="1"/>
                <a:t>,Y</a:t>
              </a:r>
              <a:r>
                <a:rPr lang="en-US" b="0" i="1" baseline="-25000"/>
                <a:t>c</a:t>
              </a:r>
              <a:r>
                <a:rPr lang="en-US" b="0" i="1"/>
                <a:t>,Z</a:t>
              </a:r>
              <a:r>
                <a:rPr lang="en-US" b="0" i="1" baseline="-25000"/>
                <a:t>c</a:t>
              </a:r>
              <a:r>
                <a:rPr lang="en-US" b="0"/>
                <a:t>)</a:t>
              </a:r>
            </a:p>
          </p:txBody>
        </p:sp>
        <p:sp>
          <p:nvSpPr>
            <p:cNvPr id="23571" name="Text Box 29"/>
            <p:cNvSpPr txBox="1">
              <a:spLocks noChangeArrowheads="1"/>
            </p:cNvSpPr>
            <p:nvPr/>
          </p:nvSpPr>
          <p:spPr bwMode="auto">
            <a:xfrm>
              <a:off x="4375" y="1588"/>
              <a:ext cx="629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i="1"/>
                <a:t>u</a:t>
              </a:r>
              <a:r>
                <a:rPr lang="en-US" b="0" i="1" baseline="-25000"/>
                <a:t>c</a:t>
              </a:r>
            </a:p>
          </p:txBody>
        </p:sp>
        <p:sp>
          <p:nvSpPr>
            <p:cNvPr id="23572" name="Text Box 30"/>
            <p:cNvSpPr txBox="1">
              <a:spLocks noChangeArrowheads="1"/>
            </p:cNvSpPr>
            <p:nvPr/>
          </p:nvSpPr>
          <p:spPr bwMode="auto">
            <a:xfrm>
              <a:off x="3766" y="1600"/>
              <a:ext cx="396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i="1"/>
                <a:t>f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118BE4-A75D-4E87-8F42-7D8EA878EF54}" type="slidenum">
              <a:rPr lang="en-US" sz="1400" b="0"/>
              <a:pPr eaLnBrk="1" hangingPunct="1"/>
              <a:t>23</a:t>
            </a:fld>
            <a:endParaRPr lang="en-US" sz="1400" b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Vanishing Points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/>
            <a:r>
              <a:rPr lang="en-US" smtClean="0"/>
              <a:t>Orthogonality conditions on rotation matrix </a:t>
            </a:r>
            <a:r>
              <a:rPr lang="en-US" b="1" i="1" smtClean="0"/>
              <a:t>R</a:t>
            </a:r>
            <a:r>
              <a:rPr lang="en-US" smtClean="0"/>
              <a:t>,</a:t>
            </a:r>
          </a:p>
          <a:p>
            <a:pPr eaLnBrk="1" hangingPunct="1"/>
            <a:r>
              <a:rPr lang="en-US" smtClean="0"/>
              <a:t>	</a:t>
            </a:r>
            <a:r>
              <a:rPr lang="en-US" b="1" i="1" smtClean="0"/>
              <a:t>r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r>
              <a:rPr lang="en-US" b="1" i="1" smtClean="0">
                <a:latin typeface="cmsy10" pitchFamily="34" charset="0"/>
              </a:rPr>
              <a:t>¢</a:t>
            </a:r>
            <a:r>
              <a:rPr lang="en-US" b="1" i="1" smtClean="0"/>
              <a:t>r</a:t>
            </a:r>
            <a:r>
              <a:rPr lang="en-US" i="1" baseline="-25000" smtClean="0"/>
              <a:t>j</a:t>
            </a:r>
            <a:r>
              <a:rPr lang="en-US" smtClean="0"/>
              <a:t> =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baseline="-25000" smtClean="0"/>
              <a:t>ij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Determine (</a:t>
            </a:r>
            <a:r>
              <a:rPr lang="en-US" i="1" smtClean="0"/>
              <a:t>u</a:t>
            </a:r>
            <a:r>
              <a:rPr lang="en-US" i="1" baseline="-25000" smtClean="0"/>
              <a:t>c</a:t>
            </a:r>
            <a:r>
              <a:rPr lang="en-US" i="1" smtClean="0"/>
              <a:t>,v</a:t>
            </a:r>
            <a:r>
              <a:rPr lang="en-US" i="1" baseline="-25000" smtClean="0"/>
              <a:t>c</a:t>
            </a:r>
            <a:r>
              <a:rPr lang="en-US" smtClean="0"/>
              <a:t>) from </a:t>
            </a:r>
            <a:r>
              <a:rPr lang="en-US" i="1" smtClean="0"/>
              <a:t>orthocenter</a:t>
            </a:r>
            <a:r>
              <a:rPr lang="en-US" smtClean="0"/>
              <a:t> of vanishing point triangle</a:t>
            </a:r>
          </a:p>
          <a:p>
            <a:pPr eaLnBrk="1" hangingPunct="1"/>
            <a:r>
              <a:rPr lang="en-US" smtClean="0"/>
              <a:t>Then, determine </a:t>
            </a:r>
            <a:r>
              <a:rPr lang="en-US" i="1" smtClean="0"/>
              <a:t>f</a:t>
            </a:r>
            <a:r>
              <a:rPr lang="en-US" baseline="30000" smtClean="0"/>
              <a:t>2</a:t>
            </a:r>
            <a:r>
              <a:rPr lang="en-US" smtClean="0"/>
              <a:t> from two</a:t>
            </a:r>
            <a:br>
              <a:rPr lang="en-US" smtClean="0"/>
            </a:br>
            <a:r>
              <a:rPr lang="en-US" smtClean="0"/>
              <a:t>equations</a:t>
            </a:r>
            <a:br>
              <a:rPr lang="en-US" smtClean="0"/>
            </a:br>
            <a:r>
              <a:rPr lang="en-US" smtClean="0"/>
              <a:t>(only need 2 v.p.s if (</a:t>
            </a:r>
            <a:r>
              <a:rPr lang="en-US" i="1" smtClean="0"/>
              <a:t>u</a:t>
            </a:r>
            <a:r>
              <a:rPr lang="en-US" i="1" baseline="-25000" smtClean="0"/>
              <a:t>c</a:t>
            </a:r>
            <a:r>
              <a:rPr lang="en-US" i="1" smtClean="0"/>
              <a:t>,v</a:t>
            </a:r>
            <a:r>
              <a:rPr lang="en-US" i="1" baseline="-25000" smtClean="0"/>
              <a:t>c</a:t>
            </a:r>
            <a:r>
              <a:rPr lang="en-US" smtClean="0"/>
              <a:t>) known)</a:t>
            </a:r>
          </a:p>
        </p:txBody>
      </p:sp>
      <p:grpSp>
        <p:nvGrpSpPr>
          <p:cNvPr id="24583" name="Group 4"/>
          <p:cNvGrpSpPr>
            <a:grpSpLocks/>
          </p:cNvGrpSpPr>
          <p:nvPr/>
        </p:nvGrpSpPr>
        <p:grpSpPr bwMode="auto">
          <a:xfrm>
            <a:off x="5867400" y="4191000"/>
            <a:ext cx="2895600" cy="2209800"/>
            <a:chOff x="2112" y="2400"/>
            <a:chExt cx="1824" cy="1392"/>
          </a:xfrm>
        </p:grpSpPr>
        <p:sp>
          <p:nvSpPr>
            <p:cNvPr id="24585" name="Line 5"/>
            <p:cNvSpPr>
              <a:spLocks noChangeShapeType="1"/>
            </p:cNvSpPr>
            <p:nvPr/>
          </p:nvSpPr>
          <p:spPr bwMode="auto">
            <a:xfrm flipV="1">
              <a:off x="2914" y="2448"/>
              <a:ext cx="14" cy="12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6"/>
            <p:cNvSpPr>
              <a:spLocks noChangeShapeType="1"/>
            </p:cNvSpPr>
            <p:nvPr/>
          </p:nvSpPr>
          <p:spPr bwMode="auto">
            <a:xfrm flipV="1">
              <a:off x="2544" y="2440"/>
              <a:ext cx="1115" cy="5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7"/>
            <p:cNvSpPr>
              <a:spLocks noChangeShapeType="1"/>
            </p:cNvSpPr>
            <p:nvPr/>
          </p:nvSpPr>
          <p:spPr bwMode="auto">
            <a:xfrm flipV="1">
              <a:off x="2928" y="2440"/>
              <a:ext cx="731" cy="1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8"/>
            <p:cNvSpPr>
              <a:spLocks noChangeShapeType="1"/>
            </p:cNvSpPr>
            <p:nvPr/>
          </p:nvSpPr>
          <p:spPr bwMode="auto">
            <a:xfrm flipH="1" flipV="1">
              <a:off x="2208" y="2400"/>
              <a:ext cx="1451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9"/>
            <p:cNvSpPr>
              <a:spLocks noChangeShapeType="1"/>
            </p:cNvSpPr>
            <p:nvPr/>
          </p:nvSpPr>
          <p:spPr bwMode="auto">
            <a:xfrm flipH="1" flipV="1">
              <a:off x="2208" y="2400"/>
              <a:ext cx="1104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 flipH="1" flipV="1">
              <a:off x="2208" y="2400"/>
              <a:ext cx="72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67" name="Text Box 11"/>
            <p:cNvSpPr txBox="1">
              <a:spLocks noChangeArrowheads="1"/>
            </p:cNvSpPr>
            <p:nvPr/>
          </p:nvSpPr>
          <p:spPr bwMode="auto">
            <a:xfrm>
              <a:off x="2112" y="244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r>
                <a:rPr lang="en-US" b="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en-US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2268" name="Text Box 12"/>
            <p:cNvSpPr txBox="1">
              <a:spLocks noChangeArrowheads="1"/>
            </p:cNvSpPr>
            <p:nvPr/>
          </p:nvSpPr>
          <p:spPr bwMode="auto">
            <a:xfrm>
              <a:off x="3552" y="244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r>
                <a:rPr lang="en-US" b="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US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2269" name="Text Box 13"/>
            <p:cNvSpPr txBox="1">
              <a:spLocks noChangeArrowheads="1"/>
            </p:cNvSpPr>
            <p:nvPr/>
          </p:nvSpPr>
          <p:spPr bwMode="auto">
            <a:xfrm>
              <a:off x="2640" y="350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r>
                <a:rPr lang="en-US" b="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US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94" name="Rectangle 14"/>
            <p:cNvSpPr>
              <a:spLocks noChangeArrowheads="1"/>
            </p:cNvSpPr>
            <p:nvPr/>
          </p:nvSpPr>
          <p:spPr bwMode="auto">
            <a:xfrm>
              <a:off x="2928" y="24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Rectangle 15"/>
            <p:cNvSpPr>
              <a:spLocks noChangeArrowheads="1"/>
            </p:cNvSpPr>
            <p:nvPr/>
          </p:nvSpPr>
          <p:spPr bwMode="auto">
            <a:xfrm rot="-1892174">
              <a:off x="2496" y="2880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Rectangle 16"/>
            <p:cNvSpPr>
              <a:spLocks noChangeArrowheads="1"/>
            </p:cNvSpPr>
            <p:nvPr/>
          </p:nvSpPr>
          <p:spPr bwMode="auto">
            <a:xfrm rot="-3884029">
              <a:off x="3264" y="2880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4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30538"/>
            <a:ext cx="77009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0D3D02-19E4-4A06-81E3-6C815C096BEA}" type="slidenum">
              <a:rPr lang="en-US" sz="1400" b="0"/>
              <a:pPr eaLnBrk="1" hangingPunct="1"/>
              <a:t>24</a:t>
            </a:fld>
            <a:endParaRPr lang="en-US" sz="1400" b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Vanishing point calibration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Advantages: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only need to see vanishing points</a:t>
            </a:r>
            <a:br>
              <a:rPr lang="en-US" smtClean="0"/>
            </a:br>
            <a:r>
              <a:rPr lang="en-US" smtClean="0"/>
              <a:t>(e.g., architecture, table, …)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Disadvantages: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not that accurate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need rectihedral object(s) in scene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3F95FC-B0B5-42E7-85D0-D01006AB3A27}" type="slidenum">
              <a:rPr lang="en-US" sz="1400" b="0"/>
              <a:pPr eaLnBrk="1" hangingPunct="1"/>
              <a:t>25</a:t>
            </a:fld>
            <a:endParaRPr lang="en-US" sz="1400" b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 View Metrology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35814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600" smtClean="0"/>
              <a:t>A. Criminisi, I. Reid and A. Zisserman (ICCV 99)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600" smtClean="0"/>
              <a:t>Make scene measurements from a single image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Application:  3D from a single image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600" smtClean="0"/>
              <a:t>Assumptions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Tx/>
              <a:buChar char="1"/>
            </a:pPr>
            <a:r>
              <a:rPr lang="en-US" smtClean="0"/>
              <a:t>   3 orthogonal sets of parallel lines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Tx/>
              <a:buChar char="2"/>
            </a:pPr>
            <a:r>
              <a:rPr lang="en-US" smtClean="0"/>
              <a:t>   4 known points on ground plane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Clr>
                <a:srgbClr val="FF0000"/>
              </a:buClr>
              <a:buFontTx/>
              <a:buChar char="3"/>
            </a:pPr>
            <a:r>
              <a:rPr lang="en-US" smtClean="0"/>
              <a:t>   1 height in the scene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2600" smtClean="0"/>
              <a:t>Can still get an </a:t>
            </a:r>
            <a:r>
              <a:rPr lang="en-US" sz="2600" i="1" smtClean="0"/>
              <a:t>affine reconstruction</a:t>
            </a:r>
            <a:r>
              <a:rPr lang="en-US" sz="2600" smtClean="0"/>
              <a:t> without </a:t>
            </a:r>
            <a:r>
              <a:rPr lang="en-US" sz="2600" smtClean="0">
                <a:solidFill>
                  <a:srgbClr val="FF0000"/>
                </a:solidFill>
              </a:rPr>
              <a:t>2</a:t>
            </a:r>
            <a:r>
              <a:rPr lang="en-US" sz="2600" smtClean="0"/>
              <a:t> and </a:t>
            </a:r>
            <a:r>
              <a:rPr lang="en-US" sz="2600" smtClean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4953D0-4EDE-4B0C-A8C2-106F1A447E20}" type="slidenum">
              <a:rPr lang="en-US" sz="1400" b="0"/>
              <a:pPr eaLnBrk="1" hangingPunct="1"/>
              <a:t>26</a:t>
            </a:fld>
            <a:endParaRPr lang="en-US" sz="1400" b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838200"/>
          </a:xfrm>
        </p:spPr>
        <p:txBody>
          <a:bodyPr/>
          <a:lstStyle/>
          <a:p>
            <a:pPr eaLnBrk="1" hangingPunct="1"/>
            <a:r>
              <a:rPr lang="en-US" smtClean="0"/>
              <a:t>Criminisi et al., ICCV 99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approach</a:t>
            </a:r>
          </a:p>
          <a:p>
            <a:pPr lvl="1" eaLnBrk="1" hangingPunct="1"/>
            <a:r>
              <a:rPr lang="en-US" smtClean="0"/>
              <a:t>Load in an image</a:t>
            </a:r>
          </a:p>
          <a:p>
            <a:pPr lvl="1" eaLnBrk="1" hangingPunct="1"/>
            <a:r>
              <a:rPr lang="en-US" smtClean="0"/>
              <a:t>Click on parallel lines defining X, Y, and Z directions</a:t>
            </a:r>
          </a:p>
          <a:p>
            <a:pPr lvl="1" eaLnBrk="1" hangingPunct="1"/>
            <a:r>
              <a:rPr lang="en-US" smtClean="0"/>
              <a:t>Compute vanishing points</a:t>
            </a:r>
          </a:p>
          <a:p>
            <a:pPr lvl="1" eaLnBrk="1" hangingPunct="1"/>
            <a:r>
              <a:rPr lang="en-US" smtClean="0"/>
              <a:t>Specify points on reference plane, ref. height</a:t>
            </a:r>
          </a:p>
          <a:p>
            <a:pPr lvl="1" eaLnBrk="1" hangingPunct="1"/>
            <a:r>
              <a:rPr lang="en-US" smtClean="0"/>
              <a:t>Compute 3D positions of several points</a:t>
            </a:r>
          </a:p>
          <a:p>
            <a:pPr lvl="1" eaLnBrk="1" hangingPunct="1"/>
            <a:r>
              <a:rPr lang="en-US" smtClean="0"/>
              <a:t>Create a 3D model from these points</a:t>
            </a:r>
          </a:p>
          <a:p>
            <a:pPr lvl="1" eaLnBrk="1" hangingPunct="1"/>
            <a:r>
              <a:rPr lang="en-US" smtClean="0"/>
              <a:t>Extract texture maps</a:t>
            </a:r>
          </a:p>
          <a:p>
            <a:pPr lvl="1" eaLnBrk="1" hangingPunct="1"/>
            <a:r>
              <a:rPr lang="en-US" smtClean="0"/>
              <a:t>Output a VRML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62589C-699C-4E6A-8A4F-1DB38C3A854C}" type="slidenum">
              <a:rPr lang="en-US" sz="1400" b="0"/>
              <a:pPr eaLnBrk="1" hangingPunct="1"/>
              <a:t>27</a:t>
            </a:fld>
            <a:endParaRPr lang="en-US" sz="1400" b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3D Modeling from a Photograph</a:t>
            </a:r>
          </a:p>
        </p:txBody>
      </p:sp>
      <p:pic>
        <p:nvPicPr>
          <p:cNvPr id="28678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1722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58890D-BEED-4538-9157-E583C2955B17}" type="slidenum">
              <a:rPr lang="en-US" sz="1400" b="0"/>
              <a:pPr eaLnBrk="1" hangingPunct="1"/>
              <a:t>28</a:t>
            </a:fld>
            <a:endParaRPr lang="en-US" sz="1400" b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3D Modeling from a Photograph</a:t>
            </a:r>
          </a:p>
        </p:txBody>
      </p:sp>
      <p:pic>
        <p:nvPicPr>
          <p:cNvPr id="411652" name="sjerome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350" y="1752600"/>
            <a:ext cx="506730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0" fill="hold"/>
                                        <p:tgtEl>
                                          <p:spTgt spid="411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16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1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1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5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82CDA5-0843-4CE3-876C-A5987DCB2E3D}" type="slidenum">
              <a:rPr lang="en-US" sz="1400" b="0"/>
              <a:pPr eaLnBrk="1" hangingPunct="1"/>
              <a:t>29</a:t>
            </a:fld>
            <a:endParaRPr lang="en-US" sz="1400" b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Multi-plane calibration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several images of planar target held at </a:t>
            </a:r>
            <a:r>
              <a:rPr lang="en-US" i="1" smtClean="0"/>
              <a:t>unknown</a:t>
            </a:r>
            <a:r>
              <a:rPr lang="en-US" smtClean="0"/>
              <a:t> orientations [Zhang 99]</a:t>
            </a:r>
          </a:p>
          <a:p>
            <a:pPr lvl="1" eaLnBrk="1" hangingPunct="1"/>
            <a:r>
              <a:rPr lang="en-US" smtClean="0"/>
              <a:t>Compute plane homographies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Solve for </a:t>
            </a:r>
            <a:r>
              <a:rPr lang="en-US" b="1" i="1" smtClean="0"/>
              <a:t>K</a:t>
            </a:r>
            <a:r>
              <a:rPr lang="en-US" baseline="30000" smtClean="0"/>
              <a:t>-T</a:t>
            </a:r>
            <a:r>
              <a:rPr lang="en-US" b="1" i="1" smtClean="0"/>
              <a:t>K</a:t>
            </a:r>
            <a:r>
              <a:rPr lang="en-US" baseline="30000" smtClean="0"/>
              <a:t>-1</a:t>
            </a:r>
            <a:r>
              <a:rPr lang="en-US" smtClean="0"/>
              <a:t> from </a:t>
            </a:r>
            <a:r>
              <a:rPr lang="en-US" b="1" i="1" smtClean="0"/>
              <a:t>H</a:t>
            </a:r>
            <a:r>
              <a:rPr lang="en-US" i="1" baseline="-25000" smtClean="0"/>
              <a:t>k</a:t>
            </a:r>
            <a:r>
              <a:rPr lang="en-US" smtClean="0"/>
              <a:t>’s</a:t>
            </a:r>
          </a:p>
          <a:p>
            <a:pPr lvl="2" eaLnBrk="1" hangingPunct="1"/>
            <a:r>
              <a:rPr lang="en-US" smtClean="0"/>
              <a:t>1plane if only </a:t>
            </a:r>
            <a:r>
              <a:rPr lang="en-US" i="1" smtClean="0"/>
              <a:t>f</a:t>
            </a:r>
            <a:r>
              <a:rPr lang="en-US" smtClean="0"/>
              <a:t> unknown</a:t>
            </a:r>
          </a:p>
          <a:p>
            <a:pPr lvl="2" eaLnBrk="1" hangingPunct="1"/>
            <a:r>
              <a:rPr lang="en-US" smtClean="0"/>
              <a:t>2 planes if (</a:t>
            </a:r>
            <a:r>
              <a:rPr lang="en-US" i="1" smtClean="0"/>
              <a:t>f</a:t>
            </a:r>
            <a:r>
              <a:rPr lang="en-US" smtClean="0"/>
              <a:t>,</a:t>
            </a:r>
            <a:r>
              <a:rPr lang="en-US" i="1" smtClean="0"/>
              <a:t>u</a:t>
            </a:r>
            <a:r>
              <a:rPr lang="en-US" i="1" baseline="-25000" smtClean="0"/>
              <a:t>c</a:t>
            </a:r>
            <a:r>
              <a:rPr lang="en-US" smtClean="0"/>
              <a:t>,</a:t>
            </a:r>
            <a:r>
              <a:rPr lang="en-US" i="1" smtClean="0"/>
              <a:t>v</a:t>
            </a:r>
            <a:r>
              <a:rPr lang="en-US" i="1" baseline="-25000" smtClean="0"/>
              <a:t>c</a:t>
            </a:r>
            <a:r>
              <a:rPr lang="en-US" smtClean="0"/>
              <a:t>) unknown</a:t>
            </a:r>
          </a:p>
          <a:p>
            <a:pPr lvl="2" eaLnBrk="1" hangingPunct="1"/>
            <a:r>
              <a:rPr lang="en-US" smtClean="0"/>
              <a:t>3+ planes for full </a:t>
            </a:r>
            <a:r>
              <a:rPr lang="en-US" b="1" i="1" smtClean="0"/>
              <a:t>K</a:t>
            </a:r>
            <a:endParaRPr lang="en-US" b="1" smtClean="0"/>
          </a:p>
          <a:p>
            <a:pPr lvl="1" eaLnBrk="1" hangingPunct="1"/>
            <a:r>
              <a:rPr lang="en-US" smtClean="0"/>
              <a:t>Code available from Zhang and OpenCV</a:t>
            </a:r>
          </a:p>
        </p:txBody>
      </p:sp>
      <p:pic>
        <p:nvPicPr>
          <p:cNvPr id="30727" name="Picture 4" descr="Plane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2667000"/>
            <a:ext cx="16446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 descr="PlanePatter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1625"/>
            <a:ext cx="1590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125788"/>
            <a:ext cx="42624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22DD45-5DFE-479F-B6BE-88D6BBF9E888}" type="slidenum">
              <a:rPr lang="en-US" sz="1400" b="0"/>
              <a:pPr eaLnBrk="1" hangingPunct="1"/>
              <a:t>3</a:t>
            </a:fld>
            <a:endParaRPr lang="en-US" sz="14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lecture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Structure from Motion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triangulation and pose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two-frame methods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factorization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bundle adjustment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robust statistics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Photo Tourism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3FD70-7920-4620-8AAC-7596630683A2}" type="slidenum">
              <a:rPr lang="en-US" sz="1400" b="0"/>
              <a:pPr eaLnBrk="1" hangingPunct="1"/>
              <a:t>30</a:t>
            </a:fld>
            <a:endParaRPr lang="en-US" sz="1400" b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Rotational motion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343400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Use pure rotation (large scene) to estimate </a:t>
            </a:r>
            <a:r>
              <a:rPr lang="en-US" i="1" smtClean="0"/>
              <a:t>f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/>
              <a:t>estimate </a:t>
            </a:r>
            <a:r>
              <a:rPr lang="en-US" i="1" smtClean="0"/>
              <a:t>f</a:t>
            </a:r>
            <a:r>
              <a:rPr lang="en-US" smtClean="0"/>
              <a:t> from pairwise homographies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/>
              <a:t>re-estimate </a:t>
            </a:r>
            <a:r>
              <a:rPr lang="en-US" i="1" smtClean="0"/>
              <a:t>f</a:t>
            </a:r>
            <a:r>
              <a:rPr lang="en-US" smtClean="0"/>
              <a:t> from </a:t>
            </a:r>
            <a:r>
              <a:rPr lang="en-US" smtClean="0">
                <a:cs typeface="Times New Roman" pitchFamily="18" charset="0"/>
              </a:rPr>
              <a:t>360º “gap”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mtClean="0">
                <a:cs typeface="Times New Roman" pitchFamily="18" charset="0"/>
              </a:rPr>
              <a:t>optimize over all {</a:t>
            </a:r>
            <a:r>
              <a:rPr lang="en-US" b="1" i="1" smtClean="0">
                <a:cs typeface="Times New Roman" pitchFamily="18" charset="0"/>
              </a:rPr>
              <a:t>K</a:t>
            </a:r>
            <a:r>
              <a:rPr lang="en-US" smtClean="0">
                <a:cs typeface="Times New Roman" pitchFamily="18" charset="0"/>
              </a:rPr>
              <a:t>,</a:t>
            </a:r>
            <a:r>
              <a:rPr lang="en-US" b="1" i="1" smtClean="0">
                <a:cs typeface="Times New Roman" pitchFamily="18" charset="0"/>
              </a:rPr>
              <a:t>R</a:t>
            </a:r>
            <a:r>
              <a:rPr lang="en-US" i="1" baseline="-25000" smtClean="0">
                <a:cs typeface="Times New Roman" pitchFamily="18" charset="0"/>
              </a:rPr>
              <a:t>j</a:t>
            </a:r>
            <a:r>
              <a:rPr lang="en-US" smtClean="0">
                <a:cs typeface="Times New Roman" pitchFamily="18" charset="0"/>
              </a:rPr>
              <a:t>} parameters</a:t>
            </a:r>
            <a:br>
              <a:rPr lang="en-US" smtClean="0">
                <a:cs typeface="Times New Roman" pitchFamily="18" charset="0"/>
              </a:rPr>
            </a:br>
            <a:r>
              <a:rPr lang="en-US" sz="1800" smtClean="0">
                <a:cs typeface="Times New Roman" pitchFamily="18" charset="0"/>
              </a:rPr>
              <a:t>[Stein 95; </a:t>
            </a:r>
            <a:r>
              <a:rPr lang="en-US" sz="1800" smtClean="0"/>
              <a:t>Hartley ’97</a:t>
            </a:r>
            <a:r>
              <a:rPr lang="en-US" sz="1800" smtClean="0">
                <a:cs typeface="Times New Roman" pitchFamily="18" charset="0"/>
              </a:rPr>
              <a:t>; Shum &amp; Szeliski ’00; Kang &amp; Weiss ’99]</a:t>
            </a:r>
          </a:p>
          <a:p>
            <a:pPr marL="533400" indent="-533400" eaLnBrk="1" hangingPunct="1"/>
            <a:endParaRPr lang="en-US" sz="2000" smtClean="0"/>
          </a:p>
          <a:p>
            <a:pPr marL="533400" indent="-533400" eaLnBrk="1" hangingPunct="1"/>
            <a:endParaRPr lang="en-US" smtClean="0"/>
          </a:p>
          <a:p>
            <a:pPr marL="533400" indent="-533400" eaLnBrk="1" hangingPunct="1"/>
            <a:endParaRPr lang="en-US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Most accurate way to get </a:t>
            </a:r>
            <a:r>
              <a:rPr lang="en-US" i="1" smtClean="0"/>
              <a:t>f</a:t>
            </a:r>
            <a:r>
              <a:rPr lang="en-US" smtClean="0"/>
              <a:t>, short of surveying distant points</a:t>
            </a:r>
          </a:p>
        </p:txBody>
      </p:sp>
      <p:grpSp>
        <p:nvGrpSpPr>
          <p:cNvPr id="31751" name="Group 4"/>
          <p:cNvGrpSpPr>
            <a:grpSpLocks noChangeAspect="1"/>
          </p:cNvGrpSpPr>
          <p:nvPr/>
        </p:nvGrpSpPr>
        <p:grpSpPr bwMode="auto">
          <a:xfrm>
            <a:off x="2514600" y="3962400"/>
            <a:ext cx="1884363" cy="1176338"/>
            <a:chOff x="528" y="2448"/>
            <a:chExt cx="2364" cy="1475"/>
          </a:xfrm>
        </p:grpSpPr>
        <p:pic>
          <p:nvPicPr>
            <p:cNvPr id="31755" name="Picture 5" descr="f510cr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48"/>
              <a:ext cx="1950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Text Box 6"/>
            <p:cNvSpPr txBox="1">
              <a:spLocks noChangeAspect="1" noChangeArrowheads="1"/>
            </p:cNvSpPr>
            <p:nvPr/>
          </p:nvSpPr>
          <p:spPr bwMode="auto">
            <a:xfrm>
              <a:off x="1920" y="2448"/>
              <a:ext cx="972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00FF00"/>
                  </a:solidFill>
                  <a:latin typeface="Arial" charset="0"/>
                </a:rPr>
                <a:t>f=510</a:t>
              </a:r>
            </a:p>
          </p:txBody>
        </p:sp>
      </p:grpSp>
      <p:grpSp>
        <p:nvGrpSpPr>
          <p:cNvPr id="31752" name="Group 7"/>
          <p:cNvGrpSpPr>
            <a:grpSpLocks noChangeAspect="1"/>
          </p:cNvGrpSpPr>
          <p:nvPr/>
        </p:nvGrpSpPr>
        <p:grpSpPr bwMode="auto">
          <a:xfrm>
            <a:off x="4572000" y="3962400"/>
            <a:ext cx="1919288" cy="1179513"/>
            <a:chOff x="3168" y="2304"/>
            <a:chExt cx="2416" cy="1484"/>
          </a:xfrm>
        </p:grpSpPr>
        <p:pic>
          <p:nvPicPr>
            <p:cNvPr id="31753" name="Picture 8" descr="f468cr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04"/>
              <a:ext cx="1968" cy="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Text Box 9"/>
            <p:cNvSpPr txBox="1">
              <a:spLocks noChangeAspect="1" noChangeArrowheads="1"/>
            </p:cNvSpPr>
            <p:nvPr/>
          </p:nvSpPr>
          <p:spPr bwMode="auto">
            <a:xfrm>
              <a:off x="4609" y="2304"/>
              <a:ext cx="975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00FF00"/>
                  </a:solidFill>
                  <a:latin typeface="Arial" charset="0"/>
                </a:rPr>
                <a:t>f=468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Pose estimation and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38E45D-6F5E-47A7-AB17-A1CFB0786BCB}" type="slidenum">
              <a:rPr lang="en-US" sz="1400" b="0"/>
              <a:pPr eaLnBrk="1" hangingPunct="1"/>
              <a:t>32</a:t>
            </a:fld>
            <a:endParaRPr lang="en-US" sz="1400" b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Pose estimation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Once the internal camera parameters are known, can compute camera pose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[Tsai87] [Bogart91]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Application: superimpose 3D graphics onto video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50000"/>
              </a:lnSpc>
            </a:pPr>
            <a:r>
              <a:rPr lang="en-US" smtClean="0"/>
              <a:t>How do we initialize (</a:t>
            </a:r>
            <a:r>
              <a:rPr lang="en-US" b="1" i="1" smtClean="0"/>
              <a:t>R</a:t>
            </a:r>
            <a:r>
              <a:rPr lang="en-US" smtClean="0"/>
              <a:t>,</a:t>
            </a:r>
            <a:r>
              <a:rPr lang="en-US" b="1" i="1" smtClean="0"/>
              <a:t>t</a:t>
            </a:r>
            <a:r>
              <a:rPr lang="en-US" smtClean="0"/>
              <a:t>)?</a:t>
            </a:r>
          </a:p>
        </p:txBody>
      </p:sp>
      <p:pic>
        <p:nvPicPr>
          <p:cNvPr id="33799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776538"/>
            <a:ext cx="3189288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4495800" y="2733675"/>
            <a:ext cx="8382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ED6DD3-E654-4035-BDD9-312BAD223399}" type="slidenum">
              <a:rPr lang="en-US" sz="1400" b="0"/>
              <a:pPr eaLnBrk="1" hangingPunct="1"/>
              <a:t>33</a:t>
            </a:fld>
            <a:endParaRPr lang="en-US" sz="1400" b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Pose estimation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Previous initialization techniques:</a:t>
            </a:r>
          </a:p>
          <a:p>
            <a:pPr lvl="1" eaLnBrk="1" hangingPunct="1"/>
            <a:r>
              <a:rPr lang="en-US" smtClean="0"/>
              <a:t>vanishing points [Caprile 90]</a:t>
            </a:r>
          </a:p>
          <a:p>
            <a:pPr lvl="1" eaLnBrk="1" hangingPunct="1"/>
            <a:r>
              <a:rPr lang="en-US" smtClean="0"/>
              <a:t>planar pattern [Zhang 99]</a:t>
            </a:r>
          </a:p>
          <a:p>
            <a:pPr eaLnBrk="1" hangingPunct="1"/>
            <a:r>
              <a:rPr lang="en-US" smtClean="0"/>
              <a:t>Other possibilities</a:t>
            </a:r>
          </a:p>
          <a:p>
            <a:pPr lvl="1" eaLnBrk="1" hangingPunct="1"/>
            <a:r>
              <a:rPr lang="en-US" i="1" smtClean="0"/>
              <a:t>Through-the-Lens Camera Control</a:t>
            </a:r>
            <a:r>
              <a:rPr lang="en-US" smtClean="0"/>
              <a:t> [Gleicher92]: differential update</a:t>
            </a:r>
          </a:p>
          <a:p>
            <a:pPr lvl="1" eaLnBrk="1" hangingPunct="1"/>
            <a:r>
              <a:rPr lang="en-US" smtClean="0"/>
              <a:t>3+ point “linear methods”:</a:t>
            </a:r>
          </a:p>
          <a:p>
            <a:pPr lvl="1" eaLnBrk="1" hangingPunct="1">
              <a:buFontTx/>
              <a:buNone/>
            </a:pPr>
            <a:r>
              <a:rPr lang="en-US" smtClean="0"/>
              <a:t>	[DeMenthon 95][Quan 99][Ameller 00]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958725-10E7-4EC1-93A1-31D8F05F9713}" type="slidenum">
              <a:rPr lang="en-US" sz="1400" b="0"/>
              <a:pPr eaLnBrk="1" hangingPunct="1"/>
              <a:t>34</a:t>
            </a:fld>
            <a:endParaRPr lang="en-US" sz="1400" b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Pose estimation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Solve orthographic problem, iterate</a:t>
            </a:r>
          </a:p>
          <a:p>
            <a:pPr lvl="1" eaLnBrk="1" hangingPunct="1">
              <a:buFontTx/>
              <a:buNone/>
            </a:pPr>
            <a:r>
              <a:rPr lang="en-US" smtClean="0"/>
              <a:t>[DeMenthon 95]</a:t>
            </a:r>
          </a:p>
          <a:p>
            <a:pPr eaLnBrk="1" hangingPunct="1"/>
            <a:r>
              <a:rPr lang="en-US" smtClean="0"/>
              <a:t>Use inter-point distance constraints</a:t>
            </a:r>
          </a:p>
          <a:p>
            <a:pPr lvl="1" eaLnBrk="1" hangingPunct="1">
              <a:buFontTx/>
              <a:buNone/>
            </a:pPr>
            <a:r>
              <a:rPr lang="en-US" smtClean="0"/>
              <a:t>[Quan 99][Ameller 00]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Solve set of polynomial equations in x</a:t>
            </a:r>
            <a:r>
              <a:rPr lang="en-US" baseline="-25000" smtClean="0"/>
              <a:t>i</a:t>
            </a:r>
            <a:r>
              <a:rPr lang="en-US" baseline="30000" smtClean="0"/>
              <a:t>2p</a:t>
            </a:r>
          </a:p>
        </p:txBody>
      </p:sp>
      <p:pic>
        <p:nvPicPr>
          <p:cNvPr id="3584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3810000"/>
            <a:ext cx="548481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8" name="Group 5"/>
          <p:cNvGrpSpPr>
            <a:grpSpLocks/>
          </p:cNvGrpSpPr>
          <p:nvPr/>
        </p:nvGrpSpPr>
        <p:grpSpPr bwMode="auto">
          <a:xfrm>
            <a:off x="5740400" y="3249613"/>
            <a:ext cx="2489200" cy="1246187"/>
            <a:chOff x="3408" y="1104"/>
            <a:chExt cx="2802" cy="1502"/>
          </a:xfrm>
        </p:grpSpPr>
        <p:sp>
          <p:nvSpPr>
            <p:cNvPr id="35849" name="Line 6"/>
            <p:cNvSpPr>
              <a:spLocks noChangeShapeType="1"/>
            </p:cNvSpPr>
            <p:nvPr/>
          </p:nvSpPr>
          <p:spPr bwMode="auto">
            <a:xfrm>
              <a:off x="4822" y="1194"/>
              <a:ext cx="0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7"/>
            <p:cNvSpPr>
              <a:spLocks noChangeShapeType="1"/>
            </p:cNvSpPr>
            <p:nvPr/>
          </p:nvSpPr>
          <p:spPr bwMode="auto">
            <a:xfrm>
              <a:off x="3436" y="1616"/>
              <a:ext cx="1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>
              <a:off x="4378" y="1104"/>
              <a:ext cx="0" cy="10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9"/>
            <p:cNvSpPr>
              <a:spLocks noChangeShapeType="1"/>
            </p:cNvSpPr>
            <p:nvPr/>
          </p:nvSpPr>
          <p:spPr bwMode="auto">
            <a:xfrm flipV="1">
              <a:off x="3436" y="1194"/>
              <a:ext cx="1386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4398" y="2055"/>
              <a:ext cx="379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i="1"/>
                <a:t>u</a:t>
              </a:r>
            </a:p>
          </p:txBody>
        </p:sp>
        <p:sp>
          <p:nvSpPr>
            <p:cNvPr id="35854" name="Oval 11"/>
            <p:cNvSpPr>
              <a:spLocks noChangeArrowheads="1"/>
            </p:cNvSpPr>
            <p:nvPr/>
          </p:nvSpPr>
          <p:spPr bwMode="auto">
            <a:xfrm>
              <a:off x="3408" y="1586"/>
              <a:ext cx="55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Oval 12"/>
            <p:cNvSpPr>
              <a:spLocks noChangeArrowheads="1"/>
            </p:cNvSpPr>
            <p:nvPr/>
          </p:nvSpPr>
          <p:spPr bwMode="auto">
            <a:xfrm>
              <a:off x="4794" y="1164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4706" y="1242"/>
              <a:ext cx="1504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/>
                <a:t>(</a:t>
              </a:r>
              <a:r>
                <a:rPr lang="en-US" b="0" i="1"/>
                <a:t>X</a:t>
              </a:r>
              <a:r>
                <a:rPr lang="en-US" b="0" i="1" baseline="-25000"/>
                <a:t>c</a:t>
              </a:r>
              <a:r>
                <a:rPr lang="en-US" b="0" i="1"/>
                <a:t>,Y</a:t>
              </a:r>
              <a:r>
                <a:rPr lang="en-US" b="0" i="1" baseline="-25000"/>
                <a:t>c</a:t>
              </a:r>
              <a:r>
                <a:rPr lang="en-US" b="0" i="1"/>
                <a:t>,Z</a:t>
              </a:r>
              <a:r>
                <a:rPr lang="en-US" b="0" i="1" baseline="-25000"/>
                <a:t>c</a:t>
              </a:r>
              <a:r>
                <a:rPr lang="en-US" b="0"/>
                <a:t>)</a:t>
              </a:r>
            </a:p>
          </p:txBody>
        </p:sp>
        <p:sp>
          <p:nvSpPr>
            <p:cNvPr id="35857" name="Text Box 14"/>
            <p:cNvSpPr txBox="1">
              <a:spLocks noChangeArrowheads="1"/>
            </p:cNvSpPr>
            <p:nvPr/>
          </p:nvSpPr>
          <p:spPr bwMode="auto">
            <a:xfrm>
              <a:off x="4375" y="1588"/>
              <a:ext cx="481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i="1"/>
                <a:t>u</a:t>
              </a:r>
              <a:r>
                <a:rPr lang="en-US" b="0" i="1" baseline="-25000"/>
                <a:t>c</a:t>
              </a:r>
            </a:p>
          </p:txBody>
        </p:sp>
        <p:sp>
          <p:nvSpPr>
            <p:cNvPr id="35858" name="Text Box 15"/>
            <p:cNvSpPr txBox="1">
              <a:spLocks noChangeArrowheads="1"/>
            </p:cNvSpPr>
            <p:nvPr/>
          </p:nvSpPr>
          <p:spPr bwMode="auto">
            <a:xfrm>
              <a:off x="3765" y="1600"/>
              <a:ext cx="302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i="1"/>
                <a:t>f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B4F791-A5F0-44B9-ABAA-8037FEABDE6B}" type="slidenum">
              <a:rPr lang="en-US" sz="1400" b="0"/>
              <a:pPr eaLnBrk="1" hangingPunct="1"/>
              <a:t>35</a:t>
            </a:fld>
            <a:endParaRPr lang="en-US" sz="1400" b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Triangulation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Problem:  Given some points in </a:t>
            </a:r>
            <a:r>
              <a:rPr lang="en-US" i="1" smtClean="0"/>
              <a:t>correspondence</a:t>
            </a:r>
            <a:r>
              <a:rPr lang="en-US" smtClean="0"/>
              <a:t> across two or more images (taken from calibrated cameras), {(u</a:t>
            </a:r>
            <a:r>
              <a:rPr lang="en-US" baseline="-25000" smtClean="0"/>
              <a:t>j</a:t>
            </a:r>
            <a:r>
              <a:rPr lang="en-US" smtClean="0"/>
              <a:t>,v</a:t>
            </a:r>
            <a:r>
              <a:rPr lang="en-US" baseline="-25000" smtClean="0"/>
              <a:t>j</a:t>
            </a:r>
            <a:r>
              <a:rPr lang="en-US" smtClean="0"/>
              <a:t>)}, compute the 3D location </a:t>
            </a:r>
            <a:r>
              <a:rPr lang="en-US" b="1" smtClean="0"/>
              <a:t>X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0FB512-23B8-47BE-A9C0-ACAA02E4372E}" type="slidenum">
              <a:rPr lang="en-US" sz="1400" b="0"/>
              <a:pPr eaLnBrk="1" hangingPunct="1"/>
              <a:t>36</a:t>
            </a:fld>
            <a:endParaRPr lang="en-US" sz="1400" b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Triangulation</a:t>
            </a:r>
          </a:p>
        </p:txBody>
      </p:sp>
      <p:sp>
        <p:nvSpPr>
          <p:cNvPr id="37894" name="Rectangle 3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Method I</a:t>
            </a:r>
            <a:r>
              <a:rPr lang="en-US" smtClean="0"/>
              <a:t>: intersect viewing rays in 3D, minimize: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>
              <a:lnSpc>
                <a:spcPct val="70000"/>
              </a:lnSpc>
            </a:pPr>
            <a:r>
              <a:rPr lang="en-US" b="1" smtClean="0"/>
              <a:t>X</a:t>
            </a:r>
            <a:r>
              <a:rPr lang="en-US" smtClean="0"/>
              <a:t> is the unknown 3D point</a:t>
            </a:r>
          </a:p>
          <a:p>
            <a:pPr lvl="1" eaLnBrk="1" hangingPunct="1"/>
            <a:r>
              <a:rPr lang="en-US" b="1" smtClean="0"/>
              <a:t>C</a:t>
            </a:r>
            <a:r>
              <a:rPr lang="en-US" i="1" baseline="-25000" smtClean="0"/>
              <a:t>j</a:t>
            </a:r>
            <a:r>
              <a:rPr lang="en-US" smtClean="0"/>
              <a:t> is the optical center of camera </a:t>
            </a:r>
            <a:r>
              <a:rPr lang="en-US" i="1" smtClean="0"/>
              <a:t>j</a:t>
            </a:r>
            <a:endParaRPr lang="en-US" smtClean="0"/>
          </a:p>
          <a:p>
            <a:pPr lvl="1" eaLnBrk="1" hangingPunct="1"/>
            <a:r>
              <a:rPr lang="en-US" b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 is the </a:t>
            </a:r>
            <a:r>
              <a:rPr lang="en-US" i="1" smtClean="0"/>
              <a:t>viewing ray</a:t>
            </a:r>
            <a:r>
              <a:rPr lang="en-US" smtClean="0"/>
              <a:t> for pixel (</a:t>
            </a:r>
            <a:r>
              <a:rPr lang="en-US" i="1" smtClean="0"/>
              <a:t>u</a:t>
            </a:r>
            <a:r>
              <a:rPr lang="en-US" i="1" baseline="-25000" smtClean="0"/>
              <a:t>j</a:t>
            </a:r>
            <a:r>
              <a:rPr lang="en-US" smtClean="0"/>
              <a:t>,</a:t>
            </a:r>
            <a:r>
              <a:rPr lang="en-US" i="1" smtClean="0"/>
              <a:t>v</a:t>
            </a:r>
            <a:r>
              <a:rPr lang="en-US" i="1" baseline="-25000" smtClean="0"/>
              <a:t>j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i="1" smtClean="0"/>
              <a:t>s</a:t>
            </a:r>
            <a:r>
              <a:rPr lang="en-US" i="1" baseline="-25000" smtClean="0"/>
              <a:t>j</a:t>
            </a:r>
            <a:r>
              <a:rPr lang="en-US" smtClean="0"/>
              <a:t> is unknown distance along </a:t>
            </a:r>
            <a:r>
              <a:rPr lang="en-US" b="1" smtClean="0"/>
              <a:t>V</a:t>
            </a:r>
            <a:r>
              <a:rPr lang="en-US" i="1" baseline="-25000" smtClean="0"/>
              <a:t>j</a:t>
            </a:r>
            <a:endParaRPr lang="en-US" smtClean="0"/>
          </a:p>
          <a:p>
            <a:pPr eaLnBrk="1" hangingPunct="1"/>
            <a:r>
              <a:rPr lang="en-US" smtClean="0"/>
              <a:t>Advantage: geometrically intuitive</a:t>
            </a:r>
          </a:p>
        </p:txBody>
      </p:sp>
      <p:pic>
        <p:nvPicPr>
          <p:cNvPr id="37895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7188"/>
            <a:ext cx="4418013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6" name="Line 5"/>
          <p:cNvSpPr>
            <a:spLocks noChangeShapeType="1"/>
          </p:cNvSpPr>
          <p:nvPr/>
        </p:nvSpPr>
        <p:spPr bwMode="auto">
          <a:xfrm flipV="1">
            <a:off x="7010400" y="2438400"/>
            <a:ext cx="6858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 flipH="1" flipV="1">
            <a:off x="7315200" y="2514600"/>
            <a:ext cx="6096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Text Box 7"/>
          <p:cNvSpPr txBox="1">
            <a:spLocks noChangeArrowheads="1"/>
          </p:cNvSpPr>
          <p:nvPr/>
        </p:nvSpPr>
        <p:spPr bwMode="auto">
          <a:xfrm>
            <a:off x="6858000" y="4572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</a:t>
            </a:r>
            <a:r>
              <a:rPr lang="en-US" b="0" baseline="-25000"/>
              <a:t>j</a:t>
            </a:r>
            <a:endParaRPr lang="en-US"/>
          </a:p>
        </p:txBody>
      </p:sp>
      <p:sp>
        <p:nvSpPr>
          <p:cNvPr id="37899" name="Line 8"/>
          <p:cNvSpPr>
            <a:spLocks noChangeShapeType="1"/>
          </p:cNvSpPr>
          <p:nvPr/>
        </p:nvSpPr>
        <p:spPr bwMode="auto">
          <a:xfrm flipV="1">
            <a:off x="6934200" y="3886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9"/>
          <p:cNvSpPr txBox="1">
            <a:spLocks noChangeArrowheads="1"/>
          </p:cNvSpPr>
          <p:nvPr/>
        </p:nvSpPr>
        <p:spPr bwMode="auto">
          <a:xfrm>
            <a:off x="6781800" y="37179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V</a:t>
            </a:r>
            <a:r>
              <a:rPr lang="en-US" b="0" baseline="-25000"/>
              <a:t>j</a:t>
            </a:r>
            <a:endParaRPr lang="en-US"/>
          </a:p>
        </p:txBody>
      </p:sp>
      <p:sp>
        <p:nvSpPr>
          <p:cNvPr id="37901" name="Oval 10"/>
          <p:cNvSpPr>
            <a:spLocks noChangeArrowheads="1"/>
          </p:cNvSpPr>
          <p:nvPr/>
        </p:nvSpPr>
        <p:spPr bwMode="auto">
          <a:xfrm>
            <a:off x="7391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Oval 11"/>
          <p:cNvSpPr>
            <a:spLocks noChangeArrowheads="1"/>
          </p:cNvSpPr>
          <p:nvPr/>
        </p:nvSpPr>
        <p:spPr bwMode="auto">
          <a:xfrm>
            <a:off x="6934200" y="4495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Text Box 12"/>
          <p:cNvSpPr txBox="1">
            <a:spLocks noChangeArrowheads="1"/>
          </p:cNvSpPr>
          <p:nvPr/>
        </p:nvSpPr>
        <p:spPr bwMode="auto">
          <a:xfrm>
            <a:off x="7543800" y="2895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4185A5-3EE2-443A-8242-BD9F9CA925BF}" type="slidenum">
              <a:rPr lang="en-US" sz="1400" b="0"/>
              <a:pPr eaLnBrk="1" hangingPunct="1"/>
              <a:t>37</a:t>
            </a:fld>
            <a:endParaRPr lang="en-US" sz="1400" b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Triangulation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Method II</a:t>
            </a:r>
            <a:r>
              <a:rPr lang="en-US" smtClean="0"/>
              <a:t>: solve linear equations in </a:t>
            </a:r>
            <a:r>
              <a:rPr lang="en-US" b="1" smtClean="0"/>
              <a:t>X</a:t>
            </a:r>
            <a:endParaRPr lang="en-US" smtClean="0"/>
          </a:p>
          <a:p>
            <a:pPr lvl="1" eaLnBrk="1" hangingPunct="1"/>
            <a:r>
              <a:rPr lang="en-US" smtClean="0"/>
              <a:t>advantage: very simple</a:t>
            </a:r>
          </a:p>
          <a:p>
            <a:pPr eaLnBrk="1" hangingPunct="1">
              <a:lnSpc>
                <a:spcPct val="210000"/>
              </a:lnSpc>
            </a:pPr>
            <a:endParaRPr lang="en-US" smtClean="0"/>
          </a:p>
          <a:p>
            <a:pPr eaLnBrk="1" hangingPunct="1">
              <a:lnSpc>
                <a:spcPct val="210000"/>
              </a:lnSpc>
            </a:pPr>
            <a:endParaRPr lang="en-US" smtClean="0"/>
          </a:p>
          <a:p>
            <a:pPr eaLnBrk="1" hangingPunct="1">
              <a:lnSpc>
                <a:spcPct val="210000"/>
              </a:lnSpc>
            </a:pPr>
            <a:r>
              <a:rPr lang="en-US" b="1" smtClean="0"/>
              <a:t>Method III</a:t>
            </a:r>
            <a:r>
              <a:rPr lang="en-US" smtClean="0"/>
              <a:t>: non-linear minimization</a:t>
            </a:r>
          </a:p>
          <a:p>
            <a:pPr lvl="1" eaLnBrk="1" hangingPunct="1"/>
            <a:r>
              <a:rPr lang="en-US" smtClean="0"/>
              <a:t>advantage: most accurate (image plane error)</a:t>
            </a:r>
          </a:p>
        </p:txBody>
      </p:sp>
      <p:pic>
        <p:nvPicPr>
          <p:cNvPr id="38919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90850"/>
            <a:ext cx="59944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Structure from Motion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B1B7AA-E41F-4710-B330-A5E922FA3E42}" type="slidenum">
              <a:rPr lang="en-US" sz="1400" b="0"/>
              <a:pPr eaLnBrk="1" hangingPunct="1"/>
              <a:t>39</a:t>
            </a:fld>
            <a:endParaRPr lang="en-US" sz="1400" b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lecture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Structure from Motion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two-frame methods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factorization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bundle adjustment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robust statistics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A8B1C6-0FDD-4C64-BE1A-546BF8055BCB}" type="slidenum">
              <a:rPr lang="en-US" sz="1400" b="0"/>
              <a:pPr eaLnBrk="1" hangingPunct="1"/>
              <a:t>4</a:t>
            </a:fld>
            <a:endParaRPr lang="en-US" sz="1400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Parameterizing rotations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we parameterize </a:t>
            </a:r>
            <a:r>
              <a:rPr lang="en-US" b="1" smtClean="0"/>
              <a:t>R</a:t>
            </a:r>
            <a:r>
              <a:rPr lang="en-US" smtClean="0"/>
              <a:t> and </a:t>
            </a:r>
            <a:r>
              <a:rPr lang="el-GR" smtClean="0">
                <a:cs typeface="Arial" charset="0"/>
              </a:rPr>
              <a:t>Δ</a:t>
            </a:r>
            <a:r>
              <a:rPr lang="en-US" b="1" smtClean="0"/>
              <a:t>R</a:t>
            </a:r>
            <a:r>
              <a:rPr lang="en-US" smtClean="0"/>
              <a:t>?</a:t>
            </a:r>
          </a:p>
          <a:p>
            <a:pPr lvl="1" eaLnBrk="1" hangingPunct="1"/>
            <a:r>
              <a:rPr lang="en-US" smtClean="0">
                <a:cs typeface="Arial" charset="0"/>
              </a:rPr>
              <a:t>Euler angles:  bad idea</a:t>
            </a:r>
          </a:p>
          <a:p>
            <a:pPr lvl="1" eaLnBrk="1" hangingPunct="1"/>
            <a:r>
              <a:rPr lang="en-US" smtClean="0">
                <a:cs typeface="Arial" charset="0"/>
              </a:rPr>
              <a:t>quaternions: 4-vectors on unit sphere</a:t>
            </a:r>
          </a:p>
          <a:p>
            <a:pPr lvl="1" eaLnBrk="1" hangingPunct="1"/>
            <a:r>
              <a:rPr lang="en-US" smtClean="0">
                <a:cs typeface="Arial" charset="0"/>
              </a:rPr>
              <a:t>use incremental rotation </a:t>
            </a:r>
            <a:r>
              <a:rPr lang="en-US" b="1" smtClean="0">
                <a:cs typeface="Arial" charset="0"/>
              </a:rPr>
              <a:t>R</a:t>
            </a:r>
            <a:r>
              <a:rPr lang="en-US" smtClean="0">
                <a:cs typeface="Arial" charset="0"/>
              </a:rPr>
              <a:t>(</a:t>
            </a:r>
            <a:r>
              <a:rPr lang="en-US" b="1" smtClean="0">
                <a:cs typeface="Arial" charset="0"/>
              </a:rPr>
              <a:t>I</a:t>
            </a:r>
            <a:r>
              <a:rPr lang="en-US" smtClean="0">
                <a:cs typeface="Arial" charset="0"/>
              </a:rPr>
              <a:t> + </a:t>
            </a:r>
            <a:r>
              <a:rPr lang="en-US" b="1" smtClean="0">
                <a:latin typeface="Symbol" pitchFamily="18" charset="2"/>
              </a:rPr>
              <a:t>D</a:t>
            </a:r>
            <a:r>
              <a:rPr lang="en-US" b="1" smtClean="0"/>
              <a:t>R</a:t>
            </a:r>
            <a:r>
              <a:rPr lang="en-US" smtClean="0">
                <a:cs typeface="Arial" charset="0"/>
              </a:rPr>
              <a:t>)</a:t>
            </a:r>
          </a:p>
          <a:p>
            <a:pPr lvl="1"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  <a:p>
            <a:pPr lvl="1" eaLnBrk="1" hangingPunct="1"/>
            <a:r>
              <a:rPr lang="en-US" smtClean="0">
                <a:cs typeface="Arial" charset="0"/>
              </a:rPr>
              <a:t>update with Rodriguez formula</a:t>
            </a:r>
          </a:p>
        </p:txBody>
      </p:sp>
      <p:pic>
        <p:nvPicPr>
          <p:cNvPr id="448516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3434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517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5561013"/>
            <a:ext cx="6397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from motion</a:t>
            </a: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4313238" y="2362200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3076" name="AutoShape 4"/>
          <p:cNvSpPr>
            <a:spLocks noChangeArrowheads="1"/>
          </p:cNvSpPr>
          <p:nvPr/>
        </p:nvSpPr>
        <p:spPr bwMode="auto">
          <a:xfrm rot="5400000">
            <a:off x="867569" y="3709194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017713" y="4284663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scene3d>
            <a:camera prst="legacyObliqueTopRight">
              <a:rot lat="0" lon="16499979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3078" name="AutoShape 6"/>
          <p:cNvSpPr>
            <a:spLocks noChangeArrowheads="1"/>
          </p:cNvSpPr>
          <p:nvPr/>
        </p:nvSpPr>
        <p:spPr bwMode="auto">
          <a:xfrm rot="16200000" flipH="1">
            <a:off x="6050757" y="3901281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6881813" y="4540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scene3d>
            <a:camera prst="legacyObliqueTopRight">
              <a:rot lat="0" lon="1919999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563938" y="4343400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459288" y="485457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3082" name="Line 10"/>
          <p:cNvSpPr>
            <a:spLocks noChangeShapeType="1"/>
          </p:cNvSpPr>
          <p:nvPr/>
        </p:nvSpPr>
        <p:spPr bwMode="auto">
          <a:xfrm flipH="1">
            <a:off x="461963" y="3581400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83" name="Line 11"/>
          <p:cNvSpPr>
            <a:spLocks noChangeShapeType="1"/>
          </p:cNvSpPr>
          <p:nvPr/>
        </p:nvSpPr>
        <p:spPr bwMode="auto">
          <a:xfrm flipH="1">
            <a:off x="461963" y="5029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84" name="Line 12"/>
          <p:cNvSpPr>
            <a:spLocks noChangeShapeType="1"/>
          </p:cNvSpPr>
          <p:nvPr/>
        </p:nvSpPr>
        <p:spPr bwMode="auto">
          <a:xfrm flipH="1">
            <a:off x="461963" y="4081463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 flipH="1">
            <a:off x="461963" y="55626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86" name="Line 14"/>
          <p:cNvSpPr>
            <a:spLocks noChangeShapeType="1"/>
          </p:cNvSpPr>
          <p:nvPr/>
        </p:nvSpPr>
        <p:spPr bwMode="auto">
          <a:xfrm>
            <a:off x="3551238" y="4346575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 flipH="1">
            <a:off x="4541838" y="4365625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88" name="Line 16"/>
          <p:cNvSpPr>
            <a:spLocks noChangeShapeType="1"/>
          </p:cNvSpPr>
          <p:nvPr/>
        </p:nvSpPr>
        <p:spPr bwMode="auto">
          <a:xfrm>
            <a:off x="3551238" y="5813425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 flipH="1">
            <a:off x="4541838" y="5813425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90" name="Line 18"/>
          <p:cNvSpPr>
            <a:spLocks noChangeShapeType="1"/>
          </p:cNvSpPr>
          <p:nvPr/>
        </p:nvSpPr>
        <p:spPr bwMode="auto">
          <a:xfrm>
            <a:off x="6164263" y="4273550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 flipV="1">
            <a:off x="6151563" y="5602288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92" name="Line 20"/>
          <p:cNvSpPr>
            <a:spLocks noChangeShapeType="1"/>
          </p:cNvSpPr>
          <p:nvPr/>
        </p:nvSpPr>
        <p:spPr bwMode="auto">
          <a:xfrm>
            <a:off x="7904163" y="52212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93" name="Line 21"/>
          <p:cNvSpPr>
            <a:spLocks noChangeShapeType="1"/>
          </p:cNvSpPr>
          <p:nvPr/>
        </p:nvSpPr>
        <p:spPr bwMode="auto">
          <a:xfrm>
            <a:off x="7904163" y="3773488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094" name="Text Box 22"/>
          <p:cNvSpPr txBox="1">
            <a:spLocks noChangeArrowheads="1"/>
          </p:cNvSpPr>
          <p:nvPr/>
        </p:nvSpPr>
        <p:spPr bwMode="auto">
          <a:xfrm>
            <a:off x="695325" y="56181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Camera 1</a:t>
            </a:r>
          </a:p>
        </p:txBody>
      </p:sp>
      <p:sp>
        <p:nvSpPr>
          <p:cNvPr id="643095" name="Text Box 23"/>
          <p:cNvSpPr txBox="1">
            <a:spLocks noChangeArrowheads="1"/>
          </p:cNvSpPr>
          <p:nvPr/>
        </p:nvSpPr>
        <p:spPr bwMode="auto">
          <a:xfrm>
            <a:off x="2847975" y="60404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Camera 2</a:t>
            </a:r>
          </a:p>
        </p:txBody>
      </p:sp>
      <p:sp>
        <p:nvSpPr>
          <p:cNvPr id="643096" name="Text Box 24"/>
          <p:cNvSpPr txBox="1">
            <a:spLocks noChangeArrowheads="1"/>
          </p:cNvSpPr>
          <p:nvPr/>
        </p:nvSpPr>
        <p:spPr bwMode="auto">
          <a:xfrm>
            <a:off x="7281863" y="56181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Camera 3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25575" y="4119563"/>
            <a:ext cx="1076325" cy="860425"/>
            <a:chOff x="831" y="2079"/>
            <a:chExt cx="822" cy="657"/>
          </a:xfrm>
        </p:grpSpPr>
        <p:sp>
          <p:nvSpPr>
            <p:cNvPr id="55362" name="Oval 26"/>
            <p:cNvSpPr>
              <a:spLocks noChangeArrowheads="1"/>
            </p:cNvSpPr>
            <p:nvPr/>
          </p:nvSpPr>
          <p:spPr bwMode="auto">
            <a:xfrm>
              <a:off x="840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63" name="Oval 27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64" name="Oval 28"/>
            <p:cNvSpPr>
              <a:spLocks noChangeArrowheads="1"/>
            </p:cNvSpPr>
            <p:nvPr/>
          </p:nvSpPr>
          <p:spPr bwMode="auto">
            <a:xfrm>
              <a:off x="831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65" name="Oval 29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66" name="Oval 30"/>
            <p:cNvSpPr>
              <a:spLocks noChangeArrowheads="1"/>
            </p:cNvSpPr>
            <p:nvPr/>
          </p:nvSpPr>
          <p:spPr bwMode="auto">
            <a:xfrm>
              <a:off x="1584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67" name="Oval 31"/>
            <p:cNvSpPr>
              <a:spLocks noChangeArrowheads="1"/>
            </p:cNvSpPr>
            <p:nvPr/>
          </p:nvSpPr>
          <p:spPr bwMode="auto">
            <a:xfrm>
              <a:off x="1572" y="2115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68" name="Oval 32"/>
            <p:cNvSpPr>
              <a:spLocks noChangeArrowheads="1"/>
            </p:cNvSpPr>
            <p:nvPr/>
          </p:nvSpPr>
          <p:spPr bwMode="auto">
            <a:xfrm>
              <a:off x="102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968750" y="4591050"/>
            <a:ext cx="1073150" cy="950913"/>
            <a:chOff x="2412" y="2031"/>
            <a:chExt cx="837" cy="741"/>
          </a:xfrm>
        </p:grpSpPr>
        <p:sp>
          <p:nvSpPr>
            <p:cNvPr id="55355" name="Oval 34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56" name="Oval 35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57" name="Oval 36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58" name="Oval 37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59" name="Oval 38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60" name="Oval 39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61" name="Oval 40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510338" y="4197350"/>
            <a:ext cx="1003300" cy="1016000"/>
            <a:chOff x="4188" y="2004"/>
            <a:chExt cx="756" cy="765"/>
          </a:xfrm>
        </p:grpSpPr>
        <p:sp>
          <p:nvSpPr>
            <p:cNvPr id="55348" name="Oval 42"/>
            <p:cNvSpPr>
              <a:spLocks noChangeArrowheads="1"/>
            </p:cNvSpPr>
            <p:nvPr/>
          </p:nvSpPr>
          <p:spPr bwMode="auto">
            <a:xfrm>
              <a:off x="4191" y="210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49" name="Oval 43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50" name="Oval 44"/>
            <p:cNvSpPr>
              <a:spLocks noChangeArrowheads="1"/>
            </p:cNvSpPr>
            <p:nvPr/>
          </p:nvSpPr>
          <p:spPr bwMode="auto">
            <a:xfrm>
              <a:off x="4188" y="2523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51" name="Oval 45"/>
            <p:cNvSpPr>
              <a:spLocks noChangeArrowheads="1"/>
            </p:cNvSpPr>
            <p:nvPr/>
          </p:nvSpPr>
          <p:spPr bwMode="auto">
            <a:xfrm>
              <a:off x="4428" y="2700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52" name="Oval 46"/>
            <p:cNvSpPr>
              <a:spLocks noChangeArrowheads="1"/>
            </p:cNvSpPr>
            <p:nvPr/>
          </p:nvSpPr>
          <p:spPr bwMode="auto">
            <a:xfrm>
              <a:off x="4875" y="2592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53" name="Oval 47"/>
            <p:cNvSpPr>
              <a:spLocks noChangeArrowheads="1"/>
            </p:cNvSpPr>
            <p:nvPr/>
          </p:nvSpPr>
          <p:spPr bwMode="auto">
            <a:xfrm>
              <a:off x="4848" y="2175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54" name="Oval 48"/>
            <p:cNvSpPr>
              <a:spLocks noChangeArrowheads="1"/>
            </p:cNvSpPr>
            <p:nvPr/>
          </p:nvSpPr>
          <p:spPr bwMode="auto">
            <a:xfrm>
              <a:off x="4635" y="2004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43121" name="Text Box 49"/>
          <p:cNvSpPr txBox="1">
            <a:spLocks noChangeArrowheads="1"/>
          </p:cNvSpPr>
          <p:nvPr/>
        </p:nvSpPr>
        <p:spPr bwMode="auto">
          <a:xfrm>
            <a:off x="792163" y="5829300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R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 i="1">
                <a:latin typeface="Times New Roman" pitchFamily="18" charset="0"/>
              </a:rPr>
              <a:t>,t</a:t>
            </a:r>
            <a:r>
              <a:rPr lang="en-US" sz="28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643122" name="Text Box 50"/>
          <p:cNvSpPr txBox="1">
            <a:spLocks noChangeArrowheads="1"/>
          </p:cNvSpPr>
          <p:nvPr/>
        </p:nvSpPr>
        <p:spPr bwMode="auto">
          <a:xfrm>
            <a:off x="2986088" y="6251575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R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 i="1">
                <a:latin typeface="Times New Roman" pitchFamily="18" charset="0"/>
              </a:rPr>
              <a:t>,t</a:t>
            </a:r>
            <a:r>
              <a:rPr lang="en-US" sz="28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643123" name="Text Box 51"/>
          <p:cNvSpPr txBox="1">
            <a:spLocks noChangeArrowheads="1"/>
          </p:cNvSpPr>
          <p:nvPr/>
        </p:nvSpPr>
        <p:spPr bwMode="auto">
          <a:xfrm>
            <a:off x="7504113" y="5829300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R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 i="1">
                <a:latin typeface="Times New Roman" pitchFamily="18" charset="0"/>
              </a:rPr>
              <a:t>,t</a:t>
            </a:r>
            <a:r>
              <a:rPr lang="en-US" sz="2800" baseline="-25000">
                <a:latin typeface="Times New Roman" pitchFamily="18" charset="0"/>
              </a:rPr>
              <a:t>3</a:t>
            </a: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2805113" y="1355725"/>
            <a:ext cx="3338512" cy="2684463"/>
            <a:chOff x="1986" y="854"/>
            <a:chExt cx="2103" cy="1691"/>
          </a:xfrm>
        </p:grpSpPr>
        <p:sp>
          <p:nvSpPr>
            <p:cNvPr id="55341" name="Text Box 53"/>
            <p:cNvSpPr txBox="1">
              <a:spLocks noChangeArrowheads="1"/>
            </p:cNvSpPr>
            <p:nvPr/>
          </p:nvSpPr>
          <p:spPr bwMode="auto">
            <a:xfrm>
              <a:off x="2009" y="1170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p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5342" name="Text Box 54"/>
            <p:cNvSpPr txBox="1">
              <a:spLocks noChangeArrowheads="1"/>
            </p:cNvSpPr>
            <p:nvPr/>
          </p:nvSpPr>
          <p:spPr bwMode="auto">
            <a:xfrm>
              <a:off x="2686" y="854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p</a:t>
              </a:r>
              <a:r>
                <a:rPr lang="en-US" sz="2400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5343" name="Text Box 55"/>
            <p:cNvSpPr txBox="1">
              <a:spLocks noChangeArrowheads="1"/>
            </p:cNvSpPr>
            <p:nvPr/>
          </p:nvSpPr>
          <p:spPr bwMode="auto">
            <a:xfrm>
              <a:off x="3703" y="1192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p</a:t>
              </a:r>
              <a:r>
                <a:rPr lang="en-US" sz="2400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5344" name="Text Box 56"/>
            <p:cNvSpPr txBox="1">
              <a:spLocks noChangeArrowheads="1"/>
            </p:cNvSpPr>
            <p:nvPr/>
          </p:nvSpPr>
          <p:spPr bwMode="auto">
            <a:xfrm>
              <a:off x="3049" y="1509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p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5345" name="Text Box 57"/>
            <p:cNvSpPr txBox="1">
              <a:spLocks noChangeArrowheads="1"/>
            </p:cNvSpPr>
            <p:nvPr/>
          </p:nvSpPr>
          <p:spPr bwMode="auto">
            <a:xfrm>
              <a:off x="1986" y="1945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p</a:t>
              </a:r>
              <a:r>
                <a:rPr lang="en-US" sz="2400" baseline="-25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55346" name="Text Box 58"/>
            <p:cNvSpPr txBox="1">
              <a:spLocks noChangeArrowheads="1"/>
            </p:cNvSpPr>
            <p:nvPr/>
          </p:nvSpPr>
          <p:spPr bwMode="auto">
            <a:xfrm>
              <a:off x="2663" y="2257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p</a:t>
              </a:r>
              <a:r>
                <a:rPr lang="en-US" sz="2400" baseline="-25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5347" name="Text Box 59"/>
            <p:cNvSpPr txBox="1">
              <a:spLocks noChangeArrowheads="1"/>
            </p:cNvSpPr>
            <p:nvPr/>
          </p:nvSpPr>
          <p:spPr bwMode="auto">
            <a:xfrm>
              <a:off x="3751" y="1969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latin typeface="Times New Roman" pitchFamily="18" charset="0"/>
                </a:rPr>
                <a:t>p</a:t>
              </a:r>
              <a:r>
                <a:rPr lang="en-US" sz="2400" baseline="-25000">
                  <a:latin typeface="Times New Roman" pitchFamily="18" charset="0"/>
                </a:rPr>
                <a:t>7</a:t>
              </a:r>
            </a:p>
          </p:txBody>
        </p:sp>
      </p:grpSp>
      <p:sp>
        <p:nvSpPr>
          <p:cNvPr id="643132" name="Line 60"/>
          <p:cNvSpPr>
            <a:spLocks noChangeShapeType="1"/>
          </p:cNvSpPr>
          <p:nvPr/>
        </p:nvSpPr>
        <p:spPr bwMode="auto">
          <a:xfrm flipH="1">
            <a:off x="466725" y="2162175"/>
            <a:ext cx="2881313" cy="34559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3133" name="Line 61"/>
          <p:cNvSpPr>
            <a:spLocks noChangeShapeType="1"/>
          </p:cNvSpPr>
          <p:nvPr/>
        </p:nvSpPr>
        <p:spPr bwMode="auto">
          <a:xfrm>
            <a:off x="3348038" y="2200275"/>
            <a:ext cx="1150937" cy="426243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3134" name="Line 62"/>
          <p:cNvSpPr>
            <a:spLocks noChangeShapeType="1"/>
          </p:cNvSpPr>
          <p:nvPr/>
        </p:nvSpPr>
        <p:spPr bwMode="auto">
          <a:xfrm>
            <a:off x="3348038" y="2200275"/>
            <a:ext cx="4992687" cy="33797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208338" y="1733550"/>
            <a:ext cx="2362200" cy="2090738"/>
            <a:chOff x="2412" y="2031"/>
            <a:chExt cx="837" cy="741"/>
          </a:xfrm>
        </p:grpSpPr>
        <p:sp>
          <p:nvSpPr>
            <p:cNvPr id="55334" name="Oval 64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35" name="Oval 65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36" name="Oval 66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37" name="Oval 67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38" name="Oval 68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39" name="Oval 69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340" name="Oval 70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6300788" y="1930400"/>
            <a:ext cx="2405062" cy="1184275"/>
            <a:chOff x="3969" y="1047"/>
            <a:chExt cx="1515" cy="746"/>
          </a:xfrm>
        </p:grpSpPr>
        <p:sp>
          <p:nvSpPr>
            <p:cNvPr id="55332" name="Text Box 72"/>
            <p:cNvSpPr txBox="1">
              <a:spLocks noChangeArrowheads="1"/>
            </p:cNvSpPr>
            <p:nvPr/>
          </p:nvSpPr>
          <p:spPr bwMode="auto">
            <a:xfrm>
              <a:off x="4186" y="1047"/>
              <a:ext cx="104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>
                  <a:latin typeface="Times New Roman" pitchFamily="18" charset="0"/>
                </a:rPr>
                <a:t>minimize</a:t>
              </a:r>
            </a:p>
          </p:txBody>
        </p:sp>
        <p:sp>
          <p:nvSpPr>
            <p:cNvPr id="55333" name="Text Box 73"/>
            <p:cNvSpPr txBox="1">
              <a:spLocks noChangeArrowheads="1"/>
            </p:cNvSpPr>
            <p:nvPr/>
          </p:nvSpPr>
          <p:spPr bwMode="auto">
            <a:xfrm>
              <a:off x="3969" y="1313"/>
              <a:ext cx="151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Times New Roman" pitchFamily="18" charset="0"/>
                </a:rPr>
                <a:t>f</a:t>
              </a:r>
              <a:r>
                <a:rPr lang="en-US" sz="4400" i="1">
                  <a:latin typeface="Times New Roman" pitchFamily="18" charset="0"/>
                </a:rPr>
                <a:t> </a:t>
              </a:r>
              <a:r>
                <a:rPr lang="en-US" sz="4400">
                  <a:latin typeface="Times New Roman" pitchFamily="18" charset="0"/>
                </a:rPr>
                <a:t>(</a:t>
              </a:r>
              <a:r>
                <a:rPr lang="en-US" sz="4400" b="1">
                  <a:latin typeface="Times New Roman" pitchFamily="18" charset="0"/>
                </a:rPr>
                <a:t>R</a:t>
              </a:r>
              <a:r>
                <a:rPr lang="en-US" sz="4400">
                  <a:latin typeface="Times New Roman" pitchFamily="18" charset="0"/>
                </a:rPr>
                <a:t>,</a:t>
              </a:r>
              <a:r>
                <a:rPr lang="en-US" sz="2000">
                  <a:latin typeface="Times New Roman" pitchFamily="18" charset="0"/>
                </a:rPr>
                <a:t> </a:t>
              </a:r>
              <a:r>
                <a:rPr lang="en-US" sz="4400" b="1">
                  <a:latin typeface="Times New Roman" pitchFamily="18" charset="0"/>
                </a:rPr>
                <a:t>T</a:t>
              </a:r>
              <a:r>
                <a:rPr lang="en-US" sz="4400">
                  <a:latin typeface="Times New Roman" pitchFamily="18" charset="0"/>
                </a:rPr>
                <a:t>,</a:t>
              </a:r>
              <a:r>
                <a:rPr lang="en-US" sz="2000">
                  <a:latin typeface="Times New Roman" pitchFamily="18" charset="0"/>
                </a:rPr>
                <a:t> </a:t>
              </a:r>
              <a:r>
                <a:rPr lang="en-US" sz="4400" b="1">
                  <a:latin typeface="Times New Roman" pitchFamily="18" charset="0"/>
                </a:rPr>
                <a:t>P</a:t>
              </a:r>
              <a:r>
                <a:rPr lang="en-US" sz="4400">
                  <a:latin typeface="Times New Roman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612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64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64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64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nimBg="1"/>
      <p:bldP spid="643077" grpId="0" animBg="1"/>
      <p:bldP spid="643078" grpId="0" animBg="1"/>
      <p:bldP spid="643079" grpId="0" animBg="1"/>
      <p:bldP spid="643080" grpId="0" animBg="1"/>
      <p:bldP spid="643081" grpId="0" animBg="1"/>
      <p:bldP spid="643082" grpId="0" animBg="1"/>
      <p:bldP spid="643083" grpId="0" animBg="1"/>
      <p:bldP spid="643084" grpId="0" animBg="1"/>
      <p:bldP spid="643085" grpId="0" animBg="1"/>
      <p:bldP spid="643086" grpId="0" animBg="1"/>
      <p:bldP spid="643087" grpId="0" animBg="1"/>
      <p:bldP spid="643088" grpId="0" animBg="1"/>
      <p:bldP spid="643089" grpId="0" animBg="1"/>
      <p:bldP spid="643090" grpId="0" animBg="1"/>
      <p:bldP spid="643091" grpId="0" animBg="1"/>
      <p:bldP spid="643092" grpId="0" animBg="1"/>
      <p:bldP spid="643093" grpId="0" animBg="1"/>
      <p:bldP spid="643094" grpId="0"/>
      <p:bldP spid="643095" grpId="0"/>
      <p:bldP spid="643096" grpId="0"/>
      <p:bldP spid="643121" grpId="0"/>
      <p:bldP spid="643122" grpId="0"/>
      <p:bldP spid="643123" grpId="0"/>
      <p:bldP spid="643132" grpId="0" animBg="1"/>
      <p:bldP spid="643133" grpId="0" animBg="1"/>
      <p:bldP spid="6431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8D19CB-5B00-466B-BED3-DB05E349DFFB}" type="slidenum">
              <a:rPr lang="en-US" sz="1400" b="0"/>
              <a:pPr eaLnBrk="1" hangingPunct="1"/>
              <a:t>41</a:t>
            </a:fld>
            <a:endParaRPr lang="en-US" sz="1400" b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from motion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Given many points in </a:t>
            </a:r>
            <a:r>
              <a:rPr lang="en-US" i="1" smtClean="0"/>
              <a:t>correspondence</a:t>
            </a:r>
            <a:r>
              <a:rPr lang="en-US" smtClean="0"/>
              <a:t> across several images, {(</a:t>
            </a:r>
            <a:r>
              <a:rPr lang="en-US" i="1" smtClean="0"/>
              <a:t>u</a:t>
            </a:r>
            <a:r>
              <a:rPr lang="en-US" i="1" baseline="-25000" smtClean="0"/>
              <a:t>ij</a:t>
            </a:r>
            <a:r>
              <a:rPr lang="en-US" smtClean="0"/>
              <a:t>,</a:t>
            </a:r>
            <a:r>
              <a:rPr lang="en-US" i="1" smtClean="0"/>
              <a:t>v</a:t>
            </a:r>
            <a:r>
              <a:rPr lang="en-US" i="1" baseline="-25000" smtClean="0"/>
              <a:t>ij</a:t>
            </a:r>
            <a:r>
              <a:rPr lang="en-US" smtClean="0"/>
              <a:t>)}, simultaneously compute the 3D location </a:t>
            </a:r>
            <a:r>
              <a:rPr lang="en-US" b="1" smtClean="0"/>
              <a:t>x</a:t>
            </a:r>
            <a:r>
              <a:rPr lang="en-US" i="1" baseline="-25000" smtClean="0"/>
              <a:t>i</a:t>
            </a:r>
            <a:r>
              <a:rPr lang="en-US" smtClean="0"/>
              <a:t> and camera (or </a:t>
            </a:r>
            <a:r>
              <a:rPr lang="en-US" i="1" smtClean="0"/>
              <a:t>motion</a:t>
            </a:r>
            <a:r>
              <a:rPr lang="en-US" smtClean="0"/>
              <a:t>) parameters (</a:t>
            </a:r>
            <a:r>
              <a:rPr lang="en-US" b="1" smtClean="0"/>
              <a:t>K</a:t>
            </a:r>
            <a:r>
              <a:rPr lang="en-US" smtClean="0"/>
              <a:t>,</a:t>
            </a:r>
            <a:r>
              <a:rPr lang="en-US" b="1" smtClean="0"/>
              <a:t> R</a:t>
            </a:r>
            <a:r>
              <a:rPr lang="en-US" i="1" baseline="-25000" smtClean="0"/>
              <a:t>j</a:t>
            </a:r>
            <a:r>
              <a:rPr lang="en-US" i="1" smtClean="0"/>
              <a:t>, </a:t>
            </a:r>
            <a:r>
              <a:rPr lang="en-US" b="1" smtClean="0"/>
              <a:t>t</a:t>
            </a:r>
            <a:r>
              <a:rPr lang="en-US" i="1" baseline="-25000" smtClean="0"/>
              <a:t>j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Two main variants: calibrated, and uncalibrated (sometimes associated with Euclidean and projective reconstructions)</a:t>
            </a:r>
          </a:p>
        </p:txBody>
      </p:sp>
      <p:pic>
        <p:nvPicPr>
          <p:cNvPr id="41991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3614738"/>
            <a:ext cx="3189288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4191000" y="3571875"/>
            <a:ext cx="16764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D36BB6-3699-44A3-8BE7-35370444DDC4}" type="slidenum">
              <a:rPr lang="en-US" sz="1400" b="0"/>
              <a:pPr eaLnBrk="1" hangingPunct="1"/>
              <a:t>42</a:t>
            </a:fld>
            <a:endParaRPr lang="en-US" sz="1400" b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from motion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How many points do we need to match?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2 frames: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(</a:t>
            </a:r>
            <a:r>
              <a:rPr lang="en-US" b="1" i="1" smtClean="0">
                <a:latin typeface="Times New Roman" pitchFamily="18" charset="0"/>
              </a:rPr>
              <a:t>R</a:t>
            </a:r>
            <a:r>
              <a:rPr lang="en-US" i="1" smtClean="0">
                <a:latin typeface="Times New Roman" pitchFamily="18" charset="0"/>
              </a:rPr>
              <a:t>,</a:t>
            </a:r>
            <a:r>
              <a:rPr lang="en-US" b="1" i="1" smtClean="0">
                <a:latin typeface="Times New Roman" pitchFamily="18" charset="0"/>
              </a:rPr>
              <a:t>t</a:t>
            </a:r>
            <a:r>
              <a:rPr lang="en-US" smtClean="0"/>
              <a:t>): 5 dof + </a:t>
            </a:r>
            <a:r>
              <a:rPr lang="en-US" smtClean="0">
                <a:latin typeface="Times New Roman" pitchFamily="18" charset="0"/>
              </a:rPr>
              <a:t>3</a:t>
            </a:r>
            <a:r>
              <a:rPr lang="en-US" i="1" smtClean="0">
                <a:latin typeface="Times New Roman" pitchFamily="18" charset="0"/>
              </a:rPr>
              <a:t>n</a:t>
            </a:r>
            <a:r>
              <a:rPr lang="en-US" smtClean="0"/>
              <a:t> point locations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endParaRPr lang="en-US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4</a:t>
            </a:r>
            <a:r>
              <a:rPr lang="en-US" i="1" smtClean="0">
                <a:latin typeface="Times New Roman" pitchFamily="18" charset="0"/>
              </a:rPr>
              <a:t>n</a:t>
            </a:r>
            <a:r>
              <a:rPr lang="en-US" smtClean="0"/>
              <a:t> point measurements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mtClean="0"/>
              <a:t>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latin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smtClean="0">
                <a:latin typeface="Times New Roman" pitchFamily="18" charset="0"/>
              </a:rPr>
              <a:t> 5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i="1" smtClean="0">
                <a:latin typeface="Times New Roman" pitchFamily="18" charset="0"/>
              </a:rPr>
              <a:t>k</a:t>
            </a:r>
            <a:r>
              <a:rPr lang="en-US" smtClean="0"/>
              <a:t> frames: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6(</a:t>
            </a:r>
            <a:r>
              <a:rPr lang="en-US" i="1" smtClean="0">
                <a:latin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</a:rPr>
              <a:t>–1)-1 + 3</a:t>
            </a:r>
            <a:r>
              <a:rPr lang="en-US" i="1" smtClean="0">
                <a:latin typeface="Times New Roman" pitchFamily="18" charset="0"/>
              </a:rPr>
              <a:t>n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2</a:t>
            </a:r>
            <a:r>
              <a:rPr lang="en-US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always want to use many more</a:t>
            </a:r>
          </a:p>
        </p:txBody>
      </p:sp>
      <p:pic>
        <p:nvPicPr>
          <p:cNvPr id="43015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828800"/>
            <a:ext cx="3189288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6" name="Rectangle 5"/>
          <p:cNvSpPr>
            <a:spLocks noChangeArrowheads="1"/>
          </p:cNvSpPr>
          <p:nvPr/>
        </p:nvSpPr>
        <p:spPr bwMode="auto">
          <a:xfrm>
            <a:off x="4114800" y="1752600"/>
            <a:ext cx="16764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9065AD-6858-4EF5-A9C3-C163D6CF71C2}" type="slidenum">
              <a:rPr lang="en-US" sz="1400" b="0"/>
              <a:pPr eaLnBrk="1" hangingPunct="1"/>
              <a:t>43</a:t>
            </a:fld>
            <a:endParaRPr lang="en-US" sz="1400" b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Two-frame methods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Two main variants: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Calibrated: “Essential matrix” </a:t>
            </a:r>
            <a:r>
              <a:rPr lang="en-US" b="1" i="1" smtClean="0">
                <a:latin typeface="Times New Roman" pitchFamily="18" charset="0"/>
              </a:rPr>
              <a:t>E</a:t>
            </a:r>
            <a:br>
              <a:rPr lang="en-US" b="1" i="1" smtClean="0">
                <a:latin typeface="Times New Roman" pitchFamily="18" charset="0"/>
              </a:rPr>
            </a:br>
            <a:r>
              <a:rPr lang="en-US" b="1" i="1" smtClean="0">
                <a:latin typeface="Times New Roman" pitchFamily="18" charset="0"/>
              </a:rPr>
              <a:t>  </a:t>
            </a:r>
            <a:r>
              <a:rPr lang="en-US" smtClean="0"/>
              <a:t>use ray directions 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b="1" i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b="1" i="1" smtClean="0">
                <a:latin typeface="Times New Roman" pitchFamily="18" charset="0"/>
              </a:rPr>
              <a:t>, x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b="1" i="1" smtClean="0">
                <a:latin typeface="Times New Roman" pitchFamily="18" charset="0"/>
              </a:rPr>
              <a:t>’ </a:t>
            </a:r>
            <a:r>
              <a:rPr lang="en-US" smtClean="0">
                <a:latin typeface="Times New Roman" pitchFamily="18" charset="0"/>
              </a:rPr>
              <a:t>)</a:t>
            </a:r>
            <a:endParaRPr lang="en-US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Uncalibrated: “Fundamental matrix” </a:t>
            </a:r>
            <a:r>
              <a:rPr lang="en-US" b="1" i="1" smtClean="0">
                <a:latin typeface="Times New Roman" pitchFamily="18" charset="0"/>
              </a:rPr>
              <a:t>F</a:t>
            </a:r>
          </a:p>
          <a:p>
            <a:pPr marL="533400" indent="-533400" eaLnBrk="1" hangingPunct="1"/>
            <a:endParaRPr lang="en-US" smtClean="0"/>
          </a:p>
          <a:p>
            <a:pPr marL="533400" indent="-533400" eaLnBrk="1" hangingPunct="1"/>
            <a:r>
              <a:rPr lang="en-US" smtClean="0"/>
              <a:t>[Hartley &amp; Zisserman 2000]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EC6B6E-D28C-4EE7-96B6-6868F918F02B}" type="slidenum">
              <a:rPr lang="en-US" sz="1400" b="0"/>
              <a:pPr eaLnBrk="1" hangingPunct="1"/>
              <a:t>44</a:t>
            </a:fld>
            <a:endParaRPr lang="en-US" sz="1400" b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Essential matrix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Co-planarity constraint:</a:t>
            </a:r>
            <a:endParaRPr lang="en-US" b="1" i="1" smtClean="0">
              <a:latin typeface="Times New Roman" pitchFamily="18" charset="0"/>
            </a:endParaRPr>
          </a:p>
          <a:p>
            <a:pPr marL="533400" indent="-533400" eaLnBrk="1" hangingPunct="1"/>
            <a:r>
              <a:rPr lang="en-US" b="1" i="1" smtClean="0">
                <a:latin typeface="Times New Roman" pitchFamily="18" charset="0"/>
              </a:rPr>
              <a:t>		  x’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US" b="1" i="1" smtClean="0">
                <a:latin typeface="Times New Roman" pitchFamily="18" charset="0"/>
              </a:rPr>
              <a:t> R x </a:t>
            </a:r>
            <a:r>
              <a:rPr lang="en-US" i="1" smtClean="0">
                <a:latin typeface="Times New Roman" pitchFamily="18" charset="0"/>
              </a:rPr>
              <a:t>+</a:t>
            </a:r>
            <a:r>
              <a:rPr lang="en-US" b="1" i="1" smtClean="0">
                <a:latin typeface="Times New Roman" pitchFamily="18" charset="0"/>
              </a:rPr>
              <a:t> t</a:t>
            </a:r>
          </a:p>
          <a:p>
            <a:pPr marL="533400" indent="-533400" eaLnBrk="1" hangingPunct="1"/>
            <a:r>
              <a:rPr lang="en-US" b="1" i="1" smtClean="0">
                <a:latin typeface="Times New Roman" pitchFamily="18" charset="0"/>
              </a:rPr>
              <a:t>	</a:t>
            </a:r>
            <a:r>
              <a:rPr lang="en-US" smtClean="0">
                <a:latin typeface="Times New Roman" pitchFamily="18" charset="0"/>
              </a:rPr>
              <a:t>[</a:t>
            </a:r>
            <a:r>
              <a:rPr lang="en-US" b="1" i="1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]</a:t>
            </a:r>
            <a:r>
              <a:rPr lang="en-US" baseline="-25000" smtClean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i="1" smtClean="0">
                <a:latin typeface="Times New Roman" pitchFamily="18" charset="0"/>
              </a:rPr>
              <a:t>x’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b="1" i="1" smtClean="0"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[</a:t>
            </a:r>
            <a:r>
              <a:rPr lang="en-US" b="1" i="1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]</a:t>
            </a:r>
            <a:r>
              <a:rPr lang="en-US" baseline="-25000" smtClean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b="1" i="1" smtClean="0">
                <a:latin typeface="Times New Roman" pitchFamily="18" charset="0"/>
              </a:rPr>
              <a:t> R x</a:t>
            </a:r>
          </a:p>
          <a:p>
            <a:pPr marL="533400" indent="-533400" eaLnBrk="1" hangingPunct="1"/>
            <a:r>
              <a:rPr lang="en-US" b="1" i="1" smtClean="0">
                <a:latin typeface="Times New Roman" pitchFamily="18" charset="0"/>
              </a:rPr>
              <a:t>  x’</a:t>
            </a:r>
            <a:r>
              <a:rPr lang="en-US" b="1" i="1" baseline="30000" smtClean="0">
                <a:latin typeface="Times New Roman" pitchFamily="18" charset="0"/>
              </a:rPr>
              <a:t>T</a:t>
            </a:r>
            <a:r>
              <a:rPr lang="en-US" b="1" i="1" smtClean="0"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[</a:t>
            </a:r>
            <a:r>
              <a:rPr lang="en-US" b="1" i="1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]</a:t>
            </a:r>
            <a:r>
              <a:rPr lang="en-US" baseline="-25000" smtClean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i="1" smtClean="0">
                <a:latin typeface="Times New Roman" pitchFamily="18" charset="0"/>
              </a:rPr>
              <a:t>x’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 i="1" smtClean="0">
                <a:latin typeface="Times New Roman" pitchFamily="18" charset="0"/>
              </a:rPr>
              <a:t>x’ </a:t>
            </a:r>
            <a:r>
              <a:rPr lang="en-US" b="1" i="1" baseline="30000" smtClean="0">
                <a:latin typeface="Times New Roman" pitchFamily="18" charset="0"/>
              </a:rPr>
              <a:t>T</a:t>
            </a:r>
            <a:r>
              <a:rPr lang="en-US" b="1" i="1" smtClean="0"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[</a:t>
            </a:r>
            <a:r>
              <a:rPr lang="en-US" b="1" i="1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]</a:t>
            </a:r>
            <a:r>
              <a:rPr lang="en-US" baseline="-25000" smtClean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b="1" i="1" smtClean="0">
                <a:latin typeface="Times New Roman" pitchFamily="18" charset="0"/>
              </a:rPr>
              <a:t> R x</a:t>
            </a:r>
          </a:p>
          <a:p>
            <a:pPr marL="533400" indent="-533400" eaLnBrk="1" hangingPunct="1"/>
            <a:r>
              <a:rPr lang="en-US" b="1" i="1" smtClean="0">
                <a:latin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sym typeface="Symbol" pitchFamily="18" charset="2"/>
              </a:rPr>
              <a:t>     </a:t>
            </a:r>
            <a:r>
              <a:rPr lang="en-US" b="1" i="1" smtClean="0">
                <a:latin typeface="Times New Roman" pitchFamily="18" charset="0"/>
              </a:rPr>
              <a:t>x’ </a:t>
            </a:r>
            <a:r>
              <a:rPr lang="en-US" b="1" i="1" baseline="30000" smtClean="0">
                <a:latin typeface="Times New Roman" pitchFamily="18" charset="0"/>
              </a:rPr>
              <a:t>T</a:t>
            </a:r>
            <a:r>
              <a:rPr lang="en-US" b="1" i="1" smtClean="0">
                <a:latin typeface="Times New Roman" pitchFamily="18" charset="0"/>
              </a:rPr>
              <a:t> E x </a:t>
            </a:r>
            <a:r>
              <a:rPr lang="en-US" smtClean="0">
                <a:latin typeface="Times New Roman" pitchFamily="18" charset="0"/>
              </a:rPr>
              <a:t>= 0  </a:t>
            </a:r>
            <a:r>
              <a:rPr lang="en-US" smtClean="0"/>
              <a:t>with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b="1" i="1" smtClean="0">
                <a:latin typeface="Times New Roman" pitchFamily="18" charset="0"/>
              </a:rPr>
              <a:t>E </a:t>
            </a:r>
            <a:r>
              <a:rPr lang="en-US" smtClean="0">
                <a:latin typeface="Times New Roman" pitchFamily="18" charset="0"/>
              </a:rPr>
              <a:t>=[</a:t>
            </a:r>
            <a:r>
              <a:rPr lang="en-US" b="1" i="1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]</a:t>
            </a:r>
            <a:r>
              <a:rPr lang="en-US" baseline="-25000" smtClean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b="1" i="1" smtClean="0">
                <a:latin typeface="Times New Roman" pitchFamily="18" charset="0"/>
              </a:rPr>
              <a:t> R</a:t>
            </a:r>
            <a:endParaRPr lang="en-US" smtClean="0">
              <a:latin typeface="Times New Roman" pitchFamily="18" charset="0"/>
            </a:endParaRPr>
          </a:p>
          <a:p>
            <a:pPr marL="533400" indent="-533400" eaLnBrk="1" hangingPunct="1">
              <a:lnSpc>
                <a:spcPct val="120000"/>
              </a:lnSpc>
              <a:buFontTx/>
              <a:buChar char="•"/>
            </a:pPr>
            <a:r>
              <a:rPr lang="en-US" smtClean="0"/>
              <a:t>Solve for </a:t>
            </a:r>
            <a:r>
              <a:rPr lang="en-US" b="1" i="1" smtClean="0">
                <a:latin typeface="Times New Roman" pitchFamily="18" charset="0"/>
              </a:rPr>
              <a:t>E </a:t>
            </a:r>
            <a:r>
              <a:rPr lang="en-US" smtClean="0"/>
              <a:t>using least squares (SVD)</a:t>
            </a:r>
          </a:p>
          <a:p>
            <a:pPr marL="533400" indent="-533400" eaLnBrk="1" hangingPunct="1">
              <a:buFontTx/>
              <a:buChar char="•"/>
            </a:pPr>
            <a:r>
              <a:rPr lang="en-US" b="1" i="1" smtClean="0">
                <a:latin typeface="Times New Roman" pitchFamily="18" charset="0"/>
              </a:rPr>
              <a:t>t</a:t>
            </a:r>
            <a:r>
              <a:rPr lang="en-US" smtClean="0"/>
              <a:t> is the least singular vector of </a:t>
            </a:r>
            <a:r>
              <a:rPr lang="en-US" b="1" i="1" smtClean="0">
                <a:latin typeface="Times New Roman" pitchFamily="18" charset="0"/>
              </a:rPr>
              <a:t>E</a:t>
            </a:r>
          </a:p>
          <a:p>
            <a:pPr marL="533400" indent="-533400" eaLnBrk="1" hangingPunct="1">
              <a:buFontTx/>
              <a:buChar char="•"/>
            </a:pPr>
            <a:r>
              <a:rPr lang="en-US" b="1" i="1" smtClean="0">
                <a:latin typeface="Times New Roman" pitchFamily="18" charset="0"/>
              </a:rPr>
              <a:t>R</a:t>
            </a:r>
            <a:r>
              <a:rPr lang="en-US" smtClean="0"/>
              <a:t> obtained from the other two sing. vectors</a:t>
            </a:r>
          </a:p>
        </p:txBody>
      </p:sp>
      <p:graphicFrame>
        <p:nvGraphicFramePr>
          <p:cNvPr id="45063" name="Object 4"/>
          <p:cNvGraphicFramePr>
            <a:graphicFrameLocks noChangeAspect="1"/>
          </p:cNvGraphicFramePr>
          <p:nvPr/>
        </p:nvGraphicFramePr>
        <p:xfrm>
          <a:off x="5181600" y="1609725"/>
          <a:ext cx="319405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Paint Shop Pro Image" r:id="rId3" imgW="4565854" imgH="3775610" progId="PaintShopPro">
                  <p:embed/>
                </p:oleObj>
              </mc:Choice>
              <mc:Fallback>
                <p:oleObj name="Paint Shop Pro Image" r:id="rId3" imgW="4565854" imgH="3775610" progId="PaintShopPr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09725"/>
                        <a:ext cx="319405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2AF501-77E0-4F3B-A3FA-647DC6E1807E}" type="slidenum">
              <a:rPr lang="en-US" sz="1400" b="0"/>
              <a:pPr eaLnBrk="1" hangingPunct="1"/>
              <a:t>45</a:t>
            </a:fld>
            <a:endParaRPr lang="en-US" sz="1400" b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Fundamental matrix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calibrations are unknown</a:t>
            </a:r>
          </a:p>
          <a:p>
            <a:pPr eaLnBrk="1" hangingPunct="1"/>
            <a:r>
              <a:rPr lang="en-US" b="1" i="1" smtClean="0">
                <a:latin typeface="Times New Roman" pitchFamily="18" charset="0"/>
              </a:rPr>
              <a:t>	x’ F x </a:t>
            </a:r>
            <a:r>
              <a:rPr lang="en-US" smtClean="0">
                <a:latin typeface="Times New Roman" pitchFamily="18" charset="0"/>
              </a:rPr>
              <a:t>= 0 </a:t>
            </a:r>
            <a:r>
              <a:rPr lang="en-US" smtClean="0"/>
              <a:t>with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b="1" i="1" smtClean="0">
                <a:latin typeface="Times New Roman" pitchFamily="18" charset="0"/>
              </a:rPr>
              <a:t>F  </a:t>
            </a:r>
            <a:r>
              <a:rPr lang="en-US" smtClean="0">
                <a:latin typeface="Times New Roman" pitchFamily="18" charset="0"/>
              </a:rPr>
              <a:t>= [</a:t>
            </a:r>
            <a:r>
              <a:rPr lang="en-US" b="1" i="1" smtClean="0">
                <a:latin typeface="Times New Roman" pitchFamily="18" charset="0"/>
              </a:rPr>
              <a:t>e</a:t>
            </a:r>
            <a:r>
              <a:rPr lang="en-US" smtClean="0">
                <a:latin typeface="Times New Roman" pitchFamily="18" charset="0"/>
              </a:rPr>
              <a:t>]</a:t>
            </a:r>
            <a:r>
              <a:rPr lang="en-US" baseline="-25000" smtClean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b="1" i="1" smtClean="0">
                <a:latin typeface="Times New Roman" pitchFamily="18" charset="0"/>
              </a:rPr>
              <a:t> H </a:t>
            </a:r>
            <a:r>
              <a:rPr lang="en-US" smtClean="0">
                <a:latin typeface="Times New Roman" pitchFamily="18" charset="0"/>
              </a:rPr>
              <a:t>= </a:t>
            </a:r>
            <a:r>
              <a:rPr lang="en-US" b="1" i="1" smtClean="0">
                <a:latin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</a:rPr>
              <a:t>’[</a:t>
            </a:r>
            <a:r>
              <a:rPr lang="en-US" b="1" i="1" smtClean="0">
                <a:latin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</a:rPr>
              <a:t>]</a:t>
            </a:r>
            <a:r>
              <a:rPr lang="en-US" baseline="-25000" smtClean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b="1" i="1" smtClean="0">
                <a:latin typeface="Times New Roman" pitchFamily="18" charset="0"/>
              </a:rPr>
              <a:t> R K</a:t>
            </a:r>
            <a:r>
              <a:rPr lang="en-US" baseline="30000" smtClean="0">
                <a:latin typeface="Times New Roman" pitchFamily="18" charset="0"/>
              </a:rPr>
              <a:t>-1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mtClean="0"/>
              <a:t>Solve for </a:t>
            </a:r>
            <a:r>
              <a:rPr lang="en-US" b="1" i="1" smtClean="0">
                <a:latin typeface="Times New Roman" pitchFamily="18" charset="0"/>
              </a:rPr>
              <a:t>F </a:t>
            </a:r>
            <a:r>
              <a:rPr lang="en-US" smtClean="0"/>
              <a:t>using least squares (SVD)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re-scale 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b="1" i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b="1" i="1" smtClean="0">
                <a:latin typeface="Times New Roman" pitchFamily="18" charset="0"/>
              </a:rPr>
              <a:t>, x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b="1" i="1" smtClean="0">
                <a:latin typeface="Times New Roman" pitchFamily="18" charset="0"/>
              </a:rPr>
              <a:t>’ </a:t>
            </a:r>
            <a:r>
              <a:rPr lang="en-US" smtClean="0">
                <a:latin typeface="Times New Roman" pitchFamily="18" charset="0"/>
              </a:rPr>
              <a:t>)</a:t>
            </a:r>
            <a:r>
              <a:rPr lang="en-US" smtClean="0"/>
              <a:t> so that </a:t>
            </a:r>
            <a:r>
              <a:rPr lang="en-US" b="1" smtClean="0">
                <a:latin typeface="Times New Roman" pitchFamily="18" charset="0"/>
              </a:rPr>
              <a:t>|</a:t>
            </a:r>
            <a:r>
              <a:rPr lang="en-US" b="1" i="1" smtClean="0">
                <a:latin typeface="Times New Roman" pitchFamily="18" charset="0"/>
              </a:rPr>
              <a:t>x</a:t>
            </a:r>
            <a:r>
              <a:rPr lang="en-US" i="1" baseline="-25000" smtClean="0">
                <a:latin typeface="Times New Roman" pitchFamily="18" charset="0"/>
              </a:rPr>
              <a:t>i</a:t>
            </a:r>
            <a:r>
              <a:rPr lang="en-US" b="1" smtClean="0">
                <a:latin typeface="Times New Roman" pitchFamily="18" charset="0"/>
              </a:rPr>
              <a:t>|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≈1/2  </a:t>
            </a:r>
            <a:r>
              <a:rPr lang="en-US" smtClean="0">
                <a:cs typeface="Times New Roman" pitchFamily="18" charset="0"/>
              </a:rPr>
              <a:t>[Hartley]</a:t>
            </a:r>
          </a:p>
          <a:p>
            <a:pPr eaLnBrk="1" hangingPunct="1">
              <a:buFontTx/>
              <a:buChar char="•"/>
            </a:pPr>
            <a:r>
              <a:rPr lang="en-US" b="1" i="1" smtClean="0">
                <a:latin typeface="Times New Roman" pitchFamily="18" charset="0"/>
              </a:rPr>
              <a:t>e</a:t>
            </a:r>
            <a:r>
              <a:rPr lang="en-US" smtClean="0"/>
              <a:t> (epipole) is </a:t>
            </a:r>
            <a:r>
              <a:rPr lang="en-US" i="1" smtClean="0"/>
              <a:t>still</a:t>
            </a:r>
            <a:r>
              <a:rPr lang="en-US" smtClean="0"/>
              <a:t> the least singular vector of </a:t>
            </a:r>
            <a:r>
              <a:rPr lang="en-US" b="1" i="1" smtClean="0">
                <a:latin typeface="Times New Roman" pitchFamily="18" charset="0"/>
              </a:rPr>
              <a:t>F</a:t>
            </a:r>
          </a:p>
          <a:p>
            <a:pPr eaLnBrk="1" hangingPunct="1">
              <a:buFontTx/>
              <a:buChar char="•"/>
            </a:pPr>
            <a:r>
              <a:rPr lang="en-US" b="1" i="1" smtClean="0">
                <a:latin typeface="Times New Roman" pitchFamily="18" charset="0"/>
              </a:rPr>
              <a:t>H</a:t>
            </a:r>
            <a:r>
              <a:rPr lang="en-US" smtClean="0"/>
              <a:t> obtained from the other two s.v.s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“plane + parallax” (projective) reconstruction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use self-calibration to determine </a:t>
            </a:r>
            <a:r>
              <a:rPr lang="en-US" b="1" i="1" smtClean="0">
                <a:latin typeface="Times New Roman" pitchFamily="18" charset="0"/>
              </a:rPr>
              <a:t>K</a:t>
            </a:r>
            <a:r>
              <a:rPr lang="en-US" smtClean="0"/>
              <a:t> [Pollefeys]</a:t>
            </a:r>
            <a:endParaRPr lang="en-US" b="1" i="1" smtClean="0">
              <a:latin typeface="Times New Roman" pitchFamily="18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A29F8E-F3AF-4184-A97F-3BCEEC47442C}" type="slidenum">
              <a:rPr lang="en-US" sz="1400" b="0"/>
              <a:pPr eaLnBrk="1" hangingPunct="1"/>
              <a:t>46</a:t>
            </a:fld>
            <a:endParaRPr lang="en-US" sz="1400" b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Three-frame methods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Trifocal tensor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  [Hartley &amp; Zisserman 2000]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Multi-frame Structure from Motion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Factorization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[Tomasi &amp; Kanade, IJCV 92]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F738E0-0D5C-4AF8-B894-9FDF46665B10}" type="slidenum">
              <a:rPr lang="en-US" sz="1400" b="0"/>
              <a:pPr eaLnBrk="1" hangingPunct="1"/>
              <a:t>49</a:t>
            </a:fld>
            <a:endParaRPr lang="en-US" sz="1400" b="0"/>
          </a:p>
        </p:txBody>
      </p:sp>
      <p:pic>
        <p:nvPicPr>
          <p:cNvPr id="399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90913"/>
            <a:ext cx="3275013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[from] Motion</a:t>
            </a:r>
          </a:p>
        </p:txBody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Given a set of feature tracks,</a:t>
            </a:r>
            <a:br>
              <a:rPr lang="en-US" smtClean="0"/>
            </a:br>
            <a:r>
              <a:rPr lang="en-US" smtClean="0"/>
              <a:t>estimate the 3D structure and 3D (camera) motion.</a:t>
            </a:r>
          </a:p>
          <a:p>
            <a:pPr eaLnBrk="1" hangingPunct="1"/>
            <a:r>
              <a:rPr lang="en-US" smtClean="0"/>
              <a:t>Assumption: orthographic projection</a:t>
            </a:r>
          </a:p>
          <a:p>
            <a:pPr eaLnBrk="1" hangingPunct="1"/>
            <a:endParaRPr lang="en-US" smtClean="0"/>
          </a:p>
        </p:txBody>
      </p:sp>
      <p:pic>
        <p:nvPicPr>
          <p:cNvPr id="501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733800"/>
            <a:ext cx="4078287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Calibration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A92A8D-33BA-479B-80DF-ADA59E94EE42}" type="slidenum">
              <a:rPr lang="en-US" sz="1400" b="0"/>
              <a:pPr eaLnBrk="1" hangingPunct="1"/>
              <a:t>50</a:t>
            </a:fld>
            <a:endParaRPr lang="en-US" sz="1400" b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[from] Motion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Given a set of feature tracks,</a:t>
            </a:r>
            <a:br>
              <a:rPr lang="en-US" smtClean="0"/>
            </a:br>
            <a:r>
              <a:rPr lang="en-US" smtClean="0"/>
              <a:t>estimate the 3D structure and 3D (camera) motion.</a:t>
            </a:r>
          </a:p>
          <a:p>
            <a:pPr eaLnBrk="1" hangingPunct="1"/>
            <a:r>
              <a:rPr lang="en-US" smtClean="0"/>
              <a:t>Assumption: orthographic projection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Tracks:  </a:t>
            </a:r>
            <a:r>
              <a:rPr lang="en-US" smtClean="0">
                <a:latin typeface="Times New Roman" pitchFamily="18" charset="0"/>
              </a:rPr>
              <a:t>(</a:t>
            </a:r>
            <a:r>
              <a:rPr lang="en-US" i="1" smtClean="0">
                <a:latin typeface="Times New Roman" pitchFamily="18" charset="0"/>
              </a:rPr>
              <a:t>u</a:t>
            </a:r>
            <a:r>
              <a:rPr lang="en-US" i="1" baseline="-25000" smtClean="0">
                <a:latin typeface="Times New Roman" pitchFamily="18" charset="0"/>
              </a:rPr>
              <a:t>fp</a:t>
            </a:r>
            <a:r>
              <a:rPr lang="en-US" smtClean="0">
                <a:latin typeface="Times New Roman" pitchFamily="18" charset="0"/>
              </a:rPr>
              <a:t>,</a:t>
            </a:r>
            <a:r>
              <a:rPr lang="en-US" i="1" smtClean="0">
                <a:latin typeface="Times New Roman" pitchFamily="18" charset="0"/>
              </a:rPr>
              <a:t>v</a:t>
            </a:r>
            <a:r>
              <a:rPr lang="en-US" i="1" baseline="-25000" smtClean="0">
                <a:latin typeface="Times New Roman" pitchFamily="18" charset="0"/>
              </a:rPr>
              <a:t>fp</a:t>
            </a:r>
            <a:r>
              <a:rPr lang="en-US" smtClean="0">
                <a:latin typeface="Times New Roman" pitchFamily="18" charset="0"/>
              </a:rPr>
              <a:t>), </a:t>
            </a:r>
            <a:r>
              <a:rPr lang="en-US" i="1" smtClean="0">
                <a:latin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</a:rPr>
              <a:t>: </a:t>
            </a:r>
            <a:r>
              <a:rPr lang="en-US" smtClean="0"/>
              <a:t>frame, </a:t>
            </a:r>
            <a:r>
              <a:rPr lang="en-US" i="1" smtClean="0">
                <a:latin typeface="Times New Roman" pitchFamily="18" charset="0"/>
              </a:rPr>
              <a:t>p</a:t>
            </a:r>
            <a:r>
              <a:rPr lang="en-US" smtClean="0">
                <a:latin typeface="Times New Roman" pitchFamily="18" charset="0"/>
              </a:rPr>
              <a:t>: </a:t>
            </a:r>
            <a:r>
              <a:rPr lang="en-US" smtClean="0"/>
              <a:t>point</a:t>
            </a:r>
          </a:p>
          <a:p>
            <a:pPr eaLnBrk="1" hangingPunct="1"/>
            <a:r>
              <a:rPr lang="en-US" smtClean="0"/>
              <a:t>Subtract out mean 2D position…</a:t>
            </a:r>
          </a:p>
          <a:p>
            <a:pPr eaLnBrk="1" hangingPunct="1"/>
            <a:r>
              <a:rPr lang="en-US" smtClean="0"/>
              <a:t>	</a:t>
            </a:r>
            <a:r>
              <a:rPr lang="en-US" i="1" smtClean="0">
                <a:latin typeface="Times New Roman" pitchFamily="18" charset="0"/>
              </a:rPr>
              <a:t>u</a:t>
            </a:r>
            <a:r>
              <a:rPr lang="en-US" i="1" baseline="-25000" smtClean="0">
                <a:latin typeface="Times New Roman" pitchFamily="18" charset="0"/>
              </a:rPr>
              <a:t>fp</a:t>
            </a:r>
            <a:r>
              <a:rPr lang="en-US" smtClean="0">
                <a:latin typeface="Times New Roman" pitchFamily="18" charset="0"/>
              </a:rPr>
              <a:t> = </a:t>
            </a:r>
            <a:r>
              <a:rPr lang="en-US" b="1" i="1" smtClean="0">
                <a:latin typeface="Times New Roman" pitchFamily="18" charset="0"/>
              </a:rPr>
              <a:t>i</a:t>
            </a:r>
            <a:r>
              <a:rPr lang="en-US" i="1" baseline="-25000" smtClean="0">
                <a:latin typeface="Times New Roman" pitchFamily="18" charset="0"/>
              </a:rPr>
              <a:t>f</a:t>
            </a:r>
            <a:r>
              <a:rPr lang="en-US" i="1" baseline="30000" smtClean="0">
                <a:latin typeface="Times New Roman" pitchFamily="18" charset="0"/>
              </a:rPr>
              <a:t>T </a:t>
            </a:r>
            <a:r>
              <a:rPr lang="en-US" b="1" i="1" smtClean="0">
                <a:latin typeface="Times New Roman" pitchFamily="18" charset="0"/>
              </a:rPr>
              <a:t>s</a:t>
            </a:r>
            <a:r>
              <a:rPr lang="en-US" i="1" baseline="-25000" smtClean="0">
                <a:latin typeface="Times New Roman" pitchFamily="18" charset="0"/>
              </a:rPr>
              <a:t>p</a:t>
            </a:r>
            <a:r>
              <a:rPr lang="en-US" i="1" smtClean="0">
                <a:latin typeface="Times New Roman" pitchFamily="18" charset="0"/>
              </a:rPr>
              <a:t>		 </a:t>
            </a:r>
            <a:r>
              <a:rPr lang="en-US" b="1" i="1" smtClean="0">
                <a:latin typeface="Times New Roman" pitchFamily="18" charset="0"/>
              </a:rPr>
              <a:t>i</a:t>
            </a:r>
            <a:r>
              <a:rPr lang="en-US" i="1" baseline="-25000" smtClean="0">
                <a:latin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</a:rPr>
              <a:t>: rotation,</a:t>
            </a:r>
            <a:r>
              <a:rPr lang="en-US" i="1" smtClean="0">
                <a:latin typeface="Times New Roman" pitchFamily="18" charset="0"/>
              </a:rPr>
              <a:t> </a:t>
            </a:r>
            <a:r>
              <a:rPr lang="en-US" i="1" baseline="30000" smtClean="0">
                <a:latin typeface="Times New Roman" pitchFamily="18" charset="0"/>
              </a:rPr>
              <a:t> </a:t>
            </a:r>
            <a:r>
              <a:rPr lang="en-US" b="1" i="1" smtClean="0">
                <a:latin typeface="Times New Roman" pitchFamily="18" charset="0"/>
              </a:rPr>
              <a:t>s</a:t>
            </a:r>
            <a:r>
              <a:rPr lang="en-US" i="1" baseline="-25000" smtClean="0">
                <a:latin typeface="Times New Roman" pitchFamily="18" charset="0"/>
              </a:rPr>
              <a:t>p</a:t>
            </a:r>
            <a:r>
              <a:rPr lang="en-US" smtClean="0">
                <a:latin typeface="Times New Roman" pitchFamily="18" charset="0"/>
              </a:rPr>
              <a:t>: position</a:t>
            </a:r>
          </a:p>
          <a:p>
            <a:pPr eaLnBrk="1" hangingPunct="1"/>
            <a:r>
              <a:rPr lang="en-US" smtClean="0"/>
              <a:t>	</a:t>
            </a:r>
            <a:r>
              <a:rPr lang="en-US" i="1" smtClean="0">
                <a:latin typeface="Times New Roman" pitchFamily="18" charset="0"/>
              </a:rPr>
              <a:t>v</a:t>
            </a:r>
            <a:r>
              <a:rPr lang="en-US" i="1" baseline="-25000" smtClean="0">
                <a:latin typeface="Times New Roman" pitchFamily="18" charset="0"/>
              </a:rPr>
              <a:t>fp</a:t>
            </a:r>
            <a:r>
              <a:rPr lang="en-US" smtClean="0">
                <a:latin typeface="Times New Roman" pitchFamily="18" charset="0"/>
              </a:rPr>
              <a:t> = </a:t>
            </a:r>
            <a:r>
              <a:rPr lang="en-US" b="1" i="1" smtClean="0">
                <a:latin typeface="Times New Roman" pitchFamily="18" charset="0"/>
              </a:rPr>
              <a:t>j</a:t>
            </a:r>
            <a:r>
              <a:rPr lang="en-US" i="1" baseline="-25000" smtClean="0">
                <a:latin typeface="Times New Roman" pitchFamily="18" charset="0"/>
              </a:rPr>
              <a:t>f</a:t>
            </a:r>
            <a:r>
              <a:rPr lang="en-US" i="1" baseline="30000" smtClean="0">
                <a:latin typeface="Times New Roman" pitchFamily="18" charset="0"/>
              </a:rPr>
              <a:t>T </a:t>
            </a:r>
            <a:r>
              <a:rPr lang="en-US" b="1" i="1" smtClean="0">
                <a:latin typeface="Times New Roman" pitchFamily="18" charset="0"/>
              </a:rPr>
              <a:t>s</a:t>
            </a:r>
            <a:r>
              <a:rPr lang="en-US" i="1" baseline="-25000" smtClean="0">
                <a:latin typeface="Times New Roman" pitchFamily="18" charset="0"/>
              </a:rPr>
              <a:t>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C6ABB6-1F08-4523-8FA3-E75CCD529414}" type="slidenum">
              <a:rPr lang="en-US" sz="1400" b="0"/>
              <a:pPr eaLnBrk="1" hangingPunct="1"/>
              <a:t>51</a:t>
            </a:fld>
            <a:endParaRPr lang="en-US" sz="1400" b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 equations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 equations</a:t>
            </a:r>
          </a:p>
          <a:p>
            <a:pPr eaLnBrk="1" hangingPunct="1"/>
            <a:r>
              <a:rPr lang="en-US" smtClean="0"/>
              <a:t>	</a:t>
            </a:r>
            <a:r>
              <a:rPr lang="en-US" i="1" smtClean="0">
                <a:latin typeface="Times New Roman" pitchFamily="18" charset="0"/>
              </a:rPr>
              <a:t>u</a:t>
            </a:r>
            <a:r>
              <a:rPr lang="en-US" i="1" baseline="-25000" smtClean="0">
                <a:latin typeface="Times New Roman" pitchFamily="18" charset="0"/>
              </a:rPr>
              <a:t>fp</a:t>
            </a:r>
            <a:r>
              <a:rPr lang="en-US" smtClean="0">
                <a:latin typeface="Times New Roman" pitchFamily="18" charset="0"/>
              </a:rPr>
              <a:t> = </a:t>
            </a:r>
            <a:r>
              <a:rPr lang="en-US" b="1" i="1" smtClean="0">
                <a:latin typeface="Times New Roman" pitchFamily="18" charset="0"/>
              </a:rPr>
              <a:t>i</a:t>
            </a:r>
            <a:r>
              <a:rPr lang="en-US" i="1" baseline="-25000" smtClean="0">
                <a:latin typeface="Times New Roman" pitchFamily="18" charset="0"/>
              </a:rPr>
              <a:t>f</a:t>
            </a:r>
            <a:r>
              <a:rPr lang="en-US" i="1" baseline="30000" smtClean="0">
                <a:latin typeface="Times New Roman" pitchFamily="18" charset="0"/>
              </a:rPr>
              <a:t>T </a:t>
            </a:r>
            <a:r>
              <a:rPr lang="en-US" b="1" i="1" smtClean="0">
                <a:latin typeface="Times New Roman" pitchFamily="18" charset="0"/>
              </a:rPr>
              <a:t>s</a:t>
            </a:r>
            <a:r>
              <a:rPr lang="en-US" i="1" baseline="-25000" smtClean="0">
                <a:latin typeface="Times New Roman" pitchFamily="18" charset="0"/>
              </a:rPr>
              <a:t>p</a:t>
            </a:r>
            <a:r>
              <a:rPr lang="en-US" i="1" smtClean="0">
                <a:latin typeface="Times New Roman" pitchFamily="18" charset="0"/>
              </a:rPr>
              <a:t>		 </a:t>
            </a:r>
            <a:r>
              <a:rPr lang="en-US" b="1" i="1" smtClean="0">
                <a:latin typeface="Times New Roman" pitchFamily="18" charset="0"/>
              </a:rPr>
              <a:t>i</a:t>
            </a:r>
            <a:r>
              <a:rPr lang="en-US" i="1" baseline="-25000" smtClean="0">
                <a:latin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</a:rPr>
              <a:t>: rotation,</a:t>
            </a:r>
            <a:r>
              <a:rPr lang="en-US" i="1" smtClean="0">
                <a:latin typeface="Times New Roman" pitchFamily="18" charset="0"/>
              </a:rPr>
              <a:t> </a:t>
            </a:r>
            <a:r>
              <a:rPr lang="en-US" i="1" baseline="30000" smtClean="0">
                <a:latin typeface="Times New Roman" pitchFamily="18" charset="0"/>
              </a:rPr>
              <a:t> </a:t>
            </a:r>
            <a:r>
              <a:rPr lang="en-US" b="1" i="1" smtClean="0">
                <a:latin typeface="Times New Roman" pitchFamily="18" charset="0"/>
              </a:rPr>
              <a:t>s</a:t>
            </a:r>
            <a:r>
              <a:rPr lang="en-US" i="1" baseline="-25000" smtClean="0">
                <a:latin typeface="Times New Roman" pitchFamily="18" charset="0"/>
              </a:rPr>
              <a:t>p</a:t>
            </a:r>
            <a:r>
              <a:rPr lang="en-US" smtClean="0">
                <a:latin typeface="Times New Roman" pitchFamily="18" charset="0"/>
              </a:rPr>
              <a:t>: position</a:t>
            </a:r>
          </a:p>
          <a:p>
            <a:pPr eaLnBrk="1" hangingPunct="1"/>
            <a:r>
              <a:rPr lang="en-US" smtClean="0"/>
              <a:t>	</a:t>
            </a:r>
            <a:r>
              <a:rPr lang="en-US" i="1" smtClean="0">
                <a:latin typeface="Times New Roman" pitchFamily="18" charset="0"/>
              </a:rPr>
              <a:t>v</a:t>
            </a:r>
            <a:r>
              <a:rPr lang="en-US" i="1" baseline="-25000" smtClean="0">
                <a:latin typeface="Times New Roman" pitchFamily="18" charset="0"/>
              </a:rPr>
              <a:t>fp</a:t>
            </a:r>
            <a:r>
              <a:rPr lang="en-US" smtClean="0">
                <a:latin typeface="Times New Roman" pitchFamily="18" charset="0"/>
              </a:rPr>
              <a:t> = </a:t>
            </a:r>
            <a:r>
              <a:rPr lang="en-US" b="1" i="1" smtClean="0">
                <a:latin typeface="Times New Roman" pitchFamily="18" charset="0"/>
              </a:rPr>
              <a:t>j</a:t>
            </a:r>
            <a:r>
              <a:rPr lang="en-US" i="1" baseline="-25000" smtClean="0">
                <a:latin typeface="Times New Roman" pitchFamily="18" charset="0"/>
              </a:rPr>
              <a:t>f</a:t>
            </a:r>
            <a:r>
              <a:rPr lang="en-US" i="1" baseline="30000" smtClean="0">
                <a:latin typeface="Times New Roman" pitchFamily="18" charset="0"/>
              </a:rPr>
              <a:t>T </a:t>
            </a:r>
            <a:r>
              <a:rPr lang="en-US" b="1" i="1" smtClean="0">
                <a:latin typeface="Times New Roman" pitchFamily="18" charset="0"/>
              </a:rPr>
              <a:t>s</a:t>
            </a:r>
            <a:r>
              <a:rPr lang="en-US" i="1" baseline="-25000" smtClean="0">
                <a:latin typeface="Times New Roman" pitchFamily="18" charset="0"/>
              </a:rPr>
              <a:t>p</a:t>
            </a:r>
          </a:p>
          <a:p>
            <a:pPr eaLnBrk="1" hangingPunct="1"/>
            <a:r>
              <a:rPr lang="en-US" smtClean="0"/>
              <a:t>Stack them up…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	</a:t>
            </a:r>
            <a:r>
              <a:rPr lang="en-US" b="1" i="1" smtClean="0">
                <a:latin typeface="Times New Roman" pitchFamily="18" charset="0"/>
              </a:rPr>
              <a:t>W</a:t>
            </a:r>
            <a:r>
              <a:rPr lang="en-US" smtClean="0">
                <a:latin typeface="Times New Roman" pitchFamily="18" charset="0"/>
              </a:rPr>
              <a:t> = </a:t>
            </a:r>
            <a:r>
              <a:rPr lang="en-US" b="1" i="1" smtClean="0">
                <a:latin typeface="Times New Roman" pitchFamily="18" charset="0"/>
              </a:rPr>
              <a:t>R S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	</a:t>
            </a:r>
            <a:r>
              <a:rPr lang="en-US" b="1" i="1" smtClean="0">
                <a:latin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</a:rPr>
              <a:t> = (</a:t>
            </a:r>
            <a:r>
              <a:rPr lang="en-US" b="1" i="1" smtClean="0">
                <a:latin typeface="Times New Roman" pitchFamily="18" charset="0"/>
              </a:rPr>
              <a:t>i</a:t>
            </a:r>
            <a:r>
              <a:rPr lang="en-US" baseline="-25000" smtClean="0">
                <a:latin typeface="Times New Roman" pitchFamily="18" charset="0"/>
              </a:rPr>
              <a:t>1</a:t>
            </a:r>
            <a:r>
              <a:rPr lang="en-US" smtClean="0">
                <a:latin typeface="Times New Roman" pitchFamily="18" charset="0"/>
              </a:rPr>
              <a:t>,…,</a:t>
            </a:r>
            <a:r>
              <a:rPr lang="en-US" b="1" i="1" smtClean="0">
                <a:latin typeface="Times New Roman" pitchFamily="18" charset="0"/>
              </a:rPr>
              <a:t>i</a:t>
            </a:r>
            <a:r>
              <a:rPr lang="en-US" i="1" baseline="-25000" smtClean="0">
                <a:latin typeface="Times New Roman" pitchFamily="18" charset="0"/>
              </a:rPr>
              <a:t>F</a:t>
            </a:r>
            <a:r>
              <a:rPr lang="en-US" i="1" smtClean="0">
                <a:latin typeface="Times New Roman" pitchFamily="18" charset="0"/>
              </a:rPr>
              <a:t>, </a:t>
            </a:r>
            <a:r>
              <a:rPr lang="en-US" b="1" i="1" smtClean="0">
                <a:latin typeface="Times New Roman" pitchFamily="18" charset="0"/>
              </a:rPr>
              <a:t>j</a:t>
            </a:r>
            <a:r>
              <a:rPr lang="en-US" baseline="-25000" smtClean="0">
                <a:latin typeface="Times New Roman" pitchFamily="18" charset="0"/>
              </a:rPr>
              <a:t>1</a:t>
            </a:r>
            <a:r>
              <a:rPr lang="en-US" smtClean="0">
                <a:latin typeface="Times New Roman" pitchFamily="18" charset="0"/>
              </a:rPr>
              <a:t>,…,</a:t>
            </a:r>
            <a:r>
              <a:rPr lang="en-US" b="1" i="1" smtClean="0">
                <a:latin typeface="Times New Roman" pitchFamily="18" charset="0"/>
              </a:rPr>
              <a:t>j</a:t>
            </a:r>
            <a:r>
              <a:rPr lang="en-US" i="1" baseline="-25000" smtClean="0">
                <a:latin typeface="Times New Roman" pitchFamily="18" charset="0"/>
              </a:rPr>
              <a:t>F</a:t>
            </a:r>
            <a:r>
              <a:rPr lang="en-US" smtClean="0">
                <a:latin typeface="Times New Roman" pitchFamily="18" charset="0"/>
              </a:rPr>
              <a:t>)</a:t>
            </a:r>
            <a:r>
              <a:rPr lang="en-US" i="1" baseline="30000" smtClean="0">
                <a:latin typeface="Times New Roman" pitchFamily="18" charset="0"/>
              </a:rPr>
              <a:t>T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	</a:t>
            </a:r>
            <a:r>
              <a:rPr lang="en-US" b="1" i="1" smtClean="0">
                <a:latin typeface="Times New Roman" pitchFamily="18" charset="0"/>
              </a:rPr>
              <a:t>S</a:t>
            </a:r>
            <a:r>
              <a:rPr lang="en-US" smtClean="0">
                <a:latin typeface="Times New Roman" pitchFamily="18" charset="0"/>
              </a:rPr>
              <a:t> = (</a:t>
            </a:r>
            <a:r>
              <a:rPr lang="en-US" b="1" i="1" smtClean="0">
                <a:latin typeface="Times New Roman" pitchFamily="18" charset="0"/>
              </a:rPr>
              <a:t>s</a:t>
            </a:r>
            <a:r>
              <a:rPr lang="en-US" baseline="-25000" smtClean="0">
                <a:latin typeface="Times New Roman" pitchFamily="18" charset="0"/>
              </a:rPr>
              <a:t>1</a:t>
            </a:r>
            <a:r>
              <a:rPr lang="en-US" smtClean="0">
                <a:latin typeface="Times New Roman" pitchFamily="18" charset="0"/>
              </a:rPr>
              <a:t>,…,</a:t>
            </a:r>
            <a:r>
              <a:rPr lang="en-US" b="1" i="1" smtClean="0">
                <a:latin typeface="Times New Roman" pitchFamily="18" charset="0"/>
              </a:rPr>
              <a:t>s</a:t>
            </a:r>
            <a:r>
              <a:rPr lang="en-US" i="1" baseline="-25000" smtClean="0">
                <a:latin typeface="Times New Roman" pitchFamily="18" charset="0"/>
              </a:rPr>
              <a:t>P</a:t>
            </a:r>
            <a:r>
              <a:rPr lang="en-US" smtClean="0">
                <a:latin typeface="Times New Roman" pitchFamily="18" charset="0"/>
              </a:rPr>
              <a:t>)</a:t>
            </a:r>
            <a:endParaRPr lang="en-US" i="1" baseline="30000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2A1C93-441E-4BE2-96A7-F9D3B0D0FC2D}" type="slidenum">
              <a:rPr lang="en-US" sz="1400" b="0"/>
              <a:pPr eaLnBrk="1" hangingPunct="1"/>
              <a:t>52</a:t>
            </a:fld>
            <a:endParaRPr lang="en-US" sz="1400" b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Factorization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	</a:t>
            </a:r>
            <a:r>
              <a:rPr lang="en-US" b="1" i="1" smtClean="0">
                <a:latin typeface="Times New Roman" pitchFamily="18" charset="0"/>
              </a:rPr>
              <a:t>W</a:t>
            </a:r>
            <a:r>
              <a:rPr lang="en-US" smtClean="0">
                <a:latin typeface="Times New Roman" pitchFamily="18" charset="0"/>
              </a:rPr>
              <a:t> = </a:t>
            </a:r>
            <a:r>
              <a:rPr lang="en-US" b="1" i="1" smtClean="0">
                <a:latin typeface="Times New Roman" pitchFamily="18" charset="0"/>
              </a:rPr>
              <a:t>R</a:t>
            </a:r>
            <a:r>
              <a:rPr lang="en-US" baseline="-25000" smtClean="0">
                <a:latin typeface="Times New Roman" pitchFamily="18" charset="0"/>
              </a:rPr>
              <a:t>2</a:t>
            </a:r>
            <a:r>
              <a:rPr lang="en-US" i="1" baseline="-25000" smtClean="0">
                <a:latin typeface="Times New Roman" pitchFamily="18" charset="0"/>
              </a:rPr>
              <a:t>F</a:t>
            </a:r>
            <a:r>
              <a:rPr lang="en-US" i="1" baseline="-25000" smtClean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baseline="-25000" smtClean="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b="1" i="1" smtClean="0">
                <a:latin typeface="Times New Roman" pitchFamily="18" charset="0"/>
              </a:rPr>
              <a:t> S</a:t>
            </a:r>
            <a:r>
              <a:rPr lang="en-US" baseline="-25000" smtClean="0">
                <a:latin typeface="Times New Roman" pitchFamily="18" charset="0"/>
              </a:rPr>
              <a:t>3</a:t>
            </a:r>
            <a:r>
              <a:rPr lang="en-US" i="1" baseline="-25000" smtClean="0">
                <a:latin typeface="Times New Roman" pitchFamily="18" charset="0"/>
                <a:sym typeface="Symbol" pitchFamily="18" charset="2"/>
              </a:rPr>
              <a:t>P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SVD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	</a:t>
            </a:r>
            <a:r>
              <a:rPr lang="en-US" b="1" i="1" smtClean="0">
                <a:latin typeface="Times New Roman" pitchFamily="18" charset="0"/>
              </a:rPr>
              <a:t>W</a:t>
            </a:r>
            <a:r>
              <a:rPr lang="en-US" smtClean="0">
                <a:latin typeface="Times New Roman" pitchFamily="18" charset="0"/>
              </a:rPr>
              <a:t> = </a:t>
            </a:r>
            <a:r>
              <a:rPr lang="en-US" b="1" i="1" smtClean="0">
                <a:latin typeface="Times New Roman" pitchFamily="18" charset="0"/>
              </a:rPr>
              <a:t>U </a:t>
            </a:r>
            <a:r>
              <a:rPr lang="el-GR" b="1" i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V	 </a:t>
            </a:r>
            <a:r>
              <a:rPr lang="el-GR" b="1" i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cs typeface="Times New Roman" pitchFamily="18" charset="0"/>
              </a:rPr>
              <a:t>must be rank 3</a:t>
            </a:r>
            <a:endParaRPr lang="en-US" b="1" smtClean="0"/>
          </a:p>
          <a:p>
            <a:pPr eaLnBrk="1" hangingPunct="1"/>
            <a:r>
              <a:rPr lang="en-US" smtClean="0">
                <a:latin typeface="Times New Roman" pitchFamily="18" charset="0"/>
              </a:rPr>
              <a:t>	</a:t>
            </a:r>
            <a:r>
              <a:rPr lang="en-US" b="1" i="1" smtClean="0">
                <a:latin typeface="Times New Roman" pitchFamily="18" charset="0"/>
              </a:rPr>
              <a:t>W’</a:t>
            </a:r>
            <a:r>
              <a:rPr lang="en-US" smtClean="0">
                <a:latin typeface="Times New Roman" pitchFamily="18" charset="0"/>
              </a:rPr>
              <a:t> = (</a:t>
            </a:r>
            <a:r>
              <a:rPr lang="en-US" b="1" i="1" smtClean="0">
                <a:latin typeface="Times New Roman" pitchFamily="18" charset="0"/>
              </a:rPr>
              <a:t>U </a:t>
            </a:r>
            <a:r>
              <a:rPr lang="el-GR" b="1" i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n-US" i="1" baseline="3000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l-GR" b="1" i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baseline="3000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</a:rPr>
              <a:t>	= </a:t>
            </a:r>
            <a:r>
              <a:rPr lang="en-US" b="1" i="1" smtClean="0">
                <a:latin typeface="Times New Roman" pitchFamily="18" charset="0"/>
              </a:rPr>
              <a:t>U’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V’</a:t>
            </a:r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/>
              <a:t>Make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b="1" i="1" smtClean="0">
                <a:latin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smtClean="0"/>
              <a:t>orthogonal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	</a:t>
            </a:r>
            <a:r>
              <a:rPr lang="en-US" b="1" i="1" smtClean="0">
                <a:latin typeface="Times New Roman" pitchFamily="18" charset="0"/>
              </a:rPr>
              <a:t>R</a:t>
            </a:r>
            <a:r>
              <a:rPr lang="en-US" smtClean="0">
                <a:latin typeface="Times New Roman" pitchFamily="18" charset="0"/>
              </a:rPr>
              <a:t> = </a:t>
            </a:r>
            <a:r>
              <a:rPr lang="en-US" b="1" i="1" smtClean="0">
                <a:latin typeface="Times New Roman" pitchFamily="18" charset="0"/>
              </a:rPr>
              <a:t>QU’ ,  S = Q</a:t>
            </a:r>
            <a:r>
              <a:rPr lang="en-US" i="1" baseline="30000" smtClean="0">
                <a:latin typeface="Times New Roman" pitchFamily="18" charset="0"/>
              </a:rPr>
              <a:t>-1</a:t>
            </a:r>
            <a:r>
              <a:rPr lang="en-US" b="1" i="1" smtClean="0">
                <a:latin typeface="Times New Roman" pitchFamily="18" charset="0"/>
              </a:rPr>
              <a:t>V’</a:t>
            </a:r>
          </a:p>
          <a:p>
            <a:pPr eaLnBrk="1" hangingPunct="1"/>
            <a:r>
              <a:rPr lang="en-US" b="1" i="1" smtClean="0">
                <a:latin typeface="Times New Roman" pitchFamily="18" charset="0"/>
              </a:rPr>
              <a:t>	i</a:t>
            </a:r>
            <a:r>
              <a:rPr lang="en-US" b="1" i="1" baseline="-25000" smtClean="0">
                <a:latin typeface="Times New Roman" pitchFamily="18" charset="0"/>
              </a:rPr>
              <a:t>f</a:t>
            </a:r>
            <a:r>
              <a:rPr lang="en-US" i="1" baseline="30000" smtClean="0">
                <a:latin typeface="Times New Roman" pitchFamily="18" charset="0"/>
              </a:rPr>
              <a:t>T</a:t>
            </a:r>
            <a:r>
              <a:rPr lang="en-US" b="1" i="1" smtClean="0">
                <a:latin typeface="Times New Roman" pitchFamily="18" charset="0"/>
              </a:rPr>
              <a:t>Q</a:t>
            </a:r>
            <a:r>
              <a:rPr lang="en-US" i="1" baseline="30000" smtClean="0">
                <a:latin typeface="Times New Roman" pitchFamily="18" charset="0"/>
              </a:rPr>
              <a:t>T</a:t>
            </a:r>
            <a:r>
              <a:rPr lang="en-US" b="1" i="1" smtClean="0">
                <a:latin typeface="Times New Roman" pitchFamily="18" charset="0"/>
              </a:rPr>
              <a:t>Qi</a:t>
            </a:r>
            <a:r>
              <a:rPr lang="en-US" b="1" i="1" baseline="-25000" smtClean="0">
                <a:latin typeface="Times New Roman" pitchFamily="18" charset="0"/>
              </a:rPr>
              <a:t>f</a:t>
            </a:r>
            <a:r>
              <a:rPr lang="en-US" i="1" smtClean="0">
                <a:latin typeface="Times New Roman" pitchFamily="18" charset="0"/>
              </a:rPr>
              <a:t> = </a:t>
            </a:r>
            <a:r>
              <a:rPr lang="en-US" smtClean="0">
                <a:latin typeface="Times New Roman" pitchFamily="18" charset="0"/>
              </a:rPr>
              <a:t>1 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55F515-B677-4858-B8E2-5FA5808A0231}" type="slidenum">
              <a:rPr lang="en-US" sz="1400" b="0"/>
              <a:pPr eaLnBrk="1" hangingPunct="1"/>
              <a:t>53</a:t>
            </a:fld>
            <a:endParaRPr lang="en-US" sz="1400" b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	</a:t>
            </a:r>
          </a:p>
        </p:txBody>
      </p:sp>
      <p:graphicFrame>
        <p:nvGraphicFramePr>
          <p:cNvPr id="54278" name="Object 4"/>
          <p:cNvGraphicFramePr>
            <a:graphicFrameLocks noChangeAspect="1"/>
          </p:cNvGraphicFramePr>
          <p:nvPr/>
        </p:nvGraphicFramePr>
        <p:xfrm>
          <a:off x="762000" y="1981200"/>
          <a:ext cx="7543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Paint Shop Pro Image" r:id="rId3" imgW="7980488" imgH="4273171" progId="PaintShopPro">
                  <p:embed/>
                </p:oleObj>
              </mc:Choice>
              <mc:Fallback>
                <p:oleObj name="Paint Shop Pro Image" r:id="rId3" imgW="7980488" imgH="4273171" progId="PaintShopPr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5438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A924BC-ABC0-4CD7-9C5B-DD2B1B6C6515}" type="slidenum">
              <a:rPr lang="en-US" sz="1400" b="0"/>
              <a:pPr eaLnBrk="1" hangingPunct="1"/>
              <a:t>54</a:t>
            </a:fld>
            <a:endParaRPr lang="en-US" sz="1400" b="0"/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282575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	</a:t>
            </a:r>
          </a:p>
        </p:txBody>
      </p:sp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894013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28543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2B7C13-8D27-4352-8060-DB160F940D5A}" type="slidenum">
              <a:rPr lang="en-US" sz="1400" b="0"/>
              <a:pPr eaLnBrk="1" hangingPunct="1"/>
              <a:t>55</a:t>
            </a:fld>
            <a:endParaRPr lang="en-US" sz="1400" b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Paraperspective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[Poelman &amp; Kanade, PAMI 97]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Sequential Factorization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[Morita &amp; Kanade, PAMI 97]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Factorization under perspective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[Christy &amp; Horaud, PAMI 96]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[Sturm &amp; Triggs, ECCV 96]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Factorization with Uncertainty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[Anandan &amp; Irani, IJCV 2002]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430257-CAE6-4549-86FB-48D652B136CF}" type="slidenum">
              <a:rPr lang="en-US" sz="1400" b="0"/>
              <a:pPr eaLnBrk="1" hangingPunct="1"/>
              <a:t>56</a:t>
            </a:fld>
            <a:endParaRPr lang="en-US" sz="1400" b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Bundle Adjustment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eaLnBrk="1" hangingPunct="1"/>
            <a:r>
              <a:rPr lang="en-US" smtClean="0"/>
              <a:t>What makes this non-linear minimization hard?</a:t>
            </a:r>
          </a:p>
          <a:p>
            <a:pPr lvl="1" eaLnBrk="1" hangingPunct="1"/>
            <a:r>
              <a:rPr lang="en-US" smtClean="0"/>
              <a:t>many more parameters: potentially slow</a:t>
            </a:r>
          </a:p>
          <a:p>
            <a:pPr lvl="1" eaLnBrk="1" hangingPunct="1"/>
            <a:r>
              <a:rPr lang="en-US" smtClean="0"/>
              <a:t>poorer conditioning (high correlation)</a:t>
            </a:r>
          </a:p>
          <a:p>
            <a:pPr lvl="1" eaLnBrk="1" hangingPunct="1"/>
            <a:r>
              <a:rPr lang="en-US" smtClean="0"/>
              <a:t>potentially lots of outliers</a:t>
            </a:r>
          </a:p>
          <a:p>
            <a:pPr lvl="1" eaLnBrk="1" hangingPunct="1"/>
            <a:r>
              <a:rPr lang="en-US" smtClean="0"/>
              <a:t>gauge (coordinate) freedom</a:t>
            </a:r>
          </a:p>
        </p:txBody>
      </p:sp>
      <p:pic>
        <p:nvPicPr>
          <p:cNvPr id="57351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905000"/>
            <a:ext cx="3189288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4114800" y="1828800"/>
            <a:ext cx="16764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 bldLvl="2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26022B-279B-4C49-A9FC-1D36FC436A2D}" type="slidenum">
              <a:rPr lang="en-US" sz="1400" b="0"/>
              <a:pPr eaLnBrk="1" hangingPunct="1"/>
              <a:t>57</a:t>
            </a:fld>
            <a:endParaRPr lang="en-US" sz="1400" b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Levenberg-Marquardt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non-linear least squares [Press’92]</a:t>
            </a:r>
          </a:p>
          <a:p>
            <a:pPr lvl="1" eaLnBrk="1" hangingPunct="1"/>
            <a:r>
              <a:rPr lang="en-US" smtClean="0"/>
              <a:t>Linearize measurement equations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Substitute into log-likelihood equation:  quadratic cost function in </a:t>
            </a:r>
            <a:r>
              <a:rPr lang="en-US" b="1" smtClean="0">
                <a:latin typeface="Symbol" pitchFamily="18" charset="2"/>
              </a:rPr>
              <a:t>D</a:t>
            </a:r>
            <a:r>
              <a:rPr lang="en-US" b="1" smtClean="0"/>
              <a:t>m</a:t>
            </a:r>
          </a:p>
        </p:txBody>
      </p:sp>
      <p:pic>
        <p:nvPicPr>
          <p:cNvPr id="58375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027488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6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51911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9C221A-F5CE-4197-BC38-48C8C9E5C68B}" type="slidenum">
              <a:rPr lang="en-US" sz="1400" b="0"/>
              <a:pPr eaLnBrk="1" hangingPunct="1"/>
              <a:t>58</a:t>
            </a:fld>
            <a:endParaRPr lang="en-US" sz="1400" b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non-linear least squares [Press’92]</a:t>
            </a:r>
          </a:p>
          <a:p>
            <a:pPr lvl="1" eaLnBrk="1" hangingPunct="1"/>
            <a:r>
              <a:rPr lang="en-US" smtClean="0"/>
              <a:t>Solve for minimum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Hessian: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error: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>
              <a:buFontTx/>
              <a:buNone/>
            </a:pPr>
            <a:endParaRPr lang="en-US" b="1" smtClean="0"/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Levenberg-Marquardt</a:t>
            </a:r>
          </a:p>
        </p:txBody>
      </p:sp>
      <p:pic>
        <p:nvPicPr>
          <p:cNvPr id="59399" name="Picture 4" descr="texpoint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1219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0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905125"/>
            <a:ext cx="515302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D969C8-6E80-4228-A813-4E7FEAB9E700}" type="slidenum">
              <a:rPr lang="en-US" sz="1400" b="0"/>
              <a:pPr eaLnBrk="1" hangingPunct="1"/>
              <a:t>59</a:t>
            </a:fld>
            <a:endParaRPr lang="en-US" sz="1400" b="0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if it doesn’t converge?</a:t>
            </a:r>
          </a:p>
          <a:p>
            <a:pPr lvl="1" eaLnBrk="1" hangingPunct="1"/>
            <a:r>
              <a:rPr lang="en-US" smtClean="0"/>
              <a:t>Multiply diagonal by (1 +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), increase </a:t>
            </a:r>
            <a:r>
              <a:rPr lang="en-US" smtClean="0">
                <a:latin typeface="Symbol" pitchFamily="18" charset="2"/>
              </a:rPr>
              <a:t>l </a:t>
            </a:r>
            <a:r>
              <a:rPr lang="en-US" smtClean="0"/>
              <a:t>until it does</a:t>
            </a:r>
          </a:p>
          <a:p>
            <a:pPr lvl="1" eaLnBrk="1" hangingPunct="1"/>
            <a:r>
              <a:rPr lang="en-US" smtClean="0"/>
              <a:t>Halve the step size </a:t>
            </a:r>
            <a:r>
              <a:rPr lang="en-US" b="1" smtClean="0">
                <a:latin typeface="Symbol" pitchFamily="18" charset="2"/>
              </a:rPr>
              <a:t>D</a:t>
            </a:r>
            <a:r>
              <a:rPr lang="en-US" b="1" smtClean="0"/>
              <a:t>m</a:t>
            </a:r>
            <a:endParaRPr lang="en-US" smtClean="0"/>
          </a:p>
          <a:p>
            <a:pPr lvl="1" eaLnBrk="1" hangingPunct="1"/>
            <a:r>
              <a:rPr lang="en-US" smtClean="0"/>
              <a:t>Use line search</a:t>
            </a:r>
          </a:p>
          <a:p>
            <a:pPr lvl="1" eaLnBrk="1" hangingPunct="1"/>
            <a:r>
              <a:rPr lang="en-US" smtClean="0"/>
              <a:t>Other ideas?</a:t>
            </a:r>
          </a:p>
          <a:p>
            <a:pPr eaLnBrk="1" hangingPunct="1"/>
            <a:r>
              <a:rPr lang="en-US" smtClean="0"/>
              <a:t>Uncertainty analysis:  covariance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= A</a:t>
            </a:r>
            <a:r>
              <a:rPr lang="en-US" baseline="30000" smtClean="0"/>
              <a:t>-1</a:t>
            </a:r>
          </a:p>
          <a:p>
            <a:pPr eaLnBrk="1" hangingPunct="1"/>
            <a:r>
              <a:rPr lang="en-US" smtClean="0"/>
              <a:t>Is </a:t>
            </a:r>
            <a:r>
              <a:rPr lang="en-US" i="1" smtClean="0"/>
              <a:t>maximum</a:t>
            </a:r>
            <a:r>
              <a:rPr lang="en-US" smtClean="0"/>
              <a:t> likelihood the best idea?</a:t>
            </a:r>
          </a:p>
          <a:p>
            <a:pPr eaLnBrk="1" hangingPunct="1"/>
            <a:r>
              <a:rPr lang="en-US" smtClean="0"/>
              <a:t>How to start in vicinity of global minimum?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Levenberg-Marquardt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F9DD50-2238-4F39-A927-C8F4D673C1D5}" type="slidenum">
              <a:rPr lang="en-US" sz="1400" b="0"/>
              <a:pPr eaLnBrk="1" hangingPunct="1"/>
              <a:t>6</a:t>
            </a:fld>
            <a:endParaRPr lang="en-US" sz="1400" b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calibration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Determine camera parameters from </a:t>
            </a:r>
            <a:r>
              <a:rPr lang="en-US" i="1" smtClean="0"/>
              <a:t>known</a:t>
            </a:r>
            <a:r>
              <a:rPr lang="en-US" smtClean="0"/>
              <a:t> 3D points or calibration object(s)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i="1" smtClean="0"/>
              <a:t>internal</a:t>
            </a:r>
            <a:r>
              <a:rPr lang="en-US" smtClean="0"/>
              <a:t> or </a:t>
            </a:r>
            <a:r>
              <a:rPr lang="en-US" i="1" smtClean="0"/>
              <a:t>intrinsic</a:t>
            </a:r>
            <a:r>
              <a:rPr lang="en-US" smtClean="0"/>
              <a:t> parameters such as focal length, optical center, aspect ratio:</a:t>
            </a:r>
            <a:br>
              <a:rPr lang="en-US" smtClean="0"/>
            </a:br>
            <a:r>
              <a:rPr lang="en-US" i="1" smtClean="0"/>
              <a:t>what kind of camera?</a:t>
            </a:r>
            <a:endParaRPr lang="en-US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i="1" smtClean="0"/>
              <a:t>external</a:t>
            </a:r>
            <a:r>
              <a:rPr lang="en-US" smtClean="0"/>
              <a:t> or </a:t>
            </a:r>
            <a:r>
              <a:rPr lang="en-US" i="1" smtClean="0"/>
              <a:t>extrinsic </a:t>
            </a:r>
            <a:r>
              <a:rPr lang="en-US" smtClean="0"/>
              <a:t>(pose)</a:t>
            </a:r>
            <a:br>
              <a:rPr lang="en-US" smtClean="0"/>
            </a:br>
            <a:r>
              <a:rPr lang="en-US" smtClean="0"/>
              <a:t>parameters:</a:t>
            </a:r>
            <a:br>
              <a:rPr lang="en-US" smtClean="0"/>
            </a:br>
            <a:r>
              <a:rPr lang="en-US" i="1" smtClean="0"/>
              <a:t>where is the camera?</a:t>
            </a:r>
          </a:p>
          <a:p>
            <a:pPr marL="533400" indent="-533400" eaLnBrk="1" hangingPunct="1"/>
            <a:r>
              <a:rPr lang="en-US" smtClean="0"/>
              <a:t>How can we do this?</a:t>
            </a:r>
          </a:p>
        </p:txBody>
      </p:sp>
      <p:pic>
        <p:nvPicPr>
          <p:cNvPr id="7175" name="Picture 4" descr="Cal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495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488DFB-8AD2-42CD-9F6A-AA8A7669ACE8}" type="slidenum">
              <a:rPr lang="en-US" sz="1400" b="0"/>
              <a:pPr eaLnBrk="1" hangingPunct="1"/>
              <a:t>60</a:t>
            </a:fld>
            <a:endParaRPr lang="en-US" sz="1400" b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Lots of parameters: sparsity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eaLnBrk="1" hangingPunct="1"/>
            <a:r>
              <a:rPr lang="en-US" smtClean="0"/>
              <a:t>Only a few entries in Jacobian are non-zero</a:t>
            </a:r>
          </a:p>
        </p:txBody>
      </p:sp>
      <p:pic>
        <p:nvPicPr>
          <p:cNvPr id="6144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905000"/>
            <a:ext cx="3189288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6576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9" name="Picture 6" descr="TriggsFig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62450"/>
            <a:ext cx="42100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B0FDF-1211-46DE-A451-F724ADEA293D}" type="slidenum">
              <a:rPr lang="en-US" sz="1400" b="0"/>
              <a:pPr eaLnBrk="1" hangingPunct="1"/>
              <a:t>61</a:t>
            </a:fld>
            <a:endParaRPr lang="en-US" sz="1400" b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Cholesky (skyline)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used in finite element analysis</a:t>
            </a:r>
          </a:p>
          <a:p>
            <a:pPr eaLnBrk="1" hangingPunct="1"/>
            <a:r>
              <a:rPr lang="en-US" smtClean="0"/>
              <a:t>Applied to SfM by [Szeliski &amp; Kang 1994]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   structure | motion	       fill-in</a:t>
            </a:r>
          </a:p>
        </p:txBody>
      </p:sp>
      <p:pic>
        <p:nvPicPr>
          <p:cNvPr id="62471" name="Picture 4" descr="TriggsFig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3434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55E2DD-4D2E-41DA-871B-2A1A74FA3604}" type="slidenum">
              <a:rPr lang="en-US" sz="1400" b="0"/>
              <a:pPr eaLnBrk="1" hangingPunct="1"/>
              <a:t>62</a:t>
            </a:fld>
            <a:endParaRPr lang="en-US" sz="1400" b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Conditioning and gauge freedom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Poor conditioning:</a:t>
            </a:r>
          </a:p>
          <a:p>
            <a:pPr lvl="1" eaLnBrk="1" hangingPunct="1"/>
            <a:r>
              <a:rPr lang="en-US" smtClean="0"/>
              <a:t>use 2</a:t>
            </a:r>
            <a:r>
              <a:rPr lang="en-US" baseline="30000" smtClean="0"/>
              <a:t>nd</a:t>
            </a:r>
            <a:r>
              <a:rPr lang="en-US" smtClean="0"/>
              <a:t> order method</a:t>
            </a:r>
          </a:p>
          <a:p>
            <a:pPr lvl="1" eaLnBrk="1" hangingPunct="1"/>
            <a:r>
              <a:rPr lang="en-US" smtClean="0"/>
              <a:t>use Cholesky decomposition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Gauge freedom</a:t>
            </a:r>
          </a:p>
          <a:p>
            <a:pPr lvl="1" eaLnBrk="1" hangingPunct="1"/>
            <a:r>
              <a:rPr lang="en-US" smtClean="0"/>
              <a:t>fix certain parameters (orientation)  </a:t>
            </a:r>
            <a:r>
              <a:rPr lang="en-US" i="1" smtClean="0"/>
              <a:t>or</a:t>
            </a:r>
            <a:endParaRPr lang="en-US" smtClean="0"/>
          </a:p>
          <a:p>
            <a:pPr lvl="1" eaLnBrk="1" hangingPunct="1"/>
            <a:r>
              <a:rPr lang="en-US" smtClean="0"/>
              <a:t>zero out last few rows in Cholesky decomposition</a:t>
            </a:r>
          </a:p>
        </p:txBody>
      </p:sp>
      <p:pic>
        <p:nvPicPr>
          <p:cNvPr id="63495" name="Picture 4" descr="TriggsFig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2150"/>
            <a:ext cx="28432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5" descr="TriggsFig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32150"/>
            <a:ext cx="28241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5F2448-B8E8-406B-8BC5-87B139C8DC82}" type="slidenum">
              <a:rPr lang="en-US" sz="1400" b="0"/>
              <a:pPr eaLnBrk="1" hangingPunct="1"/>
              <a:t>63</a:t>
            </a:fld>
            <a:endParaRPr lang="en-US" sz="1400" b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Robust error models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Outlier rejection</a:t>
            </a:r>
          </a:p>
          <a:p>
            <a:pPr lvl="1" eaLnBrk="1" hangingPunct="1"/>
            <a:r>
              <a:rPr lang="en-US" smtClean="0"/>
              <a:t>use robust penalty applied</a:t>
            </a:r>
            <a:br>
              <a:rPr lang="en-US" smtClean="0"/>
            </a:br>
            <a:r>
              <a:rPr lang="en-US" smtClean="0"/>
              <a:t>to each set of joint</a:t>
            </a:r>
            <a:br>
              <a:rPr lang="en-US" smtClean="0"/>
            </a:br>
            <a:r>
              <a:rPr lang="en-US" smtClean="0"/>
              <a:t>measurements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for extremely bad data, use random sampling [RANSAC, Fischler &amp; Bolles, CACM’81]</a:t>
            </a:r>
          </a:p>
        </p:txBody>
      </p:sp>
      <p:pic>
        <p:nvPicPr>
          <p:cNvPr id="64519" name="Picture 4" descr="TriggsRob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8384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657600"/>
            <a:ext cx="353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735D56-B5BF-4478-A5B6-CC858891EF19}" type="slidenum">
              <a:rPr lang="en-US" sz="1400" b="0"/>
              <a:pPr eaLnBrk="1" hangingPunct="1"/>
              <a:t>64</a:t>
            </a:fld>
            <a:endParaRPr lang="en-US" sz="1400" b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Correspondences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refine feature matching </a:t>
            </a:r>
            <a:r>
              <a:rPr lang="en-US" i="1" u="sng" smtClean="0"/>
              <a:t>after</a:t>
            </a:r>
            <a:r>
              <a:rPr lang="en-US" smtClean="0"/>
              <a:t> a structure and motion estimate has been produced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decide which ones obey the </a:t>
            </a:r>
            <a:r>
              <a:rPr lang="en-US" i="1" smtClean="0"/>
              <a:t>epipolar geometry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decide which ones are </a:t>
            </a:r>
            <a:r>
              <a:rPr lang="en-US" i="1" smtClean="0"/>
              <a:t>geometrically consistent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(optional) iterate between correspondences and SfM estimates using MCMC</a:t>
            </a:r>
            <a:br>
              <a:rPr lang="en-US" smtClean="0"/>
            </a:br>
            <a:r>
              <a:rPr lang="en-US" smtClean="0"/>
              <a:t>[</a:t>
            </a:r>
            <a:r>
              <a:rPr lang="en-US" smtClean="0">
                <a:hlinkClick r:id="rId2"/>
              </a:rPr>
              <a:t>Dellaert </a:t>
            </a:r>
            <a:r>
              <a:rPr lang="en-US" i="1" smtClean="0">
                <a:hlinkClick r:id="rId2"/>
              </a:rPr>
              <a:t>et al.,</a:t>
            </a:r>
            <a:r>
              <a:rPr lang="en-US" smtClean="0">
                <a:hlinkClick r:id="rId2"/>
              </a:rPr>
              <a:t> Machine Learning 2003</a:t>
            </a:r>
            <a:r>
              <a:rPr lang="en-US" smtClean="0"/>
              <a:t>]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967BF7-4905-4759-9EFA-AA33374096FA}" type="slidenum">
              <a:rPr lang="en-US" sz="1400" b="0"/>
              <a:pPr eaLnBrk="1" hangingPunct="1"/>
              <a:t>65</a:t>
            </a:fld>
            <a:endParaRPr lang="en-US" sz="1400" b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from motion: limitations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Very difficult to reliably estimate </a:t>
            </a:r>
            <a:r>
              <a:rPr lang="en-US" i="1" u="sng" smtClean="0"/>
              <a:t>metric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structure and motion unless: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large (</a:t>
            </a:r>
            <a:r>
              <a:rPr lang="en-US" i="1" smtClean="0"/>
              <a:t>x</a:t>
            </a:r>
            <a:r>
              <a:rPr lang="en-US" smtClean="0"/>
              <a:t> or </a:t>
            </a:r>
            <a:r>
              <a:rPr lang="en-US" i="1" smtClean="0"/>
              <a:t>y</a:t>
            </a:r>
            <a:r>
              <a:rPr lang="en-US" smtClean="0"/>
              <a:t>) rotation		 </a:t>
            </a:r>
            <a:r>
              <a:rPr lang="en-US" i="1" smtClean="0"/>
              <a:t>or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large field of view and depth variation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Camera calibration important for Euclidean reconstructions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Need good feature tracker</a:t>
            </a:r>
          </a:p>
        </p:txBody>
      </p:sp>
      <p:graphicFrame>
        <p:nvGraphicFramePr>
          <p:cNvPr id="66567" name="Object 4"/>
          <p:cNvGraphicFramePr>
            <a:graphicFrameLocks noChangeAspect="1"/>
          </p:cNvGraphicFramePr>
          <p:nvPr/>
        </p:nvGraphicFramePr>
        <p:xfrm>
          <a:off x="5481638" y="3951288"/>
          <a:ext cx="2366962" cy="19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Paint Shop Pro Image" r:id="rId3" imgW="3209756" imgH="2702439" progId="PaintShopPro">
                  <p:embed/>
                </p:oleObj>
              </mc:Choice>
              <mc:Fallback>
                <p:oleObj name="Paint Shop Pro Image" r:id="rId3" imgW="3209756" imgH="2702439" progId="PaintShopPr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951288"/>
                        <a:ext cx="2366962" cy="199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75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7F027F-71DE-4419-8FFF-1AFD32E7E244}" type="slidenum">
              <a:rPr lang="en-US" sz="1400" b="0"/>
              <a:pPr eaLnBrk="1" hangingPunct="1"/>
              <a:t>66</a:t>
            </a:fld>
            <a:endParaRPr lang="en-US" sz="1400" b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Bibliography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400" dirty="0" smtClean="0"/>
              <a:t>M.-A. </a:t>
            </a:r>
            <a:r>
              <a:rPr lang="en-US" sz="1400" dirty="0" err="1" smtClean="0"/>
              <a:t>Ameller</a:t>
            </a:r>
            <a:r>
              <a:rPr lang="en-US" sz="1400" dirty="0" smtClean="0"/>
              <a:t>, B. Triggs, and L. </a:t>
            </a:r>
            <a:r>
              <a:rPr lang="en-US" sz="1400" dirty="0" err="1" smtClean="0"/>
              <a:t>Quan</a:t>
            </a:r>
            <a:r>
              <a:rPr lang="en-US" sz="1400" dirty="0" smtClean="0"/>
              <a:t>.</a:t>
            </a:r>
          </a:p>
          <a:p>
            <a:pPr eaLnBrk="1" hangingPunct="1"/>
            <a:r>
              <a:rPr lang="en-US" sz="1400" dirty="0" smtClean="0"/>
              <a:t>Camera pose revisited -- new linear algorithms.</a:t>
            </a:r>
          </a:p>
          <a:p>
            <a:pPr eaLnBrk="1" hangingPunct="1"/>
            <a:r>
              <a:rPr lang="en-US" sz="1400" dirty="0" smtClean="0"/>
              <a:t>http://www.inrialpes.fr/movi/people/Triggs/home.html, 2000.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M. </a:t>
            </a:r>
            <a:r>
              <a:rPr lang="en-US" sz="1400" dirty="0" err="1" smtClean="0"/>
              <a:t>Antone</a:t>
            </a:r>
            <a:r>
              <a:rPr lang="en-US" sz="1400" dirty="0" smtClean="0"/>
              <a:t> and S. Teller.</a:t>
            </a:r>
          </a:p>
          <a:p>
            <a:pPr eaLnBrk="1" hangingPunct="1"/>
            <a:r>
              <a:rPr lang="en-US" sz="1400" dirty="0" smtClean="0"/>
              <a:t>Recovering relative camera rotations in urban scenes.</a:t>
            </a:r>
          </a:p>
          <a:p>
            <a:pPr eaLnBrk="1" hangingPunct="1"/>
            <a:r>
              <a:rPr lang="en-US" sz="1400" dirty="0" smtClean="0"/>
              <a:t>In IEEE Computer Society Conference on Computer Vision and Pattern Recognition (CVPR'2000), volume 2, pages 282--289, Hilton Head Island, June 2000.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S. Becker and V. M. </a:t>
            </a:r>
            <a:r>
              <a:rPr lang="en-US" sz="1400" dirty="0" err="1" smtClean="0"/>
              <a:t>Bove</a:t>
            </a:r>
            <a:r>
              <a:rPr lang="en-US" sz="1400" dirty="0" smtClean="0"/>
              <a:t>.</a:t>
            </a:r>
          </a:p>
          <a:p>
            <a:pPr eaLnBrk="1" hangingPunct="1"/>
            <a:r>
              <a:rPr lang="en-US" sz="1400" dirty="0" smtClean="0"/>
              <a:t>Semiautomatic {3-D model extraction from </a:t>
            </a:r>
            <a:r>
              <a:rPr lang="en-US" sz="1400" dirty="0" err="1" smtClean="0"/>
              <a:t>uncalibrated</a:t>
            </a:r>
            <a:r>
              <a:rPr lang="en-US" sz="1400" dirty="0" smtClean="0"/>
              <a:t> 2-d camera views.</a:t>
            </a:r>
          </a:p>
          <a:p>
            <a:pPr eaLnBrk="1" hangingPunct="1"/>
            <a:r>
              <a:rPr lang="en-US" sz="1400" dirty="0" smtClean="0"/>
              <a:t>In SPIE Vol. 2410, Visual Data Exploration and Analysis {II, pages 447--461, San Jose, CA, February 1995. Society of Photo-Optical Instrumentation Engineers.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R. G. Bogart.</a:t>
            </a:r>
          </a:p>
          <a:p>
            <a:pPr eaLnBrk="1" hangingPunct="1"/>
            <a:r>
              <a:rPr lang="en-US" sz="1400" dirty="0" smtClean="0"/>
              <a:t>View correlation.</a:t>
            </a:r>
          </a:p>
          <a:p>
            <a:pPr eaLnBrk="1" hangingPunct="1"/>
            <a:r>
              <a:rPr lang="en-US" sz="1400" dirty="0" smtClean="0"/>
              <a:t>In J. </a:t>
            </a:r>
            <a:r>
              <a:rPr lang="en-US" sz="1400" dirty="0" err="1" smtClean="0"/>
              <a:t>Arvo</a:t>
            </a:r>
            <a:r>
              <a:rPr lang="en-US" sz="1400" dirty="0" smtClean="0"/>
              <a:t>, editor, Graphics Gems II, pages 181--190. Academic Press, Boston, 1991.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9CF76D-8AA7-4CBA-B223-28E892B834EA}" type="slidenum">
              <a:rPr lang="en-US" sz="1400" b="0"/>
              <a:pPr eaLnBrk="1" hangingPunct="1"/>
              <a:t>67</a:t>
            </a:fld>
            <a:endParaRPr lang="en-US" sz="1400" b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Bibliography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400" smtClean="0"/>
              <a:t>D. C. Brown.</a:t>
            </a:r>
          </a:p>
          <a:p>
            <a:pPr eaLnBrk="1" hangingPunct="1"/>
            <a:r>
              <a:rPr lang="en-US" sz="1400" smtClean="0"/>
              <a:t>Close-range camera calibration.</a:t>
            </a:r>
          </a:p>
          <a:p>
            <a:pPr eaLnBrk="1" hangingPunct="1"/>
            <a:r>
              <a:rPr lang="en-US" sz="1400" smtClean="0"/>
              <a:t>Photogrammetric Engineering, 37(8):855--866, 1971.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B. Caprile and V. Torre.</a:t>
            </a:r>
          </a:p>
          <a:p>
            <a:pPr eaLnBrk="1" hangingPunct="1"/>
            <a:r>
              <a:rPr lang="en-US" sz="1400" smtClean="0"/>
              <a:t>Using vanishing points for camera calibration.</a:t>
            </a:r>
          </a:p>
          <a:p>
            <a:pPr eaLnBrk="1" hangingPunct="1"/>
            <a:r>
              <a:rPr lang="en-US" sz="1400" smtClean="0"/>
              <a:t>International Journal of Computer Vision, 4(2):127--139, March 1990.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R. T. Collins and R. S. Weiss.</a:t>
            </a:r>
          </a:p>
          <a:p>
            <a:pPr eaLnBrk="1" hangingPunct="1"/>
            <a:r>
              <a:rPr lang="en-US" sz="1400" smtClean="0"/>
              <a:t>Vanishing point calculation as a statistical inference on the unit sphere.</a:t>
            </a:r>
          </a:p>
          <a:p>
            <a:pPr eaLnBrk="1" hangingPunct="1"/>
            <a:r>
              <a:rPr lang="en-US" sz="1400" smtClean="0"/>
              <a:t>In Third International Conference on Computer Vision (ICCV'90), pages 400--403, Osaka, Japan, December 1990. IEEE Computer Society Press.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A. Criminisi, I. Reid, and A. Zisserman.</a:t>
            </a:r>
          </a:p>
          <a:p>
            <a:pPr eaLnBrk="1" hangingPunct="1"/>
            <a:r>
              <a:rPr lang="en-US" sz="1400" smtClean="0"/>
              <a:t>Single view metrology.</a:t>
            </a:r>
          </a:p>
          <a:p>
            <a:pPr eaLnBrk="1" hangingPunct="1"/>
            <a:r>
              <a:rPr lang="en-US" sz="1400" smtClean="0"/>
              <a:t>In Seventh International Conference on Computer Vision (ICCV'99), pages 434--441, Kerkyra, Greece, September 1999.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65634A-3B0F-44F4-B99A-3DFE9E774E96}" type="slidenum">
              <a:rPr lang="en-US" sz="1400" b="0"/>
              <a:pPr eaLnBrk="1" hangingPunct="1"/>
              <a:t>68</a:t>
            </a:fld>
            <a:endParaRPr lang="en-US" sz="1400" b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Bibliography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400" smtClean="0"/>
              <a:t>L. {de Agapito, R. I. Hartley, and E. Hayman.</a:t>
            </a:r>
          </a:p>
          <a:p>
            <a:pPr eaLnBrk="1" hangingPunct="1"/>
            <a:r>
              <a:rPr lang="en-US" sz="1400" smtClean="0"/>
              <a:t>Linear calibration of a rotating and zooming camera.</a:t>
            </a:r>
          </a:p>
          <a:p>
            <a:pPr eaLnBrk="1" hangingPunct="1"/>
            <a:r>
              <a:rPr lang="en-US" sz="1400" smtClean="0"/>
              <a:t>In IEEE Computer Society Conference on Computer Vision and Pattern Recognition (CVPR'99), volume 1, pages 15--21, Fort Collins, June 1999.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D. I. DeMenthon and L. S. Davis.</a:t>
            </a:r>
          </a:p>
          <a:p>
            <a:pPr eaLnBrk="1" hangingPunct="1"/>
            <a:r>
              <a:rPr lang="en-US" sz="1400" smtClean="0"/>
              <a:t>Model-based object pose in 25 lines of code.</a:t>
            </a:r>
          </a:p>
          <a:p>
            <a:pPr eaLnBrk="1" hangingPunct="1"/>
            <a:r>
              <a:rPr lang="en-US" sz="1400" smtClean="0"/>
              <a:t>International Journal of Computer Vision, 15:123--141, June 1995.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M. Gleicher and A. Witkin.</a:t>
            </a:r>
          </a:p>
          <a:p>
            <a:pPr eaLnBrk="1" hangingPunct="1"/>
            <a:r>
              <a:rPr lang="en-US" sz="1400" smtClean="0"/>
              <a:t>Through-the-lens camera control.</a:t>
            </a:r>
          </a:p>
          <a:p>
            <a:pPr eaLnBrk="1" hangingPunct="1"/>
            <a:r>
              <a:rPr lang="en-US" sz="1400" smtClean="0"/>
              <a:t>Computer Graphics (SIGGRAPH'92), 26(2):331--340, July 1992.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R. I. Hartley.</a:t>
            </a:r>
          </a:p>
          <a:p>
            <a:pPr eaLnBrk="1" hangingPunct="1"/>
            <a:r>
              <a:rPr lang="en-US" sz="1400" smtClean="0"/>
              <a:t>An algorithm for self calibration from several views.</a:t>
            </a:r>
          </a:p>
          <a:p>
            <a:pPr eaLnBrk="1" hangingPunct="1"/>
            <a:r>
              <a:rPr lang="en-US" sz="1400" smtClean="0"/>
              <a:t>In IEEE Computer Society Conference on Computer Vision and Pattern Recognition (CVPR'94), pages 908--912, Seattle, Washington, June 1994. IEEE Computer Society.</a:t>
            </a:r>
          </a:p>
        </p:txBody>
      </p:sp>
    </p:spTree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3EAC46-7A66-4AD4-8D3D-52C57DC61B6D}" type="slidenum">
              <a:rPr lang="en-US" sz="1400" b="0"/>
              <a:pPr eaLnBrk="1" hangingPunct="1"/>
              <a:t>69</a:t>
            </a:fld>
            <a:endParaRPr lang="en-US" sz="1400" b="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Bibliography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400" smtClean="0"/>
              <a:t>R. I. Hartley.</a:t>
            </a:r>
          </a:p>
          <a:p>
            <a:pPr eaLnBrk="1" hangingPunct="1"/>
            <a:r>
              <a:rPr lang="en-US" sz="1400" smtClean="0"/>
              <a:t>Self-calibration of stationary cameras.</a:t>
            </a:r>
          </a:p>
          <a:p>
            <a:pPr eaLnBrk="1" hangingPunct="1"/>
            <a:r>
              <a:rPr lang="en-US" sz="1400" smtClean="0"/>
              <a:t>International Journal of Computer Vision, 22(1):5--23, 1997.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R. I. Hartley, E. Hayman, L. {de Agapito, and I. Reid.</a:t>
            </a:r>
          </a:p>
          <a:p>
            <a:pPr eaLnBrk="1" hangingPunct="1"/>
            <a:r>
              <a:rPr lang="en-US" sz="1400" smtClean="0"/>
              <a:t>Camera calibration and the search for infinity.</a:t>
            </a:r>
          </a:p>
          <a:p>
            <a:pPr eaLnBrk="1" hangingPunct="1"/>
            <a:r>
              <a:rPr lang="en-US" sz="1400" smtClean="0"/>
              <a:t>In IEEE Computer Society Conference on Computer Vision and Pattern Recognition (CVPR'2000), volume 1, pages 510--517, Hilton Head Island, June 2000.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R. I. Hartley. and A. Zisserman.</a:t>
            </a:r>
          </a:p>
          <a:p>
            <a:pPr eaLnBrk="1" hangingPunct="1"/>
            <a:r>
              <a:rPr lang="en-US" sz="1400" smtClean="0"/>
              <a:t>Multiple View Geometry.</a:t>
            </a:r>
          </a:p>
          <a:p>
            <a:pPr eaLnBrk="1" hangingPunct="1"/>
            <a:r>
              <a:rPr lang="en-US" sz="1400" smtClean="0"/>
              <a:t>Cambridge University Press, 2000.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B. K. P. Horn.</a:t>
            </a:r>
          </a:p>
          <a:p>
            <a:pPr eaLnBrk="1" hangingPunct="1"/>
            <a:r>
              <a:rPr lang="en-US" sz="1400" smtClean="0"/>
              <a:t>Closed-form solution of absolute orientation using unit quaternions.</a:t>
            </a:r>
          </a:p>
          <a:p>
            <a:pPr eaLnBrk="1" hangingPunct="1"/>
            <a:r>
              <a:rPr lang="en-US" sz="1400" smtClean="0"/>
              <a:t>Journal of the Optical Society of America A, 4(4):629--642, 1987.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7EED74-88C4-4516-85D9-36A70378B9DC}" type="slidenum">
              <a:rPr lang="en-US" sz="1400" b="0"/>
              <a:pPr eaLnBrk="1" hangingPunct="1"/>
              <a:t>7</a:t>
            </a:fld>
            <a:endParaRPr lang="en-US" sz="1400" b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calibration </a:t>
            </a:r>
            <a:r>
              <a:rPr lang="en-US" smtClean="0">
                <a:cs typeface="Arial" charset="0"/>
              </a:rPr>
              <a:t>– approaches</a:t>
            </a:r>
            <a:endParaRPr lang="en-US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Possible approaches: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linear regression (least squares)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non-linear optimization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vanishing points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multiple planar patterns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panoramas (rotational motion)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C4A9AE-0AAD-4C38-9618-21001D2D8C5B}" type="slidenum">
              <a:rPr lang="en-US" sz="1400" b="0"/>
              <a:pPr eaLnBrk="1" hangingPunct="1"/>
              <a:t>70</a:t>
            </a:fld>
            <a:endParaRPr lang="en-US" sz="1400" b="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Bibliography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400" smtClean="0"/>
              <a:t>S. B. Kang and R. Weiss.</a:t>
            </a:r>
          </a:p>
          <a:p>
            <a:pPr eaLnBrk="1" hangingPunct="1"/>
            <a:r>
              <a:rPr lang="en-US" sz="1400" smtClean="0"/>
              <a:t>Characterization of errors in compositing panoramic images.</a:t>
            </a:r>
          </a:p>
          <a:p>
            <a:pPr eaLnBrk="1" hangingPunct="1"/>
            <a:r>
              <a:rPr lang="en-US" sz="1400" smtClean="0"/>
              <a:t>Computer Vision and Image Understanding, 73(2):269--280, February 1999.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M. Pollefeys, R. Koch and L. Van Gool. </a:t>
            </a:r>
          </a:p>
          <a:p>
            <a:pPr eaLnBrk="1" hangingPunct="1"/>
            <a:r>
              <a:rPr lang="en-US" sz="1400" smtClean="0">
                <a:hlinkClick r:id="rId2"/>
              </a:rPr>
              <a:t>Self-Calibration and Metric Reconstruction in spite of Varying and Unknown Internal Camera Parameters</a:t>
            </a:r>
            <a:r>
              <a:rPr lang="en-US" sz="1400" smtClean="0"/>
              <a:t>.</a:t>
            </a:r>
          </a:p>
          <a:p>
            <a:pPr eaLnBrk="1" hangingPunct="1"/>
            <a:r>
              <a:rPr lang="en-US" sz="1400" smtClean="0"/>
              <a:t>International Journal of Computer Vision, 32(1), 7-25, 1999. [pdf] 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L. Quan and Z. Lan.</a:t>
            </a:r>
          </a:p>
          <a:p>
            <a:pPr eaLnBrk="1" hangingPunct="1"/>
            <a:r>
              <a:rPr lang="en-US" sz="1400" smtClean="0"/>
              <a:t>Linear N-point camera pose determination.</a:t>
            </a:r>
          </a:p>
          <a:p>
            <a:pPr eaLnBrk="1" hangingPunct="1"/>
            <a:r>
              <a:rPr lang="en-US" sz="1400" smtClean="0"/>
              <a:t>IEEE Transactions on Pattern Analysis and Machine Intelligence, 21(8):774--780, August 1999.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G. Stein.</a:t>
            </a:r>
          </a:p>
          <a:p>
            <a:pPr eaLnBrk="1" hangingPunct="1"/>
            <a:r>
              <a:rPr lang="en-US" sz="1400" smtClean="0"/>
              <a:t>Accurate internal camera calibration using rotation, with analysis of sources of error.</a:t>
            </a:r>
          </a:p>
          <a:p>
            <a:pPr eaLnBrk="1" hangingPunct="1"/>
            <a:r>
              <a:rPr lang="en-US" sz="1400" smtClean="0"/>
              <a:t>In Fifth International Conference on Computer Vision (ICCV'95), pages 230--236, Cambridge, Massachusetts, June 1995.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EB34B6-C971-4278-8DFB-A9C20304F797}" type="slidenum">
              <a:rPr lang="en-US" sz="1400" b="0"/>
              <a:pPr eaLnBrk="1" hangingPunct="1"/>
              <a:t>71</a:t>
            </a:fld>
            <a:endParaRPr lang="en-US" sz="1400" b="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Bibliography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smtClean="0"/>
              <a:t>Stewart, C. V. (1999). Robust parameter estimation in computer vision. SIAM Reviews, 41(3),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513–537.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R. Szeliski and S. B. Kang.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Recovering 3D Shape and Motion from Image Streams using Nonlinear Least Squares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Journal of Visual Communication and Image Representation, 5(1):10-28, March 1994.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R. Y. Tsai.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A versatile camera calibration technique for high-accuracy {3D machine vision metrology using off-the-shelf {TV cameras and lenses.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IEEE Journal of Robotics and Automation, RA-3(4):323--344, August 1987.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Z. Zhang.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Flexible camera calibration by viewing a plane from unknown orientations.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In Seventh International Conference on Computer Vision (ICCV'99), pages 666--687, Kerkyra, Greece, September 1999.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A20CF9-4016-47A3-B89A-4A16C7B3DFE6}" type="slidenum">
              <a:rPr lang="en-US" sz="1400" b="0"/>
              <a:pPr eaLnBrk="1" hangingPunct="1"/>
              <a:t>8</a:t>
            </a:fld>
            <a:endParaRPr lang="en-US" sz="1400" b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formation equations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grpSp>
        <p:nvGrpSpPr>
          <p:cNvPr id="9223" name="Group 4"/>
          <p:cNvGrpSpPr>
            <a:grpSpLocks/>
          </p:cNvGrpSpPr>
          <p:nvPr/>
        </p:nvGrpSpPr>
        <p:grpSpPr bwMode="auto">
          <a:xfrm>
            <a:off x="5410200" y="1752600"/>
            <a:ext cx="3395663" cy="1963738"/>
            <a:chOff x="3408" y="1104"/>
            <a:chExt cx="2139" cy="1237"/>
          </a:xfrm>
        </p:grpSpPr>
        <p:sp>
          <p:nvSpPr>
            <p:cNvPr id="9225" name="Line 5"/>
            <p:cNvSpPr>
              <a:spLocks noChangeShapeType="1"/>
            </p:cNvSpPr>
            <p:nvPr/>
          </p:nvSpPr>
          <p:spPr bwMode="auto">
            <a:xfrm>
              <a:off x="4822" y="1194"/>
              <a:ext cx="0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6"/>
            <p:cNvSpPr>
              <a:spLocks noChangeShapeType="1"/>
            </p:cNvSpPr>
            <p:nvPr/>
          </p:nvSpPr>
          <p:spPr bwMode="auto">
            <a:xfrm>
              <a:off x="3436" y="1616"/>
              <a:ext cx="1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7"/>
            <p:cNvSpPr>
              <a:spLocks noChangeShapeType="1"/>
            </p:cNvSpPr>
            <p:nvPr/>
          </p:nvSpPr>
          <p:spPr bwMode="auto">
            <a:xfrm>
              <a:off x="4378" y="1104"/>
              <a:ext cx="0" cy="10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8"/>
            <p:cNvSpPr>
              <a:spLocks noChangeShapeType="1"/>
            </p:cNvSpPr>
            <p:nvPr/>
          </p:nvSpPr>
          <p:spPr bwMode="auto">
            <a:xfrm flipV="1">
              <a:off x="3436" y="1194"/>
              <a:ext cx="1386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4398" y="205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i="1"/>
                <a:t>u</a:t>
              </a:r>
            </a:p>
          </p:txBody>
        </p:sp>
        <p:sp>
          <p:nvSpPr>
            <p:cNvPr id="9230" name="Oval 10"/>
            <p:cNvSpPr>
              <a:spLocks noChangeArrowheads="1"/>
            </p:cNvSpPr>
            <p:nvPr/>
          </p:nvSpPr>
          <p:spPr bwMode="auto">
            <a:xfrm>
              <a:off x="3408" y="1586"/>
              <a:ext cx="55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Oval 11"/>
            <p:cNvSpPr>
              <a:spLocks noChangeArrowheads="1"/>
            </p:cNvSpPr>
            <p:nvPr/>
          </p:nvSpPr>
          <p:spPr bwMode="auto">
            <a:xfrm>
              <a:off x="4794" y="1164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12"/>
            <p:cNvSpPr txBox="1">
              <a:spLocks noChangeArrowheads="1"/>
            </p:cNvSpPr>
            <p:nvPr/>
          </p:nvSpPr>
          <p:spPr bwMode="auto">
            <a:xfrm>
              <a:off x="4705" y="1240"/>
              <a:ext cx="8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/>
                <a:t>(</a:t>
              </a:r>
              <a:r>
                <a:rPr lang="en-US" b="0" i="1"/>
                <a:t>X</a:t>
              </a:r>
              <a:r>
                <a:rPr lang="en-US" b="0" i="1" baseline="-25000"/>
                <a:t>c</a:t>
              </a:r>
              <a:r>
                <a:rPr lang="en-US" b="0" i="1"/>
                <a:t>,Y</a:t>
              </a:r>
              <a:r>
                <a:rPr lang="en-US" b="0" i="1" baseline="-25000"/>
                <a:t>c</a:t>
              </a:r>
              <a:r>
                <a:rPr lang="en-US" b="0" i="1"/>
                <a:t>,Z</a:t>
              </a:r>
              <a:r>
                <a:rPr lang="en-US" b="0" i="1" baseline="-25000"/>
                <a:t>c</a:t>
              </a:r>
              <a:r>
                <a:rPr lang="en-US" b="0"/>
                <a:t>)</a:t>
              </a:r>
            </a:p>
          </p:txBody>
        </p:sp>
        <p:sp>
          <p:nvSpPr>
            <p:cNvPr id="9233" name="Text Box 13"/>
            <p:cNvSpPr txBox="1">
              <a:spLocks noChangeArrowheads="1"/>
            </p:cNvSpPr>
            <p:nvPr/>
          </p:nvSpPr>
          <p:spPr bwMode="auto">
            <a:xfrm>
              <a:off x="4373" y="1586"/>
              <a:ext cx="2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i="1"/>
                <a:t>u</a:t>
              </a:r>
              <a:r>
                <a:rPr lang="en-US" b="0" i="1" baseline="-25000"/>
                <a:t>c</a:t>
              </a:r>
            </a:p>
          </p:txBody>
        </p:sp>
        <p:sp>
          <p:nvSpPr>
            <p:cNvPr id="9234" name="Text Box 14"/>
            <p:cNvSpPr txBox="1">
              <a:spLocks noChangeArrowheads="1"/>
            </p:cNvSpPr>
            <p:nvPr/>
          </p:nvSpPr>
          <p:spPr bwMode="auto">
            <a:xfrm>
              <a:off x="3776" y="1601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0" i="1"/>
                <a:t>f</a:t>
              </a:r>
            </a:p>
          </p:txBody>
        </p:sp>
      </p:grpSp>
      <p:pic>
        <p:nvPicPr>
          <p:cNvPr id="9224" name="Picture 1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58674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CSE 576, Spring 2008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Structure from Motion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E9134E-6618-4256-917A-30F166A0FC35}" type="slidenum">
              <a:rPr lang="en-US" sz="1400" b="0"/>
              <a:pPr eaLnBrk="1" hangingPunct="1"/>
              <a:t>9</a:t>
            </a:fld>
            <a:endParaRPr lang="en-US" sz="1400" b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 matrix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772400" cy="2895600"/>
          </a:xfrm>
        </p:spPr>
        <p:txBody>
          <a:bodyPr/>
          <a:lstStyle/>
          <a:p>
            <a:pPr eaLnBrk="1" hangingPunct="1"/>
            <a:r>
              <a:rPr lang="en-US" smtClean="0"/>
              <a:t>Is this form of K good enough?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non-square pixels (digital video)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skew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radial distortion</a:t>
            </a:r>
          </a:p>
          <a:p>
            <a:pPr eaLnBrk="1" hangingPunct="1">
              <a:buFontTx/>
              <a:buChar char="•"/>
            </a:pPr>
            <a:endParaRPr lang="en-US" smtClean="0"/>
          </a:p>
        </p:txBody>
      </p:sp>
      <p:pic>
        <p:nvPicPr>
          <p:cNvPr id="1024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898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831975"/>
            <a:ext cx="57816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37692" r="66735"/>
          <a:stretch/>
        </p:blipFill>
        <p:spPr bwMode="auto">
          <a:xfrm>
            <a:off x="4027967" y="1895475"/>
            <a:ext cx="46783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True"/>
  <p:tag name="DEFAULTDISPLAYSOURCE" val="\documentclass{slides}\pagestyle{empty}&#10;\begin{document}&#10;\end{document}&#10;"/>
  <p:tag name="TEX2PS" val="latex %.tex; dvips -D 300 -o %.ps %.dvi"/>
  <p:tag name="TEX2PSBATCH" val="latex --interaction=nonstopmode %.tex; dvips -D 300 -o %.ps %.dvi"/>
  <p:tag name="DEFAULTMAGNIFICATION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u_i (&#10;m_{20} X_i + m_{21} Y_i + m_{22} Z_i + 1) = \\ ~&#10;m_{00} X_i + m_{01} Y_i + m_{02} Z_i + m_{03} \\&#10;v_i (&#10;m_{20} X_i + m_{21} Y_i + m_{22} Z_i + 1) = \\ ~&#10;m_{10} X_i + m_{11} Y_i + m_{12} Z_i + m_{13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3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Mm{{\bf M}} % camera matrix&#10;\def\xi{{\bf x}_i} % 3D point position&#10;\begin{eqnarray*}&#10;u_i &amp;=&amp; f(\Mm,\xi) + n_i = \hat{u}_i + n_i, \quad&#10;n_i \sim N(0,\sigma) \\&#10;v_i &amp;=&amp; g(\Mm,\xi) + m_i = \hat{v}_i + m_i, \ &#10;m_i \sim N(0,\sigma)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4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m{{\bf M}} % camera matrix&#10;\def\xi{{\bf x}_i} % 3D point position&#10;\begin{eqnarray*}&#10;L &amp;=&amp; \prod_i p(u_i|\hat{u}_i) p(v_i | \hat{v}_i) \\&#10;  &amp;=&amp; \prod_i e^{-(u_i-\hat{u}_i)^2/\sigma^2}&#10;           e^{-(v_i-\hat{v}_i)^2/\sigma^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3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m{{\bf M}} % camera matrix&#10;\def\xi{{\bf x}_i} % 3D point position&#10;\begin{eqnarray*}&#10;C = -\log L =&#10;\sum_i (u_i-\hat{u}_i)^2/\sigma_i^2&#10;+(v_i-\hat{v}_i)^2/\sigma_i^2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448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mm{{\bf m}} % camera matrix&#10;\def\dm{\Delta {\bf m}} % camera matrix&#10;\def\xi{{\bf x}_i} % 3D point position&#10;\begin{eqnarray*}&#10;\hat{u}_i &amp;=&amp; f(\mm,\xi) +&#10; \frac{\partial f}{\partial \mm} \dm \\&#10;\hat{v}_i &amp;=&amp; g(\mm,\xi) +&#10; \frac{\partial g}{\partial \mm} \dm \\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2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m{{\bf m}} % camera matrix&#10;\def\dm{\Delta {\bf m}} % camera matrix&#10;\def\xi{{\bf x}_i} % 3D point position&#10;\begin{eqnarray*}&#10;\sum_i \sigma_i^{-2} (\hat{u}_i - u_i +&#10; \frac{\partial f}{\partial \mm}\dm)^2 + \cdots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3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 C}{\partial {\bf m}} = 0$&#10;\end{document}&#10;"/>
  <p:tag name="EXTERNALNAME" val="Edittex"/>
  <p:tag name="BLEND" val="False"/>
  <p:tag name="TRANSPARENT" val="False"/>
  <p:tag name="BITMAPFORMAT" val="bmpmono"/>
  <p:tag name="DEBUGINTERACTIVE" val="True"/>
  <p:tag name="ORIGWIDTH" val="70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mm{{\bf m}} % camera matrix&#10;\def\dm{\Delta {\bf m}} % camera matrix&#10;\def\xi{{\bf x}_i} % 3D point position&#10;\begin{eqnarray*}&#10;{\bf A} \dm &amp;=&amp; {\bf b} \\&#10;{\bf A} &amp;=&amp; \left[ \sum_i  \sigma_i^{-2}&#10; \frac{\partial f}{\partial \mm}&#10; \left(\frac{\partial f}{\partial \mm}\right)^T + &#10;  \cdots \right] \\&#10;{\bf b} &amp;=&amp; \left[ \sum_i  \sigma_i^{-2}&#10; \frac{\partial f}{\partial \mm}&#10; (u_i - \hat{u}_i) +&#10; \cdots \right]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3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def\Km{{\bf K}} % calibration matrix&#10;\def\tv{{\bf t}} % translation vector&#10;\def\xi{{\bf x}_i} % 3D point position&#10;\begin{eqnarray*}&#10;\hat{u}_{ij} &amp;=&amp; f(\Km,\Rm_j,\tv_j,\xi) \\&#10;\hat{v}_{ij} &amp;=&amp; g(\Km,\Rm_j,\tv_j,\xi)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vec #1{{\bf #1}}  % vector (boldface)&#10;\def\matrx #1#2{\left[&#10;    \begin{array}{#1} #2&#10;    \end{array} \right]} % real matrix (square brackets)&#10;\def\Rm{{\bf R}} % rotation matrix&#10;\def\rv{{\bf r}} % row of the rotation matrix&#10;\def\rx{\rv^x}  % x row of the rotation matrix&#10;\def\ry{\rv^y}  % y row of the rotation matrix&#10;\def\rz{\rv^z}  % z row of the rotation matrix&#10;\[&#10;\matrx{c}{u_i - u_c \\ v_i - v_c \\ f} \sim&#10;\matrx{c|c}{\Rm &amp; \vec{t}} \vec{X}_i = \rv_i,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79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def\Km{{\bf K}} % calibration matrix&#10;\def\tv{{\bf t}} % translation vector&#10;\def\xi{{\bf x}_i} % 3D point position&#10;\def\oi{\mbox{\boldmath$\omega$}}&#10;\[&#10;\Delta \Rm =&#10;\left[ \oi \right]_{\times} =&#10;\matrx{ccc}{&#10;0 &amp; -\omega_z &amp; \omega_y \\&#10;\omega &amp; 0 &amp; -\omega_x \\&#10;-\omega_y &amp; \omega_x &amp; 0&#10;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25.8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[&#10; \matrx{c}{u \\ v \\ 1} \sim&#10; \matrx{ccc}{f &amp; 0 &amp; u_c \\&#10;       0 &amp; f &amp; v_c \\&#10;       0 &amp; 0 &amp;  1}&#10; \matrx{cc}{{\bf R} | {\bf t}} {\bf X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78.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vec #1{{\bf #1}}  % vector (boldface)&#10;\def\matrx #1#2{\left[&#10;    \begin{array}{#1} #2&#10;    \end{array} \right]} % real matrix (square brackets)&#10;\def\Rm{{\bf R}} % rotation matrix&#10;\def\rv{{\bf r}} % row of the rotation matrix&#10;\def\rx{\rv^x}  % x row of the rotation matrix&#10;\def\ry{\rv^y}  % y row of the rotation matrix&#10;\def\rz{\rv^z}  % z row of the rotation matrix&#10;\[&#10; (u_i - u_c, v_i - v_c, f) \cdot&#10; (u_j - u_c, v_j - v_c, f) = 0, \ i \ne j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64.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vec #1{{\bf #1}}  % vector (boldface)&#10;\def\matrx #1#2{\left[&#10;    \begin{array}{#1} #2&#10;    \end{array} \right]} % real matrix (square brackets)&#10;\def\Km{{\bf K}} % calibration matrix&#10;\def\Rm{{\bf R}} % rotation matrix&#10;\def\rv{{\bf r}} % row of the rotation matrix&#10;\def\rx{\rv^x}  % x row of the rotation matrix&#10;\def\ry{\rv^y}  % y row of the rotation matrix&#10;\def\rz{\rv^z}  % z row of the rotation matrix&#10;\[&#10;\matrx{c}{u_i  \\ v_i  \\ 1} \sim&#10;\Km \matrx{ccc}{{\bf r}_1 &amp; {\bf r}_2 &amp; \vec{t}}&#10; \matrx{c}{x_i \\ y_i \\ 1}&#10;\sim&#10;{\bf H} \vec{X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40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def\Km{{\bf K}} % calibration matrix&#10;\def\tv{{\bf t}} % translation vector&#10;\def\xi{{\bf x}_i} % 3D point position&#10;\begin{eqnarray*}&#10;\hat{u}_{ij} &amp;=&amp; f(\Km,\Rm_j,\tv_j,\xi) \\&#10;\hat{v}_{ij} &amp;=&amp; g(\Km,\Rm_j,\tv_j,\xi)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vec #1{{\bf #1}}  % vector (boldface)&#10;\def\matrx #1#2{\left[&#10;    \begin{array}{#1} #2&#10;    \end{array} \right]} % real matrix (square brackets)&#10;\begin{eqnarray*}&#10;\vec{u}_i &amp;=&amp; \matrx{c}{u_i - u_c \\ v_i - v_c \\ f}, \quad&#10;x_i = \| \vec{X}_i \| \\&#10;d_{ij}^2 &amp;=&amp; \| \vec{X}_i - \vec{X}_j \| =&#10;x_i^2 + x_j^2 - 2 x_i x_j cos \theta_{ij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406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arg \min_{\bf X} \sum_j&#10;\| {\bf C}_j + s {\bf V}_j - {\bf X} \|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54.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u_i &amp;=&amp; \frac{&#10;m_{00} X_i + m_{01} Y_i + m_{02} Z_i + m_{03}&#10;}{&#10;m_{20} X_i + m_{21} Y_i + m_{22} Z_i + 1\quad&#10;} \\&#10;\\&#10;v_i  &amp;=&amp; \frac{&#10;m_{10} X_i + m_{11} Y_i + m_{12} Z_i + m_{13}&#10;}{&#10;m_{20} X_i + m_{21} Y_i + m_{22} Z_i + 1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379.8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def\Km{{\bf K}} % calibration matrix&#10;\def\tv{{\bf t}} % translation vector&#10;\def\xi{{\bf x}_i} % 3D point position&#10;\begin{eqnarray*}&#10;\hat{u}_{ij} &amp;=&amp; f(\Km,\Rm_j,\tv_j,\xi) \\&#10;\hat{v}_{ij} &amp;=&amp; g(\Km,\Rm_j,\tv_j,\xi)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def\Km{{\bf K}} % calibration matrix&#10;\def\tv{{\bf t}} % translation vector&#10;\def\xi{{\bf x}_i} % 3D point position&#10;\begin{eqnarray*}&#10;\hat{u}_{ij} &amp;=&amp; f(\Km,\Rm_j,\tv_j,\xi) \\&#10;\hat{v}_{ij} &amp;=&amp; g(\Km,\Rm_j,\tv_j,\xi)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def\Km{{\bf K}} % calibration matrix&#10;\def\tv{{\bf t}} % translation vector&#10;\def\xi{{\bf x}_i} % 3D point position&#10;\begin{eqnarray*}&#10;\hat{u}_{ij} &amp;=&amp; f(\Km,\Rm_j,\tv_j,\xi) \\&#10;\hat{v}_{ij} &amp;=&amp; g(\Km,\Rm_j,\tv_j,\xi)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def\Im{{\bf I}} % identity matrix&#10;\def\oi{\mbox{\boldmath$\omega$}}&#10;\def\cross#1{\left[ #1 \right]_{\times}}&#10;\def\nh{\hat{\bf n}}&#10;\[&#10;\Rm(\nh,\theta) = &#10; \Im + \sin\theta \cross{\nh} + (1 - \cos\theta) \cross{\nh}^2 , \quad  \oi = \theta\nh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mm{{\bf m}} % camera matrix&#10;\def\dm{\Delta {\bf m}} % camera matrix&#10;\def\xi{{\bf x}_i} % 3D point position&#10;\begin{eqnarray*}&#10;\hat{u}_i &amp;=&amp; f(\mm,\xi) +&#10; \frac{\partial f}{\partial \mm} \dm \\&#10;\hat{v}_i &amp;=&amp; g(\mm,\xi) +&#10; \frac{\partial g}{\partial \mm} \dm \\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2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m{{\bf m}} % camera matrix&#10;\def\dm{\Delta {\bf m}} % camera matrix&#10;\def\xi{{\bf x}_i} % 3D point position&#10;\begin{eqnarray*}&#10;\sum_i \sigma_i^{-2} (\hat{u}_i - u_i +&#10; \frac{\partial f}{\partial \mm}\dm)^2 + \cdots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3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 C}{\partial {\bf m}} = 0$&#10;\end{document}&#10;"/>
  <p:tag name="EXTERNALNAME" val="Edittex"/>
  <p:tag name="BLEND" val="False"/>
  <p:tag name="TRANSPARENT" val="False"/>
  <p:tag name="BITMAPFORMAT" val="bmpmono"/>
  <p:tag name="DEBUGINTERACTIVE" val="True"/>
  <p:tag name="ORIGWIDTH" val="70.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mm{{\bf m}} % camera matrix&#10;\def\dm{\Delta {\bf m}} % camera matrix&#10;\def\xi{{\bf x}_i} % 3D point position&#10;\begin{eqnarray*}&#10;{\bf A} \dm &amp;=&amp; {\bf b} \\&#10;{\bf A} &amp;=&amp; \left[ \sum_i  \sigma_i^{-2}&#10; \frac{\partial f}{\partial \mm}&#10; \left(\frac{\partial f}{\partial \mm}\right)^T + &#10;  \cdots \right] \\&#10;{\bf b} &amp;=&amp; \left[ \sum_i  \sigma_i^{-2}&#10; \frac{\partial f}{\partial \mm}&#10; (u_i - \hat{u}_i) +&#10; \cdots \right]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3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def\Km{{\bf K}} % calibration matrix&#10;\def\tv{{\bf t}} % translation vector&#10;\def\xi{{\bf x}_i} % 3D point position&#10;\begin{eqnarray*}&#10;\hat{u}_{ij} &amp;=&amp; f(\Km,\Rm_j,\tv_j,\xi) \\&#10;\hat{v}_{ij} &amp;=&amp; g(\Km,\Rm_j,\tv_j,\xi)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mm{{\bf m}} % camera matrix&#10;\def\dm{\Delta {\bf m}} % camera matrix&#10;\def\xi{{\bf x}_i} % 3D point position&#10;\[&#10; \frac{\partial \hat{u}_{ij}}{\partial {\bf K}}, \quad&#10; \frac{\partial \hat{u}_{ij}}{\partial {\bf R}_j}, \quad&#10; \frac{\partial \hat{u}_{ij}}{\partial {\bf t}_j}, \quad&#10; \frac{\partial \hat{u}_{ij}}{\partial {\bf x}_i}, \quad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71.8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m{{\bf M}} % camera matrix&#10;\def\xi{{\bf x}_i} % 3D point position&#10;\[&#10;\sum_i \sigma_i^{-2} \rho\left( \sqrt{(u_i-\hat{u}_i)^2&#10;+(v_i-\hat{v}_i)^2} \right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\matrx{c}{X_c \\ Y_c \\ Z_c} = &#10; \matrx{c}\Rm_{3 \times 3}&#10; \matrx{c}{X \\ Y \\ Z} + {\bf t}&#10;\]\[&#10; \matrx{c}{u \\ v \\ 1} \sim&#10; \matrx{c}{U \\ V \\ W} =&#10; \matrx{ccc}{f &amp; 0 &amp; u_c \\&#10;       0 &amp; f &amp; v_c \\&#10;       0 &amp; 0 &amp;  1}&#10; \matrx{c}{X_c \\ Y_c \\ Z_c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45.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Km{{\bf K}} % calibration matrix&#10;\[&#10;\Km =&#10; \matrx{ccc}{f a &amp; s &amp; u_c \\&#10;       0 &amp; f &amp; v_c \\&#10;       0 &amp; 0 &amp;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70.8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Km{{\bf K}} % calibration matrix&#10;\[&#10; \matrx{c}{u \\ v \\ 1} \sim&#10; \matrx{ccc}{f &amp; 0 &amp; u_c \\&#10;       0 &amp; f &amp; v_c \\&#10;       0 &amp; 0 &amp;  1}&#10; \matrx{c}{X_c \\ Y_c \\ Z_c}&#10; = \Km \ {\bf X}_c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40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Km{{\bf K}} % calibration matrix&#10;\[&#10; \matrx{c}{u \\ v \\ 1} \sim&#10; \matrx{ccc}{f &amp; 0 &amp; u_c \\&#10;       0 &amp; f &amp; v_c \\&#10;       0 &amp; 0 &amp;  1}&#10; \matrx{c}{X_c \\ Y_c \\ Z_c}&#10; = \Km \ {\bf X}_c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40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u \\ v \\ 1} \sim&#10; \matrx{cccc}{m_{00} &amp; m_{01} &amp; m_{02} &amp; m_{03} \\&#10;       m_{10} &amp; m_{11} &amp; m_{12} &amp; m_{13} \\&#10;       m_{20} &amp; m_{21} &amp; m_{22} &amp; 1}&#10; \matrx{c}{X \\ Y \\ Z \\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75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u_i &amp;=&amp; \frac{&#10;m_{00} X_i + m_{01} Y_i + m_{02} Z_i + m_{03}&#10;}{&#10;m_{20} X_i + m_{21} Y_i + m_{22} Z_i + 1\quad&#10;} \\&#10;\\&#10;v_i  &amp;=&amp; \frac{&#10;m_{10} X_i + m_{11} Y_i + m_{12} Z_i + m_{13}&#10;}{&#10;m_{20} X_i + m_{21} Y_i + m_{22} Z_i + 1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379.875"/>
</p:tagLst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6536</TotalTime>
  <Words>3061</Words>
  <Application>Microsoft Office PowerPoint</Application>
  <PresentationFormat>On-screen Show (4:3)</PresentationFormat>
  <Paragraphs>687</Paragraphs>
  <Slides>71</Slides>
  <Notes>1</Notes>
  <HiddenSlides>31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Times New Roman</vt:lpstr>
      <vt:lpstr>Arial</vt:lpstr>
      <vt:lpstr>Comic Sans MS</vt:lpstr>
      <vt:lpstr>Symbol</vt:lpstr>
      <vt:lpstr>cmsy10</vt:lpstr>
      <vt:lpstr>Default Design</vt:lpstr>
      <vt:lpstr>Paint Shop Pro Image</vt:lpstr>
      <vt:lpstr>Structure from Motion</vt:lpstr>
      <vt:lpstr>Today’s lecture</vt:lpstr>
      <vt:lpstr>Today’s lecture</vt:lpstr>
      <vt:lpstr>Parameterizing rotations</vt:lpstr>
      <vt:lpstr>Camera Calibration</vt:lpstr>
      <vt:lpstr>Camera calibration</vt:lpstr>
      <vt:lpstr>Camera calibration – approaches</vt:lpstr>
      <vt:lpstr>Image formation equations</vt:lpstr>
      <vt:lpstr>Calibration matrix</vt:lpstr>
      <vt:lpstr>Camera matrix</vt:lpstr>
      <vt:lpstr>Camera matrix calibration</vt:lpstr>
      <vt:lpstr>Camera matrix calibration</vt:lpstr>
      <vt:lpstr>Optimal estimation</vt:lpstr>
      <vt:lpstr>Optimal estimation</vt:lpstr>
      <vt:lpstr>Levenberg-Marquardt</vt:lpstr>
      <vt:lpstr>Levenberg-Marquardt</vt:lpstr>
      <vt:lpstr>Levenberg-Marquardt</vt:lpstr>
      <vt:lpstr>Camera matrix calibration</vt:lpstr>
      <vt:lpstr>Separate intrinsics / extrinsics</vt:lpstr>
      <vt:lpstr>Intrinsic/extrinsic calibration</vt:lpstr>
      <vt:lpstr>Vanishing Points</vt:lpstr>
      <vt:lpstr>Vanishing Points</vt:lpstr>
      <vt:lpstr>Vanishing Points</vt:lpstr>
      <vt:lpstr>Vanishing point calibration</vt:lpstr>
      <vt:lpstr>Single View Metrology</vt:lpstr>
      <vt:lpstr>Criminisi et al., ICCV 99</vt:lpstr>
      <vt:lpstr>3D Modeling from a Photograph</vt:lpstr>
      <vt:lpstr>3D Modeling from a Photograph</vt:lpstr>
      <vt:lpstr>Multi-plane calibration</vt:lpstr>
      <vt:lpstr>Rotational motion</vt:lpstr>
      <vt:lpstr>Pose estimation and triangulation</vt:lpstr>
      <vt:lpstr>Pose estimation</vt:lpstr>
      <vt:lpstr>Pose estimation</vt:lpstr>
      <vt:lpstr>Pose estimation</vt:lpstr>
      <vt:lpstr>Triangulation</vt:lpstr>
      <vt:lpstr>Triangulation</vt:lpstr>
      <vt:lpstr>Triangulation</vt:lpstr>
      <vt:lpstr>Structure from Motion</vt:lpstr>
      <vt:lpstr>Today’s lecture</vt:lpstr>
      <vt:lpstr>Structure from motion</vt:lpstr>
      <vt:lpstr>Structure from motion</vt:lpstr>
      <vt:lpstr>Structure from motion</vt:lpstr>
      <vt:lpstr>Two-frame methods</vt:lpstr>
      <vt:lpstr>Essential matrix</vt:lpstr>
      <vt:lpstr>Fundamental matrix</vt:lpstr>
      <vt:lpstr>Three-frame methods</vt:lpstr>
      <vt:lpstr>Multi-frame Structure from Motion</vt:lpstr>
      <vt:lpstr>Factorization</vt:lpstr>
      <vt:lpstr>Structure [from] Motion</vt:lpstr>
      <vt:lpstr>Structure [from] Motion</vt:lpstr>
      <vt:lpstr>Measurement equations</vt:lpstr>
      <vt:lpstr>Factorization</vt:lpstr>
      <vt:lpstr>Results </vt:lpstr>
      <vt:lpstr>Results </vt:lpstr>
      <vt:lpstr>Extensions</vt:lpstr>
      <vt:lpstr>Bundle Adjustment</vt:lpstr>
      <vt:lpstr>Levenberg-Marquardt</vt:lpstr>
      <vt:lpstr>Levenberg-Marquardt</vt:lpstr>
      <vt:lpstr>Levenberg-Marquardt</vt:lpstr>
      <vt:lpstr>Lots of parameters: sparsity</vt:lpstr>
      <vt:lpstr>Sparse Cholesky (skyline)</vt:lpstr>
      <vt:lpstr>Conditioning and gauge freedom</vt:lpstr>
      <vt:lpstr>Robust error models</vt:lpstr>
      <vt:lpstr>Correspondences</vt:lpstr>
      <vt:lpstr>Structure from motion: limitations</vt:lpstr>
      <vt:lpstr>Bibliography</vt:lpstr>
      <vt:lpstr>Bibliography</vt:lpstr>
      <vt:lpstr>Bibliography</vt:lpstr>
      <vt:lpstr>Bibliography</vt:lpstr>
      <vt:lpstr>Bibliography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Szeliski</dc:creator>
  <cp:lastModifiedBy>Rick Szeliski</cp:lastModifiedBy>
  <cp:revision>262</cp:revision>
  <dcterms:created xsi:type="dcterms:W3CDTF">1601-01-01T00:00:00Z</dcterms:created>
  <dcterms:modified xsi:type="dcterms:W3CDTF">2011-04-18T21:17:17Z</dcterms:modified>
</cp:coreProperties>
</file>