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embeddings/oleObject5.bin" ContentType="application/vnd.openxmlformats-officedocument.oleObject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6.bin" ContentType="application/vnd.openxmlformats-officedocument.oleObject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tags/tag22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13" r:id="rId2"/>
  </p:sldMasterIdLst>
  <p:notesMasterIdLst>
    <p:notesMasterId r:id="rId35"/>
  </p:notesMasterIdLst>
  <p:sldIdLst>
    <p:sldId id="256" r:id="rId3"/>
    <p:sldId id="303" r:id="rId4"/>
    <p:sldId id="325" r:id="rId5"/>
    <p:sldId id="326" r:id="rId6"/>
    <p:sldId id="349" r:id="rId7"/>
    <p:sldId id="350" r:id="rId8"/>
    <p:sldId id="351" r:id="rId9"/>
    <p:sldId id="352" r:id="rId10"/>
    <p:sldId id="374" r:id="rId11"/>
    <p:sldId id="375" r:id="rId12"/>
    <p:sldId id="394" r:id="rId13"/>
    <p:sldId id="379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85" r:id="rId23"/>
    <p:sldId id="363" r:id="rId24"/>
    <p:sldId id="388" r:id="rId25"/>
    <p:sldId id="389" r:id="rId26"/>
    <p:sldId id="367" r:id="rId27"/>
    <p:sldId id="390" r:id="rId28"/>
    <p:sldId id="368" r:id="rId29"/>
    <p:sldId id="395" r:id="rId30"/>
    <p:sldId id="369" r:id="rId31"/>
    <p:sldId id="387" r:id="rId32"/>
    <p:sldId id="370" r:id="rId33"/>
    <p:sldId id="37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17E00"/>
    <a:srgbClr val="000000"/>
    <a:srgbClr val="FFFF00"/>
    <a:srgbClr val="00B050"/>
    <a:srgbClr val="4F81BD"/>
    <a:srgbClr val="808080"/>
    <a:srgbClr val="5F5F5F"/>
    <a:srgbClr val="B2B2B2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112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1" Type="http://schemas.openxmlformats.org/officeDocument/2006/relationships/image" Target="../media/image13.emf"/><Relationship Id="rId2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33238-7DFC-4B3F-953F-E29CEE481CCC}" type="datetimeFigureOut">
              <a:rPr lang="en-US" smtClean="0"/>
              <a:t>4/12/13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18ADA-AEA4-4248-8602-844158BED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3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0D9164-AFA8-437F-8197-2DEE4225045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9"/>
            <a:ext cx="5048250" cy="417134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634C2-BDE7-430E-97AE-5D372B93FC0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9"/>
            <a:ext cx="5048250" cy="417134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E7AE44-973C-4BA8-A5F4-3C8558A66CD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9"/>
            <a:ext cx="5048250" cy="417134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3B10AF-3DE0-4DA9-96F7-7EE5FCD42CED}" type="slidenum">
              <a:rPr lang="en-US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FA546C-147E-431E-AEDD-EB4F050EF54B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8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49775" cy="3413125"/>
          </a:xfrm>
          <a:ln/>
        </p:spPr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1"/>
            <a:ext cx="5048250" cy="41703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5879619" indent="-35447153" defTabSz="902472"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fld id="{7FF7414C-1087-4606-9249-8EE7FA292E48}" type="slidenum">
              <a:rPr lang="en-US" sz="1100" b="0">
                <a:solidFill>
                  <a:prstClr val="black"/>
                </a:solidFill>
              </a:rPr>
              <a:pPr/>
              <a:t>4</a:t>
            </a:fld>
            <a:endParaRPr lang="en-US" sz="11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</a:t>
            </a:r>
            <a:r>
              <a:rPr lang="en-US" baseline="0" dirty="0" smtClean="0"/>
              <a:t> eyes don’t see everything at once, but they jump around.  You see only about 2 degrees with high resolution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9503E-BF1B-43C0-B836-0C9F9F6E2B0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58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36C558-F578-4149-B0B7-306B66A9D99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4213"/>
            <a:ext cx="4549775" cy="3413125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9"/>
            <a:ext cx="5048250" cy="417134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04DC1-17D2-4F9A-8A86-F2302B36F694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6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49775" cy="3413125"/>
          </a:xfrm>
          <a:ln/>
        </p:spPr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1"/>
            <a:ext cx="5048250" cy="41703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50CF13-224B-4301-8707-758A74F2FEA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5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CE49AD-CBA7-451E-A0FB-046C3F8B36D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254" y="683382"/>
            <a:ext cx="4481215" cy="3413881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9"/>
            <a:ext cx="5048250" cy="417134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017827-A65F-4974-9517-192DBA03D0A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9"/>
            <a:ext cx="5048250" cy="417134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7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3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spc="-300" dirty="0">
                <a:ln w="3175">
                  <a:noFill/>
                </a:ln>
                <a:solidFill>
                  <a:schemeClr val="tx1"/>
                </a:solidFill>
                <a:effectLst/>
                <a:latin typeface="Kalinga" pitchFamily="34" charset="0"/>
                <a:ea typeface="+mn-ea"/>
                <a:cs typeface="Kaling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00062"/>
            <a:ext cx="8380412" cy="20764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7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4C5AD-0B19-4AEB-870F-89BF954358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6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209BF-32E9-49CB-9F4C-066BCF3FD8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10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A8688C-ACCE-4554-9ED6-40F2C99750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69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79DFE-93D8-4994-A482-F8774634DA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044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933579-F3FA-444F-8C5F-54D742C4B0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28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24496-F575-41DE-9549-53E9611627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95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4E82E-6AD2-4604-98BD-2DE474662D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09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4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1F0528-4A32-4080-AA20-7EF70A8F5A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83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50385-F649-488C-8E5E-D939741C8D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74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46581F-166F-4AD8-B34E-BAD4D48F70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13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9CE2DA-4E9B-4D2D-9801-E00329EE06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0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A7719-225C-4D82-B809-A2F9B43543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89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spc="-300" dirty="0">
                <a:ln w="3175">
                  <a:noFill/>
                </a:ln>
                <a:solidFill>
                  <a:schemeClr val="tx1"/>
                </a:solidFill>
                <a:effectLst/>
                <a:latin typeface="Kalinga" pitchFamily="34" charset="0"/>
                <a:ea typeface="+mn-ea"/>
                <a:cs typeface="Kaling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00062"/>
            <a:ext cx="8380412" cy="20764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38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4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4/12/13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0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4/12/13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4/12/13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5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4/12/13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4/12/13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4/12/13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5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77046-EE85-440F-A673-6615585BBB84}" type="datetimeFigureOut">
              <a:rPr lang="en-US" smtClean="0"/>
              <a:t>4/12/13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9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8DFBB5B-06B2-43B4-9875-37FEB23AFD34}" type="slidenum">
              <a:rPr lang="en-US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138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wmf"/><Relationship Id="rId12" Type="http://schemas.openxmlformats.org/officeDocument/2006/relationships/oleObject" Target="../embeddings/oleObject4.bin"/><Relationship Id="rId13" Type="http://schemas.openxmlformats.org/officeDocument/2006/relationships/image" Target="../media/image1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4.wmf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bmva.org/bmvc/1988/avc-88-023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5.xml"/><Relationship Id="rId3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33.jpeg"/><Relationship Id="rId5" Type="http://schemas.openxmlformats.org/officeDocument/2006/relationships/image" Target="../media/image34.png"/><Relationship Id="rId6" Type="http://schemas.openxmlformats.org/officeDocument/2006/relationships/oleObject" Target="../embeddings/oleObject5.bin"/><Relationship Id="rId7" Type="http://schemas.openxmlformats.org/officeDocument/2006/relationships/image" Target="../media/image32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5.gif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jpe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2.png"/><Relationship Id="rId3" Type="http://schemas.openxmlformats.org/officeDocument/2006/relationships/image" Target="../media/image43.jpe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9.jpeg"/><Relationship Id="rId12" Type="http://schemas.openxmlformats.org/officeDocument/2006/relationships/image" Target="../media/image60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53.wmf"/><Relationship Id="rId6" Type="http://schemas.openxmlformats.org/officeDocument/2006/relationships/image" Target="../media/image54.jpeg"/><Relationship Id="rId7" Type="http://schemas.openxmlformats.org/officeDocument/2006/relationships/image" Target="../media/image55.png"/><Relationship Id="rId8" Type="http://schemas.openxmlformats.org/officeDocument/2006/relationships/image" Target="../media/image56.jpeg"/><Relationship Id="rId9" Type="http://schemas.openxmlformats.org/officeDocument/2006/relationships/image" Target="../media/image57.jpeg"/><Relationship Id="rId10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5.xml"/><Relationship Id="rId3" Type="http://schemas.openxmlformats.org/officeDocument/2006/relationships/image" Target="../media/image6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slideLayout" Target="../slideLayouts/slideLayout18.xml"/><Relationship Id="rId6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microsoft.com/office/2007/relationships/hdphoto" Target="../media/hdphoto1.wdp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openxmlformats.org/officeDocument/2006/relationships/image" Target="../media/image66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slideLayout" Target="../slideLayouts/slideLayout18.xml"/><Relationship Id="rId6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slideLayout" Target="../slideLayouts/slideLayout14.xml"/><Relationship Id="rId11" Type="http://schemas.openxmlformats.org/officeDocument/2006/relationships/notesSlide" Target="../notesSlides/notesSlide5.xml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-200" dirty="0" smtClean="0">
                <a:latin typeface="Kalinga" pitchFamily="34" charset="0"/>
                <a:cs typeface="Kalinga" pitchFamily="34" charset="0"/>
              </a:rPr>
              <a:t>Interest points</a:t>
            </a:r>
            <a:endParaRPr lang="en-US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90800"/>
          </a:xfrm>
        </p:spPr>
        <p:txBody>
          <a:bodyPr>
            <a:normAutofit/>
          </a:bodyPr>
          <a:lstStyle/>
          <a:p>
            <a:r>
              <a:rPr lang="en-US" dirty="0" smtClean="0"/>
              <a:t>CSE P 576</a:t>
            </a:r>
            <a:endParaRPr lang="en-US" dirty="0"/>
          </a:p>
          <a:p>
            <a:r>
              <a:rPr lang="en-US" sz="2000" dirty="0" smtClean="0"/>
              <a:t>Ali Farhadi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Many slides from Steve Seitz, Larry </a:t>
            </a:r>
            <a:r>
              <a:rPr lang="en-US" sz="2000" dirty="0" err="1" smtClean="0"/>
              <a:t>Zitnick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81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3400" y="249703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Principle  Component  Analysis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3400" y="12192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Principal component is the direction of highest variance.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09491" y="1211862"/>
            <a:ext cx="4038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How to compute PCA components:</a:t>
            </a:r>
          </a:p>
          <a:p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 smtClean="0"/>
              <a:t>Subtract off the mean for each data point.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Compute the covariance matrix.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Compute eigenvectors and eigenvalues.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The components are the eigenvectors ranked by the eigenvalues.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33400" y="1905000"/>
            <a:ext cx="3733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Next, highest component is the direction with highest variance </a:t>
            </a:r>
            <a:r>
              <a:rPr lang="en-US" sz="1400" i="1" dirty="0" smtClean="0"/>
              <a:t>orthogonal</a:t>
            </a:r>
            <a:r>
              <a:rPr lang="en-US" sz="1400" dirty="0" smtClean="0"/>
              <a:t> to the previous components.</a:t>
            </a:r>
            <a:endParaRPr lang="en-US" sz="14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798328" y="3846292"/>
            <a:ext cx="7697972" cy="1905000"/>
            <a:chOff x="798328" y="3846292"/>
            <a:chExt cx="7697972" cy="1905000"/>
          </a:xfrm>
        </p:grpSpPr>
        <p:cxnSp>
          <p:nvCxnSpPr>
            <p:cNvPr id="41" name="Straight Connector 40"/>
            <p:cNvCxnSpPr/>
            <p:nvPr/>
          </p:nvCxnSpPr>
          <p:spPr bwMode="auto">
            <a:xfrm>
              <a:off x="1742119" y="3846292"/>
              <a:ext cx="0" cy="1905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798328" y="4798792"/>
              <a:ext cx="19431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Oval 42"/>
            <p:cNvSpPr/>
            <p:nvPr/>
          </p:nvSpPr>
          <p:spPr bwMode="auto">
            <a:xfrm>
              <a:off x="1682848" y="4710828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1747090" y="4697185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1799179" y="485322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1828800" y="472440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1704755" y="4764531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1631085" y="494908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1636776" y="4581078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1655090" y="4682056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1771420" y="479177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1774849" y="4633831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1642458" y="4751614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1726294" y="4808861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1676976" y="4848339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1571605" y="4690298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1625064" y="4798791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1771278" y="4765257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 bwMode="auto">
            <a:xfrm>
              <a:off x="4600910" y="3846292"/>
              <a:ext cx="0" cy="1905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3657119" y="4798792"/>
              <a:ext cx="19431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" name="Oval 60"/>
            <p:cNvSpPr/>
            <p:nvPr/>
          </p:nvSpPr>
          <p:spPr bwMode="auto">
            <a:xfrm>
              <a:off x="3990221" y="4717512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4520317" y="4840926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4631363" y="486814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4520317" y="4794474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4351083" y="4826006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4489876" y="494908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3886200" y="4705554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4619275" y="4751613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4635520" y="4676571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4489876" y="4727318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3990222" y="481992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4563758" y="4756753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4216965" y="4730455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4071166" y="470462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4576221" y="4710927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3878974" y="4843098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 bwMode="auto">
            <a:xfrm>
              <a:off x="7496991" y="3846292"/>
              <a:ext cx="0" cy="1905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6553200" y="4798792"/>
              <a:ext cx="19431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" name="Oval 78"/>
            <p:cNvSpPr/>
            <p:nvPr/>
          </p:nvSpPr>
          <p:spPr bwMode="auto">
            <a:xfrm>
              <a:off x="7527502" y="4767259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224837" y="534345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258778" y="5238881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437966" y="484940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160793" y="4826006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354692" y="4836075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429500" y="468912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354691" y="4719876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410208" y="5003509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496991" y="4716765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6858544" y="4819919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133034" y="5486400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469232" y="4752788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089027" y="5370664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527502" y="4852748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058021" y="4726569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6800729" y="4725592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6926573" y="4822185"/>
              <a:ext cx="55517" cy="54429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97" name="Straight Arrow Connector 96"/>
          <p:cNvCxnSpPr/>
          <p:nvPr/>
        </p:nvCxnSpPr>
        <p:spPr bwMode="auto">
          <a:xfrm flipH="1" flipV="1">
            <a:off x="3810000" y="4806042"/>
            <a:ext cx="809276" cy="83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3" name="Straight Arrow Connector 102"/>
          <p:cNvCxnSpPr/>
          <p:nvPr/>
        </p:nvCxnSpPr>
        <p:spPr bwMode="auto">
          <a:xfrm flipH="1">
            <a:off x="6886302" y="4800882"/>
            <a:ext cx="598715" cy="38071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>
            <a:off x="5105400" y="1801637"/>
            <a:ext cx="3276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Arrow Connector 108"/>
          <p:cNvCxnSpPr>
            <a:stCxn id="54" idx="1"/>
          </p:cNvCxnSpPr>
          <p:nvPr/>
        </p:nvCxnSpPr>
        <p:spPr bwMode="auto">
          <a:xfrm flipH="1" flipV="1">
            <a:off x="1571605" y="4635507"/>
            <a:ext cx="162819" cy="1813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2" name="Straight Arrow Connector 111"/>
          <p:cNvCxnSpPr/>
          <p:nvPr/>
        </p:nvCxnSpPr>
        <p:spPr bwMode="auto">
          <a:xfrm flipV="1">
            <a:off x="4600910" y="4608292"/>
            <a:ext cx="3069" cy="20854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5" name="Straight Arrow Connector 114"/>
          <p:cNvCxnSpPr/>
          <p:nvPr/>
        </p:nvCxnSpPr>
        <p:spPr bwMode="auto">
          <a:xfrm flipV="1">
            <a:off x="1747090" y="4661045"/>
            <a:ext cx="137227" cy="1649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7" name="Straight Arrow Connector 116"/>
          <p:cNvCxnSpPr/>
          <p:nvPr/>
        </p:nvCxnSpPr>
        <p:spPr bwMode="auto">
          <a:xfrm flipH="1" flipV="1">
            <a:off x="7116785" y="4343400"/>
            <a:ext cx="364926" cy="4762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18" name="TextBox 117"/>
          <p:cNvSpPr txBox="1"/>
          <p:nvPr/>
        </p:nvSpPr>
        <p:spPr>
          <a:xfrm>
            <a:off x="5744150" y="6096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eigenvalues are large!</a:t>
            </a:r>
            <a:endParaRPr lang="en-US" dirty="0"/>
          </a:p>
        </p:txBody>
      </p:sp>
      <p:cxnSp>
        <p:nvCxnSpPr>
          <p:cNvPr id="120" name="Straight Arrow Connector 119"/>
          <p:cNvCxnSpPr/>
          <p:nvPr/>
        </p:nvCxnSpPr>
        <p:spPr bwMode="auto">
          <a:xfrm flipV="1">
            <a:off x="6914061" y="5638800"/>
            <a:ext cx="68029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178" y="2920278"/>
            <a:ext cx="1536204" cy="37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27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0" grpId="0"/>
      <p:bldP spid="1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1981200" y="1143000"/>
          <a:ext cx="4718050" cy="153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Equation" r:id="rId4" imgW="1879600" imgH="609600" progId="Equation.DSMT4">
                  <p:embed/>
                </p:oleObj>
              </mc:Choice>
              <mc:Fallback>
                <p:oleObj name="Equation" r:id="rId4" imgW="1879600" imgH="60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143000"/>
                        <a:ext cx="4718050" cy="1531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2687667" y="5362583"/>
          <a:ext cx="14287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Equation" r:id="rId6" imgW="7315200" imgH="5041900" progId="Equation.3">
                  <p:embed/>
                </p:oleObj>
              </mc:Choice>
              <mc:Fallback>
                <p:oleObj name="Equation" r:id="rId6" imgW="7315200" imgH="5041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667" y="5362583"/>
                        <a:ext cx="142875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0" descr="hessian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9142" y="3990983"/>
            <a:ext cx="1655763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hessian"/>
          <p:cNvPicPr>
            <a:picLocks noChangeAspect="1" noChangeArrowheads="1"/>
          </p:cNvPicPr>
          <p:nvPr/>
        </p:nvPicPr>
        <p:blipFill>
          <a:blip r:embed="rId9" cstate="print"/>
          <a:srcRect l="7629" t="9563" r="47212" b="45161"/>
          <a:stretch>
            <a:fillRect/>
          </a:stretch>
        </p:blipFill>
        <p:spPr bwMode="auto">
          <a:xfrm>
            <a:off x="2606705" y="4013208"/>
            <a:ext cx="1619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hessian"/>
          <p:cNvPicPr>
            <a:picLocks noChangeAspect="1" noChangeArrowheads="1"/>
          </p:cNvPicPr>
          <p:nvPr/>
        </p:nvPicPr>
        <p:blipFill>
          <a:blip r:embed="rId9" cstate="print"/>
          <a:srcRect l="6955" t="54877" r="45802"/>
          <a:stretch>
            <a:fillRect/>
          </a:stretch>
        </p:blipFill>
        <p:spPr bwMode="auto">
          <a:xfrm>
            <a:off x="6762780" y="4013208"/>
            <a:ext cx="17002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9" descr="hessian"/>
          <p:cNvPicPr>
            <a:picLocks noChangeAspect="1" noChangeArrowheads="1"/>
          </p:cNvPicPr>
          <p:nvPr/>
        </p:nvPicPr>
        <p:blipFill>
          <a:blip r:embed="rId9" cstate="print"/>
          <a:srcRect l="53523" t="54877"/>
          <a:stretch>
            <a:fillRect/>
          </a:stretch>
        </p:blipFill>
        <p:spPr bwMode="auto">
          <a:xfrm>
            <a:off x="4668867" y="4013208"/>
            <a:ext cx="16732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11078" name="Object 6"/>
          <p:cNvGraphicFramePr>
            <a:graphicFrameLocks noChangeAspect="1"/>
          </p:cNvGraphicFramePr>
          <p:nvPr/>
        </p:nvGraphicFramePr>
        <p:xfrm>
          <a:off x="4745067" y="5362583"/>
          <a:ext cx="14605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Equation" r:id="rId10" imgW="7315200" imgH="5245100" progId="Equation.3">
                  <p:embed/>
                </p:oleObj>
              </mc:Choice>
              <mc:Fallback>
                <p:oleObj name="Equation" r:id="rId10" imgW="7315200" imgH="524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67" y="5362583"/>
                        <a:ext cx="146050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9" name="Object 7"/>
          <p:cNvGraphicFramePr>
            <a:graphicFrameLocks noChangeAspect="1"/>
          </p:cNvGraphicFramePr>
          <p:nvPr/>
        </p:nvGraphicFramePr>
        <p:xfrm>
          <a:off x="6497667" y="5362583"/>
          <a:ext cx="22225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Equation" r:id="rId12" imgW="7315200" imgH="3454400" progId="Equation.3">
                  <p:embed/>
                </p:oleObj>
              </mc:Choice>
              <mc:Fallback>
                <p:oleObj name="Equation" r:id="rId12" imgW="7315200" imgH="345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7667" y="5362583"/>
                        <a:ext cx="222250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1524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kern="0" dirty="0" smtClean="0">
                <a:solidFill>
                  <a:srgbClr val="000000"/>
                </a:solidFill>
                <a:latin typeface="Calibri"/>
              </a:rPr>
              <a:t>Second Moment Matrix</a:t>
            </a:r>
            <a:endParaRPr lang="ru-RU" sz="4000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957213" y="2771766"/>
            <a:ext cx="78137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 x 2 matrix of image derivatives (averaged in neighborhood of a point)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  <a:endParaRPr lang="en-US" sz="2800" dirty="0" smtClean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596" y="5619780"/>
            <a:ext cx="149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Notation: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87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814" y="2197520"/>
            <a:ext cx="3662363" cy="88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3400" y="249703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The math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0134" y="1143000"/>
            <a:ext cx="403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 compute the eigenvalues:</a:t>
            </a:r>
          </a:p>
          <a:p>
            <a:endParaRPr lang="en-US" sz="1400" dirty="0"/>
          </a:p>
          <a:p>
            <a:pPr marL="342900" indent="-342900">
              <a:buAutoNum type="arabicPeriod"/>
            </a:pPr>
            <a:r>
              <a:rPr lang="en-US" sz="1400" dirty="0" smtClean="0"/>
              <a:t>Compute the covariance matrix.</a:t>
            </a:r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400" dirty="0" smtClean="0"/>
              <a:t>Compute eigenvalues.</a:t>
            </a:r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/>
          </a:p>
          <a:p>
            <a:endParaRPr lang="en-US" sz="1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97520"/>
            <a:ext cx="1881188" cy="62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80" y="4495800"/>
            <a:ext cx="5410200" cy="73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9663" y="312420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Typically Gaussian weights</a:t>
            </a:r>
            <a:endParaRPr lang="en-US" sz="1400" dirty="0">
              <a:solidFill>
                <a:srgbClr val="0070C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2759434" y="2819400"/>
            <a:ext cx="247483" cy="381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95800"/>
            <a:ext cx="1646583" cy="87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89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Corner Response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Computing </a:t>
            </a:r>
            <a:r>
              <a:rPr lang="en-US" dirty="0" err="1" smtClean="0"/>
              <a:t>eigenvalues</a:t>
            </a:r>
            <a:r>
              <a:rPr lang="en-US" dirty="0" smtClean="0"/>
              <a:t> are expensive</a:t>
            </a:r>
          </a:p>
          <a:p>
            <a:r>
              <a:rPr lang="en-US" dirty="0" smtClean="0"/>
              <a:t>Harris corner detector uses the following alternative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428387"/>
            <a:ext cx="5410200" cy="500718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105400"/>
            <a:ext cx="3352800" cy="771677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5105400"/>
            <a:ext cx="3337034" cy="76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" y="4419600"/>
            <a:ext cx="202773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Reminder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367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Harris detector: Steps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51816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smtClean="0"/>
              <a:t>Compute Gaussian derivatives at each pixel</a:t>
            </a:r>
          </a:p>
          <a:p>
            <a:pPr marL="533400" indent="-533400">
              <a:buFontTx/>
              <a:buAutoNum type="arabicPeriod"/>
            </a:pPr>
            <a:r>
              <a:rPr lang="en-US" smtClean="0"/>
              <a:t>Compute second moment matrix </a:t>
            </a:r>
            <a:r>
              <a:rPr lang="en-US" i="1" smtClean="0"/>
              <a:t>M</a:t>
            </a:r>
            <a:r>
              <a:rPr lang="en-US" smtClean="0"/>
              <a:t> in a Gaussian window around each pixel </a:t>
            </a:r>
          </a:p>
          <a:p>
            <a:pPr marL="533400" indent="-533400">
              <a:buFontTx/>
              <a:buAutoNum type="arabicPeriod"/>
            </a:pPr>
            <a:r>
              <a:rPr lang="en-US" smtClean="0"/>
              <a:t>Compute corner response function </a:t>
            </a:r>
            <a:r>
              <a:rPr lang="en-US" i="1" smtClean="0"/>
              <a:t>R</a:t>
            </a:r>
          </a:p>
          <a:p>
            <a:pPr marL="533400" indent="-533400">
              <a:buFontTx/>
              <a:buAutoNum type="arabicPeriod"/>
            </a:pPr>
            <a:r>
              <a:rPr lang="en-US" smtClean="0"/>
              <a:t>Threshold </a:t>
            </a:r>
            <a:r>
              <a:rPr lang="en-US" i="1" smtClean="0"/>
              <a:t>R</a:t>
            </a:r>
            <a:endParaRPr lang="en-US" i="1" smtClean="0">
              <a:latin typeface="Symbol" pitchFamily="18" charset="2"/>
            </a:endParaRPr>
          </a:p>
          <a:p>
            <a:pPr marL="533400" indent="-533400">
              <a:buFontTx/>
              <a:buAutoNum type="arabicPeriod"/>
            </a:pPr>
            <a:r>
              <a:rPr lang="en-US" smtClean="0"/>
              <a:t>Find local maxima of response function (nonmaximum suppression)</a:t>
            </a:r>
          </a:p>
        </p:txBody>
      </p:sp>
      <p:sp>
        <p:nvSpPr>
          <p:cNvPr id="34820" name="Rectangle 14"/>
          <p:cNvSpPr>
            <a:spLocks noChangeArrowheads="1"/>
          </p:cNvSpPr>
          <p:nvPr/>
        </p:nvSpPr>
        <p:spPr bwMode="auto">
          <a:xfrm>
            <a:off x="381000" y="5759450"/>
            <a:ext cx="845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dirty="0" err="1"/>
              <a:t>C.Harris</a:t>
            </a:r>
            <a:r>
              <a:rPr lang="en-US" sz="2000" dirty="0"/>
              <a:t> and </a:t>
            </a:r>
            <a:r>
              <a:rPr lang="en-US" sz="2000" dirty="0" err="1"/>
              <a:t>M.Stephens</a:t>
            </a:r>
            <a:r>
              <a:rPr lang="en-US" sz="2000" dirty="0"/>
              <a:t>. </a:t>
            </a:r>
            <a:r>
              <a:rPr lang="en-US" sz="2000" dirty="0" smtClean="0">
                <a:hlinkClick r:id="rId3"/>
              </a:rPr>
              <a:t>“A </a:t>
            </a:r>
            <a:r>
              <a:rPr lang="en-US" sz="2000" dirty="0">
                <a:hlinkClick r:id="rId3"/>
              </a:rPr>
              <a:t>Combined Corner and Edge Detector</a:t>
            </a:r>
            <a:r>
              <a:rPr lang="en-US" sz="2000" dirty="0" smtClean="0">
                <a:hlinkClick r:id="rId3"/>
              </a:rPr>
              <a:t>.” </a:t>
            </a:r>
            <a:r>
              <a:rPr lang="en-US" sz="2000" i="1" dirty="0"/>
              <a:t>Proceedings of the 4th </a:t>
            </a:r>
            <a:r>
              <a:rPr lang="en-US" sz="2000" i="1" dirty="0" err="1"/>
              <a:t>Alvey</a:t>
            </a:r>
            <a:r>
              <a:rPr lang="en-US" sz="2000" i="1" dirty="0"/>
              <a:t> Vision Conference</a:t>
            </a:r>
            <a:r>
              <a:rPr lang="en-US" sz="2000" dirty="0"/>
              <a:t>: pages 147—151, 1988.  </a:t>
            </a:r>
          </a:p>
        </p:txBody>
      </p:sp>
    </p:spTree>
    <p:extLst>
      <p:ext uri="{BB962C8B-B14F-4D97-AF65-F5344CB8AC3E}">
        <p14:creationId xmlns:p14="http://schemas.microsoft.com/office/powerpoint/2010/main" val="1367992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Harris Detector: Steps</a:t>
            </a:r>
            <a:endParaRPr lang="ru-RU" sz="3200" smtClean="0"/>
          </a:p>
        </p:txBody>
      </p:sp>
      <p:pic>
        <p:nvPicPr>
          <p:cNvPr id="35843" name="Picture 3" descr="cows_step0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/>
          <a:stretch>
            <a:fillRect/>
          </a:stretch>
        </p:blipFill>
        <p:spPr bwMode="auto">
          <a:xfrm>
            <a:off x="533400" y="1295400"/>
            <a:ext cx="8153400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5823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2982"/>
            <a:ext cx="8229600" cy="1143000"/>
          </a:xfrm>
        </p:spPr>
        <p:txBody>
          <a:bodyPr/>
          <a:lstStyle/>
          <a:p>
            <a:r>
              <a:rPr lang="en-US" sz="3200" dirty="0" smtClean="0"/>
              <a:t>Harris Detector: Steps</a:t>
            </a:r>
            <a:endParaRPr lang="ru-RU" sz="3200" dirty="0" smtClean="0"/>
          </a:p>
        </p:txBody>
      </p:sp>
      <p:pic>
        <p:nvPicPr>
          <p:cNvPr id="36867" name="Picture 3" descr="cows_step1_corner_respon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81534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828675" y="774700"/>
            <a:ext cx="4052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cs typeface="Times New Roman" pitchFamily="18" charset="0"/>
              </a:rPr>
              <a:t>Compute corner response </a:t>
            </a:r>
            <a:r>
              <a:rPr lang="en-US" i="1">
                <a:cs typeface="Times New Roman" pitchFamily="18" charset="0"/>
              </a:rPr>
              <a:t>R</a:t>
            </a:r>
            <a:endParaRPr lang="ru-RU" i="1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52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0702"/>
            <a:ext cx="8229600" cy="1143000"/>
          </a:xfrm>
        </p:spPr>
        <p:txBody>
          <a:bodyPr/>
          <a:lstStyle/>
          <a:p>
            <a:r>
              <a:rPr lang="en-US" sz="3200" dirty="0" smtClean="0"/>
              <a:t>Harris Detector: Steps</a:t>
            </a:r>
            <a:endParaRPr lang="ru-RU" sz="3200" dirty="0" smtClean="0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838200" y="774700"/>
            <a:ext cx="7456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cs typeface="Times New Roman" pitchFamily="18" charset="0"/>
              </a:rPr>
              <a:t>Find points with large corner response: </a:t>
            </a:r>
            <a:r>
              <a:rPr lang="en-US" i="1">
                <a:cs typeface="Times New Roman" pitchFamily="18" charset="0"/>
              </a:rPr>
              <a:t>R&gt;</a:t>
            </a:r>
            <a:r>
              <a:rPr lang="en-US">
                <a:cs typeface="Times New Roman" pitchFamily="18" charset="0"/>
              </a:rPr>
              <a:t>threshold</a:t>
            </a:r>
            <a:endParaRPr lang="ru-RU">
              <a:cs typeface="Times New Roman" pitchFamily="18" charset="0"/>
            </a:endParaRPr>
          </a:p>
        </p:txBody>
      </p:sp>
      <p:pic>
        <p:nvPicPr>
          <p:cNvPr id="37892" name="Picture 4" descr="cows_step2_thre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81534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132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7282"/>
            <a:ext cx="8229600" cy="1143000"/>
          </a:xfrm>
        </p:spPr>
        <p:txBody>
          <a:bodyPr/>
          <a:lstStyle/>
          <a:p>
            <a:r>
              <a:rPr lang="en-US" sz="3200" dirty="0" smtClean="0"/>
              <a:t>Harris Detector: Steps</a:t>
            </a:r>
            <a:endParaRPr lang="ru-RU" sz="3200" dirty="0" smtClean="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838200" y="774700"/>
            <a:ext cx="5795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cs typeface="Times New Roman" pitchFamily="18" charset="0"/>
              </a:rPr>
              <a:t>Take only the points of local maxima of </a:t>
            </a:r>
            <a:r>
              <a:rPr lang="en-US" i="1">
                <a:cs typeface="Times New Roman" pitchFamily="18" charset="0"/>
              </a:rPr>
              <a:t>R</a:t>
            </a:r>
            <a:endParaRPr lang="ru-RU" i="1">
              <a:cs typeface="Times New Roman" pitchFamily="18" charset="0"/>
            </a:endParaRPr>
          </a:p>
        </p:txBody>
      </p:sp>
      <p:pic>
        <p:nvPicPr>
          <p:cNvPr id="38916" name="Picture 4" descr="cows_step3_thresh&amp;max"/>
          <p:cNvPicPr>
            <a:picLocks noChangeAspect="1" noChangeArrowheads="1"/>
          </p:cNvPicPr>
          <p:nvPr/>
        </p:nvPicPr>
        <p:blipFill>
          <a:blip r:embed="rId3" cstate="print">
            <a:lum bright="24000" contrast="72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533400" y="1295400"/>
            <a:ext cx="815340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1193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3200" dirty="0" smtClean="0"/>
              <a:t>Harris Detector: Steps</a:t>
            </a:r>
            <a:endParaRPr lang="ru-RU" sz="3200" dirty="0" smtClean="0"/>
          </a:p>
        </p:txBody>
      </p:sp>
      <p:pic>
        <p:nvPicPr>
          <p:cNvPr id="39939" name="Picture 3" descr="cows_step4_harris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/>
          <a:stretch>
            <a:fillRect/>
          </a:stretch>
        </p:blipFill>
        <p:spPr bwMode="auto">
          <a:xfrm>
            <a:off x="533400" y="1295400"/>
            <a:ext cx="8153400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8028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How can we find corresponding points?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19458" name="Picture 2" descr="C:\data\InterestPointEval\Graffiti\im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6" y="1867535"/>
            <a:ext cx="3717925" cy="297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data\InterestPointEval\Graffiti\img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1867535"/>
            <a:ext cx="3717925" cy="297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524000" y="2514600"/>
            <a:ext cx="4724400" cy="76200"/>
          </a:xfrm>
          <a:prstGeom prst="straightConnector1">
            <a:avLst/>
          </a:prstGeom>
          <a:ln w="571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048000" y="2895600"/>
            <a:ext cx="3810000" cy="228600"/>
          </a:xfrm>
          <a:prstGeom prst="straightConnector1">
            <a:avLst/>
          </a:prstGeom>
          <a:ln w="571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86000" y="3886200"/>
            <a:ext cx="4313237" cy="266700"/>
          </a:xfrm>
          <a:prstGeom prst="straightConnector1">
            <a:avLst/>
          </a:prstGeom>
          <a:ln w="571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33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Properties of the Harris corner detector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337720"/>
            <a:ext cx="7772400" cy="2286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Translation invariant?</a:t>
            </a:r>
          </a:p>
          <a:p>
            <a:r>
              <a:rPr lang="en-US" sz="2800" dirty="0" smtClean="0"/>
              <a:t>Rotation invariant? </a:t>
            </a:r>
          </a:p>
          <a:p>
            <a:r>
              <a:rPr lang="en-US" sz="2800" dirty="0" smtClean="0"/>
              <a:t>Scale invariant?</a:t>
            </a:r>
            <a:endParaRPr lang="en-US" sz="28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3124200" y="3048000"/>
            <a:ext cx="5410200" cy="3232150"/>
            <a:chOff x="3124200" y="3048000"/>
            <a:chExt cx="5410200" cy="3232150"/>
          </a:xfrm>
        </p:grpSpPr>
        <p:grpSp>
          <p:nvGrpSpPr>
            <p:cNvPr id="3" name="Group 18"/>
            <p:cNvGrpSpPr/>
            <p:nvPr/>
          </p:nvGrpSpPr>
          <p:grpSpPr>
            <a:xfrm>
              <a:off x="5715000" y="3048000"/>
              <a:ext cx="2819400" cy="3232150"/>
              <a:chOff x="1219200" y="3244850"/>
              <a:chExt cx="2819400" cy="3232150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1295400" y="3463925"/>
                <a:ext cx="2743200" cy="2006600"/>
              </a:xfrm>
              <a:custGeom>
                <a:avLst/>
                <a:gdLst>
                  <a:gd name="T0" fmla="*/ 0 w 1728"/>
                  <a:gd name="T1" fmla="*/ 1264 h 1264"/>
                  <a:gd name="T2" fmla="*/ 96 w 1728"/>
                  <a:gd name="T3" fmla="*/ 400 h 1264"/>
                  <a:gd name="T4" fmla="*/ 432 w 1728"/>
                  <a:gd name="T5" fmla="*/ 64 h 1264"/>
                  <a:gd name="T6" fmla="*/ 1056 w 1728"/>
                  <a:gd name="T7" fmla="*/ 16 h 1264"/>
                  <a:gd name="T8" fmla="*/ 1728 w 1728"/>
                  <a:gd name="T9" fmla="*/ 160 h 1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8"/>
                  <a:gd name="T16" fmla="*/ 0 h 1264"/>
                  <a:gd name="T17" fmla="*/ 1728 w 1728"/>
                  <a:gd name="T18" fmla="*/ 1264 h 1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8" h="1264">
                    <a:moveTo>
                      <a:pt x="0" y="1264"/>
                    </a:moveTo>
                    <a:cubicBezTo>
                      <a:pt x="12" y="932"/>
                      <a:pt x="24" y="600"/>
                      <a:pt x="96" y="400"/>
                    </a:cubicBezTo>
                    <a:cubicBezTo>
                      <a:pt x="168" y="200"/>
                      <a:pt x="272" y="128"/>
                      <a:pt x="432" y="64"/>
                    </a:cubicBezTo>
                    <a:cubicBezTo>
                      <a:pt x="592" y="0"/>
                      <a:pt x="840" y="0"/>
                      <a:pt x="1056" y="16"/>
                    </a:cubicBezTo>
                    <a:cubicBezTo>
                      <a:pt x="1272" y="32"/>
                      <a:pt x="1500" y="96"/>
                      <a:pt x="1728" y="16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1219200" y="4022725"/>
                <a:ext cx="381000" cy="381000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600200" y="3489325"/>
                <a:ext cx="381000" cy="381000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9"/>
              <p:cNvSpPr>
                <a:spLocks noChangeArrowheads="1"/>
              </p:cNvSpPr>
              <p:nvPr/>
            </p:nvSpPr>
            <p:spPr bwMode="auto">
              <a:xfrm>
                <a:off x="2452688" y="3244850"/>
                <a:ext cx="381000" cy="381000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Text Box 11"/>
              <p:cNvSpPr txBox="1">
                <a:spLocks noChangeArrowheads="1"/>
              </p:cNvSpPr>
              <p:nvPr/>
            </p:nvSpPr>
            <p:spPr bwMode="auto">
              <a:xfrm>
                <a:off x="1371600" y="5775325"/>
                <a:ext cx="2590800" cy="701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cs typeface="Times New Roman" pitchFamily="18" charset="0"/>
                  </a:rPr>
                  <a:t>All points will be classified as </a:t>
                </a:r>
                <a:r>
                  <a:rPr lang="en-US" sz="2000" dirty="0">
                    <a:solidFill>
                      <a:srgbClr val="0033CC"/>
                    </a:solidFill>
                    <a:cs typeface="Times New Roman" pitchFamily="18" charset="0"/>
                  </a:rPr>
                  <a:t>edges</a:t>
                </a:r>
                <a:endParaRPr lang="ru-RU" sz="2000" dirty="0">
                  <a:solidFill>
                    <a:srgbClr val="0033CC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3124200" y="3810000"/>
              <a:ext cx="1676400" cy="838200"/>
            </a:xfrm>
            <a:custGeom>
              <a:avLst/>
              <a:gdLst>
                <a:gd name="T0" fmla="*/ 1257300 w 21600"/>
                <a:gd name="T1" fmla="*/ 0 h 21600"/>
                <a:gd name="T2" fmla="*/ 0 w 21600"/>
                <a:gd name="T3" fmla="*/ 419100 h 21600"/>
                <a:gd name="T4" fmla="*/ 1257300 w 21600"/>
                <a:gd name="T5" fmla="*/ 838200 h 21600"/>
                <a:gd name="T6" fmla="*/ 1676400 w 21600"/>
                <a:gd name="T7" fmla="*/ 4191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219200" y="3200400"/>
            <a:ext cx="1371600" cy="2492375"/>
            <a:chOff x="2971800" y="3756025"/>
            <a:chExt cx="1371600" cy="2492375"/>
          </a:xfrm>
        </p:grpSpPr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3276600" y="3860800"/>
              <a:ext cx="381000" cy="330200"/>
            </a:xfrm>
            <a:custGeom>
              <a:avLst/>
              <a:gdLst>
                <a:gd name="T0" fmla="*/ 0 w 1728"/>
                <a:gd name="T1" fmla="*/ 1264 h 1264"/>
                <a:gd name="T2" fmla="*/ 96 w 1728"/>
                <a:gd name="T3" fmla="*/ 400 h 1264"/>
                <a:gd name="T4" fmla="*/ 432 w 1728"/>
                <a:gd name="T5" fmla="*/ 64 h 1264"/>
                <a:gd name="T6" fmla="*/ 1056 w 1728"/>
                <a:gd name="T7" fmla="*/ 16 h 1264"/>
                <a:gd name="T8" fmla="*/ 1728 w 1728"/>
                <a:gd name="T9" fmla="*/ 160 h 1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8"/>
                <a:gd name="T16" fmla="*/ 0 h 1264"/>
                <a:gd name="T17" fmla="*/ 1728 w 1728"/>
                <a:gd name="T18" fmla="*/ 1264 h 1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8" h="1264">
                  <a:moveTo>
                    <a:pt x="0" y="1264"/>
                  </a:moveTo>
                  <a:cubicBezTo>
                    <a:pt x="12" y="932"/>
                    <a:pt x="24" y="600"/>
                    <a:pt x="96" y="400"/>
                  </a:cubicBezTo>
                  <a:cubicBezTo>
                    <a:pt x="168" y="200"/>
                    <a:pt x="272" y="128"/>
                    <a:pt x="432" y="64"/>
                  </a:cubicBezTo>
                  <a:cubicBezTo>
                    <a:pt x="592" y="0"/>
                    <a:pt x="840" y="0"/>
                    <a:pt x="1056" y="16"/>
                  </a:cubicBezTo>
                  <a:cubicBezTo>
                    <a:pt x="1272" y="32"/>
                    <a:pt x="1500" y="96"/>
                    <a:pt x="1728" y="16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214688" y="3756025"/>
              <a:ext cx="381000" cy="3810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971800" y="5791200"/>
              <a:ext cx="1371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3300"/>
                  </a:solidFill>
                  <a:cs typeface="Times New Roman" pitchFamily="18" charset="0"/>
                </a:rPr>
                <a:t>Corner !</a:t>
              </a:r>
              <a:endParaRPr lang="ru-RU" sz="2400">
                <a:solidFill>
                  <a:srgbClr val="FF3300"/>
                </a:solidFill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800600" y="142684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Yes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6800" y="249364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No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00600" y="196024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665751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 smtClean="0"/>
              <a:t>Scale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5240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Let’s look at scale first:</a:t>
            </a:r>
          </a:p>
        </p:txBody>
      </p:sp>
      <p:pic>
        <p:nvPicPr>
          <p:cNvPr id="5123" name="Picture 3" descr="C:\data\InterestPointEval\PaperData\seattle\138289168_xXuQv-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546250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05732" y="60960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“best” scale?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371209" y="2987702"/>
            <a:ext cx="152400" cy="152400"/>
          </a:xfrm>
          <a:prstGeom prst="ellipse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295009" y="2911502"/>
            <a:ext cx="304800" cy="304800"/>
          </a:xfrm>
          <a:prstGeom prst="ellipse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052504" y="2674951"/>
            <a:ext cx="789809" cy="777902"/>
          </a:xfrm>
          <a:prstGeom prst="ellipse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204905" y="2831326"/>
            <a:ext cx="487028" cy="465151"/>
          </a:xfrm>
          <a:prstGeom prst="ellipse">
            <a:avLst/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81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Invariance</a:t>
            </a:r>
            <a:endParaRPr lang="de-CH" dirty="0" smtClean="0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439863"/>
            <a:ext cx="331311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5738" y="1476375"/>
            <a:ext cx="2619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1871663" y="2052638"/>
            <a:ext cx="215900" cy="215900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39943" name="Rectangle 6"/>
          <p:cNvSpPr>
            <a:spLocks noChangeArrowheads="1"/>
          </p:cNvSpPr>
          <p:nvPr/>
        </p:nvSpPr>
        <p:spPr bwMode="auto">
          <a:xfrm>
            <a:off x="5651500" y="1728788"/>
            <a:ext cx="396875" cy="395287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pSp>
        <p:nvGrpSpPr>
          <p:cNvPr id="39944" name="Group 7"/>
          <p:cNvGrpSpPr>
            <a:grpSpLocks/>
          </p:cNvGrpSpPr>
          <p:nvPr/>
        </p:nvGrpSpPr>
        <p:grpSpPr bwMode="auto">
          <a:xfrm>
            <a:off x="5821363" y="1881188"/>
            <a:ext cx="73025" cy="73025"/>
            <a:chOff x="1292" y="2205"/>
            <a:chExt cx="46" cy="46"/>
          </a:xfrm>
        </p:grpSpPr>
        <p:sp>
          <p:nvSpPr>
            <p:cNvPr id="39952" name="Line 8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3" name="Line 9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45" name="Group 10"/>
          <p:cNvGrpSpPr>
            <a:grpSpLocks/>
          </p:cNvGrpSpPr>
          <p:nvPr/>
        </p:nvGrpSpPr>
        <p:grpSpPr bwMode="auto">
          <a:xfrm>
            <a:off x="1943100" y="2124075"/>
            <a:ext cx="73025" cy="73025"/>
            <a:chOff x="1292" y="2205"/>
            <a:chExt cx="46" cy="46"/>
          </a:xfrm>
        </p:grpSpPr>
        <p:sp>
          <p:nvSpPr>
            <p:cNvPr id="39950" name="Line 11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1" name="Line 12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6" name="Line 13"/>
          <p:cNvSpPr>
            <a:spLocks noChangeShapeType="1"/>
          </p:cNvSpPr>
          <p:nvPr/>
        </p:nvSpPr>
        <p:spPr bwMode="auto">
          <a:xfrm>
            <a:off x="1979613" y="2303463"/>
            <a:ext cx="1116012" cy="208915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7" name="Line 14"/>
          <p:cNvSpPr>
            <a:spLocks noChangeShapeType="1"/>
          </p:cNvSpPr>
          <p:nvPr/>
        </p:nvSpPr>
        <p:spPr bwMode="auto">
          <a:xfrm flipH="1">
            <a:off x="5616575" y="2160588"/>
            <a:ext cx="250825" cy="2268537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9948" name="Object 2"/>
          <p:cNvGraphicFramePr>
            <a:graphicFrameLocks noChangeAspect="1"/>
          </p:cNvGraphicFramePr>
          <p:nvPr/>
        </p:nvGraphicFramePr>
        <p:xfrm>
          <a:off x="3008313" y="4433888"/>
          <a:ext cx="34988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6" imgW="2120900" imgH="241300" progId="Equation.3">
                  <p:embed/>
                </p:oleObj>
              </mc:Choice>
              <mc:Fallback>
                <p:oleObj name="Equation" r:id="rId6" imgW="2120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313" y="4433888"/>
                        <a:ext cx="3498850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85800" y="5034383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How can we independently select interest points in each image, such that the detections are repeatable across different scales?</a:t>
            </a:r>
          </a:p>
        </p:txBody>
      </p:sp>
    </p:spTree>
    <p:extLst>
      <p:ext uri="{BB962C8B-B14F-4D97-AF65-F5344CB8AC3E}">
        <p14:creationId xmlns:p14="http://schemas.microsoft.com/office/powerpoint/2010/main" val="644760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data\InterestPointEval\PaperData\seattle\138289168_xXuQv-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7" t="3931" r="34704" b="44112"/>
          <a:stretch/>
        </p:blipFill>
        <p:spPr bwMode="auto">
          <a:xfrm>
            <a:off x="3190875" y="1840381"/>
            <a:ext cx="1614115" cy="190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3557295" y="2176324"/>
            <a:ext cx="762000" cy="762000"/>
          </a:xfrm>
          <a:prstGeom prst="ellipse">
            <a:avLst/>
          </a:prstGeom>
          <a:solidFill>
            <a:srgbClr val="00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 smtClean="0"/>
              <a:t>Differences between Inside and Outside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24807" y="1847671"/>
            <a:ext cx="1614115" cy="1900362"/>
            <a:chOff x="3705308" y="2353586"/>
            <a:chExt cx="1614115" cy="1900362"/>
          </a:xfrm>
        </p:grpSpPr>
        <p:pic>
          <p:nvPicPr>
            <p:cNvPr id="5123" name="Picture 3" descr="C:\data\InterestPointEval\PaperData\seattle\138289168_xXuQv-O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47" t="3931" r="34704" b="44112"/>
            <a:stretch/>
          </p:blipFill>
          <p:spPr bwMode="auto">
            <a:xfrm>
              <a:off x="3705308" y="2353586"/>
              <a:ext cx="1614115" cy="1900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/>
            <p:cNvSpPr/>
            <p:nvPr/>
          </p:nvSpPr>
          <p:spPr bwMode="auto">
            <a:xfrm>
              <a:off x="4204905" y="2831326"/>
              <a:ext cx="487028" cy="465151"/>
            </a:xfrm>
            <a:prstGeom prst="ellipse">
              <a:avLst/>
            </a:pr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6146" name="Picture 2" descr="http://lh6.ggpht.com/_8ce_Z70xgCg/Sh8ANnA49lI/AAAAAAAAAr4/_woA4gZMPUA/LoG_hat2_thumb%5B2%5D.gif?imgmax=8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1923871"/>
            <a:ext cx="2524125" cy="301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3711683" y="2328724"/>
            <a:ext cx="453225" cy="457200"/>
          </a:xfrm>
          <a:prstGeom prst="ellipse">
            <a:avLst/>
          </a:prstGeom>
          <a:solidFill>
            <a:srgbClr val="FFFFFF">
              <a:alpha val="7607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2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 smtClean="0"/>
              <a:t>Scale</a:t>
            </a: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15" y="2658070"/>
            <a:ext cx="2423885" cy="32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181987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Gaussian?</a:t>
            </a:r>
          </a:p>
          <a:p>
            <a:endParaRPr lang="en-US" dirty="0"/>
          </a:p>
          <a:p>
            <a:r>
              <a:rPr lang="en-US" dirty="0" smtClean="0"/>
              <a:t>It is invariant to scale change, i.e., </a:t>
            </a:r>
          </a:p>
          <a:p>
            <a:r>
              <a:rPr lang="en-US" dirty="0"/>
              <a:t>a</a:t>
            </a:r>
            <a:r>
              <a:rPr lang="en-US" dirty="0" smtClean="0"/>
              <a:t>nd has several other nice properties.  </a:t>
            </a:r>
            <a:r>
              <a:rPr lang="en-US" sz="1200" dirty="0" err="1" smtClean="0"/>
              <a:t>Lindeberg</a:t>
            </a:r>
            <a:r>
              <a:rPr lang="en-US" sz="1200" dirty="0" smtClean="0"/>
              <a:t>, 1994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" y="3877270"/>
            <a:ext cx="3345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practice, the </a:t>
            </a:r>
            <a:r>
              <a:rPr lang="en-US" dirty="0" err="1" smtClean="0"/>
              <a:t>Laplacian</a:t>
            </a:r>
            <a:r>
              <a:rPr lang="en-US" dirty="0" smtClean="0"/>
              <a:t> is approximated using a Difference of Gaussian (</a:t>
            </a:r>
            <a:r>
              <a:rPr lang="en-US" dirty="0" err="1" smtClean="0"/>
              <a:t>DoG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8194" name="Picture 2" descr="http://micro.magnet.fsu.edu/primer/java/digitalimaging/processing/diffgaussians/diffgaussiansfigur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69233"/>
            <a:ext cx="4195545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69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Difference-of-Gaussian (DoG)</a:t>
            </a:r>
            <a:endParaRPr lang="de-CH" smtClean="0"/>
          </a:p>
        </p:txBody>
      </p:sp>
      <p:sp>
        <p:nvSpPr>
          <p:cNvPr id="368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grpSp>
        <p:nvGrpSpPr>
          <p:cNvPr id="50181" name="Group 5"/>
          <p:cNvGrpSpPr>
            <a:grpSpLocks/>
          </p:cNvGrpSpPr>
          <p:nvPr/>
        </p:nvGrpSpPr>
        <p:grpSpPr bwMode="auto">
          <a:xfrm>
            <a:off x="769936" y="2138362"/>
            <a:ext cx="7715251" cy="4176713"/>
            <a:chOff x="565150" y="2420938"/>
            <a:chExt cx="7715250" cy="4176712"/>
          </a:xfrm>
        </p:grpSpPr>
        <p:pic>
          <p:nvPicPr>
            <p:cNvPr id="50182" name="Picture 4" descr="c-enhedg-lapla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56325" y="2420938"/>
              <a:ext cx="2016125" cy="201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0183" name="Group 11"/>
            <p:cNvGrpSpPr>
              <a:grpSpLocks/>
            </p:cNvGrpSpPr>
            <p:nvPr/>
          </p:nvGrpSpPr>
          <p:grpSpPr bwMode="auto">
            <a:xfrm>
              <a:off x="565150" y="4897438"/>
              <a:ext cx="7715250" cy="1700212"/>
              <a:chOff x="565150" y="4897438"/>
              <a:chExt cx="7715250" cy="1700212"/>
            </a:xfrm>
          </p:grpSpPr>
          <p:pic>
            <p:nvPicPr>
              <p:cNvPr id="50184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56177" y="4899025"/>
                <a:ext cx="2170112" cy="169862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50185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65150" y="4899025"/>
                <a:ext cx="2170113" cy="169862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50186" name="Picture 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119813" y="4897438"/>
                <a:ext cx="2160587" cy="170021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</p:pic>
          <p:sp>
            <p:nvSpPr>
              <p:cNvPr id="50187" name="Text Box 8"/>
              <p:cNvSpPr txBox="1">
                <a:spLocks noChangeArrowheads="1"/>
              </p:cNvSpPr>
              <p:nvPr/>
            </p:nvSpPr>
            <p:spPr bwMode="auto">
              <a:xfrm>
                <a:off x="2735263" y="5461000"/>
                <a:ext cx="431800" cy="51911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pl-PL" sz="2800" b="1"/>
                  <a:t>-</a:t>
                </a:r>
                <a:endParaRPr lang="en-US" sz="2800" b="1"/>
              </a:p>
            </p:txBody>
          </p:sp>
          <p:sp>
            <p:nvSpPr>
              <p:cNvPr id="50188" name="Text Box 9"/>
              <p:cNvSpPr txBox="1">
                <a:spLocks noChangeArrowheads="1"/>
              </p:cNvSpPr>
              <p:nvPr/>
            </p:nvSpPr>
            <p:spPr bwMode="auto">
              <a:xfrm>
                <a:off x="5507038" y="5403850"/>
                <a:ext cx="431800" cy="51911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pl-PL" sz="2800" b="1"/>
                  <a:t>=</a:t>
                </a:r>
                <a:endParaRPr lang="en-US" sz="2800" b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1303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0395"/>
            <a:ext cx="8380412" cy="750205"/>
          </a:xfrm>
        </p:spPr>
        <p:txBody>
          <a:bodyPr/>
          <a:lstStyle/>
          <a:p>
            <a:r>
              <a:rPr lang="en-US" dirty="0" err="1" smtClean="0"/>
              <a:t>DoG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17410" name="Picture 2" descr="C:\larryz\classes\UW576S11\data\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793337"/>
            <a:ext cx="1600200" cy="13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larryz\classes\UW576S11\data\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1116211"/>
            <a:ext cx="1905000" cy="155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larryz\classes\UW576S11\data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33659"/>
            <a:ext cx="1600200" cy="13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larryz\classes\UW576S11\data\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33659"/>
            <a:ext cx="1600200" cy="13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C:\larryz\classes\UW576S11\data\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33658"/>
            <a:ext cx="1600200" cy="13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C:\larryz\classes\UW576S11\data\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33659"/>
            <a:ext cx="1600200" cy="13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 descr="C:\larryz\classes\UW576S11\data\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28014"/>
            <a:ext cx="1600200" cy="13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C:\larryz\classes\UW576S11\data\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59468"/>
            <a:ext cx="1600200" cy="13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9" name="Picture 11" descr="C:\larryz\classes\UW576S11\data\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93337"/>
            <a:ext cx="1600200" cy="13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C:\larryz\classes\UW576S11\data\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793337"/>
            <a:ext cx="1600200" cy="13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1" name="Picture 13" descr="C:\larryz\classes\UW576S11\data\9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93337"/>
            <a:ext cx="1600200" cy="13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33632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</a:t>
            </a:r>
            <a:r>
              <a:rPr lang="en-US" dirty="0" smtClean="0"/>
              <a:t> = 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00" y="608045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</a:t>
            </a:r>
            <a:r>
              <a:rPr lang="en-US" dirty="0" smtClean="0"/>
              <a:t> = 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9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1" name="Straight Arrow Connector 36"/>
          <p:cNvCxnSpPr>
            <a:cxnSpLocks noChangeShapeType="1"/>
          </p:cNvCxnSpPr>
          <p:nvPr/>
        </p:nvCxnSpPr>
        <p:spPr bwMode="auto">
          <a:xfrm rot="5400000">
            <a:off x="7566819" y="3282156"/>
            <a:ext cx="24828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33563" y="1779588"/>
            <a:ext cx="2397125" cy="4318000"/>
            <a:chOff x="2211388" y="2024063"/>
            <a:chExt cx="2397125" cy="4317444"/>
          </a:xfrm>
        </p:grpSpPr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2211388" y="3933825"/>
            <a:ext cx="1712912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4" name="Equation" r:id="rId4" imgW="7315200" imgH="1778000" progId="Equation.3">
                    <p:embed/>
                  </p:oleObj>
                </mc:Choice>
                <mc:Fallback>
                  <p:oleObj name="Equation" r:id="rId4" imgW="7315200" imgH="1778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1388" y="3933825"/>
                          <a:ext cx="1712912" cy="4175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9" name="Text Box 12"/>
            <p:cNvSpPr txBox="1">
              <a:spLocks noChangeArrowheads="1"/>
            </p:cNvSpPr>
            <p:nvPr/>
          </p:nvSpPr>
          <p:spPr bwMode="auto">
            <a:xfrm>
              <a:off x="3959225" y="5972175"/>
              <a:ext cx="625508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pl-PL" b="1" i="1" smtClean="0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s</a:t>
              </a:r>
              <a:r>
                <a:rPr lang="en-US" b="1" i="1" smtClean="0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1</a:t>
              </a:r>
            </a:p>
          </p:txBody>
        </p:sp>
        <p:sp>
          <p:nvSpPr>
            <p:cNvPr id="2070" name="Text Box 13"/>
            <p:cNvSpPr txBox="1">
              <a:spLocks noChangeArrowheads="1"/>
            </p:cNvSpPr>
            <p:nvPr/>
          </p:nvSpPr>
          <p:spPr bwMode="auto">
            <a:xfrm>
              <a:off x="3959225" y="4964113"/>
              <a:ext cx="552482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pl-PL" b="1" i="1" smtClean="0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s</a:t>
              </a:r>
              <a:r>
                <a:rPr lang="en-US" b="1" i="1" smtClean="0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2</a:t>
              </a:r>
              <a:endParaRPr lang="en-US" b="1" i="1" baseline="30000" smtClean="0">
                <a:solidFill>
                  <a:srgbClr val="808080"/>
                </a:solidFill>
                <a:latin typeface="Symbol" pitchFamily="18" charset="2"/>
                <a:cs typeface="Arial" pitchFamily="34" charset="0"/>
              </a:endParaRPr>
            </a:p>
          </p:txBody>
        </p:sp>
        <p:sp>
          <p:nvSpPr>
            <p:cNvPr id="2071" name="Text Box 14"/>
            <p:cNvSpPr txBox="1">
              <a:spLocks noChangeArrowheads="1"/>
            </p:cNvSpPr>
            <p:nvPr/>
          </p:nvSpPr>
          <p:spPr bwMode="auto">
            <a:xfrm>
              <a:off x="3995738" y="4005263"/>
              <a:ext cx="588995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pl-PL" b="1" i="1" smtClean="0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s</a:t>
              </a:r>
              <a:r>
                <a:rPr lang="en-US" b="1" i="1" smtClean="0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3</a:t>
              </a:r>
              <a:endParaRPr lang="en-US" b="1" i="1" baseline="30000" smtClean="0">
                <a:solidFill>
                  <a:srgbClr val="808080"/>
                </a:solidFill>
                <a:latin typeface="Symbol" pitchFamily="18" charset="2"/>
                <a:cs typeface="Arial" pitchFamily="34" charset="0"/>
              </a:endParaRPr>
            </a:p>
          </p:txBody>
        </p:sp>
        <p:sp>
          <p:nvSpPr>
            <p:cNvPr id="2072" name="Text Box 15"/>
            <p:cNvSpPr txBox="1">
              <a:spLocks noChangeArrowheads="1"/>
            </p:cNvSpPr>
            <p:nvPr/>
          </p:nvSpPr>
          <p:spPr bwMode="auto">
            <a:xfrm>
              <a:off x="4030663" y="2997200"/>
              <a:ext cx="517557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pl-PL" b="1" i="1" smtClean="0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s</a:t>
              </a:r>
              <a:r>
                <a:rPr lang="en-US" b="1" i="1" smtClean="0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4</a:t>
              </a:r>
              <a:endParaRPr lang="en-US" b="1" i="1" baseline="30000" smtClean="0">
                <a:solidFill>
                  <a:srgbClr val="808080"/>
                </a:solidFill>
                <a:latin typeface="Symbol" pitchFamily="18" charset="2"/>
                <a:cs typeface="Arial" pitchFamily="34" charset="0"/>
              </a:endParaRPr>
            </a:p>
          </p:txBody>
        </p:sp>
        <p:sp>
          <p:nvSpPr>
            <p:cNvPr id="2073" name="Text Box 16"/>
            <p:cNvSpPr txBox="1">
              <a:spLocks noChangeArrowheads="1"/>
            </p:cNvSpPr>
            <p:nvPr/>
          </p:nvSpPr>
          <p:spPr bwMode="auto">
            <a:xfrm>
              <a:off x="4067175" y="2024063"/>
              <a:ext cx="541338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pl-PL" b="1" i="1" smtClean="0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s</a:t>
              </a:r>
              <a:r>
                <a:rPr lang="en-US" b="1" i="1" smtClean="0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5</a:t>
              </a:r>
              <a:endParaRPr lang="en-US" b="1" i="1" baseline="30000" smtClean="0">
                <a:solidFill>
                  <a:srgbClr val="808080"/>
                </a:solidFill>
                <a:latin typeface="Symbol" pitchFamily="18" charset="2"/>
                <a:cs typeface="Arial" pitchFamily="34" charset="0"/>
              </a:endParaRPr>
            </a:p>
          </p:txBody>
        </p:sp>
        <p:sp>
          <p:nvSpPr>
            <p:cNvPr id="2074" name="Line 17"/>
            <p:cNvSpPr>
              <a:spLocks noChangeShapeType="1"/>
            </p:cNvSpPr>
            <p:nvPr/>
          </p:nvSpPr>
          <p:spPr bwMode="auto">
            <a:xfrm>
              <a:off x="3203575" y="4508500"/>
              <a:ext cx="755650" cy="1476375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5" name="Line 18"/>
            <p:cNvSpPr>
              <a:spLocks noChangeShapeType="1"/>
            </p:cNvSpPr>
            <p:nvPr/>
          </p:nvSpPr>
          <p:spPr bwMode="auto">
            <a:xfrm>
              <a:off x="3384550" y="4437063"/>
              <a:ext cx="611188" cy="612775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6" name="Line 19"/>
            <p:cNvSpPr>
              <a:spLocks noChangeShapeType="1"/>
            </p:cNvSpPr>
            <p:nvPr/>
          </p:nvSpPr>
          <p:spPr bwMode="auto">
            <a:xfrm>
              <a:off x="3857652" y="4149725"/>
              <a:ext cx="252412" cy="0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7" name="Line 20"/>
            <p:cNvSpPr>
              <a:spLocks noChangeShapeType="1"/>
            </p:cNvSpPr>
            <p:nvPr/>
          </p:nvSpPr>
          <p:spPr bwMode="auto">
            <a:xfrm flipV="1">
              <a:off x="3384550" y="3249613"/>
              <a:ext cx="647700" cy="611187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78" name="Line 21"/>
            <p:cNvSpPr>
              <a:spLocks noChangeShapeType="1"/>
            </p:cNvSpPr>
            <p:nvPr/>
          </p:nvSpPr>
          <p:spPr bwMode="auto">
            <a:xfrm flipV="1">
              <a:off x="3203575" y="2276475"/>
              <a:ext cx="900113" cy="1511300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2053" name="Picture 27" descr="sun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349625"/>
            <a:ext cx="174942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41"/>
          <a:stretch>
            <a:fillRect/>
          </a:stretch>
        </p:blipFill>
        <p:spPr bwMode="auto">
          <a:xfrm>
            <a:off x="6981825" y="2473325"/>
            <a:ext cx="1912938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Line 22"/>
          <p:cNvSpPr>
            <a:spLocks noChangeShapeType="1"/>
          </p:cNvSpPr>
          <p:nvPr/>
        </p:nvSpPr>
        <p:spPr bwMode="auto">
          <a:xfrm>
            <a:off x="5886450" y="4049713"/>
            <a:ext cx="1204913" cy="14605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56" name="Line 23"/>
          <p:cNvSpPr>
            <a:spLocks noChangeShapeType="1"/>
          </p:cNvSpPr>
          <p:nvPr/>
        </p:nvSpPr>
        <p:spPr bwMode="auto">
          <a:xfrm>
            <a:off x="5886450" y="3062288"/>
            <a:ext cx="1350963" cy="47625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57" name="Line 24"/>
          <p:cNvSpPr>
            <a:spLocks noChangeShapeType="1"/>
          </p:cNvSpPr>
          <p:nvPr/>
        </p:nvSpPr>
        <p:spPr bwMode="auto">
          <a:xfrm>
            <a:off x="5881688" y="2179638"/>
            <a:ext cx="1428750" cy="73660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58" name="Text Box 26"/>
          <p:cNvSpPr txBox="1">
            <a:spLocks noChangeArrowheads="1"/>
          </p:cNvSpPr>
          <p:nvPr/>
        </p:nvSpPr>
        <p:spPr bwMode="auto">
          <a:xfrm>
            <a:off x="7072313" y="5181600"/>
            <a:ext cx="2071687" cy="706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l-PL" sz="2000" b="1" smtClean="0">
                <a:solidFill>
                  <a:srgbClr val="000000"/>
                </a:solidFill>
                <a:sym typeface="Symbol" pitchFamily="18" charset="2"/>
              </a:rPr>
              <a:t></a:t>
            </a:r>
            <a:r>
              <a:rPr lang="en-US" sz="2000" b="1" smtClean="0">
                <a:solidFill>
                  <a:srgbClr val="000000"/>
                </a:solidFill>
                <a:sym typeface="Symbol" pitchFamily="18" charset="2"/>
              </a:rPr>
              <a:t> L</a:t>
            </a:r>
            <a:r>
              <a:rPr lang="pl-PL" sz="2000" b="1" smtClean="0">
                <a:solidFill>
                  <a:srgbClr val="000000"/>
                </a:solidFill>
              </a:rPr>
              <a:t>ist of</a:t>
            </a:r>
            <a:r>
              <a:rPr lang="en-US" sz="2000" b="1" smtClean="0">
                <a:solidFill>
                  <a:srgbClr val="000000"/>
                </a:solidFill>
              </a:rPr>
              <a:t>       </a:t>
            </a:r>
            <a:br>
              <a:rPr lang="en-US" sz="2000" b="1" smtClean="0">
                <a:solidFill>
                  <a:srgbClr val="000000"/>
                </a:solidFill>
              </a:rPr>
            </a:br>
            <a:r>
              <a:rPr lang="en-US" sz="2000" b="1" i="1" smtClean="0">
                <a:solidFill>
                  <a:srgbClr val="000000"/>
                </a:solidFill>
              </a:rPr>
              <a:t>    </a:t>
            </a:r>
            <a:r>
              <a:rPr lang="pl-PL" sz="2000" b="1" i="1" smtClean="0">
                <a:solidFill>
                  <a:srgbClr val="000000"/>
                </a:solidFill>
              </a:rPr>
              <a:t>(x, y, </a:t>
            </a:r>
            <a:r>
              <a:rPr lang="el-GR" sz="2000" smtClean="0">
                <a:solidFill>
                  <a:srgbClr val="000000"/>
                </a:solidFill>
                <a:cs typeface="Arial" pitchFamily="34" charset="0"/>
              </a:rPr>
              <a:t>σ</a:t>
            </a:r>
            <a:r>
              <a:rPr lang="pl-PL" sz="2000" b="1" i="1" smtClean="0">
                <a:solidFill>
                  <a:srgbClr val="000000"/>
                </a:solidFill>
              </a:rPr>
              <a:t>)</a:t>
            </a:r>
            <a:endParaRPr lang="en-US" sz="2000" b="1" i="1" smtClean="0">
              <a:solidFill>
                <a:srgbClr val="000000"/>
              </a:solidFill>
            </a:endParaRPr>
          </a:p>
        </p:txBody>
      </p:sp>
      <p:sp>
        <p:nvSpPr>
          <p:cNvPr id="2059" name="TextBox 34"/>
          <p:cNvSpPr txBox="1">
            <a:spLocks noChangeArrowheads="1"/>
          </p:cNvSpPr>
          <p:nvPr/>
        </p:nvSpPr>
        <p:spPr bwMode="auto">
          <a:xfrm>
            <a:off x="8413750" y="3171825"/>
            <a:ext cx="73025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scale</a:t>
            </a:r>
          </a:p>
        </p:txBody>
      </p:sp>
      <p:sp>
        <p:nvSpPr>
          <p:cNvPr id="20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458200" cy="838200"/>
          </a:xfrm>
        </p:spPr>
        <p:txBody>
          <a:bodyPr/>
          <a:lstStyle/>
          <a:p>
            <a:pPr eaLnBrk="1" hangingPunct="1"/>
            <a:r>
              <a:rPr lang="en-US" smtClean="0"/>
              <a:t>Scale invariant interest points</a:t>
            </a:r>
          </a:p>
        </p:txBody>
      </p:sp>
      <p:sp>
        <p:nvSpPr>
          <p:cNvPr id="2061" name="Rectangle 3"/>
          <p:cNvSpPr txBox="1">
            <a:spLocks noChangeArrowheads="1"/>
          </p:cNvSpPr>
          <p:nvPr/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</a:rPr>
              <a:t>Interest points are local maxima in both position and scale.</a:t>
            </a:r>
          </a:p>
        </p:txBody>
      </p:sp>
      <p:grpSp>
        <p:nvGrpSpPr>
          <p:cNvPr id="3" name="Group 44"/>
          <p:cNvGrpSpPr>
            <a:grpSpLocks noChangeAspect="1"/>
          </p:cNvGrpSpPr>
          <p:nvPr/>
        </p:nvGrpSpPr>
        <p:grpSpPr bwMode="auto">
          <a:xfrm>
            <a:off x="3878263" y="1165225"/>
            <a:ext cx="2176462" cy="5915025"/>
            <a:chOff x="3914766" y="654012"/>
            <a:chExt cx="2231073" cy="6063993"/>
          </a:xfrm>
        </p:grpSpPr>
        <p:pic>
          <p:nvPicPr>
            <p:cNvPr id="2064" name="Picture 35" descr="sunflower_out_squared1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1279" y="654012"/>
              <a:ext cx="2194560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5" name="Picture 37" descr="sunflower_out_squared2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39528" y="1783080"/>
              <a:ext cx="2194560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6" name="Picture 41" descr="sunflower_out_squared3.jp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14766" y="2917818"/>
              <a:ext cx="2194560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7" name="Picture 42" descr="sunflower_out_squared4.jpg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14766" y="4013208"/>
              <a:ext cx="2194560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8" name="Picture 43" descr="sunflower_out_squared5.jpg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14766" y="5072085"/>
              <a:ext cx="2194560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63" name="TextBox 45"/>
          <p:cNvSpPr txBox="1">
            <a:spLocks noChangeArrowheads="1"/>
          </p:cNvSpPr>
          <p:nvPr/>
        </p:nvSpPr>
        <p:spPr bwMode="auto">
          <a:xfrm>
            <a:off x="2016125" y="6130925"/>
            <a:ext cx="233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Squared filter response maps</a:t>
            </a:r>
          </a:p>
        </p:txBody>
      </p:sp>
    </p:spTree>
    <p:extLst>
      <p:ext uri="{BB962C8B-B14F-4D97-AF65-F5344CB8AC3E}">
        <p14:creationId xmlns:p14="http://schemas.microsoft.com/office/powerpoint/2010/main" val="720446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 smtClean="0"/>
              <a:t>Scale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16880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practice the image is </a:t>
            </a:r>
            <a:r>
              <a:rPr lang="en-US" dirty="0" err="1" smtClean="0"/>
              <a:t>downsampled</a:t>
            </a:r>
            <a:r>
              <a:rPr lang="en-US" dirty="0" smtClean="0"/>
              <a:t> for larger </a:t>
            </a:r>
            <a:r>
              <a:rPr lang="en-US" dirty="0" err="1" smtClean="0"/>
              <a:t>sigmas</a:t>
            </a:r>
            <a:r>
              <a:rPr lang="en-US" dirty="0" smtClean="0"/>
              <a:t>.</a:t>
            </a:r>
          </a:p>
        </p:txBody>
      </p:sp>
      <p:pic>
        <p:nvPicPr>
          <p:cNvPr id="5122" name="Picture 2" descr="http://dpl.ceegs.ohio-state.edu/courses/GeodSci830/2009spring/Final/Group1/Final%20Report_files/image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550545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28800" y="6162675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Lowe, 2004.</a:t>
            </a:r>
          </a:p>
        </p:txBody>
      </p:sp>
    </p:spTree>
    <p:extLst>
      <p:ext uri="{BB962C8B-B14F-4D97-AF65-F5344CB8AC3E}">
        <p14:creationId xmlns:p14="http://schemas.microsoft.com/office/powerpoint/2010/main" val="144695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Difference-of-Gaussian</a:t>
            </a:r>
            <a:endParaRPr lang="de-CH" dirty="0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smtClean="0"/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5175" y="1238250"/>
            <a:ext cx="5316538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6571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9600" y="76200"/>
            <a:ext cx="7772400" cy="838200"/>
          </a:xfrm>
        </p:spPr>
        <p:txBody>
          <a:bodyPr/>
          <a:lstStyle/>
          <a:p>
            <a:r>
              <a:rPr lang="en-US" dirty="0" smtClean="0"/>
              <a:t>Not always easy</a:t>
            </a:r>
          </a:p>
        </p:txBody>
      </p:sp>
      <p:sp>
        <p:nvSpPr>
          <p:cNvPr id="20485" name="Text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81300" y="5910263"/>
            <a:ext cx="3619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0">
                <a:solidFill>
                  <a:srgbClr val="000000"/>
                </a:solidFill>
                <a:latin typeface="Arial" charset="0"/>
              </a:rPr>
              <a:t>NASA Mars Rover images</a:t>
            </a:r>
          </a:p>
        </p:txBody>
      </p:sp>
    </p:spTree>
    <p:extLst>
      <p:ext uri="{BB962C8B-B14F-4D97-AF65-F5344CB8AC3E}">
        <p14:creationId xmlns:p14="http://schemas.microsoft.com/office/powerpoint/2010/main" val="398624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data\InterestPointEval\Graffiti\img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6" y="1447800"/>
            <a:ext cx="3717925" cy="297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C:\data\InterestPointEval\Graffiti\img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7" t="22289" r="52736" b="62339"/>
          <a:stretch/>
        </p:blipFill>
        <p:spPr bwMode="auto">
          <a:xfrm>
            <a:off x="1925543" y="2110767"/>
            <a:ext cx="457200" cy="45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dirty="0" smtClean="0"/>
              <a:t>How can we find correspondences?</a:t>
            </a:r>
          </a:p>
        </p:txBody>
      </p:sp>
      <p:pic>
        <p:nvPicPr>
          <p:cNvPr id="4099" name="Picture 3" descr="C:\data\InterestPointEval\Graffiti\img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9125"/>
            <a:ext cx="3716269" cy="297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925543" y="2110768"/>
            <a:ext cx="457200" cy="457200"/>
          </a:xfrm>
          <a:prstGeom prst="rect">
            <a:avLst/>
          </a:prstGeom>
          <a:solidFill>
            <a:srgbClr val="FFFF00">
              <a:alpha val="23922"/>
            </a:srgbClr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 rot="20454335">
            <a:off x="5945317" y="2443624"/>
            <a:ext cx="415363" cy="414056"/>
          </a:xfrm>
          <a:prstGeom prst="rect">
            <a:avLst/>
          </a:prstGeom>
          <a:solidFill>
            <a:srgbClr val="FFFF00">
              <a:alpha val="23922"/>
            </a:srgbClr>
          </a:solidFill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 rot="4144407">
            <a:off x="2397264" y="4155439"/>
            <a:ext cx="1046257" cy="5334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6104890">
            <a:off x="5262243" y="4155440"/>
            <a:ext cx="1046257" cy="5334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6" name="Picture 2" descr="C:\data\InterestPointEval\Graffiti\img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7" t="22289" r="52736" b="62339"/>
          <a:stretch/>
        </p:blipFill>
        <p:spPr bwMode="auto">
          <a:xfrm>
            <a:off x="3048000" y="5119002"/>
            <a:ext cx="914400" cy="91440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data\InterestPointEval\Graffiti\img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67" t="22289" r="52736" b="62339"/>
          <a:stretch/>
        </p:blipFill>
        <p:spPr bwMode="auto">
          <a:xfrm>
            <a:off x="5230647" y="5119002"/>
            <a:ext cx="914400" cy="91440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38330" y="6172200"/>
            <a:ext cx="2350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Similarity transform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0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5" name="Footer Placeholder 4"/>
          <p:cNvSpPr txBox="1">
            <a:spLocks noGrp="1"/>
          </p:cNvSpPr>
          <p:nvPr/>
        </p:nvSpPr>
        <p:spPr bwMode="auto">
          <a:xfrm>
            <a:off x="3124200" y="450534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CSE 576: Computer Vision</a:t>
            </a:r>
          </a:p>
        </p:txBody>
      </p:sp>
      <p:pic>
        <p:nvPicPr>
          <p:cNvPr id="786436" name="Picture 2" descr="matier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457346"/>
            <a:ext cx="49625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6437" name="Rectangle 3"/>
          <p:cNvSpPr>
            <a:spLocks noGrp="1" noChangeArrowheads="1"/>
          </p:cNvSpPr>
          <p:nvPr>
            <p:ph type="title"/>
          </p:nvPr>
        </p:nvSpPr>
        <p:spPr>
          <a:xfrm>
            <a:off x="379353" y="-152400"/>
            <a:ext cx="8459847" cy="1143000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R</a:t>
            </a:r>
            <a:r>
              <a:rPr lang="en-US" sz="4000" dirty="0" smtClean="0">
                <a:solidFill>
                  <a:schemeClr val="tx1"/>
                </a:solidFill>
              </a:rPr>
              <a:t>otation invariance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786438" name="Picture 5" descr="matierbf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9100" y="2741634"/>
            <a:ext cx="1982788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6439" name="Line 6"/>
          <p:cNvSpPr>
            <a:spLocks noChangeShapeType="1"/>
          </p:cNvSpPr>
          <p:nvPr/>
        </p:nvSpPr>
        <p:spPr bwMode="auto">
          <a:xfrm>
            <a:off x="7726681" y="2743200"/>
            <a:ext cx="45719" cy="19050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86440" name="Line 7"/>
          <p:cNvSpPr>
            <a:spLocks noChangeShapeType="1"/>
          </p:cNvSpPr>
          <p:nvPr/>
        </p:nvSpPr>
        <p:spPr bwMode="auto">
          <a:xfrm>
            <a:off x="4343400" y="2201884"/>
            <a:ext cx="596900" cy="12382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6944143" y="6568834"/>
            <a:ext cx="222849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dirty="0" smtClean="0">
                <a:solidFill>
                  <a:srgbClr val="000000"/>
                </a:solidFill>
              </a:rPr>
              <a:t>Image from Matthew Brown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6492" y="5035572"/>
            <a:ext cx="87344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Rotate patch according to its dominant gradient orientation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This puts the patches into a canonical orientation.</a:t>
            </a:r>
            <a:endParaRPr lang="ru-RU" sz="28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6685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Tuytelaars, B. Leibe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54313" y="4054475"/>
            <a:ext cx="2306637" cy="2327275"/>
            <a:chOff x="1735" y="2568"/>
            <a:chExt cx="1453" cy="1466"/>
          </a:xfrm>
        </p:grpSpPr>
        <p:sp>
          <p:nvSpPr>
            <p:cNvPr id="53319" name="Freeform 3"/>
            <p:cNvSpPr>
              <a:spLocks/>
            </p:cNvSpPr>
            <p:nvPr/>
          </p:nvSpPr>
          <p:spPr bwMode="auto">
            <a:xfrm>
              <a:off x="1742" y="2575"/>
              <a:ext cx="1438" cy="1451"/>
            </a:xfrm>
            <a:custGeom>
              <a:avLst/>
              <a:gdLst>
                <a:gd name="T0" fmla="*/ 1 w 8629"/>
                <a:gd name="T1" fmla="*/ 0 h 9641"/>
                <a:gd name="T2" fmla="*/ 1 w 8629"/>
                <a:gd name="T3" fmla="*/ 0 h 9641"/>
                <a:gd name="T4" fmla="*/ 1 w 8629"/>
                <a:gd name="T5" fmla="*/ 0 h 9641"/>
                <a:gd name="T6" fmla="*/ 1 w 8629"/>
                <a:gd name="T7" fmla="*/ 0 h 9641"/>
                <a:gd name="T8" fmla="*/ 1 w 8629"/>
                <a:gd name="T9" fmla="*/ 0 h 9641"/>
                <a:gd name="T10" fmla="*/ 1 w 8629"/>
                <a:gd name="T11" fmla="*/ 0 h 9641"/>
                <a:gd name="T12" fmla="*/ 1 w 8629"/>
                <a:gd name="T13" fmla="*/ 0 h 9641"/>
                <a:gd name="T14" fmla="*/ 1 w 8629"/>
                <a:gd name="T15" fmla="*/ 0 h 9641"/>
                <a:gd name="T16" fmla="*/ 1 w 8629"/>
                <a:gd name="T17" fmla="*/ 0 h 9641"/>
                <a:gd name="T18" fmla="*/ 1 w 8629"/>
                <a:gd name="T19" fmla="*/ 0 h 9641"/>
                <a:gd name="T20" fmla="*/ 1 w 8629"/>
                <a:gd name="T21" fmla="*/ 0 h 9641"/>
                <a:gd name="T22" fmla="*/ 1 w 8629"/>
                <a:gd name="T23" fmla="*/ 0 h 9641"/>
                <a:gd name="T24" fmla="*/ 1 w 8629"/>
                <a:gd name="T25" fmla="*/ 0 h 9641"/>
                <a:gd name="T26" fmla="*/ 1 w 8629"/>
                <a:gd name="T27" fmla="*/ 1 h 9641"/>
                <a:gd name="T28" fmla="*/ 1 w 8629"/>
                <a:gd name="T29" fmla="*/ 1 h 9641"/>
                <a:gd name="T30" fmla="*/ 1 w 8629"/>
                <a:gd name="T31" fmla="*/ 1 h 9641"/>
                <a:gd name="T32" fmla="*/ 1 w 8629"/>
                <a:gd name="T33" fmla="*/ 1 h 9641"/>
                <a:gd name="T34" fmla="*/ 1 w 8629"/>
                <a:gd name="T35" fmla="*/ 1 h 9641"/>
                <a:gd name="T36" fmla="*/ 1 w 8629"/>
                <a:gd name="T37" fmla="*/ 1 h 9641"/>
                <a:gd name="T38" fmla="*/ 1 w 8629"/>
                <a:gd name="T39" fmla="*/ 1 h 9641"/>
                <a:gd name="T40" fmla="*/ 1 w 8629"/>
                <a:gd name="T41" fmla="*/ 1 h 9641"/>
                <a:gd name="T42" fmla="*/ 0 w 8629"/>
                <a:gd name="T43" fmla="*/ 1 h 9641"/>
                <a:gd name="T44" fmla="*/ 0 w 8629"/>
                <a:gd name="T45" fmla="*/ 1 h 9641"/>
                <a:gd name="T46" fmla="*/ 0 w 8629"/>
                <a:gd name="T47" fmla="*/ 1 h 9641"/>
                <a:gd name="T48" fmla="*/ 0 w 8629"/>
                <a:gd name="T49" fmla="*/ 1 h 9641"/>
                <a:gd name="T50" fmla="*/ 0 w 8629"/>
                <a:gd name="T51" fmla="*/ 1 h 9641"/>
                <a:gd name="T52" fmla="*/ 0 w 8629"/>
                <a:gd name="T53" fmla="*/ 1 h 9641"/>
                <a:gd name="T54" fmla="*/ 0 w 8629"/>
                <a:gd name="T55" fmla="*/ 1 h 9641"/>
                <a:gd name="T56" fmla="*/ 0 w 8629"/>
                <a:gd name="T57" fmla="*/ 1 h 9641"/>
                <a:gd name="T58" fmla="*/ 0 w 8629"/>
                <a:gd name="T59" fmla="*/ 0 h 9641"/>
                <a:gd name="T60" fmla="*/ 0 w 8629"/>
                <a:gd name="T61" fmla="*/ 0 h 9641"/>
                <a:gd name="T62" fmla="*/ 0 w 8629"/>
                <a:gd name="T63" fmla="*/ 0 h 9641"/>
                <a:gd name="T64" fmla="*/ 0 w 8629"/>
                <a:gd name="T65" fmla="*/ 0 h 9641"/>
                <a:gd name="T66" fmla="*/ 0 w 8629"/>
                <a:gd name="T67" fmla="*/ 0 h 9641"/>
                <a:gd name="T68" fmla="*/ 0 w 8629"/>
                <a:gd name="T69" fmla="*/ 0 h 9641"/>
                <a:gd name="T70" fmla="*/ 0 w 8629"/>
                <a:gd name="T71" fmla="*/ 0 h 9641"/>
                <a:gd name="T72" fmla="*/ 0 w 8629"/>
                <a:gd name="T73" fmla="*/ 0 h 9641"/>
                <a:gd name="T74" fmla="*/ 0 w 8629"/>
                <a:gd name="T75" fmla="*/ 0 h 9641"/>
                <a:gd name="T76" fmla="*/ 0 w 8629"/>
                <a:gd name="T77" fmla="*/ 0 h 9641"/>
                <a:gd name="T78" fmla="*/ 0 w 8629"/>
                <a:gd name="T79" fmla="*/ 0 h 9641"/>
                <a:gd name="T80" fmla="*/ 0 w 8629"/>
                <a:gd name="T81" fmla="*/ 0 h 9641"/>
                <a:gd name="T82" fmla="*/ 0 w 8629"/>
                <a:gd name="T83" fmla="*/ 0 h 9641"/>
                <a:gd name="T84" fmla="*/ 0 w 8629"/>
                <a:gd name="T85" fmla="*/ 0 h 96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29"/>
                <a:gd name="T130" fmla="*/ 0 h 9641"/>
                <a:gd name="T131" fmla="*/ 8629 w 8629"/>
                <a:gd name="T132" fmla="*/ 9641 h 96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29" h="9641">
                  <a:moveTo>
                    <a:pt x="4314" y="0"/>
                  </a:moveTo>
                  <a:lnTo>
                    <a:pt x="4536" y="7"/>
                  </a:lnTo>
                  <a:lnTo>
                    <a:pt x="4754" y="25"/>
                  </a:lnTo>
                  <a:lnTo>
                    <a:pt x="4970" y="55"/>
                  </a:lnTo>
                  <a:lnTo>
                    <a:pt x="5182" y="98"/>
                  </a:lnTo>
                  <a:lnTo>
                    <a:pt x="5390" y="153"/>
                  </a:lnTo>
                  <a:lnTo>
                    <a:pt x="5594" y="217"/>
                  </a:lnTo>
                  <a:lnTo>
                    <a:pt x="5795" y="293"/>
                  </a:lnTo>
                  <a:lnTo>
                    <a:pt x="5991" y="380"/>
                  </a:lnTo>
                  <a:lnTo>
                    <a:pt x="6181" y="477"/>
                  </a:lnTo>
                  <a:lnTo>
                    <a:pt x="6368" y="583"/>
                  </a:lnTo>
                  <a:lnTo>
                    <a:pt x="6549" y="700"/>
                  </a:lnTo>
                  <a:lnTo>
                    <a:pt x="6724" y="825"/>
                  </a:lnTo>
                  <a:lnTo>
                    <a:pt x="6893" y="960"/>
                  </a:lnTo>
                  <a:lnTo>
                    <a:pt x="7056" y="1104"/>
                  </a:lnTo>
                  <a:lnTo>
                    <a:pt x="7213" y="1255"/>
                  </a:lnTo>
                  <a:lnTo>
                    <a:pt x="7363" y="1415"/>
                  </a:lnTo>
                  <a:lnTo>
                    <a:pt x="7505" y="1582"/>
                  </a:lnTo>
                  <a:lnTo>
                    <a:pt x="7641" y="1757"/>
                  </a:lnTo>
                  <a:lnTo>
                    <a:pt x="7769" y="1939"/>
                  </a:lnTo>
                  <a:lnTo>
                    <a:pt x="7890" y="2128"/>
                  </a:lnTo>
                  <a:lnTo>
                    <a:pt x="8002" y="2324"/>
                  </a:lnTo>
                  <a:lnTo>
                    <a:pt x="8106" y="2526"/>
                  </a:lnTo>
                  <a:lnTo>
                    <a:pt x="8202" y="2733"/>
                  </a:lnTo>
                  <a:lnTo>
                    <a:pt x="8289" y="2947"/>
                  </a:lnTo>
                  <a:lnTo>
                    <a:pt x="8366" y="3167"/>
                  </a:lnTo>
                  <a:lnTo>
                    <a:pt x="8433" y="3389"/>
                  </a:lnTo>
                  <a:lnTo>
                    <a:pt x="8492" y="3618"/>
                  </a:lnTo>
                  <a:lnTo>
                    <a:pt x="8541" y="3851"/>
                  </a:lnTo>
                  <a:lnTo>
                    <a:pt x="8578" y="4088"/>
                  </a:lnTo>
                  <a:lnTo>
                    <a:pt x="8606" y="4329"/>
                  </a:lnTo>
                  <a:lnTo>
                    <a:pt x="8623" y="4573"/>
                  </a:lnTo>
                  <a:lnTo>
                    <a:pt x="8629" y="4820"/>
                  </a:lnTo>
                  <a:lnTo>
                    <a:pt x="8623" y="5068"/>
                  </a:lnTo>
                  <a:lnTo>
                    <a:pt x="8606" y="5312"/>
                  </a:lnTo>
                  <a:lnTo>
                    <a:pt x="8578" y="5553"/>
                  </a:lnTo>
                  <a:lnTo>
                    <a:pt x="8541" y="5790"/>
                  </a:lnTo>
                  <a:lnTo>
                    <a:pt x="8492" y="6023"/>
                  </a:lnTo>
                  <a:lnTo>
                    <a:pt x="8433" y="6252"/>
                  </a:lnTo>
                  <a:lnTo>
                    <a:pt x="8366" y="6475"/>
                  </a:lnTo>
                  <a:lnTo>
                    <a:pt x="8289" y="6694"/>
                  </a:lnTo>
                  <a:lnTo>
                    <a:pt x="8202" y="6908"/>
                  </a:lnTo>
                  <a:lnTo>
                    <a:pt x="8106" y="7115"/>
                  </a:lnTo>
                  <a:lnTo>
                    <a:pt x="8002" y="7317"/>
                  </a:lnTo>
                  <a:lnTo>
                    <a:pt x="7890" y="7513"/>
                  </a:lnTo>
                  <a:lnTo>
                    <a:pt x="7769" y="7702"/>
                  </a:lnTo>
                  <a:lnTo>
                    <a:pt x="7641" y="7884"/>
                  </a:lnTo>
                  <a:lnTo>
                    <a:pt x="7505" y="8059"/>
                  </a:lnTo>
                  <a:lnTo>
                    <a:pt x="7363" y="8226"/>
                  </a:lnTo>
                  <a:lnTo>
                    <a:pt x="7213" y="8386"/>
                  </a:lnTo>
                  <a:lnTo>
                    <a:pt x="7056" y="8537"/>
                  </a:lnTo>
                  <a:lnTo>
                    <a:pt x="6893" y="8681"/>
                  </a:lnTo>
                  <a:lnTo>
                    <a:pt x="6724" y="8816"/>
                  </a:lnTo>
                  <a:lnTo>
                    <a:pt x="6549" y="8941"/>
                  </a:lnTo>
                  <a:lnTo>
                    <a:pt x="6368" y="9058"/>
                  </a:lnTo>
                  <a:lnTo>
                    <a:pt x="6181" y="9164"/>
                  </a:lnTo>
                  <a:lnTo>
                    <a:pt x="5991" y="9261"/>
                  </a:lnTo>
                  <a:lnTo>
                    <a:pt x="5795" y="9348"/>
                  </a:lnTo>
                  <a:lnTo>
                    <a:pt x="5594" y="9424"/>
                  </a:lnTo>
                  <a:lnTo>
                    <a:pt x="5390" y="9488"/>
                  </a:lnTo>
                  <a:lnTo>
                    <a:pt x="5182" y="9543"/>
                  </a:lnTo>
                  <a:lnTo>
                    <a:pt x="4970" y="9586"/>
                  </a:lnTo>
                  <a:lnTo>
                    <a:pt x="4754" y="9616"/>
                  </a:lnTo>
                  <a:lnTo>
                    <a:pt x="4536" y="9634"/>
                  </a:lnTo>
                  <a:lnTo>
                    <a:pt x="4314" y="9641"/>
                  </a:lnTo>
                  <a:lnTo>
                    <a:pt x="4093" y="9634"/>
                  </a:lnTo>
                  <a:lnTo>
                    <a:pt x="3875" y="9616"/>
                  </a:lnTo>
                  <a:lnTo>
                    <a:pt x="3659" y="9586"/>
                  </a:lnTo>
                  <a:lnTo>
                    <a:pt x="3447" y="9543"/>
                  </a:lnTo>
                  <a:lnTo>
                    <a:pt x="3238" y="9488"/>
                  </a:lnTo>
                  <a:lnTo>
                    <a:pt x="3034" y="9424"/>
                  </a:lnTo>
                  <a:lnTo>
                    <a:pt x="2833" y="9348"/>
                  </a:lnTo>
                  <a:lnTo>
                    <a:pt x="2638" y="9261"/>
                  </a:lnTo>
                  <a:lnTo>
                    <a:pt x="2447" y="9164"/>
                  </a:lnTo>
                  <a:lnTo>
                    <a:pt x="2260" y="9058"/>
                  </a:lnTo>
                  <a:lnTo>
                    <a:pt x="2080" y="8941"/>
                  </a:lnTo>
                  <a:lnTo>
                    <a:pt x="1905" y="8816"/>
                  </a:lnTo>
                  <a:lnTo>
                    <a:pt x="1736" y="8681"/>
                  </a:lnTo>
                  <a:lnTo>
                    <a:pt x="1573" y="8537"/>
                  </a:lnTo>
                  <a:lnTo>
                    <a:pt x="1416" y="8386"/>
                  </a:lnTo>
                  <a:lnTo>
                    <a:pt x="1266" y="8226"/>
                  </a:lnTo>
                  <a:lnTo>
                    <a:pt x="1124" y="8059"/>
                  </a:lnTo>
                  <a:lnTo>
                    <a:pt x="987" y="7884"/>
                  </a:lnTo>
                  <a:lnTo>
                    <a:pt x="860" y="7702"/>
                  </a:lnTo>
                  <a:lnTo>
                    <a:pt x="739" y="7513"/>
                  </a:lnTo>
                  <a:lnTo>
                    <a:pt x="627" y="7317"/>
                  </a:lnTo>
                  <a:lnTo>
                    <a:pt x="523" y="7115"/>
                  </a:lnTo>
                  <a:lnTo>
                    <a:pt x="426" y="6908"/>
                  </a:lnTo>
                  <a:lnTo>
                    <a:pt x="340" y="6694"/>
                  </a:lnTo>
                  <a:lnTo>
                    <a:pt x="262" y="6475"/>
                  </a:lnTo>
                  <a:lnTo>
                    <a:pt x="195" y="6252"/>
                  </a:lnTo>
                  <a:lnTo>
                    <a:pt x="137" y="6023"/>
                  </a:lnTo>
                  <a:lnTo>
                    <a:pt x="88" y="5790"/>
                  </a:lnTo>
                  <a:lnTo>
                    <a:pt x="50" y="5553"/>
                  </a:lnTo>
                  <a:lnTo>
                    <a:pt x="23" y="5312"/>
                  </a:lnTo>
                  <a:lnTo>
                    <a:pt x="6" y="5068"/>
                  </a:lnTo>
                  <a:lnTo>
                    <a:pt x="0" y="4820"/>
                  </a:lnTo>
                  <a:lnTo>
                    <a:pt x="6" y="4573"/>
                  </a:lnTo>
                  <a:lnTo>
                    <a:pt x="23" y="4329"/>
                  </a:lnTo>
                  <a:lnTo>
                    <a:pt x="50" y="4088"/>
                  </a:lnTo>
                  <a:lnTo>
                    <a:pt x="88" y="3851"/>
                  </a:lnTo>
                  <a:lnTo>
                    <a:pt x="137" y="3618"/>
                  </a:lnTo>
                  <a:lnTo>
                    <a:pt x="195" y="3389"/>
                  </a:lnTo>
                  <a:lnTo>
                    <a:pt x="262" y="3167"/>
                  </a:lnTo>
                  <a:lnTo>
                    <a:pt x="340" y="2947"/>
                  </a:lnTo>
                  <a:lnTo>
                    <a:pt x="426" y="2733"/>
                  </a:lnTo>
                  <a:lnTo>
                    <a:pt x="523" y="2526"/>
                  </a:lnTo>
                  <a:lnTo>
                    <a:pt x="627" y="2324"/>
                  </a:lnTo>
                  <a:lnTo>
                    <a:pt x="739" y="2128"/>
                  </a:lnTo>
                  <a:lnTo>
                    <a:pt x="860" y="1939"/>
                  </a:lnTo>
                  <a:lnTo>
                    <a:pt x="987" y="1757"/>
                  </a:lnTo>
                  <a:lnTo>
                    <a:pt x="1124" y="1582"/>
                  </a:lnTo>
                  <a:lnTo>
                    <a:pt x="1266" y="1415"/>
                  </a:lnTo>
                  <a:lnTo>
                    <a:pt x="1416" y="1255"/>
                  </a:lnTo>
                  <a:lnTo>
                    <a:pt x="1573" y="1104"/>
                  </a:lnTo>
                  <a:lnTo>
                    <a:pt x="1736" y="960"/>
                  </a:lnTo>
                  <a:lnTo>
                    <a:pt x="1905" y="825"/>
                  </a:lnTo>
                  <a:lnTo>
                    <a:pt x="2080" y="700"/>
                  </a:lnTo>
                  <a:lnTo>
                    <a:pt x="2260" y="583"/>
                  </a:lnTo>
                  <a:lnTo>
                    <a:pt x="2447" y="477"/>
                  </a:lnTo>
                  <a:lnTo>
                    <a:pt x="2638" y="380"/>
                  </a:lnTo>
                  <a:lnTo>
                    <a:pt x="2833" y="293"/>
                  </a:lnTo>
                  <a:lnTo>
                    <a:pt x="3034" y="217"/>
                  </a:lnTo>
                  <a:lnTo>
                    <a:pt x="3238" y="153"/>
                  </a:lnTo>
                  <a:lnTo>
                    <a:pt x="3447" y="98"/>
                  </a:lnTo>
                  <a:lnTo>
                    <a:pt x="3659" y="55"/>
                  </a:lnTo>
                  <a:lnTo>
                    <a:pt x="3875" y="25"/>
                  </a:lnTo>
                  <a:lnTo>
                    <a:pt x="4093" y="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0" name="Freeform 4"/>
            <p:cNvSpPr>
              <a:spLocks/>
            </p:cNvSpPr>
            <p:nvPr/>
          </p:nvSpPr>
          <p:spPr bwMode="auto">
            <a:xfrm>
              <a:off x="2461" y="2568"/>
              <a:ext cx="727" cy="733"/>
            </a:xfrm>
            <a:custGeom>
              <a:avLst/>
              <a:gdLst>
                <a:gd name="T0" fmla="*/ 1 w 4360"/>
                <a:gd name="T1" fmla="*/ 0 h 4871"/>
                <a:gd name="T2" fmla="*/ 1 w 4360"/>
                <a:gd name="T3" fmla="*/ 0 h 4871"/>
                <a:gd name="T4" fmla="*/ 1 w 4360"/>
                <a:gd name="T5" fmla="*/ 0 h 4871"/>
                <a:gd name="T6" fmla="*/ 1 w 4360"/>
                <a:gd name="T7" fmla="*/ 0 h 4871"/>
                <a:gd name="T8" fmla="*/ 1 w 4360"/>
                <a:gd name="T9" fmla="*/ 0 h 4871"/>
                <a:gd name="T10" fmla="*/ 1 w 4360"/>
                <a:gd name="T11" fmla="*/ 0 h 4871"/>
                <a:gd name="T12" fmla="*/ 1 w 4360"/>
                <a:gd name="T13" fmla="*/ 0 h 4871"/>
                <a:gd name="T14" fmla="*/ 1 w 4360"/>
                <a:gd name="T15" fmla="*/ 0 h 4871"/>
                <a:gd name="T16" fmla="*/ 1 w 4360"/>
                <a:gd name="T17" fmla="*/ 0 h 4871"/>
                <a:gd name="T18" fmla="*/ 1 w 4360"/>
                <a:gd name="T19" fmla="*/ 0 h 4871"/>
                <a:gd name="T20" fmla="*/ 1 w 4360"/>
                <a:gd name="T21" fmla="*/ 0 h 4871"/>
                <a:gd name="T22" fmla="*/ 1 w 4360"/>
                <a:gd name="T23" fmla="*/ 0 h 4871"/>
                <a:gd name="T24" fmla="*/ 1 w 4360"/>
                <a:gd name="T25" fmla="*/ 0 h 4871"/>
                <a:gd name="T26" fmla="*/ 0 w 4360"/>
                <a:gd name="T27" fmla="*/ 0 h 4871"/>
                <a:gd name="T28" fmla="*/ 0 w 4360"/>
                <a:gd name="T29" fmla="*/ 0 h 4871"/>
                <a:gd name="T30" fmla="*/ 0 w 4360"/>
                <a:gd name="T31" fmla="*/ 0 h 4871"/>
                <a:gd name="T32" fmla="*/ 0 w 4360"/>
                <a:gd name="T33" fmla="*/ 0 h 4871"/>
                <a:gd name="T34" fmla="*/ 0 w 4360"/>
                <a:gd name="T35" fmla="*/ 0 h 4871"/>
                <a:gd name="T36" fmla="*/ 0 w 4360"/>
                <a:gd name="T37" fmla="*/ 0 h 4871"/>
                <a:gd name="T38" fmla="*/ 0 w 4360"/>
                <a:gd name="T39" fmla="*/ 0 h 4871"/>
                <a:gd name="T40" fmla="*/ 0 w 4360"/>
                <a:gd name="T41" fmla="*/ 0 h 4871"/>
                <a:gd name="T42" fmla="*/ 0 w 4360"/>
                <a:gd name="T43" fmla="*/ 0 h 4871"/>
                <a:gd name="T44" fmla="*/ 0 w 4360"/>
                <a:gd name="T45" fmla="*/ 0 h 4871"/>
                <a:gd name="T46" fmla="*/ 0 w 4360"/>
                <a:gd name="T47" fmla="*/ 0 h 4871"/>
                <a:gd name="T48" fmla="*/ 0 w 4360"/>
                <a:gd name="T49" fmla="*/ 0 h 4871"/>
                <a:gd name="T50" fmla="*/ 0 w 4360"/>
                <a:gd name="T51" fmla="*/ 0 h 4871"/>
                <a:gd name="T52" fmla="*/ 0 w 4360"/>
                <a:gd name="T53" fmla="*/ 0 h 4871"/>
                <a:gd name="T54" fmla="*/ 0 w 4360"/>
                <a:gd name="T55" fmla="*/ 0 h 4871"/>
                <a:gd name="T56" fmla="*/ 0 w 4360"/>
                <a:gd name="T57" fmla="*/ 0 h 4871"/>
                <a:gd name="T58" fmla="*/ 0 w 4360"/>
                <a:gd name="T59" fmla="*/ 0 h 4871"/>
                <a:gd name="T60" fmla="*/ 0 w 4360"/>
                <a:gd name="T61" fmla="*/ 0 h 4871"/>
                <a:gd name="T62" fmla="*/ 0 w 4360"/>
                <a:gd name="T63" fmla="*/ 0 h 4871"/>
                <a:gd name="T64" fmla="*/ 0 w 4360"/>
                <a:gd name="T65" fmla="*/ 0 h 4871"/>
                <a:gd name="T66" fmla="*/ 0 w 4360"/>
                <a:gd name="T67" fmla="*/ 0 h 4871"/>
                <a:gd name="T68" fmla="*/ 0 w 4360"/>
                <a:gd name="T69" fmla="*/ 0 h 4871"/>
                <a:gd name="T70" fmla="*/ 0 w 4360"/>
                <a:gd name="T71" fmla="*/ 0 h 4871"/>
                <a:gd name="T72" fmla="*/ 0 w 4360"/>
                <a:gd name="T73" fmla="*/ 0 h 4871"/>
                <a:gd name="T74" fmla="*/ 0 w 4360"/>
                <a:gd name="T75" fmla="*/ 0 h 4871"/>
                <a:gd name="T76" fmla="*/ 0 w 4360"/>
                <a:gd name="T77" fmla="*/ 0 h 4871"/>
                <a:gd name="T78" fmla="*/ 1 w 4360"/>
                <a:gd name="T79" fmla="*/ 0 h 4871"/>
                <a:gd name="T80" fmla="*/ 1 w 4360"/>
                <a:gd name="T81" fmla="*/ 0 h 4871"/>
                <a:gd name="T82" fmla="*/ 1 w 4360"/>
                <a:gd name="T83" fmla="*/ 0 h 4871"/>
                <a:gd name="T84" fmla="*/ 1 w 4360"/>
                <a:gd name="T85" fmla="*/ 0 h 4871"/>
                <a:gd name="T86" fmla="*/ 1 w 4360"/>
                <a:gd name="T87" fmla="*/ 0 h 4871"/>
                <a:gd name="T88" fmla="*/ 1 w 4360"/>
                <a:gd name="T89" fmla="*/ 0 h 4871"/>
                <a:gd name="T90" fmla="*/ 1 w 4360"/>
                <a:gd name="T91" fmla="*/ 0 h 4871"/>
                <a:gd name="T92" fmla="*/ 1 w 4360"/>
                <a:gd name="T93" fmla="*/ 0 h 4871"/>
                <a:gd name="T94" fmla="*/ 1 w 4360"/>
                <a:gd name="T95" fmla="*/ 0 h 4871"/>
                <a:gd name="T96" fmla="*/ 1 w 4360"/>
                <a:gd name="T97" fmla="*/ 0 h 4871"/>
                <a:gd name="T98" fmla="*/ 1 w 4360"/>
                <a:gd name="T99" fmla="*/ 0 h 4871"/>
                <a:gd name="T100" fmla="*/ 1 w 4360"/>
                <a:gd name="T101" fmla="*/ 0 h 4871"/>
                <a:gd name="T102" fmla="*/ 1 w 4360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1"/>
                <a:gd name="T158" fmla="*/ 4360 w 4360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1">
                  <a:moveTo>
                    <a:pt x="4360" y="4871"/>
                  </a:moveTo>
                  <a:lnTo>
                    <a:pt x="4360" y="4871"/>
                  </a:lnTo>
                  <a:lnTo>
                    <a:pt x="4359" y="4809"/>
                  </a:lnTo>
                  <a:lnTo>
                    <a:pt x="4358" y="4747"/>
                  </a:lnTo>
                  <a:lnTo>
                    <a:pt x="4356" y="4684"/>
                  </a:lnTo>
                  <a:lnTo>
                    <a:pt x="4354" y="4621"/>
                  </a:lnTo>
                  <a:lnTo>
                    <a:pt x="4351" y="4560"/>
                  </a:lnTo>
                  <a:lnTo>
                    <a:pt x="4347" y="4498"/>
                  </a:lnTo>
                  <a:lnTo>
                    <a:pt x="4343" y="4437"/>
                  </a:lnTo>
                  <a:lnTo>
                    <a:pt x="4337" y="4374"/>
                  </a:lnTo>
                  <a:lnTo>
                    <a:pt x="4332" y="4313"/>
                  </a:lnTo>
                  <a:lnTo>
                    <a:pt x="4325" y="4252"/>
                  </a:lnTo>
                  <a:lnTo>
                    <a:pt x="4318" y="4192"/>
                  </a:lnTo>
                  <a:lnTo>
                    <a:pt x="4310" y="4131"/>
                  </a:lnTo>
                  <a:lnTo>
                    <a:pt x="4301" y="4071"/>
                  </a:lnTo>
                  <a:lnTo>
                    <a:pt x="4291" y="4011"/>
                  </a:lnTo>
                  <a:lnTo>
                    <a:pt x="4281" y="3951"/>
                  </a:lnTo>
                  <a:lnTo>
                    <a:pt x="4271" y="3892"/>
                  </a:lnTo>
                  <a:lnTo>
                    <a:pt x="4260" y="3833"/>
                  </a:lnTo>
                  <a:lnTo>
                    <a:pt x="4248" y="3774"/>
                  </a:lnTo>
                  <a:lnTo>
                    <a:pt x="4236" y="3715"/>
                  </a:lnTo>
                  <a:lnTo>
                    <a:pt x="4223" y="3656"/>
                  </a:lnTo>
                  <a:lnTo>
                    <a:pt x="4208" y="3599"/>
                  </a:lnTo>
                  <a:lnTo>
                    <a:pt x="4194" y="3541"/>
                  </a:lnTo>
                  <a:lnTo>
                    <a:pt x="4179" y="3483"/>
                  </a:lnTo>
                  <a:lnTo>
                    <a:pt x="4163" y="3426"/>
                  </a:lnTo>
                  <a:lnTo>
                    <a:pt x="4147" y="3369"/>
                  </a:lnTo>
                  <a:lnTo>
                    <a:pt x="4131" y="3311"/>
                  </a:lnTo>
                  <a:lnTo>
                    <a:pt x="4112" y="3256"/>
                  </a:lnTo>
                  <a:lnTo>
                    <a:pt x="4095" y="3199"/>
                  </a:lnTo>
                  <a:lnTo>
                    <a:pt x="4076" y="3144"/>
                  </a:lnTo>
                  <a:lnTo>
                    <a:pt x="4057" y="3089"/>
                  </a:lnTo>
                  <a:lnTo>
                    <a:pt x="4036" y="3033"/>
                  </a:lnTo>
                  <a:lnTo>
                    <a:pt x="4016" y="2979"/>
                  </a:lnTo>
                  <a:lnTo>
                    <a:pt x="3995" y="2923"/>
                  </a:lnTo>
                  <a:lnTo>
                    <a:pt x="3974" y="2870"/>
                  </a:lnTo>
                  <a:lnTo>
                    <a:pt x="3951" y="2816"/>
                  </a:lnTo>
                  <a:lnTo>
                    <a:pt x="3929" y="2763"/>
                  </a:lnTo>
                  <a:lnTo>
                    <a:pt x="3906" y="2710"/>
                  </a:lnTo>
                  <a:lnTo>
                    <a:pt x="3882" y="2657"/>
                  </a:lnTo>
                  <a:lnTo>
                    <a:pt x="3857" y="2605"/>
                  </a:lnTo>
                  <a:lnTo>
                    <a:pt x="3832" y="2553"/>
                  </a:lnTo>
                  <a:lnTo>
                    <a:pt x="3807" y="2502"/>
                  </a:lnTo>
                  <a:lnTo>
                    <a:pt x="3780" y="2450"/>
                  </a:lnTo>
                  <a:lnTo>
                    <a:pt x="3754" y="2399"/>
                  </a:lnTo>
                  <a:lnTo>
                    <a:pt x="3727" y="2349"/>
                  </a:lnTo>
                  <a:lnTo>
                    <a:pt x="3699" y="2299"/>
                  </a:lnTo>
                  <a:lnTo>
                    <a:pt x="3671" y="2249"/>
                  </a:lnTo>
                  <a:lnTo>
                    <a:pt x="3643" y="2200"/>
                  </a:lnTo>
                  <a:lnTo>
                    <a:pt x="3613" y="2151"/>
                  </a:lnTo>
                  <a:lnTo>
                    <a:pt x="3584" y="2102"/>
                  </a:lnTo>
                  <a:lnTo>
                    <a:pt x="3554" y="2055"/>
                  </a:lnTo>
                  <a:lnTo>
                    <a:pt x="3523" y="2007"/>
                  </a:lnTo>
                  <a:lnTo>
                    <a:pt x="3492" y="1960"/>
                  </a:lnTo>
                  <a:lnTo>
                    <a:pt x="3461" y="1914"/>
                  </a:lnTo>
                  <a:lnTo>
                    <a:pt x="3428" y="1867"/>
                  </a:lnTo>
                  <a:lnTo>
                    <a:pt x="3396" y="1821"/>
                  </a:lnTo>
                  <a:lnTo>
                    <a:pt x="3362" y="1776"/>
                  </a:lnTo>
                  <a:lnTo>
                    <a:pt x="3329" y="1731"/>
                  </a:lnTo>
                  <a:lnTo>
                    <a:pt x="3295" y="1686"/>
                  </a:lnTo>
                  <a:lnTo>
                    <a:pt x="3260" y="1642"/>
                  </a:lnTo>
                  <a:lnTo>
                    <a:pt x="3225" y="1599"/>
                  </a:lnTo>
                  <a:lnTo>
                    <a:pt x="3189" y="1556"/>
                  </a:lnTo>
                  <a:lnTo>
                    <a:pt x="3154" y="1513"/>
                  </a:lnTo>
                  <a:lnTo>
                    <a:pt x="3117" y="1471"/>
                  </a:lnTo>
                  <a:lnTo>
                    <a:pt x="3081" y="1430"/>
                  </a:lnTo>
                  <a:lnTo>
                    <a:pt x="3044" y="1389"/>
                  </a:lnTo>
                  <a:lnTo>
                    <a:pt x="3006" y="1348"/>
                  </a:lnTo>
                  <a:lnTo>
                    <a:pt x="2968" y="1307"/>
                  </a:lnTo>
                  <a:lnTo>
                    <a:pt x="2929" y="1268"/>
                  </a:lnTo>
                  <a:lnTo>
                    <a:pt x="2890" y="1229"/>
                  </a:lnTo>
                  <a:lnTo>
                    <a:pt x="2851" y="1191"/>
                  </a:lnTo>
                  <a:lnTo>
                    <a:pt x="2811" y="1152"/>
                  </a:lnTo>
                  <a:lnTo>
                    <a:pt x="2771" y="1115"/>
                  </a:lnTo>
                  <a:lnTo>
                    <a:pt x="2730" y="1078"/>
                  </a:lnTo>
                  <a:lnTo>
                    <a:pt x="2689" y="1042"/>
                  </a:lnTo>
                  <a:lnTo>
                    <a:pt x="2648" y="1005"/>
                  </a:lnTo>
                  <a:lnTo>
                    <a:pt x="2606" y="970"/>
                  </a:lnTo>
                  <a:lnTo>
                    <a:pt x="2564" y="935"/>
                  </a:lnTo>
                  <a:lnTo>
                    <a:pt x="2521" y="901"/>
                  </a:lnTo>
                  <a:lnTo>
                    <a:pt x="2479" y="867"/>
                  </a:lnTo>
                  <a:lnTo>
                    <a:pt x="2435" y="834"/>
                  </a:lnTo>
                  <a:lnTo>
                    <a:pt x="2392" y="802"/>
                  </a:lnTo>
                  <a:lnTo>
                    <a:pt x="2347" y="769"/>
                  </a:lnTo>
                  <a:lnTo>
                    <a:pt x="2303" y="737"/>
                  </a:lnTo>
                  <a:lnTo>
                    <a:pt x="2258" y="707"/>
                  </a:lnTo>
                  <a:lnTo>
                    <a:pt x="2213" y="676"/>
                  </a:lnTo>
                  <a:lnTo>
                    <a:pt x="2167" y="647"/>
                  </a:lnTo>
                  <a:lnTo>
                    <a:pt x="2121" y="619"/>
                  </a:lnTo>
                  <a:lnTo>
                    <a:pt x="2076" y="589"/>
                  </a:lnTo>
                  <a:lnTo>
                    <a:pt x="2029" y="562"/>
                  </a:lnTo>
                  <a:lnTo>
                    <a:pt x="1982" y="535"/>
                  </a:lnTo>
                  <a:lnTo>
                    <a:pt x="1935" y="508"/>
                  </a:lnTo>
                  <a:lnTo>
                    <a:pt x="1888" y="482"/>
                  </a:lnTo>
                  <a:lnTo>
                    <a:pt x="1840" y="457"/>
                  </a:lnTo>
                  <a:lnTo>
                    <a:pt x="1791" y="432"/>
                  </a:lnTo>
                  <a:lnTo>
                    <a:pt x="1743" y="407"/>
                  </a:lnTo>
                  <a:lnTo>
                    <a:pt x="1694" y="385"/>
                  </a:lnTo>
                  <a:lnTo>
                    <a:pt x="1646" y="361"/>
                  </a:lnTo>
                  <a:lnTo>
                    <a:pt x="1596" y="339"/>
                  </a:lnTo>
                  <a:lnTo>
                    <a:pt x="1547" y="318"/>
                  </a:lnTo>
                  <a:lnTo>
                    <a:pt x="1497" y="296"/>
                  </a:lnTo>
                  <a:lnTo>
                    <a:pt x="1446" y="276"/>
                  </a:lnTo>
                  <a:lnTo>
                    <a:pt x="1396" y="257"/>
                  </a:lnTo>
                  <a:lnTo>
                    <a:pt x="1345" y="237"/>
                  </a:lnTo>
                  <a:lnTo>
                    <a:pt x="1295" y="219"/>
                  </a:lnTo>
                  <a:lnTo>
                    <a:pt x="1243" y="202"/>
                  </a:lnTo>
                  <a:lnTo>
                    <a:pt x="1191" y="185"/>
                  </a:lnTo>
                  <a:lnTo>
                    <a:pt x="1140" y="170"/>
                  </a:lnTo>
                  <a:lnTo>
                    <a:pt x="1088" y="154"/>
                  </a:lnTo>
                  <a:lnTo>
                    <a:pt x="1035" y="139"/>
                  </a:lnTo>
                  <a:lnTo>
                    <a:pt x="983" y="126"/>
                  </a:lnTo>
                  <a:lnTo>
                    <a:pt x="930" y="112"/>
                  </a:lnTo>
                  <a:lnTo>
                    <a:pt x="877" y="100"/>
                  </a:lnTo>
                  <a:lnTo>
                    <a:pt x="824" y="87"/>
                  </a:lnTo>
                  <a:lnTo>
                    <a:pt x="770" y="77"/>
                  </a:lnTo>
                  <a:lnTo>
                    <a:pt x="717" y="66"/>
                  </a:lnTo>
                  <a:lnTo>
                    <a:pt x="663" y="57"/>
                  </a:lnTo>
                  <a:lnTo>
                    <a:pt x="608" y="47"/>
                  </a:lnTo>
                  <a:lnTo>
                    <a:pt x="555" y="40"/>
                  </a:lnTo>
                  <a:lnTo>
                    <a:pt x="500" y="32"/>
                  </a:lnTo>
                  <a:lnTo>
                    <a:pt x="444" y="25"/>
                  </a:lnTo>
                  <a:lnTo>
                    <a:pt x="390" y="19"/>
                  </a:lnTo>
                  <a:lnTo>
                    <a:pt x="335" y="15"/>
                  </a:lnTo>
                  <a:lnTo>
                    <a:pt x="279" y="10"/>
                  </a:lnTo>
                  <a:lnTo>
                    <a:pt x="224" y="7"/>
                  </a:lnTo>
                  <a:lnTo>
                    <a:pt x="168" y="3"/>
                  </a:lnTo>
                  <a:lnTo>
                    <a:pt x="112" y="2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56" y="103"/>
                  </a:lnTo>
                  <a:lnTo>
                    <a:pt x="110" y="103"/>
                  </a:lnTo>
                  <a:lnTo>
                    <a:pt x="165" y="105"/>
                  </a:lnTo>
                  <a:lnTo>
                    <a:pt x="220" y="109"/>
                  </a:lnTo>
                  <a:lnTo>
                    <a:pt x="274" y="112"/>
                  </a:lnTo>
                  <a:lnTo>
                    <a:pt x="328" y="116"/>
                  </a:lnTo>
                  <a:lnTo>
                    <a:pt x="382" y="121"/>
                  </a:lnTo>
                  <a:lnTo>
                    <a:pt x="436" y="127"/>
                  </a:lnTo>
                  <a:lnTo>
                    <a:pt x="489" y="133"/>
                  </a:lnTo>
                  <a:lnTo>
                    <a:pt x="543" y="140"/>
                  </a:lnTo>
                  <a:lnTo>
                    <a:pt x="596" y="148"/>
                  </a:lnTo>
                  <a:lnTo>
                    <a:pt x="649" y="157"/>
                  </a:lnTo>
                  <a:lnTo>
                    <a:pt x="701" y="166"/>
                  </a:lnTo>
                  <a:lnTo>
                    <a:pt x="754" y="176"/>
                  </a:lnTo>
                  <a:lnTo>
                    <a:pt x="807" y="188"/>
                  </a:lnTo>
                  <a:lnTo>
                    <a:pt x="859" y="199"/>
                  </a:lnTo>
                  <a:lnTo>
                    <a:pt x="911" y="211"/>
                  </a:lnTo>
                  <a:lnTo>
                    <a:pt x="963" y="224"/>
                  </a:lnTo>
                  <a:lnTo>
                    <a:pt x="1014" y="239"/>
                  </a:lnTo>
                  <a:lnTo>
                    <a:pt x="1065" y="252"/>
                  </a:lnTo>
                  <a:lnTo>
                    <a:pt x="1115" y="268"/>
                  </a:lnTo>
                  <a:lnTo>
                    <a:pt x="1167" y="284"/>
                  </a:lnTo>
                  <a:lnTo>
                    <a:pt x="1217" y="300"/>
                  </a:lnTo>
                  <a:lnTo>
                    <a:pt x="1267" y="317"/>
                  </a:lnTo>
                  <a:lnTo>
                    <a:pt x="1317" y="335"/>
                  </a:lnTo>
                  <a:lnTo>
                    <a:pt x="1366" y="353"/>
                  </a:lnTo>
                  <a:lnTo>
                    <a:pt x="1416" y="372"/>
                  </a:lnTo>
                  <a:lnTo>
                    <a:pt x="1466" y="392"/>
                  </a:lnTo>
                  <a:lnTo>
                    <a:pt x="1514" y="413"/>
                  </a:lnTo>
                  <a:lnTo>
                    <a:pt x="1563" y="434"/>
                  </a:lnTo>
                  <a:lnTo>
                    <a:pt x="1611" y="456"/>
                  </a:lnTo>
                  <a:lnTo>
                    <a:pt x="1659" y="477"/>
                  </a:lnTo>
                  <a:lnTo>
                    <a:pt x="1706" y="501"/>
                  </a:lnTo>
                  <a:lnTo>
                    <a:pt x="1754" y="525"/>
                  </a:lnTo>
                  <a:lnTo>
                    <a:pt x="1802" y="549"/>
                  </a:lnTo>
                  <a:lnTo>
                    <a:pt x="1848" y="573"/>
                  </a:lnTo>
                  <a:lnTo>
                    <a:pt x="1895" y="599"/>
                  </a:lnTo>
                  <a:lnTo>
                    <a:pt x="1940" y="625"/>
                  </a:lnTo>
                  <a:lnTo>
                    <a:pt x="1987" y="651"/>
                  </a:lnTo>
                  <a:lnTo>
                    <a:pt x="2032" y="679"/>
                  </a:lnTo>
                  <a:lnTo>
                    <a:pt x="2077" y="707"/>
                  </a:lnTo>
                  <a:lnTo>
                    <a:pt x="2122" y="735"/>
                  </a:lnTo>
                  <a:lnTo>
                    <a:pt x="2167" y="765"/>
                  </a:lnTo>
                  <a:lnTo>
                    <a:pt x="2211" y="794"/>
                  </a:lnTo>
                  <a:lnTo>
                    <a:pt x="2255" y="824"/>
                  </a:lnTo>
                  <a:lnTo>
                    <a:pt x="2299" y="855"/>
                  </a:lnTo>
                  <a:lnTo>
                    <a:pt x="2341" y="887"/>
                  </a:lnTo>
                  <a:lnTo>
                    <a:pt x="2384" y="918"/>
                  </a:lnTo>
                  <a:lnTo>
                    <a:pt x="2426" y="951"/>
                  </a:lnTo>
                  <a:lnTo>
                    <a:pt x="2469" y="984"/>
                  </a:lnTo>
                  <a:lnTo>
                    <a:pt x="2510" y="1018"/>
                  </a:lnTo>
                  <a:lnTo>
                    <a:pt x="2552" y="1052"/>
                  </a:lnTo>
                  <a:lnTo>
                    <a:pt x="2592" y="1087"/>
                  </a:lnTo>
                  <a:lnTo>
                    <a:pt x="2633" y="1122"/>
                  </a:lnTo>
                  <a:lnTo>
                    <a:pt x="2673" y="1157"/>
                  </a:lnTo>
                  <a:lnTo>
                    <a:pt x="2713" y="1193"/>
                  </a:lnTo>
                  <a:lnTo>
                    <a:pt x="2752" y="1230"/>
                  </a:lnTo>
                  <a:lnTo>
                    <a:pt x="2791" y="1268"/>
                  </a:lnTo>
                  <a:lnTo>
                    <a:pt x="2830" y="1305"/>
                  </a:lnTo>
                  <a:lnTo>
                    <a:pt x="2867" y="1344"/>
                  </a:lnTo>
                  <a:lnTo>
                    <a:pt x="2906" y="1382"/>
                  </a:lnTo>
                  <a:lnTo>
                    <a:pt x="2943" y="1422"/>
                  </a:lnTo>
                  <a:lnTo>
                    <a:pt x="2980" y="1461"/>
                  </a:lnTo>
                  <a:lnTo>
                    <a:pt x="3016" y="1502"/>
                  </a:lnTo>
                  <a:lnTo>
                    <a:pt x="3053" y="1543"/>
                  </a:lnTo>
                  <a:lnTo>
                    <a:pt x="3088" y="1583"/>
                  </a:lnTo>
                  <a:lnTo>
                    <a:pt x="3123" y="1625"/>
                  </a:lnTo>
                  <a:lnTo>
                    <a:pt x="3158" y="1667"/>
                  </a:lnTo>
                  <a:lnTo>
                    <a:pt x="3192" y="1710"/>
                  </a:lnTo>
                  <a:lnTo>
                    <a:pt x="3226" y="1753"/>
                  </a:lnTo>
                  <a:lnTo>
                    <a:pt x="3259" y="1797"/>
                  </a:lnTo>
                  <a:lnTo>
                    <a:pt x="3292" y="1841"/>
                  </a:lnTo>
                  <a:lnTo>
                    <a:pt x="3325" y="1885"/>
                  </a:lnTo>
                  <a:lnTo>
                    <a:pt x="3356" y="1931"/>
                  </a:lnTo>
                  <a:lnTo>
                    <a:pt x="3388" y="1975"/>
                  </a:lnTo>
                  <a:lnTo>
                    <a:pt x="3419" y="2021"/>
                  </a:lnTo>
                  <a:lnTo>
                    <a:pt x="3449" y="2067"/>
                  </a:lnTo>
                  <a:lnTo>
                    <a:pt x="3480" y="2114"/>
                  </a:lnTo>
                  <a:lnTo>
                    <a:pt x="3509" y="2161"/>
                  </a:lnTo>
                  <a:lnTo>
                    <a:pt x="3538" y="2208"/>
                  </a:lnTo>
                  <a:lnTo>
                    <a:pt x="3567" y="2256"/>
                  </a:lnTo>
                  <a:lnTo>
                    <a:pt x="3595" y="2304"/>
                  </a:lnTo>
                  <a:lnTo>
                    <a:pt x="3622" y="2352"/>
                  </a:lnTo>
                  <a:lnTo>
                    <a:pt x="3650" y="2402"/>
                  </a:lnTo>
                  <a:lnTo>
                    <a:pt x="3676" y="2451"/>
                  </a:lnTo>
                  <a:lnTo>
                    <a:pt x="3702" y="2501"/>
                  </a:lnTo>
                  <a:lnTo>
                    <a:pt x="3728" y="2551"/>
                  </a:lnTo>
                  <a:lnTo>
                    <a:pt x="3752" y="2601"/>
                  </a:lnTo>
                  <a:lnTo>
                    <a:pt x="3776" y="2652"/>
                  </a:lnTo>
                  <a:lnTo>
                    <a:pt x="3801" y="2703"/>
                  </a:lnTo>
                  <a:lnTo>
                    <a:pt x="3824" y="2755"/>
                  </a:lnTo>
                  <a:lnTo>
                    <a:pt x="3847" y="2807"/>
                  </a:lnTo>
                  <a:lnTo>
                    <a:pt x="3869" y="2859"/>
                  </a:lnTo>
                  <a:lnTo>
                    <a:pt x="3891" y="2912"/>
                  </a:lnTo>
                  <a:lnTo>
                    <a:pt x="3912" y="2964"/>
                  </a:lnTo>
                  <a:lnTo>
                    <a:pt x="3932" y="3018"/>
                  </a:lnTo>
                  <a:lnTo>
                    <a:pt x="3952" y="3072"/>
                  </a:lnTo>
                  <a:lnTo>
                    <a:pt x="3972" y="3126"/>
                  </a:lnTo>
                  <a:lnTo>
                    <a:pt x="3991" y="3180"/>
                  </a:lnTo>
                  <a:lnTo>
                    <a:pt x="4009" y="3234"/>
                  </a:lnTo>
                  <a:lnTo>
                    <a:pt x="4027" y="3290"/>
                  </a:lnTo>
                  <a:lnTo>
                    <a:pt x="4043" y="3344"/>
                  </a:lnTo>
                  <a:lnTo>
                    <a:pt x="4061" y="3400"/>
                  </a:lnTo>
                  <a:lnTo>
                    <a:pt x="4076" y="3456"/>
                  </a:lnTo>
                  <a:lnTo>
                    <a:pt x="4092" y="3512"/>
                  </a:lnTo>
                  <a:lnTo>
                    <a:pt x="4106" y="3568"/>
                  </a:lnTo>
                  <a:lnTo>
                    <a:pt x="4120" y="3625"/>
                  </a:lnTo>
                  <a:lnTo>
                    <a:pt x="4135" y="3682"/>
                  </a:lnTo>
                  <a:lnTo>
                    <a:pt x="4147" y="3739"/>
                  </a:lnTo>
                  <a:lnTo>
                    <a:pt x="4159" y="3797"/>
                  </a:lnTo>
                  <a:lnTo>
                    <a:pt x="4171" y="3854"/>
                  </a:lnTo>
                  <a:lnTo>
                    <a:pt x="4182" y="3912"/>
                  </a:lnTo>
                  <a:lnTo>
                    <a:pt x="4192" y="3971"/>
                  </a:lnTo>
                  <a:lnTo>
                    <a:pt x="4201" y="4030"/>
                  </a:lnTo>
                  <a:lnTo>
                    <a:pt x="4212" y="4088"/>
                  </a:lnTo>
                  <a:lnTo>
                    <a:pt x="4220" y="4147"/>
                  </a:lnTo>
                  <a:lnTo>
                    <a:pt x="4228" y="4206"/>
                  </a:lnTo>
                  <a:lnTo>
                    <a:pt x="4235" y="4266"/>
                  </a:lnTo>
                  <a:lnTo>
                    <a:pt x="4241" y="4325"/>
                  </a:lnTo>
                  <a:lnTo>
                    <a:pt x="4247" y="4385"/>
                  </a:lnTo>
                  <a:lnTo>
                    <a:pt x="4252" y="4445"/>
                  </a:lnTo>
                  <a:lnTo>
                    <a:pt x="4256" y="4506"/>
                  </a:lnTo>
                  <a:lnTo>
                    <a:pt x="4260" y="4566"/>
                  </a:lnTo>
                  <a:lnTo>
                    <a:pt x="4263" y="4627"/>
                  </a:lnTo>
                  <a:lnTo>
                    <a:pt x="4266" y="4688"/>
                  </a:lnTo>
                  <a:lnTo>
                    <a:pt x="4267" y="4749"/>
                  </a:lnTo>
                  <a:lnTo>
                    <a:pt x="4268" y="4810"/>
                  </a:lnTo>
                  <a:lnTo>
                    <a:pt x="4269" y="4871"/>
                  </a:lnTo>
                  <a:lnTo>
                    <a:pt x="4360" y="4871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1" name="Freeform 5"/>
            <p:cNvSpPr>
              <a:spLocks/>
            </p:cNvSpPr>
            <p:nvPr/>
          </p:nvSpPr>
          <p:spPr bwMode="auto">
            <a:xfrm>
              <a:off x="2461" y="3301"/>
              <a:ext cx="727" cy="733"/>
            </a:xfrm>
            <a:custGeom>
              <a:avLst/>
              <a:gdLst>
                <a:gd name="T0" fmla="*/ 0 w 4360"/>
                <a:gd name="T1" fmla="*/ 0 h 4872"/>
                <a:gd name="T2" fmla="*/ 0 w 4360"/>
                <a:gd name="T3" fmla="*/ 0 h 4872"/>
                <a:gd name="T4" fmla="*/ 0 w 4360"/>
                <a:gd name="T5" fmla="*/ 0 h 4872"/>
                <a:gd name="T6" fmla="*/ 0 w 4360"/>
                <a:gd name="T7" fmla="*/ 0 h 4872"/>
                <a:gd name="T8" fmla="*/ 0 w 4360"/>
                <a:gd name="T9" fmla="*/ 0 h 4872"/>
                <a:gd name="T10" fmla="*/ 0 w 4360"/>
                <a:gd name="T11" fmla="*/ 0 h 4872"/>
                <a:gd name="T12" fmla="*/ 0 w 4360"/>
                <a:gd name="T13" fmla="*/ 0 h 4872"/>
                <a:gd name="T14" fmla="*/ 0 w 4360"/>
                <a:gd name="T15" fmla="*/ 0 h 4872"/>
                <a:gd name="T16" fmla="*/ 0 w 4360"/>
                <a:gd name="T17" fmla="*/ 0 h 4872"/>
                <a:gd name="T18" fmla="*/ 0 w 4360"/>
                <a:gd name="T19" fmla="*/ 0 h 4872"/>
                <a:gd name="T20" fmla="*/ 0 w 4360"/>
                <a:gd name="T21" fmla="*/ 0 h 4872"/>
                <a:gd name="T22" fmla="*/ 0 w 4360"/>
                <a:gd name="T23" fmla="*/ 0 h 4872"/>
                <a:gd name="T24" fmla="*/ 0 w 4360"/>
                <a:gd name="T25" fmla="*/ 0 h 4872"/>
                <a:gd name="T26" fmla="*/ 1 w 4360"/>
                <a:gd name="T27" fmla="*/ 0 h 4872"/>
                <a:gd name="T28" fmla="*/ 1 w 4360"/>
                <a:gd name="T29" fmla="*/ 0 h 4872"/>
                <a:gd name="T30" fmla="*/ 1 w 4360"/>
                <a:gd name="T31" fmla="*/ 0 h 4872"/>
                <a:gd name="T32" fmla="*/ 1 w 4360"/>
                <a:gd name="T33" fmla="*/ 0 h 4872"/>
                <a:gd name="T34" fmla="*/ 1 w 4360"/>
                <a:gd name="T35" fmla="*/ 0 h 4872"/>
                <a:gd name="T36" fmla="*/ 1 w 4360"/>
                <a:gd name="T37" fmla="*/ 0 h 4872"/>
                <a:gd name="T38" fmla="*/ 1 w 4360"/>
                <a:gd name="T39" fmla="*/ 0 h 4872"/>
                <a:gd name="T40" fmla="*/ 1 w 4360"/>
                <a:gd name="T41" fmla="*/ 0 h 4872"/>
                <a:gd name="T42" fmla="*/ 1 w 4360"/>
                <a:gd name="T43" fmla="*/ 0 h 4872"/>
                <a:gd name="T44" fmla="*/ 1 w 4360"/>
                <a:gd name="T45" fmla="*/ 0 h 4872"/>
                <a:gd name="T46" fmla="*/ 1 w 4360"/>
                <a:gd name="T47" fmla="*/ 0 h 4872"/>
                <a:gd name="T48" fmla="*/ 1 w 4360"/>
                <a:gd name="T49" fmla="*/ 0 h 4872"/>
                <a:gd name="T50" fmla="*/ 1 w 4360"/>
                <a:gd name="T51" fmla="*/ 0 h 4872"/>
                <a:gd name="T52" fmla="*/ 1 w 4360"/>
                <a:gd name="T53" fmla="*/ 0 h 4872"/>
                <a:gd name="T54" fmla="*/ 1 w 4360"/>
                <a:gd name="T55" fmla="*/ 0 h 4872"/>
                <a:gd name="T56" fmla="*/ 1 w 4360"/>
                <a:gd name="T57" fmla="*/ 0 h 4872"/>
                <a:gd name="T58" fmla="*/ 1 w 4360"/>
                <a:gd name="T59" fmla="*/ 0 h 4872"/>
                <a:gd name="T60" fmla="*/ 1 w 4360"/>
                <a:gd name="T61" fmla="*/ 0 h 4872"/>
                <a:gd name="T62" fmla="*/ 1 w 4360"/>
                <a:gd name="T63" fmla="*/ 0 h 4872"/>
                <a:gd name="T64" fmla="*/ 1 w 4360"/>
                <a:gd name="T65" fmla="*/ 0 h 4872"/>
                <a:gd name="T66" fmla="*/ 1 w 4360"/>
                <a:gd name="T67" fmla="*/ 0 h 4872"/>
                <a:gd name="T68" fmla="*/ 1 w 4360"/>
                <a:gd name="T69" fmla="*/ 0 h 4872"/>
                <a:gd name="T70" fmla="*/ 1 w 4360"/>
                <a:gd name="T71" fmla="*/ 0 h 4872"/>
                <a:gd name="T72" fmla="*/ 1 w 4360"/>
                <a:gd name="T73" fmla="*/ 0 h 4872"/>
                <a:gd name="T74" fmla="*/ 1 w 4360"/>
                <a:gd name="T75" fmla="*/ 0 h 4872"/>
                <a:gd name="T76" fmla="*/ 0 w 4360"/>
                <a:gd name="T77" fmla="*/ 0 h 4872"/>
                <a:gd name="T78" fmla="*/ 0 w 4360"/>
                <a:gd name="T79" fmla="*/ 0 h 4872"/>
                <a:gd name="T80" fmla="*/ 0 w 4360"/>
                <a:gd name="T81" fmla="*/ 0 h 4872"/>
                <a:gd name="T82" fmla="*/ 0 w 4360"/>
                <a:gd name="T83" fmla="*/ 0 h 4872"/>
                <a:gd name="T84" fmla="*/ 0 w 4360"/>
                <a:gd name="T85" fmla="*/ 0 h 4872"/>
                <a:gd name="T86" fmla="*/ 0 w 4360"/>
                <a:gd name="T87" fmla="*/ 0 h 4872"/>
                <a:gd name="T88" fmla="*/ 0 w 4360"/>
                <a:gd name="T89" fmla="*/ 0 h 4872"/>
                <a:gd name="T90" fmla="*/ 0 w 4360"/>
                <a:gd name="T91" fmla="*/ 0 h 4872"/>
                <a:gd name="T92" fmla="*/ 0 w 4360"/>
                <a:gd name="T93" fmla="*/ 0 h 4872"/>
                <a:gd name="T94" fmla="*/ 0 w 4360"/>
                <a:gd name="T95" fmla="*/ 0 h 4872"/>
                <a:gd name="T96" fmla="*/ 0 w 4360"/>
                <a:gd name="T97" fmla="*/ 0 h 4872"/>
                <a:gd name="T98" fmla="*/ 0 w 4360"/>
                <a:gd name="T99" fmla="*/ 0 h 4872"/>
                <a:gd name="T100" fmla="*/ 0 w 4360"/>
                <a:gd name="T101" fmla="*/ 0 h 4872"/>
                <a:gd name="T102" fmla="*/ 0 w 4360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2"/>
                <a:gd name="T158" fmla="*/ 4360 w 4360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2">
                  <a:moveTo>
                    <a:pt x="0" y="4872"/>
                  </a:moveTo>
                  <a:lnTo>
                    <a:pt x="0" y="4872"/>
                  </a:lnTo>
                  <a:lnTo>
                    <a:pt x="57" y="4872"/>
                  </a:lnTo>
                  <a:lnTo>
                    <a:pt x="112" y="4870"/>
                  </a:lnTo>
                  <a:lnTo>
                    <a:pt x="168" y="4869"/>
                  </a:lnTo>
                  <a:lnTo>
                    <a:pt x="224" y="4865"/>
                  </a:lnTo>
                  <a:lnTo>
                    <a:pt x="279" y="4862"/>
                  </a:lnTo>
                  <a:lnTo>
                    <a:pt x="335" y="4857"/>
                  </a:lnTo>
                  <a:lnTo>
                    <a:pt x="390" y="4853"/>
                  </a:lnTo>
                  <a:lnTo>
                    <a:pt x="445" y="4847"/>
                  </a:lnTo>
                  <a:lnTo>
                    <a:pt x="500" y="4840"/>
                  </a:lnTo>
                  <a:lnTo>
                    <a:pt x="555" y="4832"/>
                  </a:lnTo>
                  <a:lnTo>
                    <a:pt x="608" y="4825"/>
                  </a:lnTo>
                  <a:lnTo>
                    <a:pt x="663" y="4815"/>
                  </a:lnTo>
                  <a:lnTo>
                    <a:pt x="717" y="4806"/>
                  </a:lnTo>
                  <a:lnTo>
                    <a:pt x="770" y="4796"/>
                  </a:lnTo>
                  <a:lnTo>
                    <a:pt x="824" y="4785"/>
                  </a:lnTo>
                  <a:lnTo>
                    <a:pt x="877" y="4773"/>
                  </a:lnTo>
                  <a:lnTo>
                    <a:pt x="930" y="4760"/>
                  </a:lnTo>
                  <a:lnTo>
                    <a:pt x="983" y="4746"/>
                  </a:lnTo>
                  <a:lnTo>
                    <a:pt x="1035" y="4733"/>
                  </a:lnTo>
                  <a:lnTo>
                    <a:pt x="1088" y="4718"/>
                  </a:lnTo>
                  <a:lnTo>
                    <a:pt x="1140" y="4702"/>
                  </a:lnTo>
                  <a:lnTo>
                    <a:pt x="1191" y="4687"/>
                  </a:lnTo>
                  <a:lnTo>
                    <a:pt x="1243" y="4670"/>
                  </a:lnTo>
                  <a:lnTo>
                    <a:pt x="1295" y="4653"/>
                  </a:lnTo>
                  <a:lnTo>
                    <a:pt x="1345" y="4635"/>
                  </a:lnTo>
                  <a:lnTo>
                    <a:pt x="1396" y="4615"/>
                  </a:lnTo>
                  <a:lnTo>
                    <a:pt x="1446" y="4596"/>
                  </a:lnTo>
                  <a:lnTo>
                    <a:pt x="1497" y="4576"/>
                  </a:lnTo>
                  <a:lnTo>
                    <a:pt x="1547" y="4554"/>
                  </a:lnTo>
                  <a:lnTo>
                    <a:pt x="1596" y="4533"/>
                  </a:lnTo>
                  <a:lnTo>
                    <a:pt x="1646" y="4511"/>
                  </a:lnTo>
                  <a:lnTo>
                    <a:pt x="1694" y="4488"/>
                  </a:lnTo>
                  <a:lnTo>
                    <a:pt x="1743" y="4465"/>
                  </a:lnTo>
                  <a:lnTo>
                    <a:pt x="1791" y="4440"/>
                  </a:lnTo>
                  <a:lnTo>
                    <a:pt x="1840" y="4415"/>
                  </a:lnTo>
                  <a:lnTo>
                    <a:pt x="1888" y="4390"/>
                  </a:lnTo>
                  <a:lnTo>
                    <a:pt x="1935" y="4364"/>
                  </a:lnTo>
                  <a:lnTo>
                    <a:pt x="1982" y="4337"/>
                  </a:lnTo>
                  <a:lnTo>
                    <a:pt x="2029" y="4310"/>
                  </a:lnTo>
                  <a:lnTo>
                    <a:pt x="2076" y="4283"/>
                  </a:lnTo>
                  <a:lnTo>
                    <a:pt x="2121" y="4255"/>
                  </a:lnTo>
                  <a:lnTo>
                    <a:pt x="2167" y="4225"/>
                  </a:lnTo>
                  <a:lnTo>
                    <a:pt x="2213" y="4196"/>
                  </a:lnTo>
                  <a:lnTo>
                    <a:pt x="2258" y="4165"/>
                  </a:lnTo>
                  <a:lnTo>
                    <a:pt x="2303" y="4135"/>
                  </a:lnTo>
                  <a:lnTo>
                    <a:pt x="2347" y="4103"/>
                  </a:lnTo>
                  <a:lnTo>
                    <a:pt x="2392" y="4070"/>
                  </a:lnTo>
                  <a:lnTo>
                    <a:pt x="2435" y="4039"/>
                  </a:lnTo>
                  <a:lnTo>
                    <a:pt x="2478" y="4005"/>
                  </a:lnTo>
                  <a:lnTo>
                    <a:pt x="2521" y="3971"/>
                  </a:lnTo>
                  <a:lnTo>
                    <a:pt x="2564" y="3937"/>
                  </a:lnTo>
                  <a:lnTo>
                    <a:pt x="2606" y="3902"/>
                  </a:lnTo>
                  <a:lnTo>
                    <a:pt x="2648" y="3867"/>
                  </a:lnTo>
                  <a:lnTo>
                    <a:pt x="2689" y="3830"/>
                  </a:lnTo>
                  <a:lnTo>
                    <a:pt x="2730" y="3794"/>
                  </a:lnTo>
                  <a:lnTo>
                    <a:pt x="2771" y="3757"/>
                  </a:lnTo>
                  <a:lnTo>
                    <a:pt x="2811" y="3720"/>
                  </a:lnTo>
                  <a:lnTo>
                    <a:pt x="2851" y="3681"/>
                  </a:lnTo>
                  <a:lnTo>
                    <a:pt x="2890" y="3643"/>
                  </a:lnTo>
                  <a:lnTo>
                    <a:pt x="2929" y="3604"/>
                  </a:lnTo>
                  <a:lnTo>
                    <a:pt x="2968" y="3565"/>
                  </a:lnTo>
                  <a:lnTo>
                    <a:pt x="3006" y="3524"/>
                  </a:lnTo>
                  <a:lnTo>
                    <a:pt x="3044" y="3483"/>
                  </a:lnTo>
                  <a:lnTo>
                    <a:pt x="3081" y="3443"/>
                  </a:lnTo>
                  <a:lnTo>
                    <a:pt x="3117" y="3401"/>
                  </a:lnTo>
                  <a:lnTo>
                    <a:pt x="3154" y="3359"/>
                  </a:lnTo>
                  <a:lnTo>
                    <a:pt x="3189" y="3316"/>
                  </a:lnTo>
                  <a:lnTo>
                    <a:pt x="3225" y="3273"/>
                  </a:lnTo>
                  <a:lnTo>
                    <a:pt x="3260" y="3230"/>
                  </a:lnTo>
                  <a:lnTo>
                    <a:pt x="3295" y="3186"/>
                  </a:lnTo>
                  <a:lnTo>
                    <a:pt x="3329" y="3141"/>
                  </a:lnTo>
                  <a:lnTo>
                    <a:pt x="3362" y="3096"/>
                  </a:lnTo>
                  <a:lnTo>
                    <a:pt x="3396" y="3051"/>
                  </a:lnTo>
                  <a:lnTo>
                    <a:pt x="3428" y="3005"/>
                  </a:lnTo>
                  <a:lnTo>
                    <a:pt x="3461" y="2958"/>
                  </a:lnTo>
                  <a:lnTo>
                    <a:pt x="3492" y="2912"/>
                  </a:lnTo>
                  <a:lnTo>
                    <a:pt x="3523" y="2865"/>
                  </a:lnTo>
                  <a:lnTo>
                    <a:pt x="3554" y="2817"/>
                  </a:lnTo>
                  <a:lnTo>
                    <a:pt x="3584" y="2770"/>
                  </a:lnTo>
                  <a:lnTo>
                    <a:pt x="3613" y="2721"/>
                  </a:lnTo>
                  <a:lnTo>
                    <a:pt x="3643" y="2672"/>
                  </a:lnTo>
                  <a:lnTo>
                    <a:pt x="3671" y="2623"/>
                  </a:lnTo>
                  <a:lnTo>
                    <a:pt x="3699" y="2573"/>
                  </a:lnTo>
                  <a:lnTo>
                    <a:pt x="3727" y="2523"/>
                  </a:lnTo>
                  <a:lnTo>
                    <a:pt x="3754" y="2473"/>
                  </a:lnTo>
                  <a:lnTo>
                    <a:pt x="3780" y="2422"/>
                  </a:lnTo>
                  <a:lnTo>
                    <a:pt x="3807" y="2372"/>
                  </a:lnTo>
                  <a:lnTo>
                    <a:pt x="3832" y="2320"/>
                  </a:lnTo>
                  <a:lnTo>
                    <a:pt x="3857" y="2267"/>
                  </a:lnTo>
                  <a:lnTo>
                    <a:pt x="3882" y="2215"/>
                  </a:lnTo>
                  <a:lnTo>
                    <a:pt x="3906" y="2162"/>
                  </a:lnTo>
                  <a:lnTo>
                    <a:pt x="3929" y="2109"/>
                  </a:lnTo>
                  <a:lnTo>
                    <a:pt x="3951" y="2056"/>
                  </a:lnTo>
                  <a:lnTo>
                    <a:pt x="3974" y="2002"/>
                  </a:lnTo>
                  <a:lnTo>
                    <a:pt x="3995" y="1949"/>
                  </a:lnTo>
                  <a:lnTo>
                    <a:pt x="4016" y="1893"/>
                  </a:lnTo>
                  <a:lnTo>
                    <a:pt x="4036" y="1839"/>
                  </a:lnTo>
                  <a:lnTo>
                    <a:pt x="4057" y="1783"/>
                  </a:lnTo>
                  <a:lnTo>
                    <a:pt x="4076" y="1728"/>
                  </a:lnTo>
                  <a:lnTo>
                    <a:pt x="4095" y="1673"/>
                  </a:lnTo>
                  <a:lnTo>
                    <a:pt x="4112" y="1616"/>
                  </a:lnTo>
                  <a:lnTo>
                    <a:pt x="4131" y="1561"/>
                  </a:lnTo>
                  <a:lnTo>
                    <a:pt x="4147" y="1503"/>
                  </a:lnTo>
                  <a:lnTo>
                    <a:pt x="4163" y="1446"/>
                  </a:lnTo>
                  <a:lnTo>
                    <a:pt x="4179" y="1389"/>
                  </a:lnTo>
                  <a:lnTo>
                    <a:pt x="4194" y="1331"/>
                  </a:lnTo>
                  <a:lnTo>
                    <a:pt x="4208" y="1273"/>
                  </a:lnTo>
                  <a:lnTo>
                    <a:pt x="4223" y="1216"/>
                  </a:lnTo>
                  <a:lnTo>
                    <a:pt x="4236" y="1157"/>
                  </a:lnTo>
                  <a:lnTo>
                    <a:pt x="4248" y="1098"/>
                  </a:lnTo>
                  <a:lnTo>
                    <a:pt x="4260" y="1039"/>
                  </a:lnTo>
                  <a:lnTo>
                    <a:pt x="4271" y="980"/>
                  </a:lnTo>
                  <a:lnTo>
                    <a:pt x="4281" y="921"/>
                  </a:lnTo>
                  <a:lnTo>
                    <a:pt x="4291" y="861"/>
                  </a:lnTo>
                  <a:lnTo>
                    <a:pt x="4301" y="801"/>
                  </a:lnTo>
                  <a:lnTo>
                    <a:pt x="4310" y="741"/>
                  </a:lnTo>
                  <a:lnTo>
                    <a:pt x="4318" y="680"/>
                  </a:lnTo>
                  <a:lnTo>
                    <a:pt x="4325" y="620"/>
                  </a:lnTo>
                  <a:lnTo>
                    <a:pt x="4332" y="559"/>
                  </a:lnTo>
                  <a:lnTo>
                    <a:pt x="4337" y="498"/>
                  </a:lnTo>
                  <a:lnTo>
                    <a:pt x="4343" y="435"/>
                  </a:lnTo>
                  <a:lnTo>
                    <a:pt x="4347" y="374"/>
                  </a:lnTo>
                  <a:lnTo>
                    <a:pt x="4351" y="312"/>
                  </a:lnTo>
                  <a:lnTo>
                    <a:pt x="4354" y="251"/>
                  </a:lnTo>
                  <a:lnTo>
                    <a:pt x="4356" y="188"/>
                  </a:lnTo>
                  <a:lnTo>
                    <a:pt x="4358" y="125"/>
                  </a:lnTo>
                  <a:lnTo>
                    <a:pt x="4359" y="63"/>
                  </a:lnTo>
                  <a:lnTo>
                    <a:pt x="4360" y="0"/>
                  </a:lnTo>
                  <a:lnTo>
                    <a:pt x="4269" y="0"/>
                  </a:lnTo>
                  <a:lnTo>
                    <a:pt x="4268" y="62"/>
                  </a:lnTo>
                  <a:lnTo>
                    <a:pt x="4267" y="123"/>
                  </a:lnTo>
                  <a:lnTo>
                    <a:pt x="4266" y="184"/>
                  </a:lnTo>
                  <a:lnTo>
                    <a:pt x="4263" y="245"/>
                  </a:lnTo>
                  <a:lnTo>
                    <a:pt x="4260" y="306"/>
                  </a:lnTo>
                  <a:lnTo>
                    <a:pt x="4256" y="366"/>
                  </a:lnTo>
                  <a:lnTo>
                    <a:pt x="4252" y="427"/>
                  </a:lnTo>
                  <a:lnTo>
                    <a:pt x="4247" y="487"/>
                  </a:lnTo>
                  <a:lnTo>
                    <a:pt x="4241" y="547"/>
                  </a:lnTo>
                  <a:lnTo>
                    <a:pt x="4235" y="606"/>
                  </a:lnTo>
                  <a:lnTo>
                    <a:pt x="4228" y="666"/>
                  </a:lnTo>
                  <a:lnTo>
                    <a:pt x="4220" y="725"/>
                  </a:lnTo>
                  <a:lnTo>
                    <a:pt x="4212" y="784"/>
                  </a:lnTo>
                  <a:lnTo>
                    <a:pt x="4201" y="842"/>
                  </a:lnTo>
                  <a:lnTo>
                    <a:pt x="4192" y="901"/>
                  </a:lnTo>
                  <a:lnTo>
                    <a:pt x="4182" y="960"/>
                  </a:lnTo>
                  <a:lnTo>
                    <a:pt x="4171" y="1018"/>
                  </a:lnTo>
                  <a:lnTo>
                    <a:pt x="4159" y="1075"/>
                  </a:lnTo>
                  <a:lnTo>
                    <a:pt x="4147" y="1133"/>
                  </a:lnTo>
                  <a:lnTo>
                    <a:pt x="4135" y="1190"/>
                  </a:lnTo>
                  <a:lnTo>
                    <a:pt x="4120" y="1247"/>
                  </a:lnTo>
                  <a:lnTo>
                    <a:pt x="4106" y="1304"/>
                  </a:lnTo>
                  <a:lnTo>
                    <a:pt x="4092" y="1360"/>
                  </a:lnTo>
                  <a:lnTo>
                    <a:pt x="4076" y="1416"/>
                  </a:lnTo>
                  <a:lnTo>
                    <a:pt x="4061" y="1472"/>
                  </a:lnTo>
                  <a:lnTo>
                    <a:pt x="4043" y="1528"/>
                  </a:lnTo>
                  <a:lnTo>
                    <a:pt x="4027" y="1582"/>
                  </a:lnTo>
                  <a:lnTo>
                    <a:pt x="4009" y="1638"/>
                  </a:lnTo>
                  <a:lnTo>
                    <a:pt x="3991" y="1692"/>
                  </a:lnTo>
                  <a:lnTo>
                    <a:pt x="3972" y="1746"/>
                  </a:lnTo>
                  <a:lnTo>
                    <a:pt x="3952" y="1800"/>
                  </a:lnTo>
                  <a:lnTo>
                    <a:pt x="3932" y="1854"/>
                  </a:lnTo>
                  <a:lnTo>
                    <a:pt x="3912" y="1908"/>
                  </a:lnTo>
                  <a:lnTo>
                    <a:pt x="3891" y="1960"/>
                  </a:lnTo>
                  <a:lnTo>
                    <a:pt x="3869" y="2013"/>
                  </a:lnTo>
                  <a:lnTo>
                    <a:pt x="3847" y="2065"/>
                  </a:lnTo>
                  <a:lnTo>
                    <a:pt x="3824" y="2117"/>
                  </a:lnTo>
                  <a:lnTo>
                    <a:pt x="3801" y="2169"/>
                  </a:lnTo>
                  <a:lnTo>
                    <a:pt x="3776" y="2220"/>
                  </a:lnTo>
                  <a:lnTo>
                    <a:pt x="3752" y="2271"/>
                  </a:lnTo>
                  <a:lnTo>
                    <a:pt x="3728" y="2321"/>
                  </a:lnTo>
                  <a:lnTo>
                    <a:pt x="3702" y="2372"/>
                  </a:lnTo>
                  <a:lnTo>
                    <a:pt x="3676" y="2421"/>
                  </a:lnTo>
                  <a:lnTo>
                    <a:pt x="3650" y="2470"/>
                  </a:lnTo>
                  <a:lnTo>
                    <a:pt x="3622" y="2520"/>
                  </a:lnTo>
                  <a:lnTo>
                    <a:pt x="3595" y="2568"/>
                  </a:lnTo>
                  <a:lnTo>
                    <a:pt x="3567" y="2616"/>
                  </a:lnTo>
                  <a:lnTo>
                    <a:pt x="3538" y="2664"/>
                  </a:lnTo>
                  <a:lnTo>
                    <a:pt x="3509" y="2711"/>
                  </a:lnTo>
                  <a:lnTo>
                    <a:pt x="3480" y="2758"/>
                  </a:lnTo>
                  <a:lnTo>
                    <a:pt x="3449" y="2805"/>
                  </a:lnTo>
                  <a:lnTo>
                    <a:pt x="3419" y="2851"/>
                  </a:lnTo>
                  <a:lnTo>
                    <a:pt x="3388" y="2897"/>
                  </a:lnTo>
                  <a:lnTo>
                    <a:pt x="3356" y="2942"/>
                  </a:lnTo>
                  <a:lnTo>
                    <a:pt x="3325" y="2987"/>
                  </a:lnTo>
                  <a:lnTo>
                    <a:pt x="3292" y="3031"/>
                  </a:lnTo>
                  <a:lnTo>
                    <a:pt x="3259" y="3075"/>
                  </a:lnTo>
                  <a:lnTo>
                    <a:pt x="3226" y="3119"/>
                  </a:lnTo>
                  <a:lnTo>
                    <a:pt x="3192" y="3162"/>
                  </a:lnTo>
                  <a:lnTo>
                    <a:pt x="3158" y="3205"/>
                  </a:lnTo>
                  <a:lnTo>
                    <a:pt x="3123" y="3247"/>
                  </a:lnTo>
                  <a:lnTo>
                    <a:pt x="3088" y="3289"/>
                  </a:lnTo>
                  <a:lnTo>
                    <a:pt x="3053" y="3329"/>
                  </a:lnTo>
                  <a:lnTo>
                    <a:pt x="3016" y="3370"/>
                  </a:lnTo>
                  <a:lnTo>
                    <a:pt x="2980" y="3411"/>
                  </a:lnTo>
                  <a:lnTo>
                    <a:pt x="2943" y="3450"/>
                  </a:lnTo>
                  <a:lnTo>
                    <a:pt x="2906" y="3490"/>
                  </a:lnTo>
                  <a:lnTo>
                    <a:pt x="2867" y="3528"/>
                  </a:lnTo>
                  <a:lnTo>
                    <a:pt x="2830" y="3567"/>
                  </a:lnTo>
                  <a:lnTo>
                    <a:pt x="2791" y="3604"/>
                  </a:lnTo>
                  <a:lnTo>
                    <a:pt x="2752" y="3642"/>
                  </a:lnTo>
                  <a:lnTo>
                    <a:pt x="2713" y="3679"/>
                  </a:lnTo>
                  <a:lnTo>
                    <a:pt x="2673" y="3715"/>
                  </a:lnTo>
                  <a:lnTo>
                    <a:pt x="2633" y="3750"/>
                  </a:lnTo>
                  <a:lnTo>
                    <a:pt x="2592" y="3785"/>
                  </a:lnTo>
                  <a:lnTo>
                    <a:pt x="2552" y="3820"/>
                  </a:lnTo>
                  <a:lnTo>
                    <a:pt x="2510" y="3854"/>
                  </a:lnTo>
                  <a:lnTo>
                    <a:pt x="2469" y="3888"/>
                  </a:lnTo>
                  <a:lnTo>
                    <a:pt x="2426" y="3921"/>
                  </a:lnTo>
                  <a:lnTo>
                    <a:pt x="2384" y="3954"/>
                  </a:lnTo>
                  <a:lnTo>
                    <a:pt x="2341" y="3985"/>
                  </a:lnTo>
                  <a:lnTo>
                    <a:pt x="2299" y="4017"/>
                  </a:lnTo>
                  <a:lnTo>
                    <a:pt x="2255" y="4048"/>
                  </a:lnTo>
                  <a:lnTo>
                    <a:pt x="2211" y="4078"/>
                  </a:lnTo>
                  <a:lnTo>
                    <a:pt x="2167" y="4108"/>
                  </a:lnTo>
                  <a:lnTo>
                    <a:pt x="2122" y="4137"/>
                  </a:lnTo>
                  <a:lnTo>
                    <a:pt x="2077" y="4165"/>
                  </a:lnTo>
                  <a:lnTo>
                    <a:pt x="2032" y="4193"/>
                  </a:lnTo>
                  <a:lnTo>
                    <a:pt x="1987" y="4221"/>
                  </a:lnTo>
                  <a:lnTo>
                    <a:pt x="1940" y="4247"/>
                  </a:lnTo>
                  <a:lnTo>
                    <a:pt x="1895" y="4273"/>
                  </a:lnTo>
                  <a:lnTo>
                    <a:pt x="1848" y="4299"/>
                  </a:lnTo>
                  <a:lnTo>
                    <a:pt x="1802" y="4324"/>
                  </a:lnTo>
                  <a:lnTo>
                    <a:pt x="1754" y="4347"/>
                  </a:lnTo>
                  <a:lnTo>
                    <a:pt x="1706" y="4371"/>
                  </a:lnTo>
                  <a:lnTo>
                    <a:pt x="1659" y="4395"/>
                  </a:lnTo>
                  <a:lnTo>
                    <a:pt x="1611" y="4416"/>
                  </a:lnTo>
                  <a:lnTo>
                    <a:pt x="1563" y="4438"/>
                  </a:lnTo>
                  <a:lnTo>
                    <a:pt x="1514" y="4459"/>
                  </a:lnTo>
                  <a:lnTo>
                    <a:pt x="1466" y="4480"/>
                  </a:lnTo>
                  <a:lnTo>
                    <a:pt x="1416" y="4500"/>
                  </a:lnTo>
                  <a:lnTo>
                    <a:pt x="1366" y="4519"/>
                  </a:lnTo>
                  <a:lnTo>
                    <a:pt x="1317" y="4537"/>
                  </a:lnTo>
                  <a:lnTo>
                    <a:pt x="1267" y="4555"/>
                  </a:lnTo>
                  <a:lnTo>
                    <a:pt x="1217" y="4572"/>
                  </a:lnTo>
                  <a:lnTo>
                    <a:pt x="1167" y="4588"/>
                  </a:lnTo>
                  <a:lnTo>
                    <a:pt x="1115" y="4604"/>
                  </a:lnTo>
                  <a:lnTo>
                    <a:pt x="1065" y="4620"/>
                  </a:lnTo>
                  <a:lnTo>
                    <a:pt x="1014" y="4633"/>
                  </a:lnTo>
                  <a:lnTo>
                    <a:pt x="963" y="4648"/>
                  </a:lnTo>
                  <a:lnTo>
                    <a:pt x="911" y="4661"/>
                  </a:lnTo>
                  <a:lnTo>
                    <a:pt x="859" y="4673"/>
                  </a:lnTo>
                  <a:lnTo>
                    <a:pt x="807" y="4684"/>
                  </a:lnTo>
                  <a:lnTo>
                    <a:pt x="754" y="4696"/>
                  </a:lnTo>
                  <a:lnTo>
                    <a:pt x="701" y="4706"/>
                  </a:lnTo>
                  <a:lnTo>
                    <a:pt x="649" y="4715"/>
                  </a:lnTo>
                  <a:lnTo>
                    <a:pt x="596" y="4724"/>
                  </a:lnTo>
                  <a:lnTo>
                    <a:pt x="543" y="4732"/>
                  </a:lnTo>
                  <a:lnTo>
                    <a:pt x="489" y="4739"/>
                  </a:lnTo>
                  <a:lnTo>
                    <a:pt x="435" y="4745"/>
                  </a:lnTo>
                  <a:lnTo>
                    <a:pt x="382" y="4751"/>
                  </a:lnTo>
                  <a:lnTo>
                    <a:pt x="328" y="4756"/>
                  </a:lnTo>
                  <a:lnTo>
                    <a:pt x="274" y="4760"/>
                  </a:lnTo>
                  <a:lnTo>
                    <a:pt x="220" y="4763"/>
                  </a:lnTo>
                  <a:lnTo>
                    <a:pt x="165" y="4767"/>
                  </a:lnTo>
                  <a:lnTo>
                    <a:pt x="110" y="4769"/>
                  </a:lnTo>
                  <a:lnTo>
                    <a:pt x="56" y="4769"/>
                  </a:lnTo>
                  <a:lnTo>
                    <a:pt x="0" y="4770"/>
                  </a:lnTo>
                  <a:lnTo>
                    <a:pt x="0" y="4872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2" name="Freeform 6"/>
            <p:cNvSpPr>
              <a:spLocks/>
            </p:cNvSpPr>
            <p:nvPr/>
          </p:nvSpPr>
          <p:spPr bwMode="auto">
            <a:xfrm>
              <a:off x="1735" y="3301"/>
              <a:ext cx="726" cy="733"/>
            </a:xfrm>
            <a:custGeom>
              <a:avLst/>
              <a:gdLst>
                <a:gd name="T0" fmla="*/ 0 w 4359"/>
                <a:gd name="T1" fmla="*/ 0 h 4872"/>
                <a:gd name="T2" fmla="*/ 0 w 4359"/>
                <a:gd name="T3" fmla="*/ 0 h 4872"/>
                <a:gd name="T4" fmla="*/ 0 w 4359"/>
                <a:gd name="T5" fmla="*/ 0 h 4872"/>
                <a:gd name="T6" fmla="*/ 0 w 4359"/>
                <a:gd name="T7" fmla="*/ 0 h 4872"/>
                <a:gd name="T8" fmla="*/ 0 w 4359"/>
                <a:gd name="T9" fmla="*/ 0 h 4872"/>
                <a:gd name="T10" fmla="*/ 0 w 4359"/>
                <a:gd name="T11" fmla="*/ 0 h 4872"/>
                <a:gd name="T12" fmla="*/ 0 w 4359"/>
                <a:gd name="T13" fmla="*/ 0 h 4872"/>
                <a:gd name="T14" fmla="*/ 0 w 4359"/>
                <a:gd name="T15" fmla="*/ 0 h 4872"/>
                <a:gd name="T16" fmla="*/ 0 w 4359"/>
                <a:gd name="T17" fmla="*/ 0 h 4872"/>
                <a:gd name="T18" fmla="*/ 0 w 4359"/>
                <a:gd name="T19" fmla="*/ 0 h 4872"/>
                <a:gd name="T20" fmla="*/ 0 w 4359"/>
                <a:gd name="T21" fmla="*/ 0 h 4872"/>
                <a:gd name="T22" fmla="*/ 0 w 4359"/>
                <a:gd name="T23" fmla="*/ 0 h 4872"/>
                <a:gd name="T24" fmla="*/ 0 w 4359"/>
                <a:gd name="T25" fmla="*/ 0 h 4872"/>
                <a:gd name="T26" fmla="*/ 0 w 4359"/>
                <a:gd name="T27" fmla="*/ 0 h 4872"/>
                <a:gd name="T28" fmla="*/ 0 w 4359"/>
                <a:gd name="T29" fmla="*/ 0 h 4872"/>
                <a:gd name="T30" fmla="*/ 0 w 4359"/>
                <a:gd name="T31" fmla="*/ 0 h 4872"/>
                <a:gd name="T32" fmla="*/ 0 w 4359"/>
                <a:gd name="T33" fmla="*/ 0 h 4872"/>
                <a:gd name="T34" fmla="*/ 0 w 4359"/>
                <a:gd name="T35" fmla="*/ 0 h 4872"/>
                <a:gd name="T36" fmla="*/ 0 w 4359"/>
                <a:gd name="T37" fmla="*/ 0 h 4872"/>
                <a:gd name="T38" fmla="*/ 0 w 4359"/>
                <a:gd name="T39" fmla="*/ 0 h 4872"/>
                <a:gd name="T40" fmla="*/ 0 w 4359"/>
                <a:gd name="T41" fmla="*/ 0 h 4872"/>
                <a:gd name="T42" fmla="*/ 0 w 4359"/>
                <a:gd name="T43" fmla="*/ 0 h 4872"/>
                <a:gd name="T44" fmla="*/ 0 w 4359"/>
                <a:gd name="T45" fmla="*/ 0 h 4872"/>
                <a:gd name="T46" fmla="*/ 0 w 4359"/>
                <a:gd name="T47" fmla="*/ 0 h 4872"/>
                <a:gd name="T48" fmla="*/ 0 w 4359"/>
                <a:gd name="T49" fmla="*/ 0 h 4872"/>
                <a:gd name="T50" fmla="*/ 0 w 4359"/>
                <a:gd name="T51" fmla="*/ 0 h 4872"/>
                <a:gd name="T52" fmla="*/ 0 w 4359"/>
                <a:gd name="T53" fmla="*/ 0 h 4872"/>
                <a:gd name="T54" fmla="*/ 0 w 4359"/>
                <a:gd name="T55" fmla="*/ 0 h 4872"/>
                <a:gd name="T56" fmla="*/ 0 w 4359"/>
                <a:gd name="T57" fmla="*/ 0 h 4872"/>
                <a:gd name="T58" fmla="*/ 0 w 4359"/>
                <a:gd name="T59" fmla="*/ 0 h 4872"/>
                <a:gd name="T60" fmla="*/ 0 w 4359"/>
                <a:gd name="T61" fmla="*/ 0 h 4872"/>
                <a:gd name="T62" fmla="*/ 0 w 4359"/>
                <a:gd name="T63" fmla="*/ 0 h 4872"/>
                <a:gd name="T64" fmla="*/ 0 w 4359"/>
                <a:gd name="T65" fmla="*/ 0 h 4872"/>
                <a:gd name="T66" fmla="*/ 0 w 4359"/>
                <a:gd name="T67" fmla="*/ 0 h 4872"/>
                <a:gd name="T68" fmla="*/ 0 w 4359"/>
                <a:gd name="T69" fmla="*/ 0 h 4872"/>
                <a:gd name="T70" fmla="*/ 0 w 4359"/>
                <a:gd name="T71" fmla="*/ 0 h 4872"/>
                <a:gd name="T72" fmla="*/ 0 w 4359"/>
                <a:gd name="T73" fmla="*/ 0 h 4872"/>
                <a:gd name="T74" fmla="*/ 0 w 4359"/>
                <a:gd name="T75" fmla="*/ 0 h 4872"/>
                <a:gd name="T76" fmla="*/ 0 w 4359"/>
                <a:gd name="T77" fmla="*/ 0 h 4872"/>
                <a:gd name="T78" fmla="*/ 0 w 4359"/>
                <a:gd name="T79" fmla="*/ 0 h 4872"/>
                <a:gd name="T80" fmla="*/ 0 w 4359"/>
                <a:gd name="T81" fmla="*/ 0 h 4872"/>
                <a:gd name="T82" fmla="*/ 0 w 4359"/>
                <a:gd name="T83" fmla="*/ 0 h 4872"/>
                <a:gd name="T84" fmla="*/ 0 w 4359"/>
                <a:gd name="T85" fmla="*/ 0 h 4872"/>
                <a:gd name="T86" fmla="*/ 0 w 4359"/>
                <a:gd name="T87" fmla="*/ 0 h 4872"/>
                <a:gd name="T88" fmla="*/ 0 w 4359"/>
                <a:gd name="T89" fmla="*/ 0 h 4872"/>
                <a:gd name="T90" fmla="*/ 0 w 4359"/>
                <a:gd name="T91" fmla="*/ 0 h 4872"/>
                <a:gd name="T92" fmla="*/ 0 w 4359"/>
                <a:gd name="T93" fmla="*/ 0 h 4872"/>
                <a:gd name="T94" fmla="*/ 0 w 4359"/>
                <a:gd name="T95" fmla="*/ 0 h 4872"/>
                <a:gd name="T96" fmla="*/ 0 w 4359"/>
                <a:gd name="T97" fmla="*/ 0 h 4872"/>
                <a:gd name="T98" fmla="*/ 0 w 4359"/>
                <a:gd name="T99" fmla="*/ 0 h 4872"/>
                <a:gd name="T100" fmla="*/ 0 w 4359"/>
                <a:gd name="T101" fmla="*/ 0 h 4872"/>
                <a:gd name="T102" fmla="*/ 0 w 4359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2"/>
                <a:gd name="T158" fmla="*/ 4359 w 4359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2">
                  <a:moveTo>
                    <a:pt x="0" y="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1" y="125"/>
                  </a:lnTo>
                  <a:lnTo>
                    <a:pt x="3" y="188"/>
                  </a:lnTo>
                  <a:lnTo>
                    <a:pt x="6" y="251"/>
                  </a:lnTo>
                  <a:lnTo>
                    <a:pt x="9" y="312"/>
                  </a:lnTo>
                  <a:lnTo>
                    <a:pt x="13" y="374"/>
                  </a:lnTo>
                  <a:lnTo>
                    <a:pt x="17" y="435"/>
                  </a:lnTo>
                  <a:lnTo>
                    <a:pt x="22" y="498"/>
                  </a:lnTo>
                  <a:lnTo>
                    <a:pt x="28" y="559"/>
                  </a:lnTo>
                  <a:lnTo>
                    <a:pt x="35" y="620"/>
                  </a:lnTo>
                  <a:lnTo>
                    <a:pt x="42" y="680"/>
                  </a:lnTo>
                  <a:lnTo>
                    <a:pt x="50" y="741"/>
                  </a:lnTo>
                  <a:lnTo>
                    <a:pt x="58" y="801"/>
                  </a:lnTo>
                  <a:lnTo>
                    <a:pt x="68" y="861"/>
                  </a:lnTo>
                  <a:lnTo>
                    <a:pt x="78" y="921"/>
                  </a:lnTo>
                  <a:lnTo>
                    <a:pt x="89" y="980"/>
                  </a:lnTo>
                  <a:lnTo>
                    <a:pt x="100" y="1039"/>
                  </a:lnTo>
                  <a:lnTo>
                    <a:pt x="112" y="1098"/>
                  </a:lnTo>
                  <a:lnTo>
                    <a:pt x="124" y="1157"/>
                  </a:lnTo>
                  <a:lnTo>
                    <a:pt x="137" y="1216"/>
                  </a:lnTo>
                  <a:lnTo>
                    <a:pt x="152" y="1273"/>
                  </a:lnTo>
                  <a:lnTo>
                    <a:pt x="166" y="1331"/>
                  </a:lnTo>
                  <a:lnTo>
                    <a:pt x="181" y="1389"/>
                  </a:lnTo>
                  <a:lnTo>
                    <a:pt x="196" y="1446"/>
                  </a:lnTo>
                  <a:lnTo>
                    <a:pt x="212" y="1503"/>
                  </a:lnTo>
                  <a:lnTo>
                    <a:pt x="229" y="1561"/>
                  </a:lnTo>
                  <a:lnTo>
                    <a:pt x="247" y="1616"/>
                  </a:lnTo>
                  <a:lnTo>
                    <a:pt x="265" y="1673"/>
                  </a:lnTo>
                  <a:lnTo>
                    <a:pt x="283" y="1728"/>
                  </a:lnTo>
                  <a:lnTo>
                    <a:pt x="302" y="1783"/>
                  </a:lnTo>
                  <a:lnTo>
                    <a:pt x="323" y="1839"/>
                  </a:lnTo>
                  <a:lnTo>
                    <a:pt x="343" y="1893"/>
                  </a:lnTo>
                  <a:lnTo>
                    <a:pt x="364" y="1949"/>
                  </a:lnTo>
                  <a:lnTo>
                    <a:pt x="385" y="2002"/>
                  </a:lnTo>
                  <a:lnTo>
                    <a:pt x="408" y="2056"/>
                  </a:lnTo>
                  <a:lnTo>
                    <a:pt x="431" y="2109"/>
                  </a:lnTo>
                  <a:lnTo>
                    <a:pt x="454" y="2162"/>
                  </a:lnTo>
                  <a:lnTo>
                    <a:pt x="477" y="2215"/>
                  </a:lnTo>
                  <a:lnTo>
                    <a:pt x="502" y="2267"/>
                  </a:lnTo>
                  <a:lnTo>
                    <a:pt x="527" y="2320"/>
                  </a:lnTo>
                  <a:lnTo>
                    <a:pt x="552" y="2372"/>
                  </a:lnTo>
                  <a:lnTo>
                    <a:pt x="579" y="2422"/>
                  </a:lnTo>
                  <a:lnTo>
                    <a:pt x="605" y="2473"/>
                  </a:lnTo>
                  <a:lnTo>
                    <a:pt x="632" y="2523"/>
                  </a:lnTo>
                  <a:lnTo>
                    <a:pt x="660" y="2573"/>
                  </a:lnTo>
                  <a:lnTo>
                    <a:pt x="688" y="2623"/>
                  </a:lnTo>
                  <a:lnTo>
                    <a:pt x="717" y="2672"/>
                  </a:lnTo>
                  <a:lnTo>
                    <a:pt x="746" y="2721"/>
                  </a:lnTo>
                  <a:lnTo>
                    <a:pt x="776" y="2770"/>
                  </a:lnTo>
                  <a:lnTo>
                    <a:pt x="805" y="2817"/>
                  </a:lnTo>
                  <a:lnTo>
                    <a:pt x="837" y="2865"/>
                  </a:lnTo>
                  <a:lnTo>
                    <a:pt x="868" y="2912"/>
                  </a:lnTo>
                  <a:lnTo>
                    <a:pt x="900" y="2958"/>
                  </a:lnTo>
                  <a:lnTo>
                    <a:pt x="932" y="3005"/>
                  </a:lnTo>
                  <a:lnTo>
                    <a:pt x="964" y="3051"/>
                  </a:lnTo>
                  <a:lnTo>
                    <a:pt x="998" y="3096"/>
                  </a:lnTo>
                  <a:lnTo>
                    <a:pt x="1031" y="3141"/>
                  </a:lnTo>
                  <a:lnTo>
                    <a:pt x="1066" y="3186"/>
                  </a:lnTo>
                  <a:lnTo>
                    <a:pt x="1100" y="3230"/>
                  </a:lnTo>
                  <a:lnTo>
                    <a:pt x="1134" y="3273"/>
                  </a:lnTo>
                  <a:lnTo>
                    <a:pt x="1170" y="3316"/>
                  </a:lnTo>
                  <a:lnTo>
                    <a:pt x="1206" y="3359"/>
                  </a:lnTo>
                  <a:lnTo>
                    <a:pt x="1243" y="3401"/>
                  </a:lnTo>
                  <a:lnTo>
                    <a:pt x="1279" y="3443"/>
                  </a:lnTo>
                  <a:lnTo>
                    <a:pt x="1317" y="3483"/>
                  </a:lnTo>
                  <a:lnTo>
                    <a:pt x="1354" y="3524"/>
                  </a:lnTo>
                  <a:lnTo>
                    <a:pt x="1392" y="3565"/>
                  </a:lnTo>
                  <a:lnTo>
                    <a:pt x="1431" y="3604"/>
                  </a:lnTo>
                  <a:lnTo>
                    <a:pt x="1469" y="3643"/>
                  </a:lnTo>
                  <a:lnTo>
                    <a:pt x="1509" y="3681"/>
                  </a:lnTo>
                  <a:lnTo>
                    <a:pt x="1548" y="3720"/>
                  </a:lnTo>
                  <a:lnTo>
                    <a:pt x="1589" y="3757"/>
                  </a:lnTo>
                  <a:lnTo>
                    <a:pt x="1629" y="3794"/>
                  </a:lnTo>
                  <a:lnTo>
                    <a:pt x="1671" y="3830"/>
                  </a:lnTo>
                  <a:lnTo>
                    <a:pt x="1712" y="3867"/>
                  </a:lnTo>
                  <a:lnTo>
                    <a:pt x="1754" y="3902"/>
                  </a:lnTo>
                  <a:lnTo>
                    <a:pt x="1796" y="3937"/>
                  </a:lnTo>
                  <a:lnTo>
                    <a:pt x="1839" y="3971"/>
                  </a:lnTo>
                  <a:lnTo>
                    <a:pt x="1881" y="4005"/>
                  </a:lnTo>
                  <a:lnTo>
                    <a:pt x="1925" y="4039"/>
                  </a:lnTo>
                  <a:lnTo>
                    <a:pt x="1968" y="4070"/>
                  </a:lnTo>
                  <a:lnTo>
                    <a:pt x="2012" y="4103"/>
                  </a:lnTo>
                  <a:lnTo>
                    <a:pt x="2056" y="4135"/>
                  </a:lnTo>
                  <a:lnTo>
                    <a:pt x="2102" y="4165"/>
                  </a:lnTo>
                  <a:lnTo>
                    <a:pt x="2146" y="4196"/>
                  </a:lnTo>
                  <a:lnTo>
                    <a:pt x="2192" y="4225"/>
                  </a:lnTo>
                  <a:lnTo>
                    <a:pt x="2238" y="4255"/>
                  </a:lnTo>
                  <a:lnTo>
                    <a:pt x="2284" y="4283"/>
                  </a:lnTo>
                  <a:lnTo>
                    <a:pt x="2331" y="4310"/>
                  </a:lnTo>
                  <a:lnTo>
                    <a:pt x="2377" y="4337"/>
                  </a:lnTo>
                  <a:lnTo>
                    <a:pt x="2425" y="4364"/>
                  </a:lnTo>
                  <a:lnTo>
                    <a:pt x="2472" y="4390"/>
                  </a:lnTo>
                  <a:lnTo>
                    <a:pt x="2520" y="4415"/>
                  </a:lnTo>
                  <a:lnTo>
                    <a:pt x="2568" y="4440"/>
                  </a:lnTo>
                  <a:lnTo>
                    <a:pt x="2616" y="4465"/>
                  </a:lnTo>
                  <a:lnTo>
                    <a:pt x="2666" y="4488"/>
                  </a:lnTo>
                  <a:lnTo>
                    <a:pt x="2714" y="4511"/>
                  </a:lnTo>
                  <a:lnTo>
                    <a:pt x="2764" y="4533"/>
                  </a:lnTo>
                  <a:lnTo>
                    <a:pt x="2813" y="4554"/>
                  </a:lnTo>
                  <a:lnTo>
                    <a:pt x="2863" y="4576"/>
                  </a:lnTo>
                  <a:lnTo>
                    <a:pt x="2913" y="4596"/>
                  </a:lnTo>
                  <a:lnTo>
                    <a:pt x="2963" y="4615"/>
                  </a:lnTo>
                  <a:lnTo>
                    <a:pt x="3014" y="4635"/>
                  </a:lnTo>
                  <a:lnTo>
                    <a:pt x="3066" y="4653"/>
                  </a:lnTo>
                  <a:lnTo>
                    <a:pt x="3116" y="4670"/>
                  </a:lnTo>
                  <a:lnTo>
                    <a:pt x="3168" y="4687"/>
                  </a:lnTo>
                  <a:lnTo>
                    <a:pt x="3220" y="4702"/>
                  </a:lnTo>
                  <a:lnTo>
                    <a:pt x="3272" y="4718"/>
                  </a:lnTo>
                  <a:lnTo>
                    <a:pt x="3325" y="4733"/>
                  </a:lnTo>
                  <a:lnTo>
                    <a:pt x="3377" y="4746"/>
                  </a:lnTo>
                  <a:lnTo>
                    <a:pt x="3430" y="4760"/>
                  </a:lnTo>
                  <a:lnTo>
                    <a:pt x="3483" y="4773"/>
                  </a:lnTo>
                  <a:lnTo>
                    <a:pt x="3536" y="4785"/>
                  </a:lnTo>
                  <a:lnTo>
                    <a:pt x="3590" y="4796"/>
                  </a:lnTo>
                  <a:lnTo>
                    <a:pt x="3643" y="4806"/>
                  </a:lnTo>
                  <a:lnTo>
                    <a:pt x="3697" y="4815"/>
                  </a:lnTo>
                  <a:lnTo>
                    <a:pt x="3751" y="4825"/>
                  </a:lnTo>
                  <a:lnTo>
                    <a:pt x="3805" y="4832"/>
                  </a:lnTo>
                  <a:lnTo>
                    <a:pt x="3860" y="4840"/>
                  </a:lnTo>
                  <a:lnTo>
                    <a:pt x="3915" y="4847"/>
                  </a:lnTo>
                  <a:lnTo>
                    <a:pt x="3969" y="4853"/>
                  </a:lnTo>
                  <a:lnTo>
                    <a:pt x="4025" y="4857"/>
                  </a:lnTo>
                  <a:lnTo>
                    <a:pt x="4080" y="4862"/>
                  </a:lnTo>
                  <a:lnTo>
                    <a:pt x="4135" y="4865"/>
                  </a:lnTo>
                  <a:lnTo>
                    <a:pt x="4191" y="4869"/>
                  </a:lnTo>
                  <a:lnTo>
                    <a:pt x="4248" y="4870"/>
                  </a:lnTo>
                  <a:lnTo>
                    <a:pt x="4303" y="4872"/>
                  </a:lnTo>
                  <a:lnTo>
                    <a:pt x="4359" y="4872"/>
                  </a:lnTo>
                  <a:lnTo>
                    <a:pt x="4359" y="4770"/>
                  </a:lnTo>
                  <a:lnTo>
                    <a:pt x="4304" y="4769"/>
                  </a:lnTo>
                  <a:lnTo>
                    <a:pt x="4250" y="4769"/>
                  </a:lnTo>
                  <a:lnTo>
                    <a:pt x="4195" y="4767"/>
                  </a:lnTo>
                  <a:lnTo>
                    <a:pt x="4140" y="4763"/>
                  </a:lnTo>
                  <a:lnTo>
                    <a:pt x="4086" y="4760"/>
                  </a:lnTo>
                  <a:lnTo>
                    <a:pt x="4032" y="4756"/>
                  </a:lnTo>
                  <a:lnTo>
                    <a:pt x="3977" y="4751"/>
                  </a:lnTo>
                  <a:lnTo>
                    <a:pt x="3924" y="4745"/>
                  </a:lnTo>
                  <a:lnTo>
                    <a:pt x="3870" y="4739"/>
                  </a:lnTo>
                  <a:lnTo>
                    <a:pt x="3817" y="4732"/>
                  </a:lnTo>
                  <a:lnTo>
                    <a:pt x="3764" y="4724"/>
                  </a:lnTo>
                  <a:lnTo>
                    <a:pt x="3710" y="4715"/>
                  </a:lnTo>
                  <a:lnTo>
                    <a:pt x="3658" y="4706"/>
                  </a:lnTo>
                  <a:lnTo>
                    <a:pt x="3605" y="4696"/>
                  </a:lnTo>
                  <a:lnTo>
                    <a:pt x="3553" y="4684"/>
                  </a:lnTo>
                  <a:lnTo>
                    <a:pt x="3501" y="4673"/>
                  </a:lnTo>
                  <a:lnTo>
                    <a:pt x="3449" y="4661"/>
                  </a:lnTo>
                  <a:lnTo>
                    <a:pt x="3397" y="4648"/>
                  </a:lnTo>
                  <a:lnTo>
                    <a:pt x="3346" y="4633"/>
                  </a:lnTo>
                  <a:lnTo>
                    <a:pt x="3295" y="4620"/>
                  </a:lnTo>
                  <a:lnTo>
                    <a:pt x="3244" y="4604"/>
                  </a:lnTo>
                  <a:lnTo>
                    <a:pt x="3193" y="4588"/>
                  </a:lnTo>
                  <a:lnTo>
                    <a:pt x="3142" y="4572"/>
                  </a:lnTo>
                  <a:lnTo>
                    <a:pt x="3093" y="4555"/>
                  </a:lnTo>
                  <a:lnTo>
                    <a:pt x="3042" y="4537"/>
                  </a:lnTo>
                  <a:lnTo>
                    <a:pt x="2993" y="4519"/>
                  </a:lnTo>
                  <a:lnTo>
                    <a:pt x="2943" y="4500"/>
                  </a:lnTo>
                  <a:lnTo>
                    <a:pt x="2894" y="4480"/>
                  </a:lnTo>
                  <a:lnTo>
                    <a:pt x="2846" y="4459"/>
                  </a:lnTo>
                  <a:lnTo>
                    <a:pt x="2797" y="4438"/>
                  </a:lnTo>
                  <a:lnTo>
                    <a:pt x="2749" y="4416"/>
                  </a:lnTo>
                  <a:lnTo>
                    <a:pt x="2700" y="4395"/>
                  </a:lnTo>
                  <a:lnTo>
                    <a:pt x="2653" y="4371"/>
                  </a:lnTo>
                  <a:lnTo>
                    <a:pt x="2605" y="4347"/>
                  </a:lnTo>
                  <a:lnTo>
                    <a:pt x="2558" y="4324"/>
                  </a:lnTo>
                  <a:lnTo>
                    <a:pt x="2512" y="4299"/>
                  </a:lnTo>
                  <a:lnTo>
                    <a:pt x="2465" y="4273"/>
                  </a:lnTo>
                  <a:lnTo>
                    <a:pt x="2419" y="4247"/>
                  </a:lnTo>
                  <a:lnTo>
                    <a:pt x="2373" y="4221"/>
                  </a:lnTo>
                  <a:lnTo>
                    <a:pt x="2328" y="4193"/>
                  </a:lnTo>
                  <a:lnTo>
                    <a:pt x="2282" y="4165"/>
                  </a:lnTo>
                  <a:lnTo>
                    <a:pt x="2238" y="4137"/>
                  </a:lnTo>
                  <a:lnTo>
                    <a:pt x="2193" y="4108"/>
                  </a:lnTo>
                  <a:lnTo>
                    <a:pt x="2149" y="4078"/>
                  </a:lnTo>
                  <a:lnTo>
                    <a:pt x="2105" y="4048"/>
                  </a:lnTo>
                  <a:lnTo>
                    <a:pt x="2061" y="4017"/>
                  </a:lnTo>
                  <a:lnTo>
                    <a:pt x="2018" y="3985"/>
                  </a:lnTo>
                  <a:lnTo>
                    <a:pt x="1975" y="3954"/>
                  </a:lnTo>
                  <a:lnTo>
                    <a:pt x="1933" y="3921"/>
                  </a:lnTo>
                  <a:lnTo>
                    <a:pt x="1891" y="3888"/>
                  </a:lnTo>
                  <a:lnTo>
                    <a:pt x="1849" y="3854"/>
                  </a:lnTo>
                  <a:lnTo>
                    <a:pt x="1808" y="3820"/>
                  </a:lnTo>
                  <a:lnTo>
                    <a:pt x="1767" y="3785"/>
                  </a:lnTo>
                  <a:lnTo>
                    <a:pt x="1726" y="3750"/>
                  </a:lnTo>
                  <a:lnTo>
                    <a:pt x="1687" y="3715"/>
                  </a:lnTo>
                  <a:lnTo>
                    <a:pt x="1646" y="3679"/>
                  </a:lnTo>
                  <a:lnTo>
                    <a:pt x="1608" y="3642"/>
                  </a:lnTo>
                  <a:lnTo>
                    <a:pt x="1569" y="3604"/>
                  </a:lnTo>
                  <a:lnTo>
                    <a:pt x="1530" y="3567"/>
                  </a:lnTo>
                  <a:lnTo>
                    <a:pt x="1492" y="3528"/>
                  </a:lnTo>
                  <a:lnTo>
                    <a:pt x="1454" y="3490"/>
                  </a:lnTo>
                  <a:lnTo>
                    <a:pt x="1417" y="3450"/>
                  </a:lnTo>
                  <a:lnTo>
                    <a:pt x="1380" y="3411"/>
                  </a:lnTo>
                  <a:lnTo>
                    <a:pt x="1344" y="3370"/>
                  </a:lnTo>
                  <a:lnTo>
                    <a:pt x="1307" y="3329"/>
                  </a:lnTo>
                  <a:lnTo>
                    <a:pt x="1272" y="3289"/>
                  </a:lnTo>
                  <a:lnTo>
                    <a:pt x="1237" y="3247"/>
                  </a:lnTo>
                  <a:lnTo>
                    <a:pt x="1202" y="3205"/>
                  </a:lnTo>
                  <a:lnTo>
                    <a:pt x="1168" y="3162"/>
                  </a:lnTo>
                  <a:lnTo>
                    <a:pt x="1134" y="3119"/>
                  </a:lnTo>
                  <a:lnTo>
                    <a:pt x="1101" y="3075"/>
                  </a:lnTo>
                  <a:lnTo>
                    <a:pt x="1068" y="3031"/>
                  </a:lnTo>
                  <a:lnTo>
                    <a:pt x="1035" y="2987"/>
                  </a:lnTo>
                  <a:lnTo>
                    <a:pt x="1003" y="2942"/>
                  </a:lnTo>
                  <a:lnTo>
                    <a:pt x="971" y="2897"/>
                  </a:lnTo>
                  <a:lnTo>
                    <a:pt x="941" y="2851"/>
                  </a:lnTo>
                  <a:lnTo>
                    <a:pt x="910" y="2805"/>
                  </a:lnTo>
                  <a:lnTo>
                    <a:pt x="880" y="2758"/>
                  </a:lnTo>
                  <a:lnTo>
                    <a:pt x="851" y="2712"/>
                  </a:lnTo>
                  <a:lnTo>
                    <a:pt x="822" y="2664"/>
                  </a:lnTo>
                  <a:lnTo>
                    <a:pt x="793" y="2616"/>
                  </a:lnTo>
                  <a:lnTo>
                    <a:pt x="765" y="2568"/>
                  </a:lnTo>
                  <a:lnTo>
                    <a:pt x="738" y="2520"/>
                  </a:lnTo>
                  <a:lnTo>
                    <a:pt x="710" y="2470"/>
                  </a:lnTo>
                  <a:lnTo>
                    <a:pt x="684" y="2421"/>
                  </a:lnTo>
                  <a:lnTo>
                    <a:pt x="658" y="2372"/>
                  </a:lnTo>
                  <a:lnTo>
                    <a:pt x="632" y="2321"/>
                  </a:lnTo>
                  <a:lnTo>
                    <a:pt x="607" y="2271"/>
                  </a:lnTo>
                  <a:lnTo>
                    <a:pt x="583" y="2220"/>
                  </a:lnTo>
                  <a:lnTo>
                    <a:pt x="558" y="2169"/>
                  </a:lnTo>
                  <a:lnTo>
                    <a:pt x="535" y="2117"/>
                  </a:lnTo>
                  <a:lnTo>
                    <a:pt x="513" y="2065"/>
                  </a:lnTo>
                  <a:lnTo>
                    <a:pt x="491" y="2013"/>
                  </a:lnTo>
                  <a:lnTo>
                    <a:pt x="469" y="1960"/>
                  </a:lnTo>
                  <a:lnTo>
                    <a:pt x="448" y="1908"/>
                  </a:lnTo>
                  <a:lnTo>
                    <a:pt x="427" y="1854"/>
                  </a:lnTo>
                  <a:lnTo>
                    <a:pt x="407" y="1800"/>
                  </a:lnTo>
                  <a:lnTo>
                    <a:pt x="387" y="1746"/>
                  </a:lnTo>
                  <a:lnTo>
                    <a:pt x="369" y="1692"/>
                  </a:lnTo>
                  <a:lnTo>
                    <a:pt x="351" y="1638"/>
                  </a:lnTo>
                  <a:lnTo>
                    <a:pt x="333" y="1582"/>
                  </a:lnTo>
                  <a:lnTo>
                    <a:pt x="316" y="1528"/>
                  </a:lnTo>
                  <a:lnTo>
                    <a:pt x="299" y="1472"/>
                  </a:lnTo>
                  <a:lnTo>
                    <a:pt x="283" y="1416"/>
                  </a:lnTo>
                  <a:lnTo>
                    <a:pt x="268" y="1360"/>
                  </a:lnTo>
                  <a:lnTo>
                    <a:pt x="253" y="1304"/>
                  </a:lnTo>
                  <a:lnTo>
                    <a:pt x="240" y="1247"/>
                  </a:lnTo>
                  <a:lnTo>
                    <a:pt x="225" y="1190"/>
                  </a:lnTo>
                  <a:lnTo>
                    <a:pt x="212" y="1133"/>
                  </a:lnTo>
                  <a:lnTo>
                    <a:pt x="200" y="1075"/>
                  </a:lnTo>
                  <a:lnTo>
                    <a:pt x="189" y="1018"/>
                  </a:lnTo>
                  <a:lnTo>
                    <a:pt x="178" y="960"/>
                  </a:lnTo>
                  <a:lnTo>
                    <a:pt x="168" y="901"/>
                  </a:lnTo>
                  <a:lnTo>
                    <a:pt x="158" y="842"/>
                  </a:lnTo>
                  <a:lnTo>
                    <a:pt x="149" y="784"/>
                  </a:lnTo>
                  <a:lnTo>
                    <a:pt x="140" y="725"/>
                  </a:lnTo>
                  <a:lnTo>
                    <a:pt x="132" y="666"/>
                  </a:lnTo>
                  <a:lnTo>
                    <a:pt x="125" y="606"/>
                  </a:lnTo>
                  <a:lnTo>
                    <a:pt x="119" y="547"/>
                  </a:lnTo>
                  <a:lnTo>
                    <a:pt x="113" y="487"/>
                  </a:lnTo>
                  <a:lnTo>
                    <a:pt x="108" y="427"/>
                  </a:lnTo>
                  <a:lnTo>
                    <a:pt x="103" y="366"/>
                  </a:lnTo>
                  <a:lnTo>
                    <a:pt x="100" y="306"/>
                  </a:lnTo>
                  <a:lnTo>
                    <a:pt x="96" y="245"/>
                  </a:lnTo>
                  <a:lnTo>
                    <a:pt x="94" y="184"/>
                  </a:lnTo>
                  <a:lnTo>
                    <a:pt x="92" y="123"/>
                  </a:lnTo>
                  <a:lnTo>
                    <a:pt x="91" y="62"/>
                  </a:lnTo>
                  <a:lnTo>
                    <a:pt x="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3" name="Freeform 7"/>
            <p:cNvSpPr>
              <a:spLocks/>
            </p:cNvSpPr>
            <p:nvPr/>
          </p:nvSpPr>
          <p:spPr bwMode="auto">
            <a:xfrm>
              <a:off x="1735" y="2568"/>
              <a:ext cx="726" cy="733"/>
            </a:xfrm>
            <a:custGeom>
              <a:avLst/>
              <a:gdLst>
                <a:gd name="T0" fmla="*/ 0 w 4359"/>
                <a:gd name="T1" fmla="*/ 0 h 4871"/>
                <a:gd name="T2" fmla="*/ 0 w 4359"/>
                <a:gd name="T3" fmla="*/ 0 h 4871"/>
                <a:gd name="T4" fmla="*/ 0 w 4359"/>
                <a:gd name="T5" fmla="*/ 0 h 4871"/>
                <a:gd name="T6" fmla="*/ 0 w 4359"/>
                <a:gd name="T7" fmla="*/ 0 h 4871"/>
                <a:gd name="T8" fmla="*/ 0 w 4359"/>
                <a:gd name="T9" fmla="*/ 0 h 4871"/>
                <a:gd name="T10" fmla="*/ 0 w 4359"/>
                <a:gd name="T11" fmla="*/ 0 h 4871"/>
                <a:gd name="T12" fmla="*/ 0 w 4359"/>
                <a:gd name="T13" fmla="*/ 0 h 4871"/>
                <a:gd name="T14" fmla="*/ 0 w 4359"/>
                <a:gd name="T15" fmla="*/ 0 h 4871"/>
                <a:gd name="T16" fmla="*/ 0 w 4359"/>
                <a:gd name="T17" fmla="*/ 0 h 4871"/>
                <a:gd name="T18" fmla="*/ 0 w 4359"/>
                <a:gd name="T19" fmla="*/ 0 h 4871"/>
                <a:gd name="T20" fmla="*/ 0 w 4359"/>
                <a:gd name="T21" fmla="*/ 0 h 4871"/>
                <a:gd name="T22" fmla="*/ 0 w 4359"/>
                <a:gd name="T23" fmla="*/ 0 h 4871"/>
                <a:gd name="T24" fmla="*/ 0 w 4359"/>
                <a:gd name="T25" fmla="*/ 0 h 4871"/>
                <a:gd name="T26" fmla="*/ 0 w 4359"/>
                <a:gd name="T27" fmla="*/ 0 h 4871"/>
                <a:gd name="T28" fmla="*/ 0 w 4359"/>
                <a:gd name="T29" fmla="*/ 0 h 4871"/>
                <a:gd name="T30" fmla="*/ 0 w 4359"/>
                <a:gd name="T31" fmla="*/ 0 h 4871"/>
                <a:gd name="T32" fmla="*/ 0 w 4359"/>
                <a:gd name="T33" fmla="*/ 0 h 4871"/>
                <a:gd name="T34" fmla="*/ 0 w 4359"/>
                <a:gd name="T35" fmla="*/ 0 h 4871"/>
                <a:gd name="T36" fmla="*/ 0 w 4359"/>
                <a:gd name="T37" fmla="*/ 0 h 4871"/>
                <a:gd name="T38" fmla="*/ 0 w 4359"/>
                <a:gd name="T39" fmla="*/ 0 h 4871"/>
                <a:gd name="T40" fmla="*/ 0 w 4359"/>
                <a:gd name="T41" fmla="*/ 0 h 4871"/>
                <a:gd name="T42" fmla="*/ 0 w 4359"/>
                <a:gd name="T43" fmla="*/ 0 h 4871"/>
                <a:gd name="T44" fmla="*/ 0 w 4359"/>
                <a:gd name="T45" fmla="*/ 0 h 4871"/>
                <a:gd name="T46" fmla="*/ 0 w 4359"/>
                <a:gd name="T47" fmla="*/ 0 h 4871"/>
                <a:gd name="T48" fmla="*/ 0 w 4359"/>
                <a:gd name="T49" fmla="*/ 0 h 4871"/>
                <a:gd name="T50" fmla="*/ 0 w 4359"/>
                <a:gd name="T51" fmla="*/ 0 h 4871"/>
                <a:gd name="T52" fmla="*/ 0 w 4359"/>
                <a:gd name="T53" fmla="*/ 0 h 4871"/>
                <a:gd name="T54" fmla="*/ 0 w 4359"/>
                <a:gd name="T55" fmla="*/ 0 h 4871"/>
                <a:gd name="T56" fmla="*/ 0 w 4359"/>
                <a:gd name="T57" fmla="*/ 0 h 4871"/>
                <a:gd name="T58" fmla="*/ 0 w 4359"/>
                <a:gd name="T59" fmla="*/ 0 h 4871"/>
                <a:gd name="T60" fmla="*/ 0 w 4359"/>
                <a:gd name="T61" fmla="*/ 0 h 4871"/>
                <a:gd name="T62" fmla="*/ 0 w 4359"/>
                <a:gd name="T63" fmla="*/ 0 h 4871"/>
                <a:gd name="T64" fmla="*/ 0 w 4359"/>
                <a:gd name="T65" fmla="*/ 0 h 4871"/>
                <a:gd name="T66" fmla="*/ 0 w 4359"/>
                <a:gd name="T67" fmla="*/ 0 h 4871"/>
                <a:gd name="T68" fmla="*/ 0 w 4359"/>
                <a:gd name="T69" fmla="*/ 0 h 4871"/>
                <a:gd name="T70" fmla="*/ 0 w 4359"/>
                <a:gd name="T71" fmla="*/ 0 h 4871"/>
                <a:gd name="T72" fmla="*/ 0 w 4359"/>
                <a:gd name="T73" fmla="*/ 0 h 4871"/>
                <a:gd name="T74" fmla="*/ 0 w 4359"/>
                <a:gd name="T75" fmla="*/ 0 h 4871"/>
                <a:gd name="T76" fmla="*/ 0 w 4359"/>
                <a:gd name="T77" fmla="*/ 0 h 4871"/>
                <a:gd name="T78" fmla="*/ 0 w 4359"/>
                <a:gd name="T79" fmla="*/ 0 h 4871"/>
                <a:gd name="T80" fmla="*/ 0 w 4359"/>
                <a:gd name="T81" fmla="*/ 0 h 4871"/>
                <a:gd name="T82" fmla="*/ 0 w 4359"/>
                <a:gd name="T83" fmla="*/ 0 h 4871"/>
                <a:gd name="T84" fmla="*/ 0 w 4359"/>
                <a:gd name="T85" fmla="*/ 0 h 4871"/>
                <a:gd name="T86" fmla="*/ 0 w 4359"/>
                <a:gd name="T87" fmla="*/ 0 h 4871"/>
                <a:gd name="T88" fmla="*/ 0 w 4359"/>
                <a:gd name="T89" fmla="*/ 0 h 4871"/>
                <a:gd name="T90" fmla="*/ 0 w 4359"/>
                <a:gd name="T91" fmla="*/ 0 h 4871"/>
                <a:gd name="T92" fmla="*/ 0 w 4359"/>
                <a:gd name="T93" fmla="*/ 0 h 4871"/>
                <a:gd name="T94" fmla="*/ 0 w 4359"/>
                <a:gd name="T95" fmla="*/ 0 h 4871"/>
                <a:gd name="T96" fmla="*/ 0 w 4359"/>
                <a:gd name="T97" fmla="*/ 0 h 4871"/>
                <a:gd name="T98" fmla="*/ 0 w 4359"/>
                <a:gd name="T99" fmla="*/ 0 h 4871"/>
                <a:gd name="T100" fmla="*/ 0 w 4359"/>
                <a:gd name="T101" fmla="*/ 0 h 4871"/>
                <a:gd name="T102" fmla="*/ 0 w 4359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1"/>
                <a:gd name="T158" fmla="*/ 4359 w 4359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1">
                  <a:moveTo>
                    <a:pt x="4359" y="0"/>
                  </a:moveTo>
                  <a:lnTo>
                    <a:pt x="4359" y="0"/>
                  </a:lnTo>
                  <a:lnTo>
                    <a:pt x="4303" y="0"/>
                  </a:lnTo>
                  <a:lnTo>
                    <a:pt x="4248" y="2"/>
                  </a:lnTo>
                  <a:lnTo>
                    <a:pt x="4191" y="3"/>
                  </a:lnTo>
                  <a:lnTo>
                    <a:pt x="4135" y="7"/>
                  </a:lnTo>
                  <a:lnTo>
                    <a:pt x="4080" y="10"/>
                  </a:lnTo>
                  <a:lnTo>
                    <a:pt x="4025" y="15"/>
                  </a:lnTo>
                  <a:lnTo>
                    <a:pt x="3969" y="19"/>
                  </a:lnTo>
                  <a:lnTo>
                    <a:pt x="3915" y="25"/>
                  </a:lnTo>
                  <a:lnTo>
                    <a:pt x="3860" y="32"/>
                  </a:lnTo>
                  <a:lnTo>
                    <a:pt x="3805" y="40"/>
                  </a:lnTo>
                  <a:lnTo>
                    <a:pt x="3751" y="47"/>
                  </a:lnTo>
                  <a:lnTo>
                    <a:pt x="3697" y="57"/>
                  </a:lnTo>
                  <a:lnTo>
                    <a:pt x="3643" y="66"/>
                  </a:lnTo>
                  <a:lnTo>
                    <a:pt x="3590" y="77"/>
                  </a:lnTo>
                  <a:lnTo>
                    <a:pt x="3536" y="87"/>
                  </a:lnTo>
                  <a:lnTo>
                    <a:pt x="3483" y="100"/>
                  </a:lnTo>
                  <a:lnTo>
                    <a:pt x="3430" y="112"/>
                  </a:lnTo>
                  <a:lnTo>
                    <a:pt x="3377" y="126"/>
                  </a:lnTo>
                  <a:lnTo>
                    <a:pt x="3325" y="139"/>
                  </a:lnTo>
                  <a:lnTo>
                    <a:pt x="3272" y="154"/>
                  </a:lnTo>
                  <a:lnTo>
                    <a:pt x="3220" y="170"/>
                  </a:lnTo>
                  <a:lnTo>
                    <a:pt x="3168" y="185"/>
                  </a:lnTo>
                  <a:lnTo>
                    <a:pt x="3116" y="202"/>
                  </a:lnTo>
                  <a:lnTo>
                    <a:pt x="3066" y="219"/>
                  </a:lnTo>
                  <a:lnTo>
                    <a:pt x="3014" y="237"/>
                  </a:lnTo>
                  <a:lnTo>
                    <a:pt x="2963" y="257"/>
                  </a:lnTo>
                  <a:lnTo>
                    <a:pt x="2913" y="276"/>
                  </a:lnTo>
                  <a:lnTo>
                    <a:pt x="2863" y="296"/>
                  </a:lnTo>
                  <a:lnTo>
                    <a:pt x="2813" y="318"/>
                  </a:lnTo>
                  <a:lnTo>
                    <a:pt x="2764" y="339"/>
                  </a:lnTo>
                  <a:lnTo>
                    <a:pt x="2714" y="361"/>
                  </a:lnTo>
                  <a:lnTo>
                    <a:pt x="2666" y="385"/>
                  </a:lnTo>
                  <a:lnTo>
                    <a:pt x="2616" y="407"/>
                  </a:lnTo>
                  <a:lnTo>
                    <a:pt x="2568" y="432"/>
                  </a:lnTo>
                  <a:lnTo>
                    <a:pt x="2520" y="457"/>
                  </a:lnTo>
                  <a:lnTo>
                    <a:pt x="2472" y="482"/>
                  </a:lnTo>
                  <a:lnTo>
                    <a:pt x="2425" y="508"/>
                  </a:lnTo>
                  <a:lnTo>
                    <a:pt x="2377" y="535"/>
                  </a:lnTo>
                  <a:lnTo>
                    <a:pt x="2331" y="562"/>
                  </a:lnTo>
                  <a:lnTo>
                    <a:pt x="2284" y="589"/>
                  </a:lnTo>
                  <a:lnTo>
                    <a:pt x="2238" y="619"/>
                  </a:lnTo>
                  <a:lnTo>
                    <a:pt x="2192" y="647"/>
                  </a:lnTo>
                  <a:lnTo>
                    <a:pt x="2146" y="676"/>
                  </a:lnTo>
                  <a:lnTo>
                    <a:pt x="2102" y="707"/>
                  </a:lnTo>
                  <a:lnTo>
                    <a:pt x="2056" y="737"/>
                  </a:lnTo>
                  <a:lnTo>
                    <a:pt x="2012" y="769"/>
                  </a:lnTo>
                  <a:lnTo>
                    <a:pt x="1968" y="802"/>
                  </a:lnTo>
                  <a:lnTo>
                    <a:pt x="1925" y="834"/>
                  </a:lnTo>
                  <a:lnTo>
                    <a:pt x="1881" y="867"/>
                  </a:lnTo>
                  <a:lnTo>
                    <a:pt x="1839" y="901"/>
                  </a:lnTo>
                  <a:lnTo>
                    <a:pt x="1796" y="935"/>
                  </a:lnTo>
                  <a:lnTo>
                    <a:pt x="1754" y="970"/>
                  </a:lnTo>
                  <a:lnTo>
                    <a:pt x="1712" y="1005"/>
                  </a:lnTo>
                  <a:lnTo>
                    <a:pt x="1671" y="1042"/>
                  </a:lnTo>
                  <a:lnTo>
                    <a:pt x="1629" y="1078"/>
                  </a:lnTo>
                  <a:lnTo>
                    <a:pt x="1589" y="1115"/>
                  </a:lnTo>
                  <a:lnTo>
                    <a:pt x="1548" y="1152"/>
                  </a:lnTo>
                  <a:lnTo>
                    <a:pt x="1509" y="1191"/>
                  </a:lnTo>
                  <a:lnTo>
                    <a:pt x="1469" y="1229"/>
                  </a:lnTo>
                  <a:lnTo>
                    <a:pt x="1431" y="1268"/>
                  </a:lnTo>
                  <a:lnTo>
                    <a:pt x="1392" y="1307"/>
                  </a:lnTo>
                  <a:lnTo>
                    <a:pt x="1354" y="1348"/>
                  </a:lnTo>
                  <a:lnTo>
                    <a:pt x="1317" y="1389"/>
                  </a:lnTo>
                  <a:lnTo>
                    <a:pt x="1279" y="1430"/>
                  </a:lnTo>
                  <a:lnTo>
                    <a:pt x="1243" y="1471"/>
                  </a:lnTo>
                  <a:lnTo>
                    <a:pt x="1206" y="1513"/>
                  </a:lnTo>
                  <a:lnTo>
                    <a:pt x="1170" y="1556"/>
                  </a:lnTo>
                  <a:lnTo>
                    <a:pt x="1134" y="1599"/>
                  </a:lnTo>
                  <a:lnTo>
                    <a:pt x="1100" y="1642"/>
                  </a:lnTo>
                  <a:lnTo>
                    <a:pt x="1066" y="1686"/>
                  </a:lnTo>
                  <a:lnTo>
                    <a:pt x="1031" y="1731"/>
                  </a:lnTo>
                  <a:lnTo>
                    <a:pt x="998" y="1776"/>
                  </a:lnTo>
                  <a:lnTo>
                    <a:pt x="964" y="1821"/>
                  </a:lnTo>
                  <a:lnTo>
                    <a:pt x="932" y="1867"/>
                  </a:lnTo>
                  <a:lnTo>
                    <a:pt x="900" y="1914"/>
                  </a:lnTo>
                  <a:lnTo>
                    <a:pt x="868" y="1960"/>
                  </a:lnTo>
                  <a:lnTo>
                    <a:pt x="837" y="2007"/>
                  </a:lnTo>
                  <a:lnTo>
                    <a:pt x="805" y="2055"/>
                  </a:lnTo>
                  <a:lnTo>
                    <a:pt x="776" y="2102"/>
                  </a:lnTo>
                  <a:lnTo>
                    <a:pt x="746" y="2151"/>
                  </a:lnTo>
                  <a:lnTo>
                    <a:pt x="717" y="2200"/>
                  </a:lnTo>
                  <a:lnTo>
                    <a:pt x="688" y="2249"/>
                  </a:lnTo>
                  <a:lnTo>
                    <a:pt x="660" y="2299"/>
                  </a:lnTo>
                  <a:lnTo>
                    <a:pt x="632" y="2349"/>
                  </a:lnTo>
                  <a:lnTo>
                    <a:pt x="605" y="2399"/>
                  </a:lnTo>
                  <a:lnTo>
                    <a:pt x="579" y="2450"/>
                  </a:lnTo>
                  <a:lnTo>
                    <a:pt x="552" y="2502"/>
                  </a:lnTo>
                  <a:lnTo>
                    <a:pt x="527" y="2553"/>
                  </a:lnTo>
                  <a:lnTo>
                    <a:pt x="502" y="2605"/>
                  </a:lnTo>
                  <a:lnTo>
                    <a:pt x="477" y="2657"/>
                  </a:lnTo>
                  <a:lnTo>
                    <a:pt x="454" y="2710"/>
                  </a:lnTo>
                  <a:lnTo>
                    <a:pt x="431" y="2763"/>
                  </a:lnTo>
                  <a:lnTo>
                    <a:pt x="408" y="2816"/>
                  </a:lnTo>
                  <a:lnTo>
                    <a:pt x="385" y="2870"/>
                  </a:lnTo>
                  <a:lnTo>
                    <a:pt x="364" y="2923"/>
                  </a:lnTo>
                  <a:lnTo>
                    <a:pt x="343" y="2979"/>
                  </a:lnTo>
                  <a:lnTo>
                    <a:pt x="323" y="3033"/>
                  </a:lnTo>
                  <a:lnTo>
                    <a:pt x="302" y="3089"/>
                  </a:lnTo>
                  <a:lnTo>
                    <a:pt x="283" y="3144"/>
                  </a:lnTo>
                  <a:lnTo>
                    <a:pt x="265" y="3199"/>
                  </a:lnTo>
                  <a:lnTo>
                    <a:pt x="247" y="3256"/>
                  </a:lnTo>
                  <a:lnTo>
                    <a:pt x="229" y="3311"/>
                  </a:lnTo>
                  <a:lnTo>
                    <a:pt x="212" y="3369"/>
                  </a:lnTo>
                  <a:lnTo>
                    <a:pt x="196" y="3426"/>
                  </a:lnTo>
                  <a:lnTo>
                    <a:pt x="181" y="3483"/>
                  </a:lnTo>
                  <a:lnTo>
                    <a:pt x="166" y="3541"/>
                  </a:lnTo>
                  <a:lnTo>
                    <a:pt x="152" y="3599"/>
                  </a:lnTo>
                  <a:lnTo>
                    <a:pt x="137" y="3656"/>
                  </a:lnTo>
                  <a:lnTo>
                    <a:pt x="124" y="3715"/>
                  </a:lnTo>
                  <a:lnTo>
                    <a:pt x="112" y="3774"/>
                  </a:lnTo>
                  <a:lnTo>
                    <a:pt x="100" y="3833"/>
                  </a:lnTo>
                  <a:lnTo>
                    <a:pt x="89" y="3892"/>
                  </a:lnTo>
                  <a:lnTo>
                    <a:pt x="78" y="3951"/>
                  </a:lnTo>
                  <a:lnTo>
                    <a:pt x="68" y="4011"/>
                  </a:lnTo>
                  <a:lnTo>
                    <a:pt x="58" y="4071"/>
                  </a:lnTo>
                  <a:lnTo>
                    <a:pt x="50" y="4131"/>
                  </a:lnTo>
                  <a:lnTo>
                    <a:pt x="42" y="4192"/>
                  </a:lnTo>
                  <a:lnTo>
                    <a:pt x="35" y="4252"/>
                  </a:lnTo>
                  <a:lnTo>
                    <a:pt x="28" y="4313"/>
                  </a:lnTo>
                  <a:lnTo>
                    <a:pt x="22" y="4374"/>
                  </a:lnTo>
                  <a:lnTo>
                    <a:pt x="17" y="4437"/>
                  </a:lnTo>
                  <a:lnTo>
                    <a:pt x="13" y="4498"/>
                  </a:lnTo>
                  <a:lnTo>
                    <a:pt x="9" y="4560"/>
                  </a:lnTo>
                  <a:lnTo>
                    <a:pt x="6" y="4621"/>
                  </a:lnTo>
                  <a:lnTo>
                    <a:pt x="3" y="4684"/>
                  </a:lnTo>
                  <a:lnTo>
                    <a:pt x="1" y="4747"/>
                  </a:lnTo>
                  <a:lnTo>
                    <a:pt x="0" y="4809"/>
                  </a:lnTo>
                  <a:lnTo>
                    <a:pt x="0" y="4871"/>
                  </a:lnTo>
                  <a:lnTo>
                    <a:pt x="91" y="4871"/>
                  </a:lnTo>
                  <a:lnTo>
                    <a:pt x="91" y="4810"/>
                  </a:lnTo>
                  <a:lnTo>
                    <a:pt x="92" y="4749"/>
                  </a:lnTo>
                  <a:lnTo>
                    <a:pt x="94" y="4688"/>
                  </a:lnTo>
                  <a:lnTo>
                    <a:pt x="96" y="4627"/>
                  </a:lnTo>
                  <a:lnTo>
                    <a:pt x="100" y="4566"/>
                  </a:lnTo>
                  <a:lnTo>
                    <a:pt x="103" y="4506"/>
                  </a:lnTo>
                  <a:lnTo>
                    <a:pt x="108" y="4445"/>
                  </a:lnTo>
                  <a:lnTo>
                    <a:pt x="113" y="4385"/>
                  </a:lnTo>
                  <a:lnTo>
                    <a:pt x="119" y="4325"/>
                  </a:lnTo>
                  <a:lnTo>
                    <a:pt x="125" y="4266"/>
                  </a:lnTo>
                  <a:lnTo>
                    <a:pt x="132" y="4206"/>
                  </a:lnTo>
                  <a:lnTo>
                    <a:pt x="140" y="4147"/>
                  </a:lnTo>
                  <a:lnTo>
                    <a:pt x="149" y="4088"/>
                  </a:lnTo>
                  <a:lnTo>
                    <a:pt x="158" y="4030"/>
                  </a:lnTo>
                  <a:lnTo>
                    <a:pt x="168" y="3971"/>
                  </a:lnTo>
                  <a:lnTo>
                    <a:pt x="178" y="3912"/>
                  </a:lnTo>
                  <a:lnTo>
                    <a:pt x="189" y="3854"/>
                  </a:lnTo>
                  <a:lnTo>
                    <a:pt x="200" y="3797"/>
                  </a:lnTo>
                  <a:lnTo>
                    <a:pt x="212" y="3739"/>
                  </a:lnTo>
                  <a:lnTo>
                    <a:pt x="225" y="3682"/>
                  </a:lnTo>
                  <a:lnTo>
                    <a:pt x="240" y="3625"/>
                  </a:lnTo>
                  <a:lnTo>
                    <a:pt x="253" y="3568"/>
                  </a:lnTo>
                  <a:lnTo>
                    <a:pt x="268" y="3512"/>
                  </a:lnTo>
                  <a:lnTo>
                    <a:pt x="283" y="3456"/>
                  </a:lnTo>
                  <a:lnTo>
                    <a:pt x="299" y="3400"/>
                  </a:lnTo>
                  <a:lnTo>
                    <a:pt x="316" y="3344"/>
                  </a:lnTo>
                  <a:lnTo>
                    <a:pt x="333" y="3290"/>
                  </a:lnTo>
                  <a:lnTo>
                    <a:pt x="351" y="3234"/>
                  </a:lnTo>
                  <a:lnTo>
                    <a:pt x="369" y="3180"/>
                  </a:lnTo>
                  <a:lnTo>
                    <a:pt x="387" y="3126"/>
                  </a:lnTo>
                  <a:lnTo>
                    <a:pt x="407" y="3072"/>
                  </a:lnTo>
                  <a:lnTo>
                    <a:pt x="427" y="3018"/>
                  </a:lnTo>
                  <a:lnTo>
                    <a:pt x="448" y="2964"/>
                  </a:lnTo>
                  <a:lnTo>
                    <a:pt x="469" y="2912"/>
                  </a:lnTo>
                  <a:lnTo>
                    <a:pt x="491" y="2859"/>
                  </a:lnTo>
                  <a:lnTo>
                    <a:pt x="513" y="2807"/>
                  </a:lnTo>
                  <a:lnTo>
                    <a:pt x="535" y="2755"/>
                  </a:lnTo>
                  <a:lnTo>
                    <a:pt x="558" y="2703"/>
                  </a:lnTo>
                  <a:lnTo>
                    <a:pt x="583" y="2652"/>
                  </a:lnTo>
                  <a:lnTo>
                    <a:pt x="607" y="2601"/>
                  </a:lnTo>
                  <a:lnTo>
                    <a:pt x="632" y="2551"/>
                  </a:lnTo>
                  <a:lnTo>
                    <a:pt x="658" y="2501"/>
                  </a:lnTo>
                  <a:lnTo>
                    <a:pt x="684" y="2451"/>
                  </a:lnTo>
                  <a:lnTo>
                    <a:pt x="710" y="2402"/>
                  </a:lnTo>
                  <a:lnTo>
                    <a:pt x="738" y="2352"/>
                  </a:lnTo>
                  <a:lnTo>
                    <a:pt x="765" y="2304"/>
                  </a:lnTo>
                  <a:lnTo>
                    <a:pt x="793" y="2256"/>
                  </a:lnTo>
                  <a:lnTo>
                    <a:pt x="822" y="2208"/>
                  </a:lnTo>
                  <a:lnTo>
                    <a:pt x="851" y="2160"/>
                  </a:lnTo>
                  <a:lnTo>
                    <a:pt x="880" y="2114"/>
                  </a:lnTo>
                  <a:lnTo>
                    <a:pt x="910" y="2067"/>
                  </a:lnTo>
                  <a:lnTo>
                    <a:pt x="941" y="2021"/>
                  </a:lnTo>
                  <a:lnTo>
                    <a:pt x="971" y="1975"/>
                  </a:lnTo>
                  <a:lnTo>
                    <a:pt x="1003" y="1931"/>
                  </a:lnTo>
                  <a:lnTo>
                    <a:pt x="1035" y="1885"/>
                  </a:lnTo>
                  <a:lnTo>
                    <a:pt x="1068" y="1841"/>
                  </a:lnTo>
                  <a:lnTo>
                    <a:pt x="1101" y="1797"/>
                  </a:lnTo>
                  <a:lnTo>
                    <a:pt x="1134" y="1753"/>
                  </a:lnTo>
                  <a:lnTo>
                    <a:pt x="1168" y="1710"/>
                  </a:lnTo>
                  <a:lnTo>
                    <a:pt x="1202" y="1667"/>
                  </a:lnTo>
                  <a:lnTo>
                    <a:pt x="1237" y="1625"/>
                  </a:lnTo>
                  <a:lnTo>
                    <a:pt x="1272" y="1583"/>
                  </a:lnTo>
                  <a:lnTo>
                    <a:pt x="1307" y="1543"/>
                  </a:lnTo>
                  <a:lnTo>
                    <a:pt x="1344" y="1502"/>
                  </a:lnTo>
                  <a:lnTo>
                    <a:pt x="1380" y="1461"/>
                  </a:lnTo>
                  <a:lnTo>
                    <a:pt x="1417" y="1422"/>
                  </a:lnTo>
                  <a:lnTo>
                    <a:pt x="1454" y="1382"/>
                  </a:lnTo>
                  <a:lnTo>
                    <a:pt x="1492" y="1344"/>
                  </a:lnTo>
                  <a:lnTo>
                    <a:pt x="1530" y="1305"/>
                  </a:lnTo>
                  <a:lnTo>
                    <a:pt x="1569" y="1268"/>
                  </a:lnTo>
                  <a:lnTo>
                    <a:pt x="1608" y="1230"/>
                  </a:lnTo>
                  <a:lnTo>
                    <a:pt x="1646" y="1193"/>
                  </a:lnTo>
                  <a:lnTo>
                    <a:pt x="1687" y="1157"/>
                  </a:lnTo>
                  <a:lnTo>
                    <a:pt x="1726" y="1122"/>
                  </a:lnTo>
                  <a:lnTo>
                    <a:pt x="1767" y="1087"/>
                  </a:lnTo>
                  <a:lnTo>
                    <a:pt x="1808" y="1052"/>
                  </a:lnTo>
                  <a:lnTo>
                    <a:pt x="1849" y="1018"/>
                  </a:lnTo>
                  <a:lnTo>
                    <a:pt x="1891" y="984"/>
                  </a:lnTo>
                  <a:lnTo>
                    <a:pt x="1933" y="951"/>
                  </a:lnTo>
                  <a:lnTo>
                    <a:pt x="1975" y="918"/>
                  </a:lnTo>
                  <a:lnTo>
                    <a:pt x="2018" y="887"/>
                  </a:lnTo>
                  <a:lnTo>
                    <a:pt x="2061" y="855"/>
                  </a:lnTo>
                  <a:lnTo>
                    <a:pt x="2105" y="824"/>
                  </a:lnTo>
                  <a:lnTo>
                    <a:pt x="2149" y="794"/>
                  </a:lnTo>
                  <a:lnTo>
                    <a:pt x="2193" y="765"/>
                  </a:lnTo>
                  <a:lnTo>
                    <a:pt x="2238" y="735"/>
                  </a:lnTo>
                  <a:lnTo>
                    <a:pt x="2282" y="707"/>
                  </a:lnTo>
                  <a:lnTo>
                    <a:pt x="2328" y="679"/>
                  </a:lnTo>
                  <a:lnTo>
                    <a:pt x="2373" y="651"/>
                  </a:lnTo>
                  <a:lnTo>
                    <a:pt x="2419" y="625"/>
                  </a:lnTo>
                  <a:lnTo>
                    <a:pt x="2465" y="599"/>
                  </a:lnTo>
                  <a:lnTo>
                    <a:pt x="2512" y="573"/>
                  </a:lnTo>
                  <a:lnTo>
                    <a:pt x="2558" y="549"/>
                  </a:lnTo>
                  <a:lnTo>
                    <a:pt x="2605" y="525"/>
                  </a:lnTo>
                  <a:lnTo>
                    <a:pt x="2653" y="501"/>
                  </a:lnTo>
                  <a:lnTo>
                    <a:pt x="2700" y="477"/>
                  </a:lnTo>
                  <a:lnTo>
                    <a:pt x="2749" y="456"/>
                  </a:lnTo>
                  <a:lnTo>
                    <a:pt x="2797" y="434"/>
                  </a:lnTo>
                  <a:lnTo>
                    <a:pt x="2846" y="413"/>
                  </a:lnTo>
                  <a:lnTo>
                    <a:pt x="2894" y="392"/>
                  </a:lnTo>
                  <a:lnTo>
                    <a:pt x="2943" y="372"/>
                  </a:lnTo>
                  <a:lnTo>
                    <a:pt x="2993" y="353"/>
                  </a:lnTo>
                  <a:lnTo>
                    <a:pt x="3042" y="335"/>
                  </a:lnTo>
                  <a:lnTo>
                    <a:pt x="3093" y="317"/>
                  </a:lnTo>
                  <a:lnTo>
                    <a:pt x="3142" y="300"/>
                  </a:lnTo>
                  <a:lnTo>
                    <a:pt x="3193" y="284"/>
                  </a:lnTo>
                  <a:lnTo>
                    <a:pt x="3244" y="268"/>
                  </a:lnTo>
                  <a:lnTo>
                    <a:pt x="3295" y="252"/>
                  </a:lnTo>
                  <a:lnTo>
                    <a:pt x="3346" y="239"/>
                  </a:lnTo>
                  <a:lnTo>
                    <a:pt x="3397" y="224"/>
                  </a:lnTo>
                  <a:lnTo>
                    <a:pt x="3449" y="211"/>
                  </a:lnTo>
                  <a:lnTo>
                    <a:pt x="3501" y="199"/>
                  </a:lnTo>
                  <a:lnTo>
                    <a:pt x="3553" y="188"/>
                  </a:lnTo>
                  <a:lnTo>
                    <a:pt x="3605" y="176"/>
                  </a:lnTo>
                  <a:lnTo>
                    <a:pt x="3658" y="166"/>
                  </a:lnTo>
                  <a:lnTo>
                    <a:pt x="3710" y="157"/>
                  </a:lnTo>
                  <a:lnTo>
                    <a:pt x="3764" y="148"/>
                  </a:lnTo>
                  <a:lnTo>
                    <a:pt x="3817" y="140"/>
                  </a:lnTo>
                  <a:lnTo>
                    <a:pt x="3870" y="133"/>
                  </a:lnTo>
                  <a:lnTo>
                    <a:pt x="3924" y="127"/>
                  </a:lnTo>
                  <a:lnTo>
                    <a:pt x="3977" y="121"/>
                  </a:lnTo>
                  <a:lnTo>
                    <a:pt x="4032" y="116"/>
                  </a:lnTo>
                  <a:lnTo>
                    <a:pt x="4086" y="112"/>
                  </a:lnTo>
                  <a:lnTo>
                    <a:pt x="4140" y="109"/>
                  </a:lnTo>
                  <a:lnTo>
                    <a:pt x="4195" y="105"/>
                  </a:lnTo>
                  <a:lnTo>
                    <a:pt x="4250" y="103"/>
                  </a:lnTo>
                  <a:lnTo>
                    <a:pt x="4304" y="103"/>
                  </a:lnTo>
                  <a:lnTo>
                    <a:pt x="4359" y="102"/>
                  </a:lnTo>
                  <a:lnTo>
                    <a:pt x="4359" y="0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4" name="Freeform 8"/>
            <p:cNvSpPr>
              <a:spLocks/>
            </p:cNvSpPr>
            <p:nvPr/>
          </p:nvSpPr>
          <p:spPr bwMode="auto">
            <a:xfrm>
              <a:off x="1971" y="2827"/>
              <a:ext cx="485" cy="513"/>
            </a:xfrm>
            <a:custGeom>
              <a:avLst/>
              <a:gdLst>
                <a:gd name="T0" fmla="*/ 0 w 2905"/>
                <a:gd name="T1" fmla="*/ 0 h 3409"/>
                <a:gd name="T2" fmla="*/ 0 w 2905"/>
                <a:gd name="T3" fmla="*/ 0 h 3409"/>
                <a:gd name="T4" fmla="*/ 0 w 2905"/>
                <a:gd name="T5" fmla="*/ 0 h 3409"/>
                <a:gd name="T6" fmla="*/ 0 w 2905"/>
                <a:gd name="T7" fmla="*/ 0 h 3409"/>
                <a:gd name="T8" fmla="*/ 0 w 2905"/>
                <a:gd name="T9" fmla="*/ 0 h 3409"/>
                <a:gd name="T10" fmla="*/ 0 w 2905"/>
                <a:gd name="T11" fmla="*/ 0 h 3409"/>
                <a:gd name="T12" fmla="*/ 0 w 2905"/>
                <a:gd name="T13" fmla="*/ 0 h 3409"/>
                <a:gd name="T14" fmla="*/ 0 w 2905"/>
                <a:gd name="T15" fmla="*/ 0 h 3409"/>
                <a:gd name="T16" fmla="*/ 0 w 2905"/>
                <a:gd name="T17" fmla="*/ 0 h 3409"/>
                <a:gd name="T18" fmla="*/ 0 w 2905"/>
                <a:gd name="T19" fmla="*/ 0 h 34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05"/>
                <a:gd name="T31" fmla="*/ 0 h 3409"/>
                <a:gd name="T32" fmla="*/ 2905 w 2905"/>
                <a:gd name="T33" fmla="*/ 3409 h 34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05" h="3409">
                  <a:moveTo>
                    <a:pt x="95" y="3357"/>
                  </a:moveTo>
                  <a:lnTo>
                    <a:pt x="85" y="3409"/>
                  </a:lnTo>
                  <a:lnTo>
                    <a:pt x="2905" y="69"/>
                  </a:lnTo>
                  <a:lnTo>
                    <a:pt x="2838" y="0"/>
                  </a:lnTo>
                  <a:lnTo>
                    <a:pt x="19" y="3339"/>
                  </a:lnTo>
                  <a:lnTo>
                    <a:pt x="9" y="3391"/>
                  </a:lnTo>
                  <a:lnTo>
                    <a:pt x="19" y="3339"/>
                  </a:lnTo>
                  <a:lnTo>
                    <a:pt x="0" y="3362"/>
                  </a:lnTo>
                  <a:lnTo>
                    <a:pt x="9" y="3391"/>
                  </a:lnTo>
                  <a:lnTo>
                    <a:pt x="95" y="3357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5" name="Freeform 9"/>
            <p:cNvSpPr>
              <a:spLocks/>
            </p:cNvSpPr>
            <p:nvPr/>
          </p:nvSpPr>
          <p:spPr bwMode="auto">
            <a:xfrm>
              <a:off x="1973" y="3332"/>
              <a:ext cx="133" cy="351"/>
            </a:xfrm>
            <a:custGeom>
              <a:avLst/>
              <a:gdLst>
                <a:gd name="T0" fmla="*/ 0 w 799"/>
                <a:gd name="T1" fmla="*/ 0 h 2329"/>
                <a:gd name="T2" fmla="*/ 0 w 799"/>
                <a:gd name="T3" fmla="*/ 0 h 2329"/>
                <a:gd name="T4" fmla="*/ 0 w 799"/>
                <a:gd name="T5" fmla="*/ 0 h 2329"/>
                <a:gd name="T6" fmla="*/ 0 w 799"/>
                <a:gd name="T7" fmla="*/ 0 h 2329"/>
                <a:gd name="T8" fmla="*/ 0 w 799"/>
                <a:gd name="T9" fmla="*/ 0 h 2329"/>
                <a:gd name="T10" fmla="*/ 0 w 799"/>
                <a:gd name="T11" fmla="*/ 0 h 2329"/>
                <a:gd name="T12" fmla="*/ 0 w 799"/>
                <a:gd name="T13" fmla="*/ 0 h 2329"/>
                <a:gd name="T14" fmla="*/ 0 w 799"/>
                <a:gd name="T15" fmla="*/ 0 h 2329"/>
                <a:gd name="T16" fmla="*/ 0 w 799"/>
                <a:gd name="T17" fmla="*/ 0 h 2329"/>
                <a:gd name="T18" fmla="*/ 0 w 799"/>
                <a:gd name="T19" fmla="*/ 0 h 23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9"/>
                <a:gd name="T31" fmla="*/ 0 h 2329"/>
                <a:gd name="T32" fmla="*/ 799 w 799"/>
                <a:gd name="T33" fmla="*/ 2329 h 23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9" h="2329">
                  <a:moveTo>
                    <a:pt x="736" y="2211"/>
                  </a:moveTo>
                  <a:lnTo>
                    <a:pt x="799" y="2240"/>
                  </a:lnTo>
                  <a:lnTo>
                    <a:pt x="86" y="0"/>
                  </a:lnTo>
                  <a:lnTo>
                    <a:pt x="0" y="34"/>
                  </a:lnTo>
                  <a:lnTo>
                    <a:pt x="713" y="2274"/>
                  </a:lnTo>
                  <a:lnTo>
                    <a:pt x="777" y="2302"/>
                  </a:lnTo>
                  <a:lnTo>
                    <a:pt x="713" y="2274"/>
                  </a:lnTo>
                  <a:lnTo>
                    <a:pt x="731" y="2329"/>
                  </a:lnTo>
                  <a:lnTo>
                    <a:pt x="777" y="2302"/>
                  </a:lnTo>
                  <a:lnTo>
                    <a:pt x="736" y="221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6" name="Freeform 10"/>
            <p:cNvSpPr>
              <a:spLocks/>
            </p:cNvSpPr>
            <p:nvPr/>
          </p:nvSpPr>
          <p:spPr bwMode="auto">
            <a:xfrm>
              <a:off x="2096" y="3323"/>
              <a:ext cx="663" cy="356"/>
            </a:xfrm>
            <a:custGeom>
              <a:avLst/>
              <a:gdLst>
                <a:gd name="T0" fmla="*/ 0 w 3980"/>
                <a:gd name="T1" fmla="*/ 0 h 2368"/>
                <a:gd name="T2" fmla="*/ 0 w 3980"/>
                <a:gd name="T3" fmla="*/ 0 h 2368"/>
                <a:gd name="T4" fmla="*/ 0 w 3980"/>
                <a:gd name="T5" fmla="*/ 0 h 2368"/>
                <a:gd name="T6" fmla="*/ 0 w 3980"/>
                <a:gd name="T7" fmla="*/ 0 h 2368"/>
                <a:gd name="T8" fmla="*/ 0 w 3980"/>
                <a:gd name="T9" fmla="*/ 0 h 2368"/>
                <a:gd name="T10" fmla="*/ 0 w 3980"/>
                <a:gd name="T11" fmla="*/ 0 h 23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80"/>
                <a:gd name="T19" fmla="*/ 0 h 2368"/>
                <a:gd name="T20" fmla="*/ 3980 w 3980"/>
                <a:gd name="T21" fmla="*/ 2368 h 23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80" h="2368">
                  <a:moveTo>
                    <a:pt x="3959" y="45"/>
                  </a:moveTo>
                  <a:lnTo>
                    <a:pt x="3938" y="0"/>
                  </a:lnTo>
                  <a:lnTo>
                    <a:pt x="0" y="2277"/>
                  </a:lnTo>
                  <a:lnTo>
                    <a:pt x="41" y="2368"/>
                  </a:lnTo>
                  <a:lnTo>
                    <a:pt x="3980" y="90"/>
                  </a:lnTo>
                  <a:lnTo>
                    <a:pt x="3959" y="45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7" name="Freeform 11"/>
            <p:cNvSpPr>
              <a:spLocks/>
            </p:cNvSpPr>
            <p:nvPr/>
          </p:nvSpPr>
          <p:spPr bwMode="auto">
            <a:xfrm>
              <a:off x="2401" y="3425"/>
              <a:ext cx="528" cy="322"/>
            </a:xfrm>
            <a:custGeom>
              <a:avLst/>
              <a:gdLst>
                <a:gd name="T0" fmla="*/ 0 w 3171"/>
                <a:gd name="T1" fmla="*/ 0 h 2138"/>
                <a:gd name="T2" fmla="*/ 0 w 3171"/>
                <a:gd name="T3" fmla="*/ 0 h 2138"/>
                <a:gd name="T4" fmla="*/ 0 w 3171"/>
                <a:gd name="T5" fmla="*/ 0 h 2138"/>
                <a:gd name="T6" fmla="*/ 0 w 3171"/>
                <a:gd name="T7" fmla="*/ 0 h 2138"/>
                <a:gd name="T8" fmla="*/ 0 w 3171"/>
                <a:gd name="T9" fmla="*/ 0 h 2138"/>
                <a:gd name="T10" fmla="*/ 0 w 3171"/>
                <a:gd name="T11" fmla="*/ 0 h 2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1"/>
                <a:gd name="T19" fmla="*/ 0 h 2138"/>
                <a:gd name="T20" fmla="*/ 3171 w 3171"/>
                <a:gd name="T21" fmla="*/ 2138 h 2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1" h="2138">
                  <a:moveTo>
                    <a:pt x="3147" y="43"/>
                  </a:moveTo>
                  <a:lnTo>
                    <a:pt x="3125" y="0"/>
                  </a:lnTo>
                  <a:lnTo>
                    <a:pt x="0" y="2049"/>
                  </a:lnTo>
                  <a:lnTo>
                    <a:pt x="45" y="2138"/>
                  </a:lnTo>
                  <a:lnTo>
                    <a:pt x="3171" y="87"/>
                  </a:lnTo>
                  <a:lnTo>
                    <a:pt x="3147" y="43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8" name="Freeform 12"/>
            <p:cNvSpPr>
              <a:spLocks/>
            </p:cNvSpPr>
            <p:nvPr/>
          </p:nvSpPr>
          <p:spPr bwMode="auto">
            <a:xfrm>
              <a:off x="2677" y="2901"/>
              <a:ext cx="356" cy="227"/>
            </a:xfrm>
            <a:custGeom>
              <a:avLst/>
              <a:gdLst>
                <a:gd name="T0" fmla="*/ 0 w 2136"/>
                <a:gd name="T1" fmla="*/ 0 h 1515"/>
                <a:gd name="T2" fmla="*/ 0 w 2136"/>
                <a:gd name="T3" fmla="*/ 0 h 1515"/>
                <a:gd name="T4" fmla="*/ 0 w 2136"/>
                <a:gd name="T5" fmla="*/ 0 h 1515"/>
                <a:gd name="T6" fmla="*/ 0 w 2136"/>
                <a:gd name="T7" fmla="*/ 0 h 1515"/>
                <a:gd name="T8" fmla="*/ 0 w 2136"/>
                <a:gd name="T9" fmla="*/ 0 h 1515"/>
                <a:gd name="T10" fmla="*/ 0 w 2136"/>
                <a:gd name="T11" fmla="*/ 0 h 1515"/>
                <a:gd name="T12" fmla="*/ 0 w 2136"/>
                <a:gd name="T13" fmla="*/ 0 h 1515"/>
                <a:gd name="T14" fmla="*/ 0 w 2136"/>
                <a:gd name="T15" fmla="*/ 0 h 1515"/>
                <a:gd name="T16" fmla="*/ 0 w 2136"/>
                <a:gd name="T17" fmla="*/ 0 h 1515"/>
                <a:gd name="T18" fmla="*/ 0 w 2136"/>
                <a:gd name="T19" fmla="*/ 0 h 15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36"/>
                <a:gd name="T31" fmla="*/ 0 h 1515"/>
                <a:gd name="T32" fmla="*/ 2136 w 2136"/>
                <a:gd name="T33" fmla="*/ 1515 h 15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36" h="1515">
                  <a:moveTo>
                    <a:pt x="104" y="90"/>
                  </a:moveTo>
                  <a:lnTo>
                    <a:pt x="35" y="141"/>
                  </a:lnTo>
                  <a:lnTo>
                    <a:pt x="2090" y="1515"/>
                  </a:lnTo>
                  <a:lnTo>
                    <a:pt x="2136" y="1428"/>
                  </a:lnTo>
                  <a:lnTo>
                    <a:pt x="82" y="54"/>
                  </a:lnTo>
                  <a:lnTo>
                    <a:pt x="13" y="105"/>
                  </a:lnTo>
                  <a:lnTo>
                    <a:pt x="82" y="54"/>
                  </a:lnTo>
                  <a:lnTo>
                    <a:pt x="0" y="0"/>
                  </a:lnTo>
                  <a:lnTo>
                    <a:pt x="13" y="105"/>
                  </a:lnTo>
                  <a:lnTo>
                    <a:pt x="104" y="9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9" name="Freeform 13"/>
            <p:cNvSpPr>
              <a:spLocks/>
            </p:cNvSpPr>
            <p:nvPr/>
          </p:nvSpPr>
          <p:spPr bwMode="auto">
            <a:xfrm>
              <a:off x="2679" y="2913"/>
              <a:ext cx="75" cy="410"/>
            </a:xfrm>
            <a:custGeom>
              <a:avLst/>
              <a:gdLst>
                <a:gd name="T0" fmla="*/ 0 w 446"/>
                <a:gd name="T1" fmla="*/ 0 h 2717"/>
                <a:gd name="T2" fmla="*/ 0 w 446"/>
                <a:gd name="T3" fmla="*/ 0 h 2717"/>
                <a:gd name="T4" fmla="*/ 0 w 446"/>
                <a:gd name="T5" fmla="*/ 0 h 2717"/>
                <a:gd name="T6" fmla="*/ 0 w 446"/>
                <a:gd name="T7" fmla="*/ 0 h 2717"/>
                <a:gd name="T8" fmla="*/ 0 w 446"/>
                <a:gd name="T9" fmla="*/ 0 h 2717"/>
                <a:gd name="T10" fmla="*/ 0 w 446"/>
                <a:gd name="T11" fmla="*/ 0 h 27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"/>
                <a:gd name="T19" fmla="*/ 0 h 2717"/>
                <a:gd name="T20" fmla="*/ 446 w 446"/>
                <a:gd name="T21" fmla="*/ 2717 h 27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" h="2717">
                  <a:moveTo>
                    <a:pt x="402" y="2710"/>
                  </a:moveTo>
                  <a:lnTo>
                    <a:pt x="446" y="2702"/>
                  </a:lnTo>
                  <a:lnTo>
                    <a:pt x="91" y="0"/>
                  </a:lnTo>
                  <a:lnTo>
                    <a:pt x="0" y="15"/>
                  </a:lnTo>
                  <a:lnTo>
                    <a:pt x="356" y="2717"/>
                  </a:lnTo>
                  <a:lnTo>
                    <a:pt x="402" y="271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46126" name="Freeform 14"/>
          <p:cNvSpPr>
            <a:spLocks/>
          </p:cNvSpPr>
          <p:nvPr/>
        </p:nvSpPr>
        <p:spPr bwMode="auto">
          <a:xfrm>
            <a:off x="4932363" y="4292600"/>
            <a:ext cx="360362" cy="298450"/>
          </a:xfrm>
          <a:custGeom>
            <a:avLst/>
            <a:gdLst>
              <a:gd name="T0" fmla="*/ 2147483647 w 1361"/>
              <a:gd name="T1" fmla="*/ 2147483647 h 1317"/>
              <a:gd name="T2" fmla="*/ 2147483647 w 1361"/>
              <a:gd name="T3" fmla="*/ 2147483647 h 1317"/>
              <a:gd name="T4" fmla="*/ 2147483647 w 1361"/>
              <a:gd name="T5" fmla="*/ 2147483647 h 1317"/>
              <a:gd name="T6" fmla="*/ 2147483647 w 1361"/>
              <a:gd name="T7" fmla="*/ 2147483647 h 1317"/>
              <a:gd name="T8" fmla="*/ 2147483647 w 1361"/>
              <a:gd name="T9" fmla="*/ 2147483647 h 1317"/>
              <a:gd name="T10" fmla="*/ 2147483647 w 1361"/>
              <a:gd name="T11" fmla="*/ 2147483647 h 1317"/>
              <a:gd name="T12" fmla="*/ 2147483647 w 1361"/>
              <a:gd name="T13" fmla="*/ 2147483647 h 1317"/>
              <a:gd name="T14" fmla="*/ 2147483647 w 1361"/>
              <a:gd name="T15" fmla="*/ 2147483647 h 1317"/>
              <a:gd name="T16" fmla="*/ 2147483647 w 1361"/>
              <a:gd name="T17" fmla="*/ 2147483647 h 1317"/>
              <a:gd name="T18" fmla="*/ 2147483647 w 1361"/>
              <a:gd name="T19" fmla="*/ 2147483647 h 1317"/>
              <a:gd name="T20" fmla="*/ 2147483647 w 1361"/>
              <a:gd name="T21" fmla="*/ 2147483647 h 1317"/>
              <a:gd name="T22" fmla="*/ 2147483647 w 1361"/>
              <a:gd name="T23" fmla="*/ 2147483647 h 1317"/>
              <a:gd name="T24" fmla="*/ 2147483647 w 1361"/>
              <a:gd name="T25" fmla="*/ 2147483647 h 1317"/>
              <a:gd name="T26" fmla="*/ 2147483647 w 1361"/>
              <a:gd name="T27" fmla="*/ 2147483647 h 1317"/>
              <a:gd name="T28" fmla="*/ 2147483647 w 1361"/>
              <a:gd name="T29" fmla="*/ 2147483647 h 1317"/>
              <a:gd name="T30" fmla="*/ 2147483647 w 1361"/>
              <a:gd name="T31" fmla="*/ 2147483647 h 1317"/>
              <a:gd name="T32" fmla="*/ 2147483647 w 1361"/>
              <a:gd name="T33" fmla="*/ 2147483647 h 1317"/>
              <a:gd name="T34" fmla="*/ 2147483647 w 1361"/>
              <a:gd name="T35" fmla="*/ 2147483647 h 1317"/>
              <a:gd name="T36" fmla="*/ 2147483647 w 1361"/>
              <a:gd name="T37" fmla="*/ 2147483647 h 1317"/>
              <a:gd name="T38" fmla="*/ 2147483647 w 1361"/>
              <a:gd name="T39" fmla="*/ 2147483647 h 1317"/>
              <a:gd name="T40" fmla="*/ 2147483647 w 1361"/>
              <a:gd name="T41" fmla="*/ 2147483647 h 1317"/>
              <a:gd name="T42" fmla="*/ 2147483647 w 1361"/>
              <a:gd name="T43" fmla="*/ 2147483647 h 1317"/>
              <a:gd name="T44" fmla="*/ 2147483647 w 1361"/>
              <a:gd name="T45" fmla="*/ 2147483647 h 1317"/>
              <a:gd name="T46" fmla="*/ 2147483647 w 1361"/>
              <a:gd name="T47" fmla="*/ 2147483647 h 1317"/>
              <a:gd name="T48" fmla="*/ 2147483647 w 1361"/>
              <a:gd name="T49" fmla="*/ 2147483647 h 1317"/>
              <a:gd name="T50" fmla="*/ 2147483647 w 1361"/>
              <a:gd name="T51" fmla="*/ 2147483647 h 1317"/>
              <a:gd name="T52" fmla="*/ 2147483647 w 1361"/>
              <a:gd name="T53" fmla="*/ 2147483647 h 1317"/>
              <a:gd name="T54" fmla="*/ 2147483647 w 1361"/>
              <a:gd name="T55" fmla="*/ 2147483647 h 1317"/>
              <a:gd name="T56" fmla="*/ 2147483647 w 1361"/>
              <a:gd name="T57" fmla="*/ 2147483647 h 1317"/>
              <a:gd name="T58" fmla="*/ 2147483647 w 1361"/>
              <a:gd name="T59" fmla="*/ 2147483647 h 1317"/>
              <a:gd name="T60" fmla="*/ 2147483647 w 1361"/>
              <a:gd name="T61" fmla="*/ 2147483647 h 1317"/>
              <a:gd name="T62" fmla="*/ 2147483647 w 1361"/>
              <a:gd name="T63" fmla="*/ 2147483647 h 1317"/>
              <a:gd name="T64" fmla="*/ 2147483647 w 1361"/>
              <a:gd name="T65" fmla="*/ 2147483647 h 1317"/>
              <a:gd name="T66" fmla="*/ 2147483647 w 1361"/>
              <a:gd name="T67" fmla="*/ 2147483647 h 1317"/>
              <a:gd name="T68" fmla="*/ 2147483647 w 1361"/>
              <a:gd name="T69" fmla="*/ 2147483647 h 1317"/>
              <a:gd name="T70" fmla="*/ 2147483647 w 1361"/>
              <a:gd name="T71" fmla="*/ 2147483647 h 1317"/>
              <a:gd name="T72" fmla="*/ 2147483647 w 1361"/>
              <a:gd name="T73" fmla="*/ 2147483647 h 1317"/>
              <a:gd name="T74" fmla="*/ 2147483647 w 1361"/>
              <a:gd name="T75" fmla="*/ 2147483647 h 1317"/>
              <a:gd name="T76" fmla="*/ 2147483647 w 1361"/>
              <a:gd name="T77" fmla="*/ 2147483647 h 1317"/>
              <a:gd name="T78" fmla="*/ 2147483647 w 1361"/>
              <a:gd name="T79" fmla="*/ 2147483647 h 1317"/>
              <a:gd name="T80" fmla="*/ 2147483647 w 1361"/>
              <a:gd name="T81" fmla="*/ 2147483647 h 1317"/>
              <a:gd name="T82" fmla="*/ 2147483647 w 1361"/>
              <a:gd name="T83" fmla="*/ 2147483647 h 1317"/>
              <a:gd name="T84" fmla="*/ 2147483647 w 1361"/>
              <a:gd name="T85" fmla="*/ 2147483647 h 1317"/>
              <a:gd name="T86" fmla="*/ 2147483647 w 1361"/>
              <a:gd name="T87" fmla="*/ 0 h 131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61"/>
              <a:gd name="T133" fmla="*/ 0 h 1317"/>
              <a:gd name="T134" fmla="*/ 1361 w 1361"/>
              <a:gd name="T135" fmla="*/ 1317 h 131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61" h="1317">
                <a:moveTo>
                  <a:pt x="1361" y="0"/>
                </a:moveTo>
                <a:lnTo>
                  <a:pt x="625" y="1317"/>
                </a:lnTo>
                <a:lnTo>
                  <a:pt x="624" y="1307"/>
                </a:lnTo>
                <a:lnTo>
                  <a:pt x="622" y="1296"/>
                </a:lnTo>
                <a:lnTo>
                  <a:pt x="621" y="1285"/>
                </a:lnTo>
                <a:lnTo>
                  <a:pt x="619" y="1275"/>
                </a:lnTo>
                <a:lnTo>
                  <a:pt x="618" y="1265"/>
                </a:lnTo>
                <a:lnTo>
                  <a:pt x="616" y="1254"/>
                </a:lnTo>
                <a:lnTo>
                  <a:pt x="614" y="1244"/>
                </a:lnTo>
                <a:lnTo>
                  <a:pt x="613" y="1233"/>
                </a:lnTo>
                <a:lnTo>
                  <a:pt x="611" y="1223"/>
                </a:lnTo>
                <a:lnTo>
                  <a:pt x="609" y="1213"/>
                </a:lnTo>
                <a:lnTo>
                  <a:pt x="607" y="1203"/>
                </a:lnTo>
                <a:lnTo>
                  <a:pt x="605" y="1193"/>
                </a:lnTo>
                <a:lnTo>
                  <a:pt x="603" y="1184"/>
                </a:lnTo>
                <a:lnTo>
                  <a:pt x="601" y="1173"/>
                </a:lnTo>
                <a:lnTo>
                  <a:pt x="599" y="1163"/>
                </a:lnTo>
                <a:lnTo>
                  <a:pt x="597" y="1153"/>
                </a:lnTo>
                <a:lnTo>
                  <a:pt x="594" y="1143"/>
                </a:lnTo>
                <a:lnTo>
                  <a:pt x="592" y="1134"/>
                </a:lnTo>
                <a:lnTo>
                  <a:pt x="590" y="1124"/>
                </a:lnTo>
                <a:lnTo>
                  <a:pt x="587" y="1114"/>
                </a:lnTo>
                <a:lnTo>
                  <a:pt x="585" y="1104"/>
                </a:lnTo>
                <a:lnTo>
                  <a:pt x="582" y="1094"/>
                </a:lnTo>
                <a:lnTo>
                  <a:pt x="580" y="1085"/>
                </a:lnTo>
                <a:lnTo>
                  <a:pt x="577" y="1075"/>
                </a:lnTo>
                <a:lnTo>
                  <a:pt x="574" y="1066"/>
                </a:lnTo>
                <a:lnTo>
                  <a:pt x="572" y="1057"/>
                </a:lnTo>
                <a:lnTo>
                  <a:pt x="568" y="1047"/>
                </a:lnTo>
                <a:lnTo>
                  <a:pt x="565" y="1038"/>
                </a:lnTo>
                <a:lnTo>
                  <a:pt x="562" y="1029"/>
                </a:lnTo>
                <a:lnTo>
                  <a:pt x="559" y="1019"/>
                </a:lnTo>
                <a:lnTo>
                  <a:pt x="556" y="1009"/>
                </a:lnTo>
                <a:lnTo>
                  <a:pt x="553" y="1000"/>
                </a:lnTo>
                <a:lnTo>
                  <a:pt x="550" y="991"/>
                </a:lnTo>
                <a:lnTo>
                  <a:pt x="547" y="982"/>
                </a:lnTo>
                <a:lnTo>
                  <a:pt x="543" y="973"/>
                </a:lnTo>
                <a:lnTo>
                  <a:pt x="540" y="964"/>
                </a:lnTo>
                <a:lnTo>
                  <a:pt x="537" y="955"/>
                </a:lnTo>
                <a:lnTo>
                  <a:pt x="533" y="946"/>
                </a:lnTo>
                <a:lnTo>
                  <a:pt x="530" y="937"/>
                </a:lnTo>
                <a:lnTo>
                  <a:pt x="527" y="928"/>
                </a:lnTo>
                <a:lnTo>
                  <a:pt x="523" y="919"/>
                </a:lnTo>
                <a:lnTo>
                  <a:pt x="519" y="910"/>
                </a:lnTo>
                <a:lnTo>
                  <a:pt x="516" y="902"/>
                </a:lnTo>
                <a:lnTo>
                  <a:pt x="512" y="893"/>
                </a:lnTo>
                <a:lnTo>
                  <a:pt x="508" y="884"/>
                </a:lnTo>
                <a:lnTo>
                  <a:pt x="504" y="876"/>
                </a:lnTo>
                <a:lnTo>
                  <a:pt x="501" y="867"/>
                </a:lnTo>
                <a:lnTo>
                  <a:pt x="497" y="859"/>
                </a:lnTo>
                <a:lnTo>
                  <a:pt x="493" y="850"/>
                </a:lnTo>
                <a:lnTo>
                  <a:pt x="489" y="842"/>
                </a:lnTo>
                <a:lnTo>
                  <a:pt x="483" y="833"/>
                </a:lnTo>
                <a:lnTo>
                  <a:pt x="479" y="825"/>
                </a:lnTo>
                <a:lnTo>
                  <a:pt x="475" y="816"/>
                </a:lnTo>
                <a:lnTo>
                  <a:pt x="471" y="808"/>
                </a:lnTo>
                <a:lnTo>
                  <a:pt x="467" y="800"/>
                </a:lnTo>
                <a:lnTo>
                  <a:pt x="462" y="791"/>
                </a:lnTo>
                <a:lnTo>
                  <a:pt x="458" y="783"/>
                </a:lnTo>
                <a:lnTo>
                  <a:pt x="453" y="775"/>
                </a:lnTo>
                <a:lnTo>
                  <a:pt x="449" y="767"/>
                </a:lnTo>
                <a:lnTo>
                  <a:pt x="444" y="760"/>
                </a:lnTo>
                <a:lnTo>
                  <a:pt x="440" y="752"/>
                </a:lnTo>
                <a:lnTo>
                  <a:pt x="435" y="744"/>
                </a:lnTo>
                <a:lnTo>
                  <a:pt x="430" y="736"/>
                </a:lnTo>
                <a:lnTo>
                  <a:pt x="425" y="728"/>
                </a:lnTo>
                <a:lnTo>
                  <a:pt x="420" y="720"/>
                </a:lnTo>
                <a:lnTo>
                  <a:pt x="416" y="712"/>
                </a:lnTo>
                <a:lnTo>
                  <a:pt x="411" y="704"/>
                </a:lnTo>
                <a:lnTo>
                  <a:pt x="406" y="696"/>
                </a:lnTo>
                <a:lnTo>
                  <a:pt x="399" y="689"/>
                </a:lnTo>
                <a:lnTo>
                  <a:pt x="394" y="682"/>
                </a:lnTo>
                <a:lnTo>
                  <a:pt x="389" y="674"/>
                </a:lnTo>
                <a:lnTo>
                  <a:pt x="384" y="667"/>
                </a:lnTo>
                <a:lnTo>
                  <a:pt x="379" y="659"/>
                </a:lnTo>
                <a:lnTo>
                  <a:pt x="373" y="651"/>
                </a:lnTo>
                <a:lnTo>
                  <a:pt x="368" y="644"/>
                </a:lnTo>
                <a:lnTo>
                  <a:pt x="362" y="636"/>
                </a:lnTo>
                <a:lnTo>
                  <a:pt x="357" y="629"/>
                </a:lnTo>
                <a:lnTo>
                  <a:pt x="351" y="622"/>
                </a:lnTo>
                <a:lnTo>
                  <a:pt x="346" y="615"/>
                </a:lnTo>
                <a:lnTo>
                  <a:pt x="340" y="608"/>
                </a:lnTo>
                <a:lnTo>
                  <a:pt x="334" y="600"/>
                </a:lnTo>
                <a:lnTo>
                  <a:pt x="329" y="593"/>
                </a:lnTo>
                <a:lnTo>
                  <a:pt x="323" y="587"/>
                </a:lnTo>
                <a:lnTo>
                  <a:pt x="316" y="580"/>
                </a:lnTo>
                <a:lnTo>
                  <a:pt x="310" y="572"/>
                </a:lnTo>
                <a:lnTo>
                  <a:pt x="304" y="565"/>
                </a:lnTo>
                <a:lnTo>
                  <a:pt x="298" y="558"/>
                </a:lnTo>
                <a:lnTo>
                  <a:pt x="292" y="551"/>
                </a:lnTo>
                <a:lnTo>
                  <a:pt x="286" y="545"/>
                </a:lnTo>
                <a:lnTo>
                  <a:pt x="279" y="538"/>
                </a:lnTo>
                <a:lnTo>
                  <a:pt x="273" y="531"/>
                </a:lnTo>
                <a:lnTo>
                  <a:pt x="267" y="524"/>
                </a:lnTo>
                <a:lnTo>
                  <a:pt x="261" y="519"/>
                </a:lnTo>
                <a:lnTo>
                  <a:pt x="254" y="512"/>
                </a:lnTo>
                <a:lnTo>
                  <a:pt x="248" y="505"/>
                </a:lnTo>
                <a:lnTo>
                  <a:pt x="241" y="498"/>
                </a:lnTo>
                <a:lnTo>
                  <a:pt x="233" y="492"/>
                </a:lnTo>
                <a:lnTo>
                  <a:pt x="227" y="486"/>
                </a:lnTo>
                <a:lnTo>
                  <a:pt x="220" y="479"/>
                </a:lnTo>
                <a:lnTo>
                  <a:pt x="213" y="473"/>
                </a:lnTo>
                <a:lnTo>
                  <a:pt x="207" y="467"/>
                </a:lnTo>
                <a:lnTo>
                  <a:pt x="200" y="460"/>
                </a:lnTo>
                <a:lnTo>
                  <a:pt x="193" y="454"/>
                </a:lnTo>
                <a:lnTo>
                  <a:pt x="186" y="449"/>
                </a:lnTo>
                <a:lnTo>
                  <a:pt x="179" y="442"/>
                </a:lnTo>
                <a:lnTo>
                  <a:pt x="172" y="436"/>
                </a:lnTo>
                <a:lnTo>
                  <a:pt x="165" y="429"/>
                </a:lnTo>
                <a:lnTo>
                  <a:pt x="157" y="424"/>
                </a:lnTo>
                <a:lnTo>
                  <a:pt x="149" y="418"/>
                </a:lnTo>
                <a:lnTo>
                  <a:pt x="142" y="412"/>
                </a:lnTo>
                <a:lnTo>
                  <a:pt x="135" y="406"/>
                </a:lnTo>
                <a:lnTo>
                  <a:pt x="127" y="400"/>
                </a:lnTo>
                <a:lnTo>
                  <a:pt x="120" y="394"/>
                </a:lnTo>
                <a:lnTo>
                  <a:pt x="112" y="389"/>
                </a:lnTo>
                <a:lnTo>
                  <a:pt x="105" y="383"/>
                </a:lnTo>
                <a:lnTo>
                  <a:pt x="97" y="377"/>
                </a:lnTo>
                <a:lnTo>
                  <a:pt x="89" y="372"/>
                </a:lnTo>
                <a:lnTo>
                  <a:pt x="82" y="366"/>
                </a:lnTo>
                <a:lnTo>
                  <a:pt x="74" y="360"/>
                </a:lnTo>
                <a:lnTo>
                  <a:pt x="65" y="356"/>
                </a:lnTo>
                <a:lnTo>
                  <a:pt x="57" y="350"/>
                </a:lnTo>
                <a:lnTo>
                  <a:pt x="49" y="344"/>
                </a:lnTo>
                <a:lnTo>
                  <a:pt x="41" y="339"/>
                </a:lnTo>
                <a:lnTo>
                  <a:pt x="33" y="334"/>
                </a:lnTo>
                <a:lnTo>
                  <a:pt x="25" y="329"/>
                </a:lnTo>
                <a:lnTo>
                  <a:pt x="17" y="323"/>
                </a:lnTo>
                <a:lnTo>
                  <a:pt x="9" y="318"/>
                </a:lnTo>
                <a:lnTo>
                  <a:pt x="0" y="313"/>
                </a:lnTo>
                <a:lnTo>
                  <a:pt x="1361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6127" name="Freeform 15"/>
          <p:cNvSpPr>
            <a:spLocks/>
          </p:cNvSpPr>
          <p:nvPr/>
        </p:nvSpPr>
        <p:spPr bwMode="auto">
          <a:xfrm>
            <a:off x="3870325" y="4384675"/>
            <a:ext cx="1257300" cy="901700"/>
          </a:xfrm>
          <a:custGeom>
            <a:avLst/>
            <a:gdLst>
              <a:gd name="T0" fmla="*/ 2147483647 w 4749"/>
              <a:gd name="T1" fmla="*/ 2147483647 h 3780"/>
              <a:gd name="T2" fmla="*/ 2147483647 w 4749"/>
              <a:gd name="T3" fmla="*/ 2147483647 h 3780"/>
              <a:gd name="T4" fmla="*/ 2147483647 w 4749"/>
              <a:gd name="T5" fmla="*/ 2147483647 h 3780"/>
              <a:gd name="T6" fmla="*/ 2147483647 w 4749"/>
              <a:gd name="T7" fmla="*/ 0 h 3780"/>
              <a:gd name="T8" fmla="*/ 0 w 4749"/>
              <a:gd name="T9" fmla="*/ 2147483647 h 3780"/>
              <a:gd name="T10" fmla="*/ 2147483647 w 4749"/>
              <a:gd name="T11" fmla="*/ 2147483647 h 37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49"/>
              <a:gd name="T19" fmla="*/ 0 h 3780"/>
              <a:gd name="T20" fmla="*/ 4749 w 4749"/>
              <a:gd name="T21" fmla="*/ 3780 h 37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49" h="3780">
                <a:moveTo>
                  <a:pt x="53" y="3696"/>
                </a:moveTo>
                <a:lnTo>
                  <a:pt x="105" y="3780"/>
                </a:lnTo>
                <a:lnTo>
                  <a:pt x="4749" y="168"/>
                </a:lnTo>
                <a:lnTo>
                  <a:pt x="4645" y="0"/>
                </a:lnTo>
                <a:lnTo>
                  <a:pt x="0" y="3612"/>
                </a:lnTo>
                <a:lnTo>
                  <a:pt x="53" y="369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3546128" name="Rectangle 16"/>
          <p:cNvSpPr>
            <a:spLocks noChangeArrowheads="1"/>
          </p:cNvSpPr>
          <p:nvPr/>
        </p:nvSpPr>
        <p:spPr bwMode="auto">
          <a:xfrm>
            <a:off x="1763713" y="3429000"/>
            <a:ext cx="3816350" cy="331311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53255" name="Rectangle 1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Orientation Normalization</a:t>
            </a:r>
          </a:p>
        </p:txBody>
      </p:sp>
      <p:sp>
        <p:nvSpPr>
          <p:cNvPr id="3546130" name="Rectangle 18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 orientation histogram</a:t>
            </a:r>
          </a:p>
          <a:p>
            <a:pPr eaLnBrk="1" hangingPunct="1"/>
            <a:r>
              <a:rPr lang="en-US" smtClean="0"/>
              <a:t>Select dominant orientation</a:t>
            </a:r>
          </a:p>
          <a:p>
            <a:pPr eaLnBrk="1" hangingPunct="1"/>
            <a:r>
              <a:rPr lang="en-US" smtClean="0"/>
              <a:t>Normalize: rotate to fixed orientation 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084888" y="4652963"/>
            <a:ext cx="2608262" cy="1690687"/>
            <a:chOff x="3787" y="2931"/>
            <a:chExt cx="1643" cy="1065"/>
          </a:xfrm>
        </p:grpSpPr>
        <p:sp>
          <p:nvSpPr>
            <p:cNvPr id="53277" name="Freeform 20"/>
            <p:cNvSpPr>
              <a:spLocks/>
            </p:cNvSpPr>
            <p:nvPr/>
          </p:nvSpPr>
          <p:spPr bwMode="auto">
            <a:xfrm>
              <a:off x="3860" y="2931"/>
              <a:ext cx="1446" cy="15"/>
            </a:xfrm>
            <a:custGeom>
              <a:avLst/>
              <a:gdLst>
                <a:gd name="T0" fmla="*/ 1 w 8674"/>
                <a:gd name="T1" fmla="*/ 0 h 103"/>
                <a:gd name="T2" fmla="*/ 1 w 8674"/>
                <a:gd name="T3" fmla="*/ 0 h 103"/>
                <a:gd name="T4" fmla="*/ 0 w 8674"/>
                <a:gd name="T5" fmla="*/ 0 h 103"/>
                <a:gd name="T6" fmla="*/ 0 w 8674"/>
                <a:gd name="T7" fmla="*/ 0 h 103"/>
                <a:gd name="T8" fmla="*/ 1 w 8674"/>
                <a:gd name="T9" fmla="*/ 0 h 103"/>
                <a:gd name="T10" fmla="*/ 1 w 8674"/>
                <a:gd name="T11" fmla="*/ 0 h 103"/>
                <a:gd name="T12" fmla="*/ 1 w 8674"/>
                <a:gd name="T13" fmla="*/ 0 h 103"/>
                <a:gd name="T14" fmla="*/ 1 w 8674"/>
                <a:gd name="T15" fmla="*/ 0 h 103"/>
                <a:gd name="T16" fmla="*/ 1 w 8674"/>
                <a:gd name="T17" fmla="*/ 0 h 103"/>
                <a:gd name="T18" fmla="*/ 1 w 8674"/>
                <a:gd name="T19" fmla="*/ 0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674"/>
                <a:gd name="T31" fmla="*/ 0 h 103"/>
                <a:gd name="T32" fmla="*/ 8674 w 8674"/>
                <a:gd name="T33" fmla="*/ 103 h 1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674" h="103">
                  <a:moveTo>
                    <a:pt x="8674" y="52"/>
                  </a:moveTo>
                  <a:lnTo>
                    <a:pt x="8629" y="0"/>
                  </a:lnTo>
                  <a:lnTo>
                    <a:pt x="0" y="0"/>
                  </a:lnTo>
                  <a:lnTo>
                    <a:pt x="0" y="103"/>
                  </a:lnTo>
                  <a:lnTo>
                    <a:pt x="8629" y="103"/>
                  </a:lnTo>
                  <a:lnTo>
                    <a:pt x="8582" y="52"/>
                  </a:lnTo>
                  <a:lnTo>
                    <a:pt x="8674" y="52"/>
                  </a:lnTo>
                  <a:lnTo>
                    <a:pt x="8674" y="0"/>
                  </a:lnTo>
                  <a:lnTo>
                    <a:pt x="8629" y="0"/>
                  </a:lnTo>
                  <a:lnTo>
                    <a:pt x="8674" y="5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8" name="Freeform 21"/>
            <p:cNvSpPr>
              <a:spLocks/>
            </p:cNvSpPr>
            <p:nvPr/>
          </p:nvSpPr>
          <p:spPr bwMode="auto">
            <a:xfrm>
              <a:off x="5291" y="2939"/>
              <a:ext cx="15" cy="794"/>
            </a:xfrm>
            <a:custGeom>
              <a:avLst/>
              <a:gdLst>
                <a:gd name="T0" fmla="*/ 0 w 92"/>
                <a:gd name="T1" fmla="*/ 0 h 5560"/>
                <a:gd name="T2" fmla="*/ 0 w 92"/>
                <a:gd name="T3" fmla="*/ 0 h 5560"/>
                <a:gd name="T4" fmla="*/ 0 w 92"/>
                <a:gd name="T5" fmla="*/ 0 h 5560"/>
                <a:gd name="T6" fmla="*/ 0 w 92"/>
                <a:gd name="T7" fmla="*/ 0 h 5560"/>
                <a:gd name="T8" fmla="*/ 0 w 92"/>
                <a:gd name="T9" fmla="*/ 0 h 5560"/>
                <a:gd name="T10" fmla="*/ 0 w 92"/>
                <a:gd name="T11" fmla="*/ 0 h 5560"/>
                <a:gd name="T12" fmla="*/ 0 w 92"/>
                <a:gd name="T13" fmla="*/ 0 h 5560"/>
                <a:gd name="T14" fmla="*/ 0 w 92"/>
                <a:gd name="T15" fmla="*/ 0 h 5560"/>
                <a:gd name="T16" fmla="*/ 0 w 92"/>
                <a:gd name="T17" fmla="*/ 0 h 5560"/>
                <a:gd name="T18" fmla="*/ 0 w 92"/>
                <a:gd name="T19" fmla="*/ 0 h 55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5560"/>
                <a:gd name="T32" fmla="*/ 92 w 92"/>
                <a:gd name="T33" fmla="*/ 5560 h 55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5560">
                  <a:moveTo>
                    <a:pt x="47" y="5560"/>
                  </a:moveTo>
                  <a:lnTo>
                    <a:pt x="92" y="5509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5509"/>
                  </a:lnTo>
                  <a:lnTo>
                    <a:pt x="47" y="5458"/>
                  </a:lnTo>
                  <a:lnTo>
                    <a:pt x="47" y="5560"/>
                  </a:lnTo>
                  <a:lnTo>
                    <a:pt x="92" y="5560"/>
                  </a:lnTo>
                  <a:lnTo>
                    <a:pt x="92" y="5509"/>
                  </a:lnTo>
                  <a:lnTo>
                    <a:pt x="47" y="556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9" name="Freeform 22"/>
            <p:cNvSpPr>
              <a:spLocks/>
            </p:cNvSpPr>
            <p:nvPr/>
          </p:nvSpPr>
          <p:spPr bwMode="auto">
            <a:xfrm>
              <a:off x="3853" y="3718"/>
              <a:ext cx="1445" cy="15"/>
            </a:xfrm>
            <a:custGeom>
              <a:avLst/>
              <a:gdLst>
                <a:gd name="T0" fmla="*/ 0 w 8674"/>
                <a:gd name="T1" fmla="*/ 0 h 102"/>
                <a:gd name="T2" fmla="*/ 0 w 8674"/>
                <a:gd name="T3" fmla="*/ 0 h 102"/>
                <a:gd name="T4" fmla="*/ 1 w 8674"/>
                <a:gd name="T5" fmla="*/ 0 h 102"/>
                <a:gd name="T6" fmla="*/ 1 w 8674"/>
                <a:gd name="T7" fmla="*/ 0 h 102"/>
                <a:gd name="T8" fmla="*/ 0 w 8674"/>
                <a:gd name="T9" fmla="*/ 0 h 102"/>
                <a:gd name="T10" fmla="*/ 0 w 8674"/>
                <a:gd name="T11" fmla="*/ 0 h 102"/>
                <a:gd name="T12" fmla="*/ 0 w 8674"/>
                <a:gd name="T13" fmla="*/ 0 h 102"/>
                <a:gd name="T14" fmla="*/ 0 w 8674"/>
                <a:gd name="T15" fmla="*/ 0 h 102"/>
                <a:gd name="T16" fmla="*/ 0 w 8674"/>
                <a:gd name="T17" fmla="*/ 0 h 102"/>
                <a:gd name="T18" fmla="*/ 0 w 8674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674"/>
                <a:gd name="T31" fmla="*/ 0 h 102"/>
                <a:gd name="T32" fmla="*/ 8674 w 8674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674" h="102">
                  <a:moveTo>
                    <a:pt x="0" y="51"/>
                  </a:moveTo>
                  <a:lnTo>
                    <a:pt x="45" y="102"/>
                  </a:lnTo>
                  <a:lnTo>
                    <a:pt x="8674" y="102"/>
                  </a:lnTo>
                  <a:lnTo>
                    <a:pt x="8674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0" name="Freeform 23"/>
            <p:cNvSpPr>
              <a:spLocks/>
            </p:cNvSpPr>
            <p:nvPr/>
          </p:nvSpPr>
          <p:spPr bwMode="auto">
            <a:xfrm>
              <a:off x="3853" y="2931"/>
              <a:ext cx="15" cy="795"/>
            </a:xfrm>
            <a:custGeom>
              <a:avLst/>
              <a:gdLst>
                <a:gd name="T0" fmla="*/ 0 w 91"/>
                <a:gd name="T1" fmla="*/ 0 h 5561"/>
                <a:gd name="T2" fmla="*/ 0 w 91"/>
                <a:gd name="T3" fmla="*/ 0 h 5561"/>
                <a:gd name="T4" fmla="*/ 0 w 91"/>
                <a:gd name="T5" fmla="*/ 0 h 5561"/>
                <a:gd name="T6" fmla="*/ 0 w 91"/>
                <a:gd name="T7" fmla="*/ 0 h 5561"/>
                <a:gd name="T8" fmla="*/ 0 w 91"/>
                <a:gd name="T9" fmla="*/ 0 h 5561"/>
                <a:gd name="T10" fmla="*/ 0 w 91"/>
                <a:gd name="T11" fmla="*/ 0 h 5561"/>
                <a:gd name="T12" fmla="*/ 0 w 91"/>
                <a:gd name="T13" fmla="*/ 0 h 5561"/>
                <a:gd name="T14" fmla="*/ 0 w 91"/>
                <a:gd name="T15" fmla="*/ 0 h 5561"/>
                <a:gd name="T16" fmla="*/ 0 w 91"/>
                <a:gd name="T17" fmla="*/ 0 h 5561"/>
                <a:gd name="T18" fmla="*/ 0 w 91"/>
                <a:gd name="T19" fmla="*/ 0 h 55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5561"/>
                <a:gd name="T32" fmla="*/ 91 w 91"/>
                <a:gd name="T33" fmla="*/ 5561 h 55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5561">
                  <a:moveTo>
                    <a:pt x="45" y="0"/>
                  </a:moveTo>
                  <a:lnTo>
                    <a:pt x="0" y="52"/>
                  </a:lnTo>
                  <a:lnTo>
                    <a:pt x="0" y="5561"/>
                  </a:lnTo>
                  <a:lnTo>
                    <a:pt x="91" y="5561"/>
                  </a:lnTo>
                  <a:lnTo>
                    <a:pt x="91" y="52"/>
                  </a:lnTo>
                  <a:lnTo>
                    <a:pt x="45" y="103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1" name="Rectangle 24"/>
            <p:cNvSpPr>
              <a:spLocks noChangeArrowheads="1"/>
            </p:cNvSpPr>
            <p:nvPr/>
          </p:nvSpPr>
          <p:spPr bwMode="auto">
            <a:xfrm>
              <a:off x="3860" y="3529"/>
              <a:ext cx="206" cy="197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282" name="Freeform 25"/>
            <p:cNvSpPr>
              <a:spLocks/>
            </p:cNvSpPr>
            <p:nvPr/>
          </p:nvSpPr>
          <p:spPr bwMode="auto">
            <a:xfrm>
              <a:off x="3860" y="3522"/>
              <a:ext cx="213" cy="14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1279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188" y="51"/>
                  </a:lnTo>
                  <a:lnTo>
                    <a:pt x="1279" y="51"/>
                  </a:lnTo>
                  <a:lnTo>
                    <a:pt x="1279" y="0"/>
                  </a:lnTo>
                  <a:lnTo>
                    <a:pt x="1233" y="0"/>
                  </a:lnTo>
                  <a:lnTo>
                    <a:pt x="1279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3" name="Freeform 26"/>
            <p:cNvSpPr>
              <a:spLocks/>
            </p:cNvSpPr>
            <p:nvPr/>
          </p:nvSpPr>
          <p:spPr bwMode="auto">
            <a:xfrm>
              <a:off x="4058" y="3529"/>
              <a:ext cx="15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1429"/>
                  </a:moveTo>
                  <a:lnTo>
                    <a:pt x="91" y="1378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1378"/>
                  </a:lnTo>
                  <a:lnTo>
                    <a:pt x="45" y="1327"/>
                  </a:lnTo>
                  <a:lnTo>
                    <a:pt x="45" y="1429"/>
                  </a:lnTo>
                  <a:lnTo>
                    <a:pt x="91" y="1429"/>
                  </a:lnTo>
                  <a:lnTo>
                    <a:pt x="91" y="1378"/>
                  </a:lnTo>
                  <a:lnTo>
                    <a:pt x="45" y="14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4" name="Freeform 27"/>
            <p:cNvSpPr>
              <a:spLocks/>
            </p:cNvSpPr>
            <p:nvPr/>
          </p:nvSpPr>
          <p:spPr bwMode="auto">
            <a:xfrm>
              <a:off x="3853" y="371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5" name="Freeform 28"/>
            <p:cNvSpPr>
              <a:spLocks/>
            </p:cNvSpPr>
            <p:nvPr/>
          </p:nvSpPr>
          <p:spPr bwMode="auto">
            <a:xfrm>
              <a:off x="3853" y="3522"/>
              <a:ext cx="15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0"/>
                  </a:moveTo>
                  <a:lnTo>
                    <a:pt x="0" y="51"/>
                  </a:lnTo>
                  <a:lnTo>
                    <a:pt x="0" y="1429"/>
                  </a:lnTo>
                  <a:lnTo>
                    <a:pt x="91" y="1429"/>
                  </a:lnTo>
                  <a:lnTo>
                    <a:pt x="91" y="51"/>
                  </a:lnTo>
                  <a:lnTo>
                    <a:pt x="45" y="10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6" name="Rectangle 29"/>
            <p:cNvSpPr>
              <a:spLocks noChangeArrowheads="1"/>
            </p:cNvSpPr>
            <p:nvPr/>
          </p:nvSpPr>
          <p:spPr bwMode="auto">
            <a:xfrm>
              <a:off x="4066" y="3135"/>
              <a:ext cx="205" cy="591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287" name="Freeform 30"/>
            <p:cNvSpPr>
              <a:spLocks/>
            </p:cNvSpPr>
            <p:nvPr/>
          </p:nvSpPr>
          <p:spPr bwMode="auto">
            <a:xfrm>
              <a:off x="4066" y="312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1278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186" y="51"/>
                  </a:lnTo>
                  <a:lnTo>
                    <a:pt x="1278" y="51"/>
                  </a:lnTo>
                  <a:lnTo>
                    <a:pt x="1278" y="0"/>
                  </a:lnTo>
                  <a:lnTo>
                    <a:pt x="1233" y="0"/>
                  </a:lnTo>
                  <a:lnTo>
                    <a:pt x="1278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8" name="Freeform 31"/>
            <p:cNvSpPr>
              <a:spLocks/>
            </p:cNvSpPr>
            <p:nvPr/>
          </p:nvSpPr>
          <p:spPr bwMode="auto">
            <a:xfrm>
              <a:off x="4264" y="3135"/>
              <a:ext cx="15" cy="598"/>
            </a:xfrm>
            <a:custGeom>
              <a:avLst/>
              <a:gdLst>
                <a:gd name="T0" fmla="*/ 0 w 92"/>
                <a:gd name="T1" fmla="*/ 0 h 4184"/>
                <a:gd name="T2" fmla="*/ 0 w 92"/>
                <a:gd name="T3" fmla="*/ 0 h 4184"/>
                <a:gd name="T4" fmla="*/ 0 w 92"/>
                <a:gd name="T5" fmla="*/ 0 h 4184"/>
                <a:gd name="T6" fmla="*/ 0 w 92"/>
                <a:gd name="T7" fmla="*/ 0 h 4184"/>
                <a:gd name="T8" fmla="*/ 0 w 92"/>
                <a:gd name="T9" fmla="*/ 0 h 4184"/>
                <a:gd name="T10" fmla="*/ 0 w 92"/>
                <a:gd name="T11" fmla="*/ 0 h 4184"/>
                <a:gd name="T12" fmla="*/ 0 w 92"/>
                <a:gd name="T13" fmla="*/ 0 h 4184"/>
                <a:gd name="T14" fmla="*/ 0 w 92"/>
                <a:gd name="T15" fmla="*/ 0 h 4184"/>
                <a:gd name="T16" fmla="*/ 0 w 92"/>
                <a:gd name="T17" fmla="*/ 0 h 4184"/>
                <a:gd name="T18" fmla="*/ 0 w 92"/>
                <a:gd name="T19" fmla="*/ 0 h 41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4184"/>
                <a:gd name="T32" fmla="*/ 92 w 92"/>
                <a:gd name="T33" fmla="*/ 4184 h 41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4184">
                  <a:moveTo>
                    <a:pt x="47" y="4184"/>
                  </a:moveTo>
                  <a:lnTo>
                    <a:pt x="92" y="4133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4133"/>
                  </a:lnTo>
                  <a:lnTo>
                    <a:pt x="47" y="4082"/>
                  </a:lnTo>
                  <a:lnTo>
                    <a:pt x="47" y="4184"/>
                  </a:lnTo>
                  <a:lnTo>
                    <a:pt x="92" y="4184"/>
                  </a:lnTo>
                  <a:lnTo>
                    <a:pt x="92" y="4133"/>
                  </a:lnTo>
                  <a:lnTo>
                    <a:pt x="47" y="418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9" name="Freeform 32"/>
            <p:cNvSpPr>
              <a:spLocks/>
            </p:cNvSpPr>
            <p:nvPr/>
          </p:nvSpPr>
          <p:spPr bwMode="auto">
            <a:xfrm>
              <a:off x="4058" y="371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0" name="Freeform 33"/>
            <p:cNvSpPr>
              <a:spLocks/>
            </p:cNvSpPr>
            <p:nvPr/>
          </p:nvSpPr>
          <p:spPr bwMode="auto">
            <a:xfrm>
              <a:off x="4058" y="3128"/>
              <a:ext cx="15" cy="598"/>
            </a:xfrm>
            <a:custGeom>
              <a:avLst/>
              <a:gdLst>
                <a:gd name="T0" fmla="*/ 0 w 91"/>
                <a:gd name="T1" fmla="*/ 0 h 4184"/>
                <a:gd name="T2" fmla="*/ 0 w 91"/>
                <a:gd name="T3" fmla="*/ 0 h 4184"/>
                <a:gd name="T4" fmla="*/ 0 w 91"/>
                <a:gd name="T5" fmla="*/ 0 h 4184"/>
                <a:gd name="T6" fmla="*/ 0 w 91"/>
                <a:gd name="T7" fmla="*/ 0 h 4184"/>
                <a:gd name="T8" fmla="*/ 0 w 91"/>
                <a:gd name="T9" fmla="*/ 0 h 4184"/>
                <a:gd name="T10" fmla="*/ 0 w 91"/>
                <a:gd name="T11" fmla="*/ 0 h 4184"/>
                <a:gd name="T12" fmla="*/ 0 w 91"/>
                <a:gd name="T13" fmla="*/ 0 h 4184"/>
                <a:gd name="T14" fmla="*/ 0 w 91"/>
                <a:gd name="T15" fmla="*/ 0 h 4184"/>
                <a:gd name="T16" fmla="*/ 0 w 91"/>
                <a:gd name="T17" fmla="*/ 0 h 4184"/>
                <a:gd name="T18" fmla="*/ 0 w 91"/>
                <a:gd name="T19" fmla="*/ 0 h 41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4184"/>
                <a:gd name="T32" fmla="*/ 91 w 91"/>
                <a:gd name="T33" fmla="*/ 4184 h 41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4184">
                  <a:moveTo>
                    <a:pt x="45" y="0"/>
                  </a:moveTo>
                  <a:lnTo>
                    <a:pt x="0" y="51"/>
                  </a:lnTo>
                  <a:lnTo>
                    <a:pt x="0" y="4184"/>
                  </a:lnTo>
                  <a:lnTo>
                    <a:pt x="91" y="4184"/>
                  </a:lnTo>
                  <a:lnTo>
                    <a:pt x="91" y="51"/>
                  </a:lnTo>
                  <a:lnTo>
                    <a:pt x="45" y="10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1" name="Rectangle 34"/>
            <p:cNvSpPr>
              <a:spLocks noChangeArrowheads="1"/>
            </p:cNvSpPr>
            <p:nvPr/>
          </p:nvSpPr>
          <p:spPr bwMode="auto">
            <a:xfrm>
              <a:off x="4271" y="3332"/>
              <a:ext cx="206" cy="394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292" name="Freeform 35"/>
            <p:cNvSpPr>
              <a:spLocks/>
            </p:cNvSpPr>
            <p:nvPr/>
          </p:nvSpPr>
          <p:spPr bwMode="auto">
            <a:xfrm>
              <a:off x="4264" y="3325"/>
              <a:ext cx="213" cy="14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92" y="51"/>
                  </a:moveTo>
                  <a:lnTo>
                    <a:pt x="47" y="102"/>
                  </a:lnTo>
                  <a:lnTo>
                    <a:pt x="1279" y="102"/>
                  </a:lnTo>
                  <a:lnTo>
                    <a:pt x="1279" y="0"/>
                  </a:lnTo>
                  <a:lnTo>
                    <a:pt x="47" y="0"/>
                  </a:lnTo>
                  <a:lnTo>
                    <a:pt x="0" y="51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92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3" name="Freeform 36"/>
            <p:cNvSpPr>
              <a:spLocks/>
            </p:cNvSpPr>
            <p:nvPr/>
          </p:nvSpPr>
          <p:spPr bwMode="auto">
            <a:xfrm>
              <a:off x="4264" y="3332"/>
              <a:ext cx="15" cy="401"/>
            </a:xfrm>
            <a:custGeom>
              <a:avLst/>
              <a:gdLst>
                <a:gd name="T0" fmla="*/ 0 w 92"/>
                <a:gd name="T1" fmla="*/ 0 h 2806"/>
                <a:gd name="T2" fmla="*/ 0 w 92"/>
                <a:gd name="T3" fmla="*/ 0 h 2806"/>
                <a:gd name="T4" fmla="*/ 0 w 92"/>
                <a:gd name="T5" fmla="*/ 0 h 2806"/>
                <a:gd name="T6" fmla="*/ 0 w 92"/>
                <a:gd name="T7" fmla="*/ 0 h 2806"/>
                <a:gd name="T8" fmla="*/ 0 w 92"/>
                <a:gd name="T9" fmla="*/ 0 h 2806"/>
                <a:gd name="T10" fmla="*/ 0 w 92"/>
                <a:gd name="T11" fmla="*/ 0 h 2806"/>
                <a:gd name="T12" fmla="*/ 0 w 92"/>
                <a:gd name="T13" fmla="*/ 0 h 2806"/>
                <a:gd name="T14" fmla="*/ 0 w 92"/>
                <a:gd name="T15" fmla="*/ 0 h 2806"/>
                <a:gd name="T16" fmla="*/ 0 w 92"/>
                <a:gd name="T17" fmla="*/ 0 h 2806"/>
                <a:gd name="T18" fmla="*/ 0 w 92"/>
                <a:gd name="T19" fmla="*/ 0 h 28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2806"/>
                <a:gd name="T32" fmla="*/ 92 w 92"/>
                <a:gd name="T33" fmla="*/ 2806 h 28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2806">
                  <a:moveTo>
                    <a:pt x="47" y="2704"/>
                  </a:moveTo>
                  <a:lnTo>
                    <a:pt x="92" y="2755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2755"/>
                  </a:lnTo>
                  <a:lnTo>
                    <a:pt x="47" y="2806"/>
                  </a:lnTo>
                  <a:lnTo>
                    <a:pt x="0" y="2755"/>
                  </a:lnTo>
                  <a:lnTo>
                    <a:pt x="0" y="2806"/>
                  </a:lnTo>
                  <a:lnTo>
                    <a:pt x="47" y="2806"/>
                  </a:lnTo>
                  <a:lnTo>
                    <a:pt x="47" y="270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4" name="Freeform 37"/>
            <p:cNvSpPr>
              <a:spLocks/>
            </p:cNvSpPr>
            <p:nvPr/>
          </p:nvSpPr>
          <p:spPr bwMode="auto">
            <a:xfrm>
              <a:off x="4271" y="3718"/>
              <a:ext cx="213" cy="15"/>
            </a:xfrm>
            <a:custGeom>
              <a:avLst/>
              <a:gdLst>
                <a:gd name="T0" fmla="*/ 0 w 1277"/>
                <a:gd name="T1" fmla="*/ 0 h 102"/>
                <a:gd name="T2" fmla="*/ 0 w 1277"/>
                <a:gd name="T3" fmla="*/ 0 h 102"/>
                <a:gd name="T4" fmla="*/ 0 w 1277"/>
                <a:gd name="T5" fmla="*/ 0 h 102"/>
                <a:gd name="T6" fmla="*/ 0 w 1277"/>
                <a:gd name="T7" fmla="*/ 0 h 102"/>
                <a:gd name="T8" fmla="*/ 0 w 1277"/>
                <a:gd name="T9" fmla="*/ 0 h 102"/>
                <a:gd name="T10" fmla="*/ 0 w 1277"/>
                <a:gd name="T11" fmla="*/ 0 h 102"/>
                <a:gd name="T12" fmla="*/ 0 w 1277"/>
                <a:gd name="T13" fmla="*/ 0 h 102"/>
                <a:gd name="T14" fmla="*/ 0 w 1277"/>
                <a:gd name="T15" fmla="*/ 0 h 102"/>
                <a:gd name="T16" fmla="*/ 0 w 1277"/>
                <a:gd name="T17" fmla="*/ 0 h 102"/>
                <a:gd name="T18" fmla="*/ 0 w 1277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7"/>
                <a:gd name="T31" fmla="*/ 0 h 102"/>
                <a:gd name="T32" fmla="*/ 1277 w 1277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7" h="102">
                  <a:moveTo>
                    <a:pt x="1186" y="51"/>
                  </a:moveTo>
                  <a:lnTo>
                    <a:pt x="1232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2" y="102"/>
                  </a:lnTo>
                  <a:lnTo>
                    <a:pt x="1277" y="51"/>
                  </a:lnTo>
                  <a:lnTo>
                    <a:pt x="1232" y="102"/>
                  </a:lnTo>
                  <a:lnTo>
                    <a:pt x="1277" y="102"/>
                  </a:lnTo>
                  <a:lnTo>
                    <a:pt x="1277" y="51"/>
                  </a:lnTo>
                  <a:lnTo>
                    <a:pt x="1186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5" name="Freeform 38"/>
            <p:cNvSpPr>
              <a:spLocks/>
            </p:cNvSpPr>
            <p:nvPr/>
          </p:nvSpPr>
          <p:spPr bwMode="auto">
            <a:xfrm>
              <a:off x="4469" y="3325"/>
              <a:ext cx="15" cy="401"/>
            </a:xfrm>
            <a:custGeom>
              <a:avLst/>
              <a:gdLst>
                <a:gd name="T0" fmla="*/ 0 w 91"/>
                <a:gd name="T1" fmla="*/ 0 h 2806"/>
                <a:gd name="T2" fmla="*/ 0 w 91"/>
                <a:gd name="T3" fmla="*/ 0 h 2806"/>
                <a:gd name="T4" fmla="*/ 0 w 91"/>
                <a:gd name="T5" fmla="*/ 0 h 2806"/>
                <a:gd name="T6" fmla="*/ 0 w 91"/>
                <a:gd name="T7" fmla="*/ 0 h 2806"/>
                <a:gd name="T8" fmla="*/ 0 w 91"/>
                <a:gd name="T9" fmla="*/ 0 h 2806"/>
                <a:gd name="T10" fmla="*/ 0 w 91"/>
                <a:gd name="T11" fmla="*/ 0 h 2806"/>
                <a:gd name="T12" fmla="*/ 0 w 91"/>
                <a:gd name="T13" fmla="*/ 0 h 2806"/>
                <a:gd name="T14" fmla="*/ 0 w 91"/>
                <a:gd name="T15" fmla="*/ 0 h 2806"/>
                <a:gd name="T16" fmla="*/ 0 w 91"/>
                <a:gd name="T17" fmla="*/ 0 h 2806"/>
                <a:gd name="T18" fmla="*/ 0 w 91"/>
                <a:gd name="T19" fmla="*/ 0 h 28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2806"/>
                <a:gd name="T32" fmla="*/ 91 w 91"/>
                <a:gd name="T33" fmla="*/ 2806 h 28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2806">
                  <a:moveTo>
                    <a:pt x="46" y="102"/>
                  </a:moveTo>
                  <a:lnTo>
                    <a:pt x="0" y="51"/>
                  </a:lnTo>
                  <a:lnTo>
                    <a:pt x="0" y="2806"/>
                  </a:lnTo>
                  <a:lnTo>
                    <a:pt x="91" y="2806"/>
                  </a:lnTo>
                  <a:lnTo>
                    <a:pt x="91" y="51"/>
                  </a:lnTo>
                  <a:lnTo>
                    <a:pt x="46" y="0"/>
                  </a:lnTo>
                  <a:lnTo>
                    <a:pt x="91" y="51"/>
                  </a:lnTo>
                  <a:lnTo>
                    <a:pt x="91" y="0"/>
                  </a:lnTo>
                  <a:lnTo>
                    <a:pt x="46" y="0"/>
                  </a:lnTo>
                  <a:lnTo>
                    <a:pt x="46" y="10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6" name="Rectangle 39"/>
            <p:cNvSpPr>
              <a:spLocks noChangeArrowheads="1"/>
            </p:cNvSpPr>
            <p:nvPr/>
          </p:nvSpPr>
          <p:spPr bwMode="auto">
            <a:xfrm>
              <a:off x="4477" y="3595"/>
              <a:ext cx="205" cy="131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297" name="Freeform 40"/>
            <p:cNvSpPr>
              <a:spLocks/>
            </p:cNvSpPr>
            <p:nvPr/>
          </p:nvSpPr>
          <p:spPr bwMode="auto">
            <a:xfrm>
              <a:off x="4477" y="3587"/>
              <a:ext cx="213" cy="15"/>
            </a:xfrm>
            <a:custGeom>
              <a:avLst/>
              <a:gdLst>
                <a:gd name="T0" fmla="*/ 0 w 1278"/>
                <a:gd name="T1" fmla="*/ 0 h 101"/>
                <a:gd name="T2" fmla="*/ 0 w 1278"/>
                <a:gd name="T3" fmla="*/ 0 h 101"/>
                <a:gd name="T4" fmla="*/ 0 w 1278"/>
                <a:gd name="T5" fmla="*/ 0 h 101"/>
                <a:gd name="T6" fmla="*/ 0 w 1278"/>
                <a:gd name="T7" fmla="*/ 0 h 101"/>
                <a:gd name="T8" fmla="*/ 0 w 1278"/>
                <a:gd name="T9" fmla="*/ 0 h 101"/>
                <a:gd name="T10" fmla="*/ 0 w 1278"/>
                <a:gd name="T11" fmla="*/ 0 h 101"/>
                <a:gd name="T12" fmla="*/ 0 w 1278"/>
                <a:gd name="T13" fmla="*/ 0 h 101"/>
                <a:gd name="T14" fmla="*/ 0 w 1278"/>
                <a:gd name="T15" fmla="*/ 0 h 101"/>
                <a:gd name="T16" fmla="*/ 0 w 1278"/>
                <a:gd name="T17" fmla="*/ 0 h 101"/>
                <a:gd name="T18" fmla="*/ 0 w 1278"/>
                <a:gd name="T19" fmla="*/ 0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1"/>
                <a:gd name="T32" fmla="*/ 1278 w 1278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1">
                  <a:moveTo>
                    <a:pt x="1278" y="51"/>
                  </a:moveTo>
                  <a:lnTo>
                    <a:pt x="1232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1232" y="101"/>
                  </a:lnTo>
                  <a:lnTo>
                    <a:pt x="1187" y="51"/>
                  </a:lnTo>
                  <a:lnTo>
                    <a:pt x="1278" y="51"/>
                  </a:lnTo>
                  <a:lnTo>
                    <a:pt x="1278" y="0"/>
                  </a:lnTo>
                  <a:lnTo>
                    <a:pt x="1232" y="0"/>
                  </a:lnTo>
                  <a:lnTo>
                    <a:pt x="1278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8" name="Freeform 41"/>
            <p:cNvSpPr>
              <a:spLocks/>
            </p:cNvSpPr>
            <p:nvPr/>
          </p:nvSpPr>
          <p:spPr bwMode="auto">
            <a:xfrm>
              <a:off x="4674" y="3595"/>
              <a:ext cx="16" cy="138"/>
            </a:xfrm>
            <a:custGeom>
              <a:avLst/>
              <a:gdLst>
                <a:gd name="T0" fmla="*/ 0 w 91"/>
                <a:gd name="T1" fmla="*/ 0 h 969"/>
                <a:gd name="T2" fmla="*/ 0 w 91"/>
                <a:gd name="T3" fmla="*/ 0 h 969"/>
                <a:gd name="T4" fmla="*/ 0 w 91"/>
                <a:gd name="T5" fmla="*/ 0 h 969"/>
                <a:gd name="T6" fmla="*/ 0 w 91"/>
                <a:gd name="T7" fmla="*/ 0 h 969"/>
                <a:gd name="T8" fmla="*/ 0 w 91"/>
                <a:gd name="T9" fmla="*/ 0 h 969"/>
                <a:gd name="T10" fmla="*/ 0 w 91"/>
                <a:gd name="T11" fmla="*/ 0 h 969"/>
                <a:gd name="T12" fmla="*/ 0 w 91"/>
                <a:gd name="T13" fmla="*/ 0 h 969"/>
                <a:gd name="T14" fmla="*/ 0 w 91"/>
                <a:gd name="T15" fmla="*/ 0 h 969"/>
                <a:gd name="T16" fmla="*/ 0 w 91"/>
                <a:gd name="T17" fmla="*/ 0 h 969"/>
                <a:gd name="T18" fmla="*/ 0 w 91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969"/>
                <a:gd name="T32" fmla="*/ 91 w 91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969">
                  <a:moveTo>
                    <a:pt x="45" y="969"/>
                  </a:moveTo>
                  <a:lnTo>
                    <a:pt x="91" y="918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918"/>
                  </a:lnTo>
                  <a:lnTo>
                    <a:pt x="45" y="867"/>
                  </a:lnTo>
                  <a:lnTo>
                    <a:pt x="45" y="969"/>
                  </a:lnTo>
                  <a:lnTo>
                    <a:pt x="91" y="969"/>
                  </a:lnTo>
                  <a:lnTo>
                    <a:pt x="91" y="918"/>
                  </a:lnTo>
                  <a:lnTo>
                    <a:pt x="45" y="96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9" name="Freeform 42"/>
            <p:cNvSpPr>
              <a:spLocks/>
            </p:cNvSpPr>
            <p:nvPr/>
          </p:nvSpPr>
          <p:spPr bwMode="auto">
            <a:xfrm>
              <a:off x="4469" y="371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6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6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6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0" name="Freeform 43"/>
            <p:cNvSpPr>
              <a:spLocks/>
            </p:cNvSpPr>
            <p:nvPr/>
          </p:nvSpPr>
          <p:spPr bwMode="auto">
            <a:xfrm>
              <a:off x="4469" y="3587"/>
              <a:ext cx="15" cy="139"/>
            </a:xfrm>
            <a:custGeom>
              <a:avLst/>
              <a:gdLst>
                <a:gd name="T0" fmla="*/ 0 w 91"/>
                <a:gd name="T1" fmla="*/ 0 h 969"/>
                <a:gd name="T2" fmla="*/ 0 w 91"/>
                <a:gd name="T3" fmla="*/ 0 h 969"/>
                <a:gd name="T4" fmla="*/ 0 w 91"/>
                <a:gd name="T5" fmla="*/ 0 h 969"/>
                <a:gd name="T6" fmla="*/ 0 w 91"/>
                <a:gd name="T7" fmla="*/ 0 h 969"/>
                <a:gd name="T8" fmla="*/ 0 w 91"/>
                <a:gd name="T9" fmla="*/ 0 h 969"/>
                <a:gd name="T10" fmla="*/ 0 w 91"/>
                <a:gd name="T11" fmla="*/ 0 h 969"/>
                <a:gd name="T12" fmla="*/ 0 w 91"/>
                <a:gd name="T13" fmla="*/ 0 h 969"/>
                <a:gd name="T14" fmla="*/ 0 w 91"/>
                <a:gd name="T15" fmla="*/ 0 h 969"/>
                <a:gd name="T16" fmla="*/ 0 w 91"/>
                <a:gd name="T17" fmla="*/ 0 h 969"/>
                <a:gd name="T18" fmla="*/ 0 w 91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969"/>
                <a:gd name="T32" fmla="*/ 91 w 91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969">
                  <a:moveTo>
                    <a:pt x="46" y="0"/>
                  </a:moveTo>
                  <a:lnTo>
                    <a:pt x="0" y="51"/>
                  </a:lnTo>
                  <a:lnTo>
                    <a:pt x="0" y="969"/>
                  </a:lnTo>
                  <a:lnTo>
                    <a:pt x="91" y="969"/>
                  </a:lnTo>
                  <a:lnTo>
                    <a:pt x="91" y="51"/>
                  </a:lnTo>
                  <a:lnTo>
                    <a:pt x="46" y="101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1" name="Rectangle 44"/>
            <p:cNvSpPr>
              <a:spLocks noChangeArrowheads="1"/>
            </p:cNvSpPr>
            <p:nvPr/>
          </p:nvSpPr>
          <p:spPr bwMode="auto">
            <a:xfrm>
              <a:off x="4682" y="3529"/>
              <a:ext cx="206" cy="197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302" name="Freeform 45"/>
            <p:cNvSpPr>
              <a:spLocks/>
            </p:cNvSpPr>
            <p:nvPr/>
          </p:nvSpPr>
          <p:spPr bwMode="auto">
            <a:xfrm>
              <a:off x="4682" y="3522"/>
              <a:ext cx="213" cy="14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1279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188" y="51"/>
                  </a:lnTo>
                  <a:lnTo>
                    <a:pt x="1279" y="51"/>
                  </a:lnTo>
                  <a:lnTo>
                    <a:pt x="1279" y="0"/>
                  </a:lnTo>
                  <a:lnTo>
                    <a:pt x="1233" y="0"/>
                  </a:lnTo>
                  <a:lnTo>
                    <a:pt x="1279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3" name="Freeform 46"/>
            <p:cNvSpPr>
              <a:spLocks/>
            </p:cNvSpPr>
            <p:nvPr/>
          </p:nvSpPr>
          <p:spPr bwMode="auto">
            <a:xfrm>
              <a:off x="4880" y="3529"/>
              <a:ext cx="15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1429"/>
                  </a:moveTo>
                  <a:lnTo>
                    <a:pt x="91" y="1378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1378"/>
                  </a:lnTo>
                  <a:lnTo>
                    <a:pt x="45" y="1327"/>
                  </a:lnTo>
                  <a:lnTo>
                    <a:pt x="45" y="1429"/>
                  </a:lnTo>
                  <a:lnTo>
                    <a:pt x="91" y="1429"/>
                  </a:lnTo>
                  <a:lnTo>
                    <a:pt x="91" y="1378"/>
                  </a:lnTo>
                  <a:lnTo>
                    <a:pt x="45" y="14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4" name="Freeform 47"/>
            <p:cNvSpPr>
              <a:spLocks/>
            </p:cNvSpPr>
            <p:nvPr/>
          </p:nvSpPr>
          <p:spPr bwMode="auto">
            <a:xfrm>
              <a:off x="4674" y="3718"/>
              <a:ext cx="214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5" name="Freeform 48"/>
            <p:cNvSpPr>
              <a:spLocks/>
            </p:cNvSpPr>
            <p:nvPr/>
          </p:nvSpPr>
          <p:spPr bwMode="auto">
            <a:xfrm>
              <a:off x="4674" y="3522"/>
              <a:ext cx="16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0"/>
                  </a:moveTo>
                  <a:lnTo>
                    <a:pt x="0" y="51"/>
                  </a:lnTo>
                  <a:lnTo>
                    <a:pt x="0" y="1429"/>
                  </a:lnTo>
                  <a:lnTo>
                    <a:pt x="91" y="1429"/>
                  </a:lnTo>
                  <a:lnTo>
                    <a:pt x="91" y="51"/>
                  </a:lnTo>
                  <a:lnTo>
                    <a:pt x="45" y="10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6" name="Rectangle 49"/>
            <p:cNvSpPr>
              <a:spLocks noChangeArrowheads="1"/>
            </p:cNvSpPr>
            <p:nvPr/>
          </p:nvSpPr>
          <p:spPr bwMode="auto">
            <a:xfrm>
              <a:off x="4888" y="3660"/>
              <a:ext cx="205" cy="66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307" name="Freeform 50"/>
            <p:cNvSpPr>
              <a:spLocks/>
            </p:cNvSpPr>
            <p:nvPr/>
          </p:nvSpPr>
          <p:spPr bwMode="auto">
            <a:xfrm>
              <a:off x="4880" y="3653"/>
              <a:ext cx="213" cy="14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91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0" y="51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91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8" name="Freeform 51"/>
            <p:cNvSpPr>
              <a:spLocks/>
            </p:cNvSpPr>
            <p:nvPr/>
          </p:nvSpPr>
          <p:spPr bwMode="auto">
            <a:xfrm>
              <a:off x="4880" y="3660"/>
              <a:ext cx="15" cy="73"/>
            </a:xfrm>
            <a:custGeom>
              <a:avLst/>
              <a:gdLst>
                <a:gd name="T0" fmla="*/ 0 w 91"/>
                <a:gd name="T1" fmla="*/ 0 h 510"/>
                <a:gd name="T2" fmla="*/ 0 w 91"/>
                <a:gd name="T3" fmla="*/ 0 h 510"/>
                <a:gd name="T4" fmla="*/ 0 w 91"/>
                <a:gd name="T5" fmla="*/ 0 h 510"/>
                <a:gd name="T6" fmla="*/ 0 w 91"/>
                <a:gd name="T7" fmla="*/ 0 h 510"/>
                <a:gd name="T8" fmla="*/ 0 w 91"/>
                <a:gd name="T9" fmla="*/ 0 h 510"/>
                <a:gd name="T10" fmla="*/ 0 w 91"/>
                <a:gd name="T11" fmla="*/ 0 h 510"/>
                <a:gd name="T12" fmla="*/ 0 w 91"/>
                <a:gd name="T13" fmla="*/ 0 h 510"/>
                <a:gd name="T14" fmla="*/ 0 w 91"/>
                <a:gd name="T15" fmla="*/ 0 h 510"/>
                <a:gd name="T16" fmla="*/ 0 w 91"/>
                <a:gd name="T17" fmla="*/ 0 h 510"/>
                <a:gd name="T18" fmla="*/ 0 w 91"/>
                <a:gd name="T19" fmla="*/ 0 h 5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510"/>
                <a:gd name="T32" fmla="*/ 91 w 91"/>
                <a:gd name="T33" fmla="*/ 510 h 5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510">
                  <a:moveTo>
                    <a:pt x="45" y="408"/>
                  </a:moveTo>
                  <a:lnTo>
                    <a:pt x="91" y="459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459"/>
                  </a:lnTo>
                  <a:lnTo>
                    <a:pt x="45" y="510"/>
                  </a:lnTo>
                  <a:lnTo>
                    <a:pt x="0" y="459"/>
                  </a:lnTo>
                  <a:lnTo>
                    <a:pt x="0" y="510"/>
                  </a:lnTo>
                  <a:lnTo>
                    <a:pt x="45" y="510"/>
                  </a:lnTo>
                  <a:lnTo>
                    <a:pt x="45" y="40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9" name="Freeform 52"/>
            <p:cNvSpPr>
              <a:spLocks/>
            </p:cNvSpPr>
            <p:nvPr/>
          </p:nvSpPr>
          <p:spPr bwMode="auto">
            <a:xfrm>
              <a:off x="4888" y="3718"/>
              <a:ext cx="213" cy="15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1187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279" y="51"/>
                  </a:lnTo>
                  <a:lnTo>
                    <a:pt x="1233" y="102"/>
                  </a:lnTo>
                  <a:lnTo>
                    <a:pt x="1279" y="102"/>
                  </a:lnTo>
                  <a:lnTo>
                    <a:pt x="1279" y="51"/>
                  </a:lnTo>
                  <a:lnTo>
                    <a:pt x="1187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0" name="Freeform 53"/>
            <p:cNvSpPr>
              <a:spLocks/>
            </p:cNvSpPr>
            <p:nvPr/>
          </p:nvSpPr>
          <p:spPr bwMode="auto">
            <a:xfrm>
              <a:off x="5085" y="3653"/>
              <a:ext cx="16" cy="73"/>
            </a:xfrm>
            <a:custGeom>
              <a:avLst/>
              <a:gdLst>
                <a:gd name="T0" fmla="*/ 0 w 92"/>
                <a:gd name="T1" fmla="*/ 0 h 510"/>
                <a:gd name="T2" fmla="*/ 0 w 92"/>
                <a:gd name="T3" fmla="*/ 0 h 510"/>
                <a:gd name="T4" fmla="*/ 0 w 92"/>
                <a:gd name="T5" fmla="*/ 0 h 510"/>
                <a:gd name="T6" fmla="*/ 0 w 92"/>
                <a:gd name="T7" fmla="*/ 0 h 510"/>
                <a:gd name="T8" fmla="*/ 0 w 92"/>
                <a:gd name="T9" fmla="*/ 0 h 510"/>
                <a:gd name="T10" fmla="*/ 0 w 92"/>
                <a:gd name="T11" fmla="*/ 0 h 510"/>
                <a:gd name="T12" fmla="*/ 0 w 92"/>
                <a:gd name="T13" fmla="*/ 0 h 510"/>
                <a:gd name="T14" fmla="*/ 0 w 92"/>
                <a:gd name="T15" fmla="*/ 0 h 510"/>
                <a:gd name="T16" fmla="*/ 0 w 92"/>
                <a:gd name="T17" fmla="*/ 0 h 510"/>
                <a:gd name="T18" fmla="*/ 0 w 92"/>
                <a:gd name="T19" fmla="*/ 0 h 5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510"/>
                <a:gd name="T32" fmla="*/ 92 w 92"/>
                <a:gd name="T33" fmla="*/ 510 h 5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510">
                  <a:moveTo>
                    <a:pt x="46" y="102"/>
                  </a:moveTo>
                  <a:lnTo>
                    <a:pt x="0" y="51"/>
                  </a:lnTo>
                  <a:lnTo>
                    <a:pt x="0" y="510"/>
                  </a:lnTo>
                  <a:lnTo>
                    <a:pt x="92" y="510"/>
                  </a:lnTo>
                  <a:lnTo>
                    <a:pt x="92" y="51"/>
                  </a:lnTo>
                  <a:lnTo>
                    <a:pt x="46" y="0"/>
                  </a:lnTo>
                  <a:lnTo>
                    <a:pt x="92" y="51"/>
                  </a:lnTo>
                  <a:lnTo>
                    <a:pt x="92" y="0"/>
                  </a:lnTo>
                  <a:lnTo>
                    <a:pt x="46" y="0"/>
                  </a:lnTo>
                  <a:lnTo>
                    <a:pt x="46" y="10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1" name="Rectangle 54"/>
            <p:cNvSpPr>
              <a:spLocks noChangeArrowheads="1"/>
            </p:cNvSpPr>
            <p:nvPr/>
          </p:nvSpPr>
          <p:spPr bwMode="auto">
            <a:xfrm>
              <a:off x="5093" y="3595"/>
              <a:ext cx="205" cy="131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312" name="Freeform 55"/>
            <p:cNvSpPr>
              <a:spLocks/>
            </p:cNvSpPr>
            <p:nvPr/>
          </p:nvSpPr>
          <p:spPr bwMode="auto">
            <a:xfrm>
              <a:off x="5093" y="3587"/>
              <a:ext cx="213" cy="15"/>
            </a:xfrm>
            <a:custGeom>
              <a:avLst/>
              <a:gdLst>
                <a:gd name="T0" fmla="*/ 0 w 1278"/>
                <a:gd name="T1" fmla="*/ 0 h 101"/>
                <a:gd name="T2" fmla="*/ 0 w 1278"/>
                <a:gd name="T3" fmla="*/ 0 h 101"/>
                <a:gd name="T4" fmla="*/ 0 w 1278"/>
                <a:gd name="T5" fmla="*/ 0 h 101"/>
                <a:gd name="T6" fmla="*/ 0 w 1278"/>
                <a:gd name="T7" fmla="*/ 0 h 101"/>
                <a:gd name="T8" fmla="*/ 0 w 1278"/>
                <a:gd name="T9" fmla="*/ 0 h 101"/>
                <a:gd name="T10" fmla="*/ 0 w 1278"/>
                <a:gd name="T11" fmla="*/ 0 h 101"/>
                <a:gd name="T12" fmla="*/ 0 w 1278"/>
                <a:gd name="T13" fmla="*/ 0 h 101"/>
                <a:gd name="T14" fmla="*/ 0 w 1278"/>
                <a:gd name="T15" fmla="*/ 0 h 101"/>
                <a:gd name="T16" fmla="*/ 0 w 1278"/>
                <a:gd name="T17" fmla="*/ 0 h 101"/>
                <a:gd name="T18" fmla="*/ 0 w 1278"/>
                <a:gd name="T19" fmla="*/ 0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1"/>
                <a:gd name="T32" fmla="*/ 1278 w 1278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1">
                  <a:moveTo>
                    <a:pt x="1278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1233" y="101"/>
                  </a:lnTo>
                  <a:lnTo>
                    <a:pt x="1186" y="51"/>
                  </a:lnTo>
                  <a:lnTo>
                    <a:pt x="1278" y="51"/>
                  </a:lnTo>
                  <a:lnTo>
                    <a:pt x="1278" y="0"/>
                  </a:lnTo>
                  <a:lnTo>
                    <a:pt x="1233" y="0"/>
                  </a:lnTo>
                  <a:lnTo>
                    <a:pt x="1278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3" name="Freeform 56"/>
            <p:cNvSpPr>
              <a:spLocks/>
            </p:cNvSpPr>
            <p:nvPr/>
          </p:nvSpPr>
          <p:spPr bwMode="auto">
            <a:xfrm>
              <a:off x="5291" y="3595"/>
              <a:ext cx="15" cy="138"/>
            </a:xfrm>
            <a:custGeom>
              <a:avLst/>
              <a:gdLst>
                <a:gd name="T0" fmla="*/ 0 w 92"/>
                <a:gd name="T1" fmla="*/ 0 h 969"/>
                <a:gd name="T2" fmla="*/ 0 w 92"/>
                <a:gd name="T3" fmla="*/ 0 h 969"/>
                <a:gd name="T4" fmla="*/ 0 w 92"/>
                <a:gd name="T5" fmla="*/ 0 h 969"/>
                <a:gd name="T6" fmla="*/ 0 w 92"/>
                <a:gd name="T7" fmla="*/ 0 h 969"/>
                <a:gd name="T8" fmla="*/ 0 w 92"/>
                <a:gd name="T9" fmla="*/ 0 h 969"/>
                <a:gd name="T10" fmla="*/ 0 w 92"/>
                <a:gd name="T11" fmla="*/ 0 h 969"/>
                <a:gd name="T12" fmla="*/ 0 w 92"/>
                <a:gd name="T13" fmla="*/ 0 h 969"/>
                <a:gd name="T14" fmla="*/ 0 w 92"/>
                <a:gd name="T15" fmla="*/ 0 h 969"/>
                <a:gd name="T16" fmla="*/ 0 w 92"/>
                <a:gd name="T17" fmla="*/ 0 h 969"/>
                <a:gd name="T18" fmla="*/ 0 w 92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969"/>
                <a:gd name="T32" fmla="*/ 92 w 92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969">
                  <a:moveTo>
                    <a:pt x="47" y="969"/>
                  </a:moveTo>
                  <a:lnTo>
                    <a:pt x="92" y="918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918"/>
                  </a:lnTo>
                  <a:lnTo>
                    <a:pt x="47" y="867"/>
                  </a:lnTo>
                  <a:lnTo>
                    <a:pt x="47" y="969"/>
                  </a:lnTo>
                  <a:lnTo>
                    <a:pt x="92" y="969"/>
                  </a:lnTo>
                  <a:lnTo>
                    <a:pt x="92" y="918"/>
                  </a:lnTo>
                  <a:lnTo>
                    <a:pt x="47" y="96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4" name="Freeform 57"/>
            <p:cNvSpPr>
              <a:spLocks/>
            </p:cNvSpPr>
            <p:nvPr/>
          </p:nvSpPr>
          <p:spPr bwMode="auto">
            <a:xfrm>
              <a:off x="5085" y="3718"/>
              <a:ext cx="213" cy="15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0" y="51"/>
                  </a:moveTo>
                  <a:lnTo>
                    <a:pt x="46" y="102"/>
                  </a:lnTo>
                  <a:lnTo>
                    <a:pt x="1279" y="102"/>
                  </a:lnTo>
                  <a:lnTo>
                    <a:pt x="1279" y="0"/>
                  </a:lnTo>
                  <a:lnTo>
                    <a:pt x="46" y="0"/>
                  </a:lnTo>
                  <a:lnTo>
                    <a:pt x="92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6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5" name="Freeform 58"/>
            <p:cNvSpPr>
              <a:spLocks/>
            </p:cNvSpPr>
            <p:nvPr/>
          </p:nvSpPr>
          <p:spPr bwMode="auto">
            <a:xfrm>
              <a:off x="5085" y="3587"/>
              <a:ext cx="16" cy="139"/>
            </a:xfrm>
            <a:custGeom>
              <a:avLst/>
              <a:gdLst>
                <a:gd name="T0" fmla="*/ 0 w 92"/>
                <a:gd name="T1" fmla="*/ 0 h 969"/>
                <a:gd name="T2" fmla="*/ 0 w 92"/>
                <a:gd name="T3" fmla="*/ 0 h 969"/>
                <a:gd name="T4" fmla="*/ 0 w 92"/>
                <a:gd name="T5" fmla="*/ 0 h 969"/>
                <a:gd name="T6" fmla="*/ 0 w 92"/>
                <a:gd name="T7" fmla="*/ 0 h 969"/>
                <a:gd name="T8" fmla="*/ 0 w 92"/>
                <a:gd name="T9" fmla="*/ 0 h 969"/>
                <a:gd name="T10" fmla="*/ 0 w 92"/>
                <a:gd name="T11" fmla="*/ 0 h 969"/>
                <a:gd name="T12" fmla="*/ 0 w 92"/>
                <a:gd name="T13" fmla="*/ 0 h 969"/>
                <a:gd name="T14" fmla="*/ 0 w 92"/>
                <a:gd name="T15" fmla="*/ 0 h 969"/>
                <a:gd name="T16" fmla="*/ 0 w 92"/>
                <a:gd name="T17" fmla="*/ 0 h 969"/>
                <a:gd name="T18" fmla="*/ 0 w 92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969"/>
                <a:gd name="T32" fmla="*/ 92 w 92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969">
                  <a:moveTo>
                    <a:pt x="46" y="0"/>
                  </a:moveTo>
                  <a:lnTo>
                    <a:pt x="0" y="51"/>
                  </a:lnTo>
                  <a:lnTo>
                    <a:pt x="0" y="969"/>
                  </a:lnTo>
                  <a:lnTo>
                    <a:pt x="92" y="969"/>
                  </a:lnTo>
                  <a:lnTo>
                    <a:pt x="92" y="51"/>
                  </a:lnTo>
                  <a:lnTo>
                    <a:pt x="46" y="101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6" name="Rectangle 59"/>
            <p:cNvSpPr>
              <a:spLocks noChangeArrowheads="1"/>
            </p:cNvSpPr>
            <p:nvPr/>
          </p:nvSpPr>
          <p:spPr bwMode="auto">
            <a:xfrm>
              <a:off x="3787" y="3785"/>
              <a:ext cx="9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000000"/>
                  </a:solidFill>
                  <a:latin typeface="AvantGarde Bk BT" pitchFamily="34" charset="0"/>
                </a:rPr>
                <a:t>0</a:t>
              </a:r>
              <a:endParaRPr lang="en-US">
                <a:latin typeface="Tahoma" pitchFamily="34" charset="0"/>
              </a:endParaRPr>
            </a:p>
          </p:txBody>
        </p:sp>
        <p:sp>
          <p:nvSpPr>
            <p:cNvPr id="53317" name="Rectangle 60"/>
            <p:cNvSpPr>
              <a:spLocks noChangeArrowheads="1"/>
            </p:cNvSpPr>
            <p:nvPr/>
          </p:nvSpPr>
          <p:spPr bwMode="auto">
            <a:xfrm>
              <a:off x="5230" y="3764"/>
              <a:ext cx="9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000000"/>
                  </a:solidFill>
                  <a:latin typeface="AvantGarde Bk BT" pitchFamily="34" charset="0"/>
                </a:rPr>
                <a:t>2</a:t>
              </a:r>
              <a:endParaRPr lang="en-US">
                <a:latin typeface="Tahoma" pitchFamily="34" charset="0"/>
              </a:endParaRPr>
            </a:p>
          </p:txBody>
        </p:sp>
        <p:sp>
          <p:nvSpPr>
            <p:cNvPr id="53318" name="Rectangle 61"/>
            <p:cNvSpPr>
              <a:spLocks noChangeArrowheads="1"/>
            </p:cNvSpPr>
            <p:nvPr/>
          </p:nvSpPr>
          <p:spPr bwMode="auto">
            <a:xfrm>
              <a:off x="5333" y="3746"/>
              <a:ext cx="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en-US">
                <a:latin typeface="Tahoma" pitchFamily="34" charset="0"/>
              </a:endParaRPr>
            </a:p>
          </p:txBody>
        </p:sp>
      </p:grpSp>
      <p:sp>
        <p:nvSpPr>
          <p:cNvPr id="3546174" name="Freeform 62"/>
          <p:cNvSpPr>
            <a:spLocks/>
          </p:cNvSpPr>
          <p:nvPr/>
        </p:nvSpPr>
        <p:spPr bwMode="auto">
          <a:xfrm>
            <a:off x="6608763" y="5991225"/>
            <a:ext cx="125412" cy="109538"/>
          </a:xfrm>
          <a:custGeom>
            <a:avLst/>
            <a:gdLst>
              <a:gd name="T0" fmla="*/ 2147483647 w 477"/>
              <a:gd name="T1" fmla="*/ 2147483647 h 485"/>
              <a:gd name="T2" fmla="*/ 2147483647 w 477"/>
              <a:gd name="T3" fmla="*/ 0 h 485"/>
              <a:gd name="T4" fmla="*/ 0 w 477"/>
              <a:gd name="T5" fmla="*/ 2147483647 h 485"/>
              <a:gd name="T6" fmla="*/ 2147483647 w 477"/>
              <a:gd name="T7" fmla="*/ 2147483647 h 485"/>
              <a:gd name="T8" fmla="*/ 2147483647 w 477"/>
              <a:gd name="T9" fmla="*/ 0 h 485"/>
              <a:gd name="T10" fmla="*/ 2147483647 w 477"/>
              <a:gd name="T11" fmla="*/ 2147483647 h 4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7"/>
              <a:gd name="T19" fmla="*/ 0 h 485"/>
              <a:gd name="T20" fmla="*/ 477 w 477"/>
              <a:gd name="T21" fmla="*/ 485 h 4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7" h="485">
                <a:moveTo>
                  <a:pt x="477" y="485"/>
                </a:moveTo>
                <a:lnTo>
                  <a:pt x="239" y="0"/>
                </a:lnTo>
                <a:lnTo>
                  <a:pt x="0" y="485"/>
                </a:lnTo>
                <a:lnTo>
                  <a:pt x="477" y="485"/>
                </a:lnTo>
                <a:lnTo>
                  <a:pt x="239" y="0"/>
                </a:lnTo>
                <a:lnTo>
                  <a:pt x="477" y="485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6175" name="Freeform 63"/>
          <p:cNvSpPr>
            <a:spLocks/>
          </p:cNvSpPr>
          <p:nvPr/>
        </p:nvSpPr>
        <p:spPr bwMode="auto">
          <a:xfrm>
            <a:off x="6659563" y="6091238"/>
            <a:ext cx="23812" cy="176212"/>
          </a:xfrm>
          <a:custGeom>
            <a:avLst/>
            <a:gdLst>
              <a:gd name="T0" fmla="*/ 2147483647 w 92"/>
              <a:gd name="T1" fmla="*/ 2147483647 h 775"/>
              <a:gd name="T2" fmla="*/ 2147483647 w 92"/>
              <a:gd name="T3" fmla="*/ 2147483647 h 775"/>
              <a:gd name="T4" fmla="*/ 2147483647 w 92"/>
              <a:gd name="T5" fmla="*/ 0 h 775"/>
              <a:gd name="T6" fmla="*/ 0 w 92"/>
              <a:gd name="T7" fmla="*/ 0 h 775"/>
              <a:gd name="T8" fmla="*/ 0 w 92"/>
              <a:gd name="T9" fmla="*/ 2147483647 h 775"/>
              <a:gd name="T10" fmla="*/ 2147483647 w 92"/>
              <a:gd name="T11" fmla="*/ 2147483647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"/>
              <a:gd name="T19" fmla="*/ 0 h 775"/>
              <a:gd name="T20" fmla="*/ 92 w 92"/>
              <a:gd name="T21" fmla="*/ 775 h 7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" h="775">
                <a:moveTo>
                  <a:pt x="47" y="775"/>
                </a:moveTo>
                <a:lnTo>
                  <a:pt x="92" y="775"/>
                </a:lnTo>
                <a:lnTo>
                  <a:pt x="92" y="0"/>
                </a:lnTo>
                <a:lnTo>
                  <a:pt x="0" y="0"/>
                </a:lnTo>
                <a:lnTo>
                  <a:pt x="0" y="775"/>
                </a:lnTo>
                <a:lnTo>
                  <a:pt x="47" y="775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64"/>
          <p:cNvGrpSpPr>
            <a:grpSpLocks/>
          </p:cNvGrpSpPr>
          <p:nvPr/>
        </p:nvGrpSpPr>
        <p:grpSpPr bwMode="auto">
          <a:xfrm rot="-3389670">
            <a:off x="3437731" y="3626645"/>
            <a:ext cx="2625725" cy="4246562"/>
            <a:chOff x="3948" y="1525"/>
            <a:chExt cx="1654" cy="2585"/>
          </a:xfrm>
        </p:grpSpPr>
        <p:sp>
          <p:nvSpPr>
            <p:cNvPr id="53263" name="AutoShape 65"/>
            <p:cNvSpPr>
              <a:spLocks noChangeAspect="1" noChangeArrowheads="1" noTextEdit="1"/>
            </p:cNvSpPr>
            <p:nvPr/>
          </p:nvSpPr>
          <p:spPr bwMode="auto">
            <a:xfrm>
              <a:off x="3948" y="1525"/>
              <a:ext cx="1654" cy="2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4" name="Freeform 66"/>
            <p:cNvSpPr>
              <a:spLocks/>
            </p:cNvSpPr>
            <p:nvPr/>
          </p:nvSpPr>
          <p:spPr bwMode="auto">
            <a:xfrm>
              <a:off x="4035" y="1532"/>
              <a:ext cx="1438" cy="1378"/>
            </a:xfrm>
            <a:custGeom>
              <a:avLst/>
              <a:gdLst>
                <a:gd name="T0" fmla="*/ 1 w 8629"/>
                <a:gd name="T1" fmla="*/ 0 h 9641"/>
                <a:gd name="T2" fmla="*/ 1 w 8629"/>
                <a:gd name="T3" fmla="*/ 0 h 9641"/>
                <a:gd name="T4" fmla="*/ 1 w 8629"/>
                <a:gd name="T5" fmla="*/ 0 h 9641"/>
                <a:gd name="T6" fmla="*/ 1 w 8629"/>
                <a:gd name="T7" fmla="*/ 0 h 9641"/>
                <a:gd name="T8" fmla="*/ 1 w 8629"/>
                <a:gd name="T9" fmla="*/ 0 h 9641"/>
                <a:gd name="T10" fmla="*/ 1 w 8629"/>
                <a:gd name="T11" fmla="*/ 0 h 9641"/>
                <a:gd name="T12" fmla="*/ 1 w 8629"/>
                <a:gd name="T13" fmla="*/ 0 h 9641"/>
                <a:gd name="T14" fmla="*/ 1 w 8629"/>
                <a:gd name="T15" fmla="*/ 0 h 9641"/>
                <a:gd name="T16" fmla="*/ 1 w 8629"/>
                <a:gd name="T17" fmla="*/ 0 h 9641"/>
                <a:gd name="T18" fmla="*/ 1 w 8629"/>
                <a:gd name="T19" fmla="*/ 0 h 9641"/>
                <a:gd name="T20" fmla="*/ 1 w 8629"/>
                <a:gd name="T21" fmla="*/ 0 h 9641"/>
                <a:gd name="T22" fmla="*/ 1 w 8629"/>
                <a:gd name="T23" fmla="*/ 0 h 9641"/>
                <a:gd name="T24" fmla="*/ 1 w 8629"/>
                <a:gd name="T25" fmla="*/ 0 h 9641"/>
                <a:gd name="T26" fmla="*/ 1 w 8629"/>
                <a:gd name="T27" fmla="*/ 0 h 9641"/>
                <a:gd name="T28" fmla="*/ 1 w 8629"/>
                <a:gd name="T29" fmla="*/ 0 h 9641"/>
                <a:gd name="T30" fmla="*/ 1 w 8629"/>
                <a:gd name="T31" fmla="*/ 0 h 9641"/>
                <a:gd name="T32" fmla="*/ 1 w 8629"/>
                <a:gd name="T33" fmla="*/ 1 h 9641"/>
                <a:gd name="T34" fmla="*/ 1 w 8629"/>
                <a:gd name="T35" fmla="*/ 1 h 9641"/>
                <a:gd name="T36" fmla="*/ 1 w 8629"/>
                <a:gd name="T37" fmla="*/ 1 h 9641"/>
                <a:gd name="T38" fmla="*/ 1 w 8629"/>
                <a:gd name="T39" fmla="*/ 1 h 9641"/>
                <a:gd name="T40" fmla="*/ 1 w 8629"/>
                <a:gd name="T41" fmla="*/ 1 h 9641"/>
                <a:gd name="T42" fmla="*/ 0 w 8629"/>
                <a:gd name="T43" fmla="*/ 1 h 9641"/>
                <a:gd name="T44" fmla="*/ 0 w 8629"/>
                <a:gd name="T45" fmla="*/ 1 h 9641"/>
                <a:gd name="T46" fmla="*/ 0 w 8629"/>
                <a:gd name="T47" fmla="*/ 1 h 9641"/>
                <a:gd name="T48" fmla="*/ 0 w 8629"/>
                <a:gd name="T49" fmla="*/ 1 h 9641"/>
                <a:gd name="T50" fmla="*/ 0 w 8629"/>
                <a:gd name="T51" fmla="*/ 1 h 9641"/>
                <a:gd name="T52" fmla="*/ 0 w 8629"/>
                <a:gd name="T53" fmla="*/ 0 h 9641"/>
                <a:gd name="T54" fmla="*/ 0 w 8629"/>
                <a:gd name="T55" fmla="*/ 0 h 9641"/>
                <a:gd name="T56" fmla="*/ 0 w 8629"/>
                <a:gd name="T57" fmla="*/ 0 h 9641"/>
                <a:gd name="T58" fmla="*/ 0 w 8629"/>
                <a:gd name="T59" fmla="*/ 0 h 9641"/>
                <a:gd name="T60" fmla="*/ 0 w 8629"/>
                <a:gd name="T61" fmla="*/ 0 h 9641"/>
                <a:gd name="T62" fmla="*/ 0 w 8629"/>
                <a:gd name="T63" fmla="*/ 0 h 9641"/>
                <a:gd name="T64" fmla="*/ 0 w 8629"/>
                <a:gd name="T65" fmla="*/ 0 h 9641"/>
                <a:gd name="T66" fmla="*/ 0 w 8629"/>
                <a:gd name="T67" fmla="*/ 0 h 9641"/>
                <a:gd name="T68" fmla="*/ 0 w 8629"/>
                <a:gd name="T69" fmla="*/ 0 h 9641"/>
                <a:gd name="T70" fmla="*/ 0 w 8629"/>
                <a:gd name="T71" fmla="*/ 0 h 9641"/>
                <a:gd name="T72" fmla="*/ 0 w 8629"/>
                <a:gd name="T73" fmla="*/ 0 h 9641"/>
                <a:gd name="T74" fmla="*/ 0 w 8629"/>
                <a:gd name="T75" fmla="*/ 0 h 9641"/>
                <a:gd name="T76" fmla="*/ 0 w 8629"/>
                <a:gd name="T77" fmla="*/ 0 h 9641"/>
                <a:gd name="T78" fmla="*/ 0 w 8629"/>
                <a:gd name="T79" fmla="*/ 0 h 9641"/>
                <a:gd name="T80" fmla="*/ 0 w 8629"/>
                <a:gd name="T81" fmla="*/ 0 h 9641"/>
                <a:gd name="T82" fmla="*/ 0 w 8629"/>
                <a:gd name="T83" fmla="*/ 0 h 9641"/>
                <a:gd name="T84" fmla="*/ 0 w 8629"/>
                <a:gd name="T85" fmla="*/ 0 h 96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29"/>
                <a:gd name="T130" fmla="*/ 0 h 9641"/>
                <a:gd name="T131" fmla="*/ 8629 w 8629"/>
                <a:gd name="T132" fmla="*/ 9641 h 96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29" h="9641">
                  <a:moveTo>
                    <a:pt x="4314" y="0"/>
                  </a:moveTo>
                  <a:lnTo>
                    <a:pt x="4536" y="7"/>
                  </a:lnTo>
                  <a:lnTo>
                    <a:pt x="4754" y="25"/>
                  </a:lnTo>
                  <a:lnTo>
                    <a:pt x="4970" y="55"/>
                  </a:lnTo>
                  <a:lnTo>
                    <a:pt x="5182" y="98"/>
                  </a:lnTo>
                  <a:lnTo>
                    <a:pt x="5390" y="153"/>
                  </a:lnTo>
                  <a:lnTo>
                    <a:pt x="5594" y="217"/>
                  </a:lnTo>
                  <a:lnTo>
                    <a:pt x="5795" y="293"/>
                  </a:lnTo>
                  <a:lnTo>
                    <a:pt x="5991" y="380"/>
                  </a:lnTo>
                  <a:lnTo>
                    <a:pt x="6181" y="477"/>
                  </a:lnTo>
                  <a:lnTo>
                    <a:pt x="6368" y="583"/>
                  </a:lnTo>
                  <a:lnTo>
                    <a:pt x="6549" y="700"/>
                  </a:lnTo>
                  <a:lnTo>
                    <a:pt x="6724" y="825"/>
                  </a:lnTo>
                  <a:lnTo>
                    <a:pt x="6893" y="960"/>
                  </a:lnTo>
                  <a:lnTo>
                    <a:pt x="7056" y="1104"/>
                  </a:lnTo>
                  <a:lnTo>
                    <a:pt x="7213" y="1255"/>
                  </a:lnTo>
                  <a:lnTo>
                    <a:pt x="7363" y="1415"/>
                  </a:lnTo>
                  <a:lnTo>
                    <a:pt x="7505" y="1582"/>
                  </a:lnTo>
                  <a:lnTo>
                    <a:pt x="7641" y="1757"/>
                  </a:lnTo>
                  <a:lnTo>
                    <a:pt x="7769" y="1939"/>
                  </a:lnTo>
                  <a:lnTo>
                    <a:pt x="7890" y="2128"/>
                  </a:lnTo>
                  <a:lnTo>
                    <a:pt x="8002" y="2324"/>
                  </a:lnTo>
                  <a:lnTo>
                    <a:pt x="8106" y="2526"/>
                  </a:lnTo>
                  <a:lnTo>
                    <a:pt x="8202" y="2733"/>
                  </a:lnTo>
                  <a:lnTo>
                    <a:pt x="8289" y="2947"/>
                  </a:lnTo>
                  <a:lnTo>
                    <a:pt x="8366" y="3167"/>
                  </a:lnTo>
                  <a:lnTo>
                    <a:pt x="8433" y="3389"/>
                  </a:lnTo>
                  <a:lnTo>
                    <a:pt x="8492" y="3618"/>
                  </a:lnTo>
                  <a:lnTo>
                    <a:pt x="8541" y="3851"/>
                  </a:lnTo>
                  <a:lnTo>
                    <a:pt x="8578" y="4088"/>
                  </a:lnTo>
                  <a:lnTo>
                    <a:pt x="8606" y="4329"/>
                  </a:lnTo>
                  <a:lnTo>
                    <a:pt x="8623" y="4573"/>
                  </a:lnTo>
                  <a:lnTo>
                    <a:pt x="8629" y="4820"/>
                  </a:lnTo>
                  <a:lnTo>
                    <a:pt x="8623" y="5068"/>
                  </a:lnTo>
                  <a:lnTo>
                    <a:pt x="8606" y="5312"/>
                  </a:lnTo>
                  <a:lnTo>
                    <a:pt x="8578" y="5553"/>
                  </a:lnTo>
                  <a:lnTo>
                    <a:pt x="8541" y="5790"/>
                  </a:lnTo>
                  <a:lnTo>
                    <a:pt x="8492" y="6023"/>
                  </a:lnTo>
                  <a:lnTo>
                    <a:pt x="8433" y="6252"/>
                  </a:lnTo>
                  <a:lnTo>
                    <a:pt x="8366" y="6475"/>
                  </a:lnTo>
                  <a:lnTo>
                    <a:pt x="8289" y="6694"/>
                  </a:lnTo>
                  <a:lnTo>
                    <a:pt x="8202" y="6908"/>
                  </a:lnTo>
                  <a:lnTo>
                    <a:pt x="8106" y="7115"/>
                  </a:lnTo>
                  <a:lnTo>
                    <a:pt x="8002" y="7317"/>
                  </a:lnTo>
                  <a:lnTo>
                    <a:pt x="7890" y="7513"/>
                  </a:lnTo>
                  <a:lnTo>
                    <a:pt x="7769" y="7702"/>
                  </a:lnTo>
                  <a:lnTo>
                    <a:pt x="7641" y="7884"/>
                  </a:lnTo>
                  <a:lnTo>
                    <a:pt x="7505" y="8059"/>
                  </a:lnTo>
                  <a:lnTo>
                    <a:pt x="7363" y="8226"/>
                  </a:lnTo>
                  <a:lnTo>
                    <a:pt x="7213" y="8386"/>
                  </a:lnTo>
                  <a:lnTo>
                    <a:pt x="7056" y="8537"/>
                  </a:lnTo>
                  <a:lnTo>
                    <a:pt x="6893" y="8681"/>
                  </a:lnTo>
                  <a:lnTo>
                    <a:pt x="6724" y="8816"/>
                  </a:lnTo>
                  <a:lnTo>
                    <a:pt x="6549" y="8941"/>
                  </a:lnTo>
                  <a:lnTo>
                    <a:pt x="6368" y="9058"/>
                  </a:lnTo>
                  <a:lnTo>
                    <a:pt x="6181" y="9164"/>
                  </a:lnTo>
                  <a:lnTo>
                    <a:pt x="5991" y="9261"/>
                  </a:lnTo>
                  <a:lnTo>
                    <a:pt x="5795" y="9348"/>
                  </a:lnTo>
                  <a:lnTo>
                    <a:pt x="5594" y="9424"/>
                  </a:lnTo>
                  <a:lnTo>
                    <a:pt x="5390" y="9488"/>
                  </a:lnTo>
                  <a:lnTo>
                    <a:pt x="5182" y="9543"/>
                  </a:lnTo>
                  <a:lnTo>
                    <a:pt x="4970" y="9586"/>
                  </a:lnTo>
                  <a:lnTo>
                    <a:pt x="4754" y="9616"/>
                  </a:lnTo>
                  <a:lnTo>
                    <a:pt x="4536" y="9634"/>
                  </a:lnTo>
                  <a:lnTo>
                    <a:pt x="4314" y="9641"/>
                  </a:lnTo>
                  <a:lnTo>
                    <a:pt x="4093" y="9634"/>
                  </a:lnTo>
                  <a:lnTo>
                    <a:pt x="3875" y="9616"/>
                  </a:lnTo>
                  <a:lnTo>
                    <a:pt x="3659" y="9586"/>
                  </a:lnTo>
                  <a:lnTo>
                    <a:pt x="3447" y="9543"/>
                  </a:lnTo>
                  <a:lnTo>
                    <a:pt x="3238" y="9488"/>
                  </a:lnTo>
                  <a:lnTo>
                    <a:pt x="3034" y="9424"/>
                  </a:lnTo>
                  <a:lnTo>
                    <a:pt x="2833" y="9348"/>
                  </a:lnTo>
                  <a:lnTo>
                    <a:pt x="2638" y="9261"/>
                  </a:lnTo>
                  <a:lnTo>
                    <a:pt x="2447" y="9164"/>
                  </a:lnTo>
                  <a:lnTo>
                    <a:pt x="2260" y="9058"/>
                  </a:lnTo>
                  <a:lnTo>
                    <a:pt x="2080" y="8941"/>
                  </a:lnTo>
                  <a:lnTo>
                    <a:pt x="1905" y="8816"/>
                  </a:lnTo>
                  <a:lnTo>
                    <a:pt x="1736" y="8681"/>
                  </a:lnTo>
                  <a:lnTo>
                    <a:pt x="1573" y="8537"/>
                  </a:lnTo>
                  <a:lnTo>
                    <a:pt x="1416" y="8386"/>
                  </a:lnTo>
                  <a:lnTo>
                    <a:pt x="1266" y="8226"/>
                  </a:lnTo>
                  <a:lnTo>
                    <a:pt x="1124" y="8059"/>
                  </a:lnTo>
                  <a:lnTo>
                    <a:pt x="987" y="7884"/>
                  </a:lnTo>
                  <a:lnTo>
                    <a:pt x="860" y="7702"/>
                  </a:lnTo>
                  <a:lnTo>
                    <a:pt x="739" y="7513"/>
                  </a:lnTo>
                  <a:lnTo>
                    <a:pt x="627" y="7317"/>
                  </a:lnTo>
                  <a:lnTo>
                    <a:pt x="523" y="7115"/>
                  </a:lnTo>
                  <a:lnTo>
                    <a:pt x="426" y="6908"/>
                  </a:lnTo>
                  <a:lnTo>
                    <a:pt x="340" y="6694"/>
                  </a:lnTo>
                  <a:lnTo>
                    <a:pt x="262" y="6475"/>
                  </a:lnTo>
                  <a:lnTo>
                    <a:pt x="195" y="6252"/>
                  </a:lnTo>
                  <a:lnTo>
                    <a:pt x="137" y="6023"/>
                  </a:lnTo>
                  <a:lnTo>
                    <a:pt x="88" y="5790"/>
                  </a:lnTo>
                  <a:lnTo>
                    <a:pt x="50" y="5553"/>
                  </a:lnTo>
                  <a:lnTo>
                    <a:pt x="23" y="5312"/>
                  </a:lnTo>
                  <a:lnTo>
                    <a:pt x="6" y="5068"/>
                  </a:lnTo>
                  <a:lnTo>
                    <a:pt x="0" y="4820"/>
                  </a:lnTo>
                  <a:lnTo>
                    <a:pt x="6" y="4573"/>
                  </a:lnTo>
                  <a:lnTo>
                    <a:pt x="23" y="4329"/>
                  </a:lnTo>
                  <a:lnTo>
                    <a:pt x="50" y="4088"/>
                  </a:lnTo>
                  <a:lnTo>
                    <a:pt x="88" y="3851"/>
                  </a:lnTo>
                  <a:lnTo>
                    <a:pt x="137" y="3618"/>
                  </a:lnTo>
                  <a:lnTo>
                    <a:pt x="195" y="3389"/>
                  </a:lnTo>
                  <a:lnTo>
                    <a:pt x="262" y="3167"/>
                  </a:lnTo>
                  <a:lnTo>
                    <a:pt x="340" y="2947"/>
                  </a:lnTo>
                  <a:lnTo>
                    <a:pt x="426" y="2733"/>
                  </a:lnTo>
                  <a:lnTo>
                    <a:pt x="523" y="2526"/>
                  </a:lnTo>
                  <a:lnTo>
                    <a:pt x="627" y="2324"/>
                  </a:lnTo>
                  <a:lnTo>
                    <a:pt x="739" y="2128"/>
                  </a:lnTo>
                  <a:lnTo>
                    <a:pt x="860" y="1939"/>
                  </a:lnTo>
                  <a:lnTo>
                    <a:pt x="987" y="1757"/>
                  </a:lnTo>
                  <a:lnTo>
                    <a:pt x="1124" y="1582"/>
                  </a:lnTo>
                  <a:lnTo>
                    <a:pt x="1266" y="1415"/>
                  </a:lnTo>
                  <a:lnTo>
                    <a:pt x="1416" y="1255"/>
                  </a:lnTo>
                  <a:lnTo>
                    <a:pt x="1573" y="1104"/>
                  </a:lnTo>
                  <a:lnTo>
                    <a:pt x="1736" y="960"/>
                  </a:lnTo>
                  <a:lnTo>
                    <a:pt x="1905" y="825"/>
                  </a:lnTo>
                  <a:lnTo>
                    <a:pt x="2080" y="700"/>
                  </a:lnTo>
                  <a:lnTo>
                    <a:pt x="2260" y="583"/>
                  </a:lnTo>
                  <a:lnTo>
                    <a:pt x="2447" y="477"/>
                  </a:lnTo>
                  <a:lnTo>
                    <a:pt x="2638" y="380"/>
                  </a:lnTo>
                  <a:lnTo>
                    <a:pt x="2833" y="293"/>
                  </a:lnTo>
                  <a:lnTo>
                    <a:pt x="3034" y="217"/>
                  </a:lnTo>
                  <a:lnTo>
                    <a:pt x="3238" y="153"/>
                  </a:lnTo>
                  <a:lnTo>
                    <a:pt x="3447" y="98"/>
                  </a:lnTo>
                  <a:lnTo>
                    <a:pt x="3659" y="55"/>
                  </a:lnTo>
                  <a:lnTo>
                    <a:pt x="3875" y="25"/>
                  </a:lnTo>
                  <a:lnTo>
                    <a:pt x="4093" y="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5" name="Freeform 67"/>
            <p:cNvSpPr>
              <a:spLocks/>
            </p:cNvSpPr>
            <p:nvPr/>
          </p:nvSpPr>
          <p:spPr bwMode="auto">
            <a:xfrm>
              <a:off x="4754" y="1525"/>
              <a:ext cx="727" cy="696"/>
            </a:xfrm>
            <a:custGeom>
              <a:avLst/>
              <a:gdLst>
                <a:gd name="T0" fmla="*/ 1 w 4360"/>
                <a:gd name="T1" fmla="*/ 0 h 4871"/>
                <a:gd name="T2" fmla="*/ 1 w 4360"/>
                <a:gd name="T3" fmla="*/ 0 h 4871"/>
                <a:gd name="T4" fmla="*/ 1 w 4360"/>
                <a:gd name="T5" fmla="*/ 0 h 4871"/>
                <a:gd name="T6" fmla="*/ 1 w 4360"/>
                <a:gd name="T7" fmla="*/ 0 h 4871"/>
                <a:gd name="T8" fmla="*/ 1 w 4360"/>
                <a:gd name="T9" fmla="*/ 0 h 4871"/>
                <a:gd name="T10" fmla="*/ 1 w 4360"/>
                <a:gd name="T11" fmla="*/ 0 h 4871"/>
                <a:gd name="T12" fmla="*/ 1 w 4360"/>
                <a:gd name="T13" fmla="*/ 0 h 4871"/>
                <a:gd name="T14" fmla="*/ 1 w 4360"/>
                <a:gd name="T15" fmla="*/ 0 h 4871"/>
                <a:gd name="T16" fmla="*/ 1 w 4360"/>
                <a:gd name="T17" fmla="*/ 0 h 4871"/>
                <a:gd name="T18" fmla="*/ 1 w 4360"/>
                <a:gd name="T19" fmla="*/ 0 h 4871"/>
                <a:gd name="T20" fmla="*/ 1 w 4360"/>
                <a:gd name="T21" fmla="*/ 0 h 4871"/>
                <a:gd name="T22" fmla="*/ 1 w 4360"/>
                <a:gd name="T23" fmla="*/ 0 h 4871"/>
                <a:gd name="T24" fmla="*/ 1 w 4360"/>
                <a:gd name="T25" fmla="*/ 0 h 4871"/>
                <a:gd name="T26" fmla="*/ 0 w 4360"/>
                <a:gd name="T27" fmla="*/ 0 h 4871"/>
                <a:gd name="T28" fmla="*/ 0 w 4360"/>
                <a:gd name="T29" fmla="*/ 0 h 4871"/>
                <a:gd name="T30" fmla="*/ 0 w 4360"/>
                <a:gd name="T31" fmla="*/ 0 h 4871"/>
                <a:gd name="T32" fmla="*/ 0 w 4360"/>
                <a:gd name="T33" fmla="*/ 0 h 4871"/>
                <a:gd name="T34" fmla="*/ 0 w 4360"/>
                <a:gd name="T35" fmla="*/ 0 h 4871"/>
                <a:gd name="T36" fmla="*/ 0 w 4360"/>
                <a:gd name="T37" fmla="*/ 0 h 4871"/>
                <a:gd name="T38" fmla="*/ 0 w 4360"/>
                <a:gd name="T39" fmla="*/ 0 h 4871"/>
                <a:gd name="T40" fmla="*/ 0 w 4360"/>
                <a:gd name="T41" fmla="*/ 0 h 4871"/>
                <a:gd name="T42" fmla="*/ 0 w 4360"/>
                <a:gd name="T43" fmla="*/ 0 h 4871"/>
                <a:gd name="T44" fmla="*/ 0 w 4360"/>
                <a:gd name="T45" fmla="*/ 0 h 4871"/>
                <a:gd name="T46" fmla="*/ 0 w 4360"/>
                <a:gd name="T47" fmla="*/ 0 h 4871"/>
                <a:gd name="T48" fmla="*/ 0 w 4360"/>
                <a:gd name="T49" fmla="*/ 0 h 4871"/>
                <a:gd name="T50" fmla="*/ 0 w 4360"/>
                <a:gd name="T51" fmla="*/ 0 h 4871"/>
                <a:gd name="T52" fmla="*/ 0 w 4360"/>
                <a:gd name="T53" fmla="*/ 0 h 4871"/>
                <a:gd name="T54" fmla="*/ 0 w 4360"/>
                <a:gd name="T55" fmla="*/ 0 h 4871"/>
                <a:gd name="T56" fmla="*/ 0 w 4360"/>
                <a:gd name="T57" fmla="*/ 0 h 4871"/>
                <a:gd name="T58" fmla="*/ 0 w 4360"/>
                <a:gd name="T59" fmla="*/ 0 h 4871"/>
                <a:gd name="T60" fmla="*/ 0 w 4360"/>
                <a:gd name="T61" fmla="*/ 0 h 4871"/>
                <a:gd name="T62" fmla="*/ 0 w 4360"/>
                <a:gd name="T63" fmla="*/ 0 h 4871"/>
                <a:gd name="T64" fmla="*/ 0 w 4360"/>
                <a:gd name="T65" fmla="*/ 0 h 4871"/>
                <a:gd name="T66" fmla="*/ 0 w 4360"/>
                <a:gd name="T67" fmla="*/ 0 h 4871"/>
                <a:gd name="T68" fmla="*/ 0 w 4360"/>
                <a:gd name="T69" fmla="*/ 0 h 4871"/>
                <a:gd name="T70" fmla="*/ 0 w 4360"/>
                <a:gd name="T71" fmla="*/ 0 h 4871"/>
                <a:gd name="T72" fmla="*/ 0 w 4360"/>
                <a:gd name="T73" fmla="*/ 0 h 4871"/>
                <a:gd name="T74" fmla="*/ 0 w 4360"/>
                <a:gd name="T75" fmla="*/ 0 h 4871"/>
                <a:gd name="T76" fmla="*/ 0 w 4360"/>
                <a:gd name="T77" fmla="*/ 0 h 4871"/>
                <a:gd name="T78" fmla="*/ 1 w 4360"/>
                <a:gd name="T79" fmla="*/ 0 h 4871"/>
                <a:gd name="T80" fmla="*/ 1 w 4360"/>
                <a:gd name="T81" fmla="*/ 0 h 4871"/>
                <a:gd name="T82" fmla="*/ 1 w 4360"/>
                <a:gd name="T83" fmla="*/ 0 h 4871"/>
                <a:gd name="T84" fmla="*/ 1 w 4360"/>
                <a:gd name="T85" fmla="*/ 0 h 4871"/>
                <a:gd name="T86" fmla="*/ 1 w 4360"/>
                <a:gd name="T87" fmla="*/ 0 h 4871"/>
                <a:gd name="T88" fmla="*/ 1 w 4360"/>
                <a:gd name="T89" fmla="*/ 0 h 4871"/>
                <a:gd name="T90" fmla="*/ 1 w 4360"/>
                <a:gd name="T91" fmla="*/ 0 h 4871"/>
                <a:gd name="T92" fmla="*/ 1 w 4360"/>
                <a:gd name="T93" fmla="*/ 0 h 4871"/>
                <a:gd name="T94" fmla="*/ 1 w 4360"/>
                <a:gd name="T95" fmla="*/ 0 h 4871"/>
                <a:gd name="T96" fmla="*/ 1 w 4360"/>
                <a:gd name="T97" fmla="*/ 0 h 4871"/>
                <a:gd name="T98" fmla="*/ 1 w 4360"/>
                <a:gd name="T99" fmla="*/ 0 h 4871"/>
                <a:gd name="T100" fmla="*/ 1 w 4360"/>
                <a:gd name="T101" fmla="*/ 0 h 4871"/>
                <a:gd name="T102" fmla="*/ 1 w 4360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1"/>
                <a:gd name="T158" fmla="*/ 4360 w 4360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1">
                  <a:moveTo>
                    <a:pt x="4360" y="4871"/>
                  </a:moveTo>
                  <a:lnTo>
                    <a:pt x="4360" y="4871"/>
                  </a:lnTo>
                  <a:lnTo>
                    <a:pt x="4359" y="4809"/>
                  </a:lnTo>
                  <a:lnTo>
                    <a:pt x="4358" y="4747"/>
                  </a:lnTo>
                  <a:lnTo>
                    <a:pt x="4356" y="4684"/>
                  </a:lnTo>
                  <a:lnTo>
                    <a:pt x="4354" y="4621"/>
                  </a:lnTo>
                  <a:lnTo>
                    <a:pt x="4351" y="4560"/>
                  </a:lnTo>
                  <a:lnTo>
                    <a:pt x="4347" y="4498"/>
                  </a:lnTo>
                  <a:lnTo>
                    <a:pt x="4343" y="4437"/>
                  </a:lnTo>
                  <a:lnTo>
                    <a:pt x="4337" y="4374"/>
                  </a:lnTo>
                  <a:lnTo>
                    <a:pt x="4332" y="4313"/>
                  </a:lnTo>
                  <a:lnTo>
                    <a:pt x="4325" y="4252"/>
                  </a:lnTo>
                  <a:lnTo>
                    <a:pt x="4318" y="4192"/>
                  </a:lnTo>
                  <a:lnTo>
                    <a:pt x="4310" y="4131"/>
                  </a:lnTo>
                  <a:lnTo>
                    <a:pt x="4301" y="4071"/>
                  </a:lnTo>
                  <a:lnTo>
                    <a:pt x="4291" y="4011"/>
                  </a:lnTo>
                  <a:lnTo>
                    <a:pt x="4281" y="3951"/>
                  </a:lnTo>
                  <a:lnTo>
                    <a:pt x="4271" y="3892"/>
                  </a:lnTo>
                  <a:lnTo>
                    <a:pt x="4260" y="3833"/>
                  </a:lnTo>
                  <a:lnTo>
                    <a:pt x="4248" y="3774"/>
                  </a:lnTo>
                  <a:lnTo>
                    <a:pt x="4236" y="3715"/>
                  </a:lnTo>
                  <a:lnTo>
                    <a:pt x="4223" y="3656"/>
                  </a:lnTo>
                  <a:lnTo>
                    <a:pt x="4208" y="3599"/>
                  </a:lnTo>
                  <a:lnTo>
                    <a:pt x="4194" y="3541"/>
                  </a:lnTo>
                  <a:lnTo>
                    <a:pt x="4179" y="3483"/>
                  </a:lnTo>
                  <a:lnTo>
                    <a:pt x="4163" y="3426"/>
                  </a:lnTo>
                  <a:lnTo>
                    <a:pt x="4147" y="3369"/>
                  </a:lnTo>
                  <a:lnTo>
                    <a:pt x="4131" y="3311"/>
                  </a:lnTo>
                  <a:lnTo>
                    <a:pt x="4112" y="3256"/>
                  </a:lnTo>
                  <a:lnTo>
                    <a:pt x="4095" y="3199"/>
                  </a:lnTo>
                  <a:lnTo>
                    <a:pt x="4076" y="3144"/>
                  </a:lnTo>
                  <a:lnTo>
                    <a:pt x="4057" y="3089"/>
                  </a:lnTo>
                  <a:lnTo>
                    <a:pt x="4036" y="3033"/>
                  </a:lnTo>
                  <a:lnTo>
                    <a:pt x="4016" y="2979"/>
                  </a:lnTo>
                  <a:lnTo>
                    <a:pt x="3995" y="2923"/>
                  </a:lnTo>
                  <a:lnTo>
                    <a:pt x="3974" y="2870"/>
                  </a:lnTo>
                  <a:lnTo>
                    <a:pt x="3951" y="2816"/>
                  </a:lnTo>
                  <a:lnTo>
                    <a:pt x="3929" y="2763"/>
                  </a:lnTo>
                  <a:lnTo>
                    <a:pt x="3906" y="2710"/>
                  </a:lnTo>
                  <a:lnTo>
                    <a:pt x="3882" y="2657"/>
                  </a:lnTo>
                  <a:lnTo>
                    <a:pt x="3857" y="2605"/>
                  </a:lnTo>
                  <a:lnTo>
                    <a:pt x="3832" y="2553"/>
                  </a:lnTo>
                  <a:lnTo>
                    <a:pt x="3807" y="2502"/>
                  </a:lnTo>
                  <a:lnTo>
                    <a:pt x="3780" y="2450"/>
                  </a:lnTo>
                  <a:lnTo>
                    <a:pt x="3754" y="2399"/>
                  </a:lnTo>
                  <a:lnTo>
                    <a:pt x="3727" y="2349"/>
                  </a:lnTo>
                  <a:lnTo>
                    <a:pt x="3699" y="2299"/>
                  </a:lnTo>
                  <a:lnTo>
                    <a:pt x="3671" y="2249"/>
                  </a:lnTo>
                  <a:lnTo>
                    <a:pt x="3643" y="2200"/>
                  </a:lnTo>
                  <a:lnTo>
                    <a:pt x="3613" y="2151"/>
                  </a:lnTo>
                  <a:lnTo>
                    <a:pt x="3584" y="2102"/>
                  </a:lnTo>
                  <a:lnTo>
                    <a:pt x="3554" y="2055"/>
                  </a:lnTo>
                  <a:lnTo>
                    <a:pt x="3523" y="2007"/>
                  </a:lnTo>
                  <a:lnTo>
                    <a:pt x="3492" y="1960"/>
                  </a:lnTo>
                  <a:lnTo>
                    <a:pt x="3461" y="1914"/>
                  </a:lnTo>
                  <a:lnTo>
                    <a:pt x="3428" y="1867"/>
                  </a:lnTo>
                  <a:lnTo>
                    <a:pt x="3396" y="1821"/>
                  </a:lnTo>
                  <a:lnTo>
                    <a:pt x="3362" y="1776"/>
                  </a:lnTo>
                  <a:lnTo>
                    <a:pt x="3329" y="1731"/>
                  </a:lnTo>
                  <a:lnTo>
                    <a:pt x="3295" y="1686"/>
                  </a:lnTo>
                  <a:lnTo>
                    <a:pt x="3260" y="1642"/>
                  </a:lnTo>
                  <a:lnTo>
                    <a:pt x="3225" y="1599"/>
                  </a:lnTo>
                  <a:lnTo>
                    <a:pt x="3189" y="1556"/>
                  </a:lnTo>
                  <a:lnTo>
                    <a:pt x="3154" y="1513"/>
                  </a:lnTo>
                  <a:lnTo>
                    <a:pt x="3117" y="1471"/>
                  </a:lnTo>
                  <a:lnTo>
                    <a:pt x="3081" y="1430"/>
                  </a:lnTo>
                  <a:lnTo>
                    <a:pt x="3044" y="1389"/>
                  </a:lnTo>
                  <a:lnTo>
                    <a:pt x="3006" y="1348"/>
                  </a:lnTo>
                  <a:lnTo>
                    <a:pt x="2968" y="1307"/>
                  </a:lnTo>
                  <a:lnTo>
                    <a:pt x="2929" y="1268"/>
                  </a:lnTo>
                  <a:lnTo>
                    <a:pt x="2890" y="1229"/>
                  </a:lnTo>
                  <a:lnTo>
                    <a:pt x="2851" y="1191"/>
                  </a:lnTo>
                  <a:lnTo>
                    <a:pt x="2811" y="1152"/>
                  </a:lnTo>
                  <a:lnTo>
                    <a:pt x="2771" y="1115"/>
                  </a:lnTo>
                  <a:lnTo>
                    <a:pt x="2730" y="1078"/>
                  </a:lnTo>
                  <a:lnTo>
                    <a:pt x="2689" y="1042"/>
                  </a:lnTo>
                  <a:lnTo>
                    <a:pt x="2648" y="1005"/>
                  </a:lnTo>
                  <a:lnTo>
                    <a:pt x="2606" y="970"/>
                  </a:lnTo>
                  <a:lnTo>
                    <a:pt x="2564" y="935"/>
                  </a:lnTo>
                  <a:lnTo>
                    <a:pt x="2521" y="901"/>
                  </a:lnTo>
                  <a:lnTo>
                    <a:pt x="2479" y="867"/>
                  </a:lnTo>
                  <a:lnTo>
                    <a:pt x="2435" y="834"/>
                  </a:lnTo>
                  <a:lnTo>
                    <a:pt x="2392" y="802"/>
                  </a:lnTo>
                  <a:lnTo>
                    <a:pt x="2347" y="769"/>
                  </a:lnTo>
                  <a:lnTo>
                    <a:pt x="2303" y="737"/>
                  </a:lnTo>
                  <a:lnTo>
                    <a:pt x="2258" y="707"/>
                  </a:lnTo>
                  <a:lnTo>
                    <a:pt x="2213" y="676"/>
                  </a:lnTo>
                  <a:lnTo>
                    <a:pt x="2167" y="647"/>
                  </a:lnTo>
                  <a:lnTo>
                    <a:pt x="2121" y="619"/>
                  </a:lnTo>
                  <a:lnTo>
                    <a:pt x="2076" y="589"/>
                  </a:lnTo>
                  <a:lnTo>
                    <a:pt x="2029" y="562"/>
                  </a:lnTo>
                  <a:lnTo>
                    <a:pt x="1982" y="535"/>
                  </a:lnTo>
                  <a:lnTo>
                    <a:pt x="1935" y="508"/>
                  </a:lnTo>
                  <a:lnTo>
                    <a:pt x="1888" y="482"/>
                  </a:lnTo>
                  <a:lnTo>
                    <a:pt x="1840" y="457"/>
                  </a:lnTo>
                  <a:lnTo>
                    <a:pt x="1791" y="432"/>
                  </a:lnTo>
                  <a:lnTo>
                    <a:pt x="1743" y="407"/>
                  </a:lnTo>
                  <a:lnTo>
                    <a:pt x="1694" y="385"/>
                  </a:lnTo>
                  <a:lnTo>
                    <a:pt x="1646" y="361"/>
                  </a:lnTo>
                  <a:lnTo>
                    <a:pt x="1596" y="339"/>
                  </a:lnTo>
                  <a:lnTo>
                    <a:pt x="1547" y="318"/>
                  </a:lnTo>
                  <a:lnTo>
                    <a:pt x="1497" y="296"/>
                  </a:lnTo>
                  <a:lnTo>
                    <a:pt x="1446" y="276"/>
                  </a:lnTo>
                  <a:lnTo>
                    <a:pt x="1396" y="257"/>
                  </a:lnTo>
                  <a:lnTo>
                    <a:pt x="1345" y="237"/>
                  </a:lnTo>
                  <a:lnTo>
                    <a:pt x="1295" y="219"/>
                  </a:lnTo>
                  <a:lnTo>
                    <a:pt x="1243" y="202"/>
                  </a:lnTo>
                  <a:lnTo>
                    <a:pt x="1191" y="185"/>
                  </a:lnTo>
                  <a:lnTo>
                    <a:pt x="1140" y="170"/>
                  </a:lnTo>
                  <a:lnTo>
                    <a:pt x="1088" y="154"/>
                  </a:lnTo>
                  <a:lnTo>
                    <a:pt x="1035" y="139"/>
                  </a:lnTo>
                  <a:lnTo>
                    <a:pt x="983" y="126"/>
                  </a:lnTo>
                  <a:lnTo>
                    <a:pt x="930" y="112"/>
                  </a:lnTo>
                  <a:lnTo>
                    <a:pt x="877" y="100"/>
                  </a:lnTo>
                  <a:lnTo>
                    <a:pt x="824" y="87"/>
                  </a:lnTo>
                  <a:lnTo>
                    <a:pt x="770" y="77"/>
                  </a:lnTo>
                  <a:lnTo>
                    <a:pt x="717" y="66"/>
                  </a:lnTo>
                  <a:lnTo>
                    <a:pt x="663" y="57"/>
                  </a:lnTo>
                  <a:lnTo>
                    <a:pt x="608" y="47"/>
                  </a:lnTo>
                  <a:lnTo>
                    <a:pt x="555" y="40"/>
                  </a:lnTo>
                  <a:lnTo>
                    <a:pt x="500" y="32"/>
                  </a:lnTo>
                  <a:lnTo>
                    <a:pt x="444" y="25"/>
                  </a:lnTo>
                  <a:lnTo>
                    <a:pt x="390" y="19"/>
                  </a:lnTo>
                  <a:lnTo>
                    <a:pt x="335" y="15"/>
                  </a:lnTo>
                  <a:lnTo>
                    <a:pt x="279" y="10"/>
                  </a:lnTo>
                  <a:lnTo>
                    <a:pt x="224" y="7"/>
                  </a:lnTo>
                  <a:lnTo>
                    <a:pt x="168" y="3"/>
                  </a:lnTo>
                  <a:lnTo>
                    <a:pt x="112" y="2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56" y="103"/>
                  </a:lnTo>
                  <a:lnTo>
                    <a:pt x="110" y="103"/>
                  </a:lnTo>
                  <a:lnTo>
                    <a:pt x="165" y="105"/>
                  </a:lnTo>
                  <a:lnTo>
                    <a:pt x="220" y="109"/>
                  </a:lnTo>
                  <a:lnTo>
                    <a:pt x="274" y="112"/>
                  </a:lnTo>
                  <a:lnTo>
                    <a:pt x="328" y="116"/>
                  </a:lnTo>
                  <a:lnTo>
                    <a:pt x="382" y="121"/>
                  </a:lnTo>
                  <a:lnTo>
                    <a:pt x="436" y="127"/>
                  </a:lnTo>
                  <a:lnTo>
                    <a:pt x="489" y="133"/>
                  </a:lnTo>
                  <a:lnTo>
                    <a:pt x="543" y="140"/>
                  </a:lnTo>
                  <a:lnTo>
                    <a:pt x="596" y="148"/>
                  </a:lnTo>
                  <a:lnTo>
                    <a:pt x="649" y="157"/>
                  </a:lnTo>
                  <a:lnTo>
                    <a:pt x="701" y="166"/>
                  </a:lnTo>
                  <a:lnTo>
                    <a:pt x="754" y="176"/>
                  </a:lnTo>
                  <a:lnTo>
                    <a:pt x="807" y="188"/>
                  </a:lnTo>
                  <a:lnTo>
                    <a:pt x="859" y="199"/>
                  </a:lnTo>
                  <a:lnTo>
                    <a:pt x="911" y="211"/>
                  </a:lnTo>
                  <a:lnTo>
                    <a:pt x="963" y="224"/>
                  </a:lnTo>
                  <a:lnTo>
                    <a:pt x="1014" y="239"/>
                  </a:lnTo>
                  <a:lnTo>
                    <a:pt x="1065" y="252"/>
                  </a:lnTo>
                  <a:lnTo>
                    <a:pt x="1115" y="268"/>
                  </a:lnTo>
                  <a:lnTo>
                    <a:pt x="1167" y="284"/>
                  </a:lnTo>
                  <a:lnTo>
                    <a:pt x="1217" y="300"/>
                  </a:lnTo>
                  <a:lnTo>
                    <a:pt x="1267" y="317"/>
                  </a:lnTo>
                  <a:lnTo>
                    <a:pt x="1317" y="335"/>
                  </a:lnTo>
                  <a:lnTo>
                    <a:pt x="1366" y="353"/>
                  </a:lnTo>
                  <a:lnTo>
                    <a:pt x="1416" y="372"/>
                  </a:lnTo>
                  <a:lnTo>
                    <a:pt x="1466" y="392"/>
                  </a:lnTo>
                  <a:lnTo>
                    <a:pt x="1514" y="413"/>
                  </a:lnTo>
                  <a:lnTo>
                    <a:pt x="1563" y="434"/>
                  </a:lnTo>
                  <a:lnTo>
                    <a:pt x="1611" y="456"/>
                  </a:lnTo>
                  <a:lnTo>
                    <a:pt x="1659" y="477"/>
                  </a:lnTo>
                  <a:lnTo>
                    <a:pt x="1706" y="501"/>
                  </a:lnTo>
                  <a:lnTo>
                    <a:pt x="1754" y="525"/>
                  </a:lnTo>
                  <a:lnTo>
                    <a:pt x="1802" y="549"/>
                  </a:lnTo>
                  <a:lnTo>
                    <a:pt x="1848" y="573"/>
                  </a:lnTo>
                  <a:lnTo>
                    <a:pt x="1895" y="599"/>
                  </a:lnTo>
                  <a:lnTo>
                    <a:pt x="1940" y="625"/>
                  </a:lnTo>
                  <a:lnTo>
                    <a:pt x="1987" y="651"/>
                  </a:lnTo>
                  <a:lnTo>
                    <a:pt x="2032" y="679"/>
                  </a:lnTo>
                  <a:lnTo>
                    <a:pt x="2077" y="707"/>
                  </a:lnTo>
                  <a:lnTo>
                    <a:pt x="2122" y="735"/>
                  </a:lnTo>
                  <a:lnTo>
                    <a:pt x="2167" y="765"/>
                  </a:lnTo>
                  <a:lnTo>
                    <a:pt x="2211" y="794"/>
                  </a:lnTo>
                  <a:lnTo>
                    <a:pt x="2255" y="824"/>
                  </a:lnTo>
                  <a:lnTo>
                    <a:pt x="2299" y="855"/>
                  </a:lnTo>
                  <a:lnTo>
                    <a:pt x="2341" y="887"/>
                  </a:lnTo>
                  <a:lnTo>
                    <a:pt x="2384" y="918"/>
                  </a:lnTo>
                  <a:lnTo>
                    <a:pt x="2426" y="951"/>
                  </a:lnTo>
                  <a:lnTo>
                    <a:pt x="2469" y="984"/>
                  </a:lnTo>
                  <a:lnTo>
                    <a:pt x="2510" y="1018"/>
                  </a:lnTo>
                  <a:lnTo>
                    <a:pt x="2552" y="1052"/>
                  </a:lnTo>
                  <a:lnTo>
                    <a:pt x="2592" y="1087"/>
                  </a:lnTo>
                  <a:lnTo>
                    <a:pt x="2633" y="1122"/>
                  </a:lnTo>
                  <a:lnTo>
                    <a:pt x="2673" y="1157"/>
                  </a:lnTo>
                  <a:lnTo>
                    <a:pt x="2713" y="1193"/>
                  </a:lnTo>
                  <a:lnTo>
                    <a:pt x="2752" y="1230"/>
                  </a:lnTo>
                  <a:lnTo>
                    <a:pt x="2791" y="1268"/>
                  </a:lnTo>
                  <a:lnTo>
                    <a:pt x="2830" y="1305"/>
                  </a:lnTo>
                  <a:lnTo>
                    <a:pt x="2867" y="1344"/>
                  </a:lnTo>
                  <a:lnTo>
                    <a:pt x="2906" y="1382"/>
                  </a:lnTo>
                  <a:lnTo>
                    <a:pt x="2943" y="1422"/>
                  </a:lnTo>
                  <a:lnTo>
                    <a:pt x="2980" y="1461"/>
                  </a:lnTo>
                  <a:lnTo>
                    <a:pt x="3016" y="1502"/>
                  </a:lnTo>
                  <a:lnTo>
                    <a:pt x="3053" y="1543"/>
                  </a:lnTo>
                  <a:lnTo>
                    <a:pt x="3088" y="1583"/>
                  </a:lnTo>
                  <a:lnTo>
                    <a:pt x="3123" y="1625"/>
                  </a:lnTo>
                  <a:lnTo>
                    <a:pt x="3158" y="1667"/>
                  </a:lnTo>
                  <a:lnTo>
                    <a:pt x="3192" y="1710"/>
                  </a:lnTo>
                  <a:lnTo>
                    <a:pt x="3226" y="1753"/>
                  </a:lnTo>
                  <a:lnTo>
                    <a:pt x="3259" y="1797"/>
                  </a:lnTo>
                  <a:lnTo>
                    <a:pt x="3292" y="1841"/>
                  </a:lnTo>
                  <a:lnTo>
                    <a:pt x="3325" y="1885"/>
                  </a:lnTo>
                  <a:lnTo>
                    <a:pt x="3356" y="1931"/>
                  </a:lnTo>
                  <a:lnTo>
                    <a:pt x="3388" y="1975"/>
                  </a:lnTo>
                  <a:lnTo>
                    <a:pt x="3419" y="2021"/>
                  </a:lnTo>
                  <a:lnTo>
                    <a:pt x="3449" y="2067"/>
                  </a:lnTo>
                  <a:lnTo>
                    <a:pt x="3480" y="2114"/>
                  </a:lnTo>
                  <a:lnTo>
                    <a:pt x="3509" y="2161"/>
                  </a:lnTo>
                  <a:lnTo>
                    <a:pt x="3538" y="2208"/>
                  </a:lnTo>
                  <a:lnTo>
                    <a:pt x="3567" y="2256"/>
                  </a:lnTo>
                  <a:lnTo>
                    <a:pt x="3595" y="2304"/>
                  </a:lnTo>
                  <a:lnTo>
                    <a:pt x="3622" y="2352"/>
                  </a:lnTo>
                  <a:lnTo>
                    <a:pt x="3650" y="2402"/>
                  </a:lnTo>
                  <a:lnTo>
                    <a:pt x="3676" y="2451"/>
                  </a:lnTo>
                  <a:lnTo>
                    <a:pt x="3702" y="2501"/>
                  </a:lnTo>
                  <a:lnTo>
                    <a:pt x="3728" y="2551"/>
                  </a:lnTo>
                  <a:lnTo>
                    <a:pt x="3752" y="2601"/>
                  </a:lnTo>
                  <a:lnTo>
                    <a:pt x="3776" y="2652"/>
                  </a:lnTo>
                  <a:lnTo>
                    <a:pt x="3801" y="2703"/>
                  </a:lnTo>
                  <a:lnTo>
                    <a:pt x="3824" y="2755"/>
                  </a:lnTo>
                  <a:lnTo>
                    <a:pt x="3847" y="2807"/>
                  </a:lnTo>
                  <a:lnTo>
                    <a:pt x="3869" y="2859"/>
                  </a:lnTo>
                  <a:lnTo>
                    <a:pt x="3891" y="2912"/>
                  </a:lnTo>
                  <a:lnTo>
                    <a:pt x="3912" y="2964"/>
                  </a:lnTo>
                  <a:lnTo>
                    <a:pt x="3932" y="3018"/>
                  </a:lnTo>
                  <a:lnTo>
                    <a:pt x="3952" y="3072"/>
                  </a:lnTo>
                  <a:lnTo>
                    <a:pt x="3972" y="3126"/>
                  </a:lnTo>
                  <a:lnTo>
                    <a:pt x="3991" y="3180"/>
                  </a:lnTo>
                  <a:lnTo>
                    <a:pt x="4009" y="3234"/>
                  </a:lnTo>
                  <a:lnTo>
                    <a:pt x="4027" y="3290"/>
                  </a:lnTo>
                  <a:lnTo>
                    <a:pt x="4043" y="3344"/>
                  </a:lnTo>
                  <a:lnTo>
                    <a:pt x="4061" y="3400"/>
                  </a:lnTo>
                  <a:lnTo>
                    <a:pt x="4076" y="3456"/>
                  </a:lnTo>
                  <a:lnTo>
                    <a:pt x="4092" y="3512"/>
                  </a:lnTo>
                  <a:lnTo>
                    <a:pt x="4106" y="3568"/>
                  </a:lnTo>
                  <a:lnTo>
                    <a:pt x="4120" y="3625"/>
                  </a:lnTo>
                  <a:lnTo>
                    <a:pt x="4135" y="3682"/>
                  </a:lnTo>
                  <a:lnTo>
                    <a:pt x="4147" y="3739"/>
                  </a:lnTo>
                  <a:lnTo>
                    <a:pt x="4159" y="3797"/>
                  </a:lnTo>
                  <a:lnTo>
                    <a:pt x="4171" y="3854"/>
                  </a:lnTo>
                  <a:lnTo>
                    <a:pt x="4182" y="3912"/>
                  </a:lnTo>
                  <a:lnTo>
                    <a:pt x="4192" y="3971"/>
                  </a:lnTo>
                  <a:lnTo>
                    <a:pt x="4201" y="4030"/>
                  </a:lnTo>
                  <a:lnTo>
                    <a:pt x="4212" y="4088"/>
                  </a:lnTo>
                  <a:lnTo>
                    <a:pt x="4220" y="4147"/>
                  </a:lnTo>
                  <a:lnTo>
                    <a:pt x="4228" y="4206"/>
                  </a:lnTo>
                  <a:lnTo>
                    <a:pt x="4235" y="4266"/>
                  </a:lnTo>
                  <a:lnTo>
                    <a:pt x="4241" y="4325"/>
                  </a:lnTo>
                  <a:lnTo>
                    <a:pt x="4247" y="4385"/>
                  </a:lnTo>
                  <a:lnTo>
                    <a:pt x="4252" y="4445"/>
                  </a:lnTo>
                  <a:lnTo>
                    <a:pt x="4256" y="4506"/>
                  </a:lnTo>
                  <a:lnTo>
                    <a:pt x="4260" y="4566"/>
                  </a:lnTo>
                  <a:lnTo>
                    <a:pt x="4263" y="4627"/>
                  </a:lnTo>
                  <a:lnTo>
                    <a:pt x="4266" y="4688"/>
                  </a:lnTo>
                  <a:lnTo>
                    <a:pt x="4267" y="4749"/>
                  </a:lnTo>
                  <a:lnTo>
                    <a:pt x="4268" y="4810"/>
                  </a:lnTo>
                  <a:lnTo>
                    <a:pt x="4269" y="4871"/>
                  </a:lnTo>
                  <a:lnTo>
                    <a:pt x="4360" y="4871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6" name="Freeform 68"/>
            <p:cNvSpPr>
              <a:spLocks/>
            </p:cNvSpPr>
            <p:nvPr/>
          </p:nvSpPr>
          <p:spPr bwMode="auto">
            <a:xfrm>
              <a:off x="4754" y="2221"/>
              <a:ext cx="727" cy="696"/>
            </a:xfrm>
            <a:custGeom>
              <a:avLst/>
              <a:gdLst>
                <a:gd name="T0" fmla="*/ 0 w 4360"/>
                <a:gd name="T1" fmla="*/ 0 h 4872"/>
                <a:gd name="T2" fmla="*/ 0 w 4360"/>
                <a:gd name="T3" fmla="*/ 0 h 4872"/>
                <a:gd name="T4" fmla="*/ 0 w 4360"/>
                <a:gd name="T5" fmla="*/ 0 h 4872"/>
                <a:gd name="T6" fmla="*/ 0 w 4360"/>
                <a:gd name="T7" fmla="*/ 0 h 4872"/>
                <a:gd name="T8" fmla="*/ 0 w 4360"/>
                <a:gd name="T9" fmla="*/ 0 h 4872"/>
                <a:gd name="T10" fmla="*/ 0 w 4360"/>
                <a:gd name="T11" fmla="*/ 0 h 4872"/>
                <a:gd name="T12" fmla="*/ 0 w 4360"/>
                <a:gd name="T13" fmla="*/ 0 h 4872"/>
                <a:gd name="T14" fmla="*/ 0 w 4360"/>
                <a:gd name="T15" fmla="*/ 0 h 4872"/>
                <a:gd name="T16" fmla="*/ 0 w 4360"/>
                <a:gd name="T17" fmla="*/ 0 h 4872"/>
                <a:gd name="T18" fmla="*/ 0 w 4360"/>
                <a:gd name="T19" fmla="*/ 0 h 4872"/>
                <a:gd name="T20" fmla="*/ 0 w 4360"/>
                <a:gd name="T21" fmla="*/ 0 h 4872"/>
                <a:gd name="T22" fmla="*/ 0 w 4360"/>
                <a:gd name="T23" fmla="*/ 0 h 4872"/>
                <a:gd name="T24" fmla="*/ 0 w 4360"/>
                <a:gd name="T25" fmla="*/ 0 h 4872"/>
                <a:gd name="T26" fmla="*/ 1 w 4360"/>
                <a:gd name="T27" fmla="*/ 0 h 4872"/>
                <a:gd name="T28" fmla="*/ 1 w 4360"/>
                <a:gd name="T29" fmla="*/ 0 h 4872"/>
                <a:gd name="T30" fmla="*/ 1 w 4360"/>
                <a:gd name="T31" fmla="*/ 0 h 4872"/>
                <a:gd name="T32" fmla="*/ 1 w 4360"/>
                <a:gd name="T33" fmla="*/ 0 h 4872"/>
                <a:gd name="T34" fmla="*/ 1 w 4360"/>
                <a:gd name="T35" fmla="*/ 0 h 4872"/>
                <a:gd name="T36" fmla="*/ 1 w 4360"/>
                <a:gd name="T37" fmla="*/ 0 h 4872"/>
                <a:gd name="T38" fmla="*/ 1 w 4360"/>
                <a:gd name="T39" fmla="*/ 0 h 4872"/>
                <a:gd name="T40" fmla="*/ 1 w 4360"/>
                <a:gd name="T41" fmla="*/ 0 h 4872"/>
                <a:gd name="T42" fmla="*/ 1 w 4360"/>
                <a:gd name="T43" fmla="*/ 0 h 4872"/>
                <a:gd name="T44" fmla="*/ 1 w 4360"/>
                <a:gd name="T45" fmla="*/ 0 h 4872"/>
                <a:gd name="T46" fmla="*/ 1 w 4360"/>
                <a:gd name="T47" fmla="*/ 0 h 4872"/>
                <a:gd name="T48" fmla="*/ 1 w 4360"/>
                <a:gd name="T49" fmla="*/ 0 h 4872"/>
                <a:gd name="T50" fmla="*/ 1 w 4360"/>
                <a:gd name="T51" fmla="*/ 0 h 4872"/>
                <a:gd name="T52" fmla="*/ 1 w 4360"/>
                <a:gd name="T53" fmla="*/ 0 h 4872"/>
                <a:gd name="T54" fmla="*/ 1 w 4360"/>
                <a:gd name="T55" fmla="*/ 0 h 4872"/>
                <a:gd name="T56" fmla="*/ 1 w 4360"/>
                <a:gd name="T57" fmla="*/ 0 h 4872"/>
                <a:gd name="T58" fmla="*/ 1 w 4360"/>
                <a:gd name="T59" fmla="*/ 0 h 4872"/>
                <a:gd name="T60" fmla="*/ 1 w 4360"/>
                <a:gd name="T61" fmla="*/ 0 h 4872"/>
                <a:gd name="T62" fmla="*/ 1 w 4360"/>
                <a:gd name="T63" fmla="*/ 0 h 4872"/>
                <a:gd name="T64" fmla="*/ 1 w 4360"/>
                <a:gd name="T65" fmla="*/ 0 h 4872"/>
                <a:gd name="T66" fmla="*/ 1 w 4360"/>
                <a:gd name="T67" fmla="*/ 0 h 4872"/>
                <a:gd name="T68" fmla="*/ 1 w 4360"/>
                <a:gd name="T69" fmla="*/ 0 h 4872"/>
                <a:gd name="T70" fmla="*/ 1 w 4360"/>
                <a:gd name="T71" fmla="*/ 0 h 4872"/>
                <a:gd name="T72" fmla="*/ 1 w 4360"/>
                <a:gd name="T73" fmla="*/ 0 h 4872"/>
                <a:gd name="T74" fmla="*/ 1 w 4360"/>
                <a:gd name="T75" fmla="*/ 0 h 4872"/>
                <a:gd name="T76" fmla="*/ 0 w 4360"/>
                <a:gd name="T77" fmla="*/ 0 h 4872"/>
                <a:gd name="T78" fmla="*/ 0 w 4360"/>
                <a:gd name="T79" fmla="*/ 0 h 4872"/>
                <a:gd name="T80" fmla="*/ 0 w 4360"/>
                <a:gd name="T81" fmla="*/ 0 h 4872"/>
                <a:gd name="T82" fmla="*/ 0 w 4360"/>
                <a:gd name="T83" fmla="*/ 0 h 4872"/>
                <a:gd name="T84" fmla="*/ 0 w 4360"/>
                <a:gd name="T85" fmla="*/ 0 h 4872"/>
                <a:gd name="T86" fmla="*/ 0 w 4360"/>
                <a:gd name="T87" fmla="*/ 0 h 4872"/>
                <a:gd name="T88" fmla="*/ 0 w 4360"/>
                <a:gd name="T89" fmla="*/ 0 h 4872"/>
                <a:gd name="T90" fmla="*/ 0 w 4360"/>
                <a:gd name="T91" fmla="*/ 0 h 4872"/>
                <a:gd name="T92" fmla="*/ 0 w 4360"/>
                <a:gd name="T93" fmla="*/ 0 h 4872"/>
                <a:gd name="T94" fmla="*/ 0 w 4360"/>
                <a:gd name="T95" fmla="*/ 0 h 4872"/>
                <a:gd name="T96" fmla="*/ 0 w 4360"/>
                <a:gd name="T97" fmla="*/ 0 h 4872"/>
                <a:gd name="T98" fmla="*/ 0 w 4360"/>
                <a:gd name="T99" fmla="*/ 0 h 4872"/>
                <a:gd name="T100" fmla="*/ 0 w 4360"/>
                <a:gd name="T101" fmla="*/ 0 h 4872"/>
                <a:gd name="T102" fmla="*/ 0 w 4360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2"/>
                <a:gd name="T158" fmla="*/ 4360 w 4360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2">
                  <a:moveTo>
                    <a:pt x="0" y="4872"/>
                  </a:moveTo>
                  <a:lnTo>
                    <a:pt x="0" y="4872"/>
                  </a:lnTo>
                  <a:lnTo>
                    <a:pt x="57" y="4872"/>
                  </a:lnTo>
                  <a:lnTo>
                    <a:pt x="112" y="4870"/>
                  </a:lnTo>
                  <a:lnTo>
                    <a:pt x="168" y="4869"/>
                  </a:lnTo>
                  <a:lnTo>
                    <a:pt x="224" y="4865"/>
                  </a:lnTo>
                  <a:lnTo>
                    <a:pt x="279" y="4862"/>
                  </a:lnTo>
                  <a:lnTo>
                    <a:pt x="335" y="4857"/>
                  </a:lnTo>
                  <a:lnTo>
                    <a:pt x="390" y="4853"/>
                  </a:lnTo>
                  <a:lnTo>
                    <a:pt x="445" y="4847"/>
                  </a:lnTo>
                  <a:lnTo>
                    <a:pt x="500" y="4840"/>
                  </a:lnTo>
                  <a:lnTo>
                    <a:pt x="555" y="4832"/>
                  </a:lnTo>
                  <a:lnTo>
                    <a:pt x="608" y="4825"/>
                  </a:lnTo>
                  <a:lnTo>
                    <a:pt x="663" y="4815"/>
                  </a:lnTo>
                  <a:lnTo>
                    <a:pt x="717" y="4806"/>
                  </a:lnTo>
                  <a:lnTo>
                    <a:pt x="770" y="4796"/>
                  </a:lnTo>
                  <a:lnTo>
                    <a:pt x="824" y="4785"/>
                  </a:lnTo>
                  <a:lnTo>
                    <a:pt x="877" y="4773"/>
                  </a:lnTo>
                  <a:lnTo>
                    <a:pt x="930" y="4760"/>
                  </a:lnTo>
                  <a:lnTo>
                    <a:pt x="983" y="4746"/>
                  </a:lnTo>
                  <a:lnTo>
                    <a:pt x="1035" y="4733"/>
                  </a:lnTo>
                  <a:lnTo>
                    <a:pt x="1088" y="4718"/>
                  </a:lnTo>
                  <a:lnTo>
                    <a:pt x="1140" y="4702"/>
                  </a:lnTo>
                  <a:lnTo>
                    <a:pt x="1191" y="4687"/>
                  </a:lnTo>
                  <a:lnTo>
                    <a:pt x="1243" y="4670"/>
                  </a:lnTo>
                  <a:lnTo>
                    <a:pt x="1295" y="4653"/>
                  </a:lnTo>
                  <a:lnTo>
                    <a:pt x="1345" y="4635"/>
                  </a:lnTo>
                  <a:lnTo>
                    <a:pt x="1396" y="4615"/>
                  </a:lnTo>
                  <a:lnTo>
                    <a:pt x="1446" y="4596"/>
                  </a:lnTo>
                  <a:lnTo>
                    <a:pt x="1497" y="4576"/>
                  </a:lnTo>
                  <a:lnTo>
                    <a:pt x="1547" y="4554"/>
                  </a:lnTo>
                  <a:lnTo>
                    <a:pt x="1596" y="4533"/>
                  </a:lnTo>
                  <a:lnTo>
                    <a:pt x="1646" y="4511"/>
                  </a:lnTo>
                  <a:lnTo>
                    <a:pt x="1694" y="4488"/>
                  </a:lnTo>
                  <a:lnTo>
                    <a:pt x="1743" y="4465"/>
                  </a:lnTo>
                  <a:lnTo>
                    <a:pt x="1791" y="4440"/>
                  </a:lnTo>
                  <a:lnTo>
                    <a:pt x="1840" y="4415"/>
                  </a:lnTo>
                  <a:lnTo>
                    <a:pt x="1888" y="4390"/>
                  </a:lnTo>
                  <a:lnTo>
                    <a:pt x="1935" y="4364"/>
                  </a:lnTo>
                  <a:lnTo>
                    <a:pt x="1982" y="4337"/>
                  </a:lnTo>
                  <a:lnTo>
                    <a:pt x="2029" y="4310"/>
                  </a:lnTo>
                  <a:lnTo>
                    <a:pt x="2076" y="4283"/>
                  </a:lnTo>
                  <a:lnTo>
                    <a:pt x="2121" y="4255"/>
                  </a:lnTo>
                  <a:lnTo>
                    <a:pt x="2167" y="4225"/>
                  </a:lnTo>
                  <a:lnTo>
                    <a:pt x="2213" y="4196"/>
                  </a:lnTo>
                  <a:lnTo>
                    <a:pt x="2258" y="4165"/>
                  </a:lnTo>
                  <a:lnTo>
                    <a:pt x="2303" y="4135"/>
                  </a:lnTo>
                  <a:lnTo>
                    <a:pt x="2347" y="4103"/>
                  </a:lnTo>
                  <a:lnTo>
                    <a:pt x="2392" y="4070"/>
                  </a:lnTo>
                  <a:lnTo>
                    <a:pt x="2435" y="4039"/>
                  </a:lnTo>
                  <a:lnTo>
                    <a:pt x="2478" y="4005"/>
                  </a:lnTo>
                  <a:lnTo>
                    <a:pt x="2521" y="3971"/>
                  </a:lnTo>
                  <a:lnTo>
                    <a:pt x="2564" y="3937"/>
                  </a:lnTo>
                  <a:lnTo>
                    <a:pt x="2606" y="3902"/>
                  </a:lnTo>
                  <a:lnTo>
                    <a:pt x="2648" y="3867"/>
                  </a:lnTo>
                  <a:lnTo>
                    <a:pt x="2689" y="3830"/>
                  </a:lnTo>
                  <a:lnTo>
                    <a:pt x="2730" y="3794"/>
                  </a:lnTo>
                  <a:lnTo>
                    <a:pt x="2771" y="3757"/>
                  </a:lnTo>
                  <a:lnTo>
                    <a:pt x="2811" y="3720"/>
                  </a:lnTo>
                  <a:lnTo>
                    <a:pt x="2851" y="3681"/>
                  </a:lnTo>
                  <a:lnTo>
                    <a:pt x="2890" y="3643"/>
                  </a:lnTo>
                  <a:lnTo>
                    <a:pt x="2929" y="3604"/>
                  </a:lnTo>
                  <a:lnTo>
                    <a:pt x="2968" y="3565"/>
                  </a:lnTo>
                  <a:lnTo>
                    <a:pt x="3006" y="3524"/>
                  </a:lnTo>
                  <a:lnTo>
                    <a:pt x="3044" y="3483"/>
                  </a:lnTo>
                  <a:lnTo>
                    <a:pt x="3081" y="3443"/>
                  </a:lnTo>
                  <a:lnTo>
                    <a:pt x="3117" y="3401"/>
                  </a:lnTo>
                  <a:lnTo>
                    <a:pt x="3154" y="3359"/>
                  </a:lnTo>
                  <a:lnTo>
                    <a:pt x="3189" y="3316"/>
                  </a:lnTo>
                  <a:lnTo>
                    <a:pt x="3225" y="3273"/>
                  </a:lnTo>
                  <a:lnTo>
                    <a:pt x="3260" y="3230"/>
                  </a:lnTo>
                  <a:lnTo>
                    <a:pt x="3295" y="3186"/>
                  </a:lnTo>
                  <a:lnTo>
                    <a:pt x="3329" y="3141"/>
                  </a:lnTo>
                  <a:lnTo>
                    <a:pt x="3362" y="3096"/>
                  </a:lnTo>
                  <a:lnTo>
                    <a:pt x="3396" y="3051"/>
                  </a:lnTo>
                  <a:lnTo>
                    <a:pt x="3428" y="3005"/>
                  </a:lnTo>
                  <a:lnTo>
                    <a:pt x="3461" y="2958"/>
                  </a:lnTo>
                  <a:lnTo>
                    <a:pt x="3492" y="2912"/>
                  </a:lnTo>
                  <a:lnTo>
                    <a:pt x="3523" y="2865"/>
                  </a:lnTo>
                  <a:lnTo>
                    <a:pt x="3554" y="2817"/>
                  </a:lnTo>
                  <a:lnTo>
                    <a:pt x="3584" y="2770"/>
                  </a:lnTo>
                  <a:lnTo>
                    <a:pt x="3613" y="2721"/>
                  </a:lnTo>
                  <a:lnTo>
                    <a:pt x="3643" y="2672"/>
                  </a:lnTo>
                  <a:lnTo>
                    <a:pt x="3671" y="2623"/>
                  </a:lnTo>
                  <a:lnTo>
                    <a:pt x="3699" y="2573"/>
                  </a:lnTo>
                  <a:lnTo>
                    <a:pt x="3727" y="2523"/>
                  </a:lnTo>
                  <a:lnTo>
                    <a:pt x="3754" y="2473"/>
                  </a:lnTo>
                  <a:lnTo>
                    <a:pt x="3780" y="2422"/>
                  </a:lnTo>
                  <a:lnTo>
                    <a:pt x="3807" y="2372"/>
                  </a:lnTo>
                  <a:lnTo>
                    <a:pt x="3832" y="2320"/>
                  </a:lnTo>
                  <a:lnTo>
                    <a:pt x="3857" y="2267"/>
                  </a:lnTo>
                  <a:lnTo>
                    <a:pt x="3882" y="2215"/>
                  </a:lnTo>
                  <a:lnTo>
                    <a:pt x="3906" y="2162"/>
                  </a:lnTo>
                  <a:lnTo>
                    <a:pt x="3929" y="2109"/>
                  </a:lnTo>
                  <a:lnTo>
                    <a:pt x="3951" y="2056"/>
                  </a:lnTo>
                  <a:lnTo>
                    <a:pt x="3974" y="2002"/>
                  </a:lnTo>
                  <a:lnTo>
                    <a:pt x="3995" y="1949"/>
                  </a:lnTo>
                  <a:lnTo>
                    <a:pt x="4016" y="1893"/>
                  </a:lnTo>
                  <a:lnTo>
                    <a:pt x="4036" y="1839"/>
                  </a:lnTo>
                  <a:lnTo>
                    <a:pt x="4057" y="1783"/>
                  </a:lnTo>
                  <a:lnTo>
                    <a:pt x="4076" y="1728"/>
                  </a:lnTo>
                  <a:lnTo>
                    <a:pt x="4095" y="1673"/>
                  </a:lnTo>
                  <a:lnTo>
                    <a:pt x="4112" y="1616"/>
                  </a:lnTo>
                  <a:lnTo>
                    <a:pt x="4131" y="1561"/>
                  </a:lnTo>
                  <a:lnTo>
                    <a:pt x="4147" y="1503"/>
                  </a:lnTo>
                  <a:lnTo>
                    <a:pt x="4163" y="1446"/>
                  </a:lnTo>
                  <a:lnTo>
                    <a:pt x="4179" y="1389"/>
                  </a:lnTo>
                  <a:lnTo>
                    <a:pt x="4194" y="1331"/>
                  </a:lnTo>
                  <a:lnTo>
                    <a:pt x="4208" y="1273"/>
                  </a:lnTo>
                  <a:lnTo>
                    <a:pt x="4223" y="1216"/>
                  </a:lnTo>
                  <a:lnTo>
                    <a:pt x="4236" y="1157"/>
                  </a:lnTo>
                  <a:lnTo>
                    <a:pt x="4248" y="1098"/>
                  </a:lnTo>
                  <a:lnTo>
                    <a:pt x="4260" y="1039"/>
                  </a:lnTo>
                  <a:lnTo>
                    <a:pt x="4271" y="980"/>
                  </a:lnTo>
                  <a:lnTo>
                    <a:pt x="4281" y="921"/>
                  </a:lnTo>
                  <a:lnTo>
                    <a:pt x="4291" y="861"/>
                  </a:lnTo>
                  <a:lnTo>
                    <a:pt x="4301" y="801"/>
                  </a:lnTo>
                  <a:lnTo>
                    <a:pt x="4310" y="741"/>
                  </a:lnTo>
                  <a:lnTo>
                    <a:pt x="4318" y="680"/>
                  </a:lnTo>
                  <a:lnTo>
                    <a:pt x="4325" y="620"/>
                  </a:lnTo>
                  <a:lnTo>
                    <a:pt x="4332" y="559"/>
                  </a:lnTo>
                  <a:lnTo>
                    <a:pt x="4337" y="498"/>
                  </a:lnTo>
                  <a:lnTo>
                    <a:pt x="4343" y="435"/>
                  </a:lnTo>
                  <a:lnTo>
                    <a:pt x="4347" y="374"/>
                  </a:lnTo>
                  <a:lnTo>
                    <a:pt x="4351" y="312"/>
                  </a:lnTo>
                  <a:lnTo>
                    <a:pt x="4354" y="251"/>
                  </a:lnTo>
                  <a:lnTo>
                    <a:pt x="4356" y="188"/>
                  </a:lnTo>
                  <a:lnTo>
                    <a:pt x="4358" y="125"/>
                  </a:lnTo>
                  <a:lnTo>
                    <a:pt x="4359" y="63"/>
                  </a:lnTo>
                  <a:lnTo>
                    <a:pt x="4360" y="0"/>
                  </a:lnTo>
                  <a:lnTo>
                    <a:pt x="4269" y="0"/>
                  </a:lnTo>
                  <a:lnTo>
                    <a:pt x="4268" y="62"/>
                  </a:lnTo>
                  <a:lnTo>
                    <a:pt x="4267" y="123"/>
                  </a:lnTo>
                  <a:lnTo>
                    <a:pt x="4266" y="184"/>
                  </a:lnTo>
                  <a:lnTo>
                    <a:pt x="4263" y="245"/>
                  </a:lnTo>
                  <a:lnTo>
                    <a:pt x="4260" y="306"/>
                  </a:lnTo>
                  <a:lnTo>
                    <a:pt x="4256" y="366"/>
                  </a:lnTo>
                  <a:lnTo>
                    <a:pt x="4252" y="427"/>
                  </a:lnTo>
                  <a:lnTo>
                    <a:pt x="4247" y="487"/>
                  </a:lnTo>
                  <a:lnTo>
                    <a:pt x="4241" y="547"/>
                  </a:lnTo>
                  <a:lnTo>
                    <a:pt x="4235" y="606"/>
                  </a:lnTo>
                  <a:lnTo>
                    <a:pt x="4228" y="666"/>
                  </a:lnTo>
                  <a:lnTo>
                    <a:pt x="4220" y="725"/>
                  </a:lnTo>
                  <a:lnTo>
                    <a:pt x="4212" y="784"/>
                  </a:lnTo>
                  <a:lnTo>
                    <a:pt x="4201" y="842"/>
                  </a:lnTo>
                  <a:lnTo>
                    <a:pt x="4192" y="901"/>
                  </a:lnTo>
                  <a:lnTo>
                    <a:pt x="4182" y="960"/>
                  </a:lnTo>
                  <a:lnTo>
                    <a:pt x="4171" y="1018"/>
                  </a:lnTo>
                  <a:lnTo>
                    <a:pt x="4159" y="1075"/>
                  </a:lnTo>
                  <a:lnTo>
                    <a:pt x="4147" y="1133"/>
                  </a:lnTo>
                  <a:lnTo>
                    <a:pt x="4135" y="1190"/>
                  </a:lnTo>
                  <a:lnTo>
                    <a:pt x="4120" y="1247"/>
                  </a:lnTo>
                  <a:lnTo>
                    <a:pt x="4106" y="1304"/>
                  </a:lnTo>
                  <a:lnTo>
                    <a:pt x="4092" y="1360"/>
                  </a:lnTo>
                  <a:lnTo>
                    <a:pt x="4076" y="1416"/>
                  </a:lnTo>
                  <a:lnTo>
                    <a:pt x="4061" y="1472"/>
                  </a:lnTo>
                  <a:lnTo>
                    <a:pt x="4043" y="1528"/>
                  </a:lnTo>
                  <a:lnTo>
                    <a:pt x="4027" y="1582"/>
                  </a:lnTo>
                  <a:lnTo>
                    <a:pt x="4009" y="1638"/>
                  </a:lnTo>
                  <a:lnTo>
                    <a:pt x="3991" y="1692"/>
                  </a:lnTo>
                  <a:lnTo>
                    <a:pt x="3972" y="1746"/>
                  </a:lnTo>
                  <a:lnTo>
                    <a:pt x="3952" y="1800"/>
                  </a:lnTo>
                  <a:lnTo>
                    <a:pt x="3932" y="1854"/>
                  </a:lnTo>
                  <a:lnTo>
                    <a:pt x="3912" y="1908"/>
                  </a:lnTo>
                  <a:lnTo>
                    <a:pt x="3891" y="1960"/>
                  </a:lnTo>
                  <a:lnTo>
                    <a:pt x="3869" y="2013"/>
                  </a:lnTo>
                  <a:lnTo>
                    <a:pt x="3847" y="2065"/>
                  </a:lnTo>
                  <a:lnTo>
                    <a:pt x="3824" y="2117"/>
                  </a:lnTo>
                  <a:lnTo>
                    <a:pt x="3801" y="2169"/>
                  </a:lnTo>
                  <a:lnTo>
                    <a:pt x="3776" y="2220"/>
                  </a:lnTo>
                  <a:lnTo>
                    <a:pt x="3752" y="2271"/>
                  </a:lnTo>
                  <a:lnTo>
                    <a:pt x="3728" y="2321"/>
                  </a:lnTo>
                  <a:lnTo>
                    <a:pt x="3702" y="2372"/>
                  </a:lnTo>
                  <a:lnTo>
                    <a:pt x="3676" y="2421"/>
                  </a:lnTo>
                  <a:lnTo>
                    <a:pt x="3650" y="2470"/>
                  </a:lnTo>
                  <a:lnTo>
                    <a:pt x="3622" y="2520"/>
                  </a:lnTo>
                  <a:lnTo>
                    <a:pt x="3595" y="2568"/>
                  </a:lnTo>
                  <a:lnTo>
                    <a:pt x="3567" y="2616"/>
                  </a:lnTo>
                  <a:lnTo>
                    <a:pt x="3538" y="2664"/>
                  </a:lnTo>
                  <a:lnTo>
                    <a:pt x="3509" y="2711"/>
                  </a:lnTo>
                  <a:lnTo>
                    <a:pt x="3480" y="2758"/>
                  </a:lnTo>
                  <a:lnTo>
                    <a:pt x="3449" y="2805"/>
                  </a:lnTo>
                  <a:lnTo>
                    <a:pt x="3419" y="2851"/>
                  </a:lnTo>
                  <a:lnTo>
                    <a:pt x="3388" y="2897"/>
                  </a:lnTo>
                  <a:lnTo>
                    <a:pt x="3356" y="2942"/>
                  </a:lnTo>
                  <a:lnTo>
                    <a:pt x="3325" y="2987"/>
                  </a:lnTo>
                  <a:lnTo>
                    <a:pt x="3292" y="3031"/>
                  </a:lnTo>
                  <a:lnTo>
                    <a:pt x="3259" y="3075"/>
                  </a:lnTo>
                  <a:lnTo>
                    <a:pt x="3226" y="3119"/>
                  </a:lnTo>
                  <a:lnTo>
                    <a:pt x="3192" y="3162"/>
                  </a:lnTo>
                  <a:lnTo>
                    <a:pt x="3158" y="3205"/>
                  </a:lnTo>
                  <a:lnTo>
                    <a:pt x="3123" y="3247"/>
                  </a:lnTo>
                  <a:lnTo>
                    <a:pt x="3088" y="3289"/>
                  </a:lnTo>
                  <a:lnTo>
                    <a:pt x="3053" y="3329"/>
                  </a:lnTo>
                  <a:lnTo>
                    <a:pt x="3016" y="3370"/>
                  </a:lnTo>
                  <a:lnTo>
                    <a:pt x="2980" y="3411"/>
                  </a:lnTo>
                  <a:lnTo>
                    <a:pt x="2943" y="3450"/>
                  </a:lnTo>
                  <a:lnTo>
                    <a:pt x="2906" y="3490"/>
                  </a:lnTo>
                  <a:lnTo>
                    <a:pt x="2867" y="3528"/>
                  </a:lnTo>
                  <a:lnTo>
                    <a:pt x="2830" y="3567"/>
                  </a:lnTo>
                  <a:lnTo>
                    <a:pt x="2791" y="3604"/>
                  </a:lnTo>
                  <a:lnTo>
                    <a:pt x="2752" y="3642"/>
                  </a:lnTo>
                  <a:lnTo>
                    <a:pt x="2713" y="3679"/>
                  </a:lnTo>
                  <a:lnTo>
                    <a:pt x="2673" y="3715"/>
                  </a:lnTo>
                  <a:lnTo>
                    <a:pt x="2633" y="3750"/>
                  </a:lnTo>
                  <a:lnTo>
                    <a:pt x="2592" y="3785"/>
                  </a:lnTo>
                  <a:lnTo>
                    <a:pt x="2552" y="3820"/>
                  </a:lnTo>
                  <a:lnTo>
                    <a:pt x="2510" y="3854"/>
                  </a:lnTo>
                  <a:lnTo>
                    <a:pt x="2469" y="3888"/>
                  </a:lnTo>
                  <a:lnTo>
                    <a:pt x="2426" y="3921"/>
                  </a:lnTo>
                  <a:lnTo>
                    <a:pt x="2384" y="3954"/>
                  </a:lnTo>
                  <a:lnTo>
                    <a:pt x="2341" y="3985"/>
                  </a:lnTo>
                  <a:lnTo>
                    <a:pt x="2299" y="4017"/>
                  </a:lnTo>
                  <a:lnTo>
                    <a:pt x="2255" y="4048"/>
                  </a:lnTo>
                  <a:lnTo>
                    <a:pt x="2211" y="4078"/>
                  </a:lnTo>
                  <a:lnTo>
                    <a:pt x="2167" y="4108"/>
                  </a:lnTo>
                  <a:lnTo>
                    <a:pt x="2122" y="4137"/>
                  </a:lnTo>
                  <a:lnTo>
                    <a:pt x="2077" y="4165"/>
                  </a:lnTo>
                  <a:lnTo>
                    <a:pt x="2032" y="4193"/>
                  </a:lnTo>
                  <a:lnTo>
                    <a:pt x="1987" y="4221"/>
                  </a:lnTo>
                  <a:lnTo>
                    <a:pt x="1940" y="4247"/>
                  </a:lnTo>
                  <a:lnTo>
                    <a:pt x="1895" y="4273"/>
                  </a:lnTo>
                  <a:lnTo>
                    <a:pt x="1848" y="4299"/>
                  </a:lnTo>
                  <a:lnTo>
                    <a:pt x="1802" y="4324"/>
                  </a:lnTo>
                  <a:lnTo>
                    <a:pt x="1754" y="4347"/>
                  </a:lnTo>
                  <a:lnTo>
                    <a:pt x="1706" y="4371"/>
                  </a:lnTo>
                  <a:lnTo>
                    <a:pt x="1659" y="4395"/>
                  </a:lnTo>
                  <a:lnTo>
                    <a:pt x="1611" y="4416"/>
                  </a:lnTo>
                  <a:lnTo>
                    <a:pt x="1563" y="4438"/>
                  </a:lnTo>
                  <a:lnTo>
                    <a:pt x="1514" y="4459"/>
                  </a:lnTo>
                  <a:lnTo>
                    <a:pt x="1466" y="4480"/>
                  </a:lnTo>
                  <a:lnTo>
                    <a:pt x="1416" y="4500"/>
                  </a:lnTo>
                  <a:lnTo>
                    <a:pt x="1366" y="4519"/>
                  </a:lnTo>
                  <a:lnTo>
                    <a:pt x="1317" y="4537"/>
                  </a:lnTo>
                  <a:lnTo>
                    <a:pt x="1267" y="4555"/>
                  </a:lnTo>
                  <a:lnTo>
                    <a:pt x="1217" y="4572"/>
                  </a:lnTo>
                  <a:lnTo>
                    <a:pt x="1167" y="4588"/>
                  </a:lnTo>
                  <a:lnTo>
                    <a:pt x="1115" y="4604"/>
                  </a:lnTo>
                  <a:lnTo>
                    <a:pt x="1065" y="4620"/>
                  </a:lnTo>
                  <a:lnTo>
                    <a:pt x="1014" y="4633"/>
                  </a:lnTo>
                  <a:lnTo>
                    <a:pt x="963" y="4648"/>
                  </a:lnTo>
                  <a:lnTo>
                    <a:pt x="911" y="4661"/>
                  </a:lnTo>
                  <a:lnTo>
                    <a:pt x="859" y="4673"/>
                  </a:lnTo>
                  <a:lnTo>
                    <a:pt x="807" y="4684"/>
                  </a:lnTo>
                  <a:lnTo>
                    <a:pt x="754" y="4696"/>
                  </a:lnTo>
                  <a:lnTo>
                    <a:pt x="701" y="4706"/>
                  </a:lnTo>
                  <a:lnTo>
                    <a:pt x="649" y="4715"/>
                  </a:lnTo>
                  <a:lnTo>
                    <a:pt x="596" y="4724"/>
                  </a:lnTo>
                  <a:lnTo>
                    <a:pt x="543" y="4732"/>
                  </a:lnTo>
                  <a:lnTo>
                    <a:pt x="489" y="4739"/>
                  </a:lnTo>
                  <a:lnTo>
                    <a:pt x="435" y="4745"/>
                  </a:lnTo>
                  <a:lnTo>
                    <a:pt x="382" y="4751"/>
                  </a:lnTo>
                  <a:lnTo>
                    <a:pt x="328" y="4756"/>
                  </a:lnTo>
                  <a:lnTo>
                    <a:pt x="274" y="4760"/>
                  </a:lnTo>
                  <a:lnTo>
                    <a:pt x="220" y="4763"/>
                  </a:lnTo>
                  <a:lnTo>
                    <a:pt x="165" y="4767"/>
                  </a:lnTo>
                  <a:lnTo>
                    <a:pt x="110" y="4769"/>
                  </a:lnTo>
                  <a:lnTo>
                    <a:pt x="56" y="4769"/>
                  </a:lnTo>
                  <a:lnTo>
                    <a:pt x="0" y="4770"/>
                  </a:lnTo>
                  <a:lnTo>
                    <a:pt x="0" y="4872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7" name="Freeform 69"/>
            <p:cNvSpPr>
              <a:spLocks/>
            </p:cNvSpPr>
            <p:nvPr/>
          </p:nvSpPr>
          <p:spPr bwMode="auto">
            <a:xfrm>
              <a:off x="4028" y="2221"/>
              <a:ext cx="726" cy="696"/>
            </a:xfrm>
            <a:custGeom>
              <a:avLst/>
              <a:gdLst>
                <a:gd name="T0" fmla="*/ 0 w 4359"/>
                <a:gd name="T1" fmla="*/ 0 h 4872"/>
                <a:gd name="T2" fmla="*/ 0 w 4359"/>
                <a:gd name="T3" fmla="*/ 0 h 4872"/>
                <a:gd name="T4" fmla="*/ 0 w 4359"/>
                <a:gd name="T5" fmla="*/ 0 h 4872"/>
                <a:gd name="T6" fmla="*/ 0 w 4359"/>
                <a:gd name="T7" fmla="*/ 0 h 4872"/>
                <a:gd name="T8" fmla="*/ 0 w 4359"/>
                <a:gd name="T9" fmla="*/ 0 h 4872"/>
                <a:gd name="T10" fmla="*/ 0 w 4359"/>
                <a:gd name="T11" fmla="*/ 0 h 4872"/>
                <a:gd name="T12" fmla="*/ 0 w 4359"/>
                <a:gd name="T13" fmla="*/ 0 h 4872"/>
                <a:gd name="T14" fmla="*/ 0 w 4359"/>
                <a:gd name="T15" fmla="*/ 0 h 4872"/>
                <a:gd name="T16" fmla="*/ 0 w 4359"/>
                <a:gd name="T17" fmla="*/ 0 h 4872"/>
                <a:gd name="T18" fmla="*/ 0 w 4359"/>
                <a:gd name="T19" fmla="*/ 0 h 4872"/>
                <a:gd name="T20" fmla="*/ 0 w 4359"/>
                <a:gd name="T21" fmla="*/ 0 h 4872"/>
                <a:gd name="T22" fmla="*/ 0 w 4359"/>
                <a:gd name="T23" fmla="*/ 0 h 4872"/>
                <a:gd name="T24" fmla="*/ 0 w 4359"/>
                <a:gd name="T25" fmla="*/ 0 h 4872"/>
                <a:gd name="T26" fmla="*/ 0 w 4359"/>
                <a:gd name="T27" fmla="*/ 0 h 4872"/>
                <a:gd name="T28" fmla="*/ 0 w 4359"/>
                <a:gd name="T29" fmla="*/ 0 h 4872"/>
                <a:gd name="T30" fmla="*/ 0 w 4359"/>
                <a:gd name="T31" fmla="*/ 0 h 4872"/>
                <a:gd name="T32" fmla="*/ 0 w 4359"/>
                <a:gd name="T33" fmla="*/ 0 h 4872"/>
                <a:gd name="T34" fmla="*/ 0 w 4359"/>
                <a:gd name="T35" fmla="*/ 0 h 4872"/>
                <a:gd name="T36" fmla="*/ 0 w 4359"/>
                <a:gd name="T37" fmla="*/ 0 h 4872"/>
                <a:gd name="T38" fmla="*/ 0 w 4359"/>
                <a:gd name="T39" fmla="*/ 0 h 4872"/>
                <a:gd name="T40" fmla="*/ 0 w 4359"/>
                <a:gd name="T41" fmla="*/ 0 h 4872"/>
                <a:gd name="T42" fmla="*/ 0 w 4359"/>
                <a:gd name="T43" fmla="*/ 0 h 4872"/>
                <a:gd name="T44" fmla="*/ 0 w 4359"/>
                <a:gd name="T45" fmla="*/ 0 h 4872"/>
                <a:gd name="T46" fmla="*/ 0 w 4359"/>
                <a:gd name="T47" fmla="*/ 0 h 4872"/>
                <a:gd name="T48" fmla="*/ 0 w 4359"/>
                <a:gd name="T49" fmla="*/ 0 h 4872"/>
                <a:gd name="T50" fmla="*/ 0 w 4359"/>
                <a:gd name="T51" fmla="*/ 0 h 4872"/>
                <a:gd name="T52" fmla="*/ 0 w 4359"/>
                <a:gd name="T53" fmla="*/ 0 h 4872"/>
                <a:gd name="T54" fmla="*/ 0 w 4359"/>
                <a:gd name="T55" fmla="*/ 0 h 4872"/>
                <a:gd name="T56" fmla="*/ 0 w 4359"/>
                <a:gd name="T57" fmla="*/ 0 h 4872"/>
                <a:gd name="T58" fmla="*/ 0 w 4359"/>
                <a:gd name="T59" fmla="*/ 0 h 4872"/>
                <a:gd name="T60" fmla="*/ 0 w 4359"/>
                <a:gd name="T61" fmla="*/ 0 h 4872"/>
                <a:gd name="T62" fmla="*/ 0 w 4359"/>
                <a:gd name="T63" fmla="*/ 0 h 4872"/>
                <a:gd name="T64" fmla="*/ 0 w 4359"/>
                <a:gd name="T65" fmla="*/ 0 h 4872"/>
                <a:gd name="T66" fmla="*/ 0 w 4359"/>
                <a:gd name="T67" fmla="*/ 0 h 4872"/>
                <a:gd name="T68" fmla="*/ 0 w 4359"/>
                <a:gd name="T69" fmla="*/ 0 h 4872"/>
                <a:gd name="T70" fmla="*/ 0 w 4359"/>
                <a:gd name="T71" fmla="*/ 0 h 4872"/>
                <a:gd name="T72" fmla="*/ 0 w 4359"/>
                <a:gd name="T73" fmla="*/ 0 h 4872"/>
                <a:gd name="T74" fmla="*/ 0 w 4359"/>
                <a:gd name="T75" fmla="*/ 0 h 4872"/>
                <a:gd name="T76" fmla="*/ 0 w 4359"/>
                <a:gd name="T77" fmla="*/ 0 h 4872"/>
                <a:gd name="T78" fmla="*/ 0 w 4359"/>
                <a:gd name="T79" fmla="*/ 0 h 4872"/>
                <a:gd name="T80" fmla="*/ 0 w 4359"/>
                <a:gd name="T81" fmla="*/ 0 h 4872"/>
                <a:gd name="T82" fmla="*/ 0 w 4359"/>
                <a:gd name="T83" fmla="*/ 0 h 4872"/>
                <a:gd name="T84" fmla="*/ 0 w 4359"/>
                <a:gd name="T85" fmla="*/ 0 h 4872"/>
                <a:gd name="T86" fmla="*/ 0 w 4359"/>
                <a:gd name="T87" fmla="*/ 0 h 4872"/>
                <a:gd name="T88" fmla="*/ 0 w 4359"/>
                <a:gd name="T89" fmla="*/ 0 h 4872"/>
                <a:gd name="T90" fmla="*/ 0 w 4359"/>
                <a:gd name="T91" fmla="*/ 0 h 4872"/>
                <a:gd name="T92" fmla="*/ 0 w 4359"/>
                <a:gd name="T93" fmla="*/ 0 h 4872"/>
                <a:gd name="T94" fmla="*/ 0 w 4359"/>
                <a:gd name="T95" fmla="*/ 0 h 4872"/>
                <a:gd name="T96" fmla="*/ 0 w 4359"/>
                <a:gd name="T97" fmla="*/ 0 h 4872"/>
                <a:gd name="T98" fmla="*/ 0 w 4359"/>
                <a:gd name="T99" fmla="*/ 0 h 4872"/>
                <a:gd name="T100" fmla="*/ 0 w 4359"/>
                <a:gd name="T101" fmla="*/ 0 h 4872"/>
                <a:gd name="T102" fmla="*/ 0 w 4359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2"/>
                <a:gd name="T158" fmla="*/ 4359 w 4359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2">
                  <a:moveTo>
                    <a:pt x="0" y="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1" y="125"/>
                  </a:lnTo>
                  <a:lnTo>
                    <a:pt x="3" y="188"/>
                  </a:lnTo>
                  <a:lnTo>
                    <a:pt x="6" y="251"/>
                  </a:lnTo>
                  <a:lnTo>
                    <a:pt x="9" y="312"/>
                  </a:lnTo>
                  <a:lnTo>
                    <a:pt x="13" y="374"/>
                  </a:lnTo>
                  <a:lnTo>
                    <a:pt x="17" y="435"/>
                  </a:lnTo>
                  <a:lnTo>
                    <a:pt x="22" y="498"/>
                  </a:lnTo>
                  <a:lnTo>
                    <a:pt x="28" y="559"/>
                  </a:lnTo>
                  <a:lnTo>
                    <a:pt x="35" y="620"/>
                  </a:lnTo>
                  <a:lnTo>
                    <a:pt x="42" y="680"/>
                  </a:lnTo>
                  <a:lnTo>
                    <a:pt x="50" y="741"/>
                  </a:lnTo>
                  <a:lnTo>
                    <a:pt x="58" y="801"/>
                  </a:lnTo>
                  <a:lnTo>
                    <a:pt x="68" y="861"/>
                  </a:lnTo>
                  <a:lnTo>
                    <a:pt x="78" y="921"/>
                  </a:lnTo>
                  <a:lnTo>
                    <a:pt x="89" y="980"/>
                  </a:lnTo>
                  <a:lnTo>
                    <a:pt x="100" y="1039"/>
                  </a:lnTo>
                  <a:lnTo>
                    <a:pt x="112" y="1098"/>
                  </a:lnTo>
                  <a:lnTo>
                    <a:pt x="124" y="1157"/>
                  </a:lnTo>
                  <a:lnTo>
                    <a:pt x="137" y="1216"/>
                  </a:lnTo>
                  <a:lnTo>
                    <a:pt x="152" y="1273"/>
                  </a:lnTo>
                  <a:lnTo>
                    <a:pt x="166" y="1331"/>
                  </a:lnTo>
                  <a:lnTo>
                    <a:pt x="181" y="1389"/>
                  </a:lnTo>
                  <a:lnTo>
                    <a:pt x="196" y="1446"/>
                  </a:lnTo>
                  <a:lnTo>
                    <a:pt x="212" y="1503"/>
                  </a:lnTo>
                  <a:lnTo>
                    <a:pt x="229" y="1561"/>
                  </a:lnTo>
                  <a:lnTo>
                    <a:pt x="247" y="1616"/>
                  </a:lnTo>
                  <a:lnTo>
                    <a:pt x="265" y="1673"/>
                  </a:lnTo>
                  <a:lnTo>
                    <a:pt x="283" y="1728"/>
                  </a:lnTo>
                  <a:lnTo>
                    <a:pt x="302" y="1783"/>
                  </a:lnTo>
                  <a:lnTo>
                    <a:pt x="323" y="1839"/>
                  </a:lnTo>
                  <a:lnTo>
                    <a:pt x="343" y="1893"/>
                  </a:lnTo>
                  <a:lnTo>
                    <a:pt x="364" y="1949"/>
                  </a:lnTo>
                  <a:lnTo>
                    <a:pt x="385" y="2002"/>
                  </a:lnTo>
                  <a:lnTo>
                    <a:pt x="408" y="2056"/>
                  </a:lnTo>
                  <a:lnTo>
                    <a:pt x="431" y="2109"/>
                  </a:lnTo>
                  <a:lnTo>
                    <a:pt x="454" y="2162"/>
                  </a:lnTo>
                  <a:lnTo>
                    <a:pt x="477" y="2215"/>
                  </a:lnTo>
                  <a:lnTo>
                    <a:pt x="502" y="2267"/>
                  </a:lnTo>
                  <a:lnTo>
                    <a:pt x="527" y="2320"/>
                  </a:lnTo>
                  <a:lnTo>
                    <a:pt x="552" y="2372"/>
                  </a:lnTo>
                  <a:lnTo>
                    <a:pt x="579" y="2422"/>
                  </a:lnTo>
                  <a:lnTo>
                    <a:pt x="605" y="2473"/>
                  </a:lnTo>
                  <a:lnTo>
                    <a:pt x="632" y="2523"/>
                  </a:lnTo>
                  <a:lnTo>
                    <a:pt x="660" y="2573"/>
                  </a:lnTo>
                  <a:lnTo>
                    <a:pt x="688" y="2623"/>
                  </a:lnTo>
                  <a:lnTo>
                    <a:pt x="717" y="2672"/>
                  </a:lnTo>
                  <a:lnTo>
                    <a:pt x="746" y="2721"/>
                  </a:lnTo>
                  <a:lnTo>
                    <a:pt x="776" y="2770"/>
                  </a:lnTo>
                  <a:lnTo>
                    <a:pt x="805" y="2817"/>
                  </a:lnTo>
                  <a:lnTo>
                    <a:pt x="837" y="2865"/>
                  </a:lnTo>
                  <a:lnTo>
                    <a:pt x="868" y="2912"/>
                  </a:lnTo>
                  <a:lnTo>
                    <a:pt x="900" y="2958"/>
                  </a:lnTo>
                  <a:lnTo>
                    <a:pt x="932" y="3005"/>
                  </a:lnTo>
                  <a:lnTo>
                    <a:pt x="964" y="3051"/>
                  </a:lnTo>
                  <a:lnTo>
                    <a:pt x="998" y="3096"/>
                  </a:lnTo>
                  <a:lnTo>
                    <a:pt x="1031" y="3141"/>
                  </a:lnTo>
                  <a:lnTo>
                    <a:pt x="1066" y="3186"/>
                  </a:lnTo>
                  <a:lnTo>
                    <a:pt x="1100" y="3230"/>
                  </a:lnTo>
                  <a:lnTo>
                    <a:pt x="1134" y="3273"/>
                  </a:lnTo>
                  <a:lnTo>
                    <a:pt x="1170" y="3316"/>
                  </a:lnTo>
                  <a:lnTo>
                    <a:pt x="1206" y="3359"/>
                  </a:lnTo>
                  <a:lnTo>
                    <a:pt x="1243" y="3401"/>
                  </a:lnTo>
                  <a:lnTo>
                    <a:pt x="1279" y="3443"/>
                  </a:lnTo>
                  <a:lnTo>
                    <a:pt x="1317" y="3483"/>
                  </a:lnTo>
                  <a:lnTo>
                    <a:pt x="1354" y="3524"/>
                  </a:lnTo>
                  <a:lnTo>
                    <a:pt x="1392" y="3565"/>
                  </a:lnTo>
                  <a:lnTo>
                    <a:pt x="1431" y="3604"/>
                  </a:lnTo>
                  <a:lnTo>
                    <a:pt x="1469" y="3643"/>
                  </a:lnTo>
                  <a:lnTo>
                    <a:pt x="1509" y="3681"/>
                  </a:lnTo>
                  <a:lnTo>
                    <a:pt x="1548" y="3720"/>
                  </a:lnTo>
                  <a:lnTo>
                    <a:pt x="1589" y="3757"/>
                  </a:lnTo>
                  <a:lnTo>
                    <a:pt x="1629" y="3794"/>
                  </a:lnTo>
                  <a:lnTo>
                    <a:pt x="1671" y="3830"/>
                  </a:lnTo>
                  <a:lnTo>
                    <a:pt x="1712" y="3867"/>
                  </a:lnTo>
                  <a:lnTo>
                    <a:pt x="1754" y="3902"/>
                  </a:lnTo>
                  <a:lnTo>
                    <a:pt x="1796" y="3937"/>
                  </a:lnTo>
                  <a:lnTo>
                    <a:pt x="1839" y="3971"/>
                  </a:lnTo>
                  <a:lnTo>
                    <a:pt x="1881" y="4005"/>
                  </a:lnTo>
                  <a:lnTo>
                    <a:pt x="1925" y="4039"/>
                  </a:lnTo>
                  <a:lnTo>
                    <a:pt x="1968" y="4070"/>
                  </a:lnTo>
                  <a:lnTo>
                    <a:pt x="2012" y="4103"/>
                  </a:lnTo>
                  <a:lnTo>
                    <a:pt x="2056" y="4135"/>
                  </a:lnTo>
                  <a:lnTo>
                    <a:pt x="2102" y="4165"/>
                  </a:lnTo>
                  <a:lnTo>
                    <a:pt x="2146" y="4196"/>
                  </a:lnTo>
                  <a:lnTo>
                    <a:pt x="2192" y="4225"/>
                  </a:lnTo>
                  <a:lnTo>
                    <a:pt x="2238" y="4255"/>
                  </a:lnTo>
                  <a:lnTo>
                    <a:pt x="2284" y="4283"/>
                  </a:lnTo>
                  <a:lnTo>
                    <a:pt x="2331" y="4310"/>
                  </a:lnTo>
                  <a:lnTo>
                    <a:pt x="2377" y="4337"/>
                  </a:lnTo>
                  <a:lnTo>
                    <a:pt x="2425" y="4364"/>
                  </a:lnTo>
                  <a:lnTo>
                    <a:pt x="2472" y="4390"/>
                  </a:lnTo>
                  <a:lnTo>
                    <a:pt x="2520" y="4415"/>
                  </a:lnTo>
                  <a:lnTo>
                    <a:pt x="2568" y="4440"/>
                  </a:lnTo>
                  <a:lnTo>
                    <a:pt x="2616" y="4465"/>
                  </a:lnTo>
                  <a:lnTo>
                    <a:pt x="2666" y="4488"/>
                  </a:lnTo>
                  <a:lnTo>
                    <a:pt x="2714" y="4511"/>
                  </a:lnTo>
                  <a:lnTo>
                    <a:pt x="2764" y="4533"/>
                  </a:lnTo>
                  <a:lnTo>
                    <a:pt x="2813" y="4554"/>
                  </a:lnTo>
                  <a:lnTo>
                    <a:pt x="2863" y="4576"/>
                  </a:lnTo>
                  <a:lnTo>
                    <a:pt x="2913" y="4596"/>
                  </a:lnTo>
                  <a:lnTo>
                    <a:pt x="2963" y="4615"/>
                  </a:lnTo>
                  <a:lnTo>
                    <a:pt x="3014" y="4635"/>
                  </a:lnTo>
                  <a:lnTo>
                    <a:pt x="3066" y="4653"/>
                  </a:lnTo>
                  <a:lnTo>
                    <a:pt x="3116" y="4670"/>
                  </a:lnTo>
                  <a:lnTo>
                    <a:pt x="3168" y="4687"/>
                  </a:lnTo>
                  <a:lnTo>
                    <a:pt x="3220" y="4702"/>
                  </a:lnTo>
                  <a:lnTo>
                    <a:pt x="3272" y="4718"/>
                  </a:lnTo>
                  <a:lnTo>
                    <a:pt x="3325" y="4733"/>
                  </a:lnTo>
                  <a:lnTo>
                    <a:pt x="3377" y="4746"/>
                  </a:lnTo>
                  <a:lnTo>
                    <a:pt x="3430" y="4760"/>
                  </a:lnTo>
                  <a:lnTo>
                    <a:pt x="3483" y="4773"/>
                  </a:lnTo>
                  <a:lnTo>
                    <a:pt x="3536" y="4785"/>
                  </a:lnTo>
                  <a:lnTo>
                    <a:pt x="3590" y="4796"/>
                  </a:lnTo>
                  <a:lnTo>
                    <a:pt x="3643" y="4806"/>
                  </a:lnTo>
                  <a:lnTo>
                    <a:pt x="3697" y="4815"/>
                  </a:lnTo>
                  <a:lnTo>
                    <a:pt x="3751" y="4825"/>
                  </a:lnTo>
                  <a:lnTo>
                    <a:pt x="3805" y="4832"/>
                  </a:lnTo>
                  <a:lnTo>
                    <a:pt x="3860" y="4840"/>
                  </a:lnTo>
                  <a:lnTo>
                    <a:pt x="3915" y="4847"/>
                  </a:lnTo>
                  <a:lnTo>
                    <a:pt x="3969" y="4853"/>
                  </a:lnTo>
                  <a:lnTo>
                    <a:pt x="4025" y="4857"/>
                  </a:lnTo>
                  <a:lnTo>
                    <a:pt x="4080" y="4862"/>
                  </a:lnTo>
                  <a:lnTo>
                    <a:pt x="4135" y="4865"/>
                  </a:lnTo>
                  <a:lnTo>
                    <a:pt x="4191" y="4869"/>
                  </a:lnTo>
                  <a:lnTo>
                    <a:pt x="4248" y="4870"/>
                  </a:lnTo>
                  <a:lnTo>
                    <a:pt x="4303" y="4872"/>
                  </a:lnTo>
                  <a:lnTo>
                    <a:pt x="4359" y="4872"/>
                  </a:lnTo>
                  <a:lnTo>
                    <a:pt x="4359" y="4770"/>
                  </a:lnTo>
                  <a:lnTo>
                    <a:pt x="4304" y="4769"/>
                  </a:lnTo>
                  <a:lnTo>
                    <a:pt x="4250" y="4769"/>
                  </a:lnTo>
                  <a:lnTo>
                    <a:pt x="4195" y="4767"/>
                  </a:lnTo>
                  <a:lnTo>
                    <a:pt x="4140" y="4763"/>
                  </a:lnTo>
                  <a:lnTo>
                    <a:pt x="4086" y="4760"/>
                  </a:lnTo>
                  <a:lnTo>
                    <a:pt x="4032" y="4756"/>
                  </a:lnTo>
                  <a:lnTo>
                    <a:pt x="3977" y="4751"/>
                  </a:lnTo>
                  <a:lnTo>
                    <a:pt x="3924" y="4745"/>
                  </a:lnTo>
                  <a:lnTo>
                    <a:pt x="3870" y="4739"/>
                  </a:lnTo>
                  <a:lnTo>
                    <a:pt x="3817" y="4732"/>
                  </a:lnTo>
                  <a:lnTo>
                    <a:pt x="3764" y="4724"/>
                  </a:lnTo>
                  <a:lnTo>
                    <a:pt x="3710" y="4715"/>
                  </a:lnTo>
                  <a:lnTo>
                    <a:pt x="3658" y="4706"/>
                  </a:lnTo>
                  <a:lnTo>
                    <a:pt x="3605" y="4696"/>
                  </a:lnTo>
                  <a:lnTo>
                    <a:pt x="3553" y="4684"/>
                  </a:lnTo>
                  <a:lnTo>
                    <a:pt x="3501" y="4673"/>
                  </a:lnTo>
                  <a:lnTo>
                    <a:pt x="3449" y="4661"/>
                  </a:lnTo>
                  <a:lnTo>
                    <a:pt x="3397" y="4648"/>
                  </a:lnTo>
                  <a:lnTo>
                    <a:pt x="3346" y="4633"/>
                  </a:lnTo>
                  <a:lnTo>
                    <a:pt x="3295" y="4620"/>
                  </a:lnTo>
                  <a:lnTo>
                    <a:pt x="3244" y="4604"/>
                  </a:lnTo>
                  <a:lnTo>
                    <a:pt x="3193" y="4588"/>
                  </a:lnTo>
                  <a:lnTo>
                    <a:pt x="3142" y="4572"/>
                  </a:lnTo>
                  <a:lnTo>
                    <a:pt x="3093" y="4555"/>
                  </a:lnTo>
                  <a:lnTo>
                    <a:pt x="3042" y="4537"/>
                  </a:lnTo>
                  <a:lnTo>
                    <a:pt x="2993" y="4519"/>
                  </a:lnTo>
                  <a:lnTo>
                    <a:pt x="2943" y="4500"/>
                  </a:lnTo>
                  <a:lnTo>
                    <a:pt x="2894" y="4480"/>
                  </a:lnTo>
                  <a:lnTo>
                    <a:pt x="2846" y="4459"/>
                  </a:lnTo>
                  <a:lnTo>
                    <a:pt x="2797" y="4438"/>
                  </a:lnTo>
                  <a:lnTo>
                    <a:pt x="2749" y="4416"/>
                  </a:lnTo>
                  <a:lnTo>
                    <a:pt x="2700" y="4395"/>
                  </a:lnTo>
                  <a:lnTo>
                    <a:pt x="2653" y="4371"/>
                  </a:lnTo>
                  <a:lnTo>
                    <a:pt x="2605" y="4347"/>
                  </a:lnTo>
                  <a:lnTo>
                    <a:pt x="2558" y="4324"/>
                  </a:lnTo>
                  <a:lnTo>
                    <a:pt x="2512" y="4299"/>
                  </a:lnTo>
                  <a:lnTo>
                    <a:pt x="2465" y="4273"/>
                  </a:lnTo>
                  <a:lnTo>
                    <a:pt x="2419" y="4247"/>
                  </a:lnTo>
                  <a:lnTo>
                    <a:pt x="2373" y="4221"/>
                  </a:lnTo>
                  <a:lnTo>
                    <a:pt x="2328" y="4193"/>
                  </a:lnTo>
                  <a:lnTo>
                    <a:pt x="2282" y="4165"/>
                  </a:lnTo>
                  <a:lnTo>
                    <a:pt x="2238" y="4137"/>
                  </a:lnTo>
                  <a:lnTo>
                    <a:pt x="2193" y="4108"/>
                  </a:lnTo>
                  <a:lnTo>
                    <a:pt x="2149" y="4078"/>
                  </a:lnTo>
                  <a:lnTo>
                    <a:pt x="2105" y="4048"/>
                  </a:lnTo>
                  <a:lnTo>
                    <a:pt x="2061" y="4017"/>
                  </a:lnTo>
                  <a:lnTo>
                    <a:pt x="2018" y="3985"/>
                  </a:lnTo>
                  <a:lnTo>
                    <a:pt x="1975" y="3954"/>
                  </a:lnTo>
                  <a:lnTo>
                    <a:pt x="1933" y="3921"/>
                  </a:lnTo>
                  <a:lnTo>
                    <a:pt x="1891" y="3888"/>
                  </a:lnTo>
                  <a:lnTo>
                    <a:pt x="1849" y="3854"/>
                  </a:lnTo>
                  <a:lnTo>
                    <a:pt x="1808" y="3820"/>
                  </a:lnTo>
                  <a:lnTo>
                    <a:pt x="1767" y="3785"/>
                  </a:lnTo>
                  <a:lnTo>
                    <a:pt x="1726" y="3750"/>
                  </a:lnTo>
                  <a:lnTo>
                    <a:pt x="1687" y="3715"/>
                  </a:lnTo>
                  <a:lnTo>
                    <a:pt x="1646" y="3679"/>
                  </a:lnTo>
                  <a:lnTo>
                    <a:pt x="1608" y="3642"/>
                  </a:lnTo>
                  <a:lnTo>
                    <a:pt x="1569" y="3604"/>
                  </a:lnTo>
                  <a:lnTo>
                    <a:pt x="1530" y="3567"/>
                  </a:lnTo>
                  <a:lnTo>
                    <a:pt x="1492" y="3528"/>
                  </a:lnTo>
                  <a:lnTo>
                    <a:pt x="1454" y="3490"/>
                  </a:lnTo>
                  <a:lnTo>
                    <a:pt x="1417" y="3450"/>
                  </a:lnTo>
                  <a:lnTo>
                    <a:pt x="1380" y="3411"/>
                  </a:lnTo>
                  <a:lnTo>
                    <a:pt x="1344" y="3370"/>
                  </a:lnTo>
                  <a:lnTo>
                    <a:pt x="1307" y="3329"/>
                  </a:lnTo>
                  <a:lnTo>
                    <a:pt x="1272" y="3289"/>
                  </a:lnTo>
                  <a:lnTo>
                    <a:pt x="1237" y="3247"/>
                  </a:lnTo>
                  <a:lnTo>
                    <a:pt x="1202" y="3205"/>
                  </a:lnTo>
                  <a:lnTo>
                    <a:pt x="1168" y="3162"/>
                  </a:lnTo>
                  <a:lnTo>
                    <a:pt x="1134" y="3119"/>
                  </a:lnTo>
                  <a:lnTo>
                    <a:pt x="1101" y="3075"/>
                  </a:lnTo>
                  <a:lnTo>
                    <a:pt x="1068" y="3031"/>
                  </a:lnTo>
                  <a:lnTo>
                    <a:pt x="1035" y="2987"/>
                  </a:lnTo>
                  <a:lnTo>
                    <a:pt x="1003" y="2942"/>
                  </a:lnTo>
                  <a:lnTo>
                    <a:pt x="971" y="2897"/>
                  </a:lnTo>
                  <a:lnTo>
                    <a:pt x="941" y="2851"/>
                  </a:lnTo>
                  <a:lnTo>
                    <a:pt x="910" y="2805"/>
                  </a:lnTo>
                  <a:lnTo>
                    <a:pt x="880" y="2758"/>
                  </a:lnTo>
                  <a:lnTo>
                    <a:pt x="851" y="2712"/>
                  </a:lnTo>
                  <a:lnTo>
                    <a:pt x="822" y="2664"/>
                  </a:lnTo>
                  <a:lnTo>
                    <a:pt x="793" y="2616"/>
                  </a:lnTo>
                  <a:lnTo>
                    <a:pt x="765" y="2568"/>
                  </a:lnTo>
                  <a:lnTo>
                    <a:pt x="738" y="2520"/>
                  </a:lnTo>
                  <a:lnTo>
                    <a:pt x="710" y="2470"/>
                  </a:lnTo>
                  <a:lnTo>
                    <a:pt x="684" y="2421"/>
                  </a:lnTo>
                  <a:lnTo>
                    <a:pt x="658" y="2372"/>
                  </a:lnTo>
                  <a:lnTo>
                    <a:pt x="632" y="2321"/>
                  </a:lnTo>
                  <a:lnTo>
                    <a:pt x="607" y="2271"/>
                  </a:lnTo>
                  <a:lnTo>
                    <a:pt x="583" y="2220"/>
                  </a:lnTo>
                  <a:lnTo>
                    <a:pt x="558" y="2169"/>
                  </a:lnTo>
                  <a:lnTo>
                    <a:pt x="535" y="2117"/>
                  </a:lnTo>
                  <a:lnTo>
                    <a:pt x="513" y="2065"/>
                  </a:lnTo>
                  <a:lnTo>
                    <a:pt x="491" y="2013"/>
                  </a:lnTo>
                  <a:lnTo>
                    <a:pt x="469" y="1960"/>
                  </a:lnTo>
                  <a:lnTo>
                    <a:pt x="448" y="1908"/>
                  </a:lnTo>
                  <a:lnTo>
                    <a:pt x="427" y="1854"/>
                  </a:lnTo>
                  <a:lnTo>
                    <a:pt x="407" y="1800"/>
                  </a:lnTo>
                  <a:lnTo>
                    <a:pt x="387" y="1746"/>
                  </a:lnTo>
                  <a:lnTo>
                    <a:pt x="369" y="1692"/>
                  </a:lnTo>
                  <a:lnTo>
                    <a:pt x="351" y="1638"/>
                  </a:lnTo>
                  <a:lnTo>
                    <a:pt x="333" y="1582"/>
                  </a:lnTo>
                  <a:lnTo>
                    <a:pt x="316" y="1528"/>
                  </a:lnTo>
                  <a:lnTo>
                    <a:pt x="299" y="1472"/>
                  </a:lnTo>
                  <a:lnTo>
                    <a:pt x="283" y="1416"/>
                  </a:lnTo>
                  <a:lnTo>
                    <a:pt x="268" y="1360"/>
                  </a:lnTo>
                  <a:lnTo>
                    <a:pt x="253" y="1304"/>
                  </a:lnTo>
                  <a:lnTo>
                    <a:pt x="240" y="1247"/>
                  </a:lnTo>
                  <a:lnTo>
                    <a:pt x="225" y="1190"/>
                  </a:lnTo>
                  <a:lnTo>
                    <a:pt x="212" y="1133"/>
                  </a:lnTo>
                  <a:lnTo>
                    <a:pt x="200" y="1075"/>
                  </a:lnTo>
                  <a:lnTo>
                    <a:pt x="189" y="1018"/>
                  </a:lnTo>
                  <a:lnTo>
                    <a:pt x="178" y="960"/>
                  </a:lnTo>
                  <a:lnTo>
                    <a:pt x="168" y="901"/>
                  </a:lnTo>
                  <a:lnTo>
                    <a:pt x="158" y="842"/>
                  </a:lnTo>
                  <a:lnTo>
                    <a:pt x="149" y="784"/>
                  </a:lnTo>
                  <a:lnTo>
                    <a:pt x="140" y="725"/>
                  </a:lnTo>
                  <a:lnTo>
                    <a:pt x="132" y="666"/>
                  </a:lnTo>
                  <a:lnTo>
                    <a:pt x="125" y="606"/>
                  </a:lnTo>
                  <a:lnTo>
                    <a:pt x="119" y="547"/>
                  </a:lnTo>
                  <a:lnTo>
                    <a:pt x="113" y="487"/>
                  </a:lnTo>
                  <a:lnTo>
                    <a:pt x="108" y="427"/>
                  </a:lnTo>
                  <a:lnTo>
                    <a:pt x="103" y="366"/>
                  </a:lnTo>
                  <a:lnTo>
                    <a:pt x="100" y="306"/>
                  </a:lnTo>
                  <a:lnTo>
                    <a:pt x="96" y="245"/>
                  </a:lnTo>
                  <a:lnTo>
                    <a:pt x="94" y="184"/>
                  </a:lnTo>
                  <a:lnTo>
                    <a:pt x="92" y="123"/>
                  </a:lnTo>
                  <a:lnTo>
                    <a:pt x="91" y="62"/>
                  </a:lnTo>
                  <a:lnTo>
                    <a:pt x="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8" name="Freeform 70"/>
            <p:cNvSpPr>
              <a:spLocks/>
            </p:cNvSpPr>
            <p:nvPr/>
          </p:nvSpPr>
          <p:spPr bwMode="auto">
            <a:xfrm>
              <a:off x="4028" y="1525"/>
              <a:ext cx="726" cy="696"/>
            </a:xfrm>
            <a:custGeom>
              <a:avLst/>
              <a:gdLst>
                <a:gd name="T0" fmla="*/ 0 w 4359"/>
                <a:gd name="T1" fmla="*/ 0 h 4871"/>
                <a:gd name="T2" fmla="*/ 0 w 4359"/>
                <a:gd name="T3" fmla="*/ 0 h 4871"/>
                <a:gd name="T4" fmla="*/ 0 w 4359"/>
                <a:gd name="T5" fmla="*/ 0 h 4871"/>
                <a:gd name="T6" fmla="*/ 0 w 4359"/>
                <a:gd name="T7" fmla="*/ 0 h 4871"/>
                <a:gd name="T8" fmla="*/ 0 w 4359"/>
                <a:gd name="T9" fmla="*/ 0 h 4871"/>
                <a:gd name="T10" fmla="*/ 0 w 4359"/>
                <a:gd name="T11" fmla="*/ 0 h 4871"/>
                <a:gd name="T12" fmla="*/ 0 w 4359"/>
                <a:gd name="T13" fmla="*/ 0 h 4871"/>
                <a:gd name="T14" fmla="*/ 0 w 4359"/>
                <a:gd name="T15" fmla="*/ 0 h 4871"/>
                <a:gd name="T16" fmla="*/ 0 w 4359"/>
                <a:gd name="T17" fmla="*/ 0 h 4871"/>
                <a:gd name="T18" fmla="*/ 0 w 4359"/>
                <a:gd name="T19" fmla="*/ 0 h 4871"/>
                <a:gd name="T20" fmla="*/ 0 w 4359"/>
                <a:gd name="T21" fmla="*/ 0 h 4871"/>
                <a:gd name="T22" fmla="*/ 0 w 4359"/>
                <a:gd name="T23" fmla="*/ 0 h 4871"/>
                <a:gd name="T24" fmla="*/ 0 w 4359"/>
                <a:gd name="T25" fmla="*/ 0 h 4871"/>
                <a:gd name="T26" fmla="*/ 0 w 4359"/>
                <a:gd name="T27" fmla="*/ 0 h 4871"/>
                <a:gd name="T28" fmla="*/ 0 w 4359"/>
                <a:gd name="T29" fmla="*/ 0 h 4871"/>
                <a:gd name="T30" fmla="*/ 0 w 4359"/>
                <a:gd name="T31" fmla="*/ 0 h 4871"/>
                <a:gd name="T32" fmla="*/ 0 w 4359"/>
                <a:gd name="T33" fmla="*/ 0 h 4871"/>
                <a:gd name="T34" fmla="*/ 0 w 4359"/>
                <a:gd name="T35" fmla="*/ 0 h 4871"/>
                <a:gd name="T36" fmla="*/ 0 w 4359"/>
                <a:gd name="T37" fmla="*/ 0 h 4871"/>
                <a:gd name="T38" fmla="*/ 0 w 4359"/>
                <a:gd name="T39" fmla="*/ 0 h 4871"/>
                <a:gd name="T40" fmla="*/ 0 w 4359"/>
                <a:gd name="T41" fmla="*/ 0 h 4871"/>
                <a:gd name="T42" fmla="*/ 0 w 4359"/>
                <a:gd name="T43" fmla="*/ 0 h 4871"/>
                <a:gd name="T44" fmla="*/ 0 w 4359"/>
                <a:gd name="T45" fmla="*/ 0 h 4871"/>
                <a:gd name="T46" fmla="*/ 0 w 4359"/>
                <a:gd name="T47" fmla="*/ 0 h 4871"/>
                <a:gd name="T48" fmla="*/ 0 w 4359"/>
                <a:gd name="T49" fmla="*/ 0 h 4871"/>
                <a:gd name="T50" fmla="*/ 0 w 4359"/>
                <a:gd name="T51" fmla="*/ 0 h 4871"/>
                <a:gd name="T52" fmla="*/ 0 w 4359"/>
                <a:gd name="T53" fmla="*/ 0 h 4871"/>
                <a:gd name="T54" fmla="*/ 0 w 4359"/>
                <a:gd name="T55" fmla="*/ 0 h 4871"/>
                <a:gd name="T56" fmla="*/ 0 w 4359"/>
                <a:gd name="T57" fmla="*/ 0 h 4871"/>
                <a:gd name="T58" fmla="*/ 0 w 4359"/>
                <a:gd name="T59" fmla="*/ 0 h 4871"/>
                <a:gd name="T60" fmla="*/ 0 w 4359"/>
                <a:gd name="T61" fmla="*/ 0 h 4871"/>
                <a:gd name="T62" fmla="*/ 0 w 4359"/>
                <a:gd name="T63" fmla="*/ 0 h 4871"/>
                <a:gd name="T64" fmla="*/ 0 w 4359"/>
                <a:gd name="T65" fmla="*/ 0 h 4871"/>
                <a:gd name="T66" fmla="*/ 0 w 4359"/>
                <a:gd name="T67" fmla="*/ 0 h 4871"/>
                <a:gd name="T68" fmla="*/ 0 w 4359"/>
                <a:gd name="T69" fmla="*/ 0 h 4871"/>
                <a:gd name="T70" fmla="*/ 0 w 4359"/>
                <a:gd name="T71" fmla="*/ 0 h 4871"/>
                <a:gd name="T72" fmla="*/ 0 w 4359"/>
                <a:gd name="T73" fmla="*/ 0 h 4871"/>
                <a:gd name="T74" fmla="*/ 0 w 4359"/>
                <a:gd name="T75" fmla="*/ 0 h 4871"/>
                <a:gd name="T76" fmla="*/ 0 w 4359"/>
                <a:gd name="T77" fmla="*/ 0 h 4871"/>
                <a:gd name="T78" fmla="*/ 0 w 4359"/>
                <a:gd name="T79" fmla="*/ 0 h 4871"/>
                <a:gd name="T80" fmla="*/ 0 w 4359"/>
                <a:gd name="T81" fmla="*/ 0 h 4871"/>
                <a:gd name="T82" fmla="*/ 0 w 4359"/>
                <a:gd name="T83" fmla="*/ 0 h 4871"/>
                <a:gd name="T84" fmla="*/ 0 w 4359"/>
                <a:gd name="T85" fmla="*/ 0 h 4871"/>
                <a:gd name="T86" fmla="*/ 0 w 4359"/>
                <a:gd name="T87" fmla="*/ 0 h 4871"/>
                <a:gd name="T88" fmla="*/ 0 w 4359"/>
                <a:gd name="T89" fmla="*/ 0 h 4871"/>
                <a:gd name="T90" fmla="*/ 0 w 4359"/>
                <a:gd name="T91" fmla="*/ 0 h 4871"/>
                <a:gd name="T92" fmla="*/ 0 w 4359"/>
                <a:gd name="T93" fmla="*/ 0 h 4871"/>
                <a:gd name="T94" fmla="*/ 0 w 4359"/>
                <a:gd name="T95" fmla="*/ 0 h 4871"/>
                <a:gd name="T96" fmla="*/ 0 w 4359"/>
                <a:gd name="T97" fmla="*/ 0 h 4871"/>
                <a:gd name="T98" fmla="*/ 0 w 4359"/>
                <a:gd name="T99" fmla="*/ 0 h 4871"/>
                <a:gd name="T100" fmla="*/ 0 w 4359"/>
                <a:gd name="T101" fmla="*/ 0 h 4871"/>
                <a:gd name="T102" fmla="*/ 0 w 4359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1"/>
                <a:gd name="T158" fmla="*/ 4359 w 4359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1">
                  <a:moveTo>
                    <a:pt x="4359" y="0"/>
                  </a:moveTo>
                  <a:lnTo>
                    <a:pt x="4359" y="0"/>
                  </a:lnTo>
                  <a:lnTo>
                    <a:pt x="4303" y="0"/>
                  </a:lnTo>
                  <a:lnTo>
                    <a:pt x="4248" y="2"/>
                  </a:lnTo>
                  <a:lnTo>
                    <a:pt x="4191" y="3"/>
                  </a:lnTo>
                  <a:lnTo>
                    <a:pt x="4135" y="7"/>
                  </a:lnTo>
                  <a:lnTo>
                    <a:pt x="4080" y="10"/>
                  </a:lnTo>
                  <a:lnTo>
                    <a:pt x="4025" y="15"/>
                  </a:lnTo>
                  <a:lnTo>
                    <a:pt x="3969" y="19"/>
                  </a:lnTo>
                  <a:lnTo>
                    <a:pt x="3915" y="25"/>
                  </a:lnTo>
                  <a:lnTo>
                    <a:pt x="3860" y="32"/>
                  </a:lnTo>
                  <a:lnTo>
                    <a:pt x="3805" y="40"/>
                  </a:lnTo>
                  <a:lnTo>
                    <a:pt x="3751" y="47"/>
                  </a:lnTo>
                  <a:lnTo>
                    <a:pt x="3697" y="57"/>
                  </a:lnTo>
                  <a:lnTo>
                    <a:pt x="3643" y="66"/>
                  </a:lnTo>
                  <a:lnTo>
                    <a:pt x="3590" y="77"/>
                  </a:lnTo>
                  <a:lnTo>
                    <a:pt x="3536" y="87"/>
                  </a:lnTo>
                  <a:lnTo>
                    <a:pt x="3483" y="100"/>
                  </a:lnTo>
                  <a:lnTo>
                    <a:pt x="3430" y="112"/>
                  </a:lnTo>
                  <a:lnTo>
                    <a:pt x="3377" y="126"/>
                  </a:lnTo>
                  <a:lnTo>
                    <a:pt x="3325" y="139"/>
                  </a:lnTo>
                  <a:lnTo>
                    <a:pt x="3272" y="154"/>
                  </a:lnTo>
                  <a:lnTo>
                    <a:pt x="3220" y="170"/>
                  </a:lnTo>
                  <a:lnTo>
                    <a:pt x="3168" y="185"/>
                  </a:lnTo>
                  <a:lnTo>
                    <a:pt x="3116" y="202"/>
                  </a:lnTo>
                  <a:lnTo>
                    <a:pt x="3066" y="219"/>
                  </a:lnTo>
                  <a:lnTo>
                    <a:pt x="3014" y="237"/>
                  </a:lnTo>
                  <a:lnTo>
                    <a:pt x="2963" y="257"/>
                  </a:lnTo>
                  <a:lnTo>
                    <a:pt x="2913" y="276"/>
                  </a:lnTo>
                  <a:lnTo>
                    <a:pt x="2863" y="296"/>
                  </a:lnTo>
                  <a:lnTo>
                    <a:pt x="2813" y="318"/>
                  </a:lnTo>
                  <a:lnTo>
                    <a:pt x="2764" y="339"/>
                  </a:lnTo>
                  <a:lnTo>
                    <a:pt x="2714" y="361"/>
                  </a:lnTo>
                  <a:lnTo>
                    <a:pt x="2666" y="385"/>
                  </a:lnTo>
                  <a:lnTo>
                    <a:pt x="2616" y="407"/>
                  </a:lnTo>
                  <a:lnTo>
                    <a:pt x="2568" y="432"/>
                  </a:lnTo>
                  <a:lnTo>
                    <a:pt x="2520" y="457"/>
                  </a:lnTo>
                  <a:lnTo>
                    <a:pt x="2472" y="482"/>
                  </a:lnTo>
                  <a:lnTo>
                    <a:pt x="2425" y="508"/>
                  </a:lnTo>
                  <a:lnTo>
                    <a:pt x="2377" y="535"/>
                  </a:lnTo>
                  <a:lnTo>
                    <a:pt x="2331" y="562"/>
                  </a:lnTo>
                  <a:lnTo>
                    <a:pt x="2284" y="589"/>
                  </a:lnTo>
                  <a:lnTo>
                    <a:pt x="2238" y="619"/>
                  </a:lnTo>
                  <a:lnTo>
                    <a:pt x="2192" y="647"/>
                  </a:lnTo>
                  <a:lnTo>
                    <a:pt x="2146" y="676"/>
                  </a:lnTo>
                  <a:lnTo>
                    <a:pt x="2102" y="707"/>
                  </a:lnTo>
                  <a:lnTo>
                    <a:pt x="2056" y="737"/>
                  </a:lnTo>
                  <a:lnTo>
                    <a:pt x="2012" y="769"/>
                  </a:lnTo>
                  <a:lnTo>
                    <a:pt x="1968" y="802"/>
                  </a:lnTo>
                  <a:lnTo>
                    <a:pt x="1925" y="834"/>
                  </a:lnTo>
                  <a:lnTo>
                    <a:pt x="1881" y="867"/>
                  </a:lnTo>
                  <a:lnTo>
                    <a:pt x="1839" y="901"/>
                  </a:lnTo>
                  <a:lnTo>
                    <a:pt x="1796" y="935"/>
                  </a:lnTo>
                  <a:lnTo>
                    <a:pt x="1754" y="970"/>
                  </a:lnTo>
                  <a:lnTo>
                    <a:pt x="1712" y="1005"/>
                  </a:lnTo>
                  <a:lnTo>
                    <a:pt x="1671" y="1042"/>
                  </a:lnTo>
                  <a:lnTo>
                    <a:pt x="1629" y="1078"/>
                  </a:lnTo>
                  <a:lnTo>
                    <a:pt x="1589" y="1115"/>
                  </a:lnTo>
                  <a:lnTo>
                    <a:pt x="1548" y="1152"/>
                  </a:lnTo>
                  <a:lnTo>
                    <a:pt x="1509" y="1191"/>
                  </a:lnTo>
                  <a:lnTo>
                    <a:pt x="1469" y="1229"/>
                  </a:lnTo>
                  <a:lnTo>
                    <a:pt x="1431" y="1268"/>
                  </a:lnTo>
                  <a:lnTo>
                    <a:pt x="1392" y="1307"/>
                  </a:lnTo>
                  <a:lnTo>
                    <a:pt x="1354" y="1348"/>
                  </a:lnTo>
                  <a:lnTo>
                    <a:pt x="1317" y="1389"/>
                  </a:lnTo>
                  <a:lnTo>
                    <a:pt x="1279" y="1430"/>
                  </a:lnTo>
                  <a:lnTo>
                    <a:pt x="1243" y="1471"/>
                  </a:lnTo>
                  <a:lnTo>
                    <a:pt x="1206" y="1513"/>
                  </a:lnTo>
                  <a:lnTo>
                    <a:pt x="1170" y="1556"/>
                  </a:lnTo>
                  <a:lnTo>
                    <a:pt x="1134" y="1599"/>
                  </a:lnTo>
                  <a:lnTo>
                    <a:pt x="1100" y="1642"/>
                  </a:lnTo>
                  <a:lnTo>
                    <a:pt x="1066" y="1686"/>
                  </a:lnTo>
                  <a:lnTo>
                    <a:pt x="1031" y="1731"/>
                  </a:lnTo>
                  <a:lnTo>
                    <a:pt x="998" y="1776"/>
                  </a:lnTo>
                  <a:lnTo>
                    <a:pt x="964" y="1821"/>
                  </a:lnTo>
                  <a:lnTo>
                    <a:pt x="932" y="1867"/>
                  </a:lnTo>
                  <a:lnTo>
                    <a:pt x="900" y="1914"/>
                  </a:lnTo>
                  <a:lnTo>
                    <a:pt x="868" y="1960"/>
                  </a:lnTo>
                  <a:lnTo>
                    <a:pt x="837" y="2007"/>
                  </a:lnTo>
                  <a:lnTo>
                    <a:pt x="805" y="2055"/>
                  </a:lnTo>
                  <a:lnTo>
                    <a:pt x="776" y="2102"/>
                  </a:lnTo>
                  <a:lnTo>
                    <a:pt x="746" y="2151"/>
                  </a:lnTo>
                  <a:lnTo>
                    <a:pt x="717" y="2200"/>
                  </a:lnTo>
                  <a:lnTo>
                    <a:pt x="688" y="2249"/>
                  </a:lnTo>
                  <a:lnTo>
                    <a:pt x="660" y="2299"/>
                  </a:lnTo>
                  <a:lnTo>
                    <a:pt x="632" y="2349"/>
                  </a:lnTo>
                  <a:lnTo>
                    <a:pt x="605" y="2399"/>
                  </a:lnTo>
                  <a:lnTo>
                    <a:pt x="579" y="2450"/>
                  </a:lnTo>
                  <a:lnTo>
                    <a:pt x="552" y="2502"/>
                  </a:lnTo>
                  <a:lnTo>
                    <a:pt x="527" y="2553"/>
                  </a:lnTo>
                  <a:lnTo>
                    <a:pt x="502" y="2605"/>
                  </a:lnTo>
                  <a:lnTo>
                    <a:pt x="477" y="2657"/>
                  </a:lnTo>
                  <a:lnTo>
                    <a:pt x="454" y="2710"/>
                  </a:lnTo>
                  <a:lnTo>
                    <a:pt x="431" y="2763"/>
                  </a:lnTo>
                  <a:lnTo>
                    <a:pt x="408" y="2816"/>
                  </a:lnTo>
                  <a:lnTo>
                    <a:pt x="385" y="2870"/>
                  </a:lnTo>
                  <a:lnTo>
                    <a:pt x="364" y="2923"/>
                  </a:lnTo>
                  <a:lnTo>
                    <a:pt x="343" y="2979"/>
                  </a:lnTo>
                  <a:lnTo>
                    <a:pt x="323" y="3033"/>
                  </a:lnTo>
                  <a:lnTo>
                    <a:pt x="302" y="3089"/>
                  </a:lnTo>
                  <a:lnTo>
                    <a:pt x="283" y="3144"/>
                  </a:lnTo>
                  <a:lnTo>
                    <a:pt x="265" y="3199"/>
                  </a:lnTo>
                  <a:lnTo>
                    <a:pt x="247" y="3256"/>
                  </a:lnTo>
                  <a:lnTo>
                    <a:pt x="229" y="3311"/>
                  </a:lnTo>
                  <a:lnTo>
                    <a:pt x="212" y="3369"/>
                  </a:lnTo>
                  <a:lnTo>
                    <a:pt x="196" y="3426"/>
                  </a:lnTo>
                  <a:lnTo>
                    <a:pt x="181" y="3483"/>
                  </a:lnTo>
                  <a:lnTo>
                    <a:pt x="166" y="3541"/>
                  </a:lnTo>
                  <a:lnTo>
                    <a:pt x="152" y="3599"/>
                  </a:lnTo>
                  <a:lnTo>
                    <a:pt x="137" y="3656"/>
                  </a:lnTo>
                  <a:lnTo>
                    <a:pt x="124" y="3715"/>
                  </a:lnTo>
                  <a:lnTo>
                    <a:pt x="112" y="3774"/>
                  </a:lnTo>
                  <a:lnTo>
                    <a:pt x="100" y="3833"/>
                  </a:lnTo>
                  <a:lnTo>
                    <a:pt x="89" y="3892"/>
                  </a:lnTo>
                  <a:lnTo>
                    <a:pt x="78" y="3951"/>
                  </a:lnTo>
                  <a:lnTo>
                    <a:pt x="68" y="4011"/>
                  </a:lnTo>
                  <a:lnTo>
                    <a:pt x="58" y="4071"/>
                  </a:lnTo>
                  <a:lnTo>
                    <a:pt x="50" y="4131"/>
                  </a:lnTo>
                  <a:lnTo>
                    <a:pt x="42" y="4192"/>
                  </a:lnTo>
                  <a:lnTo>
                    <a:pt x="35" y="4252"/>
                  </a:lnTo>
                  <a:lnTo>
                    <a:pt x="28" y="4313"/>
                  </a:lnTo>
                  <a:lnTo>
                    <a:pt x="22" y="4374"/>
                  </a:lnTo>
                  <a:lnTo>
                    <a:pt x="17" y="4437"/>
                  </a:lnTo>
                  <a:lnTo>
                    <a:pt x="13" y="4498"/>
                  </a:lnTo>
                  <a:lnTo>
                    <a:pt x="9" y="4560"/>
                  </a:lnTo>
                  <a:lnTo>
                    <a:pt x="6" y="4621"/>
                  </a:lnTo>
                  <a:lnTo>
                    <a:pt x="3" y="4684"/>
                  </a:lnTo>
                  <a:lnTo>
                    <a:pt x="1" y="4747"/>
                  </a:lnTo>
                  <a:lnTo>
                    <a:pt x="0" y="4809"/>
                  </a:lnTo>
                  <a:lnTo>
                    <a:pt x="0" y="4871"/>
                  </a:lnTo>
                  <a:lnTo>
                    <a:pt x="91" y="4871"/>
                  </a:lnTo>
                  <a:lnTo>
                    <a:pt x="91" y="4810"/>
                  </a:lnTo>
                  <a:lnTo>
                    <a:pt x="92" y="4749"/>
                  </a:lnTo>
                  <a:lnTo>
                    <a:pt x="94" y="4688"/>
                  </a:lnTo>
                  <a:lnTo>
                    <a:pt x="96" y="4627"/>
                  </a:lnTo>
                  <a:lnTo>
                    <a:pt x="100" y="4566"/>
                  </a:lnTo>
                  <a:lnTo>
                    <a:pt x="103" y="4506"/>
                  </a:lnTo>
                  <a:lnTo>
                    <a:pt x="108" y="4445"/>
                  </a:lnTo>
                  <a:lnTo>
                    <a:pt x="113" y="4385"/>
                  </a:lnTo>
                  <a:lnTo>
                    <a:pt x="119" y="4325"/>
                  </a:lnTo>
                  <a:lnTo>
                    <a:pt x="125" y="4266"/>
                  </a:lnTo>
                  <a:lnTo>
                    <a:pt x="132" y="4206"/>
                  </a:lnTo>
                  <a:lnTo>
                    <a:pt x="140" y="4147"/>
                  </a:lnTo>
                  <a:lnTo>
                    <a:pt x="149" y="4088"/>
                  </a:lnTo>
                  <a:lnTo>
                    <a:pt x="158" y="4030"/>
                  </a:lnTo>
                  <a:lnTo>
                    <a:pt x="168" y="3971"/>
                  </a:lnTo>
                  <a:lnTo>
                    <a:pt x="178" y="3912"/>
                  </a:lnTo>
                  <a:lnTo>
                    <a:pt x="189" y="3854"/>
                  </a:lnTo>
                  <a:lnTo>
                    <a:pt x="200" y="3797"/>
                  </a:lnTo>
                  <a:lnTo>
                    <a:pt x="212" y="3739"/>
                  </a:lnTo>
                  <a:lnTo>
                    <a:pt x="225" y="3682"/>
                  </a:lnTo>
                  <a:lnTo>
                    <a:pt x="240" y="3625"/>
                  </a:lnTo>
                  <a:lnTo>
                    <a:pt x="253" y="3568"/>
                  </a:lnTo>
                  <a:lnTo>
                    <a:pt x="268" y="3512"/>
                  </a:lnTo>
                  <a:lnTo>
                    <a:pt x="283" y="3456"/>
                  </a:lnTo>
                  <a:lnTo>
                    <a:pt x="299" y="3400"/>
                  </a:lnTo>
                  <a:lnTo>
                    <a:pt x="316" y="3344"/>
                  </a:lnTo>
                  <a:lnTo>
                    <a:pt x="333" y="3290"/>
                  </a:lnTo>
                  <a:lnTo>
                    <a:pt x="351" y="3234"/>
                  </a:lnTo>
                  <a:lnTo>
                    <a:pt x="369" y="3180"/>
                  </a:lnTo>
                  <a:lnTo>
                    <a:pt x="387" y="3126"/>
                  </a:lnTo>
                  <a:lnTo>
                    <a:pt x="407" y="3072"/>
                  </a:lnTo>
                  <a:lnTo>
                    <a:pt x="427" y="3018"/>
                  </a:lnTo>
                  <a:lnTo>
                    <a:pt x="448" y="2964"/>
                  </a:lnTo>
                  <a:lnTo>
                    <a:pt x="469" y="2912"/>
                  </a:lnTo>
                  <a:lnTo>
                    <a:pt x="491" y="2859"/>
                  </a:lnTo>
                  <a:lnTo>
                    <a:pt x="513" y="2807"/>
                  </a:lnTo>
                  <a:lnTo>
                    <a:pt x="535" y="2755"/>
                  </a:lnTo>
                  <a:lnTo>
                    <a:pt x="558" y="2703"/>
                  </a:lnTo>
                  <a:lnTo>
                    <a:pt x="583" y="2652"/>
                  </a:lnTo>
                  <a:lnTo>
                    <a:pt x="607" y="2601"/>
                  </a:lnTo>
                  <a:lnTo>
                    <a:pt x="632" y="2551"/>
                  </a:lnTo>
                  <a:lnTo>
                    <a:pt x="658" y="2501"/>
                  </a:lnTo>
                  <a:lnTo>
                    <a:pt x="684" y="2451"/>
                  </a:lnTo>
                  <a:lnTo>
                    <a:pt x="710" y="2402"/>
                  </a:lnTo>
                  <a:lnTo>
                    <a:pt x="738" y="2352"/>
                  </a:lnTo>
                  <a:lnTo>
                    <a:pt x="765" y="2304"/>
                  </a:lnTo>
                  <a:lnTo>
                    <a:pt x="793" y="2256"/>
                  </a:lnTo>
                  <a:lnTo>
                    <a:pt x="822" y="2208"/>
                  </a:lnTo>
                  <a:lnTo>
                    <a:pt x="851" y="2160"/>
                  </a:lnTo>
                  <a:lnTo>
                    <a:pt x="880" y="2114"/>
                  </a:lnTo>
                  <a:lnTo>
                    <a:pt x="910" y="2067"/>
                  </a:lnTo>
                  <a:lnTo>
                    <a:pt x="941" y="2021"/>
                  </a:lnTo>
                  <a:lnTo>
                    <a:pt x="971" y="1975"/>
                  </a:lnTo>
                  <a:lnTo>
                    <a:pt x="1003" y="1931"/>
                  </a:lnTo>
                  <a:lnTo>
                    <a:pt x="1035" y="1885"/>
                  </a:lnTo>
                  <a:lnTo>
                    <a:pt x="1068" y="1841"/>
                  </a:lnTo>
                  <a:lnTo>
                    <a:pt x="1101" y="1797"/>
                  </a:lnTo>
                  <a:lnTo>
                    <a:pt x="1134" y="1753"/>
                  </a:lnTo>
                  <a:lnTo>
                    <a:pt x="1168" y="1710"/>
                  </a:lnTo>
                  <a:lnTo>
                    <a:pt x="1202" y="1667"/>
                  </a:lnTo>
                  <a:lnTo>
                    <a:pt x="1237" y="1625"/>
                  </a:lnTo>
                  <a:lnTo>
                    <a:pt x="1272" y="1583"/>
                  </a:lnTo>
                  <a:lnTo>
                    <a:pt x="1307" y="1543"/>
                  </a:lnTo>
                  <a:lnTo>
                    <a:pt x="1344" y="1502"/>
                  </a:lnTo>
                  <a:lnTo>
                    <a:pt x="1380" y="1461"/>
                  </a:lnTo>
                  <a:lnTo>
                    <a:pt x="1417" y="1422"/>
                  </a:lnTo>
                  <a:lnTo>
                    <a:pt x="1454" y="1382"/>
                  </a:lnTo>
                  <a:lnTo>
                    <a:pt x="1492" y="1344"/>
                  </a:lnTo>
                  <a:lnTo>
                    <a:pt x="1530" y="1305"/>
                  </a:lnTo>
                  <a:lnTo>
                    <a:pt x="1569" y="1268"/>
                  </a:lnTo>
                  <a:lnTo>
                    <a:pt x="1608" y="1230"/>
                  </a:lnTo>
                  <a:lnTo>
                    <a:pt x="1646" y="1193"/>
                  </a:lnTo>
                  <a:lnTo>
                    <a:pt x="1687" y="1157"/>
                  </a:lnTo>
                  <a:lnTo>
                    <a:pt x="1726" y="1122"/>
                  </a:lnTo>
                  <a:lnTo>
                    <a:pt x="1767" y="1087"/>
                  </a:lnTo>
                  <a:lnTo>
                    <a:pt x="1808" y="1052"/>
                  </a:lnTo>
                  <a:lnTo>
                    <a:pt x="1849" y="1018"/>
                  </a:lnTo>
                  <a:lnTo>
                    <a:pt x="1891" y="984"/>
                  </a:lnTo>
                  <a:lnTo>
                    <a:pt x="1933" y="951"/>
                  </a:lnTo>
                  <a:lnTo>
                    <a:pt x="1975" y="918"/>
                  </a:lnTo>
                  <a:lnTo>
                    <a:pt x="2018" y="887"/>
                  </a:lnTo>
                  <a:lnTo>
                    <a:pt x="2061" y="855"/>
                  </a:lnTo>
                  <a:lnTo>
                    <a:pt x="2105" y="824"/>
                  </a:lnTo>
                  <a:lnTo>
                    <a:pt x="2149" y="794"/>
                  </a:lnTo>
                  <a:lnTo>
                    <a:pt x="2193" y="765"/>
                  </a:lnTo>
                  <a:lnTo>
                    <a:pt x="2238" y="735"/>
                  </a:lnTo>
                  <a:lnTo>
                    <a:pt x="2282" y="707"/>
                  </a:lnTo>
                  <a:lnTo>
                    <a:pt x="2328" y="679"/>
                  </a:lnTo>
                  <a:lnTo>
                    <a:pt x="2373" y="651"/>
                  </a:lnTo>
                  <a:lnTo>
                    <a:pt x="2419" y="625"/>
                  </a:lnTo>
                  <a:lnTo>
                    <a:pt x="2465" y="599"/>
                  </a:lnTo>
                  <a:lnTo>
                    <a:pt x="2512" y="573"/>
                  </a:lnTo>
                  <a:lnTo>
                    <a:pt x="2558" y="549"/>
                  </a:lnTo>
                  <a:lnTo>
                    <a:pt x="2605" y="525"/>
                  </a:lnTo>
                  <a:lnTo>
                    <a:pt x="2653" y="501"/>
                  </a:lnTo>
                  <a:lnTo>
                    <a:pt x="2700" y="477"/>
                  </a:lnTo>
                  <a:lnTo>
                    <a:pt x="2749" y="456"/>
                  </a:lnTo>
                  <a:lnTo>
                    <a:pt x="2797" y="434"/>
                  </a:lnTo>
                  <a:lnTo>
                    <a:pt x="2846" y="413"/>
                  </a:lnTo>
                  <a:lnTo>
                    <a:pt x="2894" y="392"/>
                  </a:lnTo>
                  <a:lnTo>
                    <a:pt x="2943" y="372"/>
                  </a:lnTo>
                  <a:lnTo>
                    <a:pt x="2993" y="353"/>
                  </a:lnTo>
                  <a:lnTo>
                    <a:pt x="3042" y="335"/>
                  </a:lnTo>
                  <a:lnTo>
                    <a:pt x="3093" y="317"/>
                  </a:lnTo>
                  <a:lnTo>
                    <a:pt x="3142" y="300"/>
                  </a:lnTo>
                  <a:lnTo>
                    <a:pt x="3193" y="284"/>
                  </a:lnTo>
                  <a:lnTo>
                    <a:pt x="3244" y="268"/>
                  </a:lnTo>
                  <a:lnTo>
                    <a:pt x="3295" y="252"/>
                  </a:lnTo>
                  <a:lnTo>
                    <a:pt x="3346" y="239"/>
                  </a:lnTo>
                  <a:lnTo>
                    <a:pt x="3397" y="224"/>
                  </a:lnTo>
                  <a:lnTo>
                    <a:pt x="3449" y="211"/>
                  </a:lnTo>
                  <a:lnTo>
                    <a:pt x="3501" y="199"/>
                  </a:lnTo>
                  <a:lnTo>
                    <a:pt x="3553" y="188"/>
                  </a:lnTo>
                  <a:lnTo>
                    <a:pt x="3605" y="176"/>
                  </a:lnTo>
                  <a:lnTo>
                    <a:pt x="3658" y="166"/>
                  </a:lnTo>
                  <a:lnTo>
                    <a:pt x="3710" y="157"/>
                  </a:lnTo>
                  <a:lnTo>
                    <a:pt x="3764" y="148"/>
                  </a:lnTo>
                  <a:lnTo>
                    <a:pt x="3817" y="140"/>
                  </a:lnTo>
                  <a:lnTo>
                    <a:pt x="3870" y="133"/>
                  </a:lnTo>
                  <a:lnTo>
                    <a:pt x="3924" y="127"/>
                  </a:lnTo>
                  <a:lnTo>
                    <a:pt x="3977" y="121"/>
                  </a:lnTo>
                  <a:lnTo>
                    <a:pt x="4032" y="116"/>
                  </a:lnTo>
                  <a:lnTo>
                    <a:pt x="4086" y="112"/>
                  </a:lnTo>
                  <a:lnTo>
                    <a:pt x="4140" y="109"/>
                  </a:lnTo>
                  <a:lnTo>
                    <a:pt x="4195" y="105"/>
                  </a:lnTo>
                  <a:lnTo>
                    <a:pt x="4250" y="103"/>
                  </a:lnTo>
                  <a:lnTo>
                    <a:pt x="4304" y="103"/>
                  </a:lnTo>
                  <a:lnTo>
                    <a:pt x="4359" y="102"/>
                  </a:lnTo>
                  <a:lnTo>
                    <a:pt x="4359" y="0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9" name="Freeform 71"/>
            <p:cNvSpPr>
              <a:spLocks/>
            </p:cNvSpPr>
            <p:nvPr/>
          </p:nvSpPr>
          <p:spPr bwMode="auto">
            <a:xfrm>
              <a:off x="4264" y="1771"/>
              <a:ext cx="485" cy="487"/>
            </a:xfrm>
            <a:custGeom>
              <a:avLst/>
              <a:gdLst>
                <a:gd name="T0" fmla="*/ 0 w 2905"/>
                <a:gd name="T1" fmla="*/ 0 h 3409"/>
                <a:gd name="T2" fmla="*/ 0 w 2905"/>
                <a:gd name="T3" fmla="*/ 0 h 3409"/>
                <a:gd name="T4" fmla="*/ 0 w 2905"/>
                <a:gd name="T5" fmla="*/ 0 h 3409"/>
                <a:gd name="T6" fmla="*/ 0 w 2905"/>
                <a:gd name="T7" fmla="*/ 0 h 3409"/>
                <a:gd name="T8" fmla="*/ 0 w 2905"/>
                <a:gd name="T9" fmla="*/ 0 h 3409"/>
                <a:gd name="T10" fmla="*/ 0 w 2905"/>
                <a:gd name="T11" fmla="*/ 0 h 3409"/>
                <a:gd name="T12" fmla="*/ 0 w 2905"/>
                <a:gd name="T13" fmla="*/ 0 h 3409"/>
                <a:gd name="T14" fmla="*/ 0 w 2905"/>
                <a:gd name="T15" fmla="*/ 0 h 3409"/>
                <a:gd name="T16" fmla="*/ 0 w 2905"/>
                <a:gd name="T17" fmla="*/ 0 h 3409"/>
                <a:gd name="T18" fmla="*/ 0 w 2905"/>
                <a:gd name="T19" fmla="*/ 0 h 34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05"/>
                <a:gd name="T31" fmla="*/ 0 h 3409"/>
                <a:gd name="T32" fmla="*/ 2905 w 2905"/>
                <a:gd name="T33" fmla="*/ 3409 h 34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05" h="3409">
                  <a:moveTo>
                    <a:pt x="95" y="3357"/>
                  </a:moveTo>
                  <a:lnTo>
                    <a:pt x="85" y="3409"/>
                  </a:lnTo>
                  <a:lnTo>
                    <a:pt x="2905" y="69"/>
                  </a:lnTo>
                  <a:lnTo>
                    <a:pt x="2838" y="0"/>
                  </a:lnTo>
                  <a:lnTo>
                    <a:pt x="19" y="3339"/>
                  </a:lnTo>
                  <a:lnTo>
                    <a:pt x="9" y="3391"/>
                  </a:lnTo>
                  <a:lnTo>
                    <a:pt x="19" y="3339"/>
                  </a:lnTo>
                  <a:lnTo>
                    <a:pt x="0" y="3362"/>
                  </a:lnTo>
                  <a:lnTo>
                    <a:pt x="9" y="3391"/>
                  </a:lnTo>
                  <a:lnTo>
                    <a:pt x="95" y="3357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0" name="Freeform 72"/>
            <p:cNvSpPr>
              <a:spLocks/>
            </p:cNvSpPr>
            <p:nvPr/>
          </p:nvSpPr>
          <p:spPr bwMode="auto">
            <a:xfrm>
              <a:off x="4266" y="2251"/>
              <a:ext cx="133" cy="333"/>
            </a:xfrm>
            <a:custGeom>
              <a:avLst/>
              <a:gdLst>
                <a:gd name="T0" fmla="*/ 0 w 799"/>
                <a:gd name="T1" fmla="*/ 0 h 2329"/>
                <a:gd name="T2" fmla="*/ 0 w 799"/>
                <a:gd name="T3" fmla="*/ 0 h 2329"/>
                <a:gd name="T4" fmla="*/ 0 w 799"/>
                <a:gd name="T5" fmla="*/ 0 h 2329"/>
                <a:gd name="T6" fmla="*/ 0 w 799"/>
                <a:gd name="T7" fmla="*/ 0 h 2329"/>
                <a:gd name="T8" fmla="*/ 0 w 799"/>
                <a:gd name="T9" fmla="*/ 0 h 2329"/>
                <a:gd name="T10" fmla="*/ 0 w 799"/>
                <a:gd name="T11" fmla="*/ 0 h 2329"/>
                <a:gd name="T12" fmla="*/ 0 w 799"/>
                <a:gd name="T13" fmla="*/ 0 h 2329"/>
                <a:gd name="T14" fmla="*/ 0 w 799"/>
                <a:gd name="T15" fmla="*/ 0 h 2329"/>
                <a:gd name="T16" fmla="*/ 0 w 799"/>
                <a:gd name="T17" fmla="*/ 0 h 2329"/>
                <a:gd name="T18" fmla="*/ 0 w 799"/>
                <a:gd name="T19" fmla="*/ 0 h 23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9"/>
                <a:gd name="T31" fmla="*/ 0 h 2329"/>
                <a:gd name="T32" fmla="*/ 799 w 799"/>
                <a:gd name="T33" fmla="*/ 2329 h 23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9" h="2329">
                  <a:moveTo>
                    <a:pt x="736" y="2211"/>
                  </a:moveTo>
                  <a:lnTo>
                    <a:pt x="799" y="2240"/>
                  </a:lnTo>
                  <a:lnTo>
                    <a:pt x="86" y="0"/>
                  </a:lnTo>
                  <a:lnTo>
                    <a:pt x="0" y="34"/>
                  </a:lnTo>
                  <a:lnTo>
                    <a:pt x="713" y="2274"/>
                  </a:lnTo>
                  <a:lnTo>
                    <a:pt x="777" y="2302"/>
                  </a:lnTo>
                  <a:lnTo>
                    <a:pt x="713" y="2274"/>
                  </a:lnTo>
                  <a:lnTo>
                    <a:pt x="731" y="2329"/>
                  </a:lnTo>
                  <a:lnTo>
                    <a:pt x="777" y="2302"/>
                  </a:lnTo>
                  <a:lnTo>
                    <a:pt x="736" y="221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1" name="Freeform 73"/>
            <p:cNvSpPr>
              <a:spLocks/>
            </p:cNvSpPr>
            <p:nvPr/>
          </p:nvSpPr>
          <p:spPr bwMode="auto">
            <a:xfrm>
              <a:off x="4389" y="2242"/>
              <a:ext cx="663" cy="338"/>
            </a:xfrm>
            <a:custGeom>
              <a:avLst/>
              <a:gdLst>
                <a:gd name="T0" fmla="*/ 0 w 3980"/>
                <a:gd name="T1" fmla="*/ 0 h 2368"/>
                <a:gd name="T2" fmla="*/ 0 w 3980"/>
                <a:gd name="T3" fmla="*/ 0 h 2368"/>
                <a:gd name="T4" fmla="*/ 0 w 3980"/>
                <a:gd name="T5" fmla="*/ 0 h 2368"/>
                <a:gd name="T6" fmla="*/ 0 w 3980"/>
                <a:gd name="T7" fmla="*/ 0 h 2368"/>
                <a:gd name="T8" fmla="*/ 0 w 3980"/>
                <a:gd name="T9" fmla="*/ 0 h 2368"/>
                <a:gd name="T10" fmla="*/ 0 w 3980"/>
                <a:gd name="T11" fmla="*/ 0 h 23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80"/>
                <a:gd name="T19" fmla="*/ 0 h 2368"/>
                <a:gd name="T20" fmla="*/ 3980 w 3980"/>
                <a:gd name="T21" fmla="*/ 2368 h 23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80" h="2368">
                  <a:moveTo>
                    <a:pt x="3959" y="45"/>
                  </a:moveTo>
                  <a:lnTo>
                    <a:pt x="3938" y="0"/>
                  </a:lnTo>
                  <a:lnTo>
                    <a:pt x="0" y="2277"/>
                  </a:lnTo>
                  <a:lnTo>
                    <a:pt x="41" y="2368"/>
                  </a:lnTo>
                  <a:lnTo>
                    <a:pt x="3980" y="90"/>
                  </a:lnTo>
                  <a:lnTo>
                    <a:pt x="3959" y="45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2" name="Freeform 74"/>
            <p:cNvSpPr>
              <a:spLocks/>
            </p:cNvSpPr>
            <p:nvPr/>
          </p:nvSpPr>
          <p:spPr bwMode="auto">
            <a:xfrm>
              <a:off x="4694" y="2339"/>
              <a:ext cx="528" cy="306"/>
            </a:xfrm>
            <a:custGeom>
              <a:avLst/>
              <a:gdLst>
                <a:gd name="T0" fmla="*/ 0 w 3171"/>
                <a:gd name="T1" fmla="*/ 0 h 2138"/>
                <a:gd name="T2" fmla="*/ 0 w 3171"/>
                <a:gd name="T3" fmla="*/ 0 h 2138"/>
                <a:gd name="T4" fmla="*/ 0 w 3171"/>
                <a:gd name="T5" fmla="*/ 0 h 2138"/>
                <a:gd name="T6" fmla="*/ 0 w 3171"/>
                <a:gd name="T7" fmla="*/ 0 h 2138"/>
                <a:gd name="T8" fmla="*/ 0 w 3171"/>
                <a:gd name="T9" fmla="*/ 0 h 2138"/>
                <a:gd name="T10" fmla="*/ 0 w 3171"/>
                <a:gd name="T11" fmla="*/ 0 h 2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1"/>
                <a:gd name="T19" fmla="*/ 0 h 2138"/>
                <a:gd name="T20" fmla="*/ 3171 w 3171"/>
                <a:gd name="T21" fmla="*/ 2138 h 2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1" h="2138">
                  <a:moveTo>
                    <a:pt x="3147" y="43"/>
                  </a:moveTo>
                  <a:lnTo>
                    <a:pt x="3125" y="0"/>
                  </a:lnTo>
                  <a:lnTo>
                    <a:pt x="0" y="2049"/>
                  </a:lnTo>
                  <a:lnTo>
                    <a:pt x="45" y="2138"/>
                  </a:lnTo>
                  <a:lnTo>
                    <a:pt x="3171" y="87"/>
                  </a:lnTo>
                  <a:lnTo>
                    <a:pt x="3147" y="43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3" name="Freeform 75"/>
            <p:cNvSpPr>
              <a:spLocks/>
            </p:cNvSpPr>
            <p:nvPr/>
          </p:nvSpPr>
          <p:spPr bwMode="auto">
            <a:xfrm>
              <a:off x="4970" y="1841"/>
              <a:ext cx="356" cy="216"/>
            </a:xfrm>
            <a:custGeom>
              <a:avLst/>
              <a:gdLst>
                <a:gd name="T0" fmla="*/ 0 w 2136"/>
                <a:gd name="T1" fmla="*/ 0 h 1515"/>
                <a:gd name="T2" fmla="*/ 0 w 2136"/>
                <a:gd name="T3" fmla="*/ 0 h 1515"/>
                <a:gd name="T4" fmla="*/ 0 w 2136"/>
                <a:gd name="T5" fmla="*/ 0 h 1515"/>
                <a:gd name="T6" fmla="*/ 0 w 2136"/>
                <a:gd name="T7" fmla="*/ 0 h 1515"/>
                <a:gd name="T8" fmla="*/ 0 w 2136"/>
                <a:gd name="T9" fmla="*/ 0 h 1515"/>
                <a:gd name="T10" fmla="*/ 0 w 2136"/>
                <a:gd name="T11" fmla="*/ 0 h 1515"/>
                <a:gd name="T12" fmla="*/ 0 w 2136"/>
                <a:gd name="T13" fmla="*/ 0 h 1515"/>
                <a:gd name="T14" fmla="*/ 0 w 2136"/>
                <a:gd name="T15" fmla="*/ 0 h 1515"/>
                <a:gd name="T16" fmla="*/ 0 w 2136"/>
                <a:gd name="T17" fmla="*/ 0 h 1515"/>
                <a:gd name="T18" fmla="*/ 0 w 2136"/>
                <a:gd name="T19" fmla="*/ 0 h 15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36"/>
                <a:gd name="T31" fmla="*/ 0 h 1515"/>
                <a:gd name="T32" fmla="*/ 2136 w 2136"/>
                <a:gd name="T33" fmla="*/ 1515 h 15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36" h="1515">
                  <a:moveTo>
                    <a:pt x="104" y="90"/>
                  </a:moveTo>
                  <a:lnTo>
                    <a:pt x="35" y="141"/>
                  </a:lnTo>
                  <a:lnTo>
                    <a:pt x="2090" y="1515"/>
                  </a:lnTo>
                  <a:lnTo>
                    <a:pt x="2136" y="1428"/>
                  </a:lnTo>
                  <a:lnTo>
                    <a:pt x="82" y="54"/>
                  </a:lnTo>
                  <a:lnTo>
                    <a:pt x="13" y="105"/>
                  </a:lnTo>
                  <a:lnTo>
                    <a:pt x="82" y="54"/>
                  </a:lnTo>
                  <a:lnTo>
                    <a:pt x="0" y="0"/>
                  </a:lnTo>
                  <a:lnTo>
                    <a:pt x="13" y="105"/>
                  </a:lnTo>
                  <a:lnTo>
                    <a:pt x="104" y="9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4" name="Freeform 76"/>
            <p:cNvSpPr>
              <a:spLocks/>
            </p:cNvSpPr>
            <p:nvPr/>
          </p:nvSpPr>
          <p:spPr bwMode="auto">
            <a:xfrm>
              <a:off x="4972" y="1853"/>
              <a:ext cx="75" cy="389"/>
            </a:xfrm>
            <a:custGeom>
              <a:avLst/>
              <a:gdLst>
                <a:gd name="T0" fmla="*/ 0 w 446"/>
                <a:gd name="T1" fmla="*/ 0 h 2717"/>
                <a:gd name="T2" fmla="*/ 0 w 446"/>
                <a:gd name="T3" fmla="*/ 0 h 2717"/>
                <a:gd name="T4" fmla="*/ 0 w 446"/>
                <a:gd name="T5" fmla="*/ 0 h 2717"/>
                <a:gd name="T6" fmla="*/ 0 w 446"/>
                <a:gd name="T7" fmla="*/ 0 h 2717"/>
                <a:gd name="T8" fmla="*/ 0 w 446"/>
                <a:gd name="T9" fmla="*/ 0 h 2717"/>
                <a:gd name="T10" fmla="*/ 0 w 446"/>
                <a:gd name="T11" fmla="*/ 0 h 27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"/>
                <a:gd name="T19" fmla="*/ 0 h 2717"/>
                <a:gd name="T20" fmla="*/ 446 w 446"/>
                <a:gd name="T21" fmla="*/ 2717 h 27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" h="2717">
                  <a:moveTo>
                    <a:pt x="402" y="2710"/>
                  </a:moveTo>
                  <a:lnTo>
                    <a:pt x="446" y="2702"/>
                  </a:lnTo>
                  <a:lnTo>
                    <a:pt x="91" y="0"/>
                  </a:lnTo>
                  <a:lnTo>
                    <a:pt x="0" y="15"/>
                  </a:lnTo>
                  <a:lnTo>
                    <a:pt x="356" y="2717"/>
                  </a:lnTo>
                  <a:lnTo>
                    <a:pt x="402" y="271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5" name="Freeform 77"/>
            <p:cNvSpPr>
              <a:spLocks/>
            </p:cNvSpPr>
            <p:nvPr/>
          </p:nvSpPr>
          <p:spPr bwMode="auto">
            <a:xfrm>
              <a:off x="5375" y="1663"/>
              <a:ext cx="227" cy="188"/>
            </a:xfrm>
            <a:custGeom>
              <a:avLst/>
              <a:gdLst>
                <a:gd name="T0" fmla="*/ 0 w 1361"/>
                <a:gd name="T1" fmla="*/ 0 h 1317"/>
                <a:gd name="T2" fmla="*/ 0 w 1361"/>
                <a:gd name="T3" fmla="*/ 0 h 1317"/>
                <a:gd name="T4" fmla="*/ 0 w 1361"/>
                <a:gd name="T5" fmla="*/ 0 h 1317"/>
                <a:gd name="T6" fmla="*/ 0 w 1361"/>
                <a:gd name="T7" fmla="*/ 0 h 1317"/>
                <a:gd name="T8" fmla="*/ 0 w 1361"/>
                <a:gd name="T9" fmla="*/ 0 h 1317"/>
                <a:gd name="T10" fmla="*/ 0 w 1361"/>
                <a:gd name="T11" fmla="*/ 0 h 1317"/>
                <a:gd name="T12" fmla="*/ 0 w 1361"/>
                <a:gd name="T13" fmla="*/ 0 h 1317"/>
                <a:gd name="T14" fmla="*/ 0 w 1361"/>
                <a:gd name="T15" fmla="*/ 0 h 1317"/>
                <a:gd name="T16" fmla="*/ 0 w 1361"/>
                <a:gd name="T17" fmla="*/ 0 h 1317"/>
                <a:gd name="T18" fmla="*/ 0 w 1361"/>
                <a:gd name="T19" fmla="*/ 0 h 1317"/>
                <a:gd name="T20" fmla="*/ 0 w 1361"/>
                <a:gd name="T21" fmla="*/ 0 h 1317"/>
                <a:gd name="T22" fmla="*/ 0 w 1361"/>
                <a:gd name="T23" fmla="*/ 0 h 1317"/>
                <a:gd name="T24" fmla="*/ 0 w 1361"/>
                <a:gd name="T25" fmla="*/ 0 h 1317"/>
                <a:gd name="T26" fmla="*/ 0 w 1361"/>
                <a:gd name="T27" fmla="*/ 0 h 1317"/>
                <a:gd name="T28" fmla="*/ 0 w 1361"/>
                <a:gd name="T29" fmla="*/ 0 h 1317"/>
                <a:gd name="T30" fmla="*/ 0 w 1361"/>
                <a:gd name="T31" fmla="*/ 0 h 1317"/>
                <a:gd name="T32" fmla="*/ 0 w 1361"/>
                <a:gd name="T33" fmla="*/ 0 h 1317"/>
                <a:gd name="T34" fmla="*/ 0 w 1361"/>
                <a:gd name="T35" fmla="*/ 0 h 1317"/>
                <a:gd name="T36" fmla="*/ 0 w 1361"/>
                <a:gd name="T37" fmla="*/ 0 h 1317"/>
                <a:gd name="T38" fmla="*/ 0 w 1361"/>
                <a:gd name="T39" fmla="*/ 0 h 1317"/>
                <a:gd name="T40" fmla="*/ 0 w 1361"/>
                <a:gd name="T41" fmla="*/ 0 h 1317"/>
                <a:gd name="T42" fmla="*/ 0 w 1361"/>
                <a:gd name="T43" fmla="*/ 0 h 1317"/>
                <a:gd name="T44" fmla="*/ 0 w 1361"/>
                <a:gd name="T45" fmla="*/ 0 h 1317"/>
                <a:gd name="T46" fmla="*/ 0 w 1361"/>
                <a:gd name="T47" fmla="*/ 0 h 1317"/>
                <a:gd name="T48" fmla="*/ 0 w 1361"/>
                <a:gd name="T49" fmla="*/ 0 h 1317"/>
                <a:gd name="T50" fmla="*/ 0 w 1361"/>
                <a:gd name="T51" fmla="*/ 0 h 1317"/>
                <a:gd name="T52" fmla="*/ 0 w 1361"/>
                <a:gd name="T53" fmla="*/ 0 h 1317"/>
                <a:gd name="T54" fmla="*/ 0 w 1361"/>
                <a:gd name="T55" fmla="*/ 0 h 1317"/>
                <a:gd name="T56" fmla="*/ 0 w 1361"/>
                <a:gd name="T57" fmla="*/ 0 h 1317"/>
                <a:gd name="T58" fmla="*/ 0 w 1361"/>
                <a:gd name="T59" fmla="*/ 0 h 1317"/>
                <a:gd name="T60" fmla="*/ 0 w 1361"/>
                <a:gd name="T61" fmla="*/ 0 h 1317"/>
                <a:gd name="T62" fmla="*/ 0 w 1361"/>
                <a:gd name="T63" fmla="*/ 0 h 1317"/>
                <a:gd name="T64" fmla="*/ 0 w 1361"/>
                <a:gd name="T65" fmla="*/ 0 h 1317"/>
                <a:gd name="T66" fmla="*/ 0 w 1361"/>
                <a:gd name="T67" fmla="*/ 0 h 1317"/>
                <a:gd name="T68" fmla="*/ 0 w 1361"/>
                <a:gd name="T69" fmla="*/ 0 h 1317"/>
                <a:gd name="T70" fmla="*/ 0 w 1361"/>
                <a:gd name="T71" fmla="*/ 0 h 1317"/>
                <a:gd name="T72" fmla="*/ 0 w 1361"/>
                <a:gd name="T73" fmla="*/ 0 h 1317"/>
                <a:gd name="T74" fmla="*/ 0 w 1361"/>
                <a:gd name="T75" fmla="*/ 0 h 1317"/>
                <a:gd name="T76" fmla="*/ 0 w 1361"/>
                <a:gd name="T77" fmla="*/ 0 h 1317"/>
                <a:gd name="T78" fmla="*/ 0 w 1361"/>
                <a:gd name="T79" fmla="*/ 0 h 1317"/>
                <a:gd name="T80" fmla="*/ 0 w 1361"/>
                <a:gd name="T81" fmla="*/ 0 h 1317"/>
                <a:gd name="T82" fmla="*/ 0 w 1361"/>
                <a:gd name="T83" fmla="*/ 0 h 1317"/>
                <a:gd name="T84" fmla="*/ 0 w 1361"/>
                <a:gd name="T85" fmla="*/ 0 h 1317"/>
                <a:gd name="T86" fmla="*/ 0 w 1361"/>
                <a:gd name="T87" fmla="*/ 0 h 13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61"/>
                <a:gd name="T133" fmla="*/ 0 h 1317"/>
                <a:gd name="T134" fmla="*/ 1361 w 1361"/>
                <a:gd name="T135" fmla="*/ 1317 h 13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61" h="1317">
                  <a:moveTo>
                    <a:pt x="1361" y="0"/>
                  </a:moveTo>
                  <a:lnTo>
                    <a:pt x="625" y="1317"/>
                  </a:lnTo>
                  <a:lnTo>
                    <a:pt x="624" y="1307"/>
                  </a:lnTo>
                  <a:lnTo>
                    <a:pt x="622" y="1296"/>
                  </a:lnTo>
                  <a:lnTo>
                    <a:pt x="621" y="1285"/>
                  </a:lnTo>
                  <a:lnTo>
                    <a:pt x="619" y="1275"/>
                  </a:lnTo>
                  <a:lnTo>
                    <a:pt x="618" y="1265"/>
                  </a:lnTo>
                  <a:lnTo>
                    <a:pt x="616" y="1254"/>
                  </a:lnTo>
                  <a:lnTo>
                    <a:pt x="614" y="1244"/>
                  </a:lnTo>
                  <a:lnTo>
                    <a:pt x="613" y="1233"/>
                  </a:lnTo>
                  <a:lnTo>
                    <a:pt x="611" y="1223"/>
                  </a:lnTo>
                  <a:lnTo>
                    <a:pt x="609" y="1213"/>
                  </a:lnTo>
                  <a:lnTo>
                    <a:pt x="607" y="1203"/>
                  </a:lnTo>
                  <a:lnTo>
                    <a:pt x="605" y="1193"/>
                  </a:lnTo>
                  <a:lnTo>
                    <a:pt x="603" y="1184"/>
                  </a:lnTo>
                  <a:lnTo>
                    <a:pt x="601" y="1173"/>
                  </a:lnTo>
                  <a:lnTo>
                    <a:pt x="599" y="1163"/>
                  </a:lnTo>
                  <a:lnTo>
                    <a:pt x="597" y="1153"/>
                  </a:lnTo>
                  <a:lnTo>
                    <a:pt x="594" y="1143"/>
                  </a:lnTo>
                  <a:lnTo>
                    <a:pt x="592" y="1134"/>
                  </a:lnTo>
                  <a:lnTo>
                    <a:pt x="590" y="1124"/>
                  </a:lnTo>
                  <a:lnTo>
                    <a:pt x="587" y="1114"/>
                  </a:lnTo>
                  <a:lnTo>
                    <a:pt x="585" y="1104"/>
                  </a:lnTo>
                  <a:lnTo>
                    <a:pt x="582" y="1094"/>
                  </a:lnTo>
                  <a:lnTo>
                    <a:pt x="580" y="1085"/>
                  </a:lnTo>
                  <a:lnTo>
                    <a:pt x="577" y="1075"/>
                  </a:lnTo>
                  <a:lnTo>
                    <a:pt x="574" y="1066"/>
                  </a:lnTo>
                  <a:lnTo>
                    <a:pt x="572" y="1057"/>
                  </a:lnTo>
                  <a:lnTo>
                    <a:pt x="568" y="1047"/>
                  </a:lnTo>
                  <a:lnTo>
                    <a:pt x="565" y="1038"/>
                  </a:lnTo>
                  <a:lnTo>
                    <a:pt x="562" y="1029"/>
                  </a:lnTo>
                  <a:lnTo>
                    <a:pt x="559" y="1019"/>
                  </a:lnTo>
                  <a:lnTo>
                    <a:pt x="556" y="1009"/>
                  </a:lnTo>
                  <a:lnTo>
                    <a:pt x="553" y="1000"/>
                  </a:lnTo>
                  <a:lnTo>
                    <a:pt x="550" y="991"/>
                  </a:lnTo>
                  <a:lnTo>
                    <a:pt x="547" y="982"/>
                  </a:lnTo>
                  <a:lnTo>
                    <a:pt x="543" y="973"/>
                  </a:lnTo>
                  <a:lnTo>
                    <a:pt x="540" y="964"/>
                  </a:lnTo>
                  <a:lnTo>
                    <a:pt x="537" y="955"/>
                  </a:lnTo>
                  <a:lnTo>
                    <a:pt x="533" y="946"/>
                  </a:lnTo>
                  <a:lnTo>
                    <a:pt x="530" y="937"/>
                  </a:lnTo>
                  <a:lnTo>
                    <a:pt x="527" y="928"/>
                  </a:lnTo>
                  <a:lnTo>
                    <a:pt x="523" y="919"/>
                  </a:lnTo>
                  <a:lnTo>
                    <a:pt x="519" y="910"/>
                  </a:lnTo>
                  <a:lnTo>
                    <a:pt x="516" y="902"/>
                  </a:lnTo>
                  <a:lnTo>
                    <a:pt x="512" y="893"/>
                  </a:lnTo>
                  <a:lnTo>
                    <a:pt x="508" y="884"/>
                  </a:lnTo>
                  <a:lnTo>
                    <a:pt x="504" y="876"/>
                  </a:lnTo>
                  <a:lnTo>
                    <a:pt x="501" y="867"/>
                  </a:lnTo>
                  <a:lnTo>
                    <a:pt x="497" y="859"/>
                  </a:lnTo>
                  <a:lnTo>
                    <a:pt x="493" y="850"/>
                  </a:lnTo>
                  <a:lnTo>
                    <a:pt x="489" y="842"/>
                  </a:lnTo>
                  <a:lnTo>
                    <a:pt x="483" y="833"/>
                  </a:lnTo>
                  <a:lnTo>
                    <a:pt x="479" y="825"/>
                  </a:lnTo>
                  <a:lnTo>
                    <a:pt x="475" y="816"/>
                  </a:lnTo>
                  <a:lnTo>
                    <a:pt x="471" y="808"/>
                  </a:lnTo>
                  <a:lnTo>
                    <a:pt x="467" y="800"/>
                  </a:lnTo>
                  <a:lnTo>
                    <a:pt x="462" y="791"/>
                  </a:lnTo>
                  <a:lnTo>
                    <a:pt x="458" y="783"/>
                  </a:lnTo>
                  <a:lnTo>
                    <a:pt x="453" y="775"/>
                  </a:lnTo>
                  <a:lnTo>
                    <a:pt x="449" y="767"/>
                  </a:lnTo>
                  <a:lnTo>
                    <a:pt x="444" y="760"/>
                  </a:lnTo>
                  <a:lnTo>
                    <a:pt x="440" y="752"/>
                  </a:lnTo>
                  <a:lnTo>
                    <a:pt x="435" y="744"/>
                  </a:lnTo>
                  <a:lnTo>
                    <a:pt x="430" y="736"/>
                  </a:lnTo>
                  <a:lnTo>
                    <a:pt x="425" y="728"/>
                  </a:lnTo>
                  <a:lnTo>
                    <a:pt x="420" y="720"/>
                  </a:lnTo>
                  <a:lnTo>
                    <a:pt x="416" y="712"/>
                  </a:lnTo>
                  <a:lnTo>
                    <a:pt x="411" y="704"/>
                  </a:lnTo>
                  <a:lnTo>
                    <a:pt x="406" y="696"/>
                  </a:lnTo>
                  <a:lnTo>
                    <a:pt x="399" y="689"/>
                  </a:lnTo>
                  <a:lnTo>
                    <a:pt x="394" y="682"/>
                  </a:lnTo>
                  <a:lnTo>
                    <a:pt x="389" y="674"/>
                  </a:lnTo>
                  <a:lnTo>
                    <a:pt x="384" y="667"/>
                  </a:lnTo>
                  <a:lnTo>
                    <a:pt x="379" y="659"/>
                  </a:lnTo>
                  <a:lnTo>
                    <a:pt x="373" y="651"/>
                  </a:lnTo>
                  <a:lnTo>
                    <a:pt x="368" y="644"/>
                  </a:lnTo>
                  <a:lnTo>
                    <a:pt x="362" y="636"/>
                  </a:lnTo>
                  <a:lnTo>
                    <a:pt x="357" y="629"/>
                  </a:lnTo>
                  <a:lnTo>
                    <a:pt x="351" y="622"/>
                  </a:lnTo>
                  <a:lnTo>
                    <a:pt x="346" y="615"/>
                  </a:lnTo>
                  <a:lnTo>
                    <a:pt x="340" y="608"/>
                  </a:lnTo>
                  <a:lnTo>
                    <a:pt x="334" y="600"/>
                  </a:lnTo>
                  <a:lnTo>
                    <a:pt x="329" y="593"/>
                  </a:lnTo>
                  <a:lnTo>
                    <a:pt x="323" y="587"/>
                  </a:lnTo>
                  <a:lnTo>
                    <a:pt x="316" y="580"/>
                  </a:lnTo>
                  <a:lnTo>
                    <a:pt x="310" y="572"/>
                  </a:lnTo>
                  <a:lnTo>
                    <a:pt x="304" y="565"/>
                  </a:lnTo>
                  <a:lnTo>
                    <a:pt x="298" y="558"/>
                  </a:lnTo>
                  <a:lnTo>
                    <a:pt x="292" y="551"/>
                  </a:lnTo>
                  <a:lnTo>
                    <a:pt x="286" y="545"/>
                  </a:lnTo>
                  <a:lnTo>
                    <a:pt x="279" y="538"/>
                  </a:lnTo>
                  <a:lnTo>
                    <a:pt x="273" y="531"/>
                  </a:lnTo>
                  <a:lnTo>
                    <a:pt x="267" y="524"/>
                  </a:lnTo>
                  <a:lnTo>
                    <a:pt x="261" y="519"/>
                  </a:lnTo>
                  <a:lnTo>
                    <a:pt x="254" y="512"/>
                  </a:lnTo>
                  <a:lnTo>
                    <a:pt x="248" y="505"/>
                  </a:lnTo>
                  <a:lnTo>
                    <a:pt x="241" y="498"/>
                  </a:lnTo>
                  <a:lnTo>
                    <a:pt x="233" y="492"/>
                  </a:lnTo>
                  <a:lnTo>
                    <a:pt x="227" y="486"/>
                  </a:lnTo>
                  <a:lnTo>
                    <a:pt x="220" y="479"/>
                  </a:lnTo>
                  <a:lnTo>
                    <a:pt x="213" y="473"/>
                  </a:lnTo>
                  <a:lnTo>
                    <a:pt x="207" y="467"/>
                  </a:lnTo>
                  <a:lnTo>
                    <a:pt x="200" y="460"/>
                  </a:lnTo>
                  <a:lnTo>
                    <a:pt x="193" y="454"/>
                  </a:lnTo>
                  <a:lnTo>
                    <a:pt x="186" y="449"/>
                  </a:lnTo>
                  <a:lnTo>
                    <a:pt x="179" y="442"/>
                  </a:lnTo>
                  <a:lnTo>
                    <a:pt x="172" y="436"/>
                  </a:lnTo>
                  <a:lnTo>
                    <a:pt x="165" y="429"/>
                  </a:lnTo>
                  <a:lnTo>
                    <a:pt x="157" y="424"/>
                  </a:lnTo>
                  <a:lnTo>
                    <a:pt x="149" y="418"/>
                  </a:lnTo>
                  <a:lnTo>
                    <a:pt x="142" y="412"/>
                  </a:lnTo>
                  <a:lnTo>
                    <a:pt x="135" y="406"/>
                  </a:lnTo>
                  <a:lnTo>
                    <a:pt x="127" y="400"/>
                  </a:lnTo>
                  <a:lnTo>
                    <a:pt x="120" y="394"/>
                  </a:lnTo>
                  <a:lnTo>
                    <a:pt x="112" y="389"/>
                  </a:lnTo>
                  <a:lnTo>
                    <a:pt x="105" y="383"/>
                  </a:lnTo>
                  <a:lnTo>
                    <a:pt x="97" y="377"/>
                  </a:lnTo>
                  <a:lnTo>
                    <a:pt x="89" y="372"/>
                  </a:lnTo>
                  <a:lnTo>
                    <a:pt x="82" y="366"/>
                  </a:lnTo>
                  <a:lnTo>
                    <a:pt x="74" y="360"/>
                  </a:lnTo>
                  <a:lnTo>
                    <a:pt x="65" y="356"/>
                  </a:lnTo>
                  <a:lnTo>
                    <a:pt x="57" y="350"/>
                  </a:lnTo>
                  <a:lnTo>
                    <a:pt x="49" y="344"/>
                  </a:lnTo>
                  <a:lnTo>
                    <a:pt x="41" y="339"/>
                  </a:lnTo>
                  <a:lnTo>
                    <a:pt x="33" y="334"/>
                  </a:lnTo>
                  <a:lnTo>
                    <a:pt x="25" y="329"/>
                  </a:lnTo>
                  <a:lnTo>
                    <a:pt x="17" y="323"/>
                  </a:lnTo>
                  <a:lnTo>
                    <a:pt x="9" y="318"/>
                  </a:lnTo>
                  <a:lnTo>
                    <a:pt x="0" y="313"/>
                  </a:lnTo>
                  <a:lnTo>
                    <a:pt x="136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6" name="Freeform 78"/>
            <p:cNvSpPr>
              <a:spLocks/>
            </p:cNvSpPr>
            <p:nvPr/>
          </p:nvSpPr>
          <p:spPr bwMode="auto">
            <a:xfrm>
              <a:off x="4731" y="1709"/>
              <a:ext cx="792" cy="540"/>
            </a:xfrm>
            <a:custGeom>
              <a:avLst/>
              <a:gdLst>
                <a:gd name="T0" fmla="*/ 0 w 4749"/>
                <a:gd name="T1" fmla="*/ 0 h 3780"/>
                <a:gd name="T2" fmla="*/ 0 w 4749"/>
                <a:gd name="T3" fmla="*/ 0 h 3780"/>
                <a:gd name="T4" fmla="*/ 1 w 4749"/>
                <a:gd name="T5" fmla="*/ 0 h 3780"/>
                <a:gd name="T6" fmla="*/ 1 w 4749"/>
                <a:gd name="T7" fmla="*/ 0 h 3780"/>
                <a:gd name="T8" fmla="*/ 0 w 4749"/>
                <a:gd name="T9" fmla="*/ 0 h 3780"/>
                <a:gd name="T10" fmla="*/ 0 w 4749"/>
                <a:gd name="T11" fmla="*/ 0 h 37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49"/>
                <a:gd name="T19" fmla="*/ 0 h 3780"/>
                <a:gd name="T20" fmla="*/ 4749 w 4749"/>
                <a:gd name="T21" fmla="*/ 3780 h 37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49" h="3780">
                  <a:moveTo>
                    <a:pt x="53" y="3696"/>
                  </a:moveTo>
                  <a:lnTo>
                    <a:pt x="105" y="3780"/>
                  </a:lnTo>
                  <a:lnTo>
                    <a:pt x="4749" y="168"/>
                  </a:lnTo>
                  <a:lnTo>
                    <a:pt x="4645" y="0"/>
                  </a:lnTo>
                  <a:lnTo>
                    <a:pt x="0" y="3612"/>
                  </a:lnTo>
                  <a:lnTo>
                    <a:pt x="53" y="369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61" name="AutoShape 79"/>
          <p:cNvSpPr>
            <a:spLocks noChangeAspect="1" noChangeArrowheads="1" noTextEdit="1"/>
          </p:cNvSpPr>
          <p:nvPr/>
        </p:nvSpPr>
        <p:spPr bwMode="auto">
          <a:xfrm>
            <a:off x="2593975" y="4076700"/>
            <a:ext cx="26257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6192" name="Text Box 80"/>
          <p:cNvSpPr txBox="1">
            <a:spLocks noChangeArrowheads="1"/>
          </p:cNvSpPr>
          <p:nvPr/>
        </p:nvSpPr>
        <p:spPr bwMode="auto">
          <a:xfrm>
            <a:off x="6954838" y="1233488"/>
            <a:ext cx="187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j-lt"/>
              </a:rPr>
              <a:t>[Lowe, SIFT, 1999]</a:t>
            </a:r>
          </a:p>
        </p:txBody>
      </p:sp>
    </p:spTree>
    <p:extLst>
      <p:ext uri="{BB962C8B-B14F-4D97-AF65-F5344CB8AC3E}">
        <p14:creationId xmlns:p14="http://schemas.microsoft.com/office/powerpoint/2010/main" val="3764470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6126" grpId="0" animBg="1"/>
      <p:bldP spid="3546127" grpId="0" animBg="1"/>
      <p:bldP spid="3546128" grpId="0" animBg="1"/>
      <p:bldP spid="3546130" grpId="0" build="p"/>
      <p:bldP spid="3546174" grpId="0" animBg="1"/>
      <p:bldP spid="35461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81300" y="5910263"/>
            <a:ext cx="3619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0">
                <a:solidFill>
                  <a:srgbClr val="000000"/>
                </a:solidFill>
                <a:latin typeface="Arial" charset="0"/>
              </a:rPr>
              <a:t>NASA Mars Rover images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0">
                <a:solidFill>
                  <a:srgbClr val="000000"/>
                </a:solidFill>
                <a:latin typeface="Arial" charset="0"/>
              </a:rPr>
              <a:t>with SIFT feature matches</a:t>
            </a:r>
            <a:br>
              <a:rPr lang="en-US" sz="1600" b="0">
                <a:solidFill>
                  <a:srgbClr val="000000"/>
                </a:solidFill>
                <a:latin typeface="Arial" charset="0"/>
              </a:rPr>
            </a:br>
            <a:r>
              <a:rPr lang="en-US" sz="1600" b="0">
                <a:solidFill>
                  <a:srgbClr val="000000"/>
                </a:solidFill>
                <a:latin typeface="Arial" charset="0"/>
              </a:rPr>
              <a:t>Figure by Noah Snavely</a:t>
            </a:r>
          </a:p>
        </p:txBody>
      </p:sp>
      <p:sp>
        <p:nvSpPr>
          <p:cNvPr id="21509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Answer below </a:t>
            </a:r>
            <a:r>
              <a:rPr lang="en-US" sz="2400" smtClean="0"/>
              <a:t>(look for tiny colored squares…)</a:t>
            </a:r>
          </a:p>
        </p:txBody>
      </p:sp>
    </p:spTree>
    <p:extLst>
      <p:ext uri="{BB962C8B-B14F-4D97-AF65-F5344CB8AC3E}">
        <p14:creationId xmlns:p14="http://schemas.microsoft.com/office/powerpoint/2010/main" val="2657417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3577"/>
            <a:ext cx="8229600" cy="1143000"/>
          </a:xfrm>
        </p:spPr>
        <p:txBody>
          <a:bodyPr/>
          <a:lstStyle/>
          <a:p>
            <a:r>
              <a:rPr lang="en-US" dirty="0" smtClean="0"/>
              <a:t>Human eye movements</a:t>
            </a:r>
            <a:endParaRPr lang="en-US" dirty="0"/>
          </a:p>
        </p:txBody>
      </p:sp>
      <p:pic>
        <p:nvPicPr>
          <p:cNvPr id="55298" name="Picture 2" descr="http://www.psych.ndsu.nodak.edu/mccourt/Psy460/Eye%20movements/Yarbu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57"/>
          <a:stretch/>
        </p:blipFill>
        <p:spPr bwMode="auto">
          <a:xfrm>
            <a:off x="2799884" y="1182338"/>
            <a:ext cx="2911882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5882640"/>
            <a:ext cx="2206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Yarbus</a:t>
            </a:r>
            <a:r>
              <a:rPr lang="en-US" dirty="0" smtClean="0"/>
              <a:t> eye tracking</a:t>
            </a:r>
            <a:endParaRPr lang="en-US" dirty="0"/>
          </a:p>
        </p:txBody>
      </p:sp>
      <p:pic>
        <p:nvPicPr>
          <p:cNvPr id="5" name="Picture 2" descr="http://www.psych.ndsu.nodak.edu/mccourt/Psy460/Eye%20movements/Yarbu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5" r="3220"/>
          <a:stretch/>
        </p:blipFill>
        <p:spPr bwMode="auto">
          <a:xfrm>
            <a:off x="2859129" y="1182338"/>
            <a:ext cx="294379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157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41" y="-66840"/>
            <a:ext cx="8229600" cy="1143000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nterest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4343401" cy="5573078"/>
          </a:xfrm>
        </p:spPr>
        <p:txBody>
          <a:bodyPr>
            <a:normAutofit/>
          </a:bodyPr>
          <a:lstStyle/>
          <a:p>
            <a:r>
              <a:rPr lang="en-US" dirty="0" smtClean="0"/>
              <a:t>Suppose </a:t>
            </a:r>
            <a:r>
              <a:rPr lang="en-US" dirty="0"/>
              <a:t>you have to click on some </a:t>
            </a:r>
            <a:r>
              <a:rPr lang="en-US" dirty="0" smtClean="0"/>
              <a:t>point,  </a:t>
            </a:r>
            <a:r>
              <a:rPr lang="en-US" dirty="0"/>
              <a:t>go away and come back </a:t>
            </a:r>
            <a:r>
              <a:rPr lang="en-US" dirty="0" smtClean="0"/>
              <a:t>after I deform the image, and </a:t>
            </a:r>
            <a:r>
              <a:rPr lang="en-US" dirty="0"/>
              <a:t>click on the same points </a:t>
            </a:r>
            <a:r>
              <a:rPr lang="en-US" dirty="0" smtClean="0"/>
              <a:t>again.  </a:t>
            </a:r>
          </a:p>
          <a:p>
            <a:pPr lvl="1"/>
            <a:r>
              <a:rPr lang="en-US" dirty="0" smtClean="0"/>
              <a:t>Which </a:t>
            </a:r>
            <a:r>
              <a:rPr lang="en-US" dirty="0"/>
              <a:t>points would you choose?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6063" y="1223446"/>
            <a:ext cx="3191578" cy="2485309"/>
          </a:xfrm>
          <a:prstGeom prst="rect">
            <a:avLst/>
          </a:prstGeom>
          <a:noFill/>
          <a:ln w="12700" cap="sq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825777">
            <a:off x="5189274" y="3888101"/>
            <a:ext cx="3546167" cy="2463560"/>
          </a:xfrm>
          <a:prstGeom prst="rect">
            <a:avLst/>
          </a:prstGeom>
          <a:noFill/>
          <a:ln w="12700" cap="sq">
            <a:solidFill>
              <a:srgbClr val="002060"/>
            </a:solidFill>
            <a:miter lim="800000"/>
            <a:headEnd type="none" w="sm" len="sm"/>
            <a:tailEnd type="none" w="sm" len="sm"/>
          </a:ln>
          <a:scene3d>
            <a:camera prst="orthographicFront">
              <a:rot lat="20783509" lon="19661947" rev="17225537"/>
            </a:camera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6477000" y="838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87089" y="6194346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deformed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760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1295400"/>
            <a:ext cx="6781800" cy="441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/>
          <p:cNvSpPr/>
          <p:nvPr/>
        </p:nvSpPr>
        <p:spPr>
          <a:xfrm>
            <a:off x="2438400" y="2209800"/>
            <a:ext cx="4038600" cy="2895600"/>
          </a:xfrm>
          <a:prstGeom prst="trapezoid">
            <a:avLst>
              <a:gd name="adj" fmla="val 7018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3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19515" y="204540"/>
            <a:ext cx="7772400" cy="5334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alibri"/>
              </a:rPr>
              <a:t>Corners</a:t>
            </a:r>
            <a:endParaRPr lang="ru-RU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467600" cy="1828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We should easily recognize the point by looking through a small window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Shifting a window in </a:t>
            </a:r>
            <a:r>
              <a:rPr lang="en-US" i="1" dirty="0" smtClean="0"/>
              <a:t>any</a:t>
            </a:r>
            <a:r>
              <a:rPr lang="en-US" dirty="0" smtClean="0"/>
              <a:t> </a:t>
            </a:r>
            <a:r>
              <a:rPr lang="en-US" i="1" dirty="0" smtClean="0"/>
              <a:t>direction</a:t>
            </a:r>
            <a:r>
              <a:rPr lang="en-US" dirty="0" smtClean="0"/>
              <a:t> should give </a:t>
            </a:r>
            <a:r>
              <a:rPr lang="en-US" i="1" dirty="0" smtClean="0"/>
              <a:t>a large change</a:t>
            </a:r>
            <a:r>
              <a:rPr lang="en-US" dirty="0" smtClean="0"/>
              <a:t> in intensity</a:t>
            </a:r>
            <a:endParaRPr lang="ru-RU" dirty="0" smtClean="0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429000" y="2895600"/>
            <a:ext cx="2438400" cy="3870325"/>
            <a:chOff x="2160" y="1824"/>
            <a:chExt cx="1536" cy="2438"/>
          </a:xfrm>
        </p:grpSpPr>
        <p:pic>
          <p:nvPicPr>
            <p:cNvPr id="32790" name="Picture 8" descr="corn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60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2791" name="Text Box 11"/>
            <p:cNvSpPr txBox="1">
              <a:spLocks noChangeArrowheads="1"/>
            </p:cNvSpPr>
            <p:nvPr/>
          </p:nvSpPr>
          <p:spPr bwMode="auto">
            <a:xfrm>
              <a:off x="2160" y="3284"/>
              <a:ext cx="1536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“edge”</a:t>
              </a: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:</a:t>
              </a:r>
              <a:br>
                <a:rPr lang="en-US" sz="2400">
                  <a:latin typeface="Arial Unicode MS" pitchFamily="34" charset="-128"/>
                  <a:cs typeface="Times New Roman" pitchFamily="18" charset="0"/>
                </a:rPr>
              </a:b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no change along the edge direction</a:t>
              </a:r>
              <a:endParaRPr lang="ru-RU" sz="2400"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32792" name="Rectangle 14"/>
            <p:cNvSpPr>
              <a:spLocks noChangeArrowheads="1"/>
            </p:cNvSpPr>
            <p:nvPr/>
          </p:nvSpPr>
          <p:spPr bwMode="auto">
            <a:xfrm>
              <a:off x="2496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Line 16"/>
            <p:cNvSpPr>
              <a:spLocks noChangeShapeType="1"/>
            </p:cNvSpPr>
            <p:nvPr/>
          </p:nvSpPr>
          <p:spPr bwMode="auto">
            <a:xfrm flipV="1">
              <a:off x="2352" y="25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6019800" y="2895600"/>
            <a:ext cx="2667000" cy="3870325"/>
            <a:chOff x="3792" y="1824"/>
            <a:chExt cx="1680" cy="2438"/>
          </a:xfrm>
        </p:grpSpPr>
        <p:pic>
          <p:nvPicPr>
            <p:cNvPr id="32783" name="Picture 9" descr="corn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92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2784" name="Text Box 12"/>
            <p:cNvSpPr txBox="1">
              <a:spLocks noChangeArrowheads="1"/>
            </p:cNvSpPr>
            <p:nvPr/>
          </p:nvSpPr>
          <p:spPr bwMode="auto">
            <a:xfrm>
              <a:off x="3936" y="3284"/>
              <a:ext cx="1536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“corner”</a:t>
              </a: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:</a:t>
              </a:r>
              <a:br>
                <a:rPr lang="en-US" sz="2400">
                  <a:latin typeface="Arial Unicode MS" pitchFamily="34" charset="-128"/>
                  <a:cs typeface="Times New Roman" pitchFamily="18" charset="0"/>
                </a:rPr>
              </a:b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significant change in all directions</a:t>
              </a:r>
              <a:endParaRPr lang="ru-RU" sz="2400"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>
              <a:off x="4224" y="201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6" name="Line 18"/>
            <p:cNvSpPr>
              <a:spLocks noChangeShapeType="1"/>
            </p:cNvSpPr>
            <p:nvPr/>
          </p:nvSpPr>
          <p:spPr bwMode="auto">
            <a:xfrm flipH="1">
              <a:off x="4080" y="244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Line 20"/>
            <p:cNvSpPr>
              <a:spLocks noChangeShapeType="1"/>
            </p:cNvSpPr>
            <p:nvPr/>
          </p:nvSpPr>
          <p:spPr bwMode="auto">
            <a:xfrm flipH="1" flipV="1">
              <a:off x="4080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Line 21"/>
            <p:cNvSpPr>
              <a:spLocks noChangeShapeType="1"/>
            </p:cNvSpPr>
            <p:nvPr/>
          </p:nvSpPr>
          <p:spPr bwMode="auto">
            <a:xfrm>
              <a:off x="4656" y="244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Line 22"/>
            <p:cNvSpPr>
              <a:spLocks noChangeShapeType="1"/>
            </p:cNvSpPr>
            <p:nvPr/>
          </p:nvSpPr>
          <p:spPr bwMode="auto">
            <a:xfrm flipV="1">
              <a:off x="4656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762000" y="2895600"/>
            <a:ext cx="2362200" cy="3505200"/>
            <a:chOff x="480" y="1824"/>
            <a:chExt cx="1488" cy="2208"/>
          </a:xfrm>
        </p:grpSpPr>
        <p:pic>
          <p:nvPicPr>
            <p:cNvPr id="32776" name="Picture 7" descr="corn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2777" name="Text Box 10"/>
            <p:cNvSpPr txBox="1">
              <a:spLocks noChangeArrowheads="1"/>
            </p:cNvSpPr>
            <p:nvPr/>
          </p:nvSpPr>
          <p:spPr bwMode="auto">
            <a:xfrm>
              <a:off x="480" y="3284"/>
              <a:ext cx="129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“flat”</a:t>
              </a: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 region:</a:t>
              </a:r>
              <a:br>
                <a:rPr lang="en-US" sz="2400">
                  <a:latin typeface="Arial Unicode MS" pitchFamily="34" charset="-128"/>
                  <a:cs typeface="Times New Roman" pitchFamily="18" charset="0"/>
                </a:rPr>
              </a:b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no change in all directions</a:t>
              </a:r>
              <a:endParaRPr lang="ru-RU" sz="2400"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32778" name="Rectangle 13"/>
            <p:cNvSpPr>
              <a:spLocks noChangeArrowheads="1"/>
            </p:cNvSpPr>
            <p:nvPr/>
          </p:nvSpPr>
          <p:spPr bwMode="auto">
            <a:xfrm>
              <a:off x="1344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9" name="Line 23"/>
            <p:cNvSpPr>
              <a:spLocks noChangeShapeType="1"/>
            </p:cNvSpPr>
            <p:nvPr/>
          </p:nvSpPr>
          <p:spPr bwMode="auto">
            <a:xfrm>
              <a:off x="1776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Line 24"/>
            <p:cNvSpPr>
              <a:spLocks noChangeShapeType="1"/>
            </p:cNvSpPr>
            <p:nvPr/>
          </p:nvSpPr>
          <p:spPr bwMode="auto">
            <a:xfrm flipH="1">
              <a:off x="1200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Line 25"/>
            <p:cNvSpPr>
              <a:spLocks noChangeShapeType="1"/>
            </p:cNvSpPr>
            <p:nvPr/>
          </p:nvSpPr>
          <p:spPr bwMode="auto">
            <a:xfrm flipH="1" flipV="1">
              <a:off x="1200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Line 26"/>
            <p:cNvSpPr>
              <a:spLocks noChangeShapeType="1"/>
            </p:cNvSpPr>
            <p:nvPr/>
          </p:nvSpPr>
          <p:spPr bwMode="auto">
            <a:xfrm flipV="1">
              <a:off x="1776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5" name="Text Box 27"/>
          <p:cNvSpPr txBox="1">
            <a:spLocks noChangeArrowheads="1"/>
          </p:cNvSpPr>
          <p:nvPr/>
        </p:nvSpPr>
        <p:spPr bwMode="auto">
          <a:xfrm>
            <a:off x="47625" y="6553200"/>
            <a:ext cx="1476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Source: A. Efros</a:t>
            </a:r>
          </a:p>
        </p:txBody>
      </p:sp>
    </p:spTree>
    <p:extLst>
      <p:ext uri="{BB962C8B-B14F-4D97-AF65-F5344CB8AC3E}">
        <p14:creationId xmlns:p14="http://schemas.microsoft.com/office/powerpoint/2010/main" val="1809557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Let’s look at the gradient distributions</a:t>
            </a:r>
          </a:p>
        </p:txBody>
      </p:sp>
      <p:sp>
        <p:nvSpPr>
          <p:cNvPr id="3379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219200"/>
            <a:ext cx="2362200" cy="2209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grpSp>
        <p:nvGrpSpPr>
          <p:cNvPr id="33796" name="Group 4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429000" y="1219200"/>
            <a:ext cx="2362200" cy="2209800"/>
            <a:chOff x="2208" y="1104"/>
            <a:chExt cx="1488" cy="1392"/>
          </a:xfrm>
        </p:grpSpPr>
        <p:sp>
          <p:nvSpPr>
            <p:cNvPr id="33824" name="Rectangle 4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208" y="1104"/>
              <a:ext cx="1488" cy="13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3825" name="Freeform 44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496" y="1344"/>
              <a:ext cx="1008" cy="912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</p:grpSp>
      <p:sp>
        <p:nvSpPr>
          <p:cNvPr id="33817" name="Rectangle 9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219200"/>
            <a:ext cx="2362200" cy="2209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1742119" y="3846292"/>
            <a:ext cx="0" cy="1905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798328" y="4798792"/>
            <a:ext cx="19431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Oval 36"/>
          <p:cNvSpPr/>
          <p:nvPr/>
        </p:nvSpPr>
        <p:spPr bwMode="auto">
          <a:xfrm>
            <a:off x="1682848" y="4710828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1747090" y="4697185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1799179" y="485322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1828800" y="472440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1704755" y="4764531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1631085" y="494908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1636776" y="4581078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1655090" y="4682056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1771420" y="479177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1774849" y="4633831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1642458" y="4751614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1726294" y="4808861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1676976" y="4848339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1571605" y="4690298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1625064" y="4798791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1771278" y="4765257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4600910" y="3846292"/>
            <a:ext cx="0" cy="1905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3657119" y="4798792"/>
            <a:ext cx="19431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Oval 57"/>
          <p:cNvSpPr/>
          <p:nvPr/>
        </p:nvSpPr>
        <p:spPr bwMode="auto">
          <a:xfrm>
            <a:off x="3990221" y="4717512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4520317" y="4840926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4631363" y="486814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4520317" y="4794474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4351083" y="4826006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4489876" y="494908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3886200" y="4705554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4619275" y="4751613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4635520" y="4676571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4489876" y="4727318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3990222" y="481992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4563758" y="4756753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4216965" y="4730455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4071166" y="470462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4576221" y="4710927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3878974" y="4843098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865163" y="1587577"/>
            <a:ext cx="1907337" cy="1823191"/>
          </a:xfrm>
          <a:custGeom>
            <a:avLst/>
            <a:gdLst>
              <a:gd name="connsiteX0" fmla="*/ 0 w 1907337"/>
              <a:gd name="connsiteY0" fmla="*/ 1823191 h 1823191"/>
              <a:gd name="connsiteX1" fmla="*/ 5609 w 1907337"/>
              <a:gd name="connsiteY1" fmla="*/ 0 h 1823191"/>
              <a:gd name="connsiteX2" fmla="*/ 1907337 w 1907337"/>
              <a:gd name="connsiteY2" fmla="*/ 959279 h 1823191"/>
              <a:gd name="connsiteX3" fmla="*/ 1907337 w 1907337"/>
              <a:gd name="connsiteY3" fmla="*/ 1817581 h 1823191"/>
              <a:gd name="connsiteX4" fmla="*/ 0 w 1907337"/>
              <a:gd name="connsiteY4" fmla="*/ 1823191 h 182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337" h="1823191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819" name="Rectangle 4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13150" y="2170113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6677609" y="1587577"/>
            <a:ext cx="1907337" cy="1823191"/>
          </a:xfrm>
          <a:custGeom>
            <a:avLst/>
            <a:gdLst>
              <a:gd name="connsiteX0" fmla="*/ 0 w 1907337"/>
              <a:gd name="connsiteY0" fmla="*/ 1823191 h 1823191"/>
              <a:gd name="connsiteX1" fmla="*/ 5609 w 1907337"/>
              <a:gd name="connsiteY1" fmla="*/ 0 h 1823191"/>
              <a:gd name="connsiteX2" fmla="*/ 1907337 w 1907337"/>
              <a:gd name="connsiteY2" fmla="*/ 959279 h 1823191"/>
              <a:gd name="connsiteX3" fmla="*/ 1907337 w 1907337"/>
              <a:gd name="connsiteY3" fmla="*/ 1817581 h 1823191"/>
              <a:gd name="connsiteX4" fmla="*/ 0 w 1907337"/>
              <a:gd name="connsiteY4" fmla="*/ 1823191 h 182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337" h="1823191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807" name="Rectangle 4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40798" y="1357623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965823" y="1586176"/>
            <a:ext cx="1907337" cy="1823191"/>
          </a:xfrm>
          <a:custGeom>
            <a:avLst/>
            <a:gdLst>
              <a:gd name="connsiteX0" fmla="*/ 0 w 1907337"/>
              <a:gd name="connsiteY0" fmla="*/ 1823191 h 1823191"/>
              <a:gd name="connsiteX1" fmla="*/ 5609 w 1907337"/>
              <a:gd name="connsiteY1" fmla="*/ 0 h 1823191"/>
              <a:gd name="connsiteX2" fmla="*/ 1907337 w 1907337"/>
              <a:gd name="connsiteY2" fmla="*/ 959279 h 1823191"/>
              <a:gd name="connsiteX3" fmla="*/ 1907337 w 1907337"/>
              <a:gd name="connsiteY3" fmla="*/ 1817581 h 1823191"/>
              <a:gd name="connsiteX4" fmla="*/ 0 w 1907337"/>
              <a:gd name="connsiteY4" fmla="*/ 1823191 h 1823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337" h="1823191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  <a:close/>
              </a:path>
            </a:pathLst>
          </a:cu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812" name="Rectangle 4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95425" y="2501900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cxnSp>
        <p:nvCxnSpPr>
          <p:cNvPr id="79" name="Straight Connector 78"/>
          <p:cNvCxnSpPr/>
          <p:nvPr/>
        </p:nvCxnSpPr>
        <p:spPr bwMode="auto">
          <a:xfrm>
            <a:off x="7496991" y="3846292"/>
            <a:ext cx="0" cy="1905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6553200" y="4798792"/>
            <a:ext cx="19431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Oval 80"/>
          <p:cNvSpPr/>
          <p:nvPr/>
        </p:nvSpPr>
        <p:spPr bwMode="auto">
          <a:xfrm>
            <a:off x="7527502" y="4767259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7224837" y="534345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7258778" y="5238881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7437966" y="484940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7160793" y="4826006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7354692" y="4836075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7429500" y="468912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7354691" y="4719876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7410208" y="5003509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7496991" y="4716765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6858544" y="4819919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7133034" y="5486400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7469232" y="4752788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7089027" y="5370664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7527502" y="4852748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7058021" y="4726569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6800729" y="4725592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6926573" y="4822185"/>
            <a:ext cx="55517" cy="5442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682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7493</TotalTime>
  <Words>675</Words>
  <Application>Microsoft Macintosh PowerPoint</Application>
  <PresentationFormat>On-screen Show (4:3)</PresentationFormat>
  <Paragraphs>154</Paragraphs>
  <Slides>32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Office Theme</vt:lpstr>
      <vt:lpstr>1_Blank Presentation</vt:lpstr>
      <vt:lpstr>Equation</vt:lpstr>
      <vt:lpstr>Interest points</vt:lpstr>
      <vt:lpstr>PowerPoint Presentation</vt:lpstr>
      <vt:lpstr>Not always easy</vt:lpstr>
      <vt:lpstr>Answer below (look for tiny colored squares…)</vt:lpstr>
      <vt:lpstr>Human eye movements</vt:lpstr>
      <vt:lpstr>Interest points</vt:lpstr>
      <vt:lpstr>Intuition</vt:lpstr>
      <vt:lpstr>Corners</vt:lpstr>
      <vt:lpstr>Let’s look at the gradient distributions</vt:lpstr>
      <vt:lpstr>PowerPoint Presentation</vt:lpstr>
      <vt:lpstr>PowerPoint Presentation</vt:lpstr>
      <vt:lpstr>PowerPoint Presentation</vt:lpstr>
      <vt:lpstr>Corner Response Function</vt:lpstr>
      <vt:lpstr>Harris detector: Steps</vt:lpstr>
      <vt:lpstr>Harris Detector: Steps</vt:lpstr>
      <vt:lpstr>Harris Detector: Steps</vt:lpstr>
      <vt:lpstr>Harris Detector: Steps</vt:lpstr>
      <vt:lpstr>Harris Detector: Steps</vt:lpstr>
      <vt:lpstr>Harris Detector: Steps</vt:lpstr>
      <vt:lpstr>Properties of the Harris corner detector</vt:lpstr>
      <vt:lpstr>Scale </vt:lpstr>
      <vt:lpstr>Scale Invariance</vt:lpstr>
      <vt:lpstr>Differences between Inside and Outside</vt:lpstr>
      <vt:lpstr>Scale</vt:lpstr>
      <vt:lpstr>Difference-of-Gaussian (DoG)</vt:lpstr>
      <vt:lpstr>DoG example</vt:lpstr>
      <vt:lpstr>Scale invariant interest points</vt:lpstr>
      <vt:lpstr>Scale </vt:lpstr>
      <vt:lpstr>Results: Difference-of-Gaussian</vt:lpstr>
      <vt:lpstr>How can we find correspondences?</vt:lpstr>
      <vt:lpstr>Rotation invariance</vt:lpstr>
      <vt:lpstr>Orientation Normalization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Zitnick</dc:creator>
  <cp:lastModifiedBy>David Forsyth</cp:lastModifiedBy>
  <cp:revision>125</cp:revision>
  <dcterms:created xsi:type="dcterms:W3CDTF">2011-03-15T23:32:41Z</dcterms:created>
  <dcterms:modified xsi:type="dcterms:W3CDTF">2013-04-12T14:20:10Z</dcterms:modified>
</cp:coreProperties>
</file>