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5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30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20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39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embeddings/oleObject26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embeddings/oleObject27.bin" ContentType="application/vnd.openxmlformats-officedocument.oleObject"/>
  <Override PartName="/ppt/tags/tag7.xml" ContentType="application/vnd.openxmlformats-officedocument.presentationml.tags+xml"/>
  <Override PartName="/ppt/embeddings/oleObject28.bin" ContentType="application/vnd.openxmlformats-officedocument.oleObject"/>
  <Override PartName="/ppt/tags/tag8.xml" ContentType="application/vnd.openxmlformats-officedocument.presentationml.tags+xml"/>
  <Override PartName="/ppt/embeddings/oleObject29.bin" ContentType="application/vnd.openxmlformats-officedocument.oleObject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861" r:id="rId3"/>
    <p:sldMasterId id="2147483875" r:id="rId4"/>
    <p:sldMasterId id="2147483892" r:id="rId5"/>
    <p:sldMasterId id="2147483909" r:id="rId6"/>
    <p:sldMasterId id="2147483926" r:id="rId7"/>
  </p:sldMasterIdLst>
  <p:notesMasterIdLst>
    <p:notesMasterId r:id="rId121"/>
  </p:notesMasterIdLst>
  <p:handoutMasterIdLst>
    <p:handoutMasterId r:id="rId122"/>
  </p:handoutMasterIdLst>
  <p:sldIdLst>
    <p:sldId id="613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8" r:id="rId19"/>
    <p:sldId id="559" r:id="rId20"/>
    <p:sldId id="560" r:id="rId21"/>
    <p:sldId id="561" r:id="rId22"/>
    <p:sldId id="562" r:id="rId23"/>
    <p:sldId id="541" r:id="rId24"/>
    <p:sldId id="526" r:id="rId25"/>
    <p:sldId id="542" r:id="rId26"/>
    <p:sldId id="543" r:id="rId27"/>
    <p:sldId id="544" r:id="rId28"/>
    <p:sldId id="472" r:id="rId29"/>
    <p:sldId id="515" r:id="rId30"/>
    <p:sldId id="516" r:id="rId31"/>
    <p:sldId id="443" r:id="rId32"/>
    <p:sldId id="444" r:id="rId33"/>
    <p:sldId id="473" r:id="rId34"/>
    <p:sldId id="545" r:id="rId35"/>
    <p:sldId id="476" r:id="rId36"/>
    <p:sldId id="546" r:id="rId37"/>
    <p:sldId id="446" r:id="rId38"/>
    <p:sldId id="447" r:id="rId39"/>
    <p:sldId id="494" r:id="rId40"/>
    <p:sldId id="496" r:id="rId41"/>
    <p:sldId id="616" r:id="rId42"/>
    <p:sldId id="497" r:id="rId43"/>
    <p:sldId id="529" r:id="rId44"/>
    <p:sldId id="530" r:id="rId45"/>
    <p:sldId id="478" r:id="rId46"/>
    <p:sldId id="563" r:id="rId47"/>
    <p:sldId id="564" r:id="rId48"/>
    <p:sldId id="565" r:id="rId49"/>
    <p:sldId id="527" r:id="rId50"/>
    <p:sldId id="480" r:id="rId51"/>
    <p:sldId id="617" r:id="rId52"/>
    <p:sldId id="532" r:id="rId53"/>
    <p:sldId id="533" r:id="rId54"/>
    <p:sldId id="534" r:id="rId55"/>
    <p:sldId id="535" r:id="rId56"/>
    <p:sldId id="536" r:id="rId57"/>
    <p:sldId id="537" r:id="rId58"/>
    <p:sldId id="538" r:id="rId59"/>
    <p:sldId id="539" r:id="rId60"/>
    <p:sldId id="540" r:id="rId61"/>
    <p:sldId id="451" r:id="rId62"/>
    <p:sldId id="449" r:id="rId63"/>
    <p:sldId id="511" r:id="rId64"/>
    <p:sldId id="452" r:id="rId65"/>
    <p:sldId id="453" r:id="rId66"/>
    <p:sldId id="488" r:id="rId67"/>
    <p:sldId id="504" r:id="rId68"/>
    <p:sldId id="567" r:id="rId69"/>
    <p:sldId id="568" r:id="rId70"/>
    <p:sldId id="569" r:id="rId71"/>
    <p:sldId id="570" r:id="rId72"/>
    <p:sldId id="571" r:id="rId73"/>
    <p:sldId id="572" r:id="rId74"/>
    <p:sldId id="573" r:id="rId75"/>
    <p:sldId id="574" r:id="rId76"/>
    <p:sldId id="575" r:id="rId77"/>
    <p:sldId id="576" r:id="rId78"/>
    <p:sldId id="577" r:id="rId79"/>
    <p:sldId id="578" r:id="rId80"/>
    <p:sldId id="579" r:id="rId81"/>
    <p:sldId id="580" r:id="rId82"/>
    <p:sldId id="581" r:id="rId83"/>
    <p:sldId id="582" r:id="rId84"/>
    <p:sldId id="583" r:id="rId85"/>
    <p:sldId id="584" r:id="rId86"/>
    <p:sldId id="585" r:id="rId87"/>
    <p:sldId id="586" r:id="rId88"/>
    <p:sldId id="587" r:id="rId89"/>
    <p:sldId id="588" r:id="rId90"/>
    <p:sldId id="589" r:id="rId91"/>
    <p:sldId id="590" r:id="rId92"/>
    <p:sldId id="591" r:id="rId93"/>
    <p:sldId id="592" r:id="rId94"/>
    <p:sldId id="593" r:id="rId95"/>
    <p:sldId id="594" r:id="rId96"/>
    <p:sldId id="595" r:id="rId97"/>
    <p:sldId id="596" r:id="rId98"/>
    <p:sldId id="597" r:id="rId99"/>
    <p:sldId id="598" r:id="rId100"/>
    <p:sldId id="599" r:id="rId101"/>
    <p:sldId id="600" r:id="rId102"/>
    <p:sldId id="601" r:id="rId103"/>
    <p:sldId id="602" r:id="rId104"/>
    <p:sldId id="603" r:id="rId105"/>
    <p:sldId id="604" r:id="rId106"/>
    <p:sldId id="605" r:id="rId107"/>
    <p:sldId id="606" r:id="rId108"/>
    <p:sldId id="607" r:id="rId109"/>
    <p:sldId id="608" r:id="rId110"/>
    <p:sldId id="609" r:id="rId111"/>
    <p:sldId id="610" r:id="rId112"/>
    <p:sldId id="618" r:id="rId113"/>
    <p:sldId id="514" r:id="rId114"/>
    <p:sldId id="509" r:id="rId115"/>
    <p:sldId id="611" r:id="rId116"/>
    <p:sldId id="615" r:id="rId117"/>
    <p:sldId id="614" r:id="rId118"/>
    <p:sldId id="525" r:id="rId119"/>
    <p:sldId id="524" r:id="rId120"/>
  </p:sldIdLst>
  <p:sldSz cx="9144000" cy="6858000" type="screen4x3"/>
  <p:notesSz cx="7315200" cy="9601200"/>
  <p:custDataLst>
    <p:tags r:id="rId1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09900"/>
    <a:srgbClr val="FF0000"/>
    <a:srgbClr val="FFFF00"/>
    <a:srgbClr val="33CC33"/>
    <a:srgbClr val="FF9900"/>
    <a:srgbClr val="00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0" autoAdjust="0"/>
    <p:restoredTop sz="90940" autoAdjust="0"/>
  </p:normalViewPr>
  <p:slideViewPr>
    <p:cSldViewPr>
      <p:cViewPr varScale="1">
        <p:scale>
          <a:sx n="148" d="100"/>
          <a:sy n="148" d="100"/>
        </p:scale>
        <p:origin x="-14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20" Type="http://schemas.openxmlformats.org/officeDocument/2006/relationships/slide" Target="slides/slide113.xml"/><Relationship Id="rId121" Type="http://schemas.openxmlformats.org/officeDocument/2006/relationships/notesMaster" Target="notesMasters/notesMaster1.xml"/><Relationship Id="rId122" Type="http://schemas.openxmlformats.org/officeDocument/2006/relationships/handoutMaster" Target="handoutMasters/handoutMaster1.xml"/><Relationship Id="rId123" Type="http://schemas.openxmlformats.org/officeDocument/2006/relationships/printerSettings" Target="printerSettings/printerSettings1.bin"/><Relationship Id="rId124" Type="http://schemas.openxmlformats.org/officeDocument/2006/relationships/tags" Target="tags/tag1.xml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00" Type="http://schemas.openxmlformats.org/officeDocument/2006/relationships/slide" Target="slides/slide93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Relationship Id="rId2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image" Target="../media/image75.png"/><Relationship Id="rId2" Type="http://schemas.openxmlformats.org/officeDocument/2006/relationships/image" Target="../media/image76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image" Target="../media/image75.png"/><Relationship Id="rId2" Type="http://schemas.openxmlformats.org/officeDocument/2006/relationships/image" Target="../media/image7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52DAF9-3392-4CBD-B3A4-0DB0F924E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0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9586CB6-BCE0-4BF3-81E0-5BAB7ED4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9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EF914-F25A-4C3D-B02A-D53B5666A648}" type="slidenum">
              <a:rPr lang="en-GB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630" y="720825"/>
            <a:ext cx="5361945" cy="3599484"/>
          </a:xfrm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E0038-0E4B-479F-96FB-076CC9393F0F}" type="slidenum">
              <a:rPr lang="en-GB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AC984-7E60-4E94-A08B-9DA9C2CC4166}" type="slidenum">
              <a:rPr lang="en-GB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90"/>
            <a:ext cx="5365750" cy="4319586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17DDC2-56D4-423B-A426-B41418C15EB6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43449-2EEA-A04F-B835-17019F20D2D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D3E6D-AB0C-431D-A1C1-8D6B83D5E66D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814" y="723918"/>
            <a:ext cx="5358487" cy="3597936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585B7-F1C2-4200-845A-CFCE628E06FE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DCFD6-B6DA-4788-A956-18F31608401E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8600C8-F381-4A61-81F5-1FA9EE5E633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8632A0-6BDB-7E4B-8E70-1CD0DCEC35D9}" type="slidenum">
              <a:rPr lang="en-US"/>
              <a:pPr/>
              <a:t>28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41F95-7EB1-764C-8DAD-25EE39E1BC7E}" type="slidenum">
              <a:rPr lang="en-US"/>
              <a:pPr/>
              <a:t>30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03D1A-2914-445C-AE08-E76C39CD5181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A03835-0A46-42E6-85A6-C8155E4D445D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814" y="723918"/>
            <a:ext cx="5358487" cy="3597936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E16CC-B722-4536-89D1-21E02B9A9B6C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35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CC1D5E5-073B-7D40-BA0C-2EF5D0EA4751}" type="slidenum">
              <a:rPr lang="en-US" sz="1300"/>
              <a:pPr/>
              <a:t>38</a:t>
            </a:fld>
            <a:endParaRPr lang="en-US" sz="13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74353-C2BD-4067-A260-A74B9792FE27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D07A9-8A9F-44B6-ABEB-2378EA3A0736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63111-8461-45D7-9FF1-A72CF268071C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EB1C93-3A35-42F6-BB4B-53565F3F2696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814" y="723918"/>
            <a:ext cx="5358487" cy="359793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2FDF82-B602-45D6-A92B-4429837C9471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F47D8-63BD-4131-8D66-4738D9F674CD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73EC1-CDFC-4B81-A1B4-6E4BF9E6A89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9493F-FB6F-4131-9A23-A18C8AD6E0B5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D6867-7014-4887-8EDE-D62A348257B6}" type="slidenum">
              <a:rPr lang="en-US"/>
              <a:pPr/>
              <a:t>110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BE248-7812-4A85-865E-E28F9178AC55}" type="slidenum">
              <a:rPr lang="en-GB">
                <a:solidFill>
                  <a:prstClr val="black"/>
                </a:solidFill>
                <a:latin typeface="Calibri"/>
              </a:rPr>
              <a:pPr/>
              <a:t>111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" y="318648"/>
            <a:ext cx="1729" cy="1548"/>
          </a:xfrm>
          <a:solidFill>
            <a:srgbClr val="FFFFFF"/>
          </a:solidFill>
          <a:ln/>
        </p:spPr>
      </p:sp>
      <p:sp>
        <p:nvSpPr>
          <p:cNvPr id="5027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36536" y="4531790"/>
            <a:ext cx="6247037" cy="4263725"/>
          </a:xfrm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814" y="723918"/>
            <a:ext cx="5358487" cy="359793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612B46-759C-4690-B9AA-63C9EA9F7DE0}" type="slidenum">
              <a:rPr lang="en-US"/>
              <a:pPr/>
              <a:t>113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8375" cy="3582988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814" y="723918"/>
            <a:ext cx="5358487" cy="359793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630" y="720825"/>
            <a:ext cx="5361945" cy="3599484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630" y="720825"/>
            <a:ext cx="5361945" cy="3599484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DECC-C209-4800-AB0C-DB2A8781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6551-3C9D-4EA0-A580-2D0EB1A41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681E-646E-4E12-AB2E-69BC5DB9F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E22E8-AA97-45BE-AEA4-5BE2991F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28B6-1EF9-4723-8024-127F86C65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2165-2853-448C-923F-2AD7662E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E29F-2755-4AC4-BF8F-344E7934F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E68E-E460-4C35-B7E2-12D3283E2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21FA8-52E6-4D94-9B1C-C90744C3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1758-38F3-49BF-9CFC-777DD9A5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3AA3C-A4BB-42D5-B90D-584017F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E129A-E41D-479C-9971-1A57C1F71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D77F-BB28-41C3-94D6-2B246E089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A47E-62D4-4714-AE69-E147D340B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A51AC-AC57-4130-94D2-B1A5EC89D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0B5802A-A3A1-854B-852F-19B6ABDD6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9673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89FFC4-FEA8-BB41-B326-01F1F6573AA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710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C2D8A0-0C23-1B4B-A116-BF0B75793E5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4694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CC8401-3EA8-7549-8279-3E4642BD100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2987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4208CE-E079-BC4B-96E6-99B46E363E1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89540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B3E621-B036-7048-BD4D-AC48E166D1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8435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DE6739-9CCF-9F49-ACB9-41F37C7B05E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8746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F5919-B9DF-40AE-B055-444C1C5F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9AF725-0217-3445-9B99-B5898AA31C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7381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B7472E-95AE-AE4C-BA8B-E7006E1FAB1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8264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442433-E654-1C46-859C-AEF634705B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99466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9E94C3-E103-7942-8121-837579C5B9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28888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40386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A1C598-198D-7349-B120-4AE199C966F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03028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0386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40386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D90AFC2-CF16-1643-8506-AE1A5F8B3F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02199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753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760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54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5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D9DB3-E0F0-4037-8604-C20FF950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91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41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90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460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096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663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127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331734"/>
      </p:ext>
    </p:extLst>
  </p:cSld>
  <p:clrMapOvr>
    <a:masterClrMapping/>
  </p:clrMapOvr>
  <p:transition xmlns:p14="http://schemas.microsoft.com/office/powerpoint/2010/main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06098"/>
      </p:ext>
    </p:extLst>
  </p:cSld>
  <p:clrMapOvr>
    <a:masterClrMapping/>
  </p:clrMapOvr>
  <p:transition xmlns:p14="http://schemas.microsoft.com/office/powerpoint/2010/main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510976"/>
      </p:ext>
    </p:extLst>
  </p:cSld>
  <p:clrMapOvr>
    <a:masterClrMapping/>
  </p:clrMapOvr>
  <p:transition xmlns:p14="http://schemas.microsoft.com/office/powerpoint/2010/main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7C44-AEFC-4963-95A5-398EBC068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932480"/>
      </p:ext>
    </p:extLst>
  </p:cSld>
  <p:clrMapOvr>
    <a:masterClrMapping/>
  </p:clrMapOvr>
  <p:transition xmlns:p14="http://schemas.microsoft.com/office/powerpoint/2010/main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9104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77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17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172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974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227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260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383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34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E8EE9-95E5-448C-B6E5-10BB53234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452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49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521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206809"/>
      </p:ext>
    </p:extLst>
  </p:cSld>
  <p:clrMapOvr>
    <a:masterClrMapping/>
  </p:clrMapOvr>
  <p:transition xmlns:p14="http://schemas.microsoft.com/office/powerpoint/2010/main" advClick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1339838"/>
      </p:ext>
    </p:extLst>
  </p:cSld>
  <p:clrMapOvr>
    <a:masterClrMapping/>
  </p:clrMapOvr>
  <p:transition xmlns:p14="http://schemas.microsoft.com/office/powerpoint/2010/main" advClick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288001"/>
      </p:ext>
    </p:extLst>
  </p:cSld>
  <p:clrMapOvr>
    <a:masterClrMapping/>
  </p:clrMapOvr>
  <p:transition xmlns:p14="http://schemas.microsoft.com/office/powerpoint/2010/main" advClick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65343"/>
      </p:ext>
    </p:extLst>
  </p:cSld>
  <p:clrMapOvr>
    <a:masterClrMapping/>
  </p:clrMapOvr>
  <p:transition xmlns:p14="http://schemas.microsoft.com/office/powerpoint/2010/main"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52820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5472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12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068DC-28F9-4734-A638-4F85B8F3C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0326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1213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0288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536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4208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6019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03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86712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7759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68596"/>
      </p:ext>
    </p:extLst>
  </p:cSld>
  <p:clrMapOvr>
    <a:masterClrMapping/>
  </p:clrMapOvr>
  <p:transition xmlns:p14="http://schemas.microsoft.com/office/powerpoint/2010/main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320C-3B60-48EB-BDA7-30651CD15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925016"/>
      </p:ext>
    </p:extLst>
  </p:cSld>
  <p:clrMapOvr>
    <a:masterClrMapping/>
  </p:clrMapOvr>
  <p:transition xmlns:p14="http://schemas.microsoft.com/office/powerpoint/2010/main" advClick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746440"/>
      </p:ext>
    </p:extLst>
  </p:cSld>
  <p:clrMapOvr>
    <a:masterClrMapping/>
  </p:clrMapOvr>
  <p:transition xmlns:p14="http://schemas.microsoft.com/office/powerpoint/2010/main" advClick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368812"/>
      </p:ext>
    </p:extLst>
  </p:cSld>
  <p:clrMapOvr>
    <a:masterClrMapping/>
  </p:clrMapOvr>
  <p:transition xmlns:p14="http://schemas.microsoft.com/office/powerpoint/2010/main"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80587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65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3978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9715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5883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729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04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DB7C-5A7F-491A-879B-F3A3C04F8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847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975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2054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712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3810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354004"/>
      </p:ext>
    </p:extLst>
  </p:cSld>
  <p:clrMapOvr>
    <a:masterClrMapping/>
  </p:clrMapOvr>
  <p:transition xmlns:p14="http://schemas.microsoft.com/office/powerpoint/2010/main"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082843"/>
      </p:ext>
    </p:extLst>
  </p:cSld>
  <p:clrMapOvr>
    <a:masterClrMapping/>
  </p:clrMapOvr>
  <p:transition xmlns:p14="http://schemas.microsoft.com/office/powerpoint/2010/main"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269609"/>
      </p:ext>
    </p:extLst>
  </p:cSld>
  <p:clrMapOvr>
    <a:masterClrMapping/>
  </p:clrMapOvr>
  <p:transition xmlns:p14="http://schemas.microsoft.com/office/powerpoint/2010/main"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571300"/>
      </p:ext>
    </p:extLst>
  </p:cSld>
  <p:clrMapOvr>
    <a:masterClrMapping/>
  </p:clrMapOvr>
  <p:transition xmlns:p14="http://schemas.microsoft.com/office/powerpoint/2010/main"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67507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7.xml"/><Relationship Id="rId17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83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99.xml"/><Relationship Id="rId17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81CBE74-0004-4816-9D43-288298135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0755782-99A4-4C75-A93F-3FFC3A3A3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59814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567C2D-E6D2-3743-AC50-AE69E99AE553}" type="slidenum">
              <a:rPr lang="en-US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3067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2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13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09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776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3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8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8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8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~yfurukaw/papers/cvpr07a.pdf" TargetMode="External"/><Relationship Id="rId4" Type="http://schemas.openxmlformats.org/officeDocument/2006/relationships/hyperlink" Target="http://www.cs.washington.edu/homes/furukawa/gallery/" TargetMode="External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hyperlink" Target="http://grail.cs.washington.edu/projects/mvscpc/download/Goesele-2007-MVS.pdf" TargetMode="External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uGhaggn3cQ" TargetMode="External"/><Relationship Id="rId4" Type="http://schemas.openxmlformats.org/officeDocument/2006/relationships/hyperlink" Target="http://research.microsoft.com/apps/pubs/default.aspx?id=155416" TargetMode="External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7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wmf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_files/pub2/okutomi_m_1993_1/okutomi_m_1993_1.pdf" TargetMode="Externa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6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6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68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69.png"/><Relationship Id="rId8" Type="http://schemas.openxmlformats.org/officeDocument/2006/relationships/oleObject" Target="../embeddings/oleObject7.bin"/><Relationship Id="rId9" Type="http://schemas.openxmlformats.org/officeDocument/2006/relationships/image" Target="../media/image7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hyperlink" Target="http://www.ri.cmu.edu/pub_files/pub2/okutomi_m_1993_1/okutomi_m_1993_1.pdf" TargetMode="Externa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ri.cmu.edu/pub_files/pub1/collins_robert_1996_1/collins_robert_1996_1.pdf" TargetMode="Externa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79.png"/><Relationship Id="rId14" Type="http://schemas.openxmlformats.org/officeDocument/2006/relationships/oleObject" Target="../embeddings/oleObject13.bin"/><Relationship Id="rId15" Type="http://schemas.openxmlformats.org/officeDocument/2006/relationships/image" Target="../media/image8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75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76.png"/><Relationship Id="rId8" Type="http://schemas.openxmlformats.org/officeDocument/2006/relationships/oleObject" Target="../embeddings/oleObject10.bin"/><Relationship Id="rId9" Type="http://schemas.openxmlformats.org/officeDocument/2006/relationships/image" Target="../media/image77.png"/><Relationship Id="rId10" Type="http://schemas.openxmlformats.org/officeDocument/2006/relationships/oleObject" Target="../embeddings/oleObject11.bin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79.png"/><Relationship Id="rId14" Type="http://schemas.openxmlformats.org/officeDocument/2006/relationships/oleObject" Target="../embeddings/oleObject19.bin"/><Relationship Id="rId15" Type="http://schemas.openxmlformats.org/officeDocument/2006/relationships/image" Target="../media/image80.png"/><Relationship Id="rId16" Type="http://schemas.openxmlformats.org/officeDocument/2006/relationships/hyperlink" Target="http://www.cs.unc.edu/~marc/pubs/YangCVPR03.pdf" TargetMode="External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75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76.png"/><Relationship Id="rId8" Type="http://schemas.openxmlformats.org/officeDocument/2006/relationships/oleObject" Target="../embeddings/oleObject16.bin"/><Relationship Id="rId9" Type="http://schemas.openxmlformats.org/officeDocument/2006/relationships/image" Target="../media/image77.png"/><Relationship Id="rId10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oleObject" Target="../embeddings/oleObject20.bin"/><Relationship Id="rId9" Type="http://schemas.openxmlformats.org/officeDocument/2006/relationships/oleObject" Target="../embeddings/Microsoft_Word_97_-_2004_Document1.doc"/><Relationship Id="rId10" Type="http://schemas.openxmlformats.org/officeDocument/2006/relationships/image" Target="../media/image81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cs.washington.edu/homes/seitz/papers/kutu-ijcv00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22.bin"/><Relationship Id="rId7" Type="http://schemas.openxmlformats.org/officeDocument/2006/relationships/image" Target="../media/image10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104.png"/><Relationship Id="rId8" Type="http://schemas.openxmlformats.org/officeDocument/2006/relationships/oleObject" Target="../embeddings/oleObject25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-cvr.ai.uiuc.edu/~yfurukaw/papers/eccv06b.pdf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hyperlink" Target="http://www-cvr.ai.uiuc.edu/~yfurukaw/papers/eccv06b.pdf" TargetMode="External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1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8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85.xml"/><Relationship Id="rId3" Type="http://schemas.openxmlformats.org/officeDocument/2006/relationships/image" Target="../media/image1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8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6.png"/><Relationship Id="rId1" Type="http://schemas.microsoft.com/office/2007/relationships/media" Target="file:///D:\talks\cvpr2010_tutorial\face_long_uncomp-1.wmv" TargetMode="External"/><Relationship Id="rId2" Type="http://schemas.openxmlformats.org/officeDocument/2006/relationships/video" Target="file:///D:\talks\cvpr2010_tutorial\face_long_uncomp-1.wmv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121.wmf"/><Relationship Id="rId6" Type="http://schemas.openxmlformats.org/officeDocument/2006/relationships/image" Target="../media/image118.png"/><Relationship Id="rId1" Type="http://schemas.openxmlformats.org/officeDocument/2006/relationships/vmlDrawing" Target="../drawings/vmlDrawing10.vml"/><Relationship Id="rId2" Type="http://schemas.openxmlformats.org/officeDocument/2006/relationships/tags" Target="../tags/tag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121.wmf"/><Relationship Id="rId6" Type="http://schemas.openxmlformats.org/officeDocument/2006/relationships/image" Target="../media/image118.png"/><Relationship Id="rId1" Type="http://schemas.openxmlformats.org/officeDocument/2006/relationships/vmlDrawing" Target="../drawings/vmlDrawing11.vml"/><Relationship Id="rId2" Type="http://schemas.openxmlformats.org/officeDocument/2006/relationships/tags" Target="../tags/tag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121.wmf"/><Relationship Id="rId6" Type="http://schemas.openxmlformats.org/officeDocument/2006/relationships/image" Target="../media/image118.png"/><Relationship Id="rId1" Type="http://schemas.openxmlformats.org/officeDocument/2006/relationships/vmlDrawing" Target="../drawings/vmlDrawing12.vml"/><Relationship Id="rId2" Type="http://schemas.openxmlformats.org/officeDocument/2006/relationships/tags" Target="../tags/tag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8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85.xml"/><Relationship Id="rId3" Type="http://schemas.openxmlformats.org/officeDocument/2006/relationships/image" Target="../media/image12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4" Type="http://schemas.openxmlformats.org/officeDocument/2006/relationships/image" Target="../media/image129.png"/><Relationship Id="rId5" Type="http://schemas.openxmlformats.org/officeDocument/2006/relationships/oleObject" Target="../embeddings/oleObject30.bin"/><Relationship Id="rId6" Type="http://schemas.openxmlformats.org/officeDocument/2006/relationships/image" Target="../media/image130.wmf"/><Relationship Id="rId1" Type="http://schemas.openxmlformats.org/officeDocument/2006/relationships/vmlDrawing" Target="../drawings/vmlDrawing13.vml"/><Relationship Id="rId2" Type="http://schemas.openxmlformats.org/officeDocument/2006/relationships/tags" Target="../tags/tag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121.wmf"/><Relationship Id="rId5" Type="http://schemas.openxmlformats.org/officeDocument/2006/relationships/image" Target="../media/image129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121.wmf"/><Relationship Id="rId5" Type="http://schemas.openxmlformats.org/officeDocument/2006/relationships/image" Target="../media/image129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8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85.xml"/><Relationship Id="rId3" Type="http://schemas.openxmlformats.org/officeDocument/2006/relationships/image" Target="../media/image12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129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8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8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8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8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533400" y="4114800"/>
            <a:ext cx="1028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CSEP 576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Ali Farhadi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400" dirty="0" smtClean="0">
                <a:solidFill>
                  <a:srgbClr val="A6A6A6"/>
                </a:solidFill>
              </a:rPr>
              <a:t>Several slides from Steve Seitz, Larry </a:t>
            </a:r>
            <a:r>
              <a:rPr lang="en-US" sz="1400" dirty="0" err="1" smtClean="0">
                <a:solidFill>
                  <a:srgbClr val="A6A6A6"/>
                </a:solidFill>
              </a:rPr>
              <a:t>Zitnick</a:t>
            </a:r>
            <a:r>
              <a:rPr lang="en-US" sz="1400" dirty="0" smtClean="0">
                <a:solidFill>
                  <a:srgbClr val="A6A6A6"/>
                </a:solidFill>
              </a:rPr>
              <a:t>, Lana </a:t>
            </a:r>
            <a:r>
              <a:rPr lang="en-US" sz="1400" dirty="0" err="1" smtClean="0">
                <a:solidFill>
                  <a:srgbClr val="A6A6A6"/>
                </a:solidFill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</a:rPr>
              <a:t>, </a:t>
            </a:r>
            <a:r>
              <a:rPr lang="en-GB" sz="1400" dirty="0" smtClean="0">
                <a:solidFill>
                  <a:srgbClr val="A6A6A6"/>
                </a:solidFill>
              </a:rPr>
              <a:t>Carlos Hernández, George </a:t>
            </a:r>
            <a:r>
              <a:rPr lang="en-GB" sz="1400" dirty="0" err="1" smtClean="0">
                <a:solidFill>
                  <a:srgbClr val="A6A6A6"/>
                </a:solidFill>
              </a:rPr>
              <a:t>Vogiatzis,Yasutaka</a:t>
            </a:r>
            <a:r>
              <a:rPr lang="en-GB" sz="1400" dirty="0" smtClean="0">
                <a:solidFill>
                  <a:srgbClr val="A6A6A6"/>
                </a:solidFill>
              </a:rPr>
              <a:t> Furukawa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1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</a:t>
            </a:r>
            <a:r>
              <a:rPr lang="en-GB" dirty="0" smtClean="0"/>
              <a:t>large scale modelling</a:t>
            </a:r>
            <a:endParaRPr lang="en-GB" dirty="0"/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19"/>
        </p:xfrm>
        <a:graphic>
          <a:graphicData uri="http://schemas.openxmlformats.org/drawingml/2006/table">
            <a:tbl>
              <a:tblPr/>
              <a:tblGrid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[Pollefeys08]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[Furukawa10]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[Goesele07]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628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Reconstruct a patch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visible in an empty pixel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98" name="Straight Connector 197"/>
          <p:cNvCxnSpPr/>
          <p:nvPr/>
        </p:nvCxnSpPr>
        <p:spPr>
          <a:xfrm>
            <a:off x="3810000" y="1447800"/>
            <a:ext cx="1719943" cy="254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99" name="Group 197"/>
          <p:cNvGrpSpPr/>
          <p:nvPr/>
        </p:nvGrpSpPr>
        <p:grpSpPr>
          <a:xfrm rot="519281">
            <a:off x="4782506" y="1703533"/>
            <a:ext cx="381000" cy="269309"/>
            <a:chOff x="2329543" y="2815771"/>
            <a:chExt cx="381000" cy="269309"/>
          </a:xfrm>
        </p:grpSpPr>
        <p:cxnSp>
          <p:nvCxnSpPr>
            <p:cNvPr id="200" name="Straight Connector 199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TextBox 201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endParaRPr lang="en-US" i="1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4990636" y="121473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endParaRPr lang="en-US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{tangent plane of </a:t>
            </a: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intersects w/ ray}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Freeform 170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" name="Freeform 181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3" name="Freeform 182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8" name="Freeform 217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Freeform 219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029753"/>
      </p:ext>
    </p:extLst>
  </p:cSld>
  <p:clrMapOvr>
    <a:masterClrMapping/>
  </p:clrMapOvr>
  <p:transition xmlns:p14="http://schemas.microsoft.com/office/powerpoint/2010/main" advTm="57672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204" grpId="0"/>
      <p:bldP spid="20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Reconstruct a patch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visible in an empty pixel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98" name="Straight Connector 197"/>
          <p:cNvCxnSpPr/>
          <p:nvPr/>
        </p:nvCxnSpPr>
        <p:spPr>
          <a:xfrm>
            <a:off x="3810000" y="1447800"/>
            <a:ext cx="1719943" cy="254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3" name="Group 197"/>
          <p:cNvGrpSpPr/>
          <p:nvPr/>
        </p:nvGrpSpPr>
        <p:grpSpPr>
          <a:xfrm rot="519281">
            <a:off x="4782506" y="1703533"/>
            <a:ext cx="381000" cy="269309"/>
            <a:chOff x="2329543" y="2815771"/>
            <a:chExt cx="381000" cy="269309"/>
          </a:xfrm>
        </p:grpSpPr>
        <p:cxnSp>
          <p:nvCxnSpPr>
            <p:cNvPr id="200" name="Straight Connector 199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TextBox 201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endParaRPr lang="en-US" i="1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4990636" y="121473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endParaRPr lang="en-US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{tangent plane of </a:t>
            </a: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intersects w/ ray}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Freeform 170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" name="Freeform 181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3" name="Freeform 182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8" name="Freeform 217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Freeform 219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2916543"/>
      </p:ext>
    </p:extLst>
  </p:cSld>
  <p:clrMapOvr>
    <a:masterClrMapping/>
  </p:clrMapOvr>
  <p:transition xmlns:p14="http://schemas.microsoft.com/office/powerpoint/2010/main" advTm="828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Reconstruct a patch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visible in an empty pixel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endParaRPr lang="en-US" i="1" dirty="0">
              <a:solidFill>
                <a:srgbClr val="00B0F0"/>
              </a:solidFill>
              <a:latin typeface="Calibri"/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4782506" y="1214735"/>
            <a:ext cx="551494" cy="758107"/>
            <a:chOff x="4782506" y="1214735"/>
            <a:chExt cx="551494" cy="758107"/>
          </a:xfrm>
        </p:grpSpPr>
        <p:grpSp>
          <p:nvGrpSpPr>
            <p:cNvPr id="83" name="Group 197"/>
            <p:cNvGrpSpPr/>
            <p:nvPr/>
          </p:nvGrpSpPr>
          <p:grpSpPr>
            <a:xfrm rot="519281">
              <a:off x="4782506" y="1703533"/>
              <a:ext cx="381000" cy="269309"/>
              <a:chOff x="2329543" y="2815771"/>
              <a:chExt cx="381000" cy="269309"/>
            </a:xfrm>
          </p:grpSpPr>
          <p:cxnSp>
            <p:nvCxnSpPr>
              <p:cNvPr id="200" name="Straight Connector 199"/>
              <p:cNvCxnSpPr/>
              <p:nvPr/>
            </p:nvCxnSpPr>
            <p:spPr>
              <a:xfrm>
                <a:off x="2329543" y="2815771"/>
                <a:ext cx="381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rot="5400000">
                <a:off x="2380911" y="2952637"/>
                <a:ext cx="263298" cy="158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4" name="TextBox 203"/>
            <p:cNvSpPr txBox="1"/>
            <p:nvPr/>
          </p:nvSpPr>
          <p:spPr>
            <a:xfrm>
              <a:off x="4990636" y="1214735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i="1" dirty="0" smtClean="0">
                  <a:solidFill>
                    <a:srgbClr val="FF0000"/>
                  </a:solidFill>
                  <a:latin typeface="Calibri"/>
                </a:rPr>
                <a:t>q</a:t>
              </a:r>
              <a:endParaRPr lang="en-US" i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1" name="Group 197"/>
          <p:cNvGrpSpPr/>
          <p:nvPr/>
        </p:nvGrpSpPr>
        <p:grpSpPr>
          <a:xfrm rot="20409157">
            <a:off x="4842398" y="1787827"/>
            <a:ext cx="381000" cy="269309"/>
            <a:chOff x="2329543" y="2815771"/>
            <a:chExt cx="381000" cy="269309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4968865" y="129902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endParaRPr lang="en-US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Freeform 201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6" name="Freeform 215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Freeform 217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Freeform 218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Freeform 219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2" name="Freeform 221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9702750"/>
      </p:ext>
    </p:extLst>
  </p:cSld>
  <p:clrMapOvr>
    <a:masterClrMapping/>
  </p:clrMapOvr>
  <p:transition xmlns:p14="http://schemas.microsoft.com/office/powerpoint/2010/main" advTm="578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2.22222E-6 L 0.00244 -0.04885 L -0.00625 0.10995 L -0.00156 0.01273 " pathEditMode="relative" ptsTypes="AAAA">
                                      <p:cBhvr>
                                        <p:cTn id="6" dur="3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Reconstruct a patch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visible in an empty pixel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endParaRPr lang="en-US" i="1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3" name="Group 197"/>
          <p:cNvGrpSpPr/>
          <p:nvPr/>
        </p:nvGrpSpPr>
        <p:grpSpPr>
          <a:xfrm rot="20409157">
            <a:off x="4842398" y="1787827"/>
            <a:ext cx="381000" cy="269309"/>
            <a:chOff x="2329543" y="2815771"/>
            <a:chExt cx="381000" cy="269309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4968865" y="129902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endParaRPr lang="en-US" i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71" name="Straight Arrow Connector 170"/>
          <p:cNvCxnSpPr/>
          <p:nvPr/>
        </p:nvCxnSpPr>
        <p:spPr>
          <a:xfrm rot="10800000" flipV="1">
            <a:off x="1778000" y="3963757"/>
            <a:ext cx="700316" cy="600986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0800000" flipV="1">
            <a:off x="2496458" y="1981195"/>
            <a:ext cx="2300517" cy="1959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 flipH="1">
            <a:off x="5029197" y="2206168"/>
            <a:ext cx="1865091" cy="141514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1644015" y="4539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7398929" y="4793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Freeform 199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Freeform 200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Freeform 201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Freeform 203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Freeform 217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0" name="Oval 219"/>
          <p:cNvSpPr/>
          <p:nvPr/>
        </p:nvSpPr>
        <p:spPr>
          <a:xfrm>
            <a:off x="4742543" y="4492171"/>
            <a:ext cx="114300" cy="114300"/>
          </a:xfrm>
          <a:prstGeom prst="ellipse">
            <a:avLst/>
          </a:prstGeom>
          <a:solidFill>
            <a:srgbClr val="FF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1" name="Freeform 220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2" name="Freeform 221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" name="Freeform 222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4" name="Freeform 223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8" name="Straight Arrow Connector 187"/>
          <p:cNvCxnSpPr/>
          <p:nvPr/>
        </p:nvCxnSpPr>
        <p:spPr>
          <a:xfrm rot="16200000" flipH="1">
            <a:off x="6560459" y="3955145"/>
            <a:ext cx="965198" cy="747483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" name="Freeform 224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7" name="Freeform 226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5837428" y="2819400"/>
            <a:ext cx="244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Patch verification!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320322"/>
      </p:ext>
    </p:extLst>
  </p:cSld>
  <p:clrMapOvr>
    <a:masterClrMapping/>
  </p:clrMapOvr>
  <p:transition xmlns:p14="http://schemas.microsoft.com/office/powerpoint/2010/main" advTm="2172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/>
          <p:cNvGrpSpPr/>
          <p:nvPr/>
        </p:nvGrpSpPr>
        <p:grpSpPr>
          <a:xfrm>
            <a:off x="6172200" y="3810001"/>
            <a:ext cx="2690918" cy="2522565"/>
            <a:chOff x="6172200" y="3810001"/>
            <a:chExt cx="2690918" cy="2522565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1"/>
              <a:ext cx="2606040" cy="21717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058979" y="3828098"/>
              <a:ext cx="416242" cy="8505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0298" y="3828098"/>
              <a:ext cx="850582" cy="215360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7375" y="5981701"/>
              <a:ext cx="895743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058979" y="5547361"/>
              <a:ext cx="416242" cy="4343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6316980" y="518541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4590" y="4823461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389370" y="4316731"/>
              <a:ext cx="108585" cy="108585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4590" y="576453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30440" y="402717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23710" y="525780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185660" y="431673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23710" y="395478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16980" y="388239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185660" y="583692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787515" y="561975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42735" y="536638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59905" y="442531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15125" y="482346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16980" y="4497706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24688" y="4672013"/>
              <a:ext cx="442912" cy="447675"/>
            </a:xfrm>
            <a:custGeom>
              <a:avLst/>
              <a:gdLst>
                <a:gd name="connsiteX0" fmla="*/ 0 w 442912"/>
                <a:gd name="connsiteY0" fmla="*/ 9525 h 447675"/>
                <a:gd name="connsiteX1" fmla="*/ 442912 w 442912"/>
                <a:gd name="connsiteY1" fmla="*/ 0 h 447675"/>
                <a:gd name="connsiteX2" fmla="*/ 438150 w 442912"/>
                <a:gd name="connsiteY2" fmla="*/ 447675 h 447675"/>
                <a:gd name="connsiteX3" fmla="*/ 4762 w 442912"/>
                <a:gd name="connsiteY3" fmla="*/ 442912 h 447675"/>
                <a:gd name="connsiteX4" fmla="*/ 0 w 442912"/>
                <a:gd name="connsiteY4" fmla="*/ 952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912" h="447675">
                  <a:moveTo>
                    <a:pt x="0" y="9525"/>
                  </a:moveTo>
                  <a:lnTo>
                    <a:pt x="442912" y="0"/>
                  </a:lnTo>
                  <a:cubicBezTo>
                    <a:pt x="441325" y="149225"/>
                    <a:pt x="439737" y="298450"/>
                    <a:pt x="438150" y="447675"/>
                  </a:cubicBezTo>
                  <a:lnTo>
                    <a:pt x="4762" y="442912"/>
                  </a:lnTo>
                  <a:cubicBezTo>
                    <a:pt x="3175" y="298450"/>
                    <a:pt x="1587" y="153987"/>
                    <a:pt x="0" y="952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243"/>
              <a:ext cx="2606040" cy="21717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49"/>
            <a:chOff x="228600" y="3810001"/>
            <a:chExt cx="2832545" cy="2666999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1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1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6"/>
              <a:ext cx="447674" cy="4476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1"/>
              <a:ext cx="438149" cy="4381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2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Reconstruct a patch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visible in an empty pixel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endParaRPr lang="en-US" i="1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3" name="Group 197"/>
          <p:cNvGrpSpPr/>
          <p:nvPr/>
        </p:nvGrpSpPr>
        <p:grpSpPr>
          <a:xfrm rot="20409157">
            <a:off x="4842398" y="1787827"/>
            <a:ext cx="381000" cy="269309"/>
            <a:chOff x="2329543" y="2815771"/>
            <a:chExt cx="381000" cy="269309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4968865" y="129902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endParaRPr lang="en-US" i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71" name="Straight Arrow Connector 170"/>
          <p:cNvCxnSpPr/>
          <p:nvPr/>
        </p:nvCxnSpPr>
        <p:spPr>
          <a:xfrm rot="10800000" flipV="1">
            <a:off x="1778000" y="3963757"/>
            <a:ext cx="700316" cy="600986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0800000" flipV="1">
            <a:off x="2496458" y="1981195"/>
            <a:ext cx="2300517" cy="1959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 flipH="1">
            <a:off x="5029197" y="2206168"/>
            <a:ext cx="1865091" cy="141514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1644015" y="4539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7398929" y="4793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Freeform 199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Freeform 200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Freeform 201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Freeform 203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Freeform 217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Freeform 218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Freeform 219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>
            <a:off x="4742543" y="4492171"/>
            <a:ext cx="114300" cy="114300"/>
          </a:xfrm>
          <a:prstGeom prst="ellipse">
            <a:avLst/>
          </a:prstGeom>
          <a:solidFill>
            <a:srgbClr val="FF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2" name="Freeform 221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" name="Freeform 222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4" name="Freeform 223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5" name="Freeform 224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8" name="Straight Arrow Connector 187"/>
          <p:cNvCxnSpPr/>
          <p:nvPr/>
        </p:nvCxnSpPr>
        <p:spPr>
          <a:xfrm rot="16200000" flipH="1">
            <a:off x="6560459" y="3955145"/>
            <a:ext cx="965198" cy="747483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6" name="Freeform 225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8" name="Freeform 227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5837428" y="2819400"/>
            <a:ext cx="244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Patch verification!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420520"/>
      </p:ext>
    </p:extLst>
  </p:cSld>
  <p:clrMapOvr>
    <a:masterClrMapping/>
  </p:clrMapOvr>
  <p:transition xmlns:p14="http://schemas.microsoft.com/office/powerpoint/2010/main" advTm="212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7"/>
          <p:cNvGrpSpPr/>
          <p:nvPr/>
        </p:nvGrpSpPr>
        <p:grpSpPr>
          <a:xfrm>
            <a:off x="6172200" y="3810001"/>
            <a:ext cx="2690918" cy="2522565"/>
            <a:chOff x="6172200" y="3810001"/>
            <a:chExt cx="2690918" cy="2522565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" name="Group 55"/>
            <p:cNvGrpSpPr/>
            <p:nvPr/>
          </p:nvGrpSpPr>
          <p:grpSpPr>
            <a:xfrm>
              <a:off x="6172200" y="3810001"/>
              <a:ext cx="2606040" cy="21717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058979" y="3828098"/>
              <a:ext cx="416242" cy="8505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0298" y="3828098"/>
              <a:ext cx="850582" cy="215360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7375" y="5981701"/>
              <a:ext cx="895743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058979" y="5547361"/>
              <a:ext cx="416242" cy="4343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6316980" y="518541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4590" y="4823461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389370" y="4316731"/>
              <a:ext cx="108585" cy="108585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4590" y="576453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30440" y="402717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23710" y="525780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185660" y="431673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23710" y="395478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16980" y="388239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185660" y="583692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787515" y="561975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42735" y="536638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59905" y="442531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15125" y="482346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16980" y="4497706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24688" y="4672013"/>
              <a:ext cx="442912" cy="447675"/>
            </a:xfrm>
            <a:custGeom>
              <a:avLst/>
              <a:gdLst>
                <a:gd name="connsiteX0" fmla="*/ 0 w 442912"/>
                <a:gd name="connsiteY0" fmla="*/ 9525 h 447675"/>
                <a:gd name="connsiteX1" fmla="*/ 442912 w 442912"/>
                <a:gd name="connsiteY1" fmla="*/ 0 h 447675"/>
                <a:gd name="connsiteX2" fmla="*/ 438150 w 442912"/>
                <a:gd name="connsiteY2" fmla="*/ 447675 h 447675"/>
                <a:gd name="connsiteX3" fmla="*/ 4762 w 442912"/>
                <a:gd name="connsiteY3" fmla="*/ 442912 h 447675"/>
                <a:gd name="connsiteX4" fmla="*/ 0 w 442912"/>
                <a:gd name="connsiteY4" fmla="*/ 952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912" h="447675">
                  <a:moveTo>
                    <a:pt x="0" y="9525"/>
                  </a:moveTo>
                  <a:lnTo>
                    <a:pt x="442912" y="0"/>
                  </a:lnTo>
                  <a:cubicBezTo>
                    <a:pt x="441325" y="149225"/>
                    <a:pt x="439737" y="298450"/>
                    <a:pt x="438150" y="447675"/>
                  </a:cubicBezTo>
                  <a:lnTo>
                    <a:pt x="4762" y="442912"/>
                  </a:lnTo>
                  <a:cubicBezTo>
                    <a:pt x="3175" y="298450"/>
                    <a:pt x="1587" y="153987"/>
                    <a:pt x="0" y="952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6172200" y="3814243"/>
              <a:ext cx="2606040" cy="21717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0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49"/>
            <a:chOff x="228600" y="3810001"/>
            <a:chExt cx="2832545" cy="2666999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1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1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6"/>
              <a:ext cx="447674" cy="4476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1"/>
              <a:ext cx="438149" cy="4381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2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6" name="TextBox 195"/>
          <p:cNvSpPr txBox="1"/>
          <p:nvPr/>
        </p:nvSpPr>
        <p:spPr>
          <a:xfrm>
            <a:off x="482428" y="1981200"/>
            <a:ext cx="4569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Repeat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for every patch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for every neighboring empty pixel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endParaRPr lang="en-US" i="1" dirty="0">
              <a:solidFill>
                <a:srgbClr val="00B0F0"/>
              </a:solidFill>
              <a:latin typeface="Calibri"/>
            </a:endParaRPr>
          </a:p>
        </p:txBody>
      </p:sp>
      <p:grpSp>
        <p:nvGrpSpPr>
          <p:cNvPr id="83" name="Group 197"/>
          <p:cNvGrpSpPr/>
          <p:nvPr/>
        </p:nvGrpSpPr>
        <p:grpSpPr>
          <a:xfrm rot="20409157">
            <a:off x="4842398" y="1787827"/>
            <a:ext cx="381000" cy="269309"/>
            <a:chOff x="2329543" y="2815771"/>
            <a:chExt cx="381000" cy="269309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4968865" y="129902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Calibri"/>
              </a:rPr>
              <a:t>q</a:t>
            </a:r>
            <a:endParaRPr lang="en-US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1644015" y="4539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7398929" y="4793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Freeform 170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Freeform 188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Freeform 189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Freeform 199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Freeform 200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Freeform 201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Freeform 203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" name="Freeform 204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4742543" y="4492171"/>
            <a:ext cx="114300" cy="114300"/>
          </a:xfrm>
          <a:prstGeom prst="ellipse">
            <a:avLst/>
          </a:prstGeom>
          <a:solidFill>
            <a:srgbClr val="FF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Freeform 217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783722"/>
      </p:ext>
    </p:extLst>
  </p:cSld>
  <p:clrMapOvr>
    <a:masterClrMapping/>
  </p:clrMapOvr>
  <p:transition xmlns:p14="http://schemas.microsoft.com/office/powerpoint/2010/main" advTm="579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</a:t>
            </a:r>
            <a:r>
              <a:rPr lang="en-US" sz="3600" dirty="0" smtClean="0"/>
              <a:t> [Furukawa and Ponce 07]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#1. Feature detection</a:t>
            </a:r>
          </a:p>
          <a:p>
            <a:pPr marL="514350" indent="-514350">
              <a:buNone/>
            </a:pPr>
            <a:r>
              <a:rPr lang="en-US" dirty="0" smtClean="0"/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/>
              <a:t>#3. Patch expansion and filtering</a:t>
            </a:r>
            <a:endParaRPr lang="en-US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000859"/>
      </p:ext>
    </p:extLst>
  </p:cSld>
  <p:clrMapOvr>
    <a:masterClrMapping/>
  </p:clrMapOvr>
  <p:transition xmlns:p14="http://schemas.microsoft.com/office/powerpoint/2010/main" advTm="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feature matching to dense stereo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Yasutaka Furukawa and Jean Ponce, </a:t>
            </a:r>
            <a:r>
              <a:rPr lang="en-US" sz="1800" b="1">
                <a:hlinkClick r:id="rId3"/>
              </a:rPr>
              <a:t>Accurate, Dense, and Robust Multi-View Stereopsis</a:t>
            </a:r>
            <a:r>
              <a:rPr lang="en-US" sz="1800"/>
              <a:t>, CVPR 2007. </a:t>
            </a:r>
          </a:p>
        </p:txBody>
      </p:sp>
      <p:sp>
        <p:nvSpPr>
          <p:cNvPr id="44036" name="AutoShape 6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685800" y="5486400"/>
            <a:ext cx="7772400" cy="685800"/>
          </a:xfrm>
        </p:spPr>
        <p:txBody>
          <a:bodyPr/>
          <a:lstStyle/>
          <a:p>
            <a:pPr algn="ctr"/>
            <a:r>
              <a:rPr lang="en-US" smtClean="0">
                <a:hlinkClick r:id="rId4"/>
              </a:rPr>
              <a:t>http://www.cs.washington.edu/homes/furukawa/gallery/</a:t>
            </a:r>
            <a:endParaRPr lang="en-US" smtClean="0"/>
          </a:p>
        </p:txBody>
      </p:sp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295400"/>
            <a:ext cx="54864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dirty="0" smtClean="0"/>
              <a:t>For photos taken from the Internet, we need </a:t>
            </a:r>
            <a:r>
              <a:rPr lang="en-US" i="1" dirty="0" smtClean="0"/>
              <a:t>structure from motion</a:t>
            </a:r>
            <a:r>
              <a:rPr lang="en-US" dirty="0" smtClean="0"/>
              <a:t> techniques to reconstruct both camera positions and 3D points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816604"/>
      </p:ext>
    </p:extLst>
  </p:cSld>
  <p:clrMapOvr>
    <a:masterClrMapping/>
  </p:clrMapOvr>
  <p:transition xmlns:p14="http://schemas.microsoft.com/office/powerpoint/2010/main" advTm="2909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CMM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from community photo collections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82688"/>
            <a:ext cx="3679825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152400" y="6194425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M. Goesele, N. Snavely, B. Curless, H. Hoppe, S. Seitz, </a:t>
            </a:r>
            <a:r>
              <a:rPr lang="en-US" sz="1800">
                <a:hlinkClick r:id="rId4"/>
              </a:rPr>
              <a:t>Multi-View Stereo for Community Photo Collections</a:t>
            </a:r>
            <a:r>
              <a:rPr lang="en-US" sz="1800"/>
              <a:t>, ICCV 2007</a:t>
            </a:r>
          </a:p>
        </p:txBody>
      </p:sp>
      <p:pic>
        <p:nvPicPr>
          <p:cNvPr id="4608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177925"/>
            <a:ext cx="2743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717925"/>
            <a:ext cx="2743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974725" y="1233488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stereo</a:t>
            </a:r>
          </a:p>
        </p:txBody>
      </p:sp>
      <p:sp>
        <p:nvSpPr>
          <p:cNvPr id="46089" name="Text Box 11"/>
          <p:cNvSpPr txBox="1">
            <a:spLocks noChangeArrowheads="1"/>
          </p:cNvSpPr>
          <p:nvPr/>
        </p:nvSpPr>
        <p:spPr bwMode="auto">
          <a:xfrm>
            <a:off x="5124450" y="121920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laser scan</a:t>
            </a:r>
          </a:p>
        </p:txBody>
      </p:sp>
      <p:sp>
        <p:nvSpPr>
          <p:cNvPr id="46090" name="Text Box 12"/>
          <p:cNvSpPr txBox="1">
            <a:spLocks noChangeArrowheads="1"/>
          </p:cNvSpPr>
          <p:nvPr/>
        </p:nvSpPr>
        <p:spPr bwMode="auto">
          <a:xfrm>
            <a:off x="4162425" y="4298950"/>
            <a:ext cx="4371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Comparison: 90% of points within 0.128 m of laser scan (building height 51m)</a:t>
            </a:r>
          </a:p>
        </p:txBody>
      </p:sp>
    </p:spTree>
    <p:extLst>
      <p:ext uri="{BB962C8B-B14F-4D97-AF65-F5344CB8AC3E}">
        <p14:creationId xmlns:p14="http://schemas.microsoft.com/office/powerpoint/2010/main" val="363694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 descr="einstei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2346325"/>
            <a:ext cx="2446338" cy="4206875"/>
          </a:xfrm>
          <a:prstGeom prst="rect">
            <a:avLst/>
          </a:prstGeom>
          <a:noFill/>
        </p:spPr>
      </p:pic>
      <p:pic>
        <p:nvPicPr>
          <p:cNvPr id="501763" name="Picture 3" descr="einstei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2338" y="2346325"/>
            <a:ext cx="2422525" cy="4206875"/>
          </a:xfrm>
          <a:prstGeom prst="rect">
            <a:avLst/>
          </a:prstGeom>
          <a:noFill/>
        </p:spPr>
      </p:pic>
      <p:pic>
        <p:nvPicPr>
          <p:cNvPr id="501764" name="Picture 4" descr="einstein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4863" y="2346325"/>
            <a:ext cx="2146300" cy="4206875"/>
          </a:xfrm>
          <a:prstGeom prst="rect">
            <a:avLst/>
          </a:prstGeom>
          <a:noFill/>
        </p:spPr>
      </p:pic>
      <p:sp>
        <p:nvSpPr>
          <p:cNvPr id="50176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Scanning technologies</a:t>
            </a:r>
          </a:p>
        </p:txBody>
      </p:sp>
      <p:sp>
        <p:nvSpPr>
          <p:cNvPr id="5017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  <a:noFill/>
          <a:ln/>
        </p:spPr>
        <p:txBody>
          <a:bodyPr/>
          <a:lstStyle/>
          <a:p>
            <a:r>
              <a:rPr lang="en-GB" sz="2800"/>
              <a:t>Structured light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990645" y="6517265"/>
            <a:ext cx="1105088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[Zhang02]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8210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Kinect</a:t>
            </a:r>
            <a:r>
              <a:rPr lang="en-US" dirty="0" smtClean="0"/>
              <a:t>: Structured infrared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 smtClean="0">
                <a:hlinkClick r:id="rId3"/>
              </a:rPr>
              <a:t>http://bbzippo.wordpress.com/2010/11/28/kinect-in-infrared/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152400" y="914400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590799" y="1905000"/>
            <a:ext cx="634998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654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Kinect Fusion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440311" y="6324600"/>
            <a:ext cx="2342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 smtClean="0">
                <a:hlinkClick r:id="rId3"/>
              </a:rPr>
              <a:t>YouTube Video</a:t>
            </a:r>
            <a:endParaRPr lang="en-US" sz="2400" b="0" dirty="0"/>
          </a:p>
        </p:txBody>
      </p:sp>
      <p:sp>
        <p:nvSpPr>
          <p:cNvPr id="3" name="Rectangle 2"/>
          <p:cNvSpPr/>
          <p:nvPr/>
        </p:nvSpPr>
        <p:spPr>
          <a:xfrm>
            <a:off x="304800" y="55626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hlinkClick r:id="rId4"/>
              </a:rPr>
              <a:t>Paper link</a:t>
            </a:r>
            <a:r>
              <a:rPr lang="en-US" sz="1800" dirty="0" smtClean="0"/>
              <a:t> (ACM </a:t>
            </a:r>
            <a:r>
              <a:rPr lang="en-US" sz="1800" dirty="0"/>
              <a:t>Symposium on User Interface Software and Technology, October </a:t>
            </a:r>
            <a:r>
              <a:rPr lang="en-US" sz="1800" dirty="0" smtClean="0"/>
              <a:t>2011)</a:t>
            </a:r>
            <a:endParaRPr lang="en-US" sz="1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26"/>
            <a:ext cx="9152065" cy="502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53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 descr="IMG_0021"/>
          <p:cNvPicPr>
            <a:picLocks noChangeAspect="1" noChangeArrowheads="1"/>
          </p:cNvPicPr>
          <p:nvPr/>
        </p:nvPicPr>
        <p:blipFill>
          <a:blip r:embed="rId3" cstate="print"/>
          <a:srcRect t="17224"/>
          <a:stretch>
            <a:fillRect/>
          </a:stretch>
        </p:blipFill>
        <p:spPr bwMode="auto">
          <a:xfrm>
            <a:off x="1257300" y="3060700"/>
            <a:ext cx="6534150" cy="36052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2103438" y="4279900"/>
            <a:ext cx="7969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prstClr val="white"/>
                </a:solidFill>
                <a:latin typeface="Calibri"/>
              </a:rPr>
              <a:t>Real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5946775" y="4279900"/>
            <a:ext cx="12207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prstClr val="white"/>
                </a:solidFill>
                <a:latin typeface="Calibri"/>
              </a:rPr>
              <a:t>Replica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00125" y="1743075"/>
            <a:ext cx="6781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20638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i="1" kern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  <a:endParaRPr lang="en-GB" i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shape from photographs</a:t>
            </a:r>
          </a:p>
        </p:txBody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600200"/>
            <a:ext cx="8953500" cy="582613"/>
          </a:xfrm>
        </p:spPr>
        <p:txBody>
          <a:bodyPr/>
          <a:lstStyle/>
          <a:p>
            <a:pPr indent="20638">
              <a:lnSpc>
                <a:spcPct val="80000"/>
              </a:lnSpc>
              <a:buFontTx/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Appearance strongly depends on the material and lighting</a:t>
            </a:r>
            <a:endParaRPr lang="en-GB" sz="24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167364" name="AutoShape 354"/>
          <p:cNvSpPr>
            <a:spLocks noChangeAspect="1" noChangeArrowheads="1"/>
          </p:cNvSpPr>
          <p:nvPr/>
        </p:nvSpPr>
        <p:spPr bwMode="auto">
          <a:xfrm>
            <a:off x="5484813" y="4930775"/>
            <a:ext cx="1649412" cy="1647825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grayscl/>
            </a:blip>
            <a:srcRect/>
            <a:stretch>
              <a:fillRect b="-96"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081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7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167365" name="Picture 5" descr="house_new_A_input"/>
          <p:cNvPicPr>
            <a:picLocks noChangeAspect="1" noChangeArrowheads="1"/>
          </p:cNvPicPr>
          <p:nvPr/>
        </p:nvPicPr>
        <p:blipFill>
          <a:blip r:embed="rId4"/>
          <a:srcRect r="4430" b="17717"/>
          <a:stretch>
            <a:fillRect/>
          </a:stretch>
        </p:blipFill>
        <p:spPr bwMode="auto">
          <a:xfrm>
            <a:off x="1552575" y="2916238"/>
            <a:ext cx="1711325" cy="147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67366" name="Picture 6" descr="capture0000"/>
          <p:cNvPicPr>
            <a:picLocks noChangeAspect="1" noChangeArrowheads="1"/>
          </p:cNvPicPr>
          <p:nvPr/>
        </p:nvPicPr>
        <p:blipFill>
          <a:blip r:embed="rId5"/>
          <a:srcRect t="2953" b="739"/>
          <a:stretch>
            <a:fillRect/>
          </a:stretch>
        </p:blipFill>
        <p:spPr bwMode="auto">
          <a:xfrm>
            <a:off x="1938338" y="4913313"/>
            <a:ext cx="1327150" cy="160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67367" name="Picture 7"/>
          <p:cNvPicPr>
            <a:picLocks noChangeAspect="1" noChangeArrowheads="1"/>
          </p:cNvPicPr>
          <p:nvPr/>
        </p:nvPicPr>
        <p:blipFill>
          <a:blip r:embed="rId6"/>
          <a:srcRect l="1918" t="1007" b="8061"/>
          <a:stretch>
            <a:fillRect/>
          </a:stretch>
        </p:blipFill>
        <p:spPr bwMode="auto">
          <a:xfrm>
            <a:off x="5513388" y="2819400"/>
            <a:ext cx="923925" cy="16335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67368" name="Rectangle 8"/>
          <p:cNvSpPr>
            <a:spLocks noChangeArrowheads="1"/>
          </p:cNvSpPr>
          <p:nvPr/>
        </p:nvSpPr>
        <p:spPr bwMode="auto">
          <a:xfrm>
            <a:off x="1779588" y="4373563"/>
            <a:ext cx="1484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rigid</a:t>
            </a:r>
          </a:p>
        </p:txBody>
      </p:sp>
      <p:sp>
        <p:nvSpPr>
          <p:cNvPr id="1167369" name="Text Box 9"/>
          <p:cNvSpPr txBox="1">
            <a:spLocks noChangeArrowheads="1"/>
          </p:cNvSpPr>
          <p:nvPr/>
        </p:nvSpPr>
        <p:spPr bwMode="auto">
          <a:xfrm>
            <a:off x="5378450" y="4418013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deforming</a:t>
            </a:r>
          </a:p>
        </p:txBody>
      </p:sp>
      <p:sp>
        <p:nvSpPr>
          <p:cNvPr id="1167370" name="Text Box 10"/>
          <p:cNvSpPr txBox="1">
            <a:spLocks noChangeArrowheads="1"/>
          </p:cNvSpPr>
          <p:nvPr/>
        </p:nvSpPr>
        <p:spPr bwMode="auto">
          <a:xfrm>
            <a:off x="3306763" y="3113088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prstClr val="black"/>
                </a:solidFill>
                <a:latin typeface="Calibri"/>
                <a:cs typeface="Arial" pitchFamily="34" charset="0"/>
              </a:rPr>
              <a:t>textured</a:t>
            </a:r>
          </a:p>
        </p:txBody>
      </p:sp>
      <p:sp>
        <p:nvSpPr>
          <p:cNvPr id="1167371" name="Text Box 11"/>
          <p:cNvSpPr txBox="1">
            <a:spLocks noChangeArrowheads="1"/>
          </p:cNvSpPr>
          <p:nvPr/>
        </p:nvSpPr>
        <p:spPr bwMode="auto">
          <a:xfrm>
            <a:off x="3216275" y="5768975"/>
            <a:ext cx="23415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textureless</a:t>
            </a:r>
          </a:p>
        </p:txBody>
      </p:sp>
      <p:sp>
        <p:nvSpPr>
          <p:cNvPr id="1167372" name="AutoShape 12"/>
          <p:cNvSpPr>
            <a:spLocks noChangeArrowheads="1"/>
          </p:cNvSpPr>
          <p:nvPr/>
        </p:nvSpPr>
        <p:spPr bwMode="auto">
          <a:xfrm>
            <a:off x="3579813" y="3878263"/>
            <a:ext cx="1619250" cy="1619250"/>
          </a:xfrm>
          <a:custGeom>
            <a:avLst/>
            <a:gdLst>
              <a:gd name="G0" fmla="+- 7009 0 0"/>
              <a:gd name="G1" fmla="+- 10144 0 0"/>
              <a:gd name="G2" fmla="+- 2774 0 0"/>
              <a:gd name="G3" fmla="+- 21600 0 7009"/>
              <a:gd name="G4" fmla="+- 21600 0 10144"/>
              <a:gd name="G5" fmla="+- 21600 0 2774"/>
              <a:gd name="G6" fmla="+- 7009 0 10800"/>
              <a:gd name="G7" fmla="+- 10144 0 10800"/>
              <a:gd name="G8" fmla="*/ G7 2774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7009" y="2774"/>
                </a:lnTo>
                <a:lnTo>
                  <a:pt x="10144" y="2774"/>
                </a:lnTo>
                <a:lnTo>
                  <a:pt x="10144" y="10144"/>
                </a:lnTo>
                <a:lnTo>
                  <a:pt x="2774" y="10144"/>
                </a:lnTo>
                <a:lnTo>
                  <a:pt x="2774" y="7009"/>
                </a:lnTo>
                <a:lnTo>
                  <a:pt x="0" y="10800"/>
                </a:lnTo>
                <a:lnTo>
                  <a:pt x="2774" y="14591"/>
                </a:lnTo>
                <a:lnTo>
                  <a:pt x="2774" y="11456"/>
                </a:lnTo>
                <a:lnTo>
                  <a:pt x="10144" y="11456"/>
                </a:lnTo>
                <a:lnTo>
                  <a:pt x="10144" y="18826"/>
                </a:lnTo>
                <a:lnTo>
                  <a:pt x="7009" y="18826"/>
                </a:lnTo>
                <a:lnTo>
                  <a:pt x="10800" y="21600"/>
                </a:lnTo>
                <a:lnTo>
                  <a:pt x="14591" y="18826"/>
                </a:lnTo>
                <a:lnTo>
                  <a:pt x="11456" y="18826"/>
                </a:lnTo>
                <a:lnTo>
                  <a:pt x="11456" y="11456"/>
                </a:lnTo>
                <a:lnTo>
                  <a:pt x="18826" y="11456"/>
                </a:lnTo>
                <a:lnTo>
                  <a:pt x="18826" y="14591"/>
                </a:lnTo>
                <a:lnTo>
                  <a:pt x="21600" y="10800"/>
                </a:lnTo>
                <a:lnTo>
                  <a:pt x="18826" y="7009"/>
                </a:lnTo>
                <a:lnTo>
                  <a:pt x="18826" y="10144"/>
                </a:lnTo>
                <a:lnTo>
                  <a:pt x="11456" y="10144"/>
                </a:lnTo>
                <a:lnTo>
                  <a:pt x="11456" y="2774"/>
                </a:lnTo>
                <a:lnTo>
                  <a:pt x="14591" y="2774"/>
                </a:lnTo>
                <a:close/>
              </a:path>
            </a:pathLst>
          </a:cu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5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1169413" name="Rectangle 5"/>
          <p:cNvSpPr>
            <a:spLocks noChangeArrowheads="1"/>
          </p:cNvSpPr>
          <p:nvPr/>
        </p:nvSpPr>
        <p:spPr bwMode="auto">
          <a:xfrm>
            <a:off x="3829050" y="1989138"/>
            <a:ext cx="1000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GB" b="1">
                <a:solidFill>
                  <a:prstClr val="black"/>
                </a:solidFill>
                <a:latin typeface="Trebuchet MS" pitchFamily="34" charset="0"/>
                <a:sym typeface="Symbol" pitchFamily="18" charset="2"/>
              </a:rPr>
              <a:t></a:t>
            </a:r>
          </a:p>
        </p:txBody>
      </p:sp>
      <p:pic>
        <p:nvPicPr>
          <p:cNvPr id="1169414" name="Picture 6" descr="trans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225" y="4929188"/>
            <a:ext cx="164941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5" name="Picture 7" descr="house_new_A_re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0988" y="2914650"/>
            <a:ext cx="1792287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6" name="Picture 8" descr="capture0001"/>
          <p:cNvPicPr>
            <a:picLocks noChangeAspect="1" noChangeArrowheads="1"/>
          </p:cNvPicPr>
          <p:nvPr/>
        </p:nvPicPr>
        <p:blipFill>
          <a:blip r:embed="rId5"/>
          <a:srcRect t="2216" b="554"/>
          <a:stretch>
            <a:fillRect/>
          </a:stretch>
        </p:blipFill>
        <p:spPr bwMode="auto">
          <a:xfrm>
            <a:off x="1938338" y="4911725"/>
            <a:ext cx="131286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7" name="Picture 9" descr="pants"/>
          <p:cNvPicPr>
            <a:picLocks noChangeAspect="1" noChangeArrowheads="1"/>
          </p:cNvPicPr>
          <p:nvPr/>
        </p:nvPicPr>
        <p:blipFill>
          <a:blip r:embed="rId6">
            <a:lum bright="12000" contrast="24000"/>
          </a:blip>
          <a:srcRect/>
          <a:stretch>
            <a:fillRect/>
          </a:stretch>
        </p:blipFill>
        <p:spPr bwMode="auto">
          <a:xfrm>
            <a:off x="5581650" y="2838450"/>
            <a:ext cx="965200" cy="1647825"/>
          </a:xfrm>
          <a:prstGeom prst="rect">
            <a:avLst/>
          </a:prstGeom>
          <a:noFill/>
        </p:spPr>
      </p:pic>
      <p:sp>
        <p:nvSpPr>
          <p:cNvPr id="1169418" name="Text Box 10"/>
          <p:cNvSpPr txBox="1">
            <a:spLocks noChangeArrowheads="1"/>
          </p:cNvSpPr>
          <p:nvPr/>
        </p:nvSpPr>
        <p:spPr bwMode="auto">
          <a:xfrm>
            <a:off x="3216275" y="5768975"/>
            <a:ext cx="23415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textureless</a:t>
            </a:r>
            <a:endParaRPr lang="en-GB" sz="28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69419" name="AutoShape 11"/>
          <p:cNvSpPr>
            <a:spLocks noChangeArrowheads="1"/>
          </p:cNvSpPr>
          <p:nvPr/>
        </p:nvSpPr>
        <p:spPr bwMode="auto">
          <a:xfrm>
            <a:off x="3579813" y="3878263"/>
            <a:ext cx="1619250" cy="1619250"/>
          </a:xfrm>
          <a:custGeom>
            <a:avLst/>
            <a:gdLst>
              <a:gd name="G0" fmla="+- 7009 0 0"/>
              <a:gd name="G1" fmla="+- 10144 0 0"/>
              <a:gd name="G2" fmla="+- 2774 0 0"/>
              <a:gd name="G3" fmla="+- 21600 0 7009"/>
              <a:gd name="G4" fmla="+- 21600 0 10144"/>
              <a:gd name="G5" fmla="+- 21600 0 2774"/>
              <a:gd name="G6" fmla="+- 7009 0 10800"/>
              <a:gd name="G7" fmla="+- 10144 0 10800"/>
              <a:gd name="G8" fmla="*/ G7 2774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7009" y="2774"/>
                </a:lnTo>
                <a:lnTo>
                  <a:pt x="10144" y="2774"/>
                </a:lnTo>
                <a:lnTo>
                  <a:pt x="10144" y="10144"/>
                </a:lnTo>
                <a:lnTo>
                  <a:pt x="2774" y="10144"/>
                </a:lnTo>
                <a:lnTo>
                  <a:pt x="2774" y="7009"/>
                </a:lnTo>
                <a:lnTo>
                  <a:pt x="0" y="10800"/>
                </a:lnTo>
                <a:lnTo>
                  <a:pt x="2774" y="14591"/>
                </a:lnTo>
                <a:lnTo>
                  <a:pt x="2774" y="11456"/>
                </a:lnTo>
                <a:lnTo>
                  <a:pt x="10144" y="11456"/>
                </a:lnTo>
                <a:lnTo>
                  <a:pt x="10144" y="18826"/>
                </a:lnTo>
                <a:lnTo>
                  <a:pt x="7009" y="18826"/>
                </a:lnTo>
                <a:lnTo>
                  <a:pt x="10800" y="21600"/>
                </a:lnTo>
                <a:lnTo>
                  <a:pt x="14591" y="18826"/>
                </a:lnTo>
                <a:lnTo>
                  <a:pt x="11456" y="18826"/>
                </a:lnTo>
                <a:lnTo>
                  <a:pt x="11456" y="11456"/>
                </a:lnTo>
                <a:lnTo>
                  <a:pt x="18826" y="11456"/>
                </a:lnTo>
                <a:lnTo>
                  <a:pt x="18826" y="14591"/>
                </a:lnTo>
                <a:lnTo>
                  <a:pt x="21600" y="10800"/>
                </a:lnTo>
                <a:lnTo>
                  <a:pt x="18826" y="7009"/>
                </a:lnTo>
                <a:lnTo>
                  <a:pt x="18826" y="10144"/>
                </a:lnTo>
                <a:lnTo>
                  <a:pt x="11456" y="10144"/>
                </a:lnTo>
                <a:lnTo>
                  <a:pt x="11456" y="2774"/>
                </a:lnTo>
                <a:lnTo>
                  <a:pt x="14591" y="2774"/>
                </a:lnTo>
                <a:close/>
              </a:path>
            </a:pathLst>
          </a:cu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9420" name="Text Box 12"/>
          <p:cNvSpPr txBox="1">
            <a:spLocks noChangeArrowheads="1"/>
          </p:cNvSpPr>
          <p:nvPr/>
        </p:nvSpPr>
        <p:spPr bwMode="auto">
          <a:xfrm>
            <a:off x="3306763" y="3113088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textured</a:t>
            </a:r>
          </a:p>
        </p:txBody>
      </p:sp>
      <p:sp>
        <p:nvSpPr>
          <p:cNvPr id="1169421" name="Rectangle 13"/>
          <p:cNvSpPr>
            <a:spLocks noChangeArrowheads="1"/>
          </p:cNvSpPr>
          <p:nvPr/>
        </p:nvSpPr>
        <p:spPr bwMode="auto">
          <a:xfrm>
            <a:off x="1779588" y="4373563"/>
            <a:ext cx="1484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rigid</a:t>
            </a:r>
          </a:p>
        </p:txBody>
      </p:sp>
      <p:sp>
        <p:nvSpPr>
          <p:cNvPr id="1169422" name="Text Box 14"/>
          <p:cNvSpPr txBox="1">
            <a:spLocks noChangeArrowheads="1"/>
          </p:cNvSpPr>
          <p:nvPr/>
        </p:nvSpPr>
        <p:spPr bwMode="auto">
          <a:xfrm>
            <a:off x="5378450" y="4418013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deforming</a:t>
            </a:r>
          </a:p>
        </p:txBody>
      </p:sp>
      <p:sp>
        <p:nvSpPr>
          <p:cNvPr id="116942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42875" y="1600200"/>
            <a:ext cx="8953500" cy="582613"/>
          </a:xfrm>
          <a:noFill/>
          <a:ln/>
        </p:spPr>
        <p:txBody>
          <a:bodyPr/>
          <a:lstStyle/>
          <a:p>
            <a:pPr indent="20638">
              <a:lnSpc>
                <a:spcPct val="80000"/>
              </a:lnSpc>
              <a:buFontTx/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Appearance strongly depends on the material and lighting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9275" y="1989138"/>
            <a:ext cx="8004175" cy="727075"/>
            <a:chOff x="346" y="1253"/>
            <a:chExt cx="5042" cy="458"/>
          </a:xfrm>
        </p:grpSpPr>
        <p:sp>
          <p:nvSpPr>
            <p:cNvPr id="1169426" name="Rectangle 18"/>
            <p:cNvSpPr>
              <a:spLocks noChangeArrowheads="1"/>
            </p:cNvSpPr>
            <p:nvPr/>
          </p:nvSpPr>
          <p:spPr bwMode="auto">
            <a:xfrm>
              <a:off x="346" y="1423"/>
              <a:ext cx="504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srgbClr val="CC0000"/>
                  </a:solidFill>
                  <a:latin typeface="Calibri"/>
                  <a:cs typeface="Arial" pitchFamily="34" charset="0"/>
                </a:rPr>
                <a:t>No single algorithm exists dealing with </a:t>
              </a:r>
              <a:r>
                <a:rPr lang="en-GB" b="1" dirty="0">
                  <a:solidFill>
                    <a:srgbClr val="CC0000"/>
                  </a:solidFill>
                  <a:latin typeface="Calibri"/>
                  <a:cs typeface="Arial" pitchFamily="34" charset="0"/>
                </a:rPr>
                <a:t>any</a:t>
              </a:r>
              <a:r>
                <a:rPr lang="en-GB" dirty="0">
                  <a:solidFill>
                    <a:srgbClr val="CC0000"/>
                  </a:solidFill>
                  <a:latin typeface="Calibri"/>
                  <a:cs typeface="Arial" pitchFamily="34" charset="0"/>
                </a:rPr>
                <a:t> type of scene</a:t>
              </a:r>
              <a:endParaRPr lang="en-GB" dirty="0">
                <a:solidFill>
                  <a:srgbClr val="CC0000"/>
                </a:solidFill>
                <a:latin typeface="Calibri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1169427" name="Rectangle 19"/>
            <p:cNvSpPr>
              <a:spLocks noChangeArrowheads="1"/>
            </p:cNvSpPr>
            <p:nvPr/>
          </p:nvSpPr>
          <p:spPr bwMode="auto">
            <a:xfrm>
              <a:off x="2412" y="1253"/>
              <a:ext cx="630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20638" eaLnBrk="1" fontAlgn="auto" hangingPunct="1">
                <a:spcBef>
                  <a:spcPct val="20000"/>
                </a:spcBef>
                <a:spcAft>
                  <a:spcPts val="0"/>
                </a:spcAft>
              </a:pPr>
              <a:r>
                <a:rPr lang="en-GB" b="1">
                  <a:solidFill>
                    <a:prstClr val="black"/>
                  </a:solidFill>
                  <a:latin typeface="Calibri"/>
                  <a:cs typeface="Arial" pitchFamily="34" charset="0"/>
                  <a:sym typeface="Symbol" pitchFamily="18" charset="2"/>
                </a:rPr>
                <a:t>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7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694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16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694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16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694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116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694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11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694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116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694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11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418" grpId="0"/>
      <p:bldP spid="1169419" grpId="0" animBg="1"/>
      <p:bldP spid="11694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20221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209482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Binocular stereo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28686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If necessary, rectify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For each pixel x in the first image</a:t>
            </a:r>
          </a:p>
          <a:p>
            <a:pPr lvl="1"/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/>
            <a:r>
              <a:rPr lang="en-US" dirty="0" smtClean="0"/>
              <a:t>Examine all pixels on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/>
            <a:r>
              <a:rPr lang="en-US" dirty="0" smtClean="0"/>
              <a:t>Compute </a:t>
            </a:r>
            <a:r>
              <a:rPr lang="en-US" i="1" dirty="0" smtClean="0"/>
              <a:t>disparity</a:t>
            </a:r>
            <a:r>
              <a:rPr lang="en-US" dirty="0" smtClean="0"/>
              <a:t> x-x’ and set depth(x) = B*f/(x-x’)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28684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843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 dirty="0" smtClean="0"/>
              <a:t>Review: Depth</a:t>
            </a:r>
          </a:p>
        </p:txBody>
      </p:sp>
      <p:pic>
        <p:nvPicPr>
          <p:cNvPr id="1741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133600"/>
            <a:ext cx="4114800" cy="3194050"/>
          </a:xfrm>
          <a:noFill/>
        </p:spPr>
      </p:pic>
      <p:pic>
        <p:nvPicPr>
          <p:cNvPr id="11" name="Picture 7" descr="scen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133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422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3d object recognition/scene analysis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43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16978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04800" y="2743200"/>
            <a:ext cx="12954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charset="0"/>
              </a:rPr>
              <a:t>width of </a:t>
            </a:r>
          </a:p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charset="0"/>
              </a:rPr>
              <a:t>a pixel</a:t>
            </a:r>
          </a:p>
        </p:txBody>
      </p:sp>
      <p:sp>
        <p:nvSpPr>
          <p:cNvPr id="257027" name="Line 3"/>
          <p:cNvSpPr>
            <a:spLocks noChangeShapeType="1"/>
          </p:cNvSpPr>
          <p:nvPr/>
        </p:nvSpPr>
        <p:spPr bwMode="auto">
          <a:xfrm flipH="1">
            <a:off x="1603375" y="1600200"/>
            <a:ext cx="1292225" cy="22129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28" name="Line 4"/>
          <p:cNvSpPr>
            <a:spLocks noChangeShapeType="1"/>
          </p:cNvSpPr>
          <p:nvPr/>
        </p:nvSpPr>
        <p:spPr bwMode="auto">
          <a:xfrm flipH="1">
            <a:off x="1603375" y="1828800"/>
            <a:ext cx="1673225" cy="19843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29" name="Line 5"/>
          <p:cNvSpPr>
            <a:spLocks noChangeShapeType="1"/>
          </p:cNvSpPr>
          <p:nvPr/>
        </p:nvSpPr>
        <p:spPr bwMode="auto">
          <a:xfrm flipH="1" flipV="1">
            <a:off x="2209800" y="1676400"/>
            <a:ext cx="1524000" cy="2133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30" name="Line 6"/>
          <p:cNvSpPr>
            <a:spLocks noChangeShapeType="1"/>
          </p:cNvSpPr>
          <p:nvPr/>
        </p:nvSpPr>
        <p:spPr bwMode="auto">
          <a:xfrm flipH="1" flipV="1">
            <a:off x="1981200" y="2057400"/>
            <a:ext cx="1752600" cy="1752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/>
              <a:t>Choosing the stereo baseline</a:t>
            </a:r>
          </a:p>
        </p:txBody>
      </p:sp>
      <p:sp>
        <p:nvSpPr>
          <p:cNvPr id="25703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4800600"/>
            <a:ext cx="8229600" cy="1676400"/>
          </a:xfrm>
        </p:spPr>
        <p:txBody>
          <a:bodyPr/>
          <a:lstStyle/>
          <a:p>
            <a:r>
              <a:rPr lang="en-US"/>
              <a:t>What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the optimal baseline?</a:t>
            </a:r>
          </a:p>
          <a:p>
            <a:pPr lvl="1"/>
            <a:r>
              <a:rPr lang="en-US"/>
              <a:t>Too small:  large depth error</a:t>
            </a:r>
          </a:p>
          <a:p>
            <a:pPr lvl="1"/>
            <a:r>
              <a:rPr lang="en-US"/>
              <a:t>Too large:  difficult search problem</a:t>
            </a:r>
          </a:p>
        </p:txBody>
      </p:sp>
      <p:sp>
        <p:nvSpPr>
          <p:cNvPr id="257033" name="Oval 9"/>
          <p:cNvSpPr>
            <a:spLocks noChangeArrowheads="1"/>
          </p:cNvSpPr>
          <p:nvPr/>
        </p:nvSpPr>
        <p:spPr bwMode="auto">
          <a:xfrm>
            <a:off x="1600200" y="3733800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34" name="Oval 10"/>
          <p:cNvSpPr>
            <a:spLocks noChangeArrowheads="1"/>
          </p:cNvSpPr>
          <p:nvPr/>
        </p:nvSpPr>
        <p:spPr bwMode="auto">
          <a:xfrm>
            <a:off x="3657600" y="3733800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35" name="Line 11"/>
          <p:cNvSpPr>
            <a:spLocks noChangeShapeType="1"/>
          </p:cNvSpPr>
          <p:nvPr/>
        </p:nvSpPr>
        <p:spPr bwMode="auto">
          <a:xfrm>
            <a:off x="1143000" y="3429000"/>
            <a:ext cx="9906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36" name="Line 12"/>
          <p:cNvSpPr>
            <a:spLocks noChangeShapeType="1"/>
          </p:cNvSpPr>
          <p:nvPr/>
        </p:nvSpPr>
        <p:spPr bwMode="auto">
          <a:xfrm>
            <a:off x="3200400" y="3429000"/>
            <a:ext cx="9906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37" name="Rectangle 13"/>
          <p:cNvSpPr>
            <a:spLocks noChangeArrowheads="1"/>
          </p:cNvSpPr>
          <p:nvPr/>
        </p:nvSpPr>
        <p:spPr bwMode="auto">
          <a:xfrm>
            <a:off x="4953000" y="1371600"/>
            <a:ext cx="3352800" cy="2667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38" name="Line 14"/>
          <p:cNvSpPr>
            <a:spLocks noChangeShapeType="1"/>
          </p:cNvSpPr>
          <p:nvPr/>
        </p:nvSpPr>
        <p:spPr bwMode="auto">
          <a:xfrm flipH="1">
            <a:off x="6172200" y="1524000"/>
            <a:ext cx="914400" cy="2286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39" name="Line 15"/>
          <p:cNvSpPr>
            <a:spLocks noChangeShapeType="1"/>
          </p:cNvSpPr>
          <p:nvPr/>
        </p:nvSpPr>
        <p:spPr bwMode="auto">
          <a:xfrm>
            <a:off x="5867400" y="3429000"/>
            <a:ext cx="9906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0" name="Line 16"/>
          <p:cNvSpPr>
            <a:spLocks noChangeShapeType="1"/>
          </p:cNvSpPr>
          <p:nvPr/>
        </p:nvSpPr>
        <p:spPr bwMode="auto">
          <a:xfrm>
            <a:off x="6324600" y="3429000"/>
            <a:ext cx="9906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1" name="Line 17"/>
          <p:cNvSpPr>
            <a:spLocks noChangeShapeType="1"/>
          </p:cNvSpPr>
          <p:nvPr/>
        </p:nvSpPr>
        <p:spPr bwMode="auto">
          <a:xfrm flipH="1">
            <a:off x="6172200" y="1371600"/>
            <a:ext cx="457200" cy="2438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2" name="Line 18"/>
          <p:cNvSpPr>
            <a:spLocks noChangeShapeType="1"/>
          </p:cNvSpPr>
          <p:nvPr/>
        </p:nvSpPr>
        <p:spPr bwMode="auto">
          <a:xfrm flipH="1" flipV="1">
            <a:off x="6629400" y="1371600"/>
            <a:ext cx="228600" cy="2438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3" name="Line 19"/>
          <p:cNvSpPr>
            <a:spLocks noChangeShapeType="1"/>
          </p:cNvSpPr>
          <p:nvPr/>
        </p:nvSpPr>
        <p:spPr bwMode="auto">
          <a:xfrm flipH="1" flipV="1">
            <a:off x="6172200" y="1600200"/>
            <a:ext cx="685800" cy="2209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4" name="Oval 20"/>
          <p:cNvSpPr>
            <a:spLocks noChangeArrowheads="1"/>
          </p:cNvSpPr>
          <p:nvPr/>
        </p:nvSpPr>
        <p:spPr bwMode="auto">
          <a:xfrm>
            <a:off x="2536825" y="2416175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5" name="Oval 21"/>
          <p:cNvSpPr>
            <a:spLocks noChangeArrowheads="1"/>
          </p:cNvSpPr>
          <p:nvPr/>
        </p:nvSpPr>
        <p:spPr bwMode="auto">
          <a:xfrm>
            <a:off x="6553200" y="2416175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6" name="Oval 22"/>
          <p:cNvSpPr>
            <a:spLocks noChangeArrowheads="1"/>
          </p:cNvSpPr>
          <p:nvPr/>
        </p:nvSpPr>
        <p:spPr bwMode="auto">
          <a:xfrm>
            <a:off x="6151563" y="3733800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7" name="Oval 23"/>
          <p:cNvSpPr>
            <a:spLocks noChangeArrowheads="1"/>
          </p:cNvSpPr>
          <p:nvPr/>
        </p:nvSpPr>
        <p:spPr bwMode="auto">
          <a:xfrm>
            <a:off x="6815138" y="3733800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48" name="Text Box 24"/>
          <p:cNvSpPr txBox="1">
            <a:spLocks noChangeArrowheads="1"/>
          </p:cNvSpPr>
          <p:nvPr/>
        </p:nvSpPr>
        <p:spPr bwMode="auto">
          <a:xfrm>
            <a:off x="1519238" y="4114800"/>
            <a:ext cx="21748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Large Baseline</a:t>
            </a:r>
            <a:endParaRPr lang="en-US" sz="2200" b="1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57049" name="Text Box 25"/>
          <p:cNvSpPr txBox="1">
            <a:spLocks noChangeArrowheads="1"/>
          </p:cNvSpPr>
          <p:nvPr/>
        </p:nvSpPr>
        <p:spPr bwMode="auto">
          <a:xfrm>
            <a:off x="5534025" y="4114800"/>
            <a:ext cx="21574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Small Baseline</a:t>
            </a:r>
            <a:endParaRPr lang="en-US" sz="2200" b="1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57050" name="Line 26"/>
          <p:cNvSpPr>
            <a:spLocks noChangeShapeType="1"/>
          </p:cNvSpPr>
          <p:nvPr/>
        </p:nvSpPr>
        <p:spPr bwMode="auto">
          <a:xfrm>
            <a:off x="1295400" y="3200400"/>
            <a:ext cx="53340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7051" name="Rectangle 27"/>
          <p:cNvSpPr>
            <a:spLocks noChangeArrowheads="1"/>
          </p:cNvSpPr>
          <p:nvPr/>
        </p:nvSpPr>
        <p:spPr bwMode="auto">
          <a:xfrm>
            <a:off x="4800600" y="1981200"/>
            <a:ext cx="12954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charset="0"/>
              </a:rPr>
              <a:t>all of these</a:t>
            </a:r>
          </a:p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charset="0"/>
              </a:rPr>
              <a:t>points project</a:t>
            </a:r>
          </a:p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charset="0"/>
              </a:rPr>
              <a:t>to the same </a:t>
            </a:r>
          </a:p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charset="0"/>
              </a:rPr>
              <a:t>pair of pixels</a:t>
            </a:r>
          </a:p>
        </p:txBody>
      </p:sp>
      <p:sp>
        <p:nvSpPr>
          <p:cNvPr id="257052" name="Line 28"/>
          <p:cNvSpPr>
            <a:spLocks noChangeShapeType="1"/>
          </p:cNvSpPr>
          <p:nvPr/>
        </p:nvSpPr>
        <p:spPr bwMode="auto">
          <a:xfrm flipV="1">
            <a:off x="5943600" y="2286000"/>
            <a:ext cx="609600" cy="152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20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2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Multi-view stereo</a:t>
            </a:r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stereo vision?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Generic problem formulation: given several images of the same object or scene, compute a representation of its 3D shape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stereo vision?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Generic problem formulation: 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/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(camera network or video sequence)</a:t>
            </a:r>
          </a:p>
          <a:p>
            <a:pPr lvl="1"/>
            <a:r>
              <a:rPr lang="en-US" dirty="0" smtClean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 smtClean="0"/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Layered models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119188"/>
            <a:ext cx="6491288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6260" name="Text Box 4"/>
          <p:cNvSpPr txBox="1">
            <a:spLocks noChangeArrowheads="1"/>
          </p:cNvSpPr>
          <p:nvPr/>
        </p:nvSpPr>
        <p:spPr bwMode="auto">
          <a:xfrm>
            <a:off x="1862138" y="5578475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third view can be used for verification</a:t>
            </a:r>
          </a:p>
        </p:txBody>
      </p:sp>
      <p:sp>
        <p:nvSpPr>
          <p:cNvPr id="736261" name="Line 5"/>
          <p:cNvSpPr>
            <a:spLocks noChangeShapeType="1"/>
          </p:cNvSpPr>
          <p:nvPr/>
        </p:nvSpPr>
        <p:spPr bwMode="auto">
          <a:xfrm>
            <a:off x="2235200" y="1385888"/>
            <a:ext cx="5200650" cy="26035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62" name="Line 6"/>
          <p:cNvSpPr>
            <a:spLocks noChangeShapeType="1"/>
          </p:cNvSpPr>
          <p:nvPr/>
        </p:nvSpPr>
        <p:spPr bwMode="auto">
          <a:xfrm flipV="1">
            <a:off x="2114550" y="1690688"/>
            <a:ext cx="1651000" cy="2540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63" name="Line 7"/>
          <p:cNvSpPr>
            <a:spLocks noChangeShapeType="1"/>
          </p:cNvSpPr>
          <p:nvPr/>
        </p:nvSpPr>
        <p:spPr bwMode="auto">
          <a:xfrm>
            <a:off x="3543300" y="2039938"/>
            <a:ext cx="1384300" cy="271145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64" name="Oval 8"/>
          <p:cNvSpPr>
            <a:spLocks noChangeArrowheads="1"/>
          </p:cNvSpPr>
          <p:nvPr/>
        </p:nvSpPr>
        <p:spPr bwMode="auto">
          <a:xfrm>
            <a:off x="2159000" y="130968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65" name="Oval 9"/>
          <p:cNvSpPr>
            <a:spLocks noChangeArrowheads="1"/>
          </p:cNvSpPr>
          <p:nvPr/>
        </p:nvSpPr>
        <p:spPr bwMode="auto">
          <a:xfrm>
            <a:off x="3689350" y="161448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66" name="Oval 10"/>
          <p:cNvSpPr>
            <a:spLocks noChangeArrowheads="1"/>
          </p:cNvSpPr>
          <p:nvPr/>
        </p:nvSpPr>
        <p:spPr bwMode="auto">
          <a:xfrm>
            <a:off x="3460750" y="1970088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67" name="Oval 11"/>
          <p:cNvSpPr>
            <a:spLocks noChangeArrowheads="1"/>
          </p:cNvSpPr>
          <p:nvPr/>
        </p:nvSpPr>
        <p:spPr bwMode="auto">
          <a:xfrm>
            <a:off x="2038350" y="4154488"/>
            <a:ext cx="152400" cy="1524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68" name="Oval 12"/>
          <p:cNvSpPr>
            <a:spLocks noChangeArrowheads="1"/>
          </p:cNvSpPr>
          <p:nvPr/>
        </p:nvSpPr>
        <p:spPr bwMode="auto">
          <a:xfrm>
            <a:off x="2501900" y="3455988"/>
            <a:ext cx="152400" cy="1524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69" name="Oval 13"/>
          <p:cNvSpPr>
            <a:spLocks noChangeArrowheads="1"/>
          </p:cNvSpPr>
          <p:nvPr/>
        </p:nvSpPr>
        <p:spPr bwMode="auto">
          <a:xfrm>
            <a:off x="6407150" y="3449638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6270" name="Oval 14"/>
          <p:cNvSpPr>
            <a:spLocks noChangeArrowheads="1"/>
          </p:cNvSpPr>
          <p:nvPr/>
        </p:nvSpPr>
        <p:spPr bwMode="auto">
          <a:xfrm>
            <a:off x="4457700" y="3913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two-view stereo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260" grpId="0" autoUpdateAnimBg="0"/>
      <p:bldP spid="736261" grpId="0" animBg="1"/>
      <p:bldP spid="736262" grpId="0" animBg="1"/>
      <p:bldP spid="736263" grpId="0" animBg="1"/>
      <p:bldP spid="736264" grpId="0" animBg="1"/>
      <p:bldP spid="736265" grpId="0" animBg="1"/>
      <p:bldP spid="736266" grpId="0" animBg="1"/>
      <p:bldP spid="736267" grpId="0" animBg="1"/>
      <p:bldP spid="736268" grpId="0" animBg="1"/>
      <p:bldP spid="736269" grpId="0" animBg="1"/>
      <p:bldP spid="7362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Pick a reference image, and slide the corresponding window along the corresponding epipolar lines of all other images, using </a:t>
            </a:r>
            <a:r>
              <a:rPr lang="en-US" smtClean="0">
                <a:solidFill>
                  <a:schemeClr val="accent2"/>
                </a:solidFill>
              </a:rPr>
              <a:t>inverse depth</a:t>
            </a:r>
            <a:r>
              <a:rPr lang="en-US" smtClean="0"/>
              <a:t> relative to the first image as the search parameter</a:t>
            </a:r>
          </a:p>
          <a:p>
            <a:pPr>
              <a:buFontTx/>
              <a:buChar char="•"/>
            </a:pPr>
            <a:endParaRPr lang="en-US" smtClean="0"/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8600" y="60642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Okutomi</a:t>
            </a:r>
            <a:r>
              <a:rPr lang="en-US" sz="1800" dirty="0"/>
              <a:t> and T. </a:t>
            </a:r>
            <a:r>
              <a:rPr lang="en-US" sz="1800" dirty="0" err="1"/>
              <a:t>Kanade</a:t>
            </a:r>
            <a:r>
              <a:rPr lang="en-US" sz="1800" dirty="0"/>
              <a:t>, </a:t>
            </a:r>
            <a:r>
              <a:rPr lang="en-US" sz="1800" dirty="0">
                <a:hlinkClick r:id="rId3"/>
              </a:rPr>
              <a:t>“A Multiple-Baseline Stereo System,”</a:t>
            </a:r>
            <a:r>
              <a:rPr lang="en-US" sz="1800" dirty="0"/>
              <a:t>  IEEE Trans. on Pattern Analysis and Machine Intelligence,  15(4):353-363 (1993). 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Multiple-baseline stereo</a:t>
            </a:r>
          </a:p>
        </p:txBody>
      </p:sp>
      <p:pic>
        <p:nvPicPr>
          <p:cNvPr id="27653" name="Picture 9" descr="IUW94stere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0663" y="2860675"/>
            <a:ext cx="2624137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771775"/>
            <a:ext cx="35052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Multiple-baseline stereo</a:t>
            </a:r>
          </a:p>
        </p:txBody>
      </p:sp>
      <p:sp>
        <p:nvSpPr>
          <p:cNvPr id="1029" name="Rectangle 3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FontTx/>
              <a:buChar char="•"/>
            </a:pPr>
            <a:r>
              <a:rPr lang="en-US" smtClean="0"/>
              <a:t>   For larger baselines, must search larger </a:t>
            </a:r>
            <a:br>
              <a:rPr lang="en-US" smtClean="0"/>
            </a:br>
            <a:r>
              <a:rPr lang="en-US" smtClean="0"/>
              <a:t>    area in second image</a:t>
            </a:r>
          </a:p>
          <a:p>
            <a:pPr marL="0" indent="0">
              <a:buFontTx/>
              <a:buChar char="•"/>
            </a:pPr>
            <a:endParaRPr lang="en-US" smtClean="0"/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2590800"/>
          <a:ext cx="52006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Image" r:id="rId4" imgW="5184610" imgH="1003529" progId="Photoshop.Image.10">
                  <p:embed/>
                </p:oleObj>
              </mc:Choice>
              <mc:Fallback>
                <p:oleObj name="Image" r:id="rId4" imgW="5184610" imgH="1003529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90800"/>
                        <a:ext cx="520065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990600" y="3581400"/>
            <a:ext cx="35052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solidFill>
                  <a:schemeClr val="bg2"/>
                </a:solidFill>
              </a:rPr>
              <a:t>1/z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H="1">
            <a:off x="6965950" y="1524000"/>
            <a:ext cx="914400" cy="2286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705600" y="3429000"/>
            <a:ext cx="6096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91400" y="3429000"/>
            <a:ext cx="6096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H="1">
            <a:off x="6965950" y="1371600"/>
            <a:ext cx="457200" cy="2438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7651750" y="1371600"/>
            <a:ext cx="44450" cy="24384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H="1" flipV="1">
            <a:off x="7239000" y="3048000"/>
            <a:ext cx="412750" cy="7620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Oval 13"/>
          <p:cNvSpPr>
            <a:spLocks noChangeArrowheads="1"/>
          </p:cNvSpPr>
          <p:nvPr/>
        </p:nvSpPr>
        <p:spPr bwMode="auto">
          <a:xfrm>
            <a:off x="7346950" y="2362200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Oval 14"/>
          <p:cNvSpPr>
            <a:spLocks noChangeArrowheads="1"/>
          </p:cNvSpPr>
          <p:nvPr/>
        </p:nvSpPr>
        <p:spPr bwMode="auto">
          <a:xfrm>
            <a:off x="6945313" y="3733800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Oval 15"/>
          <p:cNvSpPr>
            <a:spLocks noChangeArrowheads="1"/>
          </p:cNvSpPr>
          <p:nvPr/>
        </p:nvSpPr>
        <p:spPr bwMode="auto">
          <a:xfrm>
            <a:off x="7608888" y="3733800"/>
            <a:ext cx="76200" cy="762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 flipV="1">
            <a:off x="7200900" y="1371600"/>
            <a:ext cx="457200" cy="1676400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7" name="Object 1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5105400"/>
          <a:ext cx="5192713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Image" r:id="rId6" imgW="5184610" imgH="940346" progId="">
                  <p:embed/>
                </p:oleObj>
              </mc:Choice>
              <mc:Fallback>
                <p:oleObj name="Image" r:id="rId6" imgW="5184610" imgH="940346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05400"/>
                        <a:ext cx="5192713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1" name="Group 19"/>
          <p:cNvGrpSpPr>
            <a:grpSpLocks/>
          </p:cNvGrpSpPr>
          <p:nvPr/>
        </p:nvGrpSpPr>
        <p:grpSpPr bwMode="auto">
          <a:xfrm>
            <a:off x="5105400" y="4038600"/>
            <a:ext cx="3505200" cy="2362200"/>
            <a:chOff x="3216" y="2496"/>
            <a:chExt cx="2208" cy="1488"/>
          </a:xfrm>
        </p:grpSpPr>
        <p:sp>
          <p:nvSpPr>
            <p:cNvPr id="1047" name="Line 20"/>
            <p:cNvSpPr>
              <a:spLocks noChangeShapeType="1"/>
            </p:cNvSpPr>
            <p:nvPr/>
          </p:nvSpPr>
          <p:spPr bwMode="auto">
            <a:xfrm flipH="1">
              <a:off x="4034" y="2590"/>
              <a:ext cx="814" cy="139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Line 21"/>
            <p:cNvSpPr>
              <a:spLocks noChangeShapeType="1"/>
            </p:cNvSpPr>
            <p:nvPr/>
          </p:nvSpPr>
          <p:spPr bwMode="auto">
            <a:xfrm flipH="1">
              <a:off x="4034" y="2734"/>
              <a:ext cx="1054" cy="12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Line 22"/>
            <p:cNvSpPr>
              <a:spLocks noChangeShapeType="1"/>
            </p:cNvSpPr>
            <p:nvPr/>
          </p:nvSpPr>
          <p:spPr bwMode="auto">
            <a:xfrm flipH="1" flipV="1">
              <a:off x="5088" y="2496"/>
              <a:ext cx="288" cy="148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Line 23"/>
            <p:cNvSpPr>
              <a:spLocks noChangeShapeType="1"/>
            </p:cNvSpPr>
            <p:nvPr/>
          </p:nvSpPr>
          <p:spPr bwMode="auto">
            <a:xfrm flipH="1" flipV="1">
              <a:off x="4368" y="3504"/>
              <a:ext cx="1008" cy="478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Oval 24"/>
            <p:cNvSpPr>
              <a:spLocks noChangeArrowheads="1"/>
            </p:cNvSpPr>
            <p:nvPr/>
          </p:nvSpPr>
          <p:spPr bwMode="auto">
            <a:xfrm>
              <a:off x="4032" y="3934"/>
              <a:ext cx="48" cy="4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Oval 25"/>
            <p:cNvSpPr>
              <a:spLocks noChangeArrowheads="1"/>
            </p:cNvSpPr>
            <p:nvPr/>
          </p:nvSpPr>
          <p:spPr bwMode="auto">
            <a:xfrm>
              <a:off x="5328" y="3934"/>
              <a:ext cx="48" cy="4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Line 26"/>
            <p:cNvSpPr>
              <a:spLocks noChangeShapeType="1"/>
            </p:cNvSpPr>
            <p:nvPr/>
          </p:nvSpPr>
          <p:spPr bwMode="auto">
            <a:xfrm>
              <a:off x="3744" y="3742"/>
              <a:ext cx="624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Line 27"/>
            <p:cNvSpPr>
              <a:spLocks noChangeShapeType="1"/>
            </p:cNvSpPr>
            <p:nvPr/>
          </p:nvSpPr>
          <p:spPr bwMode="auto">
            <a:xfrm>
              <a:off x="4800" y="3742"/>
              <a:ext cx="624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Oval 28"/>
            <p:cNvSpPr>
              <a:spLocks noChangeArrowheads="1"/>
            </p:cNvSpPr>
            <p:nvPr/>
          </p:nvSpPr>
          <p:spPr bwMode="auto">
            <a:xfrm>
              <a:off x="4622" y="3104"/>
              <a:ext cx="48" cy="4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6" name="Group 29"/>
            <p:cNvGrpSpPr>
              <a:grpSpLocks/>
            </p:cNvGrpSpPr>
            <p:nvPr/>
          </p:nvGrpSpPr>
          <p:grpSpPr bwMode="auto">
            <a:xfrm>
              <a:off x="3216" y="3310"/>
              <a:ext cx="960" cy="432"/>
              <a:chOff x="3216" y="3310"/>
              <a:chExt cx="960" cy="432"/>
            </a:xfrm>
          </p:grpSpPr>
          <p:sp>
            <p:nvSpPr>
              <p:cNvPr id="1058" name="Rectangle 30"/>
              <p:cNvSpPr>
                <a:spLocks noChangeArrowheads="1"/>
              </p:cNvSpPr>
              <p:nvPr/>
            </p:nvSpPr>
            <p:spPr bwMode="auto">
              <a:xfrm>
                <a:off x="3216" y="3310"/>
                <a:ext cx="816" cy="43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>
                    <a:solidFill>
                      <a:schemeClr val="bg2"/>
                    </a:solidFill>
                  </a:rPr>
                  <a:t>width of </a:t>
                </a:r>
              </a:p>
              <a:p>
                <a:pPr algn="ctr"/>
                <a:r>
                  <a:rPr lang="en-US" sz="1400">
                    <a:solidFill>
                      <a:schemeClr val="bg2"/>
                    </a:solidFill>
                  </a:rPr>
                  <a:t>a pixel</a:t>
                </a:r>
              </a:p>
            </p:txBody>
          </p:sp>
          <p:sp>
            <p:nvSpPr>
              <p:cNvPr id="1059" name="Line 31"/>
              <p:cNvSpPr>
                <a:spLocks noChangeShapeType="1"/>
              </p:cNvSpPr>
              <p:nvPr/>
            </p:nvSpPr>
            <p:spPr bwMode="auto">
              <a:xfrm>
                <a:off x="3840" y="3598"/>
                <a:ext cx="336" cy="14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57" name="Line 32"/>
            <p:cNvSpPr>
              <a:spLocks noChangeShapeType="1"/>
            </p:cNvSpPr>
            <p:nvPr/>
          </p:nvSpPr>
          <p:spPr bwMode="auto">
            <a:xfrm flipV="1">
              <a:off x="4368" y="2496"/>
              <a:ext cx="720" cy="100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42" name="Group 33"/>
          <p:cNvGrpSpPr>
            <a:grpSpLocks/>
          </p:cNvGrpSpPr>
          <p:nvPr/>
        </p:nvGrpSpPr>
        <p:grpSpPr bwMode="auto">
          <a:xfrm>
            <a:off x="5562600" y="2743200"/>
            <a:ext cx="1524000" cy="685800"/>
            <a:chOff x="3216" y="3310"/>
            <a:chExt cx="960" cy="432"/>
          </a:xfrm>
        </p:grpSpPr>
        <p:sp>
          <p:nvSpPr>
            <p:cNvPr id="1045" name="Rectangle 34"/>
            <p:cNvSpPr>
              <a:spLocks noChangeArrowheads="1"/>
            </p:cNvSpPr>
            <p:nvPr/>
          </p:nvSpPr>
          <p:spPr bwMode="auto">
            <a:xfrm>
              <a:off x="3216" y="3310"/>
              <a:ext cx="816" cy="432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solidFill>
                    <a:schemeClr val="bg2"/>
                  </a:solidFill>
                </a:rPr>
                <a:t>width of </a:t>
              </a:r>
            </a:p>
            <a:p>
              <a:pPr algn="ctr"/>
              <a:r>
                <a:rPr lang="en-US" sz="1400">
                  <a:solidFill>
                    <a:schemeClr val="bg2"/>
                  </a:solidFill>
                </a:rPr>
                <a:t>a pixel</a:t>
              </a:r>
            </a:p>
          </p:txBody>
        </p:sp>
        <p:sp>
          <p:nvSpPr>
            <p:cNvPr id="1046" name="Line 35"/>
            <p:cNvSpPr>
              <a:spLocks noChangeShapeType="1"/>
            </p:cNvSpPr>
            <p:nvPr/>
          </p:nvSpPr>
          <p:spPr bwMode="auto">
            <a:xfrm>
              <a:off x="3840" y="3598"/>
              <a:ext cx="336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3" name="Rectangle 36"/>
          <p:cNvSpPr>
            <a:spLocks noChangeArrowheads="1"/>
          </p:cNvSpPr>
          <p:nvPr/>
        </p:nvSpPr>
        <p:spPr bwMode="auto">
          <a:xfrm>
            <a:off x="990600" y="6046788"/>
            <a:ext cx="35052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solidFill>
                  <a:schemeClr val="bg2"/>
                </a:solidFill>
              </a:rPr>
              <a:t>1/z</a:t>
            </a:r>
          </a:p>
        </p:txBody>
      </p:sp>
      <p:sp>
        <p:nvSpPr>
          <p:cNvPr id="1044" name="Rectangle 37"/>
          <p:cNvSpPr>
            <a:spLocks noChangeArrowheads="1"/>
          </p:cNvSpPr>
          <p:nvPr/>
        </p:nvSpPr>
        <p:spPr bwMode="auto">
          <a:xfrm>
            <a:off x="914400" y="3962400"/>
            <a:ext cx="35052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chemeClr val="bg2"/>
                </a:solidFill>
              </a:rPr>
              <a:t>pixel matching score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228600" y="0"/>
            <a:ext cx="87630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50884" name="Object 4"/>
          <p:cNvGraphicFramePr>
            <a:graphicFrameLocks noChangeAspect="1"/>
          </p:cNvGraphicFramePr>
          <p:nvPr/>
        </p:nvGraphicFramePr>
        <p:xfrm>
          <a:off x="609600" y="381000"/>
          <a:ext cx="3182938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Image" r:id="rId4" imgW="5184610" imgH="10051535" progId="Photoshop.Image.5">
                  <p:embed/>
                </p:oleObj>
              </mc:Choice>
              <mc:Fallback>
                <p:oleObj name="Image" r:id="rId4" imgW="5184610" imgH="1005153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3182938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885" name="Object 5"/>
          <p:cNvGraphicFramePr>
            <a:graphicFrameLocks noChangeAspect="1"/>
          </p:cNvGraphicFramePr>
          <p:nvPr/>
        </p:nvGraphicFramePr>
        <p:xfrm>
          <a:off x="4038600" y="381000"/>
          <a:ext cx="4495800" cy="314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7" name="Image" r:id="rId6" imgW="5464172" imgH="3824921" progId="Photoshop.Image.5">
                  <p:embed/>
                </p:oleObj>
              </mc:Choice>
              <mc:Fallback>
                <p:oleObj name="Image" r:id="rId6" imgW="5464172" imgH="382492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81000"/>
                        <a:ext cx="4495800" cy="314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886" name="Object 6"/>
          <p:cNvGraphicFramePr>
            <a:graphicFrameLocks noChangeAspect="1"/>
          </p:cNvGraphicFramePr>
          <p:nvPr/>
        </p:nvGraphicFramePr>
        <p:xfrm>
          <a:off x="4075113" y="3505200"/>
          <a:ext cx="4383087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Image" r:id="rId8" imgW="5260854" imgH="3824921" progId="Photoshop.Image.5">
                  <p:embed/>
                </p:oleObj>
              </mc:Choice>
              <mc:Fallback>
                <p:oleObj name="Image" r:id="rId8" imgW="5260854" imgH="382492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113" y="3505200"/>
                        <a:ext cx="4383087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0887" name="Group 7"/>
          <p:cNvGrpSpPr>
            <a:grpSpLocks/>
          </p:cNvGrpSpPr>
          <p:nvPr/>
        </p:nvGrpSpPr>
        <p:grpSpPr bwMode="auto">
          <a:xfrm>
            <a:off x="609600" y="3276600"/>
            <a:ext cx="3200400" cy="2743200"/>
            <a:chOff x="384" y="2064"/>
            <a:chExt cx="2016" cy="1728"/>
          </a:xfrm>
        </p:grpSpPr>
        <p:sp>
          <p:nvSpPr>
            <p:cNvPr id="250888" name="Rectangle 8"/>
            <p:cNvSpPr>
              <a:spLocks noChangeArrowheads="1"/>
            </p:cNvSpPr>
            <p:nvPr/>
          </p:nvSpPr>
          <p:spPr bwMode="auto">
            <a:xfrm>
              <a:off x="384" y="3408"/>
              <a:ext cx="2016" cy="3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9" name="Rectangle 9"/>
            <p:cNvSpPr>
              <a:spLocks noChangeArrowheads="1"/>
            </p:cNvSpPr>
            <p:nvPr/>
          </p:nvSpPr>
          <p:spPr bwMode="auto">
            <a:xfrm>
              <a:off x="384" y="2064"/>
              <a:ext cx="2016" cy="3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835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Multiple-baseline stereo results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M. Okutomi and T. Kanade, </a:t>
            </a:r>
            <a:r>
              <a:rPr lang="en-US" sz="1800">
                <a:solidFill>
                  <a:schemeClr val="bg2"/>
                </a:solidFill>
                <a:hlinkClick r:id="rId7"/>
              </a:rPr>
              <a:t>“A Multiple-Baseline Stereo System,”</a:t>
            </a:r>
            <a:r>
              <a:rPr lang="en-US" sz="1800">
                <a:solidFill>
                  <a:schemeClr val="bg2"/>
                </a:solidFill>
              </a:rPr>
              <a:t>  IEEE Trans. on Pattern Analysis and Machine Intelligence,  15(4):353-363 (1993).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7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Multi-baseline stereo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Approach</a:t>
            </a:r>
          </a:p>
          <a:p>
            <a:pPr lvl="1"/>
            <a:r>
              <a:rPr lang="en-US" dirty="0"/>
              <a:t>Choose a reference view</a:t>
            </a:r>
          </a:p>
          <a:p>
            <a:pPr lvl="1"/>
            <a:r>
              <a:rPr lang="en-US" dirty="0"/>
              <a:t>Use your favorite stereo algorithm BUT</a:t>
            </a:r>
          </a:p>
          <a:p>
            <a:pPr lvl="2"/>
            <a:r>
              <a:rPr lang="en-US" dirty="0"/>
              <a:t>replace two-view SSD with SSD over all baselines</a:t>
            </a:r>
          </a:p>
          <a:p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Must choose a reference view </a:t>
            </a:r>
          </a:p>
          <a:p>
            <a:pPr lvl="1"/>
            <a:r>
              <a:rPr lang="en-US" dirty="0"/>
              <a:t>Visibility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60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 noChangeAspect="1"/>
          </p:cNvGrpSpPr>
          <p:nvPr/>
        </p:nvGrpSpPr>
        <p:grpSpPr bwMode="auto">
          <a:xfrm>
            <a:off x="4267200" y="2705100"/>
            <a:ext cx="914400" cy="800100"/>
            <a:chOff x="2496" y="2640"/>
            <a:chExt cx="384" cy="336"/>
          </a:xfrm>
        </p:grpSpPr>
        <p:sp>
          <p:nvSpPr>
            <p:cNvPr id="30783" name="Oval 3"/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Rectangle 4"/>
            <p:cNvSpPr>
              <a:spLocks noChangeAspect="1"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Oval 5"/>
            <p:cNvSpPr>
              <a:spLocks noChangeAspect="1"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Oval 6"/>
            <p:cNvSpPr>
              <a:spLocks noChangeAspect="1"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Rectangle 7"/>
            <p:cNvSpPr>
              <a:spLocks noChangeAspect="1"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AutoShape 8"/>
            <p:cNvSpPr>
              <a:spLocks noChangeAspect="1"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3072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98157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Choose a reference view</a:t>
            </a:r>
          </a:p>
          <a:p>
            <a:pPr>
              <a:buFontTx/>
              <a:buChar char="•"/>
            </a:pPr>
            <a:r>
              <a:rPr lang="en-US" dirty="0" smtClean="0"/>
              <a:t>Sweep family of planes at different depths with respect to the reference camera</a:t>
            </a:r>
            <a:endParaRPr lang="en-US" sz="1800" dirty="0" smtClean="0"/>
          </a:p>
        </p:txBody>
      </p:sp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3962400" y="3581400"/>
            <a:ext cx="13716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12"/>
          <p:cNvSpPr>
            <a:spLocks noChangeArrowheads="1"/>
          </p:cNvSpPr>
          <p:nvPr/>
        </p:nvSpPr>
        <p:spPr bwMode="auto">
          <a:xfrm rot="5400000">
            <a:off x="2609850" y="33337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AutoShape 13"/>
          <p:cNvSpPr>
            <a:spLocks noChangeArrowheads="1"/>
          </p:cNvSpPr>
          <p:nvPr/>
        </p:nvSpPr>
        <p:spPr bwMode="auto">
          <a:xfrm rot="16200000" flipH="1">
            <a:off x="5581650" y="33337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8" name="Group 14"/>
          <p:cNvGrpSpPr>
            <a:grpSpLocks/>
          </p:cNvGrpSpPr>
          <p:nvPr/>
        </p:nvGrpSpPr>
        <p:grpSpPr bwMode="auto">
          <a:xfrm>
            <a:off x="4343400" y="3733800"/>
            <a:ext cx="609600" cy="533400"/>
            <a:chOff x="2496" y="2640"/>
            <a:chExt cx="384" cy="336"/>
          </a:xfrm>
        </p:grpSpPr>
        <p:sp>
          <p:nvSpPr>
            <p:cNvPr id="30777" name="Oval 15"/>
            <p:cNvSpPr>
              <a:spLocks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Rectangle 16"/>
            <p:cNvSpPr>
              <a:spLocks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Oval 17"/>
            <p:cNvSpPr>
              <a:spLocks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Oval 18"/>
            <p:cNvSpPr>
              <a:spLocks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Rectangle 19"/>
            <p:cNvSpPr>
              <a:spLocks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AutoShape 20"/>
            <p:cNvSpPr>
              <a:spLocks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9" name="Group 21"/>
          <p:cNvGrpSpPr>
            <a:grpSpLocks/>
          </p:cNvGrpSpPr>
          <p:nvPr/>
        </p:nvGrpSpPr>
        <p:grpSpPr bwMode="auto">
          <a:xfrm>
            <a:off x="5867400" y="3581400"/>
            <a:ext cx="504825" cy="533400"/>
            <a:chOff x="3456" y="2544"/>
            <a:chExt cx="318" cy="336"/>
          </a:xfrm>
        </p:grpSpPr>
        <p:sp>
          <p:nvSpPr>
            <p:cNvPr id="30771" name="Oval 22"/>
            <p:cNvSpPr>
              <a:spLocks noChangeArrowheads="1"/>
            </p:cNvSpPr>
            <p:nvPr/>
          </p:nvSpPr>
          <p:spPr bwMode="auto">
            <a:xfrm>
              <a:off x="3648" y="2640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Rectangle 23"/>
            <p:cNvSpPr>
              <a:spLocks noChangeArrowheads="1"/>
            </p:cNvSpPr>
            <p:nvPr/>
          </p:nvSpPr>
          <p:spPr bwMode="auto">
            <a:xfrm>
              <a:off x="3456" y="2592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Oval 24"/>
            <p:cNvSpPr>
              <a:spLocks noChangeArrowheads="1"/>
            </p:cNvSpPr>
            <p:nvPr/>
          </p:nvSpPr>
          <p:spPr bwMode="auto">
            <a:xfrm>
              <a:off x="3456" y="2784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Oval 25"/>
            <p:cNvSpPr>
              <a:spLocks noChangeArrowheads="1"/>
            </p:cNvSpPr>
            <p:nvPr/>
          </p:nvSpPr>
          <p:spPr bwMode="auto">
            <a:xfrm>
              <a:off x="3456" y="2544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Rectangle 26"/>
            <p:cNvSpPr>
              <a:spLocks noChangeArrowheads="1"/>
            </p:cNvSpPr>
            <p:nvPr/>
          </p:nvSpPr>
          <p:spPr bwMode="auto">
            <a:xfrm>
              <a:off x="3468" y="2742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AutoShape 27"/>
            <p:cNvSpPr>
              <a:spLocks noChangeArrowheads="1"/>
            </p:cNvSpPr>
            <p:nvPr/>
          </p:nvSpPr>
          <p:spPr bwMode="auto">
            <a:xfrm>
              <a:off x="3474" y="2640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0" name="Group 28"/>
          <p:cNvGrpSpPr>
            <a:grpSpLocks/>
          </p:cNvGrpSpPr>
          <p:nvPr/>
        </p:nvGrpSpPr>
        <p:grpSpPr bwMode="auto">
          <a:xfrm>
            <a:off x="2895600" y="3505200"/>
            <a:ext cx="504825" cy="533400"/>
            <a:chOff x="1584" y="2496"/>
            <a:chExt cx="318" cy="336"/>
          </a:xfrm>
        </p:grpSpPr>
        <p:sp>
          <p:nvSpPr>
            <p:cNvPr id="30765" name="Oval 29"/>
            <p:cNvSpPr>
              <a:spLocks noChangeArrowheads="1"/>
            </p:cNvSpPr>
            <p:nvPr/>
          </p:nvSpPr>
          <p:spPr bwMode="auto">
            <a:xfrm>
              <a:off x="1776" y="2544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Rectangle 30"/>
            <p:cNvSpPr>
              <a:spLocks noChangeArrowheads="1"/>
            </p:cNvSpPr>
            <p:nvPr/>
          </p:nvSpPr>
          <p:spPr bwMode="auto">
            <a:xfrm>
              <a:off x="1584" y="2544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Oval 31"/>
            <p:cNvSpPr>
              <a:spLocks noChangeArrowheads="1"/>
            </p:cNvSpPr>
            <p:nvPr/>
          </p:nvSpPr>
          <p:spPr bwMode="auto">
            <a:xfrm>
              <a:off x="1584" y="2736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Oval 32"/>
            <p:cNvSpPr>
              <a:spLocks noChangeArrowheads="1"/>
            </p:cNvSpPr>
            <p:nvPr/>
          </p:nvSpPr>
          <p:spPr bwMode="auto">
            <a:xfrm>
              <a:off x="1584" y="2496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Rectangle 33"/>
            <p:cNvSpPr>
              <a:spLocks noChangeArrowheads="1"/>
            </p:cNvSpPr>
            <p:nvPr/>
          </p:nvSpPr>
          <p:spPr bwMode="auto">
            <a:xfrm>
              <a:off x="1596" y="2694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AutoShape 34"/>
            <p:cNvSpPr>
              <a:spLocks noChangeArrowheads="1"/>
            </p:cNvSpPr>
            <p:nvPr/>
          </p:nvSpPr>
          <p:spPr bwMode="auto">
            <a:xfrm>
              <a:off x="1680" y="2614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1" name="Group 35"/>
          <p:cNvGrpSpPr>
            <a:grpSpLocks/>
          </p:cNvGrpSpPr>
          <p:nvPr/>
        </p:nvGrpSpPr>
        <p:grpSpPr bwMode="auto">
          <a:xfrm>
            <a:off x="4191000" y="2667000"/>
            <a:ext cx="838200" cy="2971800"/>
            <a:chOff x="2400" y="1968"/>
            <a:chExt cx="528" cy="1872"/>
          </a:xfrm>
        </p:grpSpPr>
        <p:sp>
          <p:nvSpPr>
            <p:cNvPr id="30761" name="Line 36"/>
            <p:cNvSpPr>
              <a:spLocks noChangeShapeType="1"/>
            </p:cNvSpPr>
            <p:nvPr/>
          </p:nvSpPr>
          <p:spPr bwMode="auto">
            <a:xfrm>
              <a:off x="2400" y="1968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Line 37"/>
            <p:cNvSpPr>
              <a:spLocks noChangeShapeType="1"/>
            </p:cNvSpPr>
            <p:nvPr/>
          </p:nvSpPr>
          <p:spPr bwMode="auto">
            <a:xfrm flipH="1">
              <a:off x="2592" y="1968"/>
              <a:ext cx="336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Line 38"/>
            <p:cNvSpPr>
              <a:spLocks noChangeShapeType="1"/>
            </p:cNvSpPr>
            <p:nvPr/>
          </p:nvSpPr>
          <p:spPr bwMode="auto">
            <a:xfrm>
              <a:off x="2400" y="2496"/>
              <a:ext cx="192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Line 39"/>
            <p:cNvSpPr>
              <a:spLocks noChangeShapeType="1"/>
            </p:cNvSpPr>
            <p:nvPr/>
          </p:nvSpPr>
          <p:spPr bwMode="auto">
            <a:xfrm flipH="1">
              <a:off x="2592" y="2496"/>
              <a:ext cx="33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2" name="Group 40"/>
          <p:cNvGrpSpPr>
            <a:grpSpLocks/>
          </p:cNvGrpSpPr>
          <p:nvPr/>
        </p:nvGrpSpPr>
        <p:grpSpPr bwMode="auto">
          <a:xfrm>
            <a:off x="4191000" y="2667000"/>
            <a:ext cx="3733800" cy="2057400"/>
            <a:chOff x="2400" y="1968"/>
            <a:chExt cx="2352" cy="1296"/>
          </a:xfrm>
        </p:grpSpPr>
        <p:sp>
          <p:nvSpPr>
            <p:cNvPr id="30757" name="Line 41"/>
            <p:cNvSpPr>
              <a:spLocks noChangeShapeType="1"/>
            </p:cNvSpPr>
            <p:nvPr/>
          </p:nvSpPr>
          <p:spPr bwMode="auto">
            <a:xfrm>
              <a:off x="2400" y="1968"/>
              <a:ext cx="2352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Line 42"/>
            <p:cNvSpPr>
              <a:spLocks noChangeShapeType="1"/>
            </p:cNvSpPr>
            <p:nvPr/>
          </p:nvSpPr>
          <p:spPr bwMode="auto">
            <a:xfrm>
              <a:off x="2928" y="1968"/>
              <a:ext cx="1824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9" name="Line 43"/>
            <p:cNvSpPr>
              <a:spLocks noChangeShapeType="1"/>
            </p:cNvSpPr>
            <p:nvPr/>
          </p:nvSpPr>
          <p:spPr bwMode="auto">
            <a:xfrm>
              <a:off x="2400" y="2496"/>
              <a:ext cx="235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Line 44"/>
            <p:cNvSpPr>
              <a:spLocks noChangeShapeType="1"/>
            </p:cNvSpPr>
            <p:nvPr/>
          </p:nvSpPr>
          <p:spPr bwMode="auto">
            <a:xfrm>
              <a:off x="2928" y="2496"/>
              <a:ext cx="1824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3" name="Group 45"/>
          <p:cNvGrpSpPr>
            <a:grpSpLocks/>
          </p:cNvGrpSpPr>
          <p:nvPr/>
        </p:nvGrpSpPr>
        <p:grpSpPr bwMode="auto">
          <a:xfrm>
            <a:off x="1066800" y="2667000"/>
            <a:ext cx="3962400" cy="1905000"/>
            <a:chOff x="432" y="1968"/>
            <a:chExt cx="2496" cy="1200"/>
          </a:xfrm>
        </p:grpSpPr>
        <p:sp>
          <p:nvSpPr>
            <p:cNvPr id="30753" name="Line 46"/>
            <p:cNvSpPr>
              <a:spLocks noChangeShapeType="1"/>
            </p:cNvSpPr>
            <p:nvPr/>
          </p:nvSpPr>
          <p:spPr bwMode="auto">
            <a:xfrm flipH="1">
              <a:off x="432" y="1968"/>
              <a:ext cx="1968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47"/>
            <p:cNvSpPr>
              <a:spLocks noChangeShapeType="1"/>
            </p:cNvSpPr>
            <p:nvPr/>
          </p:nvSpPr>
          <p:spPr bwMode="auto">
            <a:xfrm flipH="1">
              <a:off x="432" y="1968"/>
              <a:ext cx="24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Line 48"/>
            <p:cNvSpPr>
              <a:spLocks noChangeShapeType="1"/>
            </p:cNvSpPr>
            <p:nvPr/>
          </p:nvSpPr>
          <p:spPr bwMode="auto">
            <a:xfrm flipH="1">
              <a:off x="432" y="2496"/>
              <a:ext cx="249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49"/>
            <p:cNvSpPr>
              <a:spLocks noChangeShapeType="1"/>
            </p:cNvSpPr>
            <p:nvPr/>
          </p:nvSpPr>
          <p:spPr bwMode="auto">
            <a:xfrm flipH="1">
              <a:off x="432" y="2496"/>
              <a:ext cx="19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4498" name="Rectangle 50"/>
          <p:cNvSpPr>
            <a:spLocks noChangeArrowheads="1"/>
          </p:cNvSpPr>
          <p:nvPr/>
        </p:nvSpPr>
        <p:spPr bwMode="auto">
          <a:xfrm>
            <a:off x="-304800" y="5791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800" dirty="0" smtClean="0"/>
              <a:t>Each </a:t>
            </a:r>
            <a:r>
              <a:rPr lang="en-US" sz="1800" dirty="0"/>
              <a:t>plane defines </a:t>
            </a:r>
            <a:r>
              <a:rPr lang="en-US" sz="1800" dirty="0" smtClean="0"/>
              <a:t>a </a:t>
            </a:r>
            <a:r>
              <a:rPr lang="en-US" sz="1800" dirty="0" err="1" smtClean="0"/>
              <a:t>homography</a:t>
            </a:r>
            <a:r>
              <a:rPr lang="en-US" sz="1800" dirty="0" smtClean="0"/>
              <a:t> warping each input image into the reference view</a:t>
            </a:r>
            <a:endParaRPr lang="en-US" sz="1800" dirty="0"/>
          </a:p>
        </p:txBody>
      </p:sp>
      <p:sp>
        <p:nvSpPr>
          <p:cNvPr id="30735" name="Text Box 52"/>
          <p:cNvSpPr txBox="1">
            <a:spLocks noChangeArrowheads="1"/>
          </p:cNvSpPr>
          <p:nvPr/>
        </p:nvSpPr>
        <p:spPr bwMode="auto">
          <a:xfrm>
            <a:off x="4572000" y="5105400"/>
            <a:ext cx="1752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Times New Roman" pitchFamily="18" charset="0"/>
              </a:rPr>
              <a:t>reference </a:t>
            </a:r>
            <a:r>
              <a:rPr lang="en-US" sz="1800" dirty="0">
                <a:latin typeface="Times New Roman" pitchFamily="18" charset="0"/>
              </a:rPr>
              <a:t>camera</a:t>
            </a:r>
          </a:p>
        </p:txBody>
      </p:sp>
      <p:sp>
        <p:nvSpPr>
          <p:cNvPr id="30737" name="Text Box 54"/>
          <p:cNvSpPr txBox="1">
            <a:spLocks noChangeArrowheads="1"/>
          </p:cNvSpPr>
          <p:nvPr/>
        </p:nvSpPr>
        <p:spPr bwMode="auto">
          <a:xfrm>
            <a:off x="1371600" y="32766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  <p:sp>
        <p:nvSpPr>
          <p:cNvPr id="744503" name="Rectangle 55"/>
          <p:cNvSpPr>
            <a:spLocks noChangeArrowheads="1"/>
          </p:cNvSpPr>
          <p:nvPr/>
        </p:nvSpPr>
        <p:spPr bwMode="auto">
          <a:xfrm>
            <a:off x="4302125" y="3657600"/>
            <a:ext cx="533400" cy="609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2743200" y="2362200"/>
            <a:ext cx="3733800" cy="1600200"/>
            <a:chOff x="1488" y="1776"/>
            <a:chExt cx="2352" cy="1008"/>
          </a:xfrm>
        </p:grpSpPr>
        <p:sp>
          <p:nvSpPr>
            <p:cNvPr id="30750" name="Rectangle 57"/>
            <p:cNvSpPr>
              <a:spLocks noChangeArrowheads="1"/>
            </p:cNvSpPr>
            <p:nvPr/>
          </p:nvSpPr>
          <p:spPr bwMode="auto">
            <a:xfrm>
              <a:off x="2352" y="1776"/>
              <a:ext cx="624" cy="576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Freeform 58"/>
            <p:cNvSpPr>
              <a:spLocks/>
            </p:cNvSpPr>
            <p:nvPr/>
          </p:nvSpPr>
          <p:spPr bwMode="auto">
            <a:xfrm>
              <a:off x="1488" y="2448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Freeform 59"/>
            <p:cNvSpPr>
              <a:spLocks/>
            </p:cNvSpPr>
            <p:nvPr/>
          </p:nvSpPr>
          <p:spPr bwMode="auto">
            <a:xfrm>
              <a:off x="3552" y="2400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2819400" y="2667000"/>
            <a:ext cx="3505200" cy="1371600"/>
            <a:chOff x="1536" y="1968"/>
            <a:chExt cx="2208" cy="864"/>
          </a:xfrm>
        </p:grpSpPr>
        <p:sp>
          <p:nvSpPr>
            <p:cNvPr id="30747" name="Rectangle 61"/>
            <p:cNvSpPr>
              <a:spLocks noChangeArrowheads="1"/>
            </p:cNvSpPr>
            <p:nvPr/>
          </p:nvSpPr>
          <p:spPr bwMode="auto">
            <a:xfrm>
              <a:off x="2400" y="1968"/>
              <a:ext cx="528" cy="528"/>
            </a:xfrm>
            <a:prstGeom prst="rect">
              <a:avLst/>
            </a:pr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Freeform 62"/>
            <p:cNvSpPr>
              <a:spLocks/>
            </p:cNvSpPr>
            <p:nvPr/>
          </p:nvSpPr>
          <p:spPr bwMode="auto">
            <a:xfrm>
              <a:off x="1536" y="2496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Freeform 63"/>
            <p:cNvSpPr>
              <a:spLocks/>
            </p:cNvSpPr>
            <p:nvPr/>
          </p:nvSpPr>
          <p:spPr bwMode="auto">
            <a:xfrm>
              <a:off x="3456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2778125" y="2514600"/>
            <a:ext cx="3622675" cy="1524000"/>
            <a:chOff x="1510" y="1872"/>
            <a:chExt cx="2282" cy="960"/>
          </a:xfrm>
        </p:grpSpPr>
        <p:sp>
          <p:nvSpPr>
            <p:cNvPr id="30744" name="Rectangle 65"/>
            <p:cNvSpPr>
              <a:spLocks noChangeArrowheads="1"/>
            </p:cNvSpPr>
            <p:nvPr/>
          </p:nvSpPr>
          <p:spPr bwMode="auto">
            <a:xfrm>
              <a:off x="2372" y="1872"/>
              <a:ext cx="576" cy="576"/>
            </a:xfrm>
            <a:prstGeom prst="rect">
              <a:avLst/>
            </a:pr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Freeform 66"/>
            <p:cNvSpPr>
              <a:spLocks/>
            </p:cNvSpPr>
            <p:nvPr/>
          </p:nvSpPr>
          <p:spPr bwMode="auto">
            <a:xfrm>
              <a:off x="1510" y="2472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Freeform 67"/>
            <p:cNvSpPr>
              <a:spLocks/>
            </p:cNvSpPr>
            <p:nvPr/>
          </p:nvSpPr>
          <p:spPr bwMode="auto">
            <a:xfrm>
              <a:off x="3504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42" name="Rectangle 69"/>
          <p:cNvSpPr>
            <a:spLocks noChangeArrowheads="1"/>
          </p:cNvSpPr>
          <p:nvPr/>
        </p:nvSpPr>
        <p:spPr bwMode="auto">
          <a:xfrm>
            <a:off x="304800" y="6338888"/>
            <a:ext cx="861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R. Collins. </a:t>
            </a:r>
            <a:r>
              <a:rPr lang="en-US" sz="1800">
                <a:hlinkClick r:id="rId3"/>
              </a:rPr>
              <a:t>A space-sweep approach to true multi-image matching.</a:t>
            </a:r>
            <a:r>
              <a:rPr lang="en-US" sz="1800"/>
              <a:t> CVPR  1996. </a:t>
            </a:r>
          </a:p>
        </p:txBody>
      </p:sp>
      <p:sp>
        <p:nvSpPr>
          <p:cNvPr id="30743" name="Text Box 70"/>
          <p:cNvSpPr txBox="1">
            <a:spLocks noChangeArrowheads="1"/>
          </p:cNvSpPr>
          <p:nvPr/>
        </p:nvSpPr>
        <p:spPr bwMode="auto">
          <a:xfrm>
            <a:off x="6553200" y="33528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98" grpId="0" build="p" autoUpdateAnimBg="0"/>
      <p:bldP spid="74450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30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smtClean="0"/>
              <a:t>For each depth plane</a:t>
            </a:r>
          </a:p>
          <a:p>
            <a:pPr lvl="1"/>
            <a:r>
              <a:rPr lang="en-US" sz="1800" smtClean="0"/>
              <a:t>For each pixel in the composite image stack, compute the variance</a:t>
            </a:r>
          </a:p>
          <a:p>
            <a:pPr lvl="1">
              <a:buFontTx/>
              <a:buNone/>
            </a:pP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endParaRPr lang="en-US" sz="1800" smtClean="0"/>
          </a:p>
          <a:p>
            <a:pPr>
              <a:buFontTx/>
              <a:buChar char="•"/>
            </a:pPr>
            <a:r>
              <a:rPr lang="en-US" sz="2000" smtClean="0"/>
              <a:t>For each pixel, select the depth that gives the lowest variance</a:t>
            </a:r>
            <a:br>
              <a:rPr lang="en-US" sz="2000" smtClean="0"/>
            </a:br>
            <a:endParaRPr lang="en-US" sz="2000" smtClean="0"/>
          </a:p>
          <a:p>
            <a:endParaRPr lang="en-US" sz="200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9" name="Photo Editor Photo" r:id="rId4" imgW="3495238" imgH="1714739" progId="">
                  <p:embed/>
                </p:oleObj>
              </mc:Choice>
              <mc:Fallback>
                <p:oleObj name="Photo Editor Photo" r:id="rId4" imgW="3495238" imgH="171473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6501" name="Object 5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" name="Photo Editor Photo" r:id="rId6" imgW="3495238" imgH="1714739" progId="">
                  <p:embed/>
                </p:oleObj>
              </mc:Choice>
              <mc:Fallback>
                <p:oleObj name="Photo Editor Photo" r:id="rId6" imgW="3495238" imgH="171473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6502" name="Object 6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1" name="Photo Editor Photo" r:id="rId8" imgW="3495238" imgH="1714739" progId="">
                  <p:embed/>
                </p:oleObj>
              </mc:Choice>
              <mc:Fallback>
                <p:oleObj name="Photo Editor Photo" r:id="rId8" imgW="3495238" imgH="171473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6503" name="Object 7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2" name="Photo Editor Photo" r:id="rId10" imgW="3495238" imgH="1714739" progId="">
                  <p:embed/>
                </p:oleObj>
              </mc:Choice>
              <mc:Fallback>
                <p:oleObj name="Photo Editor Photo" r:id="rId10" imgW="3495238" imgH="1714739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6504" name="Object 8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3" name="Photo Editor Photo" r:id="rId12" imgW="3495238" imgH="1714739" progId="">
                  <p:embed/>
                </p:oleObj>
              </mc:Choice>
              <mc:Fallback>
                <p:oleObj name="Photo Editor Photo" r:id="rId12" imgW="3495238" imgH="1714739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6505" name="Object 9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4" name="Photo Editor Photo" r:id="rId14" imgW="3495238" imgH="1714739" progId="">
                  <p:embed/>
                </p:oleObj>
              </mc:Choice>
              <mc:Fallback>
                <p:oleObj name="Photo Editor Photo" r:id="rId14" imgW="3495238" imgH="171473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41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000" smtClean="0"/>
              <a:t>For each depth plane</a:t>
            </a:r>
          </a:p>
          <a:p>
            <a:pPr lvl="1"/>
            <a:r>
              <a:rPr lang="en-US" sz="1800" smtClean="0"/>
              <a:t>For each pixel in the composite image stack, compute the variance</a:t>
            </a:r>
          </a:p>
          <a:p>
            <a:pPr lvl="1">
              <a:buFontTx/>
              <a:buNone/>
            </a:pP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r>
              <a:rPr lang="en-US" sz="1800" i="1" smtClean="0"/>
              <a:t/>
            </a:r>
            <a:br>
              <a:rPr lang="en-US" sz="1800" i="1" smtClean="0"/>
            </a:br>
            <a:endParaRPr lang="en-US" sz="1800" smtClean="0"/>
          </a:p>
          <a:p>
            <a:pPr>
              <a:buFontTx/>
              <a:buChar char="•"/>
            </a:pPr>
            <a:r>
              <a:rPr lang="en-US" sz="2000" smtClean="0"/>
              <a:t>For each pixel, select the depth that gives the lowest variance</a:t>
            </a:r>
            <a:br>
              <a:rPr lang="en-US" sz="2000" smtClean="0"/>
            </a:br>
            <a:endParaRPr lang="en-US" sz="2000" smtClean="0"/>
          </a:p>
          <a:p>
            <a:r>
              <a:rPr lang="en-US" sz="2000" smtClean="0"/>
              <a:t>Can be accelerated using graphics hardware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" name="Photo Editor Photo" r:id="rId4" imgW="3495238" imgH="1714739" progId="">
                  <p:embed/>
                </p:oleObj>
              </mc:Choice>
              <mc:Fallback>
                <p:oleObj name="Photo Editor Photo" r:id="rId4" imgW="3495238" imgH="171473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4" name="Photo Editor Photo" r:id="rId6" imgW="3495238" imgH="1714739" progId="">
                  <p:embed/>
                </p:oleObj>
              </mc:Choice>
              <mc:Fallback>
                <p:oleObj name="Photo Editor Photo" r:id="rId6" imgW="3495238" imgH="171473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5" name="Photo Editor Photo" r:id="rId8" imgW="3495238" imgH="1714739" progId="">
                  <p:embed/>
                </p:oleObj>
              </mc:Choice>
              <mc:Fallback>
                <p:oleObj name="Photo Editor Photo" r:id="rId8" imgW="3495238" imgH="171473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6" name="Photo Editor Photo" r:id="rId10" imgW="3495238" imgH="1714739" progId="">
                  <p:embed/>
                </p:oleObj>
              </mc:Choice>
              <mc:Fallback>
                <p:oleObj name="Photo Editor Photo" r:id="rId10" imgW="3495238" imgH="1714739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8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7" name="Photo Editor Photo" r:id="rId12" imgW="3495238" imgH="1714739" progId="">
                  <p:embed/>
                </p:oleObj>
              </mc:Choice>
              <mc:Fallback>
                <p:oleObj name="Photo Editor Photo" r:id="rId12" imgW="3495238" imgH="1714739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9"/>
          <p:cNvGraphicFramePr>
            <a:graphicFrameLocks noChangeAspect="1"/>
          </p:cNvGraphicFramePr>
          <p:nvPr/>
        </p:nvGraphicFramePr>
        <p:xfrm>
          <a:off x="1676400" y="1752600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8" name="Photo Editor Photo" r:id="rId14" imgW="3495238" imgH="1714739" progId="">
                  <p:embed/>
                </p:oleObj>
              </mc:Choice>
              <mc:Fallback>
                <p:oleObj name="Photo Editor Photo" r:id="rId14" imgW="3495238" imgH="171473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76200" y="62166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R. Yang and M. Pollefeys. </a:t>
            </a:r>
            <a:r>
              <a:rPr lang="en-US" sz="1800" i="1">
                <a:hlinkClick r:id="rId16"/>
              </a:rPr>
              <a:t>Multi-Resolution Real-Time Stereo on Commodity Graphics Hardware</a:t>
            </a:r>
            <a:r>
              <a:rPr lang="en-US" sz="1800"/>
              <a:t>, CVPR 2003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The case of binary images: a voxel is photo-consistent if it lies inside the object’s silhouette in all views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silhouettes</a:t>
            </a:r>
            <a:endParaRPr lang="en-US" dirty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20" name="Document" r:id="rId9" imgW="3192840" imgH="2400480" progId="Word.Document.8">
                    <p:embed/>
                  </p:oleObj>
                </mc:Choice>
                <mc:Fallback>
                  <p:oleObj name="Document" r:id="rId9" imgW="3192840" imgH="240048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538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Finding the silhouette-consistent shape (</a:t>
            </a:r>
            <a:r>
              <a:rPr lang="en-US" i="1"/>
              <a:t>visual hull</a:t>
            </a:r>
            <a:r>
              <a:rPr lang="en-US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/>
              <a:t>Backproject</a:t>
            </a:r>
            <a:r>
              <a:rPr lang="en-US" sz="200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Intersect backprojected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The case of binary images: a voxel is photo-consistent if it lies inside the object’s silhouette in 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2"/>
          <p:cNvGrpSpPr>
            <a:grpSpLocks/>
          </p:cNvGrpSpPr>
          <p:nvPr/>
        </p:nvGrpSpPr>
        <p:grpSpPr bwMode="auto">
          <a:xfrm>
            <a:off x="2351088" y="965200"/>
            <a:ext cx="4811712" cy="3759200"/>
            <a:chOff x="1481" y="608"/>
            <a:chExt cx="3031" cy="2368"/>
          </a:xfrm>
        </p:grpSpPr>
        <p:sp>
          <p:nvSpPr>
            <p:cNvPr id="25618" name="Line 3"/>
            <p:cNvSpPr>
              <a:spLocks noChangeShapeType="1"/>
            </p:cNvSpPr>
            <p:nvPr/>
          </p:nvSpPr>
          <p:spPr bwMode="auto">
            <a:xfrm flipV="1">
              <a:off x="1488" y="608"/>
              <a:ext cx="1434" cy="23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9" name="Line 4"/>
            <p:cNvSpPr>
              <a:spLocks noChangeShapeType="1"/>
            </p:cNvSpPr>
            <p:nvPr/>
          </p:nvSpPr>
          <p:spPr bwMode="auto">
            <a:xfrm flipV="1">
              <a:off x="1488" y="1044"/>
              <a:ext cx="3024" cy="18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Line 5"/>
            <p:cNvSpPr>
              <a:spLocks noChangeShapeType="1"/>
            </p:cNvSpPr>
            <p:nvPr/>
          </p:nvSpPr>
          <p:spPr bwMode="auto">
            <a:xfrm flipH="1" flipV="1">
              <a:off x="2064" y="624"/>
              <a:ext cx="768" cy="23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1" name="Line 6"/>
            <p:cNvSpPr>
              <a:spLocks noChangeShapeType="1"/>
            </p:cNvSpPr>
            <p:nvPr/>
          </p:nvSpPr>
          <p:spPr bwMode="auto">
            <a:xfrm flipV="1">
              <a:off x="2832" y="655"/>
              <a:ext cx="768" cy="232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7"/>
            <p:cNvSpPr>
              <a:spLocks noChangeShapeType="1"/>
            </p:cNvSpPr>
            <p:nvPr/>
          </p:nvSpPr>
          <p:spPr bwMode="auto">
            <a:xfrm flipH="1" flipV="1">
              <a:off x="1481" y="1364"/>
              <a:ext cx="2791" cy="14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Line 8"/>
            <p:cNvSpPr>
              <a:spLocks noChangeShapeType="1"/>
            </p:cNvSpPr>
            <p:nvPr/>
          </p:nvSpPr>
          <p:spPr bwMode="auto">
            <a:xfrm flipH="1" flipV="1">
              <a:off x="2665" y="631"/>
              <a:ext cx="1607" cy="220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Volume intersection</a:t>
            </a:r>
          </a:p>
        </p:txBody>
      </p:sp>
      <p:sp>
        <p:nvSpPr>
          <p:cNvPr id="25603" name="Oval 11"/>
          <p:cNvSpPr>
            <a:spLocks noChangeArrowheads="1"/>
          </p:cNvSpPr>
          <p:nvPr/>
        </p:nvSpPr>
        <p:spPr bwMode="auto">
          <a:xfrm>
            <a:off x="3810000" y="1828800"/>
            <a:ext cx="1371600" cy="1371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Line 12"/>
          <p:cNvSpPr>
            <a:spLocks noChangeShapeType="1"/>
          </p:cNvSpPr>
          <p:nvPr/>
        </p:nvSpPr>
        <p:spPr bwMode="auto">
          <a:xfrm>
            <a:off x="2209800" y="3962400"/>
            <a:ext cx="914400" cy="685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Line 13"/>
          <p:cNvSpPr>
            <a:spLocks noChangeShapeType="1"/>
          </p:cNvSpPr>
          <p:nvPr/>
        </p:nvSpPr>
        <p:spPr bwMode="auto">
          <a:xfrm>
            <a:off x="3733800" y="4419600"/>
            <a:ext cx="152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14"/>
          <p:cNvSpPr>
            <a:spLocks noChangeShapeType="1"/>
          </p:cNvSpPr>
          <p:nvPr/>
        </p:nvSpPr>
        <p:spPr bwMode="auto">
          <a:xfrm flipH="1">
            <a:off x="6019800" y="3810000"/>
            <a:ext cx="838200" cy="838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15"/>
          <p:cNvSpPr>
            <a:spLocks noChangeArrowheads="1"/>
          </p:cNvSpPr>
          <p:nvPr/>
        </p:nvSpPr>
        <p:spPr bwMode="auto">
          <a:xfrm>
            <a:off x="2328863" y="46053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16"/>
          <p:cNvSpPr>
            <a:spLocks noChangeArrowheads="1"/>
          </p:cNvSpPr>
          <p:nvPr/>
        </p:nvSpPr>
        <p:spPr bwMode="auto">
          <a:xfrm>
            <a:off x="4457700" y="46815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Oval 17"/>
          <p:cNvSpPr>
            <a:spLocks noChangeArrowheads="1"/>
          </p:cNvSpPr>
          <p:nvPr/>
        </p:nvSpPr>
        <p:spPr bwMode="auto">
          <a:xfrm>
            <a:off x="6743700" y="44577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457200" y="4876800"/>
            <a:ext cx="8382000" cy="1524000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en-US" sz="2200">
                <a:latin typeface="Arial" charset="0"/>
              </a:rPr>
              <a:t>Reconstruction Contains the True Scene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But is generally not the same 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In the limit (all views) get </a:t>
            </a:r>
            <a:r>
              <a:rPr lang="en-US" sz="1800" i="1">
                <a:solidFill>
                  <a:schemeClr val="hlink"/>
                </a:solidFill>
                <a:latin typeface="Arial" charset="0"/>
                <a:ea typeface="ＭＳ Ｐゴシック" charset="0"/>
              </a:rPr>
              <a:t>visual hull</a:t>
            </a:r>
            <a:r>
              <a:rPr lang="en-US" sz="1800">
                <a:solidFill>
                  <a:schemeClr val="hlink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600">
                <a:latin typeface="Arial" charset="0"/>
                <a:ea typeface="ＭＳ Ｐゴシック" charset="0"/>
              </a:rPr>
              <a:t>Complement of all lines that don</a:t>
            </a:r>
            <a:r>
              <a:rPr lang="ja-JP" altLang="en-US" sz="1600">
                <a:latin typeface="Arial" charset="0"/>
                <a:ea typeface="ＭＳ Ｐゴシック" charset="0"/>
              </a:rPr>
              <a:t>’</a:t>
            </a:r>
            <a:r>
              <a:rPr lang="en-US" altLang="ja-JP" sz="1600">
                <a:latin typeface="Arial" charset="0"/>
                <a:ea typeface="ＭＳ Ｐゴシック" charset="0"/>
              </a:rPr>
              <a:t>t intersect S</a:t>
            </a:r>
            <a:endParaRPr lang="en-US" sz="1600">
              <a:latin typeface="Arial" charset="0"/>
              <a:ea typeface="ＭＳ Ｐゴシック" charset="0"/>
            </a:endParaRPr>
          </a:p>
        </p:txBody>
      </p:sp>
      <p:grpSp>
        <p:nvGrpSpPr>
          <p:cNvPr id="25611" name="Group 19"/>
          <p:cNvGrpSpPr>
            <a:grpSpLocks/>
          </p:cNvGrpSpPr>
          <p:nvPr/>
        </p:nvGrpSpPr>
        <p:grpSpPr bwMode="auto">
          <a:xfrm>
            <a:off x="2605088" y="4148138"/>
            <a:ext cx="3914775" cy="271462"/>
            <a:chOff x="1641" y="2613"/>
            <a:chExt cx="2466" cy="171"/>
          </a:xfrm>
        </p:grpSpPr>
        <p:sp>
          <p:nvSpPr>
            <p:cNvPr id="25615" name="Line 20"/>
            <p:cNvSpPr>
              <a:spLocks noChangeShapeType="1"/>
            </p:cNvSpPr>
            <p:nvPr/>
          </p:nvSpPr>
          <p:spPr bwMode="auto">
            <a:xfrm>
              <a:off x="1641" y="2685"/>
              <a:ext cx="105" cy="7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Line 21"/>
            <p:cNvSpPr>
              <a:spLocks noChangeShapeType="1"/>
            </p:cNvSpPr>
            <p:nvPr/>
          </p:nvSpPr>
          <p:spPr bwMode="auto">
            <a:xfrm>
              <a:off x="2769" y="2781"/>
              <a:ext cx="126" cy="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Line 22"/>
            <p:cNvSpPr>
              <a:spLocks noChangeShapeType="1"/>
            </p:cNvSpPr>
            <p:nvPr/>
          </p:nvSpPr>
          <p:spPr bwMode="auto">
            <a:xfrm flipV="1">
              <a:off x="4020" y="2613"/>
              <a:ext cx="87" cy="8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738563" y="1290638"/>
            <a:ext cx="1514475" cy="2014537"/>
            <a:chOff x="2355" y="813"/>
            <a:chExt cx="954" cy="1269"/>
          </a:xfrm>
        </p:grpSpPr>
        <p:sp>
          <p:nvSpPr>
            <p:cNvPr id="25613" name="Freeform 9"/>
            <p:cNvSpPr>
              <a:spLocks/>
            </p:cNvSpPr>
            <p:nvPr/>
          </p:nvSpPr>
          <p:spPr bwMode="auto">
            <a:xfrm>
              <a:off x="2355" y="813"/>
              <a:ext cx="954" cy="1269"/>
            </a:xfrm>
            <a:custGeom>
              <a:avLst/>
              <a:gdLst>
                <a:gd name="T0" fmla="*/ 120 w 954"/>
                <a:gd name="T1" fmla="*/ 1077 h 1269"/>
                <a:gd name="T2" fmla="*/ 492 w 954"/>
                <a:gd name="T3" fmla="*/ 1269 h 1269"/>
                <a:gd name="T4" fmla="*/ 849 w 954"/>
                <a:gd name="T5" fmla="*/ 1050 h 1269"/>
                <a:gd name="T6" fmla="*/ 954 w 954"/>
                <a:gd name="T7" fmla="*/ 711 h 1269"/>
                <a:gd name="T8" fmla="*/ 441 w 954"/>
                <a:gd name="T9" fmla="*/ 0 h 1269"/>
                <a:gd name="T10" fmla="*/ 0 w 954"/>
                <a:gd name="T11" fmla="*/ 714 h 1269"/>
                <a:gd name="T12" fmla="*/ 120 w 954"/>
                <a:gd name="T13" fmla="*/ 1077 h 1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4"/>
                <a:gd name="T22" fmla="*/ 0 h 1269"/>
                <a:gd name="T23" fmla="*/ 954 w 954"/>
                <a:gd name="T24" fmla="*/ 1269 h 12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4" h="1269">
                  <a:moveTo>
                    <a:pt x="120" y="1077"/>
                  </a:moveTo>
                  <a:lnTo>
                    <a:pt x="492" y="1269"/>
                  </a:lnTo>
                  <a:lnTo>
                    <a:pt x="849" y="1050"/>
                  </a:lnTo>
                  <a:lnTo>
                    <a:pt x="954" y="711"/>
                  </a:lnTo>
                  <a:lnTo>
                    <a:pt x="441" y="0"/>
                  </a:lnTo>
                  <a:lnTo>
                    <a:pt x="0" y="714"/>
                  </a:lnTo>
                  <a:lnTo>
                    <a:pt x="120" y="1077"/>
                  </a:lnTo>
                  <a:close/>
                </a:path>
              </a:pathLst>
            </a:custGeom>
            <a:solidFill>
              <a:schemeClr val="folHlink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Oval 23"/>
            <p:cNvSpPr>
              <a:spLocks noChangeArrowheads="1"/>
            </p:cNvSpPr>
            <p:nvPr/>
          </p:nvSpPr>
          <p:spPr bwMode="auto">
            <a:xfrm>
              <a:off x="2400" y="1152"/>
              <a:ext cx="864" cy="86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814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8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2351088" y="965200"/>
            <a:ext cx="4811712" cy="3759200"/>
            <a:chOff x="1481" y="608"/>
            <a:chExt cx="3031" cy="2368"/>
          </a:xfrm>
        </p:grpSpPr>
        <p:sp>
          <p:nvSpPr>
            <p:cNvPr id="26752" name="Line 3"/>
            <p:cNvSpPr>
              <a:spLocks noChangeShapeType="1"/>
            </p:cNvSpPr>
            <p:nvPr/>
          </p:nvSpPr>
          <p:spPr bwMode="auto">
            <a:xfrm flipV="1">
              <a:off x="1488" y="608"/>
              <a:ext cx="1434" cy="23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3" name="Line 4"/>
            <p:cNvSpPr>
              <a:spLocks noChangeShapeType="1"/>
            </p:cNvSpPr>
            <p:nvPr/>
          </p:nvSpPr>
          <p:spPr bwMode="auto">
            <a:xfrm flipV="1">
              <a:off x="1488" y="1044"/>
              <a:ext cx="3024" cy="18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4" name="Line 5"/>
            <p:cNvSpPr>
              <a:spLocks noChangeShapeType="1"/>
            </p:cNvSpPr>
            <p:nvPr/>
          </p:nvSpPr>
          <p:spPr bwMode="auto">
            <a:xfrm flipH="1" flipV="1">
              <a:off x="2064" y="624"/>
              <a:ext cx="768" cy="23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5" name="Line 6"/>
            <p:cNvSpPr>
              <a:spLocks noChangeShapeType="1"/>
            </p:cNvSpPr>
            <p:nvPr/>
          </p:nvSpPr>
          <p:spPr bwMode="auto">
            <a:xfrm flipV="1">
              <a:off x="2832" y="655"/>
              <a:ext cx="768" cy="232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6" name="Line 7"/>
            <p:cNvSpPr>
              <a:spLocks noChangeShapeType="1"/>
            </p:cNvSpPr>
            <p:nvPr/>
          </p:nvSpPr>
          <p:spPr bwMode="auto">
            <a:xfrm flipH="1" flipV="1">
              <a:off x="1481" y="1364"/>
              <a:ext cx="2791" cy="14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7" name="Line 8"/>
            <p:cNvSpPr>
              <a:spLocks noChangeShapeType="1"/>
            </p:cNvSpPr>
            <p:nvPr/>
          </p:nvSpPr>
          <p:spPr bwMode="auto">
            <a:xfrm flipH="1" flipV="1">
              <a:off x="2665" y="631"/>
              <a:ext cx="1607" cy="220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6" name="Freeform 9"/>
          <p:cNvSpPr>
            <a:spLocks/>
          </p:cNvSpPr>
          <p:nvPr/>
        </p:nvSpPr>
        <p:spPr bwMode="auto">
          <a:xfrm>
            <a:off x="3738563" y="1290638"/>
            <a:ext cx="1514475" cy="2014537"/>
          </a:xfrm>
          <a:custGeom>
            <a:avLst/>
            <a:gdLst>
              <a:gd name="T0" fmla="*/ 2147483647 w 954"/>
              <a:gd name="T1" fmla="*/ 2147483647 h 1269"/>
              <a:gd name="T2" fmla="*/ 2147483647 w 954"/>
              <a:gd name="T3" fmla="*/ 2147483647 h 1269"/>
              <a:gd name="T4" fmla="*/ 2147483647 w 954"/>
              <a:gd name="T5" fmla="*/ 2147483647 h 1269"/>
              <a:gd name="T6" fmla="*/ 2147483647 w 954"/>
              <a:gd name="T7" fmla="*/ 2147483647 h 1269"/>
              <a:gd name="T8" fmla="*/ 2147483647 w 954"/>
              <a:gd name="T9" fmla="*/ 0 h 1269"/>
              <a:gd name="T10" fmla="*/ 0 w 954"/>
              <a:gd name="T11" fmla="*/ 2147483647 h 1269"/>
              <a:gd name="T12" fmla="*/ 2147483647 w 954"/>
              <a:gd name="T13" fmla="*/ 2147483647 h 12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4"/>
              <a:gd name="T22" fmla="*/ 0 h 1269"/>
              <a:gd name="T23" fmla="*/ 954 w 954"/>
              <a:gd name="T24" fmla="*/ 1269 h 12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4" h="1269">
                <a:moveTo>
                  <a:pt x="120" y="1077"/>
                </a:moveTo>
                <a:lnTo>
                  <a:pt x="492" y="1269"/>
                </a:lnTo>
                <a:lnTo>
                  <a:pt x="849" y="1050"/>
                </a:lnTo>
                <a:lnTo>
                  <a:pt x="954" y="711"/>
                </a:lnTo>
                <a:lnTo>
                  <a:pt x="441" y="0"/>
                </a:lnTo>
                <a:lnTo>
                  <a:pt x="0" y="714"/>
                </a:lnTo>
                <a:lnTo>
                  <a:pt x="120" y="1077"/>
                </a:lnTo>
                <a:close/>
              </a:path>
            </a:pathLst>
          </a:custGeom>
          <a:solidFill>
            <a:schemeClr val="folHlink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Voxel algorithm for volume intersection</a:t>
            </a:r>
          </a:p>
        </p:txBody>
      </p:sp>
      <p:sp>
        <p:nvSpPr>
          <p:cNvPr id="26628" name="Oval 11"/>
          <p:cNvSpPr>
            <a:spLocks noChangeArrowheads="1"/>
          </p:cNvSpPr>
          <p:nvPr/>
        </p:nvSpPr>
        <p:spPr bwMode="auto">
          <a:xfrm>
            <a:off x="3810000" y="1828800"/>
            <a:ext cx="1371600" cy="1371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12"/>
          <p:cNvSpPr>
            <a:spLocks noChangeShapeType="1"/>
          </p:cNvSpPr>
          <p:nvPr/>
        </p:nvSpPr>
        <p:spPr bwMode="auto">
          <a:xfrm>
            <a:off x="2209800" y="3962400"/>
            <a:ext cx="914400" cy="685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13"/>
          <p:cNvSpPr>
            <a:spLocks noChangeShapeType="1"/>
          </p:cNvSpPr>
          <p:nvPr/>
        </p:nvSpPr>
        <p:spPr bwMode="auto">
          <a:xfrm>
            <a:off x="3733800" y="4419600"/>
            <a:ext cx="152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14"/>
          <p:cNvSpPr>
            <a:spLocks noChangeShapeType="1"/>
          </p:cNvSpPr>
          <p:nvPr/>
        </p:nvSpPr>
        <p:spPr bwMode="auto">
          <a:xfrm flipH="1">
            <a:off x="6019800" y="3810000"/>
            <a:ext cx="838200" cy="838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Oval 15"/>
          <p:cNvSpPr>
            <a:spLocks noChangeArrowheads="1"/>
          </p:cNvSpPr>
          <p:nvPr/>
        </p:nvSpPr>
        <p:spPr bwMode="auto">
          <a:xfrm>
            <a:off x="2328863" y="46053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Oval 16"/>
          <p:cNvSpPr>
            <a:spLocks noChangeArrowheads="1"/>
          </p:cNvSpPr>
          <p:nvPr/>
        </p:nvSpPr>
        <p:spPr bwMode="auto">
          <a:xfrm>
            <a:off x="4457700" y="46815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7"/>
          <p:cNvSpPr>
            <a:spLocks noChangeArrowheads="1"/>
          </p:cNvSpPr>
          <p:nvPr/>
        </p:nvSpPr>
        <p:spPr bwMode="auto">
          <a:xfrm>
            <a:off x="6743700" y="44577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457200" y="4876800"/>
            <a:ext cx="8305800" cy="1752600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>
                <a:latin typeface="Arial" charset="0"/>
              </a:rPr>
              <a:t>Color voxel black if on silhouette in every </a:t>
            </a:r>
            <a:r>
              <a:rPr lang="en-US" sz="2400" dirty="0" smtClean="0">
                <a:latin typeface="Arial" charset="0"/>
              </a:rPr>
              <a:t>image</a:t>
            </a:r>
            <a:endParaRPr lang="en-US" dirty="0">
              <a:latin typeface="Arial" charset="0"/>
            </a:endParaRPr>
          </a:p>
        </p:txBody>
      </p:sp>
      <p:grpSp>
        <p:nvGrpSpPr>
          <p:cNvPr id="26636" name="Group 19"/>
          <p:cNvGrpSpPr>
            <a:grpSpLocks/>
          </p:cNvGrpSpPr>
          <p:nvPr/>
        </p:nvGrpSpPr>
        <p:grpSpPr bwMode="auto">
          <a:xfrm>
            <a:off x="2605088" y="4148138"/>
            <a:ext cx="3914775" cy="271462"/>
            <a:chOff x="1641" y="2613"/>
            <a:chExt cx="2466" cy="171"/>
          </a:xfrm>
        </p:grpSpPr>
        <p:sp>
          <p:nvSpPr>
            <p:cNvPr id="26749" name="Line 20"/>
            <p:cNvSpPr>
              <a:spLocks noChangeShapeType="1"/>
            </p:cNvSpPr>
            <p:nvPr/>
          </p:nvSpPr>
          <p:spPr bwMode="auto">
            <a:xfrm>
              <a:off x="1641" y="2685"/>
              <a:ext cx="105" cy="7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0" name="Line 21"/>
            <p:cNvSpPr>
              <a:spLocks noChangeShapeType="1"/>
            </p:cNvSpPr>
            <p:nvPr/>
          </p:nvSpPr>
          <p:spPr bwMode="auto">
            <a:xfrm>
              <a:off x="2769" y="2781"/>
              <a:ext cx="126" cy="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1" name="Line 22"/>
            <p:cNvSpPr>
              <a:spLocks noChangeShapeType="1"/>
            </p:cNvSpPr>
            <p:nvPr/>
          </p:nvSpPr>
          <p:spPr bwMode="auto">
            <a:xfrm flipV="1">
              <a:off x="4020" y="2613"/>
              <a:ext cx="87" cy="8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37" name="Group 23"/>
          <p:cNvGrpSpPr>
            <a:grpSpLocks/>
          </p:cNvGrpSpPr>
          <p:nvPr/>
        </p:nvGrpSpPr>
        <p:grpSpPr bwMode="auto">
          <a:xfrm>
            <a:off x="2514600" y="1295400"/>
            <a:ext cx="3810000" cy="2590800"/>
            <a:chOff x="1584" y="816"/>
            <a:chExt cx="2400" cy="1632"/>
          </a:xfrm>
        </p:grpSpPr>
        <p:grpSp>
          <p:nvGrpSpPr>
            <p:cNvPr id="26705" name="Group 24"/>
            <p:cNvGrpSpPr>
              <a:grpSpLocks/>
            </p:cNvGrpSpPr>
            <p:nvPr/>
          </p:nvGrpSpPr>
          <p:grpSpPr bwMode="auto">
            <a:xfrm>
              <a:off x="1584" y="912"/>
              <a:ext cx="2400" cy="1440"/>
              <a:chOff x="1584" y="912"/>
              <a:chExt cx="2400" cy="1440"/>
            </a:xfrm>
          </p:grpSpPr>
          <p:sp>
            <p:nvSpPr>
              <p:cNvPr id="26733" name="Line 25"/>
              <p:cNvSpPr>
                <a:spLocks noChangeShapeType="1"/>
              </p:cNvSpPr>
              <p:nvPr/>
            </p:nvSpPr>
            <p:spPr bwMode="auto">
              <a:xfrm>
                <a:off x="1584" y="91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4" name="Line 26"/>
              <p:cNvSpPr>
                <a:spLocks noChangeShapeType="1"/>
              </p:cNvSpPr>
              <p:nvPr/>
            </p:nvSpPr>
            <p:spPr bwMode="auto">
              <a:xfrm>
                <a:off x="1584" y="100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5" name="Line 27"/>
              <p:cNvSpPr>
                <a:spLocks noChangeShapeType="1"/>
              </p:cNvSpPr>
              <p:nvPr/>
            </p:nvSpPr>
            <p:spPr bwMode="auto">
              <a:xfrm>
                <a:off x="1584" y="1104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6" name="Line 28"/>
              <p:cNvSpPr>
                <a:spLocks noChangeShapeType="1"/>
              </p:cNvSpPr>
              <p:nvPr/>
            </p:nvSpPr>
            <p:spPr bwMode="auto">
              <a:xfrm>
                <a:off x="1584" y="1200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7" name="Line 29"/>
              <p:cNvSpPr>
                <a:spLocks noChangeShapeType="1"/>
              </p:cNvSpPr>
              <p:nvPr/>
            </p:nvSpPr>
            <p:spPr bwMode="auto">
              <a:xfrm>
                <a:off x="1584" y="129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8" name="Line 30"/>
              <p:cNvSpPr>
                <a:spLocks noChangeShapeType="1"/>
              </p:cNvSpPr>
              <p:nvPr/>
            </p:nvSpPr>
            <p:spPr bwMode="auto">
              <a:xfrm>
                <a:off x="1584" y="139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9" name="Line 31"/>
              <p:cNvSpPr>
                <a:spLocks noChangeShapeType="1"/>
              </p:cNvSpPr>
              <p:nvPr/>
            </p:nvSpPr>
            <p:spPr bwMode="auto">
              <a:xfrm>
                <a:off x="1584" y="148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0" name="Line 32"/>
              <p:cNvSpPr>
                <a:spLocks noChangeShapeType="1"/>
              </p:cNvSpPr>
              <p:nvPr/>
            </p:nvSpPr>
            <p:spPr bwMode="auto">
              <a:xfrm>
                <a:off x="1584" y="1584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1" name="Line 33"/>
              <p:cNvSpPr>
                <a:spLocks noChangeShapeType="1"/>
              </p:cNvSpPr>
              <p:nvPr/>
            </p:nvSpPr>
            <p:spPr bwMode="auto">
              <a:xfrm>
                <a:off x="1584" y="1680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2" name="Line 34"/>
              <p:cNvSpPr>
                <a:spLocks noChangeShapeType="1"/>
              </p:cNvSpPr>
              <p:nvPr/>
            </p:nvSpPr>
            <p:spPr bwMode="auto">
              <a:xfrm>
                <a:off x="1584" y="177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3" name="Line 35"/>
              <p:cNvSpPr>
                <a:spLocks noChangeShapeType="1"/>
              </p:cNvSpPr>
              <p:nvPr/>
            </p:nvSpPr>
            <p:spPr bwMode="auto">
              <a:xfrm>
                <a:off x="1584" y="187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4" name="Line 36"/>
              <p:cNvSpPr>
                <a:spLocks noChangeShapeType="1"/>
              </p:cNvSpPr>
              <p:nvPr/>
            </p:nvSpPr>
            <p:spPr bwMode="auto">
              <a:xfrm>
                <a:off x="1584" y="196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5" name="Line 37"/>
              <p:cNvSpPr>
                <a:spLocks noChangeShapeType="1"/>
              </p:cNvSpPr>
              <p:nvPr/>
            </p:nvSpPr>
            <p:spPr bwMode="auto">
              <a:xfrm>
                <a:off x="1584" y="2064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6" name="Line 38"/>
              <p:cNvSpPr>
                <a:spLocks noChangeShapeType="1"/>
              </p:cNvSpPr>
              <p:nvPr/>
            </p:nvSpPr>
            <p:spPr bwMode="auto">
              <a:xfrm>
                <a:off x="1584" y="2160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7" name="Line 39"/>
              <p:cNvSpPr>
                <a:spLocks noChangeShapeType="1"/>
              </p:cNvSpPr>
              <p:nvPr/>
            </p:nvSpPr>
            <p:spPr bwMode="auto">
              <a:xfrm>
                <a:off x="1584" y="225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8" name="Line 40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706" name="Group 41"/>
            <p:cNvGrpSpPr>
              <a:grpSpLocks/>
            </p:cNvGrpSpPr>
            <p:nvPr/>
          </p:nvGrpSpPr>
          <p:grpSpPr bwMode="auto">
            <a:xfrm>
              <a:off x="1680" y="816"/>
              <a:ext cx="2208" cy="1632"/>
              <a:chOff x="1680" y="816"/>
              <a:chExt cx="2208" cy="1824"/>
            </a:xfrm>
          </p:grpSpPr>
          <p:grpSp>
            <p:nvGrpSpPr>
              <p:cNvPr id="26707" name="Group 42"/>
              <p:cNvGrpSpPr>
                <a:grpSpLocks/>
              </p:cNvGrpSpPr>
              <p:nvPr/>
            </p:nvGrpSpPr>
            <p:grpSpPr bwMode="auto">
              <a:xfrm>
                <a:off x="1680" y="816"/>
                <a:ext cx="864" cy="1824"/>
                <a:chOff x="1680" y="816"/>
                <a:chExt cx="864" cy="1824"/>
              </a:xfrm>
            </p:grpSpPr>
            <p:sp>
              <p:nvSpPr>
                <p:cNvPr id="26723" name="Line 43"/>
                <p:cNvSpPr>
                  <a:spLocks noChangeShapeType="1"/>
                </p:cNvSpPr>
                <p:nvPr/>
              </p:nvSpPr>
              <p:spPr bwMode="auto">
                <a:xfrm>
                  <a:off x="168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4" name="Line 44"/>
                <p:cNvSpPr>
                  <a:spLocks noChangeShapeType="1"/>
                </p:cNvSpPr>
                <p:nvPr/>
              </p:nvSpPr>
              <p:spPr bwMode="auto">
                <a:xfrm>
                  <a:off x="177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5" name="Line 45"/>
                <p:cNvSpPr>
                  <a:spLocks noChangeShapeType="1"/>
                </p:cNvSpPr>
                <p:nvPr/>
              </p:nvSpPr>
              <p:spPr bwMode="auto">
                <a:xfrm>
                  <a:off x="187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6" name="Line 46"/>
                <p:cNvSpPr>
                  <a:spLocks noChangeShapeType="1"/>
                </p:cNvSpPr>
                <p:nvPr/>
              </p:nvSpPr>
              <p:spPr bwMode="auto">
                <a:xfrm>
                  <a:off x="196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7" name="Line 47"/>
                <p:cNvSpPr>
                  <a:spLocks noChangeShapeType="1"/>
                </p:cNvSpPr>
                <p:nvPr/>
              </p:nvSpPr>
              <p:spPr bwMode="auto">
                <a:xfrm>
                  <a:off x="2064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8" name="Line 48"/>
                <p:cNvSpPr>
                  <a:spLocks noChangeShapeType="1"/>
                </p:cNvSpPr>
                <p:nvPr/>
              </p:nvSpPr>
              <p:spPr bwMode="auto">
                <a:xfrm>
                  <a:off x="216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9" name="Line 49"/>
                <p:cNvSpPr>
                  <a:spLocks noChangeShapeType="1"/>
                </p:cNvSpPr>
                <p:nvPr/>
              </p:nvSpPr>
              <p:spPr bwMode="auto">
                <a:xfrm>
                  <a:off x="225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30" name="Line 50"/>
                <p:cNvSpPr>
                  <a:spLocks noChangeShapeType="1"/>
                </p:cNvSpPr>
                <p:nvPr/>
              </p:nvSpPr>
              <p:spPr bwMode="auto">
                <a:xfrm>
                  <a:off x="235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31" name="Line 51"/>
                <p:cNvSpPr>
                  <a:spLocks noChangeShapeType="1"/>
                </p:cNvSpPr>
                <p:nvPr/>
              </p:nvSpPr>
              <p:spPr bwMode="auto">
                <a:xfrm>
                  <a:off x="244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32" name="Line 52"/>
                <p:cNvSpPr>
                  <a:spLocks noChangeShapeType="1"/>
                </p:cNvSpPr>
                <p:nvPr/>
              </p:nvSpPr>
              <p:spPr bwMode="auto">
                <a:xfrm>
                  <a:off x="2544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708" name="Group 53"/>
              <p:cNvGrpSpPr>
                <a:grpSpLocks/>
              </p:cNvGrpSpPr>
              <p:nvPr/>
            </p:nvGrpSpPr>
            <p:grpSpPr bwMode="auto">
              <a:xfrm>
                <a:off x="2640" y="816"/>
                <a:ext cx="864" cy="1824"/>
                <a:chOff x="1680" y="816"/>
                <a:chExt cx="864" cy="1824"/>
              </a:xfrm>
            </p:grpSpPr>
            <p:sp>
              <p:nvSpPr>
                <p:cNvPr id="26713" name="Line 54"/>
                <p:cNvSpPr>
                  <a:spLocks noChangeShapeType="1"/>
                </p:cNvSpPr>
                <p:nvPr/>
              </p:nvSpPr>
              <p:spPr bwMode="auto">
                <a:xfrm>
                  <a:off x="168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4" name="Line 55"/>
                <p:cNvSpPr>
                  <a:spLocks noChangeShapeType="1"/>
                </p:cNvSpPr>
                <p:nvPr/>
              </p:nvSpPr>
              <p:spPr bwMode="auto">
                <a:xfrm>
                  <a:off x="177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5" name="Line 56"/>
                <p:cNvSpPr>
                  <a:spLocks noChangeShapeType="1"/>
                </p:cNvSpPr>
                <p:nvPr/>
              </p:nvSpPr>
              <p:spPr bwMode="auto">
                <a:xfrm>
                  <a:off x="187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6" name="Line 57"/>
                <p:cNvSpPr>
                  <a:spLocks noChangeShapeType="1"/>
                </p:cNvSpPr>
                <p:nvPr/>
              </p:nvSpPr>
              <p:spPr bwMode="auto">
                <a:xfrm>
                  <a:off x="196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7" name="Line 58"/>
                <p:cNvSpPr>
                  <a:spLocks noChangeShapeType="1"/>
                </p:cNvSpPr>
                <p:nvPr/>
              </p:nvSpPr>
              <p:spPr bwMode="auto">
                <a:xfrm>
                  <a:off x="2064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8" name="Line 59"/>
                <p:cNvSpPr>
                  <a:spLocks noChangeShapeType="1"/>
                </p:cNvSpPr>
                <p:nvPr/>
              </p:nvSpPr>
              <p:spPr bwMode="auto">
                <a:xfrm>
                  <a:off x="216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9" name="Line 60"/>
                <p:cNvSpPr>
                  <a:spLocks noChangeShapeType="1"/>
                </p:cNvSpPr>
                <p:nvPr/>
              </p:nvSpPr>
              <p:spPr bwMode="auto">
                <a:xfrm>
                  <a:off x="225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0" name="Line 61"/>
                <p:cNvSpPr>
                  <a:spLocks noChangeShapeType="1"/>
                </p:cNvSpPr>
                <p:nvPr/>
              </p:nvSpPr>
              <p:spPr bwMode="auto">
                <a:xfrm>
                  <a:off x="235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1" name="Line 62"/>
                <p:cNvSpPr>
                  <a:spLocks noChangeShapeType="1"/>
                </p:cNvSpPr>
                <p:nvPr/>
              </p:nvSpPr>
              <p:spPr bwMode="auto">
                <a:xfrm>
                  <a:off x="244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2" name="Line 63"/>
                <p:cNvSpPr>
                  <a:spLocks noChangeShapeType="1"/>
                </p:cNvSpPr>
                <p:nvPr/>
              </p:nvSpPr>
              <p:spPr bwMode="auto">
                <a:xfrm>
                  <a:off x="2544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709" name="Line 64"/>
              <p:cNvSpPr>
                <a:spLocks noChangeShapeType="1"/>
              </p:cNvSpPr>
              <p:nvPr/>
            </p:nvSpPr>
            <p:spPr bwMode="auto">
              <a:xfrm>
                <a:off x="3600" y="81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0" name="Line 65"/>
              <p:cNvSpPr>
                <a:spLocks noChangeShapeType="1"/>
              </p:cNvSpPr>
              <p:nvPr/>
            </p:nvSpPr>
            <p:spPr bwMode="auto">
              <a:xfrm>
                <a:off x="3696" y="81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1" name="Line 66"/>
              <p:cNvSpPr>
                <a:spLocks noChangeShapeType="1"/>
              </p:cNvSpPr>
              <p:nvPr/>
            </p:nvSpPr>
            <p:spPr bwMode="auto">
              <a:xfrm>
                <a:off x="3792" y="81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2" name="Line 67"/>
              <p:cNvSpPr>
                <a:spLocks noChangeShapeType="1"/>
              </p:cNvSpPr>
              <p:nvPr/>
            </p:nvSpPr>
            <p:spPr bwMode="auto">
              <a:xfrm>
                <a:off x="3888" y="81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38" name="Rectangle 68"/>
          <p:cNvSpPr>
            <a:spLocks noChangeArrowheads="1"/>
          </p:cNvSpPr>
          <p:nvPr/>
        </p:nvSpPr>
        <p:spPr bwMode="auto">
          <a:xfrm>
            <a:off x="2514600" y="1295400"/>
            <a:ext cx="3810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3886200" y="1447800"/>
            <a:ext cx="1371600" cy="1676400"/>
            <a:chOff x="2448" y="912"/>
            <a:chExt cx="864" cy="1056"/>
          </a:xfrm>
        </p:grpSpPr>
        <p:sp>
          <p:nvSpPr>
            <p:cNvPr id="26641" name="Rectangle 70"/>
            <p:cNvSpPr>
              <a:spLocks noChangeArrowheads="1"/>
            </p:cNvSpPr>
            <p:nvPr/>
          </p:nvSpPr>
          <p:spPr bwMode="auto">
            <a:xfrm>
              <a:off x="2448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Rectangle 71"/>
            <p:cNvSpPr>
              <a:spLocks noChangeArrowheads="1"/>
            </p:cNvSpPr>
            <p:nvPr/>
          </p:nvSpPr>
          <p:spPr bwMode="auto">
            <a:xfrm>
              <a:off x="2448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Rectangle 72"/>
            <p:cNvSpPr>
              <a:spLocks noChangeArrowheads="1"/>
            </p:cNvSpPr>
            <p:nvPr/>
          </p:nvSpPr>
          <p:spPr bwMode="auto">
            <a:xfrm>
              <a:off x="2448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Rectangle 73"/>
            <p:cNvSpPr>
              <a:spLocks noChangeArrowheads="1"/>
            </p:cNvSpPr>
            <p:nvPr/>
          </p:nvSpPr>
          <p:spPr bwMode="auto">
            <a:xfrm>
              <a:off x="2448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Rectangle 74"/>
            <p:cNvSpPr>
              <a:spLocks noChangeArrowheads="1"/>
            </p:cNvSpPr>
            <p:nvPr/>
          </p:nvSpPr>
          <p:spPr bwMode="auto">
            <a:xfrm>
              <a:off x="2448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Rectangle 75"/>
            <p:cNvSpPr>
              <a:spLocks noChangeArrowheads="1"/>
            </p:cNvSpPr>
            <p:nvPr/>
          </p:nvSpPr>
          <p:spPr bwMode="auto">
            <a:xfrm>
              <a:off x="2544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7" name="Rectangle 76"/>
            <p:cNvSpPr>
              <a:spLocks noChangeArrowheads="1"/>
            </p:cNvSpPr>
            <p:nvPr/>
          </p:nvSpPr>
          <p:spPr bwMode="auto">
            <a:xfrm>
              <a:off x="2544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8" name="Rectangle 77"/>
            <p:cNvSpPr>
              <a:spLocks noChangeArrowheads="1"/>
            </p:cNvSpPr>
            <p:nvPr/>
          </p:nvSpPr>
          <p:spPr bwMode="auto">
            <a:xfrm>
              <a:off x="2640" y="110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9" name="Rectangle 78"/>
            <p:cNvSpPr>
              <a:spLocks noChangeArrowheads="1"/>
            </p:cNvSpPr>
            <p:nvPr/>
          </p:nvSpPr>
          <p:spPr bwMode="auto">
            <a:xfrm>
              <a:off x="2736" y="100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0" name="Rectangle 79"/>
            <p:cNvSpPr>
              <a:spLocks noChangeArrowheads="1"/>
            </p:cNvSpPr>
            <p:nvPr/>
          </p:nvSpPr>
          <p:spPr bwMode="auto">
            <a:xfrm>
              <a:off x="2544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1" name="Rectangle 80"/>
            <p:cNvSpPr>
              <a:spLocks noChangeArrowheads="1"/>
            </p:cNvSpPr>
            <p:nvPr/>
          </p:nvSpPr>
          <p:spPr bwMode="auto">
            <a:xfrm>
              <a:off x="2544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2" name="Rectangle 81"/>
            <p:cNvSpPr>
              <a:spLocks noChangeArrowheads="1"/>
            </p:cNvSpPr>
            <p:nvPr/>
          </p:nvSpPr>
          <p:spPr bwMode="auto">
            <a:xfrm>
              <a:off x="2544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3" name="Rectangle 82"/>
            <p:cNvSpPr>
              <a:spLocks noChangeArrowheads="1"/>
            </p:cNvSpPr>
            <p:nvPr/>
          </p:nvSpPr>
          <p:spPr bwMode="auto">
            <a:xfrm>
              <a:off x="2544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4" name="Rectangle 83"/>
            <p:cNvSpPr>
              <a:spLocks noChangeArrowheads="1"/>
            </p:cNvSpPr>
            <p:nvPr/>
          </p:nvSpPr>
          <p:spPr bwMode="auto">
            <a:xfrm>
              <a:off x="2544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5" name="Rectangle 84"/>
            <p:cNvSpPr>
              <a:spLocks noChangeArrowheads="1"/>
            </p:cNvSpPr>
            <p:nvPr/>
          </p:nvSpPr>
          <p:spPr bwMode="auto">
            <a:xfrm>
              <a:off x="2640" y="187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6" name="Rectangle 85"/>
            <p:cNvSpPr>
              <a:spLocks noChangeArrowheads="1"/>
            </p:cNvSpPr>
            <p:nvPr/>
          </p:nvSpPr>
          <p:spPr bwMode="auto">
            <a:xfrm>
              <a:off x="2640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7" name="Rectangle 86"/>
            <p:cNvSpPr>
              <a:spLocks noChangeArrowheads="1"/>
            </p:cNvSpPr>
            <p:nvPr/>
          </p:nvSpPr>
          <p:spPr bwMode="auto">
            <a:xfrm>
              <a:off x="2640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8" name="Rectangle 87"/>
            <p:cNvSpPr>
              <a:spLocks noChangeArrowheads="1"/>
            </p:cNvSpPr>
            <p:nvPr/>
          </p:nvSpPr>
          <p:spPr bwMode="auto">
            <a:xfrm>
              <a:off x="2640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9" name="Rectangle 88"/>
            <p:cNvSpPr>
              <a:spLocks noChangeArrowheads="1"/>
            </p:cNvSpPr>
            <p:nvPr/>
          </p:nvSpPr>
          <p:spPr bwMode="auto">
            <a:xfrm>
              <a:off x="2640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0" name="Rectangle 89"/>
            <p:cNvSpPr>
              <a:spLocks noChangeArrowheads="1"/>
            </p:cNvSpPr>
            <p:nvPr/>
          </p:nvSpPr>
          <p:spPr bwMode="auto">
            <a:xfrm>
              <a:off x="2640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1" name="Rectangle 90"/>
            <p:cNvSpPr>
              <a:spLocks noChangeArrowheads="1"/>
            </p:cNvSpPr>
            <p:nvPr/>
          </p:nvSpPr>
          <p:spPr bwMode="auto">
            <a:xfrm>
              <a:off x="2640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2" name="Rectangle 91"/>
            <p:cNvSpPr>
              <a:spLocks noChangeArrowheads="1"/>
            </p:cNvSpPr>
            <p:nvPr/>
          </p:nvSpPr>
          <p:spPr bwMode="auto">
            <a:xfrm>
              <a:off x="2640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3" name="Rectangle 92"/>
            <p:cNvSpPr>
              <a:spLocks noChangeArrowheads="1"/>
            </p:cNvSpPr>
            <p:nvPr/>
          </p:nvSpPr>
          <p:spPr bwMode="auto">
            <a:xfrm>
              <a:off x="2736" y="91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Rectangle 93"/>
            <p:cNvSpPr>
              <a:spLocks noChangeArrowheads="1"/>
            </p:cNvSpPr>
            <p:nvPr/>
          </p:nvSpPr>
          <p:spPr bwMode="auto">
            <a:xfrm>
              <a:off x="2736" y="110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5" name="Rectangle 94"/>
            <p:cNvSpPr>
              <a:spLocks noChangeArrowheads="1"/>
            </p:cNvSpPr>
            <p:nvPr/>
          </p:nvSpPr>
          <p:spPr bwMode="auto">
            <a:xfrm>
              <a:off x="2736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6" name="Rectangle 95"/>
            <p:cNvSpPr>
              <a:spLocks noChangeArrowheads="1"/>
            </p:cNvSpPr>
            <p:nvPr/>
          </p:nvSpPr>
          <p:spPr bwMode="auto">
            <a:xfrm>
              <a:off x="2736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7" name="Rectangle 96"/>
            <p:cNvSpPr>
              <a:spLocks noChangeArrowheads="1"/>
            </p:cNvSpPr>
            <p:nvPr/>
          </p:nvSpPr>
          <p:spPr bwMode="auto">
            <a:xfrm>
              <a:off x="2736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Rectangle 97"/>
            <p:cNvSpPr>
              <a:spLocks noChangeArrowheads="1"/>
            </p:cNvSpPr>
            <p:nvPr/>
          </p:nvSpPr>
          <p:spPr bwMode="auto">
            <a:xfrm>
              <a:off x="2736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Rectangle 98"/>
            <p:cNvSpPr>
              <a:spLocks noChangeArrowheads="1"/>
            </p:cNvSpPr>
            <p:nvPr/>
          </p:nvSpPr>
          <p:spPr bwMode="auto">
            <a:xfrm>
              <a:off x="2736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Rectangle 99"/>
            <p:cNvSpPr>
              <a:spLocks noChangeArrowheads="1"/>
            </p:cNvSpPr>
            <p:nvPr/>
          </p:nvSpPr>
          <p:spPr bwMode="auto">
            <a:xfrm>
              <a:off x="2736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Rectangle 100"/>
            <p:cNvSpPr>
              <a:spLocks noChangeArrowheads="1"/>
            </p:cNvSpPr>
            <p:nvPr/>
          </p:nvSpPr>
          <p:spPr bwMode="auto">
            <a:xfrm>
              <a:off x="2736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Rectangle 101"/>
            <p:cNvSpPr>
              <a:spLocks noChangeArrowheads="1"/>
            </p:cNvSpPr>
            <p:nvPr/>
          </p:nvSpPr>
          <p:spPr bwMode="auto">
            <a:xfrm>
              <a:off x="2736" y="187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3" name="Rectangle 102"/>
            <p:cNvSpPr>
              <a:spLocks noChangeArrowheads="1"/>
            </p:cNvSpPr>
            <p:nvPr/>
          </p:nvSpPr>
          <p:spPr bwMode="auto">
            <a:xfrm>
              <a:off x="2832" y="100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Rectangle 103"/>
            <p:cNvSpPr>
              <a:spLocks noChangeArrowheads="1"/>
            </p:cNvSpPr>
            <p:nvPr/>
          </p:nvSpPr>
          <p:spPr bwMode="auto">
            <a:xfrm>
              <a:off x="2832" y="110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5" name="Rectangle 104"/>
            <p:cNvSpPr>
              <a:spLocks noChangeArrowheads="1"/>
            </p:cNvSpPr>
            <p:nvPr/>
          </p:nvSpPr>
          <p:spPr bwMode="auto">
            <a:xfrm>
              <a:off x="2832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Rectangle 105"/>
            <p:cNvSpPr>
              <a:spLocks noChangeArrowheads="1"/>
            </p:cNvSpPr>
            <p:nvPr/>
          </p:nvSpPr>
          <p:spPr bwMode="auto">
            <a:xfrm>
              <a:off x="2832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7" name="Rectangle 106"/>
            <p:cNvSpPr>
              <a:spLocks noChangeArrowheads="1"/>
            </p:cNvSpPr>
            <p:nvPr/>
          </p:nvSpPr>
          <p:spPr bwMode="auto">
            <a:xfrm>
              <a:off x="2832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Rectangle 107"/>
            <p:cNvSpPr>
              <a:spLocks noChangeArrowheads="1"/>
            </p:cNvSpPr>
            <p:nvPr/>
          </p:nvSpPr>
          <p:spPr bwMode="auto">
            <a:xfrm>
              <a:off x="2832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9" name="Rectangle 108"/>
            <p:cNvSpPr>
              <a:spLocks noChangeArrowheads="1"/>
            </p:cNvSpPr>
            <p:nvPr/>
          </p:nvSpPr>
          <p:spPr bwMode="auto">
            <a:xfrm>
              <a:off x="2832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Rectangle 109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1" name="Rectangle 110"/>
            <p:cNvSpPr>
              <a:spLocks noChangeArrowheads="1"/>
            </p:cNvSpPr>
            <p:nvPr/>
          </p:nvSpPr>
          <p:spPr bwMode="auto">
            <a:xfrm>
              <a:off x="2832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Rectangle 111"/>
            <p:cNvSpPr>
              <a:spLocks noChangeArrowheads="1"/>
            </p:cNvSpPr>
            <p:nvPr/>
          </p:nvSpPr>
          <p:spPr bwMode="auto">
            <a:xfrm>
              <a:off x="2832" y="187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3" name="Rectangle 112"/>
            <p:cNvSpPr>
              <a:spLocks noChangeArrowheads="1"/>
            </p:cNvSpPr>
            <p:nvPr/>
          </p:nvSpPr>
          <p:spPr bwMode="auto">
            <a:xfrm>
              <a:off x="2928" y="110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Rectangle 113"/>
            <p:cNvSpPr>
              <a:spLocks noChangeArrowheads="1"/>
            </p:cNvSpPr>
            <p:nvPr/>
          </p:nvSpPr>
          <p:spPr bwMode="auto">
            <a:xfrm>
              <a:off x="2928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5" name="Rectangle 114"/>
            <p:cNvSpPr>
              <a:spLocks noChangeArrowheads="1"/>
            </p:cNvSpPr>
            <p:nvPr/>
          </p:nvSpPr>
          <p:spPr bwMode="auto">
            <a:xfrm>
              <a:off x="2928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Rectangle 115"/>
            <p:cNvSpPr>
              <a:spLocks noChangeArrowheads="1"/>
            </p:cNvSpPr>
            <p:nvPr/>
          </p:nvSpPr>
          <p:spPr bwMode="auto">
            <a:xfrm>
              <a:off x="2928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7" name="Rectangle 116"/>
            <p:cNvSpPr>
              <a:spLocks noChangeArrowheads="1"/>
            </p:cNvSpPr>
            <p:nvPr/>
          </p:nvSpPr>
          <p:spPr bwMode="auto">
            <a:xfrm>
              <a:off x="2928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Rectangle 117"/>
            <p:cNvSpPr>
              <a:spLocks noChangeArrowheads="1"/>
            </p:cNvSpPr>
            <p:nvPr/>
          </p:nvSpPr>
          <p:spPr bwMode="auto">
            <a:xfrm>
              <a:off x="2928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9" name="Rectangle 118"/>
            <p:cNvSpPr>
              <a:spLocks noChangeArrowheads="1"/>
            </p:cNvSpPr>
            <p:nvPr/>
          </p:nvSpPr>
          <p:spPr bwMode="auto">
            <a:xfrm>
              <a:off x="2928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Rectangle 119"/>
            <p:cNvSpPr>
              <a:spLocks noChangeArrowheads="1"/>
            </p:cNvSpPr>
            <p:nvPr/>
          </p:nvSpPr>
          <p:spPr bwMode="auto">
            <a:xfrm>
              <a:off x="2928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1" name="Rectangle 120"/>
            <p:cNvSpPr>
              <a:spLocks noChangeArrowheads="1"/>
            </p:cNvSpPr>
            <p:nvPr/>
          </p:nvSpPr>
          <p:spPr bwMode="auto">
            <a:xfrm>
              <a:off x="2928" y="187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Rectangle 121"/>
            <p:cNvSpPr>
              <a:spLocks noChangeArrowheads="1"/>
            </p:cNvSpPr>
            <p:nvPr/>
          </p:nvSpPr>
          <p:spPr bwMode="auto">
            <a:xfrm>
              <a:off x="3024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3" name="Rectangle 122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Rectangle 123"/>
            <p:cNvSpPr>
              <a:spLocks noChangeArrowheads="1"/>
            </p:cNvSpPr>
            <p:nvPr/>
          </p:nvSpPr>
          <p:spPr bwMode="auto">
            <a:xfrm>
              <a:off x="3024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5" name="Rectangle 124"/>
            <p:cNvSpPr>
              <a:spLocks noChangeArrowheads="1"/>
            </p:cNvSpPr>
            <p:nvPr/>
          </p:nvSpPr>
          <p:spPr bwMode="auto">
            <a:xfrm>
              <a:off x="3024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6" name="Rectangle 125"/>
            <p:cNvSpPr>
              <a:spLocks noChangeArrowheads="1"/>
            </p:cNvSpPr>
            <p:nvPr/>
          </p:nvSpPr>
          <p:spPr bwMode="auto">
            <a:xfrm>
              <a:off x="3024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7" name="Rectangle 126"/>
            <p:cNvSpPr>
              <a:spLocks noChangeArrowheads="1"/>
            </p:cNvSpPr>
            <p:nvPr/>
          </p:nvSpPr>
          <p:spPr bwMode="auto">
            <a:xfrm>
              <a:off x="3024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8" name="Rectangle 127"/>
            <p:cNvSpPr>
              <a:spLocks noChangeArrowheads="1"/>
            </p:cNvSpPr>
            <p:nvPr/>
          </p:nvSpPr>
          <p:spPr bwMode="auto">
            <a:xfrm>
              <a:off x="3024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9" name="Rectangle 128"/>
            <p:cNvSpPr>
              <a:spLocks noChangeArrowheads="1"/>
            </p:cNvSpPr>
            <p:nvPr/>
          </p:nvSpPr>
          <p:spPr bwMode="auto">
            <a:xfrm>
              <a:off x="3120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0" name="Rectangle 129"/>
            <p:cNvSpPr>
              <a:spLocks noChangeArrowheads="1"/>
            </p:cNvSpPr>
            <p:nvPr/>
          </p:nvSpPr>
          <p:spPr bwMode="auto">
            <a:xfrm>
              <a:off x="3120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1" name="Rectangle 130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2" name="Rectangle 131"/>
            <p:cNvSpPr>
              <a:spLocks noChangeArrowheads="1"/>
            </p:cNvSpPr>
            <p:nvPr/>
          </p:nvSpPr>
          <p:spPr bwMode="auto">
            <a:xfrm>
              <a:off x="3120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3" name="Rectangle 132"/>
            <p:cNvSpPr>
              <a:spLocks noChangeArrowheads="1"/>
            </p:cNvSpPr>
            <p:nvPr/>
          </p:nvSpPr>
          <p:spPr bwMode="auto">
            <a:xfrm>
              <a:off x="3120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4" name="Rectangle 133"/>
            <p:cNvSpPr>
              <a:spLocks noChangeArrowheads="1"/>
            </p:cNvSpPr>
            <p:nvPr/>
          </p:nvSpPr>
          <p:spPr bwMode="auto">
            <a:xfrm>
              <a:off x="3216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980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Volumetric Stereo / Voxel Coloring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7010400" y="4648200"/>
            <a:ext cx="533400" cy="381000"/>
            <a:chOff x="3648" y="2448"/>
            <a:chExt cx="336" cy="240"/>
          </a:xfrm>
        </p:grpSpPr>
        <p:sp>
          <p:nvSpPr>
            <p:cNvPr id="32857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8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2" name="Group 6"/>
          <p:cNvGrpSpPr>
            <a:grpSpLocks/>
          </p:cNvGrpSpPr>
          <p:nvPr/>
        </p:nvGrpSpPr>
        <p:grpSpPr bwMode="auto">
          <a:xfrm>
            <a:off x="6172200" y="4114800"/>
            <a:ext cx="990600" cy="685800"/>
            <a:chOff x="2544" y="1872"/>
            <a:chExt cx="624" cy="432"/>
          </a:xfrm>
        </p:grpSpPr>
        <p:sp>
          <p:nvSpPr>
            <p:cNvPr id="32855" name="Rectangle 7"/>
            <p:cNvSpPr>
              <a:spLocks noChangeArrowheads="1"/>
            </p:cNvSpPr>
            <p:nvPr/>
          </p:nvSpPr>
          <p:spPr bwMode="auto">
            <a:xfrm>
              <a:off x="2544" y="1872"/>
              <a:ext cx="624" cy="43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6" name="Rectangle 8"/>
            <p:cNvSpPr>
              <a:spLocks noChangeArrowheads="1"/>
            </p:cNvSpPr>
            <p:nvPr/>
          </p:nvSpPr>
          <p:spPr bwMode="auto">
            <a:xfrm>
              <a:off x="2832" y="2064"/>
              <a:ext cx="56" cy="72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3" name="Group 9"/>
          <p:cNvGrpSpPr>
            <a:grpSpLocks/>
          </p:cNvGrpSpPr>
          <p:nvPr/>
        </p:nvGrpSpPr>
        <p:grpSpPr bwMode="auto">
          <a:xfrm>
            <a:off x="5257800" y="4495800"/>
            <a:ext cx="990600" cy="762000"/>
            <a:chOff x="2832" y="2832"/>
            <a:chExt cx="624" cy="480"/>
          </a:xfrm>
        </p:grpSpPr>
        <p:sp>
          <p:nvSpPr>
            <p:cNvPr id="32852" name="Rectangle 10"/>
            <p:cNvSpPr>
              <a:spLocks noChangeArrowheads="1"/>
            </p:cNvSpPr>
            <p:nvPr/>
          </p:nvSpPr>
          <p:spPr bwMode="auto">
            <a:xfrm>
              <a:off x="2832" y="2832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3" name="Rectangle 11"/>
            <p:cNvSpPr>
              <a:spLocks noChangeArrowheads="1"/>
            </p:cNvSpPr>
            <p:nvPr/>
          </p:nvSpPr>
          <p:spPr bwMode="auto">
            <a:xfrm>
              <a:off x="3104" y="2988"/>
              <a:ext cx="56" cy="70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4" name="Rectangle 12"/>
            <p:cNvSpPr>
              <a:spLocks noChangeArrowheads="1"/>
            </p:cNvSpPr>
            <p:nvPr/>
          </p:nvSpPr>
          <p:spPr bwMode="auto">
            <a:xfrm>
              <a:off x="3024" y="3024"/>
              <a:ext cx="56" cy="70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4" name="Group 13"/>
          <p:cNvGrpSpPr>
            <a:grpSpLocks/>
          </p:cNvGrpSpPr>
          <p:nvPr/>
        </p:nvGrpSpPr>
        <p:grpSpPr bwMode="auto">
          <a:xfrm>
            <a:off x="5715000" y="5181600"/>
            <a:ext cx="533400" cy="381000"/>
            <a:chOff x="3648" y="2448"/>
            <a:chExt cx="336" cy="240"/>
          </a:xfrm>
        </p:grpSpPr>
        <p:sp>
          <p:nvSpPr>
            <p:cNvPr id="32850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1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5" name="Group 16"/>
          <p:cNvGrpSpPr>
            <a:grpSpLocks/>
          </p:cNvGrpSpPr>
          <p:nvPr/>
        </p:nvGrpSpPr>
        <p:grpSpPr bwMode="auto">
          <a:xfrm>
            <a:off x="4038600" y="4648200"/>
            <a:ext cx="990600" cy="762000"/>
            <a:chOff x="2064" y="2928"/>
            <a:chExt cx="624" cy="480"/>
          </a:xfrm>
        </p:grpSpPr>
        <p:sp>
          <p:nvSpPr>
            <p:cNvPr id="32847" name="Rectangle 17"/>
            <p:cNvSpPr>
              <a:spLocks noChangeArrowheads="1"/>
            </p:cNvSpPr>
            <p:nvPr/>
          </p:nvSpPr>
          <p:spPr bwMode="auto">
            <a:xfrm>
              <a:off x="2064" y="2928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48" name="Rectangle 18"/>
            <p:cNvSpPr>
              <a:spLocks noChangeArrowheads="1"/>
            </p:cNvSpPr>
            <p:nvPr/>
          </p:nvSpPr>
          <p:spPr bwMode="auto">
            <a:xfrm>
              <a:off x="2352" y="3072"/>
              <a:ext cx="47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49" name="Rectangle 19"/>
            <p:cNvSpPr>
              <a:spLocks noChangeArrowheads="1"/>
            </p:cNvSpPr>
            <p:nvPr/>
          </p:nvSpPr>
          <p:spPr bwMode="auto">
            <a:xfrm>
              <a:off x="2476" y="3100"/>
              <a:ext cx="47" cy="56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6" name="Group 20"/>
          <p:cNvGrpSpPr>
            <a:grpSpLocks/>
          </p:cNvGrpSpPr>
          <p:nvPr/>
        </p:nvGrpSpPr>
        <p:grpSpPr bwMode="auto">
          <a:xfrm>
            <a:off x="4114800" y="5334000"/>
            <a:ext cx="533400" cy="381000"/>
            <a:chOff x="3648" y="2448"/>
            <a:chExt cx="336" cy="240"/>
          </a:xfrm>
        </p:grpSpPr>
        <p:sp>
          <p:nvSpPr>
            <p:cNvPr id="32845" name="Oval 21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46" name="Rectangle 22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857111" name="Text Box 23"/>
          <p:cNvSpPr txBox="1">
            <a:spLocks noChangeArrowheads="1"/>
          </p:cNvSpPr>
          <p:nvPr/>
        </p:nvSpPr>
        <p:spPr bwMode="auto">
          <a:xfrm>
            <a:off x="439738" y="2438400"/>
            <a:ext cx="1927225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Discretized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Scene Volume</a:t>
            </a:r>
            <a:endParaRPr lang="en-US" sz="22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857112" name="Text Box 24"/>
          <p:cNvSpPr txBox="1">
            <a:spLocks noChangeArrowheads="1"/>
          </p:cNvSpPr>
          <p:nvPr/>
        </p:nvSpPr>
        <p:spPr bwMode="auto">
          <a:xfrm>
            <a:off x="971550" y="4706938"/>
            <a:ext cx="1847850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Input Images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(Calibrated)</a:t>
            </a:r>
            <a:endParaRPr lang="en-US" sz="22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857113" name="Line 25"/>
          <p:cNvSpPr>
            <a:spLocks noChangeShapeType="1"/>
          </p:cNvSpPr>
          <p:nvPr/>
        </p:nvSpPr>
        <p:spPr bwMode="auto">
          <a:xfrm flipV="1">
            <a:off x="2895600" y="5156200"/>
            <a:ext cx="609600" cy="0"/>
          </a:xfrm>
          <a:prstGeom prst="line">
            <a:avLst/>
          </a:prstGeom>
          <a:noFill/>
          <a:ln w="57150">
            <a:solidFill>
              <a:srgbClr val="FFCC66"/>
            </a:solidFill>
            <a:miter lim="800000"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2780" name="Group 26"/>
          <p:cNvGrpSpPr>
            <a:grpSpLocks/>
          </p:cNvGrpSpPr>
          <p:nvPr/>
        </p:nvGrpSpPr>
        <p:grpSpPr bwMode="auto">
          <a:xfrm>
            <a:off x="2895600" y="1447800"/>
            <a:ext cx="3810000" cy="2895600"/>
            <a:chOff x="1344" y="912"/>
            <a:chExt cx="2400" cy="1824"/>
          </a:xfrm>
        </p:grpSpPr>
        <p:sp>
          <p:nvSpPr>
            <p:cNvPr id="32794" name="Line 27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Line 28"/>
            <p:cNvSpPr>
              <a:spLocks noChangeShapeType="1"/>
            </p:cNvSpPr>
            <p:nvPr/>
          </p:nvSpPr>
          <p:spPr bwMode="auto">
            <a:xfrm flipH="1" flipV="1">
              <a:off x="1392" y="1968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Line 29"/>
            <p:cNvSpPr>
              <a:spLocks noChangeShapeType="1"/>
            </p:cNvSpPr>
            <p:nvPr/>
          </p:nvSpPr>
          <p:spPr bwMode="auto">
            <a:xfrm flipH="1" flipV="1">
              <a:off x="2784" y="912"/>
              <a:ext cx="960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Line 30"/>
            <p:cNvSpPr>
              <a:spLocks noChangeShapeType="1"/>
            </p:cNvSpPr>
            <p:nvPr/>
          </p:nvSpPr>
          <p:spPr bwMode="auto">
            <a:xfrm>
              <a:off x="2256" y="1920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8" name="Line 31"/>
            <p:cNvSpPr>
              <a:spLocks noChangeShapeType="1"/>
            </p:cNvSpPr>
            <p:nvPr/>
          </p:nvSpPr>
          <p:spPr bwMode="auto">
            <a:xfrm>
              <a:off x="1344" y="1152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Line 32"/>
            <p:cNvSpPr>
              <a:spLocks noChangeShapeType="1"/>
            </p:cNvSpPr>
            <p:nvPr/>
          </p:nvSpPr>
          <p:spPr bwMode="auto">
            <a:xfrm flipH="1">
              <a:off x="3696" y="1680"/>
              <a:ext cx="48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0" name="Line 33"/>
            <p:cNvSpPr>
              <a:spLocks noChangeShapeType="1"/>
            </p:cNvSpPr>
            <p:nvPr/>
          </p:nvSpPr>
          <p:spPr bwMode="auto">
            <a:xfrm flipV="1">
              <a:off x="2256" y="1680"/>
              <a:ext cx="14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1" name="Line 34"/>
            <p:cNvSpPr>
              <a:spLocks noChangeShapeType="1"/>
            </p:cNvSpPr>
            <p:nvPr/>
          </p:nvSpPr>
          <p:spPr bwMode="auto">
            <a:xfrm flipV="1">
              <a:off x="2304" y="2448"/>
              <a:ext cx="1392" cy="2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2" name="Line 35"/>
            <p:cNvSpPr>
              <a:spLocks noChangeShapeType="1"/>
            </p:cNvSpPr>
            <p:nvPr/>
          </p:nvSpPr>
          <p:spPr bwMode="auto">
            <a:xfrm flipV="1">
              <a:off x="1344" y="912"/>
              <a:ext cx="1440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3" name="Line 36"/>
            <p:cNvSpPr>
              <a:spLocks noChangeShapeType="1"/>
            </p:cNvSpPr>
            <p:nvPr/>
          </p:nvSpPr>
          <p:spPr bwMode="auto">
            <a:xfrm flipH="1" flipV="1">
              <a:off x="1516" y="1128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4" name="Line 37"/>
            <p:cNvSpPr>
              <a:spLocks noChangeShapeType="1"/>
            </p:cNvSpPr>
            <p:nvPr/>
          </p:nvSpPr>
          <p:spPr bwMode="auto">
            <a:xfrm flipH="1" flipV="1">
              <a:off x="1672" y="1096"/>
              <a:ext cx="920" cy="77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5" name="Line 38"/>
            <p:cNvSpPr>
              <a:spLocks noChangeShapeType="1"/>
            </p:cNvSpPr>
            <p:nvPr/>
          </p:nvSpPr>
          <p:spPr bwMode="auto">
            <a:xfrm flipH="1" flipV="1">
              <a:off x="1836" y="1068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6" name="Line 39"/>
            <p:cNvSpPr>
              <a:spLocks noChangeShapeType="1"/>
            </p:cNvSpPr>
            <p:nvPr/>
          </p:nvSpPr>
          <p:spPr bwMode="auto">
            <a:xfrm flipH="1" flipV="1">
              <a:off x="1996" y="1040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7" name="Line 40"/>
            <p:cNvSpPr>
              <a:spLocks noChangeShapeType="1"/>
            </p:cNvSpPr>
            <p:nvPr/>
          </p:nvSpPr>
          <p:spPr bwMode="auto">
            <a:xfrm flipH="1" flipV="1">
              <a:off x="2168" y="1016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8" name="Line 41"/>
            <p:cNvSpPr>
              <a:spLocks noChangeShapeType="1"/>
            </p:cNvSpPr>
            <p:nvPr/>
          </p:nvSpPr>
          <p:spPr bwMode="auto">
            <a:xfrm flipH="1" flipV="1">
              <a:off x="2328" y="984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9" name="Line 42"/>
            <p:cNvSpPr>
              <a:spLocks noChangeShapeType="1"/>
            </p:cNvSpPr>
            <p:nvPr/>
          </p:nvSpPr>
          <p:spPr bwMode="auto">
            <a:xfrm flipH="1" flipV="1">
              <a:off x="2496" y="960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0" name="Line 43"/>
            <p:cNvSpPr>
              <a:spLocks noChangeShapeType="1"/>
            </p:cNvSpPr>
            <p:nvPr/>
          </p:nvSpPr>
          <p:spPr bwMode="auto">
            <a:xfrm flipH="1" flipV="1">
              <a:off x="2652" y="940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1" name="Line 44"/>
            <p:cNvSpPr>
              <a:spLocks noChangeShapeType="1"/>
            </p:cNvSpPr>
            <p:nvPr/>
          </p:nvSpPr>
          <p:spPr bwMode="auto">
            <a:xfrm flipH="1" flipV="1">
              <a:off x="1344" y="1296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2" name="Line 45"/>
            <p:cNvSpPr>
              <a:spLocks noChangeShapeType="1"/>
            </p:cNvSpPr>
            <p:nvPr/>
          </p:nvSpPr>
          <p:spPr bwMode="auto">
            <a:xfrm flipH="1" flipV="1">
              <a:off x="1356" y="1440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3" name="Line 46"/>
            <p:cNvSpPr>
              <a:spLocks noChangeShapeType="1"/>
            </p:cNvSpPr>
            <p:nvPr/>
          </p:nvSpPr>
          <p:spPr bwMode="auto">
            <a:xfrm flipH="1" flipV="1">
              <a:off x="1368" y="1572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4" name="Line 47"/>
            <p:cNvSpPr>
              <a:spLocks noChangeShapeType="1"/>
            </p:cNvSpPr>
            <p:nvPr/>
          </p:nvSpPr>
          <p:spPr bwMode="auto">
            <a:xfrm flipH="1" flipV="1">
              <a:off x="1376" y="1712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5" name="Line 48"/>
            <p:cNvSpPr>
              <a:spLocks noChangeShapeType="1"/>
            </p:cNvSpPr>
            <p:nvPr/>
          </p:nvSpPr>
          <p:spPr bwMode="auto">
            <a:xfrm flipH="1" flipV="1">
              <a:off x="1388" y="1848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6" name="Line 49"/>
            <p:cNvSpPr>
              <a:spLocks noChangeShapeType="1"/>
            </p:cNvSpPr>
            <p:nvPr/>
          </p:nvSpPr>
          <p:spPr bwMode="auto">
            <a:xfrm flipV="1">
              <a:off x="2256" y="1808"/>
              <a:ext cx="1476" cy="25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7" name="Line 50"/>
            <p:cNvSpPr>
              <a:spLocks noChangeShapeType="1"/>
            </p:cNvSpPr>
            <p:nvPr/>
          </p:nvSpPr>
          <p:spPr bwMode="auto">
            <a:xfrm flipV="1">
              <a:off x="2308" y="2324"/>
              <a:ext cx="1392" cy="2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8" name="Line 51"/>
            <p:cNvSpPr>
              <a:spLocks noChangeShapeType="1"/>
            </p:cNvSpPr>
            <p:nvPr/>
          </p:nvSpPr>
          <p:spPr bwMode="auto">
            <a:xfrm flipV="1">
              <a:off x="2296" y="2192"/>
              <a:ext cx="1416" cy="28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9" name="Line 52"/>
            <p:cNvSpPr>
              <a:spLocks noChangeShapeType="1"/>
            </p:cNvSpPr>
            <p:nvPr/>
          </p:nvSpPr>
          <p:spPr bwMode="auto">
            <a:xfrm flipV="1">
              <a:off x="2280" y="2056"/>
              <a:ext cx="1444" cy="28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0" name="Line 53"/>
            <p:cNvSpPr>
              <a:spLocks noChangeShapeType="1"/>
            </p:cNvSpPr>
            <p:nvPr/>
          </p:nvSpPr>
          <p:spPr bwMode="auto">
            <a:xfrm flipV="1">
              <a:off x="2272" y="1932"/>
              <a:ext cx="1460" cy="2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1" name="Line 54"/>
            <p:cNvSpPr>
              <a:spLocks noChangeShapeType="1"/>
            </p:cNvSpPr>
            <p:nvPr/>
          </p:nvSpPr>
          <p:spPr bwMode="auto">
            <a:xfrm>
              <a:off x="1436" y="1232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2" name="Line 55"/>
            <p:cNvSpPr>
              <a:spLocks noChangeShapeType="1"/>
            </p:cNvSpPr>
            <p:nvPr/>
          </p:nvSpPr>
          <p:spPr bwMode="auto">
            <a:xfrm>
              <a:off x="1532" y="1308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3" name="Line 56"/>
            <p:cNvSpPr>
              <a:spLocks noChangeShapeType="1"/>
            </p:cNvSpPr>
            <p:nvPr/>
          </p:nvSpPr>
          <p:spPr bwMode="auto">
            <a:xfrm>
              <a:off x="1632" y="1392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4" name="Line 57"/>
            <p:cNvSpPr>
              <a:spLocks noChangeShapeType="1"/>
            </p:cNvSpPr>
            <p:nvPr/>
          </p:nvSpPr>
          <p:spPr bwMode="auto">
            <a:xfrm>
              <a:off x="1740" y="1488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5" name="Line 58"/>
            <p:cNvSpPr>
              <a:spLocks noChangeShapeType="1"/>
            </p:cNvSpPr>
            <p:nvPr/>
          </p:nvSpPr>
          <p:spPr bwMode="auto">
            <a:xfrm>
              <a:off x="1840" y="1564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6" name="Line 59"/>
            <p:cNvSpPr>
              <a:spLocks noChangeShapeType="1"/>
            </p:cNvSpPr>
            <p:nvPr/>
          </p:nvSpPr>
          <p:spPr bwMode="auto">
            <a:xfrm>
              <a:off x="1940" y="1648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7" name="Line 60"/>
            <p:cNvSpPr>
              <a:spLocks noChangeShapeType="1"/>
            </p:cNvSpPr>
            <p:nvPr/>
          </p:nvSpPr>
          <p:spPr bwMode="auto">
            <a:xfrm>
              <a:off x="2044" y="1744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8" name="Line 61"/>
            <p:cNvSpPr>
              <a:spLocks noChangeShapeType="1"/>
            </p:cNvSpPr>
            <p:nvPr/>
          </p:nvSpPr>
          <p:spPr bwMode="auto">
            <a:xfrm>
              <a:off x="2144" y="1832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9" name="Line 62"/>
            <p:cNvSpPr>
              <a:spLocks noChangeShapeType="1"/>
            </p:cNvSpPr>
            <p:nvPr/>
          </p:nvSpPr>
          <p:spPr bwMode="auto">
            <a:xfrm flipV="1">
              <a:off x="2156" y="1592"/>
              <a:ext cx="14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0" name="Line 63"/>
            <p:cNvSpPr>
              <a:spLocks noChangeShapeType="1"/>
            </p:cNvSpPr>
            <p:nvPr/>
          </p:nvSpPr>
          <p:spPr bwMode="auto">
            <a:xfrm flipV="1">
              <a:off x="2044" y="1508"/>
              <a:ext cx="14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1" name="Line 64"/>
            <p:cNvSpPr>
              <a:spLocks noChangeShapeType="1"/>
            </p:cNvSpPr>
            <p:nvPr/>
          </p:nvSpPr>
          <p:spPr bwMode="auto">
            <a:xfrm flipV="1">
              <a:off x="1960" y="1420"/>
              <a:ext cx="1476" cy="2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2" name="Line 65"/>
            <p:cNvSpPr>
              <a:spLocks noChangeShapeType="1"/>
            </p:cNvSpPr>
            <p:nvPr/>
          </p:nvSpPr>
          <p:spPr bwMode="auto">
            <a:xfrm flipV="1">
              <a:off x="1852" y="1340"/>
              <a:ext cx="1464" cy="2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3" name="Line 66"/>
            <p:cNvSpPr>
              <a:spLocks noChangeShapeType="1"/>
            </p:cNvSpPr>
            <p:nvPr/>
          </p:nvSpPr>
          <p:spPr bwMode="auto">
            <a:xfrm flipV="1">
              <a:off x="1756" y="1248"/>
              <a:ext cx="1460" cy="2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4" name="Line 67"/>
            <p:cNvSpPr>
              <a:spLocks noChangeShapeType="1"/>
            </p:cNvSpPr>
            <p:nvPr/>
          </p:nvSpPr>
          <p:spPr bwMode="auto">
            <a:xfrm flipV="1">
              <a:off x="1636" y="1160"/>
              <a:ext cx="1476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5" name="Line 68"/>
            <p:cNvSpPr>
              <a:spLocks noChangeShapeType="1"/>
            </p:cNvSpPr>
            <p:nvPr/>
          </p:nvSpPr>
          <p:spPr bwMode="auto">
            <a:xfrm flipV="1">
              <a:off x="1544" y="1084"/>
              <a:ext cx="1452" cy="2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6" name="Line 69"/>
            <p:cNvSpPr>
              <a:spLocks noChangeShapeType="1"/>
            </p:cNvSpPr>
            <p:nvPr/>
          </p:nvSpPr>
          <p:spPr bwMode="auto">
            <a:xfrm flipV="1">
              <a:off x="1444" y="992"/>
              <a:ext cx="1440" cy="2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7" name="Line 70"/>
            <p:cNvSpPr>
              <a:spLocks noChangeShapeType="1"/>
            </p:cNvSpPr>
            <p:nvPr/>
          </p:nvSpPr>
          <p:spPr bwMode="auto">
            <a:xfrm>
              <a:off x="2424" y="1884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8" name="Line 71"/>
            <p:cNvSpPr>
              <a:spLocks noChangeShapeType="1"/>
            </p:cNvSpPr>
            <p:nvPr/>
          </p:nvSpPr>
          <p:spPr bwMode="auto">
            <a:xfrm>
              <a:off x="2584" y="1872"/>
              <a:ext cx="40" cy="7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9" name="Line 72"/>
            <p:cNvSpPr>
              <a:spLocks noChangeShapeType="1"/>
            </p:cNvSpPr>
            <p:nvPr/>
          </p:nvSpPr>
          <p:spPr bwMode="auto">
            <a:xfrm>
              <a:off x="2740" y="1832"/>
              <a:ext cx="36" cy="80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0" name="Line 73"/>
            <p:cNvSpPr>
              <a:spLocks noChangeShapeType="1"/>
            </p:cNvSpPr>
            <p:nvPr/>
          </p:nvSpPr>
          <p:spPr bwMode="auto">
            <a:xfrm>
              <a:off x="2916" y="1816"/>
              <a:ext cx="0" cy="7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1" name="Line 74"/>
            <p:cNvSpPr>
              <a:spLocks noChangeShapeType="1"/>
            </p:cNvSpPr>
            <p:nvPr/>
          </p:nvSpPr>
          <p:spPr bwMode="auto">
            <a:xfrm flipH="1">
              <a:off x="3068" y="1776"/>
              <a:ext cx="4" cy="80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2" name="Line 75"/>
            <p:cNvSpPr>
              <a:spLocks noChangeShapeType="1"/>
            </p:cNvSpPr>
            <p:nvPr/>
          </p:nvSpPr>
          <p:spPr bwMode="auto">
            <a:xfrm flipH="1">
              <a:off x="3516" y="1712"/>
              <a:ext cx="48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3" name="Line 76"/>
            <p:cNvSpPr>
              <a:spLocks noChangeShapeType="1"/>
            </p:cNvSpPr>
            <p:nvPr/>
          </p:nvSpPr>
          <p:spPr bwMode="auto">
            <a:xfrm flipH="1">
              <a:off x="3364" y="1728"/>
              <a:ext cx="44" cy="7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4" name="Line 77"/>
            <p:cNvSpPr>
              <a:spLocks noChangeShapeType="1"/>
            </p:cNvSpPr>
            <p:nvPr/>
          </p:nvSpPr>
          <p:spPr bwMode="auto">
            <a:xfrm flipH="1">
              <a:off x="3216" y="1756"/>
              <a:ext cx="20" cy="7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7166" name="Line 78"/>
          <p:cNvSpPr>
            <a:spLocks noChangeShapeType="1"/>
          </p:cNvSpPr>
          <p:nvPr/>
        </p:nvSpPr>
        <p:spPr bwMode="auto">
          <a:xfrm flipV="1">
            <a:off x="2209800" y="2819400"/>
            <a:ext cx="609600" cy="0"/>
          </a:xfrm>
          <a:prstGeom prst="line">
            <a:avLst/>
          </a:prstGeom>
          <a:noFill/>
          <a:ln w="57150">
            <a:solidFill>
              <a:srgbClr val="FFCC66"/>
            </a:solidFill>
            <a:miter lim="800000"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782" name="Text Box 79"/>
          <p:cNvSpPr txBox="1">
            <a:spLocks noChangeArrowheads="1"/>
          </p:cNvSpPr>
          <p:nvPr/>
        </p:nvSpPr>
        <p:spPr bwMode="auto">
          <a:xfrm>
            <a:off x="457200" y="5853113"/>
            <a:ext cx="5749925" cy="817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000" b="1">
                <a:solidFill>
                  <a:schemeClr val="bg2"/>
                </a:solidFill>
                <a:latin typeface="Times New Roman" pitchFamily="18" charset="0"/>
              </a:rPr>
              <a:t>Goal:  </a:t>
            </a:r>
            <a:r>
              <a:rPr lang="en-US" sz="2200" b="1">
                <a:solidFill>
                  <a:schemeClr val="bg2"/>
                </a:solidFill>
              </a:rPr>
              <a:t>Assign RGB values to voxels in V</a:t>
            </a:r>
          </a:p>
          <a:p>
            <a:pPr lvl="3">
              <a:lnSpc>
                <a:spcPct val="60000"/>
              </a:lnSpc>
              <a:spcBef>
                <a:spcPct val="20000"/>
              </a:spcBef>
            </a:pPr>
            <a:r>
              <a:rPr lang="en-US" sz="2200" b="1" i="1">
                <a:solidFill>
                  <a:schemeClr val="hlink"/>
                </a:solidFill>
              </a:rPr>
              <a:t>photo-consistent</a:t>
            </a:r>
            <a:r>
              <a:rPr lang="en-US" sz="2200" b="1">
                <a:solidFill>
                  <a:schemeClr val="bg2"/>
                </a:solidFill>
              </a:rPr>
              <a:t> with images</a:t>
            </a:r>
            <a:endParaRPr lang="en-US" sz="2200" b="1" i="1">
              <a:solidFill>
                <a:schemeClr val="bg2"/>
              </a:solidFill>
            </a:endParaRPr>
          </a:p>
        </p:txBody>
      </p:sp>
      <p:sp>
        <p:nvSpPr>
          <p:cNvPr id="32783" name="Rectangle 81"/>
          <p:cNvSpPr>
            <a:spLocks noChangeArrowheads="1"/>
          </p:cNvSpPr>
          <p:nvPr/>
        </p:nvSpPr>
        <p:spPr bwMode="auto">
          <a:xfrm>
            <a:off x="4572000" y="2654300"/>
            <a:ext cx="152400" cy="1524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89" rev="0"/>
            </a:camera>
            <a:lightRig rig="legacyFlat4" dir="t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84" name="Line 82"/>
          <p:cNvSpPr>
            <a:spLocks noChangeShapeType="1"/>
          </p:cNvSpPr>
          <p:nvPr/>
        </p:nvSpPr>
        <p:spPr bwMode="auto">
          <a:xfrm flipH="1">
            <a:off x="4572000" y="2730500"/>
            <a:ext cx="71438" cy="19050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Line 83"/>
          <p:cNvSpPr>
            <a:spLocks noChangeShapeType="1"/>
          </p:cNvSpPr>
          <p:nvPr/>
        </p:nvSpPr>
        <p:spPr bwMode="auto">
          <a:xfrm flipH="1" flipV="1">
            <a:off x="4648200" y="2730500"/>
            <a:ext cx="838200" cy="19050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miter lim="800000"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Rectangle 84"/>
          <p:cNvSpPr>
            <a:spLocks noChangeArrowheads="1"/>
          </p:cNvSpPr>
          <p:nvPr/>
        </p:nvSpPr>
        <p:spPr bwMode="auto">
          <a:xfrm>
            <a:off x="5410200" y="3340100"/>
            <a:ext cx="152400" cy="1524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89" rev="0"/>
            </a:camera>
            <a:lightRig rig="legacyFlat4" dir="t"/>
          </a:scene3d>
          <a:sp3d extrusionH="1635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87" name="Line 85"/>
          <p:cNvSpPr>
            <a:spLocks noChangeShapeType="1"/>
          </p:cNvSpPr>
          <p:nvPr/>
        </p:nvSpPr>
        <p:spPr bwMode="auto">
          <a:xfrm flipH="1">
            <a:off x="4851400" y="3416300"/>
            <a:ext cx="635000" cy="13081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86"/>
          <p:cNvSpPr>
            <a:spLocks noChangeShapeType="1"/>
          </p:cNvSpPr>
          <p:nvPr/>
        </p:nvSpPr>
        <p:spPr bwMode="auto">
          <a:xfrm>
            <a:off x="5486400" y="3492500"/>
            <a:ext cx="228600" cy="10668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Line 87"/>
          <p:cNvSpPr>
            <a:spLocks noChangeShapeType="1"/>
          </p:cNvSpPr>
          <p:nvPr/>
        </p:nvSpPr>
        <p:spPr bwMode="auto">
          <a:xfrm>
            <a:off x="5486400" y="3416300"/>
            <a:ext cx="990600" cy="8382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Rectangle 88"/>
          <p:cNvSpPr>
            <a:spLocks noChangeArrowheads="1"/>
          </p:cNvSpPr>
          <p:nvPr/>
        </p:nvSpPr>
        <p:spPr bwMode="auto">
          <a:xfrm>
            <a:off x="6629400" y="4406900"/>
            <a:ext cx="88900" cy="1143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91" name="Rectangle 89"/>
          <p:cNvSpPr>
            <a:spLocks noChangeArrowheads="1"/>
          </p:cNvSpPr>
          <p:nvPr/>
        </p:nvSpPr>
        <p:spPr bwMode="auto">
          <a:xfrm>
            <a:off x="5689600" y="4730750"/>
            <a:ext cx="88900" cy="111125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92" name="Rectangle 90"/>
          <p:cNvSpPr>
            <a:spLocks noChangeArrowheads="1"/>
          </p:cNvSpPr>
          <p:nvPr/>
        </p:nvSpPr>
        <p:spPr bwMode="auto">
          <a:xfrm>
            <a:off x="5562600" y="4787900"/>
            <a:ext cx="88900" cy="111125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93" name="Rectangle 91"/>
          <p:cNvSpPr>
            <a:spLocks noChangeArrowheads="1"/>
          </p:cNvSpPr>
          <p:nvPr/>
        </p:nvSpPr>
        <p:spPr bwMode="auto">
          <a:xfrm>
            <a:off x="4495800" y="4864100"/>
            <a:ext cx="74613" cy="889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art</a:t>
            </a:r>
            <a:endParaRPr lang="fr-FR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83791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25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point</a:t>
            </a:r>
            <a:endParaRPr lang="en-GB" dirty="0"/>
          </a:p>
        </p:txBody>
      </p:sp>
      <p:pic>
        <p:nvPicPr>
          <p:cNvPr id="325638" name="Picture 6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639" name="Picture 7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45" name="Text Box 13"/>
          <p:cNvSpPr txBox="1">
            <a:spLocks noChangeArrowheads="1"/>
          </p:cNvSpPr>
          <p:nvPr/>
        </p:nvSpPr>
        <p:spPr bwMode="auto">
          <a:xfrm>
            <a:off x="4511675" y="1771936"/>
            <a:ext cx="289905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Photo-consistent point </a:t>
            </a:r>
          </a:p>
        </p:txBody>
      </p:sp>
      <p:sp>
        <p:nvSpPr>
          <p:cNvPr id="325659" name="Freeform 27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660" name="Freeform 28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006725" y="5489859"/>
            <a:ext cx="3165476" cy="1216025"/>
            <a:chOff x="1897" y="2638"/>
            <a:chExt cx="1994" cy="766"/>
          </a:xfrm>
        </p:grpSpPr>
        <p:pic>
          <p:nvPicPr>
            <p:cNvPr id="325656" name="Picture 24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15956" t="52212" r="80285" b="42216"/>
            <a:stretch>
              <a:fillRect/>
            </a:stretch>
          </p:blipFill>
          <p:spPr bwMode="auto">
            <a:xfrm>
              <a:off x="1897" y="263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325657" name="Picture 25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79211" t="46597" r="16838" b="47394"/>
            <a:stretch>
              <a:fillRect/>
            </a:stretch>
          </p:blipFill>
          <p:spPr bwMode="auto">
            <a:xfrm>
              <a:off x="3204" y="263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</p:grpSp>
      <p:sp>
        <p:nvSpPr>
          <p:cNvPr id="325658" name="Text Box 26"/>
          <p:cNvSpPr txBox="1">
            <a:spLocks noChangeArrowheads="1"/>
          </p:cNvSpPr>
          <p:nvPr/>
        </p:nvSpPr>
        <p:spPr bwMode="auto">
          <a:xfrm>
            <a:off x="4259240" y="5416836"/>
            <a:ext cx="850900" cy="118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7200" dirty="0">
                <a:solidFill>
                  <a:prstClr val="black"/>
                </a:solidFill>
                <a:latin typeface="Calibri"/>
                <a:sym typeface="Symbol" pitchFamily="18" charset="2"/>
              </a:rPr>
              <a:t>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71650" y="1956086"/>
            <a:ext cx="5805488" cy="3543300"/>
            <a:chOff x="1771650" y="1956086"/>
            <a:chExt cx="5805488" cy="3543300"/>
          </a:xfrm>
        </p:grpSpPr>
        <p:sp>
          <p:nvSpPr>
            <p:cNvPr id="325636" name="Line 4"/>
            <p:cNvSpPr>
              <a:spLocks noChangeShapeType="1"/>
            </p:cNvSpPr>
            <p:nvPr/>
          </p:nvSpPr>
          <p:spPr bwMode="auto">
            <a:xfrm>
              <a:off x="4391025" y="1956086"/>
              <a:ext cx="1562100" cy="1677988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37" name="Line 5"/>
            <p:cNvSpPr>
              <a:spLocks noChangeShapeType="1"/>
            </p:cNvSpPr>
            <p:nvPr/>
          </p:nvSpPr>
          <p:spPr bwMode="auto">
            <a:xfrm flipV="1">
              <a:off x="3125788" y="1962436"/>
              <a:ext cx="1262062" cy="171450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44" name="Oval 12"/>
            <p:cNvSpPr>
              <a:spLocks noChangeAspect="1" noChangeArrowheads="1"/>
            </p:cNvSpPr>
            <p:nvPr/>
          </p:nvSpPr>
          <p:spPr bwMode="auto">
            <a:xfrm>
              <a:off x="6207125" y="3927761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" name="Group 15"/>
            <p:cNvGrpSpPr>
              <a:grpSpLocks/>
            </p:cNvGrpSpPr>
            <p:nvPr/>
          </p:nvGrpSpPr>
          <p:grpSpPr bwMode="auto">
            <a:xfrm>
              <a:off x="2705100" y="3835686"/>
              <a:ext cx="3663950" cy="349250"/>
              <a:chOff x="1704" y="2356"/>
              <a:chExt cx="2308" cy="220"/>
            </a:xfrm>
          </p:grpSpPr>
          <p:sp>
            <p:nvSpPr>
              <p:cNvPr id="325648" name="Rectangle 16"/>
              <p:cNvSpPr>
                <a:spLocks noChangeArrowheads="1"/>
              </p:cNvSpPr>
              <p:nvPr/>
            </p:nvSpPr>
            <p:spPr bwMode="auto">
              <a:xfrm>
                <a:off x="1704" y="241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649" name="Rectangle 17"/>
              <p:cNvSpPr>
                <a:spLocks noChangeArrowheads="1"/>
              </p:cNvSpPr>
              <p:nvPr/>
            </p:nvSpPr>
            <p:spPr bwMode="auto">
              <a:xfrm>
                <a:off x="3852" y="235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5653" name="Line 21"/>
            <p:cNvSpPr>
              <a:spLocks noChangeShapeType="1"/>
            </p:cNvSpPr>
            <p:nvPr/>
          </p:nvSpPr>
          <p:spPr bwMode="auto">
            <a:xfrm flipV="1">
              <a:off x="1771650" y="4045236"/>
              <a:ext cx="1069975" cy="145415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 type="oval" w="lg" len="lg"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54" name="Line 22"/>
            <p:cNvSpPr>
              <a:spLocks noChangeShapeType="1"/>
            </p:cNvSpPr>
            <p:nvPr/>
          </p:nvSpPr>
          <p:spPr bwMode="auto">
            <a:xfrm>
              <a:off x="6267450" y="3972211"/>
              <a:ext cx="1309688" cy="140652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oval" w="lg" len="lg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43" name="Oval 11"/>
            <p:cNvSpPr>
              <a:spLocks noChangeAspect="1" noChangeArrowheads="1"/>
            </p:cNvSpPr>
            <p:nvPr/>
          </p:nvSpPr>
          <p:spPr bwMode="auto">
            <a:xfrm>
              <a:off x="2800350" y="4019836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325641" name="AutoShape 9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42" name="AutoShape 10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325651" name="AutoShape 19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52" name="AutoShape 20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5646" name="Oval 14"/>
          <p:cNvSpPr>
            <a:spLocks noChangeAspect="1" noChangeArrowheads="1"/>
          </p:cNvSpPr>
          <p:nvPr/>
        </p:nvSpPr>
        <p:spPr bwMode="auto">
          <a:xfrm>
            <a:off x="4337050" y="1905286"/>
            <a:ext cx="141288" cy="141288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05300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45" grpId="0"/>
      <p:bldP spid="32565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point</a:t>
            </a:r>
            <a:endParaRPr lang="en-US" dirty="0"/>
          </a:p>
        </p:txBody>
      </p:sp>
      <p:pic>
        <p:nvPicPr>
          <p:cNvPr id="420867" name="Picture 3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8" name="Picture 4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69" name="Text Box 5"/>
          <p:cNvSpPr txBox="1">
            <a:spLocks noChangeArrowheads="1"/>
          </p:cNvSpPr>
          <p:nvPr/>
        </p:nvSpPr>
        <p:spPr bwMode="auto">
          <a:xfrm>
            <a:off x="4752975" y="1225836"/>
            <a:ext cx="37164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Non photo-consistent point </a:t>
            </a:r>
            <a:endParaRPr lang="en-GB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0873" name="Freeform 9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874" name="Freeform 10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771650" y="1409986"/>
            <a:ext cx="5805488" cy="4089400"/>
            <a:chOff x="1116" y="828"/>
            <a:chExt cx="3657" cy="257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04" y="2252"/>
              <a:ext cx="2444" cy="324"/>
              <a:chOff x="1704" y="2252"/>
              <a:chExt cx="2444" cy="324"/>
            </a:xfrm>
          </p:grpSpPr>
          <p:sp>
            <p:nvSpPr>
              <p:cNvPr id="420871" name="Rectangle 7"/>
              <p:cNvSpPr>
                <a:spLocks noChangeArrowheads="1"/>
              </p:cNvSpPr>
              <p:nvPr/>
            </p:nvSpPr>
            <p:spPr bwMode="auto">
              <a:xfrm>
                <a:off x="1704" y="241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872" name="Rectangle 8"/>
              <p:cNvSpPr>
                <a:spLocks noChangeArrowheads="1"/>
              </p:cNvSpPr>
              <p:nvPr/>
            </p:nvSpPr>
            <p:spPr bwMode="auto">
              <a:xfrm>
                <a:off x="3988" y="2252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0876" name="Line 12"/>
            <p:cNvSpPr>
              <a:spLocks noChangeShapeType="1"/>
            </p:cNvSpPr>
            <p:nvPr/>
          </p:nvSpPr>
          <p:spPr bwMode="auto">
            <a:xfrm>
              <a:off x="2998" y="828"/>
              <a:ext cx="972" cy="136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77" name="Line 13"/>
            <p:cNvSpPr>
              <a:spLocks noChangeShapeType="1"/>
            </p:cNvSpPr>
            <p:nvPr/>
          </p:nvSpPr>
          <p:spPr bwMode="auto">
            <a:xfrm flipV="1">
              <a:off x="1972" y="828"/>
              <a:ext cx="1048" cy="142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78" name="Line 14"/>
            <p:cNvSpPr>
              <a:spLocks noChangeShapeType="1"/>
            </p:cNvSpPr>
            <p:nvPr/>
          </p:nvSpPr>
          <p:spPr bwMode="auto">
            <a:xfrm flipV="1">
              <a:off x="1116" y="2488"/>
              <a:ext cx="674" cy="916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 type="oval" w="lg" len="lg"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79" name="Line 15"/>
            <p:cNvSpPr>
              <a:spLocks noChangeShapeType="1"/>
            </p:cNvSpPr>
            <p:nvPr/>
          </p:nvSpPr>
          <p:spPr bwMode="auto">
            <a:xfrm>
              <a:off x="4068" y="2337"/>
              <a:ext cx="705" cy="99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oval" w="lg" len="lg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80" name="Oval 16"/>
            <p:cNvSpPr>
              <a:spLocks noChangeAspect="1" noChangeArrowheads="1"/>
            </p:cNvSpPr>
            <p:nvPr/>
          </p:nvSpPr>
          <p:spPr bwMode="auto">
            <a:xfrm>
              <a:off x="1764" y="2472"/>
              <a:ext cx="45" cy="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81" name="Oval 17"/>
            <p:cNvSpPr>
              <a:spLocks noChangeAspect="1" noChangeArrowheads="1"/>
            </p:cNvSpPr>
            <p:nvPr/>
          </p:nvSpPr>
          <p:spPr bwMode="auto">
            <a:xfrm>
              <a:off x="4046" y="2310"/>
              <a:ext cx="45" cy="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05138" y="5489861"/>
            <a:ext cx="3168650" cy="1216025"/>
            <a:chOff x="1893" y="3398"/>
            <a:chExt cx="1996" cy="766"/>
          </a:xfrm>
        </p:grpSpPr>
        <p:pic>
          <p:nvPicPr>
            <p:cNvPr id="420883" name="Picture 19" descr="capture000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15956" t="52213" r="80286" b="42216"/>
            <a:stretch>
              <a:fillRect/>
            </a:stretch>
          </p:blipFill>
          <p:spPr bwMode="auto">
            <a:xfrm>
              <a:off x="1893" y="3398"/>
              <a:ext cx="688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420884" name="Picture 20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81534" t="42694" r="13846" b="50580"/>
            <a:stretch>
              <a:fillRect/>
            </a:stretch>
          </p:blipFill>
          <p:spPr bwMode="auto">
            <a:xfrm>
              <a:off x="3202" y="339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</p:grpSp>
      <p:sp>
        <p:nvSpPr>
          <p:cNvPr id="420885" name="Text Box 21"/>
          <p:cNvSpPr txBox="1">
            <a:spLocks noChangeArrowheads="1"/>
          </p:cNvSpPr>
          <p:nvPr/>
        </p:nvSpPr>
        <p:spPr bwMode="auto">
          <a:xfrm>
            <a:off x="4245592" y="5416836"/>
            <a:ext cx="850900" cy="118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7200" dirty="0">
                <a:solidFill>
                  <a:prstClr val="black"/>
                </a:solidFill>
                <a:latin typeface="Calibri"/>
                <a:sym typeface="Symbol" pitchFamily="18" charset="2"/>
              </a:rPr>
              <a:t></a:t>
            </a:r>
          </a:p>
        </p:txBody>
      </p:sp>
      <p:sp>
        <p:nvSpPr>
          <p:cNvPr id="420886" name="Oval 22"/>
          <p:cNvSpPr>
            <a:spLocks noChangeAspect="1" noChangeArrowheads="1"/>
          </p:cNvSpPr>
          <p:nvPr/>
        </p:nvSpPr>
        <p:spPr bwMode="auto">
          <a:xfrm>
            <a:off x="4706938" y="1375061"/>
            <a:ext cx="141287" cy="141288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420888" name="AutoShape 24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89" name="AutoShape 25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420891" name="AutoShape 27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92" name="AutoShape 28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4547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patch</a:t>
            </a:r>
            <a:endParaRPr lang="en-US" dirty="0"/>
          </a:p>
        </p:txBody>
      </p:sp>
      <p:pic>
        <p:nvPicPr>
          <p:cNvPr id="420867" name="Picture 3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8" name="Picture 4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73" name="Freeform 9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874" name="Freeform 10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 bwMode="auto">
          <a:xfrm>
            <a:off x="4356259" y="2722639"/>
            <a:ext cx="217170" cy="22860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28613" eaLnBrk="1" hangingPunct="1"/>
            <a:endParaRPr lang="en-GB" sz="20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20877" name="Line 13"/>
          <p:cNvSpPr>
            <a:spLocks noChangeShapeType="1"/>
          </p:cNvSpPr>
          <p:nvPr/>
        </p:nvSpPr>
        <p:spPr bwMode="auto">
          <a:xfrm flipV="1">
            <a:off x="3619500" y="2808364"/>
            <a:ext cx="827247" cy="86222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876" name="Line 12"/>
          <p:cNvSpPr>
            <a:spLocks noChangeShapeType="1"/>
          </p:cNvSpPr>
          <p:nvPr/>
        </p:nvSpPr>
        <p:spPr bwMode="auto">
          <a:xfrm>
            <a:off x="4446747" y="2808363"/>
            <a:ext cx="1115853" cy="8746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rot="16200000" flipH="1">
            <a:off x="4389329" y="2865782"/>
            <a:ext cx="241520" cy="126684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stealth"/>
          </a:ln>
          <a:effectLst/>
        </p:spPr>
      </p:cxn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6352541" y="4305300"/>
            <a:ext cx="152019" cy="16002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28613" eaLnBrk="1" hangingPunct="1"/>
            <a:endParaRPr lang="en-GB" sz="20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20879" name="Line 15"/>
          <p:cNvSpPr>
            <a:spLocks noChangeShapeType="1"/>
          </p:cNvSpPr>
          <p:nvPr/>
        </p:nvSpPr>
        <p:spPr bwMode="auto">
          <a:xfrm>
            <a:off x="6423025" y="4371975"/>
            <a:ext cx="1154113" cy="10067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oval" w="lg" len="lg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420888" name="AutoShape 24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89" name="AutoShape 25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Oval 39"/>
          <p:cNvSpPr>
            <a:spLocks noChangeAspect="1"/>
          </p:cNvSpPr>
          <p:nvPr/>
        </p:nvSpPr>
        <p:spPr bwMode="auto">
          <a:xfrm>
            <a:off x="2765615" y="4434840"/>
            <a:ext cx="152019" cy="16002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28613" eaLnBrk="1" hangingPunct="1"/>
            <a:endParaRPr lang="en-GB" sz="20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20878" name="Line 14"/>
          <p:cNvSpPr>
            <a:spLocks noChangeShapeType="1"/>
          </p:cNvSpPr>
          <p:nvPr/>
        </p:nvSpPr>
        <p:spPr bwMode="auto">
          <a:xfrm flipV="1">
            <a:off x="1771650" y="4514850"/>
            <a:ext cx="1069975" cy="984536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oval" w="lg" len="lg"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420891" name="AutoShape 27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92" name="AutoShape 28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7154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634" r="-11634"/>
          <a:stretch>
            <a:fillRect/>
          </a:stretch>
        </p:blipFill>
        <p:spPr>
          <a:xfrm>
            <a:off x="-381000" y="533400"/>
            <a:ext cx="9875520" cy="5943600"/>
          </a:xfrm>
        </p:spPr>
      </p:pic>
      <p:sp>
        <p:nvSpPr>
          <p:cNvPr id="5" name="Rectangle 4"/>
          <p:cNvSpPr/>
          <p:nvPr/>
        </p:nvSpPr>
        <p:spPr bwMode="auto">
          <a:xfrm>
            <a:off x="228600" y="762000"/>
            <a:ext cx="533400" cy="762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05800" y="762000"/>
            <a:ext cx="533400" cy="762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31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Photo-consistency</a:t>
            </a:r>
          </a:p>
        </p:txBody>
      </p:sp>
      <p:sp>
        <p:nvSpPr>
          <p:cNvPr id="33795" name="Oval 5"/>
          <p:cNvSpPr>
            <a:spLocks noChangeArrowheads="1"/>
          </p:cNvSpPr>
          <p:nvPr/>
        </p:nvSpPr>
        <p:spPr bwMode="auto">
          <a:xfrm>
            <a:off x="1676400" y="3962400"/>
            <a:ext cx="5715000" cy="2667000"/>
          </a:xfrm>
          <a:prstGeom prst="ellipse">
            <a:avLst/>
          </a:prstGeom>
          <a:solidFill>
            <a:srgbClr val="D0CECE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5811838" y="5289550"/>
            <a:ext cx="1427162" cy="42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>
                <a:solidFill>
                  <a:schemeClr val="bg2"/>
                </a:solidFill>
                <a:latin typeface="Tahoma" pitchFamily="34" charset="0"/>
              </a:rPr>
              <a:t>All Scenes</a:t>
            </a:r>
          </a:p>
        </p:txBody>
      </p:sp>
      <p:sp>
        <p:nvSpPr>
          <p:cNvPr id="33797" name="Oval 8"/>
          <p:cNvSpPr>
            <a:spLocks noChangeArrowheads="1"/>
          </p:cNvSpPr>
          <p:nvPr/>
        </p:nvSpPr>
        <p:spPr bwMode="auto">
          <a:xfrm>
            <a:off x="3005138" y="4610100"/>
            <a:ext cx="1371600" cy="1066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2525713" y="5753100"/>
            <a:ext cx="2274887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50000"/>
              </a:lnSpc>
              <a:spcBef>
                <a:spcPct val="20000"/>
              </a:spcBef>
            </a:pPr>
            <a:r>
              <a:rPr lang="en-US" sz="2200">
                <a:solidFill>
                  <a:schemeClr val="bg2"/>
                </a:solidFill>
                <a:latin typeface="Tahoma" pitchFamily="34" charset="0"/>
              </a:rPr>
              <a:t>Photo-Consistent</a:t>
            </a:r>
          </a:p>
          <a:p>
            <a:pPr algn="ctr">
              <a:lnSpc>
                <a:spcPct val="50000"/>
              </a:lnSpc>
              <a:spcBef>
                <a:spcPct val="20000"/>
              </a:spcBef>
            </a:pPr>
            <a:r>
              <a:rPr lang="en-US" sz="2200">
                <a:solidFill>
                  <a:schemeClr val="bg2"/>
                </a:solidFill>
                <a:latin typeface="Tahoma" pitchFamily="34" charset="0"/>
              </a:rPr>
              <a:t>Scenes</a:t>
            </a:r>
          </a:p>
        </p:txBody>
      </p:sp>
      <p:grpSp>
        <p:nvGrpSpPr>
          <p:cNvPr id="33799" name="Group 10"/>
          <p:cNvGrpSpPr>
            <a:grpSpLocks/>
          </p:cNvGrpSpPr>
          <p:nvPr/>
        </p:nvGrpSpPr>
        <p:grpSpPr bwMode="auto">
          <a:xfrm>
            <a:off x="1938338" y="4476750"/>
            <a:ext cx="1447800" cy="628650"/>
            <a:chOff x="912" y="3156"/>
            <a:chExt cx="912" cy="396"/>
          </a:xfrm>
        </p:grpSpPr>
        <p:sp>
          <p:nvSpPr>
            <p:cNvPr id="33801" name="Oval 11"/>
            <p:cNvSpPr>
              <a:spLocks noChangeArrowheads="1"/>
            </p:cNvSpPr>
            <p:nvPr/>
          </p:nvSpPr>
          <p:spPr bwMode="auto">
            <a:xfrm>
              <a:off x="1776" y="3408"/>
              <a:ext cx="48" cy="4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33802" name="Text Box 12"/>
            <p:cNvSpPr txBox="1">
              <a:spLocks noChangeArrowheads="1"/>
            </p:cNvSpPr>
            <p:nvPr/>
          </p:nvSpPr>
          <p:spPr bwMode="auto">
            <a:xfrm>
              <a:off x="912" y="3156"/>
              <a:ext cx="864" cy="3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200">
                  <a:solidFill>
                    <a:schemeClr val="bg2"/>
                  </a:solidFill>
                  <a:latin typeface="Tahoma" pitchFamily="34" charset="0"/>
                </a:rPr>
                <a:t>True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>
                  <a:solidFill>
                    <a:schemeClr val="bg2"/>
                  </a:solidFill>
                  <a:latin typeface="Tahoma" pitchFamily="34" charset="0"/>
                </a:rPr>
                <a:t>Scene</a:t>
              </a:r>
            </a:p>
          </p:txBody>
        </p:sp>
        <p:sp>
          <p:nvSpPr>
            <p:cNvPr id="33803" name="Line 13"/>
            <p:cNvSpPr>
              <a:spLocks noChangeShapeType="1"/>
            </p:cNvSpPr>
            <p:nvPr/>
          </p:nvSpPr>
          <p:spPr bwMode="auto">
            <a:xfrm>
              <a:off x="1536" y="3264"/>
              <a:ext cx="240" cy="14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0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28956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en-US" smtClean="0"/>
              <a:t>   A </a:t>
            </a:r>
            <a:r>
              <a:rPr lang="en-US" i="1" smtClean="0"/>
              <a:t>photo-consistent scene</a:t>
            </a:r>
            <a:r>
              <a:rPr lang="en-US" smtClean="0"/>
              <a:t> is a scene that exactly reproduces your input images from the same camera viewpoints</a:t>
            </a:r>
          </a:p>
          <a:p>
            <a:pPr marL="0" indent="0">
              <a:buFontTx/>
              <a:buChar char="•"/>
            </a:pPr>
            <a:r>
              <a:rPr lang="en-US" smtClean="0"/>
              <a:t>  You can’t use your input cameras and images to tell the difference between a photo-consistent scene and the true scene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67" name="Rectangle 2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Challenges of </a:t>
            </a:r>
            <a:r>
              <a:rPr lang="en-GB" dirty="0"/>
              <a:t>photo-consistency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075238" y="1468438"/>
            <a:ext cx="3001962" cy="2054225"/>
            <a:chOff x="592" y="794"/>
            <a:chExt cx="4795" cy="3282"/>
          </a:xfrm>
        </p:grpSpPr>
        <p:sp useBgFill="1">
          <p:nvSpPr>
            <p:cNvPr id="957472" name="AutoShape 32"/>
            <p:cNvSpPr>
              <a:spLocks noChangeArrowheads="1"/>
            </p:cNvSpPr>
            <p:nvPr/>
          </p:nvSpPr>
          <p:spPr bwMode="auto">
            <a:xfrm rot="-2018969">
              <a:off x="1796" y="1722"/>
              <a:ext cx="2196" cy="2192"/>
            </a:xfrm>
            <a:custGeom>
              <a:avLst/>
              <a:gdLst>
                <a:gd name="G0" fmla="+- 4395 0 0"/>
                <a:gd name="G1" fmla="+- 10569417 0 0"/>
                <a:gd name="G2" fmla="+- 0 0 10569417"/>
                <a:gd name="T0" fmla="*/ 0 256 1"/>
                <a:gd name="T1" fmla="*/ 180 256 1"/>
                <a:gd name="G3" fmla="+- 10569417 T0 T1"/>
                <a:gd name="T2" fmla="*/ 0 256 1"/>
                <a:gd name="T3" fmla="*/ 90 256 1"/>
                <a:gd name="G4" fmla="+- 10569417 T2 T3"/>
                <a:gd name="G5" fmla="*/ G4 2 1"/>
                <a:gd name="T4" fmla="*/ 90 256 1"/>
                <a:gd name="T5" fmla="*/ 0 256 1"/>
                <a:gd name="G6" fmla="+- 10569417 T4 T5"/>
                <a:gd name="G7" fmla="*/ G6 2 1"/>
                <a:gd name="G8" fmla="abs 105694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95"/>
                <a:gd name="G18" fmla="*/ 4395 1 2"/>
                <a:gd name="G19" fmla="+- G18 5400 0"/>
                <a:gd name="G20" fmla="cos G19 10569417"/>
                <a:gd name="G21" fmla="sin G19 10569417"/>
                <a:gd name="G22" fmla="+- G20 10800 0"/>
                <a:gd name="G23" fmla="+- G21 10800 0"/>
                <a:gd name="G24" fmla="+- 10800 0 G20"/>
                <a:gd name="G25" fmla="+- 4395 10800 0"/>
                <a:gd name="G26" fmla="?: G9 G17 G25"/>
                <a:gd name="G27" fmla="?: G9 0 21600"/>
                <a:gd name="G28" fmla="cos 10800 10569417"/>
                <a:gd name="G29" fmla="sin 10800 10569417"/>
                <a:gd name="G30" fmla="sin 4395 10569417"/>
                <a:gd name="G31" fmla="+- G28 10800 0"/>
                <a:gd name="G32" fmla="+- G29 10800 0"/>
                <a:gd name="G33" fmla="+- G30 10800 0"/>
                <a:gd name="G34" fmla="?: G4 0 G31"/>
                <a:gd name="G35" fmla="?: 10569417 G34 0"/>
                <a:gd name="G36" fmla="?: G6 G35 G31"/>
                <a:gd name="G37" fmla="+- 21600 0 G36"/>
                <a:gd name="G38" fmla="?: G4 0 G33"/>
                <a:gd name="G39" fmla="?: 105694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604 w 21600"/>
                <a:gd name="T15" fmla="*/ 13238 h 21600"/>
                <a:gd name="T16" fmla="*/ 10800 w 21600"/>
                <a:gd name="T17" fmla="*/ 6405 h 21600"/>
                <a:gd name="T18" fmla="*/ 17996 w 21600"/>
                <a:gd name="T19" fmla="*/ 132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637" y="12210"/>
                  </a:moveTo>
                  <a:cubicBezTo>
                    <a:pt x="6483" y="11756"/>
                    <a:pt x="6405" y="11279"/>
                    <a:pt x="6405" y="10800"/>
                  </a:cubicBezTo>
                  <a:cubicBezTo>
                    <a:pt x="6405" y="8372"/>
                    <a:pt x="8372" y="6405"/>
                    <a:pt x="10800" y="6405"/>
                  </a:cubicBezTo>
                  <a:cubicBezTo>
                    <a:pt x="13227" y="6405"/>
                    <a:pt x="15195" y="8372"/>
                    <a:pt x="15195" y="10800"/>
                  </a:cubicBezTo>
                  <a:cubicBezTo>
                    <a:pt x="15195" y="11279"/>
                    <a:pt x="15116" y="11756"/>
                    <a:pt x="14962" y="12210"/>
                  </a:cubicBezTo>
                  <a:lnTo>
                    <a:pt x="21028" y="14266"/>
                  </a:lnTo>
                  <a:cubicBezTo>
                    <a:pt x="21406" y="13150"/>
                    <a:pt x="21600" y="1197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979"/>
                    <a:pt x="193" y="13150"/>
                    <a:pt x="571" y="14266"/>
                  </a:cubicBezTo>
                  <a:close/>
                </a:path>
              </a:pathLst>
            </a:custGeom>
            <a:ln w="508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 useBgFill="1">
          <p:nvSpPr>
            <p:cNvPr id="957473" name="Rectangle 33"/>
            <p:cNvSpPr>
              <a:spLocks noChangeArrowheads="1"/>
            </p:cNvSpPr>
            <p:nvPr/>
          </p:nvSpPr>
          <p:spPr bwMode="auto">
            <a:xfrm rot="-24877306">
              <a:off x="1946" y="3418"/>
              <a:ext cx="892" cy="10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 useBgFill="1">
          <p:nvSpPr>
            <p:cNvPr id="957474" name="Rectangle 34"/>
            <p:cNvSpPr>
              <a:spLocks noChangeArrowheads="1"/>
            </p:cNvSpPr>
            <p:nvPr/>
          </p:nvSpPr>
          <p:spPr bwMode="auto">
            <a:xfrm rot="-22570904">
              <a:off x="3197" y="2568"/>
              <a:ext cx="875" cy="13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 rot="39432561">
              <a:off x="1000" y="3707"/>
              <a:ext cx="327" cy="411"/>
              <a:chOff x="1056" y="3064"/>
              <a:chExt cx="700" cy="416"/>
            </a:xfrm>
          </p:grpSpPr>
          <p:sp>
            <p:nvSpPr>
              <p:cNvPr id="957476" name="AutoShape 36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77" name="AutoShape 37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" name="Group 38"/>
            <p:cNvGrpSpPr>
              <a:grpSpLocks/>
            </p:cNvGrpSpPr>
            <p:nvPr/>
          </p:nvGrpSpPr>
          <p:grpSpPr bwMode="auto">
            <a:xfrm rot="1168940">
              <a:off x="819" y="1421"/>
              <a:ext cx="327" cy="411"/>
              <a:chOff x="1056" y="3064"/>
              <a:chExt cx="700" cy="416"/>
            </a:xfrm>
          </p:grpSpPr>
          <p:sp>
            <p:nvSpPr>
              <p:cNvPr id="957479" name="AutoShape 39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80" name="AutoShape 40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" name="Group 41"/>
            <p:cNvGrpSpPr>
              <a:grpSpLocks/>
            </p:cNvGrpSpPr>
            <p:nvPr/>
          </p:nvGrpSpPr>
          <p:grpSpPr bwMode="auto">
            <a:xfrm rot="9976607">
              <a:off x="4608" y="1112"/>
              <a:ext cx="327" cy="411"/>
              <a:chOff x="1056" y="3064"/>
              <a:chExt cx="700" cy="416"/>
            </a:xfrm>
          </p:grpSpPr>
          <p:sp>
            <p:nvSpPr>
              <p:cNvPr id="957482" name="AutoShape 42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83" name="AutoShape 43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44"/>
            <p:cNvGrpSpPr>
              <a:grpSpLocks/>
            </p:cNvGrpSpPr>
            <p:nvPr/>
          </p:nvGrpSpPr>
          <p:grpSpPr bwMode="auto">
            <a:xfrm rot="11217196">
              <a:off x="5060" y="1989"/>
              <a:ext cx="327" cy="411"/>
              <a:chOff x="1056" y="3064"/>
              <a:chExt cx="700" cy="416"/>
            </a:xfrm>
          </p:grpSpPr>
          <p:sp>
            <p:nvSpPr>
              <p:cNvPr id="957485" name="AutoShape 45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86" name="AutoShape 46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1195" y="1378"/>
              <a:ext cx="213" cy="252"/>
              <a:chOff x="3834" y="1305"/>
              <a:chExt cx="213" cy="252"/>
            </a:xfrm>
          </p:grpSpPr>
          <p:sp>
            <p:nvSpPr>
              <p:cNvPr id="957488" name="Line 48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89" name="Line 49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731" y="2273"/>
              <a:ext cx="213" cy="252"/>
              <a:chOff x="3834" y="1305"/>
              <a:chExt cx="213" cy="252"/>
            </a:xfrm>
          </p:grpSpPr>
          <p:sp>
            <p:nvSpPr>
              <p:cNvPr id="957491" name="Line 51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92" name="Line 52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2571" y="916"/>
              <a:ext cx="213" cy="252"/>
              <a:chOff x="3834" y="1305"/>
              <a:chExt cx="213" cy="252"/>
            </a:xfrm>
          </p:grpSpPr>
          <p:sp>
            <p:nvSpPr>
              <p:cNvPr id="957494" name="Line 54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95" name="Line 55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984" y="794"/>
              <a:ext cx="4392" cy="2883"/>
              <a:chOff x="984" y="794"/>
              <a:chExt cx="4392" cy="2883"/>
            </a:xfrm>
          </p:grpSpPr>
          <p:grpSp>
            <p:nvGrpSpPr>
              <p:cNvPr id="11" name="Group 57"/>
              <p:cNvGrpSpPr>
                <a:grpSpLocks/>
              </p:cNvGrpSpPr>
              <p:nvPr/>
            </p:nvGrpSpPr>
            <p:grpSpPr bwMode="auto">
              <a:xfrm>
                <a:off x="984" y="3466"/>
                <a:ext cx="264" cy="211"/>
                <a:chOff x="513" y="3968"/>
                <a:chExt cx="264" cy="211"/>
              </a:xfrm>
            </p:grpSpPr>
            <p:sp>
              <p:nvSpPr>
                <p:cNvPr id="95749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499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" name="Group 60"/>
              <p:cNvGrpSpPr>
                <a:grpSpLocks/>
              </p:cNvGrpSpPr>
              <p:nvPr/>
            </p:nvGrpSpPr>
            <p:grpSpPr bwMode="auto">
              <a:xfrm>
                <a:off x="4608" y="794"/>
                <a:ext cx="264" cy="211"/>
                <a:chOff x="513" y="3968"/>
                <a:chExt cx="264" cy="211"/>
              </a:xfrm>
            </p:grpSpPr>
            <p:sp>
              <p:nvSpPr>
                <p:cNvPr id="95750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02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" name="Group 63"/>
              <p:cNvGrpSpPr>
                <a:grpSpLocks/>
              </p:cNvGrpSpPr>
              <p:nvPr/>
            </p:nvGrpSpPr>
            <p:grpSpPr bwMode="auto">
              <a:xfrm>
                <a:off x="5112" y="1714"/>
                <a:ext cx="264" cy="211"/>
                <a:chOff x="513" y="3968"/>
                <a:chExt cx="264" cy="211"/>
              </a:xfrm>
            </p:grpSpPr>
            <p:sp>
              <p:nvSpPr>
                <p:cNvPr id="95750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05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4" name="Group 66"/>
            <p:cNvGrpSpPr>
              <a:grpSpLocks/>
            </p:cNvGrpSpPr>
            <p:nvPr/>
          </p:nvGrpSpPr>
          <p:grpSpPr bwMode="auto">
            <a:xfrm>
              <a:off x="720" y="1096"/>
              <a:ext cx="4384" cy="2704"/>
              <a:chOff x="720" y="1096"/>
              <a:chExt cx="4384" cy="2704"/>
            </a:xfrm>
          </p:grpSpPr>
          <p:sp>
            <p:nvSpPr>
              <p:cNvPr id="957507" name="Line 67"/>
              <p:cNvSpPr>
                <a:spLocks noChangeShapeType="1"/>
              </p:cNvSpPr>
              <p:nvPr/>
            </p:nvSpPr>
            <p:spPr bwMode="auto">
              <a:xfrm flipV="1">
                <a:off x="720" y="1936"/>
                <a:ext cx="1512" cy="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08" name="Line 68"/>
              <p:cNvSpPr>
                <a:spLocks noChangeShapeType="1"/>
              </p:cNvSpPr>
              <p:nvPr/>
            </p:nvSpPr>
            <p:spPr bwMode="auto">
              <a:xfrm>
                <a:off x="1168" y="1720"/>
                <a:ext cx="1072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09" name="Line 69"/>
              <p:cNvSpPr>
                <a:spLocks noChangeShapeType="1"/>
              </p:cNvSpPr>
              <p:nvPr/>
            </p:nvSpPr>
            <p:spPr bwMode="auto">
              <a:xfrm flipV="1">
                <a:off x="1248" y="1968"/>
                <a:ext cx="968" cy="1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10" name="Line 70"/>
              <p:cNvSpPr>
                <a:spLocks noChangeShapeType="1"/>
              </p:cNvSpPr>
              <p:nvPr/>
            </p:nvSpPr>
            <p:spPr bwMode="auto">
              <a:xfrm flipH="1">
                <a:off x="2224" y="1096"/>
                <a:ext cx="64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11" name="Line 71"/>
              <p:cNvSpPr>
                <a:spLocks noChangeShapeType="1"/>
              </p:cNvSpPr>
              <p:nvPr/>
            </p:nvSpPr>
            <p:spPr bwMode="auto">
              <a:xfrm flipH="1">
                <a:off x="2248" y="1344"/>
                <a:ext cx="2384" cy="5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12" name="Line 72"/>
              <p:cNvSpPr>
                <a:spLocks noChangeShapeType="1"/>
              </p:cNvSpPr>
              <p:nvPr/>
            </p:nvSpPr>
            <p:spPr bwMode="auto">
              <a:xfrm flipH="1" flipV="1">
                <a:off x="2232" y="1936"/>
                <a:ext cx="2872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73"/>
            <p:cNvGrpSpPr>
              <a:grpSpLocks/>
            </p:cNvGrpSpPr>
            <p:nvPr/>
          </p:nvGrpSpPr>
          <p:grpSpPr bwMode="auto">
            <a:xfrm>
              <a:off x="1744" y="1682"/>
              <a:ext cx="1992" cy="1112"/>
              <a:chOff x="1744" y="1682"/>
              <a:chExt cx="1992" cy="1112"/>
            </a:xfrm>
          </p:grpSpPr>
          <p:grpSp>
            <p:nvGrpSpPr>
              <p:cNvPr id="16" name="Group 74"/>
              <p:cNvGrpSpPr>
                <a:grpSpLocks/>
              </p:cNvGrpSpPr>
              <p:nvPr/>
            </p:nvGrpSpPr>
            <p:grpSpPr bwMode="auto">
              <a:xfrm>
                <a:off x="1744" y="2698"/>
                <a:ext cx="120" cy="96"/>
                <a:chOff x="513" y="3968"/>
                <a:chExt cx="264" cy="211"/>
              </a:xfrm>
            </p:grpSpPr>
            <p:sp>
              <p:nvSpPr>
                <p:cNvPr id="95751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16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77"/>
              <p:cNvGrpSpPr>
                <a:grpSpLocks/>
              </p:cNvGrpSpPr>
              <p:nvPr/>
            </p:nvGrpSpPr>
            <p:grpSpPr bwMode="auto">
              <a:xfrm>
                <a:off x="2976" y="1682"/>
                <a:ext cx="120" cy="96"/>
                <a:chOff x="513" y="3968"/>
                <a:chExt cx="264" cy="211"/>
              </a:xfrm>
            </p:grpSpPr>
            <p:sp>
              <p:nvSpPr>
                <p:cNvPr id="95751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19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" name="Group 80"/>
              <p:cNvGrpSpPr>
                <a:grpSpLocks/>
              </p:cNvGrpSpPr>
              <p:nvPr/>
            </p:nvGrpSpPr>
            <p:grpSpPr bwMode="auto">
              <a:xfrm>
                <a:off x="3616" y="2002"/>
                <a:ext cx="120" cy="96"/>
                <a:chOff x="513" y="3968"/>
                <a:chExt cx="264" cy="211"/>
              </a:xfrm>
            </p:grpSpPr>
            <p:sp>
              <p:nvSpPr>
                <p:cNvPr id="95752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22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9" name="Group 83"/>
            <p:cNvGrpSpPr>
              <a:grpSpLocks/>
            </p:cNvGrpSpPr>
            <p:nvPr/>
          </p:nvGrpSpPr>
          <p:grpSpPr bwMode="auto">
            <a:xfrm rot="-1881972">
              <a:off x="592" y="2533"/>
              <a:ext cx="327" cy="411"/>
              <a:chOff x="1056" y="3064"/>
              <a:chExt cx="700" cy="416"/>
            </a:xfrm>
          </p:grpSpPr>
          <p:sp>
            <p:nvSpPr>
              <p:cNvPr id="957524" name="AutoShape 84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25" name="AutoShape 85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57526" name="Oval 86"/>
            <p:cNvSpPr>
              <a:spLocks noChangeArrowheads="1"/>
            </p:cNvSpPr>
            <p:nvPr/>
          </p:nvSpPr>
          <p:spPr bwMode="auto">
            <a:xfrm>
              <a:off x="2196" y="1908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 useBgFill="1">
          <p:nvSpPr>
            <p:cNvPr id="957527" name="Rectangle 87"/>
            <p:cNvSpPr>
              <a:spLocks noChangeArrowheads="1"/>
            </p:cNvSpPr>
            <p:nvPr/>
          </p:nvSpPr>
          <p:spPr bwMode="auto">
            <a:xfrm>
              <a:off x="2264" y="2208"/>
              <a:ext cx="1416" cy="1096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88"/>
            <p:cNvGrpSpPr>
              <a:grpSpLocks/>
            </p:cNvGrpSpPr>
            <p:nvPr/>
          </p:nvGrpSpPr>
          <p:grpSpPr bwMode="auto">
            <a:xfrm rot="5590415">
              <a:off x="2148" y="884"/>
              <a:ext cx="327" cy="411"/>
              <a:chOff x="1056" y="3064"/>
              <a:chExt cx="700" cy="416"/>
            </a:xfrm>
          </p:grpSpPr>
          <p:sp>
            <p:nvSpPr>
              <p:cNvPr id="957529" name="AutoShape 89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30" name="AutoShape 90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95"/>
          <p:cNvGrpSpPr>
            <a:grpSpLocks noChangeAspect="1"/>
          </p:cNvGrpSpPr>
          <p:nvPr/>
        </p:nvGrpSpPr>
        <p:grpSpPr bwMode="auto">
          <a:xfrm>
            <a:off x="6746875" y="2871788"/>
            <a:ext cx="1622425" cy="2138362"/>
            <a:chOff x="0" y="0"/>
            <a:chExt cx="1936" cy="2552"/>
          </a:xfrm>
        </p:grpSpPr>
        <p:pic>
          <p:nvPicPr>
            <p:cNvPr id="957536" name="Picture 9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" y="16"/>
              <a:ext cx="1903" cy="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7537" name="Rectangle 97"/>
            <p:cNvSpPr>
              <a:spLocks noChangeAspect="1"/>
            </p:cNvSpPr>
            <p:nvPr/>
          </p:nvSpPr>
          <p:spPr bwMode="auto">
            <a:xfrm>
              <a:off x="0" y="0"/>
              <a:ext cx="1936" cy="2552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>
              <a:outerShdw dist="12699" dir="54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57538" name="Picture 98" descr="buddha_src"/>
          <p:cNvPicPr>
            <a:picLocks noChangeAspect="1" noChangeArrowheads="1"/>
          </p:cNvPicPr>
          <p:nvPr/>
        </p:nvPicPr>
        <p:blipFill>
          <a:blip r:embed="rId3"/>
          <a:srcRect r="3691" b="4724"/>
          <a:stretch>
            <a:fillRect/>
          </a:stretch>
        </p:blipFill>
        <p:spPr bwMode="auto">
          <a:xfrm>
            <a:off x="6783388" y="5146675"/>
            <a:ext cx="1903412" cy="14684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57539" name="Picture 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325" y="4202113"/>
            <a:ext cx="1695450" cy="1733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57541" name="Rectangle 101"/>
          <p:cNvSpPr>
            <a:spLocks noChangeArrowheads="1"/>
          </p:cNvSpPr>
          <p:nvPr/>
        </p:nvSpPr>
        <p:spPr bwMode="auto">
          <a:xfrm>
            <a:off x="458788" y="2219325"/>
            <a:ext cx="5594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visibility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GB" sz="28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GB" sz="28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/>
                <a:cs typeface="Arial" pitchFamily="34" charset="0"/>
              </a:rPr>
              <a:t>Failure of comparison metric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GB" dirty="0">
                <a:solidFill>
                  <a:prstClr val="black"/>
                </a:solidFill>
                <a:latin typeface="Calibri"/>
                <a:cs typeface="Arial" pitchFamily="34" charset="0"/>
              </a:rPr>
              <a:t>repeated texture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endParaRPr lang="en-GB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GB" dirty="0">
                <a:solidFill>
                  <a:prstClr val="black"/>
                </a:solidFill>
                <a:latin typeface="Calibri"/>
                <a:cs typeface="Arial" pitchFamily="34" charset="0"/>
              </a:rPr>
              <a:t>lack of texture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endParaRPr lang="en-GB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GB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specularities</a:t>
            </a:r>
            <a:endParaRPr lang="en-GB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dirty="0">
              <a:solidFill>
                <a:srgbClr val="009900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95800" y="2667000"/>
            <a:ext cx="1143000" cy="2362200"/>
            <a:chOff x="2832" y="1680"/>
            <a:chExt cx="720" cy="1488"/>
          </a:xfrm>
        </p:grpSpPr>
        <p:sp>
          <p:nvSpPr>
            <p:cNvPr id="30770" name="Rectangle 3"/>
            <p:cNvSpPr>
              <a:spLocks noChangeArrowheads="1"/>
            </p:cNvSpPr>
            <p:nvPr/>
          </p:nvSpPr>
          <p:spPr bwMode="auto">
            <a:xfrm>
              <a:off x="2880" y="1680"/>
              <a:ext cx="96" cy="9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30771" name="Group 4"/>
            <p:cNvGrpSpPr>
              <a:grpSpLocks/>
            </p:cNvGrpSpPr>
            <p:nvPr/>
          </p:nvGrpSpPr>
          <p:grpSpPr bwMode="auto">
            <a:xfrm>
              <a:off x="2832" y="1728"/>
              <a:ext cx="720" cy="1440"/>
              <a:chOff x="2592" y="1728"/>
              <a:chExt cx="720" cy="1440"/>
            </a:xfrm>
          </p:grpSpPr>
          <p:sp>
            <p:nvSpPr>
              <p:cNvPr id="30772" name="Line 5"/>
              <p:cNvSpPr>
                <a:spLocks noChangeShapeType="1"/>
              </p:cNvSpPr>
              <p:nvPr/>
            </p:nvSpPr>
            <p:spPr bwMode="auto">
              <a:xfrm>
                <a:off x="2688" y="1728"/>
                <a:ext cx="528" cy="43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3" name="Line 6"/>
              <p:cNvSpPr>
                <a:spLocks noChangeShapeType="1"/>
              </p:cNvSpPr>
              <p:nvPr/>
            </p:nvSpPr>
            <p:spPr bwMode="auto">
              <a:xfrm flipH="1">
                <a:off x="2592" y="1728"/>
                <a:ext cx="93" cy="144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4" name="Line 7"/>
              <p:cNvSpPr>
                <a:spLocks noChangeShapeType="1"/>
              </p:cNvSpPr>
              <p:nvPr/>
            </p:nvSpPr>
            <p:spPr bwMode="auto">
              <a:xfrm flipH="1" flipV="1">
                <a:off x="2688" y="1728"/>
                <a:ext cx="624" cy="1344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457200" y="3352800"/>
            <a:ext cx="5105400" cy="579438"/>
            <a:chOff x="288" y="2112"/>
            <a:chExt cx="3216" cy="365"/>
          </a:xfrm>
        </p:grpSpPr>
        <p:sp>
          <p:nvSpPr>
            <p:cNvPr id="30768" name="Rectangle 9"/>
            <p:cNvSpPr>
              <a:spLocks noChangeArrowheads="1"/>
            </p:cNvSpPr>
            <p:nvPr/>
          </p:nvSpPr>
          <p:spPr bwMode="auto">
            <a:xfrm>
              <a:off x="3408" y="2112"/>
              <a:ext cx="96" cy="96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5" rev="0"/>
              </a:camera>
              <a:lightRig rig="legacyFlat4" dir="t"/>
            </a:scene3d>
            <a:sp3d extrusionH="163500" prstMaterial="legacyWirefram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288" y="2208"/>
              <a:ext cx="1558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en-US" sz="2200" b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1.  Choose voxel</a:t>
              </a:r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457200" y="3429000"/>
            <a:ext cx="6248400" cy="1676400"/>
            <a:chOff x="288" y="2160"/>
            <a:chExt cx="3936" cy="1056"/>
          </a:xfrm>
        </p:grpSpPr>
        <p:grpSp>
          <p:nvGrpSpPr>
            <p:cNvPr id="30763" name="Group 12"/>
            <p:cNvGrpSpPr>
              <a:grpSpLocks/>
            </p:cNvGrpSpPr>
            <p:nvPr/>
          </p:nvGrpSpPr>
          <p:grpSpPr bwMode="auto">
            <a:xfrm>
              <a:off x="2928" y="2160"/>
              <a:ext cx="1296" cy="1056"/>
              <a:chOff x="2448" y="2160"/>
              <a:chExt cx="1296" cy="1056"/>
            </a:xfrm>
          </p:grpSpPr>
          <p:sp>
            <p:nvSpPr>
              <p:cNvPr id="30765" name="Line 13"/>
              <p:cNvSpPr>
                <a:spLocks noChangeShapeType="1"/>
              </p:cNvSpPr>
              <p:nvPr/>
            </p:nvSpPr>
            <p:spPr bwMode="auto">
              <a:xfrm flipH="1">
                <a:off x="2448" y="2160"/>
                <a:ext cx="528" cy="105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6" name="Line 14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144" cy="86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7" name="Line 15"/>
              <p:cNvSpPr>
                <a:spLocks noChangeShapeType="1"/>
              </p:cNvSpPr>
              <p:nvPr/>
            </p:nvSpPr>
            <p:spPr bwMode="auto">
              <a:xfrm>
                <a:off x="2976" y="2160"/>
                <a:ext cx="768" cy="67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288" y="2448"/>
              <a:ext cx="2251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en-US" sz="2200" b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2.  Project and correlate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57200" y="3352800"/>
            <a:ext cx="6248400" cy="1922463"/>
            <a:chOff x="288" y="2112"/>
            <a:chExt cx="3936" cy="1211"/>
          </a:xfrm>
        </p:grpSpPr>
        <p:grpSp>
          <p:nvGrpSpPr>
            <p:cNvPr id="30756" name="Group 18"/>
            <p:cNvGrpSpPr>
              <a:grpSpLocks/>
            </p:cNvGrpSpPr>
            <p:nvPr/>
          </p:nvGrpSpPr>
          <p:grpSpPr bwMode="auto">
            <a:xfrm>
              <a:off x="2928" y="2112"/>
              <a:ext cx="1296" cy="1104"/>
              <a:chOff x="2928" y="2112"/>
              <a:chExt cx="1296" cy="1104"/>
            </a:xfrm>
          </p:grpSpPr>
          <p:sp>
            <p:nvSpPr>
              <p:cNvPr id="30758" name="Rectangle 19"/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tx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grpSp>
            <p:nvGrpSpPr>
              <p:cNvPr id="30759" name="Group 20"/>
              <p:cNvGrpSpPr>
                <a:grpSpLocks/>
              </p:cNvGrpSpPr>
              <p:nvPr/>
            </p:nvGrpSpPr>
            <p:grpSpPr bwMode="auto">
              <a:xfrm>
                <a:off x="2928" y="2160"/>
                <a:ext cx="1296" cy="1056"/>
                <a:chOff x="2448" y="2160"/>
                <a:chExt cx="1296" cy="1056"/>
              </a:xfrm>
            </p:grpSpPr>
            <p:sp>
              <p:nvSpPr>
                <p:cNvPr id="3076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2448" y="2160"/>
                  <a:ext cx="528" cy="1056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1" name="Line 22"/>
                <p:cNvSpPr>
                  <a:spLocks noChangeShapeType="1"/>
                </p:cNvSpPr>
                <p:nvPr/>
              </p:nvSpPr>
              <p:spPr bwMode="auto">
                <a:xfrm>
                  <a:off x="2976" y="2208"/>
                  <a:ext cx="144" cy="864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2" name="Line 23"/>
                <p:cNvSpPr>
                  <a:spLocks noChangeShapeType="1"/>
                </p:cNvSpPr>
                <p:nvPr/>
              </p:nvSpPr>
              <p:spPr bwMode="auto">
                <a:xfrm>
                  <a:off x="2976" y="2160"/>
                  <a:ext cx="768" cy="672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480" name="Text Box 24"/>
            <p:cNvSpPr txBox="1">
              <a:spLocks noChangeArrowheads="1"/>
            </p:cNvSpPr>
            <p:nvPr/>
          </p:nvSpPr>
          <p:spPr bwMode="auto">
            <a:xfrm>
              <a:off x="288" y="2323"/>
              <a:ext cx="2106" cy="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457200" indent="-457200">
                <a:spcBef>
                  <a:spcPct val="20000"/>
                </a:spcBef>
                <a:buFontTx/>
                <a:buAutoNum type="arabicPeriod" startAt="3"/>
                <a:defRPr/>
              </a:pPr>
              <a:endParaRPr lang="en-US" sz="1400" b="1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+mn-cs"/>
              </a:endParaRPr>
            </a:p>
            <a:p>
              <a:pPr marL="457200" indent="-457200">
                <a:spcBef>
                  <a:spcPct val="20000"/>
                </a:spcBef>
                <a:buFontTx/>
                <a:buAutoNum type="arabicPeriod" startAt="3"/>
                <a:defRPr/>
              </a:pPr>
              <a:endPara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+mn-cs"/>
              </a:endParaRPr>
            </a:p>
            <a:p>
              <a:pPr marL="457200" indent="-457200">
                <a:spcBef>
                  <a:spcPct val="20000"/>
                </a:spcBef>
                <a:buFontTx/>
                <a:buAutoNum type="arabicPeriod" startAt="3"/>
                <a:defRPr/>
              </a:pPr>
              <a:r>
                <a:rPr lang="en-US" sz="22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+mn-ea"/>
                  <a:cs typeface="+mn-cs"/>
                </a:rPr>
                <a:t>Color if consistent</a:t>
              </a:r>
            </a:p>
            <a:p>
              <a:pPr marL="914400" lvl="1" indent="-457200">
                <a:spcBef>
                  <a:spcPct val="20000"/>
                </a:spcBef>
                <a:defRPr/>
              </a:pPr>
              <a:r>
                <a:rPr lang="en-US" sz="1600" b="1">
                  <a:solidFill>
                    <a:schemeClr val="bg2"/>
                  </a:solidFill>
                  <a:latin typeface="Arial" pitchFamily="34" charset="0"/>
                  <a:ea typeface="+mn-ea"/>
                  <a:cs typeface="+mn-cs"/>
                </a:rPr>
                <a:t>(standard deviation of pixel </a:t>
              </a:r>
            </a:p>
            <a:p>
              <a:pPr marL="914400" lvl="1" indent="-457200">
                <a:spcBef>
                  <a:spcPct val="20000"/>
                </a:spcBef>
                <a:defRPr/>
              </a:pPr>
              <a:r>
                <a:rPr lang="en-US" sz="1600" b="1">
                  <a:solidFill>
                    <a:schemeClr val="bg2"/>
                  </a:solidFill>
                  <a:latin typeface="Arial" pitchFamily="34" charset="0"/>
                  <a:ea typeface="+mn-ea"/>
                  <a:cs typeface="+mn-cs"/>
                </a:rPr>
                <a:t>colors below threshold)</a:t>
              </a:r>
            </a:p>
          </p:txBody>
        </p:sp>
      </p:grpSp>
      <p:sp>
        <p:nvSpPr>
          <p:cNvPr id="307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Voxel Coloring Approach</a:t>
            </a:r>
          </a:p>
        </p:txBody>
      </p:sp>
      <p:grpSp>
        <p:nvGrpSpPr>
          <p:cNvPr id="30726" name="Group 26"/>
          <p:cNvGrpSpPr>
            <a:grpSpLocks/>
          </p:cNvGrpSpPr>
          <p:nvPr/>
        </p:nvGrpSpPr>
        <p:grpSpPr bwMode="auto">
          <a:xfrm>
            <a:off x="7010400" y="4648200"/>
            <a:ext cx="533400" cy="381000"/>
            <a:chOff x="3648" y="2448"/>
            <a:chExt cx="336" cy="240"/>
          </a:xfrm>
        </p:grpSpPr>
        <p:sp>
          <p:nvSpPr>
            <p:cNvPr id="30754" name="Oval 2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55" name="Rectangle 2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27" name="Group 29"/>
          <p:cNvGrpSpPr>
            <a:grpSpLocks/>
          </p:cNvGrpSpPr>
          <p:nvPr/>
        </p:nvGrpSpPr>
        <p:grpSpPr bwMode="auto">
          <a:xfrm>
            <a:off x="6172200" y="4114800"/>
            <a:ext cx="990600" cy="685800"/>
            <a:chOff x="2544" y="1872"/>
            <a:chExt cx="624" cy="432"/>
          </a:xfrm>
        </p:grpSpPr>
        <p:sp>
          <p:nvSpPr>
            <p:cNvPr id="30752" name="Rectangle 30"/>
            <p:cNvSpPr>
              <a:spLocks noChangeArrowheads="1"/>
            </p:cNvSpPr>
            <p:nvPr/>
          </p:nvSpPr>
          <p:spPr bwMode="auto">
            <a:xfrm>
              <a:off x="2544" y="1872"/>
              <a:ext cx="624" cy="43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53" name="Rectangle 31"/>
            <p:cNvSpPr>
              <a:spLocks noChangeArrowheads="1"/>
            </p:cNvSpPr>
            <p:nvPr/>
          </p:nvSpPr>
          <p:spPr bwMode="auto">
            <a:xfrm>
              <a:off x="2832" y="2064"/>
              <a:ext cx="56" cy="72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28" name="Group 32"/>
          <p:cNvGrpSpPr>
            <a:grpSpLocks/>
          </p:cNvGrpSpPr>
          <p:nvPr/>
        </p:nvGrpSpPr>
        <p:grpSpPr bwMode="auto">
          <a:xfrm>
            <a:off x="5257800" y="4495800"/>
            <a:ext cx="990600" cy="762000"/>
            <a:chOff x="2832" y="2832"/>
            <a:chExt cx="624" cy="480"/>
          </a:xfrm>
        </p:grpSpPr>
        <p:sp>
          <p:nvSpPr>
            <p:cNvPr id="30749" name="Rectangle 33"/>
            <p:cNvSpPr>
              <a:spLocks noChangeArrowheads="1"/>
            </p:cNvSpPr>
            <p:nvPr/>
          </p:nvSpPr>
          <p:spPr bwMode="auto">
            <a:xfrm>
              <a:off x="2832" y="2832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50" name="Rectangle 34"/>
            <p:cNvSpPr>
              <a:spLocks noChangeArrowheads="1"/>
            </p:cNvSpPr>
            <p:nvPr/>
          </p:nvSpPr>
          <p:spPr bwMode="auto">
            <a:xfrm>
              <a:off x="3104" y="2988"/>
              <a:ext cx="56" cy="70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51" name="Rectangle 35"/>
            <p:cNvSpPr>
              <a:spLocks noChangeArrowheads="1"/>
            </p:cNvSpPr>
            <p:nvPr/>
          </p:nvSpPr>
          <p:spPr bwMode="auto">
            <a:xfrm>
              <a:off x="3024" y="3024"/>
              <a:ext cx="56" cy="70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29" name="Group 36"/>
          <p:cNvGrpSpPr>
            <a:grpSpLocks/>
          </p:cNvGrpSpPr>
          <p:nvPr/>
        </p:nvGrpSpPr>
        <p:grpSpPr bwMode="auto">
          <a:xfrm>
            <a:off x="5715000" y="5181600"/>
            <a:ext cx="533400" cy="381000"/>
            <a:chOff x="3648" y="2448"/>
            <a:chExt cx="336" cy="240"/>
          </a:xfrm>
        </p:grpSpPr>
        <p:sp>
          <p:nvSpPr>
            <p:cNvPr id="30747" name="Oval 3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48" name="Rectangle 3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30" name="Group 39"/>
          <p:cNvGrpSpPr>
            <a:grpSpLocks/>
          </p:cNvGrpSpPr>
          <p:nvPr/>
        </p:nvGrpSpPr>
        <p:grpSpPr bwMode="auto">
          <a:xfrm>
            <a:off x="4038600" y="4648200"/>
            <a:ext cx="990600" cy="762000"/>
            <a:chOff x="2064" y="2928"/>
            <a:chExt cx="624" cy="480"/>
          </a:xfrm>
        </p:grpSpPr>
        <p:sp>
          <p:nvSpPr>
            <p:cNvPr id="30744" name="Rectangle 40"/>
            <p:cNvSpPr>
              <a:spLocks noChangeArrowheads="1"/>
            </p:cNvSpPr>
            <p:nvPr/>
          </p:nvSpPr>
          <p:spPr bwMode="auto">
            <a:xfrm>
              <a:off x="2064" y="2928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45" name="Rectangle 41"/>
            <p:cNvSpPr>
              <a:spLocks noChangeArrowheads="1"/>
            </p:cNvSpPr>
            <p:nvPr/>
          </p:nvSpPr>
          <p:spPr bwMode="auto">
            <a:xfrm>
              <a:off x="2352" y="3072"/>
              <a:ext cx="47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46" name="Rectangle 42"/>
            <p:cNvSpPr>
              <a:spLocks noChangeArrowheads="1"/>
            </p:cNvSpPr>
            <p:nvPr/>
          </p:nvSpPr>
          <p:spPr bwMode="auto">
            <a:xfrm>
              <a:off x="2476" y="3100"/>
              <a:ext cx="47" cy="56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31" name="Group 43"/>
          <p:cNvGrpSpPr>
            <a:grpSpLocks/>
          </p:cNvGrpSpPr>
          <p:nvPr/>
        </p:nvGrpSpPr>
        <p:grpSpPr bwMode="auto">
          <a:xfrm>
            <a:off x="4114800" y="5334000"/>
            <a:ext cx="533400" cy="381000"/>
            <a:chOff x="3648" y="2448"/>
            <a:chExt cx="336" cy="240"/>
          </a:xfrm>
        </p:grpSpPr>
        <p:sp>
          <p:nvSpPr>
            <p:cNvPr id="30742" name="Oval 4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43" name="Rectangle 4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0732" name="Line 46"/>
          <p:cNvSpPr>
            <a:spLocks noChangeShapeType="1"/>
          </p:cNvSpPr>
          <p:nvPr/>
        </p:nvSpPr>
        <p:spPr bwMode="auto">
          <a:xfrm flipH="1" flipV="1">
            <a:off x="2895600" y="1828800"/>
            <a:ext cx="14478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47"/>
          <p:cNvSpPr>
            <a:spLocks noChangeShapeType="1"/>
          </p:cNvSpPr>
          <p:nvPr/>
        </p:nvSpPr>
        <p:spPr bwMode="auto">
          <a:xfrm flipH="1" flipV="1">
            <a:off x="2971800" y="3124200"/>
            <a:ext cx="14478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48"/>
          <p:cNvSpPr>
            <a:spLocks noChangeShapeType="1"/>
          </p:cNvSpPr>
          <p:nvPr/>
        </p:nvSpPr>
        <p:spPr bwMode="auto">
          <a:xfrm flipH="1" flipV="1">
            <a:off x="5181600" y="1447800"/>
            <a:ext cx="15240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49"/>
          <p:cNvSpPr>
            <a:spLocks noChangeShapeType="1"/>
          </p:cNvSpPr>
          <p:nvPr/>
        </p:nvSpPr>
        <p:spPr bwMode="auto">
          <a:xfrm>
            <a:off x="4343400" y="3048000"/>
            <a:ext cx="76200" cy="12954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50"/>
          <p:cNvSpPr>
            <a:spLocks noChangeShapeType="1"/>
          </p:cNvSpPr>
          <p:nvPr/>
        </p:nvSpPr>
        <p:spPr bwMode="auto">
          <a:xfrm>
            <a:off x="2895600" y="1828800"/>
            <a:ext cx="76200" cy="12954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7" name="Line 51"/>
          <p:cNvSpPr>
            <a:spLocks noChangeShapeType="1"/>
          </p:cNvSpPr>
          <p:nvPr/>
        </p:nvSpPr>
        <p:spPr bwMode="auto">
          <a:xfrm flipH="1">
            <a:off x="6629400" y="2667000"/>
            <a:ext cx="762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52"/>
          <p:cNvSpPr>
            <a:spLocks noChangeShapeType="1"/>
          </p:cNvSpPr>
          <p:nvPr/>
        </p:nvSpPr>
        <p:spPr bwMode="auto">
          <a:xfrm flipV="1">
            <a:off x="4343400" y="2667000"/>
            <a:ext cx="2362200" cy="3810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53"/>
          <p:cNvSpPr>
            <a:spLocks noChangeShapeType="1"/>
          </p:cNvSpPr>
          <p:nvPr/>
        </p:nvSpPr>
        <p:spPr bwMode="auto">
          <a:xfrm flipV="1">
            <a:off x="4419600" y="3886200"/>
            <a:ext cx="2209800" cy="457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Line 54"/>
          <p:cNvSpPr>
            <a:spLocks noChangeShapeType="1"/>
          </p:cNvSpPr>
          <p:nvPr/>
        </p:nvSpPr>
        <p:spPr bwMode="auto">
          <a:xfrm flipV="1">
            <a:off x="2895600" y="1447800"/>
            <a:ext cx="2286000" cy="3810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1" name="Text Box 55"/>
          <p:cNvSpPr txBox="1">
            <a:spLocks noChangeArrowheads="1"/>
          </p:cNvSpPr>
          <p:nvPr/>
        </p:nvSpPr>
        <p:spPr bwMode="auto">
          <a:xfrm>
            <a:off x="457200" y="5989638"/>
            <a:ext cx="85820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Visibility Problem:  </a:t>
            </a:r>
            <a:r>
              <a:rPr lang="en-US" sz="22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in which images is each voxel visible?</a:t>
            </a:r>
            <a:endParaRPr lang="en-US" sz="3000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20"/>
    </mc:Choice>
    <mc:Fallback xmlns="">
      <p:transition xmlns:p14="http://schemas.microsoft.com/office/powerpoint/2010/main" spd="slow" advTm="1955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1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24200" y="1676400"/>
            <a:ext cx="4122738" cy="1524000"/>
            <a:chOff x="1968" y="1056"/>
            <a:chExt cx="2597" cy="960"/>
          </a:xfrm>
        </p:grpSpPr>
        <p:sp>
          <p:nvSpPr>
            <p:cNvPr id="31792" name="Rectangle 3"/>
            <p:cNvSpPr>
              <a:spLocks noChangeArrowheads="1"/>
            </p:cNvSpPr>
            <p:nvPr/>
          </p:nvSpPr>
          <p:spPr bwMode="auto">
            <a:xfrm>
              <a:off x="1968" y="1152"/>
              <a:ext cx="1584" cy="864"/>
            </a:xfrm>
            <a:prstGeom prst="rect">
              <a:avLst/>
            </a:prstGeom>
            <a:solidFill>
              <a:schemeClr val="folHlink">
                <a:alpha val="50195"/>
              </a:schemeClr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3000">
                <a:latin typeface="Tahoma" charset="0"/>
              </a:endParaRPr>
            </a:p>
          </p:txBody>
        </p:sp>
        <p:sp>
          <p:nvSpPr>
            <p:cNvPr id="31793" name="Line 4"/>
            <p:cNvSpPr>
              <a:spLocks noChangeShapeType="1"/>
            </p:cNvSpPr>
            <p:nvPr/>
          </p:nvSpPr>
          <p:spPr bwMode="auto">
            <a:xfrm flipH="1" flipV="1">
              <a:off x="3504" y="1056"/>
              <a:ext cx="1061" cy="1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0" y="2133600"/>
            <a:ext cx="3513138" cy="1524000"/>
            <a:chOff x="2352" y="1344"/>
            <a:chExt cx="2213" cy="960"/>
          </a:xfrm>
        </p:grpSpPr>
        <p:grpSp>
          <p:nvGrpSpPr>
            <p:cNvPr id="31787" name="Group 6"/>
            <p:cNvGrpSpPr>
              <a:grpSpLocks/>
            </p:cNvGrpSpPr>
            <p:nvPr/>
          </p:nvGrpSpPr>
          <p:grpSpPr bwMode="auto">
            <a:xfrm>
              <a:off x="2352" y="1440"/>
              <a:ext cx="1584" cy="864"/>
              <a:chOff x="144" y="1440"/>
              <a:chExt cx="1584" cy="864"/>
            </a:xfrm>
          </p:grpSpPr>
          <p:sp>
            <p:nvSpPr>
              <p:cNvPr id="31789" name="Rectangle 7"/>
              <p:cNvSpPr>
                <a:spLocks noChangeArrowheads="1"/>
              </p:cNvSpPr>
              <p:nvPr/>
            </p:nvSpPr>
            <p:spPr bwMode="auto">
              <a:xfrm>
                <a:off x="720" y="1680"/>
                <a:ext cx="96" cy="96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1790" name="Rectangle 8"/>
              <p:cNvSpPr>
                <a:spLocks noChangeArrowheads="1"/>
              </p:cNvSpPr>
              <p:nvPr/>
            </p:nvSpPr>
            <p:spPr bwMode="auto">
              <a:xfrm>
                <a:off x="144" y="1440"/>
                <a:ext cx="1584" cy="86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spcBef>
                    <a:spcPct val="20000"/>
                  </a:spcBef>
                  <a:buFontTx/>
                  <a:buChar char="•"/>
                </a:pPr>
                <a:endParaRPr lang="en-US" sz="3000">
                  <a:latin typeface="Tahoma" charset="0"/>
                </a:endParaRPr>
              </a:p>
            </p:txBody>
          </p:sp>
          <p:sp>
            <p:nvSpPr>
              <p:cNvPr id="31791" name="Rectangle 9"/>
              <p:cNvSpPr>
                <a:spLocks noChangeArrowheads="1"/>
              </p:cNvSpPr>
              <p:nvPr/>
            </p:nvSpPr>
            <p:spPr bwMode="auto">
              <a:xfrm>
                <a:off x="720" y="1680"/>
                <a:ext cx="96" cy="96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1788" name="Line 10"/>
            <p:cNvSpPr>
              <a:spLocks noChangeShapeType="1"/>
            </p:cNvSpPr>
            <p:nvPr/>
          </p:nvSpPr>
          <p:spPr bwMode="auto">
            <a:xfrm flipH="1">
              <a:off x="3840" y="1344"/>
              <a:ext cx="72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343400" y="1898650"/>
            <a:ext cx="3892550" cy="2292350"/>
            <a:chOff x="2736" y="1196"/>
            <a:chExt cx="2452" cy="1444"/>
          </a:xfrm>
        </p:grpSpPr>
        <p:grpSp>
          <p:nvGrpSpPr>
            <p:cNvPr id="31781" name="Group 12"/>
            <p:cNvGrpSpPr>
              <a:grpSpLocks/>
            </p:cNvGrpSpPr>
            <p:nvPr/>
          </p:nvGrpSpPr>
          <p:grpSpPr bwMode="auto">
            <a:xfrm>
              <a:off x="2736" y="1776"/>
              <a:ext cx="1584" cy="864"/>
              <a:chOff x="384" y="2064"/>
              <a:chExt cx="1584" cy="864"/>
            </a:xfrm>
          </p:grpSpPr>
          <p:sp>
            <p:nvSpPr>
              <p:cNvPr id="31784" name="Rectangle 13"/>
              <p:cNvSpPr>
                <a:spLocks noChangeArrowheads="1"/>
              </p:cNvSpPr>
              <p:nvPr/>
            </p:nvSpPr>
            <p:spPr bwMode="auto">
              <a:xfrm>
                <a:off x="1056" y="2400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tx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1785" name="Rectangle 14"/>
              <p:cNvSpPr>
                <a:spLocks noChangeArrowheads="1"/>
              </p:cNvSpPr>
              <p:nvPr/>
            </p:nvSpPr>
            <p:spPr bwMode="auto">
              <a:xfrm>
                <a:off x="384" y="2064"/>
                <a:ext cx="1584" cy="86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spcBef>
                    <a:spcPct val="20000"/>
                  </a:spcBef>
                  <a:buFontTx/>
                  <a:buChar char="•"/>
                </a:pPr>
                <a:endParaRPr lang="en-US" sz="3000">
                  <a:latin typeface="Tahoma" charset="0"/>
                </a:endParaRPr>
              </a:p>
            </p:txBody>
          </p:sp>
          <p:sp>
            <p:nvSpPr>
              <p:cNvPr id="31786" name="Rectangle 15"/>
              <p:cNvSpPr>
                <a:spLocks noChangeArrowheads="1"/>
              </p:cNvSpPr>
              <p:nvPr/>
            </p:nvSpPr>
            <p:spPr bwMode="auto">
              <a:xfrm>
                <a:off x="1056" y="2400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prstMaterial="legacyMatte">
                <a:bevelT w="13500" h="13500" prst="angle"/>
                <a:bevelB w="13500" h="13500" prst="angle"/>
                <a:extrusionClr>
                  <a:schemeClr val="tx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4561" y="1196"/>
              <a:ext cx="627" cy="27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en-US" sz="220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Layers</a:t>
              </a:r>
              <a:endParaRPr lang="en-US" sz="2200" smtClean="0">
                <a:solidFill>
                  <a:schemeClr val="bg2"/>
                </a:solidFill>
                <a:latin typeface="Tahoma" charset="0"/>
              </a:endParaRPr>
            </a:p>
          </p:txBody>
        </p:sp>
        <p:sp>
          <p:nvSpPr>
            <p:cNvPr id="31783" name="Line 17"/>
            <p:cNvSpPr>
              <a:spLocks noChangeShapeType="1"/>
            </p:cNvSpPr>
            <p:nvPr/>
          </p:nvSpPr>
          <p:spPr bwMode="auto">
            <a:xfrm flipH="1">
              <a:off x="4224" y="1440"/>
              <a:ext cx="341" cy="1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Depth Ordering:  visit occluders first!</a:t>
            </a:r>
          </a:p>
        </p:txBody>
      </p:sp>
      <p:grpSp>
        <p:nvGrpSpPr>
          <p:cNvPr id="31749" name="Group 19"/>
          <p:cNvGrpSpPr>
            <a:grpSpLocks/>
          </p:cNvGrpSpPr>
          <p:nvPr/>
        </p:nvGrpSpPr>
        <p:grpSpPr bwMode="auto">
          <a:xfrm>
            <a:off x="7010400" y="4648200"/>
            <a:ext cx="533400" cy="381000"/>
            <a:chOff x="3648" y="2448"/>
            <a:chExt cx="336" cy="240"/>
          </a:xfrm>
        </p:grpSpPr>
        <p:sp>
          <p:nvSpPr>
            <p:cNvPr id="31779" name="Oval 2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80" name="Rectangle 2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0" name="Group 22"/>
          <p:cNvGrpSpPr>
            <a:grpSpLocks/>
          </p:cNvGrpSpPr>
          <p:nvPr/>
        </p:nvGrpSpPr>
        <p:grpSpPr bwMode="auto">
          <a:xfrm>
            <a:off x="6172200" y="4114800"/>
            <a:ext cx="990600" cy="685800"/>
            <a:chOff x="2544" y="1872"/>
            <a:chExt cx="624" cy="432"/>
          </a:xfrm>
        </p:grpSpPr>
        <p:sp>
          <p:nvSpPr>
            <p:cNvPr id="31777" name="Rectangle 23"/>
            <p:cNvSpPr>
              <a:spLocks noChangeArrowheads="1"/>
            </p:cNvSpPr>
            <p:nvPr/>
          </p:nvSpPr>
          <p:spPr bwMode="auto">
            <a:xfrm>
              <a:off x="2544" y="1872"/>
              <a:ext cx="624" cy="43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8" name="Rectangle 24"/>
            <p:cNvSpPr>
              <a:spLocks noChangeArrowheads="1"/>
            </p:cNvSpPr>
            <p:nvPr/>
          </p:nvSpPr>
          <p:spPr bwMode="auto">
            <a:xfrm>
              <a:off x="2832" y="2064"/>
              <a:ext cx="56" cy="72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1" name="Group 25"/>
          <p:cNvGrpSpPr>
            <a:grpSpLocks/>
          </p:cNvGrpSpPr>
          <p:nvPr/>
        </p:nvGrpSpPr>
        <p:grpSpPr bwMode="auto">
          <a:xfrm>
            <a:off x="5257800" y="4495800"/>
            <a:ext cx="990600" cy="762000"/>
            <a:chOff x="2832" y="2832"/>
            <a:chExt cx="624" cy="480"/>
          </a:xfrm>
        </p:grpSpPr>
        <p:sp>
          <p:nvSpPr>
            <p:cNvPr id="31774" name="Rectangle 26"/>
            <p:cNvSpPr>
              <a:spLocks noChangeArrowheads="1"/>
            </p:cNvSpPr>
            <p:nvPr/>
          </p:nvSpPr>
          <p:spPr bwMode="auto">
            <a:xfrm>
              <a:off x="2832" y="2832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5" name="Rectangle 27"/>
            <p:cNvSpPr>
              <a:spLocks noChangeArrowheads="1"/>
            </p:cNvSpPr>
            <p:nvPr/>
          </p:nvSpPr>
          <p:spPr bwMode="auto">
            <a:xfrm>
              <a:off x="3104" y="2988"/>
              <a:ext cx="56" cy="70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6" name="Rectangle 28"/>
            <p:cNvSpPr>
              <a:spLocks noChangeArrowheads="1"/>
            </p:cNvSpPr>
            <p:nvPr/>
          </p:nvSpPr>
          <p:spPr bwMode="auto">
            <a:xfrm>
              <a:off x="3024" y="3024"/>
              <a:ext cx="56" cy="70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2" name="Group 29"/>
          <p:cNvGrpSpPr>
            <a:grpSpLocks/>
          </p:cNvGrpSpPr>
          <p:nvPr/>
        </p:nvGrpSpPr>
        <p:grpSpPr bwMode="auto">
          <a:xfrm>
            <a:off x="5715000" y="5181600"/>
            <a:ext cx="533400" cy="381000"/>
            <a:chOff x="3648" y="2448"/>
            <a:chExt cx="336" cy="240"/>
          </a:xfrm>
        </p:grpSpPr>
        <p:sp>
          <p:nvSpPr>
            <p:cNvPr id="31772" name="Oval 3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3" name="Rectangle 3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3" name="Group 32"/>
          <p:cNvGrpSpPr>
            <a:grpSpLocks/>
          </p:cNvGrpSpPr>
          <p:nvPr/>
        </p:nvGrpSpPr>
        <p:grpSpPr bwMode="auto">
          <a:xfrm>
            <a:off x="4038600" y="4648200"/>
            <a:ext cx="990600" cy="762000"/>
            <a:chOff x="2064" y="2928"/>
            <a:chExt cx="624" cy="480"/>
          </a:xfrm>
        </p:grpSpPr>
        <p:sp>
          <p:nvSpPr>
            <p:cNvPr id="31769" name="Rectangle 33"/>
            <p:cNvSpPr>
              <a:spLocks noChangeArrowheads="1"/>
            </p:cNvSpPr>
            <p:nvPr/>
          </p:nvSpPr>
          <p:spPr bwMode="auto">
            <a:xfrm>
              <a:off x="2064" y="2928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0" name="Rectangle 34"/>
            <p:cNvSpPr>
              <a:spLocks noChangeArrowheads="1"/>
            </p:cNvSpPr>
            <p:nvPr/>
          </p:nvSpPr>
          <p:spPr bwMode="auto">
            <a:xfrm>
              <a:off x="2352" y="3072"/>
              <a:ext cx="47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1" name="Rectangle 35"/>
            <p:cNvSpPr>
              <a:spLocks noChangeArrowheads="1"/>
            </p:cNvSpPr>
            <p:nvPr/>
          </p:nvSpPr>
          <p:spPr bwMode="auto">
            <a:xfrm>
              <a:off x="2476" y="3100"/>
              <a:ext cx="47" cy="56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4" name="Group 36"/>
          <p:cNvGrpSpPr>
            <a:grpSpLocks/>
          </p:cNvGrpSpPr>
          <p:nvPr/>
        </p:nvGrpSpPr>
        <p:grpSpPr bwMode="auto">
          <a:xfrm>
            <a:off x="4114800" y="5334000"/>
            <a:ext cx="533400" cy="381000"/>
            <a:chOff x="3648" y="2448"/>
            <a:chExt cx="336" cy="240"/>
          </a:xfrm>
        </p:grpSpPr>
        <p:sp>
          <p:nvSpPr>
            <p:cNvPr id="31767" name="Oval 3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68" name="Rectangle 3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1755" name="Line 39"/>
          <p:cNvSpPr>
            <a:spLocks noChangeShapeType="1"/>
          </p:cNvSpPr>
          <p:nvPr/>
        </p:nvSpPr>
        <p:spPr bwMode="auto">
          <a:xfrm flipH="1" flipV="1">
            <a:off x="2895600" y="1828800"/>
            <a:ext cx="14478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Line 40"/>
          <p:cNvSpPr>
            <a:spLocks noChangeShapeType="1"/>
          </p:cNvSpPr>
          <p:nvPr/>
        </p:nvSpPr>
        <p:spPr bwMode="auto">
          <a:xfrm flipH="1" flipV="1">
            <a:off x="2971800" y="3124200"/>
            <a:ext cx="14478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Line 41"/>
          <p:cNvSpPr>
            <a:spLocks noChangeShapeType="1"/>
          </p:cNvSpPr>
          <p:nvPr/>
        </p:nvSpPr>
        <p:spPr bwMode="auto">
          <a:xfrm flipH="1" flipV="1">
            <a:off x="5181600" y="1447800"/>
            <a:ext cx="15240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Line 42"/>
          <p:cNvSpPr>
            <a:spLocks noChangeShapeType="1"/>
          </p:cNvSpPr>
          <p:nvPr/>
        </p:nvSpPr>
        <p:spPr bwMode="auto">
          <a:xfrm>
            <a:off x="4343400" y="3048000"/>
            <a:ext cx="76200" cy="12954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Line 43"/>
          <p:cNvSpPr>
            <a:spLocks noChangeShapeType="1"/>
          </p:cNvSpPr>
          <p:nvPr/>
        </p:nvSpPr>
        <p:spPr bwMode="auto">
          <a:xfrm>
            <a:off x="2895600" y="1828800"/>
            <a:ext cx="76200" cy="12954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Line 44"/>
          <p:cNvSpPr>
            <a:spLocks noChangeShapeType="1"/>
          </p:cNvSpPr>
          <p:nvPr/>
        </p:nvSpPr>
        <p:spPr bwMode="auto">
          <a:xfrm flipH="1">
            <a:off x="6629400" y="2667000"/>
            <a:ext cx="762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Line 45"/>
          <p:cNvSpPr>
            <a:spLocks noChangeShapeType="1"/>
          </p:cNvSpPr>
          <p:nvPr/>
        </p:nvSpPr>
        <p:spPr bwMode="auto">
          <a:xfrm flipV="1">
            <a:off x="4343400" y="2667000"/>
            <a:ext cx="2362200" cy="3810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Line 46"/>
          <p:cNvSpPr>
            <a:spLocks noChangeShapeType="1"/>
          </p:cNvSpPr>
          <p:nvPr/>
        </p:nvSpPr>
        <p:spPr bwMode="auto">
          <a:xfrm flipV="1">
            <a:off x="4419600" y="3886200"/>
            <a:ext cx="2209800" cy="457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Line 47"/>
          <p:cNvSpPr>
            <a:spLocks noChangeShapeType="1"/>
          </p:cNvSpPr>
          <p:nvPr/>
        </p:nvSpPr>
        <p:spPr bwMode="auto">
          <a:xfrm flipV="1">
            <a:off x="2895600" y="1447800"/>
            <a:ext cx="2286000" cy="3810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Line 48"/>
          <p:cNvSpPr>
            <a:spLocks noChangeShapeType="1"/>
          </p:cNvSpPr>
          <p:nvPr/>
        </p:nvSpPr>
        <p:spPr bwMode="auto">
          <a:xfrm flipH="1" flipV="1">
            <a:off x="2590800" y="3200400"/>
            <a:ext cx="1447800" cy="1219200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53" name="Text Box 49"/>
          <p:cNvSpPr txBox="1">
            <a:spLocks noChangeArrowheads="1"/>
          </p:cNvSpPr>
          <p:nvPr/>
        </p:nvSpPr>
        <p:spPr bwMode="auto">
          <a:xfrm>
            <a:off x="2112963" y="3514725"/>
            <a:ext cx="1316037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20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Scene</a:t>
            </a:r>
          </a:p>
          <a:p>
            <a:pPr>
              <a:spcBef>
                <a:spcPct val="20000"/>
              </a:spcBef>
              <a:defRPr/>
            </a:pPr>
            <a:r>
              <a:rPr lang="en-US" sz="220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Traversal</a:t>
            </a:r>
            <a:endParaRPr lang="en-US" sz="2200" smtClean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21554" name="Text Box 50"/>
          <p:cNvSpPr txBox="1">
            <a:spLocks noChangeArrowheads="1"/>
          </p:cNvSpPr>
          <p:nvPr/>
        </p:nvSpPr>
        <p:spPr bwMode="auto">
          <a:xfrm>
            <a:off x="457200" y="5989638"/>
            <a:ext cx="77311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Condition:  </a:t>
            </a:r>
            <a:r>
              <a:rPr lang="en-US" sz="22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depth order is the </a:t>
            </a:r>
            <a:r>
              <a:rPr lang="en-US" sz="2200" b="1" i="1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same for all input views</a:t>
            </a:r>
            <a:endParaRPr lang="en-US" sz="3000" b="1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96"/>
    </mc:Choice>
    <mc:Fallback xmlns="">
      <p:transition xmlns:p14="http://schemas.microsoft.com/office/powerpoint/2010/main" spd="slow" advTm="2072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4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2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2787" name="Rectangle 3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8" name="Oval 4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0" name="Group 5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2785" name="Rectangle 6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6" name="Oval 7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277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Panoramic Depth Ordering</a:t>
            </a:r>
          </a:p>
        </p:txBody>
      </p:sp>
      <p:grpSp>
        <p:nvGrpSpPr>
          <p:cNvPr id="32772" name="Group 9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2783" name="Oval 1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4" name="Rectangle 1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3" name="Group 12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2781" name="Oval 13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2" name="Rectangle 14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2779" name="Oval 16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0" name="Rectangle 17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5" name="Group 18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2777" name="Oval 19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78" name="Rectangle 20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2776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953000"/>
          </a:xfrm>
          <a:noFill/>
        </p:spPr>
        <p:txBody>
          <a:bodyPr/>
          <a:lstStyle/>
          <a:p>
            <a:pPr lvl="1"/>
            <a:r>
              <a:rPr lang="en-US">
                <a:latin typeface="Arial" charset="0"/>
                <a:ea typeface="ＭＳ Ｐゴシック" charset="0"/>
              </a:rPr>
              <a:t>Cameras oriented in many different directions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Planar depth ordering does not apply</a:t>
            </a:r>
          </a:p>
        </p:txBody>
      </p:sp>
    </p:spTree>
    <p:extLst>
      <p:ext uri="{BB962C8B-B14F-4D97-AF65-F5344CB8AC3E}">
        <p14:creationId xmlns:p14="http://schemas.microsoft.com/office/powerpoint/2010/main" val="40726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3819" name="Rectangle 3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20" name="Oval 4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3794" name="Group 5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3817" name="Rectangle 6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8" name="Oval 7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2819400" y="2209800"/>
            <a:ext cx="2667000" cy="2209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379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Panoramic Depth Ordering</a:t>
            </a:r>
          </a:p>
        </p:txBody>
      </p:sp>
      <p:grpSp>
        <p:nvGrpSpPr>
          <p:cNvPr id="33797" name="Group 10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3815" name="Oval 11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6" name="Rectangle 12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3798" name="Group 13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381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3799" name="Group 16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3811" name="Oval 1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2" name="Rectangle 1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3800" name="Group 19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3809" name="Oval 2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0" name="Rectangle 2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3801" name="Freeform 22"/>
          <p:cNvSpPr>
            <a:spLocks/>
          </p:cNvSpPr>
          <p:nvPr/>
        </p:nvSpPr>
        <p:spPr bwMode="auto">
          <a:xfrm>
            <a:off x="27241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Freeform 23"/>
          <p:cNvSpPr>
            <a:spLocks/>
          </p:cNvSpPr>
          <p:nvPr/>
        </p:nvSpPr>
        <p:spPr bwMode="auto">
          <a:xfrm flipH="1">
            <a:off x="53149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24"/>
          <p:cNvSpPr>
            <a:spLocks noChangeShapeType="1"/>
          </p:cNvSpPr>
          <p:nvPr/>
        </p:nvSpPr>
        <p:spPr bwMode="auto">
          <a:xfrm>
            <a:off x="2890838" y="2408238"/>
            <a:ext cx="2527300" cy="0"/>
          </a:xfrm>
          <a:prstGeom prst="line">
            <a:avLst/>
          </a:prstGeom>
          <a:noFill/>
          <a:ln w="12700">
            <a:solidFill>
              <a:srgbClr val="C3B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25"/>
          <p:cNvSpPr>
            <a:spLocks noChangeShapeType="1"/>
          </p:cNvSpPr>
          <p:nvPr/>
        </p:nvSpPr>
        <p:spPr bwMode="auto">
          <a:xfrm>
            <a:off x="60960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26"/>
          <p:cNvSpPr>
            <a:spLocks noChangeShapeType="1"/>
          </p:cNvSpPr>
          <p:nvPr/>
        </p:nvSpPr>
        <p:spPr bwMode="auto">
          <a:xfrm>
            <a:off x="16764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27"/>
          <p:cNvSpPr>
            <a:spLocks noChangeShapeType="1"/>
          </p:cNvSpPr>
          <p:nvPr/>
        </p:nvSpPr>
        <p:spPr bwMode="auto">
          <a:xfrm rot="5400000">
            <a:off x="3961607" y="5523706"/>
            <a:ext cx="533400" cy="1587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28"/>
          <p:cNvSpPr>
            <a:spLocks noChangeShapeType="1"/>
          </p:cNvSpPr>
          <p:nvPr/>
        </p:nvSpPr>
        <p:spPr bwMode="auto">
          <a:xfrm rot="5400000">
            <a:off x="3925094" y="1485106"/>
            <a:ext cx="533400" cy="1588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5" name="Text Box 29"/>
          <p:cNvSpPr txBox="1">
            <a:spLocks noChangeArrowheads="1"/>
          </p:cNvSpPr>
          <p:nvPr/>
        </p:nvSpPr>
        <p:spPr bwMode="auto">
          <a:xfrm>
            <a:off x="1143000" y="6019800"/>
            <a:ext cx="65357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Layers radiate outwards from cameras</a:t>
            </a:r>
            <a:endParaRPr lang="en-US" sz="3000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93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1026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4849" name="Rectangle 1027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50" name="Oval 1028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4818" name="Group 1029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4847" name="Rectangle 1030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8" name="Oval 1031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4819" name="Rectangle 1032"/>
          <p:cNvSpPr>
            <a:spLocks noChangeArrowheads="1"/>
          </p:cNvSpPr>
          <p:nvPr/>
        </p:nvSpPr>
        <p:spPr bwMode="auto">
          <a:xfrm>
            <a:off x="2819400" y="2209800"/>
            <a:ext cx="2667000" cy="22098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4820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Panoramic Layering</a:t>
            </a:r>
          </a:p>
        </p:txBody>
      </p:sp>
      <p:grpSp>
        <p:nvGrpSpPr>
          <p:cNvPr id="34821" name="Group 1034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4845" name="Oval 1035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6" name="Rectangle 1036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4822" name="Group 1037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4843" name="Oval 103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4" name="Rectangle 103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4823" name="Rectangle 1040"/>
          <p:cNvSpPr>
            <a:spLocks noChangeArrowheads="1"/>
          </p:cNvSpPr>
          <p:nvPr/>
        </p:nvSpPr>
        <p:spPr bwMode="auto">
          <a:xfrm>
            <a:off x="2590800" y="1905000"/>
            <a:ext cx="3124200" cy="27432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4824" name="Freeform 1041"/>
          <p:cNvSpPr>
            <a:spLocks/>
          </p:cNvSpPr>
          <p:nvPr/>
        </p:nvSpPr>
        <p:spPr bwMode="auto">
          <a:xfrm>
            <a:off x="27241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Freeform 1042"/>
          <p:cNvSpPr>
            <a:spLocks/>
          </p:cNvSpPr>
          <p:nvPr/>
        </p:nvSpPr>
        <p:spPr bwMode="auto">
          <a:xfrm flipH="1">
            <a:off x="53149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Freeform 1043"/>
          <p:cNvSpPr>
            <a:spLocks/>
          </p:cNvSpPr>
          <p:nvPr/>
        </p:nvSpPr>
        <p:spPr bwMode="auto">
          <a:xfrm>
            <a:off x="2441575" y="2152650"/>
            <a:ext cx="365125" cy="2409825"/>
          </a:xfrm>
          <a:custGeom>
            <a:avLst/>
            <a:gdLst>
              <a:gd name="T0" fmla="*/ 2147483647 w 230"/>
              <a:gd name="T1" fmla="*/ 0 h 1518"/>
              <a:gd name="T2" fmla="*/ 0 w 230"/>
              <a:gd name="T3" fmla="*/ 2147483647 h 1518"/>
              <a:gd name="T4" fmla="*/ 2147483647 w 230"/>
              <a:gd name="T5" fmla="*/ 2147483647 h 1518"/>
              <a:gd name="T6" fmla="*/ 2147483647 w 230"/>
              <a:gd name="T7" fmla="*/ 2147483647 h 1518"/>
              <a:gd name="T8" fmla="*/ 2147483647 w 230"/>
              <a:gd name="T9" fmla="*/ 0 h 15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518"/>
              <a:gd name="T17" fmla="*/ 230 w 230"/>
              <a:gd name="T18" fmla="*/ 1518 h 15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518">
                <a:moveTo>
                  <a:pt x="158" y="0"/>
                </a:moveTo>
                <a:lnTo>
                  <a:pt x="0" y="1514"/>
                </a:lnTo>
                <a:lnTo>
                  <a:pt x="130" y="1518"/>
                </a:lnTo>
                <a:lnTo>
                  <a:pt x="230" y="304"/>
                </a:lnTo>
                <a:lnTo>
                  <a:pt x="15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Freeform 1044"/>
          <p:cNvSpPr>
            <a:spLocks/>
          </p:cNvSpPr>
          <p:nvPr/>
        </p:nvSpPr>
        <p:spPr bwMode="auto">
          <a:xfrm>
            <a:off x="5499100" y="2159000"/>
            <a:ext cx="352425" cy="2393950"/>
          </a:xfrm>
          <a:custGeom>
            <a:avLst/>
            <a:gdLst>
              <a:gd name="T0" fmla="*/ 2147483647 w 222"/>
              <a:gd name="T1" fmla="*/ 0 h 1508"/>
              <a:gd name="T2" fmla="*/ 2147483647 w 222"/>
              <a:gd name="T3" fmla="*/ 2147483647 h 1508"/>
              <a:gd name="T4" fmla="*/ 2147483647 w 222"/>
              <a:gd name="T5" fmla="*/ 2147483647 h 1508"/>
              <a:gd name="T6" fmla="*/ 0 w 222"/>
              <a:gd name="T7" fmla="*/ 2147483647 h 1508"/>
              <a:gd name="T8" fmla="*/ 2147483647 w 222"/>
              <a:gd name="T9" fmla="*/ 0 h 1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1508"/>
              <a:gd name="T17" fmla="*/ 222 w 222"/>
              <a:gd name="T18" fmla="*/ 1508 h 15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1508">
                <a:moveTo>
                  <a:pt x="72" y="0"/>
                </a:moveTo>
                <a:lnTo>
                  <a:pt x="222" y="1508"/>
                </a:lnTo>
                <a:lnTo>
                  <a:pt x="95" y="1506"/>
                </a:lnTo>
                <a:lnTo>
                  <a:pt x="0" y="304"/>
                </a:lnTo>
                <a:lnTo>
                  <a:pt x="72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045"/>
          <p:cNvSpPr>
            <a:spLocks noChangeShapeType="1"/>
          </p:cNvSpPr>
          <p:nvPr/>
        </p:nvSpPr>
        <p:spPr bwMode="auto">
          <a:xfrm>
            <a:off x="2460625" y="4560888"/>
            <a:ext cx="3371850" cy="0"/>
          </a:xfrm>
          <a:prstGeom prst="line">
            <a:avLst/>
          </a:prstGeom>
          <a:noFill/>
          <a:ln w="12700">
            <a:solidFill>
              <a:srgbClr val="C3B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046"/>
          <p:cNvSpPr>
            <a:spLocks noChangeShapeType="1"/>
          </p:cNvSpPr>
          <p:nvPr/>
        </p:nvSpPr>
        <p:spPr bwMode="auto">
          <a:xfrm>
            <a:off x="2701925" y="2174875"/>
            <a:ext cx="2919413" cy="0"/>
          </a:xfrm>
          <a:prstGeom prst="line">
            <a:avLst/>
          </a:prstGeom>
          <a:noFill/>
          <a:ln w="12700">
            <a:solidFill>
              <a:srgbClr val="C3B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047"/>
          <p:cNvSpPr>
            <a:spLocks noChangeShapeType="1"/>
          </p:cNvSpPr>
          <p:nvPr/>
        </p:nvSpPr>
        <p:spPr bwMode="auto">
          <a:xfrm>
            <a:off x="2890838" y="2408238"/>
            <a:ext cx="2527300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1048"/>
          <p:cNvSpPr>
            <a:spLocks noChangeShapeType="1"/>
          </p:cNvSpPr>
          <p:nvPr/>
        </p:nvSpPr>
        <p:spPr bwMode="auto">
          <a:xfrm>
            <a:off x="60960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1049"/>
          <p:cNvSpPr>
            <a:spLocks noChangeShapeType="1"/>
          </p:cNvSpPr>
          <p:nvPr/>
        </p:nvSpPr>
        <p:spPr bwMode="auto">
          <a:xfrm>
            <a:off x="16764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1050"/>
          <p:cNvSpPr>
            <a:spLocks noChangeShapeType="1"/>
          </p:cNvSpPr>
          <p:nvPr/>
        </p:nvSpPr>
        <p:spPr bwMode="auto">
          <a:xfrm rot="5400000">
            <a:off x="3961607" y="5523706"/>
            <a:ext cx="533400" cy="1587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Line 1051"/>
          <p:cNvSpPr>
            <a:spLocks noChangeShapeType="1"/>
          </p:cNvSpPr>
          <p:nvPr/>
        </p:nvSpPr>
        <p:spPr bwMode="auto">
          <a:xfrm rot="5400000">
            <a:off x="3925094" y="1485106"/>
            <a:ext cx="533400" cy="1588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Freeform 1052"/>
          <p:cNvSpPr>
            <a:spLocks/>
          </p:cNvSpPr>
          <p:nvPr/>
        </p:nvSpPr>
        <p:spPr bwMode="auto">
          <a:xfrm>
            <a:off x="2887663" y="2416175"/>
            <a:ext cx="2533650" cy="479425"/>
          </a:xfrm>
          <a:custGeom>
            <a:avLst/>
            <a:gdLst>
              <a:gd name="T0" fmla="*/ 2147483647 w 1596"/>
              <a:gd name="T1" fmla="*/ 2147483647 h 302"/>
              <a:gd name="T2" fmla="*/ 0 w 1596"/>
              <a:gd name="T3" fmla="*/ 0 h 302"/>
              <a:gd name="T4" fmla="*/ 2147483647 w 1596"/>
              <a:gd name="T5" fmla="*/ 0 h 302"/>
              <a:gd name="T6" fmla="*/ 2147483647 w 1596"/>
              <a:gd name="T7" fmla="*/ 2147483647 h 302"/>
              <a:gd name="T8" fmla="*/ 2147483647 w 1596"/>
              <a:gd name="T9" fmla="*/ 2147483647 h 3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6"/>
              <a:gd name="T16" fmla="*/ 0 h 302"/>
              <a:gd name="T17" fmla="*/ 1596 w 1596"/>
              <a:gd name="T18" fmla="*/ 302 h 3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6" h="302">
                <a:moveTo>
                  <a:pt x="65" y="302"/>
                </a:moveTo>
                <a:lnTo>
                  <a:pt x="0" y="0"/>
                </a:lnTo>
                <a:lnTo>
                  <a:pt x="1596" y="0"/>
                </a:lnTo>
                <a:lnTo>
                  <a:pt x="1527" y="292"/>
                </a:lnTo>
                <a:lnTo>
                  <a:pt x="65" y="302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36" name="Group 1053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4841" name="Oval 105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2" name="Rectangle 105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4837" name="Group 1056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4839" name="Oval 105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0" name="Rectangle 105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76835" name="Text Box 1059"/>
          <p:cNvSpPr txBox="1">
            <a:spLocks noChangeArrowheads="1"/>
          </p:cNvSpPr>
          <p:nvPr/>
        </p:nvSpPr>
        <p:spPr bwMode="auto">
          <a:xfrm>
            <a:off x="1143000" y="6019800"/>
            <a:ext cx="65357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Layers radiate outwards from cameras</a:t>
            </a:r>
            <a:endParaRPr lang="en-US" sz="3000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5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2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5900" name="Rectangle 3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901" name="Oval 4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42" name="Group 5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5898" name="Rectangle 6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9" name="Oval 7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43" name="Group 8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5896" name="Rectangle 9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7" name="Oval 10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44" name="Group 11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5894" name="Rectangle 12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5" name="Oval 13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5845" name="Rectangle 14"/>
          <p:cNvSpPr>
            <a:spLocks noChangeArrowheads="1"/>
          </p:cNvSpPr>
          <p:nvPr/>
        </p:nvSpPr>
        <p:spPr bwMode="auto">
          <a:xfrm>
            <a:off x="2819400" y="2209800"/>
            <a:ext cx="2667000" cy="22098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5846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Panoramic Layering</a:t>
            </a:r>
          </a:p>
        </p:txBody>
      </p:sp>
      <p:grpSp>
        <p:nvGrpSpPr>
          <p:cNvPr id="35847" name="Group 16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5892" name="Oval 1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3" name="Rectangle 1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48" name="Group 19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5890" name="Oval 2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1" name="Rectangle 2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5849" name="Rectangle 22"/>
          <p:cNvSpPr>
            <a:spLocks noChangeArrowheads="1"/>
          </p:cNvSpPr>
          <p:nvPr/>
        </p:nvSpPr>
        <p:spPr bwMode="auto">
          <a:xfrm>
            <a:off x="2590800" y="1905000"/>
            <a:ext cx="3124200" cy="27432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5850" name="Line 23"/>
          <p:cNvSpPr>
            <a:spLocks noChangeShapeType="1"/>
          </p:cNvSpPr>
          <p:nvPr/>
        </p:nvSpPr>
        <p:spPr bwMode="auto">
          <a:xfrm>
            <a:off x="60960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24"/>
          <p:cNvSpPr>
            <a:spLocks noChangeShapeType="1"/>
          </p:cNvSpPr>
          <p:nvPr/>
        </p:nvSpPr>
        <p:spPr bwMode="auto">
          <a:xfrm>
            <a:off x="16764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25"/>
          <p:cNvSpPr>
            <a:spLocks noChangeShapeType="1"/>
          </p:cNvSpPr>
          <p:nvPr/>
        </p:nvSpPr>
        <p:spPr bwMode="auto">
          <a:xfrm rot="5400000">
            <a:off x="3961607" y="5523706"/>
            <a:ext cx="533400" cy="1587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26"/>
          <p:cNvSpPr>
            <a:spLocks noChangeShapeType="1"/>
          </p:cNvSpPr>
          <p:nvPr/>
        </p:nvSpPr>
        <p:spPr bwMode="auto">
          <a:xfrm rot="5400000">
            <a:off x="3925094" y="1485106"/>
            <a:ext cx="533400" cy="1588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54" name="Group 27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5888" name="Oval 2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89" name="Rectangle 2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55" name="Group 30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5886" name="Oval 31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87" name="Rectangle 32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56" name="Group 33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5884" name="Oval 3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85" name="Rectangle 3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57" name="Group 36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5882" name="Oval 3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83" name="Rectangle 3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5858" name="Freeform 39"/>
          <p:cNvSpPr>
            <a:spLocks/>
          </p:cNvSpPr>
          <p:nvPr/>
        </p:nvSpPr>
        <p:spPr bwMode="auto">
          <a:xfrm>
            <a:off x="2727325" y="4340225"/>
            <a:ext cx="2846388" cy="354013"/>
          </a:xfrm>
          <a:custGeom>
            <a:avLst/>
            <a:gdLst>
              <a:gd name="T0" fmla="*/ 2147483647 w 1793"/>
              <a:gd name="T1" fmla="*/ 2147483647 h 223"/>
              <a:gd name="T2" fmla="*/ 0 w 1793"/>
              <a:gd name="T3" fmla="*/ 0 h 223"/>
              <a:gd name="T4" fmla="*/ 2147483647 w 1793"/>
              <a:gd name="T5" fmla="*/ 0 h 223"/>
              <a:gd name="T6" fmla="*/ 2147483647 w 1793"/>
              <a:gd name="T7" fmla="*/ 2147483647 h 223"/>
              <a:gd name="T8" fmla="*/ 2147483647 w 1793"/>
              <a:gd name="T9" fmla="*/ 2147483647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93"/>
              <a:gd name="T16" fmla="*/ 0 h 223"/>
              <a:gd name="T17" fmla="*/ 1793 w 1793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93" h="223">
                <a:moveTo>
                  <a:pt x="80" y="223"/>
                </a:moveTo>
                <a:lnTo>
                  <a:pt x="0" y="0"/>
                </a:lnTo>
                <a:lnTo>
                  <a:pt x="1793" y="0"/>
                </a:lnTo>
                <a:lnTo>
                  <a:pt x="1724" y="220"/>
                </a:lnTo>
                <a:lnTo>
                  <a:pt x="80" y="223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1143000" y="6019800"/>
            <a:ext cx="65357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Layers radiate outwards from cameras</a:t>
            </a:r>
            <a:endParaRPr lang="en-US" sz="3000" b="1" smtClean="0">
              <a:solidFill>
                <a:schemeClr val="bg2"/>
              </a:solidFill>
            </a:endParaRPr>
          </a:p>
        </p:txBody>
      </p:sp>
      <p:sp>
        <p:nvSpPr>
          <p:cNvPr id="35860" name="Freeform 41"/>
          <p:cNvSpPr>
            <a:spLocks/>
          </p:cNvSpPr>
          <p:nvPr/>
        </p:nvSpPr>
        <p:spPr bwMode="auto">
          <a:xfrm>
            <a:off x="2438400" y="4572000"/>
            <a:ext cx="3390900" cy="350838"/>
          </a:xfrm>
          <a:custGeom>
            <a:avLst/>
            <a:gdLst>
              <a:gd name="T0" fmla="*/ 2147483647 w 2136"/>
              <a:gd name="T1" fmla="*/ 2147483647 h 221"/>
              <a:gd name="T2" fmla="*/ 0 w 2136"/>
              <a:gd name="T3" fmla="*/ 0 h 221"/>
              <a:gd name="T4" fmla="*/ 2147483647 w 2136"/>
              <a:gd name="T5" fmla="*/ 0 h 221"/>
              <a:gd name="T6" fmla="*/ 2147483647 w 2136"/>
              <a:gd name="T7" fmla="*/ 2147483647 h 221"/>
              <a:gd name="T8" fmla="*/ 2147483647 w 2136"/>
              <a:gd name="T9" fmla="*/ 2147483647 h 2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36"/>
              <a:gd name="T16" fmla="*/ 0 h 221"/>
              <a:gd name="T17" fmla="*/ 2136 w 2136"/>
              <a:gd name="T18" fmla="*/ 221 h 2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36" h="221">
                <a:moveTo>
                  <a:pt x="96" y="221"/>
                </a:moveTo>
                <a:lnTo>
                  <a:pt x="0" y="0"/>
                </a:lnTo>
                <a:lnTo>
                  <a:pt x="2136" y="0"/>
                </a:lnTo>
                <a:lnTo>
                  <a:pt x="2040" y="216"/>
                </a:lnTo>
                <a:lnTo>
                  <a:pt x="96" y="221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Line 42"/>
          <p:cNvSpPr>
            <a:spLocks noChangeShapeType="1"/>
          </p:cNvSpPr>
          <p:nvPr/>
        </p:nvSpPr>
        <p:spPr bwMode="auto">
          <a:xfrm>
            <a:off x="2438400" y="4572000"/>
            <a:ext cx="3387725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Line 43"/>
          <p:cNvSpPr>
            <a:spLocks noChangeShapeType="1"/>
          </p:cNvSpPr>
          <p:nvPr/>
        </p:nvSpPr>
        <p:spPr bwMode="auto">
          <a:xfrm>
            <a:off x="2735263" y="4335463"/>
            <a:ext cx="2838450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Rectangle 44"/>
          <p:cNvSpPr>
            <a:spLocks noChangeArrowheads="1"/>
          </p:cNvSpPr>
          <p:nvPr/>
        </p:nvSpPr>
        <p:spPr bwMode="auto">
          <a:xfrm>
            <a:off x="2362200" y="1524000"/>
            <a:ext cx="3581400" cy="3352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35864" name="Group 45"/>
          <p:cNvGrpSpPr>
            <a:grpSpLocks/>
          </p:cNvGrpSpPr>
          <p:nvPr/>
        </p:nvGrpSpPr>
        <p:grpSpPr bwMode="auto">
          <a:xfrm>
            <a:off x="2697163" y="2179638"/>
            <a:ext cx="2919412" cy="477837"/>
            <a:chOff x="1698" y="1365"/>
            <a:chExt cx="1839" cy="301"/>
          </a:xfrm>
        </p:grpSpPr>
        <p:sp>
          <p:nvSpPr>
            <p:cNvPr id="35880" name="Freeform 46"/>
            <p:cNvSpPr>
              <a:spLocks/>
            </p:cNvSpPr>
            <p:nvPr/>
          </p:nvSpPr>
          <p:spPr bwMode="auto">
            <a:xfrm>
              <a:off x="1698" y="1365"/>
              <a:ext cx="1836" cy="301"/>
            </a:xfrm>
            <a:custGeom>
              <a:avLst/>
              <a:gdLst>
                <a:gd name="T0" fmla="*/ 73 w 1836"/>
                <a:gd name="T1" fmla="*/ 298 h 301"/>
                <a:gd name="T2" fmla="*/ 0 w 1836"/>
                <a:gd name="T3" fmla="*/ 0 h 301"/>
                <a:gd name="T4" fmla="*/ 1836 w 1836"/>
                <a:gd name="T5" fmla="*/ 8 h 301"/>
                <a:gd name="T6" fmla="*/ 1763 w 1836"/>
                <a:gd name="T7" fmla="*/ 301 h 301"/>
                <a:gd name="T8" fmla="*/ 73 w 1836"/>
                <a:gd name="T9" fmla="*/ 298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6"/>
                <a:gd name="T16" fmla="*/ 0 h 301"/>
                <a:gd name="T17" fmla="*/ 1836 w 1836"/>
                <a:gd name="T18" fmla="*/ 301 h 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6" h="301">
                  <a:moveTo>
                    <a:pt x="73" y="298"/>
                  </a:moveTo>
                  <a:lnTo>
                    <a:pt x="0" y="0"/>
                  </a:lnTo>
                  <a:lnTo>
                    <a:pt x="1836" y="8"/>
                  </a:lnTo>
                  <a:lnTo>
                    <a:pt x="1763" y="301"/>
                  </a:lnTo>
                  <a:lnTo>
                    <a:pt x="73" y="298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1" name="Line 47"/>
            <p:cNvSpPr>
              <a:spLocks noChangeShapeType="1"/>
            </p:cNvSpPr>
            <p:nvPr/>
          </p:nvSpPr>
          <p:spPr bwMode="auto">
            <a:xfrm>
              <a:off x="1701" y="1366"/>
              <a:ext cx="1836" cy="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65" name="Freeform 48"/>
          <p:cNvSpPr>
            <a:spLocks/>
          </p:cNvSpPr>
          <p:nvPr/>
        </p:nvSpPr>
        <p:spPr bwMode="auto">
          <a:xfrm>
            <a:off x="5494338" y="2171700"/>
            <a:ext cx="352425" cy="2393950"/>
          </a:xfrm>
          <a:custGeom>
            <a:avLst/>
            <a:gdLst>
              <a:gd name="T0" fmla="*/ 2147483647 w 222"/>
              <a:gd name="T1" fmla="*/ 0 h 1508"/>
              <a:gd name="T2" fmla="*/ 2147483647 w 222"/>
              <a:gd name="T3" fmla="*/ 2147483647 h 1508"/>
              <a:gd name="T4" fmla="*/ 2147483647 w 222"/>
              <a:gd name="T5" fmla="*/ 2147483647 h 1508"/>
              <a:gd name="T6" fmla="*/ 0 w 222"/>
              <a:gd name="T7" fmla="*/ 2147483647 h 1508"/>
              <a:gd name="T8" fmla="*/ 2147483647 w 222"/>
              <a:gd name="T9" fmla="*/ 0 h 1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1508"/>
              <a:gd name="T17" fmla="*/ 222 w 222"/>
              <a:gd name="T18" fmla="*/ 1508 h 15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1508">
                <a:moveTo>
                  <a:pt x="72" y="0"/>
                </a:moveTo>
                <a:lnTo>
                  <a:pt x="222" y="1508"/>
                </a:lnTo>
                <a:lnTo>
                  <a:pt x="95" y="1506"/>
                </a:lnTo>
                <a:lnTo>
                  <a:pt x="0" y="304"/>
                </a:lnTo>
                <a:lnTo>
                  <a:pt x="72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66" name="Group 49"/>
          <p:cNvGrpSpPr>
            <a:grpSpLocks/>
          </p:cNvGrpSpPr>
          <p:nvPr/>
        </p:nvGrpSpPr>
        <p:grpSpPr bwMode="auto">
          <a:xfrm>
            <a:off x="2895600" y="2438400"/>
            <a:ext cx="2533650" cy="487363"/>
            <a:chOff x="1819" y="1517"/>
            <a:chExt cx="1596" cy="307"/>
          </a:xfrm>
        </p:grpSpPr>
        <p:sp>
          <p:nvSpPr>
            <p:cNvPr id="35878" name="Line 50"/>
            <p:cNvSpPr>
              <a:spLocks noChangeShapeType="1"/>
            </p:cNvSpPr>
            <p:nvPr/>
          </p:nvSpPr>
          <p:spPr bwMode="auto">
            <a:xfrm>
              <a:off x="1821" y="1517"/>
              <a:ext cx="1592" cy="0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9" name="Freeform 51"/>
            <p:cNvSpPr>
              <a:spLocks/>
            </p:cNvSpPr>
            <p:nvPr/>
          </p:nvSpPr>
          <p:spPr bwMode="auto">
            <a:xfrm>
              <a:off x="1819" y="1522"/>
              <a:ext cx="1596" cy="302"/>
            </a:xfrm>
            <a:custGeom>
              <a:avLst/>
              <a:gdLst>
                <a:gd name="T0" fmla="*/ 65 w 1596"/>
                <a:gd name="T1" fmla="*/ 302 h 302"/>
                <a:gd name="T2" fmla="*/ 0 w 1596"/>
                <a:gd name="T3" fmla="*/ 0 h 302"/>
                <a:gd name="T4" fmla="*/ 1596 w 1596"/>
                <a:gd name="T5" fmla="*/ 0 h 302"/>
                <a:gd name="T6" fmla="*/ 1527 w 1596"/>
                <a:gd name="T7" fmla="*/ 292 h 302"/>
                <a:gd name="T8" fmla="*/ 65 w 1596"/>
                <a:gd name="T9" fmla="*/ 302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6"/>
                <a:gd name="T16" fmla="*/ 0 h 302"/>
                <a:gd name="T17" fmla="*/ 1596 w 1596"/>
                <a:gd name="T18" fmla="*/ 302 h 3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6" h="302">
                  <a:moveTo>
                    <a:pt x="65" y="302"/>
                  </a:moveTo>
                  <a:lnTo>
                    <a:pt x="0" y="0"/>
                  </a:lnTo>
                  <a:lnTo>
                    <a:pt x="1596" y="0"/>
                  </a:lnTo>
                  <a:lnTo>
                    <a:pt x="1527" y="292"/>
                  </a:lnTo>
                  <a:lnTo>
                    <a:pt x="65" y="302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67" name="Freeform 52"/>
          <p:cNvSpPr>
            <a:spLocks/>
          </p:cNvSpPr>
          <p:nvPr/>
        </p:nvSpPr>
        <p:spPr bwMode="auto">
          <a:xfrm flipH="1">
            <a:off x="5319713" y="2408238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Freeform 53"/>
          <p:cNvSpPr>
            <a:spLocks/>
          </p:cNvSpPr>
          <p:nvPr/>
        </p:nvSpPr>
        <p:spPr bwMode="auto">
          <a:xfrm>
            <a:off x="27241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Freeform 54"/>
          <p:cNvSpPr>
            <a:spLocks/>
          </p:cNvSpPr>
          <p:nvPr/>
        </p:nvSpPr>
        <p:spPr bwMode="auto">
          <a:xfrm>
            <a:off x="2441575" y="2152650"/>
            <a:ext cx="365125" cy="2409825"/>
          </a:xfrm>
          <a:custGeom>
            <a:avLst/>
            <a:gdLst>
              <a:gd name="T0" fmla="*/ 2147483647 w 230"/>
              <a:gd name="T1" fmla="*/ 0 h 1518"/>
              <a:gd name="T2" fmla="*/ 0 w 230"/>
              <a:gd name="T3" fmla="*/ 2147483647 h 1518"/>
              <a:gd name="T4" fmla="*/ 2147483647 w 230"/>
              <a:gd name="T5" fmla="*/ 2147483647 h 1518"/>
              <a:gd name="T6" fmla="*/ 2147483647 w 230"/>
              <a:gd name="T7" fmla="*/ 2147483647 h 1518"/>
              <a:gd name="T8" fmla="*/ 2147483647 w 230"/>
              <a:gd name="T9" fmla="*/ 0 h 15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518"/>
              <a:gd name="T17" fmla="*/ 230 w 230"/>
              <a:gd name="T18" fmla="*/ 1518 h 15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518">
                <a:moveTo>
                  <a:pt x="158" y="0"/>
                </a:moveTo>
                <a:lnTo>
                  <a:pt x="0" y="1514"/>
                </a:lnTo>
                <a:lnTo>
                  <a:pt x="130" y="1518"/>
                </a:lnTo>
                <a:lnTo>
                  <a:pt x="230" y="304"/>
                </a:lnTo>
                <a:lnTo>
                  <a:pt x="158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Freeform 55"/>
          <p:cNvSpPr>
            <a:spLocks/>
          </p:cNvSpPr>
          <p:nvPr/>
        </p:nvSpPr>
        <p:spPr bwMode="auto">
          <a:xfrm flipH="1">
            <a:off x="5667375" y="1866900"/>
            <a:ext cx="460375" cy="2933700"/>
          </a:xfrm>
          <a:custGeom>
            <a:avLst/>
            <a:gdLst>
              <a:gd name="T0" fmla="*/ 2147483647 w 290"/>
              <a:gd name="T1" fmla="*/ 0 h 1848"/>
              <a:gd name="T2" fmla="*/ 0 w 290"/>
              <a:gd name="T3" fmla="*/ 2147483647 h 1848"/>
              <a:gd name="T4" fmla="*/ 2147483647 w 290"/>
              <a:gd name="T5" fmla="*/ 2147483647 h 1848"/>
              <a:gd name="T6" fmla="*/ 2147483647 w 290"/>
              <a:gd name="T7" fmla="*/ 2147483647 h 1848"/>
              <a:gd name="T8" fmla="*/ 2147483647 w 290"/>
              <a:gd name="T9" fmla="*/ 0 h 1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"/>
              <a:gd name="T16" fmla="*/ 0 h 1848"/>
              <a:gd name="T17" fmla="*/ 290 w 290"/>
              <a:gd name="T18" fmla="*/ 1848 h 18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" h="1848">
                <a:moveTo>
                  <a:pt x="210" y="0"/>
                </a:moveTo>
                <a:lnTo>
                  <a:pt x="0" y="1848"/>
                </a:lnTo>
                <a:lnTo>
                  <a:pt x="126" y="1848"/>
                </a:lnTo>
                <a:lnTo>
                  <a:pt x="290" y="328"/>
                </a:lnTo>
                <a:lnTo>
                  <a:pt x="2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Freeform 56"/>
          <p:cNvSpPr>
            <a:spLocks/>
          </p:cNvSpPr>
          <p:nvPr/>
        </p:nvSpPr>
        <p:spPr bwMode="auto">
          <a:xfrm>
            <a:off x="2181225" y="1866900"/>
            <a:ext cx="460375" cy="2933700"/>
          </a:xfrm>
          <a:custGeom>
            <a:avLst/>
            <a:gdLst>
              <a:gd name="T0" fmla="*/ 2147483647 w 290"/>
              <a:gd name="T1" fmla="*/ 0 h 1848"/>
              <a:gd name="T2" fmla="*/ 0 w 290"/>
              <a:gd name="T3" fmla="*/ 2147483647 h 1848"/>
              <a:gd name="T4" fmla="*/ 2147483647 w 290"/>
              <a:gd name="T5" fmla="*/ 2147483647 h 1848"/>
              <a:gd name="T6" fmla="*/ 2147483647 w 290"/>
              <a:gd name="T7" fmla="*/ 2147483647 h 1848"/>
              <a:gd name="T8" fmla="*/ 2147483647 w 290"/>
              <a:gd name="T9" fmla="*/ 0 h 1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"/>
              <a:gd name="T16" fmla="*/ 0 h 1848"/>
              <a:gd name="T17" fmla="*/ 290 w 290"/>
              <a:gd name="T18" fmla="*/ 1848 h 18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" h="1848">
                <a:moveTo>
                  <a:pt x="210" y="0"/>
                </a:moveTo>
                <a:lnTo>
                  <a:pt x="0" y="1848"/>
                </a:lnTo>
                <a:lnTo>
                  <a:pt x="126" y="1848"/>
                </a:lnTo>
                <a:lnTo>
                  <a:pt x="290" y="328"/>
                </a:lnTo>
                <a:lnTo>
                  <a:pt x="2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72" name="Group 57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5876" name="Oval 5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77" name="Rectangle 5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73" name="Group 60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5874" name="Oval 61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75" name="Rectangle 62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3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Compatible Camera Configurations</a:t>
            </a: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457200" y="12192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600">
                <a:solidFill>
                  <a:schemeClr val="bg2"/>
                </a:solidFill>
                <a:latin typeface="Arial" charset="0"/>
              </a:rPr>
              <a:t>Depth-Order Constraint</a:t>
            </a:r>
          </a:p>
          <a:p>
            <a:pPr marL="742950" lvl="1" indent="-285750">
              <a:spcBef>
                <a:spcPct val="25000"/>
              </a:spcBef>
              <a:buClr>
                <a:schemeClr val="bg2"/>
              </a:buClr>
              <a:buFontTx/>
              <a:buChar char="•"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Scene outside convex hull of camera centers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95800" y="2362200"/>
            <a:ext cx="3886200" cy="3581400"/>
            <a:chOff x="2832" y="1488"/>
            <a:chExt cx="2448" cy="2256"/>
          </a:xfrm>
        </p:grpSpPr>
        <p:pic>
          <p:nvPicPr>
            <p:cNvPr id="36871" name="Picture 5" descr="out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488"/>
              <a:ext cx="199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Rectangle 6"/>
            <p:cNvSpPr>
              <a:spLocks noChangeArrowheads="1"/>
            </p:cNvSpPr>
            <p:nvPr/>
          </p:nvSpPr>
          <p:spPr bwMode="auto">
            <a:xfrm>
              <a:off x="2832" y="3168"/>
              <a:ext cx="244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2600" i="1">
                  <a:solidFill>
                    <a:schemeClr val="bg2"/>
                  </a:solidFill>
                  <a:latin typeface="Arial" charset="0"/>
                </a:rPr>
                <a:t>Outward-Looking</a:t>
              </a:r>
            </a:p>
            <a:p>
              <a:pPr algn="ctr">
                <a:spcBef>
                  <a:spcPct val="20000"/>
                </a:spcBef>
              </a:pPr>
              <a:r>
                <a:rPr lang="en-US" sz="2200" i="1">
                  <a:latin typeface="Arial" charset="0"/>
                </a:rPr>
                <a:t>cameras inside scene</a:t>
              </a:r>
              <a:endParaRPr lang="en-US" sz="2600" i="1">
                <a:solidFill>
                  <a:schemeClr val="bg2"/>
                </a:solidFill>
                <a:latin typeface="Arial" charset="0"/>
              </a:endParaRPr>
            </a:p>
            <a:p>
              <a:pPr marL="742950" lvl="1" indent="-285750" algn="ctr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endParaRPr lang="en-US" sz="2000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85800" y="2819400"/>
            <a:ext cx="3886200" cy="3124200"/>
            <a:chOff x="432" y="1776"/>
            <a:chExt cx="2448" cy="1968"/>
          </a:xfrm>
        </p:grpSpPr>
        <p:sp>
          <p:nvSpPr>
            <p:cNvPr id="36869" name="Rectangle 8"/>
            <p:cNvSpPr>
              <a:spLocks noChangeArrowheads="1"/>
            </p:cNvSpPr>
            <p:nvPr/>
          </p:nvSpPr>
          <p:spPr bwMode="auto">
            <a:xfrm>
              <a:off x="432" y="3168"/>
              <a:ext cx="244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2600" i="1">
                  <a:solidFill>
                    <a:schemeClr val="bg2"/>
                  </a:solidFill>
                  <a:latin typeface="Arial" charset="0"/>
                </a:rPr>
                <a:t>Inward-Looking</a:t>
              </a:r>
            </a:p>
            <a:p>
              <a:pPr algn="ctr">
                <a:spcBef>
                  <a:spcPct val="20000"/>
                </a:spcBef>
              </a:pPr>
              <a:r>
                <a:rPr lang="en-US" sz="2200" i="1">
                  <a:latin typeface="Arial" charset="0"/>
                </a:rPr>
                <a:t>cameras above scene</a:t>
              </a:r>
              <a:endParaRPr lang="en-US" sz="2600" i="1">
                <a:solidFill>
                  <a:schemeClr val="bg2"/>
                </a:solidFill>
                <a:latin typeface="Arial" charset="0"/>
              </a:endParaRPr>
            </a:p>
            <a:p>
              <a:pPr marL="742950" lvl="1" indent="-285750" algn="ctr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endParaRPr lang="en-US" sz="2000">
                <a:solidFill>
                  <a:schemeClr val="bg2"/>
                </a:solidFill>
                <a:latin typeface="Arial" charset="0"/>
              </a:endParaRPr>
            </a:p>
          </p:txBody>
        </p:sp>
        <p:pic>
          <p:nvPicPr>
            <p:cNvPr id="36870" name="Picture 9" descr="circ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776"/>
              <a:ext cx="1996" cy="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15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80"/>
    </mc:Choice>
    <mc:Fallback xmlns="">
      <p:transition xmlns:p14="http://schemas.microsoft.com/office/powerpoint/2010/main" spd="slow" advTm="768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>
              <a:solidFill>
                <a:schemeClr val="bg2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Voxel Coloring Results (Video)</a:t>
            </a:r>
          </a:p>
        </p:txBody>
      </p:sp>
      <p:pic>
        <p:nvPicPr>
          <p:cNvPr id="38914" name="Picture 3" descr="di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197485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flowyov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868488"/>
            <a:ext cx="248602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63588" y="5105400"/>
            <a:ext cx="36560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Dinosaur Reconstruction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72 K  voxels colored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7.6 M voxels tested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 min. to compute 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on a 250MHz SGI</a:t>
            </a:r>
          </a:p>
          <a:p>
            <a:pPr algn="ctr">
              <a:defRPr/>
            </a:pPr>
            <a:endParaRPr lang="en-US" sz="1800" b="1" smtClean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956175" y="5105400"/>
            <a:ext cx="3352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Flower Reconstruction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70 K  voxels colored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7.6 M voxels tested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 min. to compute 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on a 250MHz SGI</a:t>
            </a:r>
          </a:p>
          <a:p>
            <a:pPr algn="ctr">
              <a:defRPr/>
            </a:pPr>
            <a:endParaRPr lang="en-US" sz="1800" b="1" smtClean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0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 Carving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924800" cy="533400"/>
          </a:xfrm>
        </p:spPr>
        <p:txBody>
          <a:bodyPr/>
          <a:lstStyle/>
          <a:p>
            <a:pPr marL="0" indent="0"/>
            <a:r>
              <a:rPr lang="en-US" smtClean="0"/>
              <a:t>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1000" y="2232025"/>
            <a:ext cx="1100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1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94600" y="2241550"/>
            <a:ext cx="1143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N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173538" y="2709863"/>
            <a:ext cx="741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…...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5800" y="1295400"/>
            <a:ext cx="7924800" cy="3352800"/>
            <a:chOff x="432" y="960"/>
            <a:chExt cx="4992" cy="2112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32" y="278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685800" y="4648200"/>
            <a:ext cx="7924800" cy="1524000"/>
            <a:chOff x="432" y="3072"/>
            <a:chExt cx="4992" cy="960"/>
          </a:xfrm>
        </p:grpSpPr>
        <p:sp>
          <p:nvSpPr>
            <p:cNvPr id="34891" name="Rectangle 62"/>
            <p:cNvSpPr>
              <a:spLocks noChangeArrowheads="1"/>
            </p:cNvSpPr>
            <p:nvPr/>
          </p:nvSpPr>
          <p:spPr bwMode="auto">
            <a:xfrm>
              <a:off x="624" y="3072"/>
              <a:ext cx="4416" cy="96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2" name="Rectangle 63"/>
            <p:cNvSpPr>
              <a:spLocks noChangeArrowheads="1"/>
            </p:cNvSpPr>
            <p:nvPr/>
          </p:nvSpPr>
          <p:spPr bwMode="auto">
            <a:xfrm>
              <a:off x="432" y="374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Repeat until convergence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302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Choose a </a:t>
              </a:r>
              <a:r>
                <a:rPr lang="en-US" sz="2000" dirty="0" err="1">
                  <a:solidFill>
                    <a:schemeClr val="bg2"/>
                  </a:solidFill>
                </a:rPr>
                <a:t>voxel</a:t>
              </a:r>
              <a:r>
                <a:rPr lang="en-US" sz="2000" dirty="0">
                  <a:solidFill>
                    <a:schemeClr val="bg2"/>
                  </a:solidFill>
                </a:rPr>
                <a:t> on the </a:t>
              </a:r>
              <a:r>
                <a:rPr lang="en-US" sz="2000" dirty="0" smtClean="0">
                  <a:solidFill>
                    <a:schemeClr val="bg2"/>
                  </a:solidFill>
                </a:rPr>
                <a:t>outside of the volume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92150" y="1295400"/>
            <a:ext cx="7924800" cy="4495800"/>
            <a:chOff x="436" y="960"/>
            <a:chExt cx="4992" cy="2832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36" y="350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Carve if not photo-consistent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85800" y="2082800"/>
            <a:ext cx="7924800" cy="3327400"/>
            <a:chOff x="432" y="1456"/>
            <a:chExt cx="4992" cy="2096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2" y="326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0" y="63531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K. N. Kutulakos and S. M. Seitz, </a:t>
            </a:r>
            <a:r>
              <a:rPr lang="en-US" sz="1800" b="1">
                <a:solidFill>
                  <a:schemeClr val="bg2"/>
                </a:solidFill>
                <a:hlinkClick r:id="rId3"/>
              </a:rPr>
              <a:t>A Theory of Shape by Space Carving</a:t>
            </a:r>
            <a:r>
              <a:rPr lang="en-US" sz="1800">
                <a:solidFill>
                  <a:schemeClr val="bg2"/>
                </a:solidFill>
              </a:rPr>
              <a:t>, </a:t>
            </a:r>
            <a:r>
              <a:rPr lang="en-US" sz="1800" i="1">
                <a:solidFill>
                  <a:schemeClr val="bg2"/>
                </a:solidFill>
              </a:rPr>
              <a:t>ICCV</a:t>
            </a:r>
            <a:r>
              <a:rPr lang="en-US" sz="1800">
                <a:solidFill>
                  <a:schemeClr val="bg2"/>
                </a:solidFill>
              </a:rPr>
              <a:t> 1999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19200" y="1266825"/>
          <a:ext cx="3019425" cy="293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Artwork" r:id="rId4" imgW="4971429" imgH="4828571" progId="">
                  <p:embed/>
                </p:oleObj>
              </mc:Choice>
              <mc:Fallback>
                <p:oleObj name="Artwork" r:id="rId4" imgW="4971429" imgH="482857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266825"/>
                        <a:ext cx="3019425" cy="293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Which shape do you get?</a:t>
            </a:r>
          </a:p>
        </p:txBody>
      </p:sp>
      <p:sp>
        <p:nvSpPr>
          <p:cNvPr id="7516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4800600"/>
            <a:ext cx="8686800" cy="1752600"/>
          </a:xfrm>
        </p:spPr>
        <p:txBody>
          <a:bodyPr/>
          <a:lstStyle/>
          <a:p>
            <a:r>
              <a:rPr lang="en-US" sz="2000" smtClean="0"/>
              <a:t>The </a:t>
            </a:r>
            <a:r>
              <a:rPr lang="en-US" sz="2000" smtClean="0">
                <a:solidFill>
                  <a:schemeClr val="hlink"/>
                </a:solidFill>
              </a:rPr>
              <a:t>Photo Hull</a:t>
            </a:r>
            <a:r>
              <a:rPr lang="en-US" sz="2000" i="1" smtClean="0"/>
              <a:t> is the UNION of all photo-consistent scenes in V</a:t>
            </a:r>
          </a:p>
          <a:p>
            <a:pPr lvl="1"/>
            <a:r>
              <a:rPr lang="en-US" smtClean="0"/>
              <a:t>It is a photo-consistent scene reconstruction</a:t>
            </a:r>
          </a:p>
          <a:p>
            <a:pPr lvl="1"/>
            <a:r>
              <a:rPr lang="en-US" smtClean="0"/>
              <a:t>Tightest possible bound on the true scene</a:t>
            </a:r>
          </a:p>
        </p:txBody>
      </p:sp>
      <p:sp>
        <p:nvSpPr>
          <p:cNvPr id="751621" name="Text Box 5"/>
          <p:cNvSpPr txBox="1">
            <a:spLocks noChangeArrowheads="1"/>
          </p:cNvSpPr>
          <p:nvPr/>
        </p:nvSpPr>
        <p:spPr bwMode="auto">
          <a:xfrm>
            <a:off x="1927225" y="4114800"/>
            <a:ext cx="16478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True Scene</a:t>
            </a:r>
          </a:p>
        </p:txBody>
      </p:sp>
      <p:sp>
        <p:nvSpPr>
          <p:cNvPr id="751622" name="Text Box 6"/>
          <p:cNvSpPr txBox="1">
            <a:spLocks noChangeArrowheads="1"/>
          </p:cNvSpPr>
          <p:nvPr/>
        </p:nvSpPr>
        <p:spPr bwMode="auto">
          <a:xfrm>
            <a:off x="1905000" y="1981200"/>
            <a:ext cx="404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57750" y="1295400"/>
            <a:ext cx="2990850" cy="3276600"/>
            <a:chOff x="3060" y="816"/>
            <a:chExt cx="1884" cy="2064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3060" y="816"/>
            <a:ext cx="1884" cy="18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90" name="Artwork" r:id="rId6" imgW="4971429" imgH="4828571" progId="">
                    <p:embed/>
                  </p:oleObj>
                </mc:Choice>
                <mc:Fallback>
                  <p:oleObj name="Artwork" r:id="rId6" imgW="4971429" imgH="4828571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816"/>
                          <a:ext cx="1884" cy="18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51625" name="Text Box 9"/>
            <p:cNvSpPr txBox="1">
              <a:spLocks noChangeArrowheads="1"/>
            </p:cNvSpPr>
            <p:nvPr/>
          </p:nvSpPr>
          <p:spPr bwMode="auto">
            <a:xfrm>
              <a:off x="3453" y="2592"/>
              <a:ext cx="100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Photo Hull</a:t>
              </a:r>
            </a:p>
          </p:txBody>
        </p:sp>
        <p:sp>
          <p:nvSpPr>
            <p:cNvPr id="751626" name="Text Box 10"/>
            <p:cNvSpPr txBox="1">
              <a:spLocks noChangeArrowheads="1"/>
            </p:cNvSpPr>
            <p:nvPr/>
          </p:nvSpPr>
          <p:spPr bwMode="auto">
            <a:xfrm>
              <a:off x="3489" y="1248"/>
              <a:ext cx="25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</a:t>
              </a:r>
            </a:p>
          </p:txBody>
        </p:sp>
      </p:grp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20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52400" y="2041525"/>
          <a:ext cx="2786063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Artwork" r:id="rId4" imgW="4971429" imgH="4828571" progId="">
                  <p:embed/>
                </p:oleObj>
              </mc:Choice>
              <mc:Fallback>
                <p:oleObj name="Artwork" r:id="rId4" imgW="4971429" imgH="482857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041525"/>
                        <a:ext cx="2786063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Photo-consistency vs. silhouette-consistency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863600" y="4876800"/>
            <a:ext cx="16478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True Scene</a:t>
            </a:r>
          </a:p>
        </p:txBody>
      </p:sp>
      <p:graphicFrame>
        <p:nvGraphicFramePr>
          <p:cNvPr id="953352" name="Object 8"/>
          <p:cNvGraphicFramePr>
            <a:graphicFrameLocks noChangeAspect="1"/>
          </p:cNvGraphicFramePr>
          <p:nvPr/>
        </p:nvGraphicFramePr>
        <p:xfrm>
          <a:off x="3200400" y="2070100"/>
          <a:ext cx="2757488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Artwork" r:id="rId6" imgW="4971429" imgH="4828571" progId="">
                  <p:embed/>
                </p:oleObj>
              </mc:Choice>
              <mc:Fallback>
                <p:oleObj name="Artwork" r:id="rId6" imgW="4971429" imgH="482857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70100"/>
                        <a:ext cx="2757488" cy="267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3353" name="Text Box 9"/>
          <p:cNvSpPr txBox="1">
            <a:spLocks noChangeArrowheads="1"/>
          </p:cNvSpPr>
          <p:nvPr/>
        </p:nvSpPr>
        <p:spPr bwMode="auto">
          <a:xfrm>
            <a:off x="3830638" y="4876800"/>
            <a:ext cx="15970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Photo Hull</a:t>
            </a:r>
          </a:p>
        </p:txBody>
      </p:sp>
      <p:graphicFrame>
        <p:nvGraphicFramePr>
          <p:cNvPr id="953357" name="Object 13"/>
          <p:cNvGraphicFramePr>
            <a:graphicFrameLocks noChangeAspect="1"/>
          </p:cNvGraphicFramePr>
          <p:nvPr/>
        </p:nvGraphicFramePr>
        <p:xfrm>
          <a:off x="6234113" y="2070100"/>
          <a:ext cx="2757487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Artwork" r:id="rId8" imgW="4971429" imgH="4828571" progId="">
                  <p:embed/>
                </p:oleObj>
              </mc:Choice>
              <mc:Fallback>
                <p:oleObj name="Artwork" r:id="rId8" imgW="4971429" imgH="4828571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4113" y="2070100"/>
                        <a:ext cx="2757487" cy="267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3358" name="Text Box 14"/>
          <p:cNvSpPr txBox="1">
            <a:spLocks noChangeArrowheads="1"/>
          </p:cNvSpPr>
          <p:nvPr/>
        </p:nvSpPr>
        <p:spPr bwMode="auto">
          <a:xfrm>
            <a:off x="6832600" y="4876800"/>
            <a:ext cx="1665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</a:rPr>
              <a:t>Visual Hull</a:t>
            </a:r>
          </a:p>
        </p:txBody>
      </p:sp>
      <p:sp>
        <p:nvSpPr>
          <p:cNvPr id="953359" name="Freeform 15"/>
          <p:cNvSpPr>
            <a:spLocks/>
          </p:cNvSpPr>
          <p:nvPr/>
        </p:nvSpPr>
        <p:spPr bwMode="auto">
          <a:xfrm>
            <a:off x="7010400" y="2895600"/>
            <a:ext cx="1212850" cy="1212850"/>
          </a:xfrm>
          <a:custGeom>
            <a:avLst/>
            <a:gdLst>
              <a:gd name="T0" fmla="*/ 2147483647 w 764"/>
              <a:gd name="T1" fmla="*/ 2147483647 h 764"/>
              <a:gd name="T2" fmla="*/ 0 w 764"/>
              <a:gd name="T3" fmla="*/ 2147483647 h 764"/>
              <a:gd name="T4" fmla="*/ 2147483647 w 764"/>
              <a:gd name="T5" fmla="*/ 2147483647 h 764"/>
              <a:gd name="T6" fmla="*/ 2147483647 w 764"/>
              <a:gd name="T7" fmla="*/ 2147483647 h 764"/>
              <a:gd name="T8" fmla="*/ 2147483647 w 764"/>
              <a:gd name="T9" fmla="*/ 2147483647 h 764"/>
              <a:gd name="T10" fmla="*/ 2147483647 w 764"/>
              <a:gd name="T11" fmla="*/ 2147483647 h 764"/>
              <a:gd name="T12" fmla="*/ 2147483647 w 764"/>
              <a:gd name="T13" fmla="*/ 2147483647 h 764"/>
              <a:gd name="T14" fmla="*/ 2147483647 w 764"/>
              <a:gd name="T15" fmla="*/ 0 h 764"/>
              <a:gd name="T16" fmla="*/ 2147483647 w 764"/>
              <a:gd name="T17" fmla="*/ 2147483647 h 7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4"/>
              <a:gd name="T28" fmla="*/ 0 h 764"/>
              <a:gd name="T29" fmla="*/ 764 w 764"/>
              <a:gd name="T30" fmla="*/ 764 h 7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4" h="764">
                <a:moveTo>
                  <a:pt x="84" y="100"/>
                </a:moveTo>
                <a:lnTo>
                  <a:pt x="0" y="384"/>
                </a:lnTo>
                <a:lnTo>
                  <a:pt x="96" y="672"/>
                </a:lnTo>
                <a:lnTo>
                  <a:pt x="384" y="764"/>
                </a:lnTo>
                <a:lnTo>
                  <a:pt x="672" y="660"/>
                </a:lnTo>
                <a:lnTo>
                  <a:pt x="764" y="376"/>
                </a:lnTo>
                <a:lnTo>
                  <a:pt x="692" y="108"/>
                </a:lnTo>
                <a:lnTo>
                  <a:pt x="392" y="0"/>
                </a:lnTo>
                <a:lnTo>
                  <a:pt x="84" y="100"/>
                </a:lnTo>
                <a:close/>
              </a:path>
            </a:pathLst>
          </a:custGeom>
          <a:solidFill>
            <a:srgbClr val="DDDDDD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53" grpId="0"/>
      <p:bldP spid="953358" grpId="0"/>
      <p:bldP spid="95335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  <p:transition xmlns:p14="http://schemas.microsoft.com/office/powerpoint/2010/main" advTm="290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290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 dirty="0"/>
              <a:t>Applications: </a:t>
            </a:r>
            <a:r>
              <a:rPr lang="en-GB" sz="4000" dirty="0" smtClean="0"/>
              <a:t>art</a:t>
            </a:r>
            <a:endParaRPr lang="fr-FR" sz="4000" dirty="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pic>
        <p:nvPicPr>
          <p:cNvPr id="1026" name="Picture 2" descr="C:\Documents and Settings\hernand\Escritorio\Nueva carpeta\DSCN2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697" y="1837634"/>
            <a:ext cx="5871524" cy="4404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58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Carved visual hulls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257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The visual hull is a good starting point for optimizing </a:t>
            </a:r>
            <a:br>
              <a:rPr lang="en-US" smtClean="0"/>
            </a:br>
            <a:r>
              <a:rPr lang="en-US" smtClean="0"/>
              <a:t>photo-consistency</a:t>
            </a:r>
          </a:p>
          <a:p>
            <a:pPr marL="838200" lvl="1" indent="-381000"/>
            <a:r>
              <a:rPr lang="en-US" smtClean="0"/>
              <a:t>Easy to compute</a:t>
            </a:r>
          </a:p>
          <a:p>
            <a:pPr marL="838200" lvl="1" indent="-381000"/>
            <a:r>
              <a:rPr lang="en-US" smtClean="0"/>
              <a:t>Tight outer boundary of the object</a:t>
            </a:r>
          </a:p>
          <a:p>
            <a:pPr marL="838200" lvl="1" indent="-381000"/>
            <a:r>
              <a:rPr lang="en-US" smtClean="0"/>
              <a:t>Parts of the visual hull (rims) already lie on the surface and are already photo-consistent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03225" y="6216650"/>
            <a:ext cx="805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Yasutaka Furukawa and Jean Ponce, </a:t>
            </a:r>
            <a:r>
              <a:rPr lang="en-US" sz="1800" b="1">
                <a:hlinkClick r:id="rId3"/>
              </a:rPr>
              <a:t>Carved Visual Hulls for Image-Based Modeling</a:t>
            </a:r>
            <a:r>
              <a:rPr lang="en-US" sz="1800"/>
              <a:t>, ECCV 2006.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Carved visual hulls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696200" cy="52578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sz="2000" dirty="0" smtClean="0"/>
              <a:t>Compute visual hull </a:t>
            </a:r>
          </a:p>
          <a:p>
            <a:pPr marL="457200" indent="-457200">
              <a:buFontTx/>
              <a:buAutoNum type="arabicPeriod"/>
            </a:pPr>
            <a:r>
              <a:rPr lang="en-US" sz="2000" dirty="0" smtClean="0"/>
              <a:t>Use dynamic programming to find rims (photo-consistent parts of visual hull)</a:t>
            </a:r>
          </a:p>
          <a:p>
            <a:pPr marL="457200" indent="-457200">
              <a:buFontTx/>
              <a:buAutoNum type="arabicPeriod"/>
            </a:pPr>
            <a:r>
              <a:rPr lang="en-US" sz="2000" dirty="0" smtClean="0"/>
              <a:t>Carve the visual hull to optimize photo-consistency keeping the rims fixed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403225" y="6216650"/>
            <a:ext cx="805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Yasutaka Furukawa and Jean Ponce, </a:t>
            </a:r>
            <a:r>
              <a:rPr lang="en-US" sz="1800" b="1">
                <a:hlinkClick r:id="rId4"/>
              </a:rPr>
              <a:t>Carved Visual Hulls for Image-Based Modeling</a:t>
            </a:r>
            <a:r>
              <a:rPr lang="en-US" sz="1800"/>
              <a:t>, ECCV 2006. </a:t>
            </a:r>
          </a:p>
        </p:txBody>
      </p:sp>
      <p:graphicFrame>
        <p:nvGraphicFramePr>
          <p:cNvPr id="7170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90466217"/>
              </p:ext>
            </p:extLst>
          </p:nvPr>
        </p:nvGraphicFramePr>
        <p:xfrm>
          <a:off x="990600" y="2646363"/>
          <a:ext cx="7086600" cy="367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Image" r:id="rId5" imgW="11161905" imgH="7555556" progId="Photoshop.Image.10">
                  <p:embed/>
                </p:oleObj>
              </mc:Choice>
              <mc:Fallback>
                <p:oleObj name="Image" r:id="rId5" imgW="11161905" imgH="7555556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7835"/>
                      <a:stretch>
                        <a:fillRect/>
                      </a:stretch>
                    </p:blipFill>
                    <p:spPr bwMode="auto">
                      <a:xfrm>
                        <a:off x="990600" y="2646363"/>
                        <a:ext cx="7086600" cy="367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Patch Based Reconsutructoin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5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Patch consists of</a:t>
            </a:r>
          </a:p>
          <a:p>
            <a:pPr lvl="1"/>
            <a:r>
              <a:rPr lang="en-US" sz="2000" dirty="0" smtClean="0"/>
              <a:t>Position (</a:t>
            </a:r>
            <a:r>
              <a:rPr lang="en-US" sz="2000" i="1" dirty="0" smtClean="0"/>
              <a:t>x, y, z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Normal (</a:t>
            </a:r>
            <a:r>
              <a:rPr lang="en-US" sz="2000" i="1" dirty="0" err="1" smtClean="0"/>
              <a:t>nx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ny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nz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Extent (</a:t>
            </a:r>
            <a:r>
              <a:rPr lang="en-US" sz="2000" i="1" dirty="0" smtClean="0"/>
              <a:t>radius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Tangent plane approximation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17739" y="4717095"/>
            <a:ext cx="3278261" cy="1480505"/>
            <a:chOff x="3352800" y="4749800"/>
            <a:chExt cx="2362200" cy="1066800"/>
          </a:xfrm>
        </p:grpSpPr>
        <p:sp>
          <p:nvSpPr>
            <p:cNvPr id="4" name="Oval 3"/>
            <p:cNvSpPr/>
            <p:nvPr/>
          </p:nvSpPr>
          <p:spPr>
            <a:xfrm>
              <a:off x="3352800" y="4749800"/>
              <a:ext cx="2362200" cy="10668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63811" y="5304134"/>
              <a:ext cx="783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B050"/>
                  </a:solidFill>
                  <a:latin typeface="Calibri"/>
                </a:rPr>
                <a:t>Extent</a:t>
              </a:r>
              <a:endParaRPr lang="en-US" sz="1800" dirty="0">
                <a:solidFill>
                  <a:srgbClr val="00B050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99857" y="5112103"/>
            <a:ext cx="1588770" cy="512559"/>
            <a:chOff x="4408715" y="5029200"/>
            <a:chExt cx="1144812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4616860" y="5029200"/>
              <a:ext cx="93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B0F0"/>
                  </a:solidFill>
                  <a:latin typeface="Calibri"/>
                </a:rPr>
                <a:t>Position</a:t>
              </a:r>
              <a:endParaRPr lang="en-US" sz="180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408715" y="5149645"/>
              <a:ext cx="239485" cy="10815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63708" y="3886200"/>
            <a:ext cx="1510719" cy="1480505"/>
            <a:chOff x="4466771" y="4151086"/>
            <a:chExt cx="1088571" cy="1066800"/>
          </a:xfrm>
        </p:grpSpPr>
        <p:sp>
          <p:nvSpPr>
            <p:cNvPr id="7" name="Right Arrow 6"/>
            <p:cNvSpPr/>
            <p:nvPr/>
          </p:nvSpPr>
          <p:spPr>
            <a:xfrm rot="16200000">
              <a:off x="4009571" y="4608286"/>
              <a:ext cx="1066800" cy="152400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1766" y="4315807"/>
              <a:ext cx="883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Normal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08583906"/>
      </p:ext>
    </p:extLst>
  </p:cSld>
  <p:clrMapOvr>
    <a:masterClrMapping/>
  </p:clrMapOvr>
  <p:transition xmlns:p14="http://schemas.microsoft.com/office/powerpoint/2010/main" advTm="38047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Patch consists of</a:t>
            </a:r>
          </a:p>
          <a:p>
            <a:pPr lvl="1"/>
            <a:r>
              <a:rPr lang="en-US" sz="2000" dirty="0" smtClean="0"/>
              <a:t>Position (</a:t>
            </a:r>
            <a:r>
              <a:rPr lang="en-US" sz="2000" i="1" dirty="0" smtClean="0"/>
              <a:t>x, y, z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Normal (</a:t>
            </a:r>
            <a:r>
              <a:rPr lang="en-US" sz="2000" i="1" dirty="0" err="1" smtClean="0"/>
              <a:t>nx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ny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nz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Extent (</a:t>
            </a:r>
            <a:r>
              <a:rPr lang="en-US" sz="2000" i="1" dirty="0" smtClean="0"/>
              <a:t>radius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Tangent plane approximation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17739" y="3886200"/>
            <a:ext cx="3278261" cy="2311400"/>
            <a:chOff x="2817739" y="3886200"/>
            <a:chExt cx="3278261" cy="2311400"/>
          </a:xfrm>
        </p:grpSpPr>
        <p:grpSp>
          <p:nvGrpSpPr>
            <p:cNvPr id="5" name="Group 14"/>
            <p:cNvGrpSpPr/>
            <p:nvPr/>
          </p:nvGrpSpPr>
          <p:grpSpPr>
            <a:xfrm>
              <a:off x="2817739" y="4717095"/>
              <a:ext cx="3278261" cy="1480505"/>
              <a:chOff x="3352800" y="4749800"/>
              <a:chExt cx="2362200" cy="10668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352800" y="4749800"/>
                <a:ext cx="2362200" cy="106680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63811" y="5304134"/>
                <a:ext cx="783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srgbClr val="00B050"/>
                    </a:solidFill>
                    <a:latin typeface="Calibri"/>
                  </a:rPr>
                  <a:t>Extent</a:t>
                </a:r>
                <a:endParaRPr lang="en-US" sz="1800" dirty="0">
                  <a:solidFill>
                    <a:srgbClr val="00B050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3"/>
            <p:cNvGrpSpPr/>
            <p:nvPr/>
          </p:nvGrpSpPr>
          <p:grpSpPr>
            <a:xfrm>
              <a:off x="4299857" y="5112103"/>
              <a:ext cx="1588770" cy="512559"/>
              <a:chOff x="4408715" y="5029200"/>
              <a:chExt cx="1144812" cy="36933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616860" y="5029200"/>
                <a:ext cx="9366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srgbClr val="00B0F0"/>
                    </a:solidFill>
                    <a:latin typeface="Calibri"/>
                  </a:rPr>
                  <a:t>Position</a:t>
                </a:r>
                <a:endParaRPr lang="en-US" sz="1800" dirty="0">
                  <a:solidFill>
                    <a:srgbClr val="00B0F0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408715" y="5149645"/>
                <a:ext cx="239485" cy="10815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2"/>
            <p:cNvGrpSpPr/>
            <p:nvPr/>
          </p:nvGrpSpPr>
          <p:grpSpPr>
            <a:xfrm>
              <a:off x="4363708" y="3886200"/>
              <a:ext cx="1510719" cy="1480505"/>
              <a:chOff x="4466771" y="4151086"/>
              <a:chExt cx="1088571" cy="1066800"/>
            </a:xfrm>
          </p:grpSpPr>
          <p:sp>
            <p:nvSpPr>
              <p:cNvPr id="7" name="Right Arrow 6"/>
              <p:cNvSpPr/>
              <p:nvPr/>
            </p:nvSpPr>
            <p:spPr>
              <a:xfrm rot="16200000">
                <a:off x="4009571" y="4608286"/>
                <a:ext cx="1066800" cy="152400"/>
              </a:xfrm>
              <a:prstGeom prst="rightArrow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671766" y="4315807"/>
                <a:ext cx="883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Normal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867400" y="1383268"/>
            <a:ext cx="2083118" cy="2426732"/>
            <a:chOff x="5867400" y="1383268"/>
            <a:chExt cx="2083118" cy="2426732"/>
          </a:xfrm>
        </p:grpSpPr>
        <p:pic>
          <p:nvPicPr>
            <p:cNvPr id="30106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7400" y="1383268"/>
              <a:ext cx="2083118" cy="2068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6553200" y="3440668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Mesh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67400" y="4038600"/>
            <a:ext cx="2083118" cy="2426732"/>
            <a:chOff x="5867400" y="4038600"/>
            <a:chExt cx="2083118" cy="2426732"/>
          </a:xfrm>
        </p:grpSpPr>
        <p:sp>
          <p:nvSpPr>
            <p:cNvPr id="23" name="TextBox 22"/>
            <p:cNvSpPr txBox="1"/>
            <p:nvPr/>
          </p:nvSpPr>
          <p:spPr>
            <a:xfrm>
              <a:off x="6553200" y="6096000"/>
              <a:ext cx="700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Patch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867400" y="4038600"/>
              <a:ext cx="2083118" cy="2068830"/>
              <a:chOff x="5867400" y="4038600"/>
              <a:chExt cx="2083118" cy="2068830"/>
            </a:xfrm>
          </p:grpSpPr>
          <p:pic>
            <p:nvPicPr>
              <p:cNvPr id="301063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67400" y="4038600"/>
                <a:ext cx="2083118" cy="2068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Oval 24"/>
              <p:cNvSpPr/>
              <p:nvPr/>
            </p:nvSpPr>
            <p:spPr>
              <a:xfrm rot="19393127">
                <a:off x="6988981" y="5330107"/>
                <a:ext cx="742657" cy="67873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 rot="17747140">
                <a:off x="6213886" y="5437460"/>
                <a:ext cx="742657" cy="54760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 rot="17671446">
                <a:off x="5857922" y="5078599"/>
                <a:ext cx="683812" cy="3521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 rot="19037934">
                <a:off x="6537679" y="4756707"/>
                <a:ext cx="640508" cy="438203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 rot="19302193">
                <a:off x="6271182" y="4501667"/>
                <a:ext cx="567755" cy="270659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 rot="19658047">
                <a:off x="7269871" y="4687142"/>
                <a:ext cx="641388" cy="521409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rot="20405428">
                <a:off x="6805884" y="4188069"/>
                <a:ext cx="469603" cy="22386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7391400" y="4114800"/>
                <a:ext cx="416232" cy="20933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 rot="20405428">
                <a:off x="7061666" y="4393857"/>
                <a:ext cx="464670" cy="30498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9993140"/>
      </p:ext>
    </p:extLst>
  </p:cSld>
  <p:clrMapOvr>
    <a:masterClrMapping/>
  </p:clrMapOvr>
  <p:transition xmlns:p14="http://schemas.microsoft.com/office/powerpoint/2010/main" advTm="4884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-0.24566 -0.001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Patch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Position, normal, and extent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970139" y="4005895"/>
            <a:ext cx="3278261" cy="1480505"/>
            <a:chOff x="3352800" y="4749800"/>
            <a:chExt cx="2362200" cy="1066800"/>
          </a:xfrm>
        </p:grpSpPr>
        <p:sp>
          <p:nvSpPr>
            <p:cNvPr id="15" name="Oval 14"/>
            <p:cNvSpPr/>
            <p:nvPr/>
          </p:nvSpPr>
          <p:spPr>
            <a:xfrm>
              <a:off x="3352800" y="4749800"/>
              <a:ext cx="2362200" cy="10668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63811" y="5304134"/>
              <a:ext cx="783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B050"/>
                  </a:solidFill>
                  <a:latin typeface="Calibri"/>
                </a:rPr>
                <a:t>Extent</a:t>
              </a:r>
              <a:endParaRPr lang="en-US" sz="1800" dirty="0">
                <a:solidFill>
                  <a:srgbClr val="00B050"/>
                </a:solidFill>
                <a:latin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52257" y="4400903"/>
            <a:ext cx="1588770" cy="512559"/>
            <a:chOff x="4408715" y="5029200"/>
            <a:chExt cx="1144812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4616860" y="5029200"/>
              <a:ext cx="93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B0F0"/>
                  </a:solidFill>
                  <a:latin typeface="Calibri"/>
                </a:rPr>
                <a:t>Position</a:t>
              </a:r>
              <a:endParaRPr lang="en-US" sz="1800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408715" y="5149645"/>
              <a:ext cx="239485" cy="10815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16108" y="3175000"/>
            <a:ext cx="1510719" cy="1480505"/>
            <a:chOff x="4466771" y="4151086"/>
            <a:chExt cx="1088571" cy="1066800"/>
          </a:xfrm>
        </p:grpSpPr>
        <p:sp>
          <p:nvSpPr>
            <p:cNvPr id="21" name="Right Arrow 20"/>
            <p:cNvSpPr/>
            <p:nvPr/>
          </p:nvSpPr>
          <p:spPr>
            <a:xfrm rot="16200000">
              <a:off x="4009571" y="4608286"/>
              <a:ext cx="1066800" cy="152400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71766" y="4315807"/>
              <a:ext cx="883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Normal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220861"/>
      </p:ext>
    </p:extLst>
  </p:cSld>
  <p:clrMapOvr>
    <a:masterClrMapping/>
  </p:clrMapOvr>
  <p:transition xmlns:p14="http://schemas.microsoft.com/office/powerpoint/2010/main" advTm="13766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372981" y="2416102"/>
            <a:ext cx="2357215" cy="1359932"/>
            <a:chOff x="5791200" y="2590800"/>
            <a:chExt cx="1981200" cy="1143000"/>
          </a:xfrm>
        </p:grpSpPr>
        <p:sp>
          <p:nvSpPr>
            <p:cNvPr id="34" name="Trapezoid 33"/>
            <p:cNvSpPr/>
            <p:nvPr/>
          </p:nvSpPr>
          <p:spPr>
            <a:xfrm>
              <a:off x="5791200" y="2590800"/>
              <a:ext cx="1981200" cy="1100666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46881" y="3352800"/>
              <a:ext cx="858719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B050"/>
                  </a:solidFill>
                  <a:latin typeface="Calibri"/>
                </a:rPr>
                <a:t>Extent</a:t>
              </a:r>
              <a:endParaRPr lang="en-US" sz="1800" dirty="0">
                <a:solidFill>
                  <a:srgbClr val="00B050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Patch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/>
              <a:t> is defined by</a:t>
            </a:r>
            <a:endParaRPr lang="en-US" i="1" dirty="0" smtClean="0">
              <a:solidFill>
                <a:srgbClr val="92D050"/>
              </a:solidFill>
            </a:endParaRPr>
          </a:p>
          <a:p>
            <a:pPr lvl="1"/>
            <a:r>
              <a:rPr lang="en-US" dirty="0" smtClean="0"/>
              <a:t>Position </a:t>
            </a:r>
            <a:r>
              <a:rPr lang="en-US" i="1" dirty="0" smtClean="0">
                <a:solidFill>
                  <a:srgbClr val="92D05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Normal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Visible images </a:t>
            </a:r>
            <a:r>
              <a:rPr lang="en-US" i="1" dirty="0" smtClean="0">
                <a:solidFill>
                  <a:srgbClr val="92D050"/>
                </a:solidFill>
              </a:rPr>
              <a:t>V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  <a:p>
            <a:r>
              <a:rPr lang="en-US" dirty="0" smtClean="0"/>
              <a:t>Extent is set so that</a:t>
            </a:r>
            <a:br>
              <a:rPr lang="en-US" dirty="0" smtClean="0"/>
            </a:br>
            <a:r>
              <a:rPr lang="en-US" i="1" dirty="0" smtClean="0">
                <a:solidFill>
                  <a:srgbClr val="92D050"/>
                </a:solidFill>
              </a:rPr>
              <a:t>p </a:t>
            </a:r>
            <a:r>
              <a:rPr lang="en-US" dirty="0" smtClean="0"/>
              <a:t>is roughly 9x9 pixels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i="1" dirty="0" smtClean="0">
                <a:solidFill>
                  <a:srgbClr val="92D050"/>
                </a:solidFill>
              </a:rPr>
              <a:t>V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endParaRPr lang="en-US" dirty="0">
              <a:solidFill>
                <a:srgbClr val="92D05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206197" y="2885445"/>
            <a:ext cx="1813242" cy="445053"/>
            <a:chOff x="6493325" y="3034171"/>
            <a:chExt cx="1524000" cy="374060"/>
          </a:xfrm>
        </p:grpSpPr>
        <p:sp>
          <p:nvSpPr>
            <p:cNvPr id="8" name="TextBox 7"/>
            <p:cNvSpPr txBox="1"/>
            <p:nvPr/>
          </p:nvSpPr>
          <p:spPr>
            <a:xfrm>
              <a:off x="6493325" y="3097814"/>
              <a:ext cx="1524000" cy="31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Position</a:t>
              </a:r>
              <a:r>
                <a:rPr lang="en-US" sz="1800" dirty="0" smtClean="0">
                  <a:solidFill>
                    <a:srgbClr val="00B0F0"/>
                  </a:solidFill>
                  <a:latin typeface="Calibri"/>
                </a:rPr>
                <a:t> </a:t>
              </a:r>
              <a:r>
                <a:rPr lang="en-US" sz="1800" i="1" dirty="0" smtClean="0">
                  <a:solidFill>
                    <a:srgbClr val="00B050"/>
                  </a:solidFill>
                  <a:latin typeface="Calibri"/>
                </a:rPr>
                <a:t>c</a:t>
              </a:r>
              <a:r>
                <a:rPr lang="en-US" sz="1800" dirty="0" smtClean="0">
                  <a:solidFill>
                    <a:srgbClr val="00B050"/>
                  </a:solidFill>
                  <a:latin typeface="Calibri"/>
                </a:rPr>
                <a:t>(</a:t>
              </a:r>
              <a:r>
                <a:rPr lang="en-US" sz="1800" i="1" dirty="0" smtClean="0">
                  <a:solidFill>
                    <a:srgbClr val="00B050"/>
                  </a:solidFill>
                  <a:latin typeface="Calibri"/>
                </a:rPr>
                <a:t>p</a:t>
              </a:r>
              <a:r>
                <a:rPr lang="en-US" sz="1800" dirty="0" smtClean="0">
                  <a:solidFill>
                    <a:srgbClr val="00B050"/>
                  </a:solidFill>
                  <a:latin typeface="Calibri"/>
                </a:rPr>
                <a:t>)</a:t>
              </a:r>
              <a:endParaRPr lang="en-US" sz="1800" dirty="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658429" y="3034171"/>
              <a:ext cx="232895" cy="105178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69802" y="1715161"/>
            <a:ext cx="1717595" cy="1234341"/>
            <a:chOff x="6709794" y="2057400"/>
            <a:chExt cx="1443611" cy="1037443"/>
          </a:xfrm>
        </p:grpSpPr>
        <p:sp>
          <p:nvSpPr>
            <p:cNvPr id="11" name="Right Arrow 10"/>
            <p:cNvSpPr/>
            <p:nvPr/>
          </p:nvSpPr>
          <p:spPr>
            <a:xfrm rot="16200000">
              <a:off x="6265175" y="2502019"/>
              <a:ext cx="1037443" cy="148206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81804" y="2198215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Normal </a:t>
              </a:r>
              <a:r>
                <a:rPr lang="en-US" sz="1800" i="1" dirty="0" smtClean="0">
                  <a:solidFill>
                    <a:srgbClr val="92D050"/>
                  </a:solidFill>
                  <a:latin typeface="Calibri"/>
                </a:rPr>
                <a:t>n</a:t>
              </a:r>
              <a:r>
                <a:rPr lang="en-US" sz="1800" dirty="0" smtClean="0">
                  <a:solidFill>
                    <a:srgbClr val="92D050"/>
                  </a:solidFill>
                  <a:latin typeface="Calibri"/>
                </a:rPr>
                <a:t>(</a:t>
              </a:r>
              <a:r>
                <a:rPr lang="en-US" sz="1800" i="1" dirty="0" smtClean="0">
                  <a:solidFill>
                    <a:srgbClr val="92D050"/>
                  </a:solidFill>
                  <a:latin typeface="Calibri"/>
                </a:rPr>
                <a:t>p</a:t>
              </a:r>
              <a:r>
                <a:rPr lang="en-US" sz="1800" dirty="0" smtClean="0">
                  <a:solidFill>
                    <a:srgbClr val="92D050"/>
                  </a:solidFill>
                  <a:latin typeface="Calibri"/>
                </a:rPr>
                <a:t>)</a:t>
              </a:r>
              <a:endParaRPr lang="en-US" sz="1800" dirty="0">
                <a:solidFill>
                  <a:srgbClr val="92D050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419600" y="4016301"/>
            <a:ext cx="4453597" cy="1851099"/>
            <a:chOff x="4760685" y="4187371"/>
            <a:chExt cx="4078515" cy="1695200"/>
          </a:xfrm>
        </p:grpSpPr>
        <p:pic>
          <p:nvPicPr>
            <p:cNvPr id="21197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52238" y="4187371"/>
              <a:ext cx="1186962" cy="1262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197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0685" y="4198257"/>
              <a:ext cx="1204685" cy="1259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Flowchart: Data 22"/>
            <p:cNvSpPr/>
            <p:nvPr/>
          </p:nvSpPr>
          <p:spPr>
            <a:xfrm rot="5400000">
              <a:off x="4724901" y="4228599"/>
              <a:ext cx="1275347" cy="1200150"/>
            </a:xfrm>
            <a:prstGeom prst="flowChartInputOutpu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1197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6801" y="4484914"/>
              <a:ext cx="1320800" cy="1001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Flowchart: Data 23"/>
            <p:cNvSpPr/>
            <p:nvPr/>
          </p:nvSpPr>
          <p:spPr>
            <a:xfrm rot="5400000" flipV="1">
              <a:off x="7601451" y="4228599"/>
              <a:ext cx="1275347" cy="1200150"/>
            </a:xfrm>
            <a:prstGeom prst="flowChartInputOutpu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43625" y="4476750"/>
              <a:ext cx="1314450" cy="1009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44411" y="5513239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Visible images </a:t>
              </a:r>
              <a:r>
                <a:rPr lang="en-US" sz="1800" i="1" dirty="0" smtClean="0">
                  <a:solidFill>
                    <a:srgbClr val="92D050"/>
                  </a:solidFill>
                  <a:latin typeface="Calibri"/>
                </a:rPr>
                <a:t>V</a:t>
              </a:r>
              <a:r>
                <a:rPr lang="en-US" sz="1800" dirty="0" smtClean="0">
                  <a:solidFill>
                    <a:srgbClr val="92D050"/>
                  </a:solidFill>
                  <a:latin typeface="Calibri"/>
                </a:rPr>
                <a:t>(</a:t>
              </a:r>
              <a:r>
                <a:rPr lang="en-US" sz="1800" i="1" dirty="0" smtClean="0">
                  <a:solidFill>
                    <a:srgbClr val="92D050"/>
                  </a:solidFill>
                  <a:latin typeface="Calibri"/>
                </a:rPr>
                <a:t>p</a:t>
              </a:r>
              <a:r>
                <a:rPr lang="en-US" sz="1800" dirty="0" smtClean="0">
                  <a:solidFill>
                    <a:srgbClr val="92D050"/>
                  </a:solidFill>
                  <a:latin typeface="Calibri"/>
                </a:rPr>
                <a:t>)</a:t>
              </a:r>
              <a:endParaRPr lang="en-US" sz="1800" dirty="0">
                <a:solidFill>
                  <a:srgbClr val="92D050"/>
                </a:solidFill>
                <a:latin typeface="Calibri"/>
              </a:endParaRPr>
            </a:p>
          </p:txBody>
        </p:sp>
      </p:grpSp>
      <p:sp>
        <p:nvSpPr>
          <p:cNvPr id="37" name="Flowchart: Data 36"/>
          <p:cNvSpPr/>
          <p:nvPr/>
        </p:nvSpPr>
        <p:spPr>
          <a:xfrm rot="5400000">
            <a:off x="7789391" y="4380296"/>
            <a:ext cx="331581" cy="312030"/>
          </a:xfrm>
          <a:prstGeom prst="flowChartInputOutp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lowchart: Data 37"/>
          <p:cNvSpPr/>
          <p:nvPr/>
        </p:nvSpPr>
        <p:spPr>
          <a:xfrm rot="5400000" flipV="1">
            <a:off x="5129622" y="4407078"/>
            <a:ext cx="331579" cy="312028"/>
          </a:xfrm>
          <a:prstGeom prst="flowChartInputOutp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74050" y="4549702"/>
            <a:ext cx="341747" cy="2625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51207" y="4789970"/>
            <a:ext cx="119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9x9 pixels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994084"/>
      </p:ext>
    </p:extLst>
  </p:cSld>
  <p:clrMapOvr>
    <a:masterClrMapping/>
  </p:clrMapOvr>
  <p:transition xmlns:p14="http://schemas.microsoft.com/office/powerpoint/2010/main" advTm="5204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7" grpId="0" animBg="1"/>
      <p:bldP spid="38" grpId="0" animBg="1"/>
      <p:bldP spid="39" grpId="0" animBg="1"/>
      <p:bldP spid="4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Photo-consistency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Photo-consistency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 </a:t>
            </a:r>
            <a:r>
              <a:rPr lang="en-US" dirty="0" smtClean="0"/>
              <a:t>of </a:t>
            </a:r>
            <a:r>
              <a:rPr lang="en-US" i="1" dirty="0" smtClean="0">
                <a:solidFill>
                  <a:srgbClr val="92D050"/>
                </a:solidFill>
              </a:rPr>
              <a:t>p </a:t>
            </a:r>
            <a:r>
              <a:rPr lang="en-US" dirty="0" smtClean="0"/>
              <a:t>between</a:t>
            </a:r>
            <a:br>
              <a:rPr lang="en-US" dirty="0" smtClean="0"/>
            </a:br>
            <a:r>
              <a:rPr lang="en-US" dirty="0" smtClean="0"/>
              <a:t>two images 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endParaRPr lang="en-US" i="1" dirty="0">
              <a:solidFill>
                <a:srgbClr val="92D05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320898" y="3505200"/>
            <a:ext cx="1124090" cy="2133601"/>
            <a:chOff x="2514599" y="4267199"/>
            <a:chExt cx="1124090" cy="2133601"/>
          </a:xfrm>
          <a:solidFill>
            <a:schemeClr val="bg1">
              <a:lumMod val="95000"/>
            </a:schemeClr>
          </a:solidFill>
        </p:grpSpPr>
        <p:sp>
          <p:nvSpPr>
            <p:cNvPr id="16" name="Trapezoid 15"/>
            <p:cNvSpPr/>
            <p:nvPr/>
          </p:nvSpPr>
          <p:spPr>
            <a:xfrm rot="16200000">
              <a:off x="2009844" y="4771955"/>
              <a:ext cx="2133601" cy="1124089"/>
            </a:xfrm>
            <a:prstGeom prst="trapezoid">
              <a:avLst>
                <a:gd name="adj" fmla="val 41325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>
              <a:stCxn id="16" idx="0"/>
              <a:endCxn id="16" idx="2"/>
            </p:cNvCxnSpPr>
            <p:nvPr/>
          </p:nvCxnSpPr>
          <p:spPr>
            <a:xfrm rot="10800000" flipH="1">
              <a:off x="2514599" y="5333999"/>
              <a:ext cx="1124089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516981" y="4788694"/>
              <a:ext cx="1116807" cy="23336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14600" y="5626894"/>
              <a:ext cx="1123950" cy="23812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179489" y="5338123"/>
              <a:ext cx="1584628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352677" y="5323475"/>
              <a:ext cx="1821811" cy="837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034776" y="5337577"/>
              <a:ext cx="1383514" cy="476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rot="5400000">
            <a:off x="663688" y="36195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V="1">
            <a:off x="663688" y="52959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01262">
            <a:off x="488961" y="3424191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298738" flipV="1">
            <a:off x="537658" y="5490266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798735" y="4095690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308" y="472440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US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2727551" y="37266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3018064" y="3601926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3385457" y="344952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lowchart: Connector 61"/>
          <p:cNvSpPr/>
          <p:nvPr/>
        </p:nvSpPr>
        <p:spPr>
          <a:xfrm flipV="1">
            <a:off x="2275795" y="5131392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Flowchart: Connector 62"/>
          <p:cNvSpPr/>
          <p:nvPr/>
        </p:nvSpPr>
        <p:spPr>
          <a:xfrm flipV="1">
            <a:off x="2482964" y="5214662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lowchart: Connector 63"/>
          <p:cNvSpPr/>
          <p:nvPr/>
        </p:nvSpPr>
        <p:spPr>
          <a:xfrm flipV="1">
            <a:off x="2723468" y="5312452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Flowchart: Connector 64"/>
          <p:cNvSpPr/>
          <p:nvPr/>
        </p:nvSpPr>
        <p:spPr>
          <a:xfrm flipV="1">
            <a:off x="3013981" y="542476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Flowchart: Connector 65"/>
          <p:cNvSpPr/>
          <p:nvPr/>
        </p:nvSpPr>
        <p:spPr>
          <a:xfrm flipV="1">
            <a:off x="3381374" y="556407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Flowchart: Connector 72"/>
          <p:cNvSpPr/>
          <p:nvPr/>
        </p:nvSpPr>
        <p:spPr>
          <a:xfrm>
            <a:off x="2282938" y="4217196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lowchart: Connector 73"/>
          <p:cNvSpPr/>
          <p:nvPr/>
        </p:nvSpPr>
        <p:spPr>
          <a:xfrm>
            <a:off x="2492488" y="4168095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lowchart: Connector 74"/>
          <p:cNvSpPr/>
          <p:nvPr/>
        </p:nvSpPr>
        <p:spPr>
          <a:xfrm>
            <a:off x="2728230" y="4113326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Flowchart: Connector 75"/>
          <p:cNvSpPr/>
          <p:nvPr/>
        </p:nvSpPr>
        <p:spPr>
          <a:xfrm>
            <a:off x="3018743" y="4045745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Flowchart: Connector 76"/>
          <p:cNvSpPr/>
          <p:nvPr/>
        </p:nvSpPr>
        <p:spPr>
          <a:xfrm>
            <a:off x="3383755" y="39576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lowchart: Connector 82"/>
          <p:cNvSpPr/>
          <p:nvPr/>
        </p:nvSpPr>
        <p:spPr>
          <a:xfrm flipV="1">
            <a:off x="2279197" y="4824210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Flowchart: Connector 83"/>
          <p:cNvSpPr/>
          <p:nvPr/>
        </p:nvSpPr>
        <p:spPr>
          <a:xfrm flipV="1">
            <a:off x="2488747" y="4862236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Flowchart: Connector 84"/>
          <p:cNvSpPr/>
          <p:nvPr/>
        </p:nvSpPr>
        <p:spPr>
          <a:xfrm flipV="1">
            <a:off x="2724489" y="49052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Flowchart: Connector 85"/>
          <p:cNvSpPr/>
          <p:nvPr/>
        </p:nvSpPr>
        <p:spPr>
          <a:xfrm flipV="1">
            <a:off x="3015002" y="4960419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Flowchart: Connector 86"/>
          <p:cNvSpPr/>
          <p:nvPr/>
        </p:nvSpPr>
        <p:spPr>
          <a:xfrm flipV="1">
            <a:off x="3380014" y="50354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Flowchart: Connector 88"/>
          <p:cNvSpPr/>
          <p:nvPr/>
        </p:nvSpPr>
        <p:spPr>
          <a:xfrm>
            <a:off x="2282938" y="4531355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Flowchart: Connector 89"/>
          <p:cNvSpPr/>
          <p:nvPr/>
        </p:nvSpPr>
        <p:spPr>
          <a:xfrm>
            <a:off x="2492488" y="4525817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Flowchart: Connector 90"/>
          <p:cNvSpPr/>
          <p:nvPr/>
        </p:nvSpPr>
        <p:spPr>
          <a:xfrm>
            <a:off x="2728230" y="4519943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Flowchart: Connector 91"/>
          <p:cNvSpPr/>
          <p:nvPr/>
        </p:nvSpPr>
        <p:spPr>
          <a:xfrm>
            <a:off x="3018743" y="451373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Flowchart: Connector 92"/>
          <p:cNvSpPr/>
          <p:nvPr/>
        </p:nvSpPr>
        <p:spPr>
          <a:xfrm>
            <a:off x="3383755" y="4507189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777988" y="3657600"/>
            <a:ext cx="1578525" cy="533400"/>
            <a:chOff x="609600" y="3505200"/>
            <a:chExt cx="1578525" cy="533400"/>
          </a:xfrm>
        </p:grpSpPr>
        <p:sp>
          <p:nvSpPr>
            <p:cNvPr id="57" name="Flowchart: Connector 56"/>
            <p:cNvSpPr/>
            <p:nvPr/>
          </p:nvSpPr>
          <p:spPr>
            <a:xfrm>
              <a:off x="2111490" y="3778140"/>
              <a:ext cx="76635" cy="85925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609600" y="3505200"/>
              <a:ext cx="1447800" cy="30480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272315" y="3638490"/>
              <a:ext cx="4121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85245" y="3409890"/>
            <a:ext cx="1788317" cy="523305"/>
            <a:chOff x="616857" y="3257490"/>
            <a:chExt cx="1788317" cy="523305"/>
          </a:xfrm>
        </p:grpSpPr>
        <p:sp>
          <p:nvSpPr>
            <p:cNvPr id="58" name="Flowchart: Connector 57"/>
            <p:cNvSpPr/>
            <p:nvPr/>
          </p:nvSpPr>
          <p:spPr>
            <a:xfrm>
              <a:off x="2318659" y="3683795"/>
              <a:ext cx="86515" cy="970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>
              <a:off x="616857" y="3461657"/>
              <a:ext cx="1661886" cy="239486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371600" y="3257490"/>
              <a:ext cx="42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4742967" y="2667000"/>
            <a:ext cx="318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pixel color in image </a:t>
            </a:r>
            <a:r>
              <a:rPr lang="en-US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3476447"/>
      </p:ext>
    </p:extLst>
  </p:cSld>
  <p:clrMapOvr>
    <a:masterClrMapping/>
  </p:clrMapOvr>
  <p:transition xmlns:p14="http://schemas.microsoft.com/office/powerpoint/2010/main" advTm="69280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0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Photo-consistency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Photo-consistency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 </a:t>
            </a:r>
            <a:r>
              <a:rPr lang="en-US" dirty="0" smtClean="0"/>
              <a:t>of </a:t>
            </a:r>
            <a:r>
              <a:rPr lang="en-US" i="1" dirty="0" smtClean="0">
                <a:solidFill>
                  <a:srgbClr val="92D050"/>
                </a:solidFill>
              </a:rPr>
              <a:t>p </a:t>
            </a:r>
            <a:r>
              <a:rPr lang="en-US" dirty="0" smtClean="0"/>
              <a:t>between</a:t>
            </a:r>
            <a:br>
              <a:rPr lang="en-US" dirty="0" smtClean="0"/>
            </a:br>
            <a:r>
              <a:rPr lang="en-US" dirty="0" smtClean="0"/>
              <a:t>two images 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endParaRPr lang="en-US" i="1" dirty="0">
              <a:solidFill>
                <a:srgbClr val="92D050"/>
              </a:solidFill>
            </a:endParaRPr>
          </a:p>
        </p:txBody>
      </p:sp>
      <p:grpSp>
        <p:nvGrpSpPr>
          <p:cNvPr id="4" name="Group 46"/>
          <p:cNvGrpSpPr/>
          <p:nvPr/>
        </p:nvGrpSpPr>
        <p:grpSpPr>
          <a:xfrm>
            <a:off x="2320898" y="3505200"/>
            <a:ext cx="1124090" cy="2133601"/>
            <a:chOff x="2514599" y="4267199"/>
            <a:chExt cx="1124090" cy="2133601"/>
          </a:xfrm>
          <a:solidFill>
            <a:schemeClr val="bg1">
              <a:lumMod val="95000"/>
            </a:schemeClr>
          </a:solidFill>
        </p:grpSpPr>
        <p:sp>
          <p:nvSpPr>
            <p:cNvPr id="16" name="Trapezoid 15"/>
            <p:cNvSpPr/>
            <p:nvPr/>
          </p:nvSpPr>
          <p:spPr>
            <a:xfrm rot="16200000">
              <a:off x="2009844" y="4771955"/>
              <a:ext cx="2133601" cy="1124089"/>
            </a:xfrm>
            <a:prstGeom prst="trapezoid">
              <a:avLst>
                <a:gd name="adj" fmla="val 41325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>
              <a:stCxn id="16" idx="0"/>
              <a:endCxn id="16" idx="2"/>
            </p:cNvCxnSpPr>
            <p:nvPr/>
          </p:nvCxnSpPr>
          <p:spPr>
            <a:xfrm rot="10800000" flipH="1">
              <a:off x="2514599" y="5333999"/>
              <a:ext cx="1124089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516981" y="4788694"/>
              <a:ext cx="1116807" cy="23336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14600" y="5626894"/>
              <a:ext cx="1123950" cy="23812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179489" y="5338123"/>
              <a:ext cx="1584628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352677" y="5323475"/>
              <a:ext cx="1821811" cy="837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034776" y="5337577"/>
              <a:ext cx="1383514" cy="476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rot="5400000">
            <a:off x="663688" y="36195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V="1">
            <a:off x="663688" y="52959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01262">
            <a:off x="488961" y="3424191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298738" flipV="1">
            <a:off x="537658" y="5490266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798735" y="4095690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308" y="472440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US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2727551" y="37266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3018064" y="3601926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3385457" y="344952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lowchart: Connector 61"/>
          <p:cNvSpPr/>
          <p:nvPr/>
        </p:nvSpPr>
        <p:spPr>
          <a:xfrm flipV="1">
            <a:off x="2275795" y="5131392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Flowchart: Connector 62"/>
          <p:cNvSpPr/>
          <p:nvPr/>
        </p:nvSpPr>
        <p:spPr>
          <a:xfrm flipV="1">
            <a:off x="2482964" y="5214662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lowchart: Connector 63"/>
          <p:cNvSpPr/>
          <p:nvPr/>
        </p:nvSpPr>
        <p:spPr>
          <a:xfrm flipV="1">
            <a:off x="2723468" y="5312452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Flowchart: Connector 64"/>
          <p:cNvSpPr/>
          <p:nvPr/>
        </p:nvSpPr>
        <p:spPr>
          <a:xfrm flipV="1">
            <a:off x="3013981" y="542476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Flowchart: Connector 65"/>
          <p:cNvSpPr/>
          <p:nvPr/>
        </p:nvSpPr>
        <p:spPr>
          <a:xfrm flipV="1">
            <a:off x="3381374" y="556407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Flowchart: Connector 72"/>
          <p:cNvSpPr/>
          <p:nvPr/>
        </p:nvSpPr>
        <p:spPr>
          <a:xfrm>
            <a:off x="2282938" y="4217196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lowchart: Connector 73"/>
          <p:cNvSpPr/>
          <p:nvPr/>
        </p:nvSpPr>
        <p:spPr>
          <a:xfrm>
            <a:off x="2492488" y="4168095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lowchart: Connector 74"/>
          <p:cNvSpPr/>
          <p:nvPr/>
        </p:nvSpPr>
        <p:spPr>
          <a:xfrm>
            <a:off x="2728230" y="4113326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Flowchart: Connector 75"/>
          <p:cNvSpPr/>
          <p:nvPr/>
        </p:nvSpPr>
        <p:spPr>
          <a:xfrm>
            <a:off x="3018743" y="4045745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Flowchart: Connector 76"/>
          <p:cNvSpPr/>
          <p:nvPr/>
        </p:nvSpPr>
        <p:spPr>
          <a:xfrm>
            <a:off x="3383755" y="39576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lowchart: Connector 82"/>
          <p:cNvSpPr/>
          <p:nvPr/>
        </p:nvSpPr>
        <p:spPr>
          <a:xfrm flipV="1">
            <a:off x="2279197" y="4824210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Flowchart: Connector 83"/>
          <p:cNvSpPr/>
          <p:nvPr/>
        </p:nvSpPr>
        <p:spPr>
          <a:xfrm flipV="1">
            <a:off x="2488747" y="4862236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Flowchart: Connector 84"/>
          <p:cNvSpPr/>
          <p:nvPr/>
        </p:nvSpPr>
        <p:spPr>
          <a:xfrm flipV="1">
            <a:off x="2724489" y="49052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Flowchart: Connector 85"/>
          <p:cNvSpPr/>
          <p:nvPr/>
        </p:nvSpPr>
        <p:spPr>
          <a:xfrm flipV="1">
            <a:off x="3015002" y="4960419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Flowchart: Connector 86"/>
          <p:cNvSpPr/>
          <p:nvPr/>
        </p:nvSpPr>
        <p:spPr>
          <a:xfrm flipV="1">
            <a:off x="3380014" y="50354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Flowchart: Connector 88"/>
          <p:cNvSpPr/>
          <p:nvPr/>
        </p:nvSpPr>
        <p:spPr>
          <a:xfrm>
            <a:off x="2282938" y="4531355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Flowchart: Connector 89"/>
          <p:cNvSpPr/>
          <p:nvPr/>
        </p:nvSpPr>
        <p:spPr>
          <a:xfrm>
            <a:off x="2492488" y="4525817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Flowchart: Connector 90"/>
          <p:cNvSpPr/>
          <p:nvPr/>
        </p:nvSpPr>
        <p:spPr>
          <a:xfrm>
            <a:off x="2728230" y="4519943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Flowchart: Connector 91"/>
          <p:cNvSpPr/>
          <p:nvPr/>
        </p:nvSpPr>
        <p:spPr>
          <a:xfrm>
            <a:off x="3018743" y="451373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Flowchart: Connector 92"/>
          <p:cNvSpPr/>
          <p:nvPr/>
        </p:nvSpPr>
        <p:spPr>
          <a:xfrm>
            <a:off x="3383755" y="4507189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96"/>
          <p:cNvGrpSpPr/>
          <p:nvPr/>
        </p:nvGrpSpPr>
        <p:grpSpPr>
          <a:xfrm>
            <a:off x="827314" y="3930540"/>
            <a:ext cx="1529199" cy="1584890"/>
            <a:chOff x="658926" y="3778140"/>
            <a:chExt cx="1529199" cy="1584890"/>
          </a:xfrm>
        </p:grpSpPr>
        <p:sp>
          <p:nvSpPr>
            <p:cNvPr id="57" name="Flowchart: Connector 56"/>
            <p:cNvSpPr/>
            <p:nvPr/>
          </p:nvSpPr>
          <p:spPr>
            <a:xfrm>
              <a:off x="2111490" y="3778140"/>
              <a:ext cx="76635" cy="85925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rot="5400000" flipH="1" flipV="1">
              <a:off x="640785" y="3900716"/>
              <a:ext cx="1480455" cy="1444173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974612" y="4343400"/>
              <a:ext cx="440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sz="12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01"/>
          <p:cNvGrpSpPr/>
          <p:nvPr/>
        </p:nvGrpSpPr>
        <p:grpSpPr>
          <a:xfrm>
            <a:off x="838200" y="3836195"/>
            <a:ext cx="1735362" cy="1726407"/>
            <a:chOff x="669812" y="3683795"/>
            <a:chExt cx="1735362" cy="1726407"/>
          </a:xfrm>
        </p:grpSpPr>
        <p:sp>
          <p:nvSpPr>
            <p:cNvPr id="58" name="Flowchart: Connector 57"/>
            <p:cNvSpPr/>
            <p:nvPr/>
          </p:nvSpPr>
          <p:spPr>
            <a:xfrm>
              <a:off x="2318659" y="3683795"/>
              <a:ext cx="86515" cy="970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669812" y="3817257"/>
              <a:ext cx="1658257" cy="1592945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279412" y="4648200"/>
              <a:ext cx="45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sz="12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742967" y="2667000"/>
            <a:ext cx="318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pixel color in image </a:t>
            </a:r>
            <a:r>
              <a:rPr lang="en-US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42967" y="3043535"/>
            <a:ext cx="324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pixel color in image </a:t>
            </a:r>
            <a:r>
              <a:rPr lang="en-US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US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735198"/>
            <a:ext cx="4800600" cy="105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354278"/>
      </p:ext>
    </p:extLst>
  </p:cSld>
  <p:clrMapOvr>
    <a:masterClrMapping/>
  </p:clrMapOvr>
  <p:transition xmlns:p14="http://schemas.microsoft.com/office/powerpoint/2010/main" advTm="4149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7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Photo-consistency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Photo-consistency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 </a:t>
            </a:r>
            <a:r>
              <a:rPr lang="en-US" dirty="0" smtClean="0"/>
              <a:t>of </a:t>
            </a:r>
            <a:r>
              <a:rPr lang="en-US" i="1" dirty="0" smtClean="0">
                <a:solidFill>
                  <a:srgbClr val="92D050"/>
                </a:solidFill>
              </a:rPr>
              <a:t>p </a:t>
            </a:r>
            <a:r>
              <a:rPr lang="en-US" dirty="0" smtClean="0"/>
              <a:t>between</a:t>
            </a:r>
            <a:br>
              <a:rPr lang="en-US" dirty="0" smtClean="0"/>
            </a:br>
            <a:r>
              <a:rPr lang="en-US" dirty="0" smtClean="0"/>
              <a:t>two images 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endParaRPr lang="en-US" i="1" dirty="0">
              <a:solidFill>
                <a:srgbClr val="92D050"/>
              </a:solidFill>
            </a:endParaRPr>
          </a:p>
        </p:txBody>
      </p:sp>
      <p:grpSp>
        <p:nvGrpSpPr>
          <p:cNvPr id="4" name="Group 46"/>
          <p:cNvGrpSpPr/>
          <p:nvPr/>
        </p:nvGrpSpPr>
        <p:grpSpPr>
          <a:xfrm>
            <a:off x="2320898" y="3505200"/>
            <a:ext cx="1124090" cy="2133601"/>
            <a:chOff x="2514599" y="4267199"/>
            <a:chExt cx="1124090" cy="2133601"/>
          </a:xfrm>
          <a:solidFill>
            <a:schemeClr val="bg1">
              <a:lumMod val="95000"/>
            </a:schemeClr>
          </a:solidFill>
        </p:grpSpPr>
        <p:sp>
          <p:nvSpPr>
            <p:cNvPr id="16" name="Trapezoid 15"/>
            <p:cNvSpPr/>
            <p:nvPr/>
          </p:nvSpPr>
          <p:spPr>
            <a:xfrm rot="16200000">
              <a:off x="2009844" y="4771955"/>
              <a:ext cx="2133601" cy="1124089"/>
            </a:xfrm>
            <a:prstGeom prst="trapezoid">
              <a:avLst>
                <a:gd name="adj" fmla="val 41325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>
              <a:stCxn id="16" idx="0"/>
              <a:endCxn id="16" idx="2"/>
            </p:cNvCxnSpPr>
            <p:nvPr/>
          </p:nvCxnSpPr>
          <p:spPr>
            <a:xfrm rot="10800000" flipH="1">
              <a:off x="2514599" y="5333999"/>
              <a:ext cx="1124089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516981" y="4788694"/>
              <a:ext cx="1116807" cy="23336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14600" y="5626894"/>
              <a:ext cx="1123950" cy="23812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179489" y="5338123"/>
              <a:ext cx="1584628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352677" y="5323475"/>
              <a:ext cx="1821811" cy="837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034776" y="5337577"/>
              <a:ext cx="1383514" cy="476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rot="5400000">
            <a:off x="663688" y="36195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V="1">
            <a:off x="663688" y="52959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01262">
            <a:off x="488961" y="3424191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298738" flipV="1">
            <a:off x="537658" y="5490266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798735" y="4095690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308" y="472440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US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2727551" y="37266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3018064" y="3601926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3385457" y="344952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lowchart: Connector 61"/>
          <p:cNvSpPr/>
          <p:nvPr/>
        </p:nvSpPr>
        <p:spPr>
          <a:xfrm flipV="1">
            <a:off x="2275795" y="5131392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Flowchart: Connector 62"/>
          <p:cNvSpPr/>
          <p:nvPr/>
        </p:nvSpPr>
        <p:spPr>
          <a:xfrm flipV="1">
            <a:off x="2482964" y="5214662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lowchart: Connector 63"/>
          <p:cNvSpPr/>
          <p:nvPr/>
        </p:nvSpPr>
        <p:spPr>
          <a:xfrm flipV="1">
            <a:off x="2723468" y="5312452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Flowchart: Connector 64"/>
          <p:cNvSpPr/>
          <p:nvPr/>
        </p:nvSpPr>
        <p:spPr>
          <a:xfrm flipV="1">
            <a:off x="3013981" y="542476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Flowchart: Connector 65"/>
          <p:cNvSpPr/>
          <p:nvPr/>
        </p:nvSpPr>
        <p:spPr>
          <a:xfrm flipV="1">
            <a:off x="3381374" y="556407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Flowchart: Connector 72"/>
          <p:cNvSpPr/>
          <p:nvPr/>
        </p:nvSpPr>
        <p:spPr>
          <a:xfrm>
            <a:off x="2282938" y="4217196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lowchart: Connector 73"/>
          <p:cNvSpPr/>
          <p:nvPr/>
        </p:nvSpPr>
        <p:spPr>
          <a:xfrm>
            <a:off x="2492488" y="4168095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lowchart: Connector 74"/>
          <p:cNvSpPr/>
          <p:nvPr/>
        </p:nvSpPr>
        <p:spPr>
          <a:xfrm>
            <a:off x="2728230" y="4113326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Flowchart: Connector 75"/>
          <p:cNvSpPr/>
          <p:nvPr/>
        </p:nvSpPr>
        <p:spPr>
          <a:xfrm>
            <a:off x="3018743" y="4045745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Flowchart: Connector 76"/>
          <p:cNvSpPr/>
          <p:nvPr/>
        </p:nvSpPr>
        <p:spPr>
          <a:xfrm>
            <a:off x="3383755" y="39576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lowchart: Connector 82"/>
          <p:cNvSpPr/>
          <p:nvPr/>
        </p:nvSpPr>
        <p:spPr>
          <a:xfrm flipV="1">
            <a:off x="2279197" y="4824210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Flowchart: Connector 83"/>
          <p:cNvSpPr/>
          <p:nvPr/>
        </p:nvSpPr>
        <p:spPr>
          <a:xfrm flipV="1">
            <a:off x="2488747" y="4862236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Flowchart: Connector 84"/>
          <p:cNvSpPr/>
          <p:nvPr/>
        </p:nvSpPr>
        <p:spPr>
          <a:xfrm flipV="1">
            <a:off x="2724489" y="49052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Flowchart: Connector 85"/>
          <p:cNvSpPr/>
          <p:nvPr/>
        </p:nvSpPr>
        <p:spPr>
          <a:xfrm flipV="1">
            <a:off x="3015002" y="4960419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Flowchart: Connector 86"/>
          <p:cNvSpPr/>
          <p:nvPr/>
        </p:nvSpPr>
        <p:spPr>
          <a:xfrm flipV="1">
            <a:off x="3380014" y="50354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Flowchart: Connector 88"/>
          <p:cNvSpPr/>
          <p:nvPr/>
        </p:nvSpPr>
        <p:spPr>
          <a:xfrm>
            <a:off x="2282938" y="4531355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Flowchart: Connector 89"/>
          <p:cNvSpPr/>
          <p:nvPr/>
        </p:nvSpPr>
        <p:spPr>
          <a:xfrm>
            <a:off x="2492488" y="4525817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Flowchart: Connector 90"/>
          <p:cNvSpPr/>
          <p:nvPr/>
        </p:nvSpPr>
        <p:spPr>
          <a:xfrm>
            <a:off x="2728230" y="4519943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Flowchart: Connector 91"/>
          <p:cNvSpPr/>
          <p:nvPr/>
        </p:nvSpPr>
        <p:spPr>
          <a:xfrm>
            <a:off x="3018743" y="451373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Flowchart: Connector 92"/>
          <p:cNvSpPr/>
          <p:nvPr/>
        </p:nvSpPr>
        <p:spPr>
          <a:xfrm>
            <a:off x="3383755" y="4507189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lowchart: Connector 56"/>
          <p:cNvSpPr/>
          <p:nvPr/>
        </p:nvSpPr>
        <p:spPr>
          <a:xfrm>
            <a:off x="2279878" y="3930540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rot="5400000" flipH="1" flipV="1">
            <a:off x="809173" y="4053116"/>
            <a:ext cx="1480455" cy="144417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143000" y="4495800"/>
            <a:ext cx="440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2487047" y="3836195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838200" y="3969657"/>
            <a:ext cx="1658257" cy="159294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447800" y="4800600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42967" y="2667000"/>
            <a:ext cx="318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pixel color in image </a:t>
            </a:r>
            <a:r>
              <a:rPr lang="en-US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42967" y="3043535"/>
            <a:ext cx="324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pixel color in image </a:t>
            </a:r>
            <a:r>
              <a:rPr lang="en-US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US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222358" y="3512403"/>
            <a:ext cx="446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Photo-consistency </a:t>
            </a:r>
            <a:r>
              <a:rPr lang="en-US" i="1" dirty="0" smtClean="0">
                <a:solidFill>
                  <a:srgbClr val="92D050"/>
                </a:solidFill>
                <a:latin typeface="Calibri"/>
              </a:rPr>
              <a:t>N</a:t>
            </a:r>
            <a:r>
              <a:rPr lang="en-US" dirty="0" smtClean="0">
                <a:solidFill>
                  <a:srgbClr val="92D050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srgbClr val="92D050"/>
                </a:solidFill>
                <a:latin typeface="Calibri"/>
              </a:rPr>
              <a:t>p</a:t>
            </a:r>
            <a:r>
              <a:rPr lang="en-US" dirty="0" smtClean="0">
                <a:solidFill>
                  <a:srgbClr val="92D050"/>
                </a:solidFill>
                <a:latin typeface="Calibri"/>
              </a:rPr>
              <a:t>)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of </a:t>
            </a:r>
            <a:r>
              <a:rPr lang="en-US" i="1" dirty="0" smtClean="0">
                <a:solidFill>
                  <a:srgbClr val="92D050"/>
                </a:solidFill>
                <a:latin typeface="Calibri"/>
              </a:rPr>
              <a:t>p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with visible images </a:t>
            </a:r>
            <a:r>
              <a:rPr lang="en-US" i="1" dirty="0" smtClean="0">
                <a:solidFill>
                  <a:srgbClr val="92D050"/>
                </a:solidFill>
                <a:latin typeface="Calibri"/>
              </a:rPr>
              <a:t>V(p) = </a:t>
            </a:r>
            <a:r>
              <a:rPr lang="en-US" dirty="0" smtClean="0">
                <a:solidFill>
                  <a:srgbClr val="92D050"/>
                </a:solidFill>
                <a:latin typeface="Calibri"/>
              </a:rPr>
              <a:t>{</a:t>
            </a:r>
            <a:r>
              <a:rPr lang="en-US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US" sz="16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…, I</a:t>
            </a:r>
            <a:r>
              <a:rPr lang="en-US" sz="16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92D050"/>
                </a:solidFill>
                <a:latin typeface="Calibri"/>
              </a:rPr>
              <a:t>}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735198"/>
            <a:ext cx="4800600" cy="105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648200"/>
            <a:ext cx="4267200" cy="101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284650"/>
      </p:ext>
    </p:extLst>
  </p:cSld>
  <p:clrMapOvr>
    <a:masterClrMapping/>
  </p:clrMapOvr>
  <p:transition xmlns:p14="http://schemas.microsoft.com/office/powerpoint/2010/main" advTm="1553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9755E-6 L -3.33333E-6 -0.232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6" grpId="0"/>
      <p:bldP spid="101" grpId="0"/>
      <p:bldP spid="72" grpId="0"/>
      <p:bldP spid="78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 dirty="0"/>
              <a:t>Applications: </a:t>
            </a:r>
            <a:r>
              <a:rPr lang="en-GB" dirty="0" smtClean="0"/>
              <a:t>computer games</a:t>
            </a:r>
            <a:endParaRPr lang="fr-FR" sz="4000" dirty="0"/>
          </a:p>
        </p:txBody>
      </p:sp>
      <p:pic>
        <p:nvPicPr>
          <p:cNvPr id="6" name="face_long_uncomp-1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160" y="1918741"/>
            <a:ext cx="6555698" cy="3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0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rapezoid 33"/>
          <p:cNvSpPr/>
          <p:nvPr/>
        </p:nvSpPr>
        <p:spPr>
          <a:xfrm rot="9395885">
            <a:off x="6210806" y="2297239"/>
            <a:ext cx="1378004" cy="765557"/>
          </a:xfrm>
          <a:prstGeom prst="trapezoi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 rot="9395885">
            <a:off x="6852924" y="2706943"/>
            <a:ext cx="161988" cy="7315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 rot="3995885">
            <a:off x="6718494" y="3025874"/>
            <a:ext cx="721583" cy="103083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 patch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Given initial estimates of</a:t>
            </a:r>
          </a:p>
          <a:p>
            <a:pPr lvl="1"/>
            <a:r>
              <a:rPr lang="en-US" dirty="0" smtClean="0"/>
              <a:t>Position </a:t>
            </a:r>
            <a:r>
              <a:rPr lang="en-US" i="1" dirty="0" smtClean="0">
                <a:solidFill>
                  <a:srgbClr val="92D05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  <a:p>
            <a:pPr lvl="1"/>
            <a:r>
              <a:rPr lang="en-US" dirty="0" smtClean="0"/>
              <a:t>Normal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  <a:p>
            <a:pPr lvl="1"/>
            <a:r>
              <a:rPr lang="en-US" dirty="0" smtClean="0"/>
              <a:t>Visible images </a:t>
            </a:r>
            <a:r>
              <a:rPr lang="en-US" i="1" dirty="0" smtClean="0">
                <a:solidFill>
                  <a:srgbClr val="92D050"/>
                </a:solidFill>
              </a:rPr>
              <a:t>V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  <a:p>
            <a:r>
              <a:rPr lang="en-US" dirty="0" smtClean="0"/>
              <a:t>Refine </a:t>
            </a:r>
            <a:r>
              <a:rPr lang="en-US" i="1" dirty="0" smtClean="0">
                <a:solidFill>
                  <a:srgbClr val="92D05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838200" y="39370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Equation" r:id="rId4" imgW="1765080" imgH="330120" progId="Equation.3">
                  <p:embed/>
                </p:oleObj>
              </mc:Choice>
              <mc:Fallback>
                <p:oleObj name="Equation" r:id="rId4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9370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5181600" y="4928180"/>
            <a:ext cx="3886200" cy="1099222"/>
            <a:chOff x="5181600" y="4928180"/>
            <a:chExt cx="3886200" cy="109922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1816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V="1">
              <a:off x="79248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01262">
              <a:off x="5445984" y="5561657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898738" flipV="1">
              <a:off x="8578859" y="5512960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1"/>
            <p:cNvGrpSpPr/>
            <p:nvPr/>
          </p:nvGrpSpPr>
          <p:grpSpPr>
            <a:xfrm rot="20696876">
              <a:off x="6655549" y="5088182"/>
              <a:ext cx="1143000" cy="939220"/>
              <a:chOff x="6477000" y="5080580"/>
              <a:chExt cx="1143000" cy="9392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477000" y="5080580"/>
                <a:ext cx="1143000" cy="30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901262">
                <a:off x="6741384" y="5714057"/>
                <a:ext cx="224557" cy="305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3" name="TextBox 42"/>
          <p:cNvSpPr txBox="1"/>
          <p:nvPr/>
        </p:nvSpPr>
        <p:spPr>
          <a:xfrm>
            <a:off x="6698467" y="238951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B0F0"/>
                </a:solidFill>
                <a:latin typeface="Calibri"/>
              </a:rPr>
              <a:t>c</a:t>
            </a:r>
            <a:r>
              <a:rPr lang="en-US" sz="1800" dirty="0" smtClean="0">
                <a:solidFill>
                  <a:srgbClr val="00B0F0"/>
                </a:solidFill>
                <a:latin typeface="Calibri"/>
              </a:rPr>
              <a:t>(</a:t>
            </a:r>
            <a:r>
              <a:rPr lang="en-US" sz="1800" i="1" dirty="0" smtClean="0">
                <a:solidFill>
                  <a:srgbClr val="00B0F0"/>
                </a:solidFill>
                <a:latin typeface="Calibri"/>
              </a:rPr>
              <a:t>p</a:t>
            </a:r>
            <a:r>
              <a:rPr lang="en-US" sz="1800" dirty="0" smtClean="0">
                <a:solidFill>
                  <a:srgbClr val="00B0F0"/>
                </a:solidFill>
                <a:latin typeface="Calibri"/>
              </a:rPr>
              <a:t>)</a:t>
            </a:r>
            <a:endParaRPr lang="en-US" sz="18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86600" y="292291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45482595"/>
      </p:ext>
    </p:extLst>
  </p:cSld>
  <p:clrMapOvr>
    <a:masterClrMapping/>
  </p:clrMapOvr>
  <p:transition xmlns:p14="http://schemas.microsoft.com/office/powerpoint/2010/main" advTm="51499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9" grpId="0" animBg="1"/>
      <p:bldP spid="11" grpId="0" animBg="1"/>
      <p:bldP spid="3" grpId="0" build="p"/>
      <p:bldP spid="3" grpId="1" build="p"/>
      <p:bldP spid="43" grpId="0"/>
      <p:bldP spid="4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/>
          <p:cNvCxnSpPr>
            <a:stCxn id="41" idx="0"/>
          </p:cNvCxnSpPr>
          <p:nvPr/>
        </p:nvCxnSpPr>
        <p:spPr>
          <a:xfrm rot="16200000" flipV="1">
            <a:off x="4711184" y="3351503"/>
            <a:ext cx="4534933" cy="28484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210806" y="2297239"/>
            <a:ext cx="1378004" cy="1140968"/>
            <a:chOff x="6210806" y="2297239"/>
            <a:chExt cx="1378004" cy="1140968"/>
          </a:xfrm>
        </p:grpSpPr>
        <p:sp>
          <p:nvSpPr>
            <p:cNvPr id="34" name="Trapezoid 33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 patch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Given initial estimates of</a:t>
            </a:r>
          </a:p>
          <a:p>
            <a:pPr lvl="1"/>
            <a:r>
              <a:rPr lang="en-US" dirty="0" smtClean="0"/>
              <a:t>Position </a:t>
            </a:r>
            <a:r>
              <a:rPr lang="en-US" i="1" dirty="0" smtClean="0">
                <a:solidFill>
                  <a:srgbClr val="FFC000"/>
                </a:solidFill>
              </a:rPr>
              <a:t>c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i="1" dirty="0" smtClean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Normal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Visible images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Refine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C000"/>
                </a:solidFill>
              </a:rPr>
              <a:t>c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i="1" dirty="0" smtClean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838200" y="39370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Equation" r:id="rId4" imgW="1765080" imgH="330120" progId="Equation.3">
                  <p:embed/>
                </p:oleObj>
              </mc:Choice>
              <mc:Fallback>
                <p:oleObj name="Equation" r:id="rId4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9370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7"/>
          <p:cNvGrpSpPr/>
          <p:nvPr/>
        </p:nvGrpSpPr>
        <p:grpSpPr>
          <a:xfrm>
            <a:off x="5181600" y="4928180"/>
            <a:ext cx="3886200" cy="1099222"/>
            <a:chOff x="5181600" y="4928180"/>
            <a:chExt cx="3886200" cy="109922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1816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V="1">
              <a:off x="79248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01262">
              <a:off x="5445984" y="5561657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898738" flipV="1">
              <a:off x="8578859" y="5512960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1"/>
            <p:cNvGrpSpPr/>
            <p:nvPr/>
          </p:nvGrpSpPr>
          <p:grpSpPr>
            <a:xfrm rot="20696876">
              <a:off x="6655549" y="5088182"/>
              <a:ext cx="1143000" cy="939220"/>
              <a:chOff x="6477000" y="5080580"/>
              <a:chExt cx="1143000" cy="9392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477000" y="5080580"/>
                <a:ext cx="1143000" cy="30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901262">
                <a:off x="6741384" y="5714057"/>
                <a:ext cx="224557" cy="305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5181600" y="27548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 DOF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 rot="1072727">
            <a:off x="7685668" y="2927177"/>
            <a:ext cx="1378004" cy="1140968"/>
            <a:chOff x="6210806" y="2297239"/>
            <a:chExt cx="1378004" cy="1140968"/>
          </a:xfrm>
        </p:grpSpPr>
        <p:sp>
          <p:nvSpPr>
            <p:cNvPr id="23" name="Trapezoid 22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702061">
            <a:off x="4597178" y="3709278"/>
            <a:ext cx="1378004" cy="1140968"/>
            <a:chOff x="6210806" y="2297239"/>
            <a:chExt cx="1378004" cy="1140968"/>
          </a:xfrm>
        </p:grpSpPr>
        <p:sp>
          <p:nvSpPr>
            <p:cNvPr id="30" name="Trapezoid 29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312705053"/>
      </p:ext>
    </p:extLst>
  </p:cSld>
  <p:clrMapOvr>
    <a:masterClrMapping/>
  </p:clrMapOvr>
  <p:transition xmlns:p14="http://schemas.microsoft.com/office/powerpoint/2010/main" advTm="5234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1.11111E-6 L 0.01337 0.27939 L -0.00711 -0.16297 L 0.00556 0.14282 " pathEditMode="relative" ptsTypes="AAAA"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255657" y="3267746"/>
            <a:ext cx="1378004" cy="1140968"/>
            <a:chOff x="6210806" y="2297239"/>
            <a:chExt cx="1378004" cy="1140968"/>
          </a:xfrm>
        </p:grpSpPr>
        <p:sp>
          <p:nvSpPr>
            <p:cNvPr id="34" name="Trapezoid 33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 patch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Given initial estimates of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/>
              <a:t>Normal </a:t>
            </a:r>
            <a:r>
              <a:rPr lang="en-US" i="1" dirty="0" smtClean="0">
                <a:solidFill>
                  <a:srgbClr val="FFC000"/>
                </a:solidFill>
              </a:rPr>
              <a:t>n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i="1" dirty="0" smtClean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Visible images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Refine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 and </a:t>
            </a:r>
            <a:r>
              <a:rPr lang="en-US" i="1" dirty="0" smtClean="0">
                <a:solidFill>
                  <a:srgbClr val="FFC000"/>
                </a:solidFill>
              </a:rPr>
              <a:t>n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i="1" dirty="0" smtClean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838200" y="39370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Equation" r:id="rId4" imgW="1765080" imgH="330120" progId="Equation.3">
                  <p:embed/>
                </p:oleObj>
              </mc:Choice>
              <mc:Fallback>
                <p:oleObj name="Equation" r:id="rId4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9370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7"/>
          <p:cNvGrpSpPr/>
          <p:nvPr/>
        </p:nvGrpSpPr>
        <p:grpSpPr>
          <a:xfrm>
            <a:off x="5181600" y="4928180"/>
            <a:ext cx="3886200" cy="1099222"/>
            <a:chOff x="5181600" y="4928180"/>
            <a:chExt cx="3886200" cy="109922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1816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V="1">
              <a:off x="79248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01262">
              <a:off x="5445984" y="5561657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898738" flipV="1">
              <a:off x="8578859" y="5512960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1"/>
            <p:cNvGrpSpPr/>
            <p:nvPr/>
          </p:nvGrpSpPr>
          <p:grpSpPr>
            <a:xfrm rot="20696876">
              <a:off x="6655549" y="5088182"/>
              <a:ext cx="1143000" cy="939220"/>
              <a:chOff x="6477000" y="5080580"/>
              <a:chExt cx="1143000" cy="9392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477000" y="5080580"/>
                <a:ext cx="1143000" cy="30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901262">
                <a:off x="6741384" y="5714057"/>
                <a:ext cx="224557" cy="305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" name="Group 18"/>
          <p:cNvGrpSpPr/>
          <p:nvPr/>
        </p:nvGrpSpPr>
        <p:grpSpPr>
          <a:xfrm rot="584540">
            <a:off x="6231596" y="3276600"/>
            <a:ext cx="1378004" cy="1140968"/>
            <a:chOff x="6210806" y="2297239"/>
            <a:chExt cx="1378004" cy="1140968"/>
          </a:xfrm>
        </p:grpSpPr>
        <p:sp>
          <p:nvSpPr>
            <p:cNvPr id="20" name="Trapezoid 19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rot="1046050">
            <a:off x="6217081" y="3275494"/>
            <a:ext cx="1378004" cy="1140968"/>
            <a:chOff x="6210806" y="2297239"/>
            <a:chExt cx="1378004" cy="1140968"/>
          </a:xfrm>
        </p:grpSpPr>
        <p:sp>
          <p:nvSpPr>
            <p:cNvPr id="24" name="Trapezoid 23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1482342">
            <a:off x="6213452" y="3275494"/>
            <a:ext cx="1378004" cy="1140968"/>
            <a:chOff x="6210806" y="2297239"/>
            <a:chExt cx="1378004" cy="1140968"/>
          </a:xfrm>
        </p:grpSpPr>
        <p:sp>
          <p:nvSpPr>
            <p:cNvPr id="30" name="Trapezoid 29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rot="1942085">
            <a:off x="6219024" y="3271476"/>
            <a:ext cx="1378004" cy="1140968"/>
            <a:chOff x="6210806" y="2297239"/>
            <a:chExt cx="1378004" cy="1140968"/>
          </a:xfrm>
        </p:grpSpPr>
        <p:sp>
          <p:nvSpPr>
            <p:cNvPr id="38" name="Trapezoid 37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2423268">
            <a:off x="6218160" y="3252024"/>
            <a:ext cx="1378004" cy="1140968"/>
            <a:chOff x="6210806" y="2297239"/>
            <a:chExt cx="1378004" cy="1140968"/>
          </a:xfrm>
        </p:grpSpPr>
        <p:sp>
          <p:nvSpPr>
            <p:cNvPr id="45" name="Trapezoid 44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ight Arrow 46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 rot="1889330">
            <a:off x="6221616" y="3258432"/>
            <a:ext cx="1378004" cy="1140968"/>
            <a:chOff x="6210806" y="2297239"/>
            <a:chExt cx="1378004" cy="1140968"/>
          </a:xfrm>
        </p:grpSpPr>
        <p:sp>
          <p:nvSpPr>
            <p:cNvPr id="57" name="Trapezoid 56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Right Arrow 58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rot="1421436">
            <a:off x="6228873" y="3272946"/>
            <a:ext cx="1378004" cy="1140968"/>
            <a:chOff x="6210806" y="2297239"/>
            <a:chExt cx="1378004" cy="1140968"/>
          </a:xfrm>
        </p:grpSpPr>
        <p:sp>
          <p:nvSpPr>
            <p:cNvPr id="61" name="Trapezoid 60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ight Arrow 62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rot="1037850">
            <a:off x="6223240" y="3276764"/>
            <a:ext cx="1378004" cy="1140968"/>
            <a:chOff x="6210806" y="2297239"/>
            <a:chExt cx="1378004" cy="1140968"/>
          </a:xfrm>
        </p:grpSpPr>
        <p:sp>
          <p:nvSpPr>
            <p:cNvPr id="73" name="Trapezoid 72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ight Arrow 74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 rot="584272">
            <a:off x="6223578" y="3281492"/>
            <a:ext cx="1378004" cy="1140968"/>
            <a:chOff x="6210806" y="2297239"/>
            <a:chExt cx="1378004" cy="1140968"/>
          </a:xfrm>
        </p:grpSpPr>
        <p:sp>
          <p:nvSpPr>
            <p:cNvPr id="77" name="Trapezoid 76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 rot="150300">
            <a:off x="6235260" y="3307119"/>
            <a:ext cx="1378004" cy="1140968"/>
            <a:chOff x="6210806" y="2297239"/>
            <a:chExt cx="1378004" cy="1140968"/>
          </a:xfrm>
        </p:grpSpPr>
        <p:sp>
          <p:nvSpPr>
            <p:cNvPr id="81" name="Trapezoid 80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Right Arrow 82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 rot="21326109">
            <a:off x="6248075" y="3311482"/>
            <a:ext cx="1378004" cy="1140968"/>
            <a:chOff x="6210806" y="2297239"/>
            <a:chExt cx="1378004" cy="1140968"/>
          </a:xfrm>
        </p:grpSpPr>
        <p:sp>
          <p:nvSpPr>
            <p:cNvPr id="85" name="Trapezoid 84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Right Arrow 86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5181600" y="30596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2 DOF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40545880"/>
      </p:ext>
    </p:extLst>
  </p:cSld>
  <p:clrMapOvr>
    <a:masterClrMapping/>
  </p:clrMapOvr>
  <p:transition xmlns:p14="http://schemas.microsoft.com/office/powerpoint/2010/main" advTm="1379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Textures may match by accident</a:t>
            </a:r>
          </a:p>
        </p:txBody>
      </p:sp>
    </p:spTree>
    <p:extLst>
      <p:ext uri="{BB962C8B-B14F-4D97-AF65-F5344CB8AC3E}">
        <p14:creationId xmlns:p14="http://schemas.microsoft.com/office/powerpoint/2010/main" val="1139095791"/>
      </p:ext>
    </p:extLst>
  </p:cSld>
  <p:clrMapOvr>
    <a:masterClrMapping/>
  </p:clrMapOvr>
  <p:transition xmlns:p14="http://schemas.microsoft.com/office/powerpoint/2010/main" advTm="21235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Textures may match by accident</a:t>
            </a:r>
          </a:p>
          <a:p>
            <a:r>
              <a:rPr lang="en-US" dirty="0" smtClean="0"/>
              <a:t>Photo-consistency must be reasonably 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67067"/>
      </p:ext>
    </p:extLst>
  </p:cSld>
  <p:clrMapOvr>
    <a:masterClrMapping/>
  </p:clrMapOvr>
  <p:transition xmlns:p14="http://schemas.microsoft.com/office/powerpoint/2010/main" advTm="122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Textures may match by accident</a:t>
            </a:r>
          </a:p>
          <a:p>
            <a:r>
              <a:rPr lang="en-US" altLang="ja-JP" dirty="0" smtClean="0"/>
              <a:t>Photo-consistency must be reasonably high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Verification process</a:t>
            </a:r>
          </a:p>
          <a:p>
            <a:pPr lvl="1"/>
            <a:r>
              <a:rPr lang="en-US" dirty="0" smtClean="0"/>
              <a:t>Keep only high photo-consistency images in </a:t>
            </a:r>
            <a:r>
              <a:rPr lang="en-US" i="1" dirty="0" smtClean="0"/>
              <a:t>V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6841149"/>
      </p:ext>
    </p:extLst>
  </p:cSld>
  <p:clrMapOvr>
    <a:masterClrMapping/>
  </p:clrMapOvr>
  <p:transition xmlns:p14="http://schemas.microsoft.com/office/powerpoint/2010/main" advTm="993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Textures may match by accident</a:t>
            </a:r>
          </a:p>
          <a:p>
            <a:r>
              <a:rPr lang="en-US" altLang="ja-JP" dirty="0" smtClean="0"/>
              <a:t>Photo-consistency must be reasonably high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Verification process</a:t>
            </a:r>
          </a:p>
          <a:p>
            <a:pPr lvl="1"/>
            <a:r>
              <a:rPr lang="en-US" dirty="0" smtClean="0"/>
              <a:t>Keep only high photo-consistency images in </a:t>
            </a:r>
            <a:r>
              <a:rPr lang="en-US" i="1" dirty="0" smtClean="0"/>
              <a:t>V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Accept if |</a:t>
            </a:r>
            <a:r>
              <a:rPr lang="en-US" i="1" dirty="0" smtClean="0"/>
              <a:t>V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dirty="0" smtClean="0"/>
              <a:t>)|≥3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7024"/>
      </p:ext>
    </p:extLst>
  </p:cSld>
  <p:clrMapOvr>
    <a:masterClrMapping/>
  </p:clrMapOvr>
  <p:transition xmlns:p14="http://schemas.microsoft.com/office/powerpoint/2010/main" advTm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</a:t>
            </a:r>
            <a:r>
              <a:rPr lang="en-US" sz="3600" dirty="0" smtClean="0"/>
              <a:t> [Furukawa and Ponce 07]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Preliminaries</a:t>
            </a:r>
          </a:p>
          <a:p>
            <a:pPr marL="514350" indent="-514350"/>
            <a:r>
              <a:rPr lang="en-US" dirty="0" smtClean="0">
                <a:solidFill>
                  <a:srgbClr val="92D050"/>
                </a:solidFill>
              </a:rPr>
              <a:t>Algorithm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Input image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#1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#2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#3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837288"/>
      </p:ext>
    </p:extLst>
  </p:cSld>
  <p:clrMapOvr>
    <a:masterClrMapping/>
  </p:clrMapOvr>
  <p:transition xmlns:p14="http://schemas.microsoft.com/office/powerpoint/2010/main" advTm="26391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</a:t>
            </a:r>
            <a:r>
              <a:rPr lang="en-US" sz="3600" dirty="0" smtClean="0"/>
              <a:t> [Furukawa and Ponce 07]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#1. Feature detection</a:t>
            </a:r>
          </a:p>
          <a:p>
            <a:pPr marL="514350" indent="-514350">
              <a:buNone/>
            </a:pPr>
            <a:r>
              <a:rPr lang="en-US" dirty="0" smtClean="0"/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/>
              <a:t>#3. Patch expansion and filtering</a:t>
            </a:r>
            <a:endParaRPr lang="en-US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Input image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#1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#2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#3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879182"/>
      </p:ext>
    </p:extLst>
  </p:cSld>
  <p:clrMapOvr>
    <a:masterClrMapping/>
  </p:clrMapOvr>
  <p:transition xmlns:p14="http://schemas.microsoft.com/office/powerpoint/2010/main" advTm="13453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00B0F0"/>
                </a:solidFill>
              </a:rPr>
              <a:t>#1. Feature detection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#3. Patch expansion and filtering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Input image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#1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#2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#3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43200" y="3429000"/>
            <a:ext cx="1752600" cy="2895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12604"/>
      </p:ext>
    </p:extLst>
  </p:cSld>
  <p:clrMapOvr>
    <a:masterClrMapping/>
  </p:clrMapOvr>
  <p:transition xmlns:p14="http://schemas.microsoft.com/office/powerpoint/2010/main" advTm="7891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2195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6921" y="3281137"/>
            <a:ext cx="2077024" cy="31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9671" y="3281137"/>
            <a:ext cx="2074273" cy="311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209700"/>
            <a:ext cx="2532320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 local maxima of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Harris corner detector (corners)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Difference of Gaussian (blobs)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0505" y="3281138"/>
            <a:ext cx="2071522" cy="311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7753" y="3281138"/>
            <a:ext cx="2074273" cy="311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0296" y="3236687"/>
            <a:ext cx="2665744" cy="315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865563"/>
      </p:ext>
    </p:extLst>
  </p:cSld>
  <p:clrMapOvr>
    <a:masterClrMapping/>
  </p:clrMapOvr>
  <p:transition xmlns:p14="http://schemas.microsoft.com/office/powerpoint/2010/main" advTm="42485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#1. Feature detection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00B0F0"/>
                </a:solidFill>
              </a:rPr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#3. Patch expansion and filtering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Input image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#1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#2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#3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95800" y="3429000"/>
            <a:ext cx="1752600" cy="2895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161519"/>
      </p:ext>
    </p:extLst>
  </p:cSld>
  <p:clrMapOvr>
    <a:masterClrMapping/>
  </p:clrMapOvr>
  <p:transition xmlns:p14="http://schemas.microsoft.com/office/powerpoint/2010/main" advTm="1434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378857" y="2804815"/>
            <a:ext cx="2895602" cy="2083710"/>
            <a:chOff x="1378857" y="2952750"/>
            <a:chExt cx="2895602" cy="2083710"/>
          </a:xfrm>
        </p:grpSpPr>
        <p:pic>
          <p:nvPicPr>
            <p:cNvPr id="2109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200000">
              <a:off x="3016477" y="295275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1257299" y="324575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6200000" flipV="1">
              <a:off x="3009901" y="3467099"/>
              <a:ext cx="1607458" cy="92165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C000"/>
                </a:solidFill>
                <a:latin typeface="Calibri"/>
              </a:rPr>
              <a:t>p</a:t>
            </a:r>
            <a:endParaRPr lang="en-US" sz="1800" i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triangulation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  <a:endParaRPr lang="en-US" i="1" dirty="0" smtClean="0">
              <a:solidFill>
                <a:srgbClr val="FFC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410246"/>
      </p:ext>
    </p:extLst>
  </p:cSld>
  <p:clrMapOvr>
    <a:masterClrMapping/>
  </p:clrMapOvr>
  <p:transition xmlns:p14="http://schemas.microsoft.com/office/powerpoint/2010/main" advTm="68718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9" grpId="0" animBg="1"/>
      <p:bldP spid="92" grpId="0"/>
      <p:bldP spid="9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90"/>
          <p:cNvGrpSpPr/>
          <p:nvPr/>
        </p:nvGrpSpPr>
        <p:grpSpPr>
          <a:xfrm>
            <a:off x="1378857" y="2804815"/>
            <a:ext cx="2895602" cy="2083710"/>
            <a:chOff x="1378857" y="2952750"/>
            <a:chExt cx="2895602" cy="2083710"/>
          </a:xfrm>
        </p:grpSpPr>
        <p:pic>
          <p:nvPicPr>
            <p:cNvPr id="2109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200000">
              <a:off x="3016477" y="295275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1257299" y="324575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6200000" flipV="1">
              <a:off x="3009901" y="3467099"/>
              <a:ext cx="1607458" cy="92165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C000"/>
                </a:solidFill>
                <a:latin typeface="Calibri"/>
              </a:rPr>
              <a:t>p</a:t>
            </a:r>
            <a:endParaRPr lang="en-US" sz="1800" i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triangulation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parallel to </a:t>
            </a:r>
            <a:r>
              <a:rPr lang="en-US" i="1" dirty="0" smtClean="0">
                <a:solidFill>
                  <a:srgbClr val="FFC000"/>
                </a:solidFill>
                <a:latin typeface="Calibri"/>
              </a:rPr>
              <a:t>Image1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{</a:t>
            </a:r>
            <a:r>
              <a:rPr lang="en-US" i="1" dirty="0" smtClean="0">
                <a:solidFill>
                  <a:srgbClr val="FFC000"/>
                </a:solidFill>
                <a:latin typeface="Calibri"/>
              </a:rPr>
              <a:t>Image1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, </a:t>
            </a:r>
            <a:r>
              <a:rPr lang="en-US" i="1" dirty="0" smtClean="0">
                <a:solidFill>
                  <a:srgbClr val="FFC000"/>
                </a:solidFill>
                <a:latin typeface="Calibri"/>
              </a:rPr>
              <a:t>Image2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}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344929"/>
      </p:ext>
    </p:extLst>
  </p:cSld>
  <p:clrMapOvr>
    <a:masterClrMapping/>
  </p:clrMapOvr>
  <p:transition xmlns:p14="http://schemas.microsoft.com/office/powerpoint/2010/main" advTm="20719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90"/>
          <p:cNvGrpSpPr/>
          <p:nvPr/>
        </p:nvGrpSpPr>
        <p:grpSpPr>
          <a:xfrm>
            <a:off x="1378857" y="2804815"/>
            <a:ext cx="2895602" cy="2083710"/>
            <a:chOff x="1378857" y="2952750"/>
            <a:chExt cx="2895602" cy="2083710"/>
          </a:xfrm>
        </p:grpSpPr>
        <p:pic>
          <p:nvPicPr>
            <p:cNvPr id="2109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200000">
              <a:off x="3016477" y="295275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1257299" y="324575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6200000" flipV="1">
              <a:off x="3009901" y="3467099"/>
              <a:ext cx="1607458" cy="92165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C000"/>
                </a:solidFill>
                <a:latin typeface="Calibri"/>
              </a:rPr>
              <a:t>p</a:t>
            </a:r>
            <a:endParaRPr lang="en-US" sz="1800" i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triangulation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parallel to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{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Image2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}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425371" y="2968171"/>
            <a:ext cx="4575629" cy="1596209"/>
            <a:chOff x="3425371" y="2968171"/>
            <a:chExt cx="4575629" cy="159620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3425371" y="2968171"/>
              <a:ext cx="4318000" cy="14804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856220" y="4419600"/>
              <a:ext cx="144780" cy="144780"/>
            </a:xfrm>
            <a:prstGeom prst="ellipse">
              <a:avLst/>
            </a:prstGeom>
            <a:scene3d>
              <a:camera prst="perspectiveContrastingRightFacing">
                <a:rot lat="623785" lon="18963666" rev="21384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583783" y="3326564"/>
            <a:ext cx="3407817" cy="461665"/>
            <a:chOff x="5583783" y="3326564"/>
            <a:chExt cx="3407817" cy="461665"/>
          </a:xfrm>
        </p:grpSpPr>
        <p:graphicFrame>
          <p:nvGraphicFramePr>
            <p:cNvPr id="227330" name="Object 2"/>
            <p:cNvGraphicFramePr>
              <a:graphicFrameLocks noChangeAspect="1"/>
            </p:cNvGraphicFramePr>
            <p:nvPr/>
          </p:nvGraphicFramePr>
          <p:xfrm>
            <a:off x="5942012" y="3397691"/>
            <a:ext cx="3049588" cy="362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5" name="Equation" r:id="rId5" imgW="1714320" imgH="203040" progId="Equation.3">
                    <p:embed/>
                  </p:oleObj>
                </mc:Choice>
                <mc:Fallback>
                  <p:oleObj name="Equation" r:id="rId5" imgW="17143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2012" y="3397691"/>
                          <a:ext cx="3049588" cy="36295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TextBox 75"/>
            <p:cNvSpPr txBox="1"/>
            <p:nvPr/>
          </p:nvSpPr>
          <p:spPr>
            <a:xfrm>
              <a:off x="5583783" y="332656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If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2590800" y="1295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triangulation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parallel to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{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Image2, </a:t>
            </a:r>
            <a:r>
              <a:rPr lang="en-US" i="1" dirty="0" smtClean="0">
                <a:solidFill>
                  <a:srgbClr val="FFC000"/>
                </a:solidFill>
                <a:latin typeface="Calibri"/>
              </a:rPr>
              <a:t>Image3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}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62600" y="3048000"/>
            <a:ext cx="2110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Add visible images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68364378"/>
      </p:ext>
    </p:extLst>
  </p:cSld>
  <p:clrMapOvr>
    <a:masterClrMapping/>
  </p:clrMapOvr>
  <p:transition xmlns:p14="http://schemas.microsoft.com/office/powerpoint/2010/main" advTm="5664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81" grpId="0"/>
      <p:bldP spid="8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2590800" y="1295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triangulation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parallel to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{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Image2, Image3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}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90"/>
          <p:cNvGrpSpPr/>
          <p:nvPr/>
        </p:nvGrpSpPr>
        <p:grpSpPr>
          <a:xfrm>
            <a:off x="1378857" y="2804815"/>
            <a:ext cx="2895602" cy="2083710"/>
            <a:chOff x="1378857" y="2952750"/>
            <a:chExt cx="2895602" cy="2083710"/>
          </a:xfrm>
        </p:grpSpPr>
        <p:pic>
          <p:nvPicPr>
            <p:cNvPr id="2109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200000">
              <a:off x="3016477" y="295275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1257299" y="324575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6200000" flipV="1">
              <a:off x="3009901" y="3467099"/>
              <a:ext cx="1607458" cy="92165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C000"/>
                </a:solidFill>
                <a:latin typeface="Calibri"/>
              </a:rPr>
              <a:t>p</a:t>
            </a:r>
            <a:endParaRPr lang="en-US" sz="1800" i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71"/>
          <p:cNvGrpSpPr/>
          <p:nvPr/>
        </p:nvGrpSpPr>
        <p:grpSpPr>
          <a:xfrm>
            <a:off x="3425371" y="2968171"/>
            <a:ext cx="4575629" cy="1596209"/>
            <a:chOff x="3425371" y="2968171"/>
            <a:chExt cx="4575629" cy="159620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3425371" y="2968171"/>
              <a:ext cx="4318000" cy="14804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856220" y="4419600"/>
              <a:ext cx="144780" cy="144780"/>
            </a:xfrm>
            <a:prstGeom prst="ellipse">
              <a:avLst/>
            </a:prstGeom>
            <a:scene3d>
              <a:camera prst="perspectiveContrastingRightFacing">
                <a:rot lat="623785" lon="18963666" rev="21384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188477"/>
      </p:ext>
    </p:extLst>
  </p:cSld>
  <p:clrMapOvr>
    <a:masterClrMapping/>
  </p:clrMapOvr>
  <p:transition xmlns:p14="http://schemas.microsoft.com/office/powerpoint/2010/main" advTm="137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4668837" y="24384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Equation" r:id="rId3" imgW="1765080" imgH="330120" progId="Equation.3">
                  <p:embed/>
                </p:oleObj>
              </mc:Choice>
              <mc:Fallback>
                <p:oleObj name="Equation" r:id="rId3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837" y="24384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/>
          <p:cNvSpPr txBox="1"/>
          <p:nvPr/>
        </p:nvSpPr>
        <p:spPr>
          <a:xfrm>
            <a:off x="2590800" y="1295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  <a:endParaRPr lang="en-US" i="1" dirty="0" smtClean="0">
              <a:solidFill>
                <a:srgbClr val="FFC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{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Image2, Image3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}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00000">
            <a:off x="3016477" y="2804815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" name="Straight Arrow Connector 81"/>
          <p:cNvCxnSpPr/>
          <p:nvPr/>
        </p:nvCxnSpPr>
        <p:spPr>
          <a:xfrm rot="5400000" flipH="1" flipV="1">
            <a:off x="1257299" y="3097824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6200000" flipV="1">
            <a:off x="3009901" y="3319164"/>
            <a:ext cx="1607458" cy="92165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C000"/>
                </a:solidFill>
                <a:latin typeface="Calibri"/>
              </a:rPr>
              <a:t>p</a:t>
            </a:r>
            <a:endParaRPr lang="en-US" sz="1800" i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71"/>
          <p:cNvGrpSpPr/>
          <p:nvPr/>
        </p:nvGrpSpPr>
        <p:grpSpPr>
          <a:xfrm>
            <a:off x="3425371" y="2968171"/>
            <a:ext cx="4575629" cy="1596209"/>
            <a:chOff x="3425371" y="2968171"/>
            <a:chExt cx="4575629" cy="159620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3425371" y="2968171"/>
              <a:ext cx="4318000" cy="14804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856220" y="4419600"/>
              <a:ext cx="144780" cy="144780"/>
            </a:xfrm>
            <a:prstGeom prst="ellipse">
              <a:avLst/>
            </a:prstGeom>
            <a:scene3d>
              <a:camera prst="perspectiveContrastingRightFacing">
                <a:rot lat="623785" lon="18963666" rev="21384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574328"/>
      </p:ext>
    </p:extLst>
  </p:cSld>
  <p:clrMapOvr>
    <a:masterClrMapping/>
  </p:clrMapOvr>
  <p:transition xmlns:p14="http://schemas.microsoft.com/office/powerpoint/2010/main" advTm="337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-0.0309 0.05602 L 0.01042 -0.0169 " pathEditMode="relative" ptsTypes="AAA">
                                      <p:cBhvr>
                                        <p:cTn id="6" dur="3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4668837" y="24384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Equation" r:id="rId3" imgW="1765080" imgH="330120" progId="Equation.3">
                  <p:embed/>
                </p:oleObj>
              </mc:Choice>
              <mc:Fallback>
                <p:oleObj name="Equation" r:id="rId3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837" y="24384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/>
          <p:cNvSpPr txBox="1"/>
          <p:nvPr/>
        </p:nvSpPr>
        <p:spPr>
          <a:xfrm>
            <a:off x="2590800" y="1295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</a:t>
            </a:r>
            <a:r>
              <a:rPr lang="en-US" dirty="0" smtClean="0">
                <a:solidFill>
                  <a:srgbClr val="FFC000"/>
                </a:solidFill>
                <a:latin typeface="Calibri"/>
              </a:rPr>
              <a:t>refine</a:t>
            </a:r>
            <a:endParaRPr lang="en-US" i="1" dirty="0" smtClean="0">
              <a:solidFill>
                <a:srgbClr val="FFC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): {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Image2, Image3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}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" name="Straight Arrow Connector 81"/>
          <p:cNvCxnSpPr/>
          <p:nvPr/>
        </p:nvCxnSpPr>
        <p:spPr>
          <a:xfrm rot="5400000" flipH="1" flipV="1">
            <a:off x="1257299" y="3097824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6200000" flipV="1">
            <a:off x="3009901" y="3319164"/>
            <a:ext cx="1607458" cy="92165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C000"/>
                </a:solidFill>
                <a:latin typeface="Calibri"/>
              </a:rPr>
              <a:t>p</a:t>
            </a:r>
            <a:endParaRPr lang="en-US" sz="1800" i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71"/>
          <p:cNvGrpSpPr/>
          <p:nvPr/>
        </p:nvGrpSpPr>
        <p:grpSpPr>
          <a:xfrm>
            <a:off x="3425371" y="2968171"/>
            <a:ext cx="4575629" cy="1596209"/>
            <a:chOff x="3425371" y="2968171"/>
            <a:chExt cx="4575629" cy="159620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3425371" y="2968171"/>
              <a:ext cx="4318000" cy="14804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856220" y="4419600"/>
              <a:ext cx="144780" cy="144780"/>
            </a:xfrm>
            <a:prstGeom prst="ellipse">
              <a:avLst/>
            </a:prstGeom>
            <a:scene3d>
              <a:camera prst="perspectiveContrastingRightFacing">
                <a:rot lat="623785" lon="18963666" rev="21384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383275"/>
      </p:ext>
    </p:extLst>
  </p:cSld>
  <p:clrMapOvr>
    <a:masterClrMapping/>
  </p:clrMapOvr>
  <p:transition xmlns:p14="http://schemas.microsoft.com/office/powerpoint/2010/main" advTm="904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" name="Straight Arrow Connector 71"/>
          <p:cNvCxnSpPr/>
          <p:nvPr/>
        </p:nvCxnSpPr>
        <p:spPr>
          <a:xfrm rot="5400000" flipH="1" flipV="1">
            <a:off x="1257299" y="3097824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16200000" flipV="1">
            <a:off x="3009901" y="3319164"/>
            <a:ext cx="1607458" cy="92165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425371" y="2968171"/>
            <a:ext cx="4318000" cy="148045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856220" y="4419600"/>
            <a:ext cx="144780" cy="144780"/>
          </a:xfrm>
          <a:prstGeom prst="ellipse">
            <a:avLst/>
          </a:prstGeom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C000"/>
                </a:solidFill>
                <a:latin typeface="Calibri"/>
              </a:rPr>
              <a:t>p</a:t>
            </a:r>
            <a:endParaRPr lang="en-US" sz="1800" i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828800" y="1828800"/>
            <a:ext cx="3664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Verification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(update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 and check |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)|≥3)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039288"/>
      </p:ext>
    </p:extLst>
  </p:cSld>
  <p:clrMapOvr>
    <a:masterClrMapping/>
  </p:clrMapOvr>
  <p:transition xmlns:p14="http://schemas.microsoft.com/office/powerpoint/2010/main" advTm="1421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25" name="Rectangle 124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6" name="Straight Connector 125"/>
            <p:cNvCxnSpPr>
              <a:endCxn id="125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5" name="Straight Connector 114"/>
            <p:cNvCxnSpPr>
              <a:endCxn id="11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103" name="Rectangle 102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4" name="Straight Connector 103"/>
            <p:cNvCxnSpPr>
              <a:endCxn id="103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05276" y="4300538"/>
            <a:ext cx="464343" cy="44529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166812" y="4677251"/>
            <a:ext cx="416242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72401" y="4223656"/>
            <a:ext cx="391886" cy="43406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Occupied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rot="5400000" flipH="1" flipV="1">
            <a:off x="752957" y="4200525"/>
            <a:ext cx="10858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5400000" flipH="1" flipV="1">
            <a:off x="1257299" y="3097824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rot="16200000" flipV="1">
            <a:off x="3009901" y="3319164"/>
            <a:ext cx="1607458" cy="92165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3425371" y="2968171"/>
            <a:ext cx="4318000" cy="148045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C000"/>
                </a:solidFill>
                <a:latin typeface="Calibri"/>
              </a:rPr>
              <a:t>p</a:t>
            </a:r>
            <a:endParaRPr lang="en-US" sz="1800" i="1" dirty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968337"/>
      </p:ext>
    </p:extLst>
  </p:cSld>
  <p:clrMapOvr>
    <a:masterClrMapping/>
  </p:clrMapOvr>
  <p:transition xmlns:p14="http://schemas.microsoft.com/office/powerpoint/2010/main" advTm="19328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19"/>
        </p:xfrm>
        <a:graphic>
          <a:graphicData uri="http://schemas.openxmlformats.org/drawingml/2006/table">
            <a:tbl>
              <a:tblPr/>
              <a:tblGrid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207645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>
                <a:solidFill>
                  <a:prstClr val="black"/>
                </a:solidFill>
                <a:latin typeface="Calibri"/>
              </a:rPr>
              <a:t>Fragments of the City: Stanford's Digital Forma Urbis Romae Project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David Koller, Jennifer Trimble, Tina Najbjerg, Natasha Gelfand, Marc Levoy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248872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25" name="Rectangle 124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6" name="Straight Connector 125"/>
            <p:cNvCxnSpPr>
              <a:endCxn id="125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5" name="Straight Connector 114"/>
            <p:cNvCxnSpPr>
              <a:endCxn id="11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103" name="Rectangle 102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4" name="Straight Connector 103"/>
            <p:cNvCxnSpPr>
              <a:endCxn id="103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05276" y="4300538"/>
            <a:ext cx="464343" cy="44529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166812" y="4677251"/>
            <a:ext cx="416242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72401" y="4223656"/>
            <a:ext cx="391886" cy="43406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Occupied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2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98"/>
          <p:cNvGrpSpPr/>
          <p:nvPr/>
        </p:nvGrpSpPr>
        <p:grpSpPr>
          <a:xfrm>
            <a:off x="5181597" y="2743200"/>
            <a:ext cx="2012726" cy="2659380"/>
            <a:chOff x="5181597" y="2743200"/>
            <a:chExt cx="2012726" cy="2659380"/>
          </a:xfrm>
        </p:grpSpPr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1800" y="274320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8" name="Straight Arrow Connector 87"/>
            <p:cNvCxnSpPr/>
            <p:nvPr/>
          </p:nvCxnSpPr>
          <p:spPr>
            <a:xfrm rot="5400000" flipH="1" flipV="1">
              <a:off x="5060039" y="316229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80" idx="4"/>
            </p:cNvCxnSpPr>
            <p:nvPr/>
          </p:nvCxnSpPr>
          <p:spPr>
            <a:xfrm rot="5400000" flipH="1" flipV="1">
              <a:off x="5793106" y="4185284"/>
              <a:ext cx="2278380" cy="15621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00"/>
          <p:cNvGrpSpPr/>
          <p:nvPr/>
        </p:nvGrpSpPr>
        <p:grpSpPr>
          <a:xfrm>
            <a:off x="2209800" y="2971800"/>
            <a:ext cx="4495800" cy="2514600"/>
            <a:chOff x="2209800" y="2971800"/>
            <a:chExt cx="4495800" cy="2514600"/>
          </a:xfrm>
        </p:grpSpPr>
        <p:sp>
          <p:nvSpPr>
            <p:cNvPr id="81" name="Oval 80"/>
            <p:cNvSpPr/>
            <p:nvPr/>
          </p:nvSpPr>
          <p:spPr>
            <a:xfrm>
              <a:off x="2209800" y="5334000"/>
              <a:ext cx="152400" cy="152400"/>
            </a:xfrm>
            <a:prstGeom prst="ellipse">
              <a:avLst/>
            </a:prstGeom>
            <a:scene3d>
              <a:camera prst="perspectiveContrastingLeftFacing">
                <a:rot lat="623785" lon="2636332" rev="216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rot="10800000" flipV="1">
              <a:off x="2362202" y="2971800"/>
              <a:ext cx="4343398" cy="23622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Oval 78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rot="5400000" flipH="1" flipV="1">
            <a:off x="752957" y="4200525"/>
            <a:ext cx="10858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79"/>
          <p:cNvGrpSpPr/>
          <p:nvPr/>
        </p:nvGrpSpPr>
        <p:grpSpPr>
          <a:xfrm>
            <a:off x="6096000" y="4876800"/>
            <a:ext cx="2750820" cy="712815"/>
            <a:chOff x="3200400" y="4800600"/>
            <a:chExt cx="2895600" cy="750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36" name="TextBox 135"/>
            <p:cNvSpPr txBox="1"/>
            <p:nvPr/>
          </p:nvSpPr>
          <p:spPr>
            <a:xfrm>
              <a:off x="4419600" y="5181600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137" name="Straight Connector 136"/>
            <p:cNvCxnSpPr/>
            <p:nvPr/>
          </p:nvCxnSpPr>
          <p:spPr>
            <a:xfrm flipV="1">
              <a:off x="3200400" y="4800600"/>
              <a:ext cx="2895600" cy="533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Oval 79"/>
          <p:cNvSpPr/>
          <p:nvPr/>
        </p:nvSpPr>
        <p:spPr>
          <a:xfrm>
            <a:off x="6781800" y="5257800"/>
            <a:ext cx="144780" cy="144780"/>
          </a:xfrm>
          <a:prstGeom prst="ellipse">
            <a:avLst/>
          </a:prstGeom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699413"/>
      </p:ext>
    </p:extLst>
  </p:cSld>
  <p:clrMapOvr>
    <a:masterClrMapping/>
  </p:clrMapOvr>
  <p:transition xmlns:p14="http://schemas.microsoft.com/office/powerpoint/2010/main" advTm="1073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08" name="Rectangle 107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9" name="Straight Connector 108"/>
            <p:cNvCxnSpPr>
              <a:endCxn id="108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94" name="Rectangle 9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8" name="Straight Connector 97"/>
            <p:cNvCxnSpPr>
              <a:endCxn id="9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72" name="Rectangle 71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3" name="Straight Connector 72"/>
            <p:cNvCxnSpPr>
              <a:endCxn id="72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02895" y="4300537"/>
            <a:ext cx="461961" cy="4476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176337" y="4674396"/>
            <a:ext cx="416242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62875" y="4220539"/>
            <a:ext cx="409575" cy="42289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Occupied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2209800" y="5334000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743200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noFill/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6096000" y="4876800"/>
            <a:ext cx="2750820" cy="712815"/>
            <a:chOff x="3200400" y="4800600"/>
            <a:chExt cx="2895600" cy="750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84" name="TextBox 83"/>
            <p:cNvSpPr txBox="1"/>
            <p:nvPr/>
          </p:nvSpPr>
          <p:spPr>
            <a:xfrm>
              <a:off x="4419600" y="5181600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3200400" y="4800600"/>
              <a:ext cx="2895600" cy="533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Arrow Connector 87"/>
          <p:cNvCxnSpPr/>
          <p:nvPr/>
        </p:nvCxnSpPr>
        <p:spPr>
          <a:xfrm rot="5400000" flipH="1" flipV="1">
            <a:off x="5060039" y="3162299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80" idx="4"/>
          </p:cNvCxnSpPr>
          <p:nvPr/>
        </p:nvCxnSpPr>
        <p:spPr>
          <a:xfrm rot="5400000" flipH="1" flipV="1">
            <a:off x="5793106" y="4185284"/>
            <a:ext cx="2278380" cy="1562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10800000" flipV="1">
            <a:off x="2362202" y="2971800"/>
            <a:ext cx="4343398" cy="2362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6781800" y="5257800"/>
            <a:ext cx="144780" cy="144780"/>
          </a:xfrm>
          <a:prstGeom prst="ellipse">
            <a:avLst/>
          </a:prstGeom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rot="5400000" flipH="1" flipV="1">
            <a:off x="724382" y="4229100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04636"/>
      </p:ext>
    </p:extLst>
  </p:cSld>
  <p:clrMapOvr>
    <a:masterClrMapping/>
  </p:clrMapOvr>
  <p:transition xmlns:p14="http://schemas.microsoft.com/office/powerpoint/2010/main" advTm="451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11111E-6 L -0.01911 0.03171 L 0.01666 -0.02639 " pathEditMode="relative" ptsTypes="AAA">
                                      <p:cBhvr>
                                        <p:cTn id="6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08" name="Rectangle 107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9" name="Straight Connector 108"/>
            <p:cNvCxnSpPr>
              <a:endCxn id="108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94" name="Rectangle 9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8" name="Straight Connector 97"/>
            <p:cNvCxnSpPr>
              <a:endCxn id="9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72" name="Rectangle 71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3" name="Straight Connector 72"/>
            <p:cNvCxnSpPr>
              <a:endCxn id="72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02895" y="4286250"/>
            <a:ext cx="459580" cy="47386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164431" y="4679158"/>
            <a:ext cx="430530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67638" y="4212434"/>
            <a:ext cx="400050" cy="426242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Occupied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2209800" y="5334000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9108">
            <a:off x="6923316" y="2558143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noFill/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6096000" y="4876800"/>
            <a:ext cx="2750820" cy="712815"/>
            <a:chOff x="3200400" y="4800600"/>
            <a:chExt cx="2895600" cy="750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84" name="TextBox 83"/>
            <p:cNvSpPr txBox="1"/>
            <p:nvPr/>
          </p:nvSpPr>
          <p:spPr>
            <a:xfrm>
              <a:off x="4419600" y="5181600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srgbClr val="FF0000"/>
                  </a:solidFill>
                  <a:latin typeface="Calibri"/>
                </a:rPr>
                <a:t>Epipolar</a:t>
              </a:r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 line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3200400" y="4800600"/>
              <a:ext cx="2895600" cy="533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Arrow Connector 87"/>
          <p:cNvCxnSpPr/>
          <p:nvPr/>
        </p:nvCxnSpPr>
        <p:spPr>
          <a:xfrm rot="5400000" flipH="1" flipV="1">
            <a:off x="5060039" y="3162299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80" idx="4"/>
          </p:cNvCxnSpPr>
          <p:nvPr/>
        </p:nvCxnSpPr>
        <p:spPr>
          <a:xfrm rot="5400000" flipH="1" flipV="1">
            <a:off x="5793106" y="4185284"/>
            <a:ext cx="2278380" cy="1562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10800000" flipV="1">
            <a:off x="2362202" y="2971800"/>
            <a:ext cx="4343398" cy="2362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724382" y="4229100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6781800" y="5257800"/>
            <a:ext cx="144780" cy="144780"/>
          </a:xfrm>
          <a:prstGeom prst="ellipse">
            <a:avLst/>
          </a:prstGeom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867169"/>
      </p:ext>
    </p:extLst>
  </p:cSld>
  <p:clrMapOvr>
    <a:masterClrMapping/>
  </p:clrMapOvr>
  <p:transition xmlns:p14="http://schemas.microsoft.com/office/powerpoint/2010/main" advTm="1218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13" name="Rectangle 112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4" name="Straight Connector 113"/>
            <p:cNvCxnSpPr>
              <a:endCxn id="113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102" name="Rectangle 101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3" name="Straight Connector 102"/>
            <p:cNvCxnSpPr>
              <a:endCxn id="102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82" name="Rectangle 81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3" name="Straight Connector 82"/>
            <p:cNvCxnSpPr>
              <a:endCxn id="82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1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2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Image 3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14800" y="4281487"/>
            <a:ext cx="447675" cy="464344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164431" y="4674395"/>
            <a:ext cx="416242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67638" y="4215527"/>
            <a:ext cx="395287" cy="43267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Occupied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9108">
            <a:off x="6923316" y="2558143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70"/>
          <p:cNvSpPr/>
          <p:nvPr/>
        </p:nvSpPr>
        <p:spPr>
          <a:xfrm>
            <a:off x="2148363" y="5205887"/>
            <a:ext cx="471466" cy="454684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038726" y="4738689"/>
            <a:ext cx="445293" cy="43815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731793" y="5169694"/>
            <a:ext cx="454819" cy="43956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Content Placeholder 7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Repeat for all the image features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rot="5400000" flipH="1" flipV="1">
            <a:off x="724382" y="4229100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noFill/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Straight Arrow Connector 122"/>
          <p:cNvCxnSpPr/>
          <p:nvPr/>
        </p:nvCxnSpPr>
        <p:spPr>
          <a:xfrm rot="5400000" flipH="1" flipV="1">
            <a:off x="5060039" y="3162299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 flipH="1" flipV="1">
            <a:off x="5793106" y="4185284"/>
            <a:ext cx="2278380" cy="1562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10800000" flipV="1">
            <a:off x="2362202" y="2971800"/>
            <a:ext cx="4343398" cy="2362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7739400"/>
      </p:ext>
    </p:extLst>
  </p:cSld>
  <p:clrMapOvr>
    <a:masterClrMapping/>
  </p:clrMapOvr>
  <p:transition xmlns:p14="http://schemas.microsoft.com/office/powerpoint/2010/main" advTm="1471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#1. Feature detection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00B0F0"/>
                </a:solidFill>
              </a:rPr>
              <a:t>#3. Patch expansion and filtering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Input image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#1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#2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#3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24600" y="3429000"/>
            <a:ext cx="1752600" cy="2895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992263"/>
      </p:ext>
    </p:extLst>
  </p:cSld>
  <p:clrMapOvr>
    <a:masterClrMapping/>
  </p:clrMapOvr>
  <p:transition xmlns:p14="http://schemas.microsoft.com/office/powerpoint/2010/main" advTm="39078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97046" y="3352800"/>
            <a:ext cx="155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Occupied pixel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8" name="Group 100"/>
          <p:cNvGrpSpPr/>
          <p:nvPr/>
        </p:nvGrpSpPr>
        <p:grpSpPr>
          <a:xfrm>
            <a:off x="5486400" y="1905000"/>
            <a:ext cx="381000" cy="269309"/>
            <a:chOff x="2329543" y="2815771"/>
            <a:chExt cx="381000" cy="269309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101"/>
          <p:cNvGrpSpPr/>
          <p:nvPr/>
        </p:nvGrpSpPr>
        <p:grpSpPr>
          <a:xfrm rot="361052">
            <a:off x="4953000" y="1905000"/>
            <a:ext cx="381000" cy="269309"/>
            <a:chOff x="2329543" y="2815771"/>
            <a:chExt cx="381000" cy="269309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104"/>
          <p:cNvGrpSpPr/>
          <p:nvPr/>
        </p:nvGrpSpPr>
        <p:grpSpPr>
          <a:xfrm rot="21227348">
            <a:off x="5943600" y="1905000"/>
            <a:ext cx="381000" cy="269309"/>
            <a:chOff x="2329543" y="2815771"/>
            <a:chExt cx="381000" cy="269309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107"/>
          <p:cNvGrpSpPr/>
          <p:nvPr/>
        </p:nvGrpSpPr>
        <p:grpSpPr>
          <a:xfrm rot="748417">
            <a:off x="6376212" y="1902523"/>
            <a:ext cx="381000" cy="269309"/>
            <a:chOff x="2329543" y="2815771"/>
            <a:chExt cx="381000" cy="269309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110"/>
          <p:cNvGrpSpPr/>
          <p:nvPr/>
        </p:nvGrpSpPr>
        <p:grpSpPr>
          <a:xfrm rot="20674765">
            <a:off x="4515056" y="1857815"/>
            <a:ext cx="381000" cy="269309"/>
            <a:chOff x="2329543" y="2815771"/>
            <a:chExt cx="381000" cy="269309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113"/>
          <p:cNvGrpSpPr/>
          <p:nvPr/>
        </p:nvGrpSpPr>
        <p:grpSpPr>
          <a:xfrm rot="314765">
            <a:off x="4038600" y="1847148"/>
            <a:ext cx="381000" cy="269309"/>
            <a:chOff x="2329543" y="2815771"/>
            <a:chExt cx="381000" cy="269309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3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228599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228600" y="3810000"/>
              <a:ext cx="2743200" cy="2290467"/>
              <a:chOff x="228600" y="3810000"/>
              <a:chExt cx="2743200" cy="2290467"/>
            </a:xfrm>
          </p:grpSpPr>
          <p:grpSp>
            <p:nvGrpSpPr>
              <p:cNvPr id="15" name="Group 43"/>
              <p:cNvGrpSpPr/>
              <p:nvPr/>
            </p:nvGrpSpPr>
            <p:grpSpPr>
              <a:xfrm>
                <a:off x="228600" y="3810000"/>
                <a:ext cx="2743200" cy="2286002"/>
                <a:chOff x="152400" y="3962400"/>
                <a:chExt cx="2743200" cy="2286002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152400" y="3962400"/>
                  <a:ext cx="2743200" cy="228600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50" name="Straight Connector 49"/>
                <p:cNvCxnSpPr>
                  <a:endCxn id="49" idx="2"/>
                </p:cNvCxnSpPr>
                <p:nvPr/>
              </p:nvCxnSpPr>
              <p:spPr>
                <a:xfrm rot="16200000" flipH="1">
                  <a:off x="380999" y="5105400"/>
                  <a:ext cx="2286001" cy="1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-762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>
                  <a:off x="-5334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8382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5400000">
                  <a:off x="12954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52400" y="44196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52400" y="48768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52400" y="53340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52400" y="57912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/>
              <p:cNvSpPr/>
              <p:nvPr/>
            </p:nvSpPr>
            <p:spPr>
              <a:xfrm>
                <a:off x="228600" y="3810000"/>
                <a:ext cx="1371600" cy="2286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619251" y="3829050"/>
                <a:ext cx="438149" cy="4381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592180" y="4743450"/>
                <a:ext cx="438149" cy="13525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6" name="Group 43"/>
              <p:cNvGrpSpPr/>
              <p:nvPr/>
            </p:nvGrpSpPr>
            <p:grpSpPr>
              <a:xfrm>
                <a:off x="228600" y="3814465"/>
                <a:ext cx="2743200" cy="2286002"/>
                <a:chOff x="152400" y="3962400"/>
                <a:chExt cx="2743200" cy="2286002"/>
              </a:xfrm>
              <a:noFill/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52400" y="3962400"/>
                  <a:ext cx="2743200" cy="2286002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6" name="Straight Connector 5"/>
                <p:cNvCxnSpPr>
                  <a:endCxn id="5" idx="2"/>
                </p:cNvCxnSpPr>
                <p:nvPr/>
              </p:nvCxnSpPr>
              <p:spPr>
                <a:xfrm rot="16200000" flipH="1">
                  <a:off x="380999" y="5105400"/>
                  <a:ext cx="2286001" cy="1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 rot="5400000">
                  <a:off x="-762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5400000">
                  <a:off x="-5334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rot="5400000">
                  <a:off x="8382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rot="5400000">
                  <a:off x="12954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52400" y="44196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52400" y="48768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52400" y="53340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52400" y="57912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" name="Oval 116"/>
              <p:cNvSpPr/>
              <p:nvPr/>
            </p:nvSpPr>
            <p:spPr>
              <a:xfrm>
                <a:off x="342900" y="53340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676400" y="48768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533400" y="48006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81000" y="38862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57200" y="43434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752600" y="53340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457200" y="57150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295400" y="49530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1752600" y="40386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914400" y="40386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676400" y="57150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371600" y="38862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914400" y="58674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876300" y="53721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1371600" y="44577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800100" y="49149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838200" y="45339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1295400" y="53721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371600" y="58293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1866900" y="49911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76" name="Group 17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910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0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91" name="Straight Arrow Connector 190"/>
          <p:cNvCxnSpPr/>
          <p:nvPr/>
        </p:nvCxnSpPr>
        <p:spPr>
          <a:xfrm rot="5400000">
            <a:off x="820140" y="3821906"/>
            <a:ext cx="2794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191"/>
          <p:cNvGrpSpPr/>
          <p:nvPr/>
        </p:nvGrpSpPr>
        <p:grpSpPr>
          <a:xfrm rot="21056088">
            <a:off x="2800563" y="1905000"/>
            <a:ext cx="381000" cy="269309"/>
            <a:chOff x="2329543" y="2815771"/>
            <a:chExt cx="381000" cy="269309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194"/>
          <p:cNvGrpSpPr/>
          <p:nvPr/>
        </p:nvGrpSpPr>
        <p:grpSpPr>
          <a:xfrm rot="361052">
            <a:off x="2299067" y="1924229"/>
            <a:ext cx="381000" cy="269309"/>
            <a:chOff x="2329543" y="2815771"/>
            <a:chExt cx="381000" cy="269309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197"/>
          <p:cNvGrpSpPr/>
          <p:nvPr/>
        </p:nvGrpSpPr>
        <p:grpSpPr>
          <a:xfrm rot="519281">
            <a:off x="3182306" y="1989558"/>
            <a:ext cx="381000" cy="269309"/>
            <a:chOff x="2329543" y="2815771"/>
            <a:chExt cx="381000" cy="269309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200"/>
          <p:cNvGrpSpPr/>
          <p:nvPr/>
        </p:nvGrpSpPr>
        <p:grpSpPr>
          <a:xfrm>
            <a:off x="3657600" y="1902523"/>
            <a:ext cx="381000" cy="269309"/>
            <a:chOff x="2329543" y="2815771"/>
            <a:chExt cx="381000" cy="269309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Freeform 182"/>
          <p:cNvSpPr/>
          <p:nvPr/>
        </p:nvSpPr>
        <p:spPr>
          <a:xfrm>
            <a:off x="588170" y="3795713"/>
            <a:ext cx="297656" cy="414339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Freeform 184"/>
          <p:cNvSpPr/>
          <p:nvPr/>
        </p:nvSpPr>
        <p:spPr>
          <a:xfrm>
            <a:off x="1478756" y="3826668"/>
            <a:ext cx="335757" cy="433387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Freeform 185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Freeform 188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Freeform 189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Freeform 194"/>
          <p:cNvSpPr/>
          <p:nvPr/>
        </p:nvSpPr>
        <p:spPr>
          <a:xfrm>
            <a:off x="954881" y="5045869"/>
            <a:ext cx="311944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Freeform 200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Freeform 203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" name="Freeform 204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Freeform 217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Freeform 219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2" name="Freeform 221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409045"/>
      </p:ext>
    </p:extLst>
  </p:cSld>
  <p:clrMapOvr>
    <a:masterClrMapping/>
  </p:clrMapOvr>
  <p:transition xmlns:p14="http://schemas.microsoft.com/office/powerpoint/2010/main" advTm="14844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187" name="Group 186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3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15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6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6" name="Group 185"/>
            <p:cNvGrpSpPr/>
            <p:nvPr/>
          </p:nvGrpSpPr>
          <p:grpSpPr>
            <a:xfrm>
              <a:off x="3200400" y="3810000"/>
              <a:ext cx="2743200" cy="2290467"/>
              <a:chOff x="3200400" y="3810000"/>
              <a:chExt cx="2743200" cy="2290467"/>
            </a:xfrm>
          </p:grpSpPr>
          <p:grpSp>
            <p:nvGrpSpPr>
              <p:cNvPr id="4" name="Group 44"/>
              <p:cNvGrpSpPr/>
              <p:nvPr/>
            </p:nvGrpSpPr>
            <p:grpSpPr>
              <a:xfrm>
                <a:off x="3200400" y="3810000"/>
                <a:ext cx="2743200" cy="2286002"/>
                <a:chOff x="152400" y="3962400"/>
                <a:chExt cx="2743200" cy="2286002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152400" y="3962400"/>
                  <a:ext cx="2743200" cy="228600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61" name="Straight Connector 60"/>
                <p:cNvCxnSpPr>
                  <a:endCxn id="60" idx="2"/>
                </p:cNvCxnSpPr>
                <p:nvPr/>
              </p:nvCxnSpPr>
              <p:spPr>
                <a:xfrm rot="16200000" flipH="1">
                  <a:off x="380999" y="5105400"/>
                  <a:ext cx="2286001" cy="1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-762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5400000">
                  <a:off x="-5334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8382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12954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2400" y="44196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2400" y="48768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2400" y="53340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2400" y="57912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ectangle 40"/>
              <p:cNvSpPr/>
              <p:nvPr/>
            </p:nvSpPr>
            <p:spPr>
              <a:xfrm>
                <a:off x="3200400" y="3829050"/>
                <a:ext cx="1371600" cy="22669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591051" y="3829050"/>
                <a:ext cx="438149" cy="4381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4591051" y="5181600"/>
                <a:ext cx="438149" cy="914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40" name="Group 44"/>
              <p:cNvGrpSpPr/>
              <p:nvPr/>
            </p:nvGrpSpPr>
            <p:grpSpPr>
              <a:xfrm>
                <a:off x="3200400" y="3814465"/>
                <a:ext cx="2743200" cy="2286002"/>
                <a:chOff x="152400" y="3962400"/>
                <a:chExt cx="2743200" cy="2286002"/>
              </a:xfrm>
              <a:noFill/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52400" y="3962400"/>
                  <a:ext cx="2743200" cy="2286002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" name="Straight Connector 16"/>
                <p:cNvCxnSpPr>
                  <a:endCxn id="16" idx="2"/>
                </p:cNvCxnSpPr>
                <p:nvPr/>
              </p:nvCxnSpPr>
              <p:spPr>
                <a:xfrm rot="16200000" flipH="1">
                  <a:off x="380999" y="5105400"/>
                  <a:ext cx="2286001" cy="1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-762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rot="5400000">
                  <a:off x="-5334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rot="5400000">
                  <a:off x="8382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5400000">
                  <a:off x="12954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2400" y="44196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52400" y="48768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52400" y="53340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52400" y="57912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0" name="Oval 119"/>
              <p:cNvSpPr/>
              <p:nvPr/>
            </p:nvSpPr>
            <p:spPr>
              <a:xfrm>
                <a:off x="4191000" y="48768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276600" y="54102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429000" y="48768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429000" y="44958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343400" y="54102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276600" y="57912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724400" y="38862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419600" y="50292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267200" y="40386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343400" y="58674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3810000" y="40386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724400" y="59436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848100" y="57531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4648200" y="41148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229100" y="43815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962400" y="48768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848100" y="44577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810000" y="52959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800600" y="52578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648200" y="54864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276600" y="40005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82" name="TextBox 181"/>
          <p:cNvSpPr txBox="1"/>
          <p:nvPr/>
        </p:nvSpPr>
        <p:spPr>
          <a:xfrm>
            <a:off x="2511375" y="1535668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Pick a patch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0" name="Group 197"/>
          <p:cNvGrpSpPr/>
          <p:nvPr/>
        </p:nvGrpSpPr>
        <p:grpSpPr>
          <a:xfrm rot="519281">
            <a:off x="3904293" y="1627333"/>
            <a:ext cx="381000" cy="269309"/>
            <a:chOff x="2329543" y="2815771"/>
            <a:chExt cx="381000" cy="269309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5" name="Straight Connector 204"/>
          <p:cNvCxnSpPr/>
          <p:nvPr/>
        </p:nvCxnSpPr>
        <p:spPr>
          <a:xfrm rot="10800000" flipV="1">
            <a:off x="1778000" y="1904999"/>
            <a:ext cx="2108200" cy="1912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rot="5400000">
            <a:off x="3617687" y="4136573"/>
            <a:ext cx="555172" cy="47169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rot="5400000">
            <a:off x="3077028" y="2823030"/>
            <a:ext cx="1857828" cy="1596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rot="16200000" flipH="1">
            <a:off x="4158341" y="2090058"/>
            <a:ext cx="2543631" cy="217351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509659" y="4448633"/>
            <a:ext cx="130628" cy="116111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8" name="Freeform 157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Freeform 170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3" name="Freeform 182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Freeform 188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Freeform 199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Freeform 201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3" name="Freeform 202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Freeform 203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01" name="Straight Arrow Connector 200"/>
          <p:cNvCxnSpPr/>
          <p:nvPr/>
        </p:nvCxnSpPr>
        <p:spPr>
          <a:xfrm rot="10800000" flipV="1">
            <a:off x="1095831" y="3846286"/>
            <a:ext cx="653140" cy="58057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1" name="Freeform 210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Freeform 218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106366"/>
      </p:ext>
    </p:extLst>
  </p:cSld>
  <p:clrMapOvr>
    <a:masterClrMapping/>
  </p:clrMapOvr>
  <p:transition xmlns:p14="http://schemas.microsoft.com/office/powerpoint/2010/main" advTm="687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9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40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182"/>
            <p:cNvGrpSpPr/>
            <p:nvPr/>
          </p:nvGrpSpPr>
          <p:grpSpPr>
            <a:xfrm>
              <a:off x="240508" y="3829050"/>
              <a:ext cx="1354930" cy="1354931"/>
              <a:chOff x="240508" y="3829050"/>
              <a:chExt cx="1354930" cy="1354931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40508" y="4279105"/>
                <a:ext cx="438149" cy="44767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692944" y="3829050"/>
                <a:ext cx="447675" cy="43815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1147764" y="4276725"/>
                <a:ext cx="447674" cy="44767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688183" y="4736306"/>
                <a:ext cx="447674" cy="44767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8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6" name="TextBox 195"/>
          <p:cNvSpPr txBox="1"/>
          <p:nvPr/>
        </p:nvSpPr>
        <p:spPr>
          <a:xfrm>
            <a:off x="2511375" y="1535668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Pick a patch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4" name="Group 197"/>
          <p:cNvGrpSpPr/>
          <p:nvPr/>
        </p:nvGrpSpPr>
        <p:grpSpPr>
          <a:xfrm rot="519281">
            <a:off x="3904293" y="1627333"/>
            <a:ext cx="381000" cy="269309"/>
            <a:chOff x="2329543" y="2815771"/>
            <a:chExt cx="381000" cy="269309"/>
          </a:xfrm>
        </p:grpSpPr>
        <p:cxnSp>
          <p:nvCxnSpPr>
            <p:cNvPr id="198" name="Straight Connector 197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1" name="Straight Connector 200"/>
          <p:cNvCxnSpPr/>
          <p:nvPr/>
        </p:nvCxnSpPr>
        <p:spPr>
          <a:xfrm rot="10800000" flipV="1">
            <a:off x="1778000" y="1904999"/>
            <a:ext cx="2108200" cy="1912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>
            <a:off x="3077028" y="2823030"/>
            <a:ext cx="1857828" cy="1596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82428" y="2935069"/>
            <a:ext cx="21322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F0"/>
                </a:solidFill>
                <a:latin typeface="Calibri"/>
              </a:rPr>
              <a:t>Look for neighboring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F0"/>
                </a:solidFill>
                <a:latin typeface="Calibri"/>
              </a:rPr>
              <a:t>empty pixels</a:t>
            </a:r>
            <a:endParaRPr lang="en-US" sz="1800" dirty="0">
              <a:solidFill>
                <a:srgbClr val="00B0F0"/>
              </a:solidFill>
              <a:latin typeface="Calibri"/>
            </a:endParaRPr>
          </a:p>
        </p:txBody>
      </p:sp>
      <p:grpSp>
        <p:nvGrpSpPr>
          <p:cNvPr id="87" name="Group 189"/>
          <p:cNvGrpSpPr/>
          <p:nvPr/>
        </p:nvGrpSpPr>
        <p:grpSpPr>
          <a:xfrm>
            <a:off x="2590800" y="3098800"/>
            <a:ext cx="1632408" cy="369332"/>
            <a:chOff x="2590800" y="3098800"/>
            <a:chExt cx="1632408" cy="369332"/>
          </a:xfrm>
        </p:grpSpPr>
        <p:sp>
          <p:nvSpPr>
            <p:cNvPr id="185" name="TextBox 184"/>
            <p:cNvSpPr txBox="1"/>
            <p:nvPr/>
          </p:nvSpPr>
          <p:spPr>
            <a:xfrm>
              <a:off x="2895600" y="3098800"/>
              <a:ext cx="13276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All occupied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6" name="Right Arrow 185"/>
            <p:cNvSpPr/>
            <p:nvPr/>
          </p:nvSpPr>
          <p:spPr>
            <a:xfrm>
              <a:off x="2590800" y="3200400"/>
              <a:ext cx="304800" cy="1524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2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76763" y="3829050"/>
              <a:ext cx="452437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4114800" y="4271963"/>
              <a:ext cx="457200" cy="461962"/>
            </a:xfrm>
            <a:custGeom>
              <a:avLst/>
              <a:gdLst>
                <a:gd name="connsiteX0" fmla="*/ 0 w 457200"/>
                <a:gd name="connsiteY0" fmla="*/ 0 h 461962"/>
                <a:gd name="connsiteX1" fmla="*/ 457200 w 457200"/>
                <a:gd name="connsiteY1" fmla="*/ 4762 h 461962"/>
                <a:gd name="connsiteX2" fmla="*/ 457200 w 457200"/>
                <a:gd name="connsiteY2" fmla="*/ 461962 h 461962"/>
                <a:gd name="connsiteX3" fmla="*/ 0 w 457200"/>
                <a:gd name="connsiteY3" fmla="*/ 452437 h 461962"/>
                <a:gd name="connsiteX4" fmla="*/ 0 w 457200"/>
                <a:gd name="connsiteY4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61962">
                  <a:moveTo>
                    <a:pt x="0" y="0"/>
                  </a:moveTo>
                  <a:lnTo>
                    <a:pt x="457200" y="4762"/>
                  </a:lnTo>
                  <a:lnTo>
                    <a:pt x="457200" y="461962"/>
                  </a:lnTo>
                  <a:lnTo>
                    <a:pt x="0" y="45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3657600" y="3810000"/>
              <a:ext cx="457200" cy="461962"/>
            </a:xfrm>
            <a:custGeom>
              <a:avLst/>
              <a:gdLst>
                <a:gd name="connsiteX0" fmla="*/ 0 w 457200"/>
                <a:gd name="connsiteY0" fmla="*/ 0 h 461962"/>
                <a:gd name="connsiteX1" fmla="*/ 457200 w 457200"/>
                <a:gd name="connsiteY1" fmla="*/ 4762 h 461962"/>
                <a:gd name="connsiteX2" fmla="*/ 457200 w 457200"/>
                <a:gd name="connsiteY2" fmla="*/ 461962 h 461962"/>
                <a:gd name="connsiteX3" fmla="*/ 0 w 457200"/>
                <a:gd name="connsiteY3" fmla="*/ 452437 h 461962"/>
                <a:gd name="connsiteX4" fmla="*/ 0 w 457200"/>
                <a:gd name="connsiteY4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61962">
                  <a:moveTo>
                    <a:pt x="0" y="0"/>
                  </a:moveTo>
                  <a:lnTo>
                    <a:pt x="457200" y="4762"/>
                  </a:lnTo>
                  <a:lnTo>
                    <a:pt x="457200" y="461962"/>
                  </a:lnTo>
                  <a:lnTo>
                    <a:pt x="0" y="45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3200400" y="4267200"/>
              <a:ext cx="457200" cy="461962"/>
            </a:xfrm>
            <a:custGeom>
              <a:avLst/>
              <a:gdLst>
                <a:gd name="connsiteX0" fmla="*/ 0 w 457200"/>
                <a:gd name="connsiteY0" fmla="*/ 0 h 461962"/>
                <a:gd name="connsiteX1" fmla="*/ 457200 w 457200"/>
                <a:gd name="connsiteY1" fmla="*/ 4762 h 461962"/>
                <a:gd name="connsiteX2" fmla="*/ 457200 w 457200"/>
                <a:gd name="connsiteY2" fmla="*/ 461962 h 461962"/>
                <a:gd name="connsiteX3" fmla="*/ 0 w 457200"/>
                <a:gd name="connsiteY3" fmla="*/ 452437 h 461962"/>
                <a:gd name="connsiteX4" fmla="*/ 0 w 457200"/>
                <a:gd name="connsiteY4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61962">
                  <a:moveTo>
                    <a:pt x="0" y="0"/>
                  </a:moveTo>
                  <a:lnTo>
                    <a:pt x="457200" y="4762"/>
                  </a:lnTo>
                  <a:lnTo>
                    <a:pt x="457200" y="461962"/>
                  </a:lnTo>
                  <a:lnTo>
                    <a:pt x="0" y="45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3657600" y="4719638"/>
              <a:ext cx="457200" cy="461962"/>
            </a:xfrm>
            <a:custGeom>
              <a:avLst/>
              <a:gdLst>
                <a:gd name="connsiteX0" fmla="*/ 0 w 457200"/>
                <a:gd name="connsiteY0" fmla="*/ 0 h 461962"/>
                <a:gd name="connsiteX1" fmla="*/ 457200 w 457200"/>
                <a:gd name="connsiteY1" fmla="*/ 4762 h 461962"/>
                <a:gd name="connsiteX2" fmla="*/ 457200 w 457200"/>
                <a:gd name="connsiteY2" fmla="*/ 461962 h 461962"/>
                <a:gd name="connsiteX3" fmla="*/ 0 w 457200"/>
                <a:gd name="connsiteY3" fmla="*/ 452437 h 461962"/>
                <a:gd name="connsiteX4" fmla="*/ 0 w 457200"/>
                <a:gd name="connsiteY4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61962">
                  <a:moveTo>
                    <a:pt x="0" y="0"/>
                  </a:moveTo>
                  <a:lnTo>
                    <a:pt x="457200" y="4762"/>
                  </a:lnTo>
                  <a:lnTo>
                    <a:pt x="457200" y="461962"/>
                  </a:lnTo>
                  <a:lnTo>
                    <a:pt x="0" y="45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3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2" name="Straight Arrow Connector 201"/>
          <p:cNvCxnSpPr/>
          <p:nvPr/>
        </p:nvCxnSpPr>
        <p:spPr>
          <a:xfrm rot="5400000">
            <a:off x="3617687" y="4136573"/>
            <a:ext cx="555172" cy="47169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9" name="Group 208"/>
          <p:cNvGrpSpPr/>
          <p:nvPr/>
        </p:nvGrpSpPr>
        <p:grpSpPr>
          <a:xfrm>
            <a:off x="6167438" y="3810000"/>
            <a:ext cx="2695680" cy="2522566"/>
            <a:chOff x="6167438" y="3810000"/>
            <a:chExt cx="2695680" cy="2522566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" name="Group 55"/>
            <p:cNvGrpSpPr/>
            <p:nvPr/>
          </p:nvGrpSpPr>
          <p:grpSpPr>
            <a:xfrm>
              <a:off x="6172200" y="3810001"/>
              <a:ext cx="2606040" cy="21717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058979" y="3828098"/>
              <a:ext cx="416242" cy="8505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0298" y="3828098"/>
              <a:ext cx="850582" cy="215360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7375" y="5981701"/>
              <a:ext cx="895743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058979" y="5547361"/>
              <a:ext cx="416242" cy="4343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6316980" y="518541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389370" y="4316731"/>
              <a:ext cx="108585" cy="108585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4590" y="576453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30440" y="402717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23710" y="525780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185660" y="431673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23710" y="395478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185660" y="583692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787515" y="561975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42735" y="536638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15125" y="482346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16980" y="4497706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6167438" y="3810000"/>
              <a:ext cx="433388" cy="438150"/>
            </a:xfrm>
            <a:custGeom>
              <a:avLst/>
              <a:gdLst>
                <a:gd name="connsiteX0" fmla="*/ 0 w 433388"/>
                <a:gd name="connsiteY0" fmla="*/ 0 h 438150"/>
                <a:gd name="connsiteX1" fmla="*/ 433388 w 433388"/>
                <a:gd name="connsiteY1" fmla="*/ 4763 h 438150"/>
                <a:gd name="connsiteX2" fmla="*/ 433388 w 433388"/>
                <a:gd name="connsiteY2" fmla="*/ 438150 h 438150"/>
                <a:gd name="connsiteX3" fmla="*/ 4763 w 433388"/>
                <a:gd name="connsiteY3" fmla="*/ 433388 h 438150"/>
                <a:gd name="connsiteX4" fmla="*/ 0 w 433388"/>
                <a:gd name="connsiteY4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88" h="438150">
                  <a:moveTo>
                    <a:pt x="0" y="0"/>
                  </a:moveTo>
                  <a:lnTo>
                    <a:pt x="433388" y="4763"/>
                  </a:lnTo>
                  <a:lnTo>
                    <a:pt x="433388" y="438150"/>
                  </a:lnTo>
                  <a:lnTo>
                    <a:pt x="4763" y="433388"/>
                  </a:lnTo>
                  <a:cubicBezTo>
                    <a:pt x="6350" y="290513"/>
                    <a:pt x="7938" y="147638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6176963" y="4681538"/>
              <a:ext cx="433388" cy="438150"/>
            </a:xfrm>
            <a:custGeom>
              <a:avLst/>
              <a:gdLst>
                <a:gd name="connsiteX0" fmla="*/ 0 w 433388"/>
                <a:gd name="connsiteY0" fmla="*/ 0 h 438150"/>
                <a:gd name="connsiteX1" fmla="*/ 433388 w 433388"/>
                <a:gd name="connsiteY1" fmla="*/ 4763 h 438150"/>
                <a:gd name="connsiteX2" fmla="*/ 433388 w 433388"/>
                <a:gd name="connsiteY2" fmla="*/ 438150 h 438150"/>
                <a:gd name="connsiteX3" fmla="*/ 4763 w 433388"/>
                <a:gd name="connsiteY3" fmla="*/ 433388 h 438150"/>
                <a:gd name="connsiteX4" fmla="*/ 0 w 433388"/>
                <a:gd name="connsiteY4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88" h="438150">
                  <a:moveTo>
                    <a:pt x="0" y="0"/>
                  </a:moveTo>
                  <a:lnTo>
                    <a:pt x="433388" y="4763"/>
                  </a:lnTo>
                  <a:lnTo>
                    <a:pt x="433388" y="438150"/>
                  </a:lnTo>
                  <a:lnTo>
                    <a:pt x="4763" y="433388"/>
                  </a:lnTo>
                  <a:cubicBezTo>
                    <a:pt x="6350" y="290513"/>
                    <a:pt x="7938" y="147638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6610350" y="4243388"/>
              <a:ext cx="433388" cy="438150"/>
            </a:xfrm>
            <a:custGeom>
              <a:avLst/>
              <a:gdLst>
                <a:gd name="connsiteX0" fmla="*/ 0 w 433388"/>
                <a:gd name="connsiteY0" fmla="*/ 0 h 438150"/>
                <a:gd name="connsiteX1" fmla="*/ 433388 w 433388"/>
                <a:gd name="connsiteY1" fmla="*/ 4763 h 438150"/>
                <a:gd name="connsiteX2" fmla="*/ 433388 w 433388"/>
                <a:gd name="connsiteY2" fmla="*/ 438150 h 438150"/>
                <a:gd name="connsiteX3" fmla="*/ 4763 w 433388"/>
                <a:gd name="connsiteY3" fmla="*/ 433388 h 438150"/>
                <a:gd name="connsiteX4" fmla="*/ 0 w 433388"/>
                <a:gd name="connsiteY4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88" h="438150">
                  <a:moveTo>
                    <a:pt x="0" y="0"/>
                  </a:moveTo>
                  <a:lnTo>
                    <a:pt x="433388" y="4763"/>
                  </a:lnTo>
                  <a:lnTo>
                    <a:pt x="433388" y="438150"/>
                  </a:lnTo>
                  <a:lnTo>
                    <a:pt x="4763" y="433388"/>
                  </a:lnTo>
                  <a:cubicBezTo>
                    <a:pt x="6350" y="290513"/>
                    <a:pt x="7938" y="147638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4590" y="4823461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16980" y="388239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59905" y="442531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6172200" y="3814243"/>
              <a:ext cx="2606040" cy="21717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4" name="Straight Connector 203"/>
          <p:cNvCxnSpPr/>
          <p:nvPr/>
        </p:nvCxnSpPr>
        <p:spPr>
          <a:xfrm rot="16200000" flipH="1">
            <a:off x="4158341" y="2090058"/>
            <a:ext cx="2543631" cy="217351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rot="16200000" flipH="1">
            <a:off x="6509659" y="4448633"/>
            <a:ext cx="130628" cy="116111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8" name="Group 190"/>
          <p:cNvGrpSpPr/>
          <p:nvPr/>
        </p:nvGrpSpPr>
        <p:grpSpPr>
          <a:xfrm>
            <a:off x="4191000" y="3095954"/>
            <a:ext cx="1533021" cy="369332"/>
            <a:chOff x="4191000" y="3095954"/>
            <a:chExt cx="1533021" cy="369332"/>
          </a:xfrm>
        </p:grpSpPr>
        <p:sp>
          <p:nvSpPr>
            <p:cNvPr id="188" name="TextBox 187"/>
            <p:cNvSpPr txBox="1"/>
            <p:nvPr/>
          </p:nvSpPr>
          <p:spPr>
            <a:xfrm>
              <a:off x="4495800" y="3095954"/>
              <a:ext cx="12282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Do nothing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9" name="Right Arrow 188"/>
            <p:cNvSpPr/>
            <p:nvPr/>
          </p:nvSpPr>
          <p:spPr>
            <a:xfrm>
              <a:off x="4191000" y="3197554"/>
              <a:ext cx="304800" cy="1524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6" name="Freeform 175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00" name="Straight Arrow Connector 199"/>
          <p:cNvCxnSpPr/>
          <p:nvPr/>
        </p:nvCxnSpPr>
        <p:spPr>
          <a:xfrm rot="10800000" flipV="1">
            <a:off x="1095831" y="3846286"/>
            <a:ext cx="653140" cy="58057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Freeform 192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Freeform 194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Freeform 217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Freeform 218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4" name="Freeform 223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5" name="Freeform 224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Freeform 225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8" name="Freeform 227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Freeform 228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" name="Freeform 230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2" name="Freeform 231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3" name="Freeform 232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4" name="Freeform 233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5" name="Freeform 234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6" name="Freeform 235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8" name="Freeform 237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579892"/>
      </p:ext>
    </p:extLst>
  </p:cSld>
  <p:clrMapOvr>
    <a:masterClrMapping/>
  </p:clrMapOvr>
  <p:transition xmlns:p14="http://schemas.microsoft.com/office/powerpoint/2010/main" advTm="17172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184" name="Group 183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3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15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6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910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0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2939544" y="144780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Pick a patch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6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Straight Connector 189"/>
          <p:cNvCxnSpPr/>
          <p:nvPr/>
        </p:nvCxnSpPr>
        <p:spPr>
          <a:xfrm rot="10800000" flipV="1">
            <a:off x="2085975" y="1817130"/>
            <a:ext cx="2228396" cy="20119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rot="5400000">
            <a:off x="4048127" y="4086228"/>
            <a:ext cx="538161" cy="52386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rot="5400000">
            <a:off x="3452419" y="2777058"/>
            <a:ext cx="1952502" cy="1705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6200000" flipH="1">
            <a:off x="4620706" y="1967992"/>
            <a:ext cx="2069069" cy="176734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rot="16200000" flipH="1">
            <a:off x="6510615" y="3933553"/>
            <a:ext cx="583644" cy="517519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endParaRPr lang="en-US" i="1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" name="Freeform 181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Freeform 194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Freeform 199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Freeform 200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Freeform 201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Freeform 203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" name="Freeform 204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9" name="Straight Arrow Connector 188"/>
          <p:cNvCxnSpPr/>
          <p:nvPr/>
        </p:nvCxnSpPr>
        <p:spPr>
          <a:xfrm rot="10800000" flipV="1">
            <a:off x="1447800" y="3825093"/>
            <a:ext cx="653140" cy="58057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3" name="Freeform 212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Freeform 218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711632"/>
      </p:ext>
    </p:extLst>
  </p:cSld>
  <p:clrMapOvr>
    <a:masterClrMapping/>
  </p:clrMapOvr>
  <p:transition xmlns:p14="http://schemas.microsoft.com/office/powerpoint/2010/main" advTm="2678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2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0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171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3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3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15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Image 1</a:t>
              </a:r>
              <a:endParaRPr lang="en-US" sz="18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6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2" name="TextBox 181"/>
          <p:cNvSpPr txBox="1"/>
          <p:nvPr/>
        </p:nvSpPr>
        <p:spPr>
          <a:xfrm>
            <a:off x="482428" y="2935069"/>
            <a:ext cx="2086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Identify neighboring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empty pixels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2939544" y="144780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Pick a patch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4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8" name="Straight Connector 187"/>
          <p:cNvCxnSpPr/>
          <p:nvPr/>
        </p:nvCxnSpPr>
        <p:spPr>
          <a:xfrm rot="10800000" flipV="1">
            <a:off x="2085975" y="1817130"/>
            <a:ext cx="2228396" cy="20119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rot="5400000">
            <a:off x="4048127" y="4086228"/>
            <a:ext cx="538161" cy="52386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rot="5400000">
            <a:off x="3452419" y="2777058"/>
            <a:ext cx="1952502" cy="1705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16200000" flipH="1">
            <a:off x="4620706" y="1967992"/>
            <a:ext cx="2069069" cy="176734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rot="16200000" flipH="1">
            <a:off x="6510615" y="3933553"/>
            <a:ext cx="583644" cy="517519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B0F0"/>
                </a:solidFill>
                <a:latin typeface="Calibri"/>
              </a:rPr>
              <a:t>p</a:t>
            </a:r>
            <a:endParaRPr lang="en-US" i="1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Freeform 199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Freeform 200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Freeform 201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3" name="Freeform 202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Freeform 203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" name="Freeform 204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7" name="Straight Arrow Connector 186"/>
          <p:cNvCxnSpPr/>
          <p:nvPr/>
        </p:nvCxnSpPr>
        <p:spPr>
          <a:xfrm rot="10800000" flipV="1">
            <a:off x="1447800" y="3825093"/>
            <a:ext cx="653140" cy="58057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6" name="Freeform 215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Freeform 217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Freeform 218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Freeform 219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2" name="Freeform 221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847947"/>
      </p:ext>
    </p:extLst>
  </p:cSld>
  <p:clrMapOvr>
    <a:masterClrMapping/>
  </p:clrMapOvr>
  <p:transition xmlns:p14="http://schemas.microsoft.com/office/powerpoint/2010/main" advTm="275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[12pt]{article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8"/>
  <p:tag name="DEFAULTWIDTH" val="348"/>
  <p:tag name="DEFAULTHEIGHT" val="27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.1|14.7|2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9.9|7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8.2|10.4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2|3.8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|7.6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.8|2.3|1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.6|1.1|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9|2|15.7|2.7|1.7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51164</TotalTime>
  <Words>3177</Words>
  <Application>Microsoft Macintosh PowerPoint</Application>
  <PresentationFormat>On-screen Show (4:3)</PresentationFormat>
  <Paragraphs>789</Paragraphs>
  <Slides>113</Slides>
  <Notes>50</Notes>
  <HiddenSlides>2</HiddenSlides>
  <MMClips>1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113</vt:i4>
      </vt:variant>
    </vt:vector>
  </HeadingPairs>
  <TitlesOfParts>
    <vt:vector size="125" baseType="lpstr">
      <vt:lpstr>mosaic</vt:lpstr>
      <vt:lpstr>3DPhoto99-seitz-slides</vt:lpstr>
      <vt:lpstr>1_3DPhoto99-seitz-slides</vt:lpstr>
      <vt:lpstr>Office Theme</vt:lpstr>
      <vt:lpstr>1_Office Theme</vt:lpstr>
      <vt:lpstr>2_Office Theme</vt:lpstr>
      <vt:lpstr>3_Office Theme</vt:lpstr>
      <vt:lpstr>Equation</vt:lpstr>
      <vt:lpstr>Image</vt:lpstr>
      <vt:lpstr>Photo Editor Photo</vt:lpstr>
      <vt:lpstr>Document</vt:lpstr>
      <vt:lpstr>Artwork</vt:lpstr>
      <vt:lpstr>Reconstruction</vt:lpstr>
      <vt:lpstr>3d model</vt:lpstr>
      <vt:lpstr>Applications: cultural heritage</vt:lpstr>
      <vt:lpstr>Applications: art</vt:lpstr>
      <vt:lpstr>Applications: structure engineering</vt:lpstr>
      <vt:lpstr>Applications: art</vt:lpstr>
      <vt:lpstr>Applications: computer games</vt:lpstr>
      <vt:lpstr>Applications: 3D indexation</vt:lpstr>
      <vt:lpstr>Applications: archaeology</vt:lpstr>
      <vt:lpstr>Applications: large scale modelling</vt:lpstr>
      <vt:lpstr>Scanning technologies</vt:lpstr>
      <vt:lpstr>3d shape from photographs</vt:lpstr>
      <vt:lpstr>3d shape from photographs</vt:lpstr>
      <vt:lpstr>3d shape from photographs</vt:lpstr>
      <vt:lpstr>3d shape from photographs</vt:lpstr>
      <vt:lpstr>3d shape from photographs</vt:lpstr>
      <vt:lpstr>Review: Epipolar geometry</vt:lpstr>
      <vt:lpstr>Review: Binocular stereo</vt:lpstr>
      <vt:lpstr>Review: Depth</vt:lpstr>
      <vt:lpstr>Review: Depth from disparity</vt:lpstr>
      <vt:lpstr>Choosing the stereo baseline</vt:lpstr>
      <vt:lpstr>Multi-view stereo</vt:lpstr>
      <vt:lpstr>What is stereo vision?</vt:lpstr>
      <vt:lpstr>What is stereo vision?</vt:lpstr>
      <vt:lpstr>Beyond two-view stereo</vt:lpstr>
      <vt:lpstr>Multiple-baseline stereo</vt:lpstr>
      <vt:lpstr>Multiple-baseline stereo</vt:lpstr>
      <vt:lpstr>PowerPoint Presentation</vt:lpstr>
      <vt:lpstr>Multiple-baseline stereo results</vt:lpstr>
      <vt:lpstr>Multi-baseline stereo</vt:lpstr>
      <vt:lpstr>Plane Sweep Stereo</vt:lpstr>
      <vt:lpstr>Plane Sweep Stereo</vt:lpstr>
      <vt:lpstr>Plane Sweep Stereo</vt:lpstr>
      <vt:lpstr>Reconstruction from Silhouettes</vt:lpstr>
      <vt:lpstr>Use silhouettes</vt:lpstr>
      <vt:lpstr>Reconstruction from Silhouettes</vt:lpstr>
      <vt:lpstr>Volume intersection</vt:lpstr>
      <vt:lpstr>Voxel algorithm for volume intersection</vt:lpstr>
      <vt:lpstr>Volumetric Stereo / Voxel Coloring</vt:lpstr>
      <vt:lpstr>Photo-consistency of a 3d point</vt:lpstr>
      <vt:lpstr>Photo-consistency of a 3d point</vt:lpstr>
      <vt:lpstr>Photo-consistency of a 3d patch</vt:lpstr>
      <vt:lpstr>PowerPoint Presentation</vt:lpstr>
      <vt:lpstr>Photo-consistency</vt:lpstr>
      <vt:lpstr>Challenges of photo-consistency</vt:lpstr>
      <vt:lpstr>Voxel Coloring Approach</vt:lpstr>
      <vt:lpstr>Depth Ordering:  visit occluders first!</vt:lpstr>
      <vt:lpstr>Panoramic Depth Ordering</vt:lpstr>
      <vt:lpstr>Panoramic Depth Ordering</vt:lpstr>
      <vt:lpstr>Panoramic Layering</vt:lpstr>
      <vt:lpstr>Panoramic Layering</vt:lpstr>
      <vt:lpstr>Compatible Camera Configurations</vt:lpstr>
      <vt:lpstr>Calibrated Image Acquisition</vt:lpstr>
      <vt:lpstr>Voxel Coloring Results (Video)</vt:lpstr>
      <vt:lpstr>Space Carving</vt:lpstr>
      <vt:lpstr>Which shape do you get?</vt:lpstr>
      <vt:lpstr>Photo-consistency vs. silhouette-consistency</vt:lpstr>
      <vt:lpstr>Space Carving Results:  African Violet</vt:lpstr>
      <vt:lpstr>Space Carving Results:  Hand</vt:lpstr>
      <vt:lpstr>Carved visual hulls</vt:lpstr>
      <vt:lpstr>Carved visual hulls</vt:lpstr>
      <vt:lpstr>Patch Based Reconsutructoin</vt:lpstr>
      <vt:lpstr>What is a patch?</vt:lpstr>
      <vt:lpstr>What is a patch?</vt:lpstr>
      <vt:lpstr>Patch definition</vt:lpstr>
      <vt:lpstr>Patch definition</vt:lpstr>
      <vt:lpstr>Photo-consistency</vt:lpstr>
      <vt:lpstr>Photo-consistency</vt:lpstr>
      <vt:lpstr>Photo-consistency</vt:lpstr>
      <vt:lpstr>Reconstruct patch p</vt:lpstr>
      <vt:lpstr>Reconstruct patch p</vt:lpstr>
      <vt:lpstr>Reconstruct patch p</vt:lpstr>
      <vt:lpstr>Verify a patch</vt:lpstr>
      <vt:lpstr>Verify a patch</vt:lpstr>
      <vt:lpstr>Verify a patch</vt:lpstr>
      <vt:lpstr>Verify a patch</vt:lpstr>
      <vt:lpstr>Patch-based MVS [Furukawa and Ponce 07]</vt:lpstr>
      <vt:lpstr>Patch-based MVS [Furukawa and Ponce 07]</vt:lpstr>
      <vt:lpstr>Algorithm overview</vt:lpstr>
      <vt:lpstr>Feature detection</vt:lpstr>
      <vt:lpstr>Algorithm overview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Algorithm overview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Patch-based MVS [Furukawa and Ponce 07]</vt:lpstr>
      <vt:lpstr>From feature matching to dense stereo</vt:lpstr>
      <vt:lpstr>Stereo from community photo collections</vt:lpstr>
      <vt:lpstr>PowerPoint Presentation</vt:lpstr>
      <vt:lpstr>Stereo from community photo collections</vt:lpstr>
      <vt:lpstr>Scanning technologies</vt:lpstr>
      <vt:lpstr>Kinect: Structured infrared light</vt:lpstr>
      <vt:lpstr>Kinect Fusion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 Stereo</dc:title>
  <dc:creator>Steve Seitz</dc:creator>
  <cp:lastModifiedBy>Ali Farhadi</cp:lastModifiedBy>
  <cp:revision>755</cp:revision>
  <cp:lastPrinted>1999-10-04T18:53:50Z</cp:lastPrinted>
  <dcterms:created xsi:type="dcterms:W3CDTF">1998-05-10T17:20:27Z</dcterms:created>
  <dcterms:modified xsi:type="dcterms:W3CDTF">2013-05-08T16:24:32Z</dcterms:modified>
</cp:coreProperties>
</file>