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296" r:id="rId21"/>
    <p:sldId id="303" r:id="rId22"/>
    <p:sldId id="297" r:id="rId23"/>
    <p:sldId id="298" r:id="rId24"/>
    <p:sldId id="299" r:id="rId25"/>
    <p:sldId id="304" r:id="rId26"/>
    <p:sldId id="305" r:id="rId27"/>
    <p:sldId id="301" r:id="rId28"/>
    <p:sldId id="268" r:id="rId29"/>
    <p:sldId id="277" r:id="rId30"/>
    <p:sldId id="278" r:id="rId31"/>
    <p:sldId id="279" r:id="rId32"/>
    <p:sldId id="280" r:id="rId33"/>
    <p:sldId id="281" r:id="rId34"/>
    <p:sldId id="282" r:id="rId35"/>
    <p:sldId id="283" r:id="rId36"/>
    <p:sldId id="284" r:id="rId37"/>
    <p:sldId id="285" r:id="rId38"/>
    <p:sldId id="28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6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1" Type="http://schemas.openxmlformats.org/officeDocument/2006/relationships/image" Target="../media/image34.wmf"/><Relationship Id="rId2"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4/12/13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BA4E-6689-48B5-B9CE-F28248056E7A}" type="slidenum">
              <a:rPr lang="en-US"/>
              <a:pPr/>
              <a:t>36</a:t>
            </a:fld>
            <a:endParaRPr lang="en-US"/>
          </a:p>
        </p:txBody>
      </p:sp>
      <p:sp>
        <p:nvSpPr>
          <p:cNvPr id="454658" name="Rectangle 2"/>
          <p:cNvSpPr>
            <a:spLocks noGrp="1" noRot="1" noChangeAspect="1" noChangeArrowheads="1" noTextEdit="1"/>
          </p:cNvSpPr>
          <p:nvPr>
            <p:ph type="sldImg"/>
          </p:nvPr>
        </p:nvSpPr>
        <p:spPr>
          <a:xfrm>
            <a:off x="1139825" y="682625"/>
            <a:ext cx="4552950" cy="3414713"/>
          </a:xfrm>
          <a:ln/>
        </p:spPr>
      </p:sp>
      <p:sp>
        <p:nvSpPr>
          <p:cNvPr id="454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BA4E-6689-48B5-B9CE-F28248056E7A}" type="slidenum">
              <a:rPr lang="en-US"/>
              <a:pPr/>
              <a:t>37</a:t>
            </a:fld>
            <a:endParaRPr lang="en-US"/>
          </a:p>
        </p:txBody>
      </p:sp>
      <p:sp>
        <p:nvSpPr>
          <p:cNvPr id="454658" name="Rectangle 2"/>
          <p:cNvSpPr>
            <a:spLocks noGrp="1" noRot="1" noChangeAspect="1" noChangeArrowheads="1" noTextEdit="1"/>
          </p:cNvSpPr>
          <p:nvPr>
            <p:ph type="sldImg"/>
          </p:nvPr>
        </p:nvSpPr>
        <p:spPr>
          <a:xfrm>
            <a:off x="1139825" y="682625"/>
            <a:ext cx="4552950" cy="3414713"/>
          </a:xfrm>
          <a:ln/>
        </p:spPr>
      </p:sp>
      <p:sp>
        <p:nvSpPr>
          <p:cNvPr id="454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38</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25</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7D2B36-EC21-2543-A818-8EEEE6691FA9}" type="datetimeFigureOut">
              <a:rPr lang="en-US" smtClean="0"/>
              <a:t>4/12/13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7D2B36-EC21-2543-A818-8EEEE6691FA9}" type="datetimeFigureOut">
              <a:rPr lang="en-US" smtClean="0"/>
              <a:t>4/12/13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7D2B36-EC21-2543-A818-8EEEE6691FA9}" type="datetimeFigureOut">
              <a:rPr lang="en-US" smtClean="0"/>
              <a:t>4/12/13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7D2B36-EC21-2543-A818-8EEEE6691FA9}" type="datetimeFigureOut">
              <a:rPr lang="en-US" smtClean="0"/>
              <a:t>4/12/13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D2B36-EC21-2543-A818-8EEEE6691FA9}" type="datetimeFigureOut">
              <a:rPr lang="en-US" smtClean="0"/>
              <a:t>4/12/13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2B36-EC21-2543-A818-8EEEE6691FA9}" type="datetimeFigureOut">
              <a:rPr lang="en-US" smtClean="0"/>
              <a:t>4/12/13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2B36-EC21-2543-A818-8EEEE6691FA9}" type="datetimeFigureOut">
              <a:rPr lang="en-US" smtClean="0"/>
              <a:t>4/12/13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D2B36-EC21-2543-A818-8EEEE6691FA9}" type="datetimeFigureOut">
              <a:rPr lang="en-US" smtClean="0"/>
              <a:t>4/12/13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2.xml"/><Relationship Id="rId5" Type="http://schemas.openxmlformats.org/officeDocument/2006/relationships/oleObject" Target="../embeddings/oleObject1.bin"/><Relationship Id="rId6" Type="http://schemas.openxmlformats.org/officeDocument/2006/relationships/image" Target="../media/image25.png"/><Relationship Id="rId7" Type="http://schemas.openxmlformats.org/officeDocument/2006/relationships/oleObject" Target="../embeddings/oleObject2.bin"/><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 Type="http://schemas.openxmlformats.org/officeDocument/2006/relationships/vmlDrawing" Target="../drawings/vmlDrawing2.v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tags" Target="../tags/tag16.xml"/><Relationship Id="rId7" Type="http://schemas.openxmlformats.org/officeDocument/2006/relationships/slideLayout" Target="../slideLayouts/slideLayout2.xml"/><Relationship Id="rId8" Type="http://schemas.openxmlformats.org/officeDocument/2006/relationships/oleObject" Target="../embeddings/oleObject3.bin"/><Relationship Id="rId9" Type="http://schemas.openxmlformats.org/officeDocument/2006/relationships/image" Target="../media/image29.png"/><Relationship Id="rId10"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34.wmf"/><Relationship Id="rId6" Type="http://schemas.openxmlformats.org/officeDocument/2006/relationships/oleObject" Target="../embeddings/oleObject5.bin"/><Relationship Id="rId7" Type="http://schemas.openxmlformats.org/officeDocument/2006/relationships/image" Target="../media/image35.png"/><Relationship Id="rId8" Type="http://schemas.openxmlformats.org/officeDocument/2006/relationships/oleObject" Target="../embeddings/oleObject6.bin"/><Relationship Id="rId9" Type="http://schemas.openxmlformats.org/officeDocument/2006/relationships/image" Target="../media/image36.wmf"/><Relationship Id="rId10" Type="http://schemas.openxmlformats.org/officeDocument/2006/relationships/oleObject" Target="../embeddings/oleObject7.bin"/><Relationship Id="rId11" Type="http://schemas.openxmlformats.org/officeDocument/2006/relationships/image" Target="../media/image3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ieeexplore.ieee.org/xpls/abs_all.jsp?isnumber=4767846&amp;arnumber=4767851&amp;count=16&amp;index=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emf"/><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7.png"/></Relationships>
</file>

<file path=ppt/slides/_rels/slide29.xml.rels><?xml version="1.0" encoding="UTF-8" standalone="yes"?>
<Relationships xmlns="http://schemas.openxmlformats.org/package/2006/relationships"><Relationship Id="rId11" Type="http://schemas.openxmlformats.org/officeDocument/2006/relationships/image" Target="../media/image72.png"/><Relationship Id="rId12" Type="http://schemas.openxmlformats.org/officeDocument/2006/relationships/image" Target="../media/image73.png"/><Relationship Id="rId1" Type="http://schemas.openxmlformats.org/officeDocument/2006/relationships/tags" Target="../tags/tag17.xml"/><Relationship Id="rId2" Type="http://schemas.openxmlformats.org/officeDocument/2006/relationships/tags" Target="../tags/tag18.xml"/><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tags" Target="../tags/tag21.xml"/><Relationship Id="rId6" Type="http://schemas.openxmlformats.org/officeDocument/2006/relationships/slideLayout" Target="../slideLayouts/slideLayout6.xml"/><Relationship Id="rId7" Type="http://schemas.openxmlformats.org/officeDocument/2006/relationships/image" Target="../media/image68.png"/><Relationship Id="rId8" Type="http://schemas.openxmlformats.org/officeDocument/2006/relationships/image" Target="../media/image69.png"/><Relationship Id="rId9" Type="http://schemas.openxmlformats.org/officeDocument/2006/relationships/image" Target="../media/image70.png"/><Relationship Id="rId10"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7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image" Target="../media/image74.png"/></Relationships>
</file>

<file path=ppt/slides/_rels/slide3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image" Target="../media/image75.png"/></Relationships>
</file>

<file path=ppt/slides/_rels/slide34.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6.png"/><Relationship Id="rId1" Type="http://schemas.openxmlformats.org/officeDocument/2006/relationships/tags" Target="../tags/tag25.xml"/><Relationship Id="rId2"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jpe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2.xml"/><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0.png"/><Relationship Id="rId10" Type="http://schemas.openxmlformats.org/officeDocument/2006/relationships/image" Target="../media/image13.png"/><Relationship Id="rId1" Type="http://schemas.openxmlformats.org/officeDocument/2006/relationships/tags" Target="../tags/tag6.xml"/><Relationship Id="rId2"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CSEP 576</a:t>
            </a:r>
          </a:p>
          <a:p>
            <a:r>
              <a:rPr lang="en-US" dirty="0" smtClean="0"/>
              <a:t>Ali Farhadi</a:t>
            </a:r>
            <a:endParaRPr lang="en-US" dirty="0"/>
          </a:p>
        </p:txBody>
      </p:sp>
    </p:spTree>
    <p:extLst>
      <p:ext uri="{BB962C8B-B14F-4D97-AF65-F5344CB8AC3E}">
        <p14:creationId xmlns:p14="http://schemas.microsoft.com/office/powerpoint/2010/main" val="2434822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46"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47"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latin typeface="Arial" charset="0"/>
              </a:rPr>
              <a:t>Where is the edge?</a:t>
            </a:r>
            <a:endParaRPr lang="en-US" i="1" dirty="0">
              <a:latin typeface="Arial" charset="0"/>
            </a:endParaRPr>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smtClean="0"/>
              <a:t>Difference filters respond strongly to noise</a:t>
            </a:r>
          </a:p>
          <a:p>
            <a:pPr lvl="1"/>
            <a:r>
              <a:rPr lang="en-US" smtClean="0"/>
              <a:t>Image noise results in pixels that look very different from their neighbors</a:t>
            </a:r>
          </a:p>
          <a:p>
            <a:pPr lvl="1"/>
            <a:r>
              <a:rPr lang="en-US" smtClean="0"/>
              <a:t>Generally, the larger the noise the stronger the response</a:t>
            </a:r>
          </a:p>
          <a:p>
            <a:pPr>
              <a:buFontTx/>
              <a:buChar char="•"/>
            </a:pPr>
            <a:r>
              <a:rPr lang="en-US" smtClean="0"/>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Tree>
    <p:extLst>
      <p:ext uri="{BB962C8B-B14F-4D97-AF65-F5344CB8AC3E}">
        <p14:creationId xmlns:p14="http://schemas.microsoft.com/office/powerpoint/2010/main" val="2579973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latin typeface="Arial" charset="0"/>
              </a:rPr>
              <a:t>Where is the edge?  </a:t>
            </a:r>
            <a:endParaRPr lang="en-US" i="1" dirty="0">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47"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168"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169"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170"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171"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Tree>
    <p:extLst>
      <p:ext uri="{BB962C8B-B14F-4D97-AF65-F5344CB8AC3E}">
        <p14:creationId xmlns:p14="http://schemas.microsoft.com/office/powerpoint/2010/main" val="24294041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Tree>
    <p:extLst>
      <p:ext uri="{BB962C8B-B14F-4D97-AF65-F5344CB8AC3E}">
        <p14:creationId xmlns:p14="http://schemas.microsoft.com/office/powerpoint/2010/main" val="3738112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5605" name="Rectangle 5"/>
          <p:cNvSpPr>
            <a:spLocks/>
          </p:cNvSpPr>
          <p:nvPr/>
        </p:nvSpPr>
        <p:spPr bwMode="auto">
          <a:xfrm>
            <a:off x="7358063" y="3200400"/>
            <a:ext cx="1525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Why does</a:t>
            </a:r>
          </a:p>
          <a:p>
            <a:pPr marL="39688"/>
            <a:r>
              <a:rPr lang="en-US">
                <a:solidFill>
                  <a:schemeClr val="tx1"/>
                </a:solidFill>
                <a:latin typeface="Arial" charset="0"/>
                <a:ea typeface="ＭＳ Ｐゴシック" charset="0"/>
                <a:cs typeface="Arial" charset="0"/>
                <a:sym typeface="Arial" charset="0"/>
              </a:rPr>
              <a:t>this work?</a:t>
            </a:r>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Tree>
    <p:extLst>
      <p:ext uri="{BB962C8B-B14F-4D97-AF65-F5344CB8AC3E}">
        <p14:creationId xmlns:p14="http://schemas.microsoft.com/office/powerpoint/2010/main" val="17632750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9580"/>
            <a:ext cx="8229600" cy="1143000"/>
          </a:xfrm>
          <a:ln/>
        </p:spPr>
        <p:txBody>
          <a:bodyPr rIns="132080"/>
          <a:lstStyle/>
          <a:p>
            <a:r>
              <a:rPr lang="en-US" dirty="0"/>
              <a:t>Gaussian - image filter</a:t>
            </a:r>
          </a:p>
        </p:txBody>
      </p:sp>
      <p:pic>
        <p:nvPicPr>
          <p:cNvPr id="266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1125"/>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2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3838575"/>
            <a:ext cx="26003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6629" name="Rectangle 5"/>
          <p:cNvSpPr>
            <a:spLocks/>
          </p:cNvSpPr>
          <p:nvPr/>
        </p:nvSpPr>
        <p:spPr bwMode="auto">
          <a:xfrm>
            <a:off x="6565900" y="64150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sp>
        <p:nvSpPr>
          <p:cNvPr id="26630" name="Rectangle 6"/>
          <p:cNvSpPr>
            <a:spLocks/>
          </p:cNvSpPr>
          <p:nvPr/>
        </p:nvSpPr>
        <p:spPr bwMode="auto">
          <a:xfrm>
            <a:off x="782638" y="4738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6631" name="AutoShape 7"/>
          <p:cNvSpPr>
            <a:spLocks/>
          </p:cNvSpPr>
          <p:nvPr/>
        </p:nvSpPr>
        <p:spPr bwMode="auto">
          <a:xfrm>
            <a:off x="3276600" y="3657600"/>
            <a:ext cx="2895600" cy="1066800"/>
          </a:xfrm>
          <a:custGeom>
            <a:avLst/>
            <a:gdLst/>
            <a:ahLst/>
            <a:cxnLst/>
            <a:rect l="0" t="0" r="r" b="b"/>
            <a:pathLst>
              <a:path w="21600" h="21600">
                <a:moveTo>
                  <a:pt x="0" y="9257"/>
                </a:moveTo>
                <a:lnTo>
                  <a:pt x="9663" y="21600"/>
                </a:lnTo>
                <a:lnTo>
                  <a:pt x="21600" y="12343"/>
                </a:lnTo>
                <a:lnTo>
                  <a:pt x="11937" y="0"/>
                </a:lnTo>
                <a:lnTo>
                  <a:pt x="0" y="9257"/>
                </a:lnTo>
                <a:close/>
                <a:moveTo>
                  <a:pt x="0" y="9257"/>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2" name="AutoShape 8"/>
          <p:cNvSpPr>
            <a:spLocks/>
          </p:cNvSpPr>
          <p:nvPr/>
        </p:nvSpPr>
        <p:spPr bwMode="auto">
          <a:xfrm>
            <a:off x="4572000" y="914400"/>
            <a:ext cx="228600" cy="84138"/>
          </a:xfrm>
          <a:custGeom>
            <a:avLst/>
            <a:gdLst/>
            <a:ahLst/>
            <a:cxnLst/>
            <a:rect l="0" t="0" r="r" b="b"/>
            <a:pathLst>
              <a:path w="21600" h="21600">
                <a:moveTo>
                  <a:pt x="0" y="9257"/>
                </a:moveTo>
                <a:lnTo>
                  <a:pt x="9663" y="21600"/>
                </a:lnTo>
                <a:lnTo>
                  <a:pt x="21600" y="12343"/>
                </a:lnTo>
                <a:lnTo>
                  <a:pt x="11937" y="0"/>
                </a:lnTo>
                <a:lnTo>
                  <a:pt x="0" y="9257"/>
                </a:lnTo>
                <a:close/>
                <a:moveTo>
                  <a:pt x="0" y="9257"/>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3" name="Line 9"/>
          <p:cNvSpPr>
            <a:spLocks noChangeShapeType="1"/>
          </p:cNvSpPr>
          <p:nvPr/>
        </p:nvSpPr>
        <p:spPr bwMode="auto">
          <a:xfrm>
            <a:off x="4572000" y="962025"/>
            <a:ext cx="1588" cy="3214688"/>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4" name="Line 10"/>
          <p:cNvSpPr>
            <a:spLocks noChangeShapeType="1"/>
          </p:cNvSpPr>
          <p:nvPr/>
        </p:nvSpPr>
        <p:spPr bwMode="auto">
          <a:xfrm>
            <a:off x="4800600" y="966788"/>
            <a:ext cx="1588" cy="3214687"/>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5" name="Line 11"/>
          <p:cNvSpPr>
            <a:spLocks noChangeShapeType="1"/>
          </p:cNvSpPr>
          <p:nvPr/>
        </p:nvSpPr>
        <p:spPr bwMode="auto">
          <a:xfrm>
            <a:off x="4686300" y="1000125"/>
            <a:ext cx="1588" cy="3214688"/>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6" name="AutoShape 12"/>
          <p:cNvSpPr>
            <a:spLocks/>
          </p:cNvSpPr>
          <p:nvPr/>
        </p:nvSpPr>
        <p:spPr bwMode="auto">
          <a:xfrm>
            <a:off x="4572000" y="946150"/>
            <a:ext cx="114300" cy="3270250"/>
          </a:xfrm>
          <a:custGeom>
            <a:avLst/>
            <a:gdLst/>
            <a:ahLst/>
            <a:cxnLst/>
            <a:rect l="0" t="0" r="r" b="b"/>
            <a:pathLst>
              <a:path w="21600" h="21600">
                <a:moveTo>
                  <a:pt x="0" y="21348"/>
                </a:moveTo>
                <a:lnTo>
                  <a:pt x="0" y="0"/>
                </a:lnTo>
                <a:lnTo>
                  <a:pt x="21600" y="377"/>
                </a:lnTo>
                <a:lnTo>
                  <a:pt x="21600" y="21600"/>
                </a:lnTo>
                <a:lnTo>
                  <a:pt x="0" y="21348"/>
                </a:lnTo>
                <a:close/>
                <a:moveTo>
                  <a:pt x="0" y="21348"/>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7" name="AutoShape 13"/>
          <p:cNvSpPr>
            <a:spLocks/>
          </p:cNvSpPr>
          <p:nvPr/>
        </p:nvSpPr>
        <p:spPr bwMode="auto">
          <a:xfrm>
            <a:off x="4686300" y="965200"/>
            <a:ext cx="114300" cy="3244850"/>
          </a:xfrm>
          <a:custGeom>
            <a:avLst/>
            <a:gdLst/>
            <a:ahLst/>
            <a:cxnLst/>
            <a:rect l="0" t="0" r="r" b="b"/>
            <a:pathLst>
              <a:path w="21600" h="21600">
                <a:moveTo>
                  <a:pt x="0" y="169"/>
                </a:moveTo>
                <a:lnTo>
                  <a:pt x="0" y="21600"/>
                </a:lnTo>
                <a:lnTo>
                  <a:pt x="21600" y="21304"/>
                </a:lnTo>
                <a:lnTo>
                  <a:pt x="21600" y="0"/>
                </a:lnTo>
                <a:lnTo>
                  <a:pt x="0" y="169"/>
                </a:lnTo>
                <a:close/>
                <a:moveTo>
                  <a:pt x="0" y="169"/>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8" name="Rectangle 14"/>
          <p:cNvSpPr>
            <a:spLocks/>
          </p:cNvSpPr>
          <p:nvPr/>
        </p:nvSpPr>
        <p:spPr bwMode="auto">
          <a:xfrm>
            <a:off x="3930650" y="4800600"/>
            <a:ext cx="15160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delta function</a:t>
            </a:r>
          </a:p>
        </p:txBody>
      </p:sp>
      <p:pic>
        <p:nvPicPr>
          <p:cNvPr id="26639"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527425"/>
            <a:ext cx="457200"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40"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213" y="3406775"/>
            <a:ext cx="536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265199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Tree>
    <p:extLst>
      <p:ext uri="{BB962C8B-B14F-4D97-AF65-F5344CB8AC3E}">
        <p14:creationId xmlns:p14="http://schemas.microsoft.com/office/powerpoint/2010/main" val="8344314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Tree>
    <p:extLst>
      <p:ext uri="{BB962C8B-B14F-4D97-AF65-F5344CB8AC3E}">
        <p14:creationId xmlns:p14="http://schemas.microsoft.com/office/powerpoint/2010/main" val="18553905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lstStyle/>
          <a:p>
            <a:pPr marL="382588" indent="-342900"/>
            <a:r>
              <a:rPr lang="en-US" dirty="0"/>
              <a:t>Check if pixel is local maximum along gradient </a:t>
            </a:r>
            <a:r>
              <a:rPr lang="en-US" dirty="0" smtClean="0"/>
              <a:t>direction</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Tree>
    <p:extLst>
      <p:ext uri="{BB962C8B-B14F-4D97-AF65-F5344CB8AC3E}">
        <p14:creationId xmlns:p14="http://schemas.microsoft.com/office/powerpoint/2010/main" val="9620136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a:t>Edges are caused by a variety of factors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How can we detect </a:t>
            </a:r>
            <a:r>
              <a:rPr lang="en-US" b="1" i="1">
                <a:latin typeface="Arial" charset="0"/>
              </a:rPr>
              <a:t>lines </a:t>
            </a:r>
            <a:r>
              <a:rPr lang="en-US">
                <a:latin typeface="Arial" charset="0"/>
              </a:rPr>
              <a:t>?</a:t>
            </a:r>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1027"/>
          <p:cNvSpPr>
            <a:spLocks noGrp="1" noChangeArrowheads="1"/>
          </p:cNvSpPr>
          <p:nvPr>
            <p:ph type="body" idx="1"/>
          </p:nvPr>
        </p:nvSpPr>
        <p:spPr>
          <a:xfrm>
            <a:off x="685800" y="4114800"/>
            <a:ext cx="8153400" cy="1905000"/>
          </a:xfrm>
        </p:spPr>
        <p:txBody>
          <a:bodyPr>
            <a:normAutofit fontScale="77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a:p>
            <a:pPr lvl="1"/>
            <a:r>
              <a:rPr lang="en-US"/>
              <a:t>What does a point (x</a:t>
            </a:r>
            <a:r>
              <a:rPr lang="en-US" baseline="-25000"/>
              <a:t>0</a:t>
            </a:r>
            <a:r>
              <a:rPr lang="en-US"/>
              <a:t>, y</a:t>
            </a:r>
            <a:r>
              <a:rPr lang="en-US" baseline="-25000"/>
              <a:t>0</a:t>
            </a:r>
            <a:r>
              <a:rPr lang="en-US"/>
              <a:t>) in the image space map to?</a:t>
            </a:r>
          </a:p>
        </p:txBody>
      </p:sp>
      <p:sp>
        <p:nvSpPr>
          <p:cNvPr id="439300"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1"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2"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9303"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9304" name="Line 1032"/>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5" name="Line 1033"/>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6" name="Text Box 1034"/>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9307" name="Text Box 1035"/>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9308" name="Oval 1036"/>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9" name="Text Box 1037"/>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9310" name="Text Box 1038"/>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9311" name="Line 1039"/>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9312" name="Group 1040"/>
          <p:cNvGrpSpPr>
            <a:grpSpLocks/>
          </p:cNvGrpSpPr>
          <p:nvPr/>
        </p:nvGrpSpPr>
        <p:grpSpPr bwMode="auto">
          <a:xfrm>
            <a:off x="685800" y="1757363"/>
            <a:ext cx="8153400" cy="4948237"/>
            <a:chOff x="432" y="1107"/>
            <a:chExt cx="5136" cy="3117"/>
          </a:xfrm>
        </p:grpSpPr>
        <p:grpSp>
          <p:nvGrpSpPr>
            <p:cNvPr id="439313" name="Group 1041"/>
            <p:cNvGrpSpPr>
              <a:grpSpLocks/>
            </p:cNvGrpSpPr>
            <p:nvPr/>
          </p:nvGrpSpPr>
          <p:grpSpPr bwMode="auto">
            <a:xfrm>
              <a:off x="432" y="1248"/>
              <a:ext cx="5136" cy="2976"/>
              <a:chOff x="432" y="1248"/>
              <a:chExt cx="5136" cy="2976"/>
            </a:xfrm>
          </p:grpSpPr>
          <p:sp>
            <p:nvSpPr>
              <p:cNvPr id="439314" name="Line 1042"/>
              <p:cNvSpPr>
                <a:spLocks noChangeShapeType="1"/>
              </p:cNvSpPr>
              <p:nvPr/>
            </p:nvSpPr>
            <p:spPr bwMode="auto">
              <a:xfrm>
                <a:off x="3648" y="1248"/>
                <a:ext cx="912" cy="33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15" name="Rectangle 1043"/>
              <p:cNvSpPr>
                <a:spLocks noChangeArrowheads="1"/>
              </p:cNvSpPr>
              <p:nvPr/>
            </p:nvSpPr>
            <p:spPr bwMode="auto">
              <a:xfrm>
                <a:off x="432" y="3792"/>
                <a:ext cx="513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a:spcBef>
                    <a:spcPct val="20000"/>
                  </a:spcBef>
                  <a:buFontTx/>
                  <a:buChar char="–"/>
                </a:pPr>
                <a:r>
                  <a:rPr lang="en-US" sz="1800">
                    <a:latin typeface="Arial" charset="0"/>
                  </a:rPr>
                  <a:t>A:  the solutions of b = -x</a:t>
                </a:r>
                <a:r>
                  <a:rPr lang="en-US" sz="1800" baseline="-25000">
                    <a:latin typeface="Arial" charset="0"/>
                  </a:rPr>
                  <a:t>0</a:t>
                </a:r>
                <a:r>
                  <a:rPr lang="en-US" sz="1800">
                    <a:latin typeface="Arial" charset="0"/>
                  </a:rPr>
                  <a:t>m + y</a:t>
                </a:r>
                <a:r>
                  <a:rPr lang="en-US" sz="1800" baseline="-25000">
                    <a:latin typeface="Arial" charset="0"/>
                  </a:rPr>
                  <a:t>0</a:t>
                </a:r>
              </a:p>
              <a:p>
                <a:pPr marL="1143000" lvl="2" indent="-228600">
                  <a:spcBef>
                    <a:spcPct val="20000"/>
                  </a:spcBef>
                  <a:buFontTx/>
                  <a:buChar char="–"/>
                </a:pPr>
                <a:r>
                  <a:rPr lang="en-US" sz="1800">
                    <a:latin typeface="Arial" charset="0"/>
                  </a:rPr>
                  <a:t>this is a line in Hough space</a:t>
                </a:r>
              </a:p>
            </p:txBody>
          </p:sp>
        </p:grpSp>
        <p:pic>
          <p:nvPicPr>
            <p:cNvPr id="439316" name="Picture 104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715" y="1107"/>
              <a:ext cx="109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9317" name="Text Box 1045"/>
          <p:cNvSpPr txBox="1">
            <a:spLocks noChangeArrowheads="1"/>
          </p:cNvSpPr>
          <p:nvPr/>
        </p:nvSpPr>
        <p:spPr bwMode="auto">
          <a:xfrm>
            <a:off x="1646238" y="30321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x</a:t>
            </a:r>
            <a:r>
              <a:rPr lang="en-US" sz="2000" i="1" baseline="-25000">
                <a:latin typeface="Arial" charset="0"/>
              </a:rPr>
              <a:t>0</a:t>
            </a:r>
          </a:p>
        </p:txBody>
      </p:sp>
      <p:sp>
        <p:nvSpPr>
          <p:cNvPr id="439318" name="Text Box 1046"/>
          <p:cNvSpPr txBox="1">
            <a:spLocks noChangeArrowheads="1"/>
          </p:cNvSpPr>
          <p:nvPr/>
        </p:nvSpPr>
        <p:spPr bwMode="auto">
          <a:xfrm>
            <a:off x="877888" y="24098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y</a:t>
            </a:r>
            <a:r>
              <a:rPr lang="en-US" sz="2000" i="1" baseline="-25000">
                <a:latin typeface="Arial" charset="0"/>
              </a:rPr>
              <a:t>0</a:t>
            </a:r>
          </a:p>
        </p:txBody>
      </p:sp>
      <p:sp>
        <p:nvSpPr>
          <p:cNvPr id="25"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Tree>
    <p:extLst>
      <p:ext uri="{BB962C8B-B14F-4D97-AF65-F5344CB8AC3E}">
        <p14:creationId xmlns:p14="http://schemas.microsoft.com/office/powerpoint/2010/main" val="317556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9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dirty="0"/>
              <a:t>d is the perpendicular distance from the line to the origin</a:t>
            </a:r>
          </a:p>
          <a:p>
            <a:pPr marL="838200" lvl="1" indent="-381000"/>
            <a:r>
              <a:rPr lang="en-US" dirty="0">
                <a:sym typeface="Symbol" pitchFamily="18" charset="2"/>
              </a:rPr>
              <a:t> </a:t>
            </a:r>
            <a:r>
              <a:rPr lang="en-US" dirty="0"/>
              <a:t>is the </a:t>
            </a:r>
            <a:r>
              <a:rPr lang="en-US" dirty="0" smtClean="0"/>
              <a:t>angle </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for </a:t>
            </a:r>
            <a:r>
              <a:rPr lang="en-US" sz="1800" dirty="0">
                <a:sym typeface="Symbol" pitchFamily="18" charset="2"/>
              </a:rPr>
              <a:t></a:t>
            </a:r>
            <a:r>
              <a:rPr lang="en-US" sz="1800" dirty="0"/>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Hough transform algorithm</a:t>
            </a:r>
          </a:p>
        </p:txBody>
      </p:sp>
      <p:pic>
        <p:nvPicPr>
          <p:cNvPr id="10242" name="Picture 2" descr="http://www.cs.utah.edu/~vpegorar/courses/cs7966/Assignment4/Line/tShape_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798"/>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cs.utah.edu/~vpegorar/courses/cs7966/Assignment4/Line/tShape_houghGau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826819"/>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cs.utah.edu/~vpegorar/courses/cs7966/Assignment4/Line/tShape_lin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6820"/>
            <a:ext cx="2897579" cy="2897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6219909"/>
            <a:ext cx="5136078" cy="369332"/>
          </a:xfrm>
          <a:prstGeom prst="rect">
            <a:avLst/>
          </a:prstGeom>
        </p:spPr>
        <p:txBody>
          <a:bodyPr wrap="square">
            <a:spAutoFit/>
          </a:bodyPr>
          <a:lstStyle/>
          <a:p>
            <a:r>
              <a:rPr lang="en-US" dirty="0">
                <a:solidFill>
                  <a:schemeClr val="bg1">
                    <a:lumMod val="50000"/>
                  </a:schemeClr>
                </a:solidFill>
              </a:rPr>
              <a:t>http://www.cs.utah.edu/~</a:t>
            </a:r>
            <a:r>
              <a:rPr lang="en-US" dirty="0" smtClean="0">
                <a:solidFill>
                  <a:schemeClr val="bg1">
                    <a:lumMod val="50000"/>
                  </a:schemeClr>
                </a:solidFill>
              </a:rPr>
              <a:t>vpegorar/courses/cs7966/</a:t>
            </a:r>
            <a:endParaRPr lang="en-US" dirty="0">
              <a:solidFill>
                <a:schemeClr val="bg1">
                  <a:lumMod val="50000"/>
                </a:schemeClr>
              </a:solidFill>
            </a:endParaRPr>
          </a:p>
        </p:txBody>
      </p:sp>
    </p:spTree>
    <p:extLst>
      <p:ext uri="{BB962C8B-B14F-4D97-AF65-F5344CB8AC3E}">
        <p14:creationId xmlns:p14="http://schemas.microsoft.com/office/powerpoint/2010/main" val="276638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Hough transform algorithm</a:t>
            </a:r>
          </a:p>
        </p:txBody>
      </p:sp>
      <p:pic>
        <p:nvPicPr>
          <p:cNvPr id="10248" name="Picture 8" descr="http://www.cs.utah.edu/~vpegorar/courses/cs7966/Assignment4/Line/rtrt_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828798"/>
            <a:ext cx="2895601" cy="2895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33800" y="6219909"/>
            <a:ext cx="5136078" cy="369332"/>
          </a:xfrm>
          <a:prstGeom prst="rect">
            <a:avLst/>
          </a:prstGeom>
        </p:spPr>
        <p:txBody>
          <a:bodyPr wrap="square">
            <a:spAutoFit/>
          </a:bodyPr>
          <a:lstStyle/>
          <a:p>
            <a:r>
              <a:rPr lang="en-US" dirty="0">
                <a:solidFill>
                  <a:schemeClr val="bg1">
                    <a:lumMod val="50000"/>
                  </a:schemeClr>
                </a:solidFill>
              </a:rPr>
              <a:t>http://www.cs.utah.edu/~</a:t>
            </a:r>
            <a:r>
              <a:rPr lang="en-US" dirty="0" smtClean="0">
                <a:solidFill>
                  <a:schemeClr val="bg1">
                    <a:lumMod val="50000"/>
                  </a:schemeClr>
                </a:solidFill>
              </a:rPr>
              <a:t>vpegorar/courses/cs7966/</a:t>
            </a:r>
            <a:endParaRPr lang="en-US" dirty="0">
              <a:solidFill>
                <a:schemeClr val="bg1">
                  <a:lumMod val="50000"/>
                </a:schemeClr>
              </a:solidFill>
            </a:endParaRPr>
          </a:p>
        </p:txBody>
      </p:sp>
      <p:pic>
        <p:nvPicPr>
          <p:cNvPr id="15362" name="Picture 2" descr="http://www.cs.utah.edu/~vpegorar/courses/cs7966/Assignment4/Line/rtrt_houghGau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826820"/>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s.utah.edu/~vpegorar/courses/cs7966/Assignment4/Line/rtrt_lin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15934"/>
            <a:ext cx="2895600" cy="289560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59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lnSpcReduction="1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t>compute unique (d, </a:t>
            </a:r>
            <a:r>
              <a:rPr lang="en-US" sz="1600" dirty="0">
                <a:sym typeface="Symbol" pitchFamily="18" charset="2"/>
              </a:rPr>
              <a:t>) based on image gradient at (</a:t>
            </a:r>
            <a:r>
              <a:rPr lang="en-US" sz="1600" dirty="0" err="1" smtClean="0">
                <a:sym typeface="Symbol" pitchFamily="18" charset="2"/>
              </a:rPr>
              <a:t>x,y</a:t>
            </a:r>
            <a:r>
              <a:rPr lang="en-US" sz="1600" dirty="0" smtClean="0">
                <a:sym typeface="Symbol" pitchFamily="18" charset="2"/>
              </a:rPr>
              <a:t>)</a:t>
            </a:r>
            <a:r>
              <a:rPr lang="en-US" dirty="0" smtClean="0"/>
              <a:t> </a:t>
            </a:r>
            <a:endParaRPr lang="en-US" sz="2000" dirty="0" smtClean="0"/>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t>give more votes for stronger edges</a:t>
            </a:r>
          </a:p>
          <a:p>
            <a:pPr marL="457200" indent="-457200"/>
            <a:r>
              <a:rPr lang="en-US" sz="2000" dirty="0"/>
              <a:t>Extension 3</a:t>
            </a:r>
          </a:p>
          <a:p>
            <a:pPr marL="838200" lvl="1" indent="-381000"/>
            <a:r>
              <a:rPr lang="en-US" sz="1800" dirty="0"/>
              <a:t>change the sampling of (d, </a:t>
            </a:r>
            <a:r>
              <a:rPr lang="en-US" sz="1800" dirty="0">
                <a:sym typeface="Symbol" pitchFamily="18" charset="2"/>
              </a:rPr>
              <a:t>) to give more/less resolution</a:t>
            </a:r>
            <a:endParaRPr lang="en-US" sz="1800" dirty="0"/>
          </a:p>
          <a:p>
            <a:pPr marL="457200" indent="-457200"/>
            <a:r>
              <a:rPr lang="en-US" sz="2000" dirty="0"/>
              <a:t>Extension 4</a:t>
            </a:r>
          </a:p>
          <a:p>
            <a:pPr marL="838200" lvl="1" indent="-381000"/>
            <a:r>
              <a:rPr lang="en-US" sz="1800" dirty="0"/>
              <a:t>The same procedure can be used with circles, squares, or any other </a:t>
            </a:r>
            <a:r>
              <a:rPr lang="en-US" sz="1800" dirty="0" smtClean="0"/>
              <a:t>shape, How?</a:t>
            </a:r>
            <a:endParaRPr lang="en-US" sz="1800" dirty="0"/>
          </a:p>
        </p:txBody>
      </p:sp>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Tree>
    <p:extLst>
      <p:ext uri="{BB962C8B-B14F-4D97-AF65-F5344CB8AC3E}">
        <p14:creationId xmlns:p14="http://schemas.microsoft.com/office/powerpoint/2010/main" val="853046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gridCol w="378902"/>
                <a:gridCol w="378902"/>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gridCol w="381000"/>
                <a:gridCol w="381000"/>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 = -x_0 m  +y_0&#10;\]&#10;\end{document}&#10;"/>
  <p:tag name="EXTERNALNAME" val="Edittex"/>
  <p:tag name="BLEND" val="False"/>
  <p:tag name="TRANSPARENT" val="False"/>
  <p:tag name="BITMAPFORMAT" val="bmp256"/>
  <p:tag name="DEBUGINTERACTIVE" val="True"/>
  <p:tag name="ORIGWIDTH" val="547.2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TotalTime>
  <Words>1280</Words>
  <Application>Microsoft Macintosh PowerPoint</Application>
  <PresentationFormat>On-screen Show (4:3)</PresentationFormat>
  <Paragraphs>221</Paragraphs>
  <Slides>38</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Gaussian - image filter</vt:lpstr>
      <vt:lpstr>Canny edge detector</vt:lpstr>
      <vt:lpstr>The Canny edge detector</vt:lpstr>
      <vt:lpstr>The Canny edge detector</vt:lpstr>
      <vt:lpstr>The Canny edge detector</vt:lpstr>
      <vt:lpstr>Get Orientation at Each Pixel</vt:lpstr>
      <vt:lpstr>The Canny edge detector</vt:lpstr>
      <vt:lpstr>Non-maximum suppression</vt:lpstr>
      <vt:lpstr>Canny Edges</vt:lpstr>
      <vt:lpstr>Effect of  (Gaussian kernel spread/size)</vt:lpstr>
      <vt:lpstr>An edge is not a line...</vt:lpstr>
      <vt:lpstr>Finding lines in an image</vt:lpstr>
      <vt:lpstr>Finding lines in an image</vt:lpstr>
      <vt:lpstr>Finding lines in an image</vt:lpstr>
      <vt:lpstr>Hough transform algorithm</vt:lpstr>
      <vt:lpstr>Hough transform algorithm</vt:lpstr>
      <vt:lpstr>Hough transform algorithm</vt:lpstr>
      <vt:lpstr>Hough transform algorithm</vt:lpstr>
      <vt:lpstr>Extensions</vt:lpstr>
    </vt:vector>
  </TitlesOfParts>
  <Company>University of Illinois Computer Science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David Forsyth</cp:lastModifiedBy>
  <cp:revision>18</cp:revision>
  <dcterms:created xsi:type="dcterms:W3CDTF">2013-04-09T04:21:21Z</dcterms:created>
  <dcterms:modified xsi:type="dcterms:W3CDTF">2013-04-12T14:18:50Z</dcterms:modified>
</cp:coreProperties>
</file>