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tags/tag9.xml" ContentType="application/vnd.openxmlformats-officedocument.presentationml.tags+xml"/>
  <Override PartName="/ppt/embeddings/oleObject35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256" r:id="rId2"/>
    <p:sldId id="284" r:id="rId3"/>
    <p:sldId id="285" r:id="rId4"/>
    <p:sldId id="286" r:id="rId5"/>
    <p:sldId id="302" r:id="rId6"/>
    <p:sldId id="303" r:id="rId7"/>
    <p:sldId id="304" r:id="rId8"/>
    <p:sldId id="305" r:id="rId9"/>
    <p:sldId id="30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82" r:id="rId31"/>
    <p:sldId id="283" r:id="rId32"/>
    <p:sldId id="277" r:id="rId33"/>
    <p:sldId id="278" r:id="rId34"/>
    <p:sldId id="279" r:id="rId35"/>
    <p:sldId id="280" r:id="rId36"/>
    <p:sldId id="281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3104" y="-18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1.wmf"/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1.wmf"/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1.wmf"/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1.wmf"/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1.wmf"/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1.wmf"/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1.wmf"/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6CD5-0791-AA44-865D-FFD4BA950A83}" type="datetimeFigureOut">
              <a:rPr lang="en-US" smtClean="0"/>
              <a:t>4/3/13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49114-269F-5E45-8DB1-3DA6BDDA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3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B49607-71CC-4F14-9925-539B5A75CF37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1EFDF4-295E-4F2F-8274-5276D892628B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80191B-67AE-484E-9082-E6275166839A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B1E871-3DA9-47DB-BB1F-94165D87FEFB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2CDE76-4738-44B5-833A-2DF96BC3AB13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3084CE-403A-47C5-8050-06A0AC0D8D75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2D02E7-8B84-4714-902C-45C20D4C6547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2D6943-8F92-41DA-A861-291374EA058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46029A-3CA7-4FEE-942E-5301C46C76E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65226604-9998-44C9-A2D6-C34062C32886}" type="slidenum">
              <a:rPr lang="en-US" sz="1100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35</a:t>
            </a:fld>
            <a:endParaRPr lang="en-US" sz="11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0025" y="382588"/>
            <a:ext cx="7267575" cy="5451475"/>
          </a:xfrm>
          <a:solidFill>
            <a:srgbClr val="FFFFFF"/>
          </a:solidFill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6064251"/>
            <a:ext cx="5268913" cy="24145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68E7C3-E4C1-4572-845E-9A00E84E6491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18ADA-AEA4-4248-8602-844158BEDF4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879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B5E28-5681-44B3-B31F-C18E0B1794A8}" type="slidenum">
              <a:rPr lang="en-US"/>
              <a:pPr/>
              <a:t>47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3E834-A0B3-445E-BC63-94B67C9B2F30}" type="slidenum">
              <a:rPr lang="en-US"/>
              <a:pPr/>
              <a:t>48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3E834-A0B3-445E-BC63-94B67C9B2F30}" type="slidenum">
              <a:rPr lang="en-US"/>
              <a:pPr/>
              <a:t>49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7AB929-50EF-44CC-A7FA-AE71BFCA725E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C0F4D8-E141-406C-86BE-BA525E52CD85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1CE0E0-6529-4219-9EB9-FE7811CF4A70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C34152-7A0D-48F3-AA4D-B45726BE91BB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BB3652-4400-43AA-941D-82E4FEE6DB98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717499-72C9-426B-A4B9-F8B49F6D810C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F97A13-ED7D-4321-83D7-BA84504C6095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5BFD-39B3-1B48-858D-5661AB96BCD4}" type="datetimeFigureOut">
              <a:rPr lang="en-US" smtClean="0"/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1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5BFD-39B3-1B48-858D-5661AB96BCD4}" type="datetimeFigureOut">
              <a:rPr lang="en-US" smtClean="0"/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9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5BFD-39B3-1B48-858D-5661AB96BCD4}" type="datetimeFigureOut">
              <a:rPr lang="en-US" smtClean="0"/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47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D308E-476E-4721-994F-FF78B4B07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50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750205"/>
          </a:xfrm>
        </p:spPr>
        <p:txBody>
          <a:bodyPr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spc="-300" dirty="0">
                <a:ln w="3175">
                  <a:noFill/>
                </a:ln>
                <a:solidFill>
                  <a:schemeClr val="tx1"/>
                </a:solidFill>
                <a:effectLst/>
                <a:latin typeface="Kalinga" pitchFamily="34" charset="0"/>
                <a:ea typeface="+mn-ea"/>
                <a:cs typeface="Kaling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600062"/>
            <a:ext cx="8380412" cy="207645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2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5BFD-39B3-1B48-858D-5661AB96BCD4}" type="datetimeFigureOut">
              <a:rPr lang="en-US" smtClean="0"/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1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5BFD-39B3-1B48-858D-5661AB96BCD4}" type="datetimeFigureOut">
              <a:rPr lang="en-US" smtClean="0"/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5BFD-39B3-1B48-858D-5661AB96BCD4}" type="datetimeFigureOut">
              <a:rPr lang="en-US" smtClean="0"/>
              <a:t>4/3/13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8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5BFD-39B3-1B48-858D-5661AB96BCD4}" type="datetimeFigureOut">
              <a:rPr lang="en-US" smtClean="0"/>
              <a:t>4/3/13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0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5BFD-39B3-1B48-858D-5661AB96BCD4}" type="datetimeFigureOut">
              <a:rPr lang="en-US" smtClean="0"/>
              <a:t>4/3/13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71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5BFD-39B3-1B48-858D-5661AB96BCD4}" type="datetimeFigureOut">
              <a:rPr lang="en-US" smtClean="0"/>
              <a:t>4/3/13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16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5BFD-39B3-1B48-858D-5661AB96BCD4}" type="datetimeFigureOut">
              <a:rPr lang="en-US" smtClean="0"/>
              <a:t>4/3/13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7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5BFD-39B3-1B48-858D-5661AB96BCD4}" type="datetimeFigureOut">
              <a:rPr lang="en-US" smtClean="0"/>
              <a:t>4/3/13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6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15BFD-39B3-1B48-858D-5661AB96BCD4}" type="datetimeFigureOut">
              <a:rPr lang="en-US" smtClean="0"/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4.wmf"/><Relationship Id="rId1" Type="http://schemas.openxmlformats.org/officeDocument/2006/relationships/vmlDrawing" Target="../drawings/vmlDrawing3.vml"/><Relationship Id="rId2" Type="http://schemas.openxmlformats.org/officeDocument/2006/relationships/tags" Target="../tags/tag1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oleObject" Target="../embeddings/oleObject3.bin"/><Relationship Id="rId6" Type="http://schemas.openxmlformats.org/officeDocument/2006/relationships/image" Target="../media/image11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2.w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wmf"/><Relationship Id="rId12" Type="http://schemas.openxmlformats.org/officeDocument/2006/relationships/oleObject" Target="../embeddings/oleObject10.bin"/><Relationship Id="rId13" Type="http://schemas.openxmlformats.org/officeDocument/2006/relationships/image" Target="../media/image11.wmf"/><Relationship Id="rId1" Type="http://schemas.openxmlformats.org/officeDocument/2006/relationships/vmlDrawing" Target="../drawings/vmlDrawing4.v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oleObject" Target="../embeddings/oleObject7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3.wmf"/><Relationship Id="rId9" Type="http://schemas.openxmlformats.org/officeDocument/2006/relationships/image" Target="../media/image15.png"/><Relationship Id="rId10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wmf"/><Relationship Id="rId12" Type="http://schemas.openxmlformats.org/officeDocument/2006/relationships/oleObject" Target="../embeddings/oleObject14.bin"/><Relationship Id="rId13" Type="http://schemas.openxmlformats.org/officeDocument/2006/relationships/image" Target="../media/image11.wmf"/><Relationship Id="rId1" Type="http://schemas.openxmlformats.org/officeDocument/2006/relationships/vmlDrawing" Target="../drawings/vmlDrawing5.vml"/><Relationship Id="rId2" Type="http://schemas.openxmlformats.org/officeDocument/2006/relationships/tags" Target="../tags/tag3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3.wmf"/><Relationship Id="rId9" Type="http://schemas.openxmlformats.org/officeDocument/2006/relationships/image" Target="../media/image15.png"/><Relationship Id="rId10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wmf"/><Relationship Id="rId12" Type="http://schemas.openxmlformats.org/officeDocument/2006/relationships/oleObject" Target="../embeddings/oleObject18.bin"/><Relationship Id="rId13" Type="http://schemas.openxmlformats.org/officeDocument/2006/relationships/image" Target="../media/image11.wmf"/><Relationship Id="rId1" Type="http://schemas.openxmlformats.org/officeDocument/2006/relationships/vmlDrawing" Target="../drawings/vmlDrawing6.vml"/><Relationship Id="rId2" Type="http://schemas.openxmlformats.org/officeDocument/2006/relationships/tags" Target="../tags/tag4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13.wmf"/><Relationship Id="rId9" Type="http://schemas.openxmlformats.org/officeDocument/2006/relationships/image" Target="../media/image15.png"/><Relationship Id="rId10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wmf"/><Relationship Id="rId12" Type="http://schemas.openxmlformats.org/officeDocument/2006/relationships/oleObject" Target="../embeddings/oleObject22.bin"/><Relationship Id="rId13" Type="http://schemas.openxmlformats.org/officeDocument/2006/relationships/image" Target="../media/image11.wmf"/><Relationship Id="rId1" Type="http://schemas.openxmlformats.org/officeDocument/2006/relationships/vmlDrawing" Target="../drawings/vmlDrawing7.vml"/><Relationship Id="rId2" Type="http://schemas.openxmlformats.org/officeDocument/2006/relationships/tags" Target="../tags/tag5.xml"/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5.xml"/><Relationship Id="rId5" Type="http://schemas.openxmlformats.org/officeDocument/2006/relationships/oleObject" Target="../embeddings/oleObject19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13.wmf"/><Relationship Id="rId9" Type="http://schemas.openxmlformats.org/officeDocument/2006/relationships/image" Target="../media/image15.png"/><Relationship Id="rId10" Type="http://schemas.openxmlformats.org/officeDocument/2006/relationships/oleObject" Target="../embeddings/oleObject21.bin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wmf"/><Relationship Id="rId12" Type="http://schemas.openxmlformats.org/officeDocument/2006/relationships/oleObject" Target="../embeddings/oleObject26.bin"/><Relationship Id="rId13" Type="http://schemas.openxmlformats.org/officeDocument/2006/relationships/image" Target="../media/image11.wmf"/><Relationship Id="rId1" Type="http://schemas.openxmlformats.org/officeDocument/2006/relationships/vmlDrawing" Target="../drawings/vmlDrawing8.vml"/><Relationship Id="rId2" Type="http://schemas.openxmlformats.org/officeDocument/2006/relationships/tags" Target="../tags/tag6.xml"/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6.xml"/><Relationship Id="rId5" Type="http://schemas.openxmlformats.org/officeDocument/2006/relationships/oleObject" Target="../embeddings/oleObject23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13.wmf"/><Relationship Id="rId9" Type="http://schemas.openxmlformats.org/officeDocument/2006/relationships/image" Target="../media/image15.png"/><Relationship Id="rId10" Type="http://schemas.openxmlformats.org/officeDocument/2006/relationships/oleObject" Target="../embeddings/oleObject25.bin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wmf"/><Relationship Id="rId12" Type="http://schemas.openxmlformats.org/officeDocument/2006/relationships/oleObject" Target="../embeddings/oleObject30.bin"/><Relationship Id="rId13" Type="http://schemas.openxmlformats.org/officeDocument/2006/relationships/image" Target="../media/image11.wmf"/><Relationship Id="rId1" Type="http://schemas.openxmlformats.org/officeDocument/2006/relationships/vmlDrawing" Target="../drawings/vmlDrawing9.vml"/><Relationship Id="rId2" Type="http://schemas.openxmlformats.org/officeDocument/2006/relationships/tags" Target="../tags/tag7.xml"/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7.xml"/><Relationship Id="rId5" Type="http://schemas.openxmlformats.org/officeDocument/2006/relationships/oleObject" Target="../embeddings/oleObject27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13.wmf"/><Relationship Id="rId9" Type="http://schemas.openxmlformats.org/officeDocument/2006/relationships/image" Target="../media/image15.png"/><Relationship Id="rId10" Type="http://schemas.openxmlformats.org/officeDocument/2006/relationships/oleObject" Target="../embeddings/oleObject29.bin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wmf"/><Relationship Id="rId12" Type="http://schemas.openxmlformats.org/officeDocument/2006/relationships/oleObject" Target="../embeddings/oleObject34.bin"/><Relationship Id="rId13" Type="http://schemas.openxmlformats.org/officeDocument/2006/relationships/image" Target="../media/image11.wmf"/><Relationship Id="rId1" Type="http://schemas.openxmlformats.org/officeDocument/2006/relationships/vmlDrawing" Target="../drawings/vmlDrawing10.vml"/><Relationship Id="rId2" Type="http://schemas.openxmlformats.org/officeDocument/2006/relationships/tags" Target="../tags/tag8.xml"/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8.xml"/><Relationship Id="rId5" Type="http://schemas.openxmlformats.org/officeDocument/2006/relationships/oleObject" Target="../embeddings/oleObject31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13.wmf"/><Relationship Id="rId9" Type="http://schemas.openxmlformats.org/officeDocument/2006/relationships/image" Target="../media/image15.png"/><Relationship Id="rId10" Type="http://schemas.openxmlformats.org/officeDocument/2006/relationships/oleObject" Target="../embeddings/oleObject3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5.png"/><Relationship Id="rId5" Type="http://schemas.openxmlformats.org/officeDocument/2006/relationships/oleObject" Target="../embeddings/oleObject35.bin"/><Relationship Id="rId6" Type="http://schemas.openxmlformats.org/officeDocument/2006/relationships/image" Target="../media/image14.wmf"/><Relationship Id="rId1" Type="http://schemas.openxmlformats.org/officeDocument/2006/relationships/vmlDrawing" Target="../drawings/vmlDrawing11.vml"/><Relationship Id="rId2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36.jpe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6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6" Type="http://schemas.openxmlformats.org/officeDocument/2006/relationships/image" Target="../media/image47.jpeg"/><Relationship Id="rId7" Type="http://schemas.openxmlformats.org/officeDocument/2006/relationships/image" Target="../media/image48.jpeg"/><Relationship Id="rId8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0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microsoft.com/office/2007/relationships/hdphoto" Target="../media/hdphoto6.wdp"/><Relationship Id="rId8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8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74.png"/><Relationship Id="rId8" Type="http://schemas.openxmlformats.org/officeDocument/2006/relationships/image" Target="../media/image75.png"/><Relationship Id="rId9" Type="http://schemas.openxmlformats.org/officeDocument/2006/relationships/image" Target="../media/image76.png"/><Relationship Id="rId10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1.wdp"/><Relationship Id="rId5" Type="http://schemas.openxmlformats.org/officeDocument/2006/relationships/image" Target="../media/image6.jpeg"/><Relationship Id="rId6" Type="http://schemas.microsoft.com/office/2007/relationships/hdphoto" Target="../media/hdphoto2.wdp"/><Relationship Id="rId7" Type="http://schemas.openxmlformats.org/officeDocument/2006/relationships/image" Target="../media/image7.jpeg"/><Relationship Id="rId8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microsoft.com/office/2007/relationships/hdphoto" Target="../media/hdphoto3.wdp"/><Relationship Id="rId5" Type="http://schemas.openxmlformats.org/officeDocument/2006/relationships/image" Target="../media/image9.png"/><Relationship Id="rId6" Type="http://schemas.microsoft.com/office/2007/relationships/hdphoto" Target="../media/hdphoto4.wdp"/><Relationship Id="rId7" Type="http://schemas.openxmlformats.org/officeDocument/2006/relationships/image" Target="../media/image10.png"/><Relationship Id="rId8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Images and Filters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CSEP 576</a:t>
            </a:r>
          </a:p>
          <a:p>
            <a:r>
              <a:rPr lang="en-US" dirty="0" smtClean="0"/>
              <a:t>Ali Farhadi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0444" y="6479443"/>
            <a:ext cx="8537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Many slides from Steve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Seitz and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Larry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Zitnick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13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12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1247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1371" name="Rectangle 251"/>
          <p:cNvSpPr>
            <a:spLocks noChangeArrowheads="1"/>
          </p:cNvSpPr>
          <p:nvPr/>
        </p:nvSpPr>
        <p:spPr bwMode="auto">
          <a:xfrm>
            <a:off x="5105400" y="2590800"/>
            <a:ext cx="365125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1500" name="Group 380"/>
          <p:cNvGraphicFramePr>
            <a:graphicFrameLocks noGrp="1"/>
          </p:cNvGraphicFramePr>
          <p:nvPr/>
        </p:nvGraphicFramePr>
        <p:xfrm>
          <a:off x="711200" y="2287588"/>
          <a:ext cx="3556000" cy="3471863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261495" name="Rectangle 375"/>
          <p:cNvSpPr>
            <a:spLocks noChangeArrowheads="1"/>
          </p:cNvSpPr>
          <p:nvPr/>
        </p:nvSpPr>
        <p:spPr bwMode="auto">
          <a:xfrm>
            <a:off x="685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5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sp>
        <p:nvSpPr>
          <p:cNvPr id="261499" name="Rectangle 379"/>
          <p:cNvSpPr>
            <a:spLocks noChangeArrowheads="1"/>
          </p:cNvSpPr>
          <p:nvPr/>
        </p:nvSpPr>
        <p:spPr bwMode="auto">
          <a:xfrm>
            <a:off x="5181600" y="2667000"/>
            <a:ext cx="152400" cy="228600"/>
          </a:xfrm>
          <a:prstGeom prst="rect">
            <a:avLst/>
          </a:prstGeom>
          <a:solidFill>
            <a:schemeClr val="bg1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Equation" r:id="rId5" imgW="7315200" imgH="1257300" progId="Equation.3">
                  <p:embed/>
                </p:oleObj>
              </mc:Choice>
              <mc:Fallback>
                <p:oleObj name="Equation" r:id="rId5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Equation" r:id="rId7" imgW="7315200" imgH="4495800" progId="Equation.3">
                  <p:embed/>
                </p:oleObj>
              </mc:Choice>
              <mc:Fallback>
                <p:oleObj name="Equation" r:id="rId7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" name="Equation" r:id="rId9" imgW="7315200" imgH="4178300" progId="Equation.3">
                  <p:embed/>
                </p:oleObj>
              </mc:Choice>
              <mc:Fallback>
                <p:oleObj name="Equation" r:id="rId9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Image filtering</a:t>
            </a:r>
          </a:p>
        </p:txBody>
      </p:sp>
      <p:grpSp>
        <p:nvGrpSpPr>
          <p:cNvPr id="2428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2429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431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2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3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4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5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6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7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8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9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40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1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2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3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4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5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6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7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430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053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" name="Equation" r:id="rId12" imgW="7315200" imgH="4038600" progId="Equation.3">
                  <p:embed/>
                </p:oleObj>
              </mc:Choice>
              <mc:Fallback>
                <p:oleObj name="Equation" r:id="rId12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7704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371" grpId="0" animBg="1"/>
      <p:bldP spid="261495" grpId="0" animBg="1"/>
      <p:bldP spid="2614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171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3295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24" name="Rectangle 251"/>
          <p:cNvSpPr>
            <a:spLocks noChangeArrowheads="1"/>
          </p:cNvSpPr>
          <p:nvPr/>
        </p:nvSpPr>
        <p:spPr bwMode="auto">
          <a:xfrm>
            <a:off x="5410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3420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3448" name="Rectangle 375"/>
          <p:cNvSpPr>
            <a:spLocks noChangeArrowheads="1"/>
          </p:cNvSpPr>
          <p:nvPr/>
        </p:nvSpPr>
        <p:spPr bwMode="auto">
          <a:xfrm>
            <a:off x="1066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4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9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3450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3452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454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5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6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7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8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9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0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1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2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3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4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5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6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7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8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9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70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453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076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1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3077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8467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219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5343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48" name="Rectangle 251"/>
          <p:cNvSpPr>
            <a:spLocks noChangeArrowheads="1"/>
          </p:cNvSpPr>
          <p:nvPr/>
        </p:nvSpPr>
        <p:spPr bwMode="auto">
          <a:xfrm>
            <a:off x="5791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5468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4472" name="Rectangle 375"/>
          <p:cNvSpPr>
            <a:spLocks noChangeArrowheads="1"/>
          </p:cNvSpPr>
          <p:nvPr/>
        </p:nvSpPr>
        <p:spPr bwMode="auto">
          <a:xfrm>
            <a:off x="1447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8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4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3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4474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4476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4478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79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0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1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2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3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4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5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6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7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88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89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0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1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2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3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4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4477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4100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5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4101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8195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267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7391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72" name="Rectangle 251"/>
          <p:cNvSpPr>
            <a:spLocks noChangeArrowheads="1"/>
          </p:cNvSpPr>
          <p:nvPr/>
        </p:nvSpPr>
        <p:spPr bwMode="auto">
          <a:xfrm>
            <a:off x="6172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7516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5496" name="Rectangle 375"/>
          <p:cNvSpPr>
            <a:spLocks noChangeArrowheads="1"/>
          </p:cNvSpPr>
          <p:nvPr/>
        </p:nvSpPr>
        <p:spPr bwMode="auto">
          <a:xfrm>
            <a:off x="1752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2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8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7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5498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550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550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1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1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550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5124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9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5125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1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9067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73" name="Rectangle 127"/>
          <p:cNvSpPr>
            <a:spLocks noChangeArrowheads="1"/>
          </p:cNvSpPr>
          <p:nvPr/>
        </p:nvSpPr>
        <p:spPr bwMode="auto">
          <a:xfrm>
            <a:off x="64770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6397" name="Rectangle 252"/>
          <p:cNvSpPr>
            <a:spLocks noChangeArrowheads="1"/>
          </p:cNvSpPr>
          <p:nvPr/>
        </p:nvSpPr>
        <p:spPr bwMode="auto">
          <a:xfrm>
            <a:off x="2133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46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2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98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6399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6401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6403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4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5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6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7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8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9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0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1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2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3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4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5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6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7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8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9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6402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6148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00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6149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0567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97" name="Rectangle 127"/>
          <p:cNvSpPr>
            <a:spLocks noChangeArrowheads="1"/>
          </p:cNvSpPr>
          <p:nvPr/>
        </p:nvSpPr>
        <p:spPr bwMode="auto">
          <a:xfrm>
            <a:off x="6172200" y="43434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7421" name="Rectangle 252"/>
          <p:cNvSpPr>
            <a:spLocks noChangeArrowheads="1"/>
          </p:cNvSpPr>
          <p:nvPr/>
        </p:nvSpPr>
        <p:spPr bwMode="auto">
          <a:xfrm>
            <a:off x="1812925" y="40259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70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6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7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22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7423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7426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7428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29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0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1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2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3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4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5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6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7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38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39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0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1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2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3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4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7427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7172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8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24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sp>
        <p:nvSpPr>
          <p:cNvPr id="7425" name="TextBox 31"/>
          <p:cNvSpPr txBox="1">
            <a:spLocks noChangeArrowheads="1"/>
          </p:cNvSpPr>
          <p:nvPr/>
        </p:nvSpPr>
        <p:spPr bwMode="auto">
          <a:xfrm>
            <a:off x="6216650" y="4351338"/>
            <a:ext cx="325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?</a:t>
            </a:r>
          </a:p>
        </p:txBody>
      </p:sp>
      <p:graphicFrame>
        <p:nvGraphicFramePr>
          <p:cNvPr id="7173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9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539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21" name="Rectangle 127"/>
          <p:cNvSpPr>
            <a:spLocks noChangeArrowheads="1"/>
          </p:cNvSpPr>
          <p:nvPr/>
        </p:nvSpPr>
        <p:spPr bwMode="auto">
          <a:xfrm>
            <a:off x="6858000" y="36576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8445" name="Rectangle 252"/>
          <p:cNvSpPr>
            <a:spLocks noChangeArrowheads="1"/>
          </p:cNvSpPr>
          <p:nvPr/>
        </p:nvSpPr>
        <p:spPr bwMode="auto">
          <a:xfrm>
            <a:off x="2514600" y="33528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94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0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1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46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8447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845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845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6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6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845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8196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2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48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sp>
        <p:nvSpPr>
          <p:cNvPr id="8449" name="TextBox 31"/>
          <p:cNvSpPr txBox="1">
            <a:spLocks noChangeArrowheads="1"/>
          </p:cNvSpPr>
          <p:nvPr/>
        </p:nvSpPr>
        <p:spPr bwMode="auto">
          <a:xfrm>
            <a:off x="6858000" y="3657600"/>
            <a:ext cx="32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?</a:t>
            </a:r>
          </a:p>
        </p:txBody>
      </p:sp>
      <p:graphicFrame>
        <p:nvGraphicFramePr>
          <p:cNvPr id="8197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3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119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36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1488" name="Group 128"/>
          <p:cNvGraphicFramePr>
            <a:graphicFrameLocks noGrp="1"/>
          </p:cNvGraphicFramePr>
          <p:nvPr>
            <p:ph idx="1"/>
          </p:nvPr>
        </p:nvGraphicFramePr>
        <p:xfrm>
          <a:off x="4724400" y="2286000"/>
          <a:ext cx="3581400" cy="3429000"/>
        </p:xfrm>
        <a:graphic>
          <a:graphicData uri="http://schemas.openxmlformats.org/drawingml/2006/table">
            <a:tbl>
              <a:tblPr/>
              <a:tblGrid>
                <a:gridCol w="357188"/>
                <a:gridCol w="360362"/>
                <a:gridCol w="355600"/>
                <a:gridCol w="360363"/>
                <a:gridCol w="357187"/>
                <a:gridCol w="357188"/>
                <a:gridCol w="360362"/>
                <a:gridCol w="355600"/>
                <a:gridCol w="360363"/>
                <a:gridCol w="357187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18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4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5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68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9469" name="Group 4"/>
          <p:cNvGrpSpPr>
            <a:grpSpLocks/>
          </p:cNvGrpSpPr>
          <p:nvPr/>
        </p:nvGrpSpPr>
        <p:grpSpPr bwMode="auto">
          <a:xfrm>
            <a:off x="6477000" y="304800"/>
            <a:ext cx="685800" cy="584200"/>
            <a:chOff x="3799" y="2064"/>
            <a:chExt cx="1433" cy="1136"/>
          </a:xfrm>
        </p:grpSpPr>
        <p:grpSp>
          <p:nvGrpSpPr>
            <p:cNvPr id="9471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9473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4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5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6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7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8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9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0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1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2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3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4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5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6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7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8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9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9472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9220" name="Object 26"/>
          <p:cNvGraphicFramePr>
            <a:graphicFrameLocks noChangeAspect="1"/>
          </p:cNvGraphicFramePr>
          <p:nvPr/>
        </p:nvGraphicFramePr>
        <p:xfrm>
          <a:off x="5322888" y="228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6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888" y="228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70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9221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7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1377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3400" y="1981200"/>
            <a:ext cx="419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What does it do?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Replaces each pixel with an average of its neighborhood</a:t>
            </a: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Achieve smoothing effect (remove sharp features)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5486400" y="2514600"/>
            <a:ext cx="2274888" cy="1803400"/>
            <a:chOff x="3799" y="2064"/>
            <a:chExt cx="1433" cy="1136"/>
          </a:xfrm>
        </p:grpSpPr>
        <p:grpSp>
          <p:nvGrpSpPr>
            <p:cNvPr id="10247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0249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0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1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2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3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4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5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6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7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8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59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0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1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2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3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4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5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0248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5" name="Text Box 24"/>
          <p:cNvSpPr txBox="1">
            <a:spLocks noChangeArrowheads="1"/>
          </p:cNvSpPr>
          <p:nvPr/>
        </p:nvSpPr>
        <p:spPr bwMode="auto">
          <a:xfrm>
            <a:off x="6019800" y="6400800"/>
            <a:ext cx="3019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Slide credit: David Lowe (UBC)</a:t>
            </a:r>
          </a:p>
        </p:txBody>
      </p:sp>
      <p:graphicFrame>
        <p:nvGraphicFramePr>
          <p:cNvPr id="10242" name="Object 25"/>
          <p:cNvGraphicFramePr>
            <a:graphicFrameLocks noChangeAspect="1"/>
          </p:cNvGraphicFramePr>
          <p:nvPr/>
        </p:nvGraphicFramePr>
        <p:xfrm>
          <a:off x="6389688" y="1752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Equation" r:id="rId5" imgW="7315200" imgH="4038600" progId="Equation.3">
                  <p:embed/>
                </p:oleObj>
              </mc:Choice>
              <mc:Fallback>
                <p:oleObj name="Equation" r:id="rId5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1752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Box Filter</a:t>
            </a:r>
          </a:p>
        </p:txBody>
      </p:sp>
    </p:spTree>
    <p:extLst>
      <p:ext uri="{BB962C8B-B14F-4D97-AF65-F5344CB8AC3E}">
        <p14:creationId xmlns:p14="http://schemas.microsoft.com/office/powerpoint/2010/main" val="19743781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9050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box filter</a:t>
            </a:r>
          </a:p>
        </p:txBody>
      </p:sp>
    </p:spTree>
    <p:extLst>
      <p:ext uri="{BB962C8B-B14F-4D97-AF65-F5344CB8AC3E}">
        <p14:creationId xmlns:p14="http://schemas.microsoft.com/office/powerpoint/2010/main" val="10904857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8435"/>
            <a:ext cx="8229600" cy="1143000"/>
          </a:xfrm>
        </p:spPr>
        <p:txBody>
          <a:bodyPr/>
          <a:lstStyle/>
          <a:p>
            <a:r>
              <a:rPr lang="en-US" dirty="0" smtClean="0"/>
              <a:t>What is an image?</a:t>
            </a:r>
            <a:endParaRPr lang="en-US" dirty="0"/>
          </a:p>
        </p:txBody>
      </p:sp>
      <p:pic>
        <p:nvPicPr>
          <p:cNvPr id="5" name="Picture 4" descr="Hannane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763"/>
            <a:ext cx="9180809" cy="569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9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2776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7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8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9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0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2781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2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3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4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5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6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7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8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9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0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1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2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2772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2773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pic>
        <p:nvPicPr>
          <p:cNvPr id="32774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5" name="Text Box 2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494113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3801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2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3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4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5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3806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7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8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9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10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1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2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3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4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5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6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7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3796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7" name="Text Box 23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3798" name="Text Box 24"/>
          <p:cNvSpPr txBox="1">
            <a:spLocks noChangeArrowheads="1"/>
          </p:cNvSpPr>
          <p:nvPr/>
        </p:nvSpPr>
        <p:spPr bwMode="auto">
          <a:xfrm>
            <a:off x="6324600" y="4724400"/>
            <a:ext cx="213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" pitchFamily="18" charset="0"/>
              </a:rPr>
              <a:t>Filtered </a:t>
            </a:r>
          </a:p>
          <a:p>
            <a:r>
              <a:rPr lang="en-US">
                <a:latin typeface="Times" pitchFamily="18" charset="0"/>
              </a:rPr>
              <a:t>(no change)</a:t>
            </a:r>
          </a:p>
        </p:txBody>
      </p:sp>
      <p:pic>
        <p:nvPicPr>
          <p:cNvPr id="33799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800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1981145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4824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5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6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7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4828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9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0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1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2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3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4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5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6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7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8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9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40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4820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821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4822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sp>
        <p:nvSpPr>
          <p:cNvPr id="34823" name="Text Box 24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2585452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5850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1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2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3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5854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5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6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7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8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9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0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1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2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3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4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5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6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5844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5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pic>
        <p:nvPicPr>
          <p:cNvPr id="35846" name="Picture 23"/>
          <p:cNvPicPr>
            <a:picLocks noChangeAspect="1" noChangeArrowheads="1"/>
          </p:cNvPicPr>
          <p:nvPr/>
        </p:nvPicPr>
        <p:blipFill>
          <a:blip r:embed="rId3" cstate="print"/>
          <a:srcRect l="8000"/>
          <a:stretch>
            <a:fillRect/>
          </a:stretch>
        </p:blipFill>
        <p:spPr bwMode="auto">
          <a:xfrm>
            <a:off x="6477000" y="2667000"/>
            <a:ext cx="1828800" cy="1857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35847" name="Rectangle 24"/>
          <p:cNvSpPr>
            <a:spLocks noChangeArrowheads="1"/>
          </p:cNvSpPr>
          <p:nvPr/>
        </p:nvSpPr>
        <p:spPr bwMode="auto">
          <a:xfrm>
            <a:off x="6477000" y="26670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Text Box 25"/>
          <p:cNvSpPr txBox="1">
            <a:spLocks noChangeArrowheads="1"/>
          </p:cNvSpPr>
          <p:nvPr/>
        </p:nvSpPr>
        <p:spPr bwMode="auto">
          <a:xfrm>
            <a:off x="6553200" y="4724400"/>
            <a:ext cx="1544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Shifted left</a:t>
            </a:r>
          </a:p>
          <a:p>
            <a:r>
              <a:rPr lang="en-US">
                <a:latin typeface="Times" pitchFamily="18" charset="0"/>
              </a:rPr>
              <a:t>By 1 pixel</a:t>
            </a:r>
          </a:p>
        </p:txBody>
      </p:sp>
      <p:sp>
        <p:nvSpPr>
          <p:cNvPr id="35849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3952787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36892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6894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5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6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7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8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9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0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1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2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3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4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5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6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7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8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9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10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6893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70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36875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6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7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8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9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36880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1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2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3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4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5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6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7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8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9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90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91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6871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-</a:t>
            </a:r>
          </a:p>
        </p:txBody>
      </p:sp>
      <p:sp>
        <p:nvSpPr>
          <p:cNvPr id="36872" name="Text Box 44"/>
          <p:cNvSpPr txBox="1">
            <a:spLocks noChangeArrowheads="1"/>
          </p:cNvSpPr>
          <p:nvPr/>
        </p:nvSpPr>
        <p:spPr bwMode="auto">
          <a:xfrm>
            <a:off x="7467600" y="28956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sp>
        <p:nvSpPr>
          <p:cNvPr id="36873" name="Text Box 45"/>
          <p:cNvSpPr txBox="1">
            <a:spLocks noChangeArrowheads="1"/>
          </p:cNvSpPr>
          <p:nvPr/>
        </p:nvSpPr>
        <p:spPr bwMode="auto">
          <a:xfrm>
            <a:off x="2895600" y="43434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" pitchFamily="18" charset="0"/>
              </a:rPr>
              <a:t>(Note that filter sums to 1)</a:t>
            </a:r>
          </a:p>
        </p:txBody>
      </p:sp>
      <p:sp>
        <p:nvSpPr>
          <p:cNvPr id="36874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1916160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37916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7918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19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0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1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2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3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4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5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6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7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28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29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0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1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2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3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4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7917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894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37899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0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1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2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3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37904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5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6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7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8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09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0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1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2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3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4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5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7895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-</a:t>
            </a:r>
          </a:p>
        </p:txBody>
      </p:sp>
      <p:sp>
        <p:nvSpPr>
          <p:cNvPr id="37896" name="Text Box 44"/>
          <p:cNvSpPr txBox="1">
            <a:spLocks noChangeArrowheads="1"/>
          </p:cNvSpPr>
          <p:nvPr/>
        </p:nvSpPr>
        <p:spPr bwMode="auto">
          <a:xfrm>
            <a:off x="4419600" y="4724400"/>
            <a:ext cx="4419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Sharpening filter</a:t>
            </a:r>
          </a:p>
          <a:p>
            <a:pPr lvl="1">
              <a:buFontTx/>
              <a:buChar char="-"/>
            </a:pPr>
            <a:r>
              <a:rPr lang="en-US"/>
              <a:t> Accentuates differences with local average</a:t>
            </a:r>
          </a:p>
        </p:txBody>
      </p:sp>
      <p:pic>
        <p:nvPicPr>
          <p:cNvPr id="37897" name="Picture 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2514600"/>
            <a:ext cx="18764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8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3980453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 t="18013"/>
          <a:stretch>
            <a:fillRect/>
          </a:stretch>
        </p:blipFill>
        <p:spPr bwMode="auto">
          <a:xfrm>
            <a:off x="762000" y="1676400"/>
            <a:ext cx="7586663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Sharpening</a:t>
            </a: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3136172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filters</a:t>
            </a:r>
          </a:p>
        </p:txBody>
      </p:sp>
      <p:grpSp>
        <p:nvGrpSpPr>
          <p:cNvPr id="39939" name="Group 5"/>
          <p:cNvGrpSpPr>
            <a:grpSpLocks noChangeAspect="1"/>
          </p:cNvGrpSpPr>
          <p:nvPr/>
        </p:nvGrpSpPr>
        <p:grpSpPr bwMode="auto">
          <a:xfrm>
            <a:off x="3886200" y="3200400"/>
            <a:ext cx="1390650" cy="1371600"/>
            <a:chOff x="144" y="144"/>
            <a:chExt cx="1152" cy="1136"/>
          </a:xfrm>
        </p:grpSpPr>
        <p:sp>
          <p:nvSpPr>
            <p:cNvPr id="39944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39945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46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39947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39948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49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2</a:t>
              </a:r>
            </a:p>
          </p:txBody>
        </p:sp>
        <p:sp>
          <p:nvSpPr>
            <p:cNvPr id="39950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39951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52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39953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4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5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6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7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8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9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60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9940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3" name="Picture 5" descr="C:\Documents and Settings\Derek Hoiem\My Documents\Classes\Spring10 - Computer Vision\figs\einstein_sobel_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Vertical Edge</a:t>
            </a:r>
          </a:p>
          <a:p>
            <a:pPr algn="ctr"/>
            <a:r>
              <a:rPr lang="en-US" sz="2000"/>
              <a:t>(absolute value)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178300" y="4648200"/>
            <a:ext cx="77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Sobel</a:t>
            </a:r>
          </a:p>
        </p:txBody>
      </p:sp>
    </p:spTree>
    <p:extLst>
      <p:ext uri="{BB962C8B-B14F-4D97-AF65-F5344CB8AC3E}">
        <p14:creationId xmlns:p14="http://schemas.microsoft.com/office/powerpoint/2010/main" val="13457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filters</a:t>
            </a:r>
          </a:p>
        </p:txBody>
      </p:sp>
      <p:grpSp>
        <p:nvGrpSpPr>
          <p:cNvPr id="40963" name="Group 5"/>
          <p:cNvGrpSpPr>
            <a:grpSpLocks noChangeAspect="1"/>
          </p:cNvGrpSpPr>
          <p:nvPr/>
        </p:nvGrpSpPr>
        <p:grpSpPr bwMode="auto">
          <a:xfrm>
            <a:off x="3886200" y="3211513"/>
            <a:ext cx="1390650" cy="1371600"/>
            <a:chOff x="144" y="144"/>
            <a:chExt cx="1152" cy="1136"/>
          </a:xfrm>
        </p:grpSpPr>
        <p:sp>
          <p:nvSpPr>
            <p:cNvPr id="40969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40970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40971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40972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3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4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5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40976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2</a:t>
              </a:r>
            </a:p>
          </p:txBody>
        </p:sp>
        <p:sp>
          <p:nvSpPr>
            <p:cNvPr id="40977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40978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79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0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1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2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3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4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5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Horizontal Edge</a:t>
            </a:r>
          </a:p>
          <a:p>
            <a:pPr algn="ctr"/>
            <a:r>
              <a:rPr lang="en-US" sz="2000"/>
              <a:t>(absolute value)</a:t>
            </a:r>
          </a:p>
        </p:txBody>
      </p:sp>
      <p:pic>
        <p:nvPicPr>
          <p:cNvPr id="40965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87" name="Picture 3" descr="C:\Documents and Settings\Derek Hoiem\My Documents\Classes\Spring10 - Computer Vision\figs\einstein_sobel_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178300" y="4659313"/>
            <a:ext cx="774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Sobel</a:t>
            </a:r>
          </a:p>
        </p:txBody>
      </p:sp>
    </p:spTree>
    <p:extLst>
      <p:ext uri="{BB962C8B-B14F-4D97-AF65-F5344CB8AC3E}">
        <p14:creationId xmlns:p14="http://schemas.microsoft.com/office/powerpoint/2010/main" val="819998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gradient filters</a:t>
            </a:r>
            <a:endParaRPr lang="en-US" dirty="0"/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2073275" y="3124200"/>
            <a:ext cx="1390650" cy="1371600"/>
            <a:chOff x="144" y="144"/>
            <a:chExt cx="1152" cy="1136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grpSp>
        <p:nvGrpSpPr>
          <p:cNvPr id="22" name="Group 5"/>
          <p:cNvGrpSpPr>
            <a:grpSpLocks noChangeAspect="1"/>
          </p:cNvGrpSpPr>
          <p:nvPr/>
        </p:nvGrpSpPr>
        <p:grpSpPr bwMode="auto">
          <a:xfrm>
            <a:off x="5048989" y="3094463"/>
            <a:ext cx="1390650" cy="1371600"/>
            <a:chOff x="144" y="144"/>
            <a:chExt cx="1152" cy="1136"/>
          </a:xfrm>
        </p:grpSpPr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8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grpSp>
        <p:nvGrpSpPr>
          <p:cNvPr id="40" name="Group 5"/>
          <p:cNvGrpSpPr>
            <a:grpSpLocks noChangeAspect="1"/>
          </p:cNvGrpSpPr>
          <p:nvPr/>
        </p:nvGrpSpPr>
        <p:grpSpPr bwMode="auto">
          <a:xfrm>
            <a:off x="2073275" y="5105803"/>
            <a:ext cx="1390650" cy="456395"/>
            <a:chOff x="144" y="523"/>
            <a:chExt cx="1152" cy="378"/>
          </a:xfrm>
        </p:grpSpPr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45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46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50" name="Line 15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1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2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3" name="Line 18"/>
            <p:cNvSpPr>
              <a:spLocks noChangeShapeType="1"/>
            </p:cNvSpPr>
            <p:nvPr/>
          </p:nvSpPr>
          <p:spPr bwMode="auto">
            <a:xfrm flipV="1">
              <a:off x="165" y="901"/>
              <a:ext cx="1131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4" name="Line 19"/>
            <p:cNvSpPr>
              <a:spLocks noChangeShapeType="1"/>
            </p:cNvSpPr>
            <p:nvPr/>
          </p:nvSpPr>
          <p:spPr bwMode="auto">
            <a:xfrm>
              <a:off x="152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5" name="Line 20"/>
            <p:cNvSpPr>
              <a:spLocks noChangeShapeType="1"/>
            </p:cNvSpPr>
            <p:nvPr/>
          </p:nvSpPr>
          <p:spPr bwMode="auto">
            <a:xfrm>
              <a:off x="528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6" name="Line 21"/>
            <p:cNvSpPr>
              <a:spLocks noChangeShapeType="1"/>
            </p:cNvSpPr>
            <p:nvPr/>
          </p:nvSpPr>
          <p:spPr bwMode="auto">
            <a:xfrm>
              <a:off x="912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7" name="Line 22"/>
            <p:cNvSpPr>
              <a:spLocks noChangeShapeType="1"/>
            </p:cNvSpPr>
            <p:nvPr/>
          </p:nvSpPr>
          <p:spPr bwMode="auto">
            <a:xfrm>
              <a:off x="1296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2573675" y="460030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663919" y="265796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 Gradient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626205" y="2657962"/>
            <a:ext cx="194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Gradient</a:t>
            </a:r>
            <a:endParaRPr lang="en-US" dirty="0"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 rot="5400000">
            <a:off x="6872503" y="3519213"/>
            <a:ext cx="1390650" cy="463639"/>
            <a:chOff x="144" y="520"/>
            <a:chExt cx="1152" cy="384"/>
          </a:xfrm>
        </p:grpSpPr>
        <p:sp>
          <p:nvSpPr>
            <p:cNvPr id="62" name="Rectangle 9"/>
            <p:cNvSpPr>
              <a:spLocks noChangeArrowheads="1"/>
            </p:cNvSpPr>
            <p:nvPr/>
          </p:nvSpPr>
          <p:spPr bwMode="auto">
            <a:xfrm rot="16200000"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63" name="Rectangle 10"/>
            <p:cNvSpPr>
              <a:spLocks noChangeArrowheads="1"/>
            </p:cNvSpPr>
            <p:nvPr/>
          </p:nvSpPr>
          <p:spPr bwMode="auto">
            <a:xfrm rot="16200000"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64" name="Rectangle 11"/>
            <p:cNvSpPr>
              <a:spLocks noChangeArrowheads="1"/>
            </p:cNvSpPr>
            <p:nvPr/>
          </p:nvSpPr>
          <p:spPr bwMode="auto">
            <a:xfrm rot="16200000">
              <a:off x="157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65" name="Line 15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6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7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8" name="Line 18"/>
            <p:cNvSpPr>
              <a:spLocks noChangeShapeType="1"/>
            </p:cNvSpPr>
            <p:nvPr/>
          </p:nvSpPr>
          <p:spPr bwMode="auto">
            <a:xfrm flipV="1">
              <a:off x="165" y="901"/>
              <a:ext cx="1131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9" name="Line 19"/>
            <p:cNvSpPr>
              <a:spLocks noChangeShapeType="1"/>
            </p:cNvSpPr>
            <p:nvPr/>
          </p:nvSpPr>
          <p:spPr bwMode="auto">
            <a:xfrm>
              <a:off x="152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70" name="Line 20"/>
            <p:cNvSpPr>
              <a:spLocks noChangeShapeType="1"/>
            </p:cNvSpPr>
            <p:nvPr/>
          </p:nvSpPr>
          <p:spPr bwMode="auto">
            <a:xfrm>
              <a:off x="528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71" name="Line 21"/>
            <p:cNvSpPr>
              <a:spLocks noChangeShapeType="1"/>
            </p:cNvSpPr>
            <p:nvPr/>
          </p:nvSpPr>
          <p:spPr bwMode="auto">
            <a:xfrm>
              <a:off x="912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72" name="Line 22"/>
            <p:cNvSpPr>
              <a:spLocks noChangeShapeType="1"/>
            </p:cNvSpPr>
            <p:nvPr/>
          </p:nvSpPr>
          <p:spPr bwMode="auto">
            <a:xfrm>
              <a:off x="1296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6753611" y="353132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332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400013" y="97586"/>
            <a:ext cx="6412491" cy="661889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375962" y="1427320"/>
            <a:ext cx="336612" cy="3168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7" idx="7"/>
          </p:cNvCxnSpPr>
          <p:nvPr/>
        </p:nvCxnSpPr>
        <p:spPr>
          <a:xfrm flipH="1">
            <a:off x="4663278" y="752068"/>
            <a:ext cx="2619293" cy="7216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071476"/>
              </p:ext>
            </p:extLst>
          </p:nvPr>
        </p:nvGraphicFramePr>
        <p:xfrm>
          <a:off x="7282571" y="247793"/>
          <a:ext cx="1536717" cy="960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Equation" r:id="rId4" imgW="711200" imgH="444500" progId="Equation.3">
                  <p:embed/>
                </p:oleObj>
              </mc:Choice>
              <mc:Fallback>
                <p:oleObj name="Equation" r:id="rId4" imgW="711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82571" y="247793"/>
                        <a:ext cx="1536717" cy="960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2296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upload.wikimedia.org/wikipedia/commons/thumb/f/f6/Gaussian_Filter.svg/700px-Gaussian_Filter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35" y="1335147"/>
            <a:ext cx="2263107" cy="162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707" y="1198341"/>
            <a:ext cx="5872163" cy="1492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Gaussian filter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71800" y="3878013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sp>
        <p:nvSpPr>
          <p:cNvPr id="23" name="TextBox 22"/>
          <p:cNvSpPr txBox="1"/>
          <p:nvPr/>
        </p:nvSpPr>
        <p:spPr>
          <a:xfrm>
            <a:off x="5486400" y="3649413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25" name="TextBox 24"/>
          <p:cNvSpPr txBox="1"/>
          <p:nvPr/>
        </p:nvSpPr>
        <p:spPr>
          <a:xfrm>
            <a:off x="838200" y="5574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image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087091" y="5345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553200" y="5574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image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35011"/>
            <a:ext cx="1719263" cy="173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4841"/>
          <a:stretch/>
        </p:blipFill>
        <p:spPr bwMode="auto">
          <a:xfrm>
            <a:off x="6161314" y="3048000"/>
            <a:ext cx="2482668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4841"/>
          <a:stretch/>
        </p:blipFill>
        <p:spPr bwMode="auto">
          <a:xfrm>
            <a:off x="354799" y="3047793"/>
            <a:ext cx="2474991" cy="250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08909" y="2602468"/>
            <a:ext cx="233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 empirically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946833" y="2602468"/>
            <a:ext cx="545338" cy="14972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38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Gaussian vs. mean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 descr="C:\larryz\classes\UW576S11\data\sn_mea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28"/>
          <a:stretch/>
        </p:blipFill>
        <p:spPr bwMode="auto">
          <a:xfrm>
            <a:off x="2736058" y="1447800"/>
            <a:ext cx="3009518" cy="387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5"/>
          <a:stretch/>
        </p:blipFill>
        <p:spPr bwMode="auto">
          <a:xfrm>
            <a:off x="2736059" y="4800599"/>
            <a:ext cx="516714" cy="52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81000" y="6243935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does real blur look like?</a:t>
            </a:r>
            <a:endParaRPr lang="en-US" sz="2400" dirty="0"/>
          </a:p>
        </p:txBody>
      </p:sp>
      <p:pic>
        <p:nvPicPr>
          <p:cNvPr id="11267" name="Picture 3" descr="C:\larryz\classes\UW576S11\data\sn_ori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28"/>
          <a:stretch/>
        </p:blipFill>
        <p:spPr bwMode="auto">
          <a:xfrm>
            <a:off x="228600" y="1460541"/>
            <a:ext cx="2216770" cy="28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larryz\classes\UW576S11\data\sn_gaus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02"/>
          <a:stretch/>
        </p:blipFill>
        <p:spPr bwMode="auto">
          <a:xfrm>
            <a:off x="5930353" y="1460541"/>
            <a:ext cx="2985047" cy="387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353" y="4770438"/>
            <a:ext cx="546647" cy="55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41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8392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Spatially-weighted average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latin typeface="Courier New" pitchFamily="49" charset="0"/>
            </a:endParaRPr>
          </a:p>
        </p:txBody>
      </p:sp>
      <p:pic>
        <p:nvPicPr>
          <p:cNvPr id="45059" name="Picture 4" descr="realgaussian"/>
          <p:cNvPicPr>
            <a:picLocks noChangeAspect="1" noChangeArrowheads="1"/>
          </p:cNvPicPr>
          <p:nvPr/>
        </p:nvPicPr>
        <p:blipFill>
          <a:blip r:embed="rId4" cstate="print"/>
          <a:srcRect l="3360" t="15573" b="4480"/>
          <a:stretch>
            <a:fillRect/>
          </a:stretch>
        </p:blipFill>
        <p:spPr bwMode="auto">
          <a:xfrm>
            <a:off x="228600" y="2057400"/>
            <a:ext cx="294322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057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4419600"/>
            <a:ext cx="25146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5437188" y="2343150"/>
            <a:ext cx="3478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0.003   0.013   0.022   0.013   0.003</a:t>
            </a:r>
          </a:p>
          <a:p>
            <a:r>
              <a:rPr lang="en-US" sz="1600">
                <a:latin typeface="Tahoma" pitchFamily="34" charset="0"/>
              </a:rPr>
              <a:t>0.013   0.059   0.097   0.059   0.013</a:t>
            </a:r>
          </a:p>
          <a:p>
            <a:r>
              <a:rPr lang="en-US" sz="1600">
                <a:latin typeface="Tahoma" pitchFamily="34" charset="0"/>
              </a:rPr>
              <a:t>0.022   0.097   0.159   0.097   0.022</a:t>
            </a:r>
          </a:p>
          <a:p>
            <a:r>
              <a:rPr lang="en-US" sz="1600">
                <a:latin typeface="Tahoma" pitchFamily="34" charset="0"/>
              </a:rPr>
              <a:t>0.013   0.059   0.097   0.059   0.013</a:t>
            </a:r>
          </a:p>
          <a:p>
            <a:r>
              <a:rPr lang="en-US" sz="1600">
                <a:latin typeface="Tahoma" pitchFamily="34" charset="0"/>
              </a:rPr>
              <a:t>0.003   0.013   0.022   0.013   0.003</a:t>
            </a:r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6591300" y="3900488"/>
            <a:ext cx="1404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sym typeface="Symbol" pitchFamily="18" charset="2"/>
              </a:rPr>
              <a:t>5 x 5,  = 1</a:t>
            </a:r>
            <a:endParaRPr lang="en-US">
              <a:latin typeface="Tahoma" pitchFamily="34" charset="0"/>
            </a:endParaRPr>
          </a:p>
        </p:txBody>
      </p:sp>
      <p:sp>
        <p:nvSpPr>
          <p:cNvPr id="45064" name="Rectangle 9"/>
          <p:cNvSpPr>
            <a:spLocks noChangeArrowheads="1"/>
          </p:cNvSpPr>
          <p:nvPr/>
        </p:nvSpPr>
        <p:spPr bwMode="auto">
          <a:xfrm>
            <a:off x="5410200" y="2057400"/>
            <a:ext cx="3505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6280150" y="6488113"/>
            <a:ext cx="2863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imes" pitchFamily="18" charset="0"/>
              </a:rPr>
              <a:t>Slide credit: Christopher Rasmussen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1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Important filter: Gaussian</a:t>
            </a:r>
          </a:p>
        </p:txBody>
      </p:sp>
    </p:spTree>
    <p:extLst>
      <p:ext uri="{BB962C8B-B14F-4D97-AF65-F5344CB8AC3E}">
        <p14:creationId xmlns:p14="http://schemas.microsoft.com/office/powerpoint/2010/main" val="14547455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88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Gaussian filter</a:t>
            </a:r>
          </a:p>
        </p:txBody>
      </p:sp>
    </p:spTree>
    <p:extLst>
      <p:ext uri="{BB962C8B-B14F-4D97-AF65-F5344CB8AC3E}">
        <p14:creationId xmlns:p14="http://schemas.microsoft.com/office/powerpoint/2010/main" val="1204282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8288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box filter</a:t>
            </a:r>
          </a:p>
        </p:txBody>
      </p:sp>
    </p:spTree>
    <p:extLst>
      <p:ext uri="{BB962C8B-B14F-4D97-AF65-F5344CB8AC3E}">
        <p14:creationId xmlns:p14="http://schemas.microsoft.com/office/powerpoint/2010/main" val="7589335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11" descr="gauss_sigma2_hsize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238" y="2768600"/>
            <a:ext cx="384333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Rectangle 3074"/>
          <p:cNvSpPr>
            <a:spLocks noGrp="1" noChangeArrowheads="1"/>
          </p:cNvSpPr>
          <p:nvPr>
            <p:ph type="title"/>
          </p:nvPr>
        </p:nvSpPr>
        <p:spPr>
          <a:xfrm>
            <a:off x="592138" y="0"/>
            <a:ext cx="7808912" cy="1104900"/>
          </a:xfrm>
        </p:spPr>
        <p:txBody>
          <a:bodyPr/>
          <a:lstStyle/>
          <a:p>
            <a:pPr eaLnBrk="1" hangingPunct="1"/>
            <a:r>
              <a:rPr lang="en-US" smtClean="0"/>
              <a:t>Gaussian filters</a:t>
            </a:r>
          </a:p>
        </p:txBody>
      </p:sp>
      <p:sp>
        <p:nvSpPr>
          <p:cNvPr id="103428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446088" y="1019175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What parameters matter here?</a:t>
            </a:r>
          </a:p>
          <a:p>
            <a:pPr eaLnBrk="1" hangingPunct="1"/>
            <a:r>
              <a:rPr lang="en-US" sz="2800" b="1" dirty="0" smtClean="0"/>
              <a:t>Variance</a:t>
            </a:r>
            <a:r>
              <a:rPr lang="en-US" sz="2800" dirty="0" smtClean="0"/>
              <a:t> of Gaussian: determines extent of smoothing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sp>
        <p:nvSpPr>
          <p:cNvPr id="103429" name="Text Box 3349"/>
          <p:cNvSpPr txBox="1">
            <a:spLocks noChangeArrowheads="1"/>
          </p:cNvSpPr>
          <p:nvPr/>
        </p:nvSpPr>
        <p:spPr bwMode="auto">
          <a:xfrm>
            <a:off x="2095500" y="5113338"/>
            <a:ext cx="3425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SzPct val="75000"/>
              <a:buFont typeface="Monotype Sorts"/>
              <a:buNone/>
            </a:pPr>
            <a:endParaRPr lang="en-US" sz="28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03431" name="Picture 14" descr="gauss_sigma5_hsize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8975" y="2805113"/>
            <a:ext cx="384333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2" name="Picture 15" descr="gauss_sigma5_hsize30_2d.jpg"/>
          <p:cNvPicPr>
            <a:picLocks noChangeAspect="1"/>
          </p:cNvPicPr>
          <p:nvPr/>
        </p:nvPicPr>
        <p:blipFill>
          <a:blip r:embed="rId5" cstate="print"/>
          <a:srcRect l="26300" t="5916" r="22746" b="10709"/>
          <a:stretch>
            <a:fillRect/>
          </a:stretch>
        </p:blipFill>
        <p:spPr bwMode="auto">
          <a:xfrm>
            <a:off x="7237413" y="2760663"/>
            <a:ext cx="912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3" name="Picture 16" descr="gauss_sigma2_hsize30_2d.jpg"/>
          <p:cNvPicPr>
            <a:picLocks noChangeAspect="1"/>
          </p:cNvPicPr>
          <p:nvPr/>
        </p:nvPicPr>
        <p:blipFill>
          <a:blip r:embed="rId6" cstate="print"/>
          <a:srcRect l="26237" t="6770" r="22217" b="9853"/>
          <a:stretch>
            <a:fillRect/>
          </a:stretch>
        </p:blipFill>
        <p:spPr bwMode="auto">
          <a:xfrm>
            <a:off x="811213" y="2771775"/>
            <a:ext cx="912812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K.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Grauman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08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6" descr="filter_sigma1_size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675" y="4132785"/>
            <a:ext cx="144938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27" descr="filter_sigma4_size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2213" y="4169298"/>
            <a:ext cx="144938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r>
              <a:rPr lang="en-US" sz="4000" smtClean="0"/>
              <a:t>Smoothing with a Gaussian</a:t>
            </a:r>
          </a:p>
        </p:txBody>
      </p:sp>
      <p:pic>
        <p:nvPicPr>
          <p:cNvPr id="83974" name="Picture 21" descr="filter_sigma10_size3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9450" y="4132785"/>
            <a:ext cx="144938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9" name="Picture 22" descr="blurred_sigma1.jpg"/>
          <p:cNvPicPr>
            <a:picLocks noChangeAspect="1"/>
          </p:cNvPicPr>
          <p:nvPr/>
        </p:nvPicPr>
        <p:blipFill>
          <a:blip r:embed="rId6" cstate="print"/>
          <a:srcRect l="12660" t="6389" r="12981" b="12152"/>
          <a:stretch>
            <a:fillRect/>
          </a:stretch>
        </p:blipFill>
        <p:spPr bwMode="auto">
          <a:xfrm>
            <a:off x="109538" y="2343673"/>
            <a:ext cx="25273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6" name="Picture 23" descr="blurred_sigma4.jpg"/>
          <p:cNvPicPr>
            <a:picLocks noChangeAspect="1"/>
          </p:cNvPicPr>
          <p:nvPr/>
        </p:nvPicPr>
        <p:blipFill>
          <a:blip r:embed="rId7" cstate="print"/>
          <a:srcRect l="12892" t="4791" r="11906" b="12152"/>
          <a:stretch>
            <a:fillRect/>
          </a:stretch>
        </p:blipFill>
        <p:spPr bwMode="auto">
          <a:xfrm>
            <a:off x="3148013" y="2307160"/>
            <a:ext cx="25558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7" name="Picture 25" descr="blurred_sigma10.jpg"/>
          <p:cNvPicPr>
            <a:picLocks noChangeAspect="1"/>
          </p:cNvPicPr>
          <p:nvPr/>
        </p:nvPicPr>
        <p:blipFill>
          <a:blip r:embed="rId8" cstate="print"/>
          <a:srcRect l="11816" t="4791" r="12981" b="12152"/>
          <a:stretch>
            <a:fillRect/>
          </a:stretch>
        </p:blipFill>
        <p:spPr bwMode="auto">
          <a:xfrm>
            <a:off x="6397625" y="2307160"/>
            <a:ext cx="25558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5630863" y="2964385"/>
            <a:ext cx="1908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482600" y="1159932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400" b="0">
                <a:solidFill>
                  <a:srgbClr val="000000"/>
                </a:solidFill>
              </a:rPr>
              <a:t>Parameter </a:t>
            </a:r>
            <a:r>
              <a:rPr lang="el-GR" sz="2400" b="0">
                <a:solidFill>
                  <a:srgbClr val="000000"/>
                </a:solidFill>
              </a:rPr>
              <a:t>σ</a:t>
            </a:r>
            <a:r>
              <a:rPr lang="en-US" sz="2400" b="0">
                <a:solidFill>
                  <a:srgbClr val="000000"/>
                </a:solidFill>
              </a:rPr>
              <a:t> is the “scale” / “width” / “spread” of the Gaussian kernel, and controls the amount of smoothing.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K.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Grauman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623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First and second derivatives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71800" y="3878013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sp>
        <p:nvSpPr>
          <p:cNvPr id="23" name="TextBox 22"/>
          <p:cNvSpPr txBox="1"/>
          <p:nvPr/>
        </p:nvSpPr>
        <p:spPr>
          <a:xfrm>
            <a:off x="5486400" y="3649413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pic>
        <p:nvPicPr>
          <p:cNvPr id="9220" name="Picture 4" descr="http://www.ucl.ac.uk/~ucbplrd/motion/motion_images/Fig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08" y="1737938"/>
            <a:ext cx="7145183" cy="428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65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First and second derivatives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3" name="Picture 3" descr="C:\larryz\classes\UW576S11\data\tightro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93" y="1600201"/>
            <a:ext cx="25241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http://www.cs.technion.ac.il/~protezhe/GACWeb/Documents/Phase%201/pre-processing%20for%20project-new_files/image01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2" t="12396" r="18437" b="62933"/>
          <a:stretch/>
        </p:blipFill>
        <p:spPr bwMode="auto">
          <a:xfrm>
            <a:off x="642393" y="5817325"/>
            <a:ext cx="2390503" cy="88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http://www.cs.technion.ac.il/~protezhe/GACWeb/Documents/Phase%201/pre-processing%20for%20project-new_files/image01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6" t="45079" r="20052" b="27559"/>
          <a:stretch/>
        </p:blipFill>
        <p:spPr bwMode="auto">
          <a:xfrm>
            <a:off x="3581400" y="5796643"/>
            <a:ext cx="2231571" cy="98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http://www.cs.technion.ac.il/~protezhe/GACWeb/Documents/Phase%201/pre-processing%20for%20project-new_files/image01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5" t="79063"/>
          <a:stretch/>
        </p:blipFill>
        <p:spPr bwMode="auto">
          <a:xfrm>
            <a:off x="6204177" y="6027965"/>
            <a:ext cx="2894783" cy="75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5491570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00994" y="5488849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First Derivative 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84378" y="5488849"/>
            <a:ext cx="2273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Second Derivative x, y</a:t>
            </a:r>
            <a:endParaRPr lang="en-US" dirty="0"/>
          </a:p>
        </p:txBody>
      </p:sp>
      <p:pic>
        <p:nvPicPr>
          <p:cNvPr id="10250" name="Picture 10" descr="C:\larryz\classes\UW576S11\data\tightrop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7" y="1600201"/>
            <a:ext cx="25241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C:\larryz\classes\UW576S11\data\tightrope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1600201"/>
            <a:ext cx="25241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800" y="12308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are these good for?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38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Subtracting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19682" y="5562600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81400" y="5562600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Second Derivative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9759"/>
            <a:ext cx="8259763" cy="67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358482" y="5574268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Sharpened</a:t>
            </a:r>
            <a:endParaRPr lang="en-US" dirty="0"/>
          </a:p>
        </p:txBody>
      </p:sp>
      <p:pic>
        <p:nvPicPr>
          <p:cNvPr id="12292" name="Picture 4" descr="C:\larryz\classes\UW576S11\data\img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0" r="3704"/>
          <a:stretch/>
        </p:blipFill>
        <p:spPr bwMode="auto">
          <a:xfrm>
            <a:off x="573834" y="3352800"/>
            <a:ext cx="2550366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1" r="4254"/>
          <a:stretch/>
        </p:blipFill>
        <p:spPr bwMode="auto">
          <a:xfrm>
            <a:off x="3352800" y="3352802"/>
            <a:ext cx="2550367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larryz\classes\UW576S11\data\sharpened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1" r="4253"/>
          <a:stretch/>
        </p:blipFill>
        <p:spPr bwMode="auto">
          <a:xfrm>
            <a:off x="6096000" y="3352802"/>
            <a:ext cx="2550366" cy="228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286000" y="2514599"/>
            <a:ext cx="1219200" cy="685801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53000" y="2590800"/>
            <a:ext cx="685800" cy="60960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7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326064" y="60303"/>
            <a:ext cx="6412491" cy="6618893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635481"/>
              </p:ext>
            </p:extLst>
          </p:nvPr>
        </p:nvGraphicFramePr>
        <p:xfrm>
          <a:off x="326064" y="97586"/>
          <a:ext cx="6412500" cy="658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</a:tblGrid>
              <a:tr h="26326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918" marR="61918" marT="30959" marB="30959"/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430867"/>
              </p:ext>
            </p:extLst>
          </p:nvPr>
        </p:nvGraphicFramePr>
        <p:xfrm>
          <a:off x="7282571" y="247793"/>
          <a:ext cx="1536717" cy="960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5" name="Equation" r:id="rId4" imgW="711200" imgH="444500" progId="Equation.3">
                  <p:embed/>
                </p:oleObj>
              </mc:Choice>
              <mc:Fallback>
                <p:oleObj name="Equation" r:id="rId4" imgW="711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82571" y="247793"/>
                        <a:ext cx="1536717" cy="960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288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1371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for some</a:t>
            </a:r>
            <a:endParaRPr lang="en-US" sz="3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Combining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23262"/>
            <a:ext cx="1197146" cy="120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682" y="2297573"/>
            <a:ext cx="1197146" cy="120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367868" y="24748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sp>
        <p:nvSpPr>
          <p:cNvPr id="20" name="TextBox 19"/>
          <p:cNvSpPr txBox="1"/>
          <p:nvPr/>
        </p:nvSpPr>
        <p:spPr>
          <a:xfrm>
            <a:off x="2362200" y="400048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313041"/>
              </p:ext>
            </p:extLst>
          </p:nvPr>
        </p:nvGraphicFramePr>
        <p:xfrm>
          <a:off x="998886" y="2297573"/>
          <a:ext cx="1256355" cy="116049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51271"/>
                <a:gridCol w="251271"/>
                <a:gridCol w="251271"/>
                <a:gridCol w="251271"/>
                <a:gridCol w="251271"/>
              </a:tblGrid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248842"/>
              </p:ext>
            </p:extLst>
          </p:nvPr>
        </p:nvGraphicFramePr>
        <p:xfrm>
          <a:off x="990600" y="3786107"/>
          <a:ext cx="1256355" cy="116049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51271"/>
                <a:gridCol w="251271"/>
                <a:gridCol w="251271"/>
                <a:gridCol w="251271"/>
                <a:gridCol w="251271"/>
              </a:tblGrid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724400" y="2297573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30" name="TextBox 29"/>
          <p:cNvSpPr txBox="1"/>
          <p:nvPr/>
        </p:nvSpPr>
        <p:spPr>
          <a:xfrm>
            <a:off x="4724400" y="3823262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36" y="1433689"/>
            <a:ext cx="3879364" cy="58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09"/>
          <a:stretch/>
        </p:blipFill>
        <p:spPr bwMode="auto">
          <a:xfrm>
            <a:off x="6782968" y="1433689"/>
            <a:ext cx="379832" cy="58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" t="1594" r="3996" b="5057"/>
          <a:stretch/>
        </p:blipFill>
        <p:spPr bwMode="auto">
          <a:xfrm>
            <a:off x="5562600" y="2303911"/>
            <a:ext cx="1410284" cy="120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8" t="13357" r="18691" b="15972"/>
          <a:stretch/>
        </p:blipFill>
        <p:spPr bwMode="auto">
          <a:xfrm>
            <a:off x="5602589" y="3764028"/>
            <a:ext cx="1351448" cy="138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988" y="5346545"/>
            <a:ext cx="4380812" cy="128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3533" y="5346545"/>
            <a:ext cx="225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It’s also true: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488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Combining Gaussian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54492"/>
            <a:ext cx="6115050" cy="81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83899"/>
            <a:ext cx="4052888" cy="70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5344" y="5893220"/>
            <a:ext cx="8070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More blur than either individually (but less than                     )      </a:t>
            </a:r>
            <a:endParaRPr lang="en-U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159" y="5979150"/>
            <a:ext cx="1385888" cy="28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17" y="1524000"/>
            <a:ext cx="1286683" cy="127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38" y="1587902"/>
            <a:ext cx="1197146" cy="120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39138" y="1740302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sp>
        <p:nvSpPr>
          <p:cNvPr id="12" name="TextBox 11"/>
          <p:cNvSpPr txBox="1"/>
          <p:nvPr/>
        </p:nvSpPr>
        <p:spPr>
          <a:xfrm>
            <a:off x="5223379" y="1558928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3" name="TextBox 12"/>
          <p:cNvSpPr txBox="1"/>
          <p:nvPr/>
        </p:nvSpPr>
        <p:spPr>
          <a:xfrm>
            <a:off x="6420538" y="1696368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5021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2506713" cy="66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Separable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43200" y="4160497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sp>
        <p:nvSpPr>
          <p:cNvPr id="23" name="TextBox 22"/>
          <p:cNvSpPr txBox="1"/>
          <p:nvPr/>
        </p:nvSpPr>
        <p:spPr>
          <a:xfrm>
            <a:off x="5257800" y="396238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grpSp>
        <p:nvGrpSpPr>
          <p:cNvPr id="3" name="Group 2"/>
          <p:cNvGrpSpPr/>
          <p:nvPr/>
        </p:nvGrpSpPr>
        <p:grpSpPr>
          <a:xfrm>
            <a:off x="986820" y="3694703"/>
            <a:ext cx="1719264" cy="1731596"/>
            <a:chOff x="990599" y="3099487"/>
            <a:chExt cx="1719264" cy="1731596"/>
          </a:xfrm>
        </p:grpSpPr>
        <p:sp>
          <p:nvSpPr>
            <p:cNvPr id="17" name="Rectangle 16"/>
            <p:cNvSpPr/>
            <p:nvPr/>
          </p:nvSpPr>
          <p:spPr>
            <a:xfrm>
              <a:off x="990599" y="3099487"/>
              <a:ext cx="1719264" cy="17315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998" b="45514"/>
            <a:stretch/>
          </p:blipFill>
          <p:spPr bwMode="auto">
            <a:xfrm>
              <a:off x="990600" y="3886200"/>
              <a:ext cx="1719263" cy="164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3406329" y="3695599"/>
            <a:ext cx="1719264" cy="1732388"/>
            <a:chOff x="3406329" y="3059173"/>
            <a:chExt cx="1719264" cy="1732388"/>
          </a:xfrm>
        </p:grpSpPr>
        <p:sp>
          <p:nvSpPr>
            <p:cNvPr id="2" name="Rectangle 1"/>
            <p:cNvSpPr/>
            <p:nvPr/>
          </p:nvSpPr>
          <p:spPr>
            <a:xfrm>
              <a:off x="3406329" y="3059965"/>
              <a:ext cx="1719264" cy="17315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31" r="46338"/>
            <a:stretch/>
          </p:blipFill>
          <p:spPr bwMode="auto">
            <a:xfrm>
              <a:off x="4191000" y="3059173"/>
              <a:ext cx="158698" cy="173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7" y="3695599"/>
            <a:ext cx="1719263" cy="173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" y="1371600"/>
            <a:ext cx="2781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44" y="2720802"/>
            <a:ext cx="2543175" cy="70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14800" y="16002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Compute Gaussian in horizontal direction, followed by the vertical direction.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983671" y="5863334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 all filters are separable.  </a:t>
            </a:r>
            <a:r>
              <a:rPr lang="en-US" sz="1200" dirty="0" smtClean="0"/>
              <a:t>Freeman and </a:t>
            </a:r>
            <a:r>
              <a:rPr lang="en-US" sz="1200" dirty="0" err="1" smtClean="0"/>
              <a:t>Adelson</a:t>
            </a:r>
            <a:r>
              <a:rPr lang="en-US" sz="1200" dirty="0" smtClean="0"/>
              <a:t>, 1991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6477000" y="2338864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Much faster!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9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Sums of rectangular regions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087621"/>
              </p:ext>
            </p:extLst>
          </p:nvPr>
        </p:nvGraphicFramePr>
        <p:xfrm>
          <a:off x="4876800" y="1921374"/>
          <a:ext cx="3327816" cy="416727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</a:tblGrid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600" smtClean="0">
                          <a:solidFill>
                            <a:schemeClr val="tx1"/>
                          </a:solidFill>
                        </a:rPr>
                        <a:t>243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168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715000" y="3292974"/>
            <a:ext cx="1932079" cy="19597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93027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 do we compute the sum of the pixels in the red box?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" y="29718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After some pre-computation, this can be done in constant time for any box.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" y="5334000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This “trick” is commonly used for computing </a:t>
            </a:r>
            <a:r>
              <a:rPr lang="en-US" sz="1400" dirty="0" err="1" smtClean="0"/>
              <a:t>Haar</a:t>
            </a:r>
            <a:r>
              <a:rPr lang="en-US" sz="1400" dirty="0" smtClean="0"/>
              <a:t> wavelets (a </a:t>
            </a:r>
            <a:r>
              <a:rPr lang="en-US" sz="1400" dirty="0" err="1" smtClean="0"/>
              <a:t>fundemental</a:t>
            </a:r>
            <a:r>
              <a:rPr lang="en-US" sz="1400" dirty="0" smtClean="0"/>
              <a:t> building block of many object recognition approaches.)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2970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Sums of rectangular regions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876983"/>
              </p:ext>
            </p:extLst>
          </p:nvPr>
        </p:nvGraphicFramePr>
        <p:xfrm>
          <a:off x="4876800" y="1921374"/>
          <a:ext cx="3327816" cy="416727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</a:tblGrid>
              <a:tr h="277818"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876800" y="1930273"/>
            <a:ext cx="1932079" cy="19597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930273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trick is to compute an “integral image.”  Every pixel is the sum of its neighbors to the upper left.</a:t>
            </a:r>
          </a:p>
          <a:p>
            <a:endParaRPr lang="en-US" sz="2000" dirty="0"/>
          </a:p>
          <a:p>
            <a:r>
              <a:rPr lang="en-US" sz="2000" dirty="0" smtClean="0"/>
              <a:t>Sequentially compute using: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6801" y="1930273"/>
            <a:ext cx="1387974" cy="2770196"/>
          </a:xfrm>
          <a:prstGeom prst="rect">
            <a:avLst/>
          </a:prstGeom>
          <a:noFill/>
          <a:ln w="76200">
            <a:solidFill>
              <a:srgbClr val="00B05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76800" y="1930273"/>
            <a:ext cx="2778466" cy="828041"/>
          </a:xfrm>
          <a:prstGeom prst="rect">
            <a:avLst/>
          </a:prstGeom>
          <a:noFill/>
          <a:ln w="76200">
            <a:solidFill>
              <a:srgbClr val="0070C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23"/>
          <a:stretch/>
        </p:blipFill>
        <p:spPr bwMode="auto">
          <a:xfrm>
            <a:off x="914400" y="3886200"/>
            <a:ext cx="1077532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r="28732"/>
          <a:stretch/>
        </p:blipFill>
        <p:spPr bwMode="auto">
          <a:xfrm>
            <a:off x="1219200" y="4308248"/>
            <a:ext cx="2942831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7"/>
          <a:stretch/>
        </p:blipFill>
        <p:spPr bwMode="auto">
          <a:xfrm>
            <a:off x="1148006" y="4734305"/>
            <a:ext cx="1687851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23"/>
          <a:stretch/>
        </p:blipFill>
        <p:spPr bwMode="auto">
          <a:xfrm>
            <a:off x="2057400" y="3891936"/>
            <a:ext cx="1077532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4" r="54783"/>
          <a:stretch/>
        </p:blipFill>
        <p:spPr bwMode="auto">
          <a:xfrm>
            <a:off x="2859114" y="3903679"/>
            <a:ext cx="275818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33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876801" y="1919484"/>
            <a:ext cx="828753" cy="3332648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Sums of rectangular regions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399424"/>
              </p:ext>
            </p:extLst>
          </p:nvPr>
        </p:nvGraphicFramePr>
        <p:xfrm>
          <a:off x="4876800" y="1921374"/>
          <a:ext cx="3327816" cy="416727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</a:tblGrid>
              <a:tr h="277818"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7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7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2362200"/>
            <a:ext cx="3657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Solution is found using:</a:t>
            </a:r>
          </a:p>
          <a:p>
            <a:endParaRPr lang="en-US" sz="2000" dirty="0"/>
          </a:p>
          <a:p>
            <a:r>
              <a:rPr lang="en-US" sz="3600" i="1" dirty="0" smtClean="0"/>
              <a:t>A + D – B - C</a:t>
            </a:r>
            <a:endParaRPr lang="en-US" sz="3600" i="1" dirty="0"/>
          </a:p>
        </p:txBody>
      </p:sp>
      <p:sp>
        <p:nvSpPr>
          <p:cNvPr id="6" name="Rectangle 5"/>
          <p:cNvSpPr/>
          <p:nvPr/>
        </p:nvSpPr>
        <p:spPr>
          <a:xfrm>
            <a:off x="4876800" y="1919484"/>
            <a:ext cx="2770279" cy="3333278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76801" y="1919484"/>
            <a:ext cx="828754" cy="1390493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76799" y="1919484"/>
            <a:ext cx="2770909" cy="1390493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715000" y="3292974"/>
            <a:ext cx="1932079" cy="19597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Spatially varying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3400" y="15240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filters vary spatially.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5943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Useful for </a:t>
            </a:r>
            <a:r>
              <a:rPr lang="en-US" dirty="0" err="1" smtClean="0"/>
              <a:t>deblurring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888785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445559" y="5514739"/>
            <a:ext cx="1317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Durand, 02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7239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362200" y="2743200"/>
            <a:ext cx="228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95800" y="2667000"/>
            <a:ext cx="0" cy="1143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543800" y="2743200"/>
            <a:ext cx="762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123569" y="5073208"/>
            <a:ext cx="236787" cy="24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206206" y="5055425"/>
            <a:ext cx="423194" cy="24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39491" y="5029200"/>
            <a:ext cx="113355" cy="24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90600" y="4038600"/>
            <a:ext cx="76200" cy="76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419600" y="4191000"/>
            <a:ext cx="76200" cy="76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34914" y="3748914"/>
            <a:ext cx="76200" cy="76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703757" y="4007742"/>
            <a:ext cx="76200" cy="76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651256" y="3741357"/>
            <a:ext cx="76200" cy="76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2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low_p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36888"/>
            <a:ext cx="2395538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inp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73400"/>
            <a:ext cx="240188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6" descr="BIG_sk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241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BIG_ed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76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BIG_ro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8157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676400" y="3200400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1209675" y="4414838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V="1">
            <a:off x="1905000" y="2743200"/>
            <a:ext cx="1371600" cy="4572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1447800" y="4648200"/>
            <a:ext cx="1828800" cy="762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28613" y="3581400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563563" y="3703638"/>
            <a:ext cx="2713037" cy="411162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55" name="Picture 15" descr="BIG_gaussian"/>
          <p:cNvPicPr>
            <a:picLocks noChangeAspect="1" noChangeArrowheads="1"/>
          </p:cNvPicPr>
          <p:nvPr/>
        </p:nvPicPr>
        <p:blipFill>
          <a:blip r:embed="rId8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2319338"/>
            <a:ext cx="804863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346575" y="2066925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 smtClean="0"/>
              <a:t>*</a:t>
            </a:r>
            <a:endParaRPr lang="en-US" sz="8800" baseline="-25000" dirty="0"/>
          </a:p>
        </p:txBody>
      </p:sp>
      <p:pic>
        <p:nvPicPr>
          <p:cNvPr id="10257" name="Picture 17" descr="BIG_gaussian"/>
          <p:cNvPicPr>
            <a:picLocks noChangeAspect="1" noChangeArrowheads="1"/>
          </p:cNvPicPr>
          <p:nvPr/>
        </p:nvPicPr>
        <p:blipFill>
          <a:blip r:embed="rId8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3652838"/>
            <a:ext cx="804863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4346575" y="3400425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pic>
        <p:nvPicPr>
          <p:cNvPr id="10259" name="Picture 19" descr="BIG_gaussian"/>
          <p:cNvPicPr>
            <a:picLocks noChangeAspect="1" noChangeArrowheads="1"/>
          </p:cNvPicPr>
          <p:nvPr/>
        </p:nvPicPr>
        <p:blipFill>
          <a:blip r:embed="rId8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4976813"/>
            <a:ext cx="804863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4346575" y="4724400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155575" y="2703513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input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6486525" y="2667000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output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2509838" y="5878513"/>
            <a:ext cx="420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Same Gaussian kernel everywhere.</a:t>
            </a: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5949618" y="6285189"/>
            <a:ext cx="3023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8080"/>
                </a:solidFill>
              </a:rPr>
              <a:t>Slides courtesy of </a:t>
            </a:r>
            <a:r>
              <a:rPr lang="en-US" dirty="0" err="1" smtClean="0">
                <a:solidFill>
                  <a:srgbClr val="808080"/>
                </a:solidFill>
              </a:rPr>
              <a:t>Sylvian</a:t>
            </a:r>
            <a:r>
              <a:rPr lang="en-US" dirty="0" smtClean="0">
                <a:solidFill>
                  <a:srgbClr val="808080"/>
                </a:solidFill>
              </a:rPr>
              <a:t> Paris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Constant blur</a:t>
            </a:r>
            <a:endParaRPr lang="en-US" sz="2000" spc="-200" dirty="0">
              <a:latin typeface="Kalinga" pitchFamily="34" charset="0"/>
              <a:cs typeface="Kalinga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87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4" name="Picture 26" descr="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3033713"/>
            <a:ext cx="24003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23" descr="BIG_kernel_sk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2319338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2" name="Picture 24" descr="BIG_kernel_ed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3652838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3" name="Picture 25" descr="BIG_kernel_ro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4976813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npu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73400"/>
            <a:ext cx="240188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5" descr="BIG_sk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241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BIG_ed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76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BIG_roc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8157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676400" y="3200400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209675" y="4414838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1905000" y="2743200"/>
            <a:ext cx="1371600" cy="4572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1447800" y="4648200"/>
            <a:ext cx="1828800" cy="762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328613" y="3581400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563563" y="3703638"/>
            <a:ext cx="2713037" cy="411162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4346575" y="2066925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4346575" y="3400425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4346575" y="4724400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155575" y="2703513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input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486525" y="2667000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output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1762125" y="5878513"/>
            <a:ext cx="5699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The kernel shape depends on the image content.</a:t>
            </a:r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5949618" y="6285189"/>
            <a:ext cx="3023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8080"/>
                </a:solidFill>
              </a:rPr>
              <a:t>Slides courtesy of </a:t>
            </a:r>
            <a:r>
              <a:rPr lang="en-US" dirty="0" err="1" smtClean="0">
                <a:solidFill>
                  <a:srgbClr val="808080"/>
                </a:solidFill>
              </a:rPr>
              <a:t>Sylvian</a:t>
            </a:r>
            <a:r>
              <a:rPr lang="en-US" dirty="0" smtClean="0">
                <a:solidFill>
                  <a:srgbClr val="808080"/>
                </a:solidFill>
              </a:rPr>
              <a:t> Paris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Bilateral filter </a:t>
            </a:r>
            <a:endParaRPr lang="en-US" sz="2000" spc="-200" dirty="0">
              <a:latin typeface="Kalinga" pitchFamily="34" charset="0"/>
              <a:cs typeface="Kalinga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483335" y="1421908"/>
            <a:ext cx="4806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Maintains edges when blurring!</a:t>
            </a:r>
            <a:endParaRPr lang="en-US" sz="2800" dirty="0"/>
          </a:p>
        </p:txBody>
      </p:sp>
      <p:sp>
        <p:nvSpPr>
          <p:cNvPr id="28" name="Oval 27"/>
          <p:cNvSpPr/>
          <p:nvPr/>
        </p:nvSpPr>
        <p:spPr>
          <a:xfrm>
            <a:off x="4419600" y="4191000"/>
            <a:ext cx="76200" cy="76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Borders</a:t>
            </a:r>
            <a:endParaRPr lang="en-US" sz="2000" spc="-200" dirty="0">
              <a:latin typeface="Kalinga" pitchFamily="34" charset="0"/>
              <a:cs typeface="Kalinga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483335" y="1421908"/>
            <a:ext cx="50384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What to do about image borders: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863" y="3024974"/>
            <a:ext cx="1890713" cy="190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63" y="3024974"/>
            <a:ext cx="1899235" cy="190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863" y="3024973"/>
            <a:ext cx="1903996" cy="190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57200" y="3024974"/>
            <a:ext cx="1890713" cy="1908779"/>
            <a:chOff x="381000" y="2971800"/>
            <a:chExt cx="1890713" cy="1908779"/>
          </a:xfrm>
        </p:grpSpPr>
        <p:sp>
          <p:nvSpPr>
            <p:cNvPr id="2" name="Rectangle 1"/>
            <p:cNvSpPr/>
            <p:nvPr/>
          </p:nvSpPr>
          <p:spPr>
            <a:xfrm>
              <a:off x="381000" y="2971800"/>
              <a:ext cx="1890713" cy="19087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02" t="10207" r="9659" b="10255"/>
            <a:stretch/>
          </p:blipFill>
          <p:spPr bwMode="auto">
            <a:xfrm>
              <a:off x="570653" y="3170486"/>
              <a:ext cx="1511405" cy="1511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646853" y="4933753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black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722516" y="4933753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fixed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784177" y="4924525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periodic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920158" y="4925212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reflected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69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6486" y="2164423"/>
            <a:ext cx="3888139" cy="1842366"/>
            <a:chOff x="909992" y="2498471"/>
            <a:chExt cx="2244182" cy="1063389"/>
          </a:xfrm>
        </p:grpSpPr>
        <p:pic>
          <p:nvPicPr>
            <p:cNvPr id="7" name="Picture 6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pic>
        <p:nvPicPr>
          <p:cNvPr id="9" name="Picture 8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264400" y="2145233"/>
            <a:ext cx="1784915" cy="18423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7165" y="332883"/>
            <a:ext cx="806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Image Operations</a:t>
            </a:r>
          </a:p>
          <a:p>
            <a:pPr algn="ctr"/>
            <a:r>
              <a:rPr lang="en-US" dirty="0" smtClean="0"/>
              <a:t>(functions of functions)</a:t>
            </a:r>
            <a:endParaRPr lang="en-US" dirty="0"/>
          </a:p>
        </p:txBody>
      </p:sp>
      <p:pic>
        <p:nvPicPr>
          <p:cNvPr id="11" name="Picture 10" descr="Hannaneh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264400" y="2164423"/>
            <a:ext cx="1766323" cy="1823176"/>
          </a:xfrm>
          <a:prstGeom prst="rect">
            <a:avLst/>
          </a:prstGeom>
        </p:spPr>
      </p:pic>
      <p:pic>
        <p:nvPicPr>
          <p:cNvPr id="12" name="Picture 11" descr="Hannaneh.jp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305810" y="2145233"/>
            <a:ext cx="1684189" cy="1842366"/>
          </a:xfrm>
          <a:prstGeom prst="rect">
            <a:avLst/>
          </a:prstGeom>
        </p:spPr>
      </p:pic>
      <p:pic>
        <p:nvPicPr>
          <p:cNvPr id="13" name="Picture 12" descr="Hannaneh.jpg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264400" y="2164423"/>
            <a:ext cx="1766323" cy="182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18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6486" y="2164423"/>
            <a:ext cx="3888139" cy="1842366"/>
            <a:chOff x="909992" y="2498471"/>
            <a:chExt cx="2244182" cy="1063389"/>
          </a:xfrm>
        </p:grpSpPr>
        <p:pic>
          <p:nvPicPr>
            <p:cNvPr id="7" name="Picture 6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67165" y="332883"/>
            <a:ext cx="806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Image Operations</a:t>
            </a:r>
          </a:p>
          <a:p>
            <a:pPr algn="ctr"/>
            <a:r>
              <a:rPr lang="en-US" dirty="0" smtClean="0"/>
              <a:t>(functions of functions)</a:t>
            </a:r>
            <a:endParaRPr lang="en-US" dirty="0"/>
          </a:p>
        </p:txBody>
      </p:sp>
      <p:pic>
        <p:nvPicPr>
          <p:cNvPr id="17" name="Picture 16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87" t="40439" r="32279" b="51143"/>
          <a:stretch/>
        </p:blipFill>
        <p:spPr>
          <a:xfrm>
            <a:off x="4944625" y="2164423"/>
            <a:ext cx="1950738" cy="1842366"/>
          </a:xfrm>
          <a:prstGeom prst="rect">
            <a:avLst/>
          </a:prstGeom>
        </p:spPr>
      </p:pic>
      <p:pic>
        <p:nvPicPr>
          <p:cNvPr id="18" name="Picture 17" descr="Hannaneh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581" b="51398" l="62884" r="67423">
                        <a14:foregroundMark x1="79439" y1="51398" x2="79439" y2="51398"/>
                        <a14:backgroundMark x1="66489" y1="47527" x2="66489" y2="47527"/>
                        <a14:backgroundMark x1="66088" y1="48172" x2="66088" y2="48172"/>
                        <a14:backgroundMark x1="63685" y1="47742" x2="63685" y2="47742"/>
                        <a14:backgroundMark x1="66355" y1="45161" x2="66355" y2="45161"/>
                        <a14:backgroundMark x1="63818" y1="45161" x2="63818" y2="45161"/>
                        <a14:backgroundMark x1="66756" y1="44301" x2="66756" y2="44301"/>
                        <a14:backgroundMark x1="66756" y1="45806" x2="66756" y2="4580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4944625" y="2164423"/>
            <a:ext cx="2059767" cy="2126065"/>
          </a:xfrm>
          <a:prstGeom prst="rect">
            <a:avLst/>
          </a:prstGeom>
        </p:spPr>
      </p:pic>
      <p:pic>
        <p:nvPicPr>
          <p:cNvPr id="19" name="Picture 18" descr="Hannaneh.jp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662" b="49534" l="63014" r="671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4944625" y="2164423"/>
            <a:ext cx="2231250" cy="230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54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6486" y="2164423"/>
            <a:ext cx="3888139" cy="1842366"/>
            <a:chOff x="909992" y="2498471"/>
            <a:chExt cx="2244182" cy="1063389"/>
          </a:xfrm>
        </p:grpSpPr>
        <p:pic>
          <p:nvPicPr>
            <p:cNvPr id="7" name="Picture 6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67165" y="332883"/>
            <a:ext cx="806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Image Operations</a:t>
            </a:r>
          </a:p>
          <a:p>
            <a:pPr algn="ctr"/>
            <a:r>
              <a:rPr lang="en-US" dirty="0" smtClean="0"/>
              <a:t>(functions of functions)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725428"/>
              </p:ext>
            </p:extLst>
          </p:nvPr>
        </p:nvGraphicFramePr>
        <p:xfrm>
          <a:off x="5190795" y="1359463"/>
          <a:ext cx="294080" cy="52946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80"/>
              </a:tblGrid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0.8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0.2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0.4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0.3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0.6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0.5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0.2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0.4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0.3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0.6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0.2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0.4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0.3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0.6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0.5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321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33970" y="2411003"/>
            <a:ext cx="6070069" cy="1842366"/>
            <a:chOff x="909992" y="2498471"/>
            <a:chExt cx="3503563" cy="1063389"/>
          </a:xfrm>
        </p:grpSpPr>
        <p:pic>
          <p:nvPicPr>
            <p:cNvPr id="7" name="Picture 6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3503563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, 					) =  </a:t>
              </a:r>
              <a:endParaRPr lang="en-US" sz="6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67165" y="332883"/>
            <a:ext cx="806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Image Operations</a:t>
            </a:r>
          </a:p>
          <a:p>
            <a:pPr algn="ctr"/>
            <a:r>
              <a:rPr lang="en-US" dirty="0" smtClean="0"/>
              <a:t>(functions of functions)</a:t>
            </a:r>
            <a:endParaRPr lang="en-US" dirty="0"/>
          </a:p>
        </p:txBody>
      </p:sp>
      <p:pic>
        <p:nvPicPr>
          <p:cNvPr id="20" name="Picture 19" descr="Hannane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0" t="53576" r="18798" b="31066"/>
          <a:stretch/>
        </p:blipFill>
        <p:spPr>
          <a:xfrm>
            <a:off x="4012879" y="2411003"/>
            <a:ext cx="1219663" cy="1842366"/>
          </a:xfrm>
          <a:prstGeom prst="rect">
            <a:avLst/>
          </a:prstGeom>
        </p:spPr>
      </p:pic>
      <p:pic>
        <p:nvPicPr>
          <p:cNvPr id="22" name="Picture 21" descr="Hannaneh.jpg"/>
          <p:cNvPicPr>
            <a:picLocks noChangeAspect="1"/>
          </p:cNvPicPr>
          <p:nvPr/>
        </p:nvPicPr>
        <p:blipFill rotWithShape="1"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0" t="53576" r="18798" b="31066"/>
          <a:stretch/>
        </p:blipFill>
        <p:spPr>
          <a:xfrm>
            <a:off x="7141774" y="2491328"/>
            <a:ext cx="1166487" cy="1762041"/>
          </a:xfrm>
          <a:prstGeom prst="rect">
            <a:avLst/>
          </a:prstGeom>
        </p:spPr>
      </p:pic>
      <p:pic>
        <p:nvPicPr>
          <p:cNvPr id="21" name="Picture 20" descr="Hannaneh.jpg"/>
          <p:cNvPicPr>
            <a:picLocks noChangeAspect="1"/>
          </p:cNvPicPr>
          <p:nvPr/>
        </p:nvPicPr>
        <p:blipFill rotWithShape="1"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6845862" y="2411003"/>
            <a:ext cx="1784915" cy="18423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45861" y="2985693"/>
            <a:ext cx="13287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0.23 </a:t>
            </a:r>
          </a:p>
        </p:txBody>
      </p:sp>
    </p:spTree>
    <p:extLst>
      <p:ext uri="{BB962C8B-B14F-4D97-AF65-F5344CB8AC3E}">
        <p14:creationId xmlns:p14="http://schemas.microsoft.com/office/powerpoint/2010/main" val="2309321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image functions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56486" y="2164423"/>
            <a:ext cx="3888139" cy="1842366"/>
            <a:chOff x="909992" y="2498471"/>
            <a:chExt cx="2244182" cy="1063389"/>
          </a:xfrm>
        </p:grpSpPr>
        <p:pic>
          <p:nvPicPr>
            <p:cNvPr id="5" name="Picture 4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pic>
        <p:nvPicPr>
          <p:cNvPr id="7" name="Picture 6" descr="Hannane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153675" y="2164423"/>
            <a:ext cx="1784915" cy="184236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120245" y="2217116"/>
            <a:ext cx="1232535" cy="1544320"/>
            <a:chOff x="2151053" y="4531843"/>
            <a:chExt cx="1232535" cy="1544320"/>
          </a:xfrm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2194714" y="45318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2151053" y="485950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2499514" y="48366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3337868" y="5249241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2228196" y="5364811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2622377" y="5148276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2729057" y="5494351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3027507" y="5030801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3292148" y="4668216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2283133" y="57256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2435533" y="58780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2587933" y="60304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6521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G_{\sigma} =  \frac{1}{2 \pi \sigma^{2}} e^{-\frac{(x^{2} + y^{2})}{2 \sigma^{2}}} 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296"/>
  <p:tag name="BOXFONT" val="10"/>
  <p:tag name="BOXWRAP" val="False"/>
  <p:tag name="WORKAROUNDTRANSPARENCYBUG" val="False"/>
  <p:tag name="BITMAPFORMAT" val="bmpmono"/>
  <p:tag name="DEBUGINTERACTIVE" val="True"/>
  <p:tag name="ORIGWIDTH" val="194.875"/>
  <p:tag name="PICTUREFILESIZE" val="216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2480</Words>
  <Application>Microsoft Macintosh PowerPoint</Application>
  <PresentationFormat>On-screen Show (4:3)</PresentationFormat>
  <Paragraphs>1979</Paragraphs>
  <Slides>49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Office Theme</vt:lpstr>
      <vt:lpstr>Equation</vt:lpstr>
      <vt:lpstr>Images and Filters</vt:lpstr>
      <vt:lpstr>What is an image?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Local image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Sharpening</vt:lpstr>
      <vt:lpstr>Other filters</vt:lpstr>
      <vt:lpstr>Other filters</vt:lpstr>
      <vt:lpstr>Basic gradient filters</vt:lpstr>
      <vt:lpstr>Gaussian filter</vt:lpstr>
      <vt:lpstr>Gaussian vs. mean filters</vt:lpstr>
      <vt:lpstr>PowerPoint Presentation</vt:lpstr>
      <vt:lpstr>PowerPoint Presentation</vt:lpstr>
      <vt:lpstr>PowerPoint Presentation</vt:lpstr>
      <vt:lpstr>Gaussian filters</vt:lpstr>
      <vt:lpstr>Smoothing with a Gaussian</vt:lpstr>
      <vt:lpstr>First and second derivatives</vt:lpstr>
      <vt:lpstr>First and second derivatives</vt:lpstr>
      <vt:lpstr>Subtracting filters</vt:lpstr>
      <vt:lpstr>Combining filters</vt:lpstr>
      <vt:lpstr>Combining Gaussian filters</vt:lpstr>
      <vt:lpstr>Separable filters</vt:lpstr>
      <vt:lpstr>Sums of rectangular regions</vt:lpstr>
      <vt:lpstr>Sums of rectangular regions</vt:lpstr>
      <vt:lpstr>Sums of rectangular regions</vt:lpstr>
      <vt:lpstr>Spatially varying filters</vt:lpstr>
      <vt:lpstr>PowerPoint Presentation</vt:lpstr>
      <vt:lpstr>PowerPoint Presentation</vt:lpstr>
      <vt:lpstr>PowerPoint Presentation</vt:lpstr>
    </vt:vector>
  </TitlesOfParts>
  <Company>UW CSE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Farhadi</dc:creator>
  <cp:lastModifiedBy>Ali Farhadi</cp:lastModifiedBy>
  <cp:revision>24</cp:revision>
  <dcterms:created xsi:type="dcterms:W3CDTF">2013-04-02T00:43:45Z</dcterms:created>
  <dcterms:modified xsi:type="dcterms:W3CDTF">2013-04-03T17:42:21Z</dcterms:modified>
</cp:coreProperties>
</file>