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9"/>
  </p:notesMasterIdLst>
  <p:sldIdLst>
    <p:sldId id="257" r:id="rId2"/>
    <p:sldId id="258" r:id="rId3"/>
    <p:sldId id="259" r:id="rId4"/>
    <p:sldId id="5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473" r:id="rId63"/>
    <p:sldId id="474" r:id="rId64"/>
    <p:sldId id="475" r:id="rId65"/>
    <p:sldId id="476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478" r:id="rId81"/>
    <p:sldId id="575" r:id="rId82"/>
    <p:sldId id="576" r:id="rId83"/>
    <p:sldId id="577" r:id="rId84"/>
    <p:sldId id="479" r:id="rId85"/>
    <p:sldId id="480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495" r:id="rId101"/>
    <p:sldId id="496" r:id="rId102"/>
    <p:sldId id="497" r:id="rId103"/>
    <p:sldId id="498" r:id="rId104"/>
    <p:sldId id="578" r:id="rId105"/>
    <p:sldId id="500" r:id="rId106"/>
    <p:sldId id="501" r:id="rId107"/>
    <p:sldId id="502" r:id="rId108"/>
    <p:sldId id="503" r:id="rId109"/>
    <p:sldId id="504" r:id="rId110"/>
    <p:sldId id="505" r:id="rId111"/>
    <p:sldId id="506" r:id="rId112"/>
    <p:sldId id="507" r:id="rId113"/>
    <p:sldId id="508" r:id="rId114"/>
    <p:sldId id="509" r:id="rId115"/>
    <p:sldId id="510" r:id="rId116"/>
    <p:sldId id="511" r:id="rId117"/>
    <p:sldId id="512" r:id="rId118"/>
    <p:sldId id="513" r:id="rId119"/>
    <p:sldId id="514" r:id="rId120"/>
    <p:sldId id="515" r:id="rId121"/>
    <p:sldId id="580" r:id="rId122"/>
    <p:sldId id="517" r:id="rId123"/>
    <p:sldId id="335" r:id="rId124"/>
    <p:sldId id="336" r:id="rId125"/>
    <p:sldId id="337" r:id="rId126"/>
    <p:sldId id="338" r:id="rId127"/>
    <p:sldId id="339" r:id="rId128"/>
    <p:sldId id="340" r:id="rId129"/>
    <p:sldId id="341" r:id="rId130"/>
    <p:sldId id="342" r:id="rId131"/>
    <p:sldId id="343" r:id="rId132"/>
    <p:sldId id="344" r:id="rId133"/>
    <p:sldId id="345" r:id="rId134"/>
    <p:sldId id="346" r:id="rId135"/>
    <p:sldId id="347" r:id="rId136"/>
    <p:sldId id="348" r:id="rId137"/>
    <p:sldId id="349" r:id="rId138"/>
    <p:sldId id="350" r:id="rId139"/>
    <p:sldId id="351" r:id="rId140"/>
    <p:sldId id="352" r:id="rId141"/>
    <p:sldId id="353" r:id="rId142"/>
    <p:sldId id="354" r:id="rId143"/>
    <p:sldId id="355" r:id="rId144"/>
    <p:sldId id="356" r:id="rId145"/>
    <p:sldId id="357" r:id="rId146"/>
    <p:sldId id="358" r:id="rId147"/>
    <p:sldId id="359" r:id="rId148"/>
    <p:sldId id="360" r:id="rId149"/>
    <p:sldId id="362" r:id="rId150"/>
    <p:sldId id="363" r:id="rId151"/>
    <p:sldId id="364" r:id="rId152"/>
    <p:sldId id="365" r:id="rId153"/>
    <p:sldId id="366" r:id="rId154"/>
    <p:sldId id="367" r:id="rId155"/>
    <p:sldId id="368" r:id="rId156"/>
    <p:sldId id="369" r:id="rId157"/>
    <p:sldId id="370" r:id="rId158"/>
    <p:sldId id="371" r:id="rId159"/>
    <p:sldId id="372" r:id="rId160"/>
    <p:sldId id="373" r:id="rId161"/>
    <p:sldId id="374" r:id="rId162"/>
    <p:sldId id="375" r:id="rId163"/>
    <p:sldId id="376" r:id="rId164"/>
    <p:sldId id="377" r:id="rId165"/>
    <p:sldId id="378" r:id="rId166"/>
    <p:sldId id="379" r:id="rId167"/>
    <p:sldId id="380" r:id="rId168"/>
    <p:sldId id="381" r:id="rId169"/>
    <p:sldId id="382" r:id="rId170"/>
    <p:sldId id="532" r:id="rId171"/>
    <p:sldId id="533" r:id="rId172"/>
    <p:sldId id="528" r:id="rId173"/>
    <p:sldId id="529" r:id="rId174"/>
    <p:sldId id="530" r:id="rId175"/>
    <p:sldId id="531" r:id="rId176"/>
    <p:sldId id="383" r:id="rId177"/>
    <p:sldId id="520" r:id="rId178"/>
    <p:sldId id="521" r:id="rId179"/>
    <p:sldId id="522" r:id="rId180"/>
    <p:sldId id="523" r:id="rId181"/>
    <p:sldId id="524" r:id="rId182"/>
    <p:sldId id="525" r:id="rId183"/>
    <p:sldId id="526" r:id="rId184"/>
    <p:sldId id="527" r:id="rId185"/>
    <p:sldId id="534" r:id="rId186"/>
    <p:sldId id="535" r:id="rId187"/>
    <p:sldId id="536" r:id="rId188"/>
    <p:sldId id="537" r:id="rId189"/>
    <p:sldId id="538" r:id="rId190"/>
    <p:sldId id="539" r:id="rId191"/>
    <p:sldId id="540" r:id="rId192"/>
    <p:sldId id="541" r:id="rId193"/>
    <p:sldId id="519" r:id="rId194"/>
    <p:sldId id="400" r:id="rId195"/>
    <p:sldId id="401" r:id="rId196"/>
    <p:sldId id="402" r:id="rId197"/>
    <p:sldId id="403" r:id="rId198"/>
    <p:sldId id="404" r:id="rId199"/>
    <p:sldId id="405" r:id="rId200"/>
    <p:sldId id="543" r:id="rId201"/>
    <p:sldId id="544" r:id="rId202"/>
    <p:sldId id="579" r:id="rId203"/>
    <p:sldId id="545" r:id="rId204"/>
    <p:sldId id="546" r:id="rId205"/>
    <p:sldId id="412" r:id="rId206"/>
    <p:sldId id="413" r:id="rId207"/>
    <p:sldId id="414" r:id="rId208"/>
    <p:sldId id="415" r:id="rId209"/>
    <p:sldId id="416" r:id="rId210"/>
    <p:sldId id="417" r:id="rId211"/>
    <p:sldId id="418" r:id="rId212"/>
    <p:sldId id="419" r:id="rId213"/>
    <p:sldId id="550" r:id="rId214"/>
    <p:sldId id="549" r:id="rId215"/>
    <p:sldId id="422" r:id="rId216"/>
    <p:sldId id="548" r:id="rId217"/>
    <p:sldId id="547" r:id="rId218"/>
    <p:sldId id="425" r:id="rId219"/>
    <p:sldId id="426" r:id="rId220"/>
    <p:sldId id="554" r:id="rId221"/>
    <p:sldId id="553" r:id="rId222"/>
    <p:sldId id="552" r:id="rId223"/>
    <p:sldId id="551" r:id="rId224"/>
    <p:sldId id="431" r:id="rId225"/>
    <p:sldId id="432" r:id="rId226"/>
    <p:sldId id="433" r:id="rId227"/>
    <p:sldId id="434" r:id="rId228"/>
    <p:sldId id="561" r:id="rId229"/>
    <p:sldId id="560" r:id="rId230"/>
    <p:sldId id="559" r:id="rId231"/>
    <p:sldId id="558" r:id="rId232"/>
    <p:sldId id="557" r:id="rId233"/>
    <p:sldId id="440" r:id="rId234"/>
    <p:sldId id="441" r:id="rId235"/>
    <p:sldId id="442" r:id="rId236"/>
    <p:sldId id="562" r:id="rId237"/>
    <p:sldId id="444" r:id="rId238"/>
    <p:sldId id="445" r:id="rId239"/>
    <p:sldId id="566" r:id="rId240"/>
    <p:sldId id="565" r:id="rId241"/>
    <p:sldId id="564" r:id="rId242"/>
    <p:sldId id="563" r:id="rId243"/>
    <p:sldId id="450" r:id="rId244"/>
    <p:sldId id="451" r:id="rId245"/>
    <p:sldId id="452" r:id="rId246"/>
    <p:sldId id="453" r:id="rId247"/>
    <p:sldId id="454" r:id="rId248"/>
    <p:sldId id="455" r:id="rId249"/>
    <p:sldId id="458" r:id="rId250"/>
    <p:sldId id="567" r:id="rId251"/>
    <p:sldId id="568" r:id="rId252"/>
    <p:sldId id="459" r:id="rId253"/>
    <p:sldId id="569" r:id="rId254"/>
    <p:sldId id="570" r:id="rId255"/>
    <p:sldId id="460" r:id="rId256"/>
    <p:sldId id="461" r:id="rId257"/>
    <p:sldId id="462" r:id="rId258"/>
    <p:sldId id="463" r:id="rId259"/>
    <p:sldId id="464" r:id="rId260"/>
    <p:sldId id="465" r:id="rId261"/>
    <p:sldId id="466" r:id="rId262"/>
    <p:sldId id="468" r:id="rId263"/>
    <p:sldId id="571" r:id="rId264"/>
    <p:sldId id="469" r:id="rId265"/>
    <p:sldId id="472" r:id="rId266"/>
    <p:sldId id="572" r:id="rId267"/>
    <p:sldId id="573" r:id="rId268"/>
  </p:sldIdLst>
  <p:sldSz cx="9144000" cy="6858000" type="screen4x3"/>
  <p:notesSz cx="6858000" cy="9144000"/>
  <p:custDataLst>
    <p:tags r:id="rId2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tags" Target="tags/tag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theme" Target="theme/theme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73F64-67B6-4193-9D03-6C6E7EF5E24A}" type="slidenum">
              <a:rPr lang="en-US"/>
              <a:pPr/>
              <a:t>71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545F6-73A0-4440-A317-657DEA79053F}" type="slidenum">
              <a:rPr lang="en-US"/>
              <a:pPr/>
              <a:t>234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770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9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F23EEA-A75E-48AD-91BD-38EA3FC37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6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January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January 6,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January 6, 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41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2.w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3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4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5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6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7.wmf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8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9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1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2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3.wmf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4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5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6.wmf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wmf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wmf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37.wmf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w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wmf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wmf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1.doc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2.doc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0.wmf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wmf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5.wmf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1.wmf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0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1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Winter 2011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2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Coin Flipping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Alice and Bob decide to make a decision by flipping a coin.</a:t>
            </a:r>
          </a:p>
          <a:p>
            <a:endParaRPr lang="en-US" sz="3600" dirty="0"/>
          </a:p>
          <a:p>
            <a:r>
              <a:rPr lang="en-US" sz="3600" dirty="0"/>
              <a:t>Alice and Bob are not in </a:t>
            </a:r>
            <a:r>
              <a:rPr lang="en-US" sz="3600" dirty="0" smtClean="0"/>
              <a:t>the same </a:t>
            </a:r>
            <a:r>
              <a:rPr lang="en-US" sz="3600" dirty="0"/>
              <a:t>place.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B)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B)</a:t>
            </a:r>
          </a:p>
          <a:p>
            <a:pPr algn="ctr"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</a:t>
            </a:r>
            <a:r>
              <a:rPr lang="en-US" sz="3200" dirty="0"/>
              <a:t>since any common factor of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</a:p>
          <a:p>
            <a:pPr algn="ctr">
              <a:buFontTx/>
              <a:buNone/>
            </a:pPr>
            <a:r>
              <a:rPr lang="en-US" sz="3200" dirty="0" smtClean="0"/>
              <a:t> </a:t>
            </a:r>
            <a:r>
              <a:rPr lang="en-US" sz="3200" dirty="0"/>
              <a:t>is also a factor of </a:t>
            </a:r>
            <a:r>
              <a:rPr lang="en-US" sz="3200" dirty="0">
                <a:solidFill>
                  <a:srgbClr val="00B050"/>
                </a:solidFill>
              </a:rPr>
              <a:t>A –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</a:p>
          <a:p>
            <a:pPr algn="ctr">
              <a:buFontTx/>
              <a:buNone/>
            </a:pPr>
            <a:r>
              <a:rPr lang="en-US" sz="3200" dirty="0" smtClean="0"/>
              <a:t> and</a:t>
            </a:r>
          </a:p>
          <a:p>
            <a:pPr algn="ctr">
              <a:buFontTx/>
              <a:buNone/>
            </a:pPr>
            <a:r>
              <a:rPr lang="en-US" sz="3200" dirty="0" smtClean="0"/>
              <a:t>since any common factor of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 and </a:t>
            </a:r>
            <a:r>
              <a:rPr lang="en-US" sz="3200" dirty="0">
                <a:solidFill>
                  <a:srgbClr val="00B050"/>
                </a:solidFill>
              </a:rPr>
              <a:t>A – B</a:t>
            </a:r>
          </a:p>
          <a:p>
            <a:pPr algn="ctr">
              <a:buFontTx/>
              <a:buNone/>
            </a:pPr>
            <a:r>
              <a:rPr lang="en-US" sz="3200" dirty="0" smtClean="0"/>
              <a:t>is also a factor of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</a:p>
          <a:p>
            <a:pPr>
              <a:buFontTx/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b="1" dirty="0" err="1" smtClean="0">
                <a:solidFill>
                  <a:schemeClr val="accent2"/>
                </a:solidFill>
              </a:rPr>
              <a:t>gcd</a:t>
            </a:r>
            <a:r>
              <a:rPr lang="en-US" sz="3200" b="1" dirty="0" smtClean="0">
                <a:solidFill>
                  <a:schemeClr val="accent2"/>
                </a:solidFill>
              </a:rPr>
              <a:t>(21,12</a:t>
            </a:r>
            <a:r>
              <a:rPr lang="en-US" sz="3200" b="1" dirty="0">
                <a:solidFill>
                  <a:schemeClr val="accent2"/>
                </a:solidFill>
              </a:rPr>
              <a:t>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(12,9)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(9,3) 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= </a:t>
            </a:r>
            <a:r>
              <a:rPr lang="en-US" sz="3200" b="1" dirty="0" err="1" smtClean="0">
                <a:solidFill>
                  <a:schemeClr val="accent2"/>
                </a:solidFill>
              </a:rPr>
              <a:t>gcd</a:t>
            </a:r>
            <a:r>
              <a:rPr lang="en-US" sz="3200" b="1" dirty="0" smtClean="0">
                <a:solidFill>
                  <a:schemeClr val="accent2"/>
                </a:solidFill>
              </a:rPr>
              <a:t>(3,6) </a:t>
            </a:r>
            <a:r>
              <a:rPr lang="en-US" sz="3200" b="1" dirty="0">
                <a:solidFill>
                  <a:schemeClr val="accent2"/>
                </a:solidFill>
              </a:rPr>
              <a:t>= </a:t>
            </a:r>
            <a:r>
              <a:rPr lang="en-US" sz="3200" b="1" dirty="0" err="1" smtClean="0">
                <a:solidFill>
                  <a:schemeClr val="accent2"/>
                </a:solidFill>
              </a:rPr>
              <a:t>gcd</a:t>
            </a:r>
            <a:r>
              <a:rPr lang="en-US" sz="3200" b="1" dirty="0" smtClean="0">
                <a:solidFill>
                  <a:schemeClr val="accent2"/>
                </a:solidFill>
              </a:rPr>
              <a:t>(6,3) </a:t>
            </a:r>
            <a:r>
              <a:rPr lang="en-US" sz="3200" b="1" dirty="0">
                <a:solidFill>
                  <a:schemeClr val="accent2"/>
                </a:solidFill>
              </a:rPr>
              <a:t>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(3,3)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(3,0) =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B)</a:t>
            </a:r>
          </a:p>
          <a:p>
            <a:pPr>
              <a:buFontTx/>
              <a:buNone/>
            </a:pP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B)</a:t>
            </a:r>
          </a:p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</a:t>
            </a:r>
            <a:r>
              <a:rPr lang="en-US" sz="3200" i="1" dirty="0" err="1">
                <a:solidFill>
                  <a:srgbClr val="00B050"/>
                </a:solidFill>
              </a:rPr>
              <a:t>k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66FF66"/>
                </a:solidFill>
              </a:rPr>
              <a:t> </a:t>
            </a:r>
            <a:r>
              <a:rPr lang="en-US" sz="3200" dirty="0"/>
              <a:t>for any integer</a:t>
            </a:r>
            <a:r>
              <a:rPr lang="en-US" sz="3200" dirty="0">
                <a:solidFill>
                  <a:srgbClr val="66FF66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k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981200"/>
            <a:ext cx="78486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B)</a:t>
            </a:r>
          </a:p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</a:t>
            </a:r>
            <a:r>
              <a:rPr lang="en-US" sz="3200" i="1" dirty="0" err="1">
                <a:solidFill>
                  <a:srgbClr val="00B050"/>
                </a:solidFill>
              </a:rPr>
              <a:t>k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/>
              <a:t>for any integer</a:t>
            </a:r>
            <a:r>
              <a:rPr lang="en-US" sz="3200" dirty="0">
                <a:solidFill>
                  <a:srgbClr val="66FF66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k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mod 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Greatest Common Divisors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981200"/>
            <a:ext cx="78486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B)</a:t>
            </a:r>
          </a:p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– </a:t>
            </a:r>
            <a:r>
              <a:rPr lang="en-US" sz="3200" i="1" dirty="0" err="1">
                <a:solidFill>
                  <a:srgbClr val="00B050"/>
                </a:solidFill>
              </a:rPr>
              <a:t>k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/>
              <a:t>for any integer</a:t>
            </a:r>
            <a:r>
              <a:rPr lang="en-US" sz="3200" dirty="0">
                <a:solidFill>
                  <a:srgbClr val="66FF66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k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 , B)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(B , A mod B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</a:p>
          <a:p>
            <a:pPr>
              <a:buFontTx/>
              <a:buNone/>
            </a:pPr>
            <a:endParaRPr lang="en-US" sz="3200" dirty="0">
              <a:solidFill>
                <a:srgbClr val="66FF66"/>
              </a:solidFill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(21,12)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(12,9)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(9,3)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(3,0) =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Given integers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B</a:t>
            </a:r>
            <a:r>
              <a:rPr lang="en-US" sz="3200" dirty="0"/>
              <a:t>, find integers </a:t>
            </a:r>
            <a:r>
              <a:rPr lang="en-US" sz="3200" dirty="0">
                <a:solidFill>
                  <a:srgbClr val="00B050"/>
                </a:solidFill>
              </a:rPr>
              <a:t>X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 such that </a:t>
            </a:r>
            <a:r>
              <a:rPr lang="en-US" sz="3200" dirty="0">
                <a:solidFill>
                  <a:srgbClr val="00B050"/>
                </a:solidFill>
              </a:rPr>
              <a:t>AX + BY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Given integers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B</a:t>
            </a:r>
            <a:r>
              <a:rPr lang="en-US" sz="3200" dirty="0"/>
              <a:t>, find integers </a:t>
            </a:r>
            <a:r>
              <a:rPr lang="en-US" sz="3200" dirty="0">
                <a:solidFill>
                  <a:srgbClr val="00B050"/>
                </a:solidFill>
              </a:rPr>
              <a:t>X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 such that </a:t>
            </a:r>
            <a:r>
              <a:rPr lang="en-US" sz="3200" dirty="0">
                <a:solidFill>
                  <a:srgbClr val="00B050"/>
                </a:solidFill>
              </a:rPr>
              <a:t>AX + BY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When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 = 1</a:t>
            </a:r>
            <a:r>
              <a:rPr lang="en-US" sz="3200" dirty="0"/>
              <a:t>, solve </a:t>
            </a:r>
            <a:r>
              <a:rPr lang="en-US" sz="3200" dirty="0">
                <a:solidFill>
                  <a:srgbClr val="00B050"/>
                </a:solidFill>
              </a:rPr>
              <a:t>AX mod B = 1</a:t>
            </a:r>
            <a:r>
              <a:rPr lang="en-US" sz="3200" dirty="0"/>
              <a:t>,   by finding </a:t>
            </a:r>
            <a:r>
              <a:rPr lang="en-US" sz="3200" dirty="0">
                <a:solidFill>
                  <a:srgbClr val="00B050"/>
                </a:solidFill>
              </a:rPr>
              <a:t>X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 such that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AX + BY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 = 1</a:t>
            </a:r>
            <a:r>
              <a:rPr lang="en-US" sz="3200" dirty="0"/>
              <a:t>.</a:t>
            </a:r>
          </a:p>
          <a:p>
            <a:pPr algn="ctr">
              <a:buFontTx/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</a:t>
            </a:r>
            <a:r>
              <a:rPr lang="en-US" dirty="0" smtClean="0"/>
              <a:t>Rule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Protocol must be asynchronous.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3600" dirty="0"/>
              <a:t>We cannot assume simultaneous actions.</a:t>
            </a:r>
          </a:p>
          <a:p>
            <a:endParaRPr lang="en-US" sz="3600" dirty="0"/>
          </a:p>
          <a:p>
            <a:r>
              <a:rPr lang="en-US" sz="3600" dirty="0"/>
              <a:t>Players must take turns.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200" dirty="0"/>
              <a:t>Given integers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B</a:t>
            </a:r>
            <a:r>
              <a:rPr lang="en-US" sz="3200" dirty="0"/>
              <a:t>, find integers </a:t>
            </a:r>
            <a:r>
              <a:rPr lang="en-US" sz="3200" dirty="0">
                <a:solidFill>
                  <a:srgbClr val="00B050"/>
                </a:solidFill>
              </a:rPr>
              <a:t>X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 such that </a:t>
            </a:r>
            <a:r>
              <a:rPr lang="en-US" sz="3200" dirty="0">
                <a:solidFill>
                  <a:srgbClr val="00B050"/>
                </a:solidFill>
              </a:rPr>
              <a:t>AX + BY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When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 = 1</a:t>
            </a:r>
            <a:r>
              <a:rPr lang="en-US" sz="3200" dirty="0"/>
              <a:t>, solve </a:t>
            </a:r>
            <a:r>
              <a:rPr lang="en-US" sz="3200" dirty="0">
                <a:solidFill>
                  <a:srgbClr val="00B050"/>
                </a:solidFill>
              </a:rPr>
              <a:t>AX mod B = 1</a:t>
            </a:r>
            <a:r>
              <a:rPr lang="en-US" sz="3200" dirty="0"/>
              <a:t>,   by finding </a:t>
            </a:r>
            <a:r>
              <a:rPr lang="en-US" sz="3200" dirty="0">
                <a:solidFill>
                  <a:srgbClr val="00B050"/>
                </a:solidFill>
              </a:rPr>
              <a:t>X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 such that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AX + BY = </a:t>
            </a:r>
            <a:r>
              <a:rPr lang="en-US" sz="3200" dirty="0" err="1">
                <a:solidFill>
                  <a:srgbClr val="00B050"/>
                </a:solidFill>
              </a:rPr>
              <a:t>gcd</a:t>
            </a:r>
            <a:r>
              <a:rPr lang="en-US" sz="3200" dirty="0">
                <a:solidFill>
                  <a:srgbClr val="00B050"/>
                </a:solidFill>
              </a:rPr>
              <a:t>(A,B) = 1</a:t>
            </a:r>
            <a:r>
              <a:rPr lang="en-US" sz="3200" dirty="0"/>
              <a:t>.</a:t>
            </a:r>
          </a:p>
          <a:p>
            <a:pPr algn="ctr"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(C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÷A) mod B </a:t>
            </a:r>
            <a:r>
              <a:rPr lang="en-US" sz="3200" dirty="0">
                <a:cs typeface="Times New Roman" pitchFamily="18" charset="0"/>
              </a:rPr>
              <a:t>as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C×(1÷A) mod B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(35, 8) = 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(8, 35 mod 8)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(8, 3) =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(3, 8 mod 3)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(3, 2) =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(2, 3 mod 2)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(2, 1) =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 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(1, 2 mod 1) = </a:t>
            </a:r>
            <a:r>
              <a:rPr lang="en-US" sz="3200" b="1" dirty="0" err="1">
                <a:solidFill>
                  <a:schemeClr val="accent2"/>
                </a:solidFill>
              </a:rPr>
              <a:t>gcd</a:t>
            </a:r>
            <a:r>
              <a:rPr lang="en-US" sz="3200" b="1" dirty="0">
                <a:solidFill>
                  <a:schemeClr val="accent2"/>
                </a:solidFill>
              </a:rPr>
              <a:t>(1, 0) = 1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b="1" dirty="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b="1" dirty="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108339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9906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33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5240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3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2 </a:t>
            </a:r>
            <a:r>
              <a:rPr lang="en-US" sz="3200" b="1" dirty="0">
                <a:sym typeface="Symbol" pitchFamily="18" charset="2"/>
              </a:rPr>
              <a:t> 1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  <a:sym typeface="Symbol" pitchFamily="18" charset="2"/>
              </a:rPr>
              <a:t>   </a:t>
            </a:r>
            <a:endParaRPr lang="en-US" b="1" dirty="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10793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9906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990600" y="3733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0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5240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0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524000" y="3733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3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2 </a:t>
            </a:r>
            <a:r>
              <a:rPr lang="en-US" sz="3200" b="1" dirty="0">
                <a:sym typeface="Symbol" pitchFamily="18" charset="2"/>
              </a:rPr>
              <a:t> 1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2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1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08134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9906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4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990600" y="3733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990600" y="4876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5240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524000" y="3733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524000" y="4876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35 </a:t>
            </a:r>
            <a:r>
              <a:rPr lang="en-US" sz="3200" b="1" dirty="0"/>
              <a:t>=</a:t>
            </a:r>
            <a:r>
              <a:rPr lang="en-US" sz="3200" b="1" dirty="0">
                <a:solidFill>
                  <a:schemeClr val="accent2"/>
                </a:solidFill>
              </a:rPr>
              <a:t> 8 </a:t>
            </a:r>
            <a:r>
              <a:rPr lang="en-US" sz="3200" b="1" dirty="0">
                <a:sym typeface="Symbol" pitchFamily="18" charset="2"/>
              </a:rPr>
              <a:t> 4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8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3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3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2 </a:t>
            </a:r>
            <a:r>
              <a:rPr lang="en-US" sz="3200" b="1" dirty="0">
                <a:sym typeface="Symbol" pitchFamily="18" charset="2"/>
              </a:rPr>
              <a:t> 1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                  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  2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 1 </a:t>
            </a:r>
            <a:r>
              <a:rPr lang="en-US" sz="3200" b="1" dirty="0">
                <a:sym typeface="Symbol" pitchFamily="18" charset="2"/>
              </a:rPr>
              <a:t> 2 +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0803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990600" y="25146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990600" y="3733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990600" y="4876800"/>
            <a:ext cx="4572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524000" y="25146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524000" y="3733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03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524000" y="4876800"/>
            <a:ext cx="114300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</a:t>
            </a:r>
          </a:p>
          <a:p>
            <a:pPr>
              <a:buFontTx/>
              <a:buNone/>
            </a:pPr>
            <a:endParaRPr lang="en-US" b="1" dirty="0">
              <a:sym typeface="Symbol" pitchFamily="18" charset="2"/>
            </a:endParaRPr>
          </a:p>
          <a:p>
            <a:pPr>
              <a:buFontTx/>
              <a:buNone/>
            </a:pPr>
            <a:endParaRPr lang="en-US" b="1" dirty="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2) 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6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2)  1  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 2) 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Remote Coin Flipping Possible?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</a:t>
            </a:r>
          </a:p>
          <a:p>
            <a:pPr>
              <a:buFontTx/>
              <a:buNone/>
            </a:pPr>
            <a:endParaRPr lang="en-US" sz="3200" b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</a:t>
            </a:r>
          </a:p>
          <a:p>
            <a:pPr>
              <a:buFontTx/>
              <a:buNone/>
            </a:pPr>
            <a:endParaRPr lang="en-US" sz="3200" b="1" dirty="0"/>
          </a:p>
          <a:p>
            <a:pPr>
              <a:buFontTx/>
              <a:buNone/>
            </a:pPr>
            <a:r>
              <a:rPr lang="en-US" sz="3200" b="1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=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3200" b="1" dirty="0">
                <a:sym typeface="Symbol" pitchFamily="18" charset="2"/>
              </a:rPr>
              <a:t>  1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sz="3200" b="1" dirty="0">
                <a:sym typeface="Symbol" pitchFamily="18" charset="2"/>
              </a:rPr>
              <a:t>  2)  1   =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(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4)  2)  1   =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35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 3</a:t>
            </a:r>
            <a:r>
              <a:rPr lang="en-US" sz="3200" b="1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b="1" dirty="0">
                <a:sym typeface="Symbol" pitchFamily="18" charset="2"/>
              </a:rPr>
              <a:t>– </a:t>
            </a:r>
            <a:r>
              <a:rPr lang="en-US" sz="3200" b="1" dirty="0">
                <a:solidFill>
                  <a:schemeClr val="accent2"/>
                </a:solidFill>
                <a:sym typeface="Symbol" pitchFamily="18" charset="2"/>
              </a:rPr>
              <a:t>8</a:t>
            </a:r>
            <a:r>
              <a:rPr lang="en-US" sz="3200" b="1" dirty="0">
                <a:sym typeface="Symbol" pitchFamily="18" charset="2"/>
              </a:rPr>
              <a:t>  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January 6, 2011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Extended Euclidean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8947" name="Rectangle 3"/>
              <p:cNvSpPr>
                <a:spLocks noGrp="1" noChangeArrowheads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457200" y="1935480"/>
                <a:ext cx="8534400" cy="4389120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3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30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=1</m:t>
                    </m:r>
                    <m:r>
                      <m:rPr>
                        <m:nor/>
                      </m:rPr>
                      <a:rPr lang="en-US" sz="3000" dirty="0"/>
                      <m:t>,</m:t>
                    </m:r>
                  </m:oMath>
                </a14:m>
                <a:r>
                  <a:rPr lang="en-US" sz="3000" i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3000" dirty="0"/>
                      <m:t>,</m:t>
                    </m:r>
                  </m:oMath>
                </a14:m>
                <a:r>
                  <a:rPr lang="en-US" sz="3000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3000" dirty="0"/>
                      <m:t>,</m:t>
                    </m:r>
                  </m:oMath>
                </a14:m>
                <a:r>
                  <a:rPr lang="en-US" sz="3000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=1</m:t>
                    </m:r>
                    <m:r>
                      <m:rPr>
                        <m:nor/>
                      </m:rPr>
                      <a:rPr lang="en-US" sz="3000" dirty="0"/>
                      <m:t>,</m:t>
                    </m:r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000" dirty="0"/>
                      <m:t>,</m:t>
                    </m:r>
                  </m:oMath>
                </a14:m>
                <a:r>
                  <a:rPr lang="en-US" sz="3000" i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m:rPr>
                        <m:nor/>
                      </m:rPr>
                      <a:rPr lang="en-US" sz="3000" dirty="0"/>
                      <m:t>,</m:t>
                    </m:r>
                  </m:oMath>
                </a14:m>
                <a:r>
                  <a:rPr lang="en-US" sz="3000" i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sz="3000" dirty="0"/>
                  <a:t>Repeat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&gt;0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/>
                  <a:t>: {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3000" dirty="0"/>
                  <a:t>; </a:t>
                </a:r>
                <a:endParaRPr lang="en-US" sz="3000" dirty="0" smtClean="0"/>
              </a:p>
              <a:p>
                <a:pPr>
                  <a:buFontTx/>
                  <a:buNone/>
                </a:pPr>
                <a:r>
                  <a:rPr lang="en-US" sz="3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B050"/>
                    </a:solidFill>
                  </a:rPr>
                  <a:t>div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0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dirty="0"/>
                          <m:t>;</m:t>
                        </m:r>
                        <m:r>
                          <m:rPr>
                            <m:nor/>
                          </m:rPr>
                          <a:rPr lang="en-US" sz="3000" b="0" i="0" dirty="0" smtClean="0"/>
                          <m:t> 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3000" dirty="0"/>
              </a:p>
              <a:p>
                <a:pPr>
                  <a:buNone/>
                </a:pPr>
                <a:r>
                  <a:rPr lang="en-US" sz="3000" i="1" dirty="0" smtClean="0">
                    <a:solidFill>
                      <a:srgbClr val="00B05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;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}.</a:t>
                </a:r>
                <a:endParaRPr lang="en-US" sz="3000" i="1" dirty="0" smtClean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endParaRPr lang="en-US" sz="1200" dirty="0"/>
              </a:p>
              <a:p>
                <a:pPr>
                  <a:buFontTx/>
                  <a:buNone/>
                </a:pPr>
                <a:r>
                  <a:rPr lang="en-US" sz="3000" dirty="0"/>
                  <a:t>For </a:t>
                </a:r>
                <a:r>
                  <a:rPr lang="en-US" sz="3000" dirty="0" smtClean="0"/>
                  <a:t>all</a:t>
                </a:r>
                <a:r>
                  <a:rPr lang="en-US" sz="3000" dirty="0" smtClean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/>
                  <a:t>:</a:t>
                </a:r>
                <a:r>
                  <a:rPr lang="en-US" sz="30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𝐴𝑥</m:t>
                    </m:r>
                    <m:r>
                      <a:rPr lang="en-US" sz="30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 + </m:t>
                    </m:r>
                    <m:r>
                      <a:rPr lang="en-US" sz="3000" i="1" dirty="0" err="1">
                        <a:solidFill>
                          <a:srgbClr val="00B050"/>
                        </a:solidFill>
                        <a:latin typeface="Cambria Math"/>
                      </a:rPr>
                      <m:t>𝐵𝑦</m:t>
                    </m:r>
                    <m:r>
                      <a:rPr lang="en-US" sz="30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000" i="1" dirty="0" err="1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/>
                  <a:t>.  Final</a:t>
                </a:r>
                <a:r>
                  <a:rPr lang="en-US" sz="3000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</m:oMath>
                </a14:m>
                <a:r>
                  <a:rPr lang="en-US" sz="3000" dirty="0" err="1">
                    <a:solidFill>
                      <a:srgbClr val="00B050"/>
                    </a:solidFill>
                  </a:rPr>
                  <a:t>gcd</a:t>
                </a:r>
                <a:r>
                  <a:rPr lang="en-US" sz="3000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solidFill>
                      <a:srgbClr val="00B050"/>
                    </a:solidFill>
                  </a:rPr>
                  <a:t>)</a:t>
                </a:r>
                <a:r>
                  <a:rPr lang="en-US" sz="3000" dirty="0" smtClean="0"/>
                  <a:t>.</a:t>
                </a:r>
              </a:p>
              <a:p>
                <a:pPr>
                  <a:buNone/>
                </a:pPr>
                <a:r>
                  <a:rPr lang="en-US" sz="3000" dirty="0" smtClean="0"/>
                  <a:t>If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/>
                  <a:t>, </a:t>
                </a:r>
                <a:r>
                  <a:rPr lang="en-US" sz="3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 baseline="-25000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00B050"/>
                    </a:solidFill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97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457200" y="1935480"/>
                <a:ext cx="8534400" cy="4389120"/>
              </a:xfrm>
              <a:blipFill rotWithShape="1">
                <a:blip r:embed="rId5"/>
                <a:stretch>
                  <a:fillRect l="-1643" t="-1667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 N</a:t>
            </a:r>
            <a:endParaRPr lang="en-US" sz="36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sz="3600"/>
              <a:t>When </a:t>
            </a:r>
            <a:r>
              <a:rPr lang="en-US" sz="3600">
                <a:solidFill>
                  <a:schemeClr val="accent2"/>
                </a:solidFill>
              </a:rPr>
              <a:t>Z </a:t>
            </a:r>
            <a:r>
              <a:rPr lang="en-US" sz="3600"/>
              <a:t>is unknown, it can be efficiently computed.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sz="3600"/>
              <a:t>When </a:t>
            </a:r>
            <a:r>
              <a:rPr lang="en-US" sz="3600">
                <a:solidFill>
                  <a:schemeClr val="accent2"/>
                </a:solidFill>
              </a:rPr>
              <a:t>X </a:t>
            </a:r>
            <a:r>
              <a:rPr lang="en-US" sz="3600"/>
              <a:t>is unknown, the problem is known as the </a:t>
            </a:r>
            <a:r>
              <a:rPr lang="en-US" sz="3600" i="1"/>
              <a:t>discrete logarithm </a:t>
            </a:r>
            <a:r>
              <a:rPr lang="en-US" sz="3600"/>
              <a:t>and is generally believed to be hard to solve.</a:t>
            </a:r>
          </a:p>
          <a:p>
            <a:pPr>
              <a:buFontTx/>
              <a:buNone/>
            </a:pPr>
            <a:endParaRPr lang="en-US" sz="3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</a:t>
            </a: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sz="3600"/>
              <a:t>When </a:t>
            </a:r>
            <a:r>
              <a:rPr lang="en-US" sz="3600">
                <a:solidFill>
                  <a:schemeClr val="accent2"/>
                </a:solidFill>
              </a:rPr>
              <a:t>Y </a:t>
            </a:r>
            <a:r>
              <a:rPr lang="en-US" sz="3600"/>
              <a:t>is unknown, the problem is known as </a:t>
            </a:r>
            <a:r>
              <a:rPr lang="en-US" sz="3600" i="1"/>
              <a:t>discrete root finding </a:t>
            </a:r>
            <a:r>
              <a:rPr lang="en-US" sz="3600"/>
              <a:t>and is generally believed to be hard to solve...</a:t>
            </a:r>
            <a:endParaRPr lang="en-US" sz="9600"/>
          </a:p>
          <a:p>
            <a:pPr>
              <a:buFontTx/>
              <a:buNone/>
            </a:pPr>
            <a:endParaRPr lang="en-US" sz="9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 dirty="0"/>
          </a:p>
          <a:p>
            <a:pPr algn="ctr">
              <a:buFontTx/>
              <a:buNone/>
            </a:pPr>
            <a:r>
              <a:rPr lang="en-US" sz="96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</a:t>
            </a:r>
            <a:r>
              <a:rPr lang="en-US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9600" baseline="300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sz="3600" i="1" dirty="0"/>
              <a:t>… unless </a:t>
            </a:r>
            <a:r>
              <a:rPr lang="en-US" sz="3600" dirty="0"/>
              <a:t>the factorization of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i="1" dirty="0"/>
              <a:t> </a:t>
            </a:r>
            <a:r>
              <a:rPr lang="en-US" sz="3600" dirty="0"/>
              <a:t>is known. </a:t>
            </a:r>
            <a:endParaRPr lang="en-US" sz="9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US" sz="3600"/>
              <a:t>The problem is not well-studied for the case when </a:t>
            </a:r>
            <a:r>
              <a:rPr lang="en-US" sz="3600">
                <a:solidFill>
                  <a:schemeClr val="accent2"/>
                </a:solidFill>
              </a:rPr>
              <a:t>N </a:t>
            </a:r>
            <a:r>
              <a:rPr lang="en-US" sz="3600"/>
              <a:t>is unknown.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Remote Coin Flipping Possible?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Two-part answer: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u="sng" dirty="0"/>
              <a:t>Compute </a:t>
            </a:r>
            <a:r>
              <a:rPr lang="en-US" sz="3600" u="sng" dirty="0">
                <a:solidFill>
                  <a:srgbClr val="00B050"/>
                </a:solidFill>
              </a:rPr>
              <a:t>Y</a:t>
            </a:r>
            <a:r>
              <a:rPr lang="en-US" sz="3600" u="sng" baseline="30000" dirty="0">
                <a:solidFill>
                  <a:srgbClr val="00B050"/>
                </a:solidFill>
              </a:rPr>
              <a:t>X</a:t>
            </a:r>
            <a:r>
              <a:rPr lang="en-US" sz="3600" u="sng" dirty="0"/>
              <a:t> and then reduce </a:t>
            </a:r>
            <a:r>
              <a:rPr lang="en-US" sz="3600" u="sng" dirty="0">
                <a:solidFill>
                  <a:srgbClr val="00B050"/>
                </a:solidFill>
              </a:rPr>
              <a:t>mod N</a:t>
            </a:r>
            <a:r>
              <a:rPr lang="en-US" sz="3600" u="sng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u="sng" dirty="0"/>
              <a:t>Compute </a:t>
            </a:r>
            <a:r>
              <a:rPr lang="en-US" sz="3600" u="sng" dirty="0">
                <a:solidFill>
                  <a:srgbClr val="00B050"/>
                </a:solidFill>
              </a:rPr>
              <a:t>Y</a:t>
            </a:r>
            <a:r>
              <a:rPr lang="en-US" sz="3600" u="sng" baseline="30000" dirty="0">
                <a:solidFill>
                  <a:srgbClr val="00B050"/>
                </a:solidFill>
              </a:rPr>
              <a:t>X</a:t>
            </a:r>
            <a:r>
              <a:rPr lang="en-US" sz="3600" u="sng" dirty="0"/>
              <a:t> and then reduce </a:t>
            </a:r>
            <a:r>
              <a:rPr lang="en-US" sz="3600" u="sng" dirty="0">
                <a:solidFill>
                  <a:srgbClr val="00B050"/>
                </a:solidFill>
              </a:rPr>
              <a:t>mod N</a:t>
            </a:r>
            <a:r>
              <a:rPr lang="en-US" sz="3600" u="sng" dirty="0"/>
              <a:t>.</a:t>
            </a:r>
          </a:p>
          <a:p>
            <a:pPr>
              <a:buFontTx/>
              <a:buNone/>
            </a:pPr>
            <a:endParaRPr lang="en-US" sz="3600" u="sng" dirty="0"/>
          </a:p>
          <a:p>
            <a:r>
              <a:rPr lang="en-US" sz="3600" dirty="0"/>
              <a:t>If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i="1" dirty="0"/>
              <a:t>,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i="1" dirty="0"/>
              <a:t>,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i="1" dirty="0"/>
              <a:t> </a:t>
            </a:r>
            <a:r>
              <a:rPr lang="en-US" sz="3600" dirty="0"/>
              <a:t>each are </a:t>
            </a:r>
            <a:r>
              <a:rPr lang="en-US" sz="3600" dirty="0" smtClean="0"/>
              <a:t>2,048-bit </a:t>
            </a:r>
            <a:r>
              <a:rPr lang="en-US" sz="3600" dirty="0"/>
              <a:t>integers, 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baseline="30000" dirty="0">
                <a:solidFill>
                  <a:srgbClr val="00B050"/>
                </a:solidFill>
              </a:rPr>
              <a:t>X</a:t>
            </a:r>
            <a:r>
              <a:rPr lang="en-US" sz="3600" i="1" baseline="30000" dirty="0"/>
              <a:t>  </a:t>
            </a:r>
            <a:r>
              <a:rPr lang="en-US" sz="3600" dirty="0"/>
              <a:t>consists of ~</a:t>
            </a:r>
            <a:r>
              <a:rPr lang="en-US" sz="3600" dirty="0" smtClean="0"/>
              <a:t>2</a:t>
            </a:r>
            <a:r>
              <a:rPr lang="en-US" sz="3600" baseline="30000" dirty="0" smtClean="0"/>
              <a:t>2059</a:t>
            </a:r>
            <a:r>
              <a:rPr lang="en-US" sz="3600" dirty="0" smtClean="0"/>
              <a:t> </a:t>
            </a:r>
            <a:r>
              <a:rPr lang="en-US" sz="3600" dirty="0"/>
              <a:t>bits.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u="sng" dirty="0"/>
              <a:t>Compute </a:t>
            </a:r>
            <a:r>
              <a:rPr lang="en-US" sz="3600" u="sng" dirty="0">
                <a:solidFill>
                  <a:srgbClr val="00B050"/>
                </a:solidFill>
              </a:rPr>
              <a:t>Y</a:t>
            </a:r>
            <a:r>
              <a:rPr lang="en-US" sz="3600" u="sng" baseline="30000" dirty="0">
                <a:solidFill>
                  <a:srgbClr val="00B050"/>
                </a:solidFill>
              </a:rPr>
              <a:t>X</a:t>
            </a:r>
            <a:r>
              <a:rPr lang="en-US" sz="3600" u="sng" dirty="0"/>
              <a:t> and then reduce </a:t>
            </a:r>
            <a:r>
              <a:rPr lang="en-US" sz="3600" u="sng" dirty="0">
                <a:solidFill>
                  <a:srgbClr val="00B050"/>
                </a:solidFill>
              </a:rPr>
              <a:t>mod N</a:t>
            </a:r>
            <a:r>
              <a:rPr lang="en-US" sz="3600" u="sng" dirty="0"/>
              <a:t>.</a:t>
            </a:r>
          </a:p>
          <a:p>
            <a:pPr>
              <a:buFontTx/>
              <a:buNone/>
            </a:pPr>
            <a:endParaRPr lang="en-US" sz="3600" u="sng" dirty="0"/>
          </a:p>
          <a:p>
            <a:r>
              <a:rPr lang="en-US" sz="3600" dirty="0"/>
              <a:t>If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i="1" dirty="0"/>
              <a:t>,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i="1" dirty="0"/>
              <a:t>,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i="1" dirty="0"/>
              <a:t> </a:t>
            </a:r>
            <a:r>
              <a:rPr lang="en-US" sz="3600" dirty="0"/>
              <a:t>each are </a:t>
            </a:r>
            <a:r>
              <a:rPr lang="en-US" sz="3600" dirty="0" smtClean="0"/>
              <a:t>2,048-bit </a:t>
            </a:r>
            <a:r>
              <a:rPr lang="en-US" sz="3600" dirty="0"/>
              <a:t>integers, 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baseline="30000" dirty="0">
                <a:solidFill>
                  <a:srgbClr val="00B050"/>
                </a:solidFill>
              </a:rPr>
              <a:t>X</a:t>
            </a:r>
            <a:r>
              <a:rPr lang="en-US" sz="3600" i="1" baseline="30000" dirty="0"/>
              <a:t>  </a:t>
            </a:r>
            <a:r>
              <a:rPr lang="en-US" sz="3600" dirty="0"/>
              <a:t>consists of ~</a:t>
            </a:r>
            <a:r>
              <a:rPr lang="en-US" sz="3600" dirty="0" smtClean="0"/>
              <a:t>2</a:t>
            </a:r>
            <a:r>
              <a:rPr lang="en-US" sz="3600" baseline="30000" dirty="0" smtClean="0"/>
              <a:t>2059</a:t>
            </a:r>
            <a:r>
              <a:rPr lang="en-US" sz="3600" dirty="0" smtClean="0"/>
              <a:t> </a:t>
            </a:r>
            <a:r>
              <a:rPr lang="en-US" sz="3600" dirty="0"/>
              <a:t>bits.</a:t>
            </a:r>
          </a:p>
          <a:p>
            <a:endParaRPr lang="en-US" sz="3600" dirty="0"/>
          </a:p>
          <a:p>
            <a:r>
              <a:rPr lang="en-US" sz="3600" dirty="0"/>
              <a:t>Since there are roughly 2</a:t>
            </a:r>
            <a:r>
              <a:rPr lang="en-US" sz="3600" baseline="30000" dirty="0"/>
              <a:t>250</a:t>
            </a:r>
            <a:r>
              <a:rPr lang="en-US" sz="3600" dirty="0"/>
              <a:t> particles in the universe, storage is a problem.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Repeatedly multiplying by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i="1" dirty="0"/>
              <a:t> </a:t>
            </a:r>
            <a:r>
              <a:rPr lang="en-US" sz="3600" dirty="0"/>
              <a:t>(followed each time by a reduction modulo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)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i="1" dirty="0"/>
              <a:t> </a:t>
            </a:r>
            <a:r>
              <a:rPr lang="en-US" sz="3600" dirty="0"/>
              <a:t>times solves the storage problem.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Repeatedly multiplying by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i="1" dirty="0"/>
              <a:t> </a:t>
            </a:r>
            <a:r>
              <a:rPr lang="en-US" sz="3600" dirty="0"/>
              <a:t>(followed each time by a reduction modulo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)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i="1" dirty="0"/>
              <a:t> </a:t>
            </a:r>
            <a:r>
              <a:rPr lang="en-US" sz="3600" dirty="0"/>
              <a:t>times solves the storage problem.</a:t>
            </a:r>
          </a:p>
          <a:p>
            <a:endParaRPr lang="en-US" sz="1200" dirty="0"/>
          </a:p>
          <a:p>
            <a:r>
              <a:rPr lang="en-US" sz="3600" dirty="0"/>
              <a:t>However, we would need to perform ~2</a:t>
            </a:r>
            <a:r>
              <a:rPr lang="en-US" sz="3600" baseline="30000" dirty="0"/>
              <a:t>900</a:t>
            </a:r>
            <a:r>
              <a:rPr lang="en-US" sz="3600" dirty="0"/>
              <a:t> </a:t>
            </a:r>
            <a:r>
              <a:rPr lang="en-US" sz="3600" dirty="0" smtClean="0"/>
              <a:t>64-bit </a:t>
            </a:r>
            <a:r>
              <a:rPr lang="en-US" sz="3600" dirty="0"/>
              <a:t>multiplications per second to complete the computation before the sun burns out.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Multiplication by Repeated Doubling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Multiplication by Repeated Doubling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   </a:t>
            </a:r>
            <a:endParaRPr 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Multiplication by Repeated Doubling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compute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2Y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4Y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8Y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16Y</a:t>
            </a:r>
            <a:r>
              <a:rPr lang="en-US" sz="3200" dirty="0">
                <a:sym typeface="Symbol" pitchFamily="18" charset="2"/>
              </a:rPr>
              <a:t>,… </a:t>
            </a: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   </a:t>
            </a:r>
            <a:endParaRPr 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Remote Coin Flipping Possible?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Two-part answer: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NO – I will sketch a formal proof.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Multiplication by Repeated Doubling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compute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2Y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4Y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8Y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16Y</a:t>
            </a:r>
            <a:r>
              <a:rPr lang="en-US" sz="3200" dirty="0">
                <a:sym typeface="Symbol" pitchFamily="18" charset="2"/>
              </a:rPr>
              <a:t>,… 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and sum up those values dictated by the binary representation of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2800" i="1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Multiplication by Repeated Doubling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compute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C000"/>
                </a:solidFill>
                <a:sym typeface="Symbol" pitchFamily="18" charset="2"/>
              </a:rPr>
              <a:t>2Y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4Y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C000"/>
                </a:solidFill>
                <a:sym typeface="Symbol" pitchFamily="18" charset="2"/>
              </a:rPr>
              <a:t>8Y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C000"/>
                </a:solidFill>
                <a:sym typeface="Symbol" pitchFamily="18" charset="2"/>
              </a:rPr>
              <a:t>16Y</a:t>
            </a:r>
            <a:r>
              <a:rPr lang="en-US" sz="3200" dirty="0">
                <a:sym typeface="Symbol" pitchFamily="18" charset="2"/>
              </a:rPr>
              <a:t>,… 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and sum up those values dictated by the binary representation of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24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600" u="sng" dirty="0"/>
              <a:t>Example</a:t>
            </a:r>
            <a:r>
              <a:rPr lang="en-US" sz="3600" dirty="0"/>
              <a:t>:  </a:t>
            </a:r>
            <a:r>
              <a:rPr lang="en-US" sz="3600" dirty="0">
                <a:solidFill>
                  <a:srgbClr val="00B050"/>
                </a:solidFill>
              </a:rPr>
              <a:t>26Y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=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2Y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+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8Y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+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16Y</a:t>
            </a:r>
            <a:r>
              <a:rPr lang="en-US" sz="3600" i="1" dirty="0"/>
              <a:t>.</a:t>
            </a:r>
            <a:endParaRPr 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Exponentiation by Repeated Squaring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Exponentiation by Repeated Squaring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   </a:t>
            </a:r>
            <a:endParaRPr lang="en-US" sz="3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Exponentiation by Repeated Squaring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compute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4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8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16</a:t>
            </a:r>
            <a:r>
              <a:rPr lang="en-US" sz="3200" dirty="0">
                <a:sym typeface="Symbol" pitchFamily="18" charset="2"/>
              </a:rPr>
              <a:t>, … </a:t>
            </a: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   </a:t>
            </a:r>
            <a:endParaRPr lang="en-US" sz="3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Exponentiation by Repeated Squaring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compute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,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4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8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16</a:t>
            </a:r>
            <a:r>
              <a:rPr lang="en-US" sz="3200" dirty="0">
                <a:sym typeface="Symbol" pitchFamily="18" charset="2"/>
              </a:rPr>
              <a:t>, … 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and multiply those values dictated by the binary representation of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2800" i="1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Exponentiation by Repeated Squaring</a:t>
            </a:r>
            <a:endParaRPr lang="en-US" sz="3600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dirty="0">
                <a:sym typeface="Symbol" pitchFamily="18" charset="2"/>
              </a:rPr>
              <a:t>,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compute 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C00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FFC000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4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C00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FFC000"/>
                </a:solidFill>
                <a:sym typeface="Symbol" pitchFamily="18" charset="2"/>
              </a:rPr>
              <a:t>8</a:t>
            </a:r>
            <a:r>
              <a:rPr lang="en-US" sz="3200" dirty="0">
                <a:sym typeface="Symbol" pitchFamily="18" charset="2"/>
              </a:rPr>
              <a:t>, </a:t>
            </a:r>
            <a:r>
              <a:rPr lang="en-US" sz="3200" dirty="0">
                <a:solidFill>
                  <a:srgbClr val="FFC000"/>
                </a:solidFill>
                <a:sym typeface="Symbol" pitchFamily="18" charset="2"/>
              </a:rPr>
              <a:t>Y</a:t>
            </a:r>
            <a:r>
              <a:rPr lang="en-US" sz="3200" baseline="30000" dirty="0">
                <a:solidFill>
                  <a:srgbClr val="FFC000"/>
                </a:solidFill>
                <a:sym typeface="Symbol" pitchFamily="18" charset="2"/>
              </a:rPr>
              <a:t>16</a:t>
            </a:r>
            <a:r>
              <a:rPr lang="en-US" sz="3200" dirty="0">
                <a:sym typeface="Symbol" pitchFamily="18" charset="2"/>
              </a:rPr>
              <a:t>, … 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   and multiply those values dictated by the binary representation of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24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600" u="sng" dirty="0"/>
              <a:t>Example</a:t>
            </a:r>
            <a:r>
              <a:rPr lang="en-US" sz="3600" dirty="0"/>
              <a:t>: 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baseline="30000" dirty="0">
                <a:solidFill>
                  <a:srgbClr val="00B050"/>
                </a:solidFill>
              </a:rPr>
              <a:t>26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</a:rPr>
              <a:t>=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Y</a:t>
            </a:r>
            <a:r>
              <a:rPr lang="en-US" sz="3600" baseline="30000" dirty="0">
                <a:solidFill>
                  <a:srgbClr val="FFC000"/>
                </a:solidFill>
              </a:rPr>
              <a:t>2</a:t>
            </a:r>
            <a:r>
              <a:rPr lang="en-US" sz="3600" baseline="30000" dirty="0"/>
              <a:t> </a:t>
            </a:r>
            <a:r>
              <a:rPr lang="en-US" sz="36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C000"/>
                </a:solidFill>
              </a:rPr>
              <a:t>Y</a:t>
            </a:r>
            <a:r>
              <a:rPr lang="en-US" sz="3600" baseline="30000" dirty="0">
                <a:solidFill>
                  <a:srgbClr val="FFC000"/>
                </a:solidFill>
              </a:rPr>
              <a:t>8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C000"/>
                </a:solidFill>
              </a:rPr>
              <a:t>Y</a:t>
            </a:r>
            <a:r>
              <a:rPr lang="en-US" sz="3600" baseline="30000" dirty="0">
                <a:solidFill>
                  <a:srgbClr val="FFC000"/>
                </a:solidFill>
              </a:rPr>
              <a:t>16</a:t>
            </a:r>
            <a:r>
              <a:rPr lang="en-US" sz="3600" i="1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We can now perform a </a:t>
            </a:r>
            <a:r>
              <a:rPr lang="en-US" sz="3600" dirty="0" smtClean="0"/>
              <a:t>2,048-bit </a:t>
            </a:r>
            <a:r>
              <a:rPr lang="en-US" sz="3600" dirty="0"/>
              <a:t>modular exponentiation using </a:t>
            </a:r>
            <a:r>
              <a:rPr lang="en-US" sz="3600" dirty="0" smtClean="0"/>
              <a:t>~3,072 2,048-bit </a:t>
            </a:r>
            <a:r>
              <a:rPr lang="en-US" sz="3600" dirty="0"/>
              <a:t>modular multiplications.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3600" dirty="0" smtClean="0"/>
              <a:t>2,048 </a:t>
            </a:r>
            <a:r>
              <a:rPr lang="en-US" sz="3600" dirty="0" err="1"/>
              <a:t>squarings</a:t>
            </a:r>
            <a:r>
              <a:rPr lang="en-US" sz="3600" dirty="0"/>
              <a:t>: 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baseline="30000" dirty="0">
                <a:solidFill>
                  <a:srgbClr val="00B050"/>
                </a:solidFill>
              </a:rPr>
              <a:t>2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baseline="30000" dirty="0">
                <a:solidFill>
                  <a:srgbClr val="00B050"/>
                </a:solidFill>
              </a:rPr>
              <a:t>4</a:t>
            </a:r>
            <a:r>
              <a:rPr lang="en-US" sz="3600" dirty="0"/>
              <a:t>, …, </a:t>
            </a:r>
            <a:r>
              <a:rPr lang="en-US" sz="3600" i="1" dirty="0" smtClean="0">
                <a:solidFill>
                  <a:srgbClr val="00B050"/>
                </a:solidFill>
              </a:rPr>
              <a:t>y</a:t>
            </a:r>
            <a:r>
              <a:rPr lang="en-US" sz="3600" baseline="30000" dirty="0" smtClean="0">
                <a:solidFill>
                  <a:srgbClr val="00B050"/>
                </a:solidFill>
              </a:rPr>
              <a:t>2</a:t>
            </a:r>
            <a:r>
              <a:rPr lang="en-US" sz="3600" baseline="60000" dirty="0" smtClean="0">
                <a:solidFill>
                  <a:srgbClr val="00B050"/>
                </a:solidFill>
              </a:rPr>
              <a:t>2048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sz="1200" dirty="0"/>
          </a:p>
          <a:p>
            <a:r>
              <a:rPr lang="en-US" sz="3600" dirty="0" smtClean="0"/>
              <a:t>~1024 </a:t>
            </a:r>
            <a:r>
              <a:rPr lang="en-US" sz="3600" dirty="0"/>
              <a:t>“ordinary” multiplications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Operations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Addition and Subtraction</a:t>
            </a:r>
          </a:p>
          <a:p>
            <a:r>
              <a:rPr lang="en-US" sz="3600" dirty="0"/>
              <a:t>Multiplication</a:t>
            </a:r>
          </a:p>
          <a:p>
            <a:r>
              <a:rPr lang="en-US" sz="3600" dirty="0"/>
              <a:t>Division and Remainder (Mod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)</a:t>
            </a:r>
          </a:p>
          <a:p>
            <a:r>
              <a:rPr lang="en-US" sz="3600" dirty="0"/>
              <a:t>Exponentiation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Remote Coin Flipping Possible?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Two-part answer: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NO – I will sketch a formal proof.</a:t>
            </a:r>
          </a:p>
          <a:p>
            <a:endParaRPr lang="en-US" sz="3600" dirty="0"/>
          </a:p>
          <a:p>
            <a:r>
              <a:rPr lang="en-US" sz="3600" dirty="0"/>
              <a:t>YES – I will provide an effective protocol.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431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8" name="Text Box 4"/>
          <p:cNvSpPr txBox="1">
            <a:spLocks noChangeArrowheads="1"/>
          </p:cNvSpPr>
          <p:nvPr/>
        </p:nvSpPr>
        <p:spPr bwMode="auto">
          <a:xfrm>
            <a:off x="3657600" y="2751138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4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3657600" y="2751138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4917" name="Line 5"/>
          <p:cNvSpPr>
            <a:spLocks noChangeShapeType="1"/>
          </p:cNvSpPr>
          <p:nvPr/>
        </p:nvSpPr>
        <p:spPr bwMode="auto">
          <a:xfrm flipV="1">
            <a:off x="71628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6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6964" name="Text Box 4"/>
          <p:cNvSpPr txBox="1">
            <a:spLocks noChangeArrowheads="1"/>
          </p:cNvSpPr>
          <p:nvPr/>
        </p:nvSpPr>
        <p:spPr bwMode="auto">
          <a:xfrm>
            <a:off x="3657600" y="2751138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6965" name="Line 5"/>
          <p:cNvSpPr>
            <a:spLocks noChangeShapeType="1"/>
          </p:cNvSpPr>
          <p:nvPr/>
        </p:nvSpPr>
        <p:spPr bwMode="auto">
          <a:xfrm flipV="1">
            <a:off x="63246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59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Text Box 4"/>
          <p:cNvSpPr txBox="1">
            <a:spLocks noChangeArrowheads="1"/>
          </p:cNvSpPr>
          <p:nvPr/>
        </p:nvSpPr>
        <p:spPr bwMode="auto">
          <a:xfrm>
            <a:off x="3657600" y="2751138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5941" name="Line 5"/>
          <p:cNvSpPr>
            <a:spLocks noChangeShapeType="1"/>
          </p:cNvSpPr>
          <p:nvPr/>
        </p:nvSpPr>
        <p:spPr bwMode="auto">
          <a:xfrm flipV="1">
            <a:off x="5486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3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3657600" y="2751138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933893" name="Line 5"/>
          <p:cNvSpPr>
            <a:spLocks noChangeShapeType="1"/>
          </p:cNvSpPr>
          <p:nvPr/>
        </p:nvSpPr>
        <p:spPr bwMode="auto">
          <a:xfrm flipV="1">
            <a:off x="4724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graphicFrame>
        <p:nvGraphicFramePr>
          <p:cNvPr id="932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868" name="Text Box 4"/>
          <p:cNvSpPr txBox="1">
            <a:spLocks noChangeArrowheads="1"/>
          </p:cNvSpPr>
          <p:nvPr/>
        </p:nvSpPr>
        <p:spPr bwMode="auto">
          <a:xfrm>
            <a:off x="3657600" y="2751138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+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Addition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600" dirty="0"/>
              <a:t>In general, adding two large integers – each consisting of </a:t>
            </a:r>
            <a:r>
              <a:rPr lang="en-US" sz="3600" i="1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 small blocks – requires </a:t>
            </a:r>
            <a:r>
              <a:rPr lang="en-US" sz="3600" i="1" dirty="0">
                <a:solidFill>
                  <a:srgbClr val="00B050"/>
                </a:solidFill>
              </a:rPr>
              <a:t>O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n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 small-integer additions.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Large-integer subtraction is similar.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092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03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0309" name="Line 5"/>
          <p:cNvSpPr>
            <a:spLocks noChangeShapeType="1"/>
          </p:cNvSpPr>
          <p:nvPr/>
        </p:nvSpPr>
        <p:spPr bwMode="auto">
          <a:xfrm flipV="1">
            <a:off x="71628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0" name="Line 6"/>
          <p:cNvSpPr>
            <a:spLocks noChangeShapeType="1"/>
          </p:cNvSpPr>
          <p:nvPr/>
        </p:nvSpPr>
        <p:spPr bwMode="auto">
          <a:xfrm flipH="1" flipV="1">
            <a:off x="6324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1" name="Line 7"/>
          <p:cNvSpPr>
            <a:spLocks noChangeShapeType="1"/>
          </p:cNvSpPr>
          <p:nvPr/>
        </p:nvSpPr>
        <p:spPr bwMode="auto">
          <a:xfrm flipH="1"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2" name="Line 8"/>
          <p:cNvSpPr>
            <a:spLocks noChangeShapeType="1"/>
          </p:cNvSpPr>
          <p:nvPr/>
        </p:nvSpPr>
        <p:spPr bwMode="auto">
          <a:xfrm flipH="1" flipV="1">
            <a:off x="4648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13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1333" name="Line 5"/>
          <p:cNvSpPr>
            <a:spLocks noChangeShapeType="1"/>
          </p:cNvSpPr>
          <p:nvPr/>
        </p:nvSpPr>
        <p:spPr bwMode="auto">
          <a:xfrm flipV="1">
            <a:off x="63246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4" name="Line 6"/>
          <p:cNvSpPr>
            <a:spLocks noChangeShapeType="1"/>
          </p:cNvSpPr>
          <p:nvPr/>
        </p:nvSpPr>
        <p:spPr bwMode="auto">
          <a:xfrm flipV="1">
            <a:off x="6324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5" name="Line 7"/>
          <p:cNvSpPr>
            <a:spLocks noChangeShapeType="1"/>
          </p:cNvSpPr>
          <p:nvPr/>
        </p:nvSpPr>
        <p:spPr bwMode="auto">
          <a:xfrm flipH="1" flipV="1">
            <a:off x="5486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6" name="Line 8"/>
          <p:cNvSpPr>
            <a:spLocks noChangeShapeType="1"/>
          </p:cNvSpPr>
          <p:nvPr/>
        </p:nvSpPr>
        <p:spPr bwMode="auto">
          <a:xfrm flipH="1" flipV="1">
            <a:off x="4648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37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23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V="1">
            <a:off x="5486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8" name="Line 6"/>
          <p:cNvSpPr>
            <a:spLocks noChangeShapeType="1"/>
          </p:cNvSpPr>
          <p:nvPr/>
        </p:nvSpPr>
        <p:spPr bwMode="auto">
          <a:xfrm flipH="1" flipV="1">
            <a:off x="4648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9" name="Line 7"/>
          <p:cNvSpPr>
            <a:spLocks noChangeShapeType="1"/>
          </p:cNvSpPr>
          <p:nvPr/>
        </p:nvSpPr>
        <p:spPr bwMode="auto">
          <a:xfrm flipV="1">
            <a:off x="5486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Line 8"/>
          <p:cNvSpPr>
            <a:spLocks noChangeShapeType="1"/>
          </p:cNvSpPr>
          <p:nvPr/>
        </p:nvSpPr>
        <p:spPr bwMode="auto">
          <a:xfrm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33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3381" name="Line 5"/>
          <p:cNvSpPr>
            <a:spLocks noChangeShapeType="1"/>
          </p:cNvSpPr>
          <p:nvPr/>
        </p:nvSpPr>
        <p:spPr bwMode="auto">
          <a:xfrm flipV="1">
            <a:off x="46482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2" name="Line 6"/>
          <p:cNvSpPr>
            <a:spLocks noChangeShapeType="1"/>
          </p:cNvSpPr>
          <p:nvPr/>
        </p:nvSpPr>
        <p:spPr bwMode="auto">
          <a:xfrm flipV="1">
            <a:off x="4648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 flipV="1">
            <a:off x="4648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 flipV="1">
            <a:off x="4648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graphicFrame>
        <p:nvGraphicFramePr>
          <p:cNvPr id="6144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4405" name="Line 5"/>
          <p:cNvSpPr>
            <a:spLocks noChangeShapeType="1"/>
          </p:cNvSpPr>
          <p:nvPr/>
        </p:nvSpPr>
        <p:spPr bwMode="auto">
          <a:xfrm flipV="1">
            <a:off x="46482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6" name="Line 6"/>
          <p:cNvSpPr>
            <a:spLocks noChangeShapeType="1"/>
          </p:cNvSpPr>
          <p:nvPr/>
        </p:nvSpPr>
        <p:spPr bwMode="auto">
          <a:xfrm flipV="1">
            <a:off x="4648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7" name="Line 7"/>
          <p:cNvSpPr>
            <a:spLocks noChangeShapeType="1"/>
          </p:cNvSpPr>
          <p:nvPr/>
        </p:nvSpPr>
        <p:spPr bwMode="auto">
          <a:xfrm flipV="1">
            <a:off x="4648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8" name="Line 8"/>
          <p:cNvSpPr>
            <a:spLocks noChangeShapeType="1"/>
          </p:cNvSpPr>
          <p:nvPr/>
        </p:nvSpPr>
        <p:spPr bwMode="auto">
          <a:xfrm flipV="1">
            <a:off x="4648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9" name="Line 9"/>
          <p:cNvSpPr>
            <a:spLocks noChangeShapeType="1"/>
          </p:cNvSpPr>
          <p:nvPr/>
        </p:nvSpPr>
        <p:spPr bwMode="auto">
          <a:xfrm flipV="1">
            <a:off x="54864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0" name="Line 10"/>
          <p:cNvSpPr>
            <a:spLocks noChangeShapeType="1"/>
          </p:cNvSpPr>
          <p:nvPr/>
        </p:nvSpPr>
        <p:spPr bwMode="auto">
          <a:xfrm flipH="1" flipV="1">
            <a:off x="46482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1" name="Line 11"/>
          <p:cNvSpPr>
            <a:spLocks noChangeShapeType="1"/>
          </p:cNvSpPr>
          <p:nvPr/>
        </p:nvSpPr>
        <p:spPr bwMode="auto">
          <a:xfrm flipV="1">
            <a:off x="5486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2" name="Line 12"/>
          <p:cNvSpPr>
            <a:spLocks noChangeShapeType="1"/>
          </p:cNvSpPr>
          <p:nvPr/>
        </p:nvSpPr>
        <p:spPr bwMode="auto">
          <a:xfrm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 flipV="1">
            <a:off x="63246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 flipH="1" flipV="1">
            <a:off x="54864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 flipH="1" flipV="1">
            <a:off x="46482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6" name="Line 16"/>
          <p:cNvSpPr>
            <a:spLocks noChangeShapeType="1"/>
          </p:cNvSpPr>
          <p:nvPr/>
        </p:nvSpPr>
        <p:spPr bwMode="auto">
          <a:xfrm flipV="1">
            <a:off x="6324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 flipV="1">
            <a:off x="7162800" y="2590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8" name="Line 18"/>
          <p:cNvSpPr>
            <a:spLocks noChangeShapeType="1"/>
          </p:cNvSpPr>
          <p:nvPr/>
        </p:nvSpPr>
        <p:spPr bwMode="auto">
          <a:xfrm flipH="1" flipV="1">
            <a:off x="6324600" y="2590800"/>
            <a:ext cx="838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9" name="Line 19"/>
          <p:cNvSpPr>
            <a:spLocks noChangeShapeType="1"/>
          </p:cNvSpPr>
          <p:nvPr/>
        </p:nvSpPr>
        <p:spPr bwMode="auto">
          <a:xfrm flipH="1"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0" name="Line 20"/>
          <p:cNvSpPr>
            <a:spLocks noChangeShapeType="1"/>
          </p:cNvSpPr>
          <p:nvPr/>
        </p:nvSpPr>
        <p:spPr bwMode="auto">
          <a:xfrm flipH="1" flipV="1">
            <a:off x="4648200" y="2590800"/>
            <a:ext cx="2514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Multiplication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600" dirty="0"/>
              <a:t>In general, multiplying two large integers – each consisting of </a:t>
            </a:r>
            <a:r>
              <a:rPr lang="en-US" sz="3600" i="1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 small blocks – requires </a:t>
            </a:r>
            <a:r>
              <a:rPr lang="en-US" sz="3600" i="1" dirty="0">
                <a:solidFill>
                  <a:srgbClr val="00B050"/>
                </a:solidFill>
              </a:rPr>
              <a:t>O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n</a:t>
            </a:r>
            <a:r>
              <a:rPr lang="en-US" sz="3600" baseline="30000" dirty="0">
                <a:solidFill>
                  <a:srgbClr val="00B050"/>
                </a:solidFill>
              </a:rPr>
              <a:t>2</a:t>
            </a:r>
            <a:r>
              <a:rPr lang="en-US" sz="3600" dirty="0">
                <a:solidFill>
                  <a:srgbClr val="00B050"/>
                </a:solidFill>
              </a:rPr>
              <a:t>) </a:t>
            </a:r>
            <a:r>
              <a:rPr lang="en-US" sz="3600" dirty="0"/>
              <a:t>small-integer multiplications and </a:t>
            </a:r>
            <a:r>
              <a:rPr lang="en-US" sz="3600" i="1" dirty="0">
                <a:solidFill>
                  <a:srgbClr val="00B050"/>
                </a:solidFill>
              </a:rPr>
              <a:t>O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n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 </a:t>
            </a:r>
            <a:r>
              <a:rPr lang="en-US" sz="3600" i="1" dirty="0"/>
              <a:t>large-integer</a:t>
            </a:r>
            <a:r>
              <a:rPr lang="en-US" sz="3600" dirty="0"/>
              <a:t> additions.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graphicFrame>
        <p:nvGraphicFramePr>
          <p:cNvPr id="6154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 flipH="1"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graphicFrame>
        <p:nvGraphicFramePr>
          <p:cNvPr id="6164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6453" name="Line 5"/>
          <p:cNvSpPr>
            <a:spLocks noChangeShapeType="1"/>
          </p:cNvSpPr>
          <p:nvPr/>
        </p:nvSpPr>
        <p:spPr bwMode="auto">
          <a:xfrm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graphicFrame>
        <p:nvGraphicFramePr>
          <p:cNvPr id="6174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</a:t>
            </a:r>
            <a:endParaRPr lang="en-US"/>
          </a:p>
        </p:txBody>
      </p:sp>
      <p:sp>
        <p:nvSpPr>
          <p:cNvPr id="617477" name="Line 5"/>
          <p:cNvSpPr>
            <a:spLocks noChangeShapeType="1"/>
          </p:cNvSpPr>
          <p:nvPr/>
        </p:nvSpPr>
        <p:spPr bwMode="auto">
          <a:xfrm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78" name="Line 6"/>
          <p:cNvSpPr>
            <a:spLocks noChangeShapeType="1"/>
          </p:cNvSpPr>
          <p:nvPr/>
        </p:nvSpPr>
        <p:spPr bwMode="auto">
          <a:xfrm flipH="1" flipV="1">
            <a:off x="5486400" y="2590800"/>
            <a:ext cx="1676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Large-Integer Squaring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4000"/>
              <a:t>Careful bookkeeping can save nearly half of the small-integer multiplications (and nearly half of the time).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computing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baseline="30000" dirty="0">
                <a:solidFill>
                  <a:srgbClr val="00B050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 mod 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About 2/3 of the multiplications required to compute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baseline="30000" dirty="0">
                <a:solidFill>
                  <a:srgbClr val="00B050"/>
                </a:solidFill>
              </a:rPr>
              <a:t>X</a:t>
            </a:r>
            <a:r>
              <a:rPr lang="en-US" sz="3600" dirty="0"/>
              <a:t> are actually </a:t>
            </a:r>
            <a:r>
              <a:rPr lang="en-US" sz="3600" dirty="0" err="1"/>
              <a:t>squarings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Overall, efficient squaring can save about 1/3 of the small multiplications required for modular exponentiation.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47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205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2879725" y="41513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34131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82" name="Text Box 14"/>
          <p:cNvSpPr txBox="1">
            <a:spLocks noChangeArrowheads="1"/>
          </p:cNvSpPr>
          <p:nvPr/>
        </p:nvSpPr>
        <p:spPr bwMode="auto">
          <a:xfrm>
            <a:off x="4343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3032125" y="48371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4" name="Text Box 16"/>
          <p:cNvSpPr txBox="1">
            <a:spLocks noChangeArrowheads="1"/>
          </p:cNvSpPr>
          <p:nvPr/>
        </p:nvSpPr>
        <p:spPr bwMode="auto">
          <a:xfrm>
            <a:off x="3641725" y="48371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4785" name="Text Box 17"/>
          <p:cNvSpPr txBox="1">
            <a:spLocks noChangeArrowheads="1"/>
          </p:cNvSpPr>
          <p:nvPr/>
        </p:nvSpPr>
        <p:spPr bwMode="auto">
          <a:xfrm>
            <a:off x="4175125" y="48371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6" name="Text Box 18"/>
          <p:cNvSpPr txBox="1">
            <a:spLocks noChangeArrowheads="1"/>
          </p:cNvSpPr>
          <p:nvPr/>
        </p:nvSpPr>
        <p:spPr bwMode="auto">
          <a:xfrm>
            <a:off x="4876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7" name="Text Box 19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8" name="Text Box 20"/>
          <p:cNvSpPr txBox="1">
            <a:spLocks noChangeArrowheads="1"/>
          </p:cNvSpPr>
          <p:nvPr/>
        </p:nvSpPr>
        <p:spPr bwMode="auto">
          <a:xfrm>
            <a:off x="4860925" y="42275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89" name="Text Box 21"/>
          <p:cNvSpPr txBox="1">
            <a:spLocks noChangeArrowheads="1"/>
          </p:cNvSpPr>
          <p:nvPr/>
        </p:nvSpPr>
        <p:spPr bwMode="auto">
          <a:xfrm>
            <a:off x="56229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0" name="Text Box 22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4791" name="Text Box 23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2" name="Text Box 24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93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4794" name="Text Box 26"/>
          <p:cNvSpPr txBox="1">
            <a:spLocks noChangeArrowheads="1"/>
          </p:cNvSpPr>
          <p:nvPr/>
        </p:nvSpPr>
        <p:spPr bwMode="auto">
          <a:xfrm>
            <a:off x="5546725" y="48371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5" name="Text Box 27"/>
          <p:cNvSpPr txBox="1">
            <a:spLocks noChangeArrowheads="1"/>
          </p:cNvSpPr>
          <p:nvPr/>
        </p:nvSpPr>
        <p:spPr bwMode="auto">
          <a:xfrm>
            <a:off x="6172200" y="4800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4796" name="Text Box 28"/>
          <p:cNvSpPr txBox="1">
            <a:spLocks noChangeArrowheads="1"/>
          </p:cNvSpPr>
          <p:nvPr/>
        </p:nvSpPr>
        <p:spPr bwMode="auto">
          <a:xfrm>
            <a:off x="6781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</a:p>
          <a:p>
            <a:pPr algn="ctr"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 smtClean="0"/>
              <a:t>Given 4 coefficients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/>
              <a:t>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</a:p>
          <a:p>
            <a:pPr algn="ctr"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 smtClean="0"/>
              <a:t>Given 4 coefficients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/>
              <a:t>,</a:t>
            </a:r>
          </a:p>
          <a:p>
            <a:pPr>
              <a:buFontTx/>
              <a:buNone/>
            </a:pPr>
            <a:r>
              <a:rPr lang="en-US" sz="3200" dirty="0" smtClean="0"/>
              <a:t>	we need to compute 3 values:</a:t>
            </a:r>
          </a:p>
          <a:p>
            <a:pPr algn="ctr">
              <a:buFontTx/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</a:t>
            </a:r>
            <a:r>
              <a:rPr lang="en-US" sz="3200" dirty="0">
                <a:solidFill>
                  <a:srgbClr val="FF9900"/>
                </a:solidFill>
              </a:rPr>
              <a:t>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</a:p>
          <a:p>
            <a:pPr algn="ctr"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 smtClean="0"/>
              <a:t>Given 4 coefficients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/>
              <a:t>,</a:t>
            </a:r>
          </a:p>
          <a:p>
            <a:pPr>
              <a:buFontTx/>
              <a:buNone/>
            </a:pPr>
            <a:r>
              <a:rPr lang="en-US" sz="3200" dirty="0" smtClean="0"/>
              <a:t>	we need to compute 3 values:</a:t>
            </a:r>
          </a:p>
          <a:p>
            <a:pPr algn="ctr">
              <a:buFontTx/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9900"/>
                </a:solidFill>
              </a:rPr>
              <a:t>AC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AD+BC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</a:t>
            </a:r>
            <a:r>
              <a:rPr lang="en-US" sz="3200" dirty="0">
                <a:solidFill>
                  <a:srgbClr val="FF9900"/>
                </a:solidFill>
              </a:rPr>
              <a:t>AD+BC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</a:p>
          <a:p>
            <a:pPr algn="ctr"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 smtClean="0"/>
              <a:t>Given 4 coefficients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/>
              <a:t>,</a:t>
            </a:r>
          </a:p>
          <a:p>
            <a:pPr>
              <a:buFontTx/>
              <a:buNone/>
            </a:pPr>
            <a:r>
              <a:rPr lang="en-US" sz="3200" dirty="0" smtClean="0"/>
              <a:t>	we need to compute 3 values:</a:t>
            </a:r>
          </a:p>
          <a:p>
            <a:pPr algn="ctr">
              <a:buFontTx/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AC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9900"/>
                </a:solidFill>
              </a:rPr>
              <a:t>AD+BC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FF9900"/>
                </a:solidFill>
              </a:rPr>
              <a:t>BD</a:t>
            </a:r>
          </a:p>
          <a:p>
            <a:pPr algn="ctr"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 smtClean="0"/>
              <a:t>Given 4 coefficients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/>
              <a:t>,</a:t>
            </a:r>
          </a:p>
          <a:p>
            <a:pPr>
              <a:buFontTx/>
              <a:buNone/>
            </a:pPr>
            <a:r>
              <a:rPr lang="en-US" sz="3200" dirty="0" smtClean="0"/>
              <a:t>	we need to compute 3 values:</a:t>
            </a:r>
          </a:p>
          <a:p>
            <a:pPr algn="ctr">
              <a:buFontTx/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AC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AD+BC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FF9900"/>
                </a:solidFill>
              </a:rPr>
              <a:t>BD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</a:p>
          <a:p>
            <a:pPr algn="ctr"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 smtClean="0"/>
              <a:t>Given 4 coefficients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/>
              <a:t>,</a:t>
            </a:r>
          </a:p>
          <a:p>
            <a:pPr>
              <a:buFontTx/>
              <a:buNone/>
            </a:pPr>
            <a:r>
              <a:rPr lang="en-US" sz="3200" dirty="0" smtClean="0"/>
              <a:t>	we need to compute 3 values:</a:t>
            </a:r>
          </a:p>
          <a:p>
            <a:pPr algn="ctr">
              <a:buFontTx/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AC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AD+BC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</a:t>
            </a:r>
            <a:r>
              <a:rPr lang="en-US" sz="3200" dirty="0">
                <a:solidFill>
                  <a:srgbClr val="FFC000"/>
                </a:solidFill>
              </a:rPr>
              <a:t>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rgbClr val="FFC000"/>
                </a:solidFill>
              </a:rPr>
              <a:t>4 multiplications</a:t>
            </a:r>
            <a:r>
              <a:rPr lang="en-US" sz="3200" dirty="0"/>
              <a:t>, 1 addition</a:t>
            </a:r>
          </a:p>
          <a:p>
            <a:pPr>
              <a:buFontTx/>
              <a:buNone/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</a:t>
            </a:r>
            <a:r>
              <a:rPr lang="en-US" sz="3200" dirty="0">
                <a:solidFill>
                  <a:srgbClr val="FFC000"/>
                </a:solidFill>
              </a:rPr>
              <a:t>AD</a:t>
            </a:r>
            <a:r>
              <a:rPr lang="en-US" sz="3200" dirty="0">
                <a:solidFill>
                  <a:srgbClr val="00B050"/>
                </a:solidFill>
              </a:rPr>
              <a:t>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rgbClr val="FFC000"/>
                </a:solidFill>
              </a:rPr>
              <a:t>4 multiplications</a:t>
            </a:r>
            <a:r>
              <a:rPr lang="en-US" sz="3200" dirty="0"/>
              <a:t>, 1 addition</a:t>
            </a:r>
          </a:p>
          <a:p>
            <a:pPr>
              <a:buFontTx/>
              <a:buNone/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</a:t>
            </a:r>
            <a:r>
              <a:rPr lang="en-US" sz="3200" dirty="0">
                <a:solidFill>
                  <a:srgbClr val="FFC000"/>
                </a:solidFill>
              </a:rPr>
              <a:t>BC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rgbClr val="FFC000"/>
                </a:solidFill>
              </a:rPr>
              <a:t>4 multiplications</a:t>
            </a:r>
            <a:r>
              <a:rPr lang="en-US" sz="3200" dirty="0"/>
              <a:t>, 1 addition</a:t>
            </a:r>
          </a:p>
          <a:p>
            <a:pPr>
              <a:buFontTx/>
              <a:buNone/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the Tree</a:t>
            </a:r>
          </a:p>
        </p:txBody>
      </p:sp>
      <p:graphicFrame>
        <p:nvGraphicFramePr>
          <p:cNvPr id="545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4384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6934200" y="495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6934200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44958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800" name="Text Box 8"/>
          <p:cNvSpPr txBox="1">
            <a:spLocks noChangeArrowheads="1"/>
          </p:cNvSpPr>
          <p:nvPr/>
        </p:nvSpPr>
        <p:spPr bwMode="auto">
          <a:xfrm>
            <a:off x="44958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 b="1"/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24384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34290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5803" name="Text Box 11"/>
          <p:cNvSpPr txBox="1">
            <a:spLocks noChangeArrowheads="1"/>
          </p:cNvSpPr>
          <p:nvPr/>
        </p:nvSpPr>
        <p:spPr bwMode="auto">
          <a:xfrm>
            <a:off x="3429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>
                <a:solidFill>
                  <a:srgbClr val="FFC000"/>
                </a:solidFill>
              </a:rPr>
              <a:t>BD</a:t>
            </a:r>
            <a:endParaRPr lang="en-US" sz="3200" i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rgbClr val="FFC000"/>
                </a:solidFill>
              </a:rPr>
              <a:t>4 multiplications</a:t>
            </a:r>
            <a:r>
              <a:rPr lang="en-US" sz="3200" dirty="0"/>
              <a:t>, 1 addition</a:t>
            </a:r>
          </a:p>
          <a:p>
            <a:pPr>
              <a:buFontTx/>
              <a:buNone/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</a:t>
            </a:r>
            <a:r>
              <a:rPr lang="en-US" sz="3200" dirty="0">
                <a:solidFill>
                  <a:srgbClr val="FFC000"/>
                </a:solidFill>
              </a:rPr>
              <a:t>+</a:t>
            </a:r>
            <a:r>
              <a:rPr lang="en-US" sz="3200" dirty="0">
                <a:solidFill>
                  <a:srgbClr val="00B050"/>
                </a:solidFill>
              </a:rPr>
              <a:t>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</a:t>
            </a:r>
            <a:r>
              <a:rPr lang="en-US" sz="3200" dirty="0">
                <a:solidFill>
                  <a:srgbClr val="FFC000"/>
                </a:solidFill>
              </a:rPr>
              <a:t>1 addition</a:t>
            </a:r>
          </a:p>
          <a:p>
            <a:pPr>
              <a:buFontTx/>
              <a:buNone/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BD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</a:t>
            </a:r>
            <a:r>
              <a:rPr lang="en-US" sz="3200" dirty="0" smtClean="0">
                <a:solidFill>
                  <a:srgbClr val="00B050"/>
                </a:solidFill>
              </a:rPr>
              <a:t>BC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2 additions,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FF9900"/>
                </a:solidFill>
              </a:rPr>
              <a:t>+</a:t>
            </a:r>
            <a:r>
              <a:rPr lang="en-US" sz="3200" dirty="0">
                <a:solidFill>
                  <a:srgbClr val="00B050"/>
                </a:solidFill>
              </a:rPr>
              <a:t>B)(C+D) 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</a:t>
            </a:r>
            <a:r>
              <a:rPr lang="en-US" sz="3200" dirty="0">
                <a:solidFill>
                  <a:srgbClr val="FF9900"/>
                </a:solidFill>
              </a:rPr>
              <a:t>2 additions</a:t>
            </a:r>
            <a:r>
              <a:rPr lang="en-US" sz="3200" dirty="0"/>
              <a:t>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</a:t>
            </a:r>
            <a:r>
              <a:rPr lang="en-US" sz="3200" dirty="0">
                <a:solidFill>
                  <a:srgbClr val="FF9900"/>
                </a:solidFill>
              </a:rPr>
              <a:t>+</a:t>
            </a:r>
            <a:r>
              <a:rPr lang="en-US" sz="3200" dirty="0">
                <a:solidFill>
                  <a:srgbClr val="00B050"/>
                </a:solidFill>
              </a:rPr>
              <a:t>D) 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</a:t>
            </a:r>
            <a:r>
              <a:rPr lang="en-US" sz="3200" dirty="0">
                <a:solidFill>
                  <a:srgbClr val="FF9900"/>
                </a:solidFill>
              </a:rPr>
              <a:t>2 additions</a:t>
            </a:r>
            <a:r>
              <a:rPr lang="en-US" sz="3200" dirty="0"/>
              <a:t>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FF9900"/>
                </a:solidFill>
              </a:rPr>
              <a:t>(A+B)(C+D) </a:t>
            </a:r>
            <a:r>
              <a:rPr lang="en-US" sz="3200" dirty="0">
                <a:solidFill>
                  <a:srgbClr val="00B050"/>
                </a:solidFill>
              </a:rPr>
              <a:t>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FF9900"/>
                </a:solidFill>
              </a:rPr>
              <a:t>3 multiplications</a:t>
            </a:r>
            <a:r>
              <a:rPr lang="en-US" sz="3200" dirty="0"/>
              <a:t>, 2 additions,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</a:t>
            </a:r>
            <a:r>
              <a:rPr lang="en-US" sz="3200" dirty="0">
                <a:solidFill>
                  <a:srgbClr val="FF9900"/>
                </a:solidFill>
              </a:rPr>
              <a:t>AC</a:t>
            </a:r>
            <a:r>
              <a:rPr lang="en-US" sz="3200" dirty="0">
                <a:solidFill>
                  <a:srgbClr val="00B050"/>
                </a:solidFill>
              </a:rPr>
              <a:t>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FF9900"/>
                </a:solidFill>
              </a:rPr>
              <a:t>3 multiplications</a:t>
            </a:r>
            <a:r>
              <a:rPr lang="en-US" sz="3200" dirty="0"/>
              <a:t>, 2 additions,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the Tree</a:t>
            </a:r>
          </a:p>
        </p:txBody>
      </p:sp>
      <p:graphicFrame>
        <p:nvGraphicFramePr>
          <p:cNvPr id="5468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24384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6934200" y="495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6934200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4495800" y="56403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4495800" y="39639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2438400" y="5638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3429000" y="56403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546827" name="Text Box 11"/>
          <p:cNvSpPr txBox="1">
            <a:spLocks noChangeArrowheads="1"/>
          </p:cNvSpPr>
          <p:nvPr/>
        </p:nvSpPr>
        <p:spPr bwMode="auto">
          <a:xfrm>
            <a:off x="3429000" y="39639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sym typeface="Webdings" pitchFamily="18" charset="2"/>
              </a:rPr>
              <a:t></a:t>
            </a:r>
            <a:endParaRPr lang="en-US" sz="1200"/>
          </a:p>
        </p:txBody>
      </p:sp>
      <p:sp>
        <p:nvSpPr>
          <p:cNvPr id="546828" name="Text Box 12"/>
          <p:cNvSpPr txBox="1">
            <a:spLocks noChangeArrowheads="1"/>
          </p:cNvSpPr>
          <p:nvPr/>
        </p:nvSpPr>
        <p:spPr bwMode="auto">
          <a:xfrm>
            <a:off x="1371600" y="30162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A:</a:t>
            </a:r>
            <a:endParaRPr lang="en-US"/>
          </a:p>
        </p:txBody>
      </p:sp>
      <p:sp>
        <p:nvSpPr>
          <p:cNvPr id="546829" name="Text Box 13"/>
          <p:cNvSpPr txBox="1">
            <a:spLocks noChangeArrowheads="1"/>
          </p:cNvSpPr>
          <p:nvPr/>
        </p:nvSpPr>
        <p:spPr bwMode="auto">
          <a:xfrm>
            <a:off x="1371600" y="4845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B: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AC – </a:t>
            </a:r>
            <a:r>
              <a:rPr lang="en-US" sz="3200" dirty="0">
                <a:solidFill>
                  <a:srgbClr val="FF9900"/>
                </a:solidFill>
              </a:rPr>
              <a:t>BD</a:t>
            </a:r>
            <a:r>
              <a:rPr lang="en-US" sz="3200" dirty="0">
                <a:solidFill>
                  <a:srgbClr val="00B050"/>
                </a:solidFill>
              </a:rPr>
              <a:t>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FF9900"/>
                </a:solidFill>
              </a:rPr>
              <a:t>3 multiplications</a:t>
            </a:r>
            <a:r>
              <a:rPr lang="en-US" sz="3200" dirty="0"/>
              <a:t>, 2 additions,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</a:t>
            </a:r>
            <a:r>
              <a:rPr lang="en-US" sz="3200" dirty="0">
                <a:solidFill>
                  <a:srgbClr val="FF9900"/>
                </a:solidFill>
              </a:rPr>
              <a:t>–</a:t>
            </a:r>
            <a:r>
              <a:rPr lang="en-US" sz="3200" dirty="0">
                <a:solidFill>
                  <a:srgbClr val="00B050"/>
                </a:solidFill>
              </a:rPr>
              <a:t>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2 additions, </a:t>
            </a:r>
            <a:r>
              <a:rPr lang="en-US" sz="3200" dirty="0">
                <a:solidFill>
                  <a:srgbClr val="FF9900"/>
                </a:solidFill>
              </a:rPr>
              <a:t>2 subtractions</a:t>
            </a:r>
            <a:endParaRPr lang="en-US" sz="3200" i="1" dirty="0">
              <a:solidFill>
                <a:srgbClr val="FF99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AC </a:t>
            </a:r>
            <a:r>
              <a:rPr lang="en-US" sz="3200" dirty="0">
                <a:solidFill>
                  <a:srgbClr val="FF9900"/>
                </a:solidFill>
              </a:rPr>
              <a:t>–</a:t>
            </a:r>
            <a:r>
              <a:rPr lang="en-US" sz="3200" dirty="0">
                <a:solidFill>
                  <a:srgbClr val="00B050"/>
                </a:solidFill>
              </a:rPr>
              <a:t>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2 additions, </a:t>
            </a:r>
            <a:r>
              <a:rPr lang="en-US" sz="3200" dirty="0">
                <a:solidFill>
                  <a:srgbClr val="FF9900"/>
                </a:solidFill>
              </a:rPr>
              <a:t>2 subtractions</a:t>
            </a:r>
            <a:endParaRPr lang="en-US" sz="3200" i="1" dirty="0">
              <a:solidFill>
                <a:srgbClr val="FF99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err="1">
                <a:solidFill>
                  <a:srgbClr val="00B050"/>
                </a:solidFill>
              </a:rPr>
              <a:t>A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i="1" dirty="0" err="1">
                <a:solidFill>
                  <a:srgbClr val="00B050"/>
                </a:solidFill>
              </a:rPr>
              <a:t>x+</a:t>
            </a:r>
            <a:r>
              <a:rPr lang="en-US" sz="3200" dirty="0" err="1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 AC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</a:rPr>
              <a:t>2 </a:t>
            </a:r>
            <a:r>
              <a:rPr lang="en-US" sz="3200" dirty="0">
                <a:solidFill>
                  <a:srgbClr val="00B050"/>
                </a:solidFill>
              </a:rPr>
              <a:t>+ (AD+BC)</a:t>
            </a:r>
            <a:r>
              <a:rPr lang="en-US" sz="3200" i="1" dirty="0">
                <a:solidFill>
                  <a:srgbClr val="00B050"/>
                </a:solidFill>
              </a:rPr>
              <a:t>x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2 additions, 2 subtractions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This can be done on integers as well as on polynomials, but it’s not as nice on integers because of carries.</a:t>
            </a:r>
          </a:p>
          <a:p>
            <a:endParaRPr lang="en-US" sz="3600" dirty="0"/>
          </a:p>
          <a:p>
            <a:r>
              <a:rPr lang="en-US" sz="3600" dirty="0"/>
              <a:t>The larger the integers, the larger the benefit.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Karatsuba Multiplication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2</a:t>
            </a:r>
            <a:r>
              <a:rPr lang="en-US" sz="3200" baseline="30000" dirty="0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+B</a:t>
            </a:r>
            <a:r>
              <a:rPr lang="en-US" sz="3200" dirty="0">
                <a:solidFill>
                  <a:srgbClr val="00B050"/>
                </a:solidFill>
              </a:rPr>
              <a:t>)(</a:t>
            </a:r>
            <a:r>
              <a:rPr lang="en-US" sz="3200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2</a:t>
            </a:r>
            <a:r>
              <a:rPr lang="en-US" sz="3200" baseline="30000" dirty="0" smtClean="0">
                <a:solidFill>
                  <a:srgbClr val="00B050"/>
                </a:solidFill>
              </a:rPr>
              <a:t>k</a:t>
            </a:r>
            <a:r>
              <a:rPr lang="en-US" sz="3200" i="1" dirty="0" smtClean="0">
                <a:solidFill>
                  <a:srgbClr val="00B050"/>
                </a:solidFill>
              </a:rPr>
              <a:t>+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>
                <a:solidFill>
                  <a:srgbClr val="00B050"/>
                </a:solidFill>
              </a:rPr>
              <a:t>) =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AC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2</a:t>
            </a:r>
            <a:r>
              <a:rPr lang="en-US" sz="3200" baseline="30000" dirty="0" smtClean="0">
                <a:solidFill>
                  <a:srgbClr val="00B050"/>
                </a:solidFill>
              </a:rPr>
              <a:t>2k </a:t>
            </a:r>
            <a:r>
              <a:rPr lang="en-US" sz="3200" dirty="0">
                <a:solidFill>
                  <a:srgbClr val="00B050"/>
                </a:solidFill>
              </a:rPr>
              <a:t>+ (AD+BC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2</a:t>
            </a:r>
            <a:r>
              <a:rPr lang="en-US" sz="3200" baseline="30000" dirty="0" smtClean="0">
                <a:solidFill>
                  <a:srgbClr val="00B050"/>
                </a:solidFill>
              </a:rPr>
              <a:t>k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4 multiplications, 1 addition</a:t>
            </a:r>
          </a:p>
          <a:p>
            <a:pPr>
              <a:buFontTx/>
              <a:buNone/>
            </a:pPr>
            <a:endParaRPr lang="en-US" sz="3200" i="1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= AC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BD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(A+B)(C+D) – AC – BD = AD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+ BC</a:t>
            </a:r>
          </a:p>
          <a:p>
            <a:pPr>
              <a:buFontTx/>
              <a:buNone/>
            </a:pPr>
            <a:r>
              <a:rPr lang="en-US" sz="3200" dirty="0"/>
              <a:t>3 multiplications, 2 additions, 2 subtractions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Remaindering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200" dirty="0"/>
              <a:t>If </a:t>
            </a:r>
            <a:r>
              <a:rPr lang="en-US" sz="3200" dirty="0">
                <a:solidFill>
                  <a:srgbClr val="00B050"/>
                </a:solidFill>
              </a:rPr>
              <a:t>X </a:t>
            </a:r>
            <a:r>
              <a:rPr lang="en-US" sz="3200" dirty="0" smtClean="0">
                <a:solidFill>
                  <a:srgbClr val="00B050"/>
                </a:solidFill>
              </a:rPr>
              <a:t>= A </a:t>
            </a:r>
            <a:r>
              <a:rPr lang="en-US" sz="3200" dirty="0">
                <a:solidFill>
                  <a:srgbClr val="00B050"/>
                </a:solidFill>
              </a:rPr>
              <a:t>mod </a:t>
            </a:r>
            <a:r>
              <a:rPr lang="en-US" sz="3200" dirty="0" smtClean="0">
                <a:solidFill>
                  <a:srgbClr val="00B050"/>
                </a:solidFill>
              </a:rPr>
              <a:t>P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X = B </a:t>
            </a:r>
            <a:r>
              <a:rPr lang="en-US" sz="3200" dirty="0">
                <a:solidFill>
                  <a:srgbClr val="00B050"/>
                </a:solidFill>
              </a:rPr>
              <a:t>mod </a:t>
            </a:r>
            <a:r>
              <a:rPr lang="en-US" sz="3200" dirty="0" smtClean="0">
                <a:solidFill>
                  <a:srgbClr val="00B050"/>
                </a:solidFill>
              </a:rPr>
              <a:t>Q</a:t>
            </a:r>
            <a:r>
              <a:rPr lang="en-US" sz="3200" dirty="0" smtClean="0"/>
              <a:t>, and </a:t>
            </a:r>
            <a:r>
              <a:rPr lang="en-US" sz="3200" dirty="0" err="1" smtClean="0">
                <a:solidFill>
                  <a:srgbClr val="00B050"/>
                </a:solidFill>
              </a:rPr>
              <a:t>gcd</a:t>
            </a:r>
            <a:r>
              <a:rPr lang="en-US" sz="3200" dirty="0" smtClean="0">
                <a:solidFill>
                  <a:srgbClr val="00B050"/>
                </a:solidFill>
              </a:rPr>
              <a:t>(P,Q) = 1</a:t>
            </a:r>
            <a:r>
              <a:rPr lang="en-US" sz="3200" dirty="0" smtClean="0"/>
              <a:t>, then </a:t>
            </a:r>
            <a:r>
              <a:rPr lang="en-US" sz="3200" dirty="0" smtClean="0">
                <a:solidFill>
                  <a:srgbClr val="00B050"/>
                </a:solidFill>
              </a:rPr>
              <a:t>X mod P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·</a:t>
            </a:r>
            <a:r>
              <a:rPr lang="en-US" sz="3200" dirty="0" smtClean="0">
                <a:solidFill>
                  <a:srgbClr val="00B050"/>
                </a:solidFill>
              </a:rPr>
              <a:t>Q</a:t>
            </a:r>
            <a:r>
              <a:rPr lang="en-US" sz="3200" dirty="0" smtClean="0"/>
              <a:t> can </a:t>
            </a:r>
            <a:r>
              <a:rPr lang="en-US" sz="3200" dirty="0"/>
              <a:t>be </a:t>
            </a:r>
            <a:r>
              <a:rPr lang="en-US" sz="3200" dirty="0" smtClean="0"/>
              <a:t>computed </a:t>
            </a:r>
            <a:r>
              <a:rPr lang="en-US" sz="3200" dirty="0"/>
              <a:t>as</a:t>
            </a:r>
          </a:p>
          <a:p>
            <a:pPr>
              <a:buFontTx/>
              <a:buNone/>
            </a:pPr>
            <a:endParaRPr lang="en-US" sz="3200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X = 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·Q·(Q</a:t>
            </a:r>
            <a:r>
              <a:rPr lang="en-US" sz="3200" baseline="30000" dirty="0">
                <a:solidFill>
                  <a:srgbClr val="00B050"/>
                </a:solidFill>
                <a:cs typeface="Times New Roman" pitchFamily="18" charset="0"/>
              </a:rPr>
              <a:t>-1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P) + B·P·(P</a:t>
            </a:r>
            <a:r>
              <a:rPr lang="en-US" sz="3200" baseline="30000" dirty="0">
                <a:solidFill>
                  <a:srgbClr val="00B050"/>
                </a:solidFill>
                <a:cs typeface="Times New Roman" pitchFamily="18" charset="0"/>
              </a:rPr>
              <a:t>-1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Q)</a:t>
            </a:r>
            <a:r>
              <a:rPr lang="en-US" sz="3200" dirty="0">
                <a:cs typeface="Times New Roman" pitchFamily="18" charset="0"/>
              </a:rPr>
              <a:t>.</a:t>
            </a:r>
            <a:endParaRPr lang="en-US" sz="3200" dirty="0">
              <a:solidFill>
                <a:srgbClr val="66FF66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Remaindering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If </a:t>
            </a:r>
            <a:r>
              <a:rPr lang="en-US" sz="3200" dirty="0">
                <a:solidFill>
                  <a:srgbClr val="00B050"/>
                </a:solidFill>
              </a:rPr>
              <a:t>N = PQ</a:t>
            </a:r>
            <a:r>
              <a:rPr lang="en-US" sz="3200" dirty="0"/>
              <a:t>, then a computation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 can be accomplished by performing the same computation </a:t>
            </a:r>
            <a:r>
              <a:rPr lang="en-US" sz="3200" dirty="0">
                <a:solidFill>
                  <a:srgbClr val="00B050"/>
                </a:solidFill>
              </a:rPr>
              <a:t>mod P</a:t>
            </a:r>
            <a:r>
              <a:rPr lang="en-US" sz="3200" dirty="0"/>
              <a:t> and again </a:t>
            </a:r>
            <a:r>
              <a:rPr lang="en-US" sz="3200" dirty="0">
                <a:solidFill>
                  <a:srgbClr val="00B050"/>
                </a:solidFill>
              </a:rPr>
              <a:t>mod Q</a:t>
            </a:r>
            <a:r>
              <a:rPr lang="en-US" sz="3200" dirty="0"/>
              <a:t> and then using Chinese Remaindering to derive the answer to the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 computation.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Chinese Remaindering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Since modular exponentiation of 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/>
              <a:t>-bit integers requires </a:t>
            </a:r>
            <a:r>
              <a:rPr lang="en-US" sz="3200" i="1" dirty="0">
                <a:solidFill>
                  <a:srgbClr val="00B050"/>
                </a:solidFill>
              </a:rPr>
              <a:t>O(n</a:t>
            </a:r>
            <a:r>
              <a:rPr lang="en-US" sz="3200" baseline="30000" dirty="0">
                <a:solidFill>
                  <a:srgbClr val="00B050"/>
                </a:solidFill>
              </a:rPr>
              <a:t>3</a:t>
            </a:r>
            <a:r>
              <a:rPr lang="en-US" sz="3200" i="1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time, performing two modular exponentiations on half size values requires only about one quarter of the time of a single 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/>
              <a:t>-bit modular exponentiation.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Generally, computing 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) mod N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requires much more than twice the time to compute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i="1" dirty="0" smtClean="0">
                <a:sym typeface="Symbol" pitchFamily="18" charset="2"/>
              </a:rPr>
              <a:t>.</a:t>
            </a:r>
            <a:endParaRPr lang="en-US" sz="3200" i="1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is ...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Protecting Privacy of Data</a:t>
            </a:r>
          </a:p>
          <a:p>
            <a:r>
              <a:rPr lang="en-US" sz="3200" dirty="0"/>
              <a:t>Authentication of Identities</a:t>
            </a:r>
          </a:p>
          <a:p>
            <a:r>
              <a:rPr lang="en-US" sz="3200" dirty="0"/>
              <a:t>Preservation of Integrity</a:t>
            </a:r>
          </a:p>
          <a:p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… basically any protocols designed to operate in an environment </a:t>
            </a:r>
            <a:r>
              <a:rPr lang="en-US" sz="3200" i="1" dirty="0"/>
              <a:t>absent </a:t>
            </a:r>
            <a:r>
              <a:rPr lang="en-US" sz="3200" dirty="0"/>
              <a:t>of universal trust.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7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205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2879725" y="41513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51" name="Text Box 11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34131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4343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3032125" y="48371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3641725" y="48371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7857" name="Text Box 17"/>
          <p:cNvSpPr txBox="1">
            <a:spLocks noChangeArrowheads="1"/>
          </p:cNvSpPr>
          <p:nvPr/>
        </p:nvSpPr>
        <p:spPr bwMode="auto">
          <a:xfrm>
            <a:off x="4175125" y="48371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8" name="Text Box 18"/>
          <p:cNvSpPr txBox="1">
            <a:spLocks noChangeArrowheads="1"/>
          </p:cNvSpPr>
          <p:nvPr/>
        </p:nvSpPr>
        <p:spPr bwMode="auto">
          <a:xfrm>
            <a:off x="4876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59" name="Text Box 19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0" name="Text Box 20"/>
          <p:cNvSpPr txBox="1">
            <a:spLocks noChangeArrowheads="1"/>
          </p:cNvSpPr>
          <p:nvPr/>
        </p:nvSpPr>
        <p:spPr bwMode="auto">
          <a:xfrm>
            <a:off x="4860925" y="42275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1" name="Text Box 21"/>
          <p:cNvSpPr txBox="1">
            <a:spLocks noChangeArrowheads="1"/>
          </p:cNvSpPr>
          <p:nvPr/>
        </p:nvSpPr>
        <p:spPr bwMode="auto">
          <a:xfrm>
            <a:off x="56229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2" name="Text Box 22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7863" name="Text Box 23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4" name="Text Box 24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5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7866" name="Text Box 26"/>
          <p:cNvSpPr txBox="1">
            <a:spLocks noChangeArrowheads="1"/>
          </p:cNvSpPr>
          <p:nvPr/>
        </p:nvSpPr>
        <p:spPr bwMode="auto">
          <a:xfrm>
            <a:off x="5546725" y="48371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7" name="Text Box 27"/>
          <p:cNvSpPr txBox="1">
            <a:spLocks noChangeArrowheads="1"/>
          </p:cNvSpPr>
          <p:nvPr/>
        </p:nvSpPr>
        <p:spPr bwMode="auto">
          <a:xfrm>
            <a:off x="6172200" y="4800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7868" name="Text Box 28"/>
          <p:cNvSpPr txBox="1">
            <a:spLocks noChangeArrowheads="1"/>
          </p:cNvSpPr>
          <p:nvPr/>
        </p:nvSpPr>
        <p:spPr bwMode="auto">
          <a:xfrm>
            <a:off x="6781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Generally, computing 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) mod N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requires much more than twice the time to compute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32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Large-integer division is …</a:t>
            </a: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 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Generally, computing 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) mod N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requires much more than twice the time to compute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32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Large-integer division is …</a:t>
            </a: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 	slow … 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Generally, computing 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) mod N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requires much more than twice the time to compute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32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Large-integer division is …</a:t>
            </a: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 	slow … cumbersome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Generally, computing 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) mod N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requires much more than twice the time to compute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32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Large-integer division is …</a:t>
            </a: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 	slow … cumbersome … disgusting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Reduction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Generally, computing 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) mod N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requires much more than twice the time to compute </a:t>
            </a:r>
            <a:r>
              <a:rPr lang="en-US" sz="3200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en-US" sz="3200" i="1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Large-integer division is …</a:t>
            </a:r>
          </a:p>
          <a:p>
            <a:pPr>
              <a:buFontTx/>
              <a:buNone/>
            </a:pPr>
            <a:r>
              <a:rPr lang="en-US" sz="3200" dirty="0" smtClean="0">
                <a:sym typeface="Symbol" pitchFamily="18" charset="2"/>
              </a:rPr>
              <a:t> 	slow … cumbersome … disgusting … wretched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Montgomery Method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The Montgomery Method performs a domain transform to a domain in which the modular reduction operation can be achieved by multiplication and simple truncation.</a:t>
            </a:r>
          </a:p>
          <a:p>
            <a:pPr>
              <a:buFontTx/>
              <a:buNone/>
            </a:pPr>
            <a:r>
              <a:rPr lang="en-US" sz="3200" dirty="0"/>
              <a:t>Since a single modular exponentiation requires many modular multiplications and reductions, transforming the arguments is well justified.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Montgomery Multiplication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Let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B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B050"/>
                </a:solidFill>
              </a:rPr>
              <a:t>M </a:t>
            </a:r>
            <a:r>
              <a:rPr lang="en-US" sz="3200" dirty="0"/>
              <a:t>be 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/>
              <a:t>-block integers represented in base </a:t>
            </a:r>
            <a:r>
              <a:rPr lang="en-US" sz="3200" i="1" dirty="0">
                <a:solidFill>
                  <a:srgbClr val="00B050"/>
                </a:solidFill>
              </a:rPr>
              <a:t>x</a:t>
            </a:r>
            <a:r>
              <a:rPr lang="en-US" sz="3200" dirty="0"/>
              <a:t> with </a:t>
            </a:r>
            <a:r>
              <a:rPr lang="en-US" sz="3200" dirty="0">
                <a:solidFill>
                  <a:srgbClr val="00B050"/>
                </a:solidFill>
              </a:rPr>
              <a:t>0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 M  </a:t>
            </a:r>
            <a:r>
              <a:rPr lang="en-US" sz="3200" i="1" dirty="0" err="1" smtClean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i="1" baseline="30000" dirty="0" err="1" smtClean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i="1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Let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R = </a:t>
            </a:r>
            <a:r>
              <a:rPr lang="en-US" sz="3200" i="1" dirty="0" err="1" smtClean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200" i="1" baseline="30000" dirty="0" err="1" smtClean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z="3200" i="1" dirty="0">
                <a:sym typeface="Symbol" pitchFamily="18" charset="2"/>
              </a:rPr>
              <a:t>.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GCD(R,M) = 1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The </a:t>
            </a:r>
            <a:r>
              <a:rPr lang="en-US" sz="3200" i="1" dirty="0">
                <a:sym typeface="Symbol" pitchFamily="18" charset="2"/>
              </a:rPr>
              <a:t>Montgomery Product </a:t>
            </a:r>
            <a:r>
              <a:rPr lang="en-US" sz="3200" dirty="0">
                <a:sym typeface="Symbol" pitchFamily="18" charset="2"/>
              </a:rPr>
              <a:t>of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</a:t>
            </a:r>
            <a:r>
              <a:rPr lang="en-US" sz="3200" dirty="0">
                <a:sym typeface="Symbol" pitchFamily="18" charset="2"/>
              </a:rPr>
              <a:t>and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ym typeface="Symbol" pitchFamily="18" charset="2"/>
              </a:rPr>
              <a:t> modulo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dirty="0">
                <a:sym typeface="Symbol" pitchFamily="18" charset="2"/>
              </a:rPr>
              <a:t> is the integer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ABR</a:t>
            </a:r>
            <a:r>
              <a:rPr lang="en-US" sz="3200" baseline="30000" dirty="0">
                <a:solidFill>
                  <a:srgbClr val="00B050"/>
                </a:solidFill>
              </a:rPr>
              <a:t>–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M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Let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M = </a:t>
            </a:r>
            <a:r>
              <a:rPr lang="en-US" sz="3200" dirty="0">
                <a:solidFill>
                  <a:srgbClr val="00B050"/>
                </a:solidFill>
              </a:rPr>
              <a:t>–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</a:t>
            </a:r>
            <a:r>
              <a:rPr lang="en-US" sz="3200" baseline="30000" dirty="0">
                <a:solidFill>
                  <a:srgbClr val="00B050"/>
                </a:solidFill>
              </a:rPr>
              <a:t>–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R </a:t>
            </a:r>
            <a:r>
              <a:rPr lang="en-US" sz="3200" dirty="0">
                <a:sym typeface="Symbol" pitchFamily="18" charset="2"/>
              </a:rPr>
              <a:t>and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S = ABM mod R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Fact: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(AB+SM)/R  ABR</a:t>
            </a:r>
            <a:r>
              <a:rPr lang="en-US" sz="3200" baseline="30000" dirty="0">
                <a:solidFill>
                  <a:srgbClr val="00B050"/>
                </a:solidFill>
              </a:rPr>
              <a:t>–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(mod M)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Montgomery Product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The Montgomery Product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ABR</a:t>
            </a:r>
            <a:r>
              <a:rPr lang="en-US" sz="3200" baseline="30000" dirty="0">
                <a:solidFill>
                  <a:srgbClr val="00B050"/>
                </a:solidFill>
              </a:rPr>
              <a:t>–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can be computed in the time required for two ordinary large-integer multiplications.</a:t>
            </a:r>
          </a:p>
          <a:p>
            <a:pPr>
              <a:buFontTx/>
              <a:buNone/>
            </a:pPr>
            <a:r>
              <a:rPr lang="en-US" sz="3200" dirty="0"/>
              <a:t>Montgomery transform: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AR</a:t>
            </a:r>
            <a:r>
              <a:rPr lang="en-US" sz="3200" baseline="300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M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r>
              <a:rPr lang="en-US" sz="3200" dirty="0"/>
              <a:t>The Montgomery product of </a:t>
            </a:r>
            <a:r>
              <a:rPr lang="en-US" sz="3200" dirty="0">
                <a:solidFill>
                  <a:srgbClr val="00B050"/>
                </a:solidFill>
              </a:rPr>
              <a:t>(AR mod M)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B050"/>
                </a:solidFill>
              </a:rPr>
              <a:t>(BR mod M)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00B050"/>
                </a:solidFill>
              </a:rPr>
              <a:t>(ABR mod M)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Informally, </a:t>
            </a:r>
            <a:r>
              <a:rPr lang="en-US" sz="3600" dirty="0">
                <a:solidFill>
                  <a:srgbClr val="00B050"/>
                </a:solidFill>
              </a:rPr>
              <a:t>F : X 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 Y </a:t>
            </a:r>
            <a:r>
              <a:rPr lang="en-US" sz="3600" dirty="0">
                <a:sym typeface="Symbol" pitchFamily="18" charset="2"/>
              </a:rPr>
              <a:t>is a </a:t>
            </a:r>
            <a:r>
              <a:rPr lang="en-US" sz="3600" i="1" dirty="0">
                <a:sym typeface="Symbol" pitchFamily="18" charset="2"/>
              </a:rPr>
              <a:t>one-way </a:t>
            </a:r>
            <a:r>
              <a:rPr lang="en-US" sz="3600" dirty="0">
                <a:sym typeface="Symbol" pitchFamily="18" charset="2"/>
              </a:rPr>
              <a:t>if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Given 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/>
              <a:t>,</a:t>
            </a:r>
            <a:r>
              <a:rPr lang="en-US" sz="3600" i="1" dirty="0"/>
              <a:t>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dirty="0">
                <a:solidFill>
                  <a:srgbClr val="00B050"/>
                </a:solidFill>
              </a:rPr>
              <a:t> = F(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) </a:t>
            </a:r>
            <a:r>
              <a:rPr lang="en-US" sz="3600" dirty="0">
                <a:sym typeface="Symbol" pitchFamily="18" charset="2"/>
              </a:rPr>
              <a:t>is easily computable.</a:t>
            </a:r>
          </a:p>
          <a:p>
            <a:endParaRPr lang="en-US" sz="3600" dirty="0">
              <a:sym typeface="Symbol" pitchFamily="18" charset="2"/>
            </a:endParaRPr>
          </a:p>
          <a:p>
            <a:r>
              <a:rPr lang="en-US" sz="3600" dirty="0">
                <a:sym typeface="Symbol" pitchFamily="18" charset="2"/>
              </a:rPr>
              <a:t>Given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600" dirty="0">
                <a:sym typeface="Symbol" pitchFamily="18" charset="2"/>
              </a:rPr>
              <a:t>, it is difficult to find </a:t>
            </a:r>
            <a:r>
              <a:rPr lang="en-US" sz="3600" i="1" dirty="0">
                <a:sym typeface="Symbol" pitchFamily="18" charset="2"/>
              </a:rPr>
              <a:t>any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600" dirty="0">
                <a:sym typeface="Symbol" pitchFamily="18" charset="2"/>
              </a:rPr>
              <a:t> for 		which 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 = F(</a:t>
            </a:r>
            <a:r>
              <a:rPr lang="en-US" sz="3600" i="1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3600" dirty="0">
                <a:solidFill>
                  <a:srgbClr val="00B050"/>
                </a:solidFill>
                <a:sym typeface="Symbol" pitchFamily="18" charset="2"/>
              </a:rPr>
              <a:t>)</a:t>
            </a:r>
            <a:r>
              <a:rPr lang="en-US" sz="3600" dirty="0">
                <a:sym typeface="Symbol" pitchFamily="18" charset="2"/>
              </a:rPr>
              <a:t>.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8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205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2879725" y="41513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6" name="Text Box 12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34131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4343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3886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4860925" y="42275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56229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3" name="Text Box 19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5" name="Text Box 21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6" name="Text Box 22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8887" name="Text Box 23"/>
          <p:cNvSpPr txBox="1">
            <a:spLocks noChangeArrowheads="1"/>
          </p:cNvSpPr>
          <p:nvPr/>
        </p:nvSpPr>
        <p:spPr bwMode="auto">
          <a:xfrm>
            <a:off x="5546725" y="48371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8" name="Text Box 24"/>
          <p:cNvSpPr txBox="1">
            <a:spLocks noChangeArrowheads="1"/>
          </p:cNvSpPr>
          <p:nvPr/>
        </p:nvSpPr>
        <p:spPr bwMode="auto">
          <a:xfrm>
            <a:off x="6172200" y="4800600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8889" name="Text Box 25"/>
          <p:cNvSpPr txBox="1">
            <a:spLocks noChangeArrowheads="1"/>
          </p:cNvSpPr>
          <p:nvPr/>
        </p:nvSpPr>
        <p:spPr bwMode="auto">
          <a:xfrm>
            <a:off x="6781800" y="48006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The family of functions</a:t>
            </a:r>
          </a:p>
          <a:p>
            <a:pPr algn="ctr"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F</a:t>
            </a:r>
            <a:r>
              <a:rPr lang="en-US" sz="3600" baseline="-25000" dirty="0">
                <a:solidFill>
                  <a:srgbClr val="00B050"/>
                </a:solidFill>
              </a:rPr>
              <a:t>Y,N</a:t>
            </a:r>
            <a:r>
              <a:rPr lang="en-US" sz="3600" dirty="0">
                <a:solidFill>
                  <a:srgbClr val="00B050"/>
                </a:solidFill>
              </a:rPr>
              <a:t>(X) = Y</a:t>
            </a:r>
            <a:r>
              <a:rPr lang="en-US" sz="3600" baseline="30000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</a:p>
          <a:p>
            <a:pPr>
              <a:buFontTx/>
              <a:buNone/>
            </a:pPr>
            <a:r>
              <a:rPr lang="en-US" sz="3600" dirty="0"/>
              <a:t>is </a:t>
            </a:r>
            <a:r>
              <a:rPr lang="en-US" sz="3600" i="1" dirty="0"/>
              <a:t>believed </a:t>
            </a:r>
            <a:r>
              <a:rPr lang="en-US" sz="3600" dirty="0"/>
              <a:t>to be one-way for </a:t>
            </a:r>
            <a:r>
              <a:rPr lang="en-US" sz="3600" i="1" dirty="0"/>
              <a:t>most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The family of functions</a:t>
            </a:r>
          </a:p>
          <a:p>
            <a:pPr algn="ctr"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F</a:t>
            </a:r>
            <a:r>
              <a:rPr lang="en-US" sz="3600" baseline="-25000" dirty="0">
                <a:solidFill>
                  <a:srgbClr val="00B050"/>
                </a:solidFill>
              </a:rPr>
              <a:t>Y,N</a:t>
            </a:r>
            <a:r>
              <a:rPr lang="en-US" sz="3600" dirty="0">
                <a:solidFill>
                  <a:srgbClr val="00B050"/>
                </a:solidFill>
              </a:rPr>
              <a:t>(X) = Y</a:t>
            </a:r>
            <a:r>
              <a:rPr lang="en-US" sz="3600" baseline="30000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</a:p>
          <a:p>
            <a:pPr>
              <a:buFontTx/>
              <a:buNone/>
            </a:pPr>
            <a:r>
              <a:rPr lang="en-US" sz="3600" dirty="0"/>
              <a:t>is </a:t>
            </a:r>
            <a:r>
              <a:rPr lang="en-US" sz="3600" i="1" dirty="0"/>
              <a:t>believed </a:t>
            </a:r>
            <a:r>
              <a:rPr lang="en-US" sz="3600" dirty="0"/>
              <a:t>to be one-way for </a:t>
            </a:r>
            <a:r>
              <a:rPr lang="en-US" sz="3600" i="1" dirty="0"/>
              <a:t>most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600" dirty="0"/>
              <a:t>No one has ever </a:t>
            </a:r>
            <a:r>
              <a:rPr lang="en-US" sz="3600" i="1" dirty="0"/>
              <a:t>proven </a:t>
            </a:r>
            <a:r>
              <a:rPr lang="en-US" sz="3600" dirty="0"/>
              <a:t>a function to be one-way, and doing so would, at a minimum, yield as a consequence that P</a:t>
            </a:r>
            <a:r>
              <a:rPr lang="en-US" sz="3600" dirty="0">
                <a:sym typeface="Symbol" pitchFamily="18" charset="2"/>
              </a:rPr>
              <a:t>NP.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When viewed as a two-argument function, the (candidate) one-way function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F</a:t>
            </a:r>
            <a:r>
              <a:rPr lang="en-US" sz="3200" baseline="-25000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(Y,X) = Y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dirty="0">
                <a:solidFill>
                  <a:srgbClr val="00B050"/>
                </a:solidFill>
              </a:rPr>
              <a:t> mod N</a:t>
            </a:r>
          </a:p>
          <a:p>
            <a:pPr>
              <a:buFontTx/>
              <a:buNone/>
            </a:pPr>
            <a:r>
              <a:rPr lang="en-US" sz="3200" dirty="0"/>
              <a:t>also satisfies a useful additional property which has been termed </a:t>
            </a:r>
            <a:r>
              <a:rPr lang="en-US" sz="3200" i="1" dirty="0"/>
              <a:t>quasi-</a:t>
            </a:r>
            <a:r>
              <a:rPr lang="en-US" sz="3200" i="1" dirty="0" err="1"/>
              <a:t>commutivity</a:t>
            </a:r>
            <a:r>
              <a:rPr lang="en-US" sz="3200" i="1" dirty="0"/>
              <a:t>: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F(F(Y,X</a:t>
            </a:r>
            <a:r>
              <a:rPr lang="en-US" sz="3200" baseline="-25000" dirty="0">
                <a:solidFill>
                  <a:srgbClr val="00B050"/>
                </a:solidFill>
              </a:rPr>
              <a:t>1</a:t>
            </a:r>
            <a:r>
              <a:rPr lang="en-US" sz="3200" dirty="0">
                <a:solidFill>
                  <a:srgbClr val="00B050"/>
                </a:solidFill>
              </a:rPr>
              <a:t>),X</a:t>
            </a:r>
            <a:r>
              <a:rPr lang="en-US" sz="3200" baseline="-25000" dirty="0">
                <a:solidFill>
                  <a:srgbClr val="00B050"/>
                </a:solidFill>
              </a:rPr>
              <a:t>2</a:t>
            </a:r>
            <a:r>
              <a:rPr lang="en-US" sz="3200" dirty="0">
                <a:solidFill>
                  <a:srgbClr val="00B050"/>
                </a:solidFill>
              </a:rPr>
              <a:t>) = F(F(Y,X</a:t>
            </a:r>
            <a:r>
              <a:rPr lang="en-US" sz="3200" baseline="-25000" dirty="0">
                <a:solidFill>
                  <a:srgbClr val="00B050"/>
                </a:solidFill>
              </a:rPr>
              <a:t>2</a:t>
            </a:r>
            <a:r>
              <a:rPr lang="en-US" sz="3200" dirty="0">
                <a:solidFill>
                  <a:srgbClr val="00B050"/>
                </a:solidFill>
              </a:rPr>
              <a:t>),X</a:t>
            </a:r>
            <a:r>
              <a:rPr lang="en-US" sz="3200" baseline="-25000" dirty="0">
                <a:solidFill>
                  <a:srgbClr val="00B050"/>
                </a:solidFill>
              </a:rPr>
              <a:t>1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endParaRPr lang="en-US" sz="3200" i="1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since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baseline="20000" dirty="0">
                <a:solidFill>
                  <a:srgbClr val="00B050"/>
                </a:solidFill>
              </a:rPr>
              <a:t>1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baseline="20000" dirty="0">
                <a:solidFill>
                  <a:srgbClr val="00B050"/>
                </a:solidFill>
              </a:rPr>
              <a:t>2</a:t>
            </a:r>
            <a:r>
              <a:rPr lang="en-US" sz="3200" dirty="0">
                <a:solidFill>
                  <a:srgbClr val="00B050"/>
                </a:solidFill>
              </a:rPr>
              <a:t> = Y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baseline="20000" dirty="0">
                <a:solidFill>
                  <a:srgbClr val="00B050"/>
                </a:solidFill>
              </a:rPr>
              <a:t>2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baseline="20000" dirty="0">
                <a:solidFill>
                  <a:srgbClr val="00B050"/>
                </a:solidFill>
              </a:rPr>
              <a:t>1</a:t>
            </a:r>
            <a:r>
              <a:rPr lang="en-US" sz="3200" dirty="0"/>
              <a:t>.</a:t>
            </a:r>
            <a:endParaRPr lang="en-US" sz="3200" baseline="20000" dirty="0"/>
          </a:p>
          <a:p>
            <a:pPr>
              <a:buFontTx/>
              <a:buNone/>
            </a:pPr>
            <a:endParaRPr lang="en-US" sz="2800" baseline="2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 smtClean="0">
                <a:solidFill>
                  <a:schemeClr val="accent2"/>
                </a:solidFill>
              </a:rPr>
              <a:t>Alice</a:t>
            </a:r>
            <a:endParaRPr lang="en-US" sz="3600" u="sng" dirty="0">
              <a:solidFill>
                <a:schemeClr val="accent2"/>
              </a:solidFill>
            </a:endParaRP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 smtClean="0">
                <a:solidFill>
                  <a:schemeClr val="accent2"/>
                </a:solidFill>
              </a:rPr>
              <a:t>Bob</a:t>
            </a:r>
            <a:endParaRPr lang="en-US" sz="3600" u="sng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 smtClean="0">
                <a:sym typeface="Symbol" pitchFamily="18" charset="2"/>
              </a:rPr>
              <a:t>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graphicFrame>
        <p:nvGraphicFramePr>
          <p:cNvPr id="65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                Bob</a:t>
            </a: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4267200" y="3733800"/>
            <a:ext cx="452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</a:rPr>
              <a:t>A</a:t>
            </a:r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4267200" y="4800600"/>
            <a:ext cx="436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+mj-lt"/>
              </a:rPr>
              <a:t>B</a:t>
            </a:r>
            <a:endParaRPr lang="en-US" sz="36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 smtClean="0">
                <a:sym typeface="Symbol" pitchFamily="18" charset="2"/>
              </a:rPr>
              <a:t>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B</a:t>
            </a:r>
            <a:r>
              <a:rPr lang="en-US" sz="3200" i="1" baseline="30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N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A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B</a:t>
            </a:r>
            <a:r>
              <a:rPr lang="en-US" sz="3200" i="1" baseline="30000" dirty="0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mod N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sz="3200" dirty="0">
                <a:sym typeface="Symbol" pitchFamily="18" charset="2"/>
              </a:rPr>
              <a:t>Randomly select a large integer </a:t>
            </a:r>
            <a:r>
              <a:rPr lang="en-US" sz="3200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baseline="-25000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and send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B 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r>
              <a:rPr lang="en-US" sz="3200" dirty="0">
                <a:sym typeface="Symbol" pitchFamily="18" charset="2"/>
              </a:rPr>
              <a:t>Compute the key      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K = </a:t>
            </a:r>
            <a:r>
              <a:rPr lang="en-US" sz="3200" dirty="0" err="1">
                <a:solidFill>
                  <a:srgbClr val="00B050"/>
                </a:solidFill>
                <a:sym typeface="Symbol" pitchFamily="18" charset="2"/>
              </a:rPr>
              <a:t>A</a:t>
            </a:r>
            <a:r>
              <a:rPr lang="en-US" sz="3200" i="1" baseline="30000" dirty="0" err="1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mod N</a:t>
            </a:r>
            <a:r>
              <a:rPr lang="en-US" sz="3200" dirty="0">
                <a:sym typeface="Symbol" pitchFamily="18" charset="2"/>
              </a:rPr>
              <a:t>.</a:t>
            </a: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2590800" y="5334000"/>
            <a:ext cx="369960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B</a:t>
            </a:r>
            <a:r>
              <a:rPr lang="en-US" sz="3600" i="1" baseline="30000" dirty="0"/>
              <a:t>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ba</a:t>
            </a:r>
            <a:r>
              <a:rPr lang="en-US" sz="3600" dirty="0"/>
              <a:t> = </a:t>
            </a:r>
            <a:r>
              <a:rPr lang="en-US" sz="3600" dirty="0" err="1"/>
              <a:t>Y</a:t>
            </a:r>
            <a:r>
              <a:rPr lang="en-US" sz="3600" i="1" baseline="30000" dirty="0" err="1"/>
              <a:t>ab</a:t>
            </a:r>
            <a:r>
              <a:rPr lang="en-US" sz="3600" dirty="0"/>
              <a:t> = </a:t>
            </a:r>
            <a:r>
              <a:rPr lang="en-US" sz="3600" dirty="0" err="1"/>
              <a:t>A</a:t>
            </a:r>
            <a:r>
              <a:rPr lang="en-US" sz="3600" i="1" baseline="30000" dirty="0" err="1"/>
              <a:t>b</a:t>
            </a:r>
            <a:endParaRPr lang="en-US" sz="36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2800" baseline="2000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49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2057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898" name="Text Box 10"/>
          <p:cNvSpPr txBox="1">
            <a:spLocks noChangeArrowheads="1"/>
          </p:cNvSpPr>
          <p:nvPr/>
        </p:nvSpPr>
        <p:spPr bwMode="auto">
          <a:xfrm>
            <a:off x="2879725" y="41513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899" name="Text Box 11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1" name="Text Box 13"/>
          <p:cNvSpPr txBox="1">
            <a:spLocks noChangeArrowheads="1"/>
          </p:cNvSpPr>
          <p:nvPr/>
        </p:nvSpPr>
        <p:spPr bwMode="auto">
          <a:xfrm>
            <a:off x="34131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4343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3886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4860925" y="42275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06" name="Text Box 18"/>
          <p:cNvSpPr txBox="1">
            <a:spLocks noChangeArrowheads="1"/>
          </p:cNvSpPr>
          <p:nvPr/>
        </p:nvSpPr>
        <p:spPr bwMode="auto">
          <a:xfrm>
            <a:off x="56229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7" name="Text Box 19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49908" name="Text Box 20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49909" name="Text Box 21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10" name="Text Box 22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49911" name="Text Box 23"/>
          <p:cNvSpPr txBox="1">
            <a:spLocks noChangeArrowheads="1"/>
          </p:cNvSpPr>
          <p:nvPr/>
        </p:nvSpPr>
        <p:spPr bwMode="auto">
          <a:xfrm>
            <a:off x="6096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does Eve see?</a:t>
            </a:r>
          </a:p>
          <a:p>
            <a:pPr>
              <a:buFontTx/>
              <a:buNone/>
            </a:pPr>
            <a:endParaRPr lang="en-US" sz="28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does Eve see?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b</a:t>
            </a:r>
            <a:endParaRPr lang="en-US" sz="3200" baseline="20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en-US" sz="28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does Eve see?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b</a:t>
            </a:r>
            <a:endParaRPr lang="en-US" sz="3200" baseline="20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… but the exchanged key is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ab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endParaRPr lang="en-US" sz="28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does Eve see?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b</a:t>
            </a:r>
            <a:endParaRPr lang="en-US" sz="3200" baseline="20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… but the exchanged key is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ab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r>
              <a:rPr lang="en-US" sz="3200" i="1" dirty="0"/>
              <a:t>Belief:  </a:t>
            </a:r>
            <a:r>
              <a:rPr lang="en-US" sz="3200" dirty="0"/>
              <a:t>Given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b</a:t>
            </a:r>
            <a:r>
              <a:rPr lang="en-US" sz="3200" i="1" baseline="30000" dirty="0">
                <a:solidFill>
                  <a:srgbClr val="66FF66"/>
                </a:solidFill>
              </a:rPr>
              <a:t> </a:t>
            </a:r>
            <a:r>
              <a:rPr lang="en-US" sz="3200" dirty="0"/>
              <a:t>it is difficult to compute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ab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Tx/>
              <a:buNone/>
            </a:pPr>
            <a:endParaRPr lang="en-US" sz="28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Diffie-Hellman Key Exchange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does Eve see?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b</a:t>
            </a:r>
            <a:endParaRPr lang="en-US" sz="3200" baseline="20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200" dirty="0"/>
              <a:t>… but the exchanged key is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ab</a:t>
            </a:r>
            <a:r>
              <a:rPr lang="en-US" sz="3200" dirty="0"/>
              <a:t>.</a:t>
            </a:r>
          </a:p>
          <a:p>
            <a:pPr>
              <a:buFontTx/>
              <a:buNone/>
            </a:pPr>
            <a:r>
              <a:rPr lang="en-US" sz="3200" i="1" dirty="0"/>
              <a:t>Belief:  </a:t>
            </a:r>
            <a:r>
              <a:rPr lang="en-US" sz="3200" dirty="0"/>
              <a:t>Given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66FF66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Y</a:t>
            </a:r>
            <a:r>
              <a:rPr lang="en-US" sz="3200" i="1" baseline="30000" dirty="0" err="1">
                <a:solidFill>
                  <a:srgbClr val="00B050"/>
                </a:solidFill>
              </a:rPr>
              <a:t>b</a:t>
            </a:r>
            <a:r>
              <a:rPr lang="en-US" sz="3200" i="1" baseline="30000" dirty="0">
                <a:solidFill>
                  <a:srgbClr val="66FF66"/>
                </a:solidFill>
              </a:rPr>
              <a:t> </a:t>
            </a:r>
            <a:r>
              <a:rPr lang="en-US" sz="3200" dirty="0"/>
              <a:t>it is difficult to compute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ab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Tx/>
              <a:buNone/>
            </a:pPr>
            <a:r>
              <a:rPr lang="en-US" sz="3200" i="1" dirty="0"/>
              <a:t>Contrast with discrete logarithm assumption:  </a:t>
            </a:r>
            <a:r>
              <a:rPr lang="en-US" sz="3200" dirty="0"/>
              <a:t>Given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sz="3200" baseline="20000" dirty="0" smtClean="0">
                <a:solidFill>
                  <a:srgbClr val="66FF66"/>
                </a:solidFill>
              </a:rPr>
              <a:t> </a:t>
            </a:r>
            <a:r>
              <a:rPr lang="en-US" sz="3200" dirty="0"/>
              <a:t>it is difficult to compute </a:t>
            </a:r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buFontTx/>
              <a:buNone/>
            </a:pPr>
            <a:endParaRPr lang="en-US" sz="2800" baseline="20000" dirty="0">
              <a:solidFill>
                <a:srgbClr val="66FF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</a:t>
            </a:r>
            <a:r>
              <a:rPr lang="en-US" i="1"/>
              <a:t>Quasi-Commutivity</a:t>
            </a: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Quasi-</a:t>
            </a:r>
            <a:r>
              <a:rPr lang="en-US" sz="3600" dirty="0" err="1"/>
              <a:t>commutivity</a:t>
            </a:r>
            <a:r>
              <a:rPr lang="en-US" sz="3600" dirty="0"/>
              <a:t> has additional applications.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decentralized digital signatures</a:t>
            </a:r>
          </a:p>
          <a:p>
            <a:r>
              <a:rPr lang="en-US" sz="3600" dirty="0"/>
              <a:t>membership testing</a:t>
            </a:r>
          </a:p>
          <a:p>
            <a:r>
              <a:rPr lang="en-US" sz="3600" dirty="0"/>
              <a:t>digital time-stamping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Trap-Door Functions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</a:t>
            </a:r>
            <a:r>
              <a:rPr lang="en-US" sz="9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Trap-Door Functions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 dirty="0"/>
          </a:p>
          <a:p>
            <a:pPr algn="ctr">
              <a:buFontTx/>
              <a:buNone/>
            </a:pPr>
            <a:r>
              <a:rPr lang="en-US" sz="96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</a:t>
            </a:r>
            <a:r>
              <a:rPr lang="en-US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9600" baseline="300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 N</a:t>
            </a:r>
          </a:p>
          <a:p>
            <a:pPr>
              <a:buFontTx/>
              <a:buNone/>
            </a:pPr>
            <a:r>
              <a:rPr lang="en-US" sz="3600" dirty="0"/>
              <a:t>Recall that this equation is solvable for </a:t>
            </a:r>
            <a:r>
              <a:rPr lang="en-US" sz="3600" dirty="0">
                <a:solidFill>
                  <a:schemeClr val="accent2"/>
                </a:solidFill>
              </a:rPr>
              <a:t>Y </a:t>
            </a:r>
            <a:r>
              <a:rPr lang="en-US" sz="3600" dirty="0"/>
              <a:t>if the factorization of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 is known, but is </a:t>
            </a:r>
            <a:r>
              <a:rPr lang="en-US" sz="3600" i="1" dirty="0"/>
              <a:t>believed</a:t>
            </a:r>
            <a:r>
              <a:rPr lang="en-US" sz="3600" dirty="0"/>
              <a:t> to be hard otherwise.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 smtClean="0">
                <a:solidFill>
                  <a:schemeClr val="accent2"/>
                </a:solidFill>
              </a:rPr>
              <a:t>Alice</a:t>
            </a:r>
            <a:endParaRPr lang="en-US" sz="3600" u="sng" dirty="0">
              <a:solidFill>
                <a:schemeClr val="accent2"/>
              </a:solidFill>
            </a:endParaRP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 smtClean="0">
                <a:solidFill>
                  <a:schemeClr val="accent2"/>
                </a:solidFill>
              </a:rPr>
              <a:t>Anyone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000" dirty="0"/>
              <a:t>Select two large random primes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 smtClean="0">
                <a:solidFill>
                  <a:schemeClr val="accent2"/>
                </a:solidFill>
              </a:rPr>
              <a:t>Anyone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0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0918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24384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34131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4343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3886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7" name="Text Box 15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4860925" y="42275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29" name="Text Box 17"/>
          <p:cNvSpPr txBox="1">
            <a:spLocks noChangeArrowheads="1"/>
          </p:cNvSpPr>
          <p:nvPr/>
        </p:nvSpPr>
        <p:spPr bwMode="auto">
          <a:xfrm>
            <a:off x="56229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30" name="Text Box 18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0932" name="Text Box 20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33" name="Text Box 21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>
            <a:off x="6096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000" dirty="0"/>
              <a:t>Select two large random primes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.</a:t>
            </a:r>
          </a:p>
          <a:p>
            <a:r>
              <a:rPr lang="en-US" sz="3000" dirty="0"/>
              <a:t>Publish the product </a:t>
            </a:r>
            <a:r>
              <a:rPr lang="en-US" sz="3000" dirty="0">
                <a:solidFill>
                  <a:srgbClr val="00B050"/>
                </a:solidFill>
              </a:rPr>
              <a:t>N=PQ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 smtClean="0">
                <a:solidFill>
                  <a:schemeClr val="accent2"/>
                </a:solidFill>
              </a:rPr>
              <a:t>Anyone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000" dirty="0"/>
              <a:t>Select two large random primes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.</a:t>
            </a:r>
          </a:p>
          <a:p>
            <a:r>
              <a:rPr lang="en-US" sz="3000" dirty="0"/>
              <a:t>Publish the product </a:t>
            </a:r>
            <a:r>
              <a:rPr lang="en-US" sz="3000" dirty="0">
                <a:solidFill>
                  <a:srgbClr val="00B050"/>
                </a:solidFill>
              </a:rPr>
              <a:t>N=PQ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  <a:p>
            <a:r>
              <a:rPr lang="en-US" sz="3000" dirty="0"/>
              <a:t>To send message </a:t>
            </a:r>
            <a:r>
              <a:rPr lang="en-US" sz="3000" dirty="0">
                <a:solidFill>
                  <a:srgbClr val="00B050"/>
                </a:solidFill>
              </a:rPr>
              <a:t>Y</a:t>
            </a:r>
            <a:r>
              <a:rPr lang="en-US" sz="3000" dirty="0"/>
              <a:t> to Alice, compute   	</a:t>
            </a:r>
            <a:r>
              <a:rPr lang="en-US" sz="3000" dirty="0">
                <a:solidFill>
                  <a:srgbClr val="00B050"/>
                </a:solidFill>
              </a:rPr>
              <a:t>Z=Y</a:t>
            </a:r>
            <a:r>
              <a:rPr lang="en-US" sz="3000" baseline="30000" dirty="0">
                <a:solidFill>
                  <a:srgbClr val="00B050"/>
                </a:solidFill>
              </a:rPr>
              <a:t>X</a:t>
            </a:r>
            <a:r>
              <a:rPr lang="en-US" sz="3000" dirty="0">
                <a:solidFill>
                  <a:srgbClr val="00B050"/>
                </a:solidFill>
              </a:rPr>
              <a:t> mod 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000" dirty="0"/>
              <a:t>Select two large random primes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.</a:t>
            </a:r>
          </a:p>
          <a:p>
            <a:r>
              <a:rPr lang="en-US" sz="3000" dirty="0"/>
              <a:t>Publish the product </a:t>
            </a:r>
            <a:r>
              <a:rPr lang="en-US" sz="3000" dirty="0">
                <a:solidFill>
                  <a:srgbClr val="00B050"/>
                </a:solidFill>
              </a:rPr>
              <a:t>N=PQ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  <a:p>
            <a:r>
              <a:rPr lang="en-US" sz="3000" dirty="0"/>
              <a:t>To send message </a:t>
            </a:r>
            <a:r>
              <a:rPr lang="en-US" sz="3000" dirty="0">
                <a:solidFill>
                  <a:srgbClr val="00B050"/>
                </a:solidFill>
              </a:rPr>
              <a:t>Y</a:t>
            </a:r>
            <a:r>
              <a:rPr lang="en-US" sz="3000" dirty="0"/>
              <a:t> to Alice, compute   	</a:t>
            </a:r>
            <a:r>
              <a:rPr lang="en-US" sz="3000" dirty="0">
                <a:solidFill>
                  <a:srgbClr val="00B050"/>
                </a:solidFill>
              </a:rPr>
              <a:t>Z=Y</a:t>
            </a:r>
            <a:r>
              <a:rPr lang="en-US" sz="3000" baseline="30000" dirty="0">
                <a:solidFill>
                  <a:srgbClr val="00B050"/>
                </a:solidFill>
              </a:rPr>
              <a:t>X</a:t>
            </a:r>
            <a:r>
              <a:rPr lang="en-US" sz="3000" dirty="0">
                <a:solidFill>
                  <a:srgbClr val="00B050"/>
                </a:solidFill>
              </a:rPr>
              <a:t> mod N</a:t>
            </a:r>
            <a:r>
              <a:rPr lang="en-US" sz="3000" dirty="0"/>
              <a:t>.</a:t>
            </a:r>
          </a:p>
          <a:p>
            <a:r>
              <a:rPr lang="en-US" sz="3000" dirty="0"/>
              <a:t>Send </a:t>
            </a:r>
            <a:r>
              <a:rPr lang="en-US" sz="3000" dirty="0">
                <a:solidFill>
                  <a:srgbClr val="00B050"/>
                </a:solidFill>
              </a:rPr>
              <a:t>Z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00B050"/>
                </a:solidFill>
              </a:rPr>
              <a:t>X</a:t>
            </a:r>
            <a:r>
              <a:rPr lang="en-US" sz="3000" dirty="0"/>
              <a:t> to Alice.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sz="3000" dirty="0"/>
              <a:t>Select two large random primes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.</a:t>
            </a:r>
          </a:p>
          <a:p>
            <a:r>
              <a:rPr lang="en-US" sz="3000" dirty="0"/>
              <a:t>Publish the product </a:t>
            </a:r>
            <a:r>
              <a:rPr lang="en-US" sz="3000" dirty="0">
                <a:solidFill>
                  <a:srgbClr val="00B050"/>
                </a:solidFill>
              </a:rPr>
              <a:t>N=PQ</a:t>
            </a:r>
            <a:r>
              <a:rPr lang="en-US" sz="3000" dirty="0"/>
              <a:t>.</a:t>
            </a:r>
          </a:p>
          <a:p>
            <a:r>
              <a:rPr lang="en-US" sz="3000" dirty="0"/>
              <a:t>Use knowledge of </a:t>
            </a:r>
            <a:r>
              <a:rPr lang="en-US" sz="3000" dirty="0">
                <a:solidFill>
                  <a:srgbClr val="00B050"/>
                </a:solidFill>
              </a:rPr>
              <a:t>P</a:t>
            </a:r>
            <a:r>
              <a:rPr lang="en-US" sz="3000" dirty="0"/>
              <a:t> &amp; </a:t>
            </a:r>
            <a:r>
              <a:rPr lang="en-US" sz="3000" dirty="0">
                <a:solidFill>
                  <a:srgbClr val="00B050"/>
                </a:solidFill>
              </a:rPr>
              <a:t>Q</a:t>
            </a:r>
            <a:r>
              <a:rPr lang="en-US" sz="3000" dirty="0"/>
              <a:t> to compute </a:t>
            </a:r>
            <a:r>
              <a:rPr lang="en-US" sz="3000" dirty="0">
                <a:solidFill>
                  <a:srgbClr val="00B050"/>
                </a:solidFill>
              </a:rPr>
              <a:t>Y</a:t>
            </a:r>
            <a:r>
              <a:rPr lang="en-US" sz="3000" dirty="0"/>
              <a:t>.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u="sng" dirty="0">
                <a:solidFill>
                  <a:schemeClr val="accent2"/>
                </a:solidFill>
              </a:rPr>
              <a:t>Anyone</a:t>
            </a:r>
            <a:endParaRPr lang="en-US" sz="3600" dirty="0"/>
          </a:p>
          <a:p>
            <a:r>
              <a:rPr lang="en-US" sz="3000" dirty="0"/>
              <a:t>To send message </a:t>
            </a:r>
            <a:r>
              <a:rPr lang="en-US" sz="3000" dirty="0">
                <a:solidFill>
                  <a:srgbClr val="00B050"/>
                </a:solidFill>
              </a:rPr>
              <a:t>Y</a:t>
            </a:r>
            <a:r>
              <a:rPr lang="en-US" sz="3000" dirty="0"/>
              <a:t> to Alice, compute   	</a:t>
            </a:r>
            <a:r>
              <a:rPr lang="en-US" sz="3000" dirty="0">
                <a:solidFill>
                  <a:srgbClr val="00B050"/>
                </a:solidFill>
              </a:rPr>
              <a:t>Z=Y</a:t>
            </a:r>
            <a:r>
              <a:rPr lang="en-US" sz="3000" baseline="30000" dirty="0">
                <a:solidFill>
                  <a:srgbClr val="00B050"/>
                </a:solidFill>
              </a:rPr>
              <a:t>X</a:t>
            </a:r>
            <a:r>
              <a:rPr lang="en-US" sz="3000" dirty="0">
                <a:solidFill>
                  <a:srgbClr val="00B050"/>
                </a:solidFill>
              </a:rPr>
              <a:t> mod N</a:t>
            </a:r>
            <a:r>
              <a:rPr lang="en-US" sz="3000" dirty="0"/>
              <a:t>.</a:t>
            </a:r>
          </a:p>
          <a:p>
            <a:r>
              <a:rPr lang="en-US" sz="3000" dirty="0"/>
              <a:t>Send </a:t>
            </a:r>
            <a:r>
              <a:rPr lang="en-US" sz="3000" dirty="0">
                <a:solidFill>
                  <a:srgbClr val="00B050"/>
                </a:solidFill>
              </a:rPr>
              <a:t>Z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00B050"/>
                </a:solidFill>
              </a:rPr>
              <a:t>X</a:t>
            </a:r>
            <a:r>
              <a:rPr lang="en-US" sz="3000" dirty="0"/>
              <a:t> to Alice.</a:t>
            </a:r>
          </a:p>
        </p:txBody>
      </p:sp>
      <p:sp>
        <p:nvSpPr>
          <p:cNvPr id="672773" name="Line 5"/>
          <p:cNvSpPr>
            <a:spLocks noChangeShapeType="1"/>
          </p:cNvSpPr>
          <p:nvPr/>
        </p:nvSpPr>
        <p:spPr bwMode="auto">
          <a:xfrm>
            <a:off x="685800" y="4572000"/>
            <a:ext cx="3810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Public-Key Cryptosystem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600" dirty="0"/>
              <a:t>In practice, the exponent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dirty="0"/>
              <a:t> is almost always fixed to be </a:t>
            </a:r>
            <a:r>
              <a:rPr lang="en-US" sz="3600" dirty="0">
                <a:solidFill>
                  <a:srgbClr val="00B050"/>
                </a:solidFill>
              </a:rPr>
              <a:t>X = 65537 = 2</a:t>
            </a:r>
            <a:r>
              <a:rPr lang="en-US" sz="3600" baseline="30000" dirty="0">
                <a:solidFill>
                  <a:srgbClr val="00B050"/>
                </a:solidFill>
              </a:rPr>
              <a:t>16</a:t>
            </a:r>
            <a:r>
              <a:rPr lang="en-US" sz="3600" dirty="0">
                <a:solidFill>
                  <a:srgbClr val="00B050"/>
                </a:solidFill>
              </a:rPr>
              <a:t> + 1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RSA Details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When </a:t>
            </a:r>
            <a:r>
              <a:rPr lang="en-US" sz="3200" dirty="0">
                <a:solidFill>
                  <a:srgbClr val="00B050"/>
                </a:solidFill>
              </a:rPr>
              <a:t>N=PQ </a:t>
            </a:r>
            <a:r>
              <a:rPr lang="en-US" sz="3200" dirty="0"/>
              <a:t>is the product of distinct primes,</a:t>
            </a:r>
          </a:p>
          <a:p>
            <a:pPr algn="ctr"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Y</a:t>
            </a:r>
            <a:r>
              <a:rPr lang="en-US" sz="4800" baseline="30000" dirty="0">
                <a:solidFill>
                  <a:srgbClr val="00B050"/>
                </a:solidFill>
              </a:rPr>
              <a:t>X</a:t>
            </a:r>
            <a:r>
              <a:rPr lang="en-US" sz="4800" dirty="0">
                <a:solidFill>
                  <a:srgbClr val="00B050"/>
                </a:solidFill>
              </a:rPr>
              <a:t> mod N = Y </a:t>
            </a:r>
          </a:p>
          <a:p>
            <a:pPr algn="ctr">
              <a:buFontTx/>
              <a:buNone/>
            </a:pPr>
            <a:r>
              <a:rPr lang="en-US" sz="3200" dirty="0"/>
              <a:t>whenever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X mod (P-1)(Q-1) = 1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B050"/>
                </a:solidFill>
              </a:rPr>
              <a:t>0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YN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RSA Details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200" dirty="0"/>
              <a:t>When </a:t>
            </a:r>
            <a:r>
              <a:rPr lang="en-US" sz="3200" dirty="0">
                <a:solidFill>
                  <a:srgbClr val="00B050"/>
                </a:solidFill>
              </a:rPr>
              <a:t>N=PQ </a:t>
            </a:r>
            <a:r>
              <a:rPr lang="en-US" sz="3200" dirty="0"/>
              <a:t>is the product of distinct primes,</a:t>
            </a:r>
          </a:p>
          <a:p>
            <a:pPr algn="ctr"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Y</a:t>
            </a:r>
            <a:r>
              <a:rPr lang="en-US" sz="4800" baseline="30000" dirty="0">
                <a:solidFill>
                  <a:srgbClr val="00B050"/>
                </a:solidFill>
              </a:rPr>
              <a:t>X</a:t>
            </a:r>
            <a:r>
              <a:rPr lang="en-US" sz="4800" dirty="0">
                <a:solidFill>
                  <a:srgbClr val="00B050"/>
                </a:solidFill>
              </a:rPr>
              <a:t> mod N = Y </a:t>
            </a:r>
          </a:p>
          <a:p>
            <a:pPr algn="ctr">
              <a:buFontTx/>
              <a:buNone/>
            </a:pPr>
            <a:r>
              <a:rPr lang="en-US" sz="3200" dirty="0"/>
              <a:t>whenever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X mod (P-1)(Q-1) = 1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B050"/>
                </a:solidFill>
              </a:rPr>
              <a:t>0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YN</a:t>
            </a:r>
            <a:r>
              <a:rPr lang="en-US" sz="3200" dirty="0" smtClean="0">
                <a:sym typeface="Symbol" pitchFamily="18" charset="2"/>
              </a:rPr>
              <a:t>.</a:t>
            </a:r>
          </a:p>
          <a:p>
            <a:pPr algn="ctr">
              <a:buNone/>
            </a:pPr>
            <a:r>
              <a:rPr lang="en-US" sz="3200" dirty="0"/>
              <a:t>Alice can easily select integers </a:t>
            </a:r>
            <a:r>
              <a:rPr lang="en-US" sz="3200" dirty="0">
                <a:solidFill>
                  <a:srgbClr val="00B050"/>
                </a:solidFill>
              </a:rPr>
              <a:t>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50"/>
                </a:solidFill>
              </a:rPr>
              <a:t>D</a:t>
            </a:r>
            <a:r>
              <a:rPr lang="en-US" sz="3200" dirty="0"/>
              <a:t> such that </a:t>
            </a:r>
            <a:r>
              <a:rPr lang="en-US" sz="3200" dirty="0" smtClean="0">
                <a:solidFill>
                  <a:srgbClr val="00B050"/>
                </a:solidFill>
              </a:rPr>
              <a:t>E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D </a:t>
            </a:r>
            <a:r>
              <a:rPr lang="en-US" sz="3200" dirty="0">
                <a:solidFill>
                  <a:srgbClr val="00B050"/>
                </a:solidFill>
              </a:rPr>
              <a:t>mod (P-1)(Q-1) = 1</a:t>
            </a:r>
            <a:r>
              <a:rPr lang="en-US" sz="3200" dirty="0"/>
              <a:t>.</a:t>
            </a:r>
          </a:p>
          <a:p>
            <a:pPr algn="ctr">
              <a:buFontTx/>
              <a:buNone/>
            </a:pPr>
            <a:endParaRPr lang="en-US" sz="36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RSA Details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Encryption:  </a:t>
            </a:r>
            <a:r>
              <a:rPr lang="en-US" sz="3600" dirty="0">
                <a:solidFill>
                  <a:srgbClr val="00B050"/>
                </a:solidFill>
              </a:rPr>
              <a:t>E(Y) = Y</a:t>
            </a:r>
            <a:r>
              <a:rPr lang="en-US" sz="3600" baseline="30000" dirty="0">
                <a:solidFill>
                  <a:srgbClr val="00B050"/>
                </a:solidFill>
              </a:rPr>
              <a:t>E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r>
              <a:rPr lang="en-US" sz="3600" dirty="0"/>
              <a:t>Decryption:  </a:t>
            </a:r>
            <a:r>
              <a:rPr lang="en-US" sz="3600" dirty="0">
                <a:solidFill>
                  <a:srgbClr val="00B050"/>
                </a:solidFill>
              </a:rPr>
              <a:t>D(Y) = Y</a:t>
            </a:r>
            <a:r>
              <a:rPr lang="en-US" sz="3600" baseline="300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B050"/>
                </a:solidFill>
              </a:rPr>
              <a:t>D(E(Y))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			= (Y</a:t>
            </a:r>
            <a:r>
              <a:rPr lang="en-US" sz="3600" baseline="30000" dirty="0">
                <a:solidFill>
                  <a:srgbClr val="00B050"/>
                </a:solidFill>
              </a:rPr>
              <a:t>E</a:t>
            </a:r>
            <a:r>
              <a:rPr lang="en-US" sz="3600" dirty="0">
                <a:solidFill>
                  <a:srgbClr val="00B050"/>
                </a:solidFill>
              </a:rPr>
              <a:t> mod N)</a:t>
            </a:r>
            <a:r>
              <a:rPr lang="en-US" sz="3600" baseline="300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00B050"/>
                </a:solidFill>
              </a:rPr>
              <a:t> mod N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			= Y</a:t>
            </a:r>
            <a:r>
              <a:rPr lang="en-US" sz="3600" baseline="30000" dirty="0">
                <a:solidFill>
                  <a:srgbClr val="00B050"/>
                </a:solidFill>
              </a:rPr>
              <a:t>ED</a:t>
            </a:r>
            <a:r>
              <a:rPr lang="en-US" sz="3600" dirty="0">
                <a:solidFill>
                  <a:srgbClr val="00B050"/>
                </a:solidFill>
              </a:rPr>
              <a:t> mod N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			= 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An additional </a:t>
            </a:r>
            <a:r>
              <a:rPr lang="en-US" sz="3600" dirty="0" smtClean="0"/>
              <a:t>property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19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24384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3897313" y="3611563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0" name="Text Box 14"/>
          <p:cNvSpPr txBox="1">
            <a:spLocks noChangeArrowheads="1"/>
          </p:cNvSpPr>
          <p:nvPr/>
        </p:nvSpPr>
        <p:spPr bwMode="auto">
          <a:xfrm>
            <a:off x="4860925" y="42275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5622925" y="42275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1953" name="Text Box 17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1956" name="Text Box 20"/>
          <p:cNvSpPr txBox="1">
            <a:spLocks noChangeArrowheads="1"/>
          </p:cNvSpPr>
          <p:nvPr/>
        </p:nvSpPr>
        <p:spPr bwMode="auto">
          <a:xfrm>
            <a:off x="6096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An additional property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D(E(Y)) = Y</a:t>
            </a:r>
            <a:r>
              <a:rPr lang="en-US" sz="3600" baseline="30000" dirty="0">
                <a:solidFill>
                  <a:srgbClr val="00B050"/>
                </a:solidFill>
              </a:rPr>
              <a:t>ED</a:t>
            </a:r>
            <a:r>
              <a:rPr lang="en-US" sz="3600" dirty="0">
                <a:solidFill>
                  <a:srgbClr val="00B050"/>
                </a:solidFill>
              </a:rPr>
              <a:t> mod N = Y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An additional property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D(E(Y)) = Y</a:t>
            </a:r>
            <a:r>
              <a:rPr lang="en-US" sz="3600" baseline="30000" dirty="0">
                <a:solidFill>
                  <a:srgbClr val="00B050"/>
                </a:solidFill>
              </a:rPr>
              <a:t>ED</a:t>
            </a:r>
            <a:r>
              <a:rPr lang="en-US" sz="3600" dirty="0">
                <a:solidFill>
                  <a:srgbClr val="00B050"/>
                </a:solidFill>
              </a:rPr>
              <a:t> mod N = Y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E(D(Y)) = Y</a:t>
            </a:r>
            <a:r>
              <a:rPr lang="en-US" sz="3600" baseline="30000" dirty="0">
                <a:solidFill>
                  <a:srgbClr val="00B050"/>
                </a:solidFill>
              </a:rPr>
              <a:t>DE</a:t>
            </a:r>
            <a:r>
              <a:rPr lang="en-US" sz="3600" dirty="0">
                <a:solidFill>
                  <a:srgbClr val="00B050"/>
                </a:solidFill>
              </a:rPr>
              <a:t> mod N = </a:t>
            </a:r>
            <a:r>
              <a:rPr lang="en-US" sz="3600" dirty="0" smtClean="0">
                <a:solidFill>
                  <a:srgbClr val="00B050"/>
                </a:solidFill>
              </a:rPr>
              <a:t>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An additional property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D(E(Y)) = Y</a:t>
            </a:r>
            <a:r>
              <a:rPr lang="en-US" sz="3600" baseline="30000" dirty="0">
                <a:solidFill>
                  <a:srgbClr val="00B050"/>
                </a:solidFill>
              </a:rPr>
              <a:t>ED</a:t>
            </a:r>
            <a:r>
              <a:rPr lang="en-US" sz="3600" dirty="0">
                <a:solidFill>
                  <a:srgbClr val="00B050"/>
                </a:solidFill>
              </a:rPr>
              <a:t> mod N = Y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E(D(Y)) = Y</a:t>
            </a:r>
            <a:r>
              <a:rPr lang="en-US" sz="3600" baseline="30000" dirty="0">
                <a:solidFill>
                  <a:srgbClr val="00B050"/>
                </a:solidFill>
              </a:rPr>
              <a:t>DE</a:t>
            </a:r>
            <a:r>
              <a:rPr lang="en-US" sz="3600" dirty="0">
                <a:solidFill>
                  <a:srgbClr val="00B050"/>
                </a:solidFill>
              </a:rPr>
              <a:t> mod N = Y</a:t>
            </a:r>
          </a:p>
          <a:p>
            <a:pPr>
              <a:buFontTx/>
              <a:buNone/>
            </a:pPr>
            <a:r>
              <a:rPr lang="en-US" sz="3600" dirty="0"/>
              <a:t>Only Alice (knowing the factorization of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) knows </a:t>
            </a:r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/>
              <a:t>.  Hence only Alice can compute </a:t>
            </a:r>
            <a:r>
              <a:rPr lang="en-US" sz="3600" dirty="0">
                <a:solidFill>
                  <a:srgbClr val="00B050"/>
                </a:solidFill>
              </a:rPr>
              <a:t>D(Y) = Y</a:t>
            </a:r>
            <a:r>
              <a:rPr lang="en-US" sz="3600" baseline="300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Signatures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An additional property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D(E(Y)) = Y</a:t>
            </a:r>
            <a:r>
              <a:rPr lang="en-US" sz="3600" baseline="30000" dirty="0">
                <a:solidFill>
                  <a:srgbClr val="00B050"/>
                </a:solidFill>
              </a:rPr>
              <a:t>ED</a:t>
            </a:r>
            <a:r>
              <a:rPr lang="en-US" sz="3600" dirty="0">
                <a:solidFill>
                  <a:srgbClr val="00B050"/>
                </a:solidFill>
              </a:rPr>
              <a:t> mod N = Y 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E(D(Y)) = Y</a:t>
            </a:r>
            <a:r>
              <a:rPr lang="en-US" sz="3600" baseline="30000" dirty="0">
                <a:solidFill>
                  <a:srgbClr val="00B050"/>
                </a:solidFill>
              </a:rPr>
              <a:t>DE</a:t>
            </a:r>
            <a:r>
              <a:rPr lang="en-US" sz="3600" dirty="0">
                <a:solidFill>
                  <a:srgbClr val="00B050"/>
                </a:solidFill>
              </a:rPr>
              <a:t> mod N = Y</a:t>
            </a:r>
          </a:p>
          <a:p>
            <a:pPr>
              <a:buFontTx/>
              <a:buNone/>
            </a:pPr>
            <a:r>
              <a:rPr lang="en-US" sz="3600" dirty="0"/>
              <a:t>Only Alice (knowing the factorization of </a:t>
            </a:r>
            <a:r>
              <a:rPr lang="en-US" sz="3600" dirty="0">
                <a:solidFill>
                  <a:srgbClr val="00B050"/>
                </a:solidFill>
              </a:rPr>
              <a:t>N</a:t>
            </a:r>
            <a:r>
              <a:rPr lang="en-US" sz="3600" dirty="0"/>
              <a:t>) knows </a:t>
            </a:r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/>
              <a:t>.  Hence only Alice can compute </a:t>
            </a:r>
            <a:r>
              <a:rPr lang="en-US" sz="3600" dirty="0">
                <a:solidFill>
                  <a:srgbClr val="00B050"/>
                </a:solidFill>
              </a:rPr>
              <a:t>D(Y) = Y</a:t>
            </a:r>
            <a:r>
              <a:rPr lang="en-US" sz="3600" baseline="30000" dirty="0">
                <a:solidFill>
                  <a:srgbClr val="00B050"/>
                </a:solidFill>
              </a:rPr>
              <a:t>D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r>
              <a:rPr lang="en-US" sz="3600" dirty="0"/>
              <a:t>This </a:t>
            </a:r>
            <a:r>
              <a:rPr lang="en-US" sz="3600" dirty="0">
                <a:solidFill>
                  <a:srgbClr val="00B050"/>
                </a:solidFill>
              </a:rPr>
              <a:t>D(Y)</a:t>
            </a:r>
            <a:r>
              <a:rPr lang="en-US" sz="3600" dirty="0"/>
              <a:t> serves as Alice’s signature on </a:t>
            </a:r>
            <a:r>
              <a:rPr lang="en-US" sz="3600" dirty="0">
                <a:solidFill>
                  <a:srgbClr val="00B050"/>
                </a:solidFill>
              </a:rPr>
              <a:t>Y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Directory</a:t>
            </a:r>
          </a:p>
        </p:txBody>
      </p:sp>
      <p:graphicFrame>
        <p:nvGraphicFramePr>
          <p:cNvPr id="679939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48898924"/>
              </p:ext>
            </p:extLst>
          </p:nvPr>
        </p:nvGraphicFramePr>
        <p:xfrm>
          <a:off x="690563" y="1982788"/>
          <a:ext cx="7659687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Document" r:id="rId4" imgW="8093994" imgH="4165480" progId="Word.Document.8">
                  <p:embed/>
                </p:oleObj>
              </mc:Choice>
              <mc:Fallback>
                <p:oleObj name="Document" r:id="rId4" imgW="8093994" imgH="4165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982788"/>
                        <a:ext cx="7659687" cy="394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3EEA-A75E-48AD-91BD-38EA3FC37D6E}" type="slidenum">
              <a:rPr lang="en-US" smtClean="0"/>
              <a:pPr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Directory</a:t>
            </a:r>
          </a:p>
        </p:txBody>
      </p:sp>
      <p:graphicFrame>
        <p:nvGraphicFramePr>
          <p:cNvPr id="100659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90370903"/>
              </p:ext>
            </p:extLst>
          </p:nvPr>
        </p:nvGraphicFramePr>
        <p:xfrm>
          <a:off x="690563" y="1981200"/>
          <a:ext cx="7659687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Document" r:id="rId4" imgW="8093994" imgH="4165480" progId="Word.Document.8">
                  <p:embed/>
                </p:oleObj>
              </mc:Choice>
              <mc:Fallback>
                <p:oleObj name="Document" r:id="rId4" imgW="8093994" imgH="4165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981200"/>
                        <a:ext cx="7659687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769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latin typeface="+mj-lt"/>
              </a:rPr>
              <a:t>(Recall that 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E</a:t>
            </a:r>
            <a:r>
              <a:rPr lang="en-US" sz="3600" dirty="0">
                <a:latin typeface="+mj-lt"/>
              </a:rPr>
              <a:t> is commonly fixed to be 				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E=65537</a:t>
            </a:r>
            <a:r>
              <a:rPr lang="en-US" sz="3600" dirty="0">
                <a:latin typeface="+mj-lt"/>
              </a:rPr>
              <a:t>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3EEA-A75E-48AD-91BD-38EA3FC37D6E}" type="slidenum">
              <a:rPr lang="en-US" smtClean="0"/>
              <a:pPr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Certificate Authority</a:t>
            </a:r>
          </a:p>
        </p:txBody>
      </p:sp>
      <p:graphicFrame>
        <p:nvGraphicFramePr>
          <p:cNvPr id="680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Clip" r:id="rId3" imgW="3192120" imgH="3749400" progId="MS_ClipArt_Gallery.2">
                  <p:embed/>
                </p:oleObj>
              </mc:Choice>
              <mc:Fallback>
                <p:oleObj name="Clip" r:id="rId3" imgW="3192120" imgH="374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1905000" y="2619375"/>
            <a:ext cx="487062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  <a:latin typeface="+mj-lt"/>
              </a:rPr>
              <a:t>“Alice’s public modulus is</a:t>
            </a:r>
          </a:p>
          <a:p>
            <a:r>
              <a:rPr lang="en-US" sz="36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N</a:t>
            </a:r>
            <a:r>
              <a:rPr lang="en-US" sz="3600" baseline="-25000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 = 331490324840…</a:t>
            </a:r>
            <a:r>
              <a:rPr lang="en-US" sz="3600" dirty="0">
                <a:solidFill>
                  <a:schemeClr val="hlink"/>
                </a:solidFill>
                <a:latin typeface="+mj-lt"/>
              </a:rPr>
              <a:t>”</a:t>
            </a:r>
          </a:p>
          <a:p>
            <a:r>
              <a:rPr lang="en-US" sz="3600" dirty="0">
                <a:solidFill>
                  <a:schemeClr val="hlink"/>
                </a:solidFill>
                <a:latin typeface="+mj-lt"/>
              </a:rPr>
              <a:t>		-- signed CA.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 Chains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Alice certifies Bob’s key.</a:t>
            </a:r>
          </a:p>
          <a:p>
            <a:pPr>
              <a:buFontTx/>
              <a:buNone/>
            </a:pPr>
            <a:r>
              <a:rPr lang="en-US" sz="3600" dirty="0"/>
              <a:t>Bob certifies Carol’s key.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If I trust Alice should I accept Carol’s key?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How can I use RSA to </a:t>
            </a:r>
            <a:r>
              <a:rPr lang="en-US" sz="3600" i="1" dirty="0"/>
              <a:t>authenticate </a:t>
            </a:r>
            <a:r>
              <a:rPr lang="en-US" sz="3600" dirty="0"/>
              <a:t>someone’s identity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2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2968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24384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2" name="Text Box 12"/>
          <p:cNvSpPr txBox="1">
            <a:spLocks noChangeArrowheads="1"/>
          </p:cNvSpPr>
          <p:nvPr/>
        </p:nvSpPr>
        <p:spPr bwMode="auto">
          <a:xfrm>
            <a:off x="3897313" y="3611563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3" name="Text Box 13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4" name="Text Box 14"/>
          <p:cNvSpPr txBox="1">
            <a:spLocks noChangeArrowheads="1"/>
          </p:cNvSpPr>
          <p:nvPr/>
        </p:nvSpPr>
        <p:spPr bwMode="auto">
          <a:xfrm>
            <a:off x="53340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2976" name="Text Box 16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2977" name="Text Box 17"/>
          <p:cNvSpPr txBox="1">
            <a:spLocks noChangeArrowheads="1"/>
          </p:cNvSpPr>
          <p:nvPr/>
        </p:nvSpPr>
        <p:spPr bwMode="auto">
          <a:xfrm>
            <a:off x="65532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8" name="Text Box 18"/>
          <p:cNvSpPr txBox="1">
            <a:spLocks noChangeArrowheads="1"/>
          </p:cNvSpPr>
          <p:nvPr/>
        </p:nvSpPr>
        <p:spPr bwMode="auto">
          <a:xfrm>
            <a:off x="70104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2979" name="Text Box 19"/>
          <p:cNvSpPr txBox="1">
            <a:spLocks noChangeArrowheads="1"/>
          </p:cNvSpPr>
          <p:nvPr/>
        </p:nvSpPr>
        <p:spPr bwMode="auto">
          <a:xfrm>
            <a:off x="6096000" y="41910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How can I use RSA to </a:t>
            </a:r>
            <a:r>
              <a:rPr lang="en-US" sz="3600" i="1" dirty="0"/>
              <a:t>authenticate </a:t>
            </a:r>
            <a:r>
              <a:rPr lang="en-US" sz="3600" dirty="0"/>
              <a:t>someone’s identity?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If Alice’s public key 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baseline="-25000" dirty="0">
                <a:solidFill>
                  <a:srgbClr val="00B050"/>
                </a:solidFill>
              </a:rPr>
              <a:t>A</a:t>
            </a:r>
            <a:r>
              <a:rPr lang="en-US" sz="3600" dirty="0"/>
              <a:t>, just pick a random message </a:t>
            </a:r>
            <a:r>
              <a:rPr lang="en-US" sz="3600" i="1" dirty="0">
                <a:solidFill>
                  <a:srgbClr val="00B050"/>
                </a:solidFill>
              </a:rPr>
              <a:t>m</a:t>
            </a:r>
            <a:r>
              <a:rPr lang="en-US" sz="3600" dirty="0"/>
              <a:t> and send 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baseline="-25000" dirty="0">
                <a:solidFill>
                  <a:srgbClr val="00B050"/>
                </a:solidFill>
              </a:rPr>
              <a:t>A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m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How can I use RSA to </a:t>
            </a:r>
            <a:r>
              <a:rPr lang="en-US" sz="3600" i="1" dirty="0"/>
              <a:t>authenticate </a:t>
            </a:r>
            <a:r>
              <a:rPr lang="en-US" sz="3600" dirty="0"/>
              <a:t>someone’s identity?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If Alice’s public key 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baseline="-25000" dirty="0">
                <a:solidFill>
                  <a:srgbClr val="00B050"/>
                </a:solidFill>
              </a:rPr>
              <a:t>A</a:t>
            </a:r>
            <a:r>
              <a:rPr lang="en-US" sz="3600" dirty="0"/>
              <a:t>, just pick a random message </a:t>
            </a:r>
            <a:r>
              <a:rPr lang="en-US" sz="3600" i="1" dirty="0">
                <a:solidFill>
                  <a:srgbClr val="00B050"/>
                </a:solidFill>
              </a:rPr>
              <a:t>m</a:t>
            </a:r>
            <a:r>
              <a:rPr lang="en-US" sz="3600" dirty="0"/>
              <a:t> and send 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baseline="-25000" dirty="0">
                <a:solidFill>
                  <a:srgbClr val="00B050"/>
                </a:solidFill>
              </a:rPr>
              <a:t>A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m</a:t>
            </a:r>
            <a:r>
              <a:rPr lang="en-US" sz="3600" dirty="0">
                <a:solidFill>
                  <a:srgbClr val="00B050"/>
                </a:solidFill>
              </a:rPr>
              <a:t>)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If </a:t>
            </a:r>
            <a:r>
              <a:rPr lang="en-US" sz="3600" i="1" dirty="0">
                <a:solidFill>
                  <a:srgbClr val="00B050"/>
                </a:solidFill>
              </a:rPr>
              <a:t>m</a:t>
            </a:r>
            <a:r>
              <a:rPr lang="en-US" sz="3600" dirty="0"/>
              <a:t> comes back, I must be talking to Alice.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Should Alice be happy with this method of authentication?</a:t>
            </a:r>
          </a:p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Should Alice be happy with this method of authentication?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600" dirty="0"/>
              <a:t>Bob sends Alice the authentication string      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dirty="0">
                <a:solidFill>
                  <a:srgbClr val="00B050"/>
                </a:solidFill>
              </a:rPr>
              <a:t> = </a:t>
            </a:r>
            <a:r>
              <a:rPr lang="en-US" sz="3600" dirty="0">
                <a:solidFill>
                  <a:schemeClr val="accent2"/>
                </a:solidFill>
              </a:rPr>
              <a:t>“I owe Bob $1,000,000 - signed Alice.”</a:t>
            </a:r>
          </a:p>
          <a:p>
            <a:pPr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Should Alice be happy with this method of authentication?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600" dirty="0"/>
              <a:t>Bob sends Alice the authentication string      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dirty="0">
                <a:solidFill>
                  <a:srgbClr val="00B050"/>
                </a:solidFill>
              </a:rPr>
              <a:t> = </a:t>
            </a:r>
            <a:r>
              <a:rPr lang="en-US" sz="3600" dirty="0">
                <a:solidFill>
                  <a:schemeClr val="accent2"/>
                </a:solidFill>
              </a:rPr>
              <a:t>“I owe Bob $1,000,000 - signed Alice.”</a:t>
            </a:r>
          </a:p>
          <a:p>
            <a:pPr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3600" dirty="0"/>
              <a:t>Alice dutifully authenticates herself by decrypting (putting her signature on) </a:t>
            </a:r>
            <a:r>
              <a:rPr lang="en-US" sz="3600" i="1" dirty="0">
                <a:solidFill>
                  <a:srgbClr val="00B050"/>
                </a:solidFill>
              </a:rPr>
              <a:t>y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What if Alice only returns authentication queries when the decryption has a certain format?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Cautions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Is it reasonable to sign/decrypt something given to you by someone else?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Note that RSA is multiplicative.  Can this property be used/abused?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Cautions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800" dirty="0">
                <a:solidFill>
                  <a:srgbClr val="00B050"/>
                </a:solidFill>
              </a:rPr>
              <a:t>D(Y</a:t>
            </a:r>
            <a:r>
              <a:rPr lang="en-US" sz="4800" baseline="-25000" dirty="0">
                <a:solidFill>
                  <a:srgbClr val="00B050"/>
                </a:solidFill>
              </a:rPr>
              <a:t>1</a:t>
            </a:r>
            <a:r>
              <a:rPr lang="en-US" sz="4800" dirty="0">
                <a:solidFill>
                  <a:srgbClr val="00B050"/>
                </a:solidFill>
              </a:rPr>
              <a:t>) </a:t>
            </a:r>
            <a:r>
              <a:rPr lang="en-US" sz="48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8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D(Y</a:t>
            </a:r>
            <a:r>
              <a:rPr lang="en-US" sz="48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) = D(Y</a:t>
            </a:r>
            <a:r>
              <a:rPr lang="en-US" sz="4800" baseline="-25000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48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48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4800" dirty="0">
                <a:solidFill>
                  <a:srgbClr val="00B050"/>
                </a:solidFill>
                <a:sym typeface="Symbol" pitchFamily="18" charset="2"/>
              </a:rPr>
              <a:t>)</a:t>
            </a:r>
          </a:p>
          <a:p>
            <a:pPr algn="ctr">
              <a:buFontTx/>
              <a:buNone/>
            </a:pPr>
            <a:endParaRPr lang="en-US" sz="3600" dirty="0">
              <a:solidFill>
                <a:srgbClr val="66FF66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3200" dirty="0">
                <a:sym typeface="Symbol" pitchFamily="18" charset="2"/>
              </a:rPr>
              <a:t>Thus, if I’ve decrypted (or signed)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and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,    </a:t>
            </a:r>
            <a:r>
              <a:rPr lang="en-US" sz="3200" dirty="0">
                <a:sym typeface="Symbol" pitchFamily="18" charset="2"/>
              </a:rPr>
              <a:t>I’ve also decrypted (or signed)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3200" baseline="-25000" dirty="0">
                <a:solidFill>
                  <a:srgbClr val="00B050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Hastad Attack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Given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	E</a:t>
            </a:r>
            <a:r>
              <a:rPr lang="en-US" sz="3600" baseline="-25000" dirty="0">
                <a:solidFill>
                  <a:srgbClr val="00B050"/>
                </a:solidFill>
              </a:rPr>
              <a:t>1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) = 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baseline="30000" dirty="0">
                <a:solidFill>
                  <a:srgbClr val="00B050"/>
                </a:solidFill>
              </a:rPr>
              <a:t>3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baseline="-25000" dirty="0">
                <a:solidFill>
                  <a:srgbClr val="00B050"/>
                </a:solidFill>
              </a:rPr>
              <a:t>1</a:t>
            </a:r>
          </a:p>
          <a:p>
            <a:pPr>
              <a:buFontTx/>
              <a:buNone/>
            </a:pPr>
            <a:r>
              <a:rPr lang="en-US" sz="3600" baseline="-25000" dirty="0">
                <a:solidFill>
                  <a:srgbClr val="00B050"/>
                </a:solidFill>
              </a:rPr>
              <a:t>		</a:t>
            </a:r>
            <a:r>
              <a:rPr lang="en-US" sz="3600" dirty="0">
                <a:solidFill>
                  <a:srgbClr val="00B050"/>
                </a:solidFill>
              </a:rPr>
              <a:t>E</a:t>
            </a:r>
            <a:r>
              <a:rPr lang="en-US" sz="3600" baseline="-25000" dirty="0">
                <a:solidFill>
                  <a:srgbClr val="00B050"/>
                </a:solidFill>
              </a:rPr>
              <a:t>2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) = 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baseline="30000" dirty="0">
                <a:solidFill>
                  <a:srgbClr val="00B050"/>
                </a:solidFill>
              </a:rPr>
              <a:t>3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baseline="-25000" dirty="0">
                <a:solidFill>
                  <a:srgbClr val="00B050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</a:rPr>
              <a:t>		E</a:t>
            </a:r>
            <a:r>
              <a:rPr lang="en-US" sz="3600" baseline="-25000" dirty="0">
                <a:solidFill>
                  <a:srgbClr val="00B050"/>
                </a:solidFill>
              </a:rPr>
              <a:t>3</a:t>
            </a:r>
            <a:r>
              <a:rPr lang="en-US" sz="3600" dirty="0">
                <a:solidFill>
                  <a:srgbClr val="00B050"/>
                </a:solidFill>
              </a:rPr>
              <a:t>(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>
                <a:solidFill>
                  <a:srgbClr val="00B050"/>
                </a:solidFill>
              </a:rPr>
              <a:t>) = 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baseline="30000" dirty="0">
                <a:solidFill>
                  <a:srgbClr val="00B050"/>
                </a:solidFill>
              </a:rPr>
              <a:t>3</a:t>
            </a:r>
            <a:r>
              <a:rPr lang="en-US" sz="3600" dirty="0">
                <a:solidFill>
                  <a:srgbClr val="00B050"/>
                </a:solidFill>
              </a:rPr>
              <a:t> mod n</a:t>
            </a:r>
            <a:r>
              <a:rPr lang="en-US" sz="3600" baseline="-25000" dirty="0">
                <a:solidFill>
                  <a:srgbClr val="00B050"/>
                </a:solidFill>
              </a:rPr>
              <a:t>3</a:t>
            </a:r>
          </a:p>
          <a:p>
            <a:pPr>
              <a:buFontTx/>
              <a:buNone/>
            </a:pPr>
            <a:r>
              <a:rPr lang="en-US" sz="3600" dirty="0"/>
              <a:t>	one can easily compute </a:t>
            </a:r>
            <a:r>
              <a:rPr lang="en-US" sz="3600" i="1" dirty="0">
                <a:solidFill>
                  <a:srgbClr val="00B050"/>
                </a:solidFill>
              </a:rPr>
              <a:t>x</a:t>
            </a:r>
            <a:r>
              <a:rPr lang="en-US" sz="36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Bleichenbacher Attack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/>
              <a:t>PKCS#1 Message Format: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	</a:t>
            </a:r>
            <a:r>
              <a:rPr lang="en-US" sz="4000" dirty="0">
                <a:solidFill>
                  <a:schemeClr val="accent2"/>
                </a:solidFill>
              </a:rPr>
              <a:t>00 01 XX </a:t>
            </a:r>
            <a:r>
              <a:rPr lang="en-US" sz="4000" dirty="0" err="1">
                <a:solidFill>
                  <a:schemeClr val="accent2"/>
                </a:solidFill>
              </a:rPr>
              <a:t>XX</a:t>
            </a:r>
            <a:r>
              <a:rPr lang="en-US" sz="4000" dirty="0">
                <a:solidFill>
                  <a:schemeClr val="accent2"/>
                </a:solidFill>
              </a:rPr>
              <a:t> ... XX 00 YY </a:t>
            </a:r>
            <a:r>
              <a:rPr lang="en-US" sz="4000" dirty="0" err="1">
                <a:solidFill>
                  <a:schemeClr val="accent2"/>
                </a:solidFill>
              </a:rPr>
              <a:t>YY</a:t>
            </a:r>
            <a:r>
              <a:rPr lang="en-US" sz="4000" dirty="0">
                <a:solidFill>
                  <a:schemeClr val="accent2"/>
                </a:solidFill>
              </a:rPr>
              <a:t> ... YY</a:t>
            </a:r>
            <a:endParaRPr lang="en-US" sz="4000" dirty="0"/>
          </a:p>
        </p:txBody>
      </p:sp>
      <p:sp>
        <p:nvSpPr>
          <p:cNvPr id="689156" name="AutoShape 4"/>
          <p:cNvSpPr>
            <a:spLocks/>
          </p:cNvSpPr>
          <p:nvPr/>
        </p:nvSpPr>
        <p:spPr bwMode="auto">
          <a:xfrm rot="-5400000">
            <a:off x="3162300" y="2705100"/>
            <a:ext cx="152400" cy="2362200"/>
          </a:xfrm>
          <a:prstGeom prst="leftBrace">
            <a:avLst>
              <a:gd name="adj1" fmla="val 12916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2209800" y="4114800"/>
            <a:ext cx="205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random</a:t>
            </a:r>
          </a:p>
          <a:p>
            <a:pPr algn="ctr"/>
            <a:r>
              <a:rPr lang="en-US"/>
              <a:t>non-zero</a:t>
            </a:r>
          </a:p>
          <a:p>
            <a:pPr algn="ctr"/>
            <a:r>
              <a:rPr lang="en-US"/>
              <a:t>bytes</a:t>
            </a:r>
          </a:p>
        </p:txBody>
      </p:sp>
      <p:sp>
        <p:nvSpPr>
          <p:cNvPr id="689158" name="AutoShape 6"/>
          <p:cNvSpPr>
            <a:spLocks/>
          </p:cNvSpPr>
          <p:nvPr/>
        </p:nvSpPr>
        <p:spPr bwMode="auto">
          <a:xfrm rot="-5400000">
            <a:off x="6210300" y="2705100"/>
            <a:ext cx="152400" cy="2362200"/>
          </a:xfrm>
          <a:prstGeom prst="leftBrace">
            <a:avLst>
              <a:gd name="adj1" fmla="val 12916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5791200" y="4114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message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39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19812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24384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28797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3897313" y="3611563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53340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3999" name="Text Box 15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4000" name="Text Box 16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572250" y="36115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“Man-in-the-Middle” Attacks</a:t>
            </a:r>
          </a:p>
        </p:txBody>
      </p:sp>
      <p:graphicFrame>
        <p:nvGraphicFramePr>
          <p:cNvPr id="690179" name="Object 3"/>
          <p:cNvGraphicFramePr>
            <a:graphicFrameLocks noChangeAspect="1"/>
          </p:cNvGraphicFramePr>
          <p:nvPr/>
        </p:nvGraphicFramePr>
        <p:xfrm>
          <a:off x="1458913" y="1979613"/>
          <a:ext cx="62103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Document" r:id="rId3" imgW="6213960" imgH="4048200" progId="Word.Document.8">
                  <p:embed/>
                </p:oleObj>
              </mc:Choice>
              <mc:Fallback>
                <p:oleObj name="Document" r:id="rId3" imgW="6213960" imgH="404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979613"/>
                        <a:ext cx="6210300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80" name="Line 4"/>
          <p:cNvSpPr>
            <a:spLocks noChangeShapeType="1"/>
          </p:cNvSpPr>
          <p:nvPr/>
        </p:nvSpPr>
        <p:spPr bwMode="auto">
          <a:xfrm>
            <a:off x="2819400" y="3505200"/>
            <a:ext cx="3733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1" name="Line 5"/>
          <p:cNvSpPr>
            <a:spLocks noChangeShapeType="1"/>
          </p:cNvSpPr>
          <p:nvPr/>
        </p:nvSpPr>
        <p:spPr bwMode="auto">
          <a:xfrm>
            <a:off x="2819400" y="4724400"/>
            <a:ext cx="1219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2" name="Line 6"/>
          <p:cNvSpPr>
            <a:spLocks noChangeShapeType="1"/>
          </p:cNvSpPr>
          <p:nvPr/>
        </p:nvSpPr>
        <p:spPr bwMode="auto">
          <a:xfrm>
            <a:off x="5334000" y="4724400"/>
            <a:ext cx="1219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RSA can be used to encrypt any data.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RSA can be used to encrypt any data.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600" dirty="0"/>
              <a:t>Public-key (asymmetric) cryptography is very inefficient when compared to traditional private-key (symmetric) cryptography.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For efficiency, one generally uses RSA (or another public-key algorithm) to transmit a private (symmetric) key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For efficiency, one generally uses RSA (or another public-key algorithm) to transmit a private (symmetric) key.</a:t>
            </a:r>
          </a:p>
          <a:p>
            <a:pPr>
              <a:buFontTx/>
              <a:buNone/>
            </a:pPr>
            <a:r>
              <a:rPr lang="en-US" sz="3600" dirty="0"/>
              <a:t>The private </a:t>
            </a:r>
            <a:r>
              <a:rPr lang="en-US" sz="3600" i="1" dirty="0"/>
              <a:t>session </a:t>
            </a:r>
            <a:r>
              <a:rPr lang="en-US" sz="3600" dirty="0"/>
              <a:t>key is used to encrypt any subsequent data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Practical Side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/>
              <a:t>For efficiency, one generally uses RSA (or another public-key algorithm) to transmit a private (symmetric) key.</a:t>
            </a:r>
          </a:p>
          <a:p>
            <a:pPr>
              <a:buFontTx/>
              <a:buNone/>
            </a:pPr>
            <a:r>
              <a:rPr lang="en-US" sz="3600" dirty="0"/>
              <a:t>The private </a:t>
            </a:r>
            <a:r>
              <a:rPr lang="en-US" sz="3600" i="1" dirty="0"/>
              <a:t>session </a:t>
            </a:r>
            <a:r>
              <a:rPr lang="en-US" sz="3600" dirty="0"/>
              <a:t>key is used to encrypt any subsequent data.</a:t>
            </a:r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3600" dirty="0"/>
              <a:t>Digital signatures are only used to sign a </a:t>
            </a:r>
            <a:r>
              <a:rPr lang="en-US" sz="3600" i="1" dirty="0"/>
              <a:t>digest </a:t>
            </a:r>
            <a:r>
              <a:rPr lang="en-US" sz="3600" dirty="0"/>
              <a:t>of the message.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5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5016" name="Text Box 8"/>
          <p:cNvSpPr txBox="1">
            <a:spLocks noChangeArrowheads="1"/>
          </p:cNvSpPr>
          <p:nvPr/>
        </p:nvSpPr>
        <p:spPr bwMode="auto">
          <a:xfrm>
            <a:off x="26098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34131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3897313" y="3611563"/>
            <a:ext cx="293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5020" name="Text Box 12"/>
          <p:cNvSpPr txBox="1">
            <a:spLocks noChangeArrowheads="1"/>
          </p:cNvSpPr>
          <p:nvPr/>
        </p:nvSpPr>
        <p:spPr bwMode="auto">
          <a:xfrm>
            <a:off x="53340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21" name="Text Box 13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5022" name="Text Box 14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5023" name="Text Box 15"/>
          <p:cNvSpPr txBox="1">
            <a:spLocks noChangeArrowheads="1"/>
          </p:cNvSpPr>
          <p:nvPr/>
        </p:nvSpPr>
        <p:spPr bwMode="auto">
          <a:xfrm>
            <a:off x="6572250" y="36115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60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26098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3657600" y="30019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>
            <a:off x="4876800" y="35814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6043" name="Text Box 11"/>
          <p:cNvSpPr txBox="1">
            <a:spLocks noChangeArrowheads="1"/>
          </p:cNvSpPr>
          <p:nvPr/>
        </p:nvSpPr>
        <p:spPr bwMode="auto">
          <a:xfrm>
            <a:off x="5334000" y="36115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6572250" y="36115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70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26098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7065" name="Text Box 9"/>
          <p:cNvSpPr txBox="1">
            <a:spLocks noChangeArrowheads="1"/>
          </p:cNvSpPr>
          <p:nvPr/>
        </p:nvSpPr>
        <p:spPr bwMode="auto">
          <a:xfrm>
            <a:off x="3657600" y="30019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51244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6080125" y="361791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7146925" y="361791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6572250" y="36115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graphicFrame>
        <p:nvGraphicFramePr>
          <p:cNvPr id="5580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26098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3657600" y="3001963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558090" name="Text Box 10"/>
          <p:cNvSpPr txBox="1">
            <a:spLocks noChangeArrowheads="1"/>
          </p:cNvSpPr>
          <p:nvPr/>
        </p:nvSpPr>
        <p:spPr bwMode="auto">
          <a:xfrm>
            <a:off x="51244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/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>
            <a:off x="6343650" y="30019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B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1371600" y="3048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1371600" y="37338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A:</a:t>
            </a:r>
            <a:endParaRPr lang="en-US" sz="2400"/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13716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B:</a:t>
            </a:r>
            <a:endParaRPr lang="en-US" sz="2400"/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4506913" y="2286000"/>
            <a:ext cx="293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</a:t>
            </a:r>
            <a:endParaRPr 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Protocol Flow Tree</a:t>
            </a: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4419600" y="2289175"/>
            <a:ext cx="10086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</a:rPr>
              <a:t>A</a:t>
            </a:r>
            <a:endParaRPr lang="en-US" sz="9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Pruning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/>
              <a:t>When the pruning is complete one will end up with either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Pruning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When the pruning is complete one will end up with either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3200" dirty="0"/>
              <a:t>a winner before the protocol has begun, or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Pruning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When the pruning is complete one will end up with either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3200" dirty="0"/>
              <a:t>a winner before the protocol has begun, or</a:t>
            </a:r>
          </a:p>
          <a:p>
            <a:endParaRPr lang="en-US" sz="3200" dirty="0"/>
          </a:p>
          <a:p>
            <a:r>
              <a:rPr lang="en-US" sz="3200" dirty="0"/>
              <a:t>a useless infinite game.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of Part I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7200"/>
              <a:t>Remote coin flipping is utterly impossible!!!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/>
              <a:t>The INTEGERS</a:t>
            </a:r>
          </a:p>
          <a:p>
            <a:pPr>
              <a:buFontTx/>
              <a:buNone/>
            </a:pPr>
            <a:endParaRPr lang="en-US" b="1" u="sng"/>
          </a:p>
          <a:p>
            <a:pPr>
              <a:buFontTx/>
              <a:buNone/>
            </a:pPr>
            <a:r>
              <a:rPr lang="en-US" b="1">
                <a:solidFill>
                  <a:schemeClr val="accent2"/>
                </a:solidFill>
              </a:rPr>
              <a:t>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0        </a:t>
            </a:r>
            <a:r>
              <a:rPr lang="en-US" b="1" dirty="0">
                <a:solidFill>
                  <a:schemeClr val="accent2"/>
                </a:solidFill>
              </a:rPr>
              <a:t>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</a:t>
            </a:r>
          </a:p>
        </p:txBody>
      </p:sp>
      <p:graphicFrame>
        <p:nvGraphicFramePr>
          <p:cNvPr id="5345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1828800" y="2057400"/>
            <a:ext cx="176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b="1" dirty="0">
                <a:solidFill>
                  <a:schemeClr val="accent2"/>
                </a:solidFill>
              </a:rPr>
              <a:t>2        6        10      14        18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</a:t>
            </a:r>
            <a:r>
              <a:rPr lang="en-US" b="1" dirty="0">
                <a:solidFill>
                  <a:schemeClr val="accent2"/>
                </a:solidFill>
              </a:rPr>
              <a:t>2        6        10      14        18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</a:t>
            </a:r>
            <a:r>
              <a:rPr lang="en-US" b="1" dirty="0">
                <a:solidFill>
                  <a:schemeClr val="accent2"/>
                </a:solidFill>
              </a:rPr>
              <a:t>3        7        11      15        19 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Remotely Flip a Coin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</a:t>
            </a:r>
            <a:r>
              <a:rPr lang="en-US" b="1" dirty="0">
                <a:solidFill>
                  <a:schemeClr val="accent2"/>
                </a:solidFill>
              </a:rPr>
              <a:t>2        6        10      14        18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</a:t>
            </a:r>
            <a:r>
              <a:rPr lang="en-US" b="1" dirty="0">
                <a:solidFill>
                  <a:schemeClr val="accent2"/>
                </a:solidFill>
              </a:rPr>
              <a:t>3        7        11      15        19  …</a:t>
            </a: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27125" y="33528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Even</a:t>
            </a:r>
          </a:p>
        </p:txBody>
      </p:sp>
      <p:sp>
        <p:nvSpPr>
          <p:cNvPr id="908294" name="Line 6"/>
          <p:cNvSpPr>
            <a:spLocks noChangeShapeType="1"/>
          </p:cNvSpPr>
          <p:nvPr/>
        </p:nvSpPr>
        <p:spPr bwMode="auto">
          <a:xfrm>
            <a:off x="1828800" y="3886200"/>
            <a:ext cx="762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8295" name="Line 7"/>
          <p:cNvSpPr>
            <a:spLocks noChangeShapeType="1"/>
          </p:cNvSpPr>
          <p:nvPr/>
        </p:nvSpPr>
        <p:spPr bwMode="auto">
          <a:xfrm flipV="1">
            <a:off x="1828800" y="3124200"/>
            <a:ext cx="4572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   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</a:t>
            </a:r>
            <a:r>
              <a:rPr lang="en-US" b="1" dirty="0">
                <a:solidFill>
                  <a:schemeClr val="accent2"/>
                </a:solidFill>
              </a:rPr>
              <a:t>2        6        10      14        18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  </a:t>
            </a:r>
            <a:r>
              <a:rPr lang="en-US" b="1" dirty="0">
                <a:solidFill>
                  <a:schemeClr val="accent2"/>
                </a:solidFill>
              </a:rPr>
              <a:t>3        7        11      15        19  …</a:t>
            </a:r>
          </a:p>
        </p:txBody>
      </p:sp>
      <p:sp>
        <p:nvSpPr>
          <p:cNvPr id="910343" name="Text Box 7"/>
          <p:cNvSpPr txBox="1">
            <a:spLocks noChangeArrowheads="1"/>
          </p:cNvSpPr>
          <p:nvPr/>
        </p:nvSpPr>
        <p:spPr bwMode="auto">
          <a:xfrm>
            <a:off x="1447800" y="3321049"/>
            <a:ext cx="1196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4</a:t>
            </a:r>
            <a:r>
              <a:rPr lang="en-US" sz="2800" i="1" dirty="0">
                <a:latin typeface="+mj-lt"/>
              </a:rPr>
              <a:t>n </a:t>
            </a:r>
            <a:r>
              <a:rPr lang="en-US" sz="2800" b="1" dirty="0">
                <a:latin typeface="+mj-lt"/>
              </a:rPr>
              <a:t>+</a:t>
            </a:r>
            <a:r>
              <a:rPr lang="en-US" sz="2800" dirty="0">
                <a:latin typeface="+mj-lt"/>
              </a:rPr>
              <a:t> 1:</a:t>
            </a: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1447800" y="4038600"/>
            <a:ext cx="11969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4</a:t>
            </a:r>
            <a:r>
              <a:rPr lang="en-US" sz="2800" i="1" dirty="0">
                <a:latin typeface="+mj-lt"/>
              </a:rPr>
              <a:t>n </a:t>
            </a:r>
            <a:r>
              <a:rPr lang="en-US" sz="4800" i="1" dirty="0">
                <a:latin typeface="+mj-lt"/>
              </a:rPr>
              <a:t>-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1: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</a:t>
            </a:r>
            <a:r>
              <a:rPr lang="en-US" b="1" dirty="0">
                <a:solidFill>
                  <a:schemeClr val="accent2"/>
                </a:solidFill>
              </a:rPr>
              <a:t>2        6        10      14        18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  </a:t>
            </a:r>
            <a:r>
              <a:rPr lang="en-US" b="1" dirty="0">
                <a:solidFill>
                  <a:schemeClr val="accent2"/>
                </a:solidFill>
              </a:rPr>
              <a:t>3        7        11      15        19  …</a:t>
            </a:r>
          </a:p>
        </p:txBody>
      </p:sp>
      <p:sp>
        <p:nvSpPr>
          <p:cNvPr id="927748" name="Text Box 4"/>
          <p:cNvSpPr txBox="1">
            <a:spLocks noChangeArrowheads="1"/>
          </p:cNvSpPr>
          <p:nvPr/>
        </p:nvSpPr>
        <p:spPr bwMode="auto">
          <a:xfrm>
            <a:off x="1336675" y="3357562"/>
            <a:ext cx="141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Type </a:t>
            </a:r>
            <a:r>
              <a:rPr lang="en-US" sz="2800" b="1" dirty="0">
                <a:latin typeface="+mj-lt"/>
              </a:rPr>
              <a:t>+</a:t>
            </a:r>
            <a:r>
              <a:rPr lang="en-US" sz="2800" dirty="0">
                <a:latin typeface="+mj-lt"/>
              </a:rPr>
              <a:t>1:</a:t>
            </a:r>
          </a:p>
        </p:txBody>
      </p:sp>
      <p:sp>
        <p:nvSpPr>
          <p:cNvPr id="927749" name="Text Box 5"/>
          <p:cNvSpPr txBox="1">
            <a:spLocks noChangeArrowheads="1"/>
          </p:cNvSpPr>
          <p:nvPr/>
        </p:nvSpPr>
        <p:spPr bwMode="auto">
          <a:xfrm>
            <a:off x="1336675" y="4038600"/>
            <a:ext cx="1421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Type</a:t>
            </a:r>
            <a:r>
              <a:rPr lang="en-US" sz="2800" i="1" dirty="0">
                <a:latin typeface="+mj-lt"/>
              </a:rPr>
              <a:t> </a:t>
            </a:r>
            <a:r>
              <a:rPr lang="en-US" sz="4800" i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1: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Fact 1</a:t>
            </a:r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r>
              <a:rPr lang="en-US" sz="3200" dirty="0"/>
              <a:t>Multiplying two (odd) integers of the same type always yields a product of Type +1.</a:t>
            </a:r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(4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+1)(4</a:t>
            </a:r>
            <a:r>
              <a:rPr lang="en-US" sz="3200" i="1" dirty="0">
                <a:solidFill>
                  <a:srgbClr val="00B050"/>
                </a:solidFill>
              </a:rPr>
              <a:t>q</a:t>
            </a:r>
            <a:r>
              <a:rPr lang="en-US" sz="3200" dirty="0">
                <a:solidFill>
                  <a:srgbClr val="00B050"/>
                </a:solidFill>
              </a:rPr>
              <a:t>+1)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= 16</a:t>
            </a:r>
            <a:r>
              <a:rPr lang="en-US" sz="3200" i="1" dirty="0">
                <a:solidFill>
                  <a:srgbClr val="00B050"/>
                </a:solidFill>
              </a:rPr>
              <a:t>pq</a:t>
            </a:r>
            <a:r>
              <a:rPr lang="en-US" sz="3200" dirty="0">
                <a:solidFill>
                  <a:srgbClr val="00B050"/>
                </a:solidFill>
              </a:rPr>
              <a:t>+4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+4</a:t>
            </a:r>
            <a:r>
              <a:rPr lang="en-US" sz="3200" i="1" dirty="0">
                <a:solidFill>
                  <a:srgbClr val="00B050"/>
                </a:solidFill>
              </a:rPr>
              <a:t>q</a:t>
            </a:r>
            <a:r>
              <a:rPr lang="en-US" sz="3200" dirty="0">
                <a:solidFill>
                  <a:srgbClr val="00B050"/>
                </a:solidFill>
              </a:rPr>
              <a:t>+1 = 4(4</a:t>
            </a:r>
            <a:r>
              <a:rPr lang="en-US" sz="3200" i="1" dirty="0">
                <a:solidFill>
                  <a:srgbClr val="00B050"/>
                </a:solidFill>
              </a:rPr>
              <a:t>pq</a:t>
            </a:r>
            <a:r>
              <a:rPr lang="en-US" sz="3200" dirty="0">
                <a:solidFill>
                  <a:srgbClr val="00B050"/>
                </a:solidFill>
              </a:rPr>
              <a:t>+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+</a:t>
            </a:r>
            <a:r>
              <a:rPr lang="en-US" sz="3200" i="1" dirty="0">
                <a:solidFill>
                  <a:srgbClr val="00B050"/>
                </a:solidFill>
              </a:rPr>
              <a:t>q</a:t>
            </a:r>
            <a:r>
              <a:rPr lang="en-US" sz="3200" dirty="0">
                <a:solidFill>
                  <a:srgbClr val="00B050"/>
                </a:solidFill>
              </a:rPr>
              <a:t>)+1</a:t>
            </a:r>
            <a:endParaRPr lang="en-US" sz="3200" i="1" dirty="0">
              <a:solidFill>
                <a:srgbClr val="00B050"/>
              </a:solidFill>
            </a:endParaRPr>
          </a:p>
          <a:p>
            <a:pPr algn="ctr">
              <a:lnSpc>
                <a:spcPct val="0"/>
              </a:lnSpc>
              <a:buFontTx/>
              <a:buNone/>
            </a:pPr>
            <a:endParaRPr lang="en-US" sz="3200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(4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–1)(4</a:t>
            </a:r>
            <a:r>
              <a:rPr lang="en-US" sz="3200" i="1" dirty="0">
                <a:solidFill>
                  <a:srgbClr val="00B050"/>
                </a:solidFill>
              </a:rPr>
              <a:t>q</a:t>
            </a:r>
            <a:r>
              <a:rPr lang="en-US" sz="3200" dirty="0">
                <a:solidFill>
                  <a:srgbClr val="00B050"/>
                </a:solidFill>
              </a:rPr>
              <a:t>–1) =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16</a:t>
            </a:r>
            <a:r>
              <a:rPr lang="en-US" sz="3200" i="1" dirty="0">
                <a:solidFill>
                  <a:srgbClr val="00B050"/>
                </a:solidFill>
              </a:rPr>
              <a:t>pq</a:t>
            </a:r>
            <a:r>
              <a:rPr lang="en-US" sz="3200" dirty="0">
                <a:solidFill>
                  <a:srgbClr val="00B050"/>
                </a:solidFill>
              </a:rPr>
              <a:t>–4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–4</a:t>
            </a:r>
            <a:r>
              <a:rPr lang="en-US" sz="3200" i="1" dirty="0">
                <a:solidFill>
                  <a:srgbClr val="00B050"/>
                </a:solidFill>
              </a:rPr>
              <a:t>q</a:t>
            </a:r>
            <a:r>
              <a:rPr lang="en-US" sz="3200" dirty="0">
                <a:solidFill>
                  <a:srgbClr val="00B050"/>
                </a:solidFill>
              </a:rPr>
              <a:t>+1 = 4(4</a:t>
            </a:r>
            <a:r>
              <a:rPr lang="en-US" sz="3200" i="1" dirty="0">
                <a:solidFill>
                  <a:srgbClr val="00B050"/>
                </a:solidFill>
              </a:rPr>
              <a:t>pq</a:t>
            </a:r>
            <a:r>
              <a:rPr lang="en-US" sz="3200" dirty="0">
                <a:solidFill>
                  <a:srgbClr val="00B050"/>
                </a:solidFill>
              </a:rPr>
              <a:t>–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–</a:t>
            </a:r>
            <a:r>
              <a:rPr lang="en-US" sz="3200" i="1" dirty="0">
                <a:solidFill>
                  <a:srgbClr val="00B050"/>
                </a:solidFill>
              </a:rPr>
              <a:t>q</a:t>
            </a:r>
            <a:r>
              <a:rPr lang="en-US" sz="3200" dirty="0">
                <a:solidFill>
                  <a:srgbClr val="00B050"/>
                </a:solidFill>
              </a:rPr>
              <a:t>)+1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Fact 2</a:t>
            </a:r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r>
              <a:rPr lang="en-US" sz="3200" dirty="0"/>
              <a:t>There is no known method (other than factoring) to distinguish a product of two “Type +1” integers from a product of two “Type –1” integers.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u="sng" dirty="0"/>
              <a:t>Fact 3</a:t>
            </a:r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r>
              <a:rPr lang="en-US" sz="3600" dirty="0"/>
              <a:t>Factoring large integers is believed to be </a:t>
            </a:r>
            <a:r>
              <a:rPr lang="en-US" sz="3600" b="1" i="1" dirty="0"/>
              <a:t>much</a:t>
            </a:r>
            <a:r>
              <a:rPr lang="en-US" sz="3600" dirty="0"/>
              <a:t> harder than multiplying large integers.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Characters</a:t>
            </a:r>
          </a:p>
        </p:txBody>
      </p:sp>
      <p:graphicFrame>
        <p:nvGraphicFramePr>
          <p:cNvPr id="5355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5867400" y="2057400"/>
            <a:ext cx="176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Alice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sp>
        <p:nvSpPr>
          <p:cNvPr id="9769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</p:txBody>
      </p:sp>
      <p:sp>
        <p:nvSpPr>
          <p:cNvPr id="9779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</p:txBody>
      </p:sp>
      <p:sp>
        <p:nvSpPr>
          <p:cNvPr id="978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>
                <a:solidFill>
                  <a:schemeClr val="accent2"/>
                </a:solidFill>
              </a:rPr>
              <a:t>Bob</a:t>
            </a:r>
          </a:p>
          <a:p>
            <a:endParaRPr lang="en-US" u="sn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graphicFrame>
        <p:nvGraphicFramePr>
          <p:cNvPr id="566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Alice                Bob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4317776" y="4154269"/>
            <a:ext cx="48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+mj-lt"/>
              </a:rPr>
              <a:t>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olidFill>
                  <a:srgbClr val="66FF66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u="sng" smtClean="0">
                <a:solidFill>
                  <a:schemeClr val="accent2"/>
                </a:solidFill>
              </a:rPr>
              <a:t>Alice</a:t>
            </a:r>
          </a:p>
          <a:p>
            <a:r>
              <a:rPr lang="en-US" smtClean="0"/>
              <a:t>Randomly select a bit </a:t>
            </a:r>
            <a:r>
              <a:rPr lang="en-US" i="1" smtClean="0">
                <a:solidFill>
                  <a:srgbClr val="00B050"/>
                </a:solidFill>
              </a:rPr>
              <a:t>b</a:t>
            </a:r>
            <a:r>
              <a:rPr lang="en-US" smtClean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smtClean="0">
                <a:sym typeface="Symbol" pitchFamily="18" charset="2"/>
              </a:rPr>
              <a:t> and</a:t>
            </a:r>
            <a:r>
              <a:rPr lang="en-US" smtClean="0"/>
              <a:t> two </a:t>
            </a:r>
            <a:r>
              <a:rPr lang="en-US" i="1" smtClean="0"/>
              <a:t>large </a:t>
            </a:r>
            <a:r>
              <a:rPr lang="en-US" smtClean="0"/>
              <a:t>integers </a:t>
            </a:r>
            <a:r>
              <a:rPr lang="en-US" i="1" smtClean="0">
                <a:solidFill>
                  <a:srgbClr val="00B050"/>
                </a:solidFill>
              </a:rPr>
              <a:t>P</a:t>
            </a:r>
            <a:r>
              <a:rPr lang="en-US" smtClean="0"/>
              <a:t> and </a:t>
            </a:r>
            <a:r>
              <a:rPr lang="en-US" i="1" smtClean="0">
                <a:solidFill>
                  <a:srgbClr val="00B050"/>
                </a:solidFill>
              </a:rPr>
              <a:t>Q</a:t>
            </a:r>
            <a:r>
              <a:rPr lang="en-US" smtClean="0"/>
              <a:t> – both of type </a:t>
            </a:r>
            <a:r>
              <a:rPr lang="en-US" i="1" smtClean="0">
                <a:solidFill>
                  <a:srgbClr val="00B050"/>
                </a:solidFill>
              </a:rPr>
              <a:t>b</a:t>
            </a:r>
            <a:r>
              <a:rPr lang="en-US" smtClean="0">
                <a:sym typeface="Symbol" pitchFamily="18" charset="2"/>
              </a:rPr>
              <a:t>.</a:t>
            </a:r>
          </a:p>
          <a:p>
            <a:r>
              <a:rPr lang="en-US" smtClean="0">
                <a:sym typeface="Symbol" pitchFamily="18" charset="2"/>
              </a:rPr>
              <a:t>Compute </a:t>
            </a:r>
            <a:r>
              <a:rPr lang="en-US" i="1" smtClean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smtClean="0"/>
              <a:t>.</a:t>
            </a:r>
          </a:p>
          <a:p>
            <a:r>
              <a:rPr lang="en-US" smtClean="0"/>
              <a:t>S</a:t>
            </a:r>
            <a:r>
              <a:rPr lang="en-US" smtClean="0">
                <a:sym typeface="Symbol" pitchFamily="18" charset="2"/>
              </a:rPr>
              <a:t>end </a:t>
            </a:r>
            <a:r>
              <a:rPr lang="en-US" i="1" smtClean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to Bob.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graphicFrame>
        <p:nvGraphicFramePr>
          <p:cNvPr id="5693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Alice                Bob</a:t>
            </a:r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4495800" y="4114800"/>
            <a:ext cx="4219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+mj-lt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11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u="sng" smtClean="0">
                <a:solidFill>
                  <a:schemeClr val="accent2"/>
                </a:solidFill>
              </a:rPr>
              <a:t>Alice</a:t>
            </a:r>
          </a:p>
          <a:p>
            <a:r>
              <a:rPr lang="en-US" smtClean="0"/>
              <a:t>Randomly select a bit </a:t>
            </a:r>
            <a:r>
              <a:rPr lang="en-US" i="1" smtClean="0">
                <a:solidFill>
                  <a:srgbClr val="00B050"/>
                </a:solidFill>
              </a:rPr>
              <a:t>b</a:t>
            </a:r>
            <a:r>
              <a:rPr lang="en-US" smtClean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smtClean="0">
                <a:sym typeface="Symbol" pitchFamily="18" charset="2"/>
              </a:rPr>
              <a:t> and</a:t>
            </a:r>
            <a:r>
              <a:rPr lang="en-US" smtClean="0"/>
              <a:t> two </a:t>
            </a:r>
            <a:r>
              <a:rPr lang="en-US" i="1" smtClean="0"/>
              <a:t>large </a:t>
            </a:r>
            <a:r>
              <a:rPr lang="en-US" smtClean="0"/>
              <a:t>integers </a:t>
            </a:r>
            <a:r>
              <a:rPr lang="en-US" i="1" smtClean="0">
                <a:solidFill>
                  <a:srgbClr val="00B050"/>
                </a:solidFill>
              </a:rPr>
              <a:t>P</a:t>
            </a:r>
            <a:r>
              <a:rPr lang="en-US" smtClean="0"/>
              <a:t> and </a:t>
            </a:r>
            <a:r>
              <a:rPr lang="en-US" i="1" smtClean="0">
                <a:solidFill>
                  <a:srgbClr val="00B050"/>
                </a:solidFill>
              </a:rPr>
              <a:t>Q</a:t>
            </a:r>
            <a:r>
              <a:rPr lang="en-US" smtClean="0"/>
              <a:t> – both of type </a:t>
            </a:r>
            <a:r>
              <a:rPr lang="en-US" i="1" smtClean="0">
                <a:solidFill>
                  <a:srgbClr val="00B050"/>
                </a:solidFill>
              </a:rPr>
              <a:t>b</a:t>
            </a:r>
            <a:r>
              <a:rPr lang="en-US" smtClean="0">
                <a:sym typeface="Symbol" pitchFamily="18" charset="2"/>
              </a:rPr>
              <a:t>.</a:t>
            </a:r>
          </a:p>
          <a:p>
            <a:r>
              <a:rPr lang="en-US" smtClean="0">
                <a:sym typeface="Symbol" pitchFamily="18" charset="2"/>
              </a:rPr>
              <a:t>Compute </a:t>
            </a:r>
            <a:r>
              <a:rPr lang="en-US" i="1" smtClean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smtClean="0"/>
              <a:t>.</a:t>
            </a:r>
          </a:p>
          <a:p>
            <a:r>
              <a:rPr lang="en-US" smtClean="0"/>
              <a:t>S</a:t>
            </a:r>
            <a:r>
              <a:rPr lang="en-US" smtClean="0">
                <a:sym typeface="Symbol" pitchFamily="18" charset="2"/>
              </a:rPr>
              <a:t>end </a:t>
            </a:r>
            <a:r>
              <a:rPr lang="en-US" i="1" smtClean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to Bob.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4953000" y="4572000"/>
            <a:ext cx="3505200" cy="1447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Bob wins if and only</a:t>
            </a:r>
          </a:p>
          <a:p>
            <a:r>
              <a:rPr lang="en-US" sz="2800" dirty="0"/>
              <a:t>if he correctly guesses</a:t>
            </a:r>
          </a:p>
          <a:p>
            <a:r>
              <a:rPr lang="en-US" sz="2800" dirty="0"/>
              <a:t>the value of </a:t>
            </a:r>
            <a:r>
              <a:rPr lang="en-US" sz="2800" i="1" dirty="0">
                <a:solidFill>
                  <a:schemeClr val="hlink"/>
                </a:solidFill>
              </a:rPr>
              <a:t>b</a:t>
            </a:r>
            <a:r>
              <a:rPr lang="en-US" sz="2800" i="1" dirty="0"/>
              <a:t>.</a:t>
            </a:r>
            <a:endParaRPr lang="en-US" dirty="0"/>
          </a:p>
        </p:txBody>
      </p:sp>
      <p:sp>
        <p:nvSpPr>
          <p:cNvPr id="571399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ym typeface="Symbol" pitchFamily="18" charset="2"/>
              </a:rPr>
              <a:t> 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Communication</a:t>
            </a:r>
          </a:p>
        </p:txBody>
      </p:sp>
      <p:graphicFrame>
        <p:nvGraphicFramePr>
          <p:cNvPr id="5365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 talking to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4953000" y="4572000"/>
            <a:ext cx="3505200" cy="1447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Bob wins if and only</a:t>
            </a:r>
          </a:p>
          <a:p>
            <a:r>
              <a:rPr lang="en-US" sz="2800" dirty="0"/>
              <a:t>if he correctly guesses</a:t>
            </a:r>
          </a:p>
          <a:p>
            <a:r>
              <a:rPr lang="en-US" sz="2800" dirty="0"/>
              <a:t>the value of </a:t>
            </a:r>
            <a:r>
              <a:rPr lang="en-US" sz="2800" i="1" dirty="0">
                <a:solidFill>
                  <a:schemeClr val="hlink"/>
                </a:solidFill>
              </a:rPr>
              <a:t>b</a:t>
            </a:r>
            <a:r>
              <a:rPr lang="en-US" sz="2800" i="1" dirty="0"/>
              <a:t>.</a:t>
            </a:r>
            <a:endParaRPr lang="en-US" dirty="0"/>
          </a:p>
        </p:txBody>
      </p:sp>
      <p:sp>
        <p:nvSpPr>
          <p:cNvPr id="91955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ym typeface="Symbol" pitchFamily="18" charset="2"/>
              </a:rPr>
              <a:t> 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    After receiving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from Bob, reveal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Q</a:t>
            </a:r>
            <a:r>
              <a:rPr lang="en-US" i="1" dirty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609600" y="5029200"/>
            <a:ext cx="396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graphicFrame>
        <p:nvGraphicFramePr>
          <p:cNvPr id="5734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Alice                Bob</a:t>
            </a:r>
          </a:p>
        </p:txBody>
      </p:sp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4114800" y="4114800"/>
            <a:ext cx="848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  <a:latin typeface="+mj-lt"/>
              </a:rPr>
              <a:t>P</a:t>
            </a:r>
            <a:r>
              <a:rPr lang="en-US" sz="3600" dirty="0"/>
              <a:t>,</a:t>
            </a:r>
            <a:r>
              <a:rPr lang="en-US" sz="3600" i="1" dirty="0">
                <a:solidFill>
                  <a:srgbClr val="00B050"/>
                </a:solidFill>
                <a:latin typeface="+mj-lt"/>
              </a:rPr>
              <a:t>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4953000" y="4572000"/>
            <a:ext cx="3505200" cy="1447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Bob wins if and only</a:t>
            </a:r>
          </a:p>
          <a:p>
            <a:r>
              <a:rPr lang="en-US" sz="2800" dirty="0"/>
              <a:t>if he correctly guesses</a:t>
            </a:r>
          </a:p>
          <a:p>
            <a:r>
              <a:rPr lang="en-US" sz="2800" dirty="0"/>
              <a:t>the value of </a:t>
            </a:r>
            <a:r>
              <a:rPr lang="en-US" sz="2800" i="1" dirty="0">
                <a:solidFill>
                  <a:schemeClr val="hlink"/>
                </a:solidFill>
              </a:rPr>
              <a:t>b</a:t>
            </a:r>
            <a:r>
              <a:rPr lang="en-US" sz="2800" i="1" dirty="0"/>
              <a:t>.</a:t>
            </a:r>
            <a:endParaRPr lang="en-US" dirty="0"/>
          </a:p>
        </p:txBody>
      </p:sp>
      <p:sp>
        <p:nvSpPr>
          <p:cNvPr id="91955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ym typeface="Symbol" pitchFamily="18" charset="2"/>
              </a:rPr>
              <a:t> 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    After receiving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from Bob, reveal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Q</a:t>
            </a:r>
            <a:r>
              <a:rPr lang="en-US" i="1" dirty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609600" y="5029200"/>
            <a:ext cx="396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 dirty="0"/>
              <a:t>The INTEGERS</a:t>
            </a:r>
          </a:p>
          <a:p>
            <a:pPr>
              <a:buFontTx/>
              <a:buNone/>
            </a:pPr>
            <a:endParaRPr lang="en-US" b="1" u="sng" dirty="0"/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</a:t>
            </a:r>
            <a:r>
              <a:rPr lang="en-US" b="1" dirty="0">
                <a:solidFill>
                  <a:schemeClr val="accent2"/>
                </a:solidFill>
              </a:rPr>
              <a:t>0        4        8        12        16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b="1" dirty="0">
                <a:solidFill>
                  <a:schemeClr val="accent2"/>
                </a:solidFill>
              </a:rPr>
              <a:t>1        5        9        13        17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</a:t>
            </a:r>
            <a:r>
              <a:rPr lang="en-US" b="1" dirty="0">
                <a:solidFill>
                  <a:schemeClr val="accent2"/>
                </a:solidFill>
              </a:rPr>
              <a:t>2        6        10      14        18  …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</a:t>
            </a:r>
            <a:r>
              <a:rPr lang="en-US" b="1" dirty="0" smtClean="0">
                <a:solidFill>
                  <a:schemeClr val="accent2"/>
                </a:solidFill>
              </a:rPr>
              <a:t>                                  </a:t>
            </a:r>
            <a:r>
              <a:rPr lang="en-US" b="1" dirty="0">
                <a:solidFill>
                  <a:schemeClr val="accent2"/>
                </a:solidFill>
              </a:rPr>
              <a:t>3        7        11      15        19  …</a:t>
            </a:r>
          </a:p>
        </p:txBody>
      </p:sp>
      <p:sp>
        <p:nvSpPr>
          <p:cNvPr id="927748" name="Text Box 4"/>
          <p:cNvSpPr txBox="1">
            <a:spLocks noChangeArrowheads="1"/>
          </p:cNvSpPr>
          <p:nvPr/>
        </p:nvSpPr>
        <p:spPr bwMode="auto">
          <a:xfrm>
            <a:off x="1336675" y="3357562"/>
            <a:ext cx="141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Type </a:t>
            </a:r>
            <a:r>
              <a:rPr lang="en-US" sz="2800" b="1" dirty="0">
                <a:latin typeface="+mj-lt"/>
              </a:rPr>
              <a:t>+</a:t>
            </a:r>
            <a:r>
              <a:rPr lang="en-US" sz="2800" dirty="0">
                <a:latin typeface="+mj-lt"/>
              </a:rPr>
              <a:t>1:</a:t>
            </a:r>
          </a:p>
        </p:txBody>
      </p:sp>
      <p:sp>
        <p:nvSpPr>
          <p:cNvPr id="927749" name="Text Box 5"/>
          <p:cNvSpPr txBox="1">
            <a:spLocks noChangeArrowheads="1"/>
          </p:cNvSpPr>
          <p:nvPr/>
        </p:nvSpPr>
        <p:spPr bwMode="auto">
          <a:xfrm>
            <a:off x="1336675" y="4038600"/>
            <a:ext cx="1421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Type</a:t>
            </a:r>
            <a:r>
              <a:rPr lang="en-US" sz="2800" i="1" dirty="0">
                <a:latin typeface="+mj-lt"/>
              </a:rPr>
              <a:t> </a:t>
            </a:r>
            <a:r>
              <a:rPr lang="en-US" sz="4800" i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1: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4953000" y="4572000"/>
            <a:ext cx="3505200" cy="1447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Bob wins if and only</a:t>
            </a:r>
          </a:p>
          <a:p>
            <a:r>
              <a:rPr lang="en-US" sz="2800" dirty="0"/>
              <a:t>if he correctly guesses</a:t>
            </a:r>
          </a:p>
          <a:p>
            <a:r>
              <a:rPr lang="en-US" sz="2800" dirty="0"/>
              <a:t>the value of </a:t>
            </a:r>
            <a:r>
              <a:rPr lang="en-US" sz="2800" i="1" dirty="0">
                <a:solidFill>
                  <a:schemeClr val="hlink"/>
                </a:solidFill>
              </a:rPr>
              <a:t>b</a:t>
            </a:r>
            <a:r>
              <a:rPr lang="en-US" sz="2800" i="1" dirty="0"/>
              <a:t>.</a:t>
            </a:r>
            <a:endParaRPr lang="en-US" dirty="0"/>
          </a:p>
        </p:txBody>
      </p:sp>
      <p:sp>
        <p:nvSpPr>
          <p:cNvPr id="91955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ym typeface="Symbol" pitchFamily="18" charset="2"/>
              </a:rPr>
              <a:t> 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dirty="0"/>
              <a:t>integers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    After receiving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from Bob, reveal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Q</a:t>
            </a:r>
            <a:r>
              <a:rPr lang="en-US" i="1" dirty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609600" y="5029200"/>
            <a:ext cx="396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Remotely Flip a Coin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Bob</a:t>
            </a:r>
          </a:p>
          <a:p>
            <a:r>
              <a:rPr lang="en-US" dirty="0"/>
              <a:t>After receiving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/>
              <a:t> from Alice, guess the value of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i="1" dirty="0"/>
              <a:t> </a:t>
            </a:r>
            <a:r>
              <a:rPr lang="en-US" dirty="0"/>
              <a:t>and send this guess to Alice.</a:t>
            </a:r>
            <a:endParaRPr lang="en-US" u="sng" dirty="0"/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4953000" y="4572000"/>
            <a:ext cx="3505200" cy="1447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Bob wins if and only</a:t>
            </a:r>
          </a:p>
          <a:p>
            <a:r>
              <a:rPr lang="en-US" sz="2800" dirty="0"/>
              <a:t>if he correctly guesses</a:t>
            </a:r>
          </a:p>
          <a:p>
            <a:r>
              <a:rPr lang="en-US" sz="2800" dirty="0"/>
              <a:t>the value of </a:t>
            </a:r>
            <a:r>
              <a:rPr lang="en-US" sz="2800" i="1" dirty="0">
                <a:solidFill>
                  <a:schemeClr val="hlink"/>
                </a:solidFill>
              </a:rPr>
              <a:t>b</a:t>
            </a:r>
            <a:r>
              <a:rPr lang="en-US" sz="2800" i="1" dirty="0"/>
              <a:t>.</a:t>
            </a:r>
            <a:endParaRPr lang="en-US" dirty="0"/>
          </a:p>
        </p:txBody>
      </p:sp>
      <p:sp>
        <p:nvSpPr>
          <p:cNvPr id="919557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u="sng" dirty="0">
                <a:solidFill>
                  <a:schemeClr val="accent2"/>
                </a:solidFill>
              </a:rPr>
              <a:t>Alice</a:t>
            </a:r>
          </a:p>
          <a:p>
            <a:r>
              <a:rPr lang="en-US" dirty="0"/>
              <a:t>Randomly select a bit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{1}</a:t>
            </a:r>
            <a:r>
              <a:rPr lang="en-US" dirty="0">
                <a:sym typeface="Symbol" pitchFamily="18" charset="2"/>
              </a:rPr>
              <a:t> and</a:t>
            </a:r>
            <a:r>
              <a:rPr lang="en-US" dirty="0"/>
              <a:t> two </a:t>
            </a:r>
            <a:r>
              <a:rPr lang="en-US" i="1" dirty="0"/>
              <a:t>large </a:t>
            </a:r>
            <a:r>
              <a:rPr lang="en-US" i="1" dirty="0" smtClean="0">
                <a:solidFill>
                  <a:srgbClr val="00B0F0"/>
                </a:solidFill>
              </a:rPr>
              <a:t>primes  </a:t>
            </a:r>
            <a:r>
              <a:rPr lang="en-US" sz="1600" dirty="0" smtClean="0"/>
              <a:t>  </a:t>
            </a:r>
            <a:r>
              <a:rPr lang="en-US" i="1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B050"/>
                </a:solidFill>
              </a:rPr>
              <a:t>Q</a:t>
            </a:r>
            <a:r>
              <a:rPr lang="en-US" dirty="0"/>
              <a:t> – both of type </a:t>
            </a:r>
            <a:r>
              <a:rPr lang="en-US" i="1" dirty="0">
                <a:solidFill>
                  <a:srgbClr val="00B050"/>
                </a:solidFill>
              </a:rPr>
              <a:t>b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>
                <a:sym typeface="Symbol" pitchFamily="18" charset="2"/>
              </a:rPr>
              <a:t>Compute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 = PQ</a:t>
            </a:r>
            <a:r>
              <a:rPr lang="en-US" dirty="0"/>
              <a:t>.</a:t>
            </a:r>
          </a:p>
          <a:p>
            <a:r>
              <a:rPr lang="en-US" dirty="0"/>
              <a:t>S</a:t>
            </a:r>
            <a:r>
              <a:rPr lang="en-US" dirty="0">
                <a:sym typeface="Symbol" pitchFamily="18" charset="2"/>
              </a:rPr>
              <a:t>end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to Bob.</a:t>
            </a:r>
          </a:p>
          <a:p>
            <a:pPr>
              <a:buFontTx/>
              <a:buNone/>
            </a:pPr>
            <a:r>
              <a:rPr lang="en-US" dirty="0">
                <a:sym typeface="Symbol" pitchFamily="18" charset="2"/>
              </a:rPr>
              <a:t>    After receiving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b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from Bob, reveal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>
                <a:solidFill>
                  <a:srgbClr val="00B050"/>
                </a:solidFill>
                <a:sym typeface="Symbol" pitchFamily="18" charset="2"/>
              </a:rPr>
              <a:t>Q</a:t>
            </a:r>
            <a:r>
              <a:rPr lang="en-US" i="1" dirty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609600" y="5029200"/>
            <a:ext cx="396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</a:t>
            </a:r>
            <a:r>
              <a:rPr lang="en-US" dirty="0" err="1"/>
              <a:t>Primality</a:t>
            </a:r>
            <a:r>
              <a:rPr lang="en-US" dirty="0"/>
              <a:t> 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Basic result from group theory –</a:t>
            </a:r>
          </a:p>
          <a:p>
            <a:pPr lvl="1">
              <a:buFontTx/>
              <a:buNone/>
            </a:pPr>
            <a:r>
              <a:rPr lang="en-US" sz="3200" dirty="0"/>
              <a:t>If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is a prime, then for integers a such </a:t>
            </a:r>
            <a:r>
              <a:rPr lang="en-US" sz="3200" dirty="0" smtClean="0"/>
              <a:t>that     </a:t>
            </a:r>
            <a:r>
              <a:rPr lang="en-US" sz="3200" dirty="0">
                <a:solidFill>
                  <a:srgbClr val="00B050"/>
                </a:solidFill>
              </a:rPr>
              <a:t>0 &lt; </a:t>
            </a:r>
            <a:r>
              <a:rPr lang="en-US" sz="3200" i="1" dirty="0">
                <a:solidFill>
                  <a:srgbClr val="00B050"/>
                </a:solidFill>
              </a:rPr>
              <a:t>a </a:t>
            </a:r>
            <a:r>
              <a:rPr lang="en-US" sz="3200" dirty="0">
                <a:solidFill>
                  <a:srgbClr val="00B050"/>
                </a:solidFill>
              </a:rPr>
              <a:t>&lt;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/>
              <a:t>, then 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1800" i="1" baseline="30000" dirty="0">
                <a:solidFill>
                  <a:srgbClr val="00B050"/>
                </a:solidFill>
              </a:rPr>
              <a:t> </a:t>
            </a:r>
            <a:r>
              <a:rPr lang="en-US" sz="3200" i="1" baseline="30000" dirty="0">
                <a:solidFill>
                  <a:srgbClr val="00B050"/>
                </a:solidFill>
              </a:rPr>
              <a:t>p</a:t>
            </a:r>
            <a:r>
              <a:rPr lang="en-US" sz="1200" i="1" baseline="30000" dirty="0">
                <a:solidFill>
                  <a:srgbClr val="00B050"/>
                </a:solidFill>
              </a:rPr>
              <a:t> </a:t>
            </a:r>
            <a:r>
              <a:rPr lang="en-US" sz="3200" baseline="30000" dirty="0">
                <a:solidFill>
                  <a:srgbClr val="00B050"/>
                </a:solidFill>
              </a:rPr>
              <a:t>-</a:t>
            </a:r>
            <a:r>
              <a:rPr lang="en-US" sz="1200" baseline="30000" dirty="0">
                <a:solidFill>
                  <a:srgbClr val="00B050"/>
                </a:solidFill>
              </a:rPr>
              <a:t> </a:t>
            </a:r>
            <a:r>
              <a:rPr lang="en-US" sz="3200" baseline="30000" dirty="0">
                <a:solidFill>
                  <a:srgbClr val="00B050"/>
                </a:solidFill>
              </a:rPr>
              <a:t>1</a:t>
            </a:r>
            <a:r>
              <a:rPr lang="en-US" sz="3200" dirty="0">
                <a:solidFill>
                  <a:srgbClr val="00B050"/>
                </a:solidFill>
              </a:rPr>
              <a:t> mod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 = 1</a:t>
            </a:r>
            <a:r>
              <a:rPr lang="en-US" sz="3200" dirty="0"/>
              <a:t>.</a:t>
            </a:r>
          </a:p>
          <a:p>
            <a:pPr lvl="1">
              <a:buFontTx/>
              <a:buNone/>
            </a:pPr>
            <a:r>
              <a:rPr lang="en-US" sz="3200" dirty="0"/>
              <a:t>This is almost never true when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/>
              <a:t> is composite.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4800" dirty="0"/>
              <a:t>How are the Answers Reconciled?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The impossibility proof assumed unlimited computational ability.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4800" dirty="0"/>
              <a:t>How are the Answers Reconciled?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The impossibility proof assumed unlimited computational ability.</a:t>
            </a:r>
          </a:p>
          <a:p>
            <a:endParaRPr lang="en-US" sz="3600" dirty="0"/>
          </a:p>
          <a:p>
            <a:r>
              <a:rPr lang="en-US" sz="3600" dirty="0"/>
              <a:t>The protocol is not 50/50 – Bob has a small advantage.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4800" dirty="0"/>
              <a:t>How are the Answers Reconciled?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Character</a:t>
            </a:r>
          </a:p>
        </p:txBody>
      </p:sp>
      <p:graphicFrame>
        <p:nvGraphicFramePr>
          <p:cNvPr id="5376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3810000" y="2057400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Eve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Remote Flipping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Remote Card Playing</a:t>
            </a:r>
          </a:p>
          <a:p>
            <a:endParaRPr lang="en-US" sz="3600" dirty="0"/>
          </a:p>
          <a:p>
            <a:r>
              <a:rPr lang="en-US" sz="3600" dirty="0"/>
              <a:t>Internet Gambling</a:t>
            </a:r>
          </a:p>
          <a:p>
            <a:endParaRPr lang="en-US" sz="3600" dirty="0"/>
          </a:p>
          <a:p>
            <a:r>
              <a:rPr lang="en-US" sz="3600" dirty="0"/>
              <a:t>Various “Fair” Agreement Protocols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 Commitment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We have implemented remote coin flipping via </a:t>
            </a:r>
            <a:r>
              <a:rPr lang="en-US" sz="3600" i="1" dirty="0"/>
              <a:t>bit commitment.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200" dirty="0"/>
              <a:t>Commitment protocols can also be used for</a:t>
            </a:r>
          </a:p>
          <a:p>
            <a:r>
              <a:rPr lang="en-US" sz="3200" dirty="0"/>
              <a:t>Sealed bidding</a:t>
            </a:r>
          </a:p>
          <a:p>
            <a:r>
              <a:rPr lang="en-US" sz="3200" dirty="0"/>
              <a:t>Undisclosed contracts</a:t>
            </a:r>
          </a:p>
          <a:p>
            <a:r>
              <a:rPr lang="en-US" sz="3200" dirty="0"/>
              <a:t>Authenticated predictions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We have implemented bit commitment via </a:t>
            </a:r>
            <a:r>
              <a:rPr lang="en-US" sz="3600" i="1" dirty="0"/>
              <a:t>one-way functions.</a:t>
            </a:r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sz="3200" dirty="0"/>
              <a:t>One-way functions can be used for</a:t>
            </a:r>
          </a:p>
          <a:p>
            <a:r>
              <a:rPr lang="en-US" sz="3200" dirty="0"/>
              <a:t>Authentication</a:t>
            </a:r>
          </a:p>
          <a:p>
            <a:r>
              <a:rPr lang="en-US" sz="3200" dirty="0"/>
              <a:t>Data integrity</a:t>
            </a:r>
          </a:p>
          <a:p>
            <a:r>
              <a:rPr lang="en-US" sz="3200" dirty="0"/>
              <a:t>Strong “randomness”</a:t>
            </a:r>
          </a:p>
          <a:p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/>
              <a:t>Two basic classes of one-way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 basic classes of one-way functions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200" dirty="0"/>
              <a:t>Mathematical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 basic classes of one-way functions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200" dirty="0"/>
              <a:t>Mathematical</a:t>
            </a:r>
          </a:p>
          <a:p>
            <a:pPr lvl="1"/>
            <a:r>
              <a:rPr lang="en-US" sz="3200" dirty="0"/>
              <a:t>Multiplication:  </a:t>
            </a:r>
            <a:r>
              <a:rPr lang="en-US" sz="3200" dirty="0" smtClean="0">
                <a:solidFill>
                  <a:srgbClr val="00B050"/>
                </a:solidFill>
              </a:rPr>
              <a:t>Z=X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Y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 basic classes of one-way functions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200" dirty="0"/>
              <a:t>Mathematical</a:t>
            </a:r>
          </a:p>
          <a:p>
            <a:pPr lvl="1"/>
            <a:r>
              <a:rPr lang="en-US" sz="3200" dirty="0"/>
              <a:t>Multiplication:  </a:t>
            </a:r>
            <a:r>
              <a:rPr lang="en-US" sz="3200" dirty="0" smtClean="0">
                <a:solidFill>
                  <a:srgbClr val="00B050"/>
                </a:solidFill>
              </a:rPr>
              <a:t>Z=X</a:t>
            </a:r>
            <a:r>
              <a:rPr lang="en-US" sz="32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00B050"/>
                </a:solidFill>
              </a:rPr>
              <a:t>Y</a:t>
            </a:r>
            <a:endParaRPr lang="en-US" sz="3200" dirty="0">
              <a:solidFill>
                <a:srgbClr val="00B050"/>
              </a:solidFill>
            </a:endParaRPr>
          </a:p>
          <a:p>
            <a:pPr lvl="1"/>
            <a:r>
              <a:rPr lang="en-US" sz="3200" dirty="0"/>
              <a:t>Modular Exponentiation:  </a:t>
            </a:r>
            <a:r>
              <a:rPr lang="en-US" sz="3200" dirty="0">
                <a:solidFill>
                  <a:srgbClr val="00B050"/>
                </a:solidFill>
              </a:rPr>
              <a:t>Z =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One-Way Functions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/>
              <a:t>Two basic classes of one-way functions</a:t>
            </a:r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3200" dirty="0"/>
              <a:t>Mathematical</a:t>
            </a:r>
          </a:p>
          <a:p>
            <a:pPr lvl="1"/>
            <a:r>
              <a:rPr lang="en-US" sz="3200" dirty="0"/>
              <a:t>Multiplication:  </a:t>
            </a:r>
            <a:r>
              <a:rPr lang="en-US" sz="3200" dirty="0" smtClean="0">
                <a:solidFill>
                  <a:srgbClr val="00B050"/>
                </a:solidFill>
              </a:rPr>
              <a:t>Z=X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 smtClean="0">
                <a:solidFill>
                  <a:srgbClr val="00B050"/>
                </a:solidFill>
              </a:rPr>
              <a:t>Y</a:t>
            </a:r>
            <a:endParaRPr lang="en-US" sz="3200" dirty="0">
              <a:solidFill>
                <a:srgbClr val="00B050"/>
              </a:solidFill>
            </a:endParaRPr>
          </a:p>
          <a:p>
            <a:pPr lvl="1"/>
            <a:r>
              <a:rPr lang="en-US" sz="3200" dirty="0"/>
              <a:t>Modular Exponentiation:  </a:t>
            </a:r>
            <a:r>
              <a:rPr lang="en-US" sz="3200" dirty="0">
                <a:solidFill>
                  <a:srgbClr val="00B050"/>
                </a:solidFill>
              </a:rPr>
              <a:t>Z =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Y</a:t>
            </a:r>
            <a:r>
              <a:rPr lang="en-US" sz="3200" baseline="30000" dirty="0">
                <a:solidFill>
                  <a:srgbClr val="00B050"/>
                </a:solidFill>
              </a:rPr>
              <a:t>X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</a:p>
          <a:p>
            <a:r>
              <a:rPr lang="en-US" sz="3200" dirty="0"/>
              <a:t>Ugly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Equation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Z=Y</a:t>
            </a:r>
            <a:r>
              <a:rPr lang="en-US" sz="9600" baseline="30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96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 N</a:t>
            </a:r>
            <a:endParaRPr lang="en-US" sz="360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Communication Problem</a:t>
            </a:r>
          </a:p>
        </p:txBody>
      </p:sp>
      <p:graphicFrame>
        <p:nvGraphicFramePr>
          <p:cNvPr id="5386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2057400" y="1524000"/>
            <a:ext cx="55784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    Eve listening to  Alice talking to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Z mod N </a:t>
            </a:r>
            <a:r>
              <a:rPr lang="en-US" sz="3600" dirty="0" smtClean="0"/>
              <a:t>is the integer remainder when </a:t>
            </a:r>
            <a:r>
              <a:rPr lang="en-US" sz="3600" dirty="0" smtClean="0">
                <a:solidFill>
                  <a:srgbClr val="00B050"/>
                </a:solidFill>
              </a:rPr>
              <a:t>Z</a:t>
            </a:r>
            <a:r>
              <a:rPr lang="en-US" sz="3600" dirty="0" smtClean="0"/>
              <a:t> is divided by </a:t>
            </a:r>
            <a:r>
              <a:rPr lang="en-US" sz="3600" dirty="0" smtClean="0">
                <a:solidFill>
                  <a:srgbClr val="00B050"/>
                </a:solidFill>
              </a:rPr>
              <a:t>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Z mod N </a:t>
            </a:r>
            <a:r>
              <a:rPr lang="en-US" sz="3600" dirty="0" smtClean="0"/>
              <a:t>is the integer remainder when </a:t>
            </a:r>
            <a:r>
              <a:rPr lang="en-US" sz="3600" dirty="0" smtClean="0">
                <a:solidFill>
                  <a:srgbClr val="00B050"/>
                </a:solidFill>
              </a:rPr>
              <a:t>Z</a:t>
            </a:r>
            <a:r>
              <a:rPr lang="en-US" sz="3600" dirty="0" smtClean="0"/>
              <a:t> is divided by </a:t>
            </a:r>
            <a:r>
              <a:rPr lang="en-US" sz="3600" dirty="0" smtClean="0">
                <a:solidFill>
                  <a:srgbClr val="00B050"/>
                </a:solidFill>
              </a:rPr>
              <a:t>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u="sng" dirty="0" smtClean="0"/>
              <a:t>The Division Theorem</a:t>
            </a:r>
          </a:p>
          <a:p>
            <a:pPr marL="365760" lvl="1" indent="0">
              <a:buNone/>
            </a:pPr>
            <a:r>
              <a:rPr lang="en-US" sz="3400" dirty="0" smtClean="0"/>
              <a:t>For all integers </a:t>
            </a:r>
            <a:r>
              <a:rPr lang="en-US" sz="3400" dirty="0" smtClean="0">
                <a:solidFill>
                  <a:srgbClr val="00B050"/>
                </a:solidFill>
              </a:rPr>
              <a:t>Z</a:t>
            </a:r>
            <a:r>
              <a:rPr lang="en-US" sz="3400" dirty="0" smtClean="0"/>
              <a:t> and </a:t>
            </a:r>
            <a:r>
              <a:rPr lang="en-US" sz="3400" dirty="0" smtClean="0">
                <a:solidFill>
                  <a:srgbClr val="00B050"/>
                </a:solidFill>
              </a:rPr>
              <a:t>N&gt;0</a:t>
            </a:r>
            <a:r>
              <a:rPr lang="en-US" sz="3400" dirty="0" smtClean="0"/>
              <a:t>, there exist unique integers </a:t>
            </a:r>
            <a:r>
              <a:rPr lang="en-US" sz="3400" dirty="0" smtClean="0">
                <a:solidFill>
                  <a:srgbClr val="00B050"/>
                </a:solidFill>
              </a:rPr>
              <a:t>Q</a:t>
            </a:r>
            <a:r>
              <a:rPr lang="en-US" sz="3400" dirty="0" smtClean="0"/>
              <a:t> and </a:t>
            </a:r>
            <a:r>
              <a:rPr lang="en-US" sz="3400" dirty="0" smtClean="0">
                <a:solidFill>
                  <a:srgbClr val="00B050"/>
                </a:solidFill>
              </a:rPr>
              <a:t>R</a:t>
            </a:r>
            <a:r>
              <a:rPr lang="en-US" sz="3400" dirty="0" smtClean="0"/>
              <a:t> such that                 </a:t>
            </a:r>
            <a:r>
              <a:rPr lang="en-US" sz="3400" dirty="0" smtClean="0">
                <a:solidFill>
                  <a:srgbClr val="00B050"/>
                </a:solidFill>
              </a:rPr>
              <a:t>Z = Q</a:t>
            </a:r>
            <a:r>
              <a:rPr lang="en-US" sz="3400" dirty="0" smtClean="0">
                <a:solidFill>
                  <a:srgbClr val="00B050"/>
                </a:solidFill>
                <a:sym typeface="Symbol"/>
              </a:rPr>
              <a:t>N + R </a:t>
            </a:r>
            <a:r>
              <a:rPr lang="en-US" sz="3400" dirty="0" smtClean="0">
                <a:sym typeface="Symbol"/>
              </a:rPr>
              <a:t>and </a:t>
            </a:r>
            <a:r>
              <a:rPr lang="en-US" sz="3400" dirty="0" smtClean="0">
                <a:solidFill>
                  <a:srgbClr val="00B050"/>
                </a:solidFill>
                <a:sym typeface="Symbol"/>
              </a:rPr>
              <a:t>0  R  N</a:t>
            </a:r>
            <a:r>
              <a:rPr lang="en-US" sz="3400" dirty="0" smtClean="0">
                <a:sym typeface="Symbol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Z mod N </a:t>
            </a:r>
            <a:r>
              <a:rPr lang="en-US" sz="3600" dirty="0" smtClean="0"/>
              <a:t>is the integer remainder when </a:t>
            </a:r>
            <a:r>
              <a:rPr lang="en-US" sz="3600" dirty="0" smtClean="0">
                <a:solidFill>
                  <a:srgbClr val="00B050"/>
                </a:solidFill>
              </a:rPr>
              <a:t>Z</a:t>
            </a:r>
            <a:r>
              <a:rPr lang="en-US" sz="3600" dirty="0" smtClean="0"/>
              <a:t> is divided by </a:t>
            </a:r>
            <a:r>
              <a:rPr lang="en-US" sz="3600" dirty="0" smtClean="0">
                <a:solidFill>
                  <a:srgbClr val="00B050"/>
                </a:solidFill>
              </a:rPr>
              <a:t>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u="sng" dirty="0" smtClean="0"/>
              <a:t>The Division Theorem</a:t>
            </a:r>
          </a:p>
          <a:p>
            <a:pPr marL="365760" lvl="1" indent="0">
              <a:buNone/>
            </a:pPr>
            <a:r>
              <a:rPr lang="en-US" sz="3400" dirty="0" smtClean="0"/>
              <a:t>For all integers </a:t>
            </a:r>
            <a:r>
              <a:rPr lang="en-US" sz="3400" dirty="0" smtClean="0">
                <a:solidFill>
                  <a:srgbClr val="00B050"/>
                </a:solidFill>
              </a:rPr>
              <a:t>Z</a:t>
            </a:r>
            <a:r>
              <a:rPr lang="en-US" sz="3400" dirty="0" smtClean="0"/>
              <a:t> and </a:t>
            </a:r>
            <a:r>
              <a:rPr lang="en-US" sz="3400" dirty="0" smtClean="0">
                <a:solidFill>
                  <a:srgbClr val="00B050"/>
                </a:solidFill>
              </a:rPr>
              <a:t>N&gt;0</a:t>
            </a:r>
            <a:r>
              <a:rPr lang="en-US" sz="3400" dirty="0" smtClean="0"/>
              <a:t>, there exist unique integers </a:t>
            </a:r>
            <a:r>
              <a:rPr lang="en-US" sz="3400" dirty="0" smtClean="0">
                <a:solidFill>
                  <a:srgbClr val="00B050"/>
                </a:solidFill>
              </a:rPr>
              <a:t>Q</a:t>
            </a:r>
            <a:r>
              <a:rPr lang="en-US" sz="3400" dirty="0" smtClean="0"/>
              <a:t> and </a:t>
            </a:r>
            <a:r>
              <a:rPr lang="en-US" sz="3400" dirty="0" smtClean="0">
                <a:solidFill>
                  <a:srgbClr val="00B050"/>
                </a:solidFill>
              </a:rPr>
              <a:t>R</a:t>
            </a:r>
            <a:r>
              <a:rPr lang="en-US" sz="3400" dirty="0" smtClean="0"/>
              <a:t> such that                 </a:t>
            </a:r>
            <a:r>
              <a:rPr lang="en-US" sz="3400" dirty="0" smtClean="0">
                <a:solidFill>
                  <a:srgbClr val="00B050"/>
                </a:solidFill>
              </a:rPr>
              <a:t>Z = Q</a:t>
            </a:r>
            <a:r>
              <a:rPr lang="en-US" sz="3400" dirty="0" smtClean="0">
                <a:solidFill>
                  <a:srgbClr val="00B050"/>
                </a:solidFill>
                <a:sym typeface="Symbol"/>
              </a:rPr>
              <a:t>N + R </a:t>
            </a:r>
            <a:r>
              <a:rPr lang="en-US" sz="3400" dirty="0" smtClean="0">
                <a:sym typeface="Symbol"/>
              </a:rPr>
              <a:t>and </a:t>
            </a:r>
            <a:r>
              <a:rPr lang="en-US" sz="3400" dirty="0" smtClean="0">
                <a:solidFill>
                  <a:srgbClr val="00B050"/>
                </a:solidFill>
                <a:sym typeface="Symbol"/>
              </a:rPr>
              <a:t>0  R  N</a:t>
            </a:r>
            <a:r>
              <a:rPr lang="en-US" sz="3400" dirty="0" smtClean="0">
                <a:sym typeface="Symbol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ym typeface="Symbol"/>
              </a:rPr>
              <a:t>By definition, this unique </a:t>
            </a:r>
            <a:r>
              <a:rPr lang="en-US" sz="3600" dirty="0" smtClean="0">
                <a:solidFill>
                  <a:srgbClr val="00B050"/>
                </a:solidFill>
                <a:sym typeface="Symbol"/>
              </a:rPr>
              <a:t>R = Z mod N</a:t>
            </a:r>
            <a:r>
              <a:rPr lang="en-US" sz="3600" dirty="0" smtClean="0">
                <a:sym typeface="Symbol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(A+B)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(A+B)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(A+B)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(A+B)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(A-B)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(A-B)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(A+B)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(A+B)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(A-B)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(A-B)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>
                <a:solidFill>
                  <a:srgbClr val="00B050"/>
                </a:solidFill>
              </a:rPr>
              <a:t>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>
                <a:solidFill>
                  <a:srgbClr val="00B050"/>
                </a:solidFill>
              </a:rPr>
              <a:t>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Arithmetic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(A+B)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(A+B)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(A-B)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(A-B)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>
                <a:solidFill>
                  <a:srgbClr val="00B050"/>
                </a:solidFill>
              </a:rPr>
              <a:t>B) mod N</a:t>
            </a:r>
            <a:r>
              <a:rPr lang="en-US" sz="3200" dirty="0"/>
              <a:t>,</a:t>
            </a:r>
          </a:p>
          <a:p>
            <a:pPr lvl="1">
              <a:buFontTx/>
              <a:buNone/>
            </a:pPr>
            <a:r>
              <a:rPr lang="en-US" sz="3200" dirty="0"/>
              <a:t>compute </a:t>
            </a: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×</a:t>
            </a:r>
            <a:r>
              <a:rPr lang="en-US" sz="3200" dirty="0">
                <a:solidFill>
                  <a:srgbClr val="00B050"/>
                </a:solidFill>
              </a:rPr>
              <a:t>B) </a:t>
            </a:r>
            <a:r>
              <a:rPr lang="en-US" sz="3200" dirty="0"/>
              <a:t>and take the result </a:t>
            </a:r>
            <a:r>
              <a:rPr lang="en-US" sz="3200" dirty="0">
                <a:solidFill>
                  <a:srgbClr val="00B050"/>
                </a:solidFill>
              </a:rPr>
              <a:t>mod N</a:t>
            </a:r>
            <a:r>
              <a:rPr lang="en-US" sz="3200" dirty="0"/>
              <a:t>.</a:t>
            </a:r>
          </a:p>
          <a:p>
            <a:r>
              <a:rPr lang="en-US" sz="3200" dirty="0"/>
              <a:t>To compute </a:t>
            </a: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</a:t>
            </a:r>
            <a:r>
              <a:rPr lang="en-US" sz="3200" dirty="0">
                <a:solidFill>
                  <a:srgbClr val="00B050"/>
                </a:solidFill>
              </a:rPr>
              <a:t>B) mod N</a:t>
            </a:r>
            <a:r>
              <a:rPr lang="en-US" sz="3200" dirty="0"/>
              <a:t>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What is the value of </a:t>
            </a: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÷2) mod 7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    We need a solution to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7 = 1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Two-Party Environments</a:t>
            </a:r>
          </a:p>
        </p:txBody>
      </p:sp>
      <p:graphicFrame>
        <p:nvGraphicFramePr>
          <p:cNvPr id="539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859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81200"/>
                        <a:ext cx="6172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578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/>
              <a:t>Alice               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dirty="0"/>
              <a:t>What is the value of </a:t>
            </a: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÷2) mod 7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    We need a solution to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7 = 1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en-US" sz="3200" dirty="0">
                <a:cs typeface="Times New Roman" pitchFamily="18" charset="0"/>
              </a:rPr>
              <a:t>Try 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= 4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What is the value of </a:t>
            </a: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÷2) mod 7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    We need a solution to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7 = 1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en-US" sz="3200" dirty="0">
                <a:cs typeface="Times New Roman" pitchFamily="18" charset="0"/>
              </a:rPr>
              <a:t>Try 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= 4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What is the value of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B050"/>
                </a:solidFill>
              </a:rPr>
              <a:t>7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÷5) mod 11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    We need a solution to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5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11 = 7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What is the value of </a:t>
            </a: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÷2) mod 7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    We need a solution to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7 = 1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en-US" sz="3200" dirty="0">
                <a:cs typeface="Times New Roman" pitchFamily="18" charset="0"/>
              </a:rPr>
              <a:t>Try 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= 4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What is the value of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B050"/>
                </a:solidFill>
              </a:rPr>
              <a:t>7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÷5) mod 11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3200" dirty="0">
                <a:cs typeface="Times New Roman" pitchFamily="18" charset="0"/>
              </a:rPr>
              <a:t>    We need a solution to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5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11 = 7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en-US" sz="3200" dirty="0">
                <a:cs typeface="Times New Roman" pitchFamily="18" charset="0"/>
              </a:rPr>
              <a:t>Try 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= 8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Is modular division always well-defined?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Is modular division always well-defined?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÷3) mod 6 = 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Is modular division always well-defined?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÷3) mod 6 = 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3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6 = 1 </a:t>
            </a:r>
            <a:r>
              <a:rPr lang="en-US" sz="3200" dirty="0">
                <a:cs typeface="Times New Roman" pitchFamily="18" charset="0"/>
              </a:rPr>
              <a:t>has no solution!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Is modular division always well-defined?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(1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÷3) mod 6 = 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3</a:t>
            </a:r>
            <a:r>
              <a:rPr lang="en-US" sz="3200" i="1" dirty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mod 6 = 1 </a:t>
            </a:r>
            <a:r>
              <a:rPr lang="en-US" sz="3200" dirty="0">
                <a:cs typeface="Times New Roman" pitchFamily="18" charset="0"/>
              </a:rPr>
              <a:t>has no solution!</a:t>
            </a:r>
          </a:p>
          <a:p>
            <a:pPr algn="ctr">
              <a:buFontTx/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u="sng" dirty="0">
                <a:cs typeface="Times New Roman" pitchFamily="18" charset="0"/>
              </a:rPr>
              <a:t>Fact</a:t>
            </a:r>
            <a:endParaRPr lang="en-US" sz="3200" dirty="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÷B) mod N </a:t>
            </a:r>
            <a:r>
              <a:rPr lang="en-US" sz="3200" dirty="0">
                <a:cs typeface="Times New Roman" pitchFamily="18" charset="0"/>
              </a:rPr>
              <a:t>always has a solution when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gcd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(B,N) = 1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 smtClean="0">
                <a:cs typeface="Times New Roman" pitchFamily="18" charset="0"/>
              </a:rPr>
              <a:t>Fact 1</a:t>
            </a:r>
            <a:endParaRPr lang="en-US" sz="3200" dirty="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÷B) mod N </a:t>
            </a:r>
            <a:r>
              <a:rPr lang="en-US" sz="3200" dirty="0">
                <a:cs typeface="Times New Roman" pitchFamily="18" charset="0"/>
              </a:rPr>
              <a:t>always has a solution when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gcd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(B,N) = 1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Modular Division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200" u="sng" dirty="0" smtClean="0">
                <a:cs typeface="Times New Roman" pitchFamily="18" charset="0"/>
              </a:rPr>
              <a:t>Fact 1</a:t>
            </a:r>
            <a:endParaRPr lang="en-US" sz="3200" dirty="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(A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÷B) mod N </a:t>
            </a:r>
            <a:r>
              <a:rPr lang="en-US" sz="3200" dirty="0">
                <a:cs typeface="Times New Roman" pitchFamily="18" charset="0"/>
              </a:rPr>
              <a:t>always has a solution when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gcd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(B,N) = 1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u="sng" dirty="0" smtClean="0">
                <a:cs typeface="Times New Roman" pitchFamily="18" charset="0"/>
              </a:rPr>
              <a:t>Fact 2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(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÷B) mod N </a:t>
            </a:r>
            <a:r>
              <a:rPr lang="en-US" sz="3200" dirty="0" smtClean="0">
                <a:cs typeface="Times New Roman" pitchFamily="18" charset="0"/>
              </a:rPr>
              <a:t>never </a:t>
            </a:r>
            <a:r>
              <a:rPr lang="en-US" sz="3200" dirty="0">
                <a:cs typeface="Times New Roman" pitchFamily="18" charset="0"/>
              </a:rPr>
              <a:t>has a solution </a:t>
            </a:r>
            <a:r>
              <a:rPr lang="en-US" sz="3200" dirty="0" smtClean="0">
                <a:cs typeface="Times New Roman" pitchFamily="18" charset="0"/>
              </a:rPr>
              <a:t>when</a:t>
            </a:r>
          </a:p>
          <a:p>
            <a:pPr algn="ctr">
              <a:buNone/>
            </a:pP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gcd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(A,B) 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= 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and</a:t>
            </a:r>
            <a:r>
              <a:rPr lang="en-US" sz="3200" dirty="0">
                <a:solidFill>
                  <a:srgbClr val="66FF6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gcd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(B,N) ≠ 1</a:t>
            </a:r>
            <a:r>
              <a:rPr lang="en-US" sz="3200" dirty="0" smtClean="0">
                <a:cs typeface="Times New Roman" pitchFamily="18" charset="0"/>
              </a:rPr>
              <a:t>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5e2a3352-28c9-4fa3-94f7-427f3ec903a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9812</Words>
  <Application>Microsoft Office PowerPoint</Application>
  <PresentationFormat>On-screen Show (4:3)</PresentationFormat>
  <Paragraphs>2186</Paragraphs>
  <Slides>267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267</vt:i4>
      </vt:variant>
    </vt:vector>
  </HeadingPairs>
  <TitlesOfParts>
    <vt:vector size="271" baseType="lpstr">
      <vt:lpstr>Flow</vt:lpstr>
      <vt:lpstr>Picture</vt:lpstr>
      <vt:lpstr>Document</vt:lpstr>
      <vt:lpstr>Clip</vt:lpstr>
      <vt:lpstr>Practical Aspects of        Modern Cryptography</vt:lpstr>
      <vt:lpstr>Cryptography is ...</vt:lpstr>
      <vt:lpstr>Characters</vt:lpstr>
      <vt:lpstr>Characters</vt:lpstr>
      <vt:lpstr>Characters</vt:lpstr>
      <vt:lpstr>Basic Communication</vt:lpstr>
      <vt:lpstr>Another Character</vt:lpstr>
      <vt:lpstr>Basic Communication Problem</vt:lpstr>
      <vt:lpstr>Two-Party Environments</vt:lpstr>
      <vt:lpstr>Remote Coin Flipping</vt:lpstr>
      <vt:lpstr>Ground Rule</vt:lpstr>
      <vt:lpstr>Is Remote Coin Flipping Possible?</vt:lpstr>
      <vt:lpstr>Is Remote Coin Flipping Possible?</vt:lpstr>
      <vt:lpstr>Is Remote Coin Flipping Possible?</vt:lpstr>
      <vt:lpstr>Is Remote Coin Flipping Possible?</vt:lpstr>
      <vt:lpstr>A Protocol Flow Tree</vt:lpstr>
      <vt:lpstr>A Protocol Flow Tree</vt:lpstr>
      <vt:lpstr>Pruning the Tree</vt:lpstr>
      <vt:lpstr>Pruning the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A Protocol Flow Tree</vt:lpstr>
      <vt:lpstr>Completing the Pruning</vt:lpstr>
      <vt:lpstr>Completing the Pruning</vt:lpstr>
      <vt:lpstr>Completing the Pruning</vt:lpstr>
      <vt:lpstr>Conclusion of Part I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How to Remotely Flip a Coin</vt:lpstr>
      <vt:lpstr>Let’s Play</vt:lpstr>
      <vt:lpstr>How to Remotely Flip a Coin</vt:lpstr>
      <vt:lpstr>How to Remotely Flip a Coin</vt:lpstr>
      <vt:lpstr>Checking Primality </vt:lpstr>
      <vt:lpstr>How are the Answers Reconciled?</vt:lpstr>
      <vt:lpstr>How are the Answers Reconciled?</vt:lpstr>
      <vt:lpstr>How are the Answers Reconciled?</vt:lpstr>
      <vt:lpstr>Applications of Remote Flipping</vt:lpstr>
      <vt:lpstr>Bit Commitment</vt:lpstr>
      <vt:lpstr>One-Way Functions</vt:lpstr>
      <vt:lpstr>One-Way Functions</vt:lpstr>
      <vt:lpstr>One-Way Functions</vt:lpstr>
      <vt:lpstr>One-Way Functions</vt:lpstr>
      <vt:lpstr>One-Way Functions</vt:lpstr>
      <vt:lpstr>One-Way Functions</vt:lpstr>
      <vt:lpstr>One-Way Functions</vt:lpstr>
      <vt:lpstr>The Fundamental Equation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Arithmetic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Modular Division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Greatest Common Divisors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Extended Euclidean Algorithm</vt:lpstr>
      <vt:lpstr>The Fundamental Equation</vt:lpstr>
      <vt:lpstr>The Fundamental Equation</vt:lpstr>
      <vt:lpstr>The Fundamental Equation</vt:lpstr>
      <vt:lpstr>The Fundamental Equation</vt:lpstr>
      <vt:lpstr>The Fundamental Equation</vt:lpstr>
      <vt:lpstr>The Fundamental Equation</vt:lpstr>
      <vt:lpstr>Implementation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How to compute YX mod N</vt:lpstr>
      <vt:lpstr>Large-Integer Operations</vt:lpstr>
      <vt:lpstr>Large-Integer Addition</vt:lpstr>
      <vt:lpstr>Large-Integer Addition</vt:lpstr>
      <vt:lpstr>Large-Integer Addition</vt:lpstr>
      <vt:lpstr>Large-Integer Addition</vt:lpstr>
      <vt:lpstr>Large-Integer Addition</vt:lpstr>
      <vt:lpstr>Large-Integer Addition</vt:lpstr>
      <vt:lpstr>Large-Integer Addition</vt:lpstr>
      <vt:lpstr>Large-Integer Multiplication</vt:lpstr>
      <vt:lpstr>Large-Integer Multiplication</vt:lpstr>
      <vt:lpstr>Large-Integer Multiplication</vt:lpstr>
      <vt:lpstr>Large-Integer Multiplication</vt:lpstr>
      <vt:lpstr>Large-Integer Multiplication</vt:lpstr>
      <vt:lpstr>Large-Integer Multiplication</vt:lpstr>
      <vt:lpstr>Large-Integer Multiplication</vt:lpstr>
      <vt:lpstr>Large-Integer Squaring</vt:lpstr>
      <vt:lpstr>Large-Integer Squaring</vt:lpstr>
      <vt:lpstr>Large-Integer Squaring</vt:lpstr>
      <vt:lpstr>Large-Integer Squaring</vt:lpstr>
      <vt:lpstr>Recall computing YX mod 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Karatsuba Multiplication</vt:lpstr>
      <vt:lpstr>Chinese Remaindering</vt:lpstr>
      <vt:lpstr>Chinese Remaindering</vt:lpstr>
      <vt:lpstr>Chinese Remaindering</vt:lpstr>
      <vt:lpstr>Modular Reduction</vt:lpstr>
      <vt:lpstr>Modular Reduction</vt:lpstr>
      <vt:lpstr>Modular Reduction</vt:lpstr>
      <vt:lpstr>Modular Reduction</vt:lpstr>
      <vt:lpstr>Modular Reduction</vt:lpstr>
      <vt:lpstr>Modular Reduction</vt:lpstr>
      <vt:lpstr>The Montgomery Method</vt:lpstr>
      <vt:lpstr>Montgomery Multiplication</vt:lpstr>
      <vt:lpstr>Using the Montgomery Product</vt:lpstr>
      <vt:lpstr>One-Way Functions</vt:lpstr>
      <vt:lpstr>One-Way Functions</vt:lpstr>
      <vt:lpstr>One-Way Functions</vt:lpstr>
      <vt:lpstr>One-Way Functions</vt:lpstr>
      <vt:lpstr>One-Way Functions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Diffie-Hellman Key Exchange</vt:lpstr>
      <vt:lpstr>More on Quasi-Commutivity</vt:lpstr>
      <vt:lpstr>One-Way Trap-Door Functions</vt:lpstr>
      <vt:lpstr>One-Way Trap-Door Functions</vt:lpstr>
      <vt:lpstr>RSA Public-Key Cryptosystem</vt:lpstr>
      <vt:lpstr>RSA Public-Key Cryptosystem</vt:lpstr>
      <vt:lpstr>RSA Public-Key Cryptosystem</vt:lpstr>
      <vt:lpstr>RSA Public-Key Cryptosystem</vt:lpstr>
      <vt:lpstr>RSA Public-Key Cryptosystem</vt:lpstr>
      <vt:lpstr>RSA Public-Key Cryptosystem</vt:lpstr>
      <vt:lpstr>RSA Public-Key Cryptosystem</vt:lpstr>
      <vt:lpstr>Some RSA Details</vt:lpstr>
      <vt:lpstr>Some RSA Details</vt:lpstr>
      <vt:lpstr>Some RSA Details</vt:lpstr>
      <vt:lpstr>RSA Signatures</vt:lpstr>
      <vt:lpstr>RSA Signatures</vt:lpstr>
      <vt:lpstr>RSA Signatures</vt:lpstr>
      <vt:lpstr>RSA Signatures</vt:lpstr>
      <vt:lpstr>RSA Signatures</vt:lpstr>
      <vt:lpstr>RSA Signatures</vt:lpstr>
      <vt:lpstr>Public Key Directory</vt:lpstr>
      <vt:lpstr>Public Key Directory</vt:lpstr>
      <vt:lpstr>Certificate Authority</vt:lpstr>
      <vt:lpstr>Trust Chains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RSA Cautions</vt:lpstr>
      <vt:lpstr>RSA Cautions</vt:lpstr>
      <vt:lpstr>The Hastad Attack</vt:lpstr>
      <vt:lpstr>The Bleichenbacher Attack</vt:lpstr>
      <vt:lpstr>“Man-in-the-Middle” Attacks</vt:lpstr>
      <vt:lpstr>The Practical Side</vt:lpstr>
      <vt:lpstr>The Practical Side</vt:lpstr>
      <vt:lpstr>The Practical Side</vt:lpstr>
      <vt:lpstr>The Practical Side</vt:lpstr>
      <vt:lpstr>The Practical Side</vt:lpstr>
      <vt:lpstr>The Practical Side</vt:lpstr>
      <vt:lpstr>The Practical Side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12</cp:revision>
  <dcterms:created xsi:type="dcterms:W3CDTF">2011-01-05T23:39:58Z</dcterms:created>
  <dcterms:modified xsi:type="dcterms:W3CDTF">2011-01-06T23:40:05Z</dcterms:modified>
</cp:coreProperties>
</file>