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2"/>
  </p:notesMasterIdLst>
  <p:sldIdLst>
    <p:sldId id="257" r:id="rId2"/>
    <p:sldId id="259" r:id="rId3"/>
    <p:sldId id="260" r:id="rId4"/>
    <p:sldId id="261" r:id="rId5"/>
    <p:sldId id="427" r:id="rId6"/>
    <p:sldId id="263" r:id="rId7"/>
    <p:sldId id="428" r:id="rId8"/>
    <p:sldId id="266" r:id="rId9"/>
    <p:sldId id="267" r:id="rId10"/>
    <p:sldId id="429" r:id="rId11"/>
    <p:sldId id="431" r:id="rId12"/>
    <p:sldId id="432" r:id="rId13"/>
    <p:sldId id="435" r:id="rId14"/>
    <p:sldId id="436" r:id="rId15"/>
    <p:sldId id="437" r:id="rId16"/>
    <p:sldId id="440" r:id="rId17"/>
    <p:sldId id="439" r:id="rId18"/>
    <p:sldId id="441" r:id="rId19"/>
    <p:sldId id="442" r:id="rId20"/>
    <p:sldId id="443" r:id="rId21"/>
    <p:sldId id="518" r:id="rId22"/>
    <p:sldId id="444" r:id="rId23"/>
    <p:sldId id="445" r:id="rId24"/>
    <p:sldId id="599" r:id="rId25"/>
    <p:sldId id="600" r:id="rId26"/>
    <p:sldId id="289" r:id="rId27"/>
    <p:sldId id="601" r:id="rId28"/>
    <p:sldId id="290" r:id="rId29"/>
    <p:sldId id="291" r:id="rId30"/>
    <p:sldId id="292" r:id="rId31"/>
    <p:sldId id="293" r:id="rId32"/>
    <p:sldId id="294" r:id="rId33"/>
    <p:sldId id="503" r:id="rId34"/>
    <p:sldId id="295" r:id="rId35"/>
    <p:sldId id="296" r:id="rId36"/>
    <p:sldId id="502" r:id="rId37"/>
    <p:sldId id="297" r:id="rId38"/>
    <p:sldId id="454" r:id="rId39"/>
    <p:sldId id="455" r:id="rId40"/>
    <p:sldId id="456" r:id="rId41"/>
    <p:sldId id="457" r:id="rId42"/>
    <p:sldId id="458" r:id="rId43"/>
    <p:sldId id="300" r:id="rId44"/>
    <p:sldId id="307" r:id="rId45"/>
    <p:sldId id="464" r:id="rId46"/>
    <p:sldId id="463" r:id="rId47"/>
    <p:sldId id="462" r:id="rId48"/>
    <p:sldId id="461" r:id="rId49"/>
    <p:sldId id="460" r:id="rId50"/>
    <p:sldId id="459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465" r:id="rId69"/>
    <p:sldId id="472" r:id="rId70"/>
    <p:sldId id="471" r:id="rId71"/>
    <p:sldId id="470" r:id="rId72"/>
    <p:sldId id="469" r:id="rId73"/>
    <p:sldId id="468" r:id="rId74"/>
    <p:sldId id="467" r:id="rId75"/>
    <p:sldId id="466" r:id="rId76"/>
    <p:sldId id="478" r:id="rId77"/>
    <p:sldId id="477" r:id="rId78"/>
    <p:sldId id="476" r:id="rId79"/>
    <p:sldId id="475" r:id="rId80"/>
    <p:sldId id="474" r:id="rId81"/>
    <p:sldId id="473" r:id="rId82"/>
    <p:sldId id="479" r:id="rId83"/>
    <p:sldId id="483" r:id="rId84"/>
    <p:sldId id="481" r:id="rId85"/>
    <p:sldId id="482" r:id="rId86"/>
    <p:sldId id="485" r:id="rId87"/>
    <p:sldId id="480" r:id="rId88"/>
    <p:sldId id="484" r:id="rId89"/>
    <p:sldId id="368" r:id="rId90"/>
    <p:sldId id="369" r:id="rId91"/>
    <p:sldId id="374" r:id="rId92"/>
    <p:sldId id="490" r:id="rId93"/>
    <p:sldId id="489" r:id="rId94"/>
    <p:sldId id="488" r:id="rId95"/>
    <p:sldId id="487" r:id="rId96"/>
    <p:sldId id="486" r:id="rId97"/>
    <p:sldId id="493" r:id="rId98"/>
    <p:sldId id="497" r:id="rId99"/>
    <p:sldId id="496" r:id="rId100"/>
    <p:sldId id="494" r:id="rId101"/>
    <p:sldId id="380" r:id="rId102"/>
    <p:sldId id="492" r:id="rId103"/>
    <p:sldId id="491" r:id="rId104"/>
    <p:sldId id="381" r:id="rId105"/>
    <p:sldId id="382" r:id="rId106"/>
    <p:sldId id="383" r:id="rId107"/>
    <p:sldId id="384" r:id="rId108"/>
    <p:sldId id="385" r:id="rId109"/>
    <p:sldId id="386" r:id="rId110"/>
    <p:sldId id="387" r:id="rId111"/>
    <p:sldId id="388" r:id="rId112"/>
    <p:sldId id="389" r:id="rId113"/>
    <p:sldId id="390" r:id="rId114"/>
    <p:sldId id="391" r:id="rId115"/>
    <p:sldId id="392" r:id="rId116"/>
    <p:sldId id="393" r:id="rId117"/>
    <p:sldId id="394" r:id="rId118"/>
    <p:sldId id="395" r:id="rId119"/>
    <p:sldId id="396" r:id="rId120"/>
    <p:sldId id="397" r:id="rId121"/>
    <p:sldId id="504" r:id="rId122"/>
    <p:sldId id="505" r:id="rId123"/>
    <p:sldId id="506" r:id="rId124"/>
    <p:sldId id="509" r:id="rId125"/>
    <p:sldId id="398" r:id="rId126"/>
    <p:sldId id="399" r:id="rId127"/>
    <p:sldId id="400" r:id="rId128"/>
    <p:sldId id="401" r:id="rId129"/>
    <p:sldId id="511" r:id="rId130"/>
    <p:sldId id="510" r:id="rId131"/>
    <p:sldId id="402" r:id="rId132"/>
    <p:sldId id="512" r:id="rId133"/>
    <p:sldId id="513" r:id="rId134"/>
    <p:sldId id="514" r:id="rId135"/>
    <p:sldId id="515" r:id="rId136"/>
    <p:sldId id="403" r:id="rId137"/>
    <p:sldId id="404" r:id="rId138"/>
    <p:sldId id="516" r:id="rId139"/>
    <p:sldId id="405" r:id="rId140"/>
    <p:sldId id="517" r:id="rId141"/>
    <p:sldId id="407" r:id="rId142"/>
    <p:sldId id="408" r:id="rId143"/>
    <p:sldId id="409" r:id="rId144"/>
    <p:sldId id="602" r:id="rId145"/>
    <p:sldId id="604" r:id="rId146"/>
    <p:sldId id="605" r:id="rId147"/>
    <p:sldId id="606" r:id="rId148"/>
    <p:sldId id="609" r:id="rId149"/>
    <p:sldId id="607" r:id="rId150"/>
    <p:sldId id="610" r:id="rId151"/>
    <p:sldId id="608" r:id="rId152"/>
    <p:sldId id="410" r:id="rId153"/>
    <p:sldId id="411" r:id="rId154"/>
    <p:sldId id="412" r:id="rId155"/>
    <p:sldId id="498" r:id="rId156"/>
    <p:sldId id="414" r:id="rId157"/>
    <p:sldId id="499" r:id="rId158"/>
    <p:sldId id="500" r:id="rId159"/>
    <p:sldId id="417" r:id="rId160"/>
    <p:sldId id="419" r:id="rId161"/>
    <p:sldId id="501" r:id="rId162"/>
    <p:sldId id="420" r:id="rId163"/>
    <p:sldId id="421" r:id="rId164"/>
    <p:sldId id="422" r:id="rId165"/>
    <p:sldId id="423" r:id="rId166"/>
    <p:sldId id="424" r:id="rId167"/>
    <p:sldId id="425" r:id="rId168"/>
    <p:sldId id="426" r:id="rId169"/>
    <p:sldId id="519" r:id="rId170"/>
    <p:sldId id="520" r:id="rId171"/>
    <p:sldId id="582" r:id="rId172"/>
    <p:sldId id="583" r:id="rId173"/>
    <p:sldId id="584" r:id="rId174"/>
    <p:sldId id="585" r:id="rId175"/>
    <p:sldId id="586" r:id="rId176"/>
    <p:sldId id="587" r:id="rId177"/>
    <p:sldId id="588" r:id="rId178"/>
    <p:sldId id="589" r:id="rId179"/>
    <p:sldId id="590" r:id="rId180"/>
    <p:sldId id="591" r:id="rId181"/>
    <p:sldId id="592" r:id="rId182"/>
    <p:sldId id="593" r:id="rId183"/>
    <p:sldId id="594" r:id="rId184"/>
    <p:sldId id="595" r:id="rId185"/>
    <p:sldId id="596" r:id="rId186"/>
    <p:sldId id="597" r:id="rId187"/>
    <p:sldId id="598" r:id="rId188"/>
    <p:sldId id="521" r:id="rId189"/>
    <p:sldId id="522" r:id="rId190"/>
    <p:sldId id="572" r:id="rId191"/>
    <p:sldId id="573" r:id="rId192"/>
    <p:sldId id="574" r:id="rId193"/>
    <p:sldId id="575" r:id="rId194"/>
    <p:sldId id="576" r:id="rId195"/>
    <p:sldId id="577" r:id="rId196"/>
    <p:sldId id="578" r:id="rId197"/>
    <p:sldId id="579" r:id="rId198"/>
    <p:sldId id="580" r:id="rId199"/>
    <p:sldId id="523" r:id="rId200"/>
    <p:sldId id="524" r:id="rId201"/>
    <p:sldId id="525" r:id="rId202"/>
    <p:sldId id="526" r:id="rId203"/>
    <p:sldId id="527" r:id="rId204"/>
    <p:sldId id="528" r:id="rId205"/>
    <p:sldId id="529" r:id="rId206"/>
    <p:sldId id="530" r:id="rId207"/>
    <p:sldId id="531" r:id="rId208"/>
    <p:sldId id="532" r:id="rId209"/>
    <p:sldId id="533" r:id="rId210"/>
    <p:sldId id="534" r:id="rId211"/>
    <p:sldId id="535" r:id="rId212"/>
    <p:sldId id="536" r:id="rId213"/>
    <p:sldId id="537" r:id="rId214"/>
    <p:sldId id="538" r:id="rId215"/>
    <p:sldId id="539" r:id="rId216"/>
    <p:sldId id="540" r:id="rId217"/>
    <p:sldId id="541" r:id="rId218"/>
    <p:sldId id="542" r:id="rId219"/>
    <p:sldId id="543" r:id="rId220"/>
    <p:sldId id="571" r:id="rId221"/>
  </p:sldIdLst>
  <p:sldSz cx="9144000" cy="6858000" type="screen4x3"/>
  <p:notesSz cx="6858000" cy="9144000"/>
  <p:custDataLst>
    <p:tags r:id="rId2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5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tableStyles" Target="tableStyles.xml"/><Relationship Id="rId201" Type="http://schemas.openxmlformats.org/officeDocument/2006/relationships/slide" Target="slides/slide200.xml"/><Relationship Id="rId222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tags" Target="tags/tag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224" Type="http://schemas.openxmlformats.org/officeDocument/2006/relationships/presProps" Target="presProp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F72C-46E3-4F79-BB40-445F31E06253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32B8-84F4-4C6C-92B7-19A7F977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/>
              <a:pPr/>
              <a:t>1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B363-2317-4F21-BCBE-430328E0BF9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901F-4ED9-42ED-AD95-87DDE142F15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B499-0B52-481B-9AC9-8A0C2F0AAF2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06508E4-097E-4C68-BFD2-E224D65A898A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B2C9-9233-4AAE-97FC-52A9CA8BAEF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5BCD-7188-4E94-BFBD-94159237AB7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244-D9F4-4EF9-AB70-4CA557C65D1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047E-07F0-4471-ACBC-9D7F88AB5F0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FA25B33-939C-452E-8A5E-5DC5C52D56A1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A9C-EF5F-4C43-8313-17123AE8333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D1C-3B1F-4786-80A0-D694CEA8E511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3B3947D7-06BC-45BB-AFA7-5383B19D06C6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tags" Target="../tags/tag1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5" Type="http://schemas.openxmlformats.org/officeDocument/2006/relationships/image" Target="../media/image62.png"/><Relationship Id="rId4" Type="http://schemas.openxmlformats.org/officeDocument/2006/relationships/tags" Target="../tags/tag43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5" Type="http://schemas.openxmlformats.org/officeDocument/2006/relationships/image" Target="../media/image63.png"/><Relationship Id="rId4" Type="http://schemas.openxmlformats.org/officeDocument/2006/relationships/tags" Target="../tags/tag43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5" Type="http://schemas.openxmlformats.org/officeDocument/2006/relationships/image" Target="../media/image64.png"/><Relationship Id="rId4" Type="http://schemas.openxmlformats.org/officeDocument/2006/relationships/tags" Target="../tags/tag43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5" Type="http://schemas.openxmlformats.org/officeDocument/2006/relationships/image" Target="../media/image65.png"/><Relationship Id="rId4" Type="http://schemas.openxmlformats.org/officeDocument/2006/relationships/tags" Target="../tags/tag44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3.xml"/><Relationship Id="rId1" Type="http://schemas.openxmlformats.org/officeDocument/2006/relationships/tags" Target="../tags/tag44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5.xml"/><Relationship Id="rId1" Type="http://schemas.openxmlformats.org/officeDocument/2006/relationships/tags" Target="../tags/tag44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tags" Target="../tags/tag16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5" Type="http://schemas.openxmlformats.org/officeDocument/2006/relationships/tags" Target="../tags/tag461.xml"/><Relationship Id="rId4" Type="http://schemas.openxmlformats.org/officeDocument/2006/relationships/tags" Target="../tags/tag460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68.xml"/><Relationship Id="rId10" Type="http://schemas.openxmlformats.org/officeDocument/2006/relationships/tags" Target="../tags/tag473.xml"/><Relationship Id="rId4" Type="http://schemas.openxmlformats.org/officeDocument/2006/relationships/tags" Target="../tags/tag467.xml"/><Relationship Id="rId9" Type="http://schemas.openxmlformats.org/officeDocument/2006/relationships/tags" Target="../tags/tag47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5" Type="http://schemas.openxmlformats.org/officeDocument/2006/relationships/tags" Target="../tags/tag47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83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90.xml"/><Relationship Id="rId7" Type="http://schemas.openxmlformats.org/officeDocument/2006/relationships/tags" Target="../tags/tag494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99.xml"/><Relationship Id="rId10" Type="http://schemas.openxmlformats.org/officeDocument/2006/relationships/tags" Target="../tags/tag504.xml"/><Relationship Id="rId4" Type="http://schemas.openxmlformats.org/officeDocument/2006/relationships/tags" Target="../tags/tag498.xml"/><Relationship Id="rId9" Type="http://schemas.openxmlformats.org/officeDocument/2006/relationships/tags" Target="../tags/tag503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0" Type="http://schemas.openxmlformats.org/officeDocument/2006/relationships/tags" Target="../tags/tag514.xml"/><Relationship Id="rId4" Type="http://schemas.openxmlformats.org/officeDocument/2006/relationships/tags" Target="../tags/tag508.xml"/><Relationship Id="rId9" Type="http://schemas.openxmlformats.org/officeDocument/2006/relationships/tags" Target="../tags/tag513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tags" Target="../tags/tag519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5" Type="http://schemas.openxmlformats.org/officeDocument/2006/relationships/tags" Target="../tags/tag527.xml"/><Relationship Id="rId10" Type="http://schemas.openxmlformats.org/officeDocument/2006/relationships/tags" Target="../tags/tag532.xml"/><Relationship Id="rId4" Type="http://schemas.openxmlformats.org/officeDocument/2006/relationships/tags" Target="../tags/tag526.xml"/><Relationship Id="rId9" Type="http://schemas.openxmlformats.org/officeDocument/2006/relationships/tags" Target="../tags/tag531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2" Type="http://schemas.openxmlformats.org/officeDocument/2006/relationships/tags" Target="../tags/tag53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10" Type="http://schemas.openxmlformats.org/officeDocument/2006/relationships/tags" Target="../tags/tag543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0.xml"/><Relationship Id="rId1" Type="http://schemas.openxmlformats.org/officeDocument/2006/relationships/tags" Target="../tags/tag5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tags" Target="../tags/tag1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5" Type="http://schemas.openxmlformats.org/officeDocument/2006/relationships/tags" Target="../tags/tag56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60.xml"/><Relationship Id="rId9" Type="http://schemas.openxmlformats.org/officeDocument/2006/relationships/tags" Target="../tags/tag565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tags" Target="../tags/tag569.xml"/><Relationship Id="rId9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3" Type="http://schemas.openxmlformats.org/officeDocument/2006/relationships/tags" Target="../tags/tag576.xml"/><Relationship Id="rId7" Type="http://schemas.openxmlformats.org/officeDocument/2006/relationships/tags" Target="../tags/tag580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5" Type="http://schemas.openxmlformats.org/officeDocument/2006/relationships/tags" Target="../tags/tag578.xml"/><Relationship Id="rId4" Type="http://schemas.openxmlformats.org/officeDocument/2006/relationships/tags" Target="../tags/tag577.xml"/><Relationship Id="rId9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3" Type="http://schemas.openxmlformats.org/officeDocument/2006/relationships/tags" Target="../tags/tag584.xml"/><Relationship Id="rId7" Type="http://schemas.openxmlformats.org/officeDocument/2006/relationships/tags" Target="../tags/tag588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5" Type="http://schemas.openxmlformats.org/officeDocument/2006/relationships/tags" Target="../tags/tag58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85.xml"/><Relationship Id="rId9" Type="http://schemas.openxmlformats.org/officeDocument/2006/relationships/tags" Target="../tags/tag59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3.xml"/><Relationship Id="rId1" Type="http://schemas.openxmlformats.org/officeDocument/2006/relationships/tags" Target="../tags/tag59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4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13" Type="http://schemas.openxmlformats.org/officeDocument/2006/relationships/tags" Target="../tags/tag607.xml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5" Type="http://schemas.openxmlformats.org/officeDocument/2006/relationships/tags" Target="../tags/tag59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04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13" Type="http://schemas.openxmlformats.org/officeDocument/2006/relationships/tags" Target="../tags/tag621.xml"/><Relationship Id="rId3" Type="http://schemas.openxmlformats.org/officeDocument/2006/relationships/tags" Target="../tags/tag611.xml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10" Type="http://schemas.openxmlformats.org/officeDocument/2006/relationships/tags" Target="../tags/tag618.xml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tags" Target="../tags/tag21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3" Type="http://schemas.openxmlformats.org/officeDocument/2006/relationships/tags" Target="../tags/tag627.xml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10" Type="http://schemas.openxmlformats.org/officeDocument/2006/relationships/tags" Target="../tags/tag63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tags" Target="../tags/tag650.xml"/><Relationship Id="rId13" Type="http://schemas.openxmlformats.org/officeDocument/2006/relationships/tags" Target="../tags/tag655.xml"/><Relationship Id="rId18" Type="http://schemas.openxmlformats.org/officeDocument/2006/relationships/tags" Target="../tags/tag660.xml"/><Relationship Id="rId3" Type="http://schemas.openxmlformats.org/officeDocument/2006/relationships/tags" Target="../tags/tag64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49.xml"/><Relationship Id="rId12" Type="http://schemas.openxmlformats.org/officeDocument/2006/relationships/tags" Target="../tags/tag654.xml"/><Relationship Id="rId17" Type="http://schemas.openxmlformats.org/officeDocument/2006/relationships/tags" Target="../tags/tag659.xml"/><Relationship Id="rId2" Type="http://schemas.openxmlformats.org/officeDocument/2006/relationships/tags" Target="../tags/tag644.xml"/><Relationship Id="rId16" Type="http://schemas.openxmlformats.org/officeDocument/2006/relationships/tags" Target="../tags/tag658.xml"/><Relationship Id="rId20" Type="http://schemas.openxmlformats.org/officeDocument/2006/relationships/tags" Target="../tags/tag662.xml"/><Relationship Id="rId1" Type="http://schemas.openxmlformats.org/officeDocument/2006/relationships/tags" Target="../tags/tag643.xml"/><Relationship Id="rId6" Type="http://schemas.openxmlformats.org/officeDocument/2006/relationships/tags" Target="../tags/tag648.xml"/><Relationship Id="rId11" Type="http://schemas.openxmlformats.org/officeDocument/2006/relationships/tags" Target="../tags/tag653.xml"/><Relationship Id="rId5" Type="http://schemas.openxmlformats.org/officeDocument/2006/relationships/tags" Target="../tags/tag647.xml"/><Relationship Id="rId15" Type="http://schemas.openxmlformats.org/officeDocument/2006/relationships/tags" Target="../tags/tag657.xml"/><Relationship Id="rId10" Type="http://schemas.openxmlformats.org/officeDocument/2006/relationships/tags" Target="../tags/tag652.xml"/><Relationship Id="rId19" Type="http://schemas.openxmlformats.org/officeDocument/2006/relationships/tags" Target="../tags/tag661.xml"/><Relationship Id="rId4" Type="http://schemas.openxmlformats.org/officeDocument/2006/relationships/tags" Target="../tags/tag646.xml"/><Relationship Id="rId9" Type="http://schemas.openxmlformats.org/officeDocument/2006/relationships/tags" Target="../tags/tag651.xml"/><Relationship Id="rId14" Type="http://schemas.openxmlformats.org/officeDocument/2006/relationships/tags" Target="../tags/tag656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tags" Target="../tags/tag675.xml"/><Relationship Id="rId18" Type="http://schemas.openxmlformats.org/officeDocument/2006/relationships/tags" Target="../tags/tag680.xml"/><Relationship Id="rId3" Type="http://schemas.openxmlformats.org/officeDocument/2006/relationships/tags" Target="../tags/tag665.xml"/><Relationship Id="rId21" Type="http://schemas.openxmlformats.org/officeDocument/2006/relationships/tags" Target="../tags/tag683.xml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0" Type="http://schemas.openxmlformats.org/officeDocument/2006/relationships/tags" Target="../tags/tag682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10" Type="http://schemas.openxmlformats.org/officeDocument/2006/relationships/tags" Target="../tags/tag672.xml"/><Relationship Id="rId19" Type="http://schemas.openxmlformats.org/officeDocument/2006/relationships/tags" Target="../tags/tag681.xml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Relationship Id="rId22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tags" Target="../tags/tag691.xml"/><Relationship Id="rId13" Type="http://schemas.openxmlformats.org/officeDocument/2006/relationships/tags" Target="../tags/tag696.xml"/><Relationship Id="rId3" Type="http://schemas.openxmlformats.org/officeDocument/2006/relationships/tags" Target="../tags/tag686.xml"/><Relationship Id="rId7" Type="http://schemas.openxmlformats.org/officeDocument/2006/relationships/tags" Target="../tags/tag690.xml"/><Relationship Id="rId12" Type="http://schemas.openxmlformats.org/officeDocument/2006/relationships/tags" Target="../tags/tag695.xml"/><Relationship Id="rId2" Type="http://schemas.openxmlformats.org/officeDocument/2006/relationships/tags" Target="../tags/tag68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11" Type="http://schemas.openxmlformats.org/officeDocument/2006/relationships/tags" Target="../tags/tag694.xml"/><Relationship Id="rId5" Type="http://schemas.openxmlformats.org/officeDocument/2006/relationships/tags" Target="../tags/tag688.xml"/><Relationship Id="rId15" Type="http://schemas.openxmlformats.org/officeDocument/2006/relationships/tags" Target="../tags/tag698.xml"/><Relationship Id="rId10" Type="http://schemas.openxmlformats.org/officeDocument/2006/relationships/tags" Target="../tags/tag693.xml"/><Relationship Id="rId4" Type="http://schemas.openxmlformats.org/officeDocument/2006/relationships/tags" Target="../tags/tag687.xml"/><Relationship Id="rId9" Type="http://schemas.openxmlformats.org/officeDocument/2006/relationships/tags" Target="../tags/tag692.xml"/><Relationship Id="rId14" Type="http://schemas.openxmlformats.org/officeDocument/2006/relationships/tags" Target="../tags/tag697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tags" Target="../tags/tag706.xml"/><Relationship Id="rId13" Type="http://schemas.openxmlformats.org/officeDocument/2006/relationships/tags" Target="../tags/tag711.xml"/><Relationship Id="rId3" Type="http://schemas.openxmlformats.org/officeDocument/2006/relationships/tags" Target="../tags/tag701.xml"/><Relationship Id="rId7" Type="http://schemas.openxmlformats.org/officeDocument/2006/relationships/tags" Target="../tags/tag705.xml"/><Relationship Id="rId12" Type="http://schemas.openxmlformats.org/officeDocument/2006/relationships/tags" Target="../tags/tag710.xml"/><Relationship Id="rId2" Type="http://schemas.openxmlformats.org/officeDocument/2006/relationships/tags" Target="../tags/tag70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99.xml"/><Relationship Id="rId6" Type="http://schemas.openxmlformats.org/officeDocument/2006/relationships/tags" Target="../tags/tag704.xml"/><Relationship Id="rId11" Type="http://schemas.openxmlformats.org/officeDocument/2006/relationships/tags" Target="../tags/tag709.xml"/><Relationship Id="rId5" Type="http://schemas.openxmlformats.org/officeDocument/2006/relationships/tags" Target="../tags/tag703.xml"/><Relationship Id="rId15" Type="http://schemas.openxmlformats.org/officeDocument/2006/relationships/tags" Target="../tags/tag713.xml"/><Relationship Id="rId10" Type="http://schemas.openxmlformats.org/officeDocument/2006/relationships/tags" Target="../tags/tag708.xml"/><Relationship Id="rId4" Type="http://schemas.openxmlformats.org/officeDocument/2006/relationships/tags" Target="../tags/tag702.xml"/><Relationship Id="rId9" Type="http://schemas.openxmlformats.org/officeDocument/2006/relationships/tags" Target="../tags/tag707.xml"/><Relationship Id="rId14" Type="http://schemas.openxmlformats.org/officeDocument/2006/relationships/tags" Target="../tags/tag712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13" Type="http://schemas.openxmlformats.org/officeDocument/2006/relationships/tags" Target="../tags/tag726.xml"/><Relationship Id="rId18" Type="http://schemas.openxmlformats.org/officeDocument/2006/relationships/tags" Target="../tags/tag731.xml"/><Relationship Id="rId3" Type="http://schemas.openxmlformats.org/officeDocument/2006/relationships/tags" Target="../tags/tag716.xml"/><Relationship Id="rId7" Type="http://schemas.openxmlformats.org/officeDocument/2006/relationships/tags" Target="../tags/tag720.xml"/><Relationship Id="rId12" Type="http://schemas.openxmlformats.org/officeDocument/2006/relationships/tags" Target="../tags/tag725.xml"/><Relationship Id="rId17" Type="http://schemas.openxmlformats.org/officeDocument/2006/relationships/tags" Target="../tags/tag730.xml"/><Relationship Id="rId2" Type="http://schemas.openxmlformats.org/officeDocument/2006/relationships/tags" Target="../tags/tag715.xml"/><Relationship Id="rId16" Type="http://schemas.openxmlformats.org/officeDocument/2006/relationships/tags" Target="../tags/tag72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tags" Target="../tags/tag724.xml"/><Relationship Id="rId5" Type="http://schemas.openxmlformats.org/officeDocument/2006/relationships/tags" Target="../tags/tag718.xml"/><Relationship Id="rId15" Type="http://schemas.openxmlformats.org/officeDocument/2006/relationships/tags" Target="../tags/tag728.xml"/><Relationship Id="rId10" Type="http://schemas.openxmlformats.org/officeDocument/2006/relationships/tags" Target="../tags/tag723.xml"/><Relationship Id="rId19" Type="http://schemas.openxmlformats.org/officeDocument/2006/relationships/tags" Target="../tags/tag732.xml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tags" Target="../tags/tag727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tags" Target="../tags/tag740.xml"/><Relationship Id="rId13" Type="http://schemas.openxmlformats.org/officeDocument/2006/relationships/tags" Target="../tags/tag745.xml"/><Relationship Id="rId18" Type="http://schemas.openxmlformats.org/officeDocument/2006/relationships/tags" Target="../tags/tag750.xml"/><Relationship Id="rId3" Type="http://schemas.openxmlformats.org/officeDocument/2006/relationships/tags" Target="../tags/tag73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39.xml"/><Relationship Id="rId12" Type="http://schemas.openxmlformats.org/officeDocument/2006/relationships/tags" Target="../tags/tag744.xml"/><Relationship Id="rId17" Type="http://schemas.openxmlformats.org/officeDocument/2006/relationships/tags" Target="../tags/tag749.xml"/><Relationship Id="rId2" Type="http://schemas.openxmlformats.org/officeDocument/2006/relationships/tags" Target="../tags/tag734.xml"/><Relationship Id="rId16" Type="http://schemas.openxmlformats.org/officeDocument/2006/relationships/tags" Target="../tags/tag748.xml"/><Relationship Id="rId20" Type="http://schemas.openxmlformats.org/officeDocument/2006/relationships/tags" Target="../tags/tag752.xml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tags" Target="../tags/tag743.xml"/><Relationship Id="rId5" Type="http://schemas.openxmlformats.org/officeDocument/2006/relationships/tags" Target="../tags/tag737.xml"/><Relationship Id="rId15" Type="http://schemas.openxmlformats.org/officeDocument/2006/relationships/tags" Target="../tags/tag747.xml"/><Relationship Id="rId10" Type="http://schemas.openxmlformats.org/officeDocument/2006/relationships/tags" Target="../tags/tag742.xml"/><Relationship Id="rId19" Type="http://schemas.openxmlformats.org/officeDocument/2006/relationships/tags" Target="../tags/tag751.xml"/><Relationship Id="rId4" Type="http://schemas.openxmlformats.org/officeDocument/2006/relationships/tags" Target="../tags/tag736.xml"/><Relationship Id="rId9" Type="http://schemas.openxmlformats.org/officeDocument/2006/relationships/tags" Target="../tags/tag741.xml"/><Relationship Id="rId14" Type="http://schemas.openxmlformats.org/officeDocument/2006/relationships/tags" Target="../tags/tag746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tags" Target="../tags/tag760.xml"/><Relationship Id="rId13" Type="http://schemas.openxmlformats.org/officeDocument/2006/relationships/tags" Target="../tags/tag765.xml"/><Relationship Id="rId3" Type="http://schemas.openxmlformats.org/officeDocument/2006/relationships/tags" Target="../tags/tag755.xml"/><Relationship Id="rId7" Type="http://schemas.openxmlformats.org/officeDocument/2006/relationships/tags" Target="../tags/tag759.xml"/><Relationship Id="rId12" Type="http://schemas.openxmlformats.org/officeDocument/2006/relationships/tags" Target="../tags/tag76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54.xml"/><Relationship Id="rId16" Type="http://schemas.openxmlformats.org/officeDocument/2006/relationships/tags" Target="../tags/tag768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tags" Target="../tags/tag763.xml"/><Relationship Id="rId5" Type="http://schemas.openxmlformats.org/officeDocument/2006/relationships/tags" Target="../tags/tag757.xml"/><Relationship Id="rId15" Type="http://schemas.openxmlformats.org/officeDocument/2006/relationships/tags" Target="../tags/tag767.xml"/><Relationship Id="rId10" Type="http://schemas.openxmlformats.org/officeDocument/2006/relationships/tags" Target="../tags/tag762.xml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4" Type="http://schemas.openxmlformats.org/officeDocument/2006/relationships/tags" Target="../tags/tag766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tags" Target="../tags/tag776.xml"/><Relationship Id="rId13" Type="http://schemas.openxmlformats.org/officeDocument/2006/relationships/tags" Target="../tags/tag781.xml"/><Relationship Id="rId18" Type="http://schemas.openxmlformats.org/officeDocument/2006/relationships/tags" Target="../tags/tag786.xml"/><Relationship Id="rId3" Type="http://schemas.openxmlformats.org/officeDocument/2006/relationships/tags" Target="../tags/tag771.xml"/><Relationship Id="rId7" Type="http://schemas.openxmlformats.org/officeDocument/2006/relationships/tags" Target="../tags/tag775.xml"/><Relationship Id="rId12" Type="http://schemas.openxmlformats.org/officeDocument/2006/relationships/tags" Target="../tags/tag780.xml"/><Relationship Id="rId17" Type="http://schemas.openxmlformats.org/officeDocument/2006/relationships/tags" Target="../tags/tag785.xml"/><Relationship Id="rId2" Type="http://schemas.openxmlformats.org/officeDocument/2006/relationships/tags" Target="../tags/tag770.xml"/><Relationship Id="rId16" Type="http://schemas.openxmlformats.org/officeDocument/2006/relationships/tags" Target="../tags/tag784.xml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11" Type="http://schemas.openxmlformats.org/officeDocument/2006/relationships/tags" Target="../tags/tag779.xml"/><Relationship Id="rId5" Type="http://schemas.openxmlformats.org/officeDocument/2006/relationships/tags" Target="../tags/tag773.xml"/><Relationship Id="rId15" Type="http://schemas.openxmlformats.org/officeDocument/2006/relationships/tags" Target="../tags/tag783.xml"/><Relationship Id="rId10" Type="http://schemas.openxmlformats.org/officeDocument/2006/relationships/tags" Target="../tags/tag77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72.xml"/><Relationship Id="rId9" Type="http://schemas.openxmlformats.org/officeDocument/2006/relationships/tags" Target="../tags/tag777.xml"/><Relationship Id="rId14" Type="http://schemas.openxmlformats.org/officeDocument/2006/relationships/tags" Target="../tags/tag78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5" Type="http://schemas.openxmlformats.org/officeDocument/2006/relationships/image" Target="../media/image66.png"/><Relationship Id="rId4" Type="http://schemas.openxmlformats.org/officeDocument/2006/relationships/tags" Target="../tags/tag7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8.png"/><Relationship Id="rId4" Type="http://schemas.openxmlformats.org/officeDocument/2006/relationships/tags" Target="../tags/tag23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tags" Target="../tags/tag796.xml"/><Relationship Id="rId13" Type="http://schemas.openxmlformats.org/officeDocument/2006/relationships/tags" Target="../tags/tag801.xml"/><Relationship Id="rId18" Type="http://schemas.openxmlformats.org/officeDocument/2006/relationships/tags" Target="../tags/tag806.xml"/><Relationship Id="rId3" Type="http://schemas.openxmlformats.org/officeDocument/2006/relationships/tags" Target="../tags/tag791.xml"/><Relationship Id="rId7" Type="http://schemas.openxmlformats.org/officeDocument/2006/relationships/tags" Target="../tags/tag795.xml"/><Relationship Id="rId12" Type="http://schemas.openxmlformats.org/officeDocument/2006/relationships/tags" Target="../tags/tag800.xml"/><Relationship Id="rId17" Type="http://schemas.openxmlformats.org/officeDocument/2006/relationships/tags" Target="../tags/tag805.xml"/><Relationship Id="rId2" Type="http://schemas.openxmlformats.org/officeDocument/2006/relationships/tags" Target="../tags/tag790.xml"/><Relationship Id="rId16" Type="http://schemas.openxmlformats.org/officeDocument/2006/relationships/tags" Target="../tags/tag804.xml"/><Relationship Id="rId1" Type="http://schemas.openxmlformats.org/officeDocument/2006/relationships/tags" Target="../tags/tag789.xml"/><Relationship Id="rId6" Type="http://schemas.openxmlformats.org/officeDocument/2006/relationships/tags" Target="../tags/tag794.xml"/><Relationship Id="rId11" Type="http://schemas.openxmlformats.org/officeDocument/2006/relationships/tags" Target="../tags/tag799.xml"/><Relationship Id="rId5" Type="http://schemas.openxmlformats.org/officeDocument/2006/relationships/tags" Target="../tags/tag793.xml"/><Relationship Id="rId15" Type="http://schemas.openxmlformats.org/officeDocument/2006/relationships/tags" Target="../tags/tag803.xml"/><Relationship Id="rId10" Type="http://schemas.openxmlformats.org/officeDocument/2006/relationships/tags" Target="../tags/tag79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92.xml"/><Relationship Id="rId9" Type="http://schemas.openxmlformats.org/officeDocument/2006/relationships/tags" Target="../tags/tag797.xml"/><Relationship Id="rId14" Type="http://schemas.openxmlformats.org/officeDocument/2006/relationships/tags" Target="../tags/tag80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8.xml"/><Relationship Id="rId1" Type="http://schemas.openxmlformats.org/officeDocument/2006/relationships/tags" Target="../tags/tag80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0.xml"/><Relationship Id="rId1" Type="http://schemas.openxmlformats.org/officeDocument/2006/relationships/tags" Target="../tags/tag809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5" Type="http://schemas.openxmlformats.org/officeDocument/2006/relationships/image" Target="../media/image67.png"/><Relationship Id="rId4" Type="http://schemas.openxmlformats.org/officeDocument/2006/relationships/tags" Target="../tags/tag8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4.xml"/><Relationship Id="rId1" Type="http://schemas.openxmlformats.org/officeDocument/2006/relationships/tags" Target="../tags/tag813.xml"/><Relationship Id="rId5" Type="http://schemas.openxmlformats.org/officeDocument/2006/relationships/image" Target="../media/image69.png"/><Relationship Id="rId4" Type="http://schemas.openxmlformats.org/officeDocument/2006/relationships/tags" Target="../tags/tag81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6.xml"/><Relationship Id="rId1" Type="http://schemas.openxmlformats.org/officeDocument/2006/relationships/tags" Target="../tags/tag815.xml"/><Relationship Id="rId5" Type="http://schemas.openxmlformats.org/officeDocument/2006/relationships/image" Target="../media/image69.png"/><Relationship Id="rId4" Type="http://schemas.openxmlformats.org/officeDocument/2006/relationships/tags" Target="../tags/tag81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8.xml"/><Relationship Id="rId1" Type="http://schemas.openxmlformats.org/officeDocument/2006/relationships/tags" Target="../tags/tag817.xml"/><Relationship Id="rId5" Type="http://schemas.openxmlformats.org/officeDocument/2006/relationships/image" Target="../media/image69.png"/><Relationship Id="rId4" Type="http://schemas.openxmlformats.org/officeDocument/2006/relationships/tags" Target="../tags/tag8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9.png"/><Relationship Id="rId4" Type="http://schemas.openxmlformats.org/officeDocument/2006/relationships/tags" Target="../tags/tag25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0.xml"/><Relationship Id="rId1" Type="http://schemas.openxmlformats.org/officeDocument/2006/relationships/tags" Target="../tags/tag819.xml"/><Relationship Id="rId5" Type="http://schemas.openxmlformats.org/officeDocument/2006/relationships/image" Target="../media/image69.png"/><Relationship Id="rId4" Type="http://schemas.openxmlformats.org/officeDocument/2006/relationships/tags" Target="../tags/tag81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png"/><Relationship Id="rId2" Type="http://schemas.openxmlformats.org/officeDocument/2006/relationships/tags" Target="../tags/tag822.xml"/><Relationship Id="rId1" Type="http://schemas.openxmlformats.org/officeDocument/2006/relationships/tags" Target="../tags/tag821.xml"/><Relationship Id="rId6" Type="http://schemas.openxmlformats.org/officeDocument/2006/relationships/tags" Target="../tags/tag822.xml"/><Relationship Id="rId5" Type="http://schemas.openxmlformats.org/officeDocument/2006/relationships/image" Target="../media/image69.png"/><Relationship Id="rId4" Type="http://schemas.openxmlformats.org/officeDocument/2006/relationships/tags" Target="../tags/tag82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4.xml"/><Relationship Id="rId1" Type="http://schemas.openxmlformats.org/officeDocument/2006/relationships/tags" Target="../tags/tag82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6.xml"/><Relationship Id="rId1" Type="http://schemas.openxmlformats.org/officeDocument/2006/relationships/tags" Target="../tags/tag825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8.xml"/><Relationship Id="rId1" Type="http://schemas.openxmlformats.org/officeDocument/2006/relationships/tags" Target="../tags/tag82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0.xml"/><Relationship Id="rId1" Type="http://schemas.openxmlformats.org/officeDocument/2006/relationships/tags" Target="../tags/tag829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2.xml"/><Relationship Id="rId1" Type="http://schemas.openxmlformats.org/officeDocument/2006/relationships/tags" Target="../tags/tag83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tags" Target="../tags/tag2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5.xml"/><Relationship Id="rId1" Type="http://schemas.openxmlformats.org/officeDocument/2006/relationships/tags" Target="../tags/tag834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7.xml"/><Relationship Id="rId1" Type="http://schemas.openxmlformats.org/officeDocument/2006/relationships/tags" Target="../tags/tag83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8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0.xml"/><Relationship Id="rId1" Type="http://schemas.openxmlformats.org/officeDocument/2006/relationships/tags" Target="../tags/tag839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2.xml"/><Relationship Id="rId1" Type="http://schemas.openxmlformats.org/officeDocument/2006/relationships/tags" Target="../tags/tag84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5.xml"/><Relationship Id="rId1" Type="http://schemas.openxmlformats.org/officeDocument/2006/relationships/tags" Target="../tags/tag844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7.xml"/><Relationship Id="rId1" Type="http://schemas.openxmlformats.org/officeDocument/2006/relationships/tags" Target="../tags/tag84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9.xml"/><Relationship Id="rId1" Type="http://schemas.openxmlformats.org/officeDocument/2006/relationships/tags" Target="../tags/tag848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1.png"/><Relationship Id="rId4" Type="http://schemas.openxmlformats.org/officeDocument/2006/relationships/tags" Target="../tags/tag29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2.png"/><Relationship Id="rId4" Type="http://schemas.openxmlformats.org/officeDocument/2006/relationships/tags" Target="../tags/tag3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3.png"/><Relationship Id="rId4" Type="http://schemas.openxmlformats.org/officeDocument/2006/relationships/tags" Target="../tags/tag35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4.png"/><Relationship Id="rId4" Type="http://schemas.openxmlformats.org/officeDocument/2006/relationships/tags" Target="../tags/tag3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5.png"/><Relationship Id="rId4" Type="http://schemas.openxmlformats.org/officeDocument/2006/relationships/tags" Target="../tags/tag39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6.png"/><Relationship Id="rId4" Type="http://schemas.openxmlformats.org/officeDocument/2006/relationships/tags" Target="../tags/tag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7.png"/><Relationship Id="rId4" Type="http://schemas.openxmlformats.org/officeDocument/2006/relationships/tags" Target="../tags/tag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8.png"/><Relationship Id="rId4" Type="http://schemas.openxmlformats.org/officeDocument/2006/relationships/tags" Target="../tags/tag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0.png"/><Relationship Id="rId4" Type="http://schemas.openxmlformats.org/officeDocument/2006/relationships/tags" Target="../tags/tag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21.png"/><Relationship Id="rId4" Type="http://schemas.openxmlformats.org/officeDocument/2006/relationships/tags" Target="../tags/tag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22.png"/><Relationship Id="rId4" Type="http://schemas.openxmlformats.org/officeDocument/2006/relationships/tags" Target="../tags/tag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23.png"/><Relationship Id="rId4" Type="http://schemas.openxmlformats.org/officeDocument/2006/relationships/tags" Target="../tags/tag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24.png"/><Relationship Id="rId4" Type="http://schemas.openxmlformats.org/officeDocument/2006/relationships/tags" Target="../tags/tag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25.png"/><Relationship Id="rId4" Type="http://schemas.openxmlformats.org/officeDocument/2006/relationships/tags" Target="../tags/tag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6.png"/><Relationship Id="rId4" Type="http://schemas.openxmlformats.org/officeDocument/2006/relationships/tags" Target="../tags/tag6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7.png"/><Relationship Id="rId4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8.png"/><Relationship Id="rId4" Type="http://schemas.openxmlformats.org/officeDocument/2006/relationships/tags" Target="../tags/tag7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29.png"/><Relationship Id="rId4" Type="http://schemas.openxmlformats.org/officeDocument/2006/relationships/tags" Target="../tags/tag7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30.png"/><Relationship Id="rId4" Type="http://schemas.openxmlformats.org/officeDocument/2006/relationships/tags" Target="../tags/tag7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31.png"/><Relationship Id="rId4" Type="http://schemas.openxmlformats.org/officeDocument/2006/relationships/tags" Target="../tags/tag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32.png"/><Relationship Id="rId4" Type="http://schemas.openxmlformats.org/officeDocument/2006/relationships/tags" Target="../tags/tag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33.png"/><Relationship Id="rId4" Type="http://schemas.openxmlformats.org/officeDocument/2006/relationships/tags" Target="../tags/tag8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34.png"/><Relationship Id="rId4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35.png"/><Relationship Id="rId4" Type="http://schemas.openxmlformats.org/officeDocument/2006/relationships/tags" Target="../tags/tag8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89.xml"/><Relationship Id="rId7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10" Type="http://schemas.openxmlformats.org/officeDocument/2006/relationships/image" Target="../media/image36.png"/><Relationship Id="rId4" Type="http://schemas.openxmlformats.org/officeDocument/2006/relationships/tags" Target="../tags/tag95.xml"/><Relationship Id="rId9" Type="http://schemas.openxmlformats.org/officeDocument/2006/relationships/tags" Target="../tags/tag9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../media/image36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1.xml"/><Relationship Id="rId5" Type="http://schemas.openxmlformats.org/officeDocument/2006/relationships/tags" Target="../tags/tag10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1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2" Type="http://schemas.openxmlformats.org/officeDocument/2006/relationships/tags" Target="../tags/tag120.xml"/><Relationship Id="rId16" Type="http://schemas.openxmlformats.org/officeDocument/2006/relationships/image" Target="../media/image36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tags" Target="../tags/tag121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36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34.xml"/><Relationship Id="rId2" Type="http://schemas.openxmlformats.org/officeDocument/2006/relationships/tags" Target="../tags/tag13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36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19" Type="http://schemas.openxmlformats.org/officeDocument/2006/relationships/tags" Target="../tags/tag149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image" Target="../media/image36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10" Type="http://schemas.openxmlformats.org/officeDocument/2006/relationships/tags" Target="../tags/tag173.xml"/><Relationship Id="rId19" Type="http://schemas.openxmlformats.org/officeDocument/2006/relationships/tags" Target="../tags/tag166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3" Type="http://schemas.openxmlformats.org/officeDocument/2006/relationships/tags" Target="../tags/tag183.xml"/><Relationship Id="rId21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image" Target="../media/image36.png"/><Relationship Id="rId3" Type="http://schemas.openxmlformats.org/officeDocument/2006/relationships/tags" Target="../tags/tag223.xml"/><Relationship Id="rId21" Type="http://schemas.openxmlformats.org/officeDocument/2006/relationships/tags" Target="../tags/tag241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23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image" Target="../media/image36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4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71.xml"/><Relationship Id="rId21" Type="http://schemas.openxmlformats.org/officeDocument/2006/relationships/tags" Target="../tags/tag289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image" Target="../media/image36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7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tags" Target="../tags/tag319.xml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29" Type="http://schemas.openxmlformats.org/officeDocument/2006/relationships/tags" Target="../tags/tag296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tags" Target="../tags/tag317.xml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Relationship Id="rId27" Type="http://schemas.openxmlformats.org/officeDocument/2006/relationships/tags" Target="../tags/tag320.xml"/><Relationship Id="rId30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tags" Target="../tags/tag346.xml"/><Relationship Id="rId3" Type="http://schemas.openxmlformats.org/officeDocument/2006/relationships/tags" Target="../tags/tag323.xml"/><Relationship Id="rId21" Type="http://schemas.openxmlformats.org/officeDocument/2006/relationships/tags" Target="../tags/tag341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tags" Target="../tags/tag345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29" Type="http://schemas.openxmlformats.org/officeDocument/2006/relationships/tags" Target="../tags/tag349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tags" Target="../tags/tag344.xml"/><Relationship Id="rId32" Type="http://schemas.openxmlformats.org/officeDocument/2006/relationships/image" Target="../media/image36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28" Type="http://schemas.openxmlformats.org/officeDocument/2006/relationships/tags" Target="../tags/tag348.xml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31" Type="http://schemas.openxmlformats.org/officeDocument/2006/relationships/tags" Target="../tags/tag323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Relationship Id="rId27" Type="http://schemas.openxmlformats.org/officeDocument/2006/relationships/tags" Target="../tags/tag347.xml"/><Relationship Id="rId30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" Type="http://schemas.openxmlformats.org/officeDocument/2006/relationships/tags" Target="../tags/tag352.xml"/><Relationship Id="rId21" Type="http://schemas.openxmlformats.org/officeDocument/2006/relationships/tags" Target="../tags/tag370.xml"/><Relationship Id="rId34" Type="http://schemas.openxmlformats.org/officeDocument/2006/relationships/image" Target="../media/image36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33" Type="http://schemas.openxmlformats.org/officeDocument/2006/relationships/tags" Target="../tags/tag352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tags" Target="../tags/tag378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tags" Target="../tags/tag377.xml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tags" Target="../tags/tag380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tags" Target="../tags/tag379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26" Type="http://schemas.openxmlformats.org/officeDocument/2006/relationships/tags" Target="../tags/tag406.xml"/><Relationship Id="rId3" Type="http://schemas.openxmlformats.org/officeDocument/2006/relationships/tags" Target="../tags/tag383.xml"/><Relationship Id="rId21" Type="http://schemas.openxmlformats.org/officeDocument/2006/relationships/tags" Target="../tags/tag401.xml"/><Relationship Id="rId34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5" Type="http://schemas.openxmlformats.org/officeDocument/2006/relationships/tags" Target="../tags/tag40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0" Type="http://schemas.openxmlformats.org/officeDocument/2006/relationships/tags" Target="../tags/tag400.xml"/><Relationship Id="rId29" Type="http://schemas.openxmlformats.org/officeDocument/2006/relationships/tags" Target="../tags/tag409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24" Type="http://schemas.openxmlformats.org/officeDocument/2006/relationships/tags" Target="../tags/tag404.xml"/><Relationship Id="rId32" Type="http://schemas.openxmlformats.org/officeDocument/2006/relationships/tags" Target="../tags/tag412.xml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23" Type="http://schemas.openxmlformats.org/officeDocument/2006/relationships/tags" Target="../tags/tag403.xml"/><Relationship Id="rId28" Type="http://schemas.openxmlformats.org/officeDocument/2006/relationships/tags" Target="../tags/tag408.xml"/><Relationship Id="rId10" Type="http://schemas.openxmlformats.org/officeDocument/2006/relationships/tags" Target="../tags/tag390.xml"/><Relationship Id="rId19" Type="http://schemas.openxmlformats.org/officeDocument/2006/relationships/tags" Target="../tags/tag399.xml"/><Relationship Id="rId31" Type="http://schemas.openxmlformats.org/officeDocument/2006/relationships/tags" Target="../tags/tag411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tags" Target="../tags/tag402.xml"/><Relationship Id="rId27" Type="http://schemas.openxmlformats.org/officeDocument/2006/relationships/tags" Target="../tags/tag407.xml"/><Relationship Id="rId30" Type="http://schemas.openxmlformats.org/officeDocument/2006/relationships/tags" Target="../tags/tag410.xml"/><Relationship Id="rId35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tags" Target="../tags/tag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tags" Target="../tags/tag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5" Type="http://schemas.openxmlformats.org/officeDocument/2006/relationships/image" Target="../media/image54.png"/><Relationship Id="rId4" Type="http://schemas.openxmlformats.org/officeDocument/2006/relationships/tags" Target="../tags/tag41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5" Type="http://schemas.openxmlformats.org/officeDocument/2006/relationships/image" Target="../media/image55.png"/><Relationship Id="rId4" Type="http://schemas.openxmlformats.org/officeDocument/2006/relationships/tags" Target="../tags/tag41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image" Target="../media/image56.png"/><Relationship Id="rId4" Type="http://schemas.openxmlformats.org/officeDocument/2006/relationships/tags" Target="../tags/tag42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5" Type="http://schemas.openxmlformats.org/officeDocument/2006/relationships/image" Target="../media/image57.png"/><Relationship Id="rId4" Type="http://schemas.openxmlformats.org/officeDocument/2006/relationships/tags" Target="../tags/tag42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5" Type="http://schemas.openxmlformats.org/officeDocument/2006/relationships/image" Target="../media/image58.png"/><Relationship Id="rId4" Type="http://schemas.openxmlformats.org/officeDocument/2006/relationships/tags" Target="../tags/tag42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5" Type="http://schemas.openxmlformats.org/officeDocument/2006/relationships/image" Target="../media/image59.png"/><Relationship Id="rId4" Type="http://schemas.openxmlformats.org/officeDocument/2006/relationships/tags" Target="../tags/tag42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5" Type="http://schemas.openxmlformats.org/officeDocument/2006/relationships/image" Target="../media/image60.png"/><Relationship Id="rId4" Type="http://schemas.openxmlformats.org/officeDocument/2006/relationships/tags" Target="../tags/tag43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5" Type="http://schemas.openxmlformats.org/officeDocument/2006/relationships/image" Target="../media/image61.png"/><Relationship Id="rId4" Type="http://schemas.openxmlformats.org/officeDocument/2006/relationships/tags" Target="../tags/tag4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</a:t>
            </a:r>
            <a:r>
              <a:rPr lang="en-US" sz="4800" dirty="0" smtClean="0">
                <a:solidFill>
                  <a:srgbClr val="92D050"/>
                </a:solidFill>
              </a:rPr>
              <a:t>of        </a:t>
            </a:r>
            <a:r>
              <a:rPr lang="en-US" sz="4800" dirty="0">
                <a:solidFill>
                  <a:srgbClr val="92D050"/>
                </a:solidFill>
              </a:rPr>
              <a:t>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3600" dirty="0">
                <a:solidFill>
                  <a:srgbClr val="FFFF66"/>
                </a:solidFill>
              </a:rPr>
              <a:t>Brian </a:t>
            </a:r>
            <a:r>
              <a:rPr lang="en-US" sz="3600" dirty="0" smtClean="0">
                <a:solidFill>
                  <a:srgbClr val="FFFF66"/>
                </a:solidFill>
              </a:rPr>
              <a:t>LaMacchia</a:t>
            </a:r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25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Winter 2011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62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8F38-FF05-48DB-9B54-814256DDAE11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0610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 smtClean="0"/>
                  <a:t>The Binomial Theorem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pt-BR" sz="320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32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/>
                  <a:t> where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i="1" baseline="30000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206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1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00B-03F0-470D-89D9-CEC66609AFD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,</a:t>
                </a:r>
                <a:endParaRPr lang="en-US" sz="3200" dirty="0"/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E64-B70B-4A1C-A863-F2659B1CF81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,</a:t>
                </a:r>
                <a:endParaRPr lang="en-US" sz="3200" dirty="0"/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0612-736D-4B1C-9B2A-370CF6BE5F8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6266-7A8C-4352-B3FC-69A6F1A711BB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Accept the signature only 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CE2D-290D-47BC-A464-5A50ECDF237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2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 Cryptosystems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24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B4CE-E064-4E86-BA4E-8EEE35944BFF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 Cryptosystems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/>
              <a:t>An elliptic curve</a:t>
            </a: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22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11BA-2012-4E22-978E-AAB40D3B0DE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 Cryptosystems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 dirty="0"/>
              <a:t>An elliptic curve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6000" dirty="0" smtClean="0">
                <a:solidFill>
                  <a:srgbClr val="00B050"/>
                </a:solidFill>
              </a:rPr>
              <a:t>y</a:t>
            </a:r>
            <a:r>
              <a:rPr lang="en-US" sz="6000" baseline="30000" dirty="0" smtClean="0">
                <a:solidFill>
                  <a:srgbClr val="00B050"/>
                </a:solidFill>
              </a:rPr>
              <a:t>2 </a:t>
            </a:r>
            <a:r>
              <a:rPr lang="en-US" sz="6000" dirty="0" smtClean="0">
                <a:solidFill>
                  <a:srgbClr val="00B050"/>
                </a:solidFill>
              </a:rPr>
              <a:t>= x</a:t>
            </a:r>
            <a:r>
              <a:rPr lang="en-US" sz="6000" baseline="30000" dirty="0" smtClean="0">
                <a:solidFill>
                  <a:srgbClr val="00B050"/>
                </a:solidFill>
              </a:rPr>
              <a:t>3 </a:t>
            </a:r>
            <a:r>
              <a:rPr lang="en-US" sz="6000" dirty="0" smtClean="0">
                <a:solidFill>
                  <a:srgbClr val="00B050"/>
                </a:solidFill>
              </a:rPr>
              <a:t>+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6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FC6-5C03-4F95-9DCB-0E232159EAC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DC1-4BF5-41FA-B118-37F726E6BFA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4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Curves</a:t>
            </a:r>
          </a:p>
        </p:txBody>
      </p:sp>
      <p:sp>
        <p:nvSpPr>
          <p:cNvPr id="11141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   </a:t>
            </a:r>
            <a:r>
              <a:rPr lang="en-US" sz="1400" baseline="30000" dirty="0" smtClean="0">
                <a:solidFill>
                  <a:srgbClr val="00B050"/>
                </a:solidFill>
              </a:rPr>
              <a:t> </a:t>
            </a:r>
            <a:r>
              <a:rPr lang="en-US" sz="6000" dirty="0" smtClean="0">
                <a:solidFill>
                  <a:srgbClr val="00B050"/>
                </a:solidFill>
              </a:rPr>
              <a:t>= </a:t>
            </a: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02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DF9-2537-4388-A798-77E6D55B0AD1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   </a:t>
            </a:r>
            <a:r>
              <a:rPr lang="en-US" sz="1400" baseline="30000" dirty="0">
                <a:solidFill>
                  <a:srgbClr val="00B050"/>
                </a:solidFill>
              </a:rPr>
              <a:t> </a:t>
            </a:r>
            <a:r>
              <a:rPr lang="en-US" sz="6000" dirty="0" smtClean="0">
                <a:solidFill>
                  <a:srgbClr val="00B050"/>
                </a:solidFill>
              </a:rPr>
              <a:t>= </a:t>
            </a: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1514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514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9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DE42-FCD4-4F2E-9D49-628FD2B4F39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0610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 smtClean="0"/>
                  <a:t>The Binomial Theorem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pt-BR" sz="320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32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/>
                  <a:t> where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 smtClean="0"/>
              </a:p>
              <a:p>
                <a:pPr>
                  <a:buFontTx/>
                  <a:buNone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 is prime,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>
                  <a:buNone/>
                </a:pPr>
                <a:endParaRPr lang="en-US" sz="3200" dirty="0" smtClean="0"/>
              </a:p>
              <a:p>
                <a:pPr>
                  <a:buFontTx/>
                  <a:buNone/>
                </a:pPr>
                <a:endParaRPr lang="en-US" i="1" baseline="30000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206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1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6035-956B-4767-8C52-871E0115C2D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6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16164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6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6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616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98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0E53-1728-48B4-B120-C5068672E07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7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1718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9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71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1719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9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9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88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FC2-88D9-4F33-92BD-38B0CFA7FBA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18212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821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1821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8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9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20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2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22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23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3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57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3FCA-75CD-44B3-B24C-CB31D906CB7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1923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40100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92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48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4A5B-C21D-4EB6-88D9-D34F44AF6FC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0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2026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40100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02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20265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33600" y="4648200"/>
            <a:ext cx="4724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81200" y="4648200"/>
            <a:ext cx="502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05400" y="45720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60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90FE-0192-4FBA-B369-14D6E237E90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1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21284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40100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8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8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8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128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2128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33600" y="4648200"/>
            <a:ext cx="4724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81200" y="4648200"/>
            <a:ext cx="502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9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05400" y="45720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92" name="Freeform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629400" y="4648200"/>
            <a:ext cx="76200" cy="609600"/>
          </a:xfrm>
          <a:custGeom>
            <a:avLst/>
            <a:gdLst>
              <a:gd name="T0" fmla="*/ 0 w 48"/>
              <a:gd name="T1" fmla="*/ 0 h 336"/>
              <a:gd name="T2" fmla="*/ 48 w 48"/>
              <a:gd name="T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" h="336">
                <a:moveTo>
                  <a:pt x="0" y="0"/>
                </a:moveTo>
                <a:cubicBezTo>
                  <a:pt x="20" y="136"/>
                  <a:pt x="40" y="272"/>
                  <a:pt x="48" y="33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99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72B1-B3D0-4F02-A9EE-F54BA1095E1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2230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2133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2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04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8BD-D868-43D1-AD91-B60270CCDD5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23332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2133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333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2333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4648200"/>
            <a:ext cx="38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8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05000" y="46482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9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2209800" y="3781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4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05000" y="36576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3" name="Line 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04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6661-6264-473F-B6E7-2D81D886320F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24356" name="Freeform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8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436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2436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4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8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286000" y="3352800"/>
            <a:ext cx="4724400" cy="2057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5492750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y =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24357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86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F7-7DE6-4832-B875-EDF77B34EA5B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u="sng" dirty="0"/>
              <a:t>Non-vertical Lines</a:t>
            </a:r>
          </a:p>
          <a:p>
            <a:pPr>
              <a:buFontTx/>
              <a:buNone/>
            </a:pPr>
            <a:r>
              <a:rPr lang="en-US" sz="4800" dirty="0">
                <a:solidFill>
                  <a:srgbClr val="66FF66"/>
                </a:solidFill>
              </a:rPr>
              <a:t>			</a:t>
            </a:r>
            <a:r>
              <a:rPr lang="en-US" sz="4800" dirty="0">
                <a:solidFill>
                  <a:srgbClr val="00B050"/>
                </a:solidFill>
              </a:rPr>
              <a:t>y</a:t>
            </a:r>
            <a:r>
              <a:rPr lang="en-US" sz="4800" baseline="30000" dirty="0">
                <a:solidFill>
                  <a:srgbClr val="00B050"/>
                </a:solidFill>
              </a:rPr>
              <a:t>2 </a:t>
            </a:r>
            <a:r>
              <a:rPr lang="en-US" sz="4800" dirty="0">
                <a:solidFill>
                  <a:srgbClr val="00B050"/>
                </a:solidFill>
              </a:rPr>
              <a:t>= x</a:t>
            </a:r>
            <a:r>
              <a:rPr lang="en-US" sz="4800" baseline="30000" dirty="0">
                <a:solidFill>
                  <a:srgbClr val="00B050"/>
                </a:solidFill>
              </a:rPr>
              <a:t>3 </a:t>
            </a:r>
            <a:r>
              <a:rPr lang="en-US" sz="4800" dirty="0">
                <a:solidFill>
                  <a:srgbClr val="00B050"/>
                </a:solidFill>
              </a:rPr>
              <a:t>+ Ax + B</a:t>
            </a:r>
          </a:p>
          <a:p>
            <a:pPr>
              <a:buFontTx/>
              <a:buNone/>
            </a:pPr>
            <a:r>
              <a:rPr lang="en-US" sz="4800" dirty="0">
                <a:solidFill>
                  <a:srgbClr val="00B050"/>
                </a:solidFill>
              </a:rPr>
              <a:t>			y = ax + b</a:t>
            </a:r>
          </a:p>
          <a:p>
            <a:pPr>
              <a:buFontTx/>
              <a:buNone/>
            </a:pPr>
            <a:r>
              <a:rPr lang="en-US" sz="4800" dirty="0">
                <a:solidFill>
                  <a:srgbClr val="00B050"/>
                </a:solidFill>
              </a:rPr>
              <a:t>	(ax + b)</a:t>
            </a:r>
            <a:r>
              <a:rPr lang="en-US" sz="4800" baseline="30000" dirty="0">
                <a:solidFill>
                  <a:srgbClr val="00B050"/>
                </a:solidFill>
              </a:rPr>
              <a:t>2</a:t>
            </a:r>
            <a:r>
              <a:rPr lang="en-US" sz="4800" dirty="0">
                <a:solidFill>
                  <a:srgbClr val="00B050"/>
                </a:solidFill>
              </a:rPr>
              <a:t> = x</a:t>
            </a:r>
            <a:r>
              <a:rPr lang="en-US" sz="4800" baseline="30000" dirty="0">
                <a:solidFill>
                  <a:srgbClr val="00B050"/>
                </a:solidFill>
              </a:rPr>
              <a:t>3 </a:t>
            </a:r>
            <a:r>
              <a:rPr lang="en-US" sz="4800" dirty="0">
                <a:solidFill>
                  <a:srgbClr val="00B050"/>
                </a:solidFill>
              </a:rPr>
              <a:t>+ Ax + B</a:t>
            </a:r>
          </a:p>
          <a:p>
            <a:pPr>
              <a:buFontTx/>
              <a:buNone/>
            </a:pPr>
            <a:r>
              <a:rPr lang="en-US" sz="4800" dirty="0">
                <a:solidFill>
                  <a:srgbClr val="00B050"/>
                </a:solidFill>
              </a:rPr>
              <a:t>	x</a:t>
            </a:r>
            <a:r>
              <a:rPr lang="en-US" sz="4800" baseline="30000" dirty="0">
                <a:solidFill>
                  <a:srgbClr val="00B050"/>
                </a:solidFill>
              </a:rPr>
              <a:t>3</a:t>
            </a:r>
            <a:r>
              <a:rPr lang="en-US" sz="4800" dirty="0">
                <a:solidFill>
                  <a:srgbClr val="00B050"/>
                </a:solidFill>
              </a:rPr>
              <a:t> + A</a:t>
            </a:r>
            <a:r>
              <a:rPr lang="en-US" sz="4800" dirty="0">
                <a:solidFill>
                  <a:srgbClr val="00B050"/>
                </a:solidFill>
                <a:sym typeface="Symbol" pitchFamily="18" charset="2"/>
              </a:rPr>
              <a:t>x</a:t>
            </a:r>
            <a:r>
              <a:rPr lang="en-US" sz="4800" baseline="30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800" dirty="0">
                <a:solidFill>
                  <a:srgbClr val="00B050"/>
                </a:solidFill>
                <a:sym typeface="Symbol" pitchFamily="18" charset="2"/>
              </a:rPr>
              <a:t> + </a:t>
            </a:r>
            <a:r>
              <a:rPr lang="en-US" sz="4800" dirty="0" err="1">
                <a:solidFill>
                  <a:srgbClr val="00B050"/>
                </a:solidFill>
                <a:sym typeface="Symbol" pitchFamily="18" charset="2"/>
              </a:rPr>
              <a:t>Bx</a:t>
            </a:r>
            <a:r>
              <a:rPr lang="en-US" sz="4800" dirty="0">
                <a:solidFill>
                  <a:srgbClr val="00B050"/>
                </a:solidFill>
                <a:sym typeface="Symbol" pitchFamily="18" charset="2"/>
              </a:rPr>
              <a:t> + C = 0</a:t>
            </a:r>
          </a:p>
        </p:txBody>
      </p:sp>
      <p:sp>
        <p:nvSpPr>
          <p:cNvPr id="1125379" name="AutoShap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057400" y="27432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31AA-A1CB-4A04-8D04-1296F03EB9B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0610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 smtClean="0"/>
                  <a:t>The Binomial Theorem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pt-BR" sz="320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32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/>
                  <a:t> where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 smtClean="0"/>
              </a:p>
              <a:p>
                <a:pPr>
                  <a:buFontTx/>
                  <a:buNone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 is prime,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>
                  <a:buNone/>
                </a:pPr>
                <a:endParaRPr lang="en-US" sz="3200" dirty="0" smtClean="0"/>
              </a:p>
              <a:p>
                <a:pPr>
                  <a:buNone/>
                </a:pPr>
                <a:r>
                  <a:rPr lang="en-US" sz="3200" dirty="0" smtClean="0"/>
                  <a:t>Thus</a:t>
                </a:r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𝑥𝑝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𝑦𝑝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>
                  <a:buFontTx/>
                  <a:buNone/>
                </a:pPr>
                <a:endParaRPr lang="en-US" i="1" baseline="30000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206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1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8579-22F3-4E08-A54F-5FE24DD99C7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6402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</a:t>
            </a: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2</a:t>
            </a:r>
            <a:r>
              <a:rPr lang="en-US" sz="6000" dirty="0">
                <a:solidFill>
                  <a:srgbClr val="00B050"/>
                </a:solidFill>
              </a:rPr>
              <a:t> + </a:t>
            </a:r>
            <a:r>
              <a:rPr lang="en-US" sz="6000" dirty="0" err="1">
                <a:solidFill>
                  <a:srgbClr val="00B050"/>
                </a:solidFill>
              </a:rPr>
              <a:t>B</a:t>
            </a:r>
            <a:r>
              <a:rPr lang="en-US" sz="6000" dirty="0" err="1">
                <a:solidFill>
                  <a:srgbClr val="00B050"/>
                </a:solidFill>
                <a:sym typeface="Symbol" pitchFamily="18" charset="2"/>
              </a:rPr>
              <a:t>x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 + C = 0</a:t>
            </a:r>
          </a:p>
        </p:txBody>
      </p:sp>
      <p:sp>
        <p:nvSpPr>
          <p:cNvPr id="1126403" name="Freeform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640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84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BDF8-7533-490E-BC76-67BE1B937C7B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6402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</a:t>
            </a: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2</a:t>
            </a:r>
            <a:r>
              <a:rPr lang="en-US" sz="6000" dirty="0">
                <a:solidFill>
                  <a:srgbClr val="00B050"/>
                </a:solidFill>
              </a:rPr>
              <a:t> + </a:t>
            </a:r>
            <a:r>
              <a:rPr lang="en-US" sz="6000" dirty="0" err="1">
                <a:solidFill>
                  <a:srgbClr val="00B050"/>
                </a:solidFill>
              </a:rPr>
              <a:t>B</a:t>
            </a:r>
            <a:r>
              <a:rPr lang="en-US" sz="6000" dirty="0" err="1">
                <a:solidFill>
                  <a:srgbClr val="00B050"/>
                </a:solidFill>
                <a:sym typeface="Symbol" pitchFamily="18" charset="2"/>
              </a:rPr>
              <a:t>x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 + C = 0</a:t>
            </a:r>
          </a:p>
        </p:txBody>
      </p:sp>
      <p:sp>
        <p:nvSpPr>
          <p:cNvPr id="1126403" name="Freeform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640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5334000"/>
            <a:ext cx="2904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j-lt"/>
              </a:rPr>
              <a:t>3 solutions</a:t>
            </a:r>
            <a:endParaRPr lang="en-US" sz="4800" dirty="0">
              <a:latin typeface="+mj-lt"/>
            </a:endParaRPr>
          </a:p>
        </p:txBody>
      </p:sp>
      <p:sp>
        <p:nvSpPr>
          <p:cNvPr id="12" name="Oval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6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58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2320-120C-4235-920D-192C77CB3A3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</a:t>
            </a: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2</a:t>
            </a:r>
            <a:r>
              <a:rPr lang="en-US" sz="6000" dirty="0">
                <a:solidFill>
                  <a:srgbClr val="00B050"/>
                </a:solidFill>
              </a:rPr>
              <a:t> + </a:t>
            </a:r>
            <a:r>
              <a:rPr lang="en-US" sz="6000" dirty="0" err="1">
                <a:solidFill>
                  <a:srgbClr val="00B050"/>
                </a:solidFill>
              </a:rPr>
              <a:t>B</a:t>
            </a:r>
            <a:r>
              <a:rPr lang="en-US" sz="6000" dirty="0" err="1">
                <a:solidFill>
                  <a:srgbClr val="00B050"/>
                </a:solidFill>
                <a:sym typeface="Symbol" pitchFamily="18" charset="2"/>
              </a:rPr>
              <a:t>x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 + C = 0</a:t>
            </a:r>
          </a:p>
        </p:txBody>
      </p:sp>
      <p:sp>
        <p:nvSpPr>
          <p:cNvPr id="111923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40100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92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0888" y="5334000"/>
            <a:ext cx="2664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1</a:t>
            </a:r>
            <a:r>
              <a:rPr lang="en-US" sz="4800" dirty="0" smtClean="0">
                <a:latin typeface="+mj-lt"/>
              </a:rPr>
              <a:t> solution</a:t>
            </a:r>
            <a:endParaRPr lang="en-US" sz="4800" dirty="0">
              <a:latin typeface="+mj-lt"/>
            </a:endParaRPr>
          </a:p>
        </p:txBody>
      </p:sp>
      <p:sp>
        <p:nvSpPr>
          <p:cNvPr id="12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70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24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F6ED-D727-4139-B983-71C2CA15732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</a:t>
            </a: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2</a:t>
            </a:r>
            <a:r>
              <a:rPr lang="en-US" sz="6000" dirty="0">
                <a:solidFill>
                  <a:srgbClr val="00B050"/>
                </a:solidFill>
              </a:rPr>
              <a:t> + </a:t>
            </a:r>
            <a:r>
              <a:rPr lang="en-US" sz="6000" dirty="0" err="1">
                <a:solidFill>
                  <a:srgbClr val="00B050"/>
                </a:solidFill>
              </a:rPr>
              <a:t>B</a:t>
            </a:r>
            <a:r>
              <a:rPr lang="en-US" sz="6000" dirty="0" err="1">
                <a:solidFill>
                  <a:srgbClr val="00B050"/>
                </a:solidFill>
                <a:sym typeface="Symbol" pitchFamily="18" charset="2"/>
              </a:rPr>
              <a:t>x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 + C = 0</a:t>
            </a:r>
          </a:p>
        </p:txBody>
      </p:sp>
      <p:sp>
        <p:nvSpPr>
          <p:cNvPr id="112230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2133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2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98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50888" y="5334000"/>
            <a:ext cx="2664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1</a:t>
            </a:r>
            <a:r>
              <a:rPr lang="en-US" sz="4800" dirty="0" smtClean="0">
                <a:latin typeface="+mj-lt"/>
              </a:rPr>
              <a:t> solution</a:t>
            </a:r>
            <a:endParaRPr lang="en-US" sz="4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37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D8E3-4F93-4AC8-AF5F-D643BF86D0A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</a:t>
            </a:r>
            <a:r>
              <a:rPr lang="en-US" sz="6000" dirty="0">
                <a:solidFill>
                  <a:srgbClr val="00B050"/>
                </a:solidFill>
              </a:rPr>
              <a:t>x</a:t>
            </a:r>
            <a:r>
              <a:rPr lang="en-US" sz="6000" baseline="30000" dirty="0">
                <a:solidFill>
                  <a:srgbClr val="00B050"/>
                </a:solidFill>
              </a:rPr>
              <a:t>2</a:t>
            </a:r>
            <a:r>
              <a:rPr lang="en-US" sz="6000" dirty="0">
                <a:solidFill>
                  <a:srgbClr val="00B050"/>
                </a:solidFill>
              </a:rPr>
              <a:t> + </a:t>
            </a:r>
            <a:r>
              <a:rPr lang="en-US" sz="6000" dirty="0" err="1">
                <a:solidFill>
                  <a:srgbClr val="00B050"/>
                </a:solidFill>
              </a:rPr>
              <a:t>B</a:t>
            </a:r>
            <a:r>
              <a:rPr lang="en-US" sz="6000" dirty="0" err="1">
                <a:solidFill>
                  <a:srgbClr val="00B050"/>
                </a:solidFill>
                <a:sym typeface="Symbol" pitchFamily="18" charset="2"/>
              </a:rPr>
              <a:t>x</a:t>
            </a:r>
            <a:r>
              <a:rPr lang="en-US" sz="6000" dirty="0">
                <a:solidFill>
                  <a:srgbClr val="00B050"/>
                </a:solidFill>
                <a:sym typeface="Symbol" pitchFamily="18" charset="2"/>
              </a:rPr>
              <a:t> + C = 0</a:t>
            </a:r>
          </a:p>
        </p:txBody>
      </p:sp>
      <p:sp>
        <p:nvSpPr>
          <p:cNvPr id="112230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22098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2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5334000"/>
            <a:ext cx="2904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j-lt"/>
              </a:rPr>
              <a:t>2 solutions</a:t>
            </a:r>
            <a:endParaRPr lang="en-US" sz="4800" dirty="0">
              <a:latin typeface="+mj-lt"/>
            </a:endParaRPr>
          </a:p>
        </p:txBody>
      </p:sp>
      <p:sp>
        <p:nvSpPr>
          <p:cNvPr id="13" name="Oval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89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76CD-2680-4DD8-BFF9-4705B5C941C1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u="sng" dirty="0"/>
              <a:t>Non-vertical Lines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 intersection point		(typical case)</a:t>
            </a:r>
          </a:p>
          <a:p>
            <a:r>
              <a:rPr lang="en-US" sz="3200" dirty="0"/>
              <a:t>2 intersection points		(tangent case)</a:t>
            </a:r>
          </a:p>
          <a:p>
            <a:r>
              <a:rPr lang="en-US" sz="3200" dirty="0"/>
              <a:t>3 intersection points		(typical case)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75BD-9D86-4D57-A23A-7CAB9224259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u="sng" dirty="0"/>
              <a:t>Vertical Lines</a:t>
            </a:r>
          </a:p>
          <a:p>
            <a:pPr>
              <a:buFontTx/>
              <a:buNone/>
            </a:pPr>
            <a:r>
              <a:rPr lang="en-US" sz="4800" dirty="0">
                <a:solidFill>
                  <a:srgbClr val="66FF66"/>
                </a:solidFill>
              </a:rPr>
              <a:t>			</a:t>
            </a:r>
            <a:r>
              <a:rPr lang="en-US" sz="4800" dirty="0">
                <a:solidFill>
                  <a:srgbClr val="00B050"/>
                </a:solidFill>
              </a:rPr>
              <a:t>y</a:t>
            </a:r>
            <a:r>
              <a:rPr lang="en-US" sz="4800" baseline="30000" dirty="0">
                <a:solidFill>
                  <a:srgbClr val="00B050"/>
                </a:solidFill>
              </a:rPr>
              <a:t>2 </a:t>
            </a:r>
            <a:r>
              <a:rPr lang="en-US" sz="4800" dirty="0">
                <a:solidFill>
                  <a:srgbClr val="00B050"/>
                </a:solidFill>
              </a:rPr>
              <a:t>= x</a:t>
            </a:r>
            <a:r>
              <a:rPr lang="en-US" sz="4800" baseline="30000" dirty="0">
                <a:solidFill>
                  <a:srgbClr val="00B050"/>
                </a:solidFill>
              </a:rPr>
              <a:t>3 </a:t>
            </a:r>
            <a:r>
              <a:rPr lang="en-US" sz="4800" dirty="0">
                <a:solidFill>
                  <a:srgbClr val="00B050"/>
                </a:solidFill>
              </a:rPr>
              <a:t>+ Ax + B</a:t>
            </a:r>
          </a:p>
          <a:p>
            <a:pPr>
              <a:buFontTx/>
              <a:buNone/>
            </a:pPr>
            <a:r>
              <a:rPr lang="en-US" sz="4800" dirty="0">
                <a:solidFill>
                  <a:srgbClr val="00B050"/>
                </a:solidFill>
              </a:rPr>
              <a:t>			x = c</a:t>
            </a:r>
          </a:p>
          <a:p>
            <a:pPr>
              <a:buFontTx/>
              <a:buNone/>
            </a:pPr>
            <a:r>
              <a:rPr lang="en-US" sz="4800" dirty="0">
                <a:solidFill>
                  <a:srgbClr val="00B050"/>
                </a:solidFill>
              </a:rPr>
              <a:t>	y</a:t>
            </a:r>
            <a:r>
              <a:rPr lang="en-US" sz="4800" baseline="30000" dirty="0">
                <a:solidFill>
                  <a:srgbClr val="00B050"/>
                </a:solidFill>
              </a:rPr>
              <a:t>2 </a:t>
            </a:r>
            <a:r>
              <a:rPr lang="en-US" sz="4800" dirty="0">
                <a:solidFill>
                  <a:srgbClr val="00B050"/>
                </a:solidFill>
              </a:rPr>
              <a:t>= c</a:t>
            </a:r>
            <a:r>
              <a:rPr lang="en-US" sz="4800" baseline="30000" dirty="0">
                <a:solidFill>
                  <a:srgbClr val="00B050"/>
                </a:solidFill>
              </a:rPr>
              <a:t>3 </a:t>
            </a:r>
            <a:r>
              <a:rPr lang="en-US" sz="4800" dirty="0">
                <a:solidFill>
                  <a:srgbClr val="00B050"/>
                </a:solidFill>
              </a:rPr>
              <a:t>+ Ac + B</a:t>
            </a:r>
          </a:p>
          <a:p>
            <a:pPr>
              <a:buFontTx/>
              <a:buNone/>
            </a:pPr>
            <a:r>
              <a:rPr lang="en-US" sz="4800" dirty="0">
                <a:solidFill>
                  <a:srgbClr val="00B050"/>
                </a:solidFill>
              </a:rPr>
              <a:t>	y</a:t>
            </a:r>
            <a:r>
              <a:rPr lang="en-US" sz="4800" baseline="30000" dirty="0">
                <a:solidFill>
                  <a:srgbClr val="00B050"/>
                </a:solidFill>
              </a:rPr>
              <a:t>2 </a:t>
            </a:r>
            <a:r>
              <a:rPr lang="en-US" sz="4800" dirty="0">
                <a:solidFill>
                  <a:srgbClr val="00B050"/>
                </a:solidFill>
              </a:rPr>
              <a:t>= </a:t>
            </a:r>
            <a:r>
              <a:rPr lang="en-US" sz="4800" dirty="0">
                <a:solidFill>
                  <a:srgbClr val="00B050"/>
                </a:solidFill>
                <a:sym typeface="Symbol" pitchFamily="18" charset="2"/>
              </a:rPr>
              <a:t>C</a:t>
            </a:r>
            <a:r>
              <a:rPr lang="en-US" sz="4800" baseline="30000" dirty="0" smtClean="0">
                <a:solidFill>
                  <a:srgbClr val="00B050"/>
                </a:solidFill>
              </a:rPr>
              <a:t> </a:t>
            </a:r>
            <a:endParaRPr lang="en-US" sz="4800" baseline="30000" dirty="0">
              <a:solidFill>
                <a:srgbClr val="00B050"/>
              </a:solidFill>
            </a:endParaRPr>
          </a:p>
        </p:txBody>
      </p:sp>
      <p:sp>
        <p:nvSpPr>
          <p:cNvPr id="1128451" name="AutoShap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057400" y="26670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 Intersecting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DCE8-0D2D-4DA1-86A8-83749DE9404F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947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u="sng" dirty="0"/>
              <a:t>Vertical Lines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0 intersection point		(typical case)</a:t>
            </a:r>
          </a:p>
          <a:p>
            <a:r>
              <a:rPr lang="en-US" sz="3200" dirty="0"/>
              <a:t>1 intersection points		(tangent case)</a:t>
            </a:r>
          </a:p>
          <a:p>
            <a:r>
              <a:rPr lang="en-US" sz="3200" dirty="0"/>
              <a:t>2 intersection points		(typical case)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 Intersecting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F652-6E6B-4001-87E9-9455E67D395B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Groups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3050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050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050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1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D25A-445D-4352-8547-CFFAFF7BEF1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Groups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3050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050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050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1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89120" y="4343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1800" y="49530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68C9-33F8-4D85-B02A-67139D0B040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 smtClean="0"/>
              </a:p>
              <a:p>
                <a:pPr>
                  <a:buFontTx/>
                  <a:buNone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060E-2DBF-4178-851A-2D54431BFBD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Groups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3050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050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050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3352800"/>
            <a:ext cx="4724400" cy="2057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3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8200" y="5492750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y =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30501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89120" y="4343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71800" y="49530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46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88-D05C-45E7-8CB8-BD8CA7C3280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31524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152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15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2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3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4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3352800"/>
            <a:ext cx="4724400" cy="2057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8200" y="5492750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y =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3153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629400" y="35052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41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77000" y="54102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5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89120" y="4343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71800" y="49530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55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6DB-FFCE-48BC-AA11-5E6D681CCE7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31524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152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15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2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3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4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3352800"/>
            <a:ext cx="4724400" cy="2057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8200" y="5492750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y =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3153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629400" y="35052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41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77000" y="54102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5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89120" y="4343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71800" y="49530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22720" y="5486400"/>
            <a:ext cx="182880" cy="18288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40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E2E-691E-449C-AC04-C3F85E33D2B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325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2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255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5492750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y =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32549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80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7CF5-C41E-4DB1-8F54-296501A41B3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325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2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255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33800" y="545592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79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76C1-299D-445D-9D73-65BE9CADB56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325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2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255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4114800"/>
            <a:ext cx="472440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1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8200" y="5492750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y =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3256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4008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4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48400" y="47244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3800" y="545592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5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ACE6-D07B-41DB-A0E1-79EA6861A10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325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2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255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4114800"/>
            <a:ext cx="472440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1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8200" y="5492750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y = ax + 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3256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4008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4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48400" y="47244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3800" y="545592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294120" y="4800600"/>
            <a:ext cx="182880" cy="18288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68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2AB-BAD7-4197-BD85-F3B2857E2BB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4586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458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4586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1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24200" y="51816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3962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37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DD09-33FA-4F7C-88C0-5A27AFD50C1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4586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458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4586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200400" y="3200400"/>
            <a:ext cx="0" cy="2743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3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8200" y="5492750"/>
            <a:ext cx="14081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x = 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45861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51816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3962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2D2B-4E2E-4210-953B-B3CF5E18C9F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88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800" dirty="0"/>
                  <a:t>Add an “artificial” point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4800" dirty="0"/>
                  <a:t> to handle the vertical line case.</a:t>
                </a:r>
              </a:p>
              <a:p>
                <a:endParaRPr lang="en-US" sz="2400" dirty="0"/>
              </a:p>
              <a:p>
                <a:r>
                  <a:rPr lang="en-US" sz="4800" dirty="0"/>
                  <a:t>This point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4800" dirty="0"/>
                  <a:t> also serves as the group identity value.</a:t>
                </a:r>
              </a:p>
            </p:txBody>
          </p:sp>
        </mc:Choice>
        <mc:Fallback xmlns="">
          <p:sp>
            <p:nvSpPr>
              <p:cNvPr id="1146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593" t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233-A333-4E0A-A05C-D741D4F9FAD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 smtClean="0"/>
              </a:p>
              <a:p>
                <a:pPr>
                  <a:buFontTx/>
                  <a:buNone/>
                </a:pPr>
                <a:endParaRPr lang="en-US" sz="1400" dirty="0" smtClean="0"/>
              </a:p>
              <a:p>
                <a:pPr>
                  <a:buFontTx/>
                  <a:buNone/>
                </a:pPr>
                <a:r>
                  <a:rPr lang="en-US" sz="3600" dirty="0" smtClean="0"/>
                  <a:t>By </a:t>
                </a:r>
                <a:r>
                  <a:rPr lang="en-US" sz="3600" dirty="0"/>
                  <a:t>induction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…</a:t>
                </a:r>
              </a:p>
              <a:p>
                <a:pPr>
                  <a:buFontTx/>
                  <a:buNone/>
                </a:pPr>
                <a:endParaRPr lang="en-US" sz="1200" dirty="0" smtClean="0"/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974-9F8D-4612-82A6-D6657520E99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 dirty="0">
                <a:solidFill>
                  <a:srgbClr val="00B050"/>
                </a:solidFill>
              </a:rPr>
              <a:t>y</a:t>
            </a:r>
            <a:r>
              <a:rPr lang="en-US" sz="6000" baseline="30000" dirty="0">
                <a:solidFill>
                  <a:srgbClr val="00B050"/>
                </a:solidFill>
              </a:rPr>
              <a:t>2 </a:t>
            </a:r>
            <a:r>
              <a:rPr lang="en-US" sz="6000" dirty="0">
                <a:solidFill>
                  <a:srgbClr val="00B050"/>
                </a:solidFill>
              </a:rPr>
              <a:t>= x</a:t>
            </a:r>
            <a:r>
              <a:rPr lang="en-US" sz="6000" baseline="30000" dirty="0">
                <a:solidFill>
                  <a:srgbClr val="00B050"/>
                </a:solidFill>
              </a:rPr>
              <a:t>3 </a:t>
            </a:r>
            <a:r>
              <a:rPr lang="en-US" sz="6000" dirty="0">
                <a:solidFill>
                  <a:srgbClr val="00B050"/>
                </a:solidFill>
              </a:rPr>
              <a:t>+ Ax + B</a:t>
            </a:r>
          </a:p>
        </p:txBody>
      </p:sp>
      <p:sp>
        <p:nvSpPr>
          <p:cNvPr id="114586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458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4586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200400" y="3200400"/>
            <a:ext cx="0" cy="2743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3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8200" y="5492750"/>
            <a:ext cx="14081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x = 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45861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51816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3962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29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B92-E2B6-42DA-B673-D5E6DFB41CB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8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 </a:t>
            </a:r>
            <a:r>
              <a:rPr lang="en-US" sz="40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40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 = 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((y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)/(x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 – 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– 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y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-y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+ ((y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)/(x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 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)</a:t>
            </a: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aseline="-25000" dirty="0">
                <a:solidFill>
                  <a:srgbClr val="00B050"/>
                </a:solidFill>
              </a:rPr>
              <a:t>	</a:t>
            </a:r>
            <a:r>
              <a:rPr lang="en-US" sz="4000" dirty="0">
                <a:solidFill>
                  <a:srgbClr val="00B050"/>
                </a:solidFill>
              </a:rPr>
              <a:t>when 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 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FFF4-0A25-4E8C-B82B-630385E228A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 </a:t>
            </a:r>
            <a:r>
              <a:rPr lang="en-US" sz="4000" dirty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40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 = 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((3x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+A)/(2y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 – 2x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y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-y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+ ((3x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+A)/(2y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 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)</a:t>
            </a: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aseline="-25000" dirty="0">
                <a:solidFill>
                  <a:srgbClr val="00B050"/>
                </a:solidFill>
              </a:rPr>
              <a:t>	</a:t>
            </a:r>
            <a:r>
              <a:rPr lang="en-US" sz="4000" dirty="0">
                <a:solidFill>
                  <a:srgbClr val="00B050"/>
                </a:solidFill>
              </a:rPr>
              <a:t>when 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= 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 and 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=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 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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92B4-6689-4AE8-B4D9-FE30D649500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09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) </a:t>
                </a:r>
                <a:r>
                  <a:rPr lang="en-US" sz="4000" dirty="0">
                    <a:solidFill>
                      <a:srgbClr val="00B050"/>
                    </a:solidFill>
                    <a:sym typeface="Symbol"/>
                  </a:rPr>
                  <a:t></a:t>
                </a:r>
                <a:r>
                  <a:rPr lang="en-US" sz="40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  <a:sym typeface="Symbol" pitchFamily="18" charset="2"/>
                  </a:rPr>
                  <a:t>2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  <a:sym typeface="Symbol" pitchFamily="18" charset="2"/>
                  </a:rPr>
                  <a:t>2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baseline="-25000" dirty="0">
                    <a:solidFill>
                      <a:srgbClr val="00B050"/>
                    </a:solidFill>
                  </a:rPr>
                  <a:t>	</a:t>
                </a:r>
                <a:r>
                  <a:rPr lang="en-US" sz="4000" dirty="0">
                    <a:solidFill>
                      <a:srgbClr val="00B050"/>
                    </a:solidFill>
                  </a:rPr>
                  <a:t>when 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= 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en-US" sz="4000" dirty="0">
                    <a:solidFill>
                      <a:srgbClr val="00B050"/>
                    </a:solidFill>
                  </a:rPr>
                  <a:t> but 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 y</a:t>
                </a:r>
                <a:r>
                  <a:rPr lang="en-US" sz="4000" baseline="-25000" dirty="0">
                    <a:solidFill>
                      <a:srgbClr val="00B050"/>
                    </a:solidFill>
                    <a:sym typeface="Symbol" pitchFamily="18" charset="2"/>
                  </a:rPr>
                  <a:t>2 </a:t>
                </a:r>
                <a:r>
                  <a:rPr lang="en-US" sz="4000" dirty="0">
                    <a:solidFill>
                      <a:srgbClr val="00B050"/>
                    </a:solidFill>
                  </a:rPr>
                  <a:t>or 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= 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en-US" sz="4000" dirty="0">
                    <a:solidFill>
                      <a:srgbClr val="00B050"/>
                    </a:solidFill>
                  </a:rPr>
                  <a:t>= 0</a:t>
                </a:r>
                <a:endParaRPr lang="en-US" sz="40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) </a:t>
                </a:r>
                <a:r>
                  <a:rPr lang="en-US" sz="4000" dirty="0">
                    <a:solidFill>
                      <a:srgbClr val="00B050"/>
                    </a:solidFill>
                    <a:sym typeface="Symbol"/>
                  </a:rPr>
                  <a:t></a:t>
                </a:r>
                <a:r>
                  <a:rPr lang="en-US" sz="40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 = </a:t>
                </a:r>
                <a:r>
                  <a:rPr lang="en-US" sz="4000" dirty="0">
                    <a:solidFill>
                      <a:srgbClr val="00B050"/>
                    </a:solidFill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 </a:t>
                </a:r>
                <a:r>
                  <a:rPr lang="en-US" sz="4000" dirty="0">
                    <a:solidFill>
                      <a:srgbClr val="00B050"/>
                    </a:solidFill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  <a:sym typeface="Symbol"/>
                  </a:rPr>
                  <a:t></a:t>
                </a:r>
                <a:r>
                  <a:rPr lang="en-US" sz="40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50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Elliptic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8E4-097E-4C68-BFD2-E224D65A898A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Elliptic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equations use basic arithmetic operations (addition, subtraction, multiplication, and division) on </a:t>
            </a:r>
            <a:r>
              <a:rPr lang="en-US" sz="3600" i="1" dirty="0" smtClean="0"/>
              <a:t>real</a:t>
            </a:r>
            <a:r>
              <a:rPr lang="en-US" sz="3600" dirty="0" smtClean="0"/>
              <a:t> values.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8E4-097E-4C68-BFD2-E224D65A898A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Elliptic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The equations use basic arithmetic operations (addition, subtraction, multiplication, and division) on </a:t>
                </a:r>
                <a:r>
                  <a:rPr lang="en-US" sz="3600" i="1" dirty="0" smtClean="0"/>
                  <a:t>real</a:t>
                </a:r>
                <a:r>
                  <a:rPr lang="en-US" sz="3600" dirty="0" smtClean="0"/>
                  <a:t> values.</a:t>
                </a:r>
              </a:p>
              <a:p>
                <a:r>
                  <a:rPr lang="en-US" sz="3600" dirty="0" smtClean="0"/>
                  <a:t>But we know how to do modular operations, so we can do the same computations modulo a prime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 smtClean="0"/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08E4-097E-4C68-BFD2-E224D65A898A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B92-E2B6-42DA-B673-D5E6DFB41CB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8930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8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459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8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 </a:t>
            </a:r>
            <a:r>
              <a:rPr lang="en-US" sz="40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40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 = 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((y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)/(x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 – 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– 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y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-y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+ ((y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)/(x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 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)</a:t>
            </a: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aseline="-25000" dirty="0">
                <a:solidFill>
                  <a:srgbClr val="00B050"/>
                </a:solidFill>
              </a:rPr>
              <a:t>	</a:t>
            </a:r>
            <a:r>
              <a:rPr lang="en-US" sz="4000" dirty="0">
                <a:solidFill>
                  <a:srgbClr val="00B050"/>
                </a:solidFill>
              </a:rPr>
              <a:t>when 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 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B92-E2B6-42DA-B673-D5E6DFB41CB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8930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8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459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8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 </a:t>
            </a:r>
            <a:r>
              <a:rPr lang="en-US" sz="40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40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 = 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 smtClean="0">
                <a:solidFill>
                  <a:srgbClr val="00B050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x</a:t>
            </a:r>
            <a:r>
              <a:rPr lang="en-US" sz="4000" baseline="-25000" dirty="0" smtClean="0">
                <a:solidFill>
                  <a:srgbClr val="00B050"/>
                </a:solidFill>
              </a:rPr>
              <a:t>3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</a:rPr>
              <a:t>= ((y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)/(x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 – 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– </a:t>
            </a:r>
            <a:r>
              <a:rPr lang="en-US" sz="4000" dirty="0" smtClean="0">
                <a:solidFill>
                  <a:srgbClr val="00B050"/>
                </a:solidFill>
              </a:rPr>
              <a:t>x</a:t>
            </a:r>
            <a:r>
              <a:rPr lang="en-US" sz="4000" baseline="-25000" dirty="0" smtClean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 mod p</a:t>
            </a: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y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-y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+ ((y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)/(x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 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 smtClean="0">
                <a:solidFill>
                  <a:srgbClr val="00B050"/>
                </a:solidFill>
              </a:rPr>
              <a:t>)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mod p</a:t>
            </a: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aseline="-25000" dirty="0">
                <a:solidFill>
                  <a:srgbClr val="00B050"/>
                </a:solidFill>
              </a:rPr>
              <a:t>	</a:t>
            </a:r>
            <a:r>
              <a:rPr lang="en-US" sz="4000" dirty="0">
                <a:solidFill>
                  <a:srgbClr val="00B050"/>
                </a:solidFill>
              </a:rPr>
              <a:t>when 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 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FFF4-0A25-4E8C-B82B-630385E228A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9954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499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459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99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 </a:t>
            </a:r>
            <a:r>
              <a:rPr lang="en-US" sz="4000" dirty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40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 = 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((3x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+A)/(2y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 – </a:t>
            </a:r>
            <a:r>
              <a:rPr lang="en-US" sz="4000" dirty="0" smtClean="0">
                <a:solidFill>
                  <a:srgbClr val="00B050"/>
                </a:solidFill>
              </a:rPr>
              <a:t>2x</a:t>
            </a:r>
            <a:r>
              <a:rPr lang="en-US" sz="4000" baseline="-25000" dirty="0" smtClean="0">
                <a:solidFill>
                  <a:srgbClr val="00B050"/>
                </a:solidFill>
              </a:rPr>
              <a:t>1</a:t>
            </a: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y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-y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+ ((3x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+A)/(2y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 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 smtClean="0">
                <a:solidFill>
                  <a:srgbClr val="00B050"/>
                </a:solidFill>
              </a:rPr>
              <a:t>)</a:t>
            </a: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aseline="-25000" dirty="0">
                <a:solidFill>
                  <a:srgbClr val="00B050"/>
                </a:solidFill>
              </a:rPr>
              <a:t>	</a:t>
            </a:r>
            <a:r>
              <a:rPr lang="en-US" sz="4000" dirty="0">
                <a:solidFill>
                  <a:srgbClr val="00B050"/>
                </a:solidFill>
              </a:rPr>
              <a:t>when 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= 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 and 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=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 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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E85F-E045-4844-839B-8947E4335FE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 smtClean="0"/>
              </a:p>
              <a:p>
                <a:pPr>
                  <a:buFontTx/>
                  <a:buNone/>
                </a:pPr>
                <a:endParaRPr lang="en-US" sz="1400" dirty="0" smtClean="0"/>
              </a:p>
              <a:p>
                <a:pPr>
                  <a:buFontTx/>
                  <a:buNone/>
                </a:pPr>
                <a:r>
                  <a:rPr lang="en-US" sz="3600" dirty="0" smtClean="0"/>
                  <a:t>By </a:t>
                </a:r>
                <a:r>
                  <a:rPr lang="en-US" sz="3600" dirty="0"/>
                  <a:t>induction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…</a:t>
                </a:r>
              </a:p>
              <a:p>
                <a:pPr>
                  <a:buFontTx/>
                  <a:buNone/>
                </a:pPr>
                <a:endParaRPr lang="en-US" sz="1200" dirty="0" smtClean="0"/>
              </a:p>
              <a:p>
                <a:pPr>
                  <a:buFontTx/>
                  <a:buNone/>
                </a:pPr>
                <a:r>
                  <a:rPr lang="en-US" sz="3600" u="sng" dirty="0" smtClean="0"/>
                  <a:t>Basis</a:t>
                </a:r>
                <a:endParaRPr lang="en-US" sz="3600" u="sng" dirty="0"/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FFF4-0A25-4E8C-B82B-630385E228A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9954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499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459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99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 </a:t>
            </a:r>
            <a:r>
              <a:rPr lang="en-US" sz="4000" dirty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40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 = (x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,y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((3x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+A)/(2y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 – </a:t>
            </a:r>
            <a:r>
              <a:rPr lang="en-US" sz="4000" dirty="0" smtClean="0">
                <a:solidFill>
                  <a:srgbClr val="00B050"/>
                </a:solidFill>
              </a:rPr>
              <a:t>2x</a:t>
            </a:r>
            <a:r>
              <a:rPr lang="en-US" sz="4000" baseline="-25000" dirty="0" smtClean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 mod p</a:t>
            </a: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00B050"/>
                </a:solidFill>
              </a:rPr>
              <a:t>y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>
                <a:solidFill>
                  <a:srgbClr val="00B050"/>
                </a:solidFill>
              </a:rPr>
              <a:t> = -y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+ ((3x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baseline="30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+A)/(2y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)) (x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–x</a:t>
            </a:r>
            <a:r>
              <a:rPr lang="en-US" sz="4000" baseline="-25000" dirty="0">
                <a:solidFill>
                  <a:srgbClr val="00B050"/>
                </a:solidFill>
              </a:rPr>
              <a:t>3</a:t>
            </a:r>
            <a:r>
              <a:rPr lang="en-US" sz="4000" dirty="0" smtClean="0">
                <a:solidFill>
                  <a:srgbClr val="00B050"/>
                </a:solidFill>
              </a:rPr>
              <a:t>)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 mod p</a:t>
            </a: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 baseline="-250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aseline="-25000" dirty="0">
                <a:solidFill>
                  <a:srgbClr val="00B050"/>
                </a:solidFill>
              </a:rPr>
              <a:t>	</a:t>
            </a:r>
            <a:r>
              <a:rPr lang="en-US" sz="4000" dirty="0">
                <a:solidFill>
                  <a:srgbClr val="00B050"/>
                </a:solidFill>
              </a:rPr>
              <a:t>when x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= x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r>
              <a:rPr lang="en-US" sz="4000" dirty="0">
                <a:solidFill>
                  <a:srgbClr val="00B050"/>
                </a:solidFill>
              </a:rPr>
              <a:t> and y</a:t>
            </a:r>
            <a:r>
              <a:rPr lang="en-US" sz="4000" baseline="-25000" dirty="0">
                <a:solidFill>
                  <a:srgbClr val="00B050"/>
                </a:solidFill>
              </a:rPr>
              <a:t>1</a:t>
            </a:r>
            <a:r>
              <a:rPr lang="en-US" sz="4000" dirty="0">
                <a:solidFill>
                  <a:srgbClr val="00B050"/>
                </a:solidFill>
              </a:rPr>
              <a:t> =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 y</a:t>
            </a:r>
            <a:r>
              <a:rPr lang="en-US" sz="4000" baseline="-25000" dirty="0">
                <a:solidFill>
                  <a:srgbClr val="00B050"/>
                </a:solidFill>
                <a:sym typeface="Symbol" pitchFamily="18" charset="2"/>
              </a:rPr>
              <a:t>2 </a:t>
            </a:r>
            <a:r>
              <a:rPr lang="en-US" sz="4000" dirty="0">
                <a:solidFill>
                  <a:srgbClr val="00B050"/>
                </a:solidFill>
                <a:sym typeface="Symbol" pitchFamily="18" charset="2"/>
              </a:rPr>
              <a:t>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92B4-6689-4AE8-B4D9-FE30D649500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0978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509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459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09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) </a:t>
                </a:r>
                <a:r>
                  <a:rPr lang="en-US" sz="4000" dirty="0">
                    <a:solidFill>
                      <a:srgbClr val="00B050"/>
                    </a:solidFill>
                    <a:sym typeface="Symbol"/>
                  </a:rPr>
                  <a:t></a:t>
                </a:r>
                <a:r>
                  <a:rPr lang="en-US" sz="40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  <a:sym typeface="Symbol" pitchFamily="18" charset="2"/>
                  </a:rPr>
                  <a:t>2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  <a:sym typeface="Symbol" pitchFamily="18" charset="2"/>
                  </a:rPr>
                  <a:t>2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baseline="-25000" dirty="0">
                    <a:solidFill>
                      <a:srgbClr val="00B050"/>
                    </a:solidFill>
                  </a:rPr>
                  <a:t>	</a:t>
                </a:r>
                <a:r>
                  <a:rPr lang="en-US" sz="4000" dirty="0">
                    <a:solidFill>
                      <a:srgbClr val="00B050"/>
                    </a:solidFill>
                  </a:rPr>
                  <a:t>when 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= 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en-US" sz="4000" dirty="0">
                    <a:solidFill>
                      <a:srgbClr val="00B050"/>
                    </a:solidFill>
                  </a:rPr>
                  <a:t> but 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 y</a:t>
                </a:r>
                <a:r>
                  <a:rPr lang="en-US" sz="4000" baseline="-25000" dirty="0">
                    <a:solidFill>
                      <a:srgbClr val="00B050"/>
                    </a:solidFill>
                    <a:sym typeface="Symbol" pitchFamily="18" charset="2"/>
                  </a:rPr>
                  <a:t>2 </a:t>
                </a:r>
                <a:r>
                  <a:rPr lang="en-US" sz="4000" dirty="0">
                    <a:solidFill>
                      <a:srgbClr val="00B050"/>
                    </a:solidFill>
                  </a:rPr>
                  <a:t>or 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= 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en-US" sz="4000" dirty="0">
                    <a:solidFill>
                      <a:srgbClr val="00B050"/>
                    </a:solidFill>
                  </a:rPr>
                  <a:t>= 0</a:t>
                </a:r>
                <a:endParaRPr lang="en-US" sz="40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) </a:t>
                </a:r>
                <a:r>
                  <a:rPr lang="en-US" sz="4000" dirty="0">
                    <a:solidFill>
                      <a:srgbClr val="00B050"/>
                    </a:solidFill>
                    <a:sym typeface="Symbol"/>
                  </a:rPr>
                  <a:t></a:t>
                </a:r>
                <a:r>
                  <a:rPr lang="en-US" sz="40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 = </a:t>
                </a:r>
                <a:r>
                  <a:rPr lang="en-US" sz="4000" dirty="0">
                    <a:solidFill>
                      <a:srgbClr val="00B050"/>
                    </a:solidFill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 </a:t>
                </a:r>
                <a:r>
                  <a:rPr lang="en-US" sz="4000" dirty="0">
                    <a:solidFill>
                      <a:srgbClr val="00B050"/>
                    </a:solidFill>
                  </a:rPr>
                  <a:t>(x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,y</a:t>
                </a:r>
                <a:r>
                  <a:rPr lang="en-US" sz="40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4000" dirty="0">
                    <a:solidFill>
                      <a:srgbClr val="00B05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  <a:sym typeface="Symbol"/>
                  </a:rPr>
                  <a:t></a:t>
                </a:r>
                <a:r>
                  <a:rPr lang="en-US" sz="40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50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6"/>
                </p:custDataLst>
              </p:nvPr>
            </p:nvSpPr>
            <p:spPr>
              <a:blipFill rotWithShape="1">
                <a:blip r:embed="rId7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D61B-0A5A-4523-9AF1-9A04EE24BA4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52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 N</a:t>
            </a:r>
            <a:endParaRPr lang="en-US" sz="9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B9FA-D908-422E-AABB-770AF3DA623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53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72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E</a:t>
            </a:r>
            <a:r>
              <a:rPr lang="en-US" sz="7200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72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(A,B)</a:t>
            </a:r>
            <a:endParaRPr lang="en-US" sz="9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48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3466-8DAD-40CE-B740-B2358355007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5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 dirty="0"/>
          </a:p>
          <a:p>
            <a:pPr algn="ctr">
              <a:buFontTx/>
              <a:buNone/>
            </a:pPr>
            <a:r>
              <a:rPr lang="en-US" sz="9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96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=Y</a:t>
            </a:r>
            <a:r>
              <a:rPr lang="en-US" sz="9600" baseline="300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72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7200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7200" baseline="-25000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72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(A,B) </a:t>
            </a:r>
          </a:p>
          <a:p>
            <a:pPr>
              <a:buFontTx/>
              <a:buNone/>
            </a:pPr>
            <a:r>
              <a:rPr lang="en-US" sz="3600" dirty="0"/>
              <a:t>When </a:t>
            </a:r>
            <a:r>
              <a:rPr lang="en-US" sz="3600" dirty="0">
                <a:solidFill>
                  <a:schemeClr val="accent2"/>
                </a:solidFill>
              </a:rPr>
              <a:t>Z </a:t>
            </a:r>
            <a:r>
              <a:rPr lang="en-US" sz="3600" dirty="0"/>
              <a:t>is unknown, it can be efficiently computed by repeated squaring.</a:t>
            </a:r>
            <a:endParaRPr lang="en-US" sz="9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57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62B-E59B-4A90-BC80-E3EF392544F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5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 dirty="0"/>
          </a:p>
          <a:p>
            <a:pPr algn="ctr">
              <a:buFontTx/>
              <a:buNone/>
            </a:pPr>
            <a:r>
              <a:rPr lang="en-US" sz="9600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72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7200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7200" baseline="-25000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72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(A,B)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/>
              <a:t>When </a:t>
            </a:r>
            <a:r>
              <a:rPr lang="en-US" sz="3600" dirty="0">
                <a:solidFill>
                  <a:schemeClr val="accent2"/>
                </a:solidFill>
              </a:rPr>
              <a:t>X </a:t>
            </a:r>
            <a:r>
              <a:rPr lang="en-US" sz="3600" dirty="0"/>
              <a:t>is unknown, this version of the discrete logarithm is believed to be quite hard to solve.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05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44D-C84C-4F8A-BD51-53DDCFA15F1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56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</a:t>
            </a:r>
            <a:r>
              <a:rPr lang="en-US" sz="9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72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E</a:t>
            </a:r>
            <a:r>
              <a:rPr lang="en-US" sz="7200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72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(A,B)</a:t>
            </a:r>
          </a:p>
          <a:p>
            <a:pPr>
              <a:buFontTx/>
              <a:buNone/>
            </a:pPr>
            <a:r>
              <a:rPr lang="en-US" sz="3600"/>
              <a:t>When </a:t>
            </a:r>
            <a:r>
              <a:rPr lang="en-US" sz="3600">
                <a:solidFill>
                  <a:schemeClr val="accent2"/>
                </a:solidFill>
              </a:rPr>
              <a:t>Y </a:t>
            </a:r>
            <a:r>
              <a:rPr lang="en-US" sz="3600"/>
              <a:t>is unknown, it </a:t>
            </a:r>
            <a:r>
              <a:rPr lang="en-US" sz="3600" i="1"/>
              <a:t>can</a:t>
            </a:r>
            <a:r>
              <a:rPr lang="en-US" sz="3600"/>
              <a:t> be efficiently computed by “sophisticated” means.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56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DEE-9156-4925-9B5F-696528DE8D7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B</a:t>
            </a:r>
            <a:r>
              <a:rPr lang="en-US" sz="3200" i="1" baseline="30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mod N</a:t>
            </a:r>
            <a:r>
              <a:rPr lang="en-US" sz="3200" dirty="0">
                <a:sym typeface="Symbol" pitchFamily="18" charset="2"/>
              </a:rPr>
              <a:t>.</a:t>
            </a: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baseline="-25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B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2590800" y="5334000"/>
            <a:ext cx="3699603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B</a:t>
            </a:r>
            <a:r>
              <a:rPr lang="en-US" sz="3600" i="1" baseline="30000" dirty="0"/>
              <a:t>a</a:t>
            </a:r>
            <a:r>
              <a:rPr lang="en-US" sz="3600" dirty="0"/>
              <a:t> = </a:t>
            </a:r>
            <a:r>
              <a:rPr lang="en-US" sz="3600" dirty="0" err="1"/>
              <a:t>Y</a:t>
            </a:r>
            <a:r>
              <a:rPr lang="en-US" sz="3600" i="1" baseline="30000" dirty="0" err="1"/>
              <a:t>ba</a:t>
            </a:r>
            <a:r>
              <a:rPr lang="en-US" sz="3600" dirty="0"/>
              <a:t> = </a:t>
            </a:r>
            <a:r>
              <a:rPr lang="en-US" sz="3600" dirty="0" err="1"/>
              <a:t>Y</a:t>
            </a:r>
            <a:r>
              <a:rPr lang="en-US" sz="3600" i="1" baseline="30000" dirty="0" err="1"/>
              <a:t>ab</a:t>
            </a:r>
            <a:r>
              <a:rPr lang="en-US" sz="3600" dirty="0"/>
              <a:t> = </a:t>
            </a:r>
            <a:r>
              <a:rPr lang="en-US" sz="3600" dirty="0" err="1"/>
              <a:t>A</a:t>
            </a:r>
            <a:r>
              <a:rPr lang="en-US" sz="3600" i="1" baseline="30000" dirty="0" err="1"/>
              <a:t>b</a:t>
            </a:r>
            <a:endParaRPr lang="en-US" sz="36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8BD8-5C6F-4F4A-96A1-6BDB61BC439B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in E</a:t>
            </a:r>
            <a:r>
              <a:rPr lang="en-US" sz="3200" baseline="-25000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sz="3200" dirty="0" smtClean="0">
                <a:sym typeface="Symbol" pitchFamily="18" charset="2"/>
              </a:rPr>
              <a:t>.</a:t>
            </a:r>
            <a:endParaRPr lang="en-US" sz="3200" dirty="0">
              <a:sym typeface="Symbol" pitchFamily="18" charset="2"/>
            </a:endParaRP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B</a:t>
            </a:r>
            <a:r>
              <a:rPr lang="en-US" sz="3200" i="1" baseline="30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in E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sz="3200" dirty="0" smtClean="0">
                <a:sym typeface="Symbol" pitchFamily="18" charset="2"/>
              </a:rPr>
              <a:t>.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baseline="-25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B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in E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sz="3200" dirty="0" smtClean="0">
                <a:sym typeface="Symbol" pitchFamily="18" charset="2"/>
              </a:rPr>
              <a:t>.</a:t>
            </a:r>
            <a:endParaRPr lang="en-US" sz="3200" dirty="0">
              <a:sym typeface="Symbol" pitchFamily="18" charset="2"/>
            </a:endParaRP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in E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sz="3200" dirty="0" smtClean="0">
                <a:sym typeface="Symbol" pitchFamily="18" charset="2"/>
              </a:rPr>
              <a:t>.</a:t>
            </a:r>
            <a:endParaRPr lang="en-US" sz="3200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2590800" y="5334000"/>
            <a:ext cx="3699603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B</a:t>
            </a:r>
            <a:r>
              <a:rPr lang="en-US" sz="3600" i="1" baseline="30000" dirty="0"/>
              <a:t>a</a:t>
            </a:r>
            <a:r>
              <a:rPr lang="en-US" sz="3600" dirty="0"/>
              <a:t> = </a:t>
            </a:r>
            <a:r>
              <a:rPr lang="en-US" sz="3600" dirty="0" err="1"/>
              <a:t>Y</a:t>
            </a:r>
            <a:r>
              <a:rPr lang="en-US" sz="3600" i="1" baseline="30000" dirty="0" err="1"/>
              <a:t>ba</a:t>
            </a:r>
            <a:r>
              <a:rPr lang="en-US" sz="3600" dirty="0"/>
              <a:t> = </a:t>
            </a:r>
            <a:r>
              <a:rPr lang="en-US" sz="3600" dirty="0" err="1"/>
              <a:t>Y</a:t>
            </a:r>
            <a:r>
              <a:rPr lang="en-US" sz="3600" i="1" baseline="30000" dirty="0" err="1"/>
              <a:t>ab</a:t>
            </a:r>
            <a:r>
              <a:rPr lang="en-US" sz="3600" dirty="0"/>
              <a:t> = </a:t>
            </a:r>
            <a:r>
              <a:rPr lang="en-US" sz="3600" dirty="0" err="1"/>
              <a:t>A</a:t>
            </a:r>
            <a:r>
              <a:rPr lang="en-US" sz="3600" i="1" baseline="30000" dirty="0" err="1"/>
              <a:t>b</a:t>
            </a:r>
            <a:endParaRPr lang="en-US" sz="36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A96C-DE7A-4E50-AC6D-8363EE6CF53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59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DSA on Elliptic Curves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58C2-B1E1-4647-89CA-DAA44F4A505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 smtClean="0"/>
              </a:p>
              <a:p>
                <a:pPr>
                  <a:buFontTx/>
                  <a:buNone/>
                </a:pPr>
                <a:endParaRPr lang="en-US" sz="1400" dirty="0" smtClean="0"/>
              </a:p>
              <a:p>
                <a:pPr>
                  <a:buFontTx/>
                  <a:buNone/>
                </a:pPr>
                <a:r>
                  <a:rPr lang="en-US" sz="3600" dirty="0" smtClean="0"/>
                  <a:t>By </a:t>
                </a:r>
                <a:r>
                  <a:rPr lang="en-US" sz="3600" dirty="0"/>
                  <a:t>induction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…</a:t>
                </a:r>
              </a:p>
              <a:p>
                <a:pPr>
                  <a:buFontTx/>
                  <a:buNone/>
                </a:pPr>
                <a:endParaRPr lang="en-US" sz="1200" dirty="0" smtClean="0"/>
              </a:p>
              <a:p>
                <a:pPr>
                  <a:buFontTx/>
                  <a:buNone/>
                </a:pPr>
                <a:r>
                  <a:rPr lang="en-US" sz="3600" u="sng" dirty="0" smtClean="0"/>
                  <a:t>Basis</a:t>
                </a:r>
                <a:endParaRPr lang="en-US" sz="3600" u="sng" dirty="0"/>
              </a:p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600" dirty="0"/>
                  <a:t>, then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 smtClean="0"/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D14-B1E2-48C6-AB7D-8FE71B7C5E2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6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DSA on Elliptic Curves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417638"/>
            <a:ext cx="8415338" cy="4906962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Almost identical to DSA over the integers.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2802-77DD-46F5-AC67-545C0023C4D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6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DSA on Elliptic Curves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417638"/>
            <a:ext cx="8415338" cy="4906962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Almost identical to DSA over the integers.</a:t>
            </a:r>
          </a:p>
          <a:p>
            <a:endParaRPr lang="en-US" sz="3600" dirty="0"/>
          </a:p>
          <a:p>
            <a:r>
              <a:rPr lang="en-US" sz="3600" dirty="0"/>
              <a:t>Replace operations mod </a:t>
            </a:r>
            <a:r>
              <a:rPr lang="en-US" sz="3600" i="1" dirty="0">
                <a:solidFill>
                  <a:srgbClr val="00B050"/>
                </a:solidFill>
              </a:rPr>
              <a:t>p</a:t>
            </a:r>
            <a:r>
              <a:rPr lang="en-US" sz="3600" dirty="0"/>
              <a:t> and </a:t>
            </a:r>
            <a:r>
              <a:rPr lang="en-US" sz="3600" i="1" dirty="0">
                <a:solidFill>
                  <a:srgbClr val="00B050"/>
                </a:solidFill>
              </a:rPr>
              <a:t>q</a:t>
            </a:r>
            <a:r>
              <a:rPr lang="en-US" sz="3600" dirty="0"/>
              <a:t> with operations in </a:t>
            </a:r>
            <a:r>
              <a:rPr lang="en-US" sz="3600" dirty="0" err="1">
                <a:solidFill>
                  <a:srgbClr val="00B050"/>
                </a:solidFill>
              </a:rPr>
              <a:t>E</a:t>
            </a:r>
            <a:r>
              <a:rPr lang="en-US" sz="3600" i="1" baseline="-25000" dirty="0" err="1">
                <a:solidFill>
                  <a:srgbClr val="00B050"/>
                </a:solidFill>
              </a:rPr>
              <a:t>p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B050"/>
                </a:solidFill>
              </a:rPr>
              <a:t>E</a:t>
            </a:r>
            <a:r>
              <a:rPr lang="en-US" sz="3600" i="1" baseline="-25000" dirty="0">
                <a:solidFill>
                  <a:srgbClr val="00B050"/>
                </a:solidFill>
              </a:rPr>
              <a:t>q</a:t>
            </a:r>
            <a:r>
              <a:rPr lang="en-US" sz="36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A933-B306-4172-ACF0-76BFDD650FE1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1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use Elliptic Curves?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FE28-C179-4AE8-80FE-808E097FF99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2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use Elliptic Curves?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The best </a:t>
            </a:r>
            <a:r>
              <a:rPr lang="en-US" sz="2800" i="1"/>
              <a:t>currently known </a:t>
            </a:r>
            <a:r>
              <a:rPr lang="en-US" sz="2800"/>
              <a:t>algorithm for EC discrete logarithms would take about as long to find a 160-bit EC discrete log as the best </a:t>
            </a:r>
            <a:r>
              <a:rPr lang="en-US" sz="2800" i="1"/>
              <a:t>currently known </a:t>
            </a:r>
            <a:r>
              <a:rPr lang="en-US" sz="2800"/>
              <a:t>algorithm for integer discrete logarithms would take to find a 1024-bit discrete log.</a:t>
            </a:r>
          </a:p>
          <a:p>
            <a:endParaRPr lang="en-US" sz="2800"/>
          </a:p>
          <a:p>
            <a:endParaRPr lang="en-US" sz="2800"/>
          </a:p>
          <a:p>
            <a:pPr>
              <a:buFontTx/>
              <a:buNone/>
            </a:pPr>
            <a:r>
              <a:rPr lang="en-US" sz="28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486A-5FFF-4516-B472-9AD0768976C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use Elliptic Curves?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The best </a:t>
            </a:r>
            <a:r>
              <a:rPr lang="en-US" sz="2800" i="1"/>
              <a:t>currently known </a:t>
            </a:r>
            <a:r>
              <a:rPr lang="en-US" sz="2800"/>
              <a:t>algorithm for EC discrete logarithms would take about as long to find a 160-bit EC discrete log as the best </a:t>
            </a:r>
            <a:r>
              <a:rPr lang="en-US" sz="2800" i="1"/>
              <a:t>currently known </a:t>
            </a:r>
            <a:r>
              <a:rPr lang="en-US" sz="2800"/>
              <a:t>algorithm for integer discrete logarithms would take to find a 1024-bit discrete log.</a:t>
            </a:r>
          </a:p>
          <a:p>
            <a:r>
              <a:rPr lang="en-US" sz="2800"/>
              <a:t>160-bit EC algorithms are somewhat faster and use shorter keys than 1024-bit “traditional” algorithms.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483-7310-408C-8492-6AF711D9E29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i="1"/>
              <a:t>not</a:t>
            </a:r>
            <a:r>
              <a:rPr lang="en-US"/>
              <a:t> use Elliptic Curves?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D079-89DA-460A-A81A-383E04F8628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6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i="1"/>
              <a:t>not</a:t>
            </a:r>
            <a:r>
              <a:rPr lang="en-US"/>
              <a:t> use Elliptic Curves?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EC discrete logarithms have been studied far less than integer discrete logarithms.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>
              <a:buFontTx/>
              <a:buNone/>
            </a:pPr>
            <a:r>
              <a:rPr lang="en-US" sz="2000"/>
              <a:t> </a:t>
            </a:r>
          </a:p>
          <a:p>
            <a:endParaRPr lang="en-US" sz="2000"/>
          </a:p>
          <a:p>
            <a:pPr>
              <a:buFontTx/>
              <a:buNone/>
            </a:pPr>
            <a:r>
              <a:rPr lang="en-US" sz="28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A64-2618-493F-9AF3-0424B6E6C7A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5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i="1"/>
              <a:t>not</a:t>
            </a:r>
            <a:r>
              <a:rPr lang="en-US"/>
              <a:t> use Elliptic Curves?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EC discrete logarithms have been studied far less than integer discrete logarithms.</a:t>
            </a:r>
          </a:p>
          <a:p>
            <a:r>
              <a:rPr lang="en-US" sz="2800"/>
              <a:t>Results have shown that a fundamental break in integer discrete logs would also yield a fundamental break in EC discrete logs, although the reverse may not be true.</a:t>
            </a:r>
          </a:p>
          <a:p>
            <a:endParaRPr lang="en-US" sz="2000"/>
          </a:p>
          <a:p>
            <a:endParaRPr lang="en-US" sz="2000"/>
          </a:p>
          <a:p>
            <a:pPr>
              <a:buFontTx/>
              <a:buNone/>
            </a:pPr>
            <a:r>
              <a:rPr lang="en-US" sz="28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80D8-E095-42E9-907C-1A79E1079C7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61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i="1"/>
              <a:t>not</a:t>
            </a:r>
            <a:r>
              <a:rPr lang="en-US"/>
              <a:t> use Elliptic Curves?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EC discrete logarithms have been studied far less than integer discrete logarithms.</a:t>
            </a:r>
          </a:p>
          <a:p>
            <a:r>
              <a:rPr lang="en-US" sz="2800"/>
              <a:t>Results have shown that a fundamental break in integer discrete logs would also yield a fundamental break in EC discrete logs, although the reverse may not be true.</a:t>
            </a:r>
          </a:p>
          <a:p>
            <a:r>
              <a:rPr lang="en-US" sz="2800"/>
              <a:t>Basic EC operations are more cumbersome than integer operations, so EC is only faster if the keys are </a:t>
            </a:r>
            <a:r>
              <a:rPr lang="en-US" sz="2800" i="1"/>
              <a:t>much </a:t>
            </a:r>
            <a:r>
              <a:rPr lang="en-US" sz="2800"/>
              <a:t>smaller.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Symmetric</a:t>
            </a:r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Cryptography</a:t>
            </a:r>
            <a:endParaRPr lang="en-US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6880-C21F-4B25-933F-7FB9D6109650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F83-CA7B-453D-8C21-CA8DF4F7C7B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 smtClean="0"/>
              </a:p>
              <a:p>
                <a:pPr>
                  <a:buFontTx/>
                  <a:buNone/>
                </a:pPr>
                <a:endParaRPr lang="en-US" sz="1400" dirty="0" smtClean="0"/>
              </a:p>
              <a:p>
                <a:pPr>
                  <a:buFontTx/>
                  <a:buNone/>
                </a:pPr>
                <a:r>
                  <a:rPr lang="en-US" sz="3600" dirty="0" smtClean="0"/>
                  <a:t>By </a:t>
                </a:r>
                <a:r>
                  <a:rPr lang="en-US" sz="3600" dirty="0"/>
                  <a:t>induction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…</a:t>
                </a:r>
              </a:p>
              <a:p>
                <a:pPr>
                  <a:buFontTx/>
                  <a:buNone/>
                </a:pPr>
                <a:endParaRPr lang="en-US" sz="1200" dirty="0" smtClean="0"/>
              </a:p>
              <a:p>
                <a:pPr>
                  <a:buFontTx/>
                  <a:buNone/>
                </a:pPr>
                <a:r>
                  <a:rPr lang="en-US" sz="3600" u="sng" dirty="0" smtClean="0"/>
                  <a:t>Basis</a:t>
                </a:r>
                <a:endParaRPr lang="en-US" sz="3600" u="sng" dirty="0"/>
              </a:p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600" dirty="0"/>
                  <a:t>, then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3600" dirty="0"/>
                  <a:t>, then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 smtClean="0"/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2892-39D9-4729-8F8F-8715B41F945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For efficiency, one generally uses RSA (or another public-key algorithm) to transmit a private (symmetric) key.</a:t>
            </a:r>
          </a:p>
          <a:p>
            <a:pPr>
              <a:buFontTx/>
              <a:buNone/>
            </a:pPr>
            <a:r>
              <a:rPr lang="en-US" sz="3200" dirty="0"/>
              <a:t>The private </a:t>
            </a:r>
            <a:r>
              <a:rPr lang="en-US" sz="3200" i="1" dirty="0"/>
              <a:t>session </a:t>
            </a:r>
            <a:r>
              <a:rPr lang="en-US" sz="3200" dirty="0"/>
              <a:t>key is used to encrypt and authenticate any subsequent data.</a:t>
            </a:r>
          </a:p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Digital signatures are only used to sign a </a:t>
            </a:r>
            <a:r>
              <a:rPr lang="en-US" sz="3200" i="1" dirty="0"/>
              <a:t>digest </a:t>
            </a:r>
            <a:r>
              <a:rPr lang="en-US" sz="3200" dirty="0"/>
              <a:t>of the message.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667D-E559-41EB-A38C-017C3F8AB69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Hash Functions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Generally, a </a:t>
            </a:r>
            <a:r>
              <a:rPr lang="en-US" sz="3600" i="1" dirty="0"/>
              <a:t>one-way hash function</a:t>
            </a:r>
            <a:r>
              <a:rPr lang="en-US" sz="3600" dirty="0"/>
              <a:t> is a function </a:t>
            </a:r>
            <a:r>
              <a:rPr lang="en-US" sz="3600" dirty="0">
                <a:solidFill>
                  <a:srgbClr val="00B050"/>
                </a:solidFill>
              </a:rPr>
              <a:t>H : {0,1}* </a:t>
            </a:r>
            <a:r>
              <a:rPr lang="en-US" sz="3600" dirty="0">
                <a:solidFill>
                  <a:srgbClr val="00B050"/>
                </a:solidFill>
                <a:sym typeface="Symbol" pitchFamily="18" charset="2"/>
              </a:rPr>
              <a:t> </a:t>
            </a:r>
            <a:r>
              <a:rPr lang="en-US" sz="3600" dirty="0">
                <a:solidFill>
                  <a:srgbClr val="00B050"/>
                </a:solidFill>
              </a:rPr>
              <a:t>{0,1}</a:t>
            </a:r>
            <a:r>
              <a:rPr lang="en-US" sz="3600" baseline="30000" dirty="0">
                <a:solidFill>
                  <a:srgbClr val="00B050"/>
                </a:solidFill>
              </a:rPr>
              <a:t>k</a:t>
            </a:r>
            <a:r>
              <a:rPr lang="en-US" sz="3600" dirty="0"/>
              <a:t> (typically </a:t>
            </a:r>
            <a:r>
              <a:rPr lang="en-US" sz="3600" dirty="0">
                <a:solidFill>
                  <a:srgbClr val="00B050"/>
                </a:solidFill>
                <a:sym typeface="Symbol" pitchFamily="18" charset="2"/>
              </a:rPr>
              <a:t>k</a:t>
            </a:r>
            <a:r>
              <a:rPr lang="en-US" sz="3600" dirty="0"/>
              <a:t> is </a:t>
            </a:r>
            <a:r>
              <a:rPr lang="en-US" sz="3600" dirty="0" smtClean="0">
                <a:solidFill>
                  <a:srgbClr val="00B050"/>
                </a:solidFill>
                <a:sym typeface="Symbol" pitchFamily="18" charset="2"/>
              </a:rPr>
              <a:t>128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B050"/>
                </a:solidFill>
                <a:sym typeface="Symbol" pitchFamily="18" charset="2"/>
              </a:rPr>
              <a:t>160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B050"/>
                </a:solidFill>
              </a:rPr>
              <a:t>256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B050"/>
                </a:solidFill>
              </a:rPr>
              <a:t>384</a:t>
            </a:r>
            <a:r>
              <a:rPr lang="en-US" sz="3600" dirty="0" smtClean="0"/>
              <a:t>, or </a:t>
            </a:r>
            <a:r>
              <a:rPr lang="en-US" sz="3600" dirty="0" smtClean="0">
                <a:solidFill>
                  <a:srgbClr val="00B050"/>
                </a:solidFill>
              </a:rPr>
              <a:t>512</a:t>
            </a:r>
            <a:r>
              <a:rPr lang="en-US" sz="3600" dirty="0" smtClean="0"/>
              <a:t>) </a:t>
            </a:r>
            <a:r>
              <a:rPr lang="en-US" sz="3600" dirty="0"/>
              <a:t>such that given an input value 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600" dirty="0"/>
              <a:t>, one cannot find a value 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x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  <a:sym typeface="Symbol" pitchFamily="18" charset="2"/>
              </a:rPr>
              <a:t> 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such </a:t>
            </a:r>
            <a:r>
              <a:rPr lang="en-US" sz="3600" dirty="0">
                <a:solidFill>
                  <a:srgbClr val="00B050"/>
                </a:solidFill>
              </a:rPr>
              <a:t>H(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) = H(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x</a:t>
            </a:r>
            <a:r>
              <a:rPr lang="en-US" sz="3600" dirty="0">
                <a:solidFill>
                  <a:srgbClr val="00B050"/>
                </a:solidFill>
              </a:rPr>
              <a:t> )</a:t>
            </a:r>
            <a:r>
              <a:rPr lang="en-US" sz="36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72EC-57D3-4675-AE97-3C9B76E4D61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Hash Functions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There are many measures for one-way hashes.</a:t>
            </a:r>
          </a:p>
          <a:p>
            <a:pPr>
              <a:buFontTx/>
              <a:buNone/>
            </a:pPr>
            <a:r>
              <a:rPr lang="en-US" sz="1200" dirty="0"/>
              <a:t> </a:t>
            </a:r>
          </a:p>
          <a:p>
            <a:r>
              <a:rPr lang="en-US" sz="3600" dirty="0"/>
              <a:t>Non-</a:t>
            </a:r>
            <a:r>
              <a:rPr lang="en-US" sz="3600" dirty="0" err="1"/>
              <a:t>invertability</a:t>
            </a:r>
            <a:r>
              <a:rPr lang="en-US" sz="3600" dirty="0"/>
              <a:t>:  given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dirty="0"/>
              <a:t>, it’s difficult to find any </a:t>
            </a:r>
            <a:r>
              <a:rPr lang="en-US" sz="3600" dirty="0">
                <a:solidFill>
                  <a:srgbClr val="00B050"/>
                </a:solidFill>
              </a:rPr>
              <a:t>x</a:t>
            </a:r>
            <a:r>
              <a:rPr lang="en-US" sz="3600" dirty="0"/>
              <a:t> such that </a:t>
            </a:r>
            <a:r>
              <a:rPr lang="en-US" sz="3600" dirty="0">
                <a:solidFill>
                  <a:srgbClr val="00B050"/>
                </a:solidFill>
              </a:rPr>
              <a:t>H(x) = y</a:t>
            </a:r>
            <a:r>
              <a:rPr lang="en-US" sz="3600" dirty="0"/>
              <a:t>.</a:t>
            </a:r>
          </a:p>
          <a:p>
            <a:endParaRPr lang="en-US" sz="1200" dirty="0"/>
          </a:p>
          <a:p>
            <a:r>
              <a:rPr lang="en-US" sz="3600" dirty="0"/>
              <a:t>Collision-intractability:  one cannot find a pair of values 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x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  <a:sym typeface="Symbol" pitchFamily="18" charset="2"/>
              </a:rPr>
              <a:t> 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such that </a:t>
            </a:r>
            <a:r>
              <a:rPr lang="en-US" sz="3600" dirty="0">
                <a:solidFill>
                  <a:srgbClr val="00B050"/>
                </a:solidFill>
              </a:rPr>
              <a:t>H(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) = H(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x</a:t>
            </a:r>
            <a:r>
              <a:rPr lang="en-US" sz="3600" dirty="0">
                <a:solidFill>
                  <a:srgbClr val="00B050"/>
                </a:solidFill>
              </a:rPr>
              <a:t> )</a:t>
            </a:r>
            <a:r>
              <a:rPr lang="en-US" sz="36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46F4-8478-4D94-B2CF-BE53FD27AFA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Hash Functions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using a stream cipher, a hash of the message can be appended to ensure integrity.  [Message Authentication Code]</a:t>
            </a:r>
          </a:p>
          <a:p>
            <a:endParaRPr lang="en-US" sz="3600" dirty="0"/>
          </a:p>
          <a:p>
            <a:r>
              <a:rPr lang="en-US" sz="3600" dirty="0"/>
              <a:t>When forming a digital signature, the signature need only be applied to a hash of the message.  [Message Digest]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5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98D2-723D-43C4-B973-B944F4AAFDC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24003" name="AutoShape 3"/>
          <p:cNvSpPr>
            <a:spLocks noChangeArrowheads="1"/>
          </p:cNvSpPr>
          <p:nvPr/>
        </p:nvSpPr>
        <p:spPr bwMode="auto">
          <a:xfrm>
            <a:off x="2743200" y="3276600"/>
            <a:ext cx="36576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Compression</a:t>
            </a:r>
          </a:p>
          <a:p>
            <a:pPr algn="ctr"/>
            <a:r>
              <a:rPr lang="en-US"/>
              <a:t>Function</a:t>
            </a:r>
          </a:p>
        </p:txBody>
      </p:sp>
      <p:sp>
        <p:nvSpPr>
          <p:cNvPr id="1024004" name="Line 4"/>
          <p:cNvSpPr>
            <a:spLocks noChangeShapeType="1"/>
          </p:cNvSpPr>
          <p:nvPr/>
        </p:nvSpPr>
        <p:spPr bwMode="auto">
          <a:xfrm>
            <a:off x="4572000" y="44196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05" name="Text Box 5"/>
          <p:cNvSpPr txBox="1">
            <a:spLocks noChangeArrowheads="1"/>
          </p:cNvSpPr>
          <p:nvPr/>
        </p:nvSpPr>
        <p:spPr bwMode="auto">
          <a:xfrm>
            <a:off x="3740150" y="5562600"/>
            <a:ext cx="288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160-bit Output</a:t>
            </a:r>
          </a:p>
        </p:txBody>
      </p:sp>
      <p:sp>
        <p:nvSpPr>
          <p:cNvPr id="1024006" name="Line 6"/>
          <p:cNvSpPr>
            <a:spLocks noChangeShapeType="1"/>
          </p:cNvSpPr>
          <p:nvPr/>
        </p:nvSpPr>
        <p:spPr bwMode="auto">
          <a:xfrm>
            <a:off x="5410200" y="23622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4654550" y="2025650"/>
            <a:ext cx="258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512-bit Input</a:t>
            </a:r>
          </a:p>
        </p:txBody>
      </p:sp>
      <p:sp>
        <p:nvSpPr>
          <p:cNvPr id="1024008" name="Line 8"/>
          <p:cNvSpPr>
            <a:spLocks noChangeShapeType="1"/>
          </p:cNvSpPr>
          <p:nvPr/>
        </p:nvSpPr>
        <p:spPr bwMode="auto">
          <a:xfrm>
            <a:off x="3733800" y="2743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09" name="Line 9"/>
          <p:cNvSpPr>
            <a:spLocks noChangeShapeType="1"/>
          </p:cNvSpPr>
          <p:nvPr/>
        </p:nvSpPr>
        <p:spPr bwMode="auto">
          <a:xfrm flipH="1">
            <a:off x="2286000" y="27432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10" name="Line 10"/>
          <p:cNvSpPr>
            <a:spLocks noChangeShapeType="1"/>
          </p:cNvSpPr>
          <p:nvPr/>
        </p:nvSpPr>
        <p:spPr bwMode="auto">
          <a:xfrm>
            <a:off x="2286000" y="2743200"/>
            <a:ext cx="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11" name="Line 11"/>
          <p:cNvSpPr>
            <a:spLocks noChangeShapeType="1"/>
          </p:cNvSpPr>
          <p:nvPr/>
        </p:nvSpPr>
        <p:spPr bwMode="auto">
          <a:xfrm>
            <a:off x="2286000" y="4876800"/>
            <a:ext cx="2286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12" name="Text Box 12"/>
          <p:cNvSpPr txBox="1">
            <a:spLocks noChangeArrowheads="1"/>
          </p:cNvSpPr>
          <p:nvPr/>
        </p:nvSpPr>
        <p:spPr bwMode="auto">
          <a:xfrm>
            <a:off x="3448050" y="2025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(IV)</a:t>
            </a:r>
          </a:p>
        </p:txBody>
      </p:sp>
      <p:sp>
        <p:nvSpPr>
          <p:cNvPr id="1024013" name="Line 13"/>
          <p:cNvSpPr>
            <a:spLocks noChangeShapeType="1"/>
          </p:cNvSpPr>
          <p:nvPr/>
        </p:nvSpPr>
        <p:spPr bwMode="auto">
          <a:xfrm flipV="1">
            <a:off x="3733800" y="2362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CF80-1279-405E-96C6-4903209A61B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grpSp>
        <p:nvGrpSpPr>
          <p:cNvPr id="1025027" name="Group 3"/>
          <p:cNvGrpSpPr>
            <a:grpSpLocks/>
          </p:cNvGrpSpPr>
          <p:nvPr/>
        </p:nvGrpSpPr>
        <p:grpSpPr bwMode="auto">
          <a:xfrm>
            <a:off x="1219200" y="1600200"/>
            <a:ext cx="6705600" cy="4343400"/>
            <a:chOff x="768" y="1008"/>
            <a:chExt cx="4224" cy="2736"/>
          </a:xfrm>
        </p:grpSpPr>
        <p:sp>
          <p:nvSpPr>
            <p:cNvPr id="1025028" name="Text Box 4"/>
            <p:cNvSpPr txBox="1">
              <a:spLocks noChangeArrowheads="1"/>
            </p:cNvSpPr>
            <p:nvPr/>
          </p:nvSpPr>
          <p:spPr bwMode="auto">
            <a:xfrm>
              <a:off x="1644" y="1008"/>
              <a:ext cx="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160-bit</a:t>
              </a:r>
            </a:p>
          </p:txBody>
        </p:sp>
        <p:sp>
          <p:nvSpPr>
            <p:cNvPr id="1025029" name="Text Box 5"/>
            <p:cNvSpPr txBox="1">
              <a:spLocks noChangeArrowheads="1"/>
            </p:cNvSpPr>
            <p:nvPr/>
          </p:nvSpPr>
          <p:spPr bwMode="auto">
            <a:xfrm>
              <a:off x="3564" y="1008"/>
              <a:ext cx="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512-bit</a:t>
              </a:r>
            </a:p>
          </p:txBody>
        </p:sp>
        <p:sp>
          <p:nvSpPr>
            <p:cNvPr id="1025030" name="AutoShape 6"/>
            <p:cNvSpPr>
              <a:spLocks noChangeArrowheads="1"/>
            </p:cNvSpPr>
            <p:nvPr/>
          </p:nvSpPr>
          <p:spPr bwMode="auto">
            <a:xfrm>
              <a:off x="768" y="1584"/>
              <a:ext cx="4224" cy="16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031" name="Rectangle 7"/>
            <p:cNvSpPr>
              <a:spLocks noChangeArrowheads="1"/>
            </p:cNvSpPr>
            <p:nvPr/>
          </p:nvSpPr>
          <p:spPr bwMode="auto">
            <a:xfrm>
              <a:off x="268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2" name="Rectangle 8"/>
            <p:cNvSpPr>
              <a:spLocks noChangeArrowheads="1"/>
            </p:cNvSpPr>
            <p:nvPr/>
          </p:nvSpPr>
          <p:spPr bwMode="auto">
            <a:xfrm>
              <a:off x="220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3" name="Rectangle 9"/>
            <p:cNvSpPr>
              <a:spLocks noChangeArrowheads="1"/>
            </p:cNvSpPr>
            <p:nvPr/>
          </p:nvSpPr>
          <p:spPr bwMode="auto">
            <a:xfrm>
              <a:off x="172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4" name="Rectangle 10"/>
            <p:cNvSpPr>
              <a:spLocks noChangeArrowheads="1"/>
            </p:cNvSpPr>
            <p:nvPr/>
          </p:nvSpPr>
          <p:spPr bwMode="auto">
            <a:xfrm>
              <a:off x="364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5" name="Rectangle 11"/>
            <p:cNvSpPr>
              <a:spLocks noChangeArrowheads="1"/>
            </p:cNvSpPr>
            <p:nvPr/>
          </p:nvSpPr>
          <p:spPr bwMode="auto">
            <a:xfrm>
              <a:off x="316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6" name="Line 12"/>
            <p:cNvSpPr>
              <a:spLocks noChangeShapeType="1"/>
            </p:cNvSpPr>
            <p:nvPr/>
          </p:nvSpPr>
          <p:spPr bwMode="auto">
            <a:xfrm>
              <a:off x="1920" y="1584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7" name="Line 13"/>
            <p:cNvSpPr>
              <a:spLocks noChangeShapeType="1"/>
            </p:cNvSpPr>
            <p:nvPr/>
          </p:nvSpPr>
          <p:spPr bwMode="auto">
            <a:xfrm>
              <a:off x="1920" y="1584"/>
              <a:ext cx="48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8" name="Line 14"/>
            <p:cNvSpPr>
              <a:spLocks noChangeShapeType="1"/>
            </p:cNvSpPr>
            <p:nvPr/>
          </p:nvSpPr>
          <p:spPr bwMode="auto">
            <a:xfrm>
              <a:off x="1872" y="1584"/>
              <a:ext cx="100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9" name="Line 15"/>
            <p:cNvSpPr>
              <a:spLocks noChangeShapeType="1"/>
            </p:cNvSpPr>
            <p:nvPr/>
          </p:nvSpPr>
          <p:spPr bwMode="auto">
            <a:xfrm>
              <a:off x="1920" y="1584"/>
              <a:ext cx="148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0" name="Line 16"/>
            <p:cNvSpPr>
              <a:spLocks noChangeShapeType="1"/>
            </p:cNvSpPr>
            <p:nvPr/>
          </p:nvSpPr>
          <p:spPr bwMode="auto">
            <a:xfrm>
              <a:off x="1920" y="1584"/>
              <a:ext cx="196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1" name="Line 17"/>
            <p:cNvSpPr>
              <a:spLocks noChangeShapeType="1"/>
            </p:cNvSpPr>
            <p:nvPr/>
          </p:nvSpPr>
          <p:spPr bwMode="auto">
            <a:xfrm>
              <a:off x="1920" y="1200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2" name="Line 18"/>
            <p:cNvSpPr>
              <a:spLocks noChangeShapeType="1"/>
            </p:cNvSpPr>
            <p:nvPr/>
          </p:nvSpPr>
          <p:spPr bwMode="auto">
            <a:xfrm>
              <a:off x="3840" y="1200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3" name="Rectangle 19"/>
            <p:cNvSpPr>
              <a:spLocks noChangeArrowheads="1"/>
            </p:cNvSpPr>
            <p:nvPr/>
          </p:nvSpPr>
          <p:spPr bwMode="auto">
            <a:xfrm>
              <a:off x="172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4" name="Rectangle 20"/>
            <p:cNvSpPr>
              <a:spLocks noChangeArrowheads="1"/>
            </p:cNvSpPr>
            <p:nvPr/>
          </p:nvSpPr>
          <p:spPr bwMode="auto">
            <a:xfrm>
              <a:off x="268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5" name="Rectangle 21"/>
            <p:cNvSpPr>
              <a:spLocks noChangeArrowheads="1"/>
            </p:cNvSpPr>
            <p:nvPr/>
          </p:nvSpPr>
          <p:spPr bwMode="auto">
            <a:xfrm>
              <a:off x="316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6" name="Rectangle 22"/>
            <p:cNvSpPr>
              <a:spLocks noChangeArrowheads="1"/>
            </p:cNvSpPr>
            <p:nvPr/>
          </p:nvSpPr>
          <p:spPr bwMode="auto">
            <a:xfrm>
              <a:off x="364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7" name="Rectangle 23"/>
            <p:cNvSpPr>
              <a:spLocks noChangeArrowheads="1"/>
            </p:cNvSpPr>
            <p:nvPr/>
          </p:nvSpPr>
          <p:spPr bwMode="auto">
            <a:xfrm>
              <a:off x="220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8" name="Line 24"/>
            <p:cNvSpPr>
              <a:spLocks noChangeShapeType="1"/>
            </p:cNvSpPr>
            <p:nvPr/>
          </p:nvSpPr>
          <p:spPr bwMode="auto">
            <a:xfrm>
              <a:off x="336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9" name="Line 25"/>
            <p:cNvSpPr>
              <a:spLocks noChangeShapeType="1"/>
            </p:cNvSpPr>
            <p:nvPr/>
          </p:nvSpPr>
          <p:spPr bwMode="auto">
            <a:xfrm flipH="1">
              <a:off x="1920" y="2016"/>
              <a:ext cx="192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50" name="Line 26"/>
            <p:cNvSpPr>
              <a:spLocks noChangeShapeType="1"/>
            </p:cNvSpPr>
            <p:nvPr/>
          </p:nvSpPr>
          <p:spPr bwMode="auto">
            <a:xfrm>
              <a:off x="192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51" name="Line 27"/>
            <p:cNvSpPr>
              <a:spLocks noChangeShapeType="1"/>
            </p:cNvSpPr>
            <p:nvPr/>
          </p:nvSpPr>
          <p:spPr bwMode="auto">
            <a:xfrm>
              <a:off x="240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52" name="Line 28"/>
            <p:cNvSpPr>
              <a:spLocks noChangeShapeType="1"/>
            </p:cNvSpPr>
            <p:nvPr/>
          </p:nvSpPr>
          <p:spPr bwMode="auto">
            <a:xfrm>
              <a:off x="288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53" name="Text Box 29"/>
            <p:cNvSpPr txBox="1">
              <a:spLocks noChangeArrowheads="1"/>
            </p:cNvSpPr>
            <p:nvPr/>
          </p:nvSpPr>
          <p:spPr bwMode="auto">
            <a:xfrm>
              <a:off x="2244" y="3340"/>
              <a:ext cx="21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One of 80 rounds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33D-8C7E-4484-9E90-5114E71C97B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26050" name="AutoShape 2"/>
          <p:cNvSpPr>
            <a:spLocks noChangeArrowheads="1"/>
          </p:cNvSpPr>
          <p:nvPr/>
        </p:nvSpPr>
        <p:spPr bwMode="auto">
          <a:xfrm>
            <a:off x="1219200" y="2514600"/>
            <a:ext cx="6705600" cy="2667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26052" name="Rectangle 4"/>
          <p:cNvSpPr>
            <a:spLocks noChangeArrowheads="1"/>
          </p:cNvSpPr>
          <p:nvPr/>
        </p:nvSpPr>
        <p:spPr bwMode="auto">
          <a:xfrm>
            <a:off x="4267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3505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2743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55" name="Rectangle 7"/>
          <p:cNvSpPr>
            <a:spLocks noChangeArrowheads="1"/>
          </p:cNvSpPr>
          <p:nvPr/>
        </p:nvSpPr>
        <p:spPr bwMode="auto">
          <a:xfrm>
            <a:off x="5791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56" name="Rectangle 8"/>
          <p:cNvSpPr>
            <a:spLocks noChangeArrowheads="1"/>
          </p:cNvSpPr>
          <p:nvPr/>
        </p:nvSpPr>
        <p:spPr bwMode="auto">
          <a:xfrm>
            <a:off x="5029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57" name="Line 9"/>
          <p:cNvSpPr>
            <a:spLocks noChangeShapeType="1"/>
          </p:cNvSpPr>
          <p:nvPr/>
        </p:nvSpPr>
        <p:spPr bwMode="auto">
          <a:xfrm>
            <a:off x="3048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58" name="Line 10"/>
          <p:cNvSpPr>
            <a:spLocks noChangeShapeType="1"/>
          </p:cNvSpPr>
          <p:nvPr/>
        </p:nvSpPr>
        <p:spPr bwMode="auto">
          <a:xfrm>
            <a:off x="6096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1" name="Rectangle 13"/>
          <p:cNvSpPr>
            <a:spLocks noChangeArrowheads="1"/>
          </p:cNvSpPr>
          <p:nvPr/>
        </p:nvSpPr>
        <p:spPr bwMode="auto">
          <a:xfrm>
            <a:off x="2743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2" name="Rectangle 14"/>
          <p:cNvSpPr>
            <a:spLocks noChangeArrowheads="1"/>
          </p:cNvSpPr>
          <p:nvPr/>
        </p:nvSpPr>
        <p:spPr bwMode="auto">
          <a:xfrm>
            <a:off x="4267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3" name="Rectangle 15"/>
          <p:cNvSpPr>
            <a:spLocks noChangeArrowheads="1"/>
          </p:cNvSpPr>
          <p:nvPr/>
        </p:nvSpPr>
        <p:spPr bwMode="auto">
          <a:xfrm>
            <a:off x="5029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4" name="Rectangle 16"/>
          <p:cNvSpPr>
            <a:spLocks noChangeArrowheads="1"/>
          </p:cNvSpPr>
          <p:nvPr/>
        </p:nvSpPr>
        <p:spPr bwMode="auto">
          <a:xfrm>
            <a:off x="5791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5" name="Rectangle 17"/>
          <p:cNvSpPr>
            <a:spLocks noChangeArrowheads="1"/>
          </p:cNvSpPr>
          <p:nvPr/>
        </p:nvSpPr>
        <p:spPr bwMode="auto">
          <a:xfrm>
            <a:off x="3505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6" name="Line 18"/>
          <p:cNvSpPr>
            <a:spLocks noChangeShapeType="1"/>
          </p:cNvSpPr>
          <p:nvPr/>
        </p:nvSpPr>
        <p:spPr bwMode="auto">
          <a:xfrm>
            <a:off x="3048000" y="3200400"/>
            <a:ext cx="7620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8" name="Text Box 20"/>
          <p:cNvSpPr txBox="1">
            <a:spLocks noChangeArrowheads="1"/>
          </p:cNvSpPr>
          <p:nvPr/>
        </p:nvSpPr>
        <p:spPr bwMode="auto">
          <a:xfrm>
            <a:off x="3581400" y="3473450"/>
            <a:ext cx="225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 Change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609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657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562350" y="5302250"/>
            <a:ext cx="337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One of 80 rounds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956-8963-4666-8C6D-FCF25983245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27074" name="AutoShape 2"/>
          <p:cNvSpPr>
            <a:spLocks noChangeArrowheads="1"/>
          </p:cNvSpPr>
          <p:nvPr/>
        </p:nvSpPr>
        <p:spPr bwMode="auto">
          <a:xfrm>
            <a:off x="1219200" y="2514600"/>
            <a:ext cx="6705600" cy="2667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27076" name="Rectangle 4"/>
          <p:cNvSpPr>
            <a:spLocks noChangeArrowheads="1"/>
          </p:cNvSpPr>
          <p:nvPr/>
        </p:nvSpPr>
        <p:spPr bwMode="auto">
          <a:xfrm>
            <a:off x="4267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77" name="Rectangle 5"/>
          <p:cNvSpPr>
            <a:spLocks noChangeArrowheads="1"/>
          </p:cNvSpPr>
          <p:nvPr/>
        </p:nvSpPr>
        <p:spPr bwMode="auto">
          <a:xfrm>
            <a:off x="3505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78" name="Rectangle 6"/>
          <p:cNvSpPr>
            <a:spLocks noChangeArrowheads="1"/>
          </p:cNvSpPr>
          <p:nvPr/>
        </p:nvSpPr>
        <p:spPr bwMode="auto">
          <a:xfrm>
            <a:off x="2743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79" name="Rectangle 7"/>
          <p:cNvSpPr>
            <a:spLocks noChangeArrowheads="1"/>
          </p:cNvSpPr>
          <p:nvPr/>
        </p:nvSpPr>
        <p:spPr bwMode="auto">
          <a:xfrm>
            <a:off x="5791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0" name="Rectangle 8"/>
          <p:cNvSpPr>
            <a:spLocks noChangeArrowheads="1"/>
          </p:cNvSpPr>
          <p:nvPr/>
        </p:nvSpPr>
        <p:spPr bwMode="auto">
          <a:xfrm>
            <a:off x="5029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1" name="Line 9"/>
          <p:cNvSpPr>
            <a:spLocks noChangeShapeType="1"/>
          </p:cNvSpPr>
          <p:nvPr/>
        </p:nvSpPr>
        <p:spPr bwMode="auto">
          <a:xfrm>
            <a:off x="3048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2" name="Line 10"/>
          <p:cNvSpPr>
            <a:spLocks noChangeShapeType="1"/>
          </p:cNvSpPr>
          <p:nvPr/>
        </p:nvSpPr>
        <p:spPr bwMode="auto">
          <a:xfrm>
            <a:off x="6096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5" name="Rectangle 13"/>
          <p:cNvSpPr>
            <a:spLocks noChangeArrowheads="1"/>
          </p:cNvSpPr>
          <p:nvPr/>
        </p:nvSpPr>
        <p:spPr bwMode="auto">
          <a:xfrm>
            <a:off x="2743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6" name="Rectangle 14"/>
          <p:cNvSpPr>
            <a:spLocks noChangeArrowheads="1"/>
          </p:cNvSpPr>
          <p:nvPr/>
        </p:nvSpPr>
        <p:spPr bwMode="auto">
          <a:xfrm>
            <a:off x="4267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7" name="Rectangle 15"/>
          <p:cNvSpPr>
            <a:spLocks noChangeArrowheads="1"/>
          </p:cNvSpPr>
          <p:nvPr/>
        </p:nvSpPr>
        <p:spPr bwMode="auto">
          <a:xfrm>
            <a:off x="5029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8" name="Rectangle 16"/>
          <p:cNvSpPr>
            <a:spLocks noChangeArrowheads="1"/>
          </p:cNvSpPr>
          <p:nvPr/>
        </p:nvSpPr>
        <p:spPr bwMode="auto">
          <a:xfrm>
            <a:off x="5791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9" name="Rectangle 17"/>
          <p:cNvSpPr>
            <a:spLocks noChangeArrowheads="1"/>
          </p:cNvSpPr>
          <p:nvPr/>
        </p:nvSpPr>
        <p:spPr bwMode="auto">
          <a:xfrm>
            <a:off x="3505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90" name="Line 18"/>
          <p:cNvSpPr>
            <a:spLocks noChangeShapeType="1"/>
          </p:cNvSpPr>
          <p:nvPr/>
        </p:nvSpPr>
        <p:spPr bwMode="auto">
          <a:xfrm>
            <a:off x="3810000" y="3200400"/>
            <a:ext cx="7620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92" name="Text Box 20"/>
          <p:cNvSpPr txBox="1">
            <a:spLocks noChangeArrowheads="1"/>
          </p:cNvSpPr>
          <p:nvPr/>
        </p:nvSpPr>
        <p:spPr bwMode="auto">
          <a:xfrm>
            <a:off x="4267200" y="3397250"/>
            <a:ext cx="272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Rotate 30 bits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609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657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562350" y="5302250"/>
            <a:ext cx="337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One of 80 rounds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D47F-9F41-491F-A0EC-C25BF7F72DA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28098" name="AutoShape 2"/>
          <p:cNvSpPr>
            <a:spLocks noChangeArrowheads="1"/>
          </p:cNvSpPr>
          <p:nvPr/>
        </p:nvSpPr>
        <p:spPr bwMode="auto">
          <a:xfrm>
            <a:off x="1219200" y="2514600"/>
            <a:ext cx="6705600" cy="2667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28100" name="Rectangle 4"/>
          <p:cNvSpPr>
            <a:spLocks noChangeArrowheads="1"/>
          </p:cNvSpPr>
          <p:nvPr/>
        </p:nvSpPr>
        <p:spPr bwMode="auto">
          <a:xfrm>
            <a:off x="4267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1" name="Rectangle 5"/>
          <p:cNvSpPr>
            <a:spLocks noChangeArrowheads="1"/>
          </p:cNvSpPr>
          <p:nvPr/>
        </p:nvSpPr>
        <p:spPr bwMode="auto">
          <a:xfrm>
            <a:off x="3505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2" name="Rectangle 6"/>
          <p:cNvSpPr>
            <a:spLocks noChangeArrowheads="1"/>
          </p:cNvSpPr>
          <p:nvPr/>
        </p:nvSpPr>
        <p:spPr bwMode="auto">
          <a:xfrm>
            <a:off x="2743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3" name="Rectangle 7"/>
          <p:cNvSpPr>
            <a:spLocks noChangeArrowheads="1"/>
          </p:cNvSpPr>
          <p:nvPr/>
        </p:nvSpPr>
        <p:spPr bwMode="auto">
          <a:xfrm>
            <a:off x="5791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4" name="Rectangle 8"/>
          <p:cNvSpPr>
            <a:spLocks noChangeArrowheads="1"/>
          </p:cNvSpPr>
          <p:nvPr/>
        </p:nvSpPr>
        <p:spPr bwMode="auto">
          <a:xfrm>
            <a:off x="5029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5" name="Line 9"/>
          <p:cNvSpPr>
            <a:spLocks noChangeShapeType="1"/>
          </p:cNvSpPr>
          <p:nvPr/>
        </p:nvSpPr>
        <p:spPr bwMode="auto">
          <a:xfrm>
            <a:off x="3048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6" name="Line 10"/>
          <p:cNvSpPr>
            <a:spLocks noChangeShapeType="1"/>
          </p:cNvSpPr>
          <p:nvPr/>
        </p:nvSpPr>
        <p:spPr bwMode="auto">
          <a:xfrm>
            <a:off x="6096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9" name="Rectangle 13"/>
          <p:cNvSpPr>
            <a:spLocks noChangeArrowheads="1"/>
          </p:cNvSpPr>
          <p:nvPr/>
        </p:nvSpPr>
        <p:spPr bwMode="auto">
          <a:xfrm>
            <a:off x="2743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10" name="Rectangle 14"/>
          <p:cNvSpPr>
            <a:spLocks noChangeArrowheads="1"/>
          </p:cNvSpPr>
          <p:nvPr/>
        </p:nvSpPr>
        <p:spPr bwMode="auto">
          <a:xfrm>
            <a:off x="4267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11" name="Rectangle 15"/>
          <p:cNvSpPr>
            <a:spLocks noChangeArrowheads="1"/>
          </p:cNvSpPr>
          <p:nvPr/>
        </p:nvSpPr>
        <p:spPr bwMode="auto">
          <a:xfrm>
            <a:off x="5029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12" name="Rectangle 16"/>
          <p:cNvSpPr>
            <a:spLocks noChangeArrowheads="1"/>
          </p:cNvSpPr>
          <p:nvPr/>
        </p:nvSpPr>
        <p:spPr bwMode="auto">
          <a:xfrm>
            <a:off x="5791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13" name="Rectangle 17"/>
          <p:cNvSpPr>
            <a:spLocks noChangeArrowheads="1"/>
          </p:cNvSpPr>
          <p:nvPr/>
        </p:nvSpPr>
        <p:spPr bwMode="auto">
          <a:xfrm>
            <a:off x="3505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14" name="Line 18"/>
          <p:cNvSpPr>
            <a:spLocks noChangeShapeType="1"/>
          </p:cNvSpPr>
          <p:nvPr/>
        </p:nvSpPr>
        <p:spPr bwMode="auto">
          <a:xfrm>
            <a:off x="4572000" y="3200400"/>
            <a:ext cx="7620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16" name="Text Box 20"/>
          <p:cNvSpPr txBox="1">
            <a:spLocks noChangeArrowheads="1"/>
          </p:cNvSpPr>
          <p:nvPr/>
        </p:nvSpPr>
        <p:spPr bwMode="auto">
          <a:xfrm>
            <a:off x="2667000" y="3473450"/>
            <a:ext cx="225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 Change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609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657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562350" y="5302250"/>
            <a:ext cx="337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One of 80 rounds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3130-FF48-4A06-81A2-FCDF4C04F9A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29122" name="AutoShape 2"/>
          <p:cNvSpPr>
            <a:spLocks noChangeArrowheads="1"/>
          </p:cNvSpPr>
          <p:nvPr/>
        </p:nvSpPr>
        <p:spPr bwMode="auto">
          <a:xfrm>
            <a:off x="1219200" y="2514600"/>
            <a:ext cx="6705600" cy="2667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29124" name="Rectangle 4"/>
          <p:cNvSpPr>
            <a:spLocks noChangeArrowheads="1"/>
          </p:cNvSpPr>
          <p:nvPr/>
        </p:nvSpPr>
        <p:spPr bwMode="auto">
          <a:xfrm>
            <a:off x="4267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5" name="Rectangle 5"/>
          <p:cNvSpPr>
            <a:spLocks noChangeArrowheads="1"/>
          </p:cNvSpPr>
          <p:nvPr/>
        </p:nvSpPr>
        <p:spPr bwMode="auto">
          <a:xfrm>
            <a:off x="3505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6" name="Rectangle 6"/>
          <p:cNvSpPr>
            <a:spLocks noChangeArrowheads="1"/>
          </p:cNvSpPr>
          <p:nvPr/>
        </p:nvSpPr>
        <p:spPr bwMode="auto">
          <a:xfrm>
            <a:off x="2743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7" name="Rectangle 7"/>
          <p:cNvSpPr>
            <a:spLocks noChangeArrowheads="1"/>
          </p:cNvSpPr>
          <p:nvPr/>
        </p:nvSpPr>
        <p:spPr bwMode="auto">
          <a:xfrm>
            <a:off x="5791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8" name="Rectangle 8"/>
          <p:cNvSpPr>
            <a:spLocks noChangeArrowheads="1"/>
          </p:cNvSpPr>
          <p:nvPr/>
        </p:nvSpPr>
        <p:spPr bwMode="auto">
          <a:xfrm>
            <a:off x="5029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9" name="Line 9"/>
          <p:cNvSpPr>
            <a:spLocks noChangeShapeType="1"/>
          </p:cNvSpPr>
          <p:nvPr/>
        </p:nvSpPr>
        <p:spPr bwMode="auto">
          <a:xfrm>
            <a:off x="3048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0" name="Line 10"/>
          <p:cNvSpPr>
            <a:spLocks noChangeShapeType="1"/>
          </p:cNvSpPr>
          <p:nvPr/>
        </p:nvSpPr>
        <p:spPr bwMode="auto">
          <a:xfrm>
            <a:off x="6096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3" name="Rectangle 13"/>
          <p:cNvSpPr>
            <a:spLocks noChangeArrowheads="1"/>
          </p:cNvSpPr>
          <p:nvPr/>
        </p:nvSpPr>
        <p:spPr bwMode="auto">
          <a:xfrm>
            <a:off x="2743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4" name="Rectangle 14"/>
          <p:cNvSpPr>
            <a:spLocks noChangeArrowheads="1"/>
          </p:cNvSpPr>
          <p:nvPr/>
        </p:nvSpPr>
        <p:spPr bwMode="auto">
          <a:xfrm>
            <a:off x="4267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5" name="Rectangle 15"/>
          <p:cNvSpPr>
            <a:spLocks noChangeArrowheads="1"/>
          </p:cNvSpPr>
          <p:nvPr/>
        </p:nvSpPr>
        <p:spPr bwMode="auto">
          <a:xfrm>
            <a:off x="5029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6" name="Rectangle 16"/>
          <p:cNvSpPr>
            <a:spLocks noChangeArrowheads="1"/>
          </p:cNvSpPr>
          <p:nvPr/>
        </p:nvSpPr>
        <p:spPr bwMode="auto">
          <a:xfrm>
            <a:off x="5791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7" name="Rectangle 17"/>
          <p:cNvSpPr>
            <a:spLocks noChangeArrowheads="1"/>
          </p:cNvSpPr>
          <p:nvPr/>
        </p:nvSpPr>
        <p:spPr bwMode="auto">
          <a:xfrm>
            <a:off x="3505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8" name="Line 18"/>
          <p:cNvSpPr>
            <a:spLocks noChangeShapeType="1"/>
          </p:cNvSpPr>
          <p:nvPr/>
        </p:nvSpPr>
        <p:spPr bwMode="auto">
          <a:xfrm>
            <a:off x="5334000" y="3200400"/>
            <a:ext cx="7620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0" name="Text Box 20"/>
          <p:cNvSpPr txBox="1">
            <a:spLocks noChangeArrowheads="1"/>
          </p:cNvSpPr>
          <p:nvPr/>
        </p:nvSpPr>
        <p:spPr bwMode="auto">
          <a:xfrm>
            <a:off x="3308350" y="3397250"/>
            <a:ext cx="225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 Change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609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657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562350" y="5302250"/>
            <a:ext cx="337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One of 80 rounds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8649-62D1-4720-B978-12A259CD2B6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u="sng" dirty="0"/>
              <a:t>Inductive Step</a:t>
            </a:r>
            <a:endParaRPr lang="en-US" sz="3600" dirty="0"/>
          </a:p>
          <a:p>
            <a:pPr>
              <a:buFontTx/>
              <a:buNone/>
            </a:pPr>
            <a:endParaRPr lang="en-US" sz="16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9E6A-0401-47A3-B6A7-4089E92A1AFF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30146" name="AutoShape 2"/>
          <p:cNvSpPr>
            <a:spLocks noChangeArrowheads="1"/>
          </p:cNvSpPr>
          <p:nvPr/>
        </p:nvSpPr>
        <p:spPr bwMode="auto">
          <a:xfrm>
            <a:off x="1219200" y="2514600"/>
            <a:ext cx="6705600" cy="2667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0148" name="Rectangle 4"/>
          <p:cNvSpPr>
            <a:spLocks noChangeArrowheads="1"/>
          </p:cNvSpPr>
          <p:nvPr/>
        </p:nvSpPr>
        <p:spPr bwMode="auto">
          <a:xfrm>
            <a:off x="4267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49" name="Rectangle 5"/>
          <p:cNvSpPr>
            <a:spLocks noChangeArrowheads="1"/>
          </p:cNvSpPr>
          <p:nvPr/>
        </p:nvSpPr>
        <p:spPr bwMode="auto">
          <a:xfrm>
            <a:off x="3505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0" name="Rectangle 6"/>
          <p:cNvSpPr>
            <a:spLocks noChangeArrowheads="1"/>
          </p:cNvSpPr>
          <p:nvPr/>
        </p:nvSpPr>
        <p:spPr bwMode="auto">
          <a:xfrm>
            <a:off x="2743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1" name="Rectangle 7"/>
          <p:cNvSpPr>
            <a:spLocks noChangeArrowheads="1"/>
          </p:cNvSpPr>
          <p:nvPr/>
        </p:nvSpPr>
        <p:spPr bwMode="auto">
          <a:xfrm>
            <a:off x="5791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2" name="Rectangle 8"/>
          <p:cNvSpPr>
            <a:spLocks noChangeArrowheads="1"/>
          </p:cNvSpPr>
          <p:nvPr/>
        </p:nvSpPr>
        <p:spPr bwMode="auto">
          <a:xfrm>
            <a:off x="5029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3" name="Line 9"/>
          <p:cNvSpPr>
            <a:spLocks noChangeShapeType="1"/>
          </p:cNvSpPr>
          <p:nvPr/>
        </p:nvSpPr>
        <p:spPr bwMode="auto">
          <a:xfrm>
            <a:off x="3048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4" name="Line 10"/>
          <p:cNvSpPr>
            <a:spLocks noChangeShapeType="1"/>
          </p:cNvSpPr>
          <p:nvPr/>
        </p:nvSpPr>
        <p:spPr bwMode="auto">
          <a:xfrm>
            <a:off x="6096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7" name="Rectangle 13"/>
          <p:cNvSpPr>
            <a:spLocks noChangeArrowheads="1"/>
          </p:cNvSpPr>
          <p:nvPr/>
        </p:nvSpPr>
        <p:spPr bwMode="auto">
          <a:xfrm>
            <a:off x="2743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8" name="Rectangle 14"/>
          <p:cNvSpPr>
            <a:spLocks noChangeArrowheads="1"/>
          </p:cNvSpPr>
          <p:nvPr/>
        </p:nvSpPr>
        <p:spPr bwMode="auto">
          <a:xfrm>
            <a:off x="4267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9" name="Rectangle 15"/>
          <p:cNvSpPr>
            <a:spLocks noChangeArrowheads="1"/>
          </p:cNvSpPr>
          <p:nvPr/>
        </p:nvSpPr>
        <p:spPr bwMode="auto">
          <a:xfrm>
            <a:off x="5029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0" name="Rectangle 16"/>
          <p:cNvSpPr>
            <a:spLocks noChangeArrowheads="1"/>
          </p:cNvSpPr>
          <p:nvPr/>
        </p:nvSpPr>
        <p:spPr bwMode="auto">
          <a:xfrm>
            <a:off x="5791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1" name="Rectangle 17"/>
          <p:cNvSpPr>
            <a:spLocks noChangeArrowheads="1"/>
          </p:cNvSpPr>
          <p:nvPr/>
        </p:nvSpPr>
        <p:spPr bwMode="auto">
          <a:xfrm>
            <a:off x="3505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2" name="Line 18"/>
          <p:cNvSpPr>
            <a:spLocks noChangeShapeType="1"/>
          </p:cNvSpPr>
          <p:nvPr/>
        </p:nvSpPr>
        <p:spPr bwMode="auto">
          <a:xfrm flipH="1">
            <a:off x="3048000" y="3200400"/>
            <a:ext cx="30480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4" name="Text Box 20"/>
          <p:cNvSpPr txBox="1">
            <a:spLocks noChangeArrowheads="1"/>
          </p:cNvSpPr>
          <p:nvPr/>
        </p:nvSpPr>
        <p:spPr bwMode="auto">
          <a:xfrm>
            <a:off x="5318125" y="3473450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609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160-bit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657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512-bit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562350" y="5302250"/>
            <a:ext cx="337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One of 80 rounds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C4FC-8B27-471C-BDB1-04F1AB50171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What’s in the final 32-bit transform?</a:t>
            </a:r>
          </a:p>
          <a:p>
            <a:r>
              <a:rPr lang="en-US" sz="3600" dirty="0"/>
              <a:t>Take the rightmost word.</a:t>
            </a:r>
          </a:p>
          <a:p>
            <a:r>
              <a:rPr lang="en-US" sz="3600" dirty="0"/>
              <a:t>Add in the leftmost word rotated 5 bits.</a:t>
            </a:r>
          </a:p>
          <a:p>
            <a:r>
              <a:rPr lang="en-US" sz="3600" dirty="0"/>
              <a:t>Add in a round-dependent function </a:t>
            </a:r>
            <a:r>
              <a:rPr lang="en-US" sz="3600" dirty="0">
                <a:solidFill>
                  <a:srgbClr val="00B050"/>
                </a:solidFill>
              </a:rPr>
              <a:t>f</a:t>
            </a:r>
            <a:r>
              <a:rPr lang="en-US" sz="3600" dirty="0"/>
              <a:t> of the middle three words.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F6CA-3EF5-47B6-8B10-EF24C9D3C27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32194" name="AutoShape 2"/>
          <p:cNvSpPr>
            <a:spLocks noChangeArrowheads="1"/>
          </p:cNvSpPr>
          <p:nvPr/>
        </p:nvSpPr>
        <p:spPr bwMode="auto">
          <a:xfrm>
            <a:off x="1219200" y="2514600"/>
            <a:ext cx="6705600" cy="2667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2196" name="Rectangle 4"/>
          <p:cNvSpPr>
            <a:spLocks noChangeArrowheads="1"/>
          </p:cNvSpPr>
          <p:nvPr/>
        </p:nvSpPr>
        <p:spPr bwMode="auto">
          <a:xfrm>
            <a:off x="4267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97" name="Rectangle 5"/>
          <p:cNvSpPr>
            <a:spLocks noChangeArrowheads="1"/>
          </p:cNvSpPr>
          <p:nvPr/>
        </p:nvSpPr>
        <p:spPr bwMode="auto">
          <a:xfrm>
            <a:off x="3505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98" name="Rectangle 6"/>
          <p:cNvSpPr>
            <a:spLocks noChangeArrowheads="1"/>
          </p:cNvSpPr>
          <p:nvPr/>
        </p:nvSpPr>
        <p:spPr bwMode="auto">
          <a:xfrm>
            <a:off x="2743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99" name="Rectangle 7"/>
          <p:cNvSpPr>
            <a:spLocks noChangeArrowheads="1"/>
          </p:cNvSpPr>
          <p:nvPr/>
        </p:nvSpPr>
        <p:spPr bwMode="auto">
          <a:xfrm>
            <a:off x="5791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0" name="Rectangle 8"/>
          <p:cNvSpPr>
            <a:spLocks noChangeArrowheads="1"/>
          </p:cNvSpPr>
          <p:nvPr/>
        </p:nvSpPr>
        <p:spPr bwMode="auto">
          <a:xfrm>
            <a:off x="5029200" y="30480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1" name="Line 9"/>
          <p:cNvSpPr>
            <a:spLocks noChangeShapeType="1"/>
          </p:cNvSpPr>
          <p:nvPr/>
        </p:nvSpPr>
        <p:spPr bwMode="auto">
          <a:xfrm>
            <a:off x="3048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2" name="Line 10"/>
          <p:cNvSpPr>
            <a:spLocks noChangeShapeType="1"/>
          </p:cNvSpPr>
          <p:nvPr/>
        </p:nvSpPr>
        <p:spPr bwMode="auto">
          <a:xfrm>
            <a:off x="6096000" y="19050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5" name="Rectangle 13"/>
          <p:cNvSpPr>
            <a:spLocks noChangeArrowheads="1"/>
          </p:cNvSpPr>
          <p:nvPr/>
        </p:nvSpPr>
        <p:spPr bwMode="auto">
          <a:xfrm>
            <a:off x="2743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6" name="Rectangle 14"/>
          <p:cNvSpPr>
            <a:spLocks noChangeArrowheads="1"/>
          </p:cNvSpPr>
          <p:nvPr/>
        </p:nvSpPr>
        <p:spPr bwMode="auto">
          <a:xfrm>
            <a:off x="4267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7" name="Rectangle 15"/>
          <p:cNvSpPr>
            <a:spLocks noChangeArrowheads="1"/>
          </p:cNvSpPr>
          <p:nvPr/>
        </p:nvSpPr>
        <p:spPr bwMode="auto">
          <a:xfrm>
            <a:off x="5029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8" name="Rectangle 16"/>
          <p:cNvSpPr>
            <a:spLocks noChangeArrowheads="1"/>
          </p:cNvSpPr>
          <p:nvPr/>
        </p:nvSpPr>
        <p:spPr bwMode="auto">
          <a:xfrm>
            <a:off x="5791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9" name="Rectangle 17"/>
          <p:cNvSpPr>
            <a:spLocks noChangeArrowheads="1"/>
          </p:cNvSpPr>
          <p:nvPr/>
        </p:nvSpPr>
        <p:spPr bwMode="auto">
          <a:xfrm>
            <a:off x="3505200" y="4419600"/>
            <a:ext cx="609600" cy="152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1" name="Line 19"/>
          <p:cNvSpPr>
            <a:spLocks noChangeShapeType="1"/>
          </p:cNvSpPr>
          <p:nvPr/>
        </p:nvSpPr>
        <p:spPr bwMode="auto">
          <a:xfrm>
            <a:off x="4572000" y="32004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2" name="Line 20"/>
          <p:cNvSpPr>
            <a:spLocks noChangeShapeType="1"/>
          </p:cNvSpPr>
          <p:nvPr/>
        </p:nvSpPr>
        <p:spPr bwMode="auto">
          <a:xfrm>
            <a:off x="3810000" y="32004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3" name="Line 21"/>
          <p:cNvSpPr>
            <a:spLocks noChangeShapeType="1"/>
          </p:cNvSpPr>
          <p:nvPr/>
        </p:nvSpPr>
        <p:spPr bwMode="auto">
          <a:xfrm flipH="1">
            <a:off x="4572000" y="32004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4" name="Oval 22"/>
          <p:cNvSpPr>
            <a:spLocks noChangeArrowheads="1"/>
          </p:cNvSpPr>
          <p:nvPr/>
        </p:nvSpPr>
        <p:spPr bwMode="auto">
          <a:xfrm>
            <a:off x="4343400" y="3733800"/>
            <a:ext cx="4572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609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160-bit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657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512-bit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3562350" y="5302250"/>
            <a:ext cx="337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One of 80 rounds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94F-E9B5-47D0-BF49-16D4D4AF41A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Depending on the round, the “non-linear” function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dirty="0"/>
              <a:t> is one of the following.</a:t>
            </a:r>
          </a:p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		f(X,Y,Z) = (X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Y)  ((X)Z)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		f(X,Y,Z) = </a:t>
            </a:r>
            <a:r>
              <a:rPr lang="en-US" sz="3200" dirty="0">
                <a:solidFill>
                  <a:srgbClr val="00B050"/>
                </a:solidFill>
              </a:rPr>
              <a:t>(X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Y)  (XZ)  (YZ)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		f(X,Y,Z) = X  Y 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4CB5-60FA-4E76-8128-5F78FC7D94E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What’s in the final 32-bit transform?</a:t>
            </a:r>
          </a:p>
          <a:p>
            <a:r>
              <a:rPr lang="en-US" sz="3200" dirty="0"/>
              <a:t>Take the rightmost word.</a:t>
            </a:r>
          </a:p>
          <a:p>
            <a:r>
              <a:rPr lang="en-US" sz="3200" dirty="0"/>
              <a:t>Add in the leftmost word rotated 5 bits.</a:t>
            </a:r>
          </a:p>
          <a:p>
            <a:r>
              <a:rPr lang="en-US" sz="3200" dirty="0"/>
              <a:t>Add in a round-dependent function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dirty="0"/>
              <a:t> of the middle three words.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E4E-A97B-4441-A2EF-D11BD4FDCFE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What’s in the final 32-bit transform?</a:t>
            </a:r>
          </a:p>
          <a:p>
            <a:r>
              <a:rPr lang="en-US" sz="3200" dirty="0"/>
              <a:t>Take the rightmost word.</a:t>
            </a:r>
          </a:p>
          <a:p>
            <a:r>
              <a:rPr lang="en-US" sz="3200" dirty="0"/>
              <a:t>Add in the leftmost word rotated 5 bits.</a:t>
            </a:r>
          </a:p>
          <a:p>
            <a:r>
              <a:rPr lang="en-US" sz="3200" dirty="0"/>
              <a:t>Add in a round-dependent function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dirty="0"/>
              <a:t> of the middle three words.</a:t>
            </a:r>
          </a:p>
          <a:p>
            <a:r>
              <a:rPr lang="en-US" sz="3200" dirty="0"/>
              <a:t>Add in a round-dependent constant.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2D52-0530-4361-9E6A-D14A633A942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What’s in the final 32-bit transform?</a:t>
            </a:r>
          </a:p>
          <a:p>
            <a:r>
              <a:rPr lang="en-US" sz="3200" dirty="0"/>
              <a:t>Take the rightmost word.</a:t>
            </a:r>
          </a:p>
          <a:p>
            <a:r>
              <a:rPr lang="en-US" sz="3200" dirty="0"/>
              <a:t>Add in the leftmost word rotated 5 bits.</a:t>
            </a:r>
          </a:p>
          <a:p>
            <a:r>
              <a:rPr lang="en-US" sz="3200" dirty="0"/>
              <a:t>Add in a round-dependent function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dirty="0"/>
              <a:t> of the middle three words.</a:t>
            </a:r>
          </a:p>
          <a:p>
            <a:r>
              <a:rPr lang="en-US" sz="3200" dirty="0"/>
              <a:t>Add in a round-dependent constant.</a:t>
            </a:r>
          </a:p>
          <a:p>
            <a:r>
              <a:rPr lang="en-US" sz="3200" dirty="0"/>
              <a:t>Add in a portion of the 512-bit message.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C289-D90D-4ED9-B288-9462CE7F9E5F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Cryptographic Hash:  SHA-1</a:t>
            </a:r>
          </a:p>
        </p:txBody>
      </p:sp>
      <p:grpSp>
        <p:nvGrpSpPr>
          <p:cNvPr id="1037315" name="Group 3"/>
          <p:cNvGrpSpPr>
            <a:grpSpLocks/>
          </p:cNvGrpSpPr>
          <p:nvPr/>
        </p:nvGrpSpPr>
        <p:grpSpPr bwMode="auto">
          <a:xfrm>
            <a:off x="1219200" y="1905000"/>
            <a:ext cx="6705600" cy="3276600"/>
            <a:chOff x="768" y="1200"/>
            <a:chExt cx="4224" cy="2064"/>
          </a:xfrm>
        </p:grpSpPr>
        <p:sp>
          <p:nvSpPr>
            <p:cNvPr id="1037318" name="AutoShape 6"/>
            <p:cNvSpPr>
              <a:spLocks noChangeArrowheads="1"/>
            </p:cNvSpPr>
            <p:nvPr/>
          </p:nvSpPr>
          <p:spPr bwMode="auto">
            <a:xfrm>
              <a:off x="768" y="1584"/>
              <a:ext cx="4224" cy="16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37319" name="Rectangle 7"/>
            <p:cNvSpPr>
              <a:spLocks noChangeArrowheads="1"/>
            </p:cNvSpPr>
            <p:nvPr/>
          </p:nvSpPr>
          <p:spPr bwMode="auto">
            <a:xfrm>
              <a:off x="268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0" name="Rectangle 8"/>
            <p:cNvSpPr>
              <a:spLocks noChangeArrowheads="1"/>
            </p:cNvSpPr>
            <p:nvPr/>
          </p:nvSpPr>
          <p:spPr bwMode="auto">
            <a:xfrm>
              <a:off x="220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1" name="Rectangle 9"/>
            <p:cNvSpPr>
              <a:spLocks noChangeArrowheads="1"/>
            </p:cNvSpPr>
            <p:nvPr/>
          </p:nvSpPr>
          <p:spPr bwMode="auto">
            <a:xfrm>
              <a:off x="172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2" name="Rectangle 10"/>
            <p:cNvSpPr>
              <a:spLocks noChangeArrowheads="1"/>
            </p:cNvSpPr>
            <p:nvPr/>
          </p:nvSpPr>
          <p:spPr bwMode="auto">
            <a:xfrm>
              <a:off x="364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3" name="Rectangle 11"/>
            <p:cNvSpPr>
              <a:spLocks noChangeArrowheads="1"/>
            </p:cNvSpPr>
            <p:nvPr/>
          </p:nvSpPr>
          <p:spPr bwMode="auto">
            <a:xfrm>
              <a:off x="3168" y="1920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4" name="Line 12"/>
            <p:cNvSpPr>
              <a:spLocks noChangeShapeType="1"/>
            </p:cNvSpPr>
            <p:nvPr/>
          </p:nvSpPr>
          <p:spPr bwMode="auto">
            <a:xfrm>
              <a:off x="1920" y="1584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5" name="Line 13"/>
            <p:cNvSpPr>
              <a:spLocks noChangeShapeType="1"/>
            </p:cNvSpPr>
            <p:nvPr/>
          </p:nvSpPr>
          <p:spPr bwMode="auto">
            <a:xfrm>
              <a:off x="1920" y="1584"/>
              <a:ext cx="48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6" name="Line 14"/>
            <p:cNvSpPr>
              <a:spLocks noChangeShapeType="1"/>
            </p:cNvSpPr>
            <p:nvPr/>
          </p:nvSpPr>
          <p:spPr bwMode="auto">
            <a:xfrm>
              <a:off x="1872" y="1584"/>
              <a:ext cx="100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7" name="Line 15"/>
            <p:cNvSpPr>
              <a:spLocks noChangeShapeType="1"/>
            </p:cNvSpPr>
            <p:nvPr/>
          </p:nvSpPr>
          <p:spPr bwMode="auto">
            <a:xfrm>
              <a:off x="1920" y="1584"/>
              <a:ext cx="148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8" name="Line 16"/>
            <p:cNvSpPr>
              <a:spLocks noChangeShapeType="1"/>
            </p:cNvSpPr>
            <p:nvPr/>
          </p:nvSpPr>
          <p:spPr bwMode="auto">
            <a:xfrm>
              <a:off x="1920" y="1584"/>
              <a:ext cx="1968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29" name="Line 17"/>
            <p:cNvSpPr>
              <a:spLocks noChangeShapeType="1"/>
            </p:cNvSpPr>
            <p:nvPr/>
          </p:nvSpPr>
          <p:spPr bwMode="auto">
            <a:xfrm>
              <a:off x="1920" y="1200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0" name="Line 18"/>
            <p:cNvSpPr>
              <a:spLocks noChangeShapeType="1"/>
            </p:cNvSpPr>
            <p:nvPr/>
          </p:nvSpPr>
          <p:spPr bwMode="auto">
            <a:xfrm>
              <a:off x="3840" y="1200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1" name="Rectangle 19"/>
            <p:cNvSpPr>
              <a:spLocks noChangeArrowheads="1"/>
            </p:cNvSpPr>
            <p:nvPr/>
          </p:nvSpPr>
          <p:spPr bwMode="auto">
            <a:xfrm>
              <a:off x="172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2" name="Rectangle 20"/>
            <p:cNvSpPr>
              <a:spLocks noChangeArrowheads="1"/>
            </p:cNvSpPr>
            <p:nvPr/>
          </p:nvSpPr>
          <p:spPr bwMode="auto">
            <a:xfrm>
              <a:off x="268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3" name="Rectangle 21"/>
            <p:cNvSpPr>
              <a:spLocks noChangeArrowheads="1"/>
            </p:cNvSpPr>
            <p:nvPr/>
          </p:nvSpPr>
          <p:spPr bwMode="auto">
            <a:xfrm>
              <a:off x="316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4" name="Rectangle 22"/>
            <p:cNvSpPr>
              <a:spLocks noChangeArrowheads="1"/>
            </p:cNvSpPr>
            <p:nvPr/>
          </p:nvSpPr>
          <p:spPr bwMode="auto">
            <a:xfrm>
              <a:off x="364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5" name="Rectangle 23"/>
            <p:cNvSpPr>
              <a:spLocks noChangeArrowheads="1"/>
            </p:cNvSpPr>
            <p:nvPr/>
          </p:nvSpPr>
          <p:spPr bwMode="auto">
            <a:xfrm>
              <a:off x="2208" y="2784"/>
              <a:ext cx="384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6" name="Line 24"/>
            <p:cNvSpPr>
              <a:spLocks noChangeShapeType="1"/>
            </p:cNvSpPr>
            <p:nvPr/>
          </p:nvSpPr>
          <p:spPr bwMode="auto">
            <a:xfrm>
              <a:off x="336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7" name="Line 25"/>
            <p:cNvSpPr>
              <a:spLocks noChangeShapeType="1"/>
            </p:cNvSpPr>
            <p:nvPr/>
          </p:nvSpPr>
          <p:spPr bwMode="auto">
            <a:xfrm flipH="1">
              <a:off x="1920" y="2016"/>
              <a:ext cx="192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8" name="Line 26"/>
            <p:cNvSpPr>
              <a:spLocks noChangeShapeType="1"/>
            </p:cNvSpPr>
            <p:nvPr/>
          </p:nvSpPr>
          <p:spPr bwMode="auto">
            <a:xfrm>
              <a:off x="192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9" name="Line 27"/>
            <p:cNvSpPr>
              <a:spLocks noChangeShapeType="1"/>
            </p:cNvSpPr>
            <p:nvPr/>
          </p:nvSpPr>
          <p:spPr bwMode="auto">
            <a:xfrm>
              <a:off x="240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40" name="Line 28"/>
            <p:cNvSpPr>
              <a:spLocks noChangeShapeType="1"/>
            </p:cNvSpPr>
            <p:nvPr/>
          </p:nvSpPr>
          <p:spPr bwMode="auto">
            <a:xfrm>
              <a:off x="2880" y="2016"/>
              <a:ext cx="48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609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160-bit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657850" y="16002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512-bit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3562350" y="5302250"/>
            <a:ext cx="337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One of 80 rounds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08C0-C4BA-431D-A025-F0CB856557FB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Ciphers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dirty="0"/>
              <a:t>Private-key (symmetric) ciphers are usually divided into two classes.</a:t>
            </a:r>
          </a:p>
          <a:p>
            <a:pPr>
              <a:buFontTx/>
              <a:buNone/>
            </a:pPr>
            <a:endParaRPr lang="en-US" sz="1800" dirty="0"/>
          </a:p>
          <a:p>
            <a:r>
              <a:rPr lang="en-US" sz="4000" dirty="0" smtClean="0"/>
              <a:t>Stream </a:t>
            </a:r>
            <a:r>
              <a:rPr lang="en-US" sz="4000" dirty="0"/>
              <a:t>ciphers</a:t>
            </a:r>
          </a:p>
          <a:p>
            <a:endParaRPr lang="en-US" sz="1800" dirty="0"/>
          </a:p>
          <a:p>
            <a:r>
              <a:rPr lang="en-US" sz="4000" dirty="0" smtClean="0"/>
              <a:t>Block </a:t>
            </a:r>
            <a:r>
              <a:rPr lang="en-US" sz="4000" dirty="0"/>
              <a:t>ciphers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59EB-6857-4D14-8A3B-AF2F7C8D0F7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Ciphers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dirty="0"/>
              <a:t>Private-key (symmetric) ciphers are usually divided into two classes.</a:t>
            </a:r>
          </a:p>
          <a:p>
            <a:pPr>
              <a:buFontTx/>
              <a:buNone/>
            </a:pPr>
            <a:endParaRPr lang="en-US" sz="1800" dirty="0"/>
          </a:p>
          <a:p>
            <a:r>
              <a:rPr lang="en-US" sz="4000" dirty="0" smtClean="0">
                <a:solidFill>
                  <a:schemeClr val="accent2"/>
                </a:solidFill>
              </a:rPr>
              <a:t>Stream </a:t>
            </a:r>
            <a:r>
              <a:rPr lang="en-US" sz="4000" dirty="0">
                <a:solidFill>
                  <a:schemeClr val="accent2"/>
                </a:solidFill>
              </a:rPr>
              <a:t>ciphers</a:t>
            </a:r>
          </a:p>
          <a:p>
            <a:endParaRPr lang="en-US" sz="1800" dirty="0"/>
          </a:p>
          <a:p>
            <a:r>
              <a:rPr lang="en-US" sz="4000" dirty="0" smtClean="0"/>
              <a:t>Block </a:t>
            </a:r>
            <a:r>
              <a:rPr lang="en-US" sz="4000" dirty="0"/>
              <a:t>ciphers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AA0A-3AC4-4533-B1EA-6BA35133948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959-01EC-4B71-8B4C-1496E646A05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Ciphers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 the key as a seed to a pseudo-random number-generator.</a:t>
            </a:r>
          </a:p>
          <a:p>
            <a:r>
              <a:rPr lang="en-US" sz="3200" dirty="0"/>
              <a:t>Take the stream of output bits from the PRNG and XOR it with the plaintext to form the </a:t>
            </a:r>
            <a:r>
              <a:rPr lang="en-US" sz="3200" dirty="0" err="1"/>
              <a:t>ciphertext</a:t>
            </a:r>
            <a:r>
              <a:rPr lang="en-US" sz="32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4B7F-ABF4-4976-A3E2-F56DCA58338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Encryption</a:t>
            </a:r>
          </a:p>
        </p:txBody>
      </p:sp>
      <p:sp>
        <p:nvSpPr>
          <p:cNvPr id="1012739" name="Rectangle 3"/>
          <p:cNvSpPr>
            <a:spLocks noChangeArrowheads="1"/>
          </p:cNvSpPr>
          <p:nvPr/>
        </p:nvSpPr>
        <p:spPr bwMode="auto">
          <a:xfrm>
            <a:off x="44196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0" name="Rectangle 4"/>
          <p:cNvSpPr>
            <a:spLocks noChangeArrowheads="1"/>
          </p:cNvSpPr>
          <p:nvPr/>
        </p:nvSpPr>
        <p:spPr bwMode="auto">
          <a:xfrm>
            <a:off x="46482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1" name="Rectangle 5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2" name="Rectangle 6"/>
          <p:cNvSpPr>
            <a:spLocks noChangeArrowheads="1"/>
          </p:cNvSpPr>
          <p:nvPr/>
        </p:nvSpPr>
        <p:spPr bwMode="auto">
          <a:xfrm>
            <a:off x="51054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3" name="Rectangle 7"/>
          <p:cNvSpPr>
            <a:spLocks noChangeArrowheads="1"/>
          </p:cNvSpPr>
          <p:nvPr/>
        </p:nvSpPr>
        <p:spPr bwMode="auto">
          <a:xfrm>
            <a:off x="53340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4" name="Rectangle 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5" name="Rectangle 9"/>
          <p:cNvSpPr>
            <a:spLocks noChangeArrowheads="1"/>
          </p:cNvSpPr>
          <p:nvPr/>
        </p:nvSpPr>
        <p:spPr bwMode="auto">
          <a:xfrm>
            <a:off x="57912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6" name="Rectangle 10"/>
          <p:cNvSpPr>
            <a:spLocks noChangeArrowheads="1"/>
          </p:cNvSpPr>
          <p:nvPr/>
        </p:nvSpPr>
        <p:spPr bwMode="auto">
          <a:xfrm>
            <a:off x="60198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7" name="Rectangle 11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8" name="Rectangle 12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49" name="Rectangle 13"/>
          <p:cNvSpPr>
            <a:spLocks noChangeArrowheads="1"/>
          </p:cNvSpPr>
          <p:nvPr/>
        </p:nvSpPr>
        <p:spPr bwMode="auto">
          <a:xfrm>
            <a:off x="67056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0" name="Rectangle 14"/>
          <p:cNvSpPr>
            <a:spLocks noChangeArrowheads="1"/>
          </p:cNvSpPr>
          <p:nvPr/>
        </p:nvSpPr>
        <p:spPr bwMode="auto">
          <a:xfrm>
            <a:off x="69342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1" name="Rectangle 15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2" name="Rectangle 16"/>
          <p:cNvSpPr>
            <a:spLocks noChangeArrowheads="1"/>
          </p:cNvSpPr>
          <p:nvPr/>
        </p:nvSpPr>
        <p:spPr bwMode="auto">
          <a:xfrm>
            <a:off x="73914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3" name="Rectangle 17"/>
          <p:cNvSpPr>
            <a:spLocks noChangeArrowheads="1"/>
          </p:cNvSpPr>
          <p:nvPr/>
        </p:nvSpPr>
        <p:spPr bwMode="auto">
          <a:xfrm>
            <a:off x="76200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4" name="Rectangle 18"/>
          <p:cNvSpPr>
            <a:spLocks noChangeArrowheads="1"/>
          </p:cNvSpPr>
          <p:nvPr/>
        </p:nvSpPr>
        <p:spPr bwMode="auto">
          <a:xfrm>
            <a:off x="78486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5" name="Rectangle 19"/>
          <p:cNvSpPr>
            <a:spLocks noChangeArrowheads="1"/>
          </p:cNvSpPr>
          <p:nvPr/>
        </p:nvSpPr>
        <p:spPr bwMode="auto">
          <a:xfrm>
            <a:off x="44196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6" name="Rectangle 20"/>
          <p:cNvSpPr>
            <a:spLocks noChangeArrowheads="1"/>
          </p:cNvSpPr>
          <p:nvPr/>
        </p:nvSpPr>
        <p:spPr bwMode="auto">
          <a:xfrm>
            <a:off x="46482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7" name="Rectangle 21"/>
          <p:cNvSpPr>
            <a:spLocks noChangeArrowheads="1"/>
          </p:cNvSpPr>
          <p:nvPr/>
        </p:nvSpPr>
        <p:spPr bwMode="auto">
          <a:xfrm>
            <a:off x="48768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8" name="Rectangle 22"/>
          <p:cNvSpPr>
            <a:spLocks noChangeArrowheads="1"/>
          </p:cNvSpPr>
          <p:nvPr/>
        </p:nvSpPr>
        <p:spPr bwMode="auto">
          <a:xfrm>
            <a:off x="51054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59" name="Rectangle 23"/>
          <p:cNvSpPr>
            <a:spLocks noChangeArrowheads="1"/>
          </p:cNvSpPr>
          <p:nvPr/>
        </p:nvSpPr>
        <p:spPr bwMode="auto">
          <a:xfrm>
            <a:off x="53340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0" name="Rectangle 24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1" name="Rectangle 25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2" name="Rectangle 26"/>
          <p:cNvSpPr>
            <a:spLocks noChangeArrowheads="1"/>
          </p:cNvSpPr>
          <p:nvPr/>
        </p:nvSpPr>
        <p:spPr bwMode="auto">
          <a:xfrm>
            <a:off x="60198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3" name="Rectangle 27"/>
          <p:cNvSpPr>
            <a:spLocks noChangeArrowheads="1"/>
          </p:cNvSpPr>
          <p:nvPr/>
        </p:nvSpPr>
        <p:spPr bwMode="auto">
          <a:xfrm>
            <a:off x="62484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4" name="Rectangle 28"/>
          <p:cNvSpPr>
            <a:spLocks noChangeArrowheads="1"/>
          </p:cNvSpPr>
          <p:nvPr/>
        </p:nvSpPr>
        <p:spPr bwMode="auto">
          <a:xfrm>
            <a:off x="64770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5" name="Rectangle 29"/>
          <p:cNvSpPr>
            <a:spLocks noChangeArrowheads="1"/>
          </p:cNvSpPr>
          <p:nvPr/>
        </p:nvSpPr>
        <p:spPr bwMode="auto">
          <a:xfrm>
            <a:off x="67056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6" name="Rectangle 30"/>
          <p:cNvSpPr>
            <a:spLocks noChangeArrowheads="1"/>
          </p:cNvSpPr>
          <p:nvPr/>
        </p:nvSpPr>
        <p:spPr bwMode="auto">
          <a:xfrm>
            <a:off x="69342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7" name="Rectangle 31"/>
          <p:cNvSpPr>
            <a:spLocks noChangeArrowheads="1"/>
          </p:cNvSpPr>
          <p:nvPr/>
        </p:nvSpPr>
        <p:spPr bwMode="auto">
          <a:xfrm>
            <a:off x="71628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8" name="Rectangle 32"/>
          <p:cNvSpPr>
            <a:spLocks noChangeArrowheads="1"/>
          </p:cNvSpPr>
          <p:nvPr/>
        </p:nvSpPr>
        <p:spPr bwMode="auto">
          <a:xfrm>
            <a:off x="73914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69" name="Rectangle 33"/>
          <p:cNvSpPr>
            <a:spLocks noChangeArrowheads="1"/>
          </p:cNvSpPr>
          <p:nvPr/>
        </p:nvSpPr>
        <p:spPr bwMode="auto">
          <a:xfrm>
            <a:off x="76200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0" name="Rectangle 34"/>
          <p:cNvSpPr>
            <a:spLocks noChangeArrowheads="1"/>
          </p:cNvSpPr>
          <p:nvPr/>
        </p:nvSpPr>
        <p:spPr bwMode="auto">
          <a:xfrm>
            <a:off x="78486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1" name="Rectangle 35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2" name="Rectangle 36"/>
          <p:cNvSpPr>
            <a:spLocks noChangeArrowheads="1"/>
          </p:cNvSpPr>
          <p:nvPr/>
        </p:nvSpPr>
        <p:spPr bwMode="auto">
          <a:xfrm>
            <a:off x="46482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3" name="Rectangle 37"/>
          <p:cNvSpPr>
            <a:spLocks noChangeArrowheads="1"/>
          </p:cNvSpPr>
          <p:nvPr/>
        </p:nvSpPr>
        <p:spPr bwMode="auto">
          <a:xfrm>
            <a:off x="48768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4" name="Rectangle 38"/>
          <p:cNvSpPr>
            <a:spLocks noChangeArrowheads="1"/>
          </p:cNvSpPr>
          <p:nvPr/>
        </p:nvSpPr>
        <p:spPr bwMode="auto">
          <a:xfrm>
            <a:off x="51054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5" name="Rectangle 39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6" name="Rectangle 40"/>
          <p:cNvSpPr>
            <a:spLocks noChangeArrowheads="1"/>
          </p:cNvSpPr>
          <p:nvPr/>
        </p:nvSpPr>
        <p:spPr bwMode="auto">
          <a:xfrm>
            <a:off x="55626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7" name="Rectangle 41"/>
          <p:cNvSpPr>
            <a:spLocks noChangeArrowheads="1"/>
          </p:cNvSpPr>
          <p:nvPr/>
        </p:nvSpPr>
        <p:spPr bwMode="auto">
          <a:xfrm>
            <a:off x="57912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8" name="Rectangle 42"/>
          <p:cNvSpPr>
            <a:spLocks noChangeArrowheads="1"/>
          </p:cNvSpPr>
          <p:nvPr/>
        </p:nvSpPr>
        <p:spPr bwMode="auto">
          <a:xfrm>
            <a:off x="60198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79" name="Rectangle 43"/>
          <p:cNvSpPr>
            <a:spLocks noChangeArrowheads="1"/>
          </p:cNvSpPr>
          <p:nvPr/>
        </p:nvSpPr>
        <p:spPr bwMode="auto">
          <a:xfrm>
            <a:off x="62484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0" name="Rectangle 44"/>
          <p:cNvSpPr>
            <a:spLocks noChangeArrowheads="1"/>
          </p:cNvSpPr>
          <p:nvPr/>
        </p:nvSpPr>
        <p:spPr bwMode="auto">
          <a:xfrm>
            <a:off x="64770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1" name="Rectangle 45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2" name="Rectangle 46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3" name="Rectangle 47"/>
          <p:cNvSpPr>
            <a:spLocks noChangeArrowheads="1"/>
          </p:cNvSpPr>
          <p:nvPr/>
        </p:nvSpPr>
        <p:spPr bwMode="auto">
          <a:xfrm>
            <a:off x="71628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4" name="Rectangle 48"/>
          <p:cNvSpPr>
            <a:spLocks noChangeArrowheads="1"/>
          </p:cNvSpPr>
          <p:nvPr/>
        </p:nvSpPr>
        <p:spPr bwMode="auto">
          <a:xfrm>
            <a:off x="73914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5" name="Rectangle 49"/>
          <p:cNvSpPr>
            <a:spLocks noChangeArrowheads="1"/>
          </p:cNvSpPr>
          <p:nvPr/>
        </p:nvSpPr>
        <p:spPr bwMode="auto">
          <a:xfrm>
            <a:off x="76200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6" name="Rectangle 50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7" name="Oval 51"/>
          <p:cNvSpPr>
            <a:spLocks noChangeArrowheads="1"/>
          </p:cNvSpPr>
          <p:nvPr/>
        </p:nvSpPr>
        <p:spPr bwMode="auto">
          <a:xfrm>
            <a:off x="44196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8" name="Oval 52"/>
          <p:cNvSpPr>
            <a:spLocks noChangeArrowheads="1"/>
          </p:cNvSpPr>
          <p:nvPr/>
        </p:nvSpPr>
        <p:spPr bwMode="auto">
          <a:xfrm>
            <a:off x="46482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89" name="Oval 53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0" name="Oval 54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1" name="Oval 55"/>
          <p:cNvSpPr>
            <a:spLocks noChangeArrowheads="1"/>
          </p:cNvSpPr>
          <p:nvPr/>
        </p:nvSpPr>
        <p:spPr bwMode="auto">
          <a:xfrm>
            <a:off x="53340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2" name="Oval 56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3" name="Oval 57"/>
          <p:cNvSpPr>
            <a:spLocks noChangeArrowheads="1"/>
          </p:cNvSpPr>
          <p:nvPr/>
        </p:nvSpPr>
        <p:spPr bwMode="auto">
          <a:xfrm>
            <a:off x="57912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4" name="Oval 58"/>
          <p:cNvSpPr>
            <a:spLocks noChangeArrowheads="1"/>
          </p:cNvSpPr>
          <p:nvPr/>
        </p:nvSpPr>
        <p:spPr bwMode="auto">
          <a:xfrm>
            <a:off x="60198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5" name="Oval 59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6" name="Oval 60"/>
          <p:cNvSpPr>
            <a:spLocks noChangeArrowheads="1"/>
          </p:cNvSpPr>
          <p:nvPr/>
        </p:nvSpPr>
        <p:spPr bwMode="auto">
          <a:xfrm>
            <a:off x="64770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7" name="Oval 61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8" name="Oval 62"/>
          <p:cNvSpPr>
            <a:spLocks noChangeArrowheads="1"/>
          </p:cNvSpPr>
          <p:nvPr/>
        </p:nvSpPr>
        <p:spPr bwMode="auto">
          <a:xfrm>
            <a:off x="69342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799" name="Oval 63"/>
          <p:cNvSpPr>
            <a:spLocks noChangeArrowheads="1"/>
          </p:cNvSpPr>
          <p:nvPr/>
        </p:nvSpPr>
        <p:spPr bwMode="auto">
          <a:xfrm>
            <a:off x="71628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0" name="Oval 64"/>
          <p:cNvSpPr>
            <a:spLocks noChangeArrowheads="1"/>
          </p:cNvSpPr>
          <p:nvPr/>
        </p:nvSpPr>
        <p:spPr bwMode="auto">
          <a:xfrm>
            <a:off x="73914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1" name="Oval 65"/>
          <p:cNvSpPr>
            <a:spLocks noChangeArrowheads="1"/>
          </p:cNvSpPr>
          <p:nvPr/>
        </p:nvSpPr>
        <p:spPr bwMode="auto">
          <a:xfrm>
            <a:off x="76200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2" name="Oval 66"/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3" name="Line 67"/>
          <p:cNvSpPr>
            <a:spLocks noChangeShapeType="1"/>
          </p:cNvSpPr>
          <p:nvPr/>
        </p:nvSpPr>
        <p:spPr bwMode="auto">
          <a:xfrm>
            <a:off x="44196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4" name="Line 68"/>
          <p:cNvSpPr>
            <a:spLocks noChangeShapeType="1"/>
          </p:cNvSpPr>
          <p:nvPr/>
        </p:nvSpPr>
        <p:spPr bwMode="auto">
          <a:xfrm>
            <a:off x="46482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5" name="Line 69"/>
          <p:cNvSpPr>
            <a:spLocks noChangeShapeType="1"/>
          </p:cNvSpPr>
          <p:nvPr/>
        </p:nvSpPr>
        <p:spPr bwMode="auto">
          <a:xfrm>
            <a:off x="48768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6" name="Line 70"/>
          <p:cNvSpPr>
            <a:spLocks noChangeShapeType="1"/>
          </p:cNvSpPr>
          <p:nvPr/>
        </p:nvSpPr>
        <p:spPr bwMode="auto">
          <a:xfrm>
            <a:off x="51054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7" name="Line 71"/>
          <p:cNvSpPr>
            <a:spLocks noChangeShapeType="1"/>
          </p:cNvSpPr>
          <p:nvPr/>
        </p:nvSpPr>
        <p:spPr bwMode="auto">
          <a:xfrm>
            <a:off x="53340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8" name="Line 72"/>
          <p:cNvSpPr>
            <a:spLocks noChangeShapeType="1"/>
          </p:cNvSpPr>
          <p:nvPr/>
        </p:nvSpPr>
        <p:spPr bwMode="auto">
          <a:xfrm>
            <a:off x="55626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09" name="Line 73"/>
          <p:cNvSpPr>
            <a:spLocks noChangeShapeType="1"/>
          </p:cNvSpPr>
          <p:nvPr/>
        </p:nvSpPr>
        <p:spPr bwMode="auto">
          <a:xfrm>
            <a:off x="57912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0" name="Line 74"/>
          <p:cNvSpPr>
            <a:spLocks noChangeShapeType="1"/>
          </p:cNvSpPr>
          <p:nvPr/>
        </p:nvSpPr>
        <p:spPr bwMode="auto">
          <a:xfrm>
            <a:off x="60198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1" name="Line 75"/>
          <p:cNvSpPr>
            <a:spLocks noChangeShapeType="1"/>
          </p:cNvSpPr>
          <p:nvPr/>
        </p:nvSpPr>
        <p:spPr bwMode="auto">
          <a:xfrm>
            <a:off x="62484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2" name="Line 76"/>
          <p:cNvSpPr>
            <a:spLocks noChangeShapeType="1"/>
          </p:cNvSpPr>
          <p:nvPr/>
        </p:nvSpPr>
        <p:spPr bwMode="auto">
          <a:xfrm>
            <a:off x="64770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3" name="Line 77"/>
          <p:cNvSpPr>
            <a:spLocks noChangeShapeType="1"/>
          </p:cNvSpPr>
          <p:nvPr/>
        </p:nvSpPr>
        <p:spPr bwMode="auto">
          <a:xfrm>
            <a:off x="67056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4" name="Line 78"/>
          <p:cNvSpPr>
            <a:spLocks noChangeShapeType="1"/>
          </p:cNvSpPr>
          <p:nvPr/>
        </p:nvSpPr>
        <p:spPr bwMode="auto">
          <a:xfrm>
            <a:off x="69342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5" name="Line 79"/>
          <p:cNvSpPr>
            <a:spLocks noChangeShapeType="1"/>
          </p:cNvSpPr>
          <p:nvPr/>
        </p:nvSpPr>
        <p:spPr bwMode="auto">
          <a:xfrm>
            <a:off x="71628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6" name="Line 80"/>
          <p:cNvSpPr>
            <a:spLocks noChangeShapeType="1"/>
          </p:cNvSpPr>
          <p:nvPr/>
        </p:nvSpPr>
        <p:spPr bwMode="auto">
          <a:xfrm>
            <a:off x="73914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7" name="Line 81"/>
          <p:cNvSpPr>
            <a:spLocks noChangeShapeType="1"/>
          </p:cNvSpPr>
          <p:nvPr/>
        </p:nvSpPr>
        <p:spPr bwMode="auto">
          <a:xfrm>
            <a:off x="76200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8" name="Line 82"/>
          <p:cNvSpPr>
            <a:spLocks noChangeShapeType="1"/>
          </p:cNvSpPr>
          <p:nvPr/>
        </p:nvSpPr>
        <p:spPr bwMode="auto">
          <a:xfrm>
            <a:off x="7848600" y="34290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19" name="Line 83"/>
          <p:cNvSpPr>
            <a:spLocks noChangeShapeType="1"/>
          </p:cNvSpPr>
          <p:nvPr/>
        </p:nvSpPr>
        <p:spPr bwMode="auto">
          <a:xfrm>
            <a:off x="44958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0" name="Line 84"/>
          <p:cNvSpPr>
            <a:spLocks noChangeShapeType="1"/>
          </p:cNvSpPr>
          <p:nvPr/>
        </p:nvSpPr>
        <p:spPr bwMode="auto">
          <a:xfrm>
            <a:off x="47244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1" name="Line 85"/>
          <p:cNvSpPr>
            <a:spLocks noChangeShapeType="1"/>
          </p:cNvSpPr>
          <p:nvPr/>
        </p:nvSpPr>
        <p:spPr bwMode="auto">
          <a:xfrm>
            <a:off x="49530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2" name="Line 86"/>
          <p:cNvSpPr>
            <a:spLocks noChangeShapeType="1"/>
          </p:cNvSpPr>
          <p:nvPr/>
        </p:nvSpPr>
        <p:spPr bwMode="auto">
          <a:xfrm>
            <a:off x="51816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3" name="Line 87"/>
          <p:cNvSpPr>
            <a:spLocks noChangeShapeType="1"/>
          </p:cNvSpPr>
          <p:nvPr/>
        </p:nvSpPr>
        <p:spPr bwMode="auto">
          <a:xfrm>
            <a:off x="54102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4" name="Line 88"/>
          <p:cNvSpPr>
            <a:spLocks noChangeShapeType="1"/>
          </p:cNvSpPr>
          <p:nvPr/>
        </p:nvSpPr>
        <p:spPr bwMode="auto">
          <a:xfrm>
            <a:off x="56388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5" name="Line 89"/>
          <p:cNvSpPr>
            <a:spLocks noChangeShapeType="1"/>
          </p:cNvSpPr>
          <p:nvPr/>
        </p:nvSpPr>
        <p:spPr bwMode="auto">
          <a:xfrm>
            <a:off x="58674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6" name="Line 90"/>
          <p:cNvSpPr>
            <a:spLocks noChangeShapeType="1"/>
          </p:cNvSpPr>
          <p:nvPr/>
        </p:nvSpPr>
        <p:spPr bwMode="auto">
          <a:xfrm>
            <a:off x="60960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7" name="Line 91"/>
          <p:cNvSpPr>
            <a:spLocks noChangeShapeType="1"/>
          </p:cNvSpPr>
          <p:nvPr/>
        </p:nvSpPr>
        <p:spPr bwMode="auto">
          <a:xfrm>
            <a:off x="63246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8" name="Line 92"/>
          <p:cNvSpPr>
            <a:spLocks noChangeShapeType="1"/>
          </p:cNvSpPr>
          <p:nvPr/>
        </p:nvSpPr>
        <p:spPr bwMode="auto">
          <a:xfrm>
            <a:off x="65532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29" name="Line 93"/>
          <p:cNvSpPr>
            <a:spLocks noChangeShapeType="1"/>
          </p:cNvSpPr>
          <p:nvPr/>
        </p:nvSpPr>
        <p:spPr bwMode="auto">
          <a:xfrm>
            <a:off x="67818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0" name="Line 94"/>
          <p:cNvSpPr>
            <a:spLocks noChangeShapeType="1"/>
          </p:cNvSpPr>
          <p:nvPr/>
        </p:nvSpPr>
        <p:spPr bwMode="auto">
          <a:xfrm>
            <a:off x="70104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1" name="Line 95"/>
          <p:cNvSpPr>
            <a:spLocks noChangeShapeType="1"/>
          </p:cNvSpPr>
          <p:nvPr/>
        </p:nvSpPr>
        <p:spPr bwMode="auto">
          <a:xfrm>
            <a:off x="72390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2" name="Line 96"/>
          <p:cNvSpPr>
            <a:spLocks noChangeShapeType="1"/>
          </p:cNvSpPr>
          <p:nvPr/>
        </p:nvSpPr>
        <p:spPr bwMode="auto">
          <a:xfrm>
            <a:off x="74676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3" name="Line 97"/>
          <p:cNvSpPr>
            <a:spLocks noChangeShapeType="1"/>
          </p:cNvSpPr>
          <p:nvPr/>
        </p:nvSpPr>
        <p:spPr bwMode="auto">
          <a:xfrm>
            <a:off x="76962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4" name="Line 98"/>
          <p:cNvSpPr>
            <a:spLocks noChangeShapeType="1"/>
          </p:cNvSpPr>
          <p:nvPr/>
        </p:nvSpPr>
        <p:spPr bwMode="auto">
          <a:xfrm>
            <a:off x="7924800" y="3352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5" name="Line 99"/>
          <p:cNvSpPr>
            <a:spLocks noChangeShapeType="1"/>
          </p:cNvSpPr>
          <p:nvPr/>
        </p:nvSpPr>
        <p:spPr bwMode="auto">
          <a:xfrm>
            <a:off x="44958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6" name="Line 100"/>
          <p:cNvSpPr>
            <a:spLocks noChangeShapeType="1"/>
          </p:cNvSpPr>
          <p:nvPr/>
        </p:nvSpPr>
        <p:spPr bwMode="auto">
          <a:xfrm>
            <a:off x="47244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7" name="Line 101"/>
          <p:cNvSpPr>
            <a:spLocks noChangeShapeType="1"/>
          </p:cNvSpPr>
          <p:nvPr/>
        </p:nvSpPr>
        <p:spPr bwMode="auto">
          <a:xfrm>
            <a:off x="49530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8" name="Line 102"/>
          <p:cNvSpPr>
            <a:spLocks noChangeShapeType="1"/>
          </p:cNvSpPr>
          <p:nvPr/>
        </p:nvSpPr>
        <p:spPr bwMode="auto">
          <a:xfrm>
            <a:off x="51816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39" name="Line 103"/>
          <p:cNvSpPr>
            <a:spLocks noChangeShapeType="1"/>
          </p:cNvSpPr>
          <p:nvPr/>
        </p:nvSpPr>
        <p:spPr bwMode="auto">
          <a:xfrm>
            <a:off x="54102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0" name="Line 104"/>
          <p:cNvSpPr>
            <a:spLocks noChangeShapeType="1"/>
          </p:cNvSpPr>
          <p:nvPr/>
        </p:nvSpPr>
        <p:spPr bwMode="auto">
          <a:xfrm>
            <a:off x="56388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1" name="Line 105"/>
          <p:cNvSpPr>
            <a:spLocks noChangeShapeType="1"/>
          </p:cNvSpPr>
          <p:nvPr/>
        </p:nvSpPr>
        <p:spPr bwMode="auto">
          <a:xfrm>
            <a:off x="58674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2" name="Line 106"/>
          <p:cNvSpPr>
            <a:spLocks noChangeShapeType="1"/>
          </p:cNvSpPr>
          <p:nvPr/>
        </p:nvSpPr>
        <p:spPr bwMode="auto">
          <a:xfrm>
            <a:off x="60960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3" name="Line 107"/>
          <p:cNvSpPr>
            <a:spLocks noChangeShapeType="1"/>
          </p:cNvSpPr>
          <p:nvPr/>
        </p:nvSpPr>
        <p:spPr bwMode="auto">
          <a:xfrm>
            <a:off x="63246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4" name="Line 108"/>
          <p:cNvSpPr>
            <a:spLocks noChangeShapeType="1"/>
          </p:cNvSpPr>
          <p:nvPr/>
        </p:nvSpPr>
        <p:spPr bwMode="auto">
          <a:xfrm>
            <a:off x="65532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5" name="Line 109"/>
          <p:cNvSpPr>
            <a:spLocks noChangeShapeType="1"/>
          </p:cNvSpPr>
          <p:nvPr/>
        </p:nvSpPr>
        <p:spPr bwMode="auto">
          <a:xfrm>
            <a:off x="67818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6" name="Line 110"/>
          <p:cNvSpPr>
            <a:spLocks noChangeShapeType="1"/>
          </p:cNvSpPr>
          <p:nvPr/>
        </p:nvSpPr>
        <p:spPr bwMode="auto">
          <a:xfrm>
            <a:off x="70104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7" name="Line 111"/>
          <p:cNvSpPr>
            <a:spLocks noChangeShapeType="1"/>
          </p:cNvSpPr>
          <p:nvPr/>
        </p:nvSpPr>
        <p:spPr bwMode="auto">
          <a:xfrm>
            <a:off x="72390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8" name="Line 112"/>
          <p:cNvSpPr>
            <a:spLocks noChangeShapeType="1"/>
          </p:cNvSpPr>
          <p:nvPr/>
        </p:nvSpPr>
        <p:spPr bwMode="auto">
          <a:xfrm>
            <a:off x="74676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49" name="Line 113"/>
          <p:cNvSpPr>
            <a:spLocks noChangeShapeType="1"/>
          </p:cNvSpPr>
          <p:nvPr/>
        </p:nvSpPr>
        <p:spPr bwMode="auto">
          <a:xfrm>
            <a:off x="76962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50" name="Line 114"/>
          <p:cNvSpPr>
            <a:spLocks noChangeShapeType="1"/>
          </p:cNvSpPr>
          <p:nvPr/>
        </p:nvSpPr>
        <p:spPr bwMode="auto">
          <a:xfrm>
            <a:off x="7924800" y="41148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2851" name="Text Box 115"/>
          <p:cNvSpPr txBox="1">
            <a:spLocks noChangeArrowheads="1"/>
          </p:cNvSpPr>
          <p:nvPr/>
        </p:nvSpPr>
        <p:spPr bwMode="auto">
          <a:xfrm>
            <a:off x="2971800" y="2667000"/>
            <a:ext cx="1451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Plaintext:</a:t>
            </a:r>
          </a:p>
        </p:txBody>
      </p:sp>
      <p:sp>
        <p:nvSpPr>
          <p:cNvPr id="1012852" name="Text Box 116"/>
          <p:cNvSpPr txBox="1">
            <a:spLocks noChangeArrowheads="1"/>
          </p:cNvSpPr>
          <p:nvPr/>
        </p:nvSpPr>
        <p:spPr bwMode="auto">
          <a:xfrm>
            <a:off x="2514600" y="3581400"/>
            <a:ext cx="1900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PRNG(seed):</a:t>
            </a:r>
          </a:p>
        </p:txBody>
      </p:sp>
      <p:sp>
        <p:nvSpPr>
          <p:cNvPr id="1012853" name="Text Box 117"/>
          <p:cNvSpPr txBox="1">
            <a:spLocks noChangeArrowheads="1"/>
          </p:cNvSpPr>
          <p:nvPr/>
        </p:nvSpPr>
        <p:spPr bwMode="auto">
          <a:xfrm>
            <a:off x="2745424" y="4495800"/>
            <a:ext cx="1674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4E36-4D5C-43CB-83BC-4EA9578BCB1F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Decryption</a:t>
            </a:r>
          </a:p>
        </p:txBody>
      </p:sp>
      <p:sp>
        <p:nvSpPr>
          <p:cNvPr id="1013763" name="Rectangle 3"/>
          <p:cNvSpPr>
            <a:spLocks noChangeArrowheads="1"/>
          </p:cNvSpPr>
          <p:nvPr/>
        </p:nvSpPr>
        <p:spPr bwMode="auto">
          <a:xfrm>
            <a:off x="44196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64" name="Rectangle 4"/>
          <p:cNvSpPr>
            <a:spLocks noChangeArrowheads="1"/>
          </p:cNvSpPr>
          <p:nvPr/>
        </p:nvSpPr>
        <p:spPr bwMode="auto">
          <a:xfrm>
            <a:off x="46482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65" name="Rectangle 5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66" name="Rectangle 6"/>
          <p:cNvSpPr>
            <a:spLocks noChangeArrowheads="1"/>
          </p:cNvSpPr>
          <p:nvPr/>
        </p:nvSpPr>
        <p:spPr bwMode="auto">
          <a:xfrm>
            <a:off x="51054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67" name="Rectangle 7"/>
          <p:cNvSpPr>
            <a:spLocks noChangeArrowheads="1"/>
          </p:cNvSpPr>
          <p:nvPr/>
        </p:nvSpPr>
        <p:spPr bwMode="auto">
          <a:xfrm>
            <a:off x="53340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68" name="Rectangle 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69" name="Rectangle 9"/>
          <p:cNvSpPr>
            <a:spLocks noChangeArrowheads="1"/>
          </p:cNvSpPr>
          <p:nvPr/>
        </p:nvSpPr>
        <p:spPr bwMode="auto">
          <a:xfrm>
            <a:off x="57912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0" name="Rectangle 10"/>
          <p:cNvSpPr>
            <a:spLocks noChangeArrowheads="1"/>
          </p:cNvSpPr>
          <p:nvPr/>
        </p:nvSpPr>
        <p:spPr bwMode="auto">
          <a:xfrm>
            <a:off x="60198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1" name="Rectangle 11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2" name="Rectangle 12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3" name="Rectangle 13"/>
          <p:cNvSpPr>
            <a:spLocks noChangeArrowheads="1"/>
          </p:cNvSpPr>
          <p:nvPr/>
        </p:nvSpPr>
        <p:spPr bwMode="auto">
          <a:xfrm>
            <a:off x="67056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4" name="Rectangle 14"/>
          <p:cNvSpPr>
            <a:spLocks noChangeArrowheads="1"/>
          </p:cNvSpPr>
          <p:nvPr/>
        </p:nvSpPr>
        <p:spPr bwMode="auto">
          <a:xfrm>
            <a:off x="69342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5" name="Rectangle 15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6" name="Rectangle 16"/>
          <p:cNvSpPr>
            <a:spLocks noChangeArrowheads="1"/>
          </p:cNvSpPr>
          <p:nvPr/>
        </p:nvSpPr>
        <p:spPr bwMode="auto">
          <a:xfrm>
            <a:off x="73914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7" name="Rectangle 17"/>
          <p:cNvSpPr>
            <a:spLocks noChangeArrowheads="1"/>
          </p:cNvSpPr>
          <p:nvPr/>
        </p:nvSpPr>
        <p:spPr bwMode="auto">
          <a:xfrm>
            <a:off x="76200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8" name="Rectangle 18"/>
          <p:cNvSpPr>
            <a:spLocks noChangeArrowheads="1"/>
          </p:cNvSpPr>
          <p:nvPr/>
        </p:nvSpPr>
        <p:spPr bwMode="auto">
          <a:xfrm>
            <a:off x="7848600" y="28956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79" name="Rectangle 19"/>
          <p:cNvSpPr>
            <a:spLocks noChangeArrowheads="1"/>
          </p:cNvSpPr>
          <p:nvPr/>
        </p:nvSpPr>
        <p:spPr bwMode="auto">
          <a:xfrm>
            <a:off x="44196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0" name="Rectangle 20"/>
          <p:cNvSpPr>
            <a:spLocks noChangeArrowheads="1"/>
          </p:cNvSpPr>
          <p:nvPr/>
        </p:nvSpPr>
        <p:spPr bwMode="auto">
          <a:xfrm>
            <a:off x="46482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1" name="Rectangle 21"/>
          <p:cNvSpPr>
            <a:spLocks noChangeArrowheads="1"/>
          </p:cNvSpPr>
          <p:nvPr/>
        </p:nvSpPr>
        <p:spPr bwMode="auto">
          <a:xfrm>
            <a:off x="48768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2" name="Rectangle 22"/>
          <p:cNvSpPr>
            <a:spLocks noChangeArrowheads="1"/>
          </p:cNvSpPr>
          <p:nvPr/>
        </p:nvSpPr>
        <p:spPr bwMode="auto">
          <a:xfrm>
            <a:off x="51054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3" name="Rectangle 23"/>
          <p:cNvSpPr>
            <a:spLocks noChangeArrowheads="1"/>
          </p:cNvSpPr>
          <p:nvPr/>
        </p:nvSpPr>
        <p:spPr bwMode="auto">
          <a:xfrm>
            <a:off x="53340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4" name="Rectangle 24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5" name="Rectangle 25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6" name="Rectangle 26"/>
          <p:cNvSpPr>
            <a:spLocks noChangeArrowheads="1"/>
          </p:cNvSpPr>
          <p:nvPr/>
        </p:nvSpPr>
        <p:spPr bwMode="auto">
          <a:xfrm>
            <a:off x="60198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7" name="Rectangle 27"/>
          <p:cNvSpPr>
            <a:spLocks noChangeArrowheads="1"/>
          </p:cNvSpPr>
          <p:nvPr/>
        </p:nvSpPr>
        <p:spPr bwMode="auto">
          <a:xfrm>
            <a:off x="62484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8" name="Rectangle 28"/>
          <p:cNvSpPr>
            <a:spLocks noChangeArrowheads="1"/>
          </p:cNvSpPr>
          <p:nvPr/>
        </p:nvSpPr>
        <p:spPr bwMode="auto">
          <a:xfrm>
            <a:off x="64770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89" name="Rectangle 29"/>
          <p:cNvSpPr>
            <a:spLocks noChangeArrowheads="1"/>
          </p:cNvSpPr>
          <p:nvPr/>
        </p:nvSpPr>
        <p:spPr bwMode="auto">
          <a:xfrm>
            <a:off x="67056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0" name="Rectangle 30"/>
          <p:cNvSpPr>
            <a:spLocks noChangeArrowheads="1"/>
          </p:cNvSpPr>
          <p:nvPr/>
        </p:nvSpPr>
        <p:spPr bwMode="auto">
          <a:xfrm>
            <a:off x="69342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1" name="Rectangle 31"/>
          <p:cNvSpPr>
            <a:spLocks noChangeArrowheads="1"/>
          </p:cNvSpPr>
          <p:nvPr/>
        </p:nvSpPr>
        <p:spPr bwMode="auto">
          <a:xfrm>
            <a:off x="71628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2" name="Rectangle 32"/>
          <p:cNvSpPr>
            <a:spLocks noChangeArrowheads="1"/>
          </p:cNvSpPr>
          <p:nvPr/>
        </p:nvSpPr>
        <p:spPr bwMode="auto">
          <a:xfrm>
            <a:off x="73914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3" name="Rectangle 33"/>
          <p:cNvSpPr>
            <a:spLocks noChangeArrowheads="1"/>
          </p:cNvSpPr>
          <p:nvPr/>
        </p:nvSpPr>
        <p:spPr bwMode="auto">
          <a:xfrm>
            <a:off x="76200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4" name="Rectangle 34"/>
          <p:cNvSpPr>
            <a:spLocks noChangeArrowheads="1"/>
          </p:cNvSpPr>
          <p:nvPr/>
        </p:nvSpPr>
        <p:spPr bwMode="auto">
          <a:xfrm>
            <a:off x="7848600" y="3810000"/>
            <a:ext cx="152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5" name="Rectangle 35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6" name="Rectangle 36"/>
          <p:cNvSpPr>
            <a:spLocks noChangeArrowheads="1"/>
          </p:cNvSpPr>
          <p:nvPr/>
        </p:nvSpPr>
        <p:spPr bwMode="auto">
          <a:xfrm>
            <a:off x="46482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7" name="Rectangle 37"/>
          <p:cNvSpPr>
            <a:spLocks noChangeArrowheads="1"/>
          </p:cNvSpPr>
          <p:nvPr/>
        </p:nvSpPr>
        <p:spPr bwMode="auto">
          <a:xfrm>
            <a:off x="48768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51054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9" name="Rectangle 39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0" name="Rectangle 40"/>
          <p:cNvSpPr>
            <a:spLocks noChangeArrowheads="1"/>
          </p:cNvSpPr>
          <p:nvPr/>
        </p:nvSpPr>
        <p:spPr bwMode="auto">
          <a:xfrm>
            <a:off x="55626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1" name="Rectangle 41"/>
          <p:cNvSpPr>
            <a:spLocks noChangeArrowheads="1"/>
          </p:cNvSpPr>
          <p:nvPr/>
        </p:nvSpPr>
        <p:spPr bwMode="auto">
          <a:xfrm>
            <a:off x="57912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2" name="Rectangle 42"/>
          <p:cNvSpPr>
            <a:spLocks noChangeArrowheads="1"/>
          </p:cNvSpPr>
          <p:nvPr/>
        </p:nvSpPr>
        <p:spPr bwMode="auto">
          <a:xfrm>
            <a:off x="60198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3" name="Rectangle 43"/>
          <p:cNvSpPr>
            <a:spLocks noChangeArrowheads="1"/>
          </p:cNvSpPr>
          <p:nvPr/>
        </p:nvSpPr>
        <p:spPr bwMode="auto">
          <a:xfrm>
            <a:off x="62484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4" name="Rectangle 44"/>
          <p:cNvSpPr>
            <a:spLocks noChangeArrowheads="1"/>
          </p:cNvSpPr>
          <p:nvPr/>
        </p:nvSpPr>
        <p:spPr bwMode="auto">
          <a:xfrm>
            <a:off x="64770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5" name="Rectangle 45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6" name="Rectangle 46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7" name="Rectangle 47"/>
          <p:cNvSpPr>
            <a:spLocks noChangeArrowheads="1"/>
          </p:cNvSpPr>
          <p:nvPr/>
        </p:nvSpPr>
        <p:spPr bwMode="auto">
          <a:xfrm>
            <a:off x="71628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8" name="Rectangle 48"/>
          <p:cNvSpPr>
            <a:spLocks noChangeArrowheads="1"/>
          </p:cNvSpPr>
          <p:nvPr/>
        </p:nvSpPr>
        <p:spPr bwMode="auto">
          <a:xfrm>
            <a:off x="73914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9" name="Rectangle 49"/>
          <p:cNvSpPr>
            <a:spLocks noChangeArrowheads="1"/>
          </p:cNvSpPr>
          <p:nvPr/>
        </p:nvSpPr>
        <p:spPr bwMode="auto">
          <a:xfrm>
            <a:off x="76200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0" name="Rectangle 50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1" name="Oval 51"/>
          <p:cNvSpPr>
            <a:spLocks noChangeArrowheads="1"/>
          </p:cNvSpPr>
          <p:nvPr/>
        </p:nvSpPr>
        <p:spPr bwMode="auto">
          <a:xfrm>
            <a:off x="44196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2" name="Oval 52"/>
          <p:cNvSpPr>
            <a:spLocks noChangeArrowheads="1"/>
          </p:cNvSpPr>
          <p:nvPr/>
        </p:nvSpPr>
        <p:spPr bwMode="auto">
          <a:xfrm>
            <a:off x="46482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3" name="Oval 53"/>
          <p:cNvSpPr>
            <a:spLocks noChangeArrowheads="1"/>
          </p:cNvSpPr>
          <p:nvPr/>
        </p:nvSpPr>
        <p:spPr bwMode="auto">
          <a:xfrm>
            <a:off x="48768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4" name="Oval 54"/>
          <p:cNvSpPr>
            <a:spLocks noChangeArrowheads="1"/>
          </p:cNvSpPr>
          <p:nvPr/>
        </p:nvSpPr>
        <p:spPr bwMode="auto">
          <a:xfrm>
            <a:off x="51054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5" name="Oval 55"/>
          <p:cNvSpPr>
            <a:spLocks noChangeArrowheads="1"/>
          </p:cNvSpPr>
          <p:nvPr/>
        </p:nvSpPr>
        <p:spPr bwMode="auto">
          <a:xfrm>
            <a:off x="53340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6" name="Oval 56"/>
          <p:cNvSpPr>
            <a:spLocks noChangeArrowheads="1"/>
          </p:cNvSpPr>
          <p:nvPr/>
        </p:nvSpPr>
        <p:spPr bwMode="auto">
          <a:xfrm>
            <a:off x="55626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7" name="Oval 57"/>
          <p:cNvSpPr>
            <a:spLocks noChangeArrowheads="1"/>
          </p:cNvSpPr>
          <p:nvPr/>
        </p:nvSpPr>
        <p:spPr bwMode="auto">
          <a:xfrm>
            <a:off x="57912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8" name="Oval 58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9" name="Oval 59"/>
          <p:cNvSpPr>
            <a:spLocks noChangeArrowheads="1"/>
          </p:cNvSpPr>
          <p:nvPr/>
        </p:nvSpPr>
        <p:spPr bwMode="auto">
          <a:xfrm>
            <a:off x="62484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0" name="Oval 60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1" name="Oval 61"/>
          <p:cNvSpPr>
            <a:spLocks noChangeArrowheads="1"/>
          </p:cNvSpPr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2" name="Oval 62"/>
          <p:cNvSpPr>
            <a:spLocks noChangeArrowheads="1"/>
          </p:cNvSpPr>
          <p:nvPr/>
        </p:nvSpPr>
        <p:spPr bwMode="auto">
          <a:xfrm>
            <a:off x="69342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3" name="Oval 63"/>
          <p:cNvSpPr>
            <a:spLocks noChangeArrowheads="1"/>
          </p:cNvSpPr>
          <p:nvPr/>
        </p:nvSpPr>
        <p:spPr bwMode="auto">
          <a:xfrm>
            <a:off x="71628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4" name="Oval 64"/>
          <p:cNvSpPr>
            <a:spLocks noChangeArrowheads="1"/>
          </p:cNvSpPr>
          <p:nvPr/>
        </p:nvSpPr>
        <p:spPr bwMode="auto">
          <a:xfrm>
            <a:off x="73914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5" name="Oval 65"/>
          <p:cNvSpPr>
            <a:spLocks noChangeArrowheads="1"/>
          </p:cNvSpPr>
          <p:nvPr/>
        </p:nvSpPr>
        <p:spPr bwMode="auto">
          <a:xfrm>
            <a:off x="76200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6" name="Oval 66"/>
          <p:cNvSpPr>
            <a:spLocks noChangeArrowheads="1"/>
          </p:cNvSpPr>
          <p:nvPr/>
        </p:nvSpPr>
        <p:spPr bwMode="auto">
          <a:xfrm>
            <a:off x="7848600" y="42672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7" name="Line 67"/>
          <p:cNvSpPr>
            <a:spLocks noChangeShapeType="1"/>
          </p:cNvSpPr>
          <p:nvPr/>
        </p:nvSpPr>
        <p:spPr bwMode="auto">
          <a:xfrm>
            <a:off x="44196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8" name="Line 68"/>
          <p:cNvSpPr>
            <a:spLocks noChangeShapeType="1"/>
          </p:cNvSpPr>
          <p:nvPr/>
        </p:nvSpPr>
        <p:spPr bwMode="auto">
          <a:xfrm>
            <a:off x="46482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9" name="Line 69"/>
          <p:cNvSpPr>
            <a:spLocks noChangeShapeType="1"/>
          </p:cNvSpPr>
          <p:nvPr/>
        </p:nvSpPr>
        <p:spPr bwMode="auto">
          <a:xfrm>
            <a:off x="48768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0" name="Line 70"/>
          <p:cNvSpPr>
            <a:spLocks noChangeShapeType="1"/>
          </p:cNvSpPr>
          <p:nvPr/>
        </p:nvSpPr>
        <p:spPr bwMode="auto">
          <a:xfrm>
            <a:off x="51054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1" name="Line 71"/>
          <p:cNvSpPr>
            <a:spLocks noChangeShapeType="1"/>
          </p:cNvSpPr>
          <p:nvPr/>
        </p:nvSpPr>
        <p:spPr bwMode="auto">
          <a:xfrm>
            <a:off x="53340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2" name="Line 72"/>
          <p:cNvSpPr>
            <a:spLocks noChangeShapeType="1"/>
          </p:cNvSpPr>
          <p:nvPr/>
        </p:nvSpPr>
        <p:spPr bwMode="auto">
          <a:xfrm>
            <a:off x="55626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3" name="Line 73"/>
          <p:cNvSpPr>
            <a:spLocks noChangeShapeType="1"/>
          </p:cNvSpPr>
          <p:nvPr/>
        </p:nvSpPr>
        <p:spPr bwMode="auto">
          <a:xfrm>
            <a:off x="57912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4" name="Line 74"/>
          <p:cNvSpPr>
            <a:spLocks noChangeShapeType="1"/>
          </p:cNvSpPr>
          <p:nvPr/>
        </p:nvSpPr>
        <p:spPr bwMode="auto">
          <a:xfrm>
            <a:off x="60198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5" name="Line 75"/>
          <p:cNvSpPr>
            <a:spLocks noChangeShapeType="1"/>
          </p:cNvSpPr>
          <p:nvPr/>
        </p:nvSpPr>
        <p:spPr bwMode="auto">
          <a:xfrm>
            <a:off x="62484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6" name="Line 76"/>
          <p:cNvSpPr>
            <a:spLocks noChangeShapeType="1"/>
          </p:cNvSpPr>
          <p:nvPr/>
        </p:nvSpPr>
        <p:spPr bwMode="auto">
          <a:xfrm>
            <a:off x="64770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7" name="Line 77"/>
          <p:cNvSpPr>
            <a:spLocks noChangeShapeType="1"/>
          </p:cNvSpPr>
          <p:nvPr/>
        </p:nvSpPr>
        <p:spPr bwMode="auto">
          <a:xfrm>
            <a:off x="67056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8" name="Line 78"/>
          <p:cNvSpPr>
            <a:spLocks noChangeShapeType="1"/>
          </p:cNvSpPr>
          <p:nvPr/>
        </p:nvSpPr>
        <p:spPr bwMode="auto">
          <a:xfrm>
            <a:off x="69342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9" name="Line 79"/>
          <p:cNvSpPr>
            <a:spLocks noChangeShapeType="1"/>
          </p:cNvSpPr>
          <p:nvPr/>
        </p:nvSpPr>
        <p:spPr bwMode="auto">
          <a:xfrm>
            <a:off x="71628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0" name="Line 80"/>
          <p:cNvSpPr>
            <a:spLocks noChangeShapeType="1"/>
          </p:cNvSpPr>
          <p:nvPr/>
        </p:nvSpPr>
        <p:spPr bwMode="auto">
          <a:xfrm>
            <a:off x="73914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1" name="Line 81"/>
          <p:cNvSpPr>
            <a:spLocks noChangeShapeType="1"/>
          </p:cNvSpPr>
          <p:nvPr/>
        </p:nvSpPr>
        <p:spPr bwMode="auto">
          <a:xfrm>
            <a:off x="76200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2" name="Line 82"/>
          <p:cNvSpPr>
            <a:spLocks noChangeShapeType="1"/>
          </p:cNvSpPr>
          <p:nvPr/>
        </p:nvSpPr>
        <p:spPr bwMode="auto">
          <a:xfrm>
            <a:off x="7848600" y="4343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3" name="Line 83"/>
          <p:cNvSpPr>
            <a:spLocks noChangeShapeType="1"/>
          </p:cNvSpPr>
          <p:nvPr/>
        </p:nvSpPr>
        <p:spPr bwMode="auto">
          <a:xfrm>
            <a:off x="44958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4" name="Line 84"/>
          <p:cNvSpPr>
            <a:spLocks noChangeShapeType="1"/>
          </p:cNvSpPr>
          <p:nvPr/>
        </p:nvSpPr>
        <p:spPr bwMode="auto">
          <a:xfrm>
            <a:off x="47244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5" name="Line 85"/>
          <p:cNvSpPr>
            <a:spLocks noChangeShapeType="1"/>
          </p:cNvSpPr>
          <p:nvPr/>
        </p:nvSpPr>
        <p:spPr bwMode="auto">
          <a:xfrm>
            <a:off x="49530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6" name="Line 86"/>
          <p:cNvSpPr>
            <a:spLocks noChangeShapeType="1"/>
          </p:cNvSpPr>
          <p:nvPr/>
        </p:nvSpPr>
        <p:spPr bwMode="auto">
          <a:xfrm>
            <a:off x="51816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7" name="Line 87"/>
          <p:cNvSpPr>
            <a:spLocks noChangeShapeType="1"/>
          </p:cNvSpPr>
          <p:nvPr/>
        </p:nvSpPr>
        <p:spPr bwMode="auto">
          <a:xfrm>
            <a:off x="54102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8" name="Line 88"/>
          <p:cNvSpPr>
            <a:spLocks noChangeShapeType="1"/>
          </p:cNvSpPr>
          <p:nvPr/>
        </p:nvSpPr>
        <p:spPr bwMode="auto">
          <a:xfrm>
            <a:off x="56388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9" name="Line 89"/>
          <p:cNvSpPr>
            <a:spLocks noChangeShapeType="1"/>
          </p:cNvSpPr>
          <p:nvPr/>
        </p:nvSpPr>
        <p:spPr bwMode="auto">
          <a:xfrm>
            <a:off x="58674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0" name="Line 90"/>
          <p:cNvSpPr>
            <a:spLocks noChangeShapeType="1"/>
          </p:cNvSpPr>
          <p:nvPr/>
        </p:nvSpPr>
        <p:spPr bwMode="auto">
          <a:xfrm>
            <a:off x="60960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1" name="Line 91"/>
          <p:cNvSpPr>
            <a:spLocks noChangeShapeType="1"/>
          </p:cNvSpPr>
          <p:nvPr/>
        </p:nvSpPr>
        <p:spPr bwMode="auto">
          <a:xfrm>
            <a:off x="63246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2" name="Line 92"/>
          <p:cNvSpPr>
            <a:spLocks noChangeShapeType="1"/>
          </p:cNvSpPr>
          <p:nvPr/>
        </p:nvSpPr>
        <p:spPr bwMode="auto">
          <a:xfrm>
            <a:off x="65532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3" name="Line 93"/>
          <p:cNvSpPr>
            <a:spLocks noChangeShapeType="1"/>
          </p:cNvSpPr>
          <p:nvPr/>
        </p:nvSpPr>
        <p:spPr bwMode="auto">
          <a:xfrm>
            <a:off x="67818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4" name="Line 94"/>
          <p:cNvSpPr>
            <a:spLocks noChangeShapeType="1"/>
          </p:cNvSpPr>
          <p:nvPr/>
        </p:nvSpPr>
        <p:spPr bwMode="auto">
          <a:xfrm>
            <a:off x="70104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5" name="Line 95"/>
          <p:cNvSpPr>
            <a:spLocks noChangeShapeType="1"/>
          </p:cNvSpPr>
          <p:nvPr/>
        </p:nvSpPr>
        <p:spPr bwMode="auto">
          <a:xfrm>
            <a:off x="72390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6" name="Line 96"/>
          <p:cNvSpPr>
            <a:spLocks noChangeShapeType="1"/>
          </p:cNvSpPr>
          <p:nvPr/>
        </p:nvSpPr>
        <p:spPr bwMode="auto">
          <a:xfrm>
            <a:off x="74676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7" name="Line 97"/>
          <p:cNvSpPr>
            <a:spLocks noChangeShapeType="1"/>
          </p:cNvSpPr>
          <p:nvPr/>
        </p:nvSpPr>
        <p:spPr bwMode="auto">
          <a:xfrm>
            <a:off x="76962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8" name="Line 98"/>
          <p:cNvSpPr>
            <a:spLocks noChangeShapeType="1"/>
          </p:cNvSpPr>
          <p:nvPr/>
        </p:nvSpPr>
        <p:spPr bwMode="auto">
          <a:xfrm>
            <a:off x="7924800" y="4267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9" name="Line 99"/>
          <p:cNvSpPr>
            <a:spLocks noChangeShapeType="1"/>
          </p:cNvSpPr>
          <p:nvPr/>
        </p:nvSpPr>
        <p:spPr bwMode="auto">
          <a:xfrm>
            <a:off x="44958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0" name="Line 100"/>
          <p:cNvSpPr>
            <a:spLocks noChangeShapeType="1"/>
          </p:cNvSpPr>
          <p:nvPr/>
        </p:nvSpPr>
        <p:spPr bwMode="auto">
          <a:xfrm>
            <a:off x="47244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1" name="Line 101"/>
          <p:cNvSpPr>
            <a:spLocks noChangeShapeType="1"/>
          </p:cNvSpPr>
          <p:nvPr/>
        </p:nvSpPr>
        <p:spPr bwMode="auto">
          <a:xfrm>
            <a:off x="49530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2" name="Line 102"/>
          <p:cNvSpPr>
            <a:spLocks noChangeShapeType="1"/>
          </p:cNvSpPr>
          <p:nvPr/>
        </p:nvSpPr>
        <p:spPr bwMode="auto">
          <a:xfrm>
            <a:off x="51816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3" name="Line 103"/>
          <p:cNvSpPr>
            <a:spLocks noChangeShapeType="1"/>
          </p:cNvSpPr>
          <p:nvPr/>
        </p:nvSpPr>
        <p:spPr bwMode="auto">
          <a:xfrm>
            <a:off x="54102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4" name="Line 104"/>
          <p:cNvSpPr>
            <a:spLocks noChangeShapeType="1"/>
          </p:cNvSpPr>
          <p:nvPr/>
        </p:nvSpPr>
        <p:spPr bwMode="auto">
          <a:xfrm>
            <a:off x="56388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5" name="Line 105"/>
          <p:cNvSpPr>
            <a:spLocks noChangeShapeType="1"/>
          </p:cNvSpPr>
          <p:nvPr/>
        </p:nvSpPr>
        <p:spPr bwMode="auto">
          <a:xfrm>
            <a:off x="58674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6" name="Line 106"/>
          <p:cNvSpPr>
            <a:spLocks noChangeShapeType="1"/>
          </p:cNvSpPr>
          <p:nvPr/>
        </p:nvSpPr>
        <p:spPr bwMode="auto">
          <a:xfrm>
            <a:off x="60960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7" name="Line 107"/>
          <p:cNvSpPr>
            <a:spLocks noChangeShapeType="1"/>
          </p:cNvSpPr>
          <p:nvPr/>
        </p:nvSpPr>
        <p:spPr bwMode="auto">
          <a:xfrm>
            <a:off x="63246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8" name="Line 108"/>
          <p:cNvSpPr>
            <a:spLocks noChangeShapeType="1"/>
          </p:cNvSpPr>
          <p:nvPr/>
        </p:nvSpPr>
        <p:spPr bwMode="auto">
          <a:xfrm>
            <a:off x="65532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9" name="Line 109"/>
          <p:cNvSpPr>
            <a:spLocks noChangeShapeType="1"/>
          </p:cNvSpPr>
          <p:nvPr/>
        </p:nvSpPr>
        <p:spPr bwMode="auto">
          <a:xfrm>
            <a:off x="67818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0" name="Line 110"/>
          <p:cNvSpPr>
            <a:spLocks noChangeShapeType="1"/>
          </p:cNvSpPr>
          <p:nvPr/>
        </p:nvSpPr>
        <p:spPr bwMode="auto">
          <a:xfrm>
            <a:off x="70104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1" name="Line 111"/>
          <p:cNvSpPr>
            <a:spLocks noChangeShapeType="1"/>
          </p:cNvSpPr>
          <p:nvPr/>
        </p:nvSpPr>
        <p:spPr bwMode="auto">
          <a:xfrm>
            <a:off x="72390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2" name="Line 112"/>
          <p:cNvSpPr>
            <a:spLocks noChangeShapeType="1"/>
          </p:cNvSpPr>
          <p:nvPr/>
        </p:nvSpPr>
        <p:spPr bwMode="auto">
          <a:xfrm>
            <a:off x="74676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3" name="Line 113"/>
          <p:cNvSpPr>
            <a:spLocks noChangeShapeType="1"/>
          </p:cNvSpPr>
          <p:nvPr/>
        </p:nvSpPr>
        <p:spPr bwMode="auto">
          <a:xfrm>
            <a:off x="76962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4" name="Line 114"/>
          <p:cNvSpPr>
            <a:spLocks noChangeShapeType="1"/>
          </p:cNvSpPr>
          <p:nvPr/>
        </p:nvSpPr>
        <p:spPr bwMode="auto">
          <a:xfrm>
            <a:off x="79248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Text Box 115"/>
          <p:cNvSpPr txBox="1">
            <a:spLocks noChangeArrowheads="1"/>
          </p:cNvSpPr>
          <p:nvPr/>
        </p:nvSpPr>
        <p:spPr bwMode="auto">
          <a:xfrm>
            <a:off x="2971800" y="2667000"/>
            <a:ext cx="1451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Plaintext:</a:t>
            </a:r>
          </a:p>
        </p:txBody>
      </p:sp>
      <p:sp>
        <p:nvSpPr>
          <p:cNvPr id="121" name="Text Box 116"/>
          <p:cNvSpPr txBox="1">
            <a:spLocks noChangeArrowheads="1"/>
          </p:cNvSpPr>
          <p:nvPr/>
        </p:nvSpPr>
        <p:spPr bwMode="auto">
          <a:xfrm>
            <a:off x="2514600" y="3581400"/>
            <a:ext cx="1900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PRNG(seed):</a:t>
            </a:r>
          </a:p>
        </p:txBody>
      </p:sp>
      <p:sp>
        <p:nvSpPr>
          <p:cNvPr id="122" name="Text Box 117"/>
          <p:cNvSpPr txBox="1">
            <a:spLocks noChangeArrowheads="1"/>
          </p:cNvSpPr>
          <p:nvPr/>
        </p:nvSpPr>
        <p:spPr bwMode="auto">
          <a:xfrm>
            <a:off x="2745424" y="4495800"/>
            <a:ext cx="1674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6A62-74EB-4F75-BFA1-CCC05BF77D1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PRNG:  Alleged RC4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u="sng" dirty="0"/>
              <a:t>Initialization</a:t>
            </a:r>
          </a:p>
          <a:p>
            <a:pPr>
              <a:buFontTx/>
              <a:buNone/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B050"/>
                </a:solidFill>
              </a:rPr>
              <a:t>S[0..255] = 0,1,…,255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	K[0..255] = </a:t>
            </a:r>
            <a:r>
              <a:rPr lang="en-US" sz="3200" dirty="0" err="1">
                <a:solidFill>
                  <a:srgbClr val="00B050"/>
                </a:solidFill>
              </a:rPr>
              <a:t>Key,Key,Key</a:t>
            </a:r>
            <a:r>
              <a:rPr lang="en-US" sz="3200" dirty="0">
                <a:solidFill>
                  <a:srgbClr val="00B050"/>
                </a:solidFill>
              </a:rPr>
              <a:t>,…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66FF66"/>
                </a:solidFill>
              </a:rPr>
              <a:t>	</a:t>
            </a:r>
            <a:r>
              <a:rPr lang="en-US" sz="3200" dirty="0">
                <a:solidFill>
                  <a:schemeClr val="accent2"/>
                </a:solidFill>
              </a:rPr>
              <a:t>for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i = 0 </a:t>
            </a:r>
            <a:r>
              <a:rPr lang="en-US" sz="3200" dirty="0">
                <a:solidFill>
                  <a:schemeClr val="accent2"/>
                </a:solidFill>
              </a:rPr>
              <a:t>to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255</a:t>
            </a:r>
          </a:p>
          <a:p>
            <a:pPr>
              <a:buFontTx/>
              <a:buNone/>
            </a:pPr>
            <a:r>
              <a:rPr lang="en-US" sz="3200" dirty="0"/>
              <a:t>		</a:t>
            </a:r>
            <a:r>
              <a:rPr lang="en-US" sz="3200" dirty="0">
                <a:solidFill>
                  <a:srgbClr val="00B050"/>
                </a:solidFill>
              </a:rPr>
              <a:t>j = (j + S[i] + K[i]) mod 256</a:t>
            </a:r>
          </a:p>
          <a:p>
            <a:pPr>
              <a:buFontTx/>
              <a:buNone/>
            </a:pPr>
            <a:r>
              <a:rPr lang="en-US" sz="3200" dirty="0"/>
              <a:t>		</a:t>
            </a:r>
            <a:r>
              <a:rPr lang="en-US" sz="3200" dirty="0">
                <a:solidFill>
                  <a:schemeClr val="accent2"/>
                </a:solidFill>
              </a:rPr>
              <a:t>swap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S[i]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and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S[j]</a:t>
            </a:r>
            <a:endParaRPr lang="en-US" sz="3200" u="sng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08EE-59D7-4DDE-B65D-D0D47FD5AF1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PRNG:  Alleged RC4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u="sng" dirty="0"/>
              <a:t>Iteration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	i = (i + 1) mod 256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	j = (j + S[i]) mod 256</a:t>
            </a:r>
          </a:p>
          <a:p>
            <a:pPr>
              <a:buFontTx/>
              <a:buNone/>
            </a:pPr>
            <a:r>
              <a:rPr lang="en-US" sz="3200" dirty="0"/>
              <a:t>	</a:t>
            </a:r>
            <a:r>
              <a:rPr lang="en-US" sz="3200" dirty="0">
                <a:solidFill>
                  <a:schemeClr val="accent2"/>
                </a:solidFill>
              </a:rPr>
              <a:t>swap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S[i]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and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S[j]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66FF66"/>
                </a:solidFill>
              </a:rPr>
              <a:t>	</a:t>
            </a:r>
            <a:r>
              <a:rPr lang="en-US" sz="3200" dirty="0">
                <a:solidFill>
                  <a:srgbClr val="00B050"/>
                </a:solidFill>
              </a:rPr>
              <a:t>t = (S[i] + S[j]) mod 256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66FF66"/>
                </a:solidFill>
              </a:rPr>
              <a:t>	</a:t>
            </a:r>
            <a:r>
              <a:rPr lang="en-US" sz="3200" dirty="0">
                <a:solidFill>
                  <a:schemeClr val="accent2"/>
                </a:solidFill>
              </a:rPr>
              <a:t>Output</a:t>
            </a:r>
            <a:r>
              <a:rPr lang="en-US" sz="3200" dirty="0">
                <a:solidFill>
                  <a:srgbClr val="66FF66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S[t</a:t>
            </a:r>
            <a:r>
              <a:rPr lang="en-US" dirty="0">
                <a:solidFill>
                  <a:srgbClr val="00B050"/>
                </a:solidFill>
              </a:rPr>
              <a:t>]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F076-D5C1-449F-B0E8-0C584024348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Integrity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is easy for an adversary (even one who can’t decrypt the </a:t>
            </a:r>
            <a:r>
              <a:rPr lang="en-US" sz="3200" dirty="0" err="1"/>
              <a:t>ciphertext</a:t>
            </a:r>
            <a:r>
              <a:rPr lang="en-US" sz="3200" dirty="0"/>
              <a:t>) to alter the plaintext in a known way.</a:t>
            </a:r>
          </a:p>
          <a:p>
            <a:pPr>
              <a:buFontTx/>
              <a:buNone/>
            </a:pPr>
            <a:r>
              <a:rPr lang="en-US" sz="3200" dirty="0">
                <a:solidFill>
                  <a:schemeClr val="accent2"/>
                </a:solidFill>
              </a:rPr>
              <a:t>Bob to Bob’s Bank:  </a:t>
            </a:r>
            <a:r>
              <a:rPr lang="en-US" sz="3200" dirty="0" smtClean="0">
                <a:solidFill>
                  <a:schemeClr val="accent2"/>
                </a:solidFill>
              </a:rPr>
              <a:t>                                          </a:t>
            </a:r>
            <a:r>
              <a:rPr lang="en-US" sz="3200" dirty="0">
                <a:solidFill>
                  <a:schemeClr val="accent2"/>
                </a:solidFill>
              </a:rPr>
              <a:t>Please transfer $0,000,002.00 to the account of my good friend Alice.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C575-F3B8-4BF6-B481-070A27AE9AC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Integrity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is easy for an adversary (even one who can’t decrypt the </a:t>
            </a:r>
            <a:r>
              <a:rPr lang="en-US" sz="3200" dirty="0" err="1"/>
              <a:t>ciphertext</a:t>
            </a:r>
            <a:r>
              <a:rPr lang="en-US" sz="3200" dirty="0"/>
              <a:t>) to alter the plaintext in a known way.</a:t>
            </a:r>
          </a:p>
          <a:p>
            <a:pPr>
              <a:buFontTx/>
              <a:buNone/>
            </a:pPr>
            <a:r>
              <a:rPr lang="en-US" sz="3200" dirty="0">
                <a:solidFill>
                  <a:schemeClr val="accent2"/>
                </a:solidFill>
              </a:rPr>
              <a:t>Bob to Bob’s Bank:  </a:t>
            </a:r>
            <a:r>
              <a:rPr lang="en-US" sz="3200" dirty="0" smtClean="0">
                <a:solidFill>
                  <a:schemeClr val="accent2"/>
                </a:solidFill>
              </a:rPr>
              <a:t>                                          </a:t>
            </a:r>
            <a:r>
              <a:rPr lang="en-US" sz="3200" dirty="0">
                <a:solidFill>
                  <a:schemeClr val="accent2"/>
                </a:solidFill>
              </a:rPr>
              <a:t>Please transfer </a:t>
            </a:r>
            <a:r>
              <a:rPr lang="en-US" sz="3200" dirty="0" smtClean="0">
                <a:solidFill>
                  <a:schemeClr val="accent2"/>
                </a:solidFill>
              </a:rPr>
              <a:t>$1,000,002.00 </a:t>
            </a:r>
            <a:r>
              <a:rPr lang="en-US" sz="3200" dirty="0">
                <a:solidFill>
                  <a:schemeClr val="accent2"/>
                </a:solidFill>
              </a:rPr>
              <a:t>to the account of my good friend Alice.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99E9-8B1A-47B6-9080-6A3A72BFB1F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Cipher Integrity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is easy for an adversary (even one who can’t decrypt the </a:t>
            </a:r>
            <a:r>
              <a:rPr lang="en-US" sz="3200" dirty="0" err="1"/>
              <a:t>ciphertext</a:t>
            </a:r>
            <a:r>
              <a:rPr lang="en-US" sz="3200" dirty="0"/>
              <a:t>) to alter the plaintext in a known way.</a:t>
            </a:r>
          </a:p>
          <a:p>
            <a:pPr>
              <a:buFontTx/>
              <a:buNone/>
            </a:pPr>
            <a:r>
              <a:rPr lang="en-US" sz="3200" dirty="0">
                <a:solidFill>
                  <a:schemeClr val="accent2"/>
                </a:solidFill>
              </a:rPr>
              <a:t>Bob to Bob’s Bank:  </a:t>
            </a:r>
            <a:r>
              <a:rPr lang="en-US" sz="3200" dirty="0" smtClean="0">
                <a:solidFill>
                  <a:schemeClr val="accent2"/>
                </a:solidFill>
              </a:rPr>
              <a:t>                                          </a:t>
            </a:r>
            <a:r>
              <a:rPr lang="en-US" sz="3200" dirty="0">
                <a:solidFill>
                  <a:schemeClr val="accent2"/>
                </a:solidFill>
              </a:rPr>
              <a:t>Please transfer </a:t>
            </a:r>
            <a:r>
              <a:rPr lang="en-US" sz="3200" dirty="0" smtClean="0">
                <a:solidFill>
                  <a:schemeClr val="accent2"/>
                </a:solidFill>
              </a:rPr>
              <a:t>$1,000,002.00 </a:t>
            </a:r>
            <a:r>
              <a:rPr lang="en-US" sz="3200" dirty="0">
                <a:solidFill>
                  <a:schemeClr val="accent2"/>
                </a:solidFill>
              </a:rPr>
              <a:t>to the account of my good friend Alice</a:t>
            </a:r>
            <a:r>
              <a:rPr lang="en-US" sz="32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sz="3200" dirty="0"/>
              <a:t>This can be protected against by the careful addition of appropriate redundancy.</a:t>
            </a:r>
          </a:p>
          <a:p>
            <a:pPr>
              <a:buFontTx/>
              <a:buNone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24FA-FEF4-424B-AD32-FB71839C30F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Ciphers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dirty="0"/>
              <a:t>Private-key (symmetric) ciphers are usually divided into two classes.</a:t>
            </a:r>
          </a:p>
          <a:p>
            <a:pPr>
              <a:buFontTx/>
              <a:buNone/>
            </a:pPr>
            <a:endParaRPr lang="en-US" sz="1800" dirty="0"/>
          </a:p>
          <a:p>
            <a:r>
              <a:rPr lang="en-US" sz="4000" dirty="0" smtClean="0"/>
              <a:t>Stream </a:t>
            </a:r>
            <a:r>
              <a:rPr lang="en-US" sz="4000" dirty="0"/>
              <a:t>ciphers</a:t>
            </a:r>
          </a:p>
          <a:p>
            <a:endParaRPr lang="en-US" sz="1800" dirty="0"/>
          </a:p>
          <a:p>
            <a:r>
              <a:rPr lang="en-US" sz="4000" dirty="0" smtClean="0">
                <a:solidFill>
                  <a:schemeClr val="accent2"/>
                </a:solidFill>
              </a:rPr>
              <a:t>Block </a:t>
            </a:r>
            <a:r>
              <a:rPr lang="en-US" sz="4000" dirty="0">
                <a:solidFill>
                  <a:schemeClr val="accent2"/>
                </a:solidFill>
              </a:rPr>
              <a:t>ciphers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56D9-BA14-448C-B96D-389A5923AD8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Ciphers</a:t>
            </a:r>
          </a:p>
        </p:txBody>
      </p:sp>
      <p:sp>
        <p:nvSpPr>
          <p:cNvPr id="989187" name="Rectangle 3"/>
          <p:cNvSpPr>
            <a:spLocks noChangeArrowheads="1"/>
          </p:cNvSpPr>
          <p:nvPr/>
        </p:nvSpPr>
        <p:spPr bwMode="auto">
          <a:xfrm>
            <a:off x="3962400" y="3048000"/>
            <a:ext cx="1828800" cy="2438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Block</a:t>
            </a:r>
          </a:p>
          <a:p>
            <a:pPr algn="ctr"/>
            <a:r>
              <a:rPr lang="en-US"/>
              <a:t>Cipher</a:t>
            </a:r>
          </a:p>
        </p:txBody>
      </p:sp>
      <p:sp>
        <p:nvSpPr>
          <p:cNvPr id="989188" name="Line 4"/>
          <p:cNvSpPr>
            <a:spLocks noChangeShapeType="1"/>
          </p:cNvSpPr>
          <p:nvPr/>
        </p:nvSpPr>
        <p:spPr bwMode="auto">
          <a:xfrm>
            <a:off x="914400" y="4267200"/>
            <a:ext cx="3048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9189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278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Plaintext Data</a:t>
            </a:r>
          </a:p>
        </p:txBody>
      </p:sp>
      <p:sp>
        <p:nvSpPr>
          <p:cNvPr id="989190" name="Line 6"/>
          <p:cNvSpPr>
            <a:spLocks noChangeShapeType="1"/>
          </p:cNvSpPr>
          <p:nvPr/>
        </p:nvSpPr>
        <p:spPr bwMode="auto">
          <a:xfrm>
            <a:off x="5791200" y="4267200"/>
            <a:ext cx="2514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9191" name="Text Box 7"/>
          <p:cNvSpPr txBox="1">
            <a:spLocks noChangeArrowheads="1"/>
          </p:cNvSpPr>
          <p:nvPr/>
        </p:nvSpPr>
        <p:spPr bwMode="auto">
          <a:xfrm>
            <a:off x="5943600" y="365760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Ciphertext</a:t>
            </a:r>
          </a:p>
        </p:txBody>
      </p:sp>
      <p:sp>
        <p:nvSpPr>
          <p:cNvPr id="989192" name="Line 8"/>
          <p:cNvSpPr>
            <a:spLocks noChangeShapeType="1"/>
          </p:cNvSpPr>
          <p:nvPr/>
        </p:nvSpPr>
        <p:spPr bwMode="auto">
          <a:xfrm>
            <a:off x="4876800" y="22860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9193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0DD-C156-449A-B140-D780E0E3FB6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Public-Key History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1976  </a:t>
            </a:r>
            <a:r>
              <a:rPr lang="en-US" i="1"/>
              <a:t>New Directions in Cryptography</a:t>
            </a:r>
          </a:p>
          <a:p>
            <a:pPr lvl="2">
              <a:buFontTx/>
              <a:buNone/>
            </a:pPr>
            <a:r>
              <a:rPr lang="en-US" sz="2800" b="1"/>
              <a:t>Whit Diffie and Marty Hellman</a:t>
            </a:r>
          </a:p>
          <a:p>
            <a:pPr lvl="2"/>
            <a:r>
              <a:rPr lang="en-US"/>
              <a:t>One-Way functions</a:t>
            </a:r>
          </a:p>
          <a:p>
            <a:pPr lvl="2"/>
            <a:r>
              <a:rPr lang="en-US"/>
              <a:t>Diffie-Hellman Key Exchange</a:t>
            </a:r>
          </a:p>
          <a:p>
            <a:r>
              <a:rPr lang="en-US"/>
              <a:t>1978  RSA paper</a:t>
            </a:r>
          </a:p>
          <a:p>
            <a:pPr lvl="2">
              <a:buFontTx/>
              <a:buNone/>
            </a:pPr>
            <a:r>
              <a:rPr lang="en-US" sz="2800" b="1"/>
              <a:t>Ron Rivest, Adi Shamir, and Len Adleman</a:t>
            </a:r>
          </a:p>
          <a:p>
            <a:pPr lvl="2"/>
            <a:r>
              <a:rPr lang="en-US"/>
              <a:t>RSA Encryption System</a:t>
            </a:r>
          </a:p>
          <a:p>
            <a:pPr lvl="2"/>
            <a:r>
              <a:rPr lang="en-US"/>
              <a:t>RSA Digital Signature Mechanism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CD7E-F7CA-43FC-8DD4-A488E1841D5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 smtClean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i="1" dirty="0">
                    <a:solidFill>
                      <a:srgbClr val="00B050"/>
                    </a:solidFill>
                  </a:rPr>
                  <a:t>	</a:t>
                </a:r>
                <a:r>
                  <a:rPr lang="en-US" sz="3200" i="1" dirty="0" smtClean="0">
                    <a:solidFill>
                      <a:srgbClr val="00B050"/>
                    </a:solidFill>
                  </a:rPr>
                  <a:t>			</a:t>
                </a:r>
                <a:r>
                  <a:rPr lang="en-US" sz="3200" dirty="0" smtClean="0"/>
                  <a:t>(by the binomial theorem)</a:t>
                </a:r>
                <a:endParaRPr lang="en-US" sz="32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E041-B0C4-4578-BB64-6FFA5F1000D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Ciphers</a:t>
            </a:r>
          </a:p>
        </p:txBody>
      </p:sp>
      <p:sp>
        <p:nvSpPr>
          <p:cNvPr id="990211" name="Rectangle 3"/>
          <p:cNvSpPr>
            <a:spLocks noChangeArrowheads="1"/>
          </p:cNvSpPr>
          <p:nvPr/>
        </p:nvSpPr>
        <p:spPr bwMode="auto">
          <a:xfrm>
            <a:off x="3962400" y="3048000"/>
            <a:ext cx="1828800" cy="2438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Block</a:t>
            </a:r>
          </a:p>
          <a:p>
            <a:pPr algn="ctr"/>
            <a:r>
              <a:rPr lang="en-US"/>
              <a:t>Cipher</a:t>
            </a:r>
          </a:p>
        </p:txBody>
      </p:sp>
      <p:sp>
        <p:nvSpPr>
          <p:cNvPr id="990212" name="Line 4"/>
          <p:cNvSpPr>
            <a:spLocks noChangeShapeType="1"/>
          </p:cNvSpPr>
          <p:nvPr/>
        </p:nvSpPr>
        <p:spPr bwMode="auto">
          <a:xfrm>
            <a:off x="914400" y="4267200"/>
            <a:ext cx="3048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13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278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Plaintext Data</a:t>
            </a:r>
          </a:p>
        </p:txBody>
      </p:sp>
      <p:sp>
        <p:nvSpPr>
          <p:cNvPr id="990214" name="Line 6"/>
          <p:cNvSpPr>
            <a:spLocks noChangeShapeType="1"/>
          </p:cNvSpPr>
          <p:nvPr/>
        </p:nvSpPr>
        <p:spPr bwMode="auto">
          <a:xfrm>
            <a:off x="5791200" y="4267200"/>
            <a:ext cx="2514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15" name="Text Box 7"/>
          <p:cNvSpPr txBox="1">
            <a:spLocks noChangeArrowheads="1"/>
          </p:cNvSpPr>
          <p:nvPr/>
        </p:nvSpPr>
        <p:spPr bwMode="auto">
          <a:xfrm>
            <a:off x="5943600" y="365760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Ciphertext</a:t>
            </a:r>
          </a:p>
        </p:txBody>
      </p:sp>
      <p:sp>
        <p:nvSpPr>
          <p:cNvPr id="990216" name="Line 8"/>
          <p:cNvSpPr>
            <a:spLocks noChangeShapeType="1"/>
          </p:cNvSpPr>
          <p:nvPr/>
        </p:nvSpPr>
        <p:spPr bwMode="auto">
          <a:xfrm>
            <a:off x="4876800" y="22860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17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Key</a:t>
            </a:r>
          </a:p>
        </p:txBody>
      </p:sp>
      <p:sp>
        <p:nvSpPr>
          <p:cNvPr id="990218" name="Text Box 10"/>
          <p:cNvSpPr txBox="1">
            <a:spLocks noChangeArrowheads="1"/>
          </p:cNvSpPr>
          <p:nvPr/>
        </p:nvSpPr>
        <p:spPr bwMode="auto">
          <a:xfrm>
            <a:off x="1219200" y="4343400"/>
            <a:ext cx="2349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Usually 16 </a:t>
            </a:r>
            <a:r>
              <a:rPr lang="en-US" sz="2400" dirty="0"/>
              <a:t>bytes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C82C-BA95-4EF4-85E1-461131E3557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Electronic Code Book (ECB) Encryption:</a:t>
            </a:r>
          </a:p>
        </p:txBody>
      </p:sp>
      <p:sp>
        <p:nvSpPr>
          <p:cNvPr id="991236" name="Rectangle 4"/>
          <p:cNvSpPr>
            <a:spLocks noChangeArrowheads="1"/>
          </p:cNvSpPr>
          <p:nvPr/>
        </p:nvSpPr>
        <p:spPr bwMode="auto">
          <a:xfrm>
            <a:off x="19050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1237" name="Rectangle 5"/>
          <p:cNvSpPr>
            <a:spLocks noChangeArrowheads="1"/>
          </p:cNvSpPr>
          <p:nvPr/>
        </p:nvSpPr>
        <p:spPr bwMode="auto">
          <a:xfrm>
            <a:off x="33528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1238" name="Rectangle 6"/>
          <p:cNvSpPr>
            <a:spLocks noChangeArrowheads="1"/>
          </p:cNvSpPr>
          <p:nvPr/>
        </p:nvSpPr>
        <p:spPr bwMode="auto">
          <a:xfrm>
            <a:off x="48006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1239" name="Rectangle 7"/>
          <p:cNvSpPr>
            <a:spLocks noChangeArrowheads="1"/>
          </p:cNvSpPr>
          <p:nvPr/>
        </p:nvSpPr>
        <p:spPr bwMode="auto">
          <a:xfrm>
            <a:off x="62484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1240" name="Rectangle 8"/>
          <p:cNvSpPr>
            <a:spLocks noChangeArrowheads="1"/>
          </p:cNvSpPr>
          <p:nvPr/>
        </p:nvSpPr>
        <p:spPr bwMode="auto">
          <a:xfrm>
            <a:off x="19050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41" name="Rectangle 9"/>
          <p:cNvSpPr>
            <a:spLocks noChangeArrowheads="1"/>
          </p:cNvSpPr>
          <p:nvPr/>
        </p:nvSpPr>
        <p:spPr bwMode="auto">
          <a:xfrm>
            <a:off x="33528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42" name="Rectangle 10"/>
          <p:cNvSpPr>
            <a:spLocks noChangeArrowheads="1"/>
          </p:cNvSpPr>
          <p:nvPr/>
        </p:nvSpPr>
        <p:spPr bwMode="auto">
          <a:xfrm>
            <a:off x="48006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43" name="Rectangle 11"/>
          <p:cNvSpPr>
            <a:spLocks noChangeArrowheads="1"/>
          </p:cNvSpPr>
          <p:nvPr/>
        </p:nvSpPr>
        <p:spPr bwMode="auto">
          <a:xfrm>
            <a:off x="62484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44" name="Rectangle 12"/>
          <p:cNvSpPr>
            <a:spLocks noChangeArrowheads="1"/>
          </p:cNvSpPr>
          <p:nvPr/>
        </p:nvSpPr>
        <p:spPr bwMode="auto">
          <a:xfrm>
            <a:off x="19050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45" name="Rectangle 13"/>
          <p:cNvSpPr>
            <a:spLocks noChangeArrowheads="1"/>
          </p:cNvSpPr>
          <p:nvPr/>
        </p:nvSpPr>
        <p:spPr bwMode="auto">
          <a:xfrm>
            <a:off x="33528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46" name="Rectangle 14"/>
          <p:cNvSpPr>
            <a:spLocks noChangeArrowheads="1"/>
          </p:cNvSpPr>
          <p:nvPr/>
        </p:nvSpPr>
        <p:spPr bwMode="auto">
          <a:xfrm>
            <a:off x="48006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47" name="Rectangle 15"/>
          <p:cNvSpPr>
            <a:spLocks noChangeArrowheads="1"/>
          </p:cNvSpPr>
          <p:nvPr/>
        </p:nvSpPr>
        <p:spPr bwMode="auto">
          <a:xfrm>
            <a:off x="62484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48" name="Text Box 16"/>
          <p:cNvSpPr txBox="1">
            <a:spLocks noChangeArrowheads="1"/>
          </p:cNvSpPr>
          <p:nvPr/>
        </p:nvSpPr>
        <p:spPr bwMode="auto">
          <a:xfrm>
            <a:off x="3657600" y="266700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Plaintext</a:t>
            </a:r>
          </a:p>
        </p:txBody>
      </p:sp>
      <p:sp>
        <p:nvSpPr>
          <p:cNvPr id="991249" name="Text Box 17"/>
          <p:cNvSpPr txBox="1">
            <a:spLocks noChangeArrowheads="1"/>
          </p:cNvSpPr>
          <p:nvPr/>
        </p:nvSpPr>
        <p:spPr bwMode="auto">
          <a:xfrm>
            <a:off x="3581400" y="545465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991250" name="Line 18"/>
          <p:cNvSpPr>
            <a:spLocks noChangeShapeType="1"/>
          </p:cNvSpPr>
          <p:nvPr/>
        </p:nvSpPr>
        <p:spPr bwMode="auto">
          <a:xfrm>
            <a:off x="25146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51" name="Line 19"/>
          <p:cNvSpPr>
            <a:spLocks noChangeShapeType="1"/>
          </p:cNvSpPr>
          <p:nvPr/>
        </p:nvSpPr>
        <p:spPr bwMode="auto">
          <a:xfrm>
            <a:off x="39624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52" name="Line 20"/>
          <p:cNvSpPr>
            <a:spLocks noChangeShapeType="1"/>
          </p:cNvSpPr>
          <p:nvPr/>
        </p:nvSpPr>
        <p:spPr bwMode="auto">
          <a:xfrm>
            <a:off x="54102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53" name="Line 21"/>
          <p:cNvSpPr>
            <a:spLocks noChangeShapeType="1"/>
          </p:cNvSpPr>
          <p:nvPr/>
        </p:nvSpPr>
        <p:spPr bwMode="auto">
          <a:xfrm>
            <a:off x="68580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54" name="Line 22"/>
          <p:cNvSpPr>
            <a:spLocks noChangeShapeType="1"/>
          </p:cNvSpPr>
          <p:nvPr/>
        </p:nvSpPr>
        <p:spPr bwMode="auto">
          <a:xfrm>
            <a:off x="25146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55" name="Line 23"/>
          <p:cNvSpPr>
            <a:spLocks noChangeShapeType="1"/>
          </p:cNvSpPr>
          <p:nvPr/>
        </p:nvSpPr>
        <p:spPr bwMode="auto">
          <a:xfrm>
            <a:off x="39624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56" name="Line 24"/>
          <p:cNvSpPr>
            <a:spLocks noChangeShapeType="1"/>
          </p:cNvSpPr>
          <p:nvPr/>
        </p:nvSpPr>
        <p:spPr bwMode="auto">
          <a:xfrm>
            <a:off x="54102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57" name="Line 25"/>
          <p:cNvSpPr>
            <a:spLocks noChangeShapeType="1"/>
          </p:cNvSpPr>
          <p:nvPr/>
        </p:nvSpPr>
        <p:spPr bwMode="auto">
          <a:xfrm>
            <a:off x="68580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880B-7FCE-4B8B-98C9-E570D0A64B5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Electronic Code Book (ECB) Decryption:</a:t>
            </a:r>
          </a:p>
        </p:txBody>
      </p:sp>
      <p:sp>
        <p:nvSpPr>
          <p:cNvPr id="992260" name="Rectangle 4"/>
          <p:cNvSpPr>
            <a:spLocks noChangeArrowheads="1"/>
          </p:cNvSpPr>
          <p:nvPr/>
        </p:nvSpPr>
        <p:spPr bwMode="auto">
          <a:xfrm>
            <a:off x="19050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Inverse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2261" name="Rectangle 5"/>
          <p:cNvSpPr>
            <a:spLocks noChangeArrowheads="1"/>
          </p:cNvSpPr>
          <p:nvPr/>
        </p:nvSpPr>
        <p:spPr bwMode="auto">
          <a:xfrm>
            <a:off x="33528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Inverse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2262" name="Rectangle 6"/>
          <p:cNvSpPr>
            <a:spLocks noChangeArrowheads="1"/>
          </p:cNvSpPr>
          <p:nvPr/>
        </p:nvSpPr>
        <p:spPr bwMode="auto">
          <a:xfrm>
            <a:off x="48006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Inverse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2263" name="Rectangle 7"/>
          <p:cNvSpPr>
            <a:spLocks noChangeArrowheads="1"/>
          </p:cNvSpPr>
          <p:nvPr/>
        </p:nvSpPr>
        <p:spPr bwMode="auto">
          <a:xfrm>
            <a:off x="62484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Inverse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2264" name="Rectangle 8"/>
          <p:cNvSpPr>
            <a:spLocks noChangeArrowheads="1"/>
          </p:cNvSpPr>
          <p:nvPr/>
        </p:nvSpPr>
        <p:spPr bwMode="auto">
          <a:xfrm>
            <a:off x="19050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65" name="Rectangle 9"/>
          <p:cNvSpPr>
            <a:spLocks noChangeArrowheads="1"/>
          </p:cNvSpPr>
          <p:nvPr/>
        </p:nvSpPr>
        <p:spPr bwMode="auto">
          <a:xfrm>
            <a:off x="33528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66" name="Rectangle 10"/>
          <p:cNvSpPr>
            <a:spLocks noChangeArrowheads="1"/>
          </p:cNvSpPr>
          <p:nvPr/>
        </p:nvSpPr>
        <p:spPr bwMode="auto">
          <a:xfrm>
            <a:off x="48006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67" name="Rectangle 11"/>
          <p:cNvSpPr>
            <a:spLocks noChangeArrowheads="1"/>
          </p:cNvSpPr>
          <p:nvPr/>
        </p:nvSpPr>
        <p:spPr bwMode="auto">
          <a:xfrm>
            <a:off x="62484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68" name="Rectangle 12"/>
          <p:cNvSpPr>
            <a:spLocks noChangeArrowheads="1"/>
          </p:cNvSpPr>
          <p:nvPr/>
        </p:nvSpPr>
        <p:spPr bwMode="auto">
          <a:xfrm>
            <a:off x="19050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69" name="Rectangle 13"/>
          <p:cNvSpPr>
            <a:spLocks noChangeArrowheads="1"/>
          </p:cNvSpPr>
          <p:nvPr/>
        </p:nvSpPr>
        <p:spPr bwMode="auto">
          <a:xfrm>
            <a:off x="33528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70" name="Rectangle 14"/>
          <p:cNvSpPr>
            <a:spLocks noChangeArrowheads="1"/>
          </p:cNvSpPr>
          <p:nvPr/>
        </p:nvSpPr>
        <p:spPr bwMode="auto">
          <a:xfrm>
            <a:off x="48006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71" name="Rectangle 15"/>
          <p:cNvSpPr>
            <a:spLocks noChangeArrowheads="1"/>
          </p:cNvSpPr>
          <p:nvPr/>
        </p:nvSpPr>
        <p:spPr bwMode="auto">
          <a:xfrm>
            <a:off x="62484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72" name="Text Box 16"/>
          <p:cNvSpPr txBox="1">
            <a:spLocks noChangeArrowheads="1"/>
          </p:cNvSpPr>
          <p:nvPr/>
        </p:nvSpPr>
        <p:spPr bwMode="auto">
          <a:xfrm>
            <a:off x="3657600" y="266700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Plaintext</a:t>
            </a:r>
          </a:p>
        </p:txBody>
      </p:sp>
      <p:sp>
        <p:nvSpPr>
          <p:cNvPr id="992273" name="Text Box 17"/>
          <p:cNvSpPr txBox="1">
            <a:spLocks noChangeArrowheads="1"/>
          </p:cNvSpPr>
          <p:nvPr/>
        </p:nvSpPr>
        <p:spPr bwMode="auto">
          <a:xfrm>
            <a:off x="3581400" y="545465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992274" name="Line 18"/>
          <p:cNvSpPr>
            <a:spLocks noChangeShapeType="1"/>
          </p:cNvSpPr>
          <p:nvPr/>
        </p:nvSpPr>
        <p:spPr bwMode="auto">
          <a:xfrm>
            <a:off x="25146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39624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76" name="Line 20"/>
          <p:cNvSpPr>
            <a:spLocks noChangeShapeType="1"/>
          </p:cNvSpPr>
          <p:nvPr/>
        </p:nvSpPr>
        <p:spPr bwMode="auto">
          <a:xfrm>
            <a:off x="54102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68580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78" name="Line 22"/>
          <p:cNvSpPr>
            <a:spLocks noChangeShapeType="1"/>
          </p:cNvSpPr>
          <p:nvPr/>
        </p:nvSpPr>
        <p:spPr bwMode="auto">
          <a:xfrm>
            <a:off x="25146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39624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80" name="Line 24"/>
          <p:cNvSpPr>
            <a:spLocks noChangeShapeType="1"/>
          </p:cNvSpPr>
          <p:nvPr/>
        </p:nvSpPr>
        <p:spPr bwMode="auto">
          <a:xfrm>
            <a:off x="54102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81" name="Line 25"/>
          <p:cNvSpPr>
            <a:spLocks noChangeShapeType="1"/>
          </p:cNvSpPr>
          <p:nvPr/>
        </p:nvSpPr>
        <p:spPr bwMode="auto">
          <a:xfrm>
            <a:off x="68580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B82-DD26-4AB7-9445-0FF3929C456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Electronic Code Book (ECB) Encryption:</a:t>
            </a:r>
          </a:p>
        </p:txBody>
      </p:sp>
      <p:sp>
        <p:nvSpPr>
          <p:cNvPr id="993284" name="Rectangle 4"/>
          <p:cNvSpPr>
            <a:spLocks noChangeArrowheads="1"/>
          </p:cNvSpPr>
          <p:nvPr/>
        </p:nvSpPr>
        <p:spPr bwMode="auto">
          <a:xfrm>
            <a:off x="19050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3285" name="Rectangle 5"/>
          <p:cNvSpPr>
            <a:spLocks noChangeArrowheads="1"/>
          </p:cNvSpPr>
          <p:nvPr/>
        </p:nvSpPr>
        <p:spPr bwMode="auto">
          <a:xfrm>
            <a:off x="33528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3286" name="Rectangle 6"/>
          <p:cNvSpPr>
            <a:spLocks noChangeArrowheads="1"/>
          </p:cNvSpPr>
          <p:nvPr/>
        </p:nvSpPr>
        <p:spPr bwMode="auto">
          <a:xfrm>
            <a:off x="48006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3287" name="Rectangle 7"/>
          <p:cNvSpPr>
            <a:spLocks noChangeArrowheads="1"/>
          </p:cNvSpPr>
          <p:nvPr/>
        </p:nvSpPr>
        <p:spPr bwMode="auto">
          <a:xfrm>
            <a:off x="62484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3288" name="Rectangle 8"/>
          <p:cNvSpPr>
            <a:spLocks noChangeArrowheads="1"/>
          </p:cNvSpPr>
          <p:nvPr/>
        </p:nvSpPr>
        <p:spPr bwMode="auto">
          <a:xfrm>
            <a:off x="19050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89" name="Rectangle 9"/>
          <p:cNvSpPr>
            <a:spLocks noChangeArrowheads="1"/>
          </p:cNvSpPr>
          <p:nvPr/>
        </p:nvSpPr>
        <p:spPr bwMode="auto">
          <a:xfrm>
            <a:off x="33528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90" name="Rectangle 10"/>
          <p:cNvSpPr>
            <a:spLocks noChangeArrowheads="1"/>
          </p:cNvSpPr>
          <p:nvPr/>
        </p:nvSpPr>
        <p:spPr bwMode="auto">
          <a:xfrm>
            <a:off x="48006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91" name="Rectangle 11"/>
          <p:cNvSpPr>
            <a:spLocks noChangeArrowheads="1"/>
          </p:cNvSpPr>
          <p:nvPr/>
        </p:nvSpPr>
        <p:spPr bwMode="auto">
          <a:xfrm>
            <a:off x="62484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92" name="Rectangle 12"/>
          <p:cNvSpPr>
            <a:spLocks noChangeArrowheads="1"/>
          </p:cNvSpPr>
          <p:nvPr/>
        </p:nvSpPr>
        <p:spPr bwMode="auto">
          <a:xfrm>
            <a:off x="19050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93" name="Rectangle 13"/>
          <p:cNvSpPr>
            <a:spLocks noChangeArrowheads="1"/>
          </p:cNvSpPr>
          <p:nvPr/>
        </p:nvSpPr>
        <p:spPr bwMode="auto">
          <a:xfrm>
            <a:off x="33528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94" name="Rectangle 14"/>
          <p:cNvSpPr>
            <a:spLocks noChangeArrowheads="1"/>
          </p:cNvSpPr>
          <p:nvPr/>
        </p:nvSpPr>
        <p:spPr bwMode="auto">
          <a:xfrm>
            <a:off x="48006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95" name="Rectangle 15"/>
          <p:cNvSpPr>
            <a:spLocks noChangeArrowheads="1"/>
          </p:cNvSpPr>
          <p:nvPr/>
        </p:nvSpPr>
        <p:spPr bwMode="auto">
          <a:xfrm>
            <a:off x="62484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96" name="Text Box 16"/>
          <p:cNvSpPr txBox="1">
            <a:spLocks noChangeArrowheads="1"/>
          </p:cNvSpPr>
          <p:nvPr/>
        </p:nvSpPr>
        <p:spPr bwMode="auto">
          <a:xfrm>
            <a:off x="3657600" y="266700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Plaintext</a:t>
            </a:r>
          </a:p>
        </p:txBody>
      </p:sp>
      <p:sp>
        <p:nvSpPr>
          <p:cNvPr id="993297" name="Text Box 17"/>
          <p:cNvSpPr txBox="1">
            <a:spLocks noChangeArrowheads="1"/>
          </p:cNvSpPr>
          <p:nvPr/>
        </p:nvSpPr>
        <p:spPr bwMode="auto">
          <a:xfrm>
            <a:off x="3581400" y="545465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993298" name="Line 18"/>
          <p:cNvSpPr>
            <a:spLocks noChangeShapeType="1"/>
          </p:cNvSpPr>
          <p:nvPr/>
        </p:nvSpPr>
        <p:spPr bwMode="auto">
          <a:xfrm>
            <a:off x="25146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99" name="Line 19"/>
          <p:cNvSpPr>
            <a:spLocks noChangeShapeType="1"/>
          </p:cNvSpPr>
          <p:nvPr/>
        </p:nvSpPr>
        <p:spPr bwMode="auto">
          <a:xfrm>
            <a:off x="39624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0" name="Line 20"/>
          <p:cNvSpPr>
            <a:spLocks noChangeShapeType="1"/>
          </p:cNvSpPr>
          <p:nvPr/>
        </p:nvSpPr>
        <p:spPr bwMode="auto">
          <a:xfrm>
            <a:off x="54102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1" name="Line 21"/>
          <p:cNvSpPr>
            <a:spLocks noChangeShapeType="1"/>
          </p:cNvSpPr>
          <p:nvPr/>
        </p:nvSpPr>
        <p:spPr bwMode="auto">
          <a:xfrm>
            <a:off x="68580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2" name="Line 22"/>
          <p:cNvSpPr>
            <a:spLocks noChangeShapeType="1"/>
          </p:cNvSpPr>
          <p:nvPr/>
        </p:nvSpPr>
        <p:spPr bwMode="auto">
          <a:xfrm>
            <a:off x="25146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3" name="Line 23"/>
          <p:cNvSpPr>
            <a:spLocks noChangeShapeType="1"/>
          </p:cNvSpPr>
          <p:nvPr/>
        </p:nvSpPr>
        <p:spPr bwMode="auto">
          <a:xfrm>
            <a:off x="39624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4" name="Line 24"/>
          <p:cNvSpPr>
            <a:spLocks noChangeShapeType="1"/>
          </p:cNvSpPr>
          <p:nvPr/>
        </p:nvSpPr>
        <p:spPr bwMode="auto">
          <a:xfrm>
            <a:off x="54102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5" name="Line 25"/>
          <p:cNvSpPr>
            <a:spLocks noChangeShapeType="1"/>
          </p:cNvSpPr>
          <p:nvPr/>
        </p:nvSpPr>
        <p:spPr bwMode="auto">
          <a:xfrm>
            <a:off x="68580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1BC6-C36B-4DF4-B14A-59D86B44158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Cipher Block Chaining (CBC) Encryption:</a:t>
            </a:r>
          </a:p>
        </p:txBody>
      </p:sp>
      <p:sp>
        <p:nvSpPr>
          <p:cNvPr id="994308" name="Rectangle 4"/>
          <p:cNvSpPr>
            <a:spLocks noChangeArrowheads="1"/>
          </p:cNvSpPr>
          <p:nvPr/>
        </p:nvSpPr>
        <p:spPr bwMode="auto">
          <a:xfrm>
            <a:off x="19050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4309" name="Rectangle 5"/>
          <p:cNvSpPr>
            <a:spLocks noChangeArrowheads="1"/>
          </p:cNvSpPr>
          <p:nvPr/>
        </p:nvSpPr>
        <p:spPr bwMode="auto">
          <a:xfrm>
            <a:off x="33528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4310" name="Rectangle 6"/>
          <p:cNvSpPr>
            <a:spLocks noChangeArrowheads="1"/>
          </p:cNvSpPr>
          <p:nvPr/>
        </p:nvSpPr>
        <p:spPr bwMode="auto">
          <a:xfrm>
            <a:off x="48006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4311" name="Rectangle 7"/>
          <p:cNvSpPr>
            <a:spLocks noChangeArrowheads="1"/>
          </p:cNvSpPr>
          <p:nvPr/>
        </p:nvSpPr>
        <p:spPr bwMode="auto">
          <a:xfrm>
            <a:off x="62484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4312" name="Rectangle 8"/>
          <p:cNvSpPr>
            <a:spLocks noChangeArrowheads="1"/>
          </p:cNvSpPr>
          <p:nvPr/>
        </p:nvSpPr>
        <p:spPr bwMode="auto">
          <a:xfrm>
            <a:off x="19050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3" name="Rectangle 9"/>
          <p:cNvSpPr>
            <a:spLocks noChangeArrowheads="1"/>
          </p:cNvSpPr>
          <p:nvPr/>
        </p:nvSpPr>
        <p:spPr bwMode="auto">
          <a:xfrm>
            <a:off x="33528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4" name="Rectangle 10"/>
          <p:cNvSpPr>
            <a:spLocks noChangeArrowheads="1"/>
          </p:cNvSpPr>
          <p:nvPr/>
        </p:nvSpPr>
        <p:spPr bwMode="auto">
          <a:xfrm>
            <a:off x="48006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5" name="Rectangle 11"/>
          <p:cNvSpPr>
            <a:spLocks noChangeArrowheads="1"/>
          </p:cNvSpPr>
          <p:nvPr/>
        </p:nvSpPr>
        <p:spPr bwMode="auto">
          <a:xfrm>
            <a:off x="62484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6" name="Rectangle 12"/>
          <p:cNvSpPr>
            <a:spLocks noChangeArrowheads="1"/>
          </p:cNvSpPr>
          <p:nvPr/>
        </p:nvSpPr>
        <p:spPr bwMode="auto">
          <a:xfrm>
            <a:off x="19050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7" name="Rectangle 13"/>
          <p:cNvSpPr>
            <a:spLocks noChangeArrowheads="1"/>
          </p:cNvSpPr>
          <p:nvPr/>
        </p:nvSpPr>
        <p:spPr bwMode="auto">
          <a:xfrm>
            <a:off x="33528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8" name="Rectangle 14"/>
          <p:cNvSpPr>
            <a:spLocks noChangeArrowheads="1"/>
          </p:cNvSpPr>
          <p:nvPr/>
        </p:nvSpPr>
        <p:spPr bwMode="auto">
          <a:xfrm>
            <a:off x="48006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9" name="Rectangle 15"/>
          <p:cNvSpPr>
            <a:spLocks noChangeArrowheads="1"/>
          </p:cNvSpPr>
          <p:nvPr/>
        </p:nvSpPr>
        <p:spPr bwMode="auto">
          <a:xfrm>
            <a:off x="62484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0" name="Text Box 16"/>
          <p:cNvSpPr txBox="1">
            <a:spLocks noChangeArrowheads="1"/>
          </p:cNvSpPr>
          <p:nvPr/>
        </p:nvSpPr>
        <p:spPr bwMode="auto">
          <a:xfrm>
            <a:off x="3657600" y="266700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Plaintext</a:t>
            </a:r>
          </a:p>
        </p:txBody>
      </p:sp>
      <p:sp>
        <p:nvSpPr>
          <p:cNvPr id="994321" name="Text Box 17"/>
          <p:cNvSpPr txBox="1">
            <a:spLocks noChangeArrowheads="1"/>
          </p:cNvSpPr>
          <p:nvPr/>
        </p:nvSpPr>
        <p:spPr bwMode="auto">
          <a:xfrm>
            <a:off x="3581400" y="545465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994322" name="Line 18"/>
          <p:cNvSpPr>
            <a:spLocks noChangeShapeType="1"/>
          </p:cNvSpPr>
          <p:nvPr/>
        </p:nvSpPr>
        <p:spPr bwMode="auto">
          <a:xfrm>
            <a:off x="39624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3" name="Line 19"/>
          <p:cNvSpPr>
            <a:spLocks noChangeShapeType="1"/>
          </p:cNvSpPr>
          <p:nvPr/>
        </p:nvSpPr>
        <p:spPr bwMode="auto">
          <a:xfrm>
            <a:off x="25146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4" name="Line 20"/>
          <p:cNvSpPr>
            <a:spLocks noChangeShapeType="1"/>
          </p:cNvSpPr>
          <p:nvPr/>
        </p:nvSpPr>
        <p:spPr bwMode="auto">
          <a:xfrm>
            <a:off x="2514600" y="49530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5" name="Line 21"/>
          <p:cNvSpPr>
            <a:spLocks noChangeShapeType="1"/>
          </p:cNvSpPr>
          <p:nvPr/>
        </p:nvSpPr>
        <p:spPr bwMode="auto">
          <a:xfrm flipV="1">
            <a:off x="3200400" y="3733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6" name="Oval 22"/>
          <p:cNvSpPr>
            <a:spLocks noChangeArrowheads="1"/>
          </p:cNvSpPr>
          <p:nvPr/>
        </p:nvSpPr>
        <p:spPr bwMode="auto">
          <a:xfrm>
            <a:off x="38862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7" name="Line 23"/>
          <p:cNvSpPr>
            <a:spLocks noChangeShapeType="1"/>
          </p:cNvSpPr>
          <p:nvPr/>
        </p:nvSpPr>
        <p:spPr bwMode="auto">
          <a:xfrm>
            <a:off x="32004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8" name="Line 24"/>
          <p:cNvSpPr>
            <a:spLocks noChangeShapeType="1"/>
          </p:cNvSpPr>
          <p:nvPr/>
        </p:nvSpPr>
        <p:spPr bwMode="auto">
          <a:xfrm>
            <a:off x="32004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9" name="Line 25"/>
          <p:cNvSpPr>
            <a:spLocks noChangeShapeType="1"/>
          </p:cNvSpPr>
          <p:nvPr/>
        </p:nvSpPr>
        <p:spPr bwMode="auto">
          <a:xfrm>
            <a:off x="3962400" y="3505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0" name="Line 26"/>
          <p:cNvSpPr>
            <a:spLocks noChangeShapeType="1"/>
          </p:cNvSpPr>
          <p:nvPr/>
        </p:nvSpPr>
        <p:spPr bwMode="auto">
          <a:xfrm>
            <a:off x="54102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1" name="Line 27"/>
          <p:cNvSpPr>
            <a:spLocks noChangeShapeType="1"/>
          </p:cNvSpPr>
          <p:nvPr/>
        </p:nvSpPr>
        <p:spPr bwMode="auto">
          <a:xfrm>
            <a:off x="39624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2" name="Line 28"/>
          <p:cNvSpPr>
            <a:spLocks noChangeShapeType="1"/>
          </p:cNvSpPr>
          <p:nvPr/>
        </p:nvSpPr>
        <p:spPr bwMode="auto">
          <a:xfrm>
            <a:off x="3962400" y="49530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3" name="Line 29"/>
          <p:cNvSpPr>
            <a:spLocks noChangeShapeType="1"/>
          </p:cNvSpPr>
          <p:nvPr/>
        </p:nvSpPr>
        <p:spPr bwMode="auto">
          <a:xfrm flipV="1">
            <a:off x="4648200" y="3733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4" name="Oval 30"/>
          <p:cNvSpPr>
            <a:spLocks noChangeArrowheads="1"/>
          </p:cNvSpPr>
          <p:nvPr/>
        </p:nvSpPr>
        <p:spPr bwMode="auto">
          <a:xfrm>
            <a:off x="53340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5" name="Line 31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6" name="Line 32"/>
          <p:cNvSpPr>
            <a:spLocks noChangeShapeType="1"/>
          </p:cNvSpPr>
          <p:nvPr/>
        </p:nvSpPr>
        <p:spPr bwMode="auto">
          <a:xfrm>
            <a:off x="46482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7" name="Line 33"/>
          <p:cNvSpPr>
            <a:spLocks noChangeShapeType="1"/>
          </p:cNvSpPr>
          <p:nvPr/>
        </p:nvSpPr>
        <p:spPr bwMode="auto">
          <a:xfrm>
            <a:off x="5410200" y="3505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8" name="Line 34"/>
          <p:cNvSpPr>
            <a:spLocks noChangeShapeType="1"/>
          </p:cNvSpPr>
          <p:nvPr/>
        </p:nvSpPr>
        <p:spPr bwMode="auto">
          <a:xfrm>
            <a:off x="68580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9" name="Line 35"/>
          <p:cNvSpPr>
            <a:spLocks noChangeShapeType="1"/>
          </p:cNvSpPr>
          <p:nvPr/>
        </p:nvSpPr>
        <p:spPr bwMode="auto">
          <a:xfrm>
            <a:off x="54102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0" name="Line 36"/>
          <p:cNvSpPr>
            <a:spLocks noChangeShapeType="1"/>
          </p:cNvSpPr>
          <p:nvPr/>
        </p:nvSpPr>
        <p:spPr bwMode="auto">
          <a:xfrm>
            <a:off x="5410200" y="49530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1" name="Line 37"/>
          <p:cNvSpPr>
            <a:spLocks noChangeShapeType="1"/>
          </p:cNvSpPr>
          <p:nvPr/>
        </p:nvSpPr>
        <p:spPr bwMode="auto">
          <a:xfrm flipV="1">
            <a:off x="6096000" y="3733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2" name="Oval 38"/>
          <p:cNvSpPr>
            <a:spLocks noChangeArrowheads="1"/>
          </p:cNvSpPr>
          <p:nvPr/>
        </p:nvSpPr>
        <p:spPr bwMode="auto">
          <a:xfrm>
            <a:off x="67818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3" name="Line 39"/>
          <p:cNvSpPr>
            <a:spLocks noChangeShapeType="1"/>
          </p:cNvSpPr>
          <p:nvPr/>
        </p:nvSpPr>
        <p:spPr bwMode="auto">
          <a:xfrm>
            <a:off x="60960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4" name="Line 40"/>
          <p:cNvSpPr>
            <a:spLocks noChangeShapeType="1"/>
          </p:cNvSpPr>
          <p:nvPr/>
        </p:nvSpPr>
        <p:spPr bwMode="auto">
          <a:xfrm>
            <a:off x="60960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5" name="Line 41"/>
          <p:cNvSpPr>
            <a:spLocks noChangeShapeType="1"/>
          </p:cNvSpPr>
          <p:nvPr/>
        </p:nvSpPr>
        <p:spPr bwMode="auto">
          <a:xfrm>
            <a:off x="6858000" y="3505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6" name="Line 42"/>
          <p:cNvSpPr>
            <a:spLocks noChangeShapeType="1"/>
          </p:cNvSpPr>
          <p:nvPr/>
        </p:nvSpPr>
        <p:spPr bwMode="auto">
          <a:xfrm>
            <a:off x="68580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7" name="Line 43"/>
          <p:cNvSpPr>
            <a:spLocks noChangeShapeType="1"/>
          </p:cNvSpPr>
          <p:nvPr/>
        </p:nvSpPr>
        <p:spPr bwMode="auto">
          <a:xfrm>
            <a:off x="25146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8" name="Oval 44"/>
          <p:cNvSpPr>
            <a:spLocks noChangeArrowheads="1"/>
          </p:cNvSpPr>
          <p:nvPr/>
        </p:nvSpPr>
        <p:spPr bwMode="auto">
          <a:xfrm>
            <a:off x="24384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9" name="Line 45"/>
          <p:cNvSpPr>
            <a:spLocks noChangeShapeType="1"/>
          </p:cNvSpPr>
          <p:nvPr/>
        </p:nvSpPr>
        <p:spPr bwMode="auto">
          <a:xfrm>
            <a:off x="17526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50" name="Line 46"/>
          <p:cNvSpPr>
            <a:spLocks noChangeShapeType="1"/>
          </p:cNvSpPr>
          <p:nvPr/>
        </p:nvSpPr>
        <p:spPr bwMode="auto">
          <a:xfrm>
            <a:off x="17526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51" name="Line 47"/>
          <p:cNvSpPr>
            <a:spLocks noChangeShapeType="1"/>
          </p:cNvSpPr>
          <p:nvPr/>
        </p:nvSpPr>
        <p:spPr bwMode="auto">
          <a:xfrm>
            <a:off x="2514600" y="3505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52" name="Text Box 48"/>
          <p:cNvSpPr txBox="1">
            <a:spLocks noChangeArrowheads="1"/>
          </p:cNvSpPr>
          <p:nvPr/>
        </p:nvSpPr>
        <p:spPr bwMode="auto">
          <a:xfrm>
            <a:off x="1355725" y="354330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IV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440-938B-4EDA-884B-D21A27F457F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Cipher Block Chaining (CBC) Decryption:</a:t>
            </a:r>
          </a:p>
        </p:txBody>
      </p:sp>
      <p:sp>
        <p:nvSpPr>
          <p:cNvPr id="995332" name="Rectangle 4"/>
          <p:cNvSpPr>
            <a:spLocks noChangeArrowheads="1"/>
          </p:cNvSpPr>
          <p:nvPr/>
        </p:nvSpPr>
        <p:spPr bwMode="auto">
          <a:xfrm>
            <a:off x="19050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Inverse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5333" name="Rectangle 5"/>
          <p:cNvSpPr>
            <a:spLocks noChangeArrowheads="1"/>
          </p:cNvSpPr>
          <p:nvPr/>
        </p:nvSpPr>
        <p:spPr bwMode="auto">
          <a:xfrm>
            <a:off x="33528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Inverse</a:t>
            </a:r>
          </a:p>
          <a:p>
            <a:pPr algn="ctr"/>
            <a:r>
              <a:rPr lang="en-US" sz="2400"/>
              <a:t>Cipher</a:t>
            </a:r>
          </a:p>
        </p:txBody>
      </p:sp>
      <p:sp>
        <p:nvSpPr>
          <p:cNvPr id="995334" name="Rectangle 6"/>
          <p:cNvSpPr>
            <a:spLocks noChangeArrowheads="1"/>
          </p:cNvSpPr>
          <p:nvPr/>
        </p:nvSpPr>
        <p:spPr bwMode="auto">
          <a:xfrm>
            <a:off x="48006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Inverse</a:t>
            </a:r>
          </a:p>
          <a:p>
            <a:pPr algn="ctr"/>
            <a:r>
              <a:rPr lang="en-US" sz="2400"/>
              <a:t>Cipher</a:t>
            </a:r>
          </a:p>
        </p:txBody>
      </p:sp>
      <p:sp>
        <p:nvSpPr>
          <p:cNvPr id="995335" name="Rectangle 7"/>
          <p:cNvSpPr>
            <a:spLocks noChangeArrowheads="1"/>
          </p:cNvSpPr>
          <p:nvPr/>
        </p:nvSpPr>
        <p:spPr bwMode="auto">
          <a:xfrm>
            <a:off x="62484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Inverse</a:t>
            </a:r>
          </a:p>
          <a:p>
            <a:pPr algn="ctr"/>
            <a:r>
              <a:rPr lang="en-US" sz="2400"/>
              <a:t>Cipher</a:t>
            </a:r>
          </a:p>
        </p:txBody>
      </p:sp>
      <p:sp>
        <p:nvSpPr>
          <p:cNvPr id="995336" name="Rectangle 8"/>
          <p:cNvSpPr>
            <a:spLocks noChangeArrowheads="1"/>
          </p:cNvSpPr>
          <p:nvPr/>
        </p:nvSpPr>
        <p:spPr bwMode="auto">
          <a:xfrm>
            <a:off x="19050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37" name="Rectangle 9"/>
          <p:cNvSpPr>
            <a:spLocks noChangeArrowheads="1"/>
          </p:cNvSpPr>
          <p:nvPr/>
        </p:nvSpPr>
        <p:spPr bwMode="auto">
          <a:xfrm>
            <a:off x="33528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38" name="Rectangle 10"/>
          <p:cNvSpPr>
            <a:spLocks noChangeArrowheads="1"/>
          </p:cNvSpPr>
          <p:nvPr/>
        </p:nvSpPr>
        <p:spPr bwMode="auto">
          <a:xfrm>
            <a:off x="48006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39" name="Rectangle 11"/>
          <p:cNvSpPr>
            <a:spLocks noChangeArrowheads="1"/>
          </p:cNvSpPr>
          <p:nvPr/>
        </p:nvSpPr>
        <p:spPr bwMode="auto">
          <a:xfrm>
            <a:off x="62484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0" name="Rectangle 12"/>
          <p:cNvSpPr>
            <a:spLocks noChangeArrowheads="1"/>
          </p:cNvSpPr>
          <p:nvPr/>
        </p:nvSpPr>
        <p:spPr bwMode="auto">
          <a:xfrm>
            <a:off x="19050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1" name="Rectangle 13"/>
          <p:cNvSpPr>
            <a:spLocks noChangeArrowheads="1"/>
          </p:cNvSpPr>
          <p:nvPr/>
        </p:nvSpPr>
        <p:spPr bwMode="auto">
          <a:xfrm>
            <a:off x="33528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2" name="Rectangle 14"/>
          <p:cNvSpPr>
            <a:spLocks noChangeArrowheads="1"/>
          </p:cNvSpPr>
          <p:nvPr/>
        </p:nvSpPr>
        <p:spPr bwMode="auto">
          <a:xfrm>
            <a:off x="48006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3" name="Rectangle 15"/>
          <p:cNvSpPr>
            <a:spLocks noChangeArrowheads="1"/>
          </p:cNvSpPr>
          <p:nvPr/>
        </p:nvSpPr>
        <p:spPr bwMode="auto">
          <a:xfrm>
            <a:off x="62484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4" name="Text Box 16"/>
          <p:cNvSpPr txBox="1">
            <a:spLocks noChangeArrowheads="1"/>
          </p:cNvSpPr>
          <p:nvPr/>
        </p:nvSpPr>
        <p:spPr bwMode="auto">
          <a:xfrm>
            <a:off x="3657600" y="266700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Plaintext</a:t>
            </a:r>
          </a:p>
        </p:txBody>
      </p:sp>
      <p:sp>
        <p:nvSpPr>
          <p:cNvPr id="995345" name="Text Box 17"/>
          <p:cNvSpPr txBox="1">
            <a:spLocks noChangeArrowheads="1"/>
          </p:cNvSpPr>
          <p:nvPr/>
        </p:nvSpPr>
        <p:spPr bwMode="auto">
          <a:xfrm>
            <a:off x="3581400" y="545465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995346" name="Line 18"/>
          <p:cNvSpPr>
            <a:spLocks noChangeShapeType="1"/>
          </p:cNvSpPr>
          <p:nvPr/>
        </p:nvSpPr>
        <p:spPr bwMode="auto">
          <a:xfrm>
            <a:off x="39624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7" name="Line 19"/>
          <p:cNvSpPr>
            <a:spLocks noChangeShapeType="1"/>
          </p:cNvSpPr>
          <p:nvPr/>
        </p:nvSpPr>
        <p:spPr bwMode="auto">
          <a:xfrm>
            <a:off x="25146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8" name="Line 20"/>
          <p:cNvSpPr>
            <a:spLocks noChangeShapeType="1"/>
          </p:cNvSpPr>
          <p:nvPr/>
        </p:nvSpPr>
        <p:spPr bwMode="auto">
          <a:xfrm>
            <a:off x="2514600" y="49530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9" name="Line 21"/>
          <p:cNvSpPr>
            <a:spLocks noChangeShapeType="1"/>
          </p:cNvSpPr>
          <p:nvPr/>
        </p:nvSpPr>
        <p:spPr bwMode="auto">
          <a:xfrm flipV="1">
            <a:off x="3200400" y="3733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0" name="Oval 22"/>
          <p:cNvSpPr>
            <a:spLocks noChangeArrowheads="1"/>
          </p:cNvSpPr>
          <p:nvPr/>
        </p:nvSpPr>
        <p:spPr bwMode="auto">
          <a:xfrm>
            <a:off x="38862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1" name="Line 23"/>
          <p:cNvSpPr>
            <a:spLocks noChangeShapeType="1"/>
          </p:cNvSpPr>
          <p:nvPr/>
        </p:nvSpPr>
        <p:spPr bwMode="auto">
          <a:xfrm>
            <a:off x="32004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2" name="Line 24"/>
          <p:cNvSpPr>
            <a:spLocks noChangeShapeType="1"/>
          </p:cNvSpPr>
          <p:nvPr/>
        </p:nvSpPr>
        <p:spPr bwMode="auto">
          <a:xfrm>
            <a:off x="32004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3" name="Line 25"/>
          <p:cNvSpPr>
            <a:spLocks noChangeShapeType="1"/>
          </p:cNvSpPr>
          <p:nvPr/>
        </p:nvSpPr>
        <p:spPr bwMode="auto">
          <a:xfrm>
            <a:off x="3962400" y="38100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4" name="Line 26"/>
          <p:cNvSpPr>
            <a:spLocks noChangeShapeType="1"/>
          </p:cNvSpPr>
          <p:nvPr/>
        </p:nvSpPr>
        <p:spPr bwMode="auto">
          <a:xfrm>
            <a:off x="54102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5" name="Line 27"/>
          <p:cNvSpPr>
            <a:spLocks noChangeShapeType="1"/>
          </p:cNvSpPr>
          <p:nvPr/>
        </p:nvSpPr>
        <p:spPr bwMode="auto">
          <a:xfrm>
            <a:off x="39624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6" name="Line 28"/>
          <p:cNvSpPr>
            <a:spLocks noChangeShapeType="1"/>
          </p:cNvSpPr>
          <p:nvPr/>
        </p:nvSpPr>
        <p:spPr bwMode="auto">
          <a:xfrm>
            <a:off x="3962400" y="49530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7" name="Line 29"/>
          <p:cNvSpPr>
            <a:spLocks noChangeShapeType="1"/>
          </p:cNvSpPr>
          <p:nvPr/>
        </p:nvSpPr>
        <p:spPr bwMode="auto">
          <a:xfrm flipV="1">
            <a:off x="4648200" y="3733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8" name="Oval 30"/>
          <p:cNvSpPr>
            <a:spLocks noChangeArrowheads="1"/>
          </p:cNvSpPr>
          <p:nvPr/>
        </p:nvSpPr>
        <p:spPr bwMode="auto">
          <a:xfrm>
            <a:off x="53340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9" name="Line 31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0" name="Line 32"/>
          <p:cNvSpPr>
            <a:spLocks noChangeShapeType="1"/>
          </p:cNvSpPr>
          <p:nvPr/>
        </p:nvSpPr>
        <p:spPr bwMode="auto">
          <a:xfrm>
            <a:off x="46482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1" name="Line 33"/>
          <p:cNvSpPr>
            <a:spLocks noChangeShapeType="1"/>
          </p:cNvSpPr>
          <p:nvPr/>
        </p:nvSpPr>
        <p:spPr bwMode="auto">
          <a:xfrm>
            <a:off x="5410200" y="38100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2" name="Line 34"/>
          <p:cNvSpPr>
            <a:spLocks noChangeShapeType="1"/>
          </p:cNvSpPr>
          <p:nvPr/>
        </p:nvSpPr>
        <p:spPr bwMode="auto">
          <a:xfrm>
            <a:off x="68580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3" name="Line 35"/>
          <p:cNvSpPr>
            <a:spLocks noChangeShapeType="1"/>
          </p:cNvSpPr>
          <p:nvPr/>
        </p:nvSpPr>
        <p:spPr bwMode="auto">
          <a:xfrm>
            <a:off x="54102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4" name="Line 36"/>
          <p:cNvSpPr>
            <a:spLocks noChangeShapeType="1"/>
          </p:cNvSpPr>
          <p:nvPr/>
        </p:nvSpPr>
        <p:spPr bwMode="auto">
          <a:xfrm>
            <a:off x="5410200" y="49530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5" name="Line 37"/>
          <p:cNvSpPr>
            <a:spLocks noChangeShapeType="1"/>
          </p:cNvSpPr>
          <p:nvPr/>
        </p:nvSpPr>
        <p:spPr bwMode="auto">
          <a:xfrm flipV="1">
            <a:off x="6096000" y="3733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6" name="Oval 38"/>
          <p:cNvSpPr>
            <a:spLocks noChangeArrowheads="1"/>
          </p:cNvSpPr>
          <p:nvPr/>
        </p:nvSpPr>
        <p:spPr bwMode="auto">
          <a:xfrm>
            <a:off x="67818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7" name="Line 39"/>
          <p:cNvSpPr>
            <a:spLocks noChangeShapeType="1"/>
          </p:cNvSpPr>
          <p:nvPr/>
        </p:nvSpPr>
        <p:spPr bwMode="auto">
          <a:xfrm>
            <a:off x="60960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8" name="Line 40"/>
          <p:cNvSpPr>
            <a:spLocks noChangeShapeType="1"/>
          </p:cNvSpPr>
          <p:nvPr/>
        </p:nvSpPr>
        <p:spPr bwMode="auto">
          <a:xfrm>
            <a:off x="60960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69" name="Line 41"/>
          <p:cNvSpPr>
            <a:spLocks noChangeShapeType="1"/>
          </p:cNvSpPr>
          <p:nvPr/>
        </p:nvSpPr>
        <p:spPr bwMode="auto">
          <a:xfrm>
            <a:off x="6858000" y="38100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70" name="Line 42"/>
          <p:cNvSpPr>
            <a:spLocks noChangeShapeType="1"/>
          </p:cNvSpPr>
          <p:nvPr/>
        </p:nvSpPr>
        <p:spPr bwMode="auto">
          <a:xfrm>
            <a:off x="68580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71" name="Line 43"/>
          <p:cNvSpPr>
            <a:spLocks noChangeShapeType="1"/>
          </p:cNvSpPr>
          <p:nvPr/>
        </p:nvSpPr>
        <p:spPr bwMode="auto">
          <a:xfrm>
            <a:off x="25146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72" name="Oval 44"/>
          <p:cNvSpPr>
            <a:spLocks noChangeArrowheads="1"/>
          </p:cNvSpPr>
          <p:nvPr/>
        </p:nvSpPr>
        <p:spPr bwMode="auto">
          <a:xfrm>
            <a:off x="24384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73" name="Line 45"/>
          <p:cNvSpPr>
            <a:spLocks noChangeShapeType="1"/>
          </p:cNvSpPr>
          <p:nvPr/>
        </p:nvSpPr>
        <p:spPr bwMode="auto">
          <a:xfrm>
            <a:off x="17526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74" name="Line 46"/>
          <p:cNvSpPr>
            <a:spLocks noChangeShapeType="1"/>
          </p:cNvSpPr>
          <p:nvPr/>
        </p:nvSpPr>
        <p:spPr bwMode="auto">
          <a:xfrm>
            <a:off x="17526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75" name="Line 47"/>
          <p:cNvSpPr>
            <a:spLocks noChangeShapeType="1"/>
          </p:cNvSpPr>
          <p:nvPr/>
        </p:nvSpPr>
        <p:spPr bwMode="auto">
          <a:xfrm>
            <a:off x="2514600" y="38100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76" name="Text Box 48"/>
          <p:cNvSpPr txBox="1">
            <a:spLocks noChangeArrowheads="1"/>
          </p:cNvSpPr>
          <p:nvPr/>
        </p:nvSpPr>
        <p:spPr bwMode="auto">
          <a:xfrm>
            <a:off x="1355725" y="354330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IV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006-0827-47BA-80CE-07A12AAFA52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Cipher Modes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Cipher Block Chaining (CBC) Encryption:</a:t>
            </a:r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19050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33528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6358" name="Rectangle 6"/>
          <p:cNvSpPr>
            <a:spLocks noChangeArrowheads="1"/>
          </p:cNvSpPr>
          <p:nvPr/>
        </p:nvSpPr>
        <p:spPr bwMode="auto">
          <a:xfrm>
            <a:off x="48006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6359" name="Rectangle 7"/>
          <p:cNvSpPr>
            <a:spLocks noChangeArrowheads="1"/>
          </p:cNvSpPr>
          <p:nvPr/>
        </p:nvSpPr>
        <p:spPr bwMode="auto">
          <a:xfrm>
            <a:off x="6248400" y="3962400"/>
            <a:ext cx="1143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Block</a:t>
            </a:r>
          </a:p>
          <a:p>
            <a:pPr algn="ctr"/>
            <a:r>
              <a:rPr lang="en-US" sz="2400"/>
              <a:t>Cipher</a:t>
            </a:r>
            <a:endParaRPr lang="en-US"/>
          </a:p>
        </p:txBody>
      </p:sp>
      <p:sp>
        <p:nvSpPr>
          <p:cNvPr id="996360" name="Rectangle 8"/>
          <p:cNvSpPr>
            <a:spLocks noChangeArrowheads="1"/>
          </p:cNvSpPr>
          <p:nvPr/>
        </p:nvSpPr>
        <p:spPr bwMode="auto">
          <a:xfrm>
            <a:off x="19050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1" name="Rectangle 9"/>
          <p:cNvSpPr>
            <a:spLocks noChangeArrowheads="1"/>
          </p:cNvSpPr>
          <p:nvPr/>
        </p:nvSpPr>
        <p:spPr bwMode="auto">
          <a:xfrm>
            <a:off x="33528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2" name="Rectangle 10"/>
          <p:cNvSpPr>
            <a:spLocks noChangeArrowheads="1"/>
          </p:cNvSpPr>
          <p:nvPr/>
        </p:nvSpPr>
        <p:spPr bwMode="auto">
          <a:xfrm>
            <a:off x="48006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3" name="Rectangle 11"/>
          <p:cNvSpPr>
            <a:spLocks noChangeArrowheads="1"/>
          </p:cNvSpPr>
          <p:nvPr/>
        </p:nvSpPr>
        <p:spPr bwMode="auto">
          <a:xfrm>
            <a:off x="6248400" y="3276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4" name="Rectangle 12"/>
          <p:cNvSpPr>
            <a:spLocks noChangeArrowheads="1"/>
          </p:cNvSpPr>
          <p:nvPr/>
        </p:nvSpPr>
        <p:spPr bwMode="auto">
          <a:xfrm>
            <a:off x="19050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5" name="Rectangle 13"/>
          <p:cNvSpPr>
            <a:spLocks noChangeArrowheads="1"/>
          </p:cNvSpPr>
          <p:nvPr/>
        </p:nvSpPr>
        <p:spPr bwMode="auto">
          <a:xfrm>
            <a:off x="33528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6" name="Rectangle 14"/>
          <p:cNvSpPr>
            <a:spLocks noChangeArrowheads="1"/>
          </p:cNvSpPr>
          <p:nvPr/>
        </p:nvSpPr>
        <p:spPr bwMode="auto">
          <a:xfrm>
            <a:off x="48006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7" name="Rectangle 15"/>
          <p:cNvSpPr>
            <a:spLocks noChangeArrowheads="1"/>
          </p:cNvSpPr>
          <p:nvPr/>
        </p:nvSpPr>
        <p:spPr bwMode="auto">
          <a:xfrm>
            <a:off x="6248400" y="5181600"/>
            <a:ext cx="1143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8" name="Text Box 16"/>
          <p:cNvSpPr txBox="1">
            <a:spLocks noChangeArrowheads="1"/>
          </p:cNvSpPr>
          <p:nvPr/>
        </p:nvSpPr>
        <p:spPr bwMode="auto">
          <a:xfrm>
            <a:off x="3657600" y="266700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Plaintext</a:t>
            </a:r>
          </a:p>
        </p:txBody>
      </p:sp>
      <p:sp>
        <p:nvSpPr>
          <p:cNvPr id="996369" name="Text Box 17"/>
          <p:cNvSpPr txBox="1">
            <a:spLocks noChangeArrowheads="1"/>
          </p:cNvSpPr>
          <p:nvPr/>
        </p:nvSpPr>
        <p:spPr bwMode="auto">
          <a:xfrm>
            <a:off x="3581400" y="545465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996370" name="Line 18"/>
          <p:cNvSpPr>
            <a:spLocks noChangeShapeType="1"/>
          </p:cNvSpPr>
          <p:nvPr/>
        </p:nvSpPr>
        <p:spPr bwMode="auto">
          <a:xfrm>
            <a:off x="39624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1" name="Line 19"/>
          <p:cNvSpPr>
            <a:spLocks noChangeShapeType="1"/>
          </p:cNvSpPr>
          <p:nvPr/>
        </p:nvSpPr>
        <p:spPr bwMode="auto">
          <a:xfrm>
            <a:off x="25146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2" name="Line 20"/>
          <p:cNvSpPr>
            <a:spLocks noChangeShapeType="1"/>
          </p:cNvSpPr>
          <p:nvPr/>
        </p:nvSpPr>
        <p:spPr bwMode="auto">
          <a:xfrm>
            <a:off x="2514600" y="49530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3" name="Line 21"/>
          <p:cNvSpPr>
            <a:spLocks noChangeShapeType="1"/>
          </p:cNvSpPr>
          <p:nvPr/>
        </p:nvSpPr>
        <p:spPr bwMode="auto">
          <a:xfrm flipV="1">
            <a:off x="3200400" y="3733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4" name="Oval 22"/>
          <p:cNvSpPr>
            <a:spLocks noChangeArrowheads="1"/>
          </p:cNvSpPr>
          <p:nvPr/>
        </p:nvSpPr>
        <p:spPr bwMode="auto">
          <a:xfrm>
            <a:off x="38862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5" name="Line 23"/>
          <p:cNvSpPr>
            <a:spLocks noChangeShapeType="1"/>
          </p:cNvSpPr>
          <p:nvPr/>
        </p:nvSpPr>
        <p:spPr bwMode="auto">
          <a:xfrm>
            <a:off x="32004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6" name="Line 24"/>
          <p:cNvSpPr>
            <a:spLocks noChangeShapeType="1"/>
          </p:cNvSpPr>
          <p:nvPr/>
        </p:nvSpPr>
        <p:spPr bwMode="auto">
          <a:xfrm>
            <a:off x="32004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7" name="Line 25"/>
          <p:cNvSpPr>
            <a:spLocks noChangeShapeType="1"/>
          </p:cNvSpPr>
          <p:nvPr/>
        </p:nvSpPr>
        <p:spPr bwMode="auto">
          <a:xfrm>
            <a:off x="3962400" y="3505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8" name="Line 26"/>
          <p:cNvSpPr>
            <a:spLocks noChangeShapeType="1"/>
          </p:cNvSpPr>
          <p:nvPr/>
        </p:nvSpPr>
        <p:spPr bwMode="auto">
          <a:xfrm>
            <a:off x="54102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9" name="Line 27"/>
          <p:cNvSpPr>
            <a:spLocks noChangeShapeType="1"/>
          </p:cNvSpPr>
          <p:nvPr/>
        </p:nvSpPr>
        <p:spPr bwMode="auto">
          <a:xfrm>
            <a:off x="39624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0" name="Line 28"/>
          <p:cNvSpPr>
            <a:spLocks noChangeShapeType="1"/>
          </p:cNvSpPr>
          <p:nvPr/>
        </p:nvSpPr>
        <p:spPr bwMode="auto">
          <a:xfrm>
            <a:off x="3962400" y="49530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1" name="Line 29"/>
          <p:cNvSpPr>
            <a:spLocks noChangeShapeType="1"/>
          </p:cNvSpPr>
          <p:nvPr/>
        </p:nvSpPr>
        <p:spPr bwMode="auto">
          <a:xfrm flipV="1">
            <a:off x="4648200" y="3733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2" name="Oval 30"/>
          <p:cNvSpPr>
            <a:spLocks noChangeArrowheads="1"/>
          </p:cNvSpPr>
          <p:nvPr/>
        </p:nvSpPr>
        <p:spPr bwMode="auto">
          <a:xfrm>
            <a:off x="53340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3" name="Line 31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4" name="Line 32"/>
          <p:cNvSpPr>
            <a:spLocks noChangeShapeType="1"/>
          </p:cNvSpPr>
          <p:nvPr/>
        </p:nvSpPr>
        <p:spPr bwMode="auto">
          <a:xfrm>
            <a:off x="46482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5" name="Line 33"/>
          <p:cNvSpPr>
            <a:spLocks noChangeShapeType="1"/>
          </p:cNvSpPr>
          <p:nvPr/>
        </p:nvSpPr>
        <p:spPr bwMode="auto">
          <a:xfrm>
            <a:off x="5410200" y="3505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6" name="Line 34"/>
          <p:cNvSpPr>
            <a:spLocks noChangeShapeType="1"/>
          </p:cNvSpPr>
          <p:nvPr/>
        </p:nvSpPr>
        <p:spPr bwMode="auto">
          <a:xfrm>
            <a:off x="68580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7" name="Line 35"/>
          <p:cNvSpPr>
            <a:spLocks noChangeShapeType="1"/>
          </p:cNvSpPr>
          <p:nvPr/>
        </p:nvSpPr>
        <p:spPr bwMode="auto">
          <a:xfrm>
            <a:off x="54102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8" name="Line 36"/>
          <p:cNvSpPr>
            <a:spLocks noChangeShapeType="1"/>
          </p:cNvSpPr>
          <p:nvPr/>
        </p:nvSpPr>
        <p:spPr bwMode="auto">
          <a:xfrm>
            <a:off x="5410200" y="49530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89" name="Line 37"/>
          <p:cNvSpPr>
            <a:spLocks noChangeShapeType="1"/>
          </p:cNvSpPr>
          <p:nvPr/>
        </p:nvSpPr>
        <p:spPr bwMode="auto">
          <a:xfrm flipV="1">
            <a:off x="6096000" y="3733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0" name="Oval 38"/>
          <p:cNvSpPr>
            <a:spLocks noChangeArrowheads="1"/>
          </p:cNvSpPr>
          <p:nvPr/>
        </p:nvSpPr>
        <p:spPr bwMode="auto">
          <a:xfrm>
            <a:off x="67818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1" name="Line 39"/>
          <p:cNvSpPr>
            <a:spLocks noChangeShapeType="1"/>
          </p:cNvSpPr>
          <p:nvPr/>
        </p:nvSpPr>
        <p:spPr bwMode="auto">
          <a:xfrm>
            <a:off x="60960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2" name="Line 40"/>
          <p:cNvSpPr>
            <a:spLocks noChangeShapeType="1"/>
          </p:cNvSpPr>
          <p:nvPr/>
        </p:nvSpPr>
        <p:spPr bwMode="auto">
          <a:xfrm>
            <a:off x="60960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3" name="Line 41"/>
          <p:cNvSpPr>
            <a:spLocks noChangeShapeType="1"/>
          </p:cNvSpPr>
          <p:nvPr/>
        </p:nvSpPr>
        <p:spPr bwMode="auto">
          <a:xfrm>
            <a:off x="6858000" y="3505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4" name="Line 42"/>
          <p:cNvSpPr>
            <a:spLocks noChangeShapeType="1"/>
          </p:cNvSpPr>
          <p:nvPr/>
        </p:nvSpPr>
        <p:spPr bwMode="auto">
          <a:xfrm>
            <a:off x="6858000" y="4724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5" name="Line 43"/>
          <p:cNvSpPr>
            <a:spLocks noChangeShapeType="1"/>
          </p:cNvSpPr>
          <p:nvPr/>
        </p:nvSpPr>
        <p:spPr bwMode="auto">
          <a:xfrm>
            <a:off x="2514600" y="35052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6" name="Oval 44"/>
          <p:cNvSpPr>
            <a:spLocks noChangeArrowheads="1"/>
          </p:cNvSpPr>
          <p:nvPr/>
        </p:nvSpPr>
        <p:spPr bwMode="auto">
          <a:xfrm>
            <a:off x="2438400" y="3657600"/>
            <a:ext cx="152400" cy="152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7" name="Line 45"/>
          <p:cNvSpPr>
            <a:spLocks noChangeShapeType="1"/>
          </p:cNvSpPr>
          <p:nvPr/>
        </p:nvSpPr>
        <p:spPr bwMode="auto">
          <a:xfrm>
            <a:off x="1752600" y="37338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8" name="Line 46"/>
          <p:cNvSpPr>
            <a:spLocks noChangeShapeType="1"/>
          </p:cNvSpPr>
          <p:nvPr/>
        </p:nvSpPr>
        <p:spPr bwMode="auto">
          <a:xfrm>
            <a:off x="1752600" y="3733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99" name="Line 47"/>
          <p:cNvSpPr>
            <a:spLocks noChangeShapeType="1"/>
          </p:cNvSpPr>
          <p:nvPr/>
        </p:nvSpPr>
        <p:spPr bwMode="auto">
          <a:xfrm>
            <a:off x="2514600" y="3505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400" name="Text Box 48"/>
          <p:cNvSpPr txBox="1">
            <a:spLocks noChangeArrowheads="1"/>
          </p:cNvSpPr>
          <p:nvPr/>
        </p:nvSpPr>
        <p:spPr bwMode="auto">
          <a:xfrm>
            <a:off x="1355725" y="354330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IV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3803-7335-47D3-9CE8-3552719BD48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Build a Block Cipher</a:t>
            </a:r>
          </a:p>
        </p:txBody>
      </p:sp>
      <p:grpSp>
        <p:nvGrpSpPr>
          <p:cNvPr id="997379" name="Group 3"/>
          <p:cNvGrpSpPr>
            <a:grpSpLocks/>
          </p:cNvGrpSpPr>
          <p:nvPr/>
        </p:nvGrpSpPr>
        <p:grpSpPr bwMode="auto">
          <a:xfrm>
            <a:off x="2438400" y="2406651"/>
            <a:ext cx="5041900" cy="3841751"/>
            <a:chOff x="1536" y="1516"/>
            <a:chExt cx="3176" cy="2420"/>
          </a:xfrm>
        </p:grpSpPr>
        <p:sp>
          <p:nvSpPr>
            <p:cNvPr id="997380" name="Rectangle 4"/>
            <p:cNvSpPr>
              <a:spLocks noChangeArrowheads="1"/>
            </p:cNvSpPr>
            <p:nvPr/>
          </p:nvSpPr>
          <p:spPr bwMode="auto">
            <a:xfrm>
              <a:off x="2496" y="1893"/>
              <a:ext cx="1152" cy="1563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Block</a:t>
              </a:r>
            </a:p>
            <a:p>
              <a:pPr algn="ctr"/>
              <a:r>
                <a:rPr lang="en-US"/>
                <a:t>Cipher</a:t>
              </a:r>
            </a:p>
          </p:txBody>
        </p:sp>
        <p:sp>
          <p:nvSpPr>
            <p:cNvPr id="997381" name="Line 5"/>
            <p:cNvSpPr>
              <a:spLocks noChangeShapeType="1"/>
            </p:cNvSpPr>
            <p:nvPr/>
          </p:nvSpPr>
          <p:spPr bwMode="auto">
            <a:xfrm>
              <a:off x="1536" y="2688"/>
              <a:ext cx="960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82" name="Text Box 6"/>
            <p:cNvSpPr txBox="1">
              <a:spLocks noChangeArrowheads="1"/>
            </p:cNvSpPr>
            <p:nvPr/>
          </p:nvSpPr>
          <p:spPr bwMode="auto">
            <a:xfrm>
              <a:off x="2220" y="1516"/>
              <a:ext cx="11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Plaintext</a:t>
              </a:r>
            </a:p>
          </p:txBody>
        </p:sp>
        <p:sp>
          <p:nvSpPr>
            <p:cNvPr id="997383" name="Text Box 7"/>
            <p:cNvSpPr txBox="1">
              <a:spLocks noChangeArrowheads="1"/>
            </p:cNvSpPr>
            <p:nvPr/>
          </p:nvSpPr>
          <p:spPr bwMode="auto">
            <a:xfrm>
              <a:off x="3380" y="3532"/>
              <a:ext cx="13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/>
                <a:t>Ciphertext</a:t>
              </a:r>
              <a:endParaRPr lang="en-US" dirty="0"/>
            </a:p>
          </p:txBody>
        </p:sp>
        <p:sp>
          <p:nvSpPr>
            <p:cNvPr id="997384" name="Text Box 8"/>
            <p:cNvSpPr txBox="1">
              <a:spLocks noChangeArrowheads="1"/>
            </p:cNvSpPr>
            <p:nvPr/>
          </p:nvSpPr>
          <p:spPr bwMode="auto">
            <a:xfrm>
              <a:off x="1852" y="2476"/>
              <a:ext cx="5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  <p:sp>
          <p:nvSpPr>
            <p:cNvPr id="997385" name="Line 9"/>
            <p:cNvSpPr>
              <a:spLocks noChangeShapeType="1"/>
            </p:cNvSpPr>
            <p:nvPr/>
          </p:nvSpPr>
          <p:spPr bwMode="auto">
            <a:xfrm>
              <a:off x="3072" y="1632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86" name="Line 10"/>
            <p:cNvSpPr>
              <a:spLocks noChangeShapeType="1"/>
            </p:cNvSpPr>
            <p:nvPr/>
          </p:nvSpPr>
          <p:spPr bwMode="auto">
            <a:xfrm flipH="1">
              <a:off x="2832" y="163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87" name="Line 11"/>
            <p:cNvSpPr>
              <a:spLocks noChangeShapeType="1"/>
            </p:cNvSpPr>
            <p:nvPr/>
          </p:nvSpPr>
          <p:spPr bwMode="auto">
            <a:xfrm>
              <a:off x="3072" y="345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88" name="Line 12"/>
            <p:cNvSpPr>
              <a:spLocks noChangeShapeType="1"/>
            </p:cNvSpPr>
            <p:nvPr/>
          </p:nvSpPr>
          <p:spPr bwMode="auto">
            <a:xfrm>
              <a:off x="3072" y="3648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170-4915-4C11-A22A-F2B015454C9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998403" name="Rectangle 3"/>
          <p:cNvSpPr>
            <a:spLocks noChangeArrowheads="1"/>
          </p:cNvSpPr>
          <p:nvPr/>
        </p:nvSpPr>
        <p:spPr bwMode="auto">
          <a:xfrm>
            <a:off x="2971800" y="25908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04" name="Rectangle 4"/>
          <p:cNvSpPr>
            <a:spLocks noChangeArrowheads="1"/>
          </p:cNvSpPr>
          <p:nvPr/>
        </p:nvSpPr>
        <p:spPr bwMode="auto">
          <a:xfrm>
            <a:off x="4572000" y="25908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05" name="Rectangle 5"/>
          <p:cNvSpPr>
            <a:spLocks noChangeArrowheads="1"/>
          </p:cNvSpPr>
          <p:nvPr/>
        </p:nvSpPr>
        <p:spPr bwMode="auto">
          <a:xfrm>
            <a:off x="4114800" y="3048000"/>
            <a:ext cx="8382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Ugly</a:t>
            </a:r>
            <a:endParaRPr lang="en-US"/>
          </a:p>
        </p:txBody>
      </p:sp>
      <p:sp>
        <p:nvSpPr>
          <p:cNvPr id="998406" name="Rectangle 6"/>
          <p:cNvSpPr>
            <a:spLocks noChangeArrowheads="1"/>
          </p:cNvSpPr>
          <p:nvPr/>
        </p:nvSpPr>
        <p:spPr bwMode="auto">
          <a:xfrm>
            <a:off x="2971800" y="48006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07" name="Rectangle 7"/>
          <p:cNvSpPr>
            <a:spLocks noChangeArrowheads="1"/>
          </p:cNvSpPr>
          <p:nvPr/>
        </p:nvSpPr>
        <p:spPr bwMode="auto">
          <a:xfrm>
            <a:off x="4572000" y="48006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08" name="Line 8"/>
          <p:cNvSpPr>
            <a:spLocks noChangeShapeType="1"/>
          </p:cNvSpPr>
          <p:nvPr/>
        </p:nvSpPr>
        <p:spPr bwMode="auto">
          <a:xfrm>
            <a:off x="4953000" y="33528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09" name="Line 9"/>
          <p:cNvSpPr>
            <a:spLocks noChangeShapeType="1"/>
          </p:cNvSpPr>
          <p:nvPr/>
        </p:nvSpPr>
        <p:spPr bwMode="auto">
          <a:xfrm>
            <a:off x="3886200" y="33528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0" name="Oval 10"/>
          <p:cNvSpPr>
            <a:spLocks noChangeArrowheads="1"/>
          </p:cNvSpPr>
          <p:nvPr/>
        </p:nvSpPr>
        <p:spPr bwMode="auto">
          <a:xfrm>
            <a:off x="3581400" y="3200400"/>
            <a:ext cx="304800" cy="3048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1" name="Line 11"/>
          <p:cNvSpPr>
            <a:spLocks noChangeShapeType="1"/>
          </p:cNvSpPr>
          <p:nvPr/>
        </p:nvSpPr>
        <p:spPr bwMode="auto">
          <a:xfrm>
            <a:off x="3733800" y="29718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2" name="Line 12"/>
          <p:cNvSpPr>
            <a:spLocks noChangeShapeType="1"/>
          </p:cNvSpPr>
          <p:nvPr/>
        </p:nvSpPr>
        <p:spPr bwMode="auto">
          <a:xfrm>
            <a:off x="5334000" y="28194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3" name="Line 13"/>
          <p:cNvSpPr>
            <a:spLocks noChangeShapeType="1"/>
          </p:cNvSpPr>
          <p:nvPr/>
        </p:nvSpPr>
        <p:spPr bwMode="auto">
          <a:xfrm flipH="1">
            <a:off x="3581400" y="33528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4" name="Line 14"/>
          <p:cNvSpPr>
            <a:spLocks noChangeShapeType="1"/>
          </p:cNvSpPr>
          <p:nvPr/>
        </p:nvSpPr>
        <p:spPr bwMode="auto">
          <a:xfrm>
            <a:off x="3733800" y="44196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5" name="Line 15"/>
          <p:cNvSpPr>
            <a:spLocks noChangeShapeType="1"/>
          </p:cNvSpPr>
          <p:nvPr/>
        </p:nvSpPr>
        <p:spPr bwMode="auto">
          <a:xfrm>
            <a:off x="5334000" y="44196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6" name="Line 16"/>
          <p:cNvSpPr>
            <a:spLocks noChangeShapeType="1"/>
          </p:cNvSpPr>
          <p:nvPr/>
        </p:nvSpPr>
        <p:spPr bwMode="auto">
          <a:xfrm>
            <a:off x="3733800" y="3733800"/>
            <a:ext cx="1600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7" name="Line 17"/>
          <p:cNvSpPr>
            <a:spLocks noChangeShapeType="1"/>
          </p:cNvSpPr>
          <p:nvPr/>
        </p:nvSpPr>
        <p:spPr bwMode="auto">
          <a:xfrm flipH="1">
            <a:off x="3733800" y="3733800"/>
            <a:ext cx="1600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8" name="Line 18"/>
          <p:cNvSpPr>
            <a:spLocks noChangeShapeType="1"/>
          </p:cNvSpPr>
          <p:nvPr/>
        </p:nvSpPr>
        <p:spPr bwMode="auto">
          <a:xfrm>
            <a:off x="3733800" y="2819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9" name="Rectangle 19"/>
          <p:cNvSpPr>
            <a:spLocks noChangeArrowheads="1"/>
          </p:cNvSpPr>
          <p:nvPr/>
        </p:nvSpPr>
        <p:spPr bwMode="auto">
          <a:xfrm>
            <a:off x="4495800" y="2590800"/>
            <a:ext cx="76200" cy="228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20" name="Rectangle 20"/>
          <p:cNvSpPr>
            <a:spLocks noChangeArrowheads="1"/>
          </p:cNvSpPr>
          <p:nvPr/>
        </p:nvSpPr>
        <p:spPr bwMode="auto">
          <a:xfrm>
            <a:off x="4495800" y="4800600"/>
            <a:ext cx="76200" cy="228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935A-B97D-4CF4-B3CE-163066DFF0A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999427" name="Rectangle 3"/>
          <p:cNvSpPr>
            <a:spLocks noChangeArrowheads="1"/>
          </p:cNvSpPr>
          <p:nvPr/>
        </p:nvSpPr>
        <p:spPr bwMode="auto">
          <a:xfrm>
            <a:off x="2971800" y="25908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28" name="Rectangle 4"/>
          <p:cNvSpPr>
            <a:spLocks noChangeArrowheads="1"/>
          </p:cNvSpPr>
          <p:nvPr/>
        </p:nvSpPr>
        <p:spPr bwMode="auto">
          <a:xfrm>
            <a:off x="4572000" y="25908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29" name="Rectangle 5"/>
          <p:cNvSpPr>
            <a:spLocks noChangeArrowheads="1"/>
          </p:cNvSpPr>
          <p:nvPr/>
        </p:nvSpPr>
        <p:spPr bwMode="auto">
          <a:xfrm>
            <a:off x="4114800" y="3048000"/>
            <a:ext cx="8382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Ugly</a:t>
            </a:r>
            <a:endParaRPr lang="en-US"/>
          </a:p>
        </p:txBody>
      </p:sp>
      <p:sp>
        <p:nvSpPr>
          <p:cNvPr id="999430" name="Rectangle 6"/>
          <p:cNvSpPr>
            <a:spLocks noChangeArrowheads="1"/>
          </p:cNvSpPr>
          <p:nvPr/>
        </p:nvSpPr>
        <p:spPr bwMode="auto">
          <a:xfrm>
            <a:off x="2971800" y="48006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1" name="Rectangle 7"/>
          <p:cNvSpPr>
            <a:spLocks noChangeArrowheads="1"/>
          </p:cNvSpPr>
          <p:nvPr/>
        </p:nvSpPr>
        <p:spPr bwMode="auto">
          <a:xfrm>
            <a:off x="4572000" y="48006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2" name="Line 8"/>
          <p:cNvSpPr>
            <a:spLocks noChangeShapeType="1"/>
          </p:cNvSpPr>
          <p:nvPr/>
        </p:nvSpPr>
        <p:spPr bwMode="auto">
          <a:xfrm>
            <a:off x="4953000" y="33528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3" name="Line 9"/>
          <p:cNvSpPr>
            <a:spLocks noChangeShapeType="1"/>
          </p:cNvSpPr>
          <p:nvPr/>
        </p:nvSpPr>
        <p:spPr bwMode="auto">
          <a:xfrm>
            <a:off x="3886200" y="33528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4" name="Oval 10"/>
          <p:cNvSpPr>
            <a:spLocks noChangeArrowheads="1"/>
          </p:cNvSpPr>
          <p:nvPr/>
        </p:nvSpPr>
        <p:spPr bwMode="auto">
          <a:xfrm>
            <a:off x="3581400" y="3200400"/>
            <a:ext cx="304800" cy="3048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5" name="Line 11"/>
          <p:cNvSpPr>
            <a:spLocks noChangeShapeType="1"/>
          </p:cNvSpPr>
          <p:nvPr/>
        </p:nvSpPr>
        <p:spPr bwMode="auto">
          <a:xfrm>
            <a:off x="3733800" y="29718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6" name="Line 12"/>
          <p:cNvSpPr>
            <a:spLocks noChangeShapeType="1"/>
          </p:cNvSpPr>
          <p:nvPr/>
        </p:nvSpPr>
        <p:spPr bwMode="auto">
          <a:xfrm>
            <a:off x="5334000" y="28194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7" name="Line 13"/>
          <p:cNvSpPr>
            <a:spLocks noChangeShapeType="1"/>
          </p:cNvSpPr>
          <p:nvPr/>
        </p:nvSpPr>
        <p:spPr bwMode="auto">
          <a:xfrm flipH="1">
            <a:off x="3581400" y="33528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8" name="Line 14"/>
          <p:cNvSpPr>
            <a:spLocks noChangeShapeType="1"/>
          </p:cNvSpPr>
          <p:nvPr/>
        </p:nvSpPr>
        <p:spPr bwMode="auto">
          <a:xfrm>
            <a:off x="3733800" y="44196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39" name="Line 15"/>
          <p:cNvSpPr>
            <a:spLocks noChangeShapeType="1"/>
          </p:cNvSpPr>
          <p:nvPr/>
        </p:nvSpPr>
        <p:spPr bwMode="auto">
          <a:xfrm>
            <a:off x="5334000" y="44196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0" name="Line 16"/>
          <p:cNvSpPr>
            <a:spLocks noChangeShapeType="1"/>
          </p:cNvSpPr>
          <p:nvPr/>
        </p:nvSpPr>
        <p:spPr bwMode="auto">
          <a:xfrm>
            <a:off x="3733800" y="3733800"/>
            <a:ext cx="1600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1" name="Line 17"/>
          <p:cNvSpPr>
            <a:spLocks noChangeShapeType="1"/>
          </p:cNvSpPr>
          <p:nvPr/>
        </p:nvSpPr>
        <p:spPr bwMode="auto">
          <a:xfrm flipH="1">
            <a:off x="3733800" y="3733800"/>
            <a:ext cx="1600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2" name="Line 18"/>
          <p:cNvSpPr>
            <a:spLocks noChangeShapeType="1"/>
          </p:cNvSpPr>
          <p:nvPr/>
        </p:nvSpPr>
        <p:spPr bwMode="auto">
          <a:xfrm>
            <a:off x="3733800" y="2819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3" name="Line 19"/>
          <p:cNvSpPr>
            <a:spLocks noChangeShapeType="1"/>
          </p:cNvSpPr>
          <p:nvPr/>
        </p:nvSpPr>
        <p:spPr bwMode="auto">
          <a:xfrm flipV="1">
            <a:off x="3733800" y="35052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4" name="Rectangle 20"/>
          <p:cNvSpPr>
            <a:spLocks noChangeArrowheads="1"/>
          </p:cNvSpPr>
          <p:nvPr/>
        </p:nvSpPr>
        <p:spPr bwMode="auto">
          <a:xfrm>
            <a:off x="4495800" y="2590800"/>
            <a:ext cx="76200" cy="228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9445" name="Rectangle 21"/>
          <p:cNvSpPr>
            <a:spLocks noChangeArrowheads="1"/>
          </p:cNvSpPr>
          <p:nvPr/>
        </p:nvSpPr>
        <p:spPr bwMode="auto">
          <a:xfrm>
            <a:off x="4495800" y="4800600"/>
            <a:ext cx="76200" cy="228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D50F-F486-4F3C-A209-88CA76A0D73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 (by inductive hypothesis).</a:t>
                </a:r>
                <a:endParaRPr lang="en-US" sz="3200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4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3004-B4B2-40DC-AFE7-2EB446EB65C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1000451" name="Rectangle 3"/>
          <p:cNvSpPr>
            <a:spLocks noChangeArrowheads="1"/>
          </p:cNvSpPr>
          <p:nvPr/>
        </p:nvSpPr>
        <p:spPr bwMode="auto">
          <a:xfrm>
            <a:off x="2971800" y="25908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52" name="Rectangle 4"/>
          <p:cNvSpPr>
            <a:spLocks noChangeArrowheads="1"/>
          </p:cNvSpPr>
          <p:nvPr/>
        </p:nvSpPr>
        <p:spPr bwMode="auto">
          <a:xfrm>
            <a:off x="4572000" y="25908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53" name="Rectangle 5"/>
          <p:cNvSpPr>
            <a:spLocks noChangeArrowheads="1"/>
          </p:cNvSpPr>
          <p:nvPr/>
        </p:nvSpPr>
        <p:spPr bwMode="auto">
          <a:xfrm>
            <a:off x="4114800" y="3048000"/>
            <a:ext cx="8382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Ugly</a:t>
            </a:r>
            <a:endParaRPr lang="en-US"/>
          </a:p>
        </p:txBody>
      </p:sp>
      <p:sp>
        <p:nvSpPr>
          <p:cNvPr id="1000454" name="Rectangle 6"/>
          <p:cNvSpPr>
            <a:spLocks noChangeArrowheads="1"/>
          </p:cNvSpPr>
          <p:nvPr/>
        </p:nvSpPr>
        <p:spPr bwMode="auto">
          <a:xfrm>
            <a:off x="2971800" y="48006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55" name="Rectangle 7"/>
          <p:cNvSpPr>
            <a:spLocks noChangeArrowheads="1"/>
          </p:cNvSpPr>
          <p:nvPr/>
        </p:nvSpPr>
        <p:spPr bwMode="auto">
          <a:xfrm>
            <a:off x="4572000" y="4800600"/>
            <a:ext cx="15240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56" name="Line 8"/>
          <p:cNvSpPr>
            <a:spLocks noChangeShapeType="1"/>
          </p:cNvSpPr>
          <p:nvPr/>
        </p:nvSpPr>
        <p:spPr bwMode="auto">
          <a:xfrm>
            <a:off x="4953000" y="33528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57" name="Line 9"/>
          <p:cNvSpPr>
            <a:spLocks noChangeShapeType="1"/>
          </p:cNvSpPr>
          <p:nvPr/>
        </p:nvSpPr>
        <p:spPr bwMode="auto">
          <a:xfrm>
            <a:off x="3886200" y="33528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58" name="Oval 10"/>
          <p:cNvSpPr>
            <a:spLocks noChangeArrowheads="1"/>
          </p:cNvSpPr>
          <p:nvPr/>
        </p:nvSpPr>
        <p:spPr bwMode="auto">
          <a:xfrm>
            <a:off x="3581400" y="3200400"/>
            <a:ext cx="304800" cy="3048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59" name="Line 11"/>
          <p:cNvSpPr>
            <a:spLocks noChangeShapeType="1"/>
          </p:cNvSpPr>
          <p:nvPr/>
        </p:nvSpPr>
        <p:spPr bwMode="auto">
          <a:xfrm>
            <a:off x="3733800" y="29718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0" name="Line 12"/>
          <p:cNvSpPr>
            <a:spLocks noChangeShapeType="1"/>
          </p:cNvSpPr>
          <p:nvPr/>
        </p:nvSpPr>
        <p:spPr bwMode="auto">
          <a:xfrm>
            <a:off x="5334000" y="28194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1" name="Line 13"/>
          <p:cNvSpPr>
            <a:spLocks noChangeShapeType="1"/>
          </p:cNvSpPr>
          <p:nvPr/>
        </p:nvSpPr>
        <p:spPr bwMode="auto">
          <a:xfrm flipH="1">
            <a:off x="3581400" y="33528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2" name="Line 14"/>
          <p:cNvSpPr>
            <a:spLocks noChangeShapeType="1"/>
          </p:cNvSpPr>
          <p:nvPr/>
        </p:nvSpPr>
        <p:spPr bwMode="auto">
          <a:xfrm>
            <a:off x="3733800" y="44196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3" name="Line 15"/>
          <p:cNvSpPr>
            <a:spLocks noChangeShapeType="1"/>
          </p:cNvSpPr>
          <p:nvPr/>
        </p:nvSpPr>
        <p:spPr bwMode="auto">
          <a:xfrm>
            <a:off x="5334000" y="44196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4" name="Line 16"/>
          <p:cNvSpPr>
            <a:spLocks noChangeShapeType="1"/>
          </p:cNvSpPr>
          <p:nvPr/>
        </p:nvSpPr>
        <p:spPr bwMode="auto">
          <a:xfrm>
            <a:off x="3733800" y="3733800"/>
            <a:ext cx="1600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5" name="Line 17"/>
          <p:cNvSpPr>
            <a:spLocks noChangeShapeType="1"/>
          </p:cNvSpPr>
          <p:nvPr/>
        </p:nvSpPr>
        <p:spPr bwMode="auto">
          <a:xfrm flipH="1">
            <a:off x="3733800" y="3733800"/>
            <a:ext cx="1600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6" name="Line 18"/>
          <p:cNvSpPr>
            <a:spLocks noChangeShapeType="1"/>
          </p:cNvSpPr>
          <p:nvPr/>
        </p:nvSpPr>
        <p:spPr bwMode="auto">
          <a:xfrm>
            <a:off x="3733800" y="2819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7" name="Rectangle 19"/>
          <p:cNvSpPr>
            <a:spLocks noChangeArrowheads="1"/>
          </p:cNvSpPr>
          <p:nvPr/>
        </p:nvSpPr>
        <p:spPr bwMode="auto">
          <a:xfrm>
            <a:off x="4495800" y="2590800"/>
            <a:ext cx="76200" cy="228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8" name="Rectangle 20"/>
          <p:cNvSpPr>
            <a:spLocks noChangeArrowheads="1"/>
          </p:cNvSpPr>
          <p:nvPr/>
        </p:nvSpPr>
        <p:spPr bwMode="auto">
          <a:xfrm>
            <a:off x="4495800" y="4800600"/>
            <a:ext cx="76200" cy="228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E561-E727-4F63-9199-A9D709BCBFF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grpSp>
        <p:nvGrpSpPr>
          <p:cNvPr id="1001474" name="Group 2"/>
          <p:cNvGrpSpPr>
            <a:grpSpLocks/>
          </p:cNvGrpSpPr>
          <p:nvPr/>
        </p:nvGrpSpPr>
        <p:grpSpPr bwMode="auto">
          <a:xfrm>
            <a:off x="2971800" y="1828800"/>
            <a:ext cx="3124200" cy="2438400"/>
            <a:chOff x="1872" y="1632"/>
            <a:chExt cx="1968" cy="1536"/>
          </a:xfrm>
        </p:grpSpPr>
        <p:sp>
          <p:nvSpPr>
            <p:cNvPr id="1001475" name="Rectangle 3"/>
            <p:cNvSpPr>
              <a:spLocks noChangeArrowheads="1"/>
            </p:cNvSpPr>
            <p:nvPr/>
          </p:nvSpPr>
          <p:spPr bwMode="auto">
            <a:xfrm>
              <a:off x="1872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76" name="Rectangle 4"/>
            <p:cNvSpPr>
              <a:spLocks noChangeArrowheads="1"/>
            </p:cNvSpPr>
            <p:nvPr/>
          </p:nvSpPr>
          <p:spPr bwMode="auto">
            <a:xfrm>
              <a:off x="2880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77" name="Rectangle 5"/>
            <p:cNvSpPr>
              <a:spLocks noChangeArrowheads="1"/>
            </p:cNvSpPr>
            <p:nvPr/>
          </p:nvSpPr>
          <p:spPr bwMode="auto">
            <a:xfrm>
              <a:off x="2592" y="1920"/>
              <a:ext cx="52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Ugly</a:t>
              </a:r>
              <a:endParaRPr lang="en-US"/>
            </a:p>
          </p:txBody>
        </p:sp>
        <p:sp>
          <p:nvSpPr>
            <p:cNvPr id="1001478" name="Rectangle 6"/>
            <p:cNvSpPr>
              <a:spLocks noChangeArrowheads="1"/>
            </p:cNvSpPr>
            <p:nvPr/>
          </p:nvSpPr>
          <p:spPr bwMode="auto">
            <a:xfrm>
              <a:off x="1872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79" name="Rectangle 7"/>
            <p:cNvSpPr>
              <a:spLocks noChangeArrowheads="1"/>
            </p:cNvSpPr>
            <p:nvPr/>
          </p:nvSpPr>
          <p:spPr bwMode="auto">
            <a:xfrm>
              <a:off x="2880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0" name="Line 8"/>
            <p:cNvSpPr>
              <a:spLocks noChangeShapeType="1"/>
            </p:cNvSpPr>
            <p:nvPr/>
          </p:nvSpPr>
          <p:spPr bwMode="auto">
            <a:xfrm>
              <a:off x="3120" y="211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1" name="Line 9"/>
            <p:cNvSpPr>
              <a:spLocks noChangeShapeType="1"/>
            </p:cNvSpPr>
            <p:nvPr/>
          </p:nvSpPr>
          <p:spPr bwMode="auto">
            <a:xfrm>
              <a:off x="2448" y="2112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2" name="Oval 10"/>
            <p:cNvSpPr>
              <a:spLocks noChangeArrowheads="1"/>
            </p:cNvSpPr>
            <p:nvPr/>
          </p:nvSpPr>
          <p:spPr bwMode="auto">
            <a:xfrm>
              <a:off x="2256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3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4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4" name="Line 12"/>
            <p:cNvSpPr>
              <a:spLocks noChangeShapeType="1"/>
            </p:cNvSpPr>
            <p:nvPr/>
          </p:nvSpPr>
          <p:spPr bwMode="auto">
            <a:xfrm>
              <a:off x="3360" y="1776"/>
              <a:ext cx="0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5" name="Line 13"/>
            <p:cNvSpPr>
              <a:spLocks noChangeShapeType="1"/>
            </p:cNvSpPr>
            <p:nvPr/>
          </p:nvSpPr>
          <p:spPr bwMode="auto">
            <a:xfrm flipH="1">
              <a:off x="2256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6" name="Line 14"/>
            <p:cNvSpPr>
              <a:spLocks noChangeShapeType="1"/>
            </p:cNvSpPr>
            <p:nvPr/>
          </p:nvSpPr>
          <p:spPr bwMode="auto">
            <a:xfrm>
              <a:off x="2352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7" name="Line 15"/>
            <p:cNvSpPr>
              <a:spLocks noChangeShapeType="1"/>
            </p:cNvSpPr>
            <p:nvPr/>
          </p:nvSpPr>
          <p:spPr bwMode="auto">
            <a:xfrm>
              <a:off x="3360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8" name="Line 16"/>
            <p:cNvSpPr>
              <a:spLocks noChangeShapeType="1"/>
            </p:cNvSpPr>
            <p:nvPr/>
          </p:nvSpPr>
          <p:spPr bwMode="auto">
            <a:xfrm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9" name="Line 17"/>
            <p:cNvSpPr>
              <a:spLocks noChangeShapeType="1"/>
            </p:cNvSpPr>
            <p:nvPr/>
          </p:nvSpPr>
          <p:spPr bwMode="auto">
            <a:xfrm flipH="1"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90" name="Line 18"/>
            <p:cNvSpPr>
              <a:spLocks noChangeShapeType="1"/>
            </p:cNvSpPr>
            <p:nvPr/>
          </p:nvSpPr>
          <p:spPr bwMode="auto">
            <a:xfrm>
              <a:off x="2352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91" name="Rectangle 19"/>
            <p:cNvSpPr>
              <a:spLocks noChangeArrowheads="1"/>
            </p:cNvSpPr>
            <p:nvPr/>
          </p:nvSpPr>
          <p:spPr bwMode="auto">
            <a:xfrm>
              <a:off x="2832" y="1632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92" name="Rectangle 20"/>
            <p:cNvSpPr>
              <a:spLocks noChangeArrowheads="1"/>
            </p:cNvSpPr>
            <p:nvPr/>
          </p:nvSpPr>
          <p:spPr bwMode="auto">
            <a:xfrm>
              <a:off x="2832" y="3024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14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1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51F4-3B1B-4FB6-BD4E-20AD6B74988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grpSp>
        <p:nvGrpSpPr>
          <p:cNvPr id="1002499" name="Group 3"/>
          <p:cNvGrpSpPr>
            <a:grpSpLocks/>
          </p:cNvGrpSpPr>
          <p:nvPr/>
        </p:nvGrpSpPr>
        <p:grpSpPr bwMode="auto">
          <a:xfrm>
            <a:off x="2971800" y="1828800"/>
            <a:ext cx="3124200" cy="2438400"/>
            <a:chOff x="1872" y="1632"/>
            <a:chExt cx="1968" cy="1536"/>
          </a:xfrm>
        </p:grpSpPr>
        <p:sp>
          <p:nvSpPr>
            <p:cNvPr id="1002500" name="Rectangle 4"/>
            <p:cNvSpPr>
              <a:spLocks noChangeArrowheads="1"/>
            </p:cNvSpPr>
            <p:nvPr/>
          </p:nvSpPr>
          <p:spPr bwMode="auto">
            <a:xfrm>
              <a:off x="1872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01" name="Rectangle 5"/>
            <p:cNvSpPr>
              <a:spLocks noChangeArrowheads="1"/>
            </p:cNvSpPr>
            <p:nvPr/>
          </p:nvSpPr>
          <p:spPr bwMode="auto">
            <a:xfrm>
              <a:off x="2880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02" name="Rectangle 6"/>
            <p:cNvSpPr>
              <a:spLocks noChangeArrowheads="1"/>
            </p:cNvSpPr>
            <p:nvPr/>
          </p:nvSpPr>
          <p:spPr bwMode="auto">
            <a:xfrm>
              <a:off x="2592" y="1920"/>
              <a:ext cx="52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Ugly</a:t>
              </a:r>
              <a:endParaRPr lang="en-US"/>
            </a:p>
          </p:txBody>
        </p:sp>
        <p:sp>
          <p:nvSpPr>
            <p:cNvPr id="1002503" name="Rectangle 7"/>
            <p:cNvSpPr>
              <a:spLocks noChangeArrowheads="1"/>
            </p:cNvSpPr>
            <p:nvPr/>
          </p:nvSpPr>
          <p:spPr bwMode="auto">
            <a:xfrm>
              <a:off x="1872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04" name="Rectangle 8"/>
            <p:cNvSpPr>
              <a:spLocks noChangeArrowheads="1"/>
            </p:cNvSpPr>
            <p:nvPr/>
          </p:nvSpPr>
          <p:spPr bwMode="auto">
            <a:xfrm>
              <a:off x="2880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05" name="Line 9"/>
            <p:cNvSpPr>
              <a:spLocks noChangeShapeType="1"/>
            </p:cNvSpPr>
            <p:nvPr/>
          </p:nvSpPr>
          <p:spPr bwMode="auto">
            <a:xfrm>
              <a:off x="3120" y="211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06" name="Line 10"/>
            <p:cNvSpPr>
              <a:spLocks noChangeShapeType="1"/>
            </p:cNvSpPr>
            <p:nvPr/>
          </p:nvSpPr>
          <p:spPr bwMode="auto">
            <a:xfrm>
              <a:off x="2448" y="2112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07" name="Oval 11"/>
            <p:cNvSpPr>
              <a:spLocks noChangeArrowheads="1"/>
            </p:cNvSpPr>
            <p:nvPr/>
          </p:nvSpPr>
          <p:spPr bwMode="auto">
            <a:xfrm>
              <a:off x="2256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08" name="Line 12"/>
            <p:cNvSpPr>
              <a:spLocks noChangeShapeType="1"/>
            </p:cNvSpPr>
            <p:nvPr/>
          </p:nvSpPr>
          <p:spPr bwMode="auto">
            <a:xfrm>
              <a:off x="2352" y="1872"/>
              <a:ext cx="0" cy="4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09" name="Line 13"/>
            <p:cNvSpPr>
              <a:spLocks noChangeShapeType="1"/>
            </p:cNvSpPr>
            <p:nvPr/>
          </p:nvSpPr>
          <p:spPr bwMode="auto">
            <a:xfrm>
              <a:off x="3360" y="1776"/>
              <a:ext cx="0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10" name="Line 14"/>
            <p:cNvSpPr>
              <a:spLocks noChangeShapeType="1"/>
            </p:cNvSpPr>
            <p:nvPr/>
          </p:nvSpPr>
          <p:spPr bwMode="auto">
            <a:xfrm flipH="1">
              <a:off x="2256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11" name="Line 15"/>
            <p:cNvSpPr>
              <a:spLocks noChangeShapeType="1"/>
            </p:cNvSpPr>
            <p:nvPr/>
          </p:nvSpPr>
          <p:spPr bwMode="auto">
            <a:xfrm>
              <a:off x="2352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12" name="Line 16"/>
            <p:cNvSpPr>
              <a:spLocks noChangeShapeType="1"/>
            </p:cNvSpPr>
            <p:nvPr/>
          </p:nvSpPr>
          <p:spPr bwMode="auto">
            <a:xfrm>
              <a:off x="3360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13" name="Line 17"/>
            <p:cNvSpPr>
              <a:spLocks noChangeShapeType="1"/>
            </p:cNvSpPr>
            <p:nvPr/>
          </p:nvSpPr>
          <p:spPr bwMode="auto">
            <a:xfrm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14" name="Line 18"/>
            <p:cNvSpPr>
              <a:spLocks noChangeShapeType="1"/>
            </p:cNvSpPr>
            <p:nvPr/>
          </p:nvSpPr>
          <p:spPr bwMode="auto">
            <a:xfrm flipH="1"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15" name="Line 19"/>
            <p:cNvSpPr>
              <a:spLocks noChangeShapeType="1"/>
            </p:cNvSpPr>
            <p:nvPr/>
          </p:nvSpPr>
          <p:spPr bwMode="auto">
            <a:xfrm>
              <a:off x="2352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16" name="Rectangle 20"/>
            <p:cNvSpPr>
              <a:spLocks noChangeArrowheads="1"/>
            </p:cNvSpPr>
            <p:nvPr/>
          </p:nvSpPr>
          <p:spPr bwMode="auto">
            <a:xfrm>
              <a:off x="2832" y="1632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17" name="Rectangle 21"/>
            <p:cNvSpPr>
              <a:spLocks noChangeArrowheads="1"/>
            </p:cNvSpPr>
            <p:nvPr/>
          </p:nvSpPr>
          <p:spPr bwMode="auto">
            <a:xfrm>
              <a:off x="2832" y="3024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2518" name="Group 22"/>
          <p:cNvGrpSpPr>
            <a:grpSpLocks/>
          </p:cNvGrpSpPr>
          <p:nvPr/>
        </p:nvGrpSpPr>
        <p:grpSpPr bwMode="auto">
          <a:xfrm>
            <a:off x="2971800" y="4038600"/>
            <a:ext cx="3124200" cy="2438400"/>
            <a:chOff x="1872" y="1632"/>
            <a:chExt cx="1968" cy="1536"/>
          </a:xfrm>
        </p:grpSpPr>
        <p:sp>
          <p:nvSpPr>
            <p:cNvPr id="1002519" name="Rectangle 23"/>
            <p:cNvSpPr>
              <a:spLocks noChangeArrowheads="1"/>
            </p:cNvSpPr>
            <p:nvPr/>
          </p:nvSpPr>
          <p:spPr bwMode="auto">
            <a:xfrm>
              <a:off x="1872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0" name="Rectangle 24"/>
            <p:cNvSpPr>
              <a:spLocks noChangeArrowheads="1"/>
            </p:cNvSpPr>
            <p:nvPr/>
          </p:nvSpPr>
          <p:spPr bwMode="auto">
            <a:xfrm>
              <a:off x="2880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1" name="Rectangle 25"/>
            <p:cNvSpPr>
              <a:spLocks noChangeArrowheads="1"/>
            </p:cNvSpPr>
            <p:nvPr/>
          </p:nvSpPr>
          <p:spPr bwMode="auto">
            <a:xfrm>
              <a:off x="2592" y="1920"/>
              <a:ext cx="52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Ugly</a:t>
              </a:r>
              <a:endParaRPr lang="en-US"/>
            </a:p>
          </p:txBody>
        </p:sp>
        <p:sp>
          <p:nvSpPr>
            <p:cNvPr id="1002522" name="Rectangle 26"/>
            <p:cNvSpPr>
              <a:spLocks noChangeArrowheads="1"/>
            </p:cNvSpPr>
            <p:nvPr/>
          </p:nvSpPr>
          <p:spPr bwMode="auto">
            <a:xfrm>
              <a:off x="1872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3" name="Rectangle 27"/>
            <p:cNvSpPr>
              <a:spLocks noChangeArrowheads="1"/>
            </p:cNvSpPr>
            <p:nvPr/>
          </p:nvSpPr>
          <p:spPr bwMode="auto">
            <a:xfrm>
              <a:off x="2880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4" name="Line 28"/>
            <p:cNvSpPr>
              <a:spLocks noChangeShapeType="1"/>
            </p:cNvSpPr>
            <p:nvPr/>
          </p:nvSpPr>
          <p:spPr bwMode="auto">
            <a:xfrm>
              <a:off x="3120" y="211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5" name="Line 29"/>
            <p:cNvSpPr>
              <a:spLocks noChangeShapeType="1"/>
            </p:cNvSpPr>
            <p:nvPr/>
          </p:nvSpPr>
          <p:spPr bwMode="auto">
            <a:xfrm>
              <a:off x="2448" y="2112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6" name="Oval 30"/>
            <p:cNvSpPr>
              <a:spLocks noChangeArrowheads="1"/>
            </p:cNvSpPr>
            <p:nvPr/>
          </p:nvSpPr>
          <p:spPr bwMode="auto">
            <a:xfrm>
              <a:off x="2256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7" name="Line 31"/>
            <p:cNvSpPr>
              <a:spLocks noChangeShapeType="1"/>
            </p:cNvSpPr>
            <p:nvPr/>
          </p:nvSpPr>
          <p:spPr bwMode="auto">
            <a:xfrm>
              <a:off x="2352" y="1872"/>
              <a:ext cx="0" cy="4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8" name="Line 32"/>
            <p:cNvSpPr>
              <a:spLocks noChangeShapeType="1"/>
            </p:cNvSpPr>
            <p:nvPr/>
          </p:nvSpPr>
          <p:spPr bwMode="auto">
            <a:xfrm>
              <a:off x="3360" y="1776"/>
              <a:ext cx="0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9" name="Line 33"/>
            <p:cNvSpPr>
              <a:spLocks noChangeShapeType="1"/>
            </p:cNvSpPr>
            <p:nvPr/>
          </p:nvSpPr>
          <p:spPr bwMode="auto">
            <a:xfrm flipH="1">
              <a:off x="2256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30" name="Line 34"/>
            <p:cNvSpPr>
              <a:spLocks noChangeShapeType="1"/>
            </p:cNvSpPr>
            <p:nvPr/>
          </p:nvSpPr>
          <p:spPr bwMode="auto">
            <a:xfrm>
              <a:off x="2352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31" name="Line 35"/>
            <p:cNvSpPr>
              <a:spLocks noChangeShapeType="1"/>
            </p:cNvSpPr>
            <p:nvPr/>
          </p:nvSpPr>
          <p:spPr bwMode="auto">
            <a:xfrm>
              <a:off x="3360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32" name="Line 36"/>
            <p:cNvSpPr>
              <a:spLocks noChangeShapeType="1"/>
            </p:cNvSpPr>
            <p:nvPr/>
          </p:nvSpPr>
          <p:spPr bwMode="auto">
            <a:xfrm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33" name="Line 37"/>
            <p:cNvSpPr>
              <a:spLocks noChangeShapeType="1"/>
            </p:cNvSpPr>
            <p:nvPr/>
          </p:nvSpPr>
          <p:spPr bwMode="auto">
            <a:xfrm flipH="1"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34" name="Line 38"/>
            <p:cNvSpPr>
              <a:spLocks noChangeShapeType="1"/>
            </p:cNvSpPr>
            <p:nvPr/>
          </p:nvSpPr>
          <p:spPr bwMode="auto">
            <a:xfrm>
              <a:off x="2352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35" name="Rectangle 39"/>
            <p:cNvSpPr>
              <a:spLocks noChangeArrowheads="1"/>
            </p:cNvSpPr>
            <p:nvPr/>
          </p:nvSpPr>
          <p:spPr bwMode="auto">
            <a:xfrm>
              <a:off x="2832" y="1632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36" name="Rectangle 40"/>
            <p:cNvSpPr>
              <a:spLocks noChangeArrowheads="1"/>
            </p:cNvSpPr>
            <p:nvPr/>
          </p:nvSpPr>
          <p:spPr bwMode="auto">
            <a:xfrm>
              <a:off x="2832" y="3024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86D-31D8-4A41-AF98-9DACAAE6C36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Feistel Ciphers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Typically, most </a:t>
            </a:r>
            <a:r>
              <a:rPr lang="en-US" sz="3200" dirty="0" err="1"/>
              <a:t>Feistel</a:t>
            </a:r>
            <a:r>
              <a:rPr lang="en-US" sz="3200" dirty="0"/>
              <a:t> ciphers are iterated for about 16 rounds.</a:t>
            </a:r>
          </a:p>
          <a:p>
            <a:r>
              <a:rPr lang="en-US" sz="3200" dirty="0"/>
              <a:t>Different “sub-keys” are used for each round.</a:t>
            </a:r>
          </a:p>
          <a:p>
            <a:endParaRPr lang="en-US" sz="3200" dirty="0"/>
          </a:p>
          <a:p>
            <a:r>
              <a:rPr lang="en-US" sz="3200" dirty="0"/>
              <a:t>Even a weak round function can yield a strong </a:t>
            </a:r>
            <a:r>
              <a:rPr lang="en-US" sz="3200" dirty="0" err="1"/>
              <a:t>Feistel</a:t>
            </a:r>
            <a:r>
              <a:rPr lang="en-US" sz="3200" dirty="0"/>
              <a:t> cipher if iterated sufficiently.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0916-9E2A-4525-B376-B6B3A8EFC27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 (DES)</a:t>
            </a:r>
          </a:p>
        </p:txBody>
      </p:sp>
      <p:sp>
        <p:nvSpPr>
          <p:cNvPr id="1004547" name="Rectangle 3"/>
          <p:cNvSpPr>
            <a:spLocks noChangeArrowheads="1"/>
          </p:cNvSpPr>
          <p:nvPr/>
        </p:nvSpPr>
        <p:spPr bwMode="auto">
          <a:xfrm>
            <a:off x="3962400" y="3048000"/>
            <a:ext cx="1828800" cy="2438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Block</a:t>
            </a:r>
          </a:p>
          <a:p>
            <a:pPr algn="ctr"/>
            <a:r>
              <a:rPr lang="en-US"/>
              <a:t>Cipher</a:t>
            </a:r>
          </a:p>
        </p:txBody>
      </p:sp>
      <p:sp>
        <p:nvSpPr>
          <p:cNvPr id="1004548" name="Line 4"/>
          <p:cNvSpPr>
            <a:spLocks noChangeShapeType="1"/>
          </p:cNvSpPr>
          <p:nvPr/>
        </p:nvSpPr>
        <p:spPr bwMode="auto">
          <a:xfrm>
            <a:off x="914400" y="4267200"/>
            <a:ext cx="3048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549" name="Text Box 5"/>
          <p:cNvSpPr txBox="1">
            <a:spLocks noChangeArrowheads="1"/>
          </p:cNvSpPr>
          <p:nvPr/>
        </p:nvSpPr>
        <p:spPr bwMode="auto">
          <a:xfrm>
            <a:off x="2851150" y="2406650"/>
            <a:ext cx="301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64-bit Plaintext</a:t>
            </a:r>
          </a:p>
        </p:txBody>
      </p:sp>
      <p:sp>
        <p:nvSpPr>
          <p:cNvPr id="1004550" name="Text Box 6"/>
          <p:cNvSpPr txBox="1">
            <a:spLocks noChangeArrowheads="1"/>
          </p:cNvSpPr>
          <p:nvPr/>
        </p:nvSpPr>
        <p:spPr bwMode="auto">
          <a:xfrm>
            <a:off x="5365750" y="5607050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64-bit </a:t>
            </a:r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1004551" name="Freeform 7"/>
          <p:cNvSpPr>
            <a:spLocks/>
          </p:cNvSpPr>
          <p:nvPr/>
        </p:nvSpPr>
        <p:spPr bwMode="auto">
          <a:xfrm>
            <a:off x="4465638" y="2598738"/>
            <a:ext cx="411162" cy="449262"/>
          </a:xfrm>
          <a:custGeom>
            <a:avLst/>
            <a:gdLst>
              <a:gd name="T0" fmla="*/ 0 w 259"/>
              <a:gd name="T1" fmla="*/ 0 h 331"/>
              <a:gd name="T2" fmla="*/ 257 w 259"/>
              <a:gd name="T3" fmla="*/ 0 h 331"/>
              <a:gd name="T4" fmla="*/ 259 w 259"/>
              <a:gd name="T5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" h="331">
                <a:moveTo>
                  <a:pt x="0" y="0"/>
                </a:moveTo>
                <a:lnTo>
                  <a:pt x="257" y="0"/>
                </a:lnTo>
                <a:lnTo>
                  <a:pt x="259" y="331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552" name="Text Box 8"/>
          <p:cNvSpPr txBox="1">
            <a:spLocks noChangeArrowheads="1"/>
          </p:cNvSpPr>
          <p:nvPr/>
        </p:nvSpPr>
        <p:spPr bwMode="auto">
          <a:xfrm>
            <a:off x="1752600" y="3854450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56-bit Key</a:t>
            </a:r>
          </a:p>
        </p:txBody>
      </p:sp>
      <p:sp>
        <p:nvSpPr>
          <p:cNvPr id="1004553" name="Freeform 9"/>
          <p:cNvSpPr>
            <a:spLocks/>
          </p:cNvSpPr>
          <p:nvPr/>
        </p:nvSpPr>
        <p:spPr bwMode="auto">
          <a:xfrm>
            <a:off x="4873625" y="5486400"/>
            <a:ext cx="482600" cy="328613"/>
          </a:xfrm>
          <a:custGeom>
            <a:avLst/>
            <a:gdLst>
              <a:gd name="T0" fmla="*/ 2 w 304"/>
              <a:gd name="T1" fmla="*/ 0 h 207"/>
              <a:gd name="T2" fmla="*/ 0 w 304"/>
              <a:gd name="T3" fmla="*/ 207 h 207"/>
              <a:gd name="T4" fmla="*/ 304 w 304"/>
              <a:gd name="T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07">
                <a:moveTo>
                  <a:pt x="2" y="0"/>
                </a:moveTo>
                <a:lnTo>
                  <a:pt x="0" y="207"/>
                </a:lnTo>
                <a:lnTo>
                  <a:pt x="304" y="207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BA1E-BBB7-4155-8E0B-D741525FEE5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 (DES)</a:t>
            </a:r>
          </a:p>
        </p:txBody>
      </p:sp>
      <p:sp>
        <p:nvSpPr>
          <p:cNvPr id="1005571" name="Rectangle 3"/>
          <p:cNvSpPr>
            <a:spLocks noChangeArrowheads="1"/>
          </p:cNvSpPr>
          <p:nvPr/>
        </p:nvSpPr>
        <p:spPr bwMode="auto">
          <a:xfrm>
            <a:off x="3962400" y="3048000"/>
            <a:ext cx="1828800" cy="2438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5572" name="Line 4"/>
          <p:cNvSpPr>
            <a:spLocks noChangeShapeType="1"/>
          </p:cNvSpPr>
          <p:nvPr/>
        </p:nvSpPr>
        <p:spPr bwMode="auto">
          <a:xfrm>
            <a:off x="914400" y="4267200"/>
            <a:ext cx="3048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5" name="Freeform 7"/>
          <p:cNvSpPr>
            <a:spLocks/>
          </p:cNvSpPr>
          <p:nvPr/>
        </p:nvSpPr>
        <p:spPr bwMode="auto">
          <a:xfrm>
            <a:off x="4465638" y="2598738"/>
            <a:ext cx="411162" cy="449262"/>
          </a:xfrm>
          <a:custGeom>
            <a:avLst/>
            <a:gdLst>
              <a:gd name="T0" fmla="*/ 0 w 259"/>
              <a:gd name="T1" fmla="*/ 0 h 331"/>
              <a:gd name="T2" fmla="*/ 257 w 259"/>
              <a:gd name="T3" fmla="*/ 0 h 331"/>
              <a:gd name="T4" fmla="*/ 259 w 259"/>
              <a:gd name="T5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" h="331">
                <a:moveTo>
                  <a:pt x="0" y="0"/>
                </a:moveTo>
                <a:lnTo>
                  <a:pt x="257" y="0"/>
                </a:lnTo>
                <a:lnTo>
                  <a:pt x="259" y="331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7" name="Freeform 9"/>
          <p:cNvSpPr>
            <a:spLocks/>
          </p:cNvSpPr>
          <p:nvPr/>
        </p:nvSpPr>
        <p:spPr bwMode="auto">
          <a:xfrm>
            <a:off x="4873625" y="5486400"/>
            <a:ext cx="482600" cy="328613"/>
          </a:xfrm>
          <a:custGeom>
            <a:avLst/>
            <a:gdLst>
              <a:gd name="T0" fmla="*/ 2 w 304"/>
              <a:gd name="T1" fmla="*/ 0 h 207"/>
              <a:gd name="T2" fmla="*/ 0 w 304"/>
              <a:gd name="T3" fmla="*/ 207 h 207"/>
              <a:gd name="T4" fmla="*/ 304 w 304"/>
              <a:gd name="T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07">
                <a:moveTo>
                  <a:pt x="2" y="0"/>
                </a:moveTo>
                <a:lnTo>
                  <a:pt x="0" y="207"/>
                </a:lnTo>
                <a:lnTo>
                  <a:pt x="304" y="207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8" name="Line 10"/>
          <p:cNvSpPr>
            <a:spLocks noChangeShapeType="1"/>
          </p:cNvSpPr>
          <p:nvPr/>
        </p:nvSpPr>
        <p:spPr bwMode="auto">
          <a:xfrm>
            <a:off x="3962400" y="32004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9" name="Line 11"/>
          <p:cNvSpPr>
            <a:spLocks noChangeShapeType="1"/>
          </p:cNvSpPr>
          <p:nvPr/>
        </p:nvSpPr>
        <p:spPr bwMode="auto">
          <a:xfrm>
            <a:off x="3962400" y="33528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0" name="Line 12"/>
          <p:cNvSpPr>
            <a:spLocks noChangeShapeType="1"/>
          </p:cNvSpPr>
          <p:nvPr/>
        </p:nvSpPr>
        <p:spPr bwMode="auto">
          <a:xfrm>
            <a:off x="3962400" y="35052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1" name="Line 13"/>
          <p:cNvSpPr>
            <a:spLocks noChangeShapeType="1"/>
          </p:cNvSpPr>
          <p:nvPr/>
        </p:nvSpPr>
        <p:spPr bwMode="auto">
          <a:xfrm>
            <a:off x="3962400" y="36576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2" name="Line 14"/>
          <p:cNvSpPr>
            <a:spLocks noChangeShapeType="1"/>
          </p:cNvSpPr>
          <p:nvPr/>
        </p:nvSpPr>
        <p:spPr bwMode="auto">
          <a:xfrm>
            <a:off x="3962400" y="38100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3" name="Line 15"/>
          <p:cNvSpPr>
            <a:spLocks noChangeShapeType="1"/>
          </p:cNvSpPr>
          <p:nvPr/>
        </p:nvSpPr>
        <p:spPr bwMode="auto">
          <a:xfrm>
            <a:off x="3962400" y="39624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4" name="Line 16"/>
          <p:cNvSpPr>
            <a:spLocks noChangeShapeType="1"/>
          </p:cNvSpPr>
          <p:nvPr/>
        </p:nvSpPr>
        <p:spPr bwMode="auto">
          <a:xfrm>
            <a:off x="3962400" y="41148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5" name="Line 17"/>
          <p:cNvSpPr>
            <a:spLocks noChangeShapeType="1"/>
          </p:cNvSpPr>
          <p:nvPr/>
        </p:nvSpPr>
        <p:spPr bwMode="auto">
          <a:xfrm>
            <a:off x="3962400" y="42672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6" name="Line 18"/>
          <p:cNvSpPr>
            <a:spLocks noChangeShapeType="1"/>
          </p:cNvSpPr>
          <p:nvPr/>
        </p:nvSpPr>
        <p:spPr bwMode="auto">
          <a:xfrm>
            <a:off x="3962400" y="44196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7" name="Line 19"/>
          <p:cNvSpPr>
            <a:spLocks noChangeShapeType="1"/>
          </p:cNvSpPr>
          <p:nvPr/>
        </p:nvSpPr>
        <p:spPr bwMode="auto">
          <a:xfrm>
            <a:off x="3962400" y="45720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8" name="Line 20"/>
          <p:cNvSpPr>
            <a:spLocks noChangeShapeType="1"/>
          </p:cNvSpPr>
          <p:nvPr/>
        </p:nvSpPr>
        <p:spPr bwMode="auto">
          <a:xfrm>
            <a:off x="3962400" y="47244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9" name="Line 21"/>
          <p:cNvSpPr>
            <a:spLocks noChangeShapeType="1"/>
          </p:cNvSpPr>
          <p:nvPr/>
        </p:nvSpPr>
        <p:spPr bwMode="auto">
          <a:xfrm>
            <a:off x="3962400" y="48768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90" name="Line 22"/>
          <p:cNvSpPr>
            <a:spLocks noChangeShapeType="1"/>
          </p:cNvSpPr>
          <p:nvPr/>
        </p:nvSpPr>
        <p:spPr bwMode="auto">
          <a:xfrm>
            <a:off x="3962400" y="50292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91" name="Line 23"/>
          <p:cNvSpPr>
            <a:spLocks noChangeShapeType="1"/>
          </p:cNvSpPr>
          <p:nvPr/>
        </p:nvSpPr>
        <p:spPr bwMode="auto">
          <a:xfrm>
            <a:off x="3962400" y="51816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92" name="Line 24"/>
          <p:cNvSpPr>
            <a:spLocks noChangeShapeType="1"/>
          </p:cNvSpPr>
          <p:nvPr/>
        </p:nvSpPr>
        <p:spPr bwMode="auto">
          <a:xfrm>
            <a:off x="3962400" y="53340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93" name="AutoShape 25"/>
          <p:cNvSpPr>
            <a:spLocks/>
          </p:cNvSpPr>
          <p:nvPr/>
        </p:nvSpPr>
        <p:spPr bwMode="auto">
          <a:xfrm>
            <a:off x="6019800" y="3048000"/>
            <a:ext cx="457200" cy="2438400"/>
          </a:xfrm>
          <a:prstGeom prst="rightBrace">
            <a:avLst>
              <a:gd name="adj1" fmla="val 44444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94" name="Text Box 26"/>
          <p:cNvSpPr txBox="1">
            <a:spLocks noChangeArrowheads="1"/>
          </p:cNvSpPr>
          <p:nvPr/>
        </p:nvSpPr>
        <p:spPr bwMode="auto">
          <a:xfrm>
            <a:off x="6705600" y="3686175"/>
            <a:ext cx="1974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16 Feistel</a:t>
            </a:r>
          </a:p>
          <a:p>
            <a:r>
              <a:rPr lang="en-US"/>
              <a:t>Rounds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51150" y="2406650"/>
            <a:ext cx="301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64-bit Plaintext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752600" y="3854450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56-bit Key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365750" y="5607050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64-bit </a:t>
            </a:r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D91B-7C20-4C36-B3BD-C660D977B0E1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 (DES)</a:t>
            </a:r>
          </a:p>
        </p:txBody>
      </p:sp>
      <p:sp>
        <p:nvSpPr>
          <p:cNvPr id="1006595" name="Rectangle 3"/>
          <p:cNvSpPr>
            <a:spLocks noChangeArrowheads="1"/>
          </p:cNvSpPr>
          <p:nvPr/>
        </p:nvSpPr>
        <p:spPr bwMode="auto">
          <a:xfrm>
            <a:off x="3962400" y="3048000"/>
            <a:ext cx="1828800" cy="2438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6596" name="Line 4"/>
          <p:cNvSpPr>
            <a:spLocks noChangeShapeType="1"/>
          </p:cNvSpPr>
          <p:nvPr/>
        </p:nvSpPr>
        <p:spPr bwMode="auto">
          <a:xfrm>
            <a:off x="914400" y="4267200"/>
            <a:ext cx="3048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599" name="Freeform 7"/>
          <p:cNvSpPr>
            <a:spLocks/>
          </p:cNvSpPr>
          <p:nvPr/>
        </p:nvSpPr>
        <p:spPr bwMode="auto">
          <a:xfrm>
            <a:off x="4465638" y="2598738"/>
            <a:ext cx="411162" cy="449262"/>
          </a:xfrm>
          <a:custGeom>
            <a:avLst/>
            <a:gdLst>
              <a:gd name="T0" fmla="*/ 0 w 259"/>
              <a:gd name="T1" fmla="*/ 0 h 331"/>
              <a:gd name="T2" fmla="*/ 257 w 259"/>
              <a:gd name="T3" fmla="*/ 0 h 331"/>
              <a:gd name="T4" fmla="*/ 259 w 259"/>
              <a:gd name="T5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" h="331">
                <a:moveTo>
                  <a:pt x="0" y="0"/>
                </a:moveTo>
                <a:lnTo>
                  <a:pt x="257" y="0"/>
                </a:lnTo>
                <a:lnTo>
                  <a:pt x="259" y="331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1" name="Freeform 9"/>
          <p:cNvSpPr>
            <a:spLocks/>
          </p:cNvSpPr>
          <p:nvPr/>
        </p:nvSpPr>
        <p:spPr bwMode="auto">
          <a:xfrm>
            <a:off x="4873625" y="5486400"/>
            <a:ext cx="482600" cy="328613"/>
          </a:xfrm>
          <a:custGeom>
            <a:avLst/>
            <a:gdLst>
              <a:gd name="T0" fmla="*/ 2 w 304"/>
              <a:gd name="T1" fmla="*/ 0 h 207"/>
              <a:gd name="T2" fmla="*/ 0 w 304"/>
              <a:gd name="T3" fmla="*/ 207 h 207"/>
              <a:gd name="T4" fmla="*/ 304 w 304"/>
              <a:gd name="T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07">
                <a:moveTo>
                  <a:pt x="2" y="0"/>
                </a:moveTo>
                <a:lnTo>
                  <a:pt x="0" y="207"/>
                </a:lnTo>
                <a:lnTo>
                  <a:pt x="304" y="207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2" name="Line 10"/>
          <p:cNvSpPr>
            <a:spLocks noChangeShapeType="1"/>
          </p:cNvSpPr>
          <p:nvPr/>
        </p:nvSpPr>
        <p:spPr bwMode="auto">
          <a:xfrm>
            <a:off x="3962400" y="32004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3" name="Line 11"/>
          <p:cNvSpPr>
            <a:spLocks noChangeShapeType="1"/>
          </p:cNvSpPr>
          <p:nvPr/>
        </p:nvSpPr>
        <p:spPr bwMode="auto">
          <a:xfrm>
            <a:off x="3962400" y="33528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4" name="Line 12"/>
          <p:cNvSpPr>
            <a:spLocks noChangeShapeType="1"/>
          </p:cNvSpPr>
          <p:nvPr/>
        </p:nvSpPr>
        <p:spPr bwMode="auto">
          <a:xfrm>
            <a:off x="3962400" y="35052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5" name="Line 13"/>
          <p:cNvSpPr>
            <a:spLocks noChangeShapeType="1"/>
          </p:cNvSpPr>
          <p:nvPr/>
        </p:nvSpPr>
        <p:spPr bwMode="auto">
          <a:xfrm>
            <a:off x="3962400" y="36576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6" name="Line 14"/>
          <p:cNvSpPr>
            <a:spLocks noChangeShapeType="1"/>
          </p:cNvSpPr>
          <p:nvPr/>
        </p:nvSpPr>
        <p:spPr bwMode="auto">
          <a:xfrm>
            <a:off x="3962400" y="38100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7" name="Line 15"/>
          <p:cNvSpPr>
            <a:spLocks noChangeShapeType="1"/>
          </p:cNvSpPr>
          <p:nvPr/>
        </p:nvSpPr>
        <p:spPr bwMode="auto">
          <a:xfrm>
            <a:off x="3962400" y="39624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8" name="Line 16"/>
          <p:cNvSpPr>
            <a:spLocks noChangeShapeType="1"/>
          </p:cNvSpPr>
          <p:nvPr/>
        </p:nvSpPr>
        <p:spPr bwMode="auto">
          <a:xfrm>
            <a:off x="3962400" y="41148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09" name="Line 17"/>
          <p:cNvSpPr>
            <a:spLocks noChangeShapeType="1"/>
          </p:cNvSpPr>
          <p:nvPr/>
        </p:nvSpPr>
        <p:spPr bwMode="auto">
          <a:xfrm>
            <a:off x="3962400" y="42672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10" name="Line 18"/>
          <p:cNvSpPr>
            <a:spLocks noChangeShapeType="1"/>
          </p:cNvSpPr>
          <p:nvPr/>
        </p:nvSpPr>
        <p:spPr bwMode="auto">
          <a:xfrm>
            <a:off x="3962400" y="44196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11" name="Line 19"/>
          <p:cNvSpPr>
            <a:spLocks noChangeShapeType="1"/>
          </p:cNvSpPr>
          <p:nvPr/>
        </p:nvSpPr>
        <p:spPr bwMode="auto">
          <a:xfrm>
            <a:off x="3962400" y="45720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12" name="Line 20"/>
          <p:cNvSpPr>
            <a:spLocks noChangeShapeType="1"/>
          </p:cNvSpPr>
          <p:nvPr/>
        </p:nvSpPr>
        <p:spPr bwMode="auto">
          <a:xfrm>
            <a:off x="3962400" y="47244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13" name="Line 21"/>
          <p:cNvSpPr>
            <a:spLocks noChangeShapeType="1"/>
          </p:cNvSpPr>
          <p:nvPr/>
        </p:nvSpPr>
        <p:spPr bwMode="auto">
          <a:xfrm>
            <a:off x="3962400" y="48768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14" name="Line 22"/>
          <p:cNvSpPr>
            <a:spLocks noChangeShapeType="1"/>
          </p:cNvSpPr>
          <p:nvPr/>
        </p:nvSpPr>
        <p:spPr bwMode="auto">
          <a:xfrm>
            <a:off x="3962400" y="50292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15" name="Line 23"/>
          <p:cNvSpPr>
            <a:spLocks noChangeShapeType="1"/>
          </p:cNvSpPr>
          <p:nvPr/>
        </p:nvSpPr>
        <p:spPr bwMode="auto">
          <a:xfrm>
            <a:off x="3962400" y="51816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16" name="Line 24"/>
          <p:cNvSpPr>
            <a:spLocks noChangeShapeType="1"/>
          </p:cNvSpPr>
          <p:nvPr/>
        </p:nvSpPr>
        <p:spPr bwMode="auto">
          <a:xfrm>
            <a:off x="3962400" y="53340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17" name="AutoShape 25"/>
          <p:cNvSpPr>
            <a:spLocks/>
          </p:cNvSpPr>
          <p:nvPr/>
        </p:nvSpPr>
        <p:spPr bwMode="auto">
          <a:xfrm>
            <a:off x="6019800" y="3048000"/>
            <a:ext cx="457200" cy="2438400"/>
          </a:xfrm>
          <a:prstGeom prst="rightBrace">
            <a:avLst>
              <a:gd name="adj1" fmla="val 44444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18" name="Text Box 26"/>
          <p:cNvSpPr txBox="1">
            <a:spLocks noChangeArrowheads="1"/>
          </p:cNvSpPr>
          <p:nvPr/>
        </p:nvSpPr>
        <p:spPr bwMode="auto">
          <a:xfrm>
            <a:off x="6705600" y="3686175"/>
            <a:ext cx="1974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16 Feistel</a:t>
            </a:r>
          </a:p>
          <a:p>
            <a:r>
              <a:rPr lang="en-US"/>
              <a:t>Rounds</a:t>
            </a:r>
          </a:p>
        </p:txBody>
      </p:sp>
      <p:sp>
        <p:nvSpPr>
          <p:cNvPr id="1006619" name="Rectangle 27"/>
          <p:cNvSpPr>
            <a:spLocks noChangeArrowheads="1"/>
          </p:cNvSpPr>
          <p:nvPr/>
        </p:nvSpPr>
        <p:spPr bwMode="auto">
          <a:xfrm>
            <a:off x="3962400" y="3200400"/>
            <a:ext cx="1828800" cy="152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851150" y="2406650"/>
            <a:ext cx="301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64-bit Plaintext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752600" y="3854450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56-bit Key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365750" y="5607050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64-bit </a:t>
            </a:r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2C7A-E1AC-409D-B238-768403D17C3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 Round</a:t>
            </a:r>
          </a:p>
        </p:txBody>
      </p:sp>
      <p:grpSp>
        <p:nvGrpSpPr>
          <p:cNvPr id="1007619" name="Group 3"/>
          <p:cNvGrpSpPr>
            <a:grpSpLocks/>
          </p:cNvGrpSpPr>
          <p:nvPr/>
        </p:nvGrpSpPr>
        <p:grpSpPr bwMode="auto">
          <a:xfrm>
            <a:off x="2971800" y="2590800"/>
            <a:ext cx="3124200" cy="2438400"/>
            <a:chOff x="1872" y="1632"/>
            <a:chExt cx="1968" cy="1536"/>
          </a:xfrm>
        </p:grpSpPr>
        <p:sp>
          <p:nvSpPr>
            <p:cNvPr id="1007620" name="Rectangle 4"/>
            <p:cNvSpPr>
              <a:spLocks noChangeArrowheads="1"/>
            </p:cNvSpPr>
            <p:nvPr/>
          </p:nvSpPr>
          <p:spPr bwMode="auto">
            <a:xfrm>
              <a:off x="1872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1" name="Rectangle 5"/>
            <p:cNvSpPr>
              <a:spLocks noChangeArrowheads="1"/>
            </p:cNvSpPr>
            <p:nvPr/>
          </p:nvSpPr>
          <p:spPr bwMode="auto">
            <a:xfrm>
              <a:off x="2880" y="1632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2" name="Rectangle 6"/>
            <p:cNvSpPr>
              <a:spLocks noChangeArrowheads="1"/>
            </p:cNvSpPr>
            <p:nvPr/>
          </p:nvSpPr>
          <p:spPr bwMode="auto">
            <a:xfrm>
              <a:off x="2592" y="1920"/>
              <a:ext cx="52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Ugly</a:t>
              </a:r>
              <a:endParaRPr lang="en-US"/>
            </a:p>
          </p:txBody>
        </p:sp>
        <p:sp>
          <p:nvSpPr>
            <p:cNvPr id="1007623" name="Rectangle 7"/>
            <p:cNvSpPr>
              <a:spLocks noChangeArrowheads="1"/>
            </p:cNvSpPr>
            <p:nvPr/>
          </p:nvSpPr>
          <p:spPr bwMode="auto">
            <a:xfrm>
              <a:off x="1872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4" name="Rectangle 8"/>
            <p:cNvSpPr>
              <a:spLocks noChangeArrowheads="1"/>
            </p:cNvSpPr>
            <p:nvPr/>
          </p:nvSpPr>
          <p:spPr bwMode="auto">
            <a:xfrm>
              <a:off x="2880" y="3024"/>
              <a:ext cx="960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5" name="Line 9"/>
            <p:cNvSpPr>
              <a:spLocks noChangeShapeType="1"/>
            </p:cNvSpPr>
            <p:nvPr/>
          </p:nvSpPr>
          <p:spPr bwMode="auto">
            <a:xfrm>
              <a:off x="3120" y="211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6" name="Line 10"/>
            <p:cNvSpPr>
              <a:spLocks noChangeShapeType="1"/>
            </p:cNvSpPr>
            <p:nvPr/>
          </p:nvSpPr>
          <p:spPr bwMode="auto">
            <a:xfrm>
              <a:off x="2448" y="2112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7" name="Oval 11"/>
            <p:cNvSpPr>
              <a:spLocks noChangeArrowheads="1"/>
            </p:cNvSpPr>
            <p:nvPr/>
          </p:nvSpPr>
          <p:spPr bwMode="auto">
            <a:xfrm>
              <a:off x="2256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8" name="Line 12"/>
            <p:cNvSpPr>
              <a:spLocks noChangeShapeType="1"/>
            </p:cNvSpPr>
            <p:nvPr/>
          </p:nvSpPr>
          <p:spPr bwMode="auto">
            <a:xfrm>
              <a:off x="2352" y="1872"/>
              <a:ext cx="0" cy="4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9" name="Line 13"/>
            <p:cNvSpPr>
              <a:spLocks noChangeShapeType="1"/>
            </p:cNvSpPr>
            <p:nvPr/>
          </p:nvSpPr>
          <p:spPr bwMode="auto">
            <a:xfrm>
              <a:off x="3360" y="1776"/>
              <a:ext cx="0" cy="5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30" name="Line 14"/>
            <p:cNvSpPr>
              <a:spLocks noChangeShapeType="1"/>
            </p:cNvSpPr>
            <p:nvPr/>
          </p:nvSpPr>
          <p:spPr bwMode="auto">
            <a:xfrm flipH="1">
              <a:off x="2256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31" name="Line 15"/>
            <p:cNvSpPr>
              <a:spLocks noChangeShapeType="1"/>
            </p:cNvSpPr>
            <p:nvPr/>
          </p:nvSpPr>
          <p:spPr bwMode="auto">
            <a:xfrm>
              <a:off x="2352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32" name="Line 16"/>
            <p:cNvSpPr>
              <a:spLocks noChangeShapeType="1"/>
            </p:cNvSpPr>
            <p:nvPr/>
          </p:nvSpPr>
          <p:spPr bwMode="auto">
            <a:xfrm>
              <a:off x="3360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33" name="Line 17"/>
            <p:cNvSpPr>
              <a:spLocks noChangeShapeType="1"/>
            </p:cNvSpPr>
            <p:nvPr/>
          </p:nvSpPr>
          <p:spPr bwMode="auto">
            <a:xfrm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34" name="Line 18"/>
            <p:cNvSpPr>
              <a:spLocks noChangeShapeType="1"/>
            </p:cNvSpPr>
            <p:nvPr/>
          </p:nvSpPr>
          <p:spPr bwMode="auto">
            <a:xfrm flipH="1">
              <a:off x="2352" y="2352"/>
              <a:ext cx="1008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35" name="Line 19"/>
            <p:cNvSpPr>
              <a:spLocks noChangeShapeType="1"/>
            </p:cNvSpPr>
            <p:nvPr/>
          </p:nvSpPr>
          <p:spPr bwMode="auto">
            <a:xfrm>
              <a:off x="2352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36" name="Rectangle 20"/>
            <p:cNvSpPr>
              <a:spLocks noChangeArrowheads="1"/>
            </p:cNvSpPr>
            <p:nvPr/>
          </p:nvSpPr>
          <p:spPr bwMode="auto">
            <a:xfrm>
              <a:off x="2832" y="1632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37" name="Rectangle 21"/>
            <p:cNvSpPr>
              <a:spLocks noChangeArrowheads="1"/>
            </p:cNvSpPr>
            <p:nvPr/>
          </p:nvSpPr>
          <p:spPr bwMode="auto">
            <a:xfrm>
              <a:off x="2832" y="3024"/>
              <a:ext cx="48" cy="14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8510-0F46-496E-B224-C23371A1E16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Simplified DES Round Function</a:t>
            </a:r>
          </a:p>
        </p:txBody>
      </p:sp>
      <p:grpSp>
        <p:nvGrpSpPr>
          <p:cNvPr id="1008643" name="Group 3"/>
          <p:cNvGrpSpPr>
            <a:grpSpLocks/>
          </p:cNvGrpSpPr>
          <p:nvPr/>
        </p:nvGrpSpPr>
        <p:grpSpPr bwMode="auto">
          <a:xfrm>
            <a:off x="685800" y="1752600"/>
            <a:ext cx="8305800" cy="4876800"/>
            <a:chOff x="432" y="1104"/>
            <a:chExt cx="5232" cy="3072"/>
          </a:xfrm>
        </p:grpSpPr>
        <p:sp>
          <p:nvSpPr>
            <p:cNvPr id="1008644" name="Rectangle 4"/>
            <p:cNvSpPr>
              <a:spLocks noChangeArrowheads="1"/>
            </p:cNvSpPr>
            <p:nvPr/>
          </p:nvSpPr>
          <p:spPr bwMode="auto">
            <a:xfrm>
              <a:off x="432" y="1248"/>
              <a:ext cx="5232" cy="268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08645" name="Rectangle 5"/>
            <p:cNvSpPr>
              <a:spLocks noChangeArrowheads="1"/>
            </p:cNvSpPr>
            <p:nvPr/>
          </p:nvSpPr>
          <p:spPr bwMode="auto">
            <a:xfrm>
              <a:off x="4800" y="1248"/>
              <a:ext cx="864" cy="62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46" name="Rectangle 6"/>
            <p:cNvSpPr>
              <a:spLocks noChangeArrowheads="1"/>
            </p:cNvSpPr>
            <p:nvPr/>
          </p:nvSpPr>
          <p:spPr bwMode="auto">
            <a:xfrm>
              <a:off x="2160" y="1632"/>
              <a:ext cx="1152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47" name="Oval 7"/>
            <p:cNvSpPr>
              <a:spLocks noChangeArrowheads="1"/>
            </p:cNvSpPr>
            <p:nvPr/>
          </p:nvSpPr>
          <p:spPr bwMode="auto">
            <a:xfrm>
              <a:off x="2640" y="2016"/>
              <a:ext cx="192" cy="192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48" name="Line 8"/>
            <p:cNvSpPr>
              <a:spLocks noChangeShapeType="1"/>
            </p:cNvSpPr>
            <p:nvPr/>
          </p:nvSpPr>
          <p:spPr bwMode="auto">
            <a:xfrm flipH="1">
              <a:off x="2640" y="211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49" name="Rectangle 9"/>
            <p:cNvSpPr>
              <a:spLocks noChangeArrowheads="1"/>
            </p:cNvSpPr>
            <p:nvPr/>
          </p:nvSpPr>
          <p:spPr bwMode="auto">
            <a:xfrm>
              <a:off x="672" y="2016"/>
              <a:ext cx="1152" cy="19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50" name="Text Box 10"/>
            <p:cNvSpPr txBox="1">
              <a:spLocks noChangeArrowheads="1"/>
            </p:cNvSpPr>
            <p:nvPr/>
          </p:nvSpPr>
          <p:spPr bwMode="auto">
            <a:xfrm>
              <a:off x="720" y="1612"/>
              <a:ext cx="10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Sub-key</a:t>
              </a:r>
            </a:p>
          </p:txBody>
        </p:sp>
        <p:sp>
          <p:nvSpPr>
            <p:cNvPr id="1008651" name="Line 11"/>
            <p:cNvSpPr>
              <a:spLocks noChangeShapeType="1"/>
            </p:cNvSpPr>
            <p:nvPr/>
          </p:nvSpPr>
          <p:spPr bwMode="auto">
            <a:xfrm>
              <a:off x="1824" y="2112"/>
              <a:ext cx="81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52" name="Line 12"/>
            <p:cNvSpPr>
              <a:spLocks noChangeShapeType="1"/>
            </p:cNvSpPr>
            <p:nvPr/>
          </p:nvSpPr>
          <p:spPr bwMode="auto">
            <a:xfrm>
              <a:off x="2736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53" name="Line 13"/>
            <p:cNvSpPr>
              <a:spLocks noChangeShapeType="1"/>
            </p:cNvSpPr>
            <p:nvPr/>
          </p:nvSpPr>
          <p:spPr bwMode="auto">
            <a:xfrm>
              <a:off x="2736" y="2016"/>
              <a:ext cx="0" cy="52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54" name="Rectangle 14"/>
            <p:cNvSpPr>
              <a:spLocks noChangeArrowheads="1"/>
            </p:cNvSpPr>
            <p:nvPr/>
          </p:nvSpPr>
          <p:spPr bwMode="auto">
            <a:xfrm>
              <a:off x="2160" y="2544"/>
              <a:ext cx="1152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55" name="Line 15"/>
            <p:cNvSpPr>
              <a:spLocks noChangeShapeType="1"/>
            </p:cNvSpPr>
            <p:nvPr/>
          </p:nvSpPr>
          <p:spPr bwMode="auto">
            <a:xfrm>
              <a:off x="2304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56" name="Line 16"/>
            <p:cNvSpPr>
              <a:spLocks noChangeShapeType="1"/>
            </p:cNvSpPr>
            <p:nvPr/>
          </p:nvSpPr>
          <p:spPr bwMode="auto">
            <a:xfrm>
              <a:off x="2448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57" name="Line 17"/>
            <p:cNvSpPr>
              <a:spLocks noChangeShapeType="1"/>
            </p:cNvSpPr>
            <p:nvPr/>
          </p:nvSpPr>
          <p:spPr bwMode="auto">
            <a:xfrm>
              <a:off x="2592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58" name="Line 18"/>
            <p:cNvSpPr>
              <a:spLocks noChangeShapeType="1"/>
            </p:cNvSpPr>
            <p:nvPr/>
          </p:nvSpPr>
          <p:spPr bwMode="auto">
            <a:xfrm>
              <a:off x="2736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59" name="Line 19"/>
            <p:cNvSpPr>
              <a:spLocks noChangeShapeType="1"/>
            </p:cNvSpPr>
            <p:nvPr/>
          </p:nvSpPr>
          <p:spPr bwMode="auto">
            <a:xfrm>
              <a:off x="2880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0" name="Line 20"/>
            <p:cNvSpPr>
              <a:spLocks noChangeShapeType="1"/>
            </p:cNvSpPr>
            <p:nvPr/>
          </p:nvSpPr>
          <p:spPr bwMode="auto">
            <a:xfrm>
              <a:off x="3024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1" name="Line 21"/>
            <p:cNvSpPr>
              <a:spLocks noChangeShapeType="1"/>
            </p:cNvSpPr>
            <p:nvPr/>
          </p:nvSpPr>
          <p:spPr bwMode="auto">
            <a:xfrm>
              <a:off x="3168" y="254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2" name="Rectangle 22"/>
            <p:cNvSpPr>
              <a:spLocks noChangeArrowheads="1"/>
            </p:cNvSpPr>
            <p:nvPr/>
          </p:nvSpPr>
          <p:spPr bwMode="auto">
            <a:xfrm>
              <a:off x="2160" y="3024"/>
              <a:ext cx="1152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3" name="Line 23"/>
            <p:cNvSpPr>
              <a:spLocks noChangeShapeType="1"/>
            </p:cNvSpPr>
            <p:nvPr/>
          </p:nvSpPr>
          <p:spPr bwMode="auto">
            <a:xfrm>
              <a:off x="2304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4" name="Line 24"/>
            <p:cNvSpPr>
              <a:spLocks noChangeShapeType="1"/>
            </p:cNvSpPr>
            <p:nvPr/>
          </p:nvSpPr>
          <p:spPr bwMode="auto">
            <a:xfrm>
              <a:off x="2448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5" name="Line 25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6" name="Line 26"/>
            <p:cNvSpPr>
              <a:spLocks noChangeShapeType="1"/>
            </p:cNvSpPr>
            <p:nvPr/>
          </p:nvSpPr>
          <p:spPr bwMode="auto">
            <a:xfrm>
              <a:off x="2736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7" name="Line 27"/>
            <p:cNvSpPr>
              <a:spLocks noChangeShapeType="1"/>
            </p:cNvSpPr>
            <p:nvPr/>
          </p:nvSpPr>
          <p:spPr bwMode="auto">
            <a:xfrm>
              <a:off x="2880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8" name="Line 28"/>
            <p:cNvSpPr>
              <a:spLocks noChangeShapeType="1"/>
            </p:cNvSpPr>
            <p:nvPr/>
          </p:nvSpPr>
          <p:spPr bwMode="auto">
            <a:xfrm>
              <a:off x="3024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9" name="Line 29"/>
            <p:cNvSpPr>
              <a:spLocks noChangeShapeType="1"/>
            </p:cNvSpPr>
            <p:nvPr/>
          </p:nvSpPr>
          <p:spPr bwMode="auto">
            <a:xfrm>
              <a:off x="3168" y="3024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70" name="Line 30"/>
            <p:cNvSpPr>
              <a:spLocks noChangeShapeType="1"/>
            </p:cNvSpPr>
            <p:nvPr/>
          </p:nvSpPr>
          <p:spPr bwMode="auto">
            <a:xfrm>
              <a:off x="2256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71" name="Line 31"/>
            <p:cNvSpPr>
              <a:spLocks noChangeShapeType="1"/>
            </p:cNvSpPr>
            <p:nvPr/>
          </p:nvSpPr>
          <p:spPr bwMode="auto">
            <a:xfrm>
              <a:off x="2400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72" name="Line 32"/>
            <p:cNvSpPr>
              <a:spLocks noChangeShapeType="1"/>
            </p:cNvSpPr>
            <p:nvPr/>
          </p:nvSpPr>
          <p:spPr bwMode="auto">
            <a:xfrm>
              <a:off x="2544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73" name="Line 33"/>
            <p:cNvSpPr>
              <a:spLocks noChangeShapeType="1"/>
            </p:cNvSpPr>
            <p:nvPr/>
          </p:nvSpPr>
          <p:spPr bwMode="auto">
            <a:xfrm>
              <a:off x="2688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74" name="Line 34"/>
            <p:cNvSpPr>
              <a:spLocks noChangeShapeType="1"/>
            </p:cNvSpPr>
            <p:nvPr/>
          </p:nvSpPr>
          <p:spPr bwMode="auto">
            <a:xfrm>
              <a:off x="2832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75" name="Line 35"/>
            <p:cNvSpPr>
              <a:spLocks noChangeShapeType="1"/>
            </p:cNvSpPr>
            <p:nvPr/>
          </p:nvSpPr>
          <p:spPr bwMode="auto">
            <a:xfrm>
              <a:off x="2976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76" name="Line 36"/>
            <p:cNvSpPr>
              <a:spLocks noChangeShapeType="1"/>
            </p:cNvSpPr>
            <p:nvPr/>
          </p:nvSpPr>
          <p:spPr bwMode="auto">
            <a:xfrm>
              <a:off x="3120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77" name="Line 37"/>
            <p:cNvSpPr>
              <a:spLocks noChangeShapeType="1"/>
            </p:cNvSpPr>
            <p:nvPr/>
          </p:nvSpPr>
          <p:spPr bwMode="auto">
            <a:xfrm>
              <a:off x="3264" y="268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78" name="Text Box 38"/>
            <p:cNvSpPr txBox="1">
              <a:spLocks noChangeArrowheads="1"/>
            </p:cNvSpPr>
            <p:nvPr/>
          </p:nvSpPr>
          <p:spPr bwMode="auto">
            <a:xfrm>
              <a:off x="3428" y="2640"/>
              <a:ext cx="21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4-bit substitutions</a:t>
              </a:r>
            </a:p>
          </p:txBody>
        </p:sp>
        <p:sp>
          <p:nvSpPr>
            <p:cNvPr id="1008679" name="Rectangle 39"/>
            <p:cNvSpPr>
              <a:spLocks noChangeArrowheads="1"/>
            </p:cNvSpPr>
            <p:nvPr/>
          </p:nvSpPr>
          <p:spPr bwMode="auto">
            <a:xfrm>
              <a:off x="2160" y="3552"/>
              <a:ext cx="1152" cy="144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0" name="Line 40"/>
            <p:cNvSpPr>
              <a:spLocks noChangeShapeType="1"/>
            </p:cNvSpPr>
            <p:nvPr/>
          </p:nvSpPr>
          <p:spPr bwMode="auto">
            <a:xfrm>
              <a:off x="2208" y="3168"/>
              <a:ext cx="19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1" name="Line 41"/>
            <p:cNvSpPr>
              <a:spLocks noChangeShapeType="1"/>
            </p:cNvSpPr>
            <p:nvPr/>
          </p:nvSpPr>
          <p:spPr bwMode="auto">
            <a:xfrm>
              <a:off x="2304" y="3168"/>
              <a:ext cx="72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2" name="Line 42"/>
            <p:cNvSpPr>
              <a:spLocks noChangeShapeType="1"/>
            </p:cNvSpPr>
            <p:nvPr/>
          </p:nvSpPr>
          <p:spPr bwMode="auto">
            <a:xfrm flipH="1">
              <a:off x="2208" y="3168"/>
              <a:ext cx="19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3" name="Line 43"/>
            <p:cNvSpPr>
              <a:spLocks noChangeShapeType="1"/>
            </p:cNvSpPr>
            <p:nvPr/>
          </p:nvSpPr>
          <p:spPr bwMode="auto">
            <a:xfrm flipH="1">
              <a:off x="2496" y="3168"/>
              <a:ext cx="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4" name="Line 44"/>
            <p:cNvSpPr>
              <a:spLocks noChangeShapeType="1"/>
            </p:cNvSpPr>
            <p:nvPr/>
          </p:nvSpPr>
          <p:spPr bwMode="auto">
            <a:xfrm>
              <a:off x="2592" y="3168"/>
              <a:ext cx="240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5" name="Line 45"/>
            <p:cNvSpPr>
              <a:spLocks noChangeShapeType="1"/>
            </p:cNvSpPr>
            <p:nvPr/>
          </p:nvSpPr>
          <p:spPr bwMode="auto">
            <a:xfrm flipH="1">
              <a:off x="2592" y="3168"/>
              <a:ext cx="96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6" name="Line 46"/>
            <p:cNvSpPr>
              <a:spLocks noChangeShapeType="1"/>
            </p:cNvSpPr>
            <p:nvPr/>
          </p:nvSpPr>
          <p:spPr bwMode="auto">
            <a:xfrm>
              <a:off x="2784" y="3168"/>
              <a:ext cx="528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7" name="Line 47"/>
            <p:cNvSpPr>
              <a:spLocks noChangeShapeType="1"/>
            </p:cNvSpPr>
            <p:nvPr/>
          </p:nvSpPr>
          <p:spPr bwMode="auto">
            <a:xfrm flipH="1">
              <a:off x="2688" y="3168"/>
              <a:ext cx="19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8" name="Line 48"/>
            <p:cNvSpPr>
              <a:spLocks noChangeShapeType="1"/>
            </p:cNvSpPr>
            <p:nvPr/>
          </p:nvSpPr>
          <p:spPr bwMode="auto">
            <a:xfrm flipH="1">
              <a:off x="2880" y="3168"/>
              <a:ext cx="96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89" name="Line 49"/>
            <p:cNvSpPr>
              <a:spLocks noChangeShapeType="1"/>
            </p:cNvSpPr>
            <p:nvPr/>
          </p:nvSpPr>
          <p:spPr bwMode="auto">
            <a:xfrm>
              <a:off x="3072" y="3168"/>
              <a:ext cx="96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90" name="Line 50"/>
            <p:cNvSpPr>
              <a:spLocks noChangeShapeType="1"/>
            </p:cNvSpPr>
            <p:nvPr/>
          </p:nvSpPr>
          <p:spPr bwMode="auto">
            <a:xfrm flipH="1">
              <a:off x="2256" y="3168"/>
              <a:ext cx="91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91" name="Line 51"/>
            <p:cNvSpPr>
              <a:spLocks noChangeShapeType="1"/>
            </p:cNvSpPr>
            <p:nvPr/>
          </p:nvSpPr>
          <p:spPr bwMode="auto">
            <a:xfrm flipH="1">
              <a:off x="3072" y="3168"/>
              <a:ext cx="192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92" name="Text Box 52"/>
            <p:cNvSpPr txBox="1">
              <a:spLocks noChangeArrowheads="1"/>
            </p:cNvSpPr>
            <p:nvPr/>
          </p:nvSpPr>
          <p:spPr bwMode="auto">
            <a:xfrm>
              <a:off x="3348" y="3168"/>
              <a:ext cx="22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32-bit permutation</a:t>
              </a:r>
            </a:p>
          </p:txBody>
        </p:sp>
        <p:sp>
          <p:nvSpPr>
            <p:cNvPr id="1008693" name="Text Box 53"/>
            <p:cNvSpPr txBox="1">
              <a:spLocks noChangeArrowheads="1"/>
            </p:cNvSpPr>
            <p:nvPr/>
          </p:nvSpPr>
          <p:spPr bwMode="auto">
            <a:xfrm>
              <a:off x="4896" y="1344"/>
              <a:ext cx="6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Ugly</a:t>
              </a:r>
            </a:p>
          </p:txBody>
        </p:sp>
        <p:sp>
          <p:nvSpPr>
            <p:cNvPr id="1008694" name="Line 54"/>
            <p:cNvSpPr>
              <a:spLocks noChangeShapeType="1"/>
            </p:cNvSpPr>
            <p:nvPr/>
          </p:nvSpPr>
          <p:spPr bwMode="auto">
            <a:xfrm>
              <a:off x="2736" y="1104"/>
              <a:ext cx="0" cy="52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95" name="Line 55"/>
            <p:cNvSpPr>
              <a:spLocks noChangeShapeType="1"/>
            </p:cNvSpPr>
            <p:nvPr/>
          </p:nvSpPr>
          <p:spPr bwMode="auto">
            <a:xfrm>
              <a:off x="2736" y="3696"/>
              <a:ext cx="0" cy="4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96" name="Line 56"/>
            <p:cNvSpPr>
              <a:spLocks noChangeShapeType="1"/>
            </p:cNvSpPr>
            <p:nvPr/>
          </p:nvSpPr>
          <p:spPr bwMode="auto">
            <a:xfrm>
              <a:off x="2304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97" name="Line 57"/>
            <p:cNvSpPr>
              <a:spLocks noChangeShapeType="1"/>
            </p:cNvSpPr>
            <p:nvPr/>
          </p:nvSpPr>
          <p:spPr bwMode="auto">
            <a:xfrm>
              <a:off x="2448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98" name="Line 58"/>
            <p:cNvSpPr>
              <a:spLocks noChangeShapeType="1"/>
            </p:cNvSpPr>
            <p:nvPr/>
          </p:nvSpPr>
          <p:spPr bwMode="auto">
            <a:xfrm>
              <a:off x="2592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99" name="Line 59"/>
            <p:cNvSpPr>
              <a:spLocks noChangeShapeType="1"/>
            </p:cNvSpPr>
            <p:nvPr/>
          </p:nvSpPr>
          <p:spPr bwMode="auto">
            <a:xfrm>
              <a:off x="2736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700" name="Line 60"/>
            <p:cNvSpPr>
              <a:spLocks noChangeShapeType="1"/>
            </p:cNvSpPr>
            <p:nvPr/>
          </p:nvSpPr>
          <p:spPr bwMode="auto">
            <a:xfrm>
              <a:off x="2880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701" name="Line 61"/>
            <p:cNvSpPr>
              <a:spLocks noChangeShapeType="1"/>
            </p:cNvSpPr>
            <p:nvPr/>
          </p:nvSpPr>
          <p:spPr bwMode="auto">
            <a:xfrm>
              <a:off x="3024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702" name="Line 62"/>
            <p:cNvSpPr>
              <a:spLocks noChangeShapeType="1"/>
            </p:cNvSpPr>
            <p:nvPr/>
          </p:nvSpPr>
          <p:spPr bwMode="auto">
            <a:xfrm>
              <a:off x="3168" y="1632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703" name="Text Box 63"/>
            <p:cNvSpPr txBox="1">
              <a:spLocks noChangeArrowheads="1"/>
            </p:cNvSpPr>
            <p:nvPr/>
          </p:nvSpPr>
          <p:spPr bwMode="auto">
            <a:xfrm>
              <a:off x="2784" y="1228"/>
              <a:ext cx="8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32 bits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4D8-B827-41CC-ADCB-68AE277D3D9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9666" name="Rectangle 2"/>
          <p:cNvSpPr>
            <a:spLocks noChangeArrowheads="1"/>
          </p:cNvSpPr>
          <p:nvPr/>
        </p:nvSpPr>
        <p:spPr bwMode="auto">
          <a:xfrm>
            <a:off x="685800" y="1981200"/>
            <a:ext cx="8305800" cy="426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9667" name="AutoShape 3"/>
          <p:cNvSpPr>
            <a:spLocks noChangeArrowheads="1"/>
          </p:cNvSpPr>
          <p:nvPr/>
        </p:nvSpPr>
        <p:spPr bwMode="auto">
          <a:xfrm flipV="1">
            <a:off x="2971800" y="2590800"/>
            <a:ext cx="2743200" cy="228600"/>
          </a:xfrm>
          <a:custGeom>
            <a:avLst/>
            <a:gdLst>
              <a:gd name="G0" fmla="+- 3688 0 0"/>
              <a:gd name="G1" fmla="+- 21600 0 3688"/>
              <a:gd name="G2" fmla="*/ 3688 1 2"/>
              <a:gd name="G3" fmla="+- 21600 0 G2"/>
              <a:gd name="G4" fmla="+/ 3688 21600 2"/>
              <a:gd name="G5" fmla="+/ G1 0 2"/>
              <a:gd name="G6" fmla="*/ 21600 21600 3688"/>
              <a:gd name="G7" fmla="*/ G6 1 2"/>
              <a:gd name="G8" fmla="+- 21600 0 G7"/>
              <a:gd name="G9" fmla="*/ 21600 1 2"/>
              <a:gd name="G10" fmla="+- 3688 0 G9"/>
              <a:gd name="G11" fmla="?: G10 G8 0"/>
              <a:gd name="G12" fmla="?: G10 G7 21600"/>
              <a:gd name="T0" fmla="*/ 19756 w 21600"/>
              <a:gd name="T1" fmla="*/ 10800 h 21600"/>
              <a:gd name="T2" fmla="*/ 10800 w 21600"/>
              <a:gd name="T3" fmla="*/ 21600 h 21600"/>
              <a:gd name="T4" fmla="*/ 1844 w 21600"/>
              <a:gd name="T5" fmla="*/ 10800 h 21600"/>
              <a:gd name="T6" fmla="*/ 10800 w 21600"/>
              <a:gd name="T7" fmla="*/ 0 h 21600"/>
              <a:gd name="T8" fmla="*/ 3644 w 21600"/>
              <a:gd name="T9" fmla="*/ 3644 h 21600"/>
              <a:gd name="T10" fmla="*/ 17956 w 21600"/>
              <a:gd name="T11" fmla="*/ 179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88" y="21600"/>
                </a:lnTo>
                <a:lnTo>
                  <a:pt x="1791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DES Round Function</a:t>
            </a:r>
          </a:p>
        </p:txBody>
      </p:sp>
      <p:sp>
        <p:nvSpPr>
          <p:cNvPr id="1009669" name="Rectangle 5"/>
          <p:cNvSpPr>
            <a:spLocks noChangeArrowheads="1"/>
          </p:cNvSpPr>
          <p:nvPr/>
        </p:nvSpPr>
        <p:spPr bwMode="auto">
          <a:xfrm>
            <a:off x="7620000" y="1981200"/>
            <a:ext cx="1371600" cy="990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0" name="Oval 6"/>
          <p:cNvSpPr>
            <a:spLocks noChangeArrowheads="1"/>
          </p:cNvSpPr>
          <p:nvPr/>
        </p:nvSpPr>
        <p:spPr bwMode="auto">
          <a:xfrm>
            <a:off x="4191000" y="3200400"/>
            <a:ext cx="304800" cy="3048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1" name="Line 7"/>
          <p:cNvSpPr>
            <a:spLocks noChangeShapeType="1"/>
          </p:cNvSpPr>
          <p:nvPr/>
        </p:nvSpPr>
        <p:spPr bwMode="auto">
          <a:xfrm flipH="1">
            <a:off x="4191000" y="33528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2" name="Rectangle 8"/>
          <p:cNvSpPr>
            <a:spLocks noChangeArrowheads="1"/>
          </p:cNvSpPr>
          <p:nvPr/>
        </p:nvSpPr>
        <p:spPr bwMode="auto">
          <a:xfrm>
            <a:off x="1066800" y="3200400"/>
            <a:ext cx="24384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3" name="Text Box 9"/>
          <p:cNvSpPr txBox="1">
            <a:spLocks noChangeArrowheads="1"/>
          </p:cNvSpPr>
          <p:nvPr/>
        </p:nvSpPr>
        <p:spPr bwMode="auto">
          <a:xfrm>
            <a:off x="1143000" y="2559050"/>
            <a:ext cx="170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Sub-key</a:t>
            </a:r>
          </a:p>
        </p:txBody>
      </p:sp>
      <p:sp>
        <p:nvSpPr>
          <p:cNvPr id="1009674" name="Line 10"/>
          <p:cNvSpPr>
            <a:spLocks noChangeShapeType="1"/>
          </p:cNvSpPr>
          <p:nvPr/>
        </p:nvSpPr>
        <p:spPr bwMode="auto">
          <a:xfrm>
            <a:off x="3505200" y="33528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5" name="Line 11"/>
          <p:cNvSpPr>
            <a:spLocks noChangeShapeType="1"/>
          </p:cNvSpPr>
          <p:nvPr/>
        </p:nvSpPr>
        <p:spPr bwMode="auto">
          <a:xfrm>
            <a:off x="4343400" y="2819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6" name="Line 12"/>
          <p:cNvSpPr>
            <a:spLocks noChangeShapeType="1"/>
          </p:cNvSpPr>
          <p:nvPr/>
        </p:nvSpPr>
        <p:spPr bwMode="auto">
          <a:xfrm>
            <a:off x="4343400" y="32004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7" name="Rectangle 13"/>
          <p:cNvSpPr>
            <a:spLocks noChangeArrowheads="1"/>
          </p:cNvSpPr>
          <p:nvPr/>
        </p:nvSpPr>
        <p:spPr bwMode="auto">
          <a:xfrm>
            <a:off x="3429000" y="4800600"/>
            <a:ext cx="18288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8" name="Line 14"/>
          <p:cNvSpPr>
            <a:spLocks noChangeShapeType="1"/>
          </p:cNvSpPr>
          <p:nvPr/>
        </p:nvSpPr>
        <p:spPr bwMode="auto">
          <a:xfrm>
            <a:off x="3657600" y="48006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9" name="Line 15"/>
          <p:cNvSpPr>
            <a:spLocks noChangeShapeType="1"/>
          </p:cNvSpPr>
          <p:nvPr/>
        </p:nvSpPr>
        <p:spPr bwMode="auto">
          <a:xfrm>
            <a:off x="3886200" y="48006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0" name="Line 16"/>
          <p:cNvSpPr>
            <a:spLocks noChangeShapeType="1"/>
          </p:cNvSpPr>
          <p:nvPr/>
        </p:nvSpPr>
        <p:spPr bwMode="auto">
          <a:xfrm>
            <a:off x="4114800" y="48006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1" name="Line 17"/>
          <p:cNvSpPr>
            <a:spLocks noChangeShapeType="1"/>
          </p:cNvSpPr>
          <p:nvPr/>
        </p:nvSpPr>
        <p:spPr bwMode="auto">
          <a:xfrm>
            <a:off x="4343400" y="48006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2" name="Line 18"/>
          <p:cNvSpPr>
            <a:spLocks noChangeShapeType="1"/>
          </p:cNvSpPr>
          <p:nvPr/>
        </p:nvSpPr>
        <p:spPr bwMode="auto">
          <a:xfrm>
            <a:off x="4572000" y="48006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3" name="Line 19"/>
          <p:cNvSpPr>
            <a:spLocks noChangeShapeType="1"/>
          </p:cNvSpPr>
          <p:nvPr/>
        </p:nvSpPr>
        <p:spPr bwMode="auto">
          <a:xfrm>
            <a:off x="4800600" y="48006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4" name="Line 20"/>
          <p:cNvSpPr>
            <a:spLocks noChangeShapeType="1"/>
          </p:cNvSpPr>
          <p:nvPr/>
        </p:nvSpPr>
        <p:spPr bwMode="auto">
          <a:xfrm>
            <a:off x="5029200" y="48006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5" name="Line 21"/>
          <p:cNvSpPr>
            <a:spLocks noChangeShapeType="1"/>
          </p:cNvSpPr>
          <p:nvPr/>
        </p:nvSpPr>
        <p:spPr bwMode="auto">
          <a:xfrm>
            <a:off x="3581400" y="4267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6" name="Line 22"/>
          <p:cNvSpPr>
            <a:spLocks noChangeShapeType="1"/>
          </p:cNvSpPr>
          <p:nvPr/>
        </p:nvSpPr>
        <p:spPr bwMode="auto">
          <a:xfrm>
            <a:off x="3810000" y="4267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7" name="Line 23"/>
          <p:cNvSpPr>
            <a:spLocks noChangeShapeType="1"/>
          </p:cNvSpPr>
          <p:nvPr/>
        </p:nvSpPr>
        <p:spPr bwMode="auto">
          <a:xfrm>
            <a:off x="4038600" y="4267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8" name="Line 24"/>
          <p:cNvSpPr>
            <a:spLocks noChangeShapeType="1"/>
          </p:cNvSpPr>
          <p:nvPr/>
        </p:nvSpPr>
        <p:spPr bwMode="auto">
          <a:xfrm>
            <a:off x="4267200" y="4267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89" name="Line 25"/>
          <p:cNvSpPr>
            <a:spLocks noChangeShapeType="1"/>
          </p:cNvSpPr>
          <p:nvPr/>
        </p:nvSpPr>
        <p:spPr bwMode="auto">
          <a:xfrm>
            <a:off x="4495800" y="4267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90" name="Line 26"/>
          <p:cNvSpPr>
            <a:spLocks noChangeShapeType="1"/>
          </p:cNvSpPr>
          <p:nvPr/>
        </p:nvSpPr>
        <p:spPr bwMode="auto">
          <a:xfrm>
            <a:off x="4724400" y="4267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91" name="Line 27"/>
          <p:cNvSpPr>
            <a:spLocks noChangeShapeType="1"/>
          </p:cNvSpPr>
          <p:nvPr/>
        </p:nvSpPr>
        <p:spPr bwMode="auto">
          <a:xfrm>
            <a:off x="4953000" y="4267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92" name="Line 2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93" name="Text Box 29"/>
          <p:cNvSpPr txBox="1">
            <a:spLocks noChangeArrowheads="1"/>
          </p:cNvSpPr>
          <p:nvPr/>
        </p:nvSpPr>
        <p:spPr bwMode="auto">
          <a:xfrm>
            <a:off x="5181600" y="4191000"/>
            <a:ext cx="382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6/4-bit substitutions</a:t>
            </a:r>
          </a:p>
        </p:txBody>
      </p:sp>
      <p:sp>
        <p:nvSpPr>
          <p:cNvPr id="1009694" name="Rectangle 30"/>
          <p:cNvSpPr>
            <a:spLocks noChangeArrowheads="1"/>
          </p:cNvSpPr>
          <p:nvPr/>
        </p:nvSpPr>
        <p:spPr bwMode="auto">
          <a:xfrm>
            <a:off x="3429000" y="5638800"/>
            <a:ext cx="1828800" cy="228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95" name="Line 31"/>
          <p:cNvSpPr>
            <a:spLocks noChangeShapeType="1"/>
          </p:cNvSpPr>
          <p:nvPr/>
        </p:nvSpPr>
        <p:spPr bwMode="auto">
          <a:xfrm>
            <a:off x="3505200" y="50292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96" name="Line 32"/>
          <p:cNvSpPr>
            <a:spLocks noChangeShapeType="1"/>
          </p:cNvSpPr>
          <p:nvPr/>
        </p:nvSpPr>
        <p:spPr bwMode="auto">
          <a:xfrm>
            <a:off x="3657600" y="5029200"/>
            <a:ext cx="11430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97" name="Line 33"/>
          <p:cNvSpPr>
            <a:spLocks noChangeShapeType="1"/>
          </p:cNvSpPr>
          <p:nvPr/>
        </p:nvSpPr>
        <p:spPr bwMode="auto">
          <a:xfrm flipH="1">
            <a:off x="3505200" y="50292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98" name="Line 34"/>
          <p:cNvSpPr>
            <a:spLocks noChangeShapeType="1"/>
          </p:cNvSpPr>
          <p:nvPr/>
        </p:nvSpPr>
        <p:spPr bwMode="auto">
          <a:xfrm flipH="1">
            <a:off x="3962400" y="50292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99" name="Line 35"/>
          <p:cNvSpPr>
            <a:spLocks noChangeShapeType="1"/>
          </p:cNvSpPr>
          <p:nvPr/>
        </p:nvSpPr>
        <p:spPr bwMode="auto">
          <a:xfrm>
            <a:off x="4114800" y="5029200"/>
            <a:ext cx="3810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00" name="Line 36"/>
          <p:cNvSpPr>
            <a:spLocks noChangeShapeType="1"/>
          </p:cNvSpPr>
          <p:nvPr/>
        </p:nvSpPr>
        <p:spPr bwMode="auto">
          <a:xfrm flipH="1">
            <a:off x="4114800" y="5029200"/>
            <a:ext cx="152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01" name="Line 37"/>
          <p:cNvSpPr>
            <a:spLocks noChangeShapeType="1"/>
          </p:cNvSpPr>
          <p:nvPr/>
        </p:nvSpPr>
        <p:spPr bwMode="auto">
          <a:xfrm>
            <a:off x="4419600" y="5029200"/>
            <a:ext cx="838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02" name="Line 38"/>
          <p:cNvSpPr>
            <a:spLocks noChangeShapeType="1"/>
          </p:cNvSpPr>
          <p:nvPr/>
        </p:nvSpPr>
        <p:spPr bwMode="auto">
          <a:xfrm flipH="1">
            <a:off x="4267200" y="50292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03" name="Line 39"/>
          <p:cNvSpPr>
            <a:spLocks noChangeShapeType="1"/>
          </p:cNvSpPr>
          <p:nvPr/>
        </p:nvSpPr>
        <p:spPr bwMode="auto">
          <a:xfrm flipH="1">
            <a:off x="4572000" y="5029200"/>
            <a:ext cx="152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04" name="Line 40"/>
          <p:cNvSpPr>
            <a:spLocks noChangeShapeType="1"/>
          </p:cNvSpPr>
          <p:nvPr/>
        </p:nvSpPr>
        <p:spPr bwMode="auto">
          <a:xfrm>
            <a:off x="4876800" y="5029200"/>
            <a:ext cx="152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05" name="Line 41"/>
          <p:cNvSpPr>
            <a:spLocks noChangeShapeType="1"/>
          </p:cNvSpPr>
          <p:nvPr/>
        </p:nvSpPr>
        <p:spPr bwMode="auto">
          <a:xfrm flipH="1">
            <a:off x="3581400" y="5029200"/>
            <a:ext cx="1447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06" name="Line 42"/>
          <p:cNvSpPr>
            <a:spLocks noChangeShapeType="1"/>
          </p:cNvSpPr>
          <p:nvPr/>
        </p:nvSpPr>
        <p:spPr bwMode="auto">
          <a:xfrm flipH="1">
            <a:off x="4876800" y="50292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07" name="Text Box 43"/>
          <p:cNvSpPr txBox="1">
            <a:spLocks noChangeArrowheads="1"/>
          </p:cNvSpPr>
          <p:nvPr/>
        </p:nvSpPr>
        <p:spPr bwMode="auto">
          <a:xfrm>
            <a:off x="5314950" y="5029200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32-bit permutation</a:t>
            </a:r>
          </a:p>
        </p:txBody>
      </p:sp>
      <p:sp>
        <p:nvSpPr>
          <p:cNvPr id="1009708" name="Text Box 44"/>
          <p:cNvSpPr txBox="1">
            <a:spLocks noChangeArrowheads="1"/>
          </p:cNvSpPr>
          <p:nvPr/>
        </p:nvSpPr>
        <p:spPr bwMode="auto">
          <a:xfrm>
            <a:off x="7772400" y="21336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Ugly</a:t>
            </a:r>
          </a:p>
        </p:txBody>
      </p:sp>
      <p:sp>
        <p:nvSpPr>
          <p:cNvPr id="1009709" name="Line 45"/>
          <p:cNvSpPr>
            <a:spLocks noChangeShapeType="1"/>
          </p:cNvSpPr>
          <p:nvPr/>
        </p:nvSpPr>
        <p:spPr bwMode="auto">
          <a:xfrm>
            <a:off x="4343400" y="17526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0" name="Line 46"/>
          <p:cNvSpPr>
            <a:spLocks noChangeShapeType="1"/>
          </p:cNvSpPr>
          <p:nvPr/>
        </p:nvSpPr>
        <p:spPr bwMode="auto">
          <a:xfrm>
            <a:off x="4343400" y="58674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1" name="Line 47"/>
          <p:cNvSpPr>
            <a:spLocks noChangeShapeType="1"/>
          </p:cNvSpPr>
          <p:nvPr/>
        </p:nvSpPr>
        <p:spPr bwMode="auto">
          <a:xfrm flipH="1">
            <a:off x="3352800" y="25908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2" name="Line 48"/>
          <p:cNvSpPr>
            <a:spLocks noChangeShapeType="1"/>
          </p:cNvSpPr>
          <p:nvPr/>
        </p:nvSpPr>
        <p:spPr bwMode="auto">
          <a:xfrm flipH="1">
            <a:off x="3733800" y="2590800"/>
            <a:ext cx="152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3" name="Line 49"/>
          <p:cNvSpPr>
            <a:spLocks noChangeShapeType="1"/>
          </p:cNvSpPr>
          <p:nvPr/>
        </p:nvSpPr>
        <p:spPr bwMode="auto">
          <a:xfrm flipH="1">
            <a:off x="4038600" y="2590800"/>
            <a:ext cx="76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4" name="Line 50"/>
          <p:cNvSpPr>
            <a:spLocks noChangeShapeType="1"/>
          </p:cNvSpPr>
          <p:nvPr/>
        </p:nvSpPr>
        <p:spPr bwMode="auto">
          <a:xfrm>
            <a:off x="4343400" y="25908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5" name="Line 51"/>
          <p:cNvSpPr>
            <a:spLocks noChangeShapeType="1"/>
          </p:cNvSpPr>
          <p:nvPr/>
        </p:nvSpPr>
        <p:spPr bwMode="auto">
          <a:xfrm>
            <a:off x="4572000" y="2590800"/>
            <a:ext cx="76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6" name="Line 52"/>
          <p:cNvSpPr>
            <a:spLocks noChangeShapeType="1"/>
          </p:cNvSpPr>
          <p:nvPr/>
        </p:nvSpPr>
        <p:spPr bwMode="auto">
          <a:xfrm>
            <a:off x="4800600" y="2590800"/>
            <a:ext cx="152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7" name="Line 53"/>
          <p:cNvSpPr>
            <a:spLocks noChangeShapeType="1"/>
          </p:cNvSpPr>
          <p:nvPr/>
        </p:nvSpPr>
        <p:spPr bwMode="auto">
          <a:xfrm>
            <a:off x="5029200" y="25908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8" name="AutoShape 54"/>
          <p:cNvSpPr>
            <a:spLocks noChangeArrowheads="1"/>
          </p:cNvSpPr>
          <p:nvPr/>
        </p:nvSpPr>
        <p:spPr bwMode="auto">
          <a:xfrm>
            <a:off x="2971800" y="4038600"/>
            <a:ext cx="2743200" cy="228600"/>
          </a:xfrm>
          <a:custGeom>
            <a:avLst/>
            <a:gdLst>
              <a:gd name="G0" fmla="+- 3688 0 0"/>
              <a:gd name="G1" fmla="+- 21600 0 3688"/>
              <a:gd name="G2" fmla="*/ 3688 1 2"/>
              <a:gd name="G3" fmla="+- 21600 0 G2"/>
              <a:gd name="G4" fmla="+/ 3688 21600 2"/>
              <a:gd name="G5" fmla="+/ G1 0 2"/>
              <a:gd name="G6" fmla="*/ 21600 21600 3688"/>
              <a:gd name="G7" fmla="*/ G6 1 2"/>
              <a:gd name="G8" fmla="+- 21600 0 G7"/>
              <a:gd name="G9" fmla="*/ 21600 1 2"/>
              <a:gd name="G10" fmla="+- 3688 0 G9"/>
              <a:gd name="G11" fmla="?: G10 G8 0"/>
              <a:gd name="G12" fmla="?: G10 G7 21600"/>
              <a:gd name="T0" fmla="*/ 19756 w 21600"/>
              <a:gd name="T1" fmla="*/ 10800 h 21600"/>
              <a:gd name="T2" fmla="*/ 10800 w 21600"/>
              <a:gd name="T3" fmla="*/ 21600 h 21600"/>
              <a:gd name="T4" fmla="*/ 1844 w 21600"/>
              <a:gd name="T5" fmla="*/ 10800 h 21600"/>
              <a:gd name="T6" fmla="*/ 10800 w 21600"/>
              <a:gd name="T7" fmla="*/ 0 h 21600"/>
              <a:gd name="T8" fmla="*/ 3644 w 21600"/>
              <a:gd name="T9" fmla="*/ 3644 h 21600"/>
              <a:gd name="T10" fmla="*/ 17956 w 21600"/>
              <a:gd name="T11" fmla="*/ 179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88" y="21600"/>
                </a:lnTo>
                <a:lnTo>
                  <a:pt x="1791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19" name="Line 55"/>
          <p:cNvSpPr>
            <a:spLocks noChangeShapeType="1"/>
          </p:cNvSpPr>
          <p:nvPr/>
        </p:nvSpPr>
        <p:spPr bwMode="auto">
          <a:xfrm>
            <a:off x="3352800" y="40386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20" name="Line 56"/>
          <p:cNvSpPr>
            <a:spLocks noChangeShapeType="1"/>
          </p:cNvSpPr>
          <p:nvPr/>
        </p:nvSpPr>
        <p:spPr bwMode="auto">
          <a:xfrm>
            <a:off x="3733800" y="4038600"/>
            <a:ext cx="152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21" name="Line 57"/>
          <p:cNvSpPr>
            <a:spLocks noChangeShapeType="1"/>
          </p:cNvSpPr>
          <p:nvPr/>
        </p:nvSpPr>
        <p:spPr bwMode="auto">
          <a:xfrm>
            <a:off x="4038600" y="4038600"/>
            <a:ext cx="76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22" name="Line 58"/>
          <p:cNvSpPr>
            <a:spLocks noChangeShapeType="1"/>
          </p:cNvSpPr>
          <p:nvPr/>
        </p:nvSpPr>
        <p:spPr bwMode="auto">
          <a:xfrm>
            <a:off x="4343400" y="40386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23" name="Line 59"/>
          <p:cNvSpPr>
            <a:spLocks noChangeShapeType="1"/>
          </p:cNvSpPr>
          <p:nvPr/>
        </p:nvSpPr>
        <p:spPr bwMode="auto">
          <a:xfrm flipH="1">
            <a:off x="4572000" y="4038600"/>
            <a:ext cx="76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24" name="Line 60"/>
          <p:cNvSpPr>
            <a:spLocks noChangeShapeType="1"/>
          </p:cNvSpPr>
          <p:nvPr/>
        </p:nvSpPr>
        <p:spPr bwMode="auto">
          <a:xfrm flipH="1">
            <a:off x="4800600" y="4038600"/>
            <a:ext cx="152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25" name="Line 61"/>
          <p:cNvSpPr>
            <a:spLocks noChangeShapeType="1"/>
          </p:cNvSpPr>
          <p:nvPr/>
        </p:nvSpPr>
        <p:spPr bwMode="auto">
          <a:xfrm flipH="1">
            <a:off x="5029200" y="40386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726" name="Text Box 62"/>
          <p:cNvSpPr txBox="1">
            <a:spLocks noChangeArrowheads="1"/>
          </p:cNvSpPr>
          <p:nvPr/>
        </p:nvSpPr>
        <p:spPr bwMode="auto">
          <a:xfrm>
            <a:off x="4419600" y="1949450"/>
            <a:ext cx="141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32 bits</a:t>
            </a:r>
          </a:p>
        </p:txBody>
      </p:sp>
      <p:sp>
        <p:nvSpPr>
          <p:cNvPr id="1009727" name="Text Box 63"/>
          <p:cNvSpPr txBox="1">
            <a:spLocks noChangeArrowheads="1"/>
          </p:cNvSpPr>
          <p:nvPr/>
        </p:nvSpPr>
        <p:spPr bwMode="auto">
          <a:xfrm>
            <a:off x="4419600" y="2711450"/>
            <a:ext cx="141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48 bits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1A2-27EA-4FDA-9F21-74D45437AFB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(by inductive hypothesis).</a:t>
                </a:r>
                <a:endParaRPr lang="en-US" sz="3200" dirty="0">
                  <a:solidFill>
                    <a:srgbClr val="66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Hence,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for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14B6-4031-442E-9AA4-1BF05CC6AE4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Cryptographic Tools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One-Way Trapdoor Functions</a:t>
            </a:r>
          </a:p>
          <a:p>
            <a:pPr>
              <a:buFontTx/>
              <a:buNone/>
            </a:pPr>
            <a:r>
              <a:rPr lang="en-US"/>
              <a:t>Public-Key Encryption Schemes</a:t>
            </a:r>
          </a:p>
          <a:p>
            <a:pPr>
              <a:buFontTx/>
              <a:buNone/>
            </a:pPr>
            <a:r>
              <a:rPr lang="en-US"/>
              <a:t>One-Way Functions</a:t>
            </a:r>
          </a:p>
          <a:p>
            <a:pPr>
              <a:buFontTx/>
              <a:buNone/>
            </a:pPr>
            <a:r>
              <a:rPr lang="en-US"/>
              <a:t>One-Way Hash Functions</a:t>
            </a:r>
          </a:p>
          <a:p>
            <a:pPr>
              <a:buFontTx/>
              <a:buNone/>
            </a:pPr>
            <a:r>
              <a:rPr lang="en-US"/>
              <a:t>Pseudo-Random Number-Generators</a:t>
            </a:r>
          </a:p>
          <a:p>
            <a:pPr>
              <a:buFontTx/>
              <a:buNone/>
            </a:pPr>
            <a:r>
              <a:rPr lang="en-US"/>
              <a:t>Secret-Key Encryption Schemes</a:t>
            </a:r>
          </a:p>
          <a:p>
            <a:pPr>
              <a:buFontTx/>
              <a:buNone/>
            </a:pPr>
            <a:r>
              <a:rPr lang="en-US"/>
              <a:t>Digital Signature Schemes</a:t>
            </a:r>
          </a:p>
        </p:txBody>
      </p:sp>
      <p:sp>
        <p:nvSpPr>
          <p:cNvPr id="1038340" name="Line 4"/>
          <p:cNvSpPr>
            <a:spLocks noChangeShapeType="1"/>
          </p:cNvSpPr>
          <p:nvPr/>
        </p:nvSpPr>
        <p:spPr bwMode="auto">
          <a:xfrm>
            <a:off x="609600" y="4267200"/>
            <a:ext cx="792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406B-CF8F-459D-BC12-5E64D0C7F49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(by inductive hypothesis).</a:t>
                </a:r>
                <a:endParaRPr lang="en-US" sz="3200" dirty="0">
                  <a:solidFill>
                    <a:srgbClr val="66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Hence,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for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pPr>
                  <a:buFontTx/>
                  <a:buNone/>
                </a:pPr>
                <a:r>
                  <a:rPr lang="en-US" sz="3200" dirty="0"/>
                  <a:t>Also true for negative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/>
                  <a:t>, since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(−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=(−1)</m:t>
                    </m:r>
                    <m:r>
                      <a:rPr lang="en-US" sz="3200" i="1" baseline="30000" dirty="0" err="1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 r="-163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0D1A-8A8F-455E-B3C0-E45E8E4E7EE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Proof of RSA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0D1A-8A8F-455E-B3C0-E45E8E4E7EE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Proof of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211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We have shown …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whenever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is </a:t>
                </a:r>
                <a:r>
                  <a:rPr lang="en-US" sz="3200" i="1" dirty="0" smtClean="0">
                    <a:cs typeface="Times New Roman" pitchFamily="18" charset="0"/>
                  </a:rPr>
                  <a:t>prime</a:t>
                </a:r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42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1852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0D1A-8A8F-455E-B3C0-E45E8E4E7EE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Proof of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211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We have shown …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whenever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is </a:t>
                </a:r>
                <a:r>
                  <a:rPr lang="en-US" sz="3200" i="1" dirty="0" smtClean="0">
                    <a:cs typeface="Times New Roman" pitchFamily="18" charset="0"/>
                  </a:rPr>
                  <a:t>prime</a:t>
                </a:r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You will show …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𝑄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𝑃𝑄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are distinct primes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42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1852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of Fermat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 baseline="30000" dirty="0" err="1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4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⇓</m:t>
                      </m:r>
                    </m:oMath>
                  </m:oMathPara>
                </a14:m>
                <a:endParaRPr lang="en-US" sz="480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4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4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48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4800" dirty="0" smtClean="0"/>
              </a:p>
              <a:p>
                <a:pPr marL="0" indent="0" algn="ctr">
                  <a:buNone/>
                </a:pPr>
                <a:r>
                  <a:rPr lang="en-US" sz="4800" dirty="0" smtClean="0"/>
                  <a:t>For all </a:t>
                </a:r>
                <a:r>
                  <a:rPr lang="en-US" sz="4800" dirty="0"/>
                  <a:t>prime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en-US" sz="4800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4800" dirty="0"/>
                      <m:t>and</m:t>
                    </m:r>
                    <m:r>
                      <a:rPr lang="en-US" sz="4800" b="0" i="1" dirty="0" smtClean="0">
                        <a:latin typeface="Cambria Math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  <a:p>
                <a:pPr marL="0" indent="0" algn="ctr">
                  <a:buNone/>
                </a:pP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515-BA9C-4758-A0EA-B27B33EA078C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A92-765E-467C-B254-46FF50B7799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7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74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6A6C-D0D4-481F-B020-281B5E2BB43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809750"/>
            <a:ext cx="8415338" cy="443865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u="sng"/>
              <a:t>Euclid’s proof of the infinity of primes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61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76D1-8452-464D-8517-7BB9B66E20F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 N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A20-A79A-4BC3-B68C-26F7D995C19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3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809750"/>
            <a:ext cx="8415338" cy="443865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u="sng"/>
              <a:t>Euclid’s proof of the infinity of primes</a:t>
            </a:r>
          </a:p>
          <a:p>
            <a:r>
              <a:rPr lang="en-US"/>
              <a:t>Suppose that the set of all primes were finite.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5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1E6F-0853-43A8-80AB-370204D4580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477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product of all of the primes.</a:t>
                </a:r>
              </a:p>
            </p:txBody>
          </p:sp>
        </mc:Choice>
        <mc:Fallback xmlns="">
          <p:sp>
            <p:nvSpPr>
              <p:cNvPr id="1184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6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317C-4A46-412C-9947-DEC58D33C41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5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579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85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11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97C-BBC7-4989-B478-53BF0F9470A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5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579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prime or composite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1185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35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528-BE26-44BE-B32A-83B8223F63A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6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68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. 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prime or composite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/>
                  <a:t>The prime factors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are not among the finite set of primes multiplied to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86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55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B5C2-E85A-4E94-AC28-80A9A49D7C4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7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 smtClean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. 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prime or composite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/>
                  <a:t>The prime factors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are not among the finite set of primes multiplied to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must be a prime not in the set.</a:t>
                </a:r>
              </a:p>
            </p:txBody>
          </p:sp>
        </mc:Choice>
        <mc:Fallback xmlns="">
          <p:sp>
            <p:nvSpPr>
              <p:cNvPr id="1187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38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0748-259E-4F94-880E-9E13F3AA8DB3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7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. 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prime or composite?</a:t>
                </a:r>
                <a:endParaRPr lang="en-US" dirty="0"/>
              </a:p>
              <a:p>
                <a:r>
                  <a:rPr lang="en-US" dirty="0"/>
                  <a:t>The prime factors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are not among the finite set of primes multiplied to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must be a prime not in the set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/>
                  <a:t>This contradicts the assumption that the set of all primes is finite.</a:t>
                </a:r>
              </a:p>
            </p:txBody>
          </p:sp>
        </mc:Choice>
        <mc:Fallback xmlns="">
          <p:sp>
            <p:nvSpPr>
              <p:cNvPr id="1187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 r="-1449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87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EAB5-C501-4AC5-BFFD-B506033B612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Prime Number Theorem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3E64-9A25-44BC-BC3C-BCAC71A8C80E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Prime Number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862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417638"/>
                <a:ext cx="8415338" cy="4484687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 smtClean="0"/>
              </a:p>
              <a:p>
                <a:pPr>
                  <a:buFontTx/>
                  <a:buNone/>
                </a:pPr>
                <a:r>
                  <a:rPr lang="en-US" sz="4000" dirty="0"/>
                  <a:t>The number of primes less than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/>
                  <a:t> is approximately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/>
                  <a:t>.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78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417638"/>
                <a:ext cx="8415338" cy="4484687"/>
              </a:xfrm>
              <a:blipFill rotWithShape="1">
                <a:blip r:embed="rId5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1FD5-5D29-4894-8931-198704B11C2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Prime Number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862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417638"/>
                <a:ext cx="8415338" cy="4484687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 smtClean="0"/>
              </a:p>
              <a:p>
                <a:pPr>
                  <a:buFontTx/>
                  <a:buNone/>
                </a:pPr>
                <a:r>
                  <a:rPr lang="en-US" sz="4000" dirty="0"/>
                  <a:t>The number of primes less than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/>
                  <a:t> is approximately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/>
                  <a:t>.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4000" dirty="0"/>
                  <a:t>Thus, approximately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4000" dirty="0"/>
                  <a:t> out of every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randomly selected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-bit integers will be prime.</a:t>
                </a:r>
              </a:p>
            </p:txBody>
          </p:sp>
        </mc:Choice>
        <mc:Fallback xmlns="">
          <p:sp>
            <p:nvSpPr>
              <p:cNvPr id="1178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417638"/>
                <a:ext cx="8415338" cy="4484687"/>
              </a:xfrm>
              <a:blipFill rotWithShape="1">
                <a:blip r:embed="rId5"/>
                <a:stretch>
                  <a:fillRect l="-2609" b="-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1E5E-A6A1-402B-A561-1F6AEBF32A2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Diffie-Hellman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 N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US" sz="3600"/>
              <a:t>When </a:t>
            </a:r>
            <a:r>
              <a:rPr lang="en-US" sz="3600">
                <a:solidFill>
                  <a:schemeClr val="accent2"/>
                </a:solidFill>
              </a:rPr>
              <a:t>X </a:t>
            </a:r>
            <a:r>
              <a:rPr lang="en-US" sz="3600"/>
              <a:t>is unknown, the problem is known as the </a:t>
            </a:r>
            <a:r>
              <a:rPr lang="en-US" sz="3600" i="1"/>
              <a:t>discrete logarithm </a:t>
            </a:r>
            <a:r>
              <a:rPr lang="en-US" sz="3600"/>
              <a:t>and is generally believed to be hard to solve.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Do We Find Primes?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D3A4-F2A6-4DC4-89B9-5AB344872DE5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8993-F72D-4EAF-9F66-198E4425942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9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Primality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4BF-924F-4B89-8A28-A895E765E3E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9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Primality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965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417638"/>
                <a:ext cx="8415338" cy="4830762"/>
              </a:xfrm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endParaRPr lang="en-US" sz="1200" u="sng" dirty="0" smtClean="0"/>
              </a:p>
              <a:p>
                <a:pPr>
                  <a:buFontTx/>
                  <a:buNone/>
                </a:pPr>
                <a:r>
                  <a:rPr lang="en-US" sz="4000" u="sng" dirty="0"/>
                  <a:t>Recall Fermat’s Little Theorem</a:t>
                </a:r>
              </a:p>
              <a:p>
                <a:pPr>
                  <a:buFontTx/>
                  <a:buNone/>
                </a:pPr>
                <a:r>
                  <a:rPr lang="en-US" sz="4000" dirty="0" smtClean="0"/>
                  <a:t>If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 is prime,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 </m:t>
                    </m:r>
                  </m:oMath>
                </a14:m>
                <a:r>
                  <a:rPr lang="en-US" sz="4000" dirty="0"/>
                  <a:t>for all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4000" dirty="0"/>
                  <a:t> in the range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 smtClean="0"/>
                  <a:t>.</a:t>
                </a:r>
              </a:p>
            </p:txBody>
          </p:sp>
        </mc:Choice>
        <mc:Fallback xmlns="">
          <p:sp>
            <p:nvSpPr>
              <p:cNvPr id="1179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417638"/>
                <a:ext cx="8415338" cy="4830762"/>
              </a:xfrm>
              <a:blipFill rotWithShape="1">
                <a:blip r:embed="rId5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37AF-958F-47F0-987D-2D0C7B30145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9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Primality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965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417638"/>
                <a:ext cx="8415338" cy="4830762"/>
              </a:xfrm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endParaRPr lang="en-US" sz="1200" u="sng" dirty="0" smtClean="0"/>
              </a:p>
              <a:p>
                <a:pPr>
                  <a:buFontTx/>
                  <a:buNone/>
                </a:pPr>
                <a:r>
                  <a:rPr lang="en-US" sz="4000" u="sng" dirty="0"/>
                  <a:t>Recall Fermat’s Little Theorem</a:t>
                </a:r>
              </a:p>
              <a:p>
                <a:pPr>
                  <a:buFontTx/>
                  <a:buNone/>
                </a:pPr>
                <a:r>
                  <a:rPr lang="en-US" sz="4000" dirty="0" smtClean="0"/>
                  <a:t>If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 is prime,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 </m:t>
                    </m:r>
                  </m:oMath>
                </a14:m>
                <a:r>
                  <a:rPr lang="en-US" sz="4000" dirty="0"/>
                  <a:t>for all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4000" dirty="0"/>
                  <a:t> in the range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 smtClean="0"/>
                  <a:t>.</a:t>
                </a:r>
              </a:p>
              <a:p>
                <a:pPr>
                  <a:buFontTx/>
                  <a:buNone/>
                </a:pPr>
                <a:endParaRPr lang="en-US" sz="1200" dirty="0" smtClean="0"/>
              </a:p>
              <a:p>
                <a:pPr>
                  <a:buFontTx/>
                  <a:buNone/>
                </a:pPr>
                <a:r>
                  <a:rPr lang="en-US" sz="4000" u="sng" dirty="0" smtClean="0"/>
                  <a:t>Fact</a:t>
                </a:r>
              </a:p>
              <a:p>
                <a:pPr>
                  <a:buFontTx/>
                  <a:buNone/>
                </a:pPr>
                <a:r>
                  <a:rPr lang="en-US" sz="4000" dirty="0" smtClean="0"/>
                  <a:t>For almost all composite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4000" dirty="0" smtClean="0"/>
                  <a:t>,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4000" dirty="0" smtClean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1179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417638"/>
                <a:ext cx="8415338" cy="4830762"/>
              </a:xfrm>
              <a:blipFill rotWithShape="1">
                <a:blip r:embed="rId5"/>
                <a:stretch>
                  <a:fillRect l="-260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26C2-4AF1-4CFC-8065-6CD8A9EDE6A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9D65-CD16-4E0A-BB68-F3297A7AA89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 smtClean="0"/>
                  <a:t>as             </a:t>
                </a:r>
                <a:r>
                  <a:rPr lang="en-US" dirty="0" smtClean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8905-4981-485D-B3D6-F09F1F0DCA3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 smtClean="0"/>
                  <a:t>as             </a:t>
                </a:r>
                <a:r>
                  <a:rPr lang="en-US" dirty="0" smtClean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</a:t>
                </a:r>
                <a:r>
                  <a:rPr lang="en-US" dirty="0" smtClean="0"/>
                  <a:t>times</a:t>
                </a:r>
                <a:endParaRPr lang="en-US" dirty="0"/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F4B0-3DE9-4074-9075-69696F4F88B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 smtClean="0"/>
                  <a:t>as             </a:t>
                </a:r>
                <a:r>
                  <a:rPr lang="en-US" dirty="0" smtClean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times</a:t>
                </a:r>
              </a:p>
              <a:p>
                <a:r>
                  <a:rPr lang="en-US" dirty="0"/>
                  <a:t>Select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021-B89F-4FF5-8E04-7AD49AD3FAA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 smtClean="0"/>
                  <a:t>as             </a:t>
                </a:r>
                <a:r>
                  <a:rPr lang="en-US" dirty="0" smtClean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times</a:t>
                </a:r>
              </a:p>
              <a:p>
                <a:r>
                  <a:rPr lang="en-US" dirty="0"/>
                  <a:t>Select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…,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all </a:t>
                </a:r>
                <a:r>
                  <a:rPr lang="en-US" dirty="0"/>
                  <a:t>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7A5-A94B-45E2-A266-3DBE72D6588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 smtClean="0"/>
                  <a:t>as             </a:t>
                </a:r>
                <a:r>
                  <a:rPr lang="en-US" dirty="0" smtClean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times</a:t>
                </a:r>
              </a:p>
              <a:p>
                <a:r>
                  <a:rPr lang="en-US" dirty="0"/>
                  <a:t>Select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…,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all </a:t>
                </a:r>
                <a:r>
                  <a:rPr lang="en-US" dirty="0"/>
                  <a:t>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±1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or if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is </a:t>
                </a:r>
                <a:r>
                  <a:rPr lang="en-US" dirty="0">
                    <a:solidFill>
                      <a:schemeClr val="tx2"/>
                    </a:solidFill>
                    <a:cs typeface="Times New Roman" pitchFamily="18" charset="0"/>
                  </a:rPr>
                  <a:t>probably prime</a:t>
                </a:r>
                <a:r>
                  <a:rPr lang="en-US" dirty="0">
                    <a:cs typeface="Times New Roman" pitchFamily="18" charset="0"/>
                  </a:rPr>
                  <a:t> – continue</a:t>
                </a:r>
                <a:r>
                  <a:rPr lang="en-US" dirty="0" smtClean="0">
                    <a:cs typeface="Times New Roman" pitchFamily="18" charset="0"/>
                  </a:rPr>
                  <a:t>.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CED4-CFED-433F-94D0-E55194AFD35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B</a:t>
            </a:r>
            <a:r>
              <a:rPr lang="en-US" sz="3200" i="1" baseline="30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mod N</a:t>
            </a:r>
            <a:r>
              <a:rPr lang="en-US" sz="3200" dirty="0">
                <a:sym typeface="Symbol" pitchFamily="18" charset="2"/>
              </a:rPr>
              <a:t>.</a:t>
            </a: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baseline="-25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B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2590800" y="5334000"/>
            <a:ext cx="3699603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B</a:t>
            </a:r>
            <a:r>
              <a:rPr lang="en-US" sz="3600" i="1" baseline="30000" dirty="0"/>
              <a:t>a</a:t>
            </a:r>
            <a:r>
              <a:rPr lang="en-US" sz="3600" dirty="0"/>
              <a:t> = </a:t>
            </a:r>
            <a:r>
              <a:rPr lang="en-US" sz="3600" dirty="0" err="1"/>
              <a:t>Y</a:t>
            </a:r>
            <a:r>
              <a:rPr lang="en-US" sz="3600" i="1" baseline="30000" dirty="0" err="1"/>
              <a:t>ba</a:t>
            </a:r>
            <a:r>
              <a:rPr lang="en-US" sz="3600" dirty="0"/>
              <a:t> = </a:t>
            </a:r>
            <a:r>
              <a:rPr lang="en-US" sz="3600" dirty="0" err="1"/>
              <a:t>Y</a:t>
            </a:r>
            <a:r>
              <a:rPr lang="en-US" sz="3600" i="1" baseline="30000" dirty="0" err="1"/>
              <a:t>ab</a:t>
            </a:r>
            <a:r>
              <a:rPr lang="en-US" sz="3600" dirty="0"/>
              <a:t> = </a:t>
            </a:r>
            <a:r>
              <a:rPr lang="en-US" sz="3600" dirty="0" err="1"/>
              <a:t>A</a:t>
            </a:r>
            <a:r>
              <a:rPr lang="en-US" sz="3600" i="1" baseline="30000" dirty="0" err="1"/>
              <a:t>b</a:t>
            </a:r>
            <a:endParaRPr lang="en-US" sz="36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21AF-DCF4-4815-BC7A-14BF0BE916CA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 smtClean="0"/>
                  <a:t>as             </a:t>
                </a:r>
                <a:r>
                  <a:rPr lang="en-US" dirty="0" smtClean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times</a:t>
                </a:r>
              </a:p>
              <a:p>
                <a:r>
                  <a:rPr lang="en-US" dirty="0"/>
                  <a:t>Select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…,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all </a:t>
                </a:r>
                <a:r>
                  <a:rPr lang="en-US" dirty="0"/>
                  <a:t>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±1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or if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is </a:t>
                </a:r>
                <a:r>
                  <a:rPr lang="en-US" dirty="0">
                    <a:solidFill>
                      <a:schemeClr val="tx2"/>
                    </a:solidFill>
                    <a:cs typeface="Times New Roman" pitchFamily="18" charset="0"/>
                  </a:rPr>
                  <a:t>probably prime</a:t>
                </a:r>
                <a:r>
                  <a:rPr lang="en-US" dirty="0">
                    <a:cs typeface="Times New Roman" pitchFamily="18" charset="0"/>
                  </a:rPr>
                  <a:t> – continue.</a:t>
                </a:r>
              </a:p>
              <a:p>
                <a:r>
                  <a:rPr lang="en-US" dirty="0">
                    <a:cs typeface="Times New Roman" pitchFamily="18" charset="0"/>
                  </a:rPr>
                  <a:t>Otherwise,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is </a:t>
                </a:r>
                <a:r>
                  <a:rPr lang="en-US" dirty="0">
                    <a:solidFill>
                      <a:schemeClr val="tx2"/>
                    </a:solidFill>
                    <a:cs typeface="Times New Roman" pitchFamily="18" charset="0"/>
                  </a:rPr>
                  <a:t>composite</a:t>
                </a:r>
                <a:r>
                  <a:rPr lang="en-US" dirty="0">
                    <a:cs typeface="Times New Roman" pitchFamily="18" charset="0"/>
                  </a:rPr>
                  <a:t> – stop.</a:t>
                </a:r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5CAB-9746-4531-870C-87A276DCD2F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03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0372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037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7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8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0373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6886529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0414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5D55-9D6F-4C2C-8C54-40C0E320205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44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4468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446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9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0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4469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84111190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4510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4511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512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601D-F974-4FA6-A809-96119B617F28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34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3444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344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1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2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344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88234220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3486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348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88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89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90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51A8-3055-4D75-A443-28AEC55CBE3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24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2420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24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3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4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242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35373409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2462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246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4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6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7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8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4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2DF0-C054-4D98-9108-85706B87126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13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1396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139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5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6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1397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14875595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1438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1439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0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1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2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3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4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5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6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05B-FE84-484F-95C6-EA005729F1F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729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7300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730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7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8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730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33977093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7342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734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4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6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7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8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9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50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51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52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997F-EC04-47CA-B430-A059F66C0A1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9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9348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93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9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0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9349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5457133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9390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9391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2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3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4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5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6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7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8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9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40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401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402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4F8F-CFCE-40B4-8708-0AFA17DB2CB1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83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24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832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9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0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832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7254498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8366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836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8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9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0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1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2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3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4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5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6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7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8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ate Placeholder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CB7-2623-419D-BCC0-9AA91625F49F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42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4228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422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1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2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4229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45449600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4270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4271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2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3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4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5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6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7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8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9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1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2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3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4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A575-A0CA-46E1-84B1-0E97B4107F7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One-Way Trap-Door Functions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</a:t>
            </a:r>
            <a:r>
              <a:rPr lang="en-US" sz="9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 N</a:t>
            </a:r>
          </a:p>
          <a:p>
            <a:pPr>
              <a:buFontTx/>
              <a:buNone/>
            </a:pPr>
            <a:r>
              <a:rPr lang="en-US" sz="3600"/>
              <a:t>Recall that this equation is solvable for </a:t>
            </a:r>
            <a:r>
              <a:rPr lang="en-US" sz="3600">
                <a:solidFill>
                  <a:schemeClr val="accent2"/>
                </a:solidFill>
              </a:rPr>
              <a:t>Y </a:t>
            </a:r>
            <a:r>
              <a:rPr lang="en-US" sz="3600"/>
              <a:t>if the factorization of </a:t>
            </a:r>
            <a:r>
              <a:rPr lang="en-US" sz="3600">
                <a:solidFill>
                  <a:srgbClr val="66FF66"/>
                </a:solidFill>
              </a:rPr>
              <a:t>N</a:t>
            </a:r>
            <a:r>
              <a:rPr lang="en-US" sz="3600"/>
              <a:t> is known, but is </a:t>
            </a:r>
            <a:r>
              <a:rPr lang="en-US" sz="3600" i="1"/>
              <a:t>believed</a:t>
            </a:r>
            <a:r>
              <a:rPr lang="en-US" sz="3600"/>
              <a:t> to be hard otherwise.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2E7B-0310-4C84-BE77-B2BEE402457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6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p:sp>
        <p:nvSpPr>
          <p:cNvPr id="1206276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1981200"/>
            <a:ext cx="7772400" cy="14017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Pick a random starting point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.</a:t>
            </a:r>
          </a:p>
        </p:txBody>
      </p:sp>
      <p:graphicFrame>
        <p:nvGraphicFramePr>
          <p:cNvPr id="1206277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45716161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6318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6319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0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1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2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3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4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5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6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7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8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9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0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1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2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3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4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7124-D71D-410C-968E-2C1AA2B226AB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52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5252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52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5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6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5253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12410356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5294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5295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96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97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98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99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0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1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2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3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4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5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6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7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8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9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10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11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12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0BF9-1F7C-4AF7-A32B-34502229BB5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97124" name="Text Box 6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1970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7059" name="Rectangle 3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9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7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8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97060" name="Group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29089588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7101" name="Text Box 4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19710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4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6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7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8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9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0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1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2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3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4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6" name="Line 6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7" name="Line 6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8" name="Line 6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9" name="Line 6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20" name="Line 6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21" name="Line 6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22" name="Line 6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23" name="Line 6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6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ECB7-28FF-4F60-97E6-AEEEFCB6D379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32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3204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320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7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8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320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40982492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3246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324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48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49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0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1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2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3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4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5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6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7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8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9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0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1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2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3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4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5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6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ate Placeholder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AE4C-10EF-4859-B3A9-34373CA52BC5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01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0132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01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9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30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0133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58264687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0174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0175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76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77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78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79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0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1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2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3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4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5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6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7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8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9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0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1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2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3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4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5" name="Line 6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6" name="Line 6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B73D-6951-4212-A368-AA565491FE2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11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1156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115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31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32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1157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19530395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1198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1199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0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1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2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3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4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5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6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7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8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9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0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1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2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3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4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5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6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7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8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9" name="Line 6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20" name="Line 6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21" name="Line 6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22" name="Line 7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77B6-D1AA-45F8-A5C4-3B65EBEEF95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54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5492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549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33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34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5493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45473200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5534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5535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36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37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38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39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0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1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2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3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4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5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6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7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8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9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0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1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2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3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4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5" name="Line 6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6" name="Line 6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7" name="Line 6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8" name="Line 7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9" name="Line 7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467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60" name="Line 7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467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EFA-0D8B-41FD-8B75-8AA6EE2C588B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21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2180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218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34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35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21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73108069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2222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222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4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6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7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8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9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0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1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2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3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4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5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6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7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8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9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0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1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2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3" name="Line 6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4" name="Line 6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5" name="Line 6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6" name="Line 7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7" name="Line 7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467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8" name="Line 7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467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9" name="Text Box 7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14313" y="5440363"/>
            <a:ext cx="8777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Only a few “good” candidate primes will survive.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Set-Up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4A6-E1E1-4FEB-9238-C1E9A975C6A3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sieving to find large candidate primes.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D383-A18B-4C80-A687-741F7F9835EB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465-3B46-4C3F-8856-562E9E9B9E4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000" dirty="0"/>
              <a:t>Select two large random primes </a:t>
            </a:r>
            <a:r>
              <a:rPr lang="en-US" sz="3000" dirty="0">
                <a:solidFill>
                  <a:srgbClr val="00B050"/>
                </a:solidFill>
              </a:rPr>
              <a:t>P</a:t>
            </a:r>
            <a:r>
              <a:rPr lang="en-US" sz="3000" dirty="0"/>
              <a:t> &amp; </a:t>
            </a:r>
            <a:r>
              <a:rPr lang="en-US" sz="3000" dirty="0">
                <a:solidFill>
                  <a:srgbClr val="00B050"/>
                </a:solidFill>
              </a:rPr>
              <a:t>Q</a:t>
            </a:r>
            <a:r>
              <a:rPr lang="en-US" sz="3000" dirty="0"/>
              <a:t>.</a:t>
            </a:r>
          </a:p>
          <a:p>
            <a:r>
              <a:rPr lang="en-US" sz="3000" dirty="0"/>
              <a:t>Publish the product </a:t>
            </a:r>
            <a:r>
              <a:rPr lang="en-US" sz="3000" dirty="0">
                <a:solidFill>
                  <a:srgbClr val="00B050"/>
                </a:solidFill>
              </a:rPr>
              <a:t>N=PQ</a:t>
            </a:r>
            <a:r>
              <a:rPr lang="en-US" sz="3000" dirty="0"/>
              <a:t>.</a:t>
            </a:r>
          </a:p>
          <a:p>
            <a:r>
              <a:rPr lang="en-US" sz="3000" dirty="0"/>
              <a:t>Use knowledge of </a:t>
            </a:r>
            <a:r>
              <a:rPr lang="en-US" sz="3000" dirty="0">
                <a:solidFill>
                  <a:srgbClr val="00B050"/>
                </a:solidFill>
              </a:rPr>
              <a:t>P</a:t>
            </a:r>
            <a:r>
              <a:rPr lang="en-US" sz="3000" dirty="0"/>
              <a:t> &amp; </a:t>
            </a:r>
            <a:r>
              <a:rPr lang="en-US" sz="3000" dirty="0">
                <a:solidFill>
                  <a:srgbClr val="00B050"/>
                </a:solidFill>
              </a:rPr>
              <a:t>Q</a:t>
            </a:r>
            <a:r>
              <a:rPr lang="en-US" sz="3000" dirty="0"/>
              <a:t> to compute </a:t>
            </a:r>
            <a:r>
              <a:rPr lang="en-US" sz="3000" dirty="0">
                <a:solidFill>
                  <a:srgbClr val="00B050"/>
                </a:solidFill>
              </a:rPr>
              <a:t>Y</a:t>
            </a:r>
            <a:r>
              <a:rPr lang="en-US" sz="3000" dirty="0"/>
              <a:t>.</a:t>
            </a: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Anyone</a:t>
            </a:r>
            <a:endParaRPr lang="en-US" sz="3600" dirty="0"/>
          </a:p>
          <a:p>
            <a:r>
              <a:rPr lang="en-US" sz="3000" dirty="0"/>
              <a:t>To send message </a:t>
            </a:r>
            <a:r>
              <a:rPr lang="en-US" sz="3000" dirty="0">
                <a:solidFill>
                  <a:srgbClr val="00B050"/>
                </a:solidFill>
              </a:rPr>
              <a:t>Y</a:t>
            </a:r>
            <a:r>
              <a:rPr lang="en-US" sz="3000" dirty="0"/>
              <a:t> to Alice, compute   	</a:t>
            </a:r>
            <a:r>
              <a:rPr lang="en-US" sz="3000" dirty="0">
                <a:solidFill>
                  <a:srgbClr val="00B050"/>
                </a:solidFill>
              </a:rPr>
              <a:t>Z=Y</a:t>
            </a:r>
            <a:r>
              <a:rPr lang="en-US" sz="3000" baseline="30000" dirty="0">
                <a:solidFill>
                  <a:srgbClr val="00B050"/>
                </a:solidFill>
              </a:rPr>
              <a:t>X</a:t>
            </a:r>
            <a:r>
              <a:rPr lang="en-US" sz="3000" dirty="0">
                <a:solidFill>
                  <a:srgbClr val="00B050"/>
                </a:solidFill>
              </a:rPr>
              <a:t> mod N</a:t>
            </a:r>
            <a:r>
              <a:rPr lang="en-US" sz="3000" dirty="0"/>
              <a:t>.</a:t>
            </a:r>
          </a:p>
          <a:p>
            <a:r>
              <a:rPr lang="en-US" sz="3000" dirty="0"/>
              <a:t>Send </a:t>
            </a:r>
            <a:r>
              <a:rPr lang="en-US" sz="3000" dirty="0">
                <a:solidFill>
                  <a:srgbClr val="00B050"/>
                </a:solidFill>
              </a:rPr>
              <a:t>Z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00B050"/>
                </a:solidFill>
              </a:rPr>
              <a:t>X</a:t>
            </a:r>
            <a:r>
              <a:rPr lang="en-US" sz="3000" dirty="0"/>
              <a:t> to Alice.</a:t>
            </a:r>
          </a:p>
        </p:txBody>
      </p:sp>
      <p:sp>
        <p:nvSpPr>
          <p:cNvPr id="672773" name="Line 5"/>
          <p:cNvSpPr>
            <a:spLocks noChangeShapeType="1"/>
          </p:cNvSpPr>
          <p:nvPr/>
        </p:nvSpPr>
        <p:spPr bwMode="auto">
          <a:xfrm>
            <a:off x="685800" y="4572000"/>
            <a:ext cx="3810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Set-Up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Use sieving to find large candidate primes.</a:t>
                </a:r>
              </a:p>
              <a:p>
                <a:r>
                  <a:rPr lang="en-US" sz="2800" dirty="0" smtClean="0"/>
                  <a:t>Use Miller-Rabin on candidate primes to find two </a:t>
                </a:r>
                <a:r>
                  <a:rPr lang="en-US" sz="2800" i="1" dirty="0" smtClean="0"/>
                  <a:t>almost</a:t>
                </a:r>
                <a:r>
                  <a:rPr lang="en-US" sz="2800" dirty="0" smtClean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906-5D0E-49D0-9888-1847179EC2ED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Set-Up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Use sieving to find large candidate primes.</a:t>
                </a:r>
              </a:p>
              <a:p>
                <a:r>
                  <a:rPr lang="en-US" sz="2800" dirty="0" smtClean="0"/>
                  <a:t>Use Miller-Rabin on candidate primes to find two </a:t>
                </a:r>
                <a:r>
                  <a:rPr lang="en-US" sz="2800" i="1" dirty="0" smtClean="0"/>
                  <a:t>almost</a:t>
                </a:r>
                <a:r>
                  <a:rPr lang="en-US" sz="2800" dirty="0" smtClean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Form public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4EC5-F47B-447E-AA38-F8CBD51A5B9E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Set-Up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Use sieving to find large candidate primes.</a:t>
                </a:r>
              </a:p>
              <a:p>
                <a:r>
                  <a:rPr lang="en-US" sz="2800" dirty="0" smtClean="0"/>
                  <a:t>Use Miller-Rabin on candidate primes to find two </a:t>
                </a:r>
                <a:r>
                  <a:rPr lang="en-US" sz="2800" i="1" dirty="0" smtClean="0"/>
                  <a:t>almost</a:t>
                </a:r>
                <a:r>
                  <a:rPr lang="en-US" sz="2800" dirty="0" smtClean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Form public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Select public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 smtClean="0"/>
                  <a:t> (usually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=65537)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721-C1CF-41FF-AD9E-BDBBD5576FB9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Set-Up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Use sieving to find large candidate primes.</a:t>
                </a:r>
              </a:p>
              <a:p>
                <a:r>
                  <a:rPr lang="en-US" sz="2800" dirty="0" smtClean="0"/>
                  <a:t>Use Miller-Rabin on candidate primes to find two </a:t>
                </a:r>
                <a:r>
                  <a:rPr lang="en-US" sz="2800" i="1" dirty="0" smtClean="0"/>
                  <a:t>almost</a:t>
                </a:r>
                <a:r>
                  <a:rPr lang="en-US" sz="2800" dirty="0" smtClean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Form public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Select public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 smtClean="0"/>
                  <a:t> (usually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=65537)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Use extended Euclidean algorithm to compute private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−1)(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BAB7-5ADE-49ED-BA3F-7BC64BBB67D3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Set-Up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Use sieving to find large candidate primes.</a:t>
                </a:r>
              </a:p>
              <a:p>
                <a:r>
                  <a:rPr lang="en-US" sz="2800" dirty="0" smtClean="0"/>
                  <a:t>Use Miller-Rabin on candidate primes to find two </a:t>
                </a:r>
                <a:r>
                  <a:rPr lang="en-US" sz="2800" i="1" dirty="0" smtClean="0"/>
                  <a:t>almost</a:t>
                </a:r>
                <a:r>
                  <a:rPr lang="en-US" sz="2800" dirty="0" smtClean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Form public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Select public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 smtClean="0"/>
                  <a:t> (usually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=65537)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Use extended Euclidean algorithm to compute private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−1)(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Publish public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(and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 smtClean="0"/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1360-DCA1-4252-A197-E97753A6C667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Encryption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834-F930-4B9A-9D0F-50ADC0CFF9BB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as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E23E-9DC7-43BE-9B70-A1937F96E372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39B0-5AC5-4068-AFFF-09FA57BD4790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decrypt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64-1955-472E-8590-9094B753B384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decrypt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4E2-63B4-4E0E-A709-55575ED32642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659F-702F-4055-AF42-586A58D7565D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8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Why Does RSA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6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u="sng" dirty="0" smtClean="0"/>
                  <a:t>Fact</a:t>
                </a:r>
              </a:p>
              <a:p>
                <a:pPr marL="0" indent="0">
                  <a:buNone/>
                </a:pPr>
                <a:endParaRPr lang="en-US" u="sng" dirty="0" smtClean="0"/>
              </a:p>
              <a:p>
                <a:pPr>
                  <a:buFontTx/>
                  <a:buNone/>
                </a:pP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is the product of distinct primes,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48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4800" dirty="0" smtClean="0">
                    <a:solidFill>
                      <a:srgbClr val="00B050"/>
                    </a:solidFill>
                  </a:rPr>
                  <a:t> </a:t>
                </a:r>
                <a:endParaRPr lang="en-US" sz="48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/>
                  <a:t>whenever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−1)(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−1) = 1 </m:t>
                    </m:r>
                  </m:oMath>
                </a14:m>
                <a:r>
                  <a:rPr lang="en-US" sz="3600" dirty="0"/>
                  <a:t>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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𝑌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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600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18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decrypt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2F0-117D-448D-9B39-42C2839324F6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decrypt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D879-E713-40F1-A9FC-FC830139108B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Signatures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4978-90F4-4AC1-B44F-BFC7C5C689E0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as</a:t>
                </a:r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2E0-5977-4828-A653-72382AA0ABDE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4EFF-34B6-4FC8-A5A1-2DA4ACA9C10F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Verify signature by using public key to compute</a:t>
                </a:r>
                <a:endParaRPr lang="en-US" sz="2800" dirty="0"/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ED3B-0904-47E9-B78F-26BE4D9EF17E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Verify signature by using public key to compute</a:t>
                </a:r>
                <a:endParaRPr lang="en-US" sz="2800" dirty="0"/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E18B-FE74-48EC-93A2-CD49A977329B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Verify signature by using public key to compute</a:t>
                </a:r>
                <a:endParaRPr lang="en-US" sz="2800" dirty="0"/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5D5-DEBE-4F46-822E-E4853A7AB063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Reprise of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Verify signature by using public key to compute</a:t>
                </a:r>
                <a:endParaRPr lang="en-US" sz="2800" dirty="0"/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D072-535B-4C67-AC8C-C5284DAFF20C}" type="datetime4">
              <a:rPr lang="en-US" smtClean="0"/>
              <a:t>January 13,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8792-3156-4462-889D-D6A2D1429264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07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417638"/>
            <a:ext cx="8415338" cy="4008437"/>
          </a:xfrm>
        </p:spPr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4000"/>
              <a:t>In 1991, the National Institute of Standards and Technology published a Digital Signature Standard that was intended as an option free of intellectual property constraints.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08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438E-8B23-4447-BDF6-4ADCA5079A06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9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958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Tx/>
                  <a:buNone/>
                </a:pPr>
                <a:r>
                  <a:rPr lang="en-US" sz="3600" dirty="0" smtClean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 is prime,</a:t>
                </a:r>
              </a:p>
              <a:p>
                <a:pPr>
                  <a:buFontTx/>
                  <a:buNone/>
                </a:pPr>
                <a:r>
                  <a:rPr lang="en-US" sz="3600" dirty="0"/>
                  <a:t>   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 smtClean="0"/>
                  <a:t>for </a:t>
                </a:r>
                <a:r>
                  <a:rPr lang="en-US" sz="3600" dirty="0"/>
                  <a:t>all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sz="3600" dirty="0"/>
                  <a:t>Equivalently …</a:t>
                </a:r>
              </a:p>
              <a:p>
                <a:pPr>
                  <a:buFontTx/>
                  <a:buNone/>
                </a:pPr>
                <a:endParaRPr lang="en-US" sz="1700" dirty="0"/>
              </a:p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 is prime</a:t>
                </a:r>
                <a:r>
                  <a:rPr lang="en-US" sz="3600" dirty="0" smtClean="0"/>
                  <a:t>, then</a:t>
                </a: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 smtClean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 smtClean="0"/>
                  <a:t>	for </a:t>
                </a:r>
                <a:r>
                  <a:rPr lang="en-US" sz="3600" dirty="0"/>
                  <a:t>all integers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1219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3333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F4-0023-49FA-96D9-5F8D6B2C5AA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08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899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60575"/>
                <a:ext cx="8415338" cy="4035425"/>
              </a:xfrm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DSA uses the following parameters</a:t>
                </a:r>
              </a:p>
              <a:p>
                <a:r>
                  <a:rPr lang="en-US" sz="3200" dirty="0"/>
                  <a:t>Prime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– anywhere from 512 to 1024 bits</a:t>
                </a:r>
              </a:p>
              <a:p>
                <a:r>
                  <a:rPr lang="en-US" sz="3200" dirty="0"/>
                  <a:t>Prime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 – 160 bits such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 divides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r>
                  <a:rPr lang="en-US" sz="3200" dirty="0"/>
                  <a:t>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/>
                  <a:t> in the range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h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r>
                  <a:rPr lang="en-US" sz="3200" dirty="0"/>
                  <a:t>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𝑞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r>
                  <a:rPr lang="en-US" sz="3200" dirty="0"/>
                  <a:t>Secret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/>
                  <a:t> in the range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r>
                  <a:rPr lang="en-US" sz="3200" dirty="0"/>
                  <a:t>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08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60575"/>
                <a:ext cx="8415338" cy="4035425"/>
              </a:xfrm>
              <a:blipFill rotWithShape="1">
                <a:blip r:embed="rId5"/>
                <a:stretch>
                  <a:fillRect l="-1884" t="-1964" b="-7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CB78-183F-4C34-ACD0-6E7393D02EE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1AA7-DDA2-4AE0-8C08-02DD0F87A422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0AD5-E857-44CA-A331-A93A88AE163C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Generate a random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7A4-6D68-4634-A36D-03C385A998B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Generate a random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,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4F4-E398-4461-B2F4-B58D02A8E8FF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Generate a random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,</a:t>
                </a:r>
                <a:endParaRPr lang="en-US" sz="3200" dirty="0"/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𝑥𝑟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)/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D90E-E6DB-4431-8AB7-D2A32A43614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Generate a random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,</a:t>
                </a:r>
                <a:endParaRPr lang="en-US" sz="3200" dirty="0"/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𝑥𝑟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)/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The pair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is the signature 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0427-CA28-4293-B19F-B567CDEA536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60E-46A8-4362-B31A-000A2222D3F0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</a:t>
                </a:r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C97-BB9A-4708-8E8A-48EE0A6CE0D7}" type="datetime4">
              <a:rPr lang="en-US" smtClean="0"/>
              <a:t>January 13,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 smtClean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 smtClean="0"/>
                  <a:t>,</a:t>
                </a:r>
                <a:endParaRPr lang="en-US" sz="3200" dirty="0"/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EXPORTGUID" val="fc2724dd-df62-452e-beb2-85668af937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2979</TotalTime>
  <Words>7769</Words>
  <Application>Microsoft Office PowerPoint</Application>
  <PresentationFormat>On-screen Show (4:3)</PresentationFormat>
  <Paragraphs>1920</Paragraphs>
  <Slides>220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220</vt:i4>
      </vt:variant>
    </vt:vector>
  </HeadingPairs>
  <TitlesOfParts>
    <vt:vector size="221" baseType="lpstr">
      <vt:lpstr>Flow</vt:lpstr>
      <vt:lpstr>Practical Aspects of        Modern Cryptography</vt:lpstr>
      <vt:lpstr>Public-Key History</vt:lpstr>
      <vt:lpstr>The Fundamental Equation</vt:lpstr>
      <vt:lpstr>Diffie-Hellman</vt:lpstr>
      <vt:lpstr>Diffie-Hellman Key Exchange</vt:lpstr>
      <vt:lpstr>One-Way Trap-Door Functions</vt:lpstr>
      <vt:lpstr>RSA Public-Key Cryptosystem</vt:lpstr>
      <vt:lpstr>Why Does RSA Work?</vt:lpstr>
      <vt:lpstr>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RSA</vt:lpstr>
      <vt:lpstr>Proof of RSA</vt:lpstr>
      <vt:lpstr>Proof of RSA</vt:lpstr>
      <vt:lpstr>Corollary of Fermat</vt:lpstr>
      <vt:lpstr>Finding Primes</vt:lpstr>
      <vt:lpstr>Finding Primes</vt:lpstr>
      <vt:lpstr>Finding Primes</vt:lpstr>
      <vt:lpstr>Finding Primes</vt:lpstr>
      <vt:lpstr>Finding Primes</vt:lpstr>
      <vt:lpstr>Finding Primes</vt:lpstr>
      <vt:lpstr>Finding Primes</vt:lpstr>
      <vt:lpstr>Finding Primes</vt:lpstr>
      <vt:lpstr>Finding Primes</vt:lpstr>
      <vt:lpstr>The Prime Number Theorem</vt:lpstr>
      <vt:lpstr>The Prime Number Theorem</vt:lpstr>
      <vt:lpstr>The Prime Number Theorem</vt:lpstr>
      <vt:lpstr>But How Do We Find Primes?</vt:lpstr>
      <vt:lpstr>Testing Primality</vt:lpstr>
      <vt:lpstr>Testing Primality</vt:lpstr>
      <vt:lpstr>Testing Primality</vt:lpstr>
      <vt:lpstr>The Miller-Rabin Primality Test</vt:lpstr>
      <vt:lpstr>The Miller-Rabin Primality Test</vt:lpstr>
      <vt:lpstr>The Miller-Rabin Primality Test</vt:lpstr>
      <vt:lpstr>The Miller-Rabin Primality Test</vt:lpstr>
      <vt:lpstr>The Miller-Rabin Primality Test</vt:lpstr>
      <vt:lpstr>The Miller-Rabin Primality Test</vt:lpstr>
      <vt:lpstr>The Miller-Rabin Primality Test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Reprise of RSA Set-Up</vt:lpstr>
      <vt:lpstr>Reprise of RSA Set-Up</vt:lpstr>
      <vt:lpstr>Reprise of RSA Set-Up</vt:lpstr>
      <vt:lpstr>Reprise of RSA Set-Up</vt:lpstr>
      <vt:lpstr>Reprise of RSA Set-Up</vt:lpstr>
      <vt:lpstr>Reprise of RSA Set-Up</vt:lpstr>
      <vt:lpstr>Reprise of RSA Set-Up</vt:lpstr>
      <vt:lpstr>Reprise of RSA Encryption</vt:lpstr>
      <vt:lpstr>Reprise of RSA Encryption</vt:lpstr>
      <vt:lpstr>Reprise of RSA Encryption</vt:lpstr>
      <vt:lpstr>Reprise of RSA Encryption</vt:lpstr>
      <vt:lpstr>Reprise of RSA Encryption</vt:lpstr>
      <vt:lpstr>Reprise of RSA Encryption</vt:lpstr>
      <vt:lpstr>Reprise of RSA Encryption</vt:lpstr>
      <vt:lpstr>Reprise of RSA Signatures</vt:lpstr>
      <vt:lpstr>Reprise of RSA Signatures</vt:lpstr>
      <vt:lpstr>Reprise of RSA Signatures</vt:lpstr>
      <vt:lpstr>Reprise of RSA Signatures</vt:lpstr>
      <vt:lpstr>Reprise of RSA Signatures</vt:lpstr>
      <vt:lpstr>Reprise of RSA Signatures</vt:lpstr>
      <vt:lpstr>Reprise of RSA Signatures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Elliptic Curve Cryptosystems</vt:lpstr>
      <vt:lpstr>Elliptic Curve Cryptosystems</vt:lpstr>
      <vt:lpstr>Elliptic Curve Cryptosystems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Finite Elliptic Groups</vt:lpstr>
      <vt:lpstr>Finite Elliptic Groups</vt:lpstr>
      <vt:lpstr>Finite Elliptic Groups</vt:lpstr>
      <vt:lpstr>The Elliptic Group E_p (A,B)</vt:lpstr>
      <vt:lpstr>The Elliptic Group E_p (A,B)</vt:lpstr>
      <vt:lpstr>The Elliptic Group E_p (A,B)</vt:lpstr>
      <vt:lpstr>The Elliptic Group E_p (A,B)</vt:lpstr>
      <vt:lpstr>The Elliptic Group E_p (A,B)</vt:lpstr>
      <vt:lpstr>The Fundamental Equation</vt:lpstr>
      <vt:lpstr>The Fundamental Equation</vt:lpstr>
      <vt:lpstr>The Fundamental Equation</vt:lpstr>
      <vt:lpstr>The Fundamental Equation</vt:lpstr>
      <vt:lpstr>The Fundamental Equation</vt:lpstr>
      <vt:lpstr>Diffie-Hellman Key Exchange</vt:lpstr>
      <vt:lpstr>Diffie-Hellman Key Exchange</vt:lpstr>
      <vt:lpstr>DSA on Elliptic Curves</vt:lpstr>
      <vt:lpstr>DSA on Elliptic Curves</vt:lpstr>
      <vt:lpstr>DSA on Elliptic Curves</vt:lpstr>
      <vt:lpstr>Why use Elliptic Curves?</vt:lpstr>
      <vt:lpstr>Why use Elliptic Curves?</vt:lpstr>
      <vt:lpstr>Why use Elliptic Curves?</vt:lpstr>
      <vt:lpstr>Why not use Elliptic Curves?</vt:lpstr>
      <vt:lpstr>Why not use Elliptic Curves?</vt:lpstr>
      <vt:lpstr>Why not use Elliptic Curves?</vt:lpstr>
      <vt:lpstr>Why not use Elliptic Curves?</vt:lpstr>
      <vt:lpstr>PowerPoint Presentation</vt:lpstr>
      <vt:lpstr>The Practical Side</vt:lpstr>
      <vt:lpstr>One-Way Hash Functions</vt:lpstr>
      <vt:lpstr>One-Way Hash Functions</vt:lpstr>
      <vt:lpstr>One-Way Hash Functions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A Cryptographic Hash:  SHA-1</vt:lpstr>
      <vt:lpstr>Symmetric Ciphers</vt:lpstr>
      <vt:lpstr>Symmetric Ciphers</vt:lpstr>
      <vt:lpstr>Stream Ciphers</vt:lpstr>
      <vt:lpstr>Stream Cipher Encryption</vt:lpstr>
      <vt:lpstr>Stream Cipher Decryption</vt:lpstr>
      <vt:lpstr>A PRNG:  Alleged RC4</vt:lpstr>
      <vt:lpstr>A PRNG:  Alleged RC4</vt:lpstr>
      <vt:lpstr>Stream Cipher Integrity</vt:lpstr>
      <vt:lpstr>Stream Cipher Integrity</vt:lpstr>
      <vt:lpstr>Stream Cipher Integrity</vt:lpstr>
      <vt:lpstr>Symmetric Ciphers</vt:lpstr>
      <vt:lpstr>Block Ciphers</vt:lpstr>
      <vt:lpstr>Block Ciphers</vt:lpstr>
      <vt:lpstr>Block Cipher Modes</vt:lpstr>
      <vt:lpstr>Block Cipher Modes</vt:lpstr>
      <vt:lpstr>Block Cipher Modes</vt:lpstr>
      <vt:lpstr>Block Cipher Modes</vt:lpstr>
      <vt:lpstr>Block Cipher Modes</vt:lpstr>
      <vt:lpstr>Block Cipher Modes</vt:lpstr>
      <vt:lpstr>How to Build a Block Cipher</vt:lpstr>
      <vt:lpstr>Feistel Ciphers</vt:lpstr>
      <vt:lpstr>Feistel Ciphers</vt:lpstr>
      <vt:lpstr>Feistel Ciphers</vt:lpstr>
      <vt:lpstr>Feistel Ciphers</vt:lpstr>
      <vt:lpstr>Feistel Ciphers</vt:lpstr>
      <vt:lpstr>Feistel Ciphers</vt:lpstr>
      <vt:lpstr>Data Encryption Standard (DES)</vt:lpstr>
      <vt:lpstr>Data Encryption Standard (DES)</vt:lpstr>
      <vt:lpstr>Data Encryption Standard (DES)</vt:lpstr>
      <vt:lpstr>DES Round</vt:lpstr>
      <vt:lpstr>Simplified DES Round Function</vt:lpstr>
      <vt:lpstr>Actual DES Round Function</vt:lpstr>
      <vt:lpstr>Cryptographic Tools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Fred Videon</cp:lastModifiedBy>
  <cp:revision>17</cp:revision>
  <dcterms:created xsi:type="dcterms:W3CDTF">2011-01-05T23:39:58Z</dcterms:created>
  <dcterms:modified xsi:type="dcterms:W3CDTF">2011-01-13T23:40:58Z</dcterms:modified>
</cp:coreProperties>
</file>