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4"/>
  </p:notesMasterIdLst>
  <p:sldIdLst>
    <p:sldId id="677" r:id="rId2"/>
    <p:sldId id="519" r:id="rId3"/>
    <p:sldId id="650" r:id="rId4"/>
    <p:sldId id="689" r:id="rId5"/>
    <p:sldId id="690" r:id="rId6"/>
    <p:sldId id="693" r:id="rId7"/>
    <p:sldId id="694" r:id="rId8"/>
    <p:sldId id="695" r:id="rId9"/>
    <p:sldId id="696" r:id="rId10"/>
    <p:sldId id="692" r:id="rId11"/>
    <p:sldId id="697" r:id="rId12"/>
    <p:sldId id="698" r:id="rId13"/>
    <p:sldId id="699" r:id="rId14"/>
    <p:sldId id="700" r:id="rId15"/>
    <p:sldId id="701" r:id="rId16"/>
    <p:sldId id="521" r:id="rId17"/>
    <p:sldId id="522" r:id="rId18"/>
    <p:sldId id="653" r:id="rId19"/>
    <p:sldId id="678" r:id="rId20"/>
    <p:sldId id="679" r:id="rId21"/>
    <p:sldId id="654" r:id="rId22"/>
    <p:sldId id="655" r:id="rId23"/>
    <p:sldId id="656" r:id="rId24"/>
    <p:sldId id="680" r:id="rId25"/>
    <p:sldId id="681" r:id="rId26"/>
    <p:sldId id="575" r:id="rId27"/>
    <p:sldId id="576" r:id="rId28"/>
    <p:sldId id="657" r:id="rId29"/>
    <p:sldId id="658" r:id="rId30"/>
    <p:sldId id="577" r:id="rId31"/>
    <p:sldId id="578" r:id="rId32"/>
    <p:sldId id="579" r:id="rId33"/>
    <p:sldId id="662" r:id="rId34"/>
    <p:sldId id="683" r:id="rId35"/>
    <p:sldId id="682" r:id="rId36"/>
    <p:sldId id="580" r:id="rId37"/>
    <p:sldId id="684" r:id="rId38"/>
    <p:sldId id="685" r:id="rId39"/>
    <p:sldId id="686" r:id="rId40"/>
    <p:sldId id="687" r:id="rId41"/>
    <p:sldId id="688" r:id="rId42"/>
    <p:sldId id="663" r:id="rId43"/>
    <p:sldId id="664" r:id="rId44"/>
    <p:sldId id="777" r:id="rId45"/>
    <p:sldId id="778" r:id="rId46"/>
    <p:sldId id="779" r:id="rId47"/>
    <p:sldId id="665" r:id="rId48"/>
    <p:sldId id="666" r:id="rId49"/>
    <p:sldId id="745" r:id="rId50"/>
    <p:sldId id="668" r:id="rId51"/>
    <p:sldId id="747" r:id="rId52"/>
    <p:sldId id="669" r:id="rId53"/>
    <p:sldId id="780" r:id="rId54"/>
    <p:sldId id="671" r:id="rId55"/>
    <p:sldId id="672" r:id="rId56"/>
    <p:sldId id="673" r:id="rId57"/>
    <p:sldId id="674" r:id="rId58"/>
    <p:sldId id="675" r:id="rId59"/>
    <p:sldId id="676" r:id="rId60"/>
    <p:sldId id="531" r:id="rId61"/>
    <p:sldId id="532" r:id="rId62"/>
    <p:sldId id="533" r:id="rId63"/>
    <p:sldId id="534" r:id="rId64"/>
    <p:sldId id="535" r:id="rId65"/>
    <p:sldId id="536" r:id="rId66"/>
    <p:sldId id="537" r:id="rId67"/>
    <p:sldId id="538" r:id="rId68"/>
    <p:sldId id="539" r:id="rId69"/>
    <p:sldId id="540" r:id="rId70"/>
    <p:sldId id="541" r:id="rId71"/>
    <p:sldId id="542" r:id="rId72"/>
    <p:sldId id="543" r:id="rId73"/>
    <p:sldId id="749" r:id="rId74"/>
    <p:sldId id="750" r:id="rId75"/>
    <p:sldId id="762" r:id="rId76"/>
    <p:sldId id="755" r:id="rId77"/>
    <p:sldId id="756" r:id="rId78"/>
    <p:sldId id="757" r:id="rId79"/>
    <p:sldId id="758" r:id="rId80"/>
    <p:sldId id="759" r:id="rId81"/>
    <p:sldId id="760" r:id="rId82"/>
    <p:sldId id="761" r:id="rId83"/>
    <p:sldId id="702" r:id="rId84"/>
    <p:sldId id="582" r:id="rId85"/>
    <p:sldId id="703" r:id="rId86"/>
    <p:sldId id="781" r:id="rId87"/>
    <p:sldId id="782" r:id="rId88"/>
    <p:sldId id="636" r:id="rId89"/>
    <p:sldId id="584" r:id="rId90"/>
    <p:sldId id="706" r:id="rId91"/>
    <p:sldId id="723" r:id="rId92"/>
    <p:sldId id="724" r:id="rId93"/>
    <p:sldId id="725" r:id="rId94"/>
    <p:sldId id="726" r:id="rId95"/>
    <p:sldId id="727" r:id="rId96"/>
    <p:sldId id="742" r:id="rId97"/>
    <p:sldId id="585" r:id="rId98"/>
    <p:sldId id="586" r:id="rId99"/>
    <p:sldId id="587" r:id="rId100"/>
    <p:sldId id="588" r:id="rId101"/>
    <p:sldId id="589" r:id="rId102"/>
    <p:sldId id="590" r:id="rId103"/>
    <p:sldId id="591" r:id="rId104"/>
    <p:sldId id="729" r:id="rId105"/>
    <p:sldId id="730" r:id="rId106"/>
    <p:sldId id="592" r:id="rId107"/>
    <p:sldId id="593" r:id="rId108"/>
    <p:sldId id="594" r:id="rId109"/>
    <p:sldId id="595" r:id="rId110"/>
    <p:sldId id="596" r:id="rId111"/>
    <p:sldId id="597" r:id="rId112"/>
    <p:sldId id="728" r:id="rId113"/>
    <p:sldId id="598" r:id="rId114"/>
    <p:sldId id="767" r:id="rId115"/>
    <p:sldId id="768" r:id="rId116"/>
    <p:sldId id="769" r:id="rId117"/>
    <p:sldId id="770" r:id="rId118"/>
    <p:sldId id="763" r:id="rId119"/>
    <p:sldId id="764" r:id="rId120"/>
    <p:sldId id="765" r:id="rId121"/>
    <p:sldId id="766" r:id="rId122"/>
    <p:sldId id="735" r:id="rId123"/>
    <p:sldId id="736" r:id="rId124"/>
    <p:sldId id="737" r:id="rId125"/>
    <p:sldId id="738" r:id="rId126"/>
    <p:sldId id="748" r:id="rId127"/>
    <p:sldId id="743" r:id="rId128"/>
    <p:sldId id="771" r:id="rId129"/>
    <p:sldId id="772" r:id="rId130"/>
    <p:sldId id="773" r:id="rId131"/>
    <p:sldId id="774" r:id="rId132"/>
    <p:sldId id="775" r:id="rId133"/>
    <p:sldId id="776" r:id="rId134"/>
    <p:sldId id="744" r:id="rId135"/>
    <p:sldId id="641" r:id="rId136"/>
    <p:sldId id="633" r:id="rId137"/>
    <p:sldId id="634" r:id="rId138"/>
    <p:sldId id="638" r:id="rId139"/>
    <p:sldId id="639" r:id="rId140"/>
    <p:sldId id="640" r:id="rId141"/>
    <p:sldId id="645" r:id="rId142"/>
    <p:sldId id="646" r:id="rId143"/>
  </p:sldIdLst>
  <p:sldSz cx="9144000" cy="6858000" type="screen4x3"/>
  <p:notesSz cx="6858000" cy="9144000"/>
  <p:custDataLst>
    <p:tags r:id="rId1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notesMaster" Target="notesMasters/notesMaster1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DF72C-46E3-4F79-BB40-445F31E06253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732B8-84F4-4C6C-92B7-19A7F977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619A2-21B0-4F82-9098-9A67F05C8F21}" type="slidenum">
              <a:rPr lang="en-US"/>
              <a:pPr/>
              <a:t>1</a:t>
            </a:fld>
            <a:endParaRPr lang="en-US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732B8-84F4-4C6C-92B7-19A7F97758F2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0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700D-D31E-4341-A28C-495837399393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3A47-86F8-4AEB-975B-42B25DA4F335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6E5-AFCC-4C41-84C0-D1D6412DEC47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228600"/>
            <a:ext cx="8431213" cy="750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17638"/>
            <a:ext cx="4130675" cy="70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4075" y="1417638"/>
            <a:ext cx="4132263" cy="70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81000" y="2271713"/>
            <a:ext cx="8415338" cy="70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BFA60C-924B-4CD1-8C78-57232E04479D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3581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Practical Aspects of Modern Cryptography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8100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EFA463-861A-413E-AFBD-B51DB8F20F4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501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8238DA5-DF8C-4282-B0B3-78201C4D5E39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AE78F1A-C5D7-4CDD-B860-BC70C668CF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D082-CC54-454E-A6C8-26E02031056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A7C2-A986-4BBC-86B2-120438D0FD05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7C3B-CD1F-4952-A6D4-6C2633B8FF79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C9B0-20FE-40A3-AD08-8989D4AE2E70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E29D1EE2-E783-44FD-8B32-DB5CE0C77EB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F58D-1BC9-4665-AE6F-18F05B84FDAA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E286-9834-4BDC-A815-364F6F2B424D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23C2A787-75EF-4FB7-8D6A-E291149362D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en/d/d5/SHA-1.png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800" dirty="0">
                <a:solidFill>
                  <a:srgbClr val="92D050"/>
                </a:solidFill>
              </a:rPr>
              <a:t>Practical Aspects </a:t>
            </a:r>
            <a:r>
              <a:rPr lang="en-US" sz="4800" dirty="0" smtClean="0">
                <a:solidFill>
                  <a:srgbClr val="92D050"/>
                </a:solidFill>
              </a:rPr>
              <a:t>of        </a:t>
            </a:r>
            <a:r>
              <a:rPr lang="en-US" sz="4800" dirty="0">
                <a:solidFill>
                  <a:srgbClr val="92D050"/>
                </a:solidFill>
              </a:rPr>
              <a:t>Modern Cryptography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8750"/>
            <a:ext cx="5334000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66"/>
                </a:solidFill>
              </a:rPr>
              <a:t>Josh Benaloh</a:t>
            </a:r>
          </a:p>
          <a:p>
            <a:r>
              <a:rPr lang="en-US" sz="3600" dirty="0">
                <a:solidFill>
                  <a:srgbClr val="FFFF66"/>
                </a:solidFill>
              </a:rPr>
              <a:t>Brian </a:t>
            </a:r>
            <a:r>
              <a:rPr lang="en-US" sz="3600" dirty="0" smtClean="0">
                <a:solidFill>
                  <a:srgbClr val="FFFF66"/>
                </a:solidFill>
              </a:rPr>
              <a:t>LaMacchia</a:t>
            </a:r>
            <a:endParaRPr lang="en-US" sz="3600" dirty="0">
              <a:solidFill>
                <a:srgbClr val="FFFF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251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Winter 2011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315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contrast, in a symmetric key system, the </a:t>
            </a:r>
            <a:r>
              <a:rPr lang="en-US" u="sng" dirty="0" smtClean="0"/>
              <a:t>same key</a:t>
            </a:r>
            <a:r>
              <a:rPr lang="en-US" dirty="0" smtClean="0"/>
              <a:t> is used for encryption and decryption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7E7A-ABF9-478A-8311-E6EFECDFFB22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C2EB-29F7-4962-8886-758CEFCC2D7B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7074" name="AutoShape 2"/>
          <p:cNvSpPr>
            <a:spLocks noChangeArrowheads="1"/>
          </p:cNvSpPr>
          <p:nvPr/>
        </p:nvSpPr>
        <p:spPr bwMode="auto">
          <a:xfrm>
            <a:off x="1219200" y="2514600"/>
            <a:ext cx="6705600" cy="2667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27076" name="Rectangle 4"/>
          <p:cNvSpPr>
            <a:spLocks noChangeArrowheads="1"/>
          </p:cNvSpPr>
          <p:nvPr/>
        </p:nvSpPr>
        <p:spPr bwMode="auto">
          <a:xfrm>
            <a:off x="4267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3505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2743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79" name="Rectangle 7"/>
          <p:cNvSpPr>
            <a:spLocks noChangeArrowheads="1"/>
          </p:cNvSpPr>
          <p:nvPr/>
        </p:nvSpPr>
        <p:spPr bwMode="auto">
          <a:xfrm>
            <a:off x="5791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0" name="Rectangle 8"/>
          <p:cNvSpPr>
            <a:spLocks noChangeArrowheads="1"/>
          </p:cNvSpPr>
          <p:nvPr/>
        </p:nvSpPr>
        <p:spPr bwMode="auto">
          <a:xfrm>
            <a:off x="5029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1" name="Line 9"/>
          <p:cNvSpPr>
            <a:spLocks noChangeShapeType="1"/>
          </p:cNvSpPr>
          <p:nvPr/>
        </p:nvSpPr>
        <p:spPr bwMode="auto">
          <a:xfrm>
            <a:off x="3048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2" name="Line 10"/>
          <p:cNvSpPr>
            <a:spLocks noChangeShapeType="1"/>
          </p:cNvSpPr>
          <p:nvPr/>
        </p:nvSpPr>
        <p:spPr bwMode="auto">
          <a:xfrm>
            <a:off x="6096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5" name="Rectangle 13"/>
          <p:cNvSpPr>
            <a:spLocks noChangeArrowheads="1"/>
          </p:cNvSpPr>
          <p:nvPr/>
        </p:nvSpPr>
        <p:spPr bwMode="auto">
          <a:xfrm>
            <a:off x="2743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6" name="Rectangle 14"/>
          <p:cNvSpPr>
            <a:spLocks noChangeArrowheads="1"/>
          </p:cNvSpPr>
          <p:nvPr/>
        </p:nvSpPr>
        <p:spPr bwMode="auto">
          <a:xfrm>
            <a:off x="4267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7" name="Rectangle 15"/>
          <p:cNvSpPr>
            <a:spLocks noChangeArrowheads="1"/>
          </p:cNvSpPr>
          <p:nvPr/>
        </p:nvSpPr>
        <p:spPr bwMode="auto">
          <a:xfrm>
            <a:off x="5029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8" name="Rectangle 16"/>
          <p:cNvSpPr>
            <a:spLocks noChangeArrowheads="1"/>
          </p:cNvSpPr>
          <p:nvPr/>
        </p:nvSpPr>
        <p:spPr bwMode="auto">
          <a:xfrm>
            <a:off x="5791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89" name="Rectangle 17"/>
          <p:cNvSpPr>
            <a:spLocks noChangeArrowheads="1"/>
          </p:cNvSpPr>
          <p:nvPr/>
        </p:nvSpPr>
        <p:spPr bwMode="auto">
          <a:xfrm>
            <a:off x="3505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90" name="Line 18"/>
          <p:cNvSpPr>
            <a:spLocks noChangeShapeType="1"/>
          </p:cNvSpPr>
          <p:nvPr/>
        </p:nvSpPr>
        <p:spPr bwMode="auto">
          <a:xfrm>
            <a:off x="3810000" y="3200400"/>
            <a:ext cx="7620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92" name="Text Box 20"/>
          <p:cNvSpPr txBox="1">
            <a:spLocks noChangeArrowheads="1"/>
          </p:cNvSpPr>
          <p:nvPr/>
        </p:nvSpPr>
        <p:spPr bwMode="auto">
          <a:xfrm>
            <a:off x="4267200" y="3397250"/>
            <a:ext cx="272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Rotate 30 bits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D39D0-DB96-4C4E-9372-DF3A2E56CD82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8098" name="AutoShape 2"/>
          <p:cNvSpPr>
            <a:spLocks noChangeArrowheads="1"/>
          </p:cNvSpPr>
          <p:nvPr/>
        </p:nvSpPr>
        <p:spPr bwMode="auto">
          <a:xfrm>
            <a:off x="1219200" y="2514600"/>
            <a:ext cx="6705600" cy="2667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28100" name="Rectangle 4"/>
          <p:cNvSpPr>
            <a:spLocks noChangeArrowheads="1"/>
          </p:cNvSpPr>
          <p:nvPr/>
        </p:nvSpPr>
        <p:spPr bwMode="auto">
          <a:xfrm>
            <a:off x="4267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1" name="Rectangle 5"/>
          <p:cNvSpPr>
            <a:spLocks noChangeArrowheads="1"/>
          </p:cNvSpPr>
          <p:nvPr/>
        </p:nvSpPr>
        <p:spPr bwMode="auto">
          <a:xfrm>
            <a:off x="3505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2" name="Rectangle 6"/>
          <p:cNvSpPr>
            <a:spLocks noChangeArrowheads="1"/>
          </p:cNvSpPr>
          <p:nvPr/>
        </p:nvSpPr>
        <p:spPr bwMode="auto">
          <a:xfrm>
            <a:off x="2743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3" name="Rectangle 7"/>
          <p:cNvSpPr>
            <a:spLocks noChangeArrowheads="1"/>
          </p:cNvSpPr>
          <p:nvPr/>
        </p:nvSpPr>
        <p:spPr bwMode="auto">
          <a:xfrm>
            <a:off x="5791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4" name="Rectangle 8"/>
          <p:cNvSpPr>
            <a:spLocks noChangeArrowheads="1"/>
          </p:cNvSpPr>
          <p:nvPr/>
        </p:nvSpPr>
        <p:spPr bwMode="auto">
          <a:xfrm>
            <a:off x="5029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5" name="Line 9"/>
          <p:cNvSpPr>
            <a:spLocks noChangeShapeType="1"/>
          </p:cNvSpPr>
          <p:nvPr/>
        </p:nvSpPr>
        <p:spPr bwMode="auto">
          <a:xfrm>
            <a:off x="3048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6" name="Line 10"/>
          <p:cNvSpPr>
            <a:spLocks noChangeShapeType="1"/>
          </p:cNvSpPr>
          <p:nvPr/>
        </p:nvSpPr>
        <p:spPr bwMode="auto">
          <a:xfrm>
            <a:off x="6096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09" name="Rectangle 13"/>
          <p:cNvSpPr>
            <a:spLocks noChangeArrowheads="1"/>
          </p:cNvSpPr>
          <p:nvPr/>
        </p:nvSpPr>
        <p:spPr bwMode="auto">
          <a:xfrm>
            <a:off x="2743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10" name="Rectangle 14"/>
          <p:cNvSpPr>
            <a:spLocks noChangeArrowheads="1"/>
          </p:cNvSpPr>
          <p:nvPr/>
        </p:nvSpPr>
        <p:spPr bwMode="auto">
          <a:xfrm>
            <a:off x="4267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11" name="Rectangle 15"/>
          <p:cNvSpPr>
            <a:spLocks noChangeArrowheads="1"/>
          </p:cNvSpPr>
          <p:nvPr/>
        </p:nvSpPr>
        <p:spPr bwMode="auto">
          <a:xfrm>
            <a:off x="5029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12" name="Rectangle 16"/>
          <p:cNvSpPr>
            <a:spLocks noChangeArrowheads="1"/>
          </p:cNvSpPr>
          <p:nvPr/>
        </p:nvSpPr>
        <p:spPr bwMode="auto">
          <a:xfrm>
            <a:off x="5791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13" name="Rectangle 17"/>
          <p:cNvSpPr>
            <a:spLocks noChangeArrowheads="1"/>
          </p:cNvSpPr>
          <p:nvPr/>
        </p:nvSpPr>
        <p:spPr bwMode="auto">
          <a:xfrm>
            <a:off x="3505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14" name="Line 18"/>
          <p:cNvSpPr>
            <a:spLocks noChangeShapeType="1"/>
          </p:cNvSpPr>
          <p:nvPr/>
        </p:nvSpPr>
        <p:spPr bwMode="auto">
          <a:xfrm>
            <a:off x="4572000" y="3200400"/>
            <a:ext cx="7620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16" name="Text Box 20"/>
          <p:cNvSpPr txBox="1">
            <a:spLocks noChangeArrowheads="1"/>
          </p:cNvSpPr>
          <p:nvPr/>
        </p:nvSpPr>
        <p:spPr bwMode="auto">
          <a:xfrm>
            <a:off x="2667000" y="3473450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Change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9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D4A2-72F0-4CFE-85E9-0048D656DBB4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9122" name="AutoShape 2"/>
          <p:cNvSpPr>
            <a:spLocks noChangeArrowheads="1"/>
          </p:cNvSpPr>
          <p:nvPr/>
        </p:nvSpPr>
        <p:spPr bwMode="auto">
          <a:xfrm>
            <a:off x="1219200" y="2514600"/>
            <a:ext cx="6705600" cy="2667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4267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25" name="Rectangle 5"/>
          <p:cNvSpPr>
            <a:spLocks noChangeArrowheads="1"/>
          </p:cNvSpPr>
          <p:nvPr/>
        </p:nvSpPr>
        <p:spPr bwMode="auto">
          <a:xfrm>
            <a:off x="3505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26" name="Rectangle 6"/>
          <p:cNvSpPr>
            <a:spLocks noChangeArrowheads="1"/>
          </p:cNvSpPr>
          <p:nvPr/>
        </p:nvSpPr>
        <p:spPr bwMode="auto">
          <a:xfrm>
            <a:off x="2743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27" name="Rectangle 7"/>
          <p:cNvSpPr>
            <a:spLocks noChangeArrowheads="1"/>
          </p:cNvSpPr>
          <p:nvPr/>
        </p:nvSpPr>
        <p:spPr bwMode="auto">
          <a:xfrm>
            <a:off x="5791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28" name="Rectangle 8"/>
          <p:cNvSpPr>
            <a:spLocks noChangeArrowheads="1"/>
          </p:cNvSpPr>
          <p:nvPr/>
        </p:nvSpPr>
        <p:spPr bwMode="auto">
          <a:xfrm>
            <a:off x="5029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29" name="Line 9"/>
          <p:cNvSpPr>
            <a:spLocks noChangeShapeType="1"/>
          </p:cNvSpPr>
          <p:nvPr/>
        </p:nvSpPr>
        <p:spPr bwMode="auto">
          <a:xfrm>
            <a:off x="3048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0" name="Line 10"/>
          <p:cNvSpPr>
            <a:spLocks noChangeShapeType="1"/>
          </p:cNvSpPr>
          <p:nvPr/>
        </p:nvSpPr>
        <p:spPr bwMode="auto">
          <a:xfrm>
            <a:off x="6096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3" name="Rectangle 13"/>
          <p:cNvSpPr>
            <a:spLocks noChangeArrowheads="1"/>
          </p:cNvSpPr>
          <p:nvPr/>
        </p:nvSpPr>
        <p:spPr bwMode="auto">
          <a:xfrm>
            <a:off x="2743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4" name="Rectangle 14"/>
          <p:cNvSpPr>
            <a:spLocks noChangeArrowheads="1"/>
          </p:cNvSpPr>
          <p:nvPr/>
        </p:nvSpPr>
        <p:spPr bwMode="auto">
          <a:xfrm>
            <a:off x="4267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5" name="Rectangle 15"/>
          <p:cNvSpPr>
            <a:spLocks noChangeArrowheads="1"/>
          </p:cNvSpPr>
          <p:nvPr/>
        </p:nvSpPr>
        <p:spPr bwMode="auto">
          <a:xfrm>
            <a:off x="5029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6" name="Rectangle 16"/>
          <p:cNvSpPr>
            <a:spLocks noChangeArrowheads="1"/>
          </p:cNvSpPr>
          <p:nvPr/>
        </p:nvSpPr>
        <p:spPr bwMode="auto">
          <a:xfrm>
            <a:off x="5791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7" name="Rectangle 17"/>
          <p:cNvSpPr>
            <a:spLocks noChangeArrowheads="1"/>
          </p:cNvSpPr>
          <p:nvPr/>
        </p:nvSpPr>
        <p:spPr bwMode="auto">
          <a:xfrm>
            <a:off x="3505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38" name="Line 18"/>
          <p:cNvSpPr>
            <a:spLocks noChangeShapeType="1"/>
          </p:cNvSpPr>
          <p:nvPr/>
        </p:nvSpPr>
        <p:spPr bwMode="auto">
          <a:xfrm>
            <a:off x="5334000" y="3200400"/>
            <a:ext cx="7620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40" name="Text Box 20"/>
          <p:cNvSpPr txBox="1">
            <a:spLocks noChangeArrowheads="1"/>
          </p:cNvSpPr>
          <p:nvPr/>
        </p:nvSpPr>
        <p:spPr bwMode="auto">
          <a:xfrm>
            <a:off x="3308350" y="3397250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Change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9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C36A-9175-49EA-839E-C4C84EF61D6D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0146" name="AutoShape 2"/>
          <p:cNvSpPr>
            <a:spLocks noChangeArrowheads="1"/>
          </p:cNvSpPr>
          <p:nvPr/>
        </p:nvSpPr>
        <p:spPr bwMode="auto">
          <a:xfrm>
            <a:off x="1219200" y="2514600"/>
            <a:ext cx="6705600" cy="2667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0148" name="Rectangle 4"/>
          <p:cNvSpPr>
            <a:spLocks noChangeArrowheads="1"/>
          </p:cNvSpPr>
          <p:nvPr/>
        </p:nvSpPr>
        <p:spPr bwMode="auto">
          <a:xfrm>
            <a:off x="4267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49" name="Rectangle 5"/>
          <p:cNvSpPr>
            <a:spLocks noChangeArrowheads="1"/>
          </p:cNvSpPr>
          <p:nvPr/>
        </p:nvSpPr>
        <p:spPr bwMode="auto">
          <a:xfrm>
            <a:off x="3505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2743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1" name="Rectangle 7"/>
          <p:cNvSpPr>
            <a:spLocks noChangeArrowheads="1"/>
          </p:cNvSpPr>
          <p:nvPr/>
        </p:nvSpPr>
        <p:spPr bwMode="auto">
          <a:xfrm>
            <a:off x="5791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2" name="Rectangle 8"/>
          <p:cNvSpPr>
            <a:spLocks noChangeArrowheads="1"/>
          </p:cNvSpPr>
          <p:nvPr/>
        </p:nvSpPr>
        <p:spPr bwMode="auto">
          <a:xfrm>
            <a:off x="5029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3" name="Line 9"/>
          <p:cNvSpPr>
            <a:spLocks noChangeShapeType="1"/>
          </p:cNvSpPr>
          <p:nvPr/>
        </p:nvSpPr>
        <p:spPr bwMode="auto">
          <a:xfrm>
            <a:off x="3048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4" name="Line 10"/>
          <p:cNvSpPr>
            <a:spLocks noChangeShapeType="1"/>
          </p:cNvSpPr>
          <p:nvPr/>
        </p:nvSpPr>
        <p:spPr bwMode="auto">
          <a:xfrm>
            <a:off x="6096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7" name="Rectangle 13"/>
          <p:cNvSpPr>
            <a:spLocks noChangeArrowheads="1"/>
          </p:cNvSpPr>
          <p:nvPr/>
        </p:nvSpPr>
        <p:spPr bwMode="auto">
          <a:xfrm>
            <a:off x="2743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8" name="Rectangle 14"/>
          <p:cNvSpPr>
            <a:spLocks noChangeArrowheads="1"/>
          </p:cNvSpPr>
          <p:nvPr/>
        </p:nvSpPr>
        <p:spPr bwMode="auto">
          <a:xfrm>
            <a:off x="4267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59" name="Rectangle 15"/>
          <p:cNvSpPr>
            <a:spLocks noChangeArrowheads="1"/>
          </p:cNvSpPr>
          <p:nvPr/>
        </p:nvSpPr>
        <p:spPr bwMode="auto">
          <a:xfrm>
            <a:off x="5029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60" name="Rectangle 16"/>
          <p:cNvSpPr>
            <a:spLocks noChangeArrowheads="1"/>
          </p:cNvSpPr>
          <p:nvPr/>
        </p:nvSpPr>
        <p:spPr bwMode="auto">
          <a:xfrm>
            <a:off x="5791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61" name="Rectangle 17"/>
          <p:cNvSpPr>
            <a:spLocks noChangeArrowheads="1"/>
          </p:cNvSpPr>
          <p:nvPr/>
        </p:nvSpPr>
        <p:spPr bwMode="auto">
          <a:xfrm>
            <a:off x="3505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62" name="Line 18"/>
          <p:cNvSpPr>
            <a:spLocks noChangeShapeType="1"/>
          </p:cNvSpPr>
          <p:nvPr/>
        </p:nvSpPr>
        <p:spPr bwMode="auto">
          <a:xfrm flipH="1">
            <a:off x="3048000" y="3200400"/>
            <a:ext cx="30480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164" name="Text Box 20"/>
          <p:cNvSpPr txBox="1">
            <a:spLocks noChangeArrowheads="1"/>
          </p:cNvSpPr>
          <p:nvPr/>
        </p:nvSpPr>
        <p:spPr bwMode="auto">
          <a:xfrm>
            <a:off x="5318125" y="3473450"/>
            <a:ext cx="38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7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842E-5A0D-412A-B38C-9168A3BB8E23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/>
              <a:t>What’s in the final 32-bit transform?</a:t>
            </a:r>
          </a:p>
          <a:p>
            <a:r>
              <a:rPr lang="en-US" sz="3600" dirty="0"/>
              <a:t>Take the rightmost word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7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AF27-9F11-400D-A4E7-5A23A984E462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/>
              <a:t>What’s in the final 32-bit transform?</a:t>
            </a:r>
          </a:p>
          <a:p>
            <a:r>
              <a:rPr lang="en-US" sz="3600" dirty="0"/>
              <a:t>Take the rightmost word.</a:t>
            </a:r>
          </a:p>
          <a:p>
            <a:r>
              <a:rPr lang="en-US" sz="3600" dirty="0"/>
              <a:t>Add in the leftmost word rotated 5 bits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7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4C2C-BE1D-4B2B-80E8-4A8B2838AB1C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/>
              <a:t>What’s in the final 32-bit transform?</a:t>
            </a:r>
          </a:p>
          <a:p>
            <a:r>
              <a:rPr lang="en-US" sz="3600" dirty="0"/>
              <a:t>Take the rightmost word.</a:t>
            </a:r>
          </a:p>
          <a:p>
            <a:r>
              <a:rPr lang="en-US" sz="3600" dirty="0"/>
              <a:t>Add in the leftmost word rotated 5 bits.</a:t>
            </a:r>
          </a:p>
          <a:p>
            <a:r>
              <a:rPr lang="en-US" sz="3600" dirty="0"/>
              <a:t>Add in a round-dependent function </a:t>
            </a:r>
            <a:r>
              <a:rPr lang="en-US" sz="3600" dirty="0">
                <a:solidFill>
                  <a:srgbClr val="00B050"/>
                </a:solidFill>
              </a:rPr>
              <a:t>f</a:t>
            </a:r>
            <a:r>
              <a:rPr lang="en-US" sz="3600" dirty="0"/>
              <a:t> of the middle three words.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4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A475-F0DA-446C-B829-98A112F83838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2194" name="AutoShape 2"/>
          <p:cNvSpPr>
            <a:spLocks noChangeArrowheads="1"/>
          </p:cNvSpPr>
          <p:nvPr/>
        </p:nvSpPr>
        <p:spPr bwMode="auto">
          <a:xfrm>
            <a:off x="1219200" y="2514600"/>
            <a:ext cx="6705600" cy="2667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2196" name="Rectangle 4"/>
          <p:cNvSpPr>
            <a:spLocks noChangeArrowheads="1"/>
          </p:cNvSpPr>
          <p:nvPr/>
        </p:nvSpPr>
        <p:spPr bwMode="auto">
          <a:xfrm>
            <a:off x="4267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3505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198" name="Rectangle 6"/>
          <p:cNvSpPr>
            <a:spLocks noChangeArrowheads="1"/>
          </p:cNvSpPr>
          <p:nvPr/>
        </p:nvSpPr>
        <p:spPr bwMode="auto">
          <a:xfrm>
            <a:off x="2743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199" name="Rectangle 7"/>
          <p:cNvSpPr>
            <a:spLocks noChangeArrowheads="1"/>
          </p:cNvSpPr>
          <p:nvPr/>
        </p:nvSpPr>
        <p:spPr bwMode="auto">
          <a:xfrm>
            <a:off x="5791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0" name="Rectangle 8"/>
          <p:cNvSpPr>
            <a:spLocks noChangeArrowheads="1"/>
          </p:cNvSpPr>
          <p:nvPr/>
        </p:nvSpPr>
        <p:spPr bwMode="auto">
          <a:xfrm>
            <a:off x="5029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1" name="Line 9"/>
          <p:cNvSpPr>
            <a:spLocks noChangeShapeType="1"/>
          </p:cNvSpPr>
          <p:nvPr/>
        </p:nvSpPr>
        <p:spPr bwMode="auto">
          <a:xfrm>
            <a:off x="3048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2" name="Line 10"/>
          <p:cNvSpPr>
            <a:spLocks noChangeShapeType="1"/>
          </p:cNvSpPr>
          <p:nvPr/>
        </p:nvSpPr>
        <p:spPr bwMode="auto">
          <a:xfrm>
            <a:off x="6096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5" name="Rectangle 13"/>
          <p:cNvSpPr>
            <a:spLocks noChangeArrowheads="1"/>
          </p:cNvSpPr>
          <p:nvPr/>
        </p:nvSpPr>
        <p:spPr bwMode="auto">
          <a:xfrm>
            <a:off x="2743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6" name="Rectangle 14"/>
          <p:cNvSpPr>
            <a:spLocks noChangeArrowheads="1"/>
          </p:cNvSpPr>
          <p:nvPr/>
        </p:nvSpPr>
        <p:spPr bwMode="auto">
          <a:xfrm>
            <a:off x="4267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7" name="Rectangle 15"/>
          <p:cNvSpPr>
            <a:spLocks noChangeArrowheads="1"/>
          </p:cNvSpPr>
          <p:nvPr/>
        </p:nvSpPr>
        <p:spPr bwMode="auto">
          <a:xfrm>
            <a:off x="5029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8" name="Rectangle 16"/>
          <p:cNvSpPr>
            <a:spLocks noChangeArrowheads="1"/>
          </p:cNvSpPr>
          <p:nvPr/>
        </p:nvSpPr>
        <p:spPr bwMode="auto">
          <a:xfrm>
            <a:off x="5791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09" name="Rectangle 17"/>
          <p:cNvSpPr>
            <a:spLocks noChangeArrowheads="1"/>
          </p:cNvSpPr>
          <p:nvPr/>
        </p:nvSpPr>
        <p:spPr bwMode="auto">
          <a:xfrm>
            <a:off x="3505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11" name="Line 19"/>
          <p:cNvSpPr>
            <a:spLocks noChangeShapeType="1"/>
          </p:cNvSpPr>
          <p:nvPr/>
        </p:nvSpPr>
        <p:spPr bwMode="auto">
          <a:xfrm>
            <a:off x="4572000" y="32004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12" name="Line 20"/>
          <p:cNvSpPr>
            <a:spLocks noChangeShapeType="1"/>
          </p:cNvSpPr>
          <p:nvPr/>
        </p:nvSpPr>
        <p:spPr bwMode="auto">
          <a:xfrm>
            <a:off x="3810000" y="3200400"/>
            <a:ext cx="762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13" name="Line 21"/>
          <p:cNvSpPr>
            <a:spLocks noChangeShapeType="1"/>
          </p:cNvSpPr>
          <p:nvPr/>
        </p:nvSpPr>
        <p:spPr bwMode="auto">
          <a:xfrm flipH="1">
            <a:off x="4572000" y="3200400"/>
            <a:ext cx="762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214" name="Oval 22"/>
          <p:cNvSpPr>
            <a:spLocks noChangeArrowheads="1"/>
          </p:cNvSpPr>
          <p:nvPr/>
        </p:nvSpPr>
        <p:spPr bwMode="auto">
          <a:xfrm>
            <a:off x="4343400" y="3733800"/>
            <a:ext cx="457200" cy="457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A17D-3172-41BF-B67A-C8BEC93EE549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/>
              <a:t>Depending on the round, the “non-linear” function </a:t>
            </a:r>
            <a:r>
              <a:rPr lang="en-US" sz="3200" dirty="0">
                <a:solidFill>
                  <a:srgbClr val="00B050"/>
                </a:solidFill>
              </a:rPr>
              <a:t>f</a:t>
            </a:r>
            <a:r>
              <a:rPr lang="en-US" sz="3200" dirty="0"/>
              <a:t> is one of the following.</a:t>
            </a:r>
          </a:p>
          <a:p>
            <a:pPr>
              <a:buFontTx/>
              <a:buNone/>
            </a:pPr>
            <a:endParaRPr lang="en-US" sz="3200" dirty="0"/>
          </a:p>
          <a:p>
            <a:pPr>
              <a:buFontTx/>
              <a:buNone/>
            </a:pPr>
            <a:r>
              <a:rPr lang="en-US" sz="3200" dirty="0">
                <a:solidFill>
                  <a:srgbClr val="00B050"/>
                </a:solidFill>
              </a:rPr>
              <a:t>		f(X,Y,Z) = (X</a:t>
            </a:r>
            <a:r>
              <a:rPr lang="en-US" sz="3200" dirty="0">
                <a:solidFill>
                  <a:srgbClr val="00B050"/>
                </a:solidFill>
                <a:sym typeface="Symbol" pitchFamily="18" charset="2"/>
              </a:rPr>
              <a:t>Y)  ((X)Z)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00B050"/>
                </a:solidFill>
                <a:sym typeface="Symbol" pitchFamily="18" charset="2"/>
              </a:rPr>
              <a:t>		f(X,Y,Z) = </a:t>
            </a:r>
            <a:r>
              <a:rPr lang="en-US" sz="3200" dirty="0">
                <a:solidFill>
                  <a:srgbClr val="00B050"/>
                </a:solidFill>
              </a:rPr>
              <a:t>(X</a:t>
            </a:r>
            <a:r>
              <a:rPr lang="en-US" sz="3200" dirty="0">
                <a:solidFill>
                  <a:srgbClr val="00B050"/>
                </a:solidFill>
                <a:sym typeface="Symbol" pitchFamily="18" charset="2"/>
              </a:rPr>
              <a:t>Y)  (XZ)  (YZ)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00B050"/>
                </a:solidFill>
                <a:sym typeface="Symbol" pitchFamily="18" charset="2"/>
              </a:rPr>
              <a:t>		f(X,Y,Z) = X  Y  Z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4A69-2CD2-45D0-924F-648522777597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/>
              <a:t>What’s in the final 32-bit transform?</a:t>
            </a:r>
          </a:p>
          <a:p>
            <a:r>
              <a:rPr lang="en-US" sz="3200" dirty="0"/>
              <a:t>Take the rightmost word.</a:t>
            </a:r>
          </a:p>
          <a:p>
            <a:r>
              <a:rPr lang="en-US" sz="3200" dirty="0"/>
              <a:t>Add in the leftmost word rotated 5 bits.</a:t>
            </a:r>
          </a:p>
          <a:p>
            <a:r>
              <a:rPr lang="en-US" sz="3200" dirty="0"/>
              <a:t>Add in a round-dependent function </a:t>
            </a:r>
            <a:r>
              <a:rPr lang="en-US" sz="3200" dirty="0">
                <a:solidFill>
                  <a:srgbClr val="00B050"/>
                </a:solidFill>
              </a:rPr>
              <a:t>f</a:t>
            </a:r>
            <a:r>
              <a:rPr lang="en-US" sz="3200" dirty="0"/>
              <a:t> of the middle three words.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3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contrast, in a symmetric key system, the </a:t>
            </a:r>
            <a:r>
              <a:rPr lang="en-US" u="sng" dirty="0" smtClean="0"/>
              <a:t>same key</a:t>
            </a:r>
            <a:r>
              <a:rPr lang="en-US" dirty="0" smtClean="0"/>
              <a:t> is used for encryption and decryption</a:t>
            </a:r>
          </a:p>
          <a:p>
            <a:pPr lvl="1"/>
            <a:r>
              <a:rPr lang="en-US" dirty="0" smtClean="0"/>
              <a:t>Such keys must be kept secret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A4AC-F430-4464-A1F7-697D9C02863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55B8-EE36-4BF7-861F-E4E53399AB1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/>
              <a:t>What’s in the final 32-bit transform?</a:t>
            </a:r>
          </a:p>
          <a:p>
            <a:r>
              <a:rPr lang="en-US" sz="3200" dirty="0"/>
              <a:t>Take the rightmost word.</a:t>
            </a:r>
          </a:p>
          <a:p>
            <a:r>
              <a:rPr lang="en-US" sz="3200" dirty="0"/>
              <a:t>Add in the leftmost word rotated 5 bits.</a:t>
            </a:r>
          </a:p>
          <a:p>
            <a:r>
              <a:rPr lang="en-US" sz="3200" dirty="0"/>
              <a:t>Add in a round-dependent function </a:t>
            </a:r>
            <a:r>
              <a:rPr lang="en-US" sz="3200" dirty="0">
                <a:solidFill>
                  <a:srgbClr val="00B050"/>
                </a:solidFill>
              </a:rPr>
              <a:t>f</a:t>
            </a:r>
            <a:r>
              <a:rPr lang="en-US" sz="3200" dirty="0"/>
              <a:t> of the middle three words.</a:t>
            </a:r>
          </a:p>
          <a:p>
            <a:r>
              <a:rPr lang="en-US" sz="3200" dirty="0"/>
              <a:t>Add in a round-dependent constant.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7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CE43-57D6-4FAF-95A6-49E93D47771B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/>
              <a:t>What’s in the final 32-bit transform?</a:t>
            </a:r>
          </a:p>
          <a:p>
            <a:r>
              <a:rPr lang="en-US" sz="3200" dirty="0"/>
              <a:t>Take the rightmost word.</a:t>
            </a:r>
          </a:p>
          <a:p>
            <a:r>
              <a:rPr lang="en-US" sz="3200" dirty="0"/>
              <a:t>Add in the leftmost word rotated 5 bits.</a:t>
            </a:r>
          </a:p>
          <a:p>
            <a:r>
              <a:rPr lang="en-US" sz="3200" dirty="0"/>
              <a:t>Add in a round-dependent function </a:t>
            </a:r>
            <a:r>
              <a:rPr lang="en-US" sz="3200" dirty="0">
                <a:solidFill>
                  <a:srgbClr val="00B050"/>
                </a:solidFill>
              </a:rPr>
              <a:t>f</a:t>
            </a:r>
            <a:r>
              <a:rPr lang="en-US" sz="3200" dirty="0"/>
              <a:t> of the middle three words.</a:t>
            </a:r>
          </a:p>
          <a:p>
            <a:r>
              <a:rPr lang="en-US" sz="3200" dirty="0"/>
              <a:t>Add in a round-dependent constant.</a:t>
            </a:r>
          </a:p>
          <a:p>
            <a:r>
              <a:rPr lang="en-US" sz="3200" dirty="0"/>
              <a:t>Add in a portion of the 512-bit message.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1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90EBE-CFF5-4762-B786-B2FC872ECE4A}" type="slidenum">
              <a:rPr lang="en-US"/>
              <a:pPr>
                <a:defRPr/>
              </a:pPr>
              <a:t>112</a:t>
            </a:fld>
            <a:endParaRPr lang="en-US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3600" dirty="0" smtClean="0"/>
              <a:t>A Cryptographic Hash:  SHA-1</a:t>
            </a:r>
          </a:p>
        </p:txBody>
      </p:sp>
      <p:sp>
        <p:nvSpPr>
          <p:cNvPr id="106501" name="Text Box 3"/>
          <p:cNvSpPr txBox="1">
            <a:spLocks noChangeArrowheads="1"/>
          </p:cNvSpPr>
          <p:nvPr/>
        </p:nvSpPr>
        <p:spPr bwMode="auto">
          <a:xfrm>
            <a:off x="7315200" y="6172200"/>
            <a:ext cx="175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1800" baseline="-25000" dirty="0">
                <a:latin typeface="Arial" charset="0"/>
              </a:rPr>
              <a:t>Picture from Wikipedia</a:t>
            </a:r>
          </a:p>
        </p:txBody>
      </p:sp>
      <p:pic>
        <p:nvPicPr>
          <p:cNvPr id="106502" name="Picture 4" descr="SHA-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28750"/>
            <a:ext cx="57150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DCA6-4D8E-4E34-986B-9CEF64DE6182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7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6FFB-2727-47A8-A8C4-05A2C17E9B42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grpSp>
        <p:nvGrpSpPr>
          <p:cNvPr id="1037315" name="Group 3"/>
          <p:cNvGrpSpPr>
            <a:grpSpLocks/>
          </p:cNvGrpSpPr>
          <p:nvPr/>
        </p:nvGrpSpPr>
        <p:grpSpPr bwMode="auto">
          <a:xfrm>
            <a:off x="1219200" y="1905000"/>
            <a:ext cx="6705600" cy="3276600"/>
            <a:chOff x="768" y="1200"/>
            <a:chExt cx="4224" cy="2064"/>
          </a:xfrm>
        </p:grpSpPr>
        <p:sp>
          <p:nvSpPr>
            <p:cNvPr id="1037318" name="AutoShape 6"/>
            <p:cNvSpPr>
              <a:spLocks noChangeArrowheads="1"/>
            </p:cNvSpPr>
            <p:nvPr/>
          </p:nvSpPr>
          <p:spPr bwMode="auto">
            <a:xfrm>
              <a:off x="768" y="1584"/>
              <a:ext cx="4224" cy="16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37319" name="Rectangle 7"/>
            <p:cNvSpPr>
              <a:spLocks noChangeArrowheads="1"/>
            </p:cNvSpPr>
            <p:nvPr/>
          </p:nvSpPr>
          <p:spPr bwMode="auto">
            <a:xfrm>
              <a:off x="268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0" name="Rectangle 8"/>
            <p:cNvSpPr>
              <a:spLocks noChangeArrowheads="1"/>
            </p:cNvSpPr>
            <p:nvPr/>
          </p:nvSpPr>
          <p:spPr bwMode="auto">
            <a:xfrm>
              <a:off x="220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1" name="Rectangle 9"/>
            <p:cNvSpPr>
              <a:spLocks noChangeArrowheads="1"/>
            </p:cNvSpPr>
            <p:nvPr/>
          </p:nvSpPr>
          <p:spPr bwMode="auto">
            <a:xfrm>
              <a:off x="172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2" name="Rectangle 10"/>
            <p:cNvSpPr>
              <a:spLocks noChangeArrowheads="1"/>
            </p:cNvSpPr>
            <p:nvPr/>
          </p:nvSpPr>
          <p:spPr bwMode="auto">
            <a:xfrm>
              <a:off x="364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3" name="Rectangle 11"/>
            <p:cNvSpPr>
              <a:spLocks noChangeArrowheads="1"/>
            </p:cNvSpPr>
            <p:nvPr/>
          </p:nvSpPr>
          <p:spPr bwMode="auto">
            <a:xfrm>
              <a:off x="316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4" name="Line 12"/>
            <p:cNvSpPr>
              <a:spLocks noChangeShapeType="1"/>
            </p:cNvSpPr>
            <p:nvPr/>
          </p:nvSpPr>
          <p:spPr bwMode="auto">
            <a:xfrm>
              <a:off x="1920" y="1584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5" name="Line 13"/>
            <p:cNvSpPr>
              <a:spLocks noChangeShapeType="1"/>
            </p:cNvSpPr>
            <p:nvPr/>
          </p:nvSpPr>
          <p:spPr bwMode="auto">
            <a:xfrm>
              <a:off x="1920" y="1584"/>
              <a:ext cx="48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6" name="Line 14"/>
            <p:cNvSpPr>
              <a:spLocks noChangeShapeType="1"/>
            </p:cNvSpPr>
            <p:nvPr/>
          </p:nvSpPr>
          <p:spPr bwMode="auto">
            <a:xfrm>
              <a:off x="1872" y="1584"/>
              <a:ext cx="100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7" name="Line 15"/>
            <p:cNvSpPr>
              <a:spLocks noChangeShapeType="1"/>
            </p:cNvSpPr>
            <p:nvPr/>
          </p:nvSpPr>
          <p:spPr bwMode="auto">
            <a:xfrm>
              <a:off x="1920" y="1584"/>
              <a:ext cx="148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8" name="Line 16"/>
            <p:cNvSpPr>
              <a:spLocks noChangeShapeType="1"/>
            </p:cNvSpPr>
            <p:nvPr/>
          </p:nvSpPr>
          <p:spPr bwMode="auto">
            <a:xfrm>
              <a:off x="1920" y="1584"/>
              <a:ext cx="196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9" name="Line 17"/>
            <p:cNvSpPr>
              <a:spLocks noChangeShapeType="1"/>
            </p:cNvSpPr>
            <p:nvPr/>
          </p:nvSpPr>
          <p:spPr bwMode="auto">
            <a:xfrm>
              <a:off x="1920" y="1200"/>
              <a:ext cx="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0" name="Line 18"/>
            <p:cNvSpPr>
              <a:spLocks noChangeShapeType="1"/>
            </p:cNvSpPr>
            <p:nvPr/>
          </p:nvSpPr>
          <p:spPr bwMode="auto">
            <a:xfrm>
              <a:off x="3840" y="1200"/>
              <a:ext cx="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1" name="Rectangle 19"/>
            <p:cNvSpPr>
              <a:spLocks noChangeArrowheads="1"/>
            </p:cNvSpPr>
            <p:nvPr/>
          </p:nvSpPr>
          <p:spPr bwMode="auto">
            <a:xfrm>
              <a:off x="172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2" name="Rectangle 20"/>
            <p:cNvSpPr>
              <a:spLocks noChangeArrowheads="1"/>
            </p:cNvSpPr>
            <p:nvPr/>
          </p:nvSpPr>
          <p:spPr bwMode="auto">
            <a:xfrm>
              <a:off x="268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3" name="Rectangle 21"/>
            <p:cNvSpPr>
              <a:spLocks noChangeArrowheads="1"/>
            </p:cNvSpPr>
            <p:nvPr/>
          </p:nvSpPr>
          <p:spPr bwMode="auto">
            <a:xfrm>
              <a:off x="316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4" name="Rectangle 22"/>
            <p:cNvSpPr>
              <a:spLocks noChangeArrowheads="1"/>
            </p:cNvSpPr>
            <p:nvPr/>
          </p:nvSpPr>
          <p:spPr bwMode="auto">
            <a:xfrm>
              <a:off x="364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5" name="Rectangle 23"/>
            <p:cNvSpPr>
              <a:spLocks noChangeArrowheads="1"/>
            </p:cNvSpPr>
            <p:nvPr/>
          </p:nvSpPr>
          <p:spPr bwMode="auto">
            <a:xfrm>
              <a:off x="220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6" name="Line 24"/>
            <p:cNvSpPr>
              <a:spLocks noChangeShapeType="1"/>
            </p:cNvSpPr>
            <p:nvPr/>
          </p:nvSpPr>
          <p:spPr bwMode="auto">
            <a:xfrm>
              <a:off x="336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7" name="Line 25"/>
            <p:cNvSpPr>
              <a:spLocks noChangeShapeType="1"/>
            </p:cNvSpPr>
            <p:nvPr/>
          </p:nvSpPr>
          <p:spPr bwMode="auto">
            <a:xfrm flipH="1">
              <a:off x="1920" y="2016"/>
              <a:ext cx="192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8" name="Line 26"/>
            <p:cNvSpPr>
              <a:spLocks noChangeShapeType="1"/>
            </p:cNvSpPr>
            <p:nvPr/>
          </p:nvSpPr>
          <p:spPr bwMode="auto">
            <a:xfrm>
              <a:off x="192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9" name="Line 27"/>
            <p:cNvSpPr>
              <a:spLocks noChangeShapeType="1"/>
            </p:cNvSpPr>
            <p:nvPr/>
          </p:nvSpPr>
          <p:spPr bwMode="auto">
            <a:xfrm>
              <a:off x="240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40" name="Line 28"/>
            <p:cNvSpPr>
              <a:spLocks noChangeShapeType="1"/>
            </p:cNvSpPr>
            <p:nvPr/>
          </p:nvSpPr>
          <p:spPr bwMode="auto">
            <a:xfrm>
              <a:off x="288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3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FEE0-1979-45CC-B3CC-6E8B8EBDAA3A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3B41-05E0-4FB4-AC73-1F1FF801527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  <a:p>
            <a:pPr lvl="1"/>
            <a:r>
              <a:rPr lang="en-US" dirty="0" smtClean="0"/>
              <a:t>Withdrawn in 1995 and replaced with SHA-1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DE60-23E8-4083-9E93-CD095EC7BE3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  <a:p>
            <a:pPr lvl="1"/>
            <a:r>
              <a:rPr lang="en-US" dirty="0" smtClean="0"/>
              <a:t>Withdrawn in 1995 and replaced with SHA-1</a:t>
            </a:r>
          </a:p>
          <a:p>
            <a:pPr lvl="2"/>
            <a:r>
              <a:rPr lang="en-US" dirty="0" smtClean="0"/>
              <a:t>One modification: single bitwise rotation added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CB61-2AF6-4772-B37D-AFC98DEB329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  <a:p>
            <a:pPr lvl="1"/>
            <a:r>
              <a:rPr lang="en-US" dirty="0" smtClean="0"/>
              <a:t>Withdrawn in 1995 and replaced with SHA-1</a:t>
            </a:r>
          </a:p>
          <a:p>
            <a:pPr lvl="2"/>
            <a:r>
              <a:rPr lang="en-US" dirty="0"/>
              <a:t>One modification: single bitwise rotation added</a:t>
            </a:r>
          </a:p>
          <a:p>
            <a:r>
              <a:rPr lang="en-US" dirty="0" smtClean="0"/>
              <a:t>In 2001, NIST revises FIPS 180 and adds SHA-2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D5A5-0781-476E-888E-C1A0AAD6EEC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  <a:p>
            <a:pPr lvl="1"/>
            <a:r>
              <a:rPr lang="en-US" dirty="0" smtClean="0"/>
              <a:t>Withdrawn in 1995 and replaced with SHA-1</a:t>
            </a:r>
          </a:p>
          <a:p>
            <a:pPr lvl="2"/>
            <a:r>
              <a:rPr lang="en-US" dirty="0"/>
              <a:t>One modification: single bitwise rotation added</a:t>
            </a:r>
          </a:p>
          <a:p>
            <a:r>
              <a:rPr lang="en-US" dirty="0" smtClean="0"/>
              <a:t>In 2001, NIST revises FIPS 180 and adds SHA-2</a:t>
            </a:r>
          </a:p>
          <a:p>
            <a:pPr lvl="1"/>
            <a:r>
              <a:rPr lang="en-US" dirty="0" smtClean="0"/>
              <a:t>Also designed by NSA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93B-56D0-46FB-ABC8-F08335F8309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contrast, in a symmetric key system, the </a:t>
            </a:r>
            <a:r>
              <a:rPr lang="en-US" u="sng" dirty="0" smtClean="0"/>
              <a:t>same key</a:t>
            </a:r>
            <a:r>
              <a:rPr lang="en-US" dirty="0" smtClean="0"/>
              <a:t> is used for encryption and decryption</a:t>
            </a:r>
          </a:p>
          <a:p>
            <a:pPr lvl="1"/>
            <a:r>
              <a:rPr lang="en-US" dirty="0" smtClean="0"/>
              <a:t>Such keys must be kept secret</a:t>
            </a:r>
          </a:p>
          <a:p>
            <a:pPr lvl="1"/>
            <a:r>
              <a:rPr lang="en-US" dirty="0" smtClean="0"/>
              <a:t>Alice and Bob must both know the same secret key to use a symmetric cryptosystem with that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7416-474A-4C3B-A350-349CE75AB61A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  <a:p>
            <a:pPr lvl="1"/>
            <a:r>
              <a:rPr lang="en-US" dirty="0" smtClean="0"/>
              <a:t>Withdrawn in 1995 and replaced with SHA-1</a:t>
            </a:r>
          </a:p>
          <a:p>
            <a:pPr lvl="2"/>
            <a:r>
              <a:rPr lang="en-US" dirty="0"/>
              <a:t>One modification: single bitwise rotation added</a:t>
            </a:r>
          </a:p>
          <a:p>
            <a:r>
              <a:rPr lang="en-US" dirty="0" smtClean="0"/>
              <a:t>In 2001, NIST revises FIPS 180 and adds SHA-2</a:t>
            </a:r>
          </a:p>
          <a:p>
            <a:pPr lvl="1"/>
            <a:r>
              <a:rPr lang="en-US" dirty="0" smtClean="0"/>
              <a:t>Also designed by NSA</a:t>
            </a:r>
          </a:p>
          <a:p>
            <a:pPr lvl="1"/>
            <a:r>
              <a:rPr lang="en-US" dirty="0" smtClean="0"/>
              <a:t>Originally 3 variants: SHA-256, SHA-384, SHA-512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493-AB82-4F70-8A32-A1AB7CA490D6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SHA-1 to SHA-2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history: in 1993, NIST published SHA (Secure Hash Algorithm) as part of FIPS 180, </a:t>
            </a:r>
            <a:r>
              <a:rPr lang="en-US" i="1" dirty="0" smtClean="0"/>
              <a:t>Secure Hash Standard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Designed by NSA</a:t>
            </a:r>
          </a:p>
          <a:p>
            <a:pPr lvl="1"/>
            <a:r>
              <a:rPr lang="en-US" dirty="0" smtClean="0"/>
              <a:t>Withdrawn in 1995 and replaced with SHA-1</a:t>
            </a:r>
          </a:p>
          <a:p>
            <a:pPr lvl="2"/>
            <a:r>
              <a:rPr lang="en-US" dirty="0"/>
              <a:t>One modification: single bitwise rotation added</a:t>
            </a:r>
          </a:p>
          <a:p>
            <a:r>
              <a:rPr lang="en-US" dirty="0" smtClean="0"/>
              <a:t>In 2001, NIST revises FIPS 180 and adds SHA-2</a:t>
            </a:r>
          </a:p>
          <a:p>
            <a:pPr lvl="1"/>
            <a:r>
              <a:rPr lang="en-US" dirty="0" smtClean="0"/>
              <a:t>Also designed by NSA</a:t>
            </a:r>
          </a:p>
          <a:p>
            <a:pPr lvl="1"/>
            <a:r>
              <a:rPr lang="en-US" dirty="0" smtClean="0"/>
              <a:t>Originally 3 variants: SHA-256, SHA-384, SHA-512</a:t>
            </a:r>
          </a:p>
          <a:p>
            <a:pPr lvl="2"/>
            <a:r>
              <a:rPr lang="en-US" dirty="0" smtClean="0"/>
              <a:t>SHA-224 added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8C32-D76A-4D20-9BE3-D8082E1E5B7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644A-FBF1-4007-934D-F4F790C71788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1024003" name="AutoShape 3"/>
          <p:cNvSpPr>
            <a:spLocks noChangeArrowheads="1"/>
          </p:cNvSpPr>
          <p:nvPr/>
        </p:nvSpPr>
        <p:spPr bwMode="auto">
          <a:xfrm>
            <a:off x="2743200" y="3276600"/>
            <a:ext cx="36576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+mj-lt"/>
              </a:rPr>
              <a:t>Compression</a:t>
            </a:r>
          </a:p>
          <a:p>
            <a:pPr algn="ctr"/>
            <a:r>
              <a:rPr lang="en-US" dirty="0">
                <a:solidFill>
                  <a:srgbClr val="FFFF00"/>
                </a:solidFill>
                <a:latin typeface="+mj-lt"/>
              </a:rPr>
              <a:t>Function</a:t>
            </a:r>
          </a:p>
        </p:txBody>
      </p:sp>
      <p:sp>
        <p:nvSpPr>
          <p:cNvPr id="1024004" name="Line 4"/>
          <p:cNvSpPr>
            <a:spLocks noChangeShapeType="1"/>
          </p:cNvSpPr>
          <p:nvPr/>
        </p:nvSpPr>
        <p:spPr bwMode="auto">
          <a:xfrm>
            <a:off x="4572000" y="44196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3052115" y="5562600"/>
            <a:ext cx="29459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Smaller Output (e.g. 256 bits)</a:t>
            </a:r>
            <a:endParaRPr lang="en-US" dirty="0">
              <a:latin typeface="+mj-lt"/>
            </a:endParaRPr>
          </a:p>
        </p:txBody>
      </p:sp>
      <p:sp>
        <p:nvSpPr>
          <p:cNvPr id="1024006" name="Line 6"/>
          <p:cNvSpPr>
            <a:spLocks noChangeShapeType="1"/>
          </p:cNvSpPr>
          <p:nvPr/>
        </p:nvSpPr>
        <p:spPr bwMode="auto">
          <a:xfrm>
            <a:off x="5410200" y="23622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4476295" y="2025650"/>
            <a:ext cx="25801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Large Input (e.g. 512 bits)</a:t>
            </a:r>
            <a:endParaRPr lang="en-US" dirty="0">
              <a:latin typeface="+mj-lt"/>
            </a:endParaRPr>
          </a:p>
        </p:txBody>
      </p:sp>
      <p:sp>
        <p:nvSpPr>
          <p:cNvPr id="1024008" name="Line 8"/>
          <p:cNvSpPr>
            <a:spLocks noChangeShapeType="1"/>
          </p:cNvSpPr>
          <p:nvPr/>
        </p:nvSpPr>
        <p:spPr bwMode="auto">
          <a:xfrm>
            <a:off x="3733800" y="2743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9" name="Line 9"/>
          <p:cNvSpPr>
            <a:spLocks noChangeShapeType="1"/>
          </p:cNvSpPr>
          <p:nvPr/>
        </p:nvSpPr>
        <p:spPr bwMode="auto">
          <a:xfrm flipH="1">
            <a:off x="2286000" y="27432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0" name="Line 10"/>
          <p:cNvSpPr>
            <a:spLocks noChangeShapeType="1"/>
          </p:cNvSpPr>
          <p:nvPr/>
        </p:nvSpPr>
        <p:spPr bwMode="auto">
          <a:xfrm>
            <a:off x="2286000" y="27432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1" name="Line 11"/>
          <p:cNvSpPr>
            <a:spLocks noChangeShapeType="1"/>
          </p:cNvSpPr>
          <p:nvPr/>
        </p:nvSpPr>
        <p:spPr bwMode="auto">
          <a:xfrm>
            <a:off x="2286000" y="4876800"/>
            <a:ext cx="2286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2" name="Text Box 12"/>
          <p:cNvSpPr txBox="1">
            <a:spLocks noChangeArrowheads="1"/>
          </p:cNvSpPr>
          <p:nvPr/>
        </p:nvSpPr>
        <p:spPr bwMode="auto">
          <a:xfrm>
            <a:off x="3505200" y="2025650"/>
            <a:ext cx="6672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(IV)</a:t>
            </a:r>
          </a:p>
        </p:txBody>
      </p:sp>
      <p:sp>
        <p:nvSpPr>
          <p:cNvPr id="1024013" name="Line 13"/>
          <p:cNvSpPr>
            <a:spLocks noChangeShapeType="1"/>
          </p:cNvSpPr>
          <p:nvPr/>
        </p:nvSpPr>
        <p:spPr bwMode="auto">
          <a:xfrm flipV="1">
            <a:off x="3733800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10800000">
            <a:off x="1143001" y="2971798"/>
            <a:ext cx="6858000" cy="2590802"/>
          </a:xfrm>
          <a:prstGeom prst="trapezoid">
            <a:avLst>
              <a:gd name="adj" fmla="val 17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7843-0A27-4920-BD1C-FB2F6E51B015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Cryptographic Hash:  </a:t>
            </a:r>
            <a:r>
              <a:rPr lang="en-US" dirty="0" smtClean="0"/>
              <a:t>SHA-2</a:t>
            </a:r>
            <a:endParaRPr lang="en-US" dirty="0"/>
          </a:p>
        </p:txBody>
      </p:sp>
      <p:sp>
        <p:nvSpPr>
          <p:cNvPr id="1025028" name="Text Box 4"/>
          <p:cNvSpPr txBox="1">
            <a:spLocks noChangeArrowheads="1"/>
          </p:cNvSpPr>
          <p:nvPr/>
        </p:nvSpPr>
        <p:spPr bwMode="auto">
          <a:xfrm>
            <a:off x="2258634" y="1600200"/>
            <a:ext cx="15888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Prior State</a:t>
            </a:r>
          </a:p>
          <a:p>
            <a:pPr algn="ctr"/>
            <a:r>
              <a:rPr lang="en-US" dirty="0" smtClean="0">
                <a:latin typeface="+mj-lt"/>
              </a:rPr>
              <a:t>256 or 512 bits</a:t>
            </a:r>
            <a:endParaRPr lang="en-US" dirty="0">
              <a:latin typeface="+mj-lt"/>
            </a:endParaRPr>
          </a:p>
        </p:txBody>
      </p:sp>
      <p:sp>
        <p:nvSpPr>
          <p:cNvPr id="1025036" name="Line 12"/>
          <p:cNvSpPr>
            <a:spLocks noChangeShapeType="1"/>
          </p:cNvSpPr>
          <p:nvPr/>
        </p:nvSpPr>
        <p:spPr bwMode="auto">
          <a:xfrm flipH="1">
            <a:off x="2026920" y="2971800"/>
            <a:ext cx="102108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7" name="Line 13"/>
          <p:cNvSpPr>
            <a:spLocks noChangeShapeType="1"/>
          </p:cNvSpPr>
          <p:nvPr/>
        </p:nvSpPr>
        <p:spPr bwMode="auto">
          <a:xfrm flipH="1">
            <a:off x="2758440" y="2971800"/>
            <a:ext cx="28956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8" name="Line 14"/>
          <p:cNvSpPr>
            <a:spLocks noChangeShapeType="1"/>
          </p:cNvSpPr>
          <p:nvPr/>
        </p:nvSpPr>
        <p:spPr bwMode="auto">
          <a:xfrm>
            <a:off x="3032760" y="2971798"/>
            <a:ext cx="529590" cy="53340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9" name="Line 15"/>
          <p:cNvSpPr>
            <a:spLocks noChangeShapeType="1"/>
          </p:cNvSpPr>
          <p:nvPr/>
        </p:nvSpPr>
        <p:spPr bwMode="auto">
          <a:xfrm>
            <a:off x="3048000" y="2971800"/>
            <a:ext cx="11811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0" name="Line 16"/>
          <p:cNvSpPr>
            <a:spLocks noChangeShapeType="1"/>
          </p:cNvSpPr>
          <p:nvPr/>
        </p:nvSpPr>
        <p:spPr bwMode="auto">
          <a:xfrm>
            <a:off x="3048000" y="2971800"/>
            <a:ext cx="1905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1" name="Line 17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2" name="Line 18"/>
          <p:cNvSpPr>
            <a:spLocks noChangeShapeType="1"/>
          </p:cNvSpPr>
          <p:nvPr/>
        </p:nvSpPr>
        <p:spPr bwMode="auto">
          <a:xfrm>
            <a:off x="6096000" y="2362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9" name="Line 25"/>
          <p:cNvSpPr>
            <a:spLocks noChangeShapeType="1"/>
          </p:cNvSpPr>
          <p:nvPr/>
        </p:nvSpPr>
        <p:spPr bwMode="auto">
          <a:xfrm flipH="1">
            <a:off x="2026920" y="3688080"/>
            <a:ext cx="512064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50" name="Line 26"/>
          <p:cNvSpPr>
            <a:spLocks noChangeShapeType="1"/>
          </p:cNvSpPr>
          <p:nvPr/>
        </p:nvSpPr>
        <p:spPr bwMode="auto">
          <a:xfrm>
            <a:off x="2026920" y="3688080"/>
            <a:ext cx="73152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53" name="Text Box 29"/>
          <p:cNvSpPr txBox="1">
            <a:spLocks noChangeArrowheads="1"/>
          </p:cNvSpPr>
          <p:nvPr/>
        </p:nvSpPr>
        <p:spPr bwMode="auto">
          <a:xfrm>
            <a:off x="3562350" y="5759450"/>
            <a:ext cx="18128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One of </a:t>
            </a:r>
            <a:r>
              <a:rPr lang="en-US" dirty="0" smtClean="0">
                <a:latin typeface="+mj-lt"/>
              </a:rPr>
              <a:t>64 </a:t>
            </a:r>
            <a:r>
              <a:rPr lang="en-US" dirty="0">
                <a:latin typeface="+mj-lt"/>
              </a:rPr>
              <a:t>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123</a:t>
            </a:fld>
            <a:endParaRPr lang="en-US" dirty="0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175260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121613" y="1600200"/>
            <a:ext cx="18887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New Message Bits</a:t>
            </a:r>
          </a:p>
          <a:p>
            <a:pPr algn="ctr"/>
            <a:r>
              <a:rPr lang="en-US" dirty="0" smtClean="0">
                <a:latin typeface="+mj-lt"/>
              </a:rPr>
              <a:t>256 or 512 bits</a:t>
            </a:r>
            <a:endParaRPr lang="en-US" dirty="0">
              <a:latin typeface="+mj-lt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248412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321564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6" name="Rectangle 9"/>
          <p:cNvSpPr>
            <a:spLocks noChangeArrowheads="1"/>
          </p:cNvSpPr>
          <p:nvPr/>
        </p:nvSpPr>
        <p:spPr bwMode="auto">
          <a:xfrm>
            <a:off x="394716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467868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541020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614172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687324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175260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248412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321564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394716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467868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541020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9" name="Rectangle 9"/>
          <p:cNvSpPr>
            <a:spLocks noChangeArrowheads="1"/>
          </p:cNvSpPr>
          <p:nvPr/>
        </p:nvSpPr>
        <p:spPr bwMode="auto">
          <a:xfrm>
            <a:off x="614172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0" name="Rectangle 9"/>
          <p:cNvSpPr>
            <a:spLocks noChangeArrowheads="1"/>
          </p:cNvSpPr>
          <p:nvPr/>
        </p:nvSpPr>
        <p:spPr bwMode="auto">
          <a:xfrm>
            <a:off x="687324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>
            <a:off x="3053082" y="2971798"/>
            <a:ext cx="2658107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15"/>
          <p:cNvSpPr>
            <a:spLocks noChangeShapeType="1"/>
          </p:cNvSpPr>
          <p:nvPr/>
        </p:nvSpPr>
        <p:spPr bwMode="auto">
          <a:xfrm>
            <a:off x="3053082" y="2971798"/>
            <a:ext cx="3324858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>
            <a:off x="3048000" y="2971798"/>
            <a:ext cx="4053840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>
            <a:off x="2758440" y="3688080"/>
            <a:ext cx="7620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6"/>
          <p:cNvSpPr>
            <a:spLocks noChangeShapeType="1"/>
          </p:cNvSpPr>
          <p:nvPr/>
        </p:nvSpPr>
        <p:spPr bwMode="auto">
          <a:xfrm>
            <a:off x="3520440" y="3688080"/>
            <a:ext cx="70866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26"/>
          <p:cNvSpPr>
            <a:spLocks noChangeShapeType="1"/>
          </p:cNvSpPr>
          <p:nvPr/>
        </p:nvSpPr>
        <p:spPr bwMode="auto">
          <a:xfrm>
            <a:off x="4229100" y="3688080"/>
            <a:ext cx="7239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>
            <a:off x="4953000" y="3688080"/>
            <a:ext cx="70104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26"/>
          <p:cNvSpPr>
            <a:spLocks noChangeShapeType="1"/>
          </p:cNvSpPr>
          <p:nvPr/>
        </p:nvSpPr>
        <p:spPr bwMode="auto">
          <a:xfrm>
            <a:off x="5654040" y="3688080"/>
            <a:ext cx="7620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26"/>
          <p:cNvSpPr>
            <a:spLocks noChangeShapeType="1"/>
          </p:cNvSpPr>
          <p:nvPr/>
        </p:nvSpPr>
        <p:spPr bwMode="auto">
          <a:xfrm>
            <a:off x="6416040" y="3688080"/>
            <a:ext cx="6858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2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10800000">
            <a:off x="1143001" y="2971798"/>
            <a:ext cx="6858000" cy="2590802"/>
          </a:xfrm>
          <a:prstGeom prst="trapezoid">
            <a:avLst>
              <a:gd name="adj" fmla="val 17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BA76-2046-4AF8-94B6-CBA00BB24CC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Cryptographic Hash:  </a:t>
            </a:r>
            <a:r>
              <a:rPr lang="en-US" dirty="0" smtClean="0"/>
              <a:t>SHA-2</a:t>
            </a:r>
            <a:endParaRPr lang="en-US" dirty="0"/>
          </a:p>
        </p:txBody>
      </p:sp>
      <p:sp>
        <p:nvSpPr>
          <p:cNvPr id="1025028" name="Text Box 4"/>
          <p:cNvSpPr txBox="1">
            <a:spLocks noChangeArrowheads="1"/>
          </p:cNvSpPr>
          <p:nvPr/>
        </p:nvSpPr>
        <p:spPr bwMode="auto">
          <a:xfrm>
            <a:off x="2258634" y="1600200"/>
            <a:ext cx="15888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Prior State</a:t>
            </a:r>
          </a:p>
          <a:p>
            <a:pPr algn="ctr"/>
            <a:r>
              <a:rPr lang="en-US" dirty="0" smtClean="0">
                <a:latin typeface="+mj-lt"/>
              </a:rPr>
              <a:t>256 or 512 bits</a:t>
            </a:r>
            <a:endParaRPr lang="en-US" dirty="0">
              <a:latin typeface="+mj-lt"/>
            </a:endParaRPr>
          </a:p>
        </p:txBody>
      </p:sp>
      <p:sp>
        <p:nvSpPr>
          <p:cNvPr id="1025036" name="Line 12"/>
          <p:cNvSpPr>
            <a:spLocks noChangeShapeType="1"/>
          </p:cNvSpPr>
          <p:nvPr/>
        </p:nvSpPr>
        <p:spPr bwMode="auto">
          <a:xfrm flipH="1">
            <a:off x="2026920" y="2971800"/>
            <a:ext cx="102108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7" name="Line 13"/>
          <p:cNvSpPr>
            <a:spLocks noChangeShapeType="1"/>
          </p:cNvSpPr>
          <p:nvPr/>
        </p:nvSpPr>
        <p:spPr bwMode="auto">
          <a:xfrm flipH="1">
            <a:off x="2758440" y="2971800"/>
            <a:ext cx="28956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8" name="Line 14"/>
          <p:cNvSpPr>
            <a:spLocks noChangeShapeType="1"/>
          </p:cNvSpPr>
          <p:nvPr/>
        </p:nvSpPr>
        <p:spPr bwMode="auto">
          <a:xfrm>
            <a:off x="3032760" y="2971798"/>
            <a:ext cx="529590" cy="53340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9" name="Line 15"/>
          <p:cNvSpPr>
            <a:spLocks noChangeShapeType="1"/>
          </p:cNvSpPr>
          <p:nvPr/>
        </p:nvSpPr>
        <p:spPr bwMode="auto">
          <a:xfrm>
            <a:off x="3048000" y="2971800"/>
            <a:ext cx="11811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0" name="Line 16"/>
          <p:cNvSpPr>
            <a:spLocks noChangeShapeType="1"/>
          </p:cNvSpPr>
          <p:nvPr/>
        </p:nvSpPr>
        <p:spPr bwMode="auto">
          <a:xfrm>
            <a:off x="3048000" y="2971800"/>
            <a:ext cx="1905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1" name="Line 17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2" name="Line 18"/>
          <p:cNvSpPr>
            <a:spLocks noChangeShapeType="1"/>
          </p:cNvSpPr>
          <p:nvPr/>
        </p:nvSpPr>
        <p:spPr bwMode="auto">
          <a:xfrm>
            <a:off x="6096000" y="2362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50" name="Line 26"/>
          <p:cNvSpPr>
            <a:spLocks noChangeShapeType="1"/>
          </p:cNvSpPr>
          <p:nvPr/>
        </p:nvSpPr>
        <p:spPr bwMode="auto">
          <a:xfrm>
            <a:off x="2026920" y="3688080"/>
            <a:ext cx="73152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53" name="Text Box 29"/>
          <p:cNvSpPr txBox="1">
            <a:spLocks noChangeArrowheads="1"/>
          </p:cNvSpPr>
          <p:nvPr/>
        </p:nvSpPr>
        <p:spPr bwMode="auto">
          <a:xfrm>
            <a:off x="3562350" y="5759450"/>
            <a:ext cx="18128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One of </a:t>
            </a:r>
            <a:r>
              <a:rPr lang="en-US" dirty="0" smtClean="0">
                <a:latin typeface="+mj-lt"/>
              </a:rPr>
              <a:t>64 </a:t>
            </a:r>
            <a:r>
              <a:rPr lang="en-US" dirty="0">
                <a:latin typeface="+mj-lt"/>
              </a:rPr>
              <a:t>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124</a:t>
            </a:fld>
            <a:endParaRPr lang="en-US" dirty="0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175260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121613" y="1600200"/>
            <a:ext cx="18887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New Message Bits</a:t>
            </a:r>
          </a:p>
          <a:p>
            <a:pPr algn="ctr"/>
            <a:r>
              <a:rPr lang="en-US" dirty="0" smtClean="0">
                <a:latin typeface="+mj-lt"/>
              </a:rPr>
              <a:t>256 or 512 bits</a:t>
            </a:r>
            <a:endParaRPr lang="en-US" dirty="0">
              <a:latin typeface="+mj-lt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248412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321564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6" name="Rectangle 9"/>
          <p:cNvSpPr>
            <a:spLocks noChangeArrowheads="1"/>
          </p:cNvSpPr>
          <p:nvPr/>
        </p:nvSpPr>
        <p:spPr bwMode="auto">
          <a:xfrm>
            <a:off x="394716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467868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541020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614172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687324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175260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248412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321564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394716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467868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541020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9" name="Rectangle 9"/>
          <p:cNvSpPr>
            <a:spLocks noChangeArrowheads="1"/>
          </p:cNvSpPr>
          <p:nvPr/>
        </p:nvSpPr>
        <p:spPr bwMode="auto">
          <a:xfrm>
            <a:off x="614172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0" name="Rectangle 9"/>
          <p:cNvSpPr>
            <a:spLocks noChangeArrowheads="1"/>
          </p:cNvSpPr>
          <p:nvPr/>
        </p:nvSpPr>
        <p:spPr bwMode="auto">
          <a:xfrm>
            <a:off x="687324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>
            <a:off x="3053082" y="2971798"/>
            <a:ext cx="2658107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15"/>
          <p:cNvSpPr>
            <a:spLocks noChangeShapeType="1"/>
          </p:cNvSpPr>
          <p:nvPr/>
        </p:nvSpPr>
        <p:spPr bwMode="auto">
          <a:xfrm>
            <a:off x="3053082" y="2971798"/>
            <a:ext cx="3324858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>
            <a:off x="3048000" y="2971798"/>
            <a:ext cx="4053840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>
            <a:off x="2758440" y="3688080"/>
            <a:ext cx="7620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6"/>
          <p:cNvSpPr>
            <a:spLocks noChangeShapeType="1"/>
          </p:cNvSpPr>
          <p:nvPr/>
        </p:nvSpPr>
        <p:spPr bwMode="auto">
          <a:xfrm>
            <a:off x="3520440" y="3688080"/>
            <a:ext cx="70866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>
            <a:off x="4953000" y="3688080"/>
            <a:ext cx="70104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26"/>
          <p:cNvSpPr>
            <a:spLocks noChangeShapeType="1"/>
          </p:cNvSpPr>
          <p:nvPr/>
        </p:nvSpPr>
        <p:spPr bwMode="auto">
          <a:xfrm>
            <a:off x="5654040" y="3688080"/>
            <a:ext cx="7620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26"/>
          <p:cNvSpPr>
            <a:spLocks noChangeShapeType="1"/>
          </p:cNvSpPr>
          <p:nvPr/>
        </p:nvSpPr>
        <p:spPr bwMode="auto">
          <a:xfrm>
            <a:off x="6416040" y="3688080"/>
            <a:ext cx="6858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72936" y="4082533"/>
            <a:ext cx="120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+mj-lt"/>
              </a:rPr>
              <a:t>No Change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1145" y="4570274"/>
            <a:ext cx="8194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B’ = A</a:t>
            </a:r>
          </a:p>
          <a:p>
            <a:r>
              <a:rPr lang="en-US" dirty="0"/>
              <a:t>C’ = B</a:t>
            </a:r>
          </a:p>
          <a:p>
            <a:r>
              <a:rPr lang="en-US" dirty="0"/>
              <a:t>D’ = C</a:t>
            </a:r>
          </a:p>
          <a:p>
            <a:r>
              <a:rPr lang="en-US" dirty="0"/>
              <a:t>F’ = E</a:t>
            </a:r>
          </a:p>
          <a:p>
            <a:r>
              <a:rPr lang="en-US" dirty="0"/>
              <a:t>G’ = F</a:t>
            </a:r>
          </a:p>
          <a:p>
            <a:r>
              <a:rPr lang="en-US" dirty="0"/>
              <a:t>H’ = </a:t>
            </a:r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3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10800000">
            <a:off x="1143001" y="2971798"/>
            <a:ext cx="6858000" cy="2590802"/>
          </a:xfrm>
          <a:prstGeom prst="trapezoid">
            <a:avLst>
              <a:gd name="adj" fmla="val 179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6AEB-C1D4-40EE-AD6B-6E254B5E6EFA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Cryptographic Hash:  </a:t>
            </a:r>
            <a:r>
              <a:rPr lang="en-US" dirty="0" smtClean="0"/>
              <a:t>SHA-2</a:t>
            </a:r>
            <a:endParaRPr lang="en-US" dirty="0"/>
          </a:p>
        </p:txBody>
      </p:sp>
      <p:sp>
        <p:nvSpPr>
          <p:cNvPr id="1025028" name="Text Box 4"/>
          <p:cNvSpPr txBox="1">
            <a:spLocks noChangeArrowheads="1"/>
          </p:cNvSpPr>
          <p:nvPr/>
        </p:nvSpPr>
        <p:spPr bwMode="auto">
          <a:xfrm>
            <a:off x="2258634" y="1600200"/>
            <a:ext cx="15888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Prior State</a:t>
            </a:r>
          </a:p>
          <a:p>
            <a:pPr algn="ctr"/>
            <a:r>
              <a:rPr lang="en-US" dirty="0" smtClean="0">
                <a:latin typeface="+mj-lt"/>
              </a:rPr>
              <a:t>256 or 512 bits</a:t>
            </a:r>
            <a:endParaRPr lang="en-US" dirty="0">
              <a:latin typeface="+mj-lt"/>
            </a:endParaRPr>
          </a:p>
        </p:txBody>
      </p:sp>
      <p:sp>
        <p:nvSpPr>
          <p:cNvPr id="1025036" name="Line 12"/>
          <p:cNvSpPr>
            <a:spLocks noChangeShapeType="1"/>
          </p:cNvSpPr>
          <p:nvPr/>
        </p:nvSpPr>
        <p:spPr bwMode="auto">
          <a:xfrm flipH="1">
            <a:off x="2026920" y="2971800"/>
            <a:ext cx="102108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7" name="Line 13"/>
          <p:cNvSpPr>
            <a:spLocks noChangeShapeType="1"/>
          </p:cNvSpPr>
          <p:nvPr/>
        </p:nvSpPr>
        <p:spPr bwMode="auto">
          <a:xfrm flipH="1">
            <a:off x="2758440" y="2971800"/>
            <a:ext cx="28956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8" name="Line 14"/>
          <p:cNvSpPr>
            <a:spLocks noChangeShapeType="1"/>
          </p:cNvSpPr>
          <p:nvPr/>
        </p:nvSpPr>
        <p:spPr bwMode="auto">
          <a:xfrm>
            <a:off x="3032760" y="2971798"/>
            <a:ext cx="529590" cy="53340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39" name="Line 15"/>
          <p:cNvSpPr>
            <a:spLocks noChangeShapeType="1"/>
          </p:cNvSpPr>
          <p:nvPr/>
        </p:nvSpPr>
        <p:spPr bwMode="auto">
          <a:xfrm>
            <a:off x="3048000" y="2971800"/>
            <a:ext cx="11811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0" name="Line 16"/>
          <p:cNvSpPr>
            <a:spLocks noChangeShapeType="1"/>
          </p:cNvSpPr>
          <p:nvPr/>
        </p:nvSpPr>
        <p:spPr bwMode="auto">
          <a:xfrm>
            <a:off x="3048000" y="2971800"/>
            <a:ext cx="19050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1" name="Line 17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2" name="Line 18"/>
          <p:cNvSpPr>
            <a:spLocks noChangeShapeType="1"/>
          </p:cNvSpPr>
          <p:nvPr/>
        </p:nvSpPr>
        <p:spPr bwMode="auto">
          <a:xfrm>
            <a:off x="6096000" y="2362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49" name="Line 25"/>
          <p:cNvSpPr>
            <a:spLocks noChangeShapeType="1"/>
          </p:cNvSpPr>
          <p:nvPr/>
        </p:nvSpPr>
        <p:spPr bwMode="auto">
          <a:xfrm flipH="1">
            <a:off x="2026920" y="3688080"/>
            <a:ext cx="512064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53" name="Text Box 29"/>
          <p:cNvSpPr txBox="1">
            <a:spLocks noChangeArrowheads="1"/>
          </p:cNvSpPr>
          <p:nvPr/>
        </p:nvSpPr>
        <p:spPr bwMode="auto">
          <a:xfrm>
            <a:off x="3562350" y="5759450"/>
            <a:ext cx="18128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One of </a:t>
            </a:r>
            <a:r>
              <a:rPr lang="en-US" dirty="0" smtClean="0">
                <a:latin typeface="+mj-lt"/>
              </a:rPr>
              <a:t>64 </a:t>
            </a:r>
            <a:r>
              <a:rPr lang="en-US" dirty="0">
                <a:latin typeface="+mj-lt"/>
              </a:rPr>
              <a:t>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125</a:t>
            </a:fld>
            <a:endParaRPr lang="en-US" dirty="0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175260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121613" y="1600200"/>
            <a:ext cx="18887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New Message Bits</a:t>
            </a:r>
          </a:p>
          <a:p>
            <a:pPr algn="ctr"/>
            <a:r>
              <a:rPr lang="en-US" dirty="0" smtClean="0">
                <a:latin typeface="+mj-lt"/>
              </a:rPr>
              <a:t>256 or 512 bits</a:t>
            </a:r>
            <a:endParaRPr lang="en-US" dirty="0">
              <a:latin typeface="+mj-lt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248412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5" name="Rectangle 9"/>
          <p:cNvSpPr>
            <a:spLocks noChangeArrowheads="1"/>
          </p:cNvSpPr>
          <p:nvPr/>
        </p:nvSpPr>
        <p:spPr bwMode="auto">
          <a:xfrm>
            <a:off x="321564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6" name="Rectangle 9"/>
          <p:cNvSpPr>
            <a:spLocks noChangeArrowheads="1"/>
          </p:cNvSpPr>
          <p:nvPr/>
        </p:nvSpPr>
        <p:spPr bwMode="auto">
          <a:xfrm>
            <a:off x="394716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467868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541020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614172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6873240" y="350520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175260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4" name="Rectangle 9"/>
          <p:cNvSpPr>
            <a:spLocks noChangeArrowheads="1"/>
          </p:cNvSpPr>
          <p:nvPr/>
        </p:nvSpPr>
        <p:spPr bwMode="auto">
          <a:xfrm>
            <a:off x="248412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321564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394716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467868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541020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9" name="Rectangle 9"/>
          <p:cNvSpPr>
            <a:spLocks noChangeArrowheads="1"/>
          </p:cNvSpPr>
          <p:nvPr/>
        </p:nvSpPr>
        <p:spPr bwMode="auto">
          <a:xfrm>
            <a:off x="614172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0" name="Rectangle 9"/>
          <p:cNvSpPr>
            <a:spLocks noChangeArrowheads="1"/>
          </p:cNvSpPr>
          <p:nvPr/>
        </p:nvSpPr>
        <p:spPr bwMode="auto">
          <a:xfrm>
            <a:off x="6873240" y="4922520"/>
            <a:ext cx="548640" cy="18288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>
            <a:off x="3053082" y="2971798"/>
            <a:ext cx="2658107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15"/>
          <p:cNvSpPr>
            <a:spLocks noChangeShapeType="1"/>
          </p:cNvSpPr>
          <p:nvPr/>
        </p:nvSpPr>
        <p:spPr bwMode="auto">
          <a:xfrm>
            <a:off x="3053082" y="2971798"/>
            <a:ext cx="3324858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6"/>
          <p:cNvSpPr>
            <a:spLocks noChangeShapeType="1"/>
          </p:cNvSpPr>
          <p:nvPr/>
        </p:nvSpPr>
        <p:spPr bwMode="auto">
          <a:xfrm>
            <a:off x="3048000" y="2971798"/>
            <a:ext cx="4053840" cy="533404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26"/>
          <p:cNvSpPr>
            <a:spLocks noChangeShapeType="1"/>
          </p:cNvSpPr>
          <p:nvPr/>
        </p:nvSpPr>
        <p:spPr bwMode="auto">
          <a:xfrm>
            <a:off x="4229100" y="3688080"/>
            <a:ext cx="723900" cy="123444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74920" y="4267199"/>
            <a:ext cx="232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+mj-lt"/>
              </a:rPr>
              <a:t>What about the last 2?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85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90EBE-CFF5-4762-B786-B2FC872ECE4A}" type="slidenum">
              <a:rPr lang="en-US"/>
              <a:pPr>
                <a:defRPr/>
              </a:pPr>
              <a:t>126</a:t>
            </a:fld>
            <a:endParaRPr lang="en-US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3600" dirty="0" smtClean="0"/>
              <a:t>A Cryptographic Hash:  SHA-2</a:t>
            </a:r>
          </a:p>
        </p:txBody>
      </p:sp>
      <p:sp>
        <p:nvSpPr>
          <p:cNvPr id="106501" name="Text Box 3"/>
          <p:cNvSpPr txBox="1">
            <a:spLocks noChangeArrowheads="1"/>
          </p:cNvSpPr>
          <p:nvPr/>
        </p:nvSpPr>
        <p:spPr bwMode="auto">
          <a:xfrm>
            <a:off x="7315200" y="6172200"/>
            <a:ext cx="175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sz="1800" baseline="-25000" dirty="0">
                <a:latin typeface="Arial" charset="0"/>
              </a:rPr>
              <a:t>Picture from Wikipedia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C757-E743-4F84-B3FD-3EBC45B4EA9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23975"/>
            <a:ext cx="7620000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31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9B40-F174-4073-BBBF-49DE58CE3BE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  <a:p>
            <a:pPr lvl="1"/>
            <a:r>
              <a:rPr lang="en-US" dirty="0" smtClean="0"/>
              <a:t>Similar to the competition held to pick AES.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D6E9-20D8-4D82-AC45-CADE471EC138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  <a:p>
            <a:pPr lvl="1"/>
            <a:r>
              <a:rPr lang="en-US" dirty="0" smtClean="0"/>
              <a:t>Similar to the competition held to pick AES.</a:t>
            </a:r>
          </a:p>
          <a:p>
            <a:r>
              <a:rPr lang="en-US" dirty="0" smtClean="0"/>
              <a:t>Submissions were due 31 October 2008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18EC-FF79-4AA8-9B72-D0436DCB11F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contrast, in a symmetric key system, the </a:t>
            </a:r>
            <a:r>
              <a:rPr lang="en-US" u="sng" dirty="0" smtClean="0"/>
              <a:t>same key</a:t>
            </a:r>
            <a:r>
              <a:rPr lang="en-US" dirty="0" smtClean="0"/>
              <a:t> is used for encryption and decryption</a:t>
            </a:r>
          </a:p>
          <a:p>
            <a:pPr lvl="1"/>
            <a:r>
              <a:rPr lang="en-US" dirty="0" smtClean="0"/>
              <a:t>Such keys must be kept secret</a:t>
            </a:r>
          </a:p>
          <a:p>
            <a:pPr lvl="1"/>
            <a:r>
              <a:rPr lang="en-US" dirty="0" smtClean="0"/>
              <a:t>Alice and Bob must both know the same secret key to use a symmetric cryptosystem with that key</a:t>
            </a:r>
          </a:p>
          <a:p>
            <a:r>
              <a:rPr lang="en-US" dirty="0" smtClean="0"/>
              <a:t>Common pattern we will come back to later: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6E51-4E6F-4881-9A39-97B176D47320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  <a:p>
            <a:pPr lvl="1"/>
            <a:r>
              <a:rPr lang="en-US" dirty="0" smtClean="0"/>
              <a:t>Similar to the competition held to pick AES.</a:t>
            </a:r>
          </a:p>
          <a:p>
            <a:r>
              <a:rPr lang="en-US" dirty="0" smtClean="0"/>
              <a:t>Submissions were due 31 October 2008</a:t>
            </a:r>
          </a:p>
          <a:p>
            <a:pPr lvl="1"/>
            <a:r>
              <a:rPr lang="en-US" dirty="0" smtClean="0"/>
              <a:t>51 submissions accepted by NIST for Round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ACE2-942B-4294-B587-7DFEB6ACCF8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  <a:p>
            <a:pPr lvl="1"/>
            <a:r>
              <a:rPr lang="en-US" dirty="0" smtClean="0"/>
              <a:t>Similar to the competition held to pick AES.</a:t>
            </a:r>
          </a:p>
          <a:p>
            <a:r>
              <a:rPr lang="en-US" dirty="0" smtClean="0"/>
              <a:t>Submissions were due 31 October 2008</a:t>
            </a:r>
          </a:p>
          <a:p>
            <a:pPr lvl="1"/>
            <a:r>
              <a:rPr lang="en-US" dirty="0" smtClean="0"/>
              <a:t>51 submissions accepted by NIST for Round One</a:t>
            </a:r>
          </a:p>
          <a:p>
            <a:pPr lvl="1"/>
            <a:r>
              <a:rPr lang="en-US" dirty="0" smtClean="0"/>
              <a:t>14 submissions advanced to Round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EC35-679E-4397-A15A-D1D7183CB17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  <a:p>
            <a:pPr lvl="1"/>
            <a:r>
              <a:rPr lang="en-US" dirty="0" smtClean="0"/>
              <a:t>Similar to the competition held to pick AES.</a:t>
            </a:r>
          </a:p>
          <a:p>
            <a:r>
              <a:rPr lang="en-US" dirty="0" smtClean="0"/>
              <a:t>Submissions were due 31 October 2008</a:t>
            </a:r>
          </a:p>
          <a:p>
            <a:pPr lvl="1"/>
            <a:r>
              <a:rPr lang="en-US" dirty="0" smtClean="0"/>
              <a:t>51 submissions accepted by NIST for Round One</a:t>
            </a:r>
          </a:p>
          <a:p>
            <a:pPr lvl="1"/>
            <a:r>
              <a:rPr lang="en-US" dirty="0" smtClean="0"/>
              <a:t>14 submissions advanced to Round 2</a:t>
            </a:r>
          </a:p>
          <a:p>
            <a:pPr lvl="1"/>
            <a:r>
              <a:rPr lang="en-US" dirty="0" smtClean="0"/>
              <a:t>5 finalists (announced December 10, 2010)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3824-6D7F-4722-8726-B8015FEEC62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SHA-2 to SHA-3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NIST announced that it would hold an open competition to pick a new “SHA-3” hash function</a:t>
            </a:r>
          </a:p>
          <a:p>
            <a:pPr lvl="1"/>
            <a:r>
              <a:rPr lang="en-US" dirty="0" smtClean="0"/>
              <a:t>Similar to the competition held to pick AES.</a:t>
            </a:r>
          </a:p>
          <a:p>
            <a:r>
              <a:rPr lang="en-US" dirty="0" smtClean="0"/>
              <a:t>Submissions were due 31 October 2008</a:t>
            </a:r>
          </a:p>
          <a:p>
            <a:pPr lvl="1"/>
            <a:r>
              <a:rPr lang="en-US" dirty="0" smtClean="0"/>
              <a:t>51 submissions accepted by NIST for Round One</a:t>
            </a:r>
          </a:p>
          <a:p>
            <a:pPr lvl="1"/>
            <a:r>
              <a:rPr lang="en-US" dirty="0" smtClean="0"/>
              <a:t>14 submissions advanced to Round 2</a:t>
            </a:r>
          </a:p>
          <a:p>
            <a:pPr lvl="1"/>
            <a:r>
              <a:rPr lang="en-US" dirty="0" smtClean="0"/>
              <a:t>5 finalists (announced December 10, 2010)</a:t>
            </a:r>
          </a:p>
          <a:p>
            <a:r>
              <a:rPr lang="en-US" dirty="0" smtClean="0"/>
              <a:t>SHA-3 expected to be formally selected in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7CEB-110E-46A8-BDCB-A81E63CB9F6A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SHA-3 Finalists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BLAKE</a:t>
            </a:r>
          </a:p>
          <a:p>
            <a:r>
              <a:rPr lang="en-US" sz="3200" dirty="0" err="1" smtClean="0"/>
              <a:t>Grøstl</a:t>
            </a:r>
            <a:r>
              <a:rPr lang="en-US" sz="3200" dirty="0" smtClean="0"/>
              <a:t> (Knudsen et al.)</a:t>
            </a:r>
          </a:p>
          <a:p>
            <a:r>
              <a:rPr lang="en-US" sz="3200" dirty="0" smtClean="0"/>
              <a:t>JH</a:t>
            </a:r>
          </a:p>
          <a:p>
            <a:r>
              <a:rPr lang="en-US" sz="3200" dirty="0" err="1" smtClean="0"/>
              <a:t>Keccak</a:t>
            </a:r>
            <a:r>
              <a:rPr lang="en-US" sz="3200" dirty="0" smtClean="0"/>
              <a:t> (</a:t>
            </a:r>
            <a:r>
              <a:rPr lang="en-US" sz="3200" dirty="0" err="1" smtClean="0"/>
              <a:t>Keccak</a:t>
            </a:r>
            <a:r>
              <a:rPr lang="en-US" sz="3200" dirty="0" smtClean="0"/>
              <a:t> team, </a:t>
            </a:r>
            <a:r>
              <a:rPr lang="en-US" sz="3200" dirty="0" err="1" smtClean="0"/>
              <a:t>Daemen</a:t>
            </a:r>
            <a:r>
              <a:rPr lang="en-US" sz="3200" dirty="0" smtClean="0"/>
              <a:t> et al.)</a:t>
            </a:r>
          </a:p>
          <a:p>
            <a:r>
              <a:rPr lang="en-US" sz="3200" dirty="0" smtClean="0"/>
              <a:t>Skein (</a:t>
            </a:r>
            <a:r>
              <a:rPr lang="en-US" sz="3200" dirty="0" err="1" smtClean="0"/>
              <a:t>Schneier</a:t>
            </a:r>
            <a:r>
              <a:rPr lang="en-US" sz="3200" dirty="0" smtClean="0"/>
              <a:t> et al.)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65CA-3F83-49DD-90D9-357F8F8028B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of the Art for Hashes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Collisions have been demonstrated for MD4 and MD5 !</a:t>
            </a:r>
          </a:p>
          <a:p>
            <a:endParaRPr lang="en-US" smtClean="0"/>
          </a:p>
          <a:p>
            <a:r>
              <a:rPr lang="en-US" smtClean="0"/>
              <a:t>The first SHA-1 collisions are likely to be found soon.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8E371-6662-4AC1-8BD4-6164BF67F82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Checking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Desirable for block ciphers</a:t>
            </a:r>
          </a:p>
          <a:p>
            <a:endParaRPr lang="en-US" smtClean="0"/>
          </a:p>
          <a:p>
            <a:r>
              <a:rPr lang="en-US" smtClean="0"/>
              <a:t>Essential for stream ciphers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5525-12E3-4CE7-B53F-A59E6FB07CFC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One-Way Hash Functions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idea of a checksum is great, but it is designed to prevent accidental changes in a message.</a:t>
            </a:r>
          </a:p>
          <a:p>
            <a:r>
              <a:rPr lang="en-US" smtClean="0"/>
              <a:t>For cryptographic integrity, we need an integrity check that is resilient against a smart and determined adversary.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7F3F-692C-407F-A5E1-E5033D8D81D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09631"/>
      </p:ext>
    </p:extLst>
  </p:cSld>
  <p:clrMapOvr>
    <a:masterClrMapping/>
  </p:clrMapOvr>
  <p:transition advTm="60317"/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Authentication Codes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A </a:t>
            </a:r>
            <a:r>
              <a:rPr lang="en-US" i="1" dirty="0" smtClean="0"/>
              <a:t>Message Authentication Code</a:t>
            </a:r>
            <a:r>
              <a:rPr lang="en-US" dirty="0" smtClean="0"/>
              <a:t> (MAC) is often constructed with a </a:t>
            </a:r>
            <a:r>
              <a:rPr lang="en-US" i="1" dirty="0" smtClean="0"/>
              <a:t>keyed hash</a:t>
            </a:r>
            <a:r>
              <a:rPr lang="en-US" dirty="0" smtClean="0"/>
              <a:t>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If one hashes a secret key together with the correct message, an attacker who doesn’t know the key will be unable to change the message without detection.</a:t>
            </a:r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But how?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286F-EB9C-4222-94A1-8B81B5054287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088037"/>
      </p:ext>
    </p:extLst>
  </p:cSld>
  <p:clrMapOvr>
    <a:masterClrMapping/>
  </p:clrMapOvr>
  <p:transition advTm="145910"/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Cipher Integrity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en-US" dirty="0" smtClean="0"/>
              <a:t>Original plaintext </a:t>
            </a:r>
            <a:r>
              <a:rPr lang="en-US" dirty="0" smtClean="0">
                <a:solidFill>
                  <a:schemeClr val="accent5"/>
                </a:solidFill>
              </a:rPr>
              <a:t>P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Encryption key </a:t>
            </a:r>
            <a:r>
              <a:rPr lang="en-US" dirty="0" smtClean="0">
                <a:solidFill>
                  <a:schemeClr val="accent5"/>
                </a:solidFill>
              </a:rPr>
              <a:t>K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MAC key </a:t>
            </a:r>
            <a:r>
              <a:rPr lang="en-US" dirty="0" smtClean="0">
                <a:solidFill>
                  <a:schemeClr val="accent5"/>
                </a:solidFill>
              </a:rPr>
              <a:t>K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/>
                </a:solidFill>
              </a:rPr>
              <a:t>C=E</a:t>
            </a:r>
            <a:r>
              <a:rPr lang="en-US" baseline="-25000" dirty="0" smtClean="0">
                <a:solidFill>
                  <a:schemeClr val="accent5"/>
                </a:solidFill>
              </a:rPr>
              <a:t>K</a:t>
            </a:r>
            <a:r>
              <a:rPr lang="en-US" sz="2000" baseline="-50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chemeClr val="accent5"/>
                </a:solidFill>
              </a:rPr>
              <a:t>(P)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MAC </a:t>
            </a:r>
            <a:r>
              <a:rPr lang="en-US" dirty="0" smtClean="0">
                <a:solidFill>
                  <a:schemeClr val="accent5"/>
                </a:solidFill>
              </a:rPr>
              <a:t>M=H</a:t>
            </a:r>
            <a:r>
              <a:rPr lang="en-US" baseline="-25000" dirty="0" smtClean="0">
                <a:solidFill>
                  <a:schemeClr val="accent5"/>
                </a:solidFill>
              </a:rPr>
              <a:t>K</a:t>
            </a:r>
            <a:r>
              <a:rPr lang="en-US" sz="2000" baseline="-5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(P)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5"/>
                </a:solidFill>
              </a:rPr>
              <a:t>M=H</a:t>
            </a:r>
            <a:r>
              <a:rPr lang="en-US" baseline="-25000" dirty="0" smtClean="0">
                <a:solidFill>
                  <a:schemeClr val="accent5"/>
                </a:solidFill>
              </a:rPr>
              <a:t>K</a:t>
            </a:r>
            <a:r>
              <a:rPr lang="en-US" sz="2000" baseline="-50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(C).</a:t>
            </a:r>
          </a:p>
          <a:p>
            <a:pPr lvl="1" eaLnBrk="1" hangingPunct="1"/>
            <a:endParaRPr lang="en-US" sz="1200" dirty="0" smtClean="0"/>
          </a:p>
          <a:p>
            <a:pPr lvl="1" eaLnBrk="1" hangingPunct="1"/>
            <a:r>
              <a:rPr lang="en-US" dirty="0" smtClean="0"/>
              <a:t>Transmit </a:t>
            </a:r>
            <a:r>
              <a:rPr lang="en-US" dirty="0" smtClean="0">
                <a:solidFill>
                  <a:schemeClr val="accent5"/>
                </a:solidFill>
              </a:rPr>
              <a:t>(C,M)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5B6-BD27-41B7-B3B9-7F0B347D7A6F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contrast, in a symmetric key system, the </a:t>
            </a:r>
            <a:r>
              <a:rPr lang="en-US" u="sng" dirty="0" smtClean="0"/>
              <a:t>same key</a:t>
            </a:r>
            <a:r>
              <a:rPr lang="en-US" dirty="0" smtClean="0"/>
              <a:t> is used for encryption and decryption</a:t>
            </a:r>
          </a:p>
          <a:p>
            <a:pPr lvl="1"/>
            <a:r>
              <a:rPr lang="en-US" dirty="0" smtClean="0"/>
              <a:t>Such keys must be kept secret</a:t>
            </a:r>
          </a:p>
          <a:p>
            <a:pPr lvl="1"/>
            <a:r>
              <a:rPr lang="en-US" dirty="0" smtClean="0"/>
              <a:t>Alice and Bob must both know the same secret key to use a symmetric cryptosystem with that key</a:t>
            </a:r>
          </a:p>
          <a:p>
            <a:r>
              <a:rPr lang="en-US" dirty="0" smtClean="0"/>
              <a:t>Common pattern we will come back to later:</a:t>
            </a:r>
          </a:p>
          <a:p>
            <a:pPr lvl="1"/>
            <a:r>
              <a:rPr lang="en-US" dirty="0" smtClean="0"/>
              <a:t>Use a public key cryptosystem to send/negotiate a randomly-generated secret key with the party to whom you wish to communicate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DA13-87F1-4BEF-8650-BE4B8597653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Authentication Codes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45408"/>
            <a:ext cx="8229600" cy="40457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dirty="0" smtClean="0"/>
              <a:t>MAC key 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/>
              <a:t>, plaintext </a:t>
            </a:r>
            <a:r>
              <a:rPr lang="en-US" i="1" dirty="0" smtClean="0">
                <a:solidFill>
                  <a:schemeClr val="accent5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=E(</a:t>
            </a:r>
            <a:r>
              <a:rPr lang="en-US" i="1" dirty="0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dirty="0" smtClean="0">
                <a:solidFill>
                  <a:schemeClr val="accent5"/>
                </a:solidFill>
              </a:rPr>
              <a:t>MAC=H(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,</a:t>
            </a:r>
            <a:r>
              <a:rPr lang="en-US" i="1" dirty="0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)?   MAC=H(</a:t>
            </a:r>
            <a:r>
              <a:rPr lang="en-US" i="1" dirty="0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,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)?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dirty="0" smtClean="0">
                <a:solidFill>
                  <a:schemeClr val="accent5"/>
                </a:solidFill>
              </a:rPr>
              <a:t>MAC=H(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,</a:t>
            </a:r>
            <a:r>
              <a:rPr lang="en-US" i="1" dirty="0" smtClean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)?   MAC=H(</a:t>
            </a:r>
            <a:r>
              <a:rPr lang="en-US" i="1" dirty="0" smtClean="0">
                <a:solidFill>
                  <a:schemeClr val="accent5"/>
                </a:solidFill>
              </a:rPr>
              <a:t>C</a:t>
            </a:r>
            <a:r>
              <a:rPr lang="en-US" dirty="0" smtClean="0">
                <a:solidFill>
                  <a:schemeClr val="accent5"/>
                </a:solidFill>
              </a:rPr>
              <a:t>,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)?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</a:pPr>
            <a:endParaRPr lang="en-US" dirty="0" smtClean="0">
              <a:solidFill>
                <a:srgbClr val="99FF33"/>
              </a:solidFill>
            </a:endParaRP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dirty="0" smtClean="0"/>
              <a:t>There are weaknesses with </a:t>
            </a:r>
            <a:r>
              <a:rPr lang="en-US" i="1" dirty="0" smtClean="0"/>
              <a:t>all</a:t>
            </a:r>
            <a:r>
              <a:rPr lang="en-US" dirty="0" smtClean="0"/>
              <a:t> of the above.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dirty="0" smtClean="0">
                <a:solidFill>
                  <a:schemeClr val="accent5"/>
                </a:solidFill>
              </a:rPr>
              <a:t>HMAC = H(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,H(</a:t>
            </a:r>
            <a:r>
              <a:rPr lang="en-US" i="1" dirty="0" smtClean="0">
                <a:solidFill>
                  <a:schemeClr val="accent5"/>
                </a:solidFill>
              </a:rPr>
              <a:t>K</a:t>
            </a:r>
            <a:r>
              <a:rPr lang="en-US" dirty="0" smtClean="0">
                <a:solidFill>
                  <a:schemeClr val="accent5"/>
                </a:solidFill>
              </a:rPr>
              <a:t>,</a:t>
            </a:r>
            <a:r>
              <a:rPr lang="en-US" i="1" dirty="0" smtClean="0">
                <a:solidFill>
                  <a:schemeClr val="accent5"/>
                </a:solidFill>
              </a:rPr>
              <a:t>P</a:t>
            </a:r>
            <a:r>
              <a:rPr lang="en-US" dirty="0" smtClean="0">
                <a:solidFill>
                  <a:schemeClr val="accent5"/>
                </a:solidFill>
              </a:rPr>
              <a:t>))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8972-F569-417F-A348-3FD12EE10C48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649310"/>
      </p:ext>
    </p:extLst>
  </p:cSld>
  <p:clrMapOvr>
    <a:masterClrMapping/>
  </p:clrMapOvr>
  <p:transition advTm="157557"/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Crypto Hygiene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Do I really need to use different keys for encryption and integrity?</a:t>
            </a:r>
          </a:p>
          <a:p>
            <a:pPr eaLnBrk="1" hangingPunct="1">
              <a:buFont typeface="Symbol" pitchFamily="18" charset="2"/>
              <a:buNone/>
            </a:pPr>
            <a:endParaRPr lang="en-US" sz="3200" dirty="0" smtClean="0"/>
          </a:p>
          <a:p>
            <a:pPr eaLnBrk="1" hangingPunct="1">
              <a:buFont typeface="Symbol" pitchFamily="18" charset="2"/>
              <a:buNone/>
            </a:pPr>
            <a:endParaRPr lang="en-US" sz="1050" dirty="0" smtClean="0"/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It’s always a good idea to use separate keys for separate functions,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but the keys can be derived from the same master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 eaLnBrk="1" hangingPunct="1">
              <a:buFont typeface="Symbol" pitchFamily="18" charset="2"/>
              <a:buNone/>
            </a:pPr>
            <a:r>
              <a:rPr lang="en-US" dirty="0" smtClean="0">
                <a:solidFill>
                  <a:schemeClr val="accent5"/>
                </a:solidFill>
              </a:rPr>
              <a:t>K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chemeClr val="accent5"/>
                </a:solidFill>
              </a:rPr>
              <a:t>=H(“Key1”,K)     K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chemeClr val="accent5"/>
                </a:solidFill>
              </a:rPr>
              <a:t>=H(“Key2”,K)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B24E-5AE7-4D15-B822-8796F1EF128F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Digests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1476" y="1682151"/>
            <a:ext cx="8229600" cy="4490048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A </a:t>
            </a:r>
            <a:r>
              <a:rPr lang="en-US" i="1" dirty="0" smtClean="0"/>
              <a:t>message digest</a:t>
            </a:r>
            <a:r>
              <a:rPr lang="en-US" dirty="0" smtClean="0"/>
              <a:t> is a short “</a:t>
            </a:r>
            <a:r>
              <a:rPr lang="en-US" dirty="0" err="1" smtClean="0"/>
              <a:t>unforgeable</a:t>
            </a:r>
            <a:r>
              <a:rPr lang="en-US" dirty="0" smtClean="0"/>
              <a:t>” fingerprint of a long message.</a:t>
            </a:r>
          </a:p>
          <a:p>
            <a:pPr eaLnBrk="1" hangingPunct="1">
              <a:buFont typeface="Symbol" pitchFamily="18" charset="2"/>
              <a:buNone/>
            </a:pPr>
            <a:endParaRPr lang="en-US" dirty="0" smtClean="0"/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A simple hash can serve as a message digest.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ACFD-A1A9-4902-A6A4-8926D51A2930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4715234"/>
      </p:ext>
    </p:extLst>
  </p:cSld>
  <p:clrMapOvr>
    <a:masterClrMapping/>
  </p:clrMapOvr>
  <p:transition advTm="1669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contrast, in a symmetric key system, the </a:t>
            </a:r>
            <a:r>
              <a:rPr lang="en-US" u="sng" dirty="0" smtClean="0"/>
              <a:t>same key</a:t>
            </a:r>
            <a:r>
              <a:rPr lang="en-US" dirty="0" smtClean="0"/>
              <a:t> is used for encryption and decryption</a:t>
            </a:r>
          </a:p>
          <a:p>
            <a:pPr lvl="1"/>
            <a:r>
              <a:rPr lang="en-US" dirty="0" smtClean="0"/>
              <a:t>Such keys must be kept secret</a:t>
            </a:r>
          </a:p>
          <a:p>
            <a:pPr lvl="1"/>
            <a:r>
              <a:rPr lang="en-US" dirty="0" smtClean="0"/>
              <a:t>Alice and Bob must both know the same secret key to use a symmetric cryptosystem with that key</a:t>
            </a:r>
          </a:p>
          <a:p>
            <a:r>
              <a:rPr lang="en-US" dirty="0" smtClean="0"/>
              <a:t>Common pattern we will come back to later:</a:t>
            </a:r>
          </a:p>
          <a:p>
            <a:pPr lvl="1"/>
            <a:r>
              <a:rPr lang="en-US" dirty="0" smtClean="0"/>
              <a:t>Use a public key cryptosystem to send/negotiate a randomly-generated secret key with the party to whom you wish to communicate</a:t>
            </a:r>
          </a:p>
          <a:p>
            <a:pPr lvl="1"/>
            <a:r>
              <a:rPr lang="en-US" dirty="0" smtClean="0"/>
              <a:t>Then use that secret key with a symmetric key cryptosystem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D084-2770-45F0-A407-00F67372700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CB71-CEAA-4C3B-8C66-825F9BE107E3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Symmetric Ciphers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/>
              <a:t>Private-key (symmetric) ciphers are usually divided into two classes.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4000" dirty="0" smtClean="0"/>
              <a:t>Stream </a:t>
            </a:r>
            <a:r>
              <a:rPr lang="en-US" sz="4000" dirty="0"/>
              <a:t>ciphers</a:t>
            </a:r>
          </a:p>
          <a:p>
            <a:endParaRPr lang="en-US" sz="1800" dirty="0"/>
          </a:p>
          <a:p>
            <a:r>
              <a:rPr lang="en-US" sz="4000" dirty="0" smtClean="0"/>
              <a:t>Block </a:t>
            </a:r>
            <a:r>
              <a:rPr lang="en-US" sz="4000" dirty="0"/>
              <a:t>ciphers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8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1889-9785-4819-8996-CD9938AC42B0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Symmetric Ciphers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/>
              <a:t>Private-key (symmetric) ciphers are usually divided into two classes.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4000" dirty="0" smtClean="0">
                <a:solidFill>
                  <a:schemeClr val="accent2"/>
                </a:solidFill>
              </a:rPr>
              <a:t>Stream </a:t>
            </a:r>
            <a:r>
              <a:rPr lang="en-US" sz="4000" dirty="0">
                <a:solidFill>
                  <a:schemeClr val="accent2"/>
                </a:solidFill>
              </a:rPr>
              <a:t>ciphers</a:t>
            </a:r>
          </a:p>
          <a:p>
            <a:endParaRPr lang="en-US" sz="1800" dirty="0"/>
          </a:p>
          <a:p>
            <a:r>
              <a:rPr lang="en-US" sz="4000" dirty="0" smtClean="0"/>
              <a:t>Block </a:t>
            </a:r>
            <a:r>
              <a:rPr lang="en-US" sz="4000" dirty="0"/>
              <a:t>ciphers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9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 Ciphers</a:t>
            </a:r>
            <a:endParaRPr lang="en-US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stream ciphers include RC4, A5/1, SEAL, etc.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347D-F9B3-4068-8948-B5BE26E8D4D3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36029"/>
      </p:ext>
    </p:extLst>
  </p:cSld>
  <p:clrMapOvr>
    <a:masterClrMapping/>
  </p:clrMapOvr>
  <p:transition advTm="51784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 Ciphers</a:t>
            </a:r>
            <a:endParaRPr lang="en-US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stream ciphers include RC4, A5/1, SEAL, etc.</a:t>
            </a:r>
          </a:p>
          <a:p>
            <a:r>
              <a:rPr lang="en-US" smtClean="0"/>
              <a:t>Use the key as a seed to a pseudo-random number-generator.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174B-B705-4971-BAC9-AE2F4119294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80295"/>
      </p:ext>
    </p:extLst>
  </p:cSld>
  <p:clrMapOvr>
    <a:masterClrMapping/>
  </p:clrMapOvr>
  <p:transition advTm="5178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Symmetric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Cryptography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2F8-D669-462B-A70C-C21661A60CA9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 Ciphers</a:t>
            </a:r>
            <a:endParaRPr lang="en-US" dirty="0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stream ciphers include RC4, A5/1, SEAL, etc.</a:t>
            </a:r>
          </a:p>
          <a:p>
            <a:r>
              <a:rPr lang="en-US" smtClean="0"/>
              <a:t>Use the key as a seed to a pseudo-random number-generator.</a:t>
            </a:r>
          </a:p>
          <a:p>
            <a:r>
              <a:rPr lang="en-US" smtClean="0"/>
              <a:t>Take the stream of output bits from the PRNG and XOR it with the plaintext to form the ciphertext.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B13E-DD13-49A3-B645-06DE93303B18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80295"/>
      </p:ext>
    </p:extLst>
  </p:cSld>
  <p:clrMapOvr>
    <a:masterClrMapping/>
  </p:clrMapOvr>
  <p:transition advTm="51784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 Cipher Encryption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30157" y="2202551"/>
            <a:ext cx="6142243" cy="2413575"/>
            <a:chOff x="1858757" y="2599426"/>
            <a:chExt cx="6142243" cy="2413575"/>
          </a:xfrm>
        </p:grpSpPr>
        <p:sp>
          <p:nvSpPr>
            <p:cNvPr id="17413" name="Rectangle 3"/>
            <p:cNvSpPr>
              <a:spLocks noChangeArrowheads="1"/>
            </p:cNvSpPr>
            <p:nvPr/>
          </p:nvSpPr>
          <p:spPr bwMode="auto">
            <a:xfrm>
              <a:off x="4419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4648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4876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6"/>
            <p:cNvSpPr>
              <a:spLocks noChangeArrowheads="1"/>
            </p:cNvSpPr>
            <p:nvPr/>
          </p:nvSpPr>
          <p:spPr bwMode="auto">
            <a:xfrm>
              <a:off x="5105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Rectangle 7"/>
            <p:cNvSpPr>
              <a:spLocks noChangeArrowheads="1"/>
            </p:cNvSpPr>
            <p:nvPr/>
          </p:nvSpPr>
          <p:spPr bwMode="auto">
            <a:xfrm>
              <a:off x="5334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Rectangle 8"/>
            <p:cNvSpPr>
              <a:spLocks noChangeArrowheads="1"/>
            </p:cNvSpPr>
            <p:nvPr/>
          </p:nvSpPr>
          <p:spPr bwMode="auto">
            <a:xfrm>
              <a:off x="5562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Rectangle 9"/>
            <p:cNvSpPr>
              <a:spLocks noChangeArrowheads="1"/>
            </p:cNvSpPr>
            <p:nvPr/>
          </p:nvSpPr>
          <p:spPr bwMode="auto">
            <a:xfrm>
              <a:off x="5791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Rectangle 10"/>
            <p:cNvSpPr>
              <a:spLocks noChangeArrowheads="1"/>
            </p:cNvSpPr>
            <p:nvPr/>
          </p:nvSpPr>
          <p:spPr bwMode="auto">
            <a:xfrm>
              <a:off x="6019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11"/>
            <p:cNvSpPr>
              <a:spLocks noChangeArrowheads="1"/>
            </p:cNvSpPr>
            <p:nvPr/>
          </p:nvSpPr>
          <p:spPr bwMode="auto">
            <a:xfrm>
              <a:off x="6248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Rectangle 12"/>
            <p:cNvSpPr>
              <a:spLocks noChangeArrowheads="1"/>
            </p:cNvSpPr>
            <p:nvPr/>
          </p:nvSpPr>
          <p:spPr bwMode="auto">
            <a:xfrm>
              <a:off x="6477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Rectangle 13"/>
            <p:cNvSpPr>
              <a:spLocks noChangeArrowheads="1"/>
            </p:cNvSpPr>
            <p:nvPr/>
          </p:nvSpPr>
          <p:spPr bwMode="auto">
            <a:xfrm>
              <a:off x="6705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Rectangle 14"/>
            <p:cNvSpPr>
              <a:spLocks noChangeArrowheads="1"/>
            </p:cNvSpPr>
            <p:nvPr/>
          </p:nvSpPr>
          <p:spPr bwMode="auto">
            <a:xfrm>
              <a:off x="6934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Rectangle 15"/>
            <p:cNvSpPr>
              <a:spLocks noChangeArrowheads="1"/>
            </p:cNvSpPr>
            <p:nvPr/>
          </p:nvSpPr>
          <p:spPr bwMode="auto">
            <a:xfrm>
              <a:off x="7162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Rectangle 16"/>
            <p:cNvSpPr>
              <a:spLocks noChangeArrowheads="1"/>
            </p:cNvSpPr>
            <p:nvPr/>
          </p:nvSpPr>
          <p:spPr bwMode="auto">
            <a:xfrm>
              <a:off x="7391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Rectangle 17"/>
            <p:cNvSpPr>
              <a:spLocks noChangeArrowheads="1"/>
            </p:cNvSpPr>
            <p:nvPr/>
          </p:nvSpPr>
          <p:spPr bwMode="auto">
            <a:xfrm>
              <a:off x="7620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18"/>
            <p:cNvSpPr>
              <a:spLocks noChangeArrowheads="1"/>
            </p:cNvSpPr>
            <p:nvPr/>
          </p:nvSpPr>
          <p:spPr bwMode="auto">
            <a:xfrm>
              <a:off x="7848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19"/>
            <p:cNvSpPr>
              <a:spLocks noChangeArrowheads="1"/>
            </p:cNvSpPr>
            <p:nvPr/>
          </p:nvSpPr>
          <p:spPr bwMode="auto">
            <a:xfrm>
              <a:off x="4419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Rectangle 20"/>
            <p:cNvSpPr>
              <a:spLocks noChangeArrowheads="1"/>
            </p:cNvSpPr>
            <p:nvPr/>
          </p:nvSpPr>
          <p:spPr bwMode="auto">
            <a:xfrm>
              <a:off x="4648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Rectangle 21"/>
            <p:cNvSpPr>
              <a:spLocks noChangeArrowheads="1"/>
            </p:cNvSpPr>
            <p:nvPr/>
          </p:nvSpPr>
          <p:spPr bwMode="auto">
            <a:xfrm>
              <a:off x="4876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Rectangle 22"/>
            <p:cNvSpPr>
              <a:spLocks noChangeArrowheads="1"/>
            </p:cNvSpPr>
            <p:nvPr/>
          </p:nvSpPr>
          <p:spPr bwMode="auto">
            <a:xfrm>
              <a:off x="5105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Rectangle 23"/>
            <p:cNvSpPr>
              <a:spLocks noChangeArrowheads="1"/>
            </p:cNvSpPr>
            <p:nvPr/>
          </p:nvSpPr>
          <p:spPr bwMode="auto">
            <a:xfrm>
              <a:off x="5334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Rectangle 24"/>
            <p:cNvSpPr>
              <a:spLocks noChangeArrowheads="1"/>
            </p:cNvSpPr>
            <p:nvPr/>
          </p:nvSpPr>
          <p:spPr bwMode="auto">
            <a:xfrm>
              <a:off x="5562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Rectangle 25"/>
            <p:cNvSpPr>
              <a:spLocks noChangeArrowheads="1"/>
            </p:cNvSpPr>
            <p:nvPr/>
          </p:nvSpPr>
          <p:spPr bwMode="auto">
            <a:xfrm>
              <a:off x="5791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Rectangle 26"/>
            <p:cNvSpPr>
              <a:spLocks noChangeArrowheads="1"/>
            </p:cNvSpPr>
            <p:nvPr/>
          </p:nvSpPr>
          <p:spPr bwMode="auto">
            <a:xfrm>
              <a:off x="6019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27"/>
            <p:cNvSpPr>
              <a:spLocks noChangeArrowheads="1"/>
            </p:cNvSpPr>
            <p:nvPr/>
          </p:nvSpPr>
          <p:spPr bwMode="auto">
            <a:xfrm>
              <a:off x="6248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Rectangle 28"/>
            <p:cNvSpPr>
              <a:spLocks noChangeArrowheads="1"/>
            </p:cNvSpPr>
            <p:nvPr/>
          </p:nvSpPr>
          <p:spPr bwMode="auto">
            <a:xfrm>
              <a:off x="6477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Rectangle 29"/>
            <p:cNvSpPr>
              <a:spLocks noChangeArrowheads="1"/>
            </p:cNvSpPr>
            <p:nvPr/>
          </p:nvSpPr>
          <p:spPr bwMode="auto">
            <a:xfrm>
              <a:off x="6705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Rectangle 30"/>
            <p:cNvSpPr>
              <a:spLocks noChangeArrowheads="1"/>
            </p:cNvSpPr>
            <p:nvPr/>
          </p:nvSpPr>
          <p:spPr bwMode="auto">
            <a:xfrm>
              <a:off x="6934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Rectangle 31"/>
            <p:cNvSpPr>
              <a:spLocks noChangeArrowheads="1"/>
            </p:cNvSpPr>
            <p:nvPr/>
          </p:nvSpPr>
          <p:spPr bwMode="auto">
            <a:xfrm>
              <a:off x="7162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Rectangle 32"/>
            <p:cNvSpPr>
              <a:spLocks noChangeArrowheads="1"/>
            </p:cNvSpPr>
            <p:nvPr/>
          </p:nvSpPr>
          <p:spPr bwMode="auto">
            <a:xfrm>
              <a:off x="7391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Rectangle 33"/>
            <p:cNvSpPr>
              <a:spLocks noChangeArrowheads="1"/>
            </p:cNvSpPr>
            <p:nvPr/>
          </p:nvSpPr>
          <p:spPr bwMode="auto">
            <a:xfrm>
              <a:off x="7620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34"/>
            <p:cNvSpPr>
              <a:spLocks noChangeArrowheads="1"/>
            </p:cNvSpPr>
            <p:nvPr/>
          </p:nvSpPr>
          <p:spPr bwMode="auto">
            <a:xfrm>
              <a:off x="7848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35"/>
            <p:cNvSpPr>
              <a:spLocks noChangeArrowheads="1"/>
            </p:cNvSpPr>
            <p:nvPr/>
          </p:nvSpPr>
          <p:spPr bwMode="auto">
            <a:xfrm>
              <a:off x="4419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36"/>
            <p:cNvSpPr>
              <a:spLocks noChangeArrowheads="1"/>
            </p:cNvSpPr>
            <p:nvPr/>
          </p:nvSpPr>
          <p:spPr bwMode="auto">
            <a:xfrm>
              <a:off x="4648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37"/>
            <p:cNvSpPr>
              <a:spLocks noChangeArrowheads="1"/>
            </p:cNvSpPr>
            <p:nvPr/>
          </p:nvSpPr>
          <p:spPr bwMode="auto">
            <a:xfrm>
              <a:off x="4876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Rectangle 38"/>
            <p:cNvSpPr>
              <a:spLocks noChangeArrowheads="1"/>
            </p:cNvSpPr>
            <p:nvPr/>
          </p:nvSpPr>
          <p:spPr bwMode="auto">
            <a:xfrm>
              <a:off x="5105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39"/>
            <p:cNvSpPr>
              <a:spLocks noChangeArrowheads="1"/>
            </p:cNvSpPr>
            <p:nvPr/>
          </p:nvSpPr>
          <p:spPr bwMode="auto">
            <a:xfrm>
              <a:off x="5334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40"/>
            <p:cNvSpPr>
              <a:spLocks noChangeArrowheads="1"/>
            </p:cNvSpPr>
            <p:nvPr/>
          </p:nvSpPr>
          <p:spPr bwMode="auto">
            <a:xfrm>
              <a:off x="5562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Rectangle 41"/>
            <p:cNvSpPr>
              <a:spLocks noChangeArrowheads="1"/>
            </p:cNvSpPr>
            <p:nvPr/>
          </p:nvSpPr>
          <p:spPr bwMode="auto">
            <a:xfrm>
              <a:off x="5791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42"/>
            <p:cNvSpPr>
              <a:spLocks noChangeArrowheads="1"/>
            </p:cNvSpPr>
            <p:nvPr/>
          </p:nvSpPr>
          <p:spPr bwMode="auto">
            <a:xfrm>
              <a:off x="6019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3"/>
            <p:cNvSpPr>
              <a:spLocks noChangeArrowheads="1"/>
            </p:cNvSpPr>
            <p:nvPr/>
          </p:nvSpPr>
          <p:spPr bwMode="auto">
            <a:xfrm>
              <a:off x="6248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Rectangle 44"/>
            <p:cNvSpPr>
              <a:spLocks noChangeArrowheads="1"/>
            </p:cNvSpPr>
            <p:nvPr/>
          </p:nvSpPr>
          <p:spPr bwMode="auto">
            <a:xfrm>
              <a:off x="6477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45"/>
            <p:cNvSpPr>
              <a:spLocks noChangeArrowheads="1"/>
            </p:cNvSpPr>
            <p:nvPr/>
          </p:nvSpPr>
          <p:spPr bwMode="auto">
            <a:xfrm>
              <a:off x="6705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Rectangle 46"/>
            <p:cNvSpPr>
              <a:spLocks noChangeArrowheads="1"/>
            </p:cNvSpPr>
            <p:nvPr/>
          </p:nvSpPr>
          <p:spPr bwMode="auto">
            <a:xfrm>
              <a:off x="6934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47"/>
            <p:cNvSpPr>
              <a:spLocks noChangeArrowheads="1"/>
            </p:cNvSpPr>
            <p:nvPr/>
          </p:nvSpPr>
          <p:spPr bwMode="auto">
            <a:xfrm>
              <a:off x="7162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48"/>
            <p:cNvSpPr>
              <a:spLocks noChangeArrowheads="1"/>
            </p:cNvSpPr>
            <p:nvPr/>
          </p:nvSpPr>
          <p:spPr bwMode="auto">
            <a:xfrm>
              <a:off x="7391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Rectangle 49"/>
            <p:cNvSpPr>
              <a:spLocks noChangeArrowheads="1"/>
            </p:cNvSpPr>
            <p:nvPr/>
          </p:nvSpPr>
          <p:spPr bwMode="auto">
            <a:xfrm>
              <a:off x="7620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50"/>
            <p:cNvSpPr>
              <a:spLocks noChangeArrowheads="1"/>
            </p:cNvSpPr>
            <p:nvPr/>
          </p:nvSpPr>
          <p:spPr bwMode="auto">
            <a:xfrm>
              <a:off x="7848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Oval 51"/>
            <p:cNvSpPr>
              <a:spLocks noChangeArrowheads="1"/>
            </p:cNvSpPr>
            <p:nvPr/>
          </p:nvSpPr>
          <p:spPr bwMode="auto">
            <a:xfrm>
              <a:off x="4419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Oval 52"/>
            <p:cNvSpPr>
              <a:spLocks noChangeArrowheads="1"/>
            </p:cNvSpPr>
            <p:nvPr/>
          </p:nvSpPr>
          <p:spPr bwMode="auto">
            <a:xfrm>
              <a:off x="4648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Oval 53"/>
            <p:cNvSpPr>
              <a:spLocks noChangeArrowheads="1"/>
            </p:cNvSpPr>
            <p:nvPr/>
          </p:nvSpPr>
          <p:spPr bwMode="auto">
            <a:xfrm>
              <a:off x="4876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Oval 54"/>
            <p:cNvSpPr>
              <a:spLocks noChangeArrowheads="1"/>
            </p:cNvSpPr>
            <p:nvPr/>
          </p:nvSpPr>
          <p:spPr bwMode="auto">
            <a:xfrm>
              <a:off x="5105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Oval 55"/>
            <p:cNvSpPr>
              <a:spLocks noChangeArrowheads="1"/>
            </p:cNvSpPr>
            <p:nvPr/>
          </p:nvSpPr>
          <p:spPr bwMode="auto">
            <a:xfrm>
              <a:off x="5334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Oval 56"/>
            <p:cNvSpPr>
              <a:spLocks noChangeArrowheads="1"/>
            </p:cNvSpPr>
            <p:nvPr/>
          </p:nvSpPr>
          <p:spPr bwMode="auto">
            <a:xfrm>
              <a:off x="5562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Oval 57"/>
            <p:cNvSpPr>
              <a:spLocks noChangeArrowheads="1"/>
            </p:cNvSpPr>
            <p:nvPr/>
          </p:nvSpPr>
          <p:spPr bwMode="auto">
            <a:xfrm>
              <a:off x="5791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Oval 58"/>
            <p:cNvSpPr>
              <a:spLocks noChangeArrowheads="1"/>
            </p:cNvSpPr>
            <p:nvPr/>
          </p:nvSpPr>
          <p:spPr bwMode="auto">
            <a:xfrm>
              <a:off x="6019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Oval 59"/>
            <p:cNvSpPr>
              <a:spLocks noChangeArrowheads="1"/>
            </p:cNvSpPr>
            <p:nvPr/>
          </p:nvSpPr>
          <p:spPr bwMode="auto">
            <a:xfrm>
              <a:off x="6248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Oval 60"/>
            <p:cNvSpPr>
              <a:spLocks noChangeArrowheads="1"/>
            </p:cNvSpPr>
            <p:nvPr/>
          </p:nvSpPr>
          <p:spPr bwMode="auto">
            <a:xfrm>
              <a:off x="6477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Oval 61"/>
            <p:cNvSpPr>
              <a:spLocks noChangeArrowheads="1"/>
            </p:cNvSpPr>
            <p:nvPr/>
          </p:nvSpPr>
          <p:spPr bwMode="auto">
            <a:xfrm>
              <a:off x="6705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Oval 62"/>
            <p:cNvSpPr>
              <a:spLocks noChangeArrowheads="1"/>
            </p:cNvSpPr>
            <p:nvPr/>
          </p:nvSpPr>
          <p:spPr bwMode="auto">
            <a:xfrm>
              <a:off x="6934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Oval 63"/>
            <p:cNvSpPr>
              <a:spLocks noChangeArrowheads="1"/>
            </p:cNvSpPr>
            <p:nvPr/>
          </p:nvSpPr>
          <p:spPr bwMode="auto">
            <a:xfrm>
              <a:off x="7162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Oval 64"/>
            <p:cNvSpPr>
              <a:spLocks noChangeArrowheads="1"/>
            </p:cNvSpPr>
            <p:nvPr/>
          </p:nvSpPr>
          <p:spPr bwMode="auto">
            <a:xfrm>
              <a:off x="7391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Oval 65"/>
            <p:cNvSpPr>
              <a:spLocks noChangeArrowheads="1"/>
            </p:cNvSpPr>
            <p:nvPr/>
          </p:nvSpPr>
          <p:spPr bwMode="auto">
            <a:xfrm>
              <a:off x="7620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Oval 66"/>
            <p:cNvSpPr>
              <a:spLocks noChangeArrowheads="1"/>
            </p:cNvSpPr>
            <p:nvPr/>
          </p:nvSpPr>
          <p:spPr bwMode="auto">
            <a:xfrm>
              <a:off x="7848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7" name="Line 67"/>
            <p:cNvSpPr>
              <a:spLocks noChangeShapeType="1"/>
            </p:cNvSpPr>
            <p:nvPr/>
          </p:nvSpPr>
          <p:spPr bwMode="auto">
            <a:xfrm>
              <a:off x="4419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Line 68"/>
            <p:cNvSpPr>
              <a:spLocks noChangeShapeType="1"/>
            </p:cNvSpPr>
            <p:nvPr/>
          </p:nvSpPr>
          <p:spPr bwMode="auto">
            <a:xfrm>
              <a:off x="4648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Line 69"/>
            <p:cNvSpPr>
              <a:spLocks noChangeShapeType="1"/>
            </p:cNvSpPr>
            <p:nvPr/>
          </p:nvSpPr>
          <p:spPr bwMode="auto">
            <a:xfrm>
              <a:off x="4876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Line 70"/>
            <p:cNvSpPr>
              <a:spLocks noChangeShapeType="1"/>
            </p:cNvSpPr>
            <p:nvPr/>
          </p:nvSpPr>
          <p:spPr bwMode="auto">
            <a:xfrm>
              <a:off x="5105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Line 71"/>
            <p:cNvSpPr>
              <a:spLocks noChangeShapeType="1"/>
            </p:cNvSpPr>
            <p:nvPr/>
          </p:nvSpPr>
          <p:spPr bwMode="auto">
            <a:xfrm>
              <a:off x="5334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Line 72"/>
            <p:cNvSpPr>
              <a:spLocks noChangeShapeType="1"/>
            </p:cNvSpPr>
            <p:nvPr/>
          </p:nvSpPr>
          <p:spPr bwMode="auto">
            <a:xfrm>
              <a:off x="5562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Line 73"/>
            <p:cNvSpPr>
              <a:spLocks noChangeShapeType="1"/>
            </p:cNvSpPr>
            <p:nvPr/>
          </p:nvSpPr>
          <p:spPr bwMode="auto">
            <a:xfrm>
              <a:off x="5791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Line 74"/>
            <p:cNvSpPr>
              <a:spLocks noChangeShapeType="1"/>
            </p:cNvSpPr>
            <p:nvPr/>
          </p:nvSpPr>
          <p:spPr bwMode="auto">
            <a:xfrm>
              <a:off x="6019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5" name="Line 75"/>
            <p:cNvSpPr>
              <a:spLocks noChangeShapeType="1"/>
            </p:cNvSpPr>
            <p:nvPr/>
          </p:nvSpPr>
          <p:spPr bwMode="auto">
            <a:xfrm>
              <a:off x="6248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Line 76"/>
            <p:cNvSpPr>
              <a:spLocks noChangeShapeType="1"/>
            </p:cNvSpPr>
            <p:nvPr/>
          </p:nvSpPr>
          <p:spPr bwMode="auto">
            <a:xfrm>
              <a:off x="6477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Line 77"/>
            <p:cNvSpPr>
              <a:spLocks noChangeShapeType="1"/>
            </p:cNvSpPr>
            <p:nvPr/>
          </p:nvSpPr>
          <p:spPr bwMode="auto">
            <a:xfrm>
              <a:off x="6705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Line 78"/>
            <p:cNvSpPr>
              <a:spLocks noChangeShapeType="1"/>
            </p:cNvSpPr>
            <p:nvPr/>
          </p:nvSpPr>
          <p:spPr bwMode="auto">
            <a:xfrm>
              <a:off x="6934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Line 79"/>
            <p:cNvSpPr>
              <a:spLocks noChangeShapeType="1"/>
            </p:cNvSpPr>
            <p:nvPr/>
          </p:nvSpPr>
          <p:spPr bwMode="auto">
            <a:xfrm>
              <a:off x="7162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0" name="Line 80"/>
            <p:cNvSpPr>
              <a:spLocks noChangeShapeType="1"/>
            </p:cNvSpPr>
            <p:nvPr/>
          </p:nvSpPr>
          <p:spPr bwMode="auto">
            <a:xfrm>
              <a:off x="7391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1" name="Line 81"/>
            <p:cNvSpPr>
              <a:spLocks noChangeShapeType="1"/>
            </p:cNvSpPr>
            <p:nvPr/>
          </p:nvSpPr>
          <p:spPr bwMode="auto">
            <a:xfrm>
              <a:off x="7620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2" name="Line 82"/>
            <p:cNvSpPr>
              <a:spLocks noChangeShapeType="1"/>
            </p:cNvSpPr>
            <p:nvPr/>
          </p:nvSpPr>
          <p:spPr bwMode="auto">
            <a:xfrm>
              <a:off x="7848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3" name="Line 83"/>
            <p:cNvSpPr>
              <a:spLocks noChangeShapeType="1"/>
            </p:cNvSpPr>
            <p:nvPr/>
          </p:nvSpPr>
          <p:spPr bwMode="auto">
            <a:xfrm>
              <a:off x="4495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4" name="Line 84"/>
            <p:cNvSpPr>
              <a:spLocks noChangeShapeType="1"/>
            </p:cNvSpPr>
            <p:nvPr/>
          </p:nvSpPr>
          <p:spPr bwMode="auto">
            <a:xfrm>
              <a:off x="4724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5" name="Line 85"/>
            <p:cNvSpPr>
              <a:spLocks noChangeShapeType="1"/>
            </p:cNvSpPr>
            <p:nvPr/>
          </p:nvSpPr>
          <p:spPr bwMode="auto">
            <a:xfrm>
              <a:off x="4953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6" name="Line 86"/>
            <p:cNvSpPr>
              <a:spLocks noChangeShapeType="1"/>
            </p:cNvSpPr>
            <p:nvPr/>
          </p:nvSpPr>
          <p:spPr bwMode="auto">
            <a:xfrm>
              <a:off x="5181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7" name="Line 87"/>
            <p:cNvSpPr>
              <a:spLocks noChangeShapeType="1"/>
            </p:cNvSpPr>
            <p:nvPr/>
          </p:nvSpPr>
          <p:spPr bwMode="auto">
            <a:xfrm>
              <a:off x="5410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8" name="Line 88"/>
            <p:cNvSpPr>
              <a:spLocks noChangeShapeType="1"/>
            </p:cNvSpPr>
            <p:nvPr/>
          </p:nvSpPr>
          <p:spPr bwMode="auto">
            <a:xfrm>
              <a:off x="5638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9" name="Line 89"/>
            <p:cNvSpPr>
              <a:spLocks noChangeShapeType="1"/>
            </p:cNvSpPr>
            <p:nvPr/>
          </p:nvSpPr>
          <p:spPr bwMode="auto">
            <a:xfrm>
              <a:off x="5867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0" name="Line 90"/>
            <p:cNvSpPr>
              <a:spLocks noChangeShapeType="1"/>
            </p:cNvSpPr>
            <p:nvPr/>
          </p:nvSpPr>
          <p:spPr bwMode="auto">
            <a:xfrm>
              <a:off x="6096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Line 91"/>
            <p:cNvSpPr>
              <a:spLocks noChangeShapeType="1"/>
            </p:cNvSpPr>
            <p:nvPr/>
          </p:nvSpPr>
          <p:spPr bwMode="auto">
            <a:xfrm>
              <a:off x="6324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Line 92"/>
            <p:cNvSpPr>
              <a:spLocks noChangeShapeType="1"/>
            </p:cNvSpPr>
            <p:nvPr/>
          </p:nvSpPr>
          <p:spPr bwMode="auto">
            <a:xfrm>
              <a:off x="6553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3" name="Line 93"/>
            <p:cNvSpPr>
              <a:spLocks noChangeShapeType="1"/>
            </p:cNvSpPr>
            <p:nvPr/>
          </p:nvSpPr>
          <p:spPr bwMode="auto">
            <a:xfrm>
              <a:off x="6781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4" name="Line 94"/>
            <p:cNvSpPr>
              <a:spLocks noChangeShapeType="1"/>
            </p:cNvSpPr>
            <p:nvPr/>
          </p:nvSpPr>
          <p:spPr bwMode="auto">
            <a:xfrm>
              <a:off x="7010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5" name="Line 95"/>
            <p:cNvSpPr>
              <a:spLocks noChangeShapeType="1"/>
            </p:cNvSpPr>
            <p:nvPr/>
          </p:nvSpPr>
          <p:spPr bwMode="auto">
            <a:xfrm>
              <a:off x="7239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6" name="Line 96"/>
            <p:cNvSpPr>
              <a:spLocks noChangeShapeType="1"/>
            </p:cNvSpPr>
            <p:nvPr/>
          </p:nvSpPr>
          <p:spPr bwMode="auto">
            <a:xfrm>
              <a:off x="7467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7" name="Line 97"/>
            <p:cNvSpPr>
              <a:spLocks noChangeShapeType="1"/>
            </p:cNvSpPr>
            <p:nvPr/>
          </p:nvSpPr>
          <p:spPr bwMode="auto">
            <a:xfrm>
              <a:off x="7696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8" name="Line 98"/>
            <p:cNvSpPr>
              <a:spLocks noChangeShapeType="1"/>
            </p:cNvSpPr>
            <p:nvPr/>
          </p:nvSpPr>
          <p:spPr bwMode="auto">
            <a:xfrm>
              <a:off x="7924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9" name="Line 99"/>
            <p:cNvSpPr>
              <a:spLocks noChangeShapeType="1"/>
            </p:cNvSpPr>
            <p:nvPr/>
          </p:nvSpPr>
          <p:spPr bwMode="auto">
            <a:xfrm>
              <a:off x="4495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0" name="Line 100"/>
            <p:cNvSpPr>
              <a:spLocks noChangeShapeType="1"/>
            </p:cNvSpPr>
            <p:nvPr/>
          </p:nvSpPr>
          <p:spPr bwMode="auto">
            <a:xfrm>
              <a:off x="4724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" name="Line 101"/>
            <p:cNvSpPr>
              <a:spLocks noChangeShapeType="1"/>
            </p:cNvSpPr>
            <p:nvPr/>
          </p:nvSpPr>
          <p:spPr bwMode="auto">
            <a:xfrm>
              <a:off x="4953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" name="Line 102"/>
            <p:cNvSpPr>
              <a:spLocks noChangeShapeType="1"/>
            </p:cNvSpPr>
            <p:nvPr/>
          </p:nvSpPr>
          <p:spPr bwMode="auto">
            <a:xfrm>
              <a:off x="5181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3" name="Line 103"/>
            <p:cNvSpPr>
              <a:spLocks noChangeShapeType="1"/>
            </p:cNvSpPr>
            <p:nvPr/>
          </p:nvSpPr>
          <p:spPr bwMode="auto">
            <a:xfrm>
              <a:off x="5410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4" name="Line 104"/>
            <p:cNvSpPr>
              <a:spLocks noChangeShapeType="1"/>
            </p:cNvSpPr>
            <p:nvPr/>
          </p:nvSpPr>
          <p:spPr bwMode="auto">
            <a:xfrm>
              <a:off x="5638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5" name="Line 105"/>
            <p:cNvSpPr>
              <a:spLocks noChangeShapeType="1"/>
            </p:cNvSpPr>
            <p:nvPr/>
          </p:nvSpPr>
          <p:spPr bwMode="auto">
            <a:xfrm>
              <a:off x="5867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6" name="Line 106"/>
            <p:cNvSpPr>
              <a:spLocks noChangeShapeType="1"/>
            </p:cNvSpPr>
            <p:nvPr/>
          </p:nvSpPr>
          <p:spPr bwMode="auto">
            <a:xfrm>
              <a:off x="6096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" name="Line 107"/>
            <p:cNvSpPr>
              <a:spLocks noChangeShapeType="1"/>
            </p:cNvSpPr>
            <p:nvPr/>
          </p:nvSpPr>
          <p:spPr bwMode="auto">
            <a:xfrm>
              <a:off x="6324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" name="Line 108"/>
            <p:cNvSpPr>
              <a:spLocks noChangeShapeType="1"/>
            </p:cNvSpPr>
            <p:nvPr/>
          </p:nvSpPr>
          <p:spPr bwMode="auto">
            <a:xfrm>
              <a:off x="6553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9" name="Line 109"/>
            <p:cNvSpPr>
              <a:spLocks noChangeShapeType="1"/>
            </p:cNvSpPr>
            <p:nvPr/>
          </p:nvSpPr>
          <p:spPr bwMode="auto">
            <a:xfrm>
              <a:off x="6781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0" name="Line 110"/>
            <p:cNvSpPr>
              <a:spLocks noChangeShapeType="1"/>
            </p:cNvSpPr>
            <p:nvPr/>
          </p:nvSpPr>
          <p:spPr bwMode="auto">
            <a:xfrm>
              <a:off x="7010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1" name="Line 111"/>
            <p:cNvSpPr>
              <a:spLocks noChangeShapeType="1"/>
            </p:cNvSpPr>
            <p:nvPr/>
          </p:nvSpPr>
          <p:spPr bwMode="auto">
            <a:xfrm>
              <a:off x="7239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2" name="Line 112"/>
            <p:cNvSpPr>
              <a:spLocks noChangeShapeType="1"/>
            </p:cNvSpPr>
            <p:nvPr/>
          </p:nvSpPr>
          <p:spPr bwMode="auto">
            <a:xfrm>
              <a:off x="7467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3" name="Line 113"/>
            <p:cNvSpPr>
              <a:spLocks noChangeShapeType="1"/>
            </p:cNvSpPr>
            <p:nvPr/>
          </p:nvSpPr>
          <p:spPr bwMode="auto">
            <a:xfrm>
              <a:off x="7696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4" name="Line 114"/>
            <p:cNvSpPr>
              <a:spLocks noChangeShapeType="1"/>
            </p:cNvSpPr>
            <p:nvPr/>
          </p:nvSpPr>
          <p:spPr bwMode="auto">
            <a:xfrm>
              <a:off x="7924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5" name="Text Box 115"/>
            <p:cNvSpPr txBox="1">
              <a:spLocks noChangeArrowheads="1"/>
            </p:cNvSpPr>
            <p:nvPr/>
          </p:nvSpPr>
          <p:spPr bwMode="auto">
            <a:xfrm>
              <a:off x="2467898" y="2599426"/>
              <a:ext cx="182293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Plaintext:</a:t>
              </a:r>
            </a:p>
          </p:txBody>
        </p:sp>
        <p:sp>
          <p:nvSpPr>
            <p:cNvPr id="17526" name="Text Box 116"/>
            <p:cNvSpPr txBox="1">
              <a:spLocks noChangeArrowheads="1"/>
            </p:cNvSpPr>
            <p:nvPr/>
          </p:nvSpPr>
          <p:spPr bwMode="auto">
            <a:xfrm>
              <a:off x="1858757" y="3513826"/>
              <a:ext cx="243207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PRNG(seed):</a:t>
              </a:r>
            </a:p>
          </p:txBody>
        </p:sp>
        <p:sp>
          <p:nvSpPr>
            <p:cNvPr id="17527" name="Text Box 117"/>
            <p:cNvSpPr txBox="1">
              <a:spLocks noChangeArrowheads="1"/>
            </p:cNvSpPr>
            <p:nvPr/>
          </p:nvSpPr>
          <p:spPr bwMode="auto">
            <a:xfrm>
              <a:off x="2138705" y="4428226"/>
              <a:ext cx="215212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 err="1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Ciphertext</a:t>
              </a:r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: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349D-1275-466F-AAD9-8BEA6F937046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50479"/>
      </p:ext>
    </p:extLst>
  </p:cSld>
  <p:clrMapOvr>
    <a:masterClrMapping/>
  </p:clrMapOvr>
  <p:transition advTm="4383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 Cipher Decryption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58912" y="2228429"/>
            <a:ext cx="6213488" cy="2413575"/>
            <a:chOff x="1787512" y="2625304"/>
            <a:chExt cx="6213488" cy="2413575"/>
          </a:xfrm>
        </p:grpSpPr>
        <p:sp>
          <p:nvSpPr>
            <p:cNvPr id="18437" name="Rectangle 3"/>
            <p:cNvSpPr>
              <a:spLocks noChangeArrowheads="1"/>
            </p:cNvSpPr>
            <p:nvPr/>
          </p:nvSpPr>
          <p:spPr bwMode="auto">
            <a:xfrm>
              <a:off x="4419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Rectangle 4"/>
            <p:cNvSpPr>
              <a:spLocks noChangeArrowheads="1"/>
            </p:cNvSpPr>
            <p:nvPr/>
          </p:nvSpPr>
          <p:spPr bwMode="auto">
            <a:xfrm>
              <a:off x="4648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Rectangle 5"/>
            <p:cNvSpPr>
              <a:spLocks noChangeArrowheads="1"/>
            </p:cNvSpPr>
            <p:nvPr/>
          </p:nvSpPr>
          <p:spPr bwMode="auto">
            <a:xfrm>
              <a:off x="4876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Rectangle 6"/>
            <p:cNvSpPr>
              <a:spLocks noChangeArrowheads="1"/>
            </p:cNvSpPr>
            <p:nvPr/>
          </p:nvSpPr>
          <p:spPr bwMode="auto">
            <a:xfrm>
              <a:off x="5105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Rectangle 7"/>
            <p:cNvSpPr>
              <a:spLocks noChangeArrowheads="1"/>
            </p:cNvSpPr>
            <p:nvPr/>
          </p:nvSpPr>
          <p:spPr bwMode="auto">
            <a:xfrm>
              <a:off x="5334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8"/>
            <p:cNvSpPr>
              <a:spLocks noChangeArrowheads="1"/>
            </p:cNvSpPr>
            <p:nvPr/>
          </p:nvSpPr>
          <p:spPr bwMode="auto">
            <a:xfrm>
              <a:off x="5562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9"/>
            <p:cNvSpPr>
              <a:spLocks noChangeArrowheads="1"/>
            </p:cNvSpPr>
            <p:nvPr/>
          </p:nvSpPr>
          <p:spPr bwMode="auto">
            <a:xfrm>
              <a:off x="5791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10"/>
            <p:cNvSpPr>
              <a:spLocks noChangeArrowheads="1"/>
            </p:cNvSpPr>
            <p:nvPr/>
          </p:nvSpPr>
          <p:spPr bwMode="auto">
            <a:xfrm>
              <a:off x="6019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11"/>
            <p:cNvSpPr>
              <a:spLocks noChangeArrowheads="1"/>
            </p:cNvSpPr>
            <p:nvPr/>
          </p:nvSpPr>
          <p:spPr bwMode="auto">
            <a:xfrm>
              <a:off x="6248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Rectangle 12"/>
            <p:cNvSpPr>
              <a:spLocks noChangeArrowheads="1"/>
            </p:cNvSpPr>
            <p:nvPr/>
          </p:nvSpPr>
          <p:spPr bwMode="auto">
            <a:xfrm>
              <a:off x="6477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Rectangle 13"/>
            <p:cNvSpPr>
              <a:spLocks noChangeArrowheads="1"/>
            </p:cNvSpPr>
            <p:nvPr/>
          </p:nvSpPr>
          <p:spPr bwMode="auto">
            <a:xfrm>
              <a:off x="6705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4"/>
            <p:cNvSpPr>
              <a:spLocks noChangeArrowheads="1"/>
            </p:cNvSpPr>
            <p:nvPr/>
          </p:nvSpPr>
          <p:spPr bwMode="auto">
            <a:xfrm>
              <a:off x="6934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Rectangle 15"/>
            <p:cNvSpPr>
              <a:spLocks noChangeArrowheads="1"/>
            </p:cNvSpPr>
            <p:nvPr/>
          </p:nvSpPr>
          <p:spPr bwMode="auto">
            <a:xfrm>
              <a:off x="7162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Rectangle 16"/>
            <p:cNvSpPr>
              <a:spLocks noChangeArrowheads="1"/>
            </p:cNvSpPr>
            <p:nvPr/>
          </p:nvSpPr>
          <p:spPr bwMode="auto">
            <a:xfrm>
              <a:off x="7391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Rectangle 17"/>
            <p:cNvSpPr>
              <a:spLocks noChangeArrowheads="1"/>
            </p:cNvSpPr>
            <p:nvPr/>
          </p:nvSpPr>
          <p:spPr bwMode="auto">
            <a:xfrm>
              <a:off x="7620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18"/>
            <p:cNvSpPr>
              <a:spLocks noChangeArrowheads="1"/>
            </p:cNvSpPr>
            <p:nvPr/>
          </p:nvSpPr>
          <p:spPr bwMode="auto">
            <a:xfrm>
              <a:off x="7848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Rectangle 19"/>
            <p:cNvSpPr>
              <a:spLocks noChangeArrowheads="1"/>
            </p:cNvSpPr>
            <p:nvPr/>
          </p:nvSpPr>
          <p:spPr bwMode="auto">
            <a:xfrm>
              <a:off x="4419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Rectangle 20"/>
            <p:cNvSpPr>
              <a:spLocks noChangeArrowheads="1"/>
            </p:cNvSpPr>
            <p:nvPr/>
          </p:nvSpPr>
          <p:spPr bwMode="auto">
            <a:xfrm>
              <a:off x="4648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Rectangle 21"/>
            <p:cNvSpPr>
              <a:spLocks noChangeArrowheads="1"/>
            </p:cNvSpPr>
            <p:nvPr/>
          </p:nvSpPr>
          <p:spPr bwMode="auto">
            <a:xfrm>
              <a:off x="4876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Rectangle 22"/>
            <p:cNvSpPr>
              <a:spLocks noChangeArrowheads="1"/>
            </p:cNvSpPr>
            <p:nvPr/>
          </p:nvSpPr>
          <p:spPr bwMode="auto">
            <a:xfrm>
              <a:off x="5105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Rectangle 23"/>
            <p:cNvSpPr>
              <a:spLocks noChangeArrowheads="1"/>
            </p:cNvSpPr>
            <p:nvPr/>
          </p:nvSpPr>
          <p:spPr bwMode="auto">
            <a:xfrm>
              <a:off x="5334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Rectangle 24"/>
            <p:cNvSpPr>
              <a:spLocks noChangeArrowheads="1"/>
            </p:cNvSpPr>
            <p:nvPr/>
          </p:nvSpPr>
          <p:spPr bwMode="auto">
            <a:xfrm>
              <a:off x="5562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25"/>
            <p:cNvSpPr>
              <a:spLocks noChangeArrowheads="1"/>
            </p:cNvSpPr>
            <p:nvPr/>
          </p:nvSpPr>
          <p:spPr bwMode="auto">
            <a:xfrm>
              <a:off x="5791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Rectangle 26"/>
            <p:cNvSpPr>
              <a:spLocks noChangeArrowheads="1"/>
            </p:cNvSpPr>
            <p:nvPr/>
          </p:nvSpPr>
          <p:spPr bwMode="auto">
            <a:xfrm>
              <a:off x="6019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Rectangle 27"/>
            <p:cNvSpPr>
              <a:spLocks noChangeArrowheads="1"/>
            </p:cNvSpPr>
            <p:nvPr/>
          </p:nvSpPr>
          <p:spPr bwMode="auto">
            <a:xfrm>
              <a:off x="6248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28"/>
            <p:cNvSpPr>
              <a:spLocks noChangeArrowheads="1"/>
            </p:cNvSpPr>
            <p:nvPr/>
          </p:nvSpPr>
          <p:spPr bwMode="auto">
            <a:xfrm>
              <a:off x="6477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Rectangle 29"/>
            <p:cNvSpPr>
              <a:spLocks noChangeArrowheads="1"/>
            </p:cNvSpPr>
            <p:nvPr/>
          </p:nvSpPr>
          <p:spPr bwMode="auto">
            <a:xfrm>
              <a:off x="6705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Rectangle 30"/>
            <p:cNvSpPr>
              <a:spLocks noChangeArrowheads="1"/>
            </p:cNvSpPr>
            <p:nvPr/>
          </p:nvSpPr>
          <p:spPr bwMode="auto">
            <a:xfrm>
              <a:off x="6934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Rectangle 31"/>
            <p:cNvSpPr>
              <a:spLocks noChangeArrowheads="1"/>
            </p:cNvSpPr>
            <p:nvPr/>
          </p:nvSpPr>
          <p:spPr bwMode="auto">
            <a:xfrm>
              <a:off x="7162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Rectangle 32"/>
            <p:cNvSpPr>
              <a:spLocks noChangeArrowheads="1"/>
            </p:cNvSpPr>
            <p:nvPr/>
          </p:nvSpPr>
          <p:spPr bwMode="auto">
            <a:xfrm>
              <a:off x="7391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Rectangle 33"/>
            <p:cNvSpPr>
              <a:spLocks noChangeArrowheads="1"/>
            </p:cNvSpPr>
            <p:nvPr/>
          </p:nvSpPr>
          <p:spPr bwMode="auto">
            <a:xfrm>
              <a:off x="7620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Rectangle 34"/>
            <p:cNvSpPr>
              <a:spLocks noChangeArrowheads="1"/>
            </p:cNvSpPr>
            <p:nvPr/>
          </p:nvSpPr>
          <p:spPr bwMode="auto">
            <a:xfrm>
              <a:off x="7848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Rectangle 35"/>
            <p:cNvSpPr>
              <a:spLocks noChangeArrowheads="1"/>
            </p:cNvSpPr>
            <p:nvPr/>
          </p:nvSpPr>
          <p:spPr bwMode="auto">
            <a:xfrm>
              <a:off x="4419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Rectangle 36"/>
            <p:cNvSpPr>
              <a:spLocks noChangeArrowheads="1"/>
            </p:cNvSpPr>
            <p:nvPr/>
          </p:nvSpPr>
          <p:spPr bwMode="auto">
            <a:xfrm>
              <a:off x="4648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Rectangle 37"/>
            <p:cNvSpPr>
              <a:spLocks noChangeArrowheads="1"/>
            </p:cNvSpPr>
            <p:nvPr/>
          </p:nvSpPr>
          <p:spPr bwMode="auto">
            <a:xfrm>
              <a:off x="4876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Rectangle 38"/>
            <p:cNvSpPr>
              <a:spLocks noChangeArrowheads="1"/>
            </p:cNvSpPr>
            <p:nvPr/>
          </p:nvSpPr>
          <p:spPr bwMode="auto">
            <a:xfrm>
              <a:off x="5105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Rectangle 39"/>
            <p:cNvSpPr>
              <a:spLocks noChangeArrowheads="1"/>
            </p:cNvSpPr>
            <p:nvPr/>
          </p:nvSpPr>
          <p:spPr bwMode="auto">
            <a:xfrm>
              <a:off x="5334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40"/>
            <p:cNvSpPr>
              <a:spLocks noChangeArrowheads="1"/>
            </p:cNvSpPr>
            <p:nvPr/>
          </p:nvSpPr>
          <p:spPr bwMode="auto">
            <a:xfrm>
              <a:off x="5562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Rectangle 41"/>
            <p:cNvSpPr>
              <a:spLocks noChangeArrowheads="1"/>
            </p:cNvSpPr>
            <p:nvPr/>
          </p:nvSpPr>
          <p:spPr bwMode="auto">
            <a:xfrm>
              <a:off x="5791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Rectangle 42"/>
            <p:cNvSpPr>
              <a:spLocks noChangeArrowheads="1"/>
            </p:cNvSpPr>
            <p:nvPr/>
          </p:nvSpPr>
          <p:spPr bwMode="auto">
            <a:xfrm>
              <a:off x="6019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Rectangle 43"/>
            <p:cNvSpPr>
              <a:spLocks noChangeArrowheads="1"/>
            </p:cNvSpPr>
            <p:nvPr/>
          </p:nvSpPr>
          <p:spPr bwMode="auto">
            <a:xfrm>
              <a:off x="6248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Rectangle 44"/>
            <p:cNvSpPr>
              <a:spLocks noChangeArrowheads="1"/>
            </p:cNvSpPr>
            <p:nvPr/>
          </p:nvSpPr>
          <p:spPr bwMode="auto">
            <a:xfrm>
              <a:off x="6477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Rectangle 45"/>
            <p:cNvSpPr>
              <a:spLocks noChangeArrowheads="1"/>
            </p:cNvSpPr>
            <p:nvPr/>
          </p:nvSpPr>
          <p:spPr bwMode="auto">
            <a:xfrm>
              <a:off x="6705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Rectangle 46"/>
            <p:cNvSpPr>
              <a:spLocks noChangeArrowheads="1"/>
            </p:cNvSpPr>
            <p:nvPr/>
          </p:nvSpPr>
          <p:spPr bwMode="auto">
            <a:xfrm>
              <a:off x="6934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Rectangle 47"/>
            <p:cNvSpPr>
              <a:spLocks noChangeArrowheads="1"/>
            </p:cNvSpPr>
            <p:nvPr/>
          </p:nvSpPr>
          <p:spPr bwMode="auto">
            <a:xfrm>
              <a:off x="7162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48"/>
            <p:cNvSpPr>
              <a:spLocks noChangeArrowheads="1"/>
            </p:cNvSpPr>
            <p:nvPr/>
          </p:nvSpPr>
          <p:spPr bwMode="auto">
            <a:xfrm>
              <a:off x="7391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Rectangle 49"/>
            <p:cNvSpPr>
              <a:spLocks noChangeArrowheads="1"/>
            </p:cNvSpPr>
            <p:nvPr/>
          </p:nvSpPr>
          <p:spPr bwMode="auto">
            <a:xfrm>
              <a:off x="7620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Rectangle 50"/>
            <p:cNvSpPr>
              <a:spLocks noChangeArrowheads="1"/>
            </p:cNvSpPr>
            <p:nvPr/>
          </p:nvSpPr>
          <p:spPr bwMode="auto">
            <a:xfrm>
              <a:off x="7848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Oval 51"/>
            <p:cNvSpPr>
              <a:spLocks noChangeArrowheads="1"/>
            </p:cNvSpPr>
            <p:nvPr/>
          </p:nvSpPr>
          <p:spPr bwMode="auto">
            <a:xfrm>
              <a:off x="4419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Oval 52"/>
            <p:cNvSpPr>
              <a:spLocks noChangeArrowheads="1"/>
            </p:cNvSpPr>
            <p:nvPr/>
          </p:nvSpPr>
          <p:spPr bwMode="auto">
            <a:xfrm>
              <a:off x="4648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53"/>
            <p:cNvSpPr>
              <a:spLocks noChangeArrowheads="1"/>
            </p:cNvSpPr>
            <p:nvPr/>
          </p:nvSpPr>
          <p:spPr bwMode="auto">
            <a:xfrm>
              <a:off x="4876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4"/>
            <p:cNvSpPr>
              <a:spLocks noChangeArrowheads="1"/>
            </p:cNvSpPr>
            <p:nvPr/>
          </p:nvSpPr>
          <p:spPr bwMode="auto">
            <a:xfrm>
              <a:off x="5105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5"/>
            <p:cNvSpPr>
              <a:spLocks noChangeArrowheads="1"/>
            </p:cNvSpPr>
            <p:nvPr/>
          </p:nvSpPr>
          <p:spPr bwMode="auto">
            <a:xfrm>
              <a:off x="5334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Oval 56"/>
            <p:cNvSpPr>
              <a:spLocks noChangeArrowheads="1"/>
            </p:cNvSpPr>
            <p:nvPr/>
          </p:nvSpPr>
          <p:spPr bwMode="auto">
            <a:xfrm>
              <a:off x="5562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57"/>
            <p:cNvSpPr>
              <a:spLocks noChangeArrowheads="1"/>
            </p:cNvSpPr>
            <p:nvPr/>
          </p:nvSpPr>
          <p:spPr bwMode="auto">
            <a:xfrm>
              <a:off x="5791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58"/>
            <p:cNvSpPr>
              <a:spLocks noChangeArrowheads="1"/>
            </p:cNvSpPr>
            <p:nvPr/>
          </p:nvSpPr>
          <p:spPr bwMode="auto">
            <a:xfrm>
              <a:off x="6019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Oval 59"/>
            <p:cNvSpPr>
              <a:spLocks noChangeArrowheads="1"/>
            </p:cNvSpPr>
            <p:nvPr/>
          </p:nvSpPr>
          <p:spPr bwMode="auto">
            <a:xfrm>
              <a:off x="6248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Oval 60"/>
            <p:cNvSpPr>
              <a:spLocks noChangeArrowheads="1"/>
            </p:cNvSpPr>
            <p:nvPr/>
          </p:nvSpPr>
          <p:spPr bwMode="auto">
            <a:xfrm>
              <a:off x="6477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Oval 61"/>
            <p:cNvSpPr>
              <a:spLocks noChangeArrowheads="1"/>
            </p:cNvSpPr>
            <p:nvPr/>
          </p:nvSpPr>
          <p:spPr bwMode="auto">
            <a:xfrm>
              <a:off x="6705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Oval 62"/>
            <p:cNvSpPr>
              <a:spLocks noChangeArrowheads="1"/>
            </p:cNvSpPr>
            <p:nvPr/>
          </p:nvSpPr>
          <p:spPr bwMode="auto">
            <a:xfrm>
              <a:off x="6934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63"/>
            <p:cNvSpPr>
              <a:spLocks noChangeArrowheads="1"/>
            </p:cNvSpPr>
            <p:nvPr/>
          </p:nvSpPr>
          <p:spPr bwMode="auto">
            <a:xfrm>
              <a:off x="7162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Oval 64"/>
            <p:cNvSpPr>
              <a:spLocks noChangeArrowheads="1"/>
            </p:cNvSpPr>
            <p:nvPr/>
          </p:nvSpPr>
          <p:spPr bwMode="auto">
            <a:xfrm>
              <a:off x="7391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Oval 65"/>
            <p:cNvSpPr>
              <a:spLocks noChangeArrowheads="1"/>
            </p:cNvSpPr>
            <p:nvPr/>
          </p:nvSpPr>
          <p:spPr bwMode="auto">
            <a:xfrm>
              <a:off x="7620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Oval 66"/>
            <p:cNvSpPr>
              <a:spLocks noChangeArrowheads="1"/>
            </p:cNvSpPr>
            <p:nvPr/>
          </p:nvSpPr>
          <p:spPr bwMode="auto">
            <a:xfrm>
              <a:off x="7848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Line 67"/>
            <p:cNvSpPr>
              <a:spLocks noChangeShapeType="1"/>
            </p:cNvSpPr>
            <p:nvPr/>
          </p:nvSpPr>
          <p:spPr bwMode="auto">
            <a:xfrm>
              <a:off x="4419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Line 68"/>
            <p:cNvSpPr>
              <a:spLocks noChangeShapeType="1"/>
            </p:cNvSpPr>
            <p:nvPr/>
          </p:nvSpPr>
          <p:spPr bwMode="auto">
            <a:xfrm>
              <a:off x="4648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Line 69"/>
            <p:cNvSpPr>
              <a:spLocks noChangeShapeType="1"/>
            </p:cNvSpPr>
            <p:nvPr/>
          </p:nvSpPr>
          <p:spPr bwMode="auto">
            <a:xfrm>
              <a:off x="4876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70"/>
            <p:cNvSpPr>
              <a:spLocks noChangeShapeType="1"/>
            </p:cNvSpPr>
            <p:nvPr/>
          </p:nvSpPr>
          <p:spPr bwMode="auto">
            <a:xfrm>
              <a:off x="5105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71"/>
            <p:cNvSpPr>
              <a:spLocks noChangeShapeType="1"/>
            </p:cNvSpPr>
            <p:nvPr/>
          </p:nvSpPr>
          <p:spPr bwMode="auto">
            <a:xfrm>
              <a:off x="5334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Line 72"/>
            <p:cNvSpPr>
              <a:spLocks noChangeShapeType="1"/>
            </p:cNvSpPr>
            <p:nvPr/>
          </p:nvSpPr>
          <p:spPr bwMode="auto">
            <a:xfrm>
              <a:off x="5562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73"/>
            <p:cNvSpPr>
              <a:spLocks noChangeShapeType="1"/>
            </p:cNvSpPr>
            <p:nvPr/>
          </p:nvSpPr>
          <p:spPr bwMode="auto">
            <a:xfrm>
              <a:off x="5791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Line 74"/>
            <p:cNvSpPr>
              <a:spLocks noChangeShapeType="1"/>
            </p:cNvSpPr>
            <p:nvPr/>
          </p:nvSpPr>
          <p:spPr bwMode="auto">
            <a:xfrm>
              <a:off x="6019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Line 75"/>
            <p:cNvSpPr>
              <a:spLocks noChangeShapeType="1"/>
            </p:cNvSpPr>
            <p:nvPr/>
          </p:nvSpPr>
          <p:spPr bwMode="auto">
            <a:xfrm>
              <a:off x="6248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0" name="Line 76"/>
            <p:cNvSpPr>
              <a:spLocks noChangeShapeType="1"/>
            </p:cNvSpPr>
            <p:nvPr/>
          </p:nvSpPr>
          <p:spPr bwMode="auto">
            <a:xfrm>
              <a:off x="6477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1" name="Line 77"/>
            <p:cNvSpPr>
              <a:spLocks noChangeShapeType="1"/>
            </p:cNvSpPr>
            <p:nvPr/>
          </p:nvSpPr>
          <p:spPr bwMode="auto">
            <a:xfrm>
              <a:off x="6705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2" name="Line 78"/>
            <p:cNvSpPr>
              <a:spLocks noChangeShapeType="1"/>
            </p:cNvSpPr>
            <p:nvPr/>
          </p:nvSpPr>
          <p:spPr bwMode="auto">
            <a:xfrm>
              <a:off x="6934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3" name="Line 79"/>
            <p:cNvSpPr>
              <a:spLocks noChangeShapeType="1"/>
            </p:cNvSpPr>
            <p:nvPr/>
          </p:nvSpPr>
          <p:spPr bwMode="auto">
            <a:xfrm>
              <a:off x="7162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4" name="Line 80"/>
            <p:cNvSpPr>
              <a:spLocks noChangeShapeType="1"/>
            </p:cNvSpPr>
            <p:nvPr/>
          </p:nvSpPr>
          <p:spPr bwMode="auto">
            <a:xfrm>
              <a:off x="7391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5" name="Line 81"/>
            <p:cNvSpPr>
              <a:spLocks noChangeShapeType="1"/>
            </p:cNvSpPr>
            <p:nvPr/>
          </p:nvSpPr>
          <p:spPr bwMode="auto">
            <a:xfrm>
              <a:off x="7620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6" name="Line 82"/>
            <p:cNvSpPr>
              <a:spLocks noChangeShapeType="1"/>
            </p:cNvSpPr>
            <p:nvPr/>
          </p:nvSpPr>
          <p:spPr bwMode="auto">
            <a:xfrm>
              <a:off x="7848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7" name="Line 83"/>
            <p:cNvSpPr>
              <a:spLocks noChangeShapeType="1"/>
            </p:cNvSpPr>
            <p:nvPr/>
          </p:nvSpPr>
          <p:spPr bwMode="auto">
            <a:xfrm>
              <a:off x="4495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8" name="Line 84"/>
            <p:cNvSpPr>
              <a:spLocks noChangeShapeType="1"/>
            </p:cNvSpPr>
            <p:nvPr/>
          </p:nvSpPr>
          <p:spPr bwMode="auto">
            <a:xfrm>
              <a:off x="4724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19" name="Line 85"/>
            <p:cNvSpPr>
              <a:spLocks noChangeShapeType="1"/>
            </p:cNvSpPr>
            <p:nvPr/>
          </p:nvSpPr>
          <p:spPr bwMode="auto">
            <a:xfrm>
              <a:off x="4953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Line 86"/>
            <p:cNvSpPr>
              <a:spLocks noChangeShapeType="1"/>
            </p:cNvSpPr>
            <p:nvPr/>
          </p:nvSpPr>
          <p:spPr bwMode="auto">
            <a:xfrm>
              <a:off x="5181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1" name="Line 87"/>
            <p:cNvSpPr>
              <a:spLocks noChangeShapeType="1"/>
            </p:cNvSpPr>
            <p:nvPr/>
          </p:nvSpPr>
          <p:spPr bwMode="auto">
            <a:xfrm>
              <a:off x="5410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2" name="Line 88"/>
            <p:cNvSpPr>
              <a:spLocks noChangeShapeType="1"/>
            </p:cNvSpPr>
            <p:nvPr/>
          </p:nvSpPr>
          <p:spPr bwMode="auto">
            <a:xfrm>
              <a:off x="5638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3" name="Line 89"/>
            <p:cNvSpPr>
              <a:spLocks noChangeShapeType="1"/>
            </p:cNvSpPr>
            <p:nvPr/>
          </p:nvSpPr>
          <p:spPr bwMode="auto">
            <a:xfrm>
              <a:off x="5867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4" name="Line 90"/>
            <p:cNvSpPr>
              <a:spLocks noChangeShapeType="1"/>
            </p:cNvSpPr>
            <p:nvPr/>
          </p:nvSpPr>
          <p:spPr bwMode="auto">
            <a:xfrm>
              <a:off x="6096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5" name="Line 91"/>
            <p:cNvSpPr>
              <a:spLocks noChangeShapeType="1"/>
            </p:cNvSpPr>
            <p:nvPr/>
          </p:nvSpPr>
          <p:spPr bwMode="auto">
            <a:xfrm>
              <a:off x="6324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6" name="Line 92"/>
            <p:cNvSpPr>
              <a:spLocks noChangeShapeType="1"/>
            </p:cNvSpPr>
            <p:nvPr/>
          </p:nvSpPr>
          <p:spPr bwMode="auto">
            <a:xfrm>
              <a:off x="6553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7" name="Line 93"/>
            <p:cNvSpPr>
              <a:spLocks noChangeShapeType="1"/>
            </p:cNvSpPr>
            <p:nvPr/>
          </p:nvSpPr>
          <p:spPr bwMode="auto">
            <a:xfrm>
              <a:off x="6781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8" name="Line 94"/>
            <p:cNvSpPr>
              <a:spLocks noChangeShapeType="1"/>
            </p:cNvSpPr>
            <p:nvPr/>
          </p:nvSpPr>
          <p:spPr bwMode="auto">
            <a:xfrm>
              <a:off x="7010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9" name="Line 95"/>
            <p:cNvSpPr>
              <a:spLocks noChangeShapeType="1"/>
            </p:cNvSpPr>
            <p:nvPr/>
          </p:nvSpPr>
          <p:spPr bwMode="auto">
            <a:xfrm>
              <a:off x="7239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0" name="Line 96"/>
            <p:cNvSpPr>
              <a:spLocks noChangeShapeType="1"/>
            </p:cNvSpPr>
            <p:nvPr/>
          </p:nvSpPr>
          <p:spPr bwMode="auto">
            <a:xfrm>
              <a:off x="7467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1" name="Line 97"/>
            <p:cNvSpPr>
              <a:spLocks noChangeShapeType="1"/>
            </p:cNvSpPr>
            <p:nvPr/>
          </p:nvSpPr>
          <p:spPr bwMode="auto">
            <a:xfrm>
              <a:off x="7696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Line 98"/>
            <p:cNvSpPr>
              <a:spLocks noChangeShapeType="1"/>
            </p:cNvSpPr>
            <p:nvPr/>
          </p:nvSpPr>
          <p:spPr bwMode="auto">
            <a:xfrm>
              <a:off x="7924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3" name="Line 99"/>
            <p:cNvSpPr>
              <a:spLocks noChangeShapeType="1"/>
            </p:cNvSpPr>
            <p:nvPr/>
          </p:nvSpPr>
          <p:spPr bwMode="auto">
            <a:xfrm>
              <a:off x="4495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" name="Line 100"/>
            <p:cNvSpPr>
              <a:spLocks noChangeShapeType="1"/>
            </p:cNvSpPr>
            <p:nvPr/>
          </p:nvSpPr>
          <p:spPr bwMode="auto">
            <a:xfrm>
              <a:off x="4724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" name="Line 101"/>
            <p:cNvSpPr>
              <a:spLocks noChangeShapeType="1"/>
            </p:cNvSpPr>
            <p:nvPr/>
          </p:nvSpPr>
          <p:spPr bwMode="auto">
            <a:xfrm>
              <a:off x="4953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" name="Line 102"/>
            <p:cNvSpPr>
              <a:spLocks noChangeShapeType="1"/>
            </p:cNvSpPr>
            <p:nvPr/>
          </p:nvSpPr>
          <p:spPr bwMode="auto">
            <a:xfrm>
              <a:off x="5181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" name="Line 103"/>
            <p:cNvSpPr>
              <a:spLocks noChangeShapeType="1"/>
            </p:cNvSpPr>
            <p:nvPr/>
          </p:nvSpPr>
          <p:spPr bwMode="auto">
            <a:xfrm>
              <a:off x="5410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8" name="Line 104"/>
            <p:cNvSpPr>
              <a:spLocks noChangeShapeType="1"/>
            </p:cNvSpPr>
            <p:nvPr/>
          </p:nvSpPr>
          <p:spPr bwMode="auto">
            <a:xfrm>
              <a:off x="5638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9" name="Line 105"/>
            <p:cNvSpPr>
              <a:spLocks noChangeShapeType="1"/>
            </p:cNvSpPr>
            <p:nvPr/>
          </p:nvSpPr>
          <p:spPr bwMode="auto">
            <a:xfrm>
              <a:off x="5867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0" name="Line 106"/>
            <p:cNvSpPr>
              <a:spLocks noChangeShapeType="1"/>
            </p:cNvSpPr>
            <p:nvPr/>
          </p:nvSpPr>
          <p:spPr bwMode="auto">
            <a:xfrm>
              <a:off x="6096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1" name="Line 107"/>
            <p:cNvSpPr>
              <a:spLocks noChangeShapeType="1"/>
            </p:cNvSpPr>
            <p:nvPr/>
          </p:nvSpPr>
          <p:spPr bwMode="auto">
            <a:xfrm>
              <a:off x="6324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2" name="Line 108"/>
            <p:cNvSpPr>
              <a:spLocks noChangeShapeType="1"/>
            </p:cNvSpPr>
            <p:nvPr/>
          </p:nvSpPr>
          <p:spPr bwMode="auto">
            <a:xfrm>
              <a:off x="6553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3" name="Line 109"/>
            <p:cNvSpPr>
              <a:spLocks noChangeShapeType="1"/>
            </p:cNvSpPr>
            <p:nvPr/>
          </p:nvSpPr>
          <p:spPr bwMode="auto">
            <a:xfrm>
              <a:off x="6781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4" name="Line 110"/>
            <p:cNvSpPr>
              <a:spLocks noChangeShapeType="1"/>
            </p:cNvSpPr>
            <p:nvPr/>
          </p:nvSpPr>
          <p:spPr bwMode="auto">
            <a:xfrm>
              <a:off x="7010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5" name="Line 111"/>
            <p:cNvSpPr>
              <a:spLocks noChangeShapeType="1"/>
            </p:cNvSpPr>
            <p:nvPr/>
          </p:nvSpPr>
          <p:spPr bwMode="auto">
            <a:xfrm>
              <a:off x="7239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6" name="Line 112"/>
            <p:cNvSpPr>
              <a:spLocks noChangeShapeType="1"/>
            </p:cNvSpPr>
            <p:nvPr/>
          </p:nvSpPr>
          <p:spPr bwMode="auto">
            <a:xfrm>
              <a:off x="7467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7" name="Line 113"/>
            <p:cNvSpPr>
              <a:spLocks noChangeShapeType="1"/>
            </p:cNvSpPr>
            <p:nvPr/>
          </p:nvSpPr>
          <p:spPr bwMode="auto">
            <a:xfrm>
              <a:off x="7696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8" name="Line 114"/>
            <p:cNvSpPr>
              <a:spLocks noChangeShapeType="1"/>
            </p:cNvSpPr>
            <p:nvPr/>
          </p:nvSpPr>
          <p:spPr bwMode="auto">
            <a:xfrm>
              <a:off x="7924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49" name="Text Box 115"/>
            <p:cNvSpPr txBox="1">
              <a:spLocks noChangeArrowheads="1"/>
            </p:cNvSpPr>
            <p:nvPr/>
          </p:nvSpPr>
          <p:spPr bwMode="auto">
            <a:xfrm>
              <a:off x="2067460" y="2625304"/>
              <a:ext cx="215212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 err="1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Ciphertext</a:t>
              </a:r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:</a:t>
              </a:r>
            </a:p>
          </p:txBody>
        </p:sp>
        <p:sp>
          <p:nvSpPr>
            <p:cNvPr id="18550" name="Text Box 116"/>
            <p:cNvSpPr txBox="1">
              <a:spLocks noChangeArrowheads="1"/>
            </p:cNvSpPr>
            <p:nvPr/>
          </p:nvSpPr>
          <p:spPr bwMode="auto">
            <a:xfrm>
              <a:off x="1787512" y="3539704"/>
              <a:ext cx="243207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PRNG(seed):</a:t>
              </a:r>
            </a:p>
          </p:txBody>
        </p:sp>
        <p:sp>
          <p:nvSpPr>
            <p:cNvPr id="18551" name="Text Box 117"/>
            <p:cNvSpPr txBox="1">
              <a:spLocks noChangeArrowheads="1"/>
            </p:cNvSpPr>
            <p:nvPr/>
          </p:nvSpPr>
          <p:spPr bwMode="auto">
            <a:xfrm>
              <a:off x="2396653" y="4454104"/>
              <a:ext cx="182293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Plaintext: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909F-0B27-45DD-9B3E-D668C18A9447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64428"/>
      </p:ext>
    </p:extLst>
  </p:cSld>
  <p:clrMapOvr>
    <a:masterClrMapping/>
  </p:clrMapOvr>
  <p:transition advTm="16333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Good Properties</a:t>
            </a:r>
            <a:endParaRPr lang="en-US" dirty="0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ciphers are typically very fast.</a:t>
            </a: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3FAD7-1178-4A13-BF18-414F5C8BE95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Good Properties</a:t>
            </a:r>
            <a:endParaRPr lang="en-US" dirty="0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ciphers are typically very fast.</a:t>
            </a:r>
          </a:p>
          <a:p>
            <a:r>
              <a:rPr lang="en-US" dirty="0" smtClean="0"/>
              <a:t>Stream ciphers can be very simple.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7498-D330-4A4D-8CC4-725412F7FA38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Good Properties</a:t>
            </a:r>
            <a:endParaRPr lang="en-US" dirty="0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Stream ciphers are typically very fast.</a:t>
            </a:r>
          </a:p>
          <a:p>
            <a:r>
              <a:rPr lang="en-US" smtClean="0"/>
              <a:t>Stream ciphers can be very simple.</a:t>
            </a:r>
          </a:p>
          <a:p>
            <a:r>
              <a:rPr lang="en-US" smtClean="0"/>
              <a:t>The same function is used for encryption and decryption.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F82F4-898E-4A15-86A1-B532A0FC077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5A98-BB72-4F43-97CE-21C97251624E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Sample PRNG</a:t>
            </a:r>
            <a:r>
              <a:rPr lang="en-US" dirty="0"/>
              <a:t>:  </a:t>
            </a:r>
            <a:r>
              <a:rPr lang="en-US" dirty="0" smtClean="0"/>
              <a:t>“Alleged RC4”</a:t>
            </a:r>
            <a:endParaRPr lang="en-US" dirty="0"/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u="sng" dirty="0"/>
              <a:t>Initialization</a:t>
            </a:r>
          </a:p>
          <a:p>
            <a:pPr>
              <a:buFontTx/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rgbClr val="00B050"/>
                </a:solidFill>
              </a:rPr>
              <a:t>S[0..255] = 0,1,…,255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00B050"/>
                </a:solidFill>
              </a:rPr>
              <a:t>	K[0..255] = </a:t>
            </a:r>
            <a:r>
              <a:rPr lang="en-US" sz="3200" dirty="0" err="1">
                <a:solidFill>
                  <a:srgbClr val="00B050"/>
                </a:solidFill>
              </a:rPr>
              <a:t>Key,Key,Key</a:t>
            </a:r>
            <a:r>
              <a:rPr lang="en-US" sz="3200" dirty="0">
                <a:solidFill>
                  <a:srgbClr val="00B050"/>
                </a:solidFill>
              </a:rPr>
              <a:t>,…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66FF66"/>
                </a:solidFill>
              </a:rPr>
              <a:t>	</a:t>
            </a:r>
            <a:r>
              <a:rPr lang="en-US" sz="3200" dirty="0">
                <a:solidFill>
                  <a:schemeClr val="accent2"/>
                </a:solidFill>
              </a:rPr>
              <a:t>for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i = 0 </a:t>
            </a:r>
            <a:r>
              <a:rPr lang="en-US" sz="3200" dirty="0">
                <a:solidFill>
                  <a:schemeClr val="accent2"/>
                </a:solidFill>
              </a:rPr>
              <a:t>to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255</a:t>
            </a:r>
          </a:p>
          <a:p>
            <a:pPr>
              <a:buFontTx/>
              <a:buNone/>
            </a:pPr>
            <a:r>
              <a:rPr lang="en-US" sz="3200" dirty="0"/>
              <a:t>		</a:t>
            </a:r>
            <a:r>
              <a:rPr lang="en-US" sz="3200" dirty="0">
                <a:solidFill>
                  <a:srgbClr val="00B050"/>
                </a:solidFill>
              </a:rPr>
              <a:t>j = (j + S[i] + K[i]) mod 256</a:t>
            </a:r>
          </a:p>
          <a:p>
            <a:pPr>
              <a:buFontTx/>
              <a:buNone/>
            </a:pPr>
            <a:r>
              <a:rPr lang="en-US" sz="3200" dirty="0"/>
              <a:t>		</a:t>
            </a:r>
            <a:r>
              <a:rPr lang="en-US" sz="3200" dirty="0">
                <a:solidFill>
                  <a:schemeClr val="accent2"/>
                </a:solidFill>
              </a:rPr>
              <a:t>swap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S[i]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and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S[j]</a:t>
            </a:r>
            <a:endParaRPr lang="en-US" sz="3200" u="sng" dirty="0">
              <a:solidFill>
                <a:srgbClr val="00B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1325-3777-4D61-98D6-DDFFD6A8245E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Sample PRNG</a:t>
            </a:r>
            <a:r>
              <a:rPr lang="en-US" dirty="0"/>
              <a:t>:  </a:t>
            </a:r>
            <a:r>
              <a:rPr lang="en-US" dirty="0" smtClean="0"/>
              <a:t>“Alleged RC4”</a:t>
            </a:r>
            <a:endParaRPr lang="en-US" dirty="0"/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u="sng" dirty="0"/>
              <a:t>Iteration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00B050"/>
                </a:solidFill>
              </a:rPr>
              <a:t>	i = (i + 1) mod 256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00B050"/>
                </a:solidFill>
              </a:rPr>
              <a:t>	j = (j + S[i]) mod 256</a:t>
            </a:r>
          </a:p>
          <a:p>
            <a:pPr>
              <a:buFontTx/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2"/>
                </a:solidFill>
              </a:rPr>
              <a:t>swap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S[i]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and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S[j]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66FF66"/>
                </a:solidFill>
              </a:rPr>
              <a:t>	</a:t>
            </a:r>
            <a:r>
              <a:rPr lang="en-US" sz="3200" dirty="0">
                <a:solidFill>
                  <a:srgbClr val="00B050"/>
                </a:solidFill>
              </a:rPr>
              <a:t>t = (S[i] + S[j]) mod 256</a:t>
            </a:r>
          </a:p>
          <a:p>
            <a:pPr>
              <a:buFontTx/>
              <a:buNone/>
            </a:pPr>
            <a:r>
              <a:rPr lang="en-US" sz="3200" dirty="0">
                <a:solidFill>
                  <a:srgbClr val="66FF66"/>
                </a:solidFill>
              </a:rPr>
              <a:t>	</a:t>
            </a:r>
            <a:r>
              <a:rPr lang="en-US" sz="3200" dirty="0">
                <a:solidFill>
                  <a:schemeClr val="accent2"/>
                </a:solidFill>
              </a:rPr>
              <a:t>Output</a:t>
            </a:r>
            <a:r>
              <a:rPr lang="en-US" sz="3200" dirty="0">
                <a:solidFill>
                  <a:srgbClr val="66FF66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S[t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 Cipher Security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two plaintexts are </a:t>
            </a:r>
            <a:r>
              <a:rPr lang="en-US" i="1" smtClean="0"/>
              <a:t>ever</a:t>
            </a:r>
            <a:r>
              <a:rPr lang="en-US" smtClean="0"/>
              <a:t> encrypted with the same stream cipher and key</a:t>
            </a:r>
          </a:p>
          <a:p>
            <a:pPr algn="ctr" eaLnBrk="1" hangingPunct="1">
              <a:buFont typeface="Symbol" pitchFamily="18" charset="2"/>
              <a:buNone/>
            </a:pPr>
            <a:r>
              <a:rPr lang="en-US" smtClean="0">
                <a:solidFill>
                  <a:schemeClr val="accent1"/>
                </a:solidFill>
              </a:rPr>
              <a:t>C</a:t>
            </a:r>
            <a:r>
              <a:rPr lang="en-US" baseline="-25000" smtClean="0">
                <a:solidFill>
                  <a:schemeClr val="accent1"/>
                </a:solidFill>
              </a:rPr>
              <a:t>1</a:t>
            </a:r>
            <a:r>
              <a:rPr lang="en-US" smtClean="0">
                <a:solidFill>
                  <a:schemeClr val="accent1"/>
                </a:solidFill>
              </a:rPr>
              <a:t> = K 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 P</a:t>
            </a:r>
            <a:r>
              <a:rPr lang="en-US" baseline="-25000" smtClean="0">
                <a:solidFill>
                  <a:schemeClr val="accent1"/>
                </a:solidFill>
                <a:sym typeface="Symbol" pitchFamily="18" charset="2"/>
              </a:rPr>
              <a:t>1</a:t>
            </a:r>
          </a:p>
          <a:p>
            <a:pPr algn="ctr" eaLnBrk="1" hangingPunct="1">
              <a:buFont typeface="Symbol" pitchFamily="18" charset="2"/>
              <a:buNone/>
            </a:pP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C</a:t>
            </a:r>
            <a:r>
              <a:rPr lang="en-US" baseline="-2500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 = K  P</a:t>
            </a:r>
            <a:r>
              <a:rPr lang="en-US" baseline="-2500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endParaRPr lang="en-US" smtClean="0">
              <a:solidFill>
                <a:schemeClr val="accent1"/>
              </a:solidFill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r>
              <a:rPr lang="en-US" sz="3200" smtClean="0">
                <a:sym typeface="Symbol" pitchFamily="18" charset="2"/>
              </a:rPr>
              <a:t>an attacker can easily compute</a:t>
            </a:r>
          </a:p>
          <a:p>
            <a:pPr lvl="1" algn="ctr" eaLnBrk="1" hangingPunct="1">
              <a:buFontTx/>
              <a:buNone/>
            </a:pPr>
            <a:r>
              <a:rPr lang="en-US" sz="3200" smtClean="0">
                <a:solidFill>
                  <a:schemeClr val="accent1"/>
                </a:solidFill>
                <a:sym typeface="Symbol" pitchFamily="18" charset="2"/>
              </a:rPr>
              <a:t>C</a:t>
            </a:r>
            <a:r>
              <a:rPr lang="en-US" sz="3200" baseline="-2500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US" sz="3200" smtClean="0">
                <a:solidFill>
                  <a:schemeClr val="accent1"/>
                </a:solidFill>
                <a:sym typeface="Symbol" pitchFamily="18" charset="2"/>
              </a:rPr>
              <a:t>  C</a:t>
            </a:r>
            <a:r>
              <a:rPr lang="en-US" sz="3200" baseline="-2500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US" sz="3200" smtClean="0">
                <a:solidFill>
                  <a:schemeClr val="accent1"/>
                </a:solidFill>
                <a:sym typeface="Symbol" pitchFamily="18" charset="2"/>
              </a:rPr>
              <a:t> = P</a:t>
            </a:r>
            <a:r>
              <a:rPr lang="en-US" sz="3200" baseline="-2500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US" sz="3200" smtClean="0">
                <a:solidFill>
                  <a:schemeClr val="accent1"/>
                </a:solidFill>
                <a:sym typeface="Symbol" pitchFamily="18" charset="2"/>
              </a:rPr>
              <a:t>  P</a:t>
            </a:r>
            <a:r>
              <a:rPr lang="en-US" sz="3200" baseline="-2500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endParaRPr lang="en-US" sz="3200" smtClean="0">
              <a:solidFill>
                <a:schemeClr val="accent1"/>
              </a:solidFill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r>
              <a:rPr lang="en-US" sz="3200" smtClean="0">
                <a:sym typeface="Symbol" pitchFamily="18" charset="2"/>
              </a:rPr>
              <a:t>from which </a:t>
            </a:r>
            <a:r>
              <a:rPr lang="en-US" sz="320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US" sz="3200" baseline="-2500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US" sz="3200" smtClean="0">
                <a:sym typeface="Symbol" pitchFamily="18" charset="2"/>
              </a:rPr>
              <a:t> and </a:t>
            </a:r>
            <a:r>
              <a:rPr lang="en-US" sz="320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US" sz="3200" baseline="-2500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US" sz="3200" smtClean="0">
                <a:sym typeface="Symbol" pitchFamily="18" charset="2"/>
              </a:rPr>
              <a:t> can usually be teased apart easily.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A05D-0D1B-485A-BA4D-568E2A41446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44240"/>
      </p:ext>
    </p:extLst>
  </p:cSld>
  <p:clrMapOvr>
    <a:masterClrMapping/>
  </p:clrMapOvr>
  <p:transition advTm="8315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 Cipher Encryption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93416" y="2193925"/>
            <a:ext cx="6178984" cy="2413575"/>
            <a:chOff x="1822016" y="2590800"/>
            <a:chExt cx="6178984" cy="2413575"/>
          </a:xfrm>
        </p:grpSpPr>
        <p:sp>
          <p:nvSpPr>
            <p:cNvPr id="23557" name="Rectangle 3"/>
            <p:cNvSpPr>
              <a:spLocks noChangeArrowheads="1"/>
            </p:cNvSpPr>
            <p:nvPr/>
          </p:nvSpPr>
          <p:spPr bwMode="auto">
            <a:xfrm>
              <a:off x="4419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Rectangle 4"/>
            <p:cNvSpPr>
              <a:spLocks noChangeArrowheads="1"/>
            </p:cNvSpPr>
            <p:nvPr/>
          </p:nvSpPr>
          <p:spPr bwMode="auto">
            <a:xfrm>
              <a:off x="4648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Rectangle 5"/>
            <p:cNvSpPr>
              <a:spLocks noChangeArrowheads="1"/>
            </p:cNvSpPr>
            <p:nvPr/>
          </p:nvSpPr>
          <p:spPr bwMode="auto">
            <a:xfrm>
              <a:off x="4876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Rectangle 6"/>
            <p:cNvSpPr>
              <a:spLocks noChangeArrowheads="1"/>
            </p:cNvSpPr>
            <p:nvPr/>
          </p:nvSpPr>
          <p:spPr bwMode="auto">
            <a:xfrm>
              <a:off x="5105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Rectangle 7"/>
            <p:cNvSpPr>
              <a:spLocks noChangeArrowheads="1"/>
            </p:cNvSpPr>
            <p:nvPr/>
          </p:nvSpPr>
          <p:spPr bwMode="auto">
            <a:xfrm>
              <a:off x="5334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Rectangle 8"/>
            <p:cNvSpPr>
              <a:spLocks noChangeArrowheads="1"/>
            </p:cNvSpPr>
            <p:nvPr/>
          </p:nvSpPr>
          <p:spPr bwMode="auto">
            <a:xfrm>
              <a:off x="5562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Rectangle 9"/>
            <p:cNvSpPr>
              <a:spLocks noChangeArrowheads="1"/>
            </p:cNvSpPr>
            <p:nvPr/>
          </p:nvSpPr>
          <p:spPr bwMode="auto">
            <a:xfrm>
              <a:off x="5791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Rectangle 10"/>
            <p:cNvSpPr>
              <a:spLocks noChangeArrowheads="1"/>
            </p:cNvSpPr>
            <p:nvPr/>
          </p:nvSpPr>
          <p:spPr bwMode="auto">
            <a:xfrm>
              <a:off x="6019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11"/>
            <p:cNvSpPr>
              <a:spLocks noChangeArrowheads="1"/>
            </p:cNvSpPr>
            <p:nvPr/>
          </p:nvSpPr>
          <p:spPr bwMode="auto">
            <a:xfrm>
              <a:off x="6248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Rectangle 12"/>
            <p:cNvSpPr>
              <a:spLocks noChangeArrowheads="1"/>
            </p:cNvSpPr>
            <p:nvPr/>
          </p:nvSpPr>
          <p:spPr bwMode="auto">
            <a:xfrm>
              <a:off x="6477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Rectangle 13"/>
            <p:cNvSpPr>
              <a:spLocks noChangeArrowheads="1"/>
            </p:cNvSpPr>
            <p:nvPr/>
          </p:nvSpPr>
          <p:spPr bwMode="auto">
            <a:xfrm>
              <a:off x="6705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Rectangle 14"/>
            <p:cNvSpPr>
              <a:spLocks noChangeArrowheads="1"/>
            </p:cNvSpPr>
            <p:nvPr/>
          </p:nvSpPr>
          <p:spPr bwMode="auto">
            <a:xfrm>
              <a:off x="69342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Rectangle 15"/>
            <p:cNvSpPr>
              <a:spLocks noChangeArrowheads="1"/>
            </p:cNvSpPr>
            <p:nvPr/>
          </p:nvSpPr>
          <p:spPr bwMode="auto">
            <a:xfrm>
              <a:off x="71628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Rectangle 16"/>
            <p:cNvSpPr>
              <a:spLocks noChangeArrowheads="1"/>
            </p:cNvSpPr>
            <p:nvPr/>
          </p:nvSpPr>
          <p:spPr bwMode="auto">
            <a:xfrm>
              <a:off x="73914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76200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Rectangle 18"/>
            <p:cNvSpPr>
              <a:spLocks noChangeArrowheads="1"/>
            </p:cNvSpPr>
            <p:nvPr/>
          </p:nvSpPr>
          <p:spPr bwMode="auto">
            <a:xfrm>
              <a:off x="7848600" y="28956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4419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4648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Rectangle 21"/>
            <p:cNvSpPr>
              <a:spLocks noChangeArrowheads="1"/>
            </p:cNvSpPr>
            <p:nvPr/>
          </p:nvSpPr>
          <p:spPr bwMode="auto">
            <a:xfrm>
              <a:off x="4876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Rectangle 22"/>
            <p:cNvSpPr>
              <a:spLocks noChangeArrowheads="1"/>
            </p:cNvSpPr>
            <p:nvPr/>
          </p:nvSpPr>
          <p:spPr bwMode="auto">
            <a:xfrm>
              <a:off x="5105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Rectangle 23"/>
            <p:cNvSpPr>
              <a:spLocks noChangeArrowheads="1"/>
            </p:cNvSpPr>
            <p:nvPr/>
          </p:nvSpPr>
          <p:spPr bwMode="auto">
            <a:xfrm>
              <a:off x="5334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Rectangle 24"/>
            <p:cNvSpPr>
              <a:spLocks noChangeArrowheads="1"/>
            </p:cNvSpPr>
            <p:nvPr/>
          </p:nvSpPr>
          <p:spPr bwMode="auto">
            <a:xfrm>
              <a:off x="5562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9" name="Rectangle 25"/>
            <p:cNvSpPr>
              <a:spLocks noChangeArrowheads="1"/>
            </p:cNvSpPr>
            <p:nvPr/>
          </p:nvSpPr>
          <p:spPr bwMode="auto">
            <a:xfrm>
              <a:off x="5791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Rectangle 26"/>
            <p:cNvSpPr>
              <a:spLocks noChangeArrowheads="1"/>
            </p:cNvSpPr>
            <p:nvPr/>
          </p:nvSpPr>
          <p:spPr bwMode="auto">
            <a:xfrm>
              <a:off x="6019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Rectangle 27"/>
            <p:cNvSpPr>
              <a:spLocks noChangeArrowheads="1"/>
            </p:cNvSpPr>
            <p:nvPr/>
          </p:nvSpPr>
          <p:spPr bwMode="auto">
            <a:xfrm>
              <a:off x="6248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Rectangle 28"/>
            <p:cNvSpPr>
              <a:spLocks noChangeArrowheads="1"/>
            </p:cNvSpPr>
            <p:nvPr/>
          </p:nvSpPr>
          <p:spPr bwMode="auto">
            <a:xfrm>
              <a:off x="6477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Rectangle 29"/>
            <p:cNvSpPr>
              <a:spLocks noChangeArrowheads="1"/>
            </p:cNvSpPr>
            <p:nvPr/>
          </p:nvSpPr>
          <p:spPr bwMode="auto">
            <a:xfrm>
              <a:off x="6705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Rectangle 30"/>
            <p:cNvSpPr>
              <a:spLocks noChangeArrowheads="1"/>
            </p:cNvSpPr>
            <p:nvPr/>
          </p:nvSpPr>
          <p:spPr bwMode="auto">
            <a:xfrm>
              <a:off x="69342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Rectangle 31"/>
            <p:cNvSpPr>
              <a:spLocks noChangeArrowheads="1"/>
            </p:cNvSpPr>
            <p:nvPr/>
          </p:nvSpPr>
          <p:spPr bwMode="auto">
            <a:xfrm>
              <a:off x="71628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Rectangle 32"/>
            <p:cNvSpPr>
              <a:spLocks noChangeArrowheads="1"/>
            </p:cNvSpPr>
            <p:nvPr/>
          </p:nvSpPr>
          <p:spPr bwMode="auto">
            <a:xfrm>
              <a:off x="73914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Rectangle 33"/>
            <p:cNvSpPr>
              <a:spLocks noChangeArrowheads="1"/>
            </p:cNvSpPr>
            <p:nvPr/>
          </p:nvSpPr>
          <p:spPr bwMode="auto">
            <a:xfrm>
              <a:off x="76200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Rectangle 34"/>
            <p:cNvSpPr>
              <a:spLocks noChangeArrowheads="1"/>
            </p:cNvSpPr>
            <p:nvPr/>
          </p:nvSpPr>
          <p:spPr bwMode="auto">
            <a:xfrm>
              <a:off x="7848600" y="38100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35"/>
            <p:cNvSpPr>
              <a:spLocks noChangeArrowheads="1"/>
            </p:cNvSpPr>
            <p:nvPr/>
          </p:nvSpPr>
          <p:spPr bwMode="auto">
            <a:xfrm>
              <a:off x="4419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Rectangle 36"/>
            <p:cNvSpPr>
              <a:spLocks noChangeArrowheads="1"/>
            </p:cNvSpPr>
            <p:nvPr/>
          </p:nvSpPr>
          <p:spPr bwMode="auto">
            <a:xfrm>
              <a:off x="4648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Rectangle 37"/>
            <p:cNvSpPr>
              <a:spLocks noChangeArrowheads="1"/>
            </p:cNvSpPr>
            <p:nvPr/>
          </p:nvSpPr>
          <p:spPr bwMode="auto">
            <a:xfrm>
              <a:off x="4876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Rectangle 38"/>
            <p:cNvSpPr>
              <a:spLocks noChangeArrowheads="1"/>
            </p:cNvSpPr>
            <p:nvPr/>
          </p:nvSpPr>
          <p:spPr bwMode="auto">
            <a:xfrm>
              <a:off x="5105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Rectangle 39"/>
            <p:cNvSpPr>
              <a:spLocks noChangeArrowheads="1"/>
            </p:cNvSpPr>
            <p:nvPr/>
          </p:nvSpPr>
          <p:spPr bwMode="auto">
            <a:xfrm>
              <a:off x="5334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Rectangle 40"/>
            <p:cNvSpPr>
              <a:spLocks noChangeArrowheads="1"/>
            </p:cNvSpPr>
            <p:nvPr/>
          </p:nvSpPr>
          <p:spPr bwMode="auto">
            <a:xfrm>
              <a:off x="5562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Rectangle 41"/>
            <p:cNvSpPr>
              <a:spLocks noChangeArrowheads="1"/>
            </p:cNvSpPr>
            <p:nvPr/>
          </p:nvSpPr>
          <p:spPr bwMode="auto">
            <a:xfrm>
              <a:off x="5791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Rectangle 42"/>
            <p:cNvSpPr>
              <a:spLocks noChangeArrowheads="1"/>
            </p:cNvSpPr>
            <p:nvPr/>
          </p:nvSpPr>
          <p:spPr bwMode="auto">
            <a:xfrm>
              <a:off x="6019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Rectangle 43"/>
            <p:cNvSpPr>
              <a:spLocks noChangeArrowheads="1"/>
            </p:cNvSpPr>
            <p:nvPr/>
          </p:nvSpPr>
          <p:spPr bwMode="auto">
            <a:xfrm>
              <a:off x="6248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Rectangle 44"/>
            <p:cNvSpPr>
              <a:spLocks noChangeArrowheads="1"/>
            </p:cNvSpPr>
            <p:nvPr/>
          </p:nvSpPr>
          <p:spPr bwMode="auto">
            <a:xfrm>
              <a:off x="6477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Rectangle 45"/>
            <p:cNvSpPr>
              <a:spLocks noChangeArrowheads="1"/>
            </p:cNvSpPr>
            <p:nvPr/>
          </p:nvSpPr>
          <p:spPr bwMode="auto">
            <a:xfrm>
              <a:off x="6705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Rectangle 46"/>
            <p:cNvSpPr>
              <a:spLocks noChangeArrowheads="1"/>
            </p:cNvSpPr>
            <p:nvPr/>
          </p:nvSpPr>
          <p:spPr bwMode="auto">
            <a:xfrm>
              <a:off x="69342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Rectangle 47"/>
            <p:cNvSpPr>
              <a:spLocks noChangeArrowheads="1"/>
            </p:cNvSpPr>
            <p:nvPr/>
          </p:nvSpPr>
          <p:spPr bwMode="auto">
            <a:xfrm>
              <a:off x="71628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Rectangle 48"/>
            <p:cNvSpPr>
              <a:spLocks noChangeArrowheads="1"/>
            </p:cNvSpPr>
            <p:nvPr/>
          </p:nvSpPr>
          <p:spPr bwMode="auto">
            <a:xfrm>
              <a:off x="73914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Rectangle 49"/>
            <p:cNvSpPr>
              <a:spLocks noChangeArrowheads="1"/>
            </p:cNvSpPr>
            <p:nvPr/>
          </p:nvSpPr>
          <p:spPr bwMode="auto">
            <a:xfrm>
              <a:off x="76200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Rectangle 50"/>
            <p:cNvSpPr>
              <a:spLocks noChangeArrowheads="1"/>
            </p:cNvSpPr>
            <p:nvPr/>
          </p:nvSpPr>
          <p:spPr bwMode="auto">
            <a:xfrm>
              <a:off x="7848600" y="4724400"/>
              <a:ext cx="152400" cy="1524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Oval 51"/>
            <p:cNvSpPr>
              <a:spLocks noChangeArrowheads="1"/>
            </p:cNvSpPr>
            <p:nvPr/>
          </p:nvSpPr>
          <p:spPr bwMode="auto">
            <a:xfrm>
              <a:off x="4419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Oval 52"/>
            <p:cNvSpPr>
              <a:spLocks noChangeArrowheads="1"/>
            </p:cNvSpPr>
            <p:nvPr/>
          </p:nvSpPr>
          <p:spPr bwMode="auto">
            <a:xfrm>
              <a:off x="4648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Oval 53"/>
            <p:cNvSpPr>
              <a:spLocks noChangeArrowheads="1"/>
            </p:cNvSpPr>
            <p:nvPr/>
          </p:nvSpPr>
          <p:spPr bwMode="auto">
            <a:xfrm>
              <a:off x="4876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Oval 54"/>
            <p:cNvSpPr>
              <a:spLocks noChangeArrowheads="1"/>
            </p:cNvSpPr>
            <p:nvPr/>
          </p:nvSpPr>
          <p:spPr bwMode="auto">
            <a:xfrm>
              <a:off x="5105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Oval 55"/>
            <p:cNvSpPr>
              <a:spLocks noChangeArrowheads="1"/>
            </p:cNvSpPr>
            <p:nvPr/>
          </p:nvSpPr>
          <p:spPr bwMode="auto">
            <a:xfrm>
              <a:off x="5334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Oval 56"/>
            <p:cNvSpPr>
              <a:spLocks noChangeArrowheads="1"/>
            </p:cNvSpPr>
            <p:nvPr/>
          </p:nvSpPr>
          <p:spPr bwMode="auto">
            <a:xfrm>
              <a:off x="5562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Oval 57"/>
            <p:cNvSpPr>
              <a:spLocks noChangeArrowheads="1"/>
            </p:cNvSpPr>
            <p:nvPr/>
          </p:nvSpPr>
          <p:spPr bwMode="auto">
            <a:xfrm>
              <a:off x="5791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Oval 58"/>
            <p:cNvSpPr>
              <a:spLocks noChangeArrowheads="1"/>
            </p:cNvSpPr>
            <p:nvPr/>
          </p:nvSpPr>
          <p:spPr bwMode="auto">
            <a:xfrm>
              <a:off x="6019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Oval 59"/>
            <p:cNvSpPr>
              <a:spLocks noChangeArrowheads="1"/>
            </p:cNvSpPr>
            <p:nvPr/>
          </p:nvSpPr>
          <p:spPr bwMode="auto">
            <a:xfrm>
              <a:off x="6248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Oval 60"/>
            <p:cNvSpPr>
              <a:spLocks noChangeArrowheads="1"/>
            </p:cNvSpPr>
            <p:nvPr/>
          </p:nvSpPr>
          <p:spPr bwMode="auto">
            <a:xfrm>
              <a:off x="6477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5" name="Oval 61"/>
            <p:cNvSpPr>
              <a:spLocks noChangeArrowheads="1"/>
            </p:cNvSpPr>
            <p:nvPr/>
          </p:nvSpPr>
          <p:spPr bwMode="auto">
            <a:xfrm>
              <a:off x="6705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Oval 62"/>
            <p:cNvSpPr>
              <a:spLocks noChangeArrowheads="1"/>
            </p:cNvSpPr>
            <p:nvPr/>
          </p:nvSpPr>
          <p:spPr bwMode="auto">
            <a:xfrm>
              <a:off x="69342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7" name="Oval 63"/>
            <p:cNvSpPr>
              <a:spLocks noChangeArrowheads="1"/>
            </p:cNvSpPr>
            <p:nvPr/>
          </p:nvSpPr>
          <p:spPr bwMode="auto">
            <a:xfrm>
              <a:off x="71628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8" name="Oval 64"/>
            <p:cNvSpPr>
              <a:spLocks noChangeArrowheads="1"/>
            </p:cNvSpPr>
            <p:nvPr/>
          </p:nvSpPr>
          <p:spPr bwMode="auto">
            <a:xfrm>
              <a:off x="73914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9" name="Oval 65"/>
            <p:cNvSpPr>
              <a:spLocks noChangeArrowheads="1"/>
            </p:cNvSpPr>
            <p:nvPr/>
          </p:nvSpPr>
          <p:spPr bwMode="auto">
            <a:xfrm>
              <a:off x="76200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Oval 66"/>
            <p:cNvSpPr>
              <a:spLocks noChangeArrowheads="1"/>
            </p:cNvSpPr>
            <p:nvPr/>
          </p:nvSpPr>
          <p:spPr bwMode="auto">
            <a:xfrm>
              <a:off x="7848600" y="33528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1" name="Line 67"/>
            <p:cNvSpPr>
              <a:spLocks noChangeShapeType="1"/>
            </p:cNvSpPr>
            <p:nvPr/>
          </p:nvSpPr>
          <p:spPr bwMode="auto">
            <a:xfrm>
              <a:off x="4419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Line 68"/>
            <p:cNvSpPr>
              <a:spLocks noChangeShapeType="1"/>
            </p:cNvSpPr>
            <p:nvPr/>
          </p:nvSpPr>
          <p:spPr bwMode="auto">
            <a:xfrm>
              <a:off x="4648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3" name="Line 69"/>
            <p:cNvSpPr>
              <a:spLocks noChangeShapeType="1"/>
            </p:cNvSpPr>
            <p:nvPr/>
          </p:nvSpPr>
          <p:spPr bwMode="auto">
            <a:xfrm>
              <a:off x="4876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4" name="Line 70"/>
            <p:cNvSpPr>
              <a:spLocks noChangeShapeType="1"/>
            </p:cNvSpPr>
            <p:nvPr/>
          </p:nvSpPr>
          <p:spPr bwMode="auto">
            <a:xfrm>
              <a:off x="5105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5" name="Line 71"/>
            <p:cNvSpPr>
              <a:spLocks noChangeShapeType="1"/>
            </p:cNvSpPr>
            <p:nvPr/>
          </p:nvSpPr>
          <p:spPr bwMode="auto">
            <a:xfrm>
              <a:off x="5334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6" name="Line 72"/>
            <p:cNvSpPr>
              <a:spLocks noChangeShapeType="1"/>
            </p:cNvSpPr>
            <p:nvPr/>
          </p:nvSpPr>
          <p:spPr bwMode="auto">
            <a:xfrm>
              <a:off x="5562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7" name="Line 73"/>
            <p:cNvSpPr>
              <a:spLocks noChangeShapeType="1"/>
            </p:cNvSpPr>
            <p:nvPr/>
          </p:nvSpPr>
          <p:spPr bwMode="auto">
            <a:xfrm>
              <a:off x="5791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8" name="Line 74"/>
            <p:cNvSpPr>
              <a:spLocks noChangeShapeType="1"/>
            </p:cNvSpPr>
            <p:nvPr/>
          </p:nvSpPr>
          <p:spPr bwMode="auto">
            <a:xfrm>
              <a:off x="6019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9" name="Line 75"/>
            <p:cNvSpPr>
              <a:spLocks noChangeShapeType="1"/>
            </p:cNvSpPr>
            <p:nvPr/>
          </p:nvSpPr>
          <p:spPr bwMode="auto">
            <a:xfrm>
              <a:off x="6248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0" name="Line 76"/>
            <p:cNvSpPr>
              <a:spLocks noChangeShapeType="1"/>
            </p:cNvSpPr>
            <p:nvPr/>
          </p:nvSpPr>
          <p:spPr bwMode="auto">
            <a:xfrm>
              <a:off x="6477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1" name="Line 77"/>
            <p:cNvSpPr>
              <a:spLocks noChangeShapeType="1"/>
            </p:cNvSpPr>
            <p:nvPr/>
          </p:nvSpPr>
          <p:spPr bwMode="auto">
            <a:xfrm>
              <a:off x="6705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Line 78"/>
            <p:cNvSpPr>
              <a:spLocks noChangeShapeType="1"/>
            </p:cNvSpPr>
            <p:nvPr/>
          </p:nvSpPr>
          <p:spPr bwMode="auto">
            <a:xfrm>
              <a:off x="69342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3" name="Line 79"/>
            <p:cNvSpPr>
              <a:spLocks noChangeShapeType="1"/>
            </p:cNvSpPr>
            <p:nvPr/>
          </p:nvSpPr>
          <p:spPr bwMode="auto">
            <a:xfrm>
              <a:off x="71628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4" name="Line 80"/>
            <p:cNvSpPr>
              <a:spLocks noChangeShapeType="1"/>
            </p:cNvSpPr>
            <p:nvPr/>
          </p:nvSpPr>
          <p:spPr bwMode="auto">
            <a:xfrm>
              <a:off x="73914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5" name="Line 81"/>
            <p:cNvSpPr>
              <a:spLocks noChangeShapeType="1"/>
            </p:cNvSpPr>
            <p:nvPr/>
          </p:nvSpPr>
          <p:spPr bwMode="auto">
            <a:xfrm>
              <a:off x="76200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6" name="Line 82"/>
            <p:cNvSpPr>
              <a:spLocks noChangeShapeType="1"/>
            </p:cNvSpPr>
            <p:nvPr/>
          </p:nvSpPr>
          <p:spPr bwMode="auto">
            <a:xfrm>
              <a:off x="7848600" y="3429000"/>
              <a:ext cx="1524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7" name="Line 83"/>
            <p:cNvSpPr>
              <a:spLocks noChangeShapeType="1"/>
            </p:cNvSpPr>
            <p:nvPr/>
          </p:nvSpPr>
          <p:spPr bwMode="auto">
            <a:xfrm>
              <a:off x="4495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8" name="Line 84"/>
            <p:cNvSpPr>
              <a:spLocks noChangeShapeType="1"/>
            </p:cNvSpPr>
            <p:nvPr/>
          </p:nvSpPr>
          <p:spPr bwMode="auto">
            <a:xfrm>
              <a:off x="4724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9" name="Line 85"/>
            <p:cNvSpPr>
              <a:spLocks noChangeShapeType="1"/>
            </p:cNvSpPr>
            <p:nvPr/>
          </p:nvSpPr>
          <p:spPr bwMode="auto">
            <a:xfrm>
              <a:off x="4953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0" name="Line 86"/>
            <p:cNvSpPr>
              <a:spLocks noChangeShapeType="1"/>
            </p:cNvSpPr>
            <p:nvPr/>
          </p:nvSpPr>
          <p:spPr bwMode="auto">
            <a:xfrm>
              <a:off x="5181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1" name="Line 87"/>
            <p:cNvSpPr>
              <a:spLocks noChangeShapeType="1"/>
            </p:cNvSpPr>
            <p:nvPr/>
          </p:nvSpPr>
          <p:spPr bwMode="auto">
            <a:xfrm>
              <a:off x="5410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2" name="Line 88"/>
            <p:cNvSpPr>
              <a:spLocks noChangeShapeType="1"/>
            </p:cNvSpPr>
            <p:nvPr/>
          </p:nvSpPr>
          <p:spPr bwMode="auto">
            <a:xfrm>
              <a:off x="5638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3" name="Line 89"/>
            <p:cNvSpPr>
              <a:spLocks noChangeShapeType="1"/>
            </p:cNvSpPr>
            <p:nvPr/>
          </p:nvSpPr>
          <p:spPr bwMode="auto">
            <a:xfrm>
              <a:off x="5867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4" name="Line 90"/>
            <p:cNvSpPr>
              <a:spLocks noChangeShapeType="1"/>
            </p:cNvSpPr>
            <p:nvPr/>
          </p:nvSpPr>
          <p:spPr bwMode="auto">
            <a:xfrm>
              <a:off x="6096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" name="Line 91"/>
            <p:cNvSpPr>
              <a:spLocks noChangeShapeType="1"/>
            </p:cNvSpPr>
            <p:nvPr/>
          </p:nvSpPr>
          <p:spPr bwMode="auto">
            <a:xfrm>
              <a:off x="6324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6" name="Line 92"/>
            <p:cNvSpPr>
              <a:spLocks noChangeShapeType="1"/>
            </p:cNvSpPr>
            <p:nvPr/>
          </p:nvSpPr>
          <p:spPr bwMode="auto">
            <a:xfrm>
              <a:off x="6553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7" name="Line 93"/>
            <p:cNvSpPr>
              <a:spLocks noChangeShapeType="1"/>
            </p:cNvSpPr>
            <p:nvPr/>
          </p:nvSpPr>
          <p:spPr bwMode="auto">
            <a:xfrm>
              <a:off x="6781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8" name="Line 94"/>
            <p:cNvSpPr>
              <a:spLocks noChangeShapeType="1"/>
            </p:cNvSpPr>
            <p:nvPr/>
          </p:nvSpPr>
          <p:spPr bwMode="auto">
            <a:xfrm>
              <a:off x="70104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9" name="Line 95"/>
            <p:cNvSpPr>
              <a:spLocks noChangeShapeType="1"/>
            </p:cNvSpPr>
            <p:nvPr/>
          </p:nvSpPr>
          <p:spPr bwMode="auto">
            <a:xfrm>
              <a:off x="72390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0" name="Line 96"/>
            <p:cNvSpPr>
              <a:spLocks noChangeShapeType="1"/>
            </p:cNvSpPr>
            <p:nvPr/>
          </p:nvSpPr>
          <p:spPr bwMode="auto">
            <a:xfrm>
              <a:off x="74676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1" name="Line 97"/>
            <p:cNvSpPr>
              <a:spLocks noChangeShapeType="1"/>
            </p:cNvSpPr>
            <p:nvPr/>
          </p:nvSpPr>
          <p:spPr bwMode="auto">
            <a:xfrm>
              <a:off x="76962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2" name="Line 98"/>
            <p:cNvSpPr>
              <a:spLocks noChangeShapeType="1"/>
            </p:cNvSpPr>
            <p:nvPr/>
          </p:nvSpPr>
          <p:spPr bwMode="auto">
            <a:xfrm>
              <a:off x="7924800" y="33528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3" name="Line 99"/>
            <p:cNvSpPr>
              <a:spLocks noChangeShapeType="1"/>
            </p:cNvSpPr>
            <p:nvPr/>
          </p:nvSpPr>
          <p:spPr bwMode="auto">
            <a:xfrm>
              <a:off x="4495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" name="Line 100"/>
            <p:cNvSpPr>
              <a:spLocks noChangeShapeType="1"/>
            </p:cNvSpPr>
            <p:nvPr/>
          </p:nvSpPr>
          <p:spPr bwMode="auto">
            <a:xfrm>
              <a:off x="4724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" name="Line 101"/>
            <p:cNvSpPr>
              <a:spLocks noChangeShapeType="1"/>
            </p:cNvSpPr>
            <p:nvPr/>
          </p:nvSpPr>
          <p:spPr bwMode="auto">
            <a:xfrm>
              <a:off x="4953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" name="Line 102"/>
            <p:cNvSpPr>
              <a:spLocks noChangeShapeType="1"/>
            </p:cNvSpPr>
            <p:nvPr/>
          </p:nvSpPr>
          <p:spPr bwMode="auto">
            <a:xfrm>
              <a:off x="5181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7" name="Line 103"/>
            <p:cNvSpPr>
              <a:spLocks noChangeShapeType="1"/>
            </p:cNvSpPr>
            <p:nvPr/>
          </p:nvSpPr>
          <p:spPr bwMode="auto">
            <a:xfrm>
              <a:off x="5410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Line 104"/>
            <p:cNvSpPr>
              <a:spLocks noChangeShapeType="1"/>
            </p:cNvSpPr>
            <p:nvPr/>
          </p:nvSpPr>
          <p:spPr bwMode="auto">
            <a:xfrm>
              <a:off x="5638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" name="Line 105"/>
            <p:cNvSpPr>
              <a:spLocks noChangeShapeType="1"/>
            </p:cNvSpPr>
            <p:nvPr/>
          </p:nvSpPr>
          <p:spPr bwMode="auto">
            <a:xfrm>
              <a:off x="5867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0" name="Line 106"/>
            <p:cNvSpPr>
              <a:spLocks noChangeShapeType="1"/>
            </p:cNvSpPr>
            <p:nvPr/>
          </p:nvSpPr>
          <p:spPr bwMode="auto">
            <a:xfrm>
              <a:off x="6096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1" name="Line 107"/>
            <p:cNvSpPr>
              <a:spLocks noChangeShapeType="1"/>
            </p:cNvSpPr>
            <p:nvPr/>
          </p:nvSpPr>
          <p:spPr bwMode="auto">
            <a:xfrm>
              <a:off x="6324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2" name="Line 108"/>
            <p:cNvSpPr>
              <a:spLocks noChangeShapeType="1"/>
            </p:cNvSpPr>
            <p:nvPr/>
          </p:nvSpPr>
          <p:spPr bwMode="auto">
            <a:xfrm>
              <a:off x="6553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3" name="Line 109"/>
            <p:cNvSpPr>
              <a:spLocks noChangeShapeType="1"/>
            </p:cNvSpPr>
            <p:nvPr/>
          </p:nvSpPr>
          <p:spPr bwMode="auto">
            <a:xfrm>
              <a:off x="6781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4" name="Line 110"/>
            <p:cNvSpPr>
              <a:spLocks noChangeShapeType="1"/>
            </p:cNvSpPr>
            <p:nvPr/>
          </p:nvSpPr>
          <p:spPr bwMode="auto">
            <a:xfrm>
              <a:off x="70104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5" name="Line 111"/>
            <p:cNvSpPr>
              <a:spLocks noChangeShapeType="1"/>
            </p:cNvSpPr>
            <p:nvPr/>
          </p:nvSpPr>
          <p:spPr bwMode="auto">
            <a:xfrm>
              <a:off x="72390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" name="Line 112"/>
            <p:cNvSpPr>
              <a:spLocks noChangeShapeType="1"/>
            </p:cNvSpPr>
            <p:nvPr/>
          </p:nvSpPr>
          <p:spPr bwMode="auto">
            <a:xfrm>
              <a:off x="74676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Line 113"/>
            <p:cNvSpPr>
              <a:spLocks noChangeShapeType="1"/>
            </p:cNvSpPr>
            <p:nvPr/>
          </p:nvSpPr>
          <p:spPr bwMode="auto">
            <a:xfrm>
              <a:off x="76962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8" name="Line 114"/>
            <p:cNvSpPr>
              <a:spLocks noChangeShapeType="1"/>
            </p:cNvSpPr>
            <p:nvPr/>
          </p:nvSpPr>
          <p:spPr bwMode="auto">
            <a:xfrm>
              <a:off x="7924800" y="41148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9" name="Text Box 115"/>
            <p:cNvSpPr txBox="1">
              <a:spLocks noChangeArrowheads="1"/>
            </p:cNvSpPr>
            <p:nvPr/>
          </p:nvSpPr>
          <p:spPr bwMode="auto">
            <a:xfrm>
              <a:off x="2431157" y="2590800"/>
              <a:ext cx="182293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Plaintext:</a:t>
              </a:r>
            </a:p>
          </p:txBody>
        </p:sp>
        <p:sp>
          <p:nvSpPr>
            <p:cNvPr id="23670" name="Text Box 116"/>
            <p:cNvSpPr txBox="1">
              <a:spLocks noChangeArrowheads="1"/>
            </p:cNvSpPr>
            <p:nvPr/>
          </p:nvSpPr>
          <p:spPr bwMode="auto">
            <a:xfrm>
              <a:off x="1822016" y="3505200"/>
              <a:ext cx="243207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PRNG(seed):</a:t>
              </a:r>
            </a:p>
          </p:txBody>
        </p:sp>
        <p:sp>
          <p:nvSpPr>
            <p:cNvPr id="23671" name="Text Box 117"/>
            <p:cNvSpPr txBox="1">
              <a:spLocks noChangeArrowheads="1"/>
            </p:cNvSpPr>
            <p:nvPr/>
          </p:nvSpPr>
          <p:spPr bwMode="auto">
            <a:xfrm>
              <a:off x="2101964" y="4419600"/>
              <a:ext cx="215212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Ciphertext: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0744-705D-4693-AD0A-BA925D6EE13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55181"/>
      </p:ext>
    </p:extLst>
  </p:cSld>
  <p:clrMapOvr>
    <a:masterClrMapping/>
  </p:clrMapOvr>
  <p:transition advTm="203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key ciphers</a:t>
            </a:r>
          </a:p>
          <a:p>
            <a:pPr lvl="1"/>
            <a:r>
              <a:rPr lang="en-US" dirty="0" smtClean="0"/>
              <a:t>Stream ciphers</a:t>
            </a:r>
          </a:p>
          <a:p>
            <a:pPr lvl="1"/>
            <a:r>
              <a:rPr lang="en-US" dirty="0" smtClean="0"/>
              <a:t>Block ciphers</a:t>
            </a:r>
          </a:p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D01C5-984A-4011-8F6E-F075F100C239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5504-BCDA-4412-89AB-9E5586308C19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 Cipher Integrity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easy for an adversary (even one who can’t decrypt the </a:t>
            </a:r>
            <a:r>
              <a:rPr lang="en-US" sz="3200" dirty="0" err="1"/>
              <a:t>ciphertext</a:t>
            </a:r>
            <a:r>
              <a:rPr lang="en-US" sz="3200" dirty="0"/>
              <a:t>) to alter the plaintext in a known way.</a:t>
            </a:r>
          </a:p>
          <a:p>
            <a:pPr>
              <a:buFontTx/>
              <a:buNone/>
            </a:pPr>
            <a:r>
              <a:rPr lang="en-US" sz="3200" dirty="0">
                <a:solidFill>
                  <a:schemeClr val="accent2"/>
                </a:solidFill>
              </a:rPr>
              <a:t>Bob to Bob’s Bank:  </a:t>
            </a:r>
            <a:r>
              <a:rPr lang="en-US" sz="3200" dirty="0" smtClean="0">
                <a:solidFill>
                  <a:schemeClr val="accent2"/>
                </a:solidFill>
              </a:rPr>
              <a:t>                                          </a:t>
            </a:r>
            <a:r>
              <a:rPr lang="en-US" sz="3200" dirty="0">
                <a:solidFill>
                  <a:schemeClr val="accent2"/>
                </a:solidFill>
              </a:rPr>
              <a:t>Please transfer $0,000,002.00 to the account of my good friend Alice.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3D1B-D3CE-4052-B7E8-5A42B8E074E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 Cipher Integrity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easy for an adversary (even one who can’t decrypt the </a:t>
            </a:r>
            <a:r>
              <a:rPr lang="en-US" sz="3200" dirty="0" err="1"/>
              <a:t>ciphertext</a:t>
            </a:r>
            <a:r>
              <a:rPr lang="en-US" sz="3200" dirty="0"/>
              <a:t>) to alter the plaintext in a known way.</a:t>
            </a:r>
          </a:p>
          <a:p>
            <a:pPr>
              <a:buFontTx/>
              <a:buNone/>
            </a:pPr>
            <a:r>
              <a:rPr lang="en-US" sz="3200" dirty="0">
                <a:solidFill>
                  <a:schemeClr val="accent2"/>
                </a:solidFill>
              </a:rPr>
              <a:t>Bob to Bob’s Bank:  </a:t>
            </a:r>
            <a:r>
              <a:rPr lang="en-US" sz="3200" dirty="0" smtClean="0">
                <a:solidFill>
                  <a:schemeClr val="accent2"/>
                </a:solidFill>
              </a:rPr>
              <a:t>                                          </a:t>
            </a:r>
            <a:r>
              <a:rPr lang="en-US" sz="3200" dirty="0">
                <a:solidFill>
                  <a:schemeClr val="accent2"/>
                </a:solidFill>
              </a:rPr>
              <a:t>Please transfer </a:t>
            </a:r>
            <a:r>
              <a:rPr lang="en-US" sz="3200" dirty="0" smtClean="0">
                <a:solidFill>
                  <a:schemeClr val="accent2"/>
                </a:solidFill>
              </a:rPr>
              <a:t>$1,000,002.00 </a:t>
            </a:r>
            <a:r>
              <a:rPr lang="en-US" sz="3200" dirty="0">
                <a:solidFill>
                  <a:schemeClr val="accent2"/>
                </a:solidFill>
              </a:rPr>
              <a:t>to the account of my good friend Alice.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2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EBB8-EF97-4EB7-91B4-FCE6AF2CC7F8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 Cipher Integrity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easy for an adversary (even one who can’t decrypt the </a:t>
            </a:r>
            <a:r>
              <a:rPr lang="en-US" sz="3200" dirty="0" err="1"/>
              <a:t>ciphertext</a:t>
            </a:r>
            <a:r>
              <a:rPr lang="en-US" sz="3200" dirty="0"/>
              <a:t>) to alter the plaintext in a known way.</a:t>
            </a:r>
          </a:p>
          <a:p>
            <a:pPr>
              <a:buFontTx/>
              <a:buNone/>
            </a:pPr>
            <a:r>
              <a:rPr lang="en-US" sz="3200" dirty="0">
                <a:solidFill>
                  <a:schemeClr val="accent2"/>
                </a:solidFill>
              </a:rPr>
              <a:t>Bob to Bob’s Bank:  </a:t>
            </a:r>
            <a:r>
              <a:rPr lang="en-US" sz="3200" dirty="0" smtClean="0">
                <a:solidFill>
                  <a:schemeClr val="accent2"/>
                </a:solidFill>
              </a:rPr>
              <a:t>                                          </a:t>
            </a:r>
            <a:r>
              <a:rPr lang="en-US" sz="3200" dirty="0">
                <a:solidFill>
                  <a:schemeClr val="accent2"/>
                </a:solidFill>
              </a:rPr>
              <a:t>Please transfer </a:t>
            </a:r>
            <a:r>
              <a:rPr lang="en-US" sz="3200" dirty="0" smtClean="0">
                <a:solidFill>
                  <a:schemeClr val="accent2"/>
                </a:solidFill>
              </a:rPr>
              <a:t>$1,000,002.00 </a:t>
            </a:r>
            <a:r>
              <a:rPr lang="en-US" sz="3200" dirty="0">
                <a:solidFill>
                  <a:schemeClr val="accent2"/>
                </a:solidFill>
              </a:rPr>
              <a:t>to the account of my good friend Alice</a:t>
            </a:r>
            <a:r>
              <a:rPr lang="en-US" sz="32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sz="3200" dirty="0"/>
              <a:t>This can be protected against by the careful addition of appropriate redundancy.</a:t>
            </a:r>
          </a:p>
          <a:p>
            <a:pPr>
              <a:buFontTx/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 are Fragile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broken by key re-use.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FF95-C111-4B0D-9D67-C6F97F29E18F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 are Fragile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broken by key re-use.</a:t>
            </a:r>
          </a:p>
          <a:p>
            <a:r>
              <a:rPr lang="en-US" dirty="0" smtClean="0"/>
              <a:t>They require integrity checking.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9CD8-73B0-49BA-8C1F-6B0C0B0A607C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 are Fragile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broken by key re-use.</a:t>
            </a:r>
          </a:p>
          <a:p>
            <a:r>
              <a:rPr lang="en-US" dirty="0" smtClean="0"/>
              <a:t>They require integrity checking.</a:t>
            </a:r>
          </a:p>
          <a:p>
            <a:r>
              <a:rPr lang="en-US" dirty="0" smtClean="0"/>
              <a:t>If you’re going to use a stream cipher</a:t>
            </a:r>
          </a:p>
          <a:p>
            <a:pPr lvl="1"/>
            <a:r>
              <a:rPr lang="en-US" dirty="0" smtClean="0"/>
              <a:t>Seriously consider other options.  Make sure you understand the risks if you make a mistake in use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9457-B8FA-47ED-96B0-1B541CEC2B94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5135-9604-4059-BFA3-FD898ACF2C8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Symmetric Ciphers</a:t>
            </a: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dirty="0"/>
              <a:t>Private-key (symmetric) ciphers are usually divided into two classes.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4000" dirty="0" smtClean="0"/>
              <a:t>Stream </a:t>
            </a:r>
            <a:r>
              <a:rPr lang="en-US" sz="4000" dirty="0"/>
              <a:t>ciphers</a:t>
            </a:r>
          </a:p>
          <a:p>
            <a:endParaRPr lang="en-US" sz="1800" dirty="0"/>
          </a:p>
          <a:p>
            <a:r>
              <a:rPr lang="en-US" sz="4000" dirty="0" smtClean="0">
                <a:solidFill>
                  <a:schemeClr val="accent2"/>
                </a:solidFill>
              </a:rPr>
              <a:t>Block </a:t>
            </a:r>
            <a:r>
              <a:rPr lang="en-US" sz="4000" dirty="0">
                <a:solidFill>
                  <a:schemeClr val="accent2"/>
                </a:solidFill>
              </a:rPr>
              <a:t>ciphers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5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called “block” ciphers?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BE85-9F6A-4198-AF2E-711F71D0527A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called “block” ciphers?</a:t>
            </a:r>
          </a:p>
          <a:p>
            <a:pPr lvl="1"/>
            <a:r>
              <a:rPr lang="en-US" dirty="0" smtClean="0"/>
              <a:t>Because the cipher is defined as a function on a fixed-size block of 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7CB2-21E9-4003-8CA5-62D84473094F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called “block” ciphers?</a:t>
            </a:r>
          </a:p>
          <a:p>
            <a:pPr lvl="1"/>
            <a:r>
              <a:rPr lang="en-US" dirty="0" smtClean="0"/>
              <a:t>Because the cipher is defined as a function on a fixed-size block of data.</a:t>
            </a:r>
          </a:p>
          <a:p>
            <a:pPr lvl="1"/>
            <a:r>
              <a:rPr lang="en-US" dirty="0" smtClean="0"/>
              <a:t>This is called the “block size” and is a fundamental parameter of the cipher.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77C2-58A1-4ADE-970A-325E22A1F18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Symmetric key ciphers</a:t>
            </a:r>
          </a:p>
          <a:p>
            <a:pPr lvl="1"/>
            <a:r>
              <a:rPr lang="en-US" dirty="0" smtClean="0"/>
              <a:t>Stream ciphers</a:t>
            </a:r>
          </a:p>
          <a:p>
            <a:pPr lvl="1"/>
            <a:r>
              <a:rPr lang="en-US" dirty="0" smtClean="0"/>
              <a:t>Block ciphers</a:t>
            </a:r>
          </a:p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55E6-0BAC-4124-B724-B3A4DF090829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called “block” ciphers?</a:t>
            </a:r>
          </a:p>
          <a:p>
            <a:pPr lvl="1"/>
            <a:r>
              <a:rPr lang="en-US" dirty="0" smtClean="0"/>
              <a:t>Because the cipher is defined as a function on a fixed-size block of data.</a:t>
            </a:r>
          </a:p>
          <a:p>
            <a:pPr lvl="1"/>
            <a:r>
              <a:rPr lang="en-US" dirty="0" smtClean="0"/>
              <a:t>This is called the “block size” and is a fundamental parameter of the cipher.</a:t>
            </a:r>
          </a:p>
          <a:p>
            <a:pPr lvl="1"/>
            <a:r>
              <a:rPr lang="en-US" dirty="0" smtClean="0"/>
              <a:t>Today 8- or 16-byte blocks are common, but other sizes are possible.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E0CB-852E-4FEE-B8DF-08E771DFC53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called “block” ciphers?</a:t>
            </a:r>
          </a:p>
          <a:p>
            <a:pPr lvl="1"/>
            <a:r>
              <a:rPr lang="en-US" dirty="0" smtClean="0"/>
              <a:t>Because the cipher is defined as a function on a fixed-size block of data.</a:t>
            </a:r>
          </a:p>
          <a:p>
            <a:pPr lvl="1"/>
            <a:r>
              <a:rPr lang="en-US" dirty="0" smtClean="0"/>
              <a:t>This is called the “block size” and is a fundamental parameter of the cipher.</a:t>
            </a:r>
          </a:p>
          <a:p>
            <a:pPr lvl="1"/>
            <a:r>
              <a:rPr lang="en-US" dirty="0" smtClean="0"/>
              <a:t>Today 8- or 16-byte blocks are common, but other sizes are possible.</a:t>
            </a:r>
          </a:p>
          <a:p>
            <a:r>
              <a:rPr lang="en-US" dirty="0" smtClean="0"/>
              <a:t>Question: What’s the “block size” of a stream cipher?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EC96-6C92-4D91-9ED5-3FB4FA6B258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Block Ciphers -- Encryption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76300" y="2492375"/>
            <a:ext cx="7391400" cy="3200400"/>
            <a:chOff x="1295400" y="2819400"/>
            <a:chExt cx="7391400" cy="3200400"/>
          </a:xfrm>
        </p:grpSpPr>
        <p:sp>
          <p:nvSpPr>
            <p:cNvPr id="28677" name="Rectangle 3"/>
            <p:cNvSpPr>
              <a:spLocks noChangeArrowheads="1"/>
            </p:cNvSpPr>
            <p:nvPr/>
          </p:nvSpPr>
          <p:spPr bwMode="auto">
            <a:xfrm>
              <a:off x="4343400" y="3581400"/>
              <a:ext cx="1828800" cy="243840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Block</a:t>
              </a:r>
            </a:p>
            <a:p>
              <a:pPr algn="ctr" eaLnBrk="0" hangingPunct="0"/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</a:t>
              </a:r>
            </a:p>
          </p:txBody>
        </p:sp>
        <p:sp>
          <p:nvSpPr>
            <p:cNvPr id="28678" name="Line 4"/>
            <p:cNvSpPr>
              <a:spLocks noChangeShapeType="1"/>
            </p:cNvSpPr>
            <p:nvPr/>
          </p:nvSpPr>
          <p:spPr bwMode="auto">
            <a:xfrm>
              <a:off x="1295400" y="4800600"/>
              <a:ext cx="30480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8679" name="Text Box 5"/>
            <p:cNvSpPr txBox="1">
              <a:spLocks noChangeArrowheads="1"/>
            </p:cNvSpPr>
            <p:nvPr/>
          </p:nvSpPr>
          <p:spPr bwMode="auto">
            <a:xfrm>
              <a:off x="1371600" y="4191000"/>
              <a:ext cx="269016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Plaintext Data</a:t>
              </a:r>
            </a:p>
          </p:txBody>
        </p:sp>
        <p:sp>
          <p:nvSpPr>
            <p:cNvPr id="28680" name="Line 6"/>
            <p:cNvSpPr>
              <a:spLocks noChangeShapeType="1"/>
            </p:cNvSpPr>
            <p:nvPr/>
          </p:nvSpPr>
          <p:spPr bwMode="auto">
            <a:xfrm>
              <a:off x="6172200" y="4800600"/>
              <a:ext cx="25146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8681" name="Text Box 7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206235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Ciphertext</a:t>
              </a:r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5257800" y="2819400"/>
              <a:ext cx="0" cy="762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8683" name="Text Box 9"/>
            <p:cNvSpPr txBox="1">
              <a:spLocks noChangeArrowheads="1"/>
            </p:cNvSpPr>
            <p:nvPr/>
          </p:nvSpPr>
          <p:spPr bwMode="auto">
            <a:xfrm>
              <a:off x="5257800" y="2819400"/>
              <a:ext cx="83170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Key</a:t>
              </a:r>
            </a:p>
          </p:txBody>
        </p:sp>
        <p:sp>
          <p:nvSpPr>
            <p:cNvPr id="28684" name="Text Box 10"/>
            <p:cNvSpPr txBox="1">
              <a:spLocks noChangeArrowheads="1"/>
            </p:cNvSpPr>
            <p:nvPr/>
          </p:nvSpPr>
          <p:spPr bwMode="auto">
            <a:xfrm>
              <a:off x="1323975" y="5105400"/>
              <a:ext cx="3076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Usually 8 or 16 </a:t>
              </a:r>
              <a:r>
                <a:rPr lang="en-US" dirty="0" smtClean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bytes</a:t>
              </a:r>
              <a:endParaRPr lang="en-US" sz="36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7051-412C-4293-8539-C5388D4DF3E7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81263"/>
      </p:ext>
    </p:extLst>
  </p:cSld>
  <p:clrMapOvr>
    <a:masterClrMapping/>
  </p:clrMapOvr>
  <p:transition advTm="133722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Block Ciphers -- Decryption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76300" y="2492375"/>
            <a:ext cx="7391400" cy="3200400"/>
            <a:chOff x="1295400" y="2819400"/>
            <a:chExt cx="7391400" cy="3200400"/>
          </a:xfrm>
        </p:grpSpPr>
        <p:sp>
          <p:nvSpPr>
            <p:cNvPr id="29701" name="Rectangle 3"/>
            <p:cNvSpPr>
              <a:spLocks noChangeArrowheads="1"/>
            </p:cNvSpPr>
            <p:nvPr/>
          </p:nvSpPr>
          <p:spPr bwMode="auto">
            <a:xfrm>
              <a:off x="4343400" y="3581400"/>
              <a:ext cx="1828800" cy="2438400"/>
            </a:xfrm>
            <a:prstGeom prst="rect">
              <a:avLst/>
            </a:prstGeom>
            <a:ln>
              <a:headEnd type="none" w="sm" len="sm"/>
              <a:tailEnd type="none" w="sm" len="sm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Inverse</a:t>
              </a:r>
            </a:p>
            <a:p>
              <a:pPr algn="ctr" eaLnBrk="0" hangingPunct="0"/>
              <a:r>
                <a:rPr lang="en-US" sz="3200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</a:t>
              </a:r>
            </a:p>
          </p:txBody>
        </p:sp>
        <p:sp>
          <p:nvSpPr>
            <p:cNvPr id="29702" name="Line 4"/>
            <p:cNvSpPr>
              <a:spLocks noChangeShapeType="1"/>
            </p:cNvSpPr>
            <p:nvPr/>
          </p:nvSpPr>
          <p:spPr bwMode="auto">
            <a:xfrm>
              <a:off x="1295400" y="4800600"/>
              <a:ext cx="30480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03" name="Text Box 5"/>
            <p:cNvSpPr txBox="1">
              <a:spLocks noChangeArrowheads="1"/>
            </p:cNvSpPr>
            <p:nvPr/>
          </p:nvSpPr>
          <p:spPr bwMode="auto">
            <a:xfrm>
              <a:off x="1371600" y="4191000"/>
              <a:ext cx="206235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dirty="0" err="1">
                  <a:latin typeface="Segoe UI" pitchFamily="34" charset="0"/>
                  <a:ea typeface="Segoe UI" pitchFamily="34" charset="0"/>
                  <a:cs typeface="Segoe UI" pitchFamily="34" charset="0"/>
                </a:rPr>
                <a:t>Ciphertext</a:t>
              </a:r>
              <a:endParaRPr lang="en-US" sz="3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04" name="Line 6"/>
            <p:cNvSpPr>
              <a:spLocks noChangeShapeType="1"/>
            </p:cNvSpPr>
            <p:nvPr/>
          </p:nvSpPr>
          <p:spPr bwMode="auto">
            <a:xfrm>
              <a:off x="6172200" y="4800600"/>
              <a:ext cx="25146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05" name="Text Box 7"/>
            <p:cNvSpPr txBox="1">
              <a:spLocks noChangeArrowheads="1"/>
            </p:cNvSpPr>
            <p:nvPr/>
          </p:nvSpPr>
          <p:spPr bwMode="auto">
            <a:xfrm>
              <a:off x="6324600" y="4191000"/>
              <a:ext cx="173316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Plaintext</a:t>
              </a:r>
            </a:p>
          </p:txBody>
        </p:sp>
        <p:sp>
          <p:nvSpPr>
            <p:cNvPr id="29706" name="Line 8"/>
            <p:cNvSpPr>
              <a:spLocks noChangeShapeType="1"/>
            </p:cNvSpPr>
            <p:nvPr/>
          </p:nvSpPr>
          <p:spPr bwMode="auto">
            <a:xfrm>
              <a:off x="5257800" y="2819400"/>
              <a:ext cx="0" cy="762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707" name="Text Box 9"/>
            <p:cNvSpPr txBox="1">
              <a:spLocks noChangeArrowheads="1"/>
            </p:cNvSpPr>
            <p:nvPr/>
          </p:nvSpPr>
          <p:spPr bwMode="auto">
            <a:xfrm>
              <a:off x="5257800" y="2819400"/>
              <a:ext cx="83170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>
                  <a:latin typeface="Segoe UI" pitchFamily="34" charset="0"/>
                  <a:ea typeface="Segoe UI" pitchFamily="34" charset="0"/>
                  <a:cs typeface="Segoe UI" pitchFamily="34" charset="0"/>
                </a:rPr>
                <a:t>Key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9339-A1A8-4708-A218-1D687C4C0267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74758"/>
      </p:ext>
    </p:extLst>
  </p:cSld>
  <p:clrMapOvr>
    <a:masterClrMapping/>
  </p:clrMapOvr>
  <p:transition advTm="16464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do I do if I want to encrypt more that one block of data with a block cipher?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C20A-9BA8-44C3-8E97-A044ACDC08FD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do I do if I want to encrypt more that one block of data with a block cipher?</a:t>
            </a:r>
          </a:p>
          <a:p>
            <a:endParaRPr lang="en-US" dirty="0"/>
          </a:p>
          <a:p>
            <a:r>
              <a:rPr lang="en-US" dirty="0" smtClean="0"/>
              <a:t>Simple A: Divide the to-be-encrypted plaintext into block-size chunks, and then apply the cipher to each block.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1D5F-B942-4132-8596-0085A1CA6A7C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What do I do if I want to encrypt more that one block of data with a block cipher?</a:t>
            </a:r>
          </a:p>
          <a:p>
            <a:endParaRPr lang="en-US" dirty="0"/>
          </a:p>
          <a:p>
            <a:r>
              <a:rPr lang="en-US" dirty="0" smtClean="0"/>
              <a:t>Simple A: Divide the to-be-encrypted plaintext into block-size chunks, and then apply the cipher to each block.</a:t>
            </a:r>
          </a:p>
          <a:p>
            <a:endParaRPr lang="en-US" dirty="0"/>
          </a:p>
          <a:p>
            <a:r>
              <a:rPr lang="en-US" dirty="0" smtClean="0"/>
              <a:t>Real A: </a:t>
            </a:r>
            <a:r>
              <a:rPr lang="en-US" dirty="0"/>
              <a:t>Divide the to-be-encrypted plaintext into block-size chunks, and then apply the cipher to </a:t>
            </a:r>
            <a:r>
              <a:rPr lang="en-US" dirty="0" smtClean="0"/>
              <a:t>the sequence of blocks using a </a:t>
            </a:r>
            <a:r>
              <a:rPr lang="en-US" i="1" dirty="0" smtClean="0"/>
              <a:t>mode of operation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F893-C171-4F83-B949-0CDF75C1B6F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>
          <a:xfrm>
            <a:off x="447675" y="1600200"/>
            <a:ext cx="8229600" cy="438912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Electronic Code Book (ECB) Encryption: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28800" y="2248651"/>
            <a:ext cx="5486400" cy="3308350"/>
            <a:chOff x="1905000" y="2667000"/>
            <a:chExt cx="5486400" cy="3308350"/>
          </a:xfrm>
        </p:grpSpPr>
        <p:sp>
          <p:nvSpPr>
            <p:cNvPr id="52230" name="Rectangle 4"/>
            <p:cNvSpPr>
              <a:spLocks noChangeArrowheads="1"/>
            </p:cNvSpPr>
            <p:nvPr/>
          </p:nvSpPr>
          <p:spPr bwMode="auto">
            <a:xfrm>
              <a:off x="19050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2231" name="Rectangle 5"/>
            <p:cNvSpPr>
              <a:spLocks noChangeArrowheads="1"/>
            </p:cNvSpPr>
            <p:nvPr/>
          </p:nvSpPr>
          <p:spPr bwMode="auto">
            <a:xfrm>
              <a:off x="33528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Block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2232" name="Rectangle 6"/>
            <p:cNvSpPr>
              <a:spLocks noChangeArrowheads="1"/>
            </p:cNvSpPr>
            <p:nvPr/>
          </p:nvSpPr>
          <p:spPr bwMode="auto">
            <a:xfrm>
              <a:off x="48006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Block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2233" name="Rectangle 7"/>
            <p:cNvSpPr>
              <a:spLocks noChangeArrowheads="1"/>
            </p:cNvSpPr>
            <p:nvPr/>
          </p:nvSpPr>
          <p:spPr bwMode="auto">
            <a:xfrm>
              <a:off x="62484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2234" name="Rectangle 8"/>
            <p:cNvSpPr>
              <a:spLocks noChangeArrowheads="1"/>
            </p:cNvSpPr>
            <p:nvPr/>
          </p:nvSpPr>
          <p:spPr bwMode="auto">
            <a:xfrm>
              <a:off x="19050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9"/>
            <p:cNvSpPr>
              <a:spLocks noChangeArrowheads="1"/>
            </p:cNvSpPr>
            <p:nvPr/>
          </p:nvSpPr>
          <p:spPr bwMode="auto">
            <a:xfrm>
              <a:off x="33528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Rectangle 10"/>
            <p:cNvSpPr>
              <a:spLocks noChangeArrowheads="1"/>
            </p:cNvSpPr>
            <p:nvPr/>
          </p:nvSpPr>
          <p:spPr bwMode="auto">
            <a:xfrm>
              <a:off x="48006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Rectangle 11"/>
            <p:cNvSpPr>
              <a:spLocks noChangeArrowheads="1"/>
            </p:cNvSpPr>
            <p:nvPr/>
          </p:nvSpPr>
          <p:spPr bwMode="auto">
            <a:xfrm>
              <a:off x="62484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Rectangle 12"/>
            <p:cNvSpPr>
              <a:spLocks noChangeArrowheads="1"/>
            </p:cNvSpPr>
            <p:nvPr/>
          </p:nvSpPr>
          <p:spPr bwMode="auto">
            <a:xfrm>
              <a:off x="19050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Rectangle 13"/>
            <p:cNvSpPr>
              <a:spLocks noChangeArrowheads="1"/>
            </p:cNvSpPr>
            <p:nvPr/>
          </p:nvSpPr>
          <p:spPr bwMode="auto">
            <a:xfrm>
              <a:off x="33528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Rectangle 14"/>
            <p:cNvSpPr>
              <a:spLocks noChangeArrowheads="1"/>
            </p:cNvSpPr>
            <p:nvPr/>
          </p:nvSpPr>
          <p:spPr bwMode="auto">
            <a:xfrm>
              <a:off x="48006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Rectangle 15"/>
            <p:cNvSpPr>
              <a:spLocks noChangeArrowheads="1"/>
            </p:cNvSpPr>
            <p:nvPr/>
          </p:nvSpPr>
          <p:spPr bwMode="auto">
            <a:xfrm>
              <a:off x="62484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Text Box 16"/>
            <p:cNvSpPr txBox="1">
              <a:spLocks noChangeArrowheads="1"/>
            </p:cNvSpPr>
            <p:nvPr/>
          </p:nvSpPr>
          <p:spPr bwMode="auto">
            <a:xfrm>
              <a:off x="3657600" y="2667000"/>
              <a:ext cx="18097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Plaintext</a:t>
              </a:r>
            </a:p>
          </p:txBody>
        </p:sp>
        <p:sp>
          <p:nvSpPr>
            <p:cNvPr id="52243" name="Text Box 17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21145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Ciphertext</a:t>
              </a:r>
            </a:p>
          </p:txBody>
        </p:sp>
        <p:sp>
          <p:nvSpPr>
            <p:cNvPr id="52244" name="Line 18"/>
            <p:cNvSpPr>
              <a:spLocks noChangeShapeType="1"/>
            </p:cNvSpPr>
            <p:nvPr/>
          </p:nvSpPr>
          <p:spPr bwMode="auto">
            <a:xfrm>
              <a:off x="25146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Line 19"/>
            <p:cNvSpPr>
              <a:spLocks noChangeShapeType="1"/>
            </p:cNvSpPr>
            <p:nvPr/>
          </p:nvSpPr>
          <p:spPr bwMode="auto">
            <a:xfrm>
              <a:off x="39624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Line 20"/>
            <p:cNvSpPr>
              <a:spLocks noChangeShapeType="1"/>
            </p:cNvSpPr>
            <p:nvPr/>
          </p:nvSpPr>
          <p:spPr bwMode="auto">
            <a:xfrm>
              <a:off x="54102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Line 21"/>
            <p:cNvSpPr>
              <a:spLocks noChangeShapeType="1"/>
            </p:cNvSpPr>
            <p:nvPr/>
          </p:nvSpPr>
          <p:spPr bwMode="auto">
            <a:xfrm>
              <a:off x="68580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22"/>
            <p:cNvSpPr>
              <a:spLocks noChangeShapeType="1"/>
            </p:cNvSpPr>
            <p:nvPr/>
          </p:nvSpPr>
          <p:spPr bwMode="auto">
            <a:xfrm>
              <a:off x="25146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23"/>
            <p:cNvSpPr>
              <a:spLocks noChangeShapeType="1"/>
            </p:cNvSpPr>
            <p:nvPr/>
          </p:nvSpPr>
          <p:spPr bwMode="auto">
            <a:xfrm>
              <a:off x="39624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24"/>
            <p:cNvSpPr>
              <a:spLocks noChangeShapeType="1"/>
            </p:cNvSpPr>
            <p:nvPr/>
          </p:nvSpPr>
          <p:spPr bwMode="auto">
            <a:xfrm>
              <a:off x="54102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Line 25"/>
            <p:cNvSpPr>
              <a:spLocks noChangeShapeType="1"/>
            </p:cNvSpPr>
            <p:nvPr/>
          </p:nvSpPr>
          <p:spPr bwMode="auto">
            <a:xfrm>
              <a:off x="68580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85C3-D15B-4BB6-AC38-2CC6DD0E03F9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91403"/>
      </p:ext>
    </p:extLst>
  </p:cSld>
  <p:clrMapOvr>
    <a:masterClrMapping/>
  </p:clrMapOvr>
  <p:transition advTm="226876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Electronic Code Book (ECB) Decryption: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28800" y="2247265"/>
            <a:ext cx="5486400" cy="3308350"/>
            <a:chOff x="1905000" y="2667000"/>
            <a:chExt cx="5486400" cy="3308350"/>
          </a:xfrm>
        </p:grpSpPr>
        <p:sp>
          <p:nvSpPr>
            <p:cNvPr id="53254" name="Rectangle 4"/>
            <p:cNvSpPr>
              <a:spLocks noChangeArrowheads="1"/>
            </p:cNvSpPr>
            <p:nvPr/>
          </p:nvSpPr>
          <p:spPr bwMode="auto">
            <a:xfrm>
              <a:off x="1905000" y="3969327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Inverse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3255" name="Rectangle 5"/>
            <p:cNvSpPr>
              <a:spLocks noChangeArrowheads="1"/>
            </p:cNvSpPr>
            <p:nvPr/>
          </p:nvSpPr>
          <p:spPr bwMode="auto">
            <a:xfrm>
              <a:off x="3352800" y="3969327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Inverse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3256" name="Rectangle 6"/>
            <p:cNvSpPr>
              <a:spLocks noChangeArrowheads="1"/>
            </p:cNvSpPr>
            <p:nvPr/>
          </p:nvSpPr>
          <p:spPr bwMode="auto">
            <a:xfrm>
              <a:off x="4800600" y="3969327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Inverse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3257" name="Rectangle 7"/>
            <p:cNvSpPr>
              <a:spLocks noChangeArrowheads="1"/>
            </p:cNvSpPr>
            <p:nvPr/>
          </p:nvSpPr>
          <p:spPr bwMode="auto">
            <a:xfrm>
              <a:off x="6248400" y="3976254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Inverse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3258" name="Rectangle 8"/>
            <p:cNvSpPr>
              <a:spLocks noChangeArrowheads="1"/>
            </p:cNvSpPr>
            <p:nvPr/>
          </p:nvSpPr>
          <p:spPr bwMode="auto">
            <a:xfrm>
              <a:off x="1905000" y="3283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Rectangle 9"/>
            <p:cNvSpPr>
              <a:spLocks noChangeArrowheads="1"/>
            </p:cNvSpPr>
            <p:nvPr/>
          </p:nvSpPr>
          <p:spPr bwMode="auto">
            <a:xfrm>
              <a:off x="3352800" y="3283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Rectangle 10"/>
            <p:cNvSpPr>
              <a:spLocks noChangeArrowheads="1"/>
            </p:cNvSpPr>
            <p:nvPr/>
          </p:nvSpPr>
          <p:spPr bwMode="auto">
            <a:xfrm>
              <a:off x="4800600" y="3283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Rectangle 11"/>
            <p:cNvSpPr>
              <a:spLocks noChangeArrowheads="1"/>
            </p:cNvSpPr>
            <p:nvPr/>
          </p:nvSpPr>
          <p:spPr bwMode="auto">
            <a:xfrm>
              <a:off x="6248400" y="3283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Rectangle 12"/>
            <p:cNvSpPr>
              <a:spLocks noChangeArrowheads="1"/>
            </p:cNvSpPr>
            <p:nvPr/>
          </p:nvSpPr>
          <p:spPr bwMode="auto">
            <a:xfrm>
              <a:off x="1905000" y="5188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Rectangle 13"/>
            <p:cNvSpPr>
              <a:spLocks noChangeArrowheads="1"/>
            </p:cNvSpPr>
            <p:nvPr/>
          </p:nvSpPr>
          <p:spPr bwMode="auto">
            <a:xfrm>
              <a:off x="3352800" y="5188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Rectangle 14"/>
            <p:cNvSpPr>
              <a:spLocks noChangeArrowheads="1"/>
            </p:cNvSpPr>
            <p:nvPr/>
          </p:nvSpPr>
          <p:spPr bwMode="auto">
            <a:xfrm>
              <a:off x="4800600" y="5188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Rectangle 15"/>
            <p:cNvSpPr>
              <a:spLocks noChangeArrowheads="1"/>
            </p:cNvSpPr>
            <p:nvPr/>
          </p:nvSpPr>
          <p:spPr bwMode="auto">
            <a:xfrm>
              <a:off x="6248400" y="5188527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Text Box 16"/>
            <p:cNvSpPr txBox="1">
              <a:spLocks noChangeArrowheads="1"/>
            </p:cNvSpPr>
            <p:nvPr/>
          </p:nvSpPr>
          <p:spPr bwMode="auto">
            <a:xfrm>
              <a:off x="3657600" y="2667000"/>
              <a:ext cx="18097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 dirty="0"/>
                <a:t>Plaintext</a:t>
              </a:r>
            </a:p>
          </p:txBody>
        </p:sp>
        <p:sp>
          <p:nvSpPr>
            <p:cNvPr id="53267" name="Text Box 17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21145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Ciphertext</a:t>
              </a:r>
            </a:p>
          </p:txBody>
        </p:sp>
        <p:sp>
          <p:nvSpPr>
            <p:cNvPr id="53268" name="Line 18"/>
            <p:cNvSpPr>
              <a:spLocks noChangeShapeType="1"/>
            </p:cNvSpPr>
            <p:nvPr/>
          </p:nvSpPr>
          <p:spPr bwMode="auto">
            <a:xfrm>
              <a:off x="2514600" y="35121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Line 19"/>
            <p:cNvSpPr>
              <a:spLocks noChangeShapeType="1"/>
            </p:cNvSpPr>
            <p:nvPr/>
          </p:nvSpPr>
          <p:spPr bwMode="auto">
            <a:xfrm>
              <a:off x="3962400" y="35121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Line 20"/>
            <p:cNvSpPr>
              <a:spLocks noChangeShapeType="1"/>
            </p:cNvSpPr>
            <p:nvPr/>
          </p:nvSpPr>
          <p:spPr bwMode="auto">
            <a:xfrm>
              <a:off x="5410200" y="35121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Line 21"/>
            <p:cNvSpPr>
              <a:spLocks noChangeShapeType="1"/>
            </p:cNvSpPr>
            <p:nvPr/>
          </p:nvSpPr>
          <p:spPr bwMode="auto">
            <a:xfrm>
              <a:off x="6858000" y="35121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Line 22"/>
            <p:cNvSpPr>
              <a:spLocks noChangeShapeType="1"/>
            </p:cNvSpPr>
            <p:nvPr/>
          </p:nvSpPr>
          <p:spPr bwMode="auto">
            <a:xfrm>
              <a:off x="2514600" y="47313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Line 23"/>
            <p:cNvSpPr>
              <a:spLocks noChangeShapeType="1"/>
            </p:cNvSpPr>
            <p:nvPr/>
          </p:nvSpPr>
          <p:spPr bwMode="auto">
            <a:xfrm>
              <a:off x="3962400" y="47313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4" name="Line 24"/>
            <p:cNvSpPr>
              <a:spLocks noChangeShapeType="1"/>
            </p:cNvSpPr>
            <p:nvPr/>
          </p:nvSpPr>
          <p:spPr bwMode="auto">
            <a:xfrm>
              <a:off x="5410200" y="47313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5" name="Line 25"/>
            <p:cNvSpPr>
              <a:spLocks noChangeShapeType="1"/>
            </p:cNvSpPr>
            <p:nvPr/>
          </p:nvSpPr>
          <p:spPr bwMode="auto">
            <a:xfrm>
              <a:off x="6858000" y="4731327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C40D-C376-476C-9847-389D0E0907F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74537"/>
      </p:ext>
    </p:extLst>
  </p:cSld>
  <p:clrMapOvr>
    <a:masterClrMapping/>
  </p:clrMapOvr>
  <p:transition advTm="5017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>
          <a:xfrm>
            <a:off x="447675" y="1600200"/>
            <a:ext cx="8229600" cy="438912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Electronic Code Book (ECB) Encryption: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28800" y="2248651"/>
            <a:ext cx="5486400" cy="3308350"/>
            <a:chOff x="1905000" y="2667000"/>
            <a:chExt cx="5486400" cy="3308350"/>
          </a:xfrm>
        </p:grpSpPr>
        <p:sp>
          <p:nvSpPr>
            <p:cNvPr id="52230" name="Rectangle 4"/>
            <p:cNvSpPr>
              <a:spLocks noChangeArrowheads="1"/>
            </p:cNvSpPr>
            <p:nvPr/>
          </p:nvSpPr>
          <p:spPr bwMode="auto">
            <a:xfrm>
              <a:off x="19050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2231" name="Rectangle 5"/>
            <p:cNvSpPr>
              <a:spLocks noChangeArrowheads="1"/>
            </p:cNvSpPr>
            <p:nvPr/>
          </p:nvSpPr>
          <p:spPr bwMode="auto">
            <a:xfrm>
              <a:off x="33528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Block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2232" name="Rectangle 6"/>
            <p:cNvSpPr>
              <a:spLocks noChangeArrowheads="1"/>
            </p:cNvSpPr>
            <p:nvPr/>
          </p:nvSpPr>
          <p:spPr bwMode="auto">
            <a:xfrm>
              <a:off x="48006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Block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2233" name="Rectangle 7"/>
            <p:cNvSpPr>
              <a:spLocks noChangeArrowheads="1"/>
            </p:cNvSpPr>
            <p:nvPr/>
          </p:nvSpPr>
          <p:spPr bwMode="auto">
            <a:xfrm>
              <a:off x="62484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2234" name="Rectangle 8"/>
            <p:cNvSpPr>
              <a:spLocks noChangeArrowheads="1"/>
            </p:cNvSpPr>
            <p:nvPr/>
          </p:nvSpPr>
          <p:spPr bwMode="auto">
            <a:xfrm>
              <a:off x="19050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Rectangle 9"/>
            <p:cNvSpPr>
              <a:spLocks noChangeArrowheads="1"/>
            </p:cNvSpPr>
            <p:nvPr/>
          </p:nvSpPr>
          <p:spPr bwMode="auto">
            <a:xfrm>
              <a:off x="33528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6" name="Rectangle 10"/>
            <p:cNvSpPr>
              <a:spLocks noChangeArrowheads="1"/>
            </p:cNvSpPr>
            <p:nvPr/>
          </p:nvSpPr>
          <p:spPr bwMode="auto">
            <a:xfrm>
              <a:off x="48006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7" name="Rectangle 11"/>
            <p:cNvSpPr>
              <a:spLocks noChangeArrowheads="1"/>
            </p:cNvSpPr>
            <p:nvPr/>
          </p:nvSpPr>
          <p:spPr bwMode="auto">
            <a:xfrm>
              <a:off x="62484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Rectangle 12"/>
            <p:cNvSpPr>
              <a:spLocks noChangeArrowheads="1"/>
            </p:cNvSpPr>
            <p:nvPr/>
          </p:nvSpPr>
          <p:spPr bwMode="auto">
            <a:xfrm>
              <a:off x="19050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9" name="Rectangle 13"/>
            <p:cNvSpPr>
              <a:spLocks noChangeArrowheads="1"/>
            </p:cNvSpPr>
            <p:nvPr/>
          </p:nvSpPr>
          <p:spPr bwMode="auto">
            <a:xfrm>
              <a:off x="33528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0" name="Rectangle 14"/>
            <p:cNvSpPr>
              <a:spLocks noChangeArrowheads="1"/>
            </p:cNvSpPr>
            <p:nvPr/>
          </p:nvSpPr>
          <p:spPr bwMode="auto">
            <a:xfrm>
              <a:off x="48006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1" name="Rectangle 15"/>
            <p:cNvSpPr>
              <a:spLocks noChangeArrowheads="1"/>
            </p:cNvSpPr>
            <p:nvPr/>
          </p:nvSpPr>
          <p:spPr bwMode="auto">
            <a:xfrm>
              <a:off x="62484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Text Box 16"/>
            <p:cNvSpPr txBox="1">
              <a:spLocks noChangeArrowheads="1"/>
            </p:cNvSpPr>
            <p:nvPr/>
          </p:nvSpPr>
          <p:spPr bwMode="auto">
            <a:xfrm>
              <a:off x="3657600" y="2667000"/>
              <a:ext cx="18097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Plaintext</a:t>
              </a:r>
            </a:p>
          </p:txBody>
        </p:sp>
        <p:sp>
          <p:nvSpPr>
            <p:cNvPr id="52243" name="Text Box 17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21145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Ciphertext</a:t>
              </a:r>
            </a:p>
          </p:txBody>
        </p:sp>
        <p:sp>
          <p:nvSpPr>
            <p:cNvPr id="52244" name="Line 18"/>
            <p:cNvSpPr>
              <a:spLocks noChangeShapeType="1"/>
            </p:cNvSpPr>
            <p:nvPr/>
          </p:nvSpPr>
          <p:spPr bwMode="auto">
            <a:xfrm>
              <a:off x="25146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5" name="Line 19"/>
            <p:cNvSpPr>
              <a:spLocks noChangeShapeType="1"/>
            </p:cNvSpPr>
            <p:nvPr/>
          </p:nvSpPr>
          <p:spPr bwMode="auto">
            <a:xfrm>
              <a:off x="39624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6" name="Line 20"/>
            <p:cNvSpPr>
              <a:spLocks noChangeShapeType="1"/>
            </p:cNvSpPr>
            <p:nvPr/>
          </p:nvSpPr>
          <p:spPr bwMode="auto">
            <a:xfrm>
              <a:off x="54102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Line 21"/>
            <p:cNvSpPr>
              <a:spLocks noChangeShapeType="1"/>
            </p:cNvSpPr>
            <p:nvPr/>
          </p:nvSpPr>
          <p:spPr bwMode="auto">
            <a:xfrm>
              <a:off x="68580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22"/>
            <p:cNvSpPr>
              <a:spLocks noChangeShapeType="1"/>
            </p:cNvSpPr>
            <p:nvPr/>
          </p:nvSpPr>
          <p:spPr bwMode="auto">
            <a:xfrm>
              <a:off x="25146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23"/>
            <p:cNvSpPr>
              <a:spLocks noChangeShapeType="1"/>
            </p:cNvSpPr>
            <p:nvPr/>
          </p:nvSpPr>
          <p:spPr bwMode="auto">
            <a:xfrm>
              <a:off x="39624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24"/>
            <p:cNvSpPr>
              <a:spLocks noChangeShapeType="1"/>
            </p:cNvSpPr>
            <p:nvPr/>
          </p:nvSpPr>
          <p:spPr bwMode="auto">
            <a:xfrm>
              <a:off x="54102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Line 25"/>
            <p:cNvSpPr>
              <a:spLocks noChangeShapeType="1"/>
            </p:cNvSpPr>
            <p:nvPr/>
          </p:nvSpPr>
          <p:spPr bwMode="auto">
            <a:xfrm>
              <a:off x="68580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0FB5-83BA-4B26-B83D-4BB688DFEFC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55560"/>
      </p:ext>
    </p:extLst>
  </p:cSld>
  <p:clrMapOvr>
    <a:masterClrMapping/>
  </p:clrMapOvr>
  <p:transition advTm="22687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last time that in a public key cryptosystem, each participant has a key pair consisting of related keys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D055-8EF1-4204-B0DE-59C4A2BF3B81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ECB of Concern? </a:t>
            </a:r>
          </a:p>
        </p:txBody>
      </p:sp>
      <p:pic>
        <p:nvPicPr>
          <p:cNvPr id="5530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47625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AEDB-48C4-4CAF-9A82-BFFB29A82F18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2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ECB of Concern? </a:t>
            </a:r>
          </a:p>
        </p:txBody>
      </p:sp>
      <p:pic>
        <p:nvPicPr>
          <p:cNvPr id="5530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47625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3505200" y="3886200"/>
            <a:ext cx="4845050" cy="2278063"/>
            <a:chOff x="1206" y="1511"/>
            <a:chExt cx="3052" cy="1435"/>
          </a:xfrm>
        </p:grpSpPr>
        <p:pic>
          <p:nvPicPr>
            <p:cNvPr id="5530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" y="1746"/>
              <a:ext cx="3000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4" name="Text Box 6"/>
            <p:cNvSpPr txBox="1">
              <a:spLocks noChangeArrowheads="1"/>
            </p:cNvSpPr>
            <p:nvPr/>
          </p:nvSpPr>
          <p:spPr bwMode="auto">
            <a:xfrm>
              <a:off x="3782" y="1511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>
                  <a:latin typeface="Segoe UI" pitchFamily="34" charset="0"/>
                  <a:ea typeface="Segoe UI" pitchFamily="34" charset="0"/>
                  <a:cs typeface="Segoe UI" pitchFamily="34" charset="0"/>
                </a:rPr>
                <a:t>ECB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190B-744E-463D-B872-E78C973DEEF0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7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smtClean="0"/>
              <a:t>Cipher Block Chaining (CBC) Encryption:</a:t>
            </a:r>
          </a:p>
          <a:p>
            <a:pPr eaLnBrk="1" hangingPunct="1">
              <a:buFont typeface="Symbol" pitchFamily="18" charset="2"/>
              <a:buNone/>
            </a:pPr>
            <a:endParaRPr lang="en-US" smtClean="0"/>
          </a:p>
          <a:p>
            <a:pPr eaLnBrk="1" hangingPunct="1">
              <a:buFont typeface="Symbol" pitchFamily="18" charset="2"/>
              <a:buNone/>
            </a:pPr>
            <a:r>
              <a:rPr lang="en-US" smtClean="0"/>
              <a:t>Incorporate an </a:t>
            </a:r>
            <a:r>
              <a:rPr lang="en-US" i="1" smtClean="0"/>
              <a:t>Initial Value (IV)</a:t>
            </a:r>
            <a:r>
              <a:rPr lang="en-US" smtClean="0"/>
              <a:t> which changes with each encryption.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mtClean="0"/>
              <a:t>The IV can be</a:t>
            </a:r>
          </a:p>
          <a:p>
            <a:pPr lvl="1" eaLnBrk="1" hangingPunct="1"/>
            <a:r>
              <a:rPr lang="en-US" smtClean="0"/>
              <a:t>A counter</a:t>
            </a:r>
          </a:p>
          <a:p>
            <a:pPr lvl="1" eaLnBrk="1" hangingPunct="1"/>
            <a:r>
              <a:rPr lang="en-US" smtClean="0"/>
              <a:t>A random value</a:t>
            </a:r>
          </a:p>
          <a:p>
            <a:pPr lvl="1" eaLnBrk="1" hangingPunct="1"/>
            <a:r>
              <a:rPr lang="en-US" smtClean="0"/>
              <a:t>Openly known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043E-21EF-4735-8D27-C5625F71E579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35503"/>
      </p:ext>
    </p:extLst>
  </p:cSld>
  <p:clrMapOvr>
    <a:masterClrMapping/>
  </p:clrMapOvr>
  <p:transition advTm="32076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Cipher Block Chaining (CBC) Encryption: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54163" y="2406650"/>
            <a:ext cx="6035675" cy="3308350"/>
            <a:chOff x="1355725" y="2667000"/>
            <a:chExt cx="6035675" cy="3308350"/>
          </a:xfrm>
        </p:grpSpPr>
        <p:sp>
          <p:nvSpPr>
            <p:cNvPr id="57350" name="Rectangle 4"/>
            <p:cNvSpPr>
              <a:spLocks noChangeArrowheads="1"/>
            </p:cNvSpPr>
            <p:nvPr/>
          </p:nvSpPr>
          <p:spPr bwMode="auto">
            <a:xfrm>
              <a:off x="19050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1" name="Rectangle 5"/>
            <p:cNvSpPr>
              <a:spLocks noChangeArrowheads="1"/>
            </p:cNvSpPr>
            <p:nvPr/>
          </p:nvSpPr>
          <p:spPr bwMode="auto">
            <a:xfrm>
              <a:off x="33528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2" name="Rectangle 6"/>
            <p:cNvSpPr>
              <a:spLocks noChangeArrowheads="1"/>
            </p:cNvSpPr>
            <p:nvPr/>
          </p:nvSpPr>
          <p:spPr bwMode="auto">
            <a:xfrm>
              <a:off x="48006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3" name="Rectangle 7"/>
            <p:cNvSpPr>
              <a:spLocks noChangeArrowheads="1"/>
            </p:cNvSpPr>
            <p:nvPr/>
          </p:nvSpPr>
          <p:spPr bwMode="auto">
            <a:xfrm>
              <a:off x="62484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4" name="Rectangle 8"/>
            <p:cNvSpPr>
              <a:spLocks noChangeArrowheads="1"/>
            </p:cNvSpPr>
            <p:nvPr/>
          </p:nvSpPr>
          <p:spPr bwMode="auto">
            <a:xfrm>
              <a:off x="19050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Rectangle 9"/>
            <p:cNvSpPr>
              <a:spLocks noChangeArrowheads="1"/>
            </p:cNvSpPr>
            <p:nvPr/>
          </p:nvSpPr>
          <p:spPr bwMode="auto">
            <a:xfrm>
              <a:off x="33528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6" name="Rectangle 10"/>
            <p:cNvSpPr>
              <a:spLocks noChangeArrowheads="1"/>
            </p:cNvSpPr>
            <p:nvPr/>
          </p:nvSpPr>
          <p:spPr bwMode="auto">
            <a:xfrm>
              <a:off x="48006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7" name="Rectangle 11"/>
            <p:cNvSpPr>
              <a:spLocks noChangeArrowheads="1"/>
            </p:cNvSpPr>
            <p:nvPr/>
          </p:nvSpPr>
          <p:spPr bwMode="auto">
            <a:xfrm>
              <a:off x="62484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8" name="Rectangle 12"/>
            <p:cNvSpPr>
              <a:spLocks noChangeArrowheads="1"/>
            </p:cNvSpPr>
            <p:nvPr/>
          </p:nvSpPr>
          <p:spPr bwMode="auto">
            <a:xfrm>
              <a:off x="19050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Rectangle 13"/>
            <p:cNvSpPr>
              <a:spLocks noChangeArrowheads="1"/>
            </p:cNvSpPr>
            <p:nvPr/>
          </p:nvSpPr>
          <p:spPr bwMode="auto">
            <a:xfrm>
              <a:off x="33528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Rectangle 14"/>
            <p:cNvSpPr>
              <a:spLocks noChangeArrowheads="1"/>
            </p:cNvSpPr>
            <p:nvPr/>
          </p:nvSpPr>
          <p:spPr bwMode="auto">
            <a:xfrm>
              <a:off x="48006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Rectangle 15"/>
            <p:cNvSpPr>
              <a:spLocks noChangeArrowheads="1"/>
            </p:cNvSpPr>
            <p:nvPr/>
          </p:nvSpPr>
          <p:spPr bwMode="auto">
            <a:xfrm>
              <a:off x="62484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Text Box 16"/>
            <p:cNvSpPr txBox="1">
              <a:spLocks noChangeArrowheads="1"/>
            </p:cNvSpPr>
            <p:nvPr/>
          </p:nvSpPr>
          <p:spPr bwMode="auto">
            <a:xfrm>
              <a:off x="3657600" y="2667000"/>
              <a:ext cx="18097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Plaintext</a:t>
              </a:r>
            </a:p>
          </p:txBody>
        </p:sp>
        <p:sp>
          <p:nvSpPr>
            <p:cNvPr id="57363" name="Text Box 17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21145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Ciphertext</a:t>
              </a:r>
            </a:p>
          </p:txBody>
        </p:sp>
        <p:sp>
          <p:nvSpPr>
            <p:cNvPr id="57364" name="Line 18"/>
            <p:cNvSpPr>
              <a:spLocks noChangeShapeType="1"/>
            </p:cNvSpPr>
            <p:nvPr/>
          </p:nvSpPr>
          <p:spPr bwMode="auto">
            <a:xfrm>
              <a:off x="39624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Line 19"/>
            <p:cNvSpPr>
              <a:spLocks noChangeShapeType="1"/>
            </p:cNvSpPr>
            <p:nvPr/>
          </p:nvSpPr>
          <p:spPr bwMode="auto">
            <a:xfrm>
              <a:off x="25146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Line 20"/>
            <p:cNvSpPr>
              <a:spLocks noChangeShapeType="1"/>
            </p:cNvSpPr>
            <p:nvPr/>
          </p:nvSpPr>
          <p:spPr bwMode="auto">
            <a:xfrm>
              <a:off x="25146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Line 21"/>
            <p:cNvSpPr>
              <a:spLocks noChangeShapeType="1"/>
            </p:cNvSpPr>
            <p:nvPr/>
          </p:nvSpPr>
          <p:spPr bwMode="auto">
            <a:xfrm flipV="1">
              <a:off x="32004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8" name="Oval 22"/>
            <p:cNvSpPr>
              <a:spLocks noChangeArrowheads="1"/>
            </p:cNvSpPr>
            <p:nvPr/>
          </p:nvSpPr>
          <p:spPr bwMode="auto">
            <a:xfrm>
              <a:off x="38862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Line 23"/>
            <p:cNvSpPr>
              <a:spLocks noChangeShapeType="1"/>
            </p:cNvSpPr>
            <p:nvPr/>
          </p:nvSpPr>
          <p:spPr bwMode="auto">
            <a:xfrm>
              <a:off x="32004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0" name="Line 24"/>
            <p:cNvSpPr>
              <a:spLocks noChangeShapeType="1"/>
            </p:cNvSpPr>
            <p:nvPr/>
          </p:nvSpPr>
          <p:spPr bwMode="auto">
            <a:xfrm>
              <a:off x="32004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Line 25"/>
            <p:cNvSpPr>
              <a:spLocks noChangeShapeType="1"/>
            </p:cNvSpPr>
            <p:nvPr/>
          </p:nvSpPr>
          <p:spPr bwMode="auto">
            <a:xfrm>
              <a:off x="39624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Line 26"/>
            <p:cNvSpPr>
              <a:spLocks noChangeShapeType="1"/>
            </p:cNvSpPr>
            <p:nvPr/>
          </p:nvSpPr>
          <p:spPr bwMode="auto">
            <a:xfrm>
              <a:off x="54102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3" name="Line 27"/>
            <p:cNvSpPr>
              <a:spLocks noChangeShapeType="1"/>
            </p:cNvSpPr>
            <p:nvPr/>
          </p:nvSpPr>
          <p:spPr bwMode="auto">
            <a:xfrm>
              <a:off x="39624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4" name="Line 28"/>
            <p:cNvSpPr>
              <a:spLocks noChangeShapeType="1"/>
            </p:cNvSpPr>
            <p:nvPr/>
          </p:nvSpPr>
          <p:spPr bwMode="auto">
            <a:xfrm>
              <a:off x="39624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Line 29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Oval 30"/>
            <p:cNvSpPr>
              <a:spLocks noChangeArrowheads="1"/>
            </p:cNvSpPr>
            <p:nvPr/>
          </p:nvSpPr>
          <p:spPr bwMode="auto">
            <a:xfrm>
              <a:off x="53340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7" name="Line 31"/>
            <p:cNvSpPr>
              <a:spLocks noChangeShapeType="1"/>
            </p:cNvSpPr>
            <p:nvPr/>
          </p:nvSpPr>
          <p:spPr bwMode="auto">
            <a:xfrm>
              <a:off x="46482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8" name="Line 32"/>
            <p:cNvSpPr>
              <a:spLocks noChangeShapeType="1"/>
            </p:cNvSpPr>
            <p:nvPr/>
          </p:nvSpPr>
          <p:spPr bwMode="auto">
            <a:xfrm>
              <a:off x="46482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Line 33"/>
            <p:cNvSpPr>
              <a:spLocks noChangeShapeType="1"/>
            </p:cNvSpPr>
            <p:nvPr/>
          </p:nvSpPr>
          <p:spPr bwMode="auto">
            <a:xfrm>
              <a:off x="54102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Line 34"/>
            <p:cNvSpPr>
              <a:spLocks noChangeShapeType="1"/>
            </p:cNvSpPr>
            <p:nvPr/>
          </p:nvSpPr>
          <p:spPr bwMode="auto">
            <a:xfrm>
              <a:off x="68580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Line 35"/>
            <p:cNvSpPr>
              <a:spLocks noChangeShapeType="1"/>
            </p:cNvSpPr>
            <p:nvPr/>
          </p:nvSpPr>
          <p:spPr bwMode="auto">
            <a:xfrm>
              <a:off x="54102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2" name="Line 36"/>
            <p:cNvSpPr>
              <a:spLocks noChangeShapeType="1"/>
            </p:cNvSpPr>
            <p:nvPr/>
          </p:nvSpPr>
          <p:spPr bwMode="auto">
            <a:xfrm>
              <a:off x="54102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Line 37"/>
            <p:cNvSpPr>
              <a:spLocks noChangeShapeType="1"/>
            </p:cNvSpPr>
            <p:nvPr/>
          </p:nvSpPr>
          <p:spPr bwMode="auto">
            <a:xfrm flipV="1">
              <a:off x="60960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Oval 38"/>
            <p:cNvSpPr>
              <a:spLocks noChangeArrowheads="1"/>
            </p:cNvSpPr>
            <p:nvPr/>
          </p:nvSpPr>
          <p:spPr bwMode="auto">
            <a:xfrm>
              <a:off x="67818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5" name="Line 39"/>
            <p:cNvSpPr>
              <a:spLocks noChangeShapeType="1"/>
            </p:cNvSpPr>
            <p:nvPr/>
          </p:nvSpPr>
          <p:spPr bwMode="auto">
            <a:xfrm>
              <a:off x="60960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6" name="Line 40"/>
            <p:cNvSpPr>
              <a:spLocks noChangeShapeType="1"/>
            </p:cNvSpPr>
            <p:nvPr/>
          </p:nvSpPr>
          <p:spPr bwMode="auto">
            <a:xfrm>
              <a:off x="60960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7" name="Line 41"/>
            <p:cNvSpPr>
              <a:spLocks noChangeShapeType="1"/>
            </p:cNvSpPr>
            <p:nvPr/>
          </p:nvSpPr>
          <p:spPr bwMode="auto">
            <a:xfrm>
              <a:off x="68580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8" name="Line 42"/>
            <p:cNvSpPr>
              <a:spLocks noChangeShapeType="1"/>
            </p:cNvSpPr>
            <p:nvPr/>
          </p:nvSpPr>
          <p:spPr bwMode="auto">
            <a:xfrm>
              <a:off x="68580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9" name="Line 43"/>
            <p:cNvSpPr>
              <a:spLocks noChangeShapeType="1"/>
            </p:cNvSpPr>
            <p:nvPr/>
          </p:nvSpPr>
          <p:spPr bwMode="auto">
            <a:xfrm>
              <a:off x="25146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0" name="Oval 44"/>
            <p:cNvSpPr>
              <a:spLocks noChangeArrowheads="1"/>
            </p:cNvSpPr>
            <p:nvPr/>
          </p:nvSpPr>
          <p:spPr bwMode="auto">
            <a:xfrm>
              <a:off x="24384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1" name="Line 45"/>
            <p:cNvSpPr>
              <a:spLocks noChangeShapeType="1"/>
            </p:cNvSpPr>
            <p:nvPr/>
          </p:nvSpPr>
          <p:spPr bwMode="auto">
            <a:xfrm>
              <a:off x="17526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2" name="Line 46"/>
            <p:cNvSpPr>
              <a:spLocks noChangeShapeType="1"/>
            </p:cNvSpPr>
            <p:nvPr/>
          </p:nvSpPr>
          <p:spPr bwMode="auto">
            <a:xfrm>
              <a:off x="17526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3" name="Line 47"/>
            <p:cNvSpPr>
              <a:spLocks noChangeShapeType="1"/>
            </p:cNvSpPr>
            <p:nvPr/>
          </p:nvSpPr>
          <p:spPr bwMode="auto">
            <a:xfrm>
              <a:off x="25146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Text Box 48"/>
            <p:cNvSpPr txBox="1">
              <a:spLocks noChangeArrowheads="1"/>
            </p:cNvSpPr>
            <p:nvPr/>
          </p:nvSpPr>
          <p:spPr bwMode="auto">
            <a:xfrm>
              <a:off x="1355725" y="3543300"/>
              <a:ext cx="425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IV</a:t>
              </a:r>
              <a:endParaRPr lang="en-US" sz="360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455B-761A-4974-AA83-E37CED966EE7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51004"/>
      </p:ext>
    </p:extLst>
  </p:cSld>
  <p:clrMapOvr>
    <a:masterClrMapping/>
  </p:clrMapOvr>
  <p:transition advTm="32076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Cipher Block Chaining (CBC) Decryption: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54163" y="2406650"/>
            <a:ext cx="6035675" cy="3308350"/>
            <a:chOff x="1355725" y="2667000"/>
            <a:chExt cx="6035675" cy="3308350"/>
          </a:xfrm>
        </p:grpSpPr>
        <p:sp>
          <p:nvSpPr>
            <p:cNvPr id="58374" name="Rectangle 4"/>
            <p:cNvSpPr>
              <a:spLocks noChangeArrowheads="1"/>
            </p:cNvSpPr>
            <p:nvPr/>
          </p:nvSpPr>
          <p:spPr bwMode="auto">
            <a:xfrm>
              <a:off x="19050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Inverse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8375" name="Rectangle 5"/>
            <p:cNvSpPr>
              <a:spLocks noChangeArrowheads="1"/>
            </p:cNvSpPr>
            <p:nvPr/>
          </p:nvSpPr>
          <p:spPr bwMode="auto">
            <a:xfrm>
              <a:off x="33528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Inverse</a:t>
              </a:r>
            </a:p>
            <a:p>
              <a:pPr algn="ctr" eaLnBrk="0" hangingPunct="0"/>
              <a:r>
                <a:rPr lang="en-US"/>
                <a:t>Cipher</a:t>
              </a:r>
            </a:p>
          </p:txBody>
        </p:sp>
        <p:sp>
          <p:nvSpPr>
            <p:cNvPr id="58376" name="Rectangle 6"/>
            <p:cNvSpPr>
              <a:spLocks noChangeArrowheads="1"/>
            </p:cNvSpPr>
            <p:nvPr/>
          </p:nvSpPr>
          <p:spPr bwMode="auto">
            <a:xfrm>
              <a:off x="48006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Inverse</a:t>
              </a:r>
            </a:p>
            <a:p>
              <a:pPr algn="ctr" eaLnBrk="0" hangingPunct="0"/>
              <a:r>
                <a:rPr lang="en-US"/>
                <a:t>Cipher</a:t>
              </a:r>
            </a:p>
          </p:txBody>
        </p:sp>
        <p:sp>
          <p:nvSpPr>
            <p:cNvPr id="58377" name="Rectangle 7"/>
            <p:cNvSpPr>
              <a:spLocks noChangeArrowheads="1"/>
            </p:cNvSpPr>
            <p:nvPr/>
          </p:nvSpPr>
          <p:spPr bwMode="auto">
            <a:xfrm>
              <a:off x="62484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Inverse</a:t>
              </a:r>
            </a:p>
            <a:p>
              <a:pPr algn="ctr" eaLnBrk="0" hangingPunct="0"/>
              <a:r>
                <a:rPr lang="en-US"/>
                <a:t>Cipher</a:t>
              </a:r>
            </a:p>
          </p:txBody>
        </p:sp>
        <p:sp>
          <p:nvSpPr>
            <p:cNvPr id="58378" name="Rectangle 8"/>
            <p:cNvSpPr>
              <a:spLocks noChangeArrowheads="1"/>
            </p:cNvSpPr>
            <p:nvPr/>
          </p:nvSpPr>
          <p:spPr bwMode="auto">
            <a:xfrm>
              <a:off x="19050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9" name="Rectangle 9"/>
            <p:cNvSpPr>
              <a:spLocks noChangeArrowheads="1"/>
            </p:cNvSpPr>
            <p:nvPr/>
          </p:nvSpPr>
          <p:spPr bwMode="auto">
            <a:xfrm>
              <a:off x="33528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0" name="Rectangle 10"/>
            <p:cNvSpPr>
              <a:spLocks noChangeArrowheads="1"/>
            </p:cNvSpPr>
            <p:nvPr/>
          </p:nvSpPr>
          <p:spPr bwMode="auto">
            <a:xfrm>
              <a:off x="48006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Rectangle 11"/>
            <p:cNvSpPr>
              <a:spLocks noChangeArrowheads="1"/>
            </p:cNvSpPr>
            <p:nvPr/>
          </p:nvSpPr>
          <p:spPr bwMode="auto">
            <a:xfrm>
              <a:off x="62484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2" name="Rectangle 12"/>
            <p:cNvSpPr>
              <a:spLocks noChangeArrowheads="1"/>
            </p:cNvSpPr>
            <p:nvPr/>
          </p:nvSpPr>
          <p:spPr bwMode="auto">
            <a:xfrm>
              <a:off x="19050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Rectangle 13"/>
            <p:cNvSpPr>
              <a:spLocks noChangeArrowheads="1"/>
            </p:cNvSpPr>
            <p:nvPr/>
          </p:nvSpPr>
          <p:spPr bwMode="auto">
            <a:xfrm>
              <a:off x="33528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Rectangle 14"/>
            <p:cNvSpPr>
              <a:spLocks noChangeArrowheads="1"/>
            </p:cNvSpPr>
            <p:nvPr/>
          </p:nvSpPr>
          <p:spPr bwMode="auto">
            <a:xfrm>
              <a:off x="48006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Rectangle 15"/>
            <p:cNvSpPr>
              <a:spLocks noChangeArrowheads="1"/>
            </p:cNvSpPr>
            <p:nvPr/>
          </p:nvSpPr>
          <p:spPr bwMode="auto">
            <a:xfrm>
              <a:off x="62484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Text Box 16"/>
            <p:cNvSpPr txBox="1">
              <a:spLocks noChangeArrowheads="1"/>
            </p:cNvSpPr>
            <p:nvPr/>
          </p:nvSpPr>
          <p:spPr bwMode="auto">
            <a:xfrm>
              <a:off x="3657600" y="2667000"/>
              <a:ext cx="18097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Plaintext</a:t>
              </a:r>
            </a:p>
          </p:txBody>
        </p:sp>
        <p:sp>
          <p:nvSpPr>
            <p:cNvPr id="58387" name="Text Box 17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21145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Ciphertext</a:t>
              </a:r>
            </a:p>
          </p:txBody>
        </p:sp>
        <p:sp>
          <p:nvSpPr>
            <p:cNvPr id="58388" name="Line 18"/>
            <p:cNvSpPr>
              <a:spLocks noChangeShapeType="1"/>
            </p:cNvSpPr>
            <p:nvPr/>
          </p:nvSpPr>
          <p:spPr bwMode="auto">
            <a:xfrm>
              <a:off x="39624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9" name="Line 19"/>
            <p:cNvSpPr>
              <a:spLocks noChangeShapeType="1"/>
            </p:cNvSpPr>
            <p:nvPr/>
          </p:nvSpPr>
          <p:spPr bwMode="auto">
            <a:xfrm>
              <a:off x="25146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0" name="Line 20"/>
            <p:cNvSpPr>
              <a:spLocks noChangeShapeType="1"/>
            </p:cNvSpPr>
            <p:nvPr/>
          </p:nvSpPr>
          <p:spPr bwMode="auto">
            <a:xfrm>
              <a:off x="25146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1" name="Line 21"/>
            <p:cNvSpPr>
              <a:spLocks noChangeShapeType="1"/>
            </p:cNvSpPr>
            <p:nvPr/>
          </p:nvSpPr>
          <p:spPr bwMode="auto">
            <a:xfrm flipV="1">
              <a:off x="32004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2" name="Oval 22"/>
            <p:cNvSpPr>
              <a:spLocks noChangeArrowheads="1"/>
            </p:cNvSpPr>
            <p:nvPr/>
          </p:nvSpPr>
          <p:spPr bwMode="auto">
            <a:xfrm>
              <a:off x="38862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3" name="Line 23"/>
            <p:cNvSpPr>
              <a:spLocks noChangeShapeType="1"/>
            </p:cNvSpPr>
            <p:nvPr/>
          </p:nvSpPr>
          <p:spPr bwMode="auto">
            <a:xfrm>
              <a:off x="32004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4" name="Line 24"/>
            <p:cNvSpPr>
              <a:spLocks noChangeShapeType="1"/>
            </p:cNvSpPr>
            <p:nvPr/>
          </p:nvSpPr>
          <p:spPr bwMode="auto">
            <a:xfrm>
              <a:off x="32004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5" name="Line 25"/>
            <p:cNvSpPr>
              <a:spLocks noChangeShapeType="1"/>
            </p:cNvSpPr>
            <p:nvPr/>
          </p:nvSpPr>
          <p:spPr bwMode="auto">
            <a:xfrm>
              <a:off x="3962400" y="38100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6" name="Line 26"/>
            <p:cNvSpPr>
              <a:spLocks noChangeShapeType="1"/>
            </p:cNvSpPr>
            <p:nvPr/>
          </p:nvSpPr>
          <p:spPr bwMode="auto">
            <a:xfrm>
              <a:off x="54102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7" name="Line 27"/>
            <p:cNvSpPr>
              <a:spLocks noChangeShapeType="1"/>
            </p:cNvSpPr>
            <p:nvPr/>
          </p:nvSpPr>
          <p:spPr bwMode="auto">
            <a:xfrm>
              <a:off x="39624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8" name="Line 28"/>
            <p:cNvSpPr>
              <a:spLocks noChangeShapeType="1"/>
            </p:cNvSpPr>
            <p:nvPr/>
          </p:nvSpPr>
          <p:spPr bwMode="auto">
            <a:xfrm>
              <a:off x="39624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29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0" name="Oval 30"/>
            <p:cNvSpPr>
              <a:spLocks noChangeArrowheads="1"/>
            </p:cNvSpPr>
            <p:nvPr/>
          </p:nvSpPr>
          <p:spPr bwMode="auto">
            <a:xfrm>
              <a:off x="53340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1" name="Line 31"/>
            <p:cNvSpPr>
              <a:spLocks noChangeShapeType="1"/>
            </p:cNvSpPr>
            <p:nvPr/>
          </p:nvSpPr>
          <p:spPr bwMode="auto">
            <a:xfrm>
              <a:off x="46482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2" name="Line 32"/>
            <p:cNvSpPr>
              <a:spLocks noChangeShapeType="1"/>
            </p:cNvSpPr>
            <p:nvPr/>
          </p:nvSpPr>
          <p:spPr bwMode="auto">
            <a:xfrm>
              <a:off x="46482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3" name="Line 33"/>
            <p:cNvSpPr>
              <a:spLocks noChangeShapeType="1"/>
            </p:cNvSpPr>
            <p:nvPr/>
          </p:nvSpPr>
          <p:spPr bwMode="auto">
            <a:xfrm>
              <a:off x="5410200" y="38100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4" name="Line 34"/>
            <p:cNvSpPr>
              <a:spLocks noChangeShapeType="1"/>
            </p:cNvSpPr>
            <p:nvPr/>
          </p:nvSpPr>
          <p:spPr bwMode="auto">
            <a:xfrm>
              <a:off x="68580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5" name="Line 35"/>
            <p:cNvSpPr>
              <a:spLocks noChangeShapeType="1"/>
            </p:cNvSpPr>
            <p:nvPr/>
          </p:nvSpPr>
          <p:spPr bwMode="auto">
            <a:xfrm>
              <a:off x="54102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6" name="Line 36"/>
            <p:cNvSpPr>
              <a:spLocks noChangeShapeType="1"/>
            </p:cNvSpPr>
            <p:nvPr/>
          </p:nvSpPr>
          <p:spPr bwMode="auto">
            <a:xfrm>
              <a:off x="54102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7" name="Line 37"/>
            <p:cNvSpPr>
              <a:spLocks noChangeShapeType="1"/>
            </p:cNvSpPr>
            <p:nvPr/>
          </p:nvSpPr>
          <p:spPr bwMode="auto">
            <a:xfrm flipV="1">
              <a:off x="60960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8" name="Oval 38"/>
            <p:cNvSpPr>
              <a:spLocks noChangeArrowheads="1"/>
            </p:cNvSpPr>
            <p:nvPr/>
          </p:nvSpPr>
          <p:spPr bwMode="auto">
            <a:xfrm>
              <a:off x="67818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9" name="Line 39"/>
            <p:cNvSpPr>
              <a:spLocks noChangeShapeType="1"/>
            </p:cNvSpPr>
            <p:nvPr/>
          </p:nvSpPr>
          <p:spPr bwMode="auto">
            <a:xfrm>
              <a:off x="60960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0" name="Line 40"/>
            <p:cNvSpPr>
              <a:spLocks noChangeShapeType="1"/>
            </p:cNvSpPr>
            <p:nvPr/>
          </p:nvSpPr>
          <p:spPr bwMode="auto">
            <a:xfrm>
              <a:off x="60960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1" name="Line 41"/>
            <p:cNvSpPr>
              <a:spLocks noChangeShapeType="1"/>
            </p:cNvSpPr>
            <p:nvPr/>
          </p:nvSpPr>
          <p:spPr bwMode="auto">
            <a:xfrm>
              <a:off x="6858000" y="38100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2" name="Line 42"/>
            <p:cNvSpPr>
              <a:spLocks noChangeShapeType="1"/>
            </p:cNvSpPr>
            <p:nvPr/>
          </p:nvSpPr>
          <p:spPr bwMode="auto">
            <a:xfrm>
              <a:off x="68580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3" name="Line 43"/>
            <p:cNvSpPr>
              <a:spLocks noChangeShapeType="1"/>
            </p:cNvSpPr>
            <p:nvPr/>
          </p:nvSpPr>
          <p:spPr bwMode="auto">
            <a:xfrm>
              <a:off x="25146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4" name="Oval 44"/>
            <p:cNvSpPr>
              <a:spLocks noChangeArrowheads="1"/>
            </p:cNvSpPr>
            <p:nvPr/>
          </p:nvSpPr>
          <p:spPr bwMode="auto">
            <a:xfrm>
              <a:off x="24384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5" name="Line 45"/>
            <p:cNvSpPr>
              <a:spLocks noChangeShapeType="1"/>
            </p:cNvSpPr>
            <p:nvPr/>
          </p:nvSpPr>
          <p:spPr bwMode="auto">
            <a:xfrm>
              <a:off x="17526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6" name="Line 46"/>
            <p:cNvSpPr>
              <a:spLocks noChangeShapeType="1"/>
            </p:cNvSpPr>
            <p:nvPr/>
          </p:nvSpPr>
          <p:spPr bwMode="auto">
            <a:xfrm>
              <a:off x="17526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7" name="Line 47"/>
            <p:cNvSpPr>
              <a:spLocks noChangeShapeType="1"/>
            </p:cNvSpPr>
            <p:nvPr/>
          </p:nvSpPr>
          <p:spPr bwMode="auto">
            <a:xfrm>
              <a:off x="2514600" y="38100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8" name="Text Box 48"/>
            <p:cNvSpPr txBox="1">
              <a:spLocks noChangeArrowheads="1"/>
            </p:cNvSpPr>
            <p:nvPr/>
          </p:nvSpPr>
          <p:spPr bwMode="auto">
            <a:xfrm>
              <a:off x="1355725" y="3543300"/>
              <a:ext cx="425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IV</a:t>
              </a:r>
              <a:endParaRPr lang="en-US" sz="360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7EAE-E448-49C9-9108-9D1E6F6300E6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74215"/>
      </p:ext>
    </p:extLst>
  </p:cSld>
  <p:clrMapOvr>
    <a:masterClrMapping/>
  </p:clrMapOvr>
  <p:transition advTm="33618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Cipher Modes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smtClean="0"/>
              <a:t>Cipher Block Chaining (CBC) Encryption: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54163" y="2406650"/>
            <a:ext cx="6035675" cy="3308350"/>
            <a:chOff x="1355725" y="2667000"/>
            <a:chExt cx="6035675" cy="3308350"/>
          </a:xfrm>
        </p:grpSpPr>
        <p:sp>
          <p:nvSpPr>
            <p:cNvPr id="57350" name="Rectangle 4"/>
            <p:cNvSpPr>
              <a:spLocks noChangeArrowheads="1"/>
            </p:cNvSpPr>
            <p:nvPr/>
          </p:nvSpPr>
          <p:spPr bwMode="auto">
            <a:xfrm>
              <a:off x="19050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1" name="Rectangle 5"/>
            <p:cNvSpPr>
              <a:spLocks noChangeArrowheads="1"/>
            </p:cNvSpPr>
            <p:nvPr/>
          </p:nvSpPr>
          <p:spPr bwMode="auto">
            <a:xfrm>
              <a:off x="33528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Block</a:t>
              </a:r>
            </a:p>
            <a:p>
              <a:pPr algn="ctr" eaLnBrk="0" hangingPunct="0"/>
              <a:r>
                <a:rPr lang="en-US" dirty="0"/>
                <a:t>Cipher</a:t>
              </a:r>
              <a:endParaRPr lang="en-US" sz="3600" dirty="0"/>
            </a:p>
          </p:txBody>
        </p:sp>
        <p:sp>
          <p:nvSpPr>
            <p:cNvPr id="57352" name="Rectangle 6"/>
            <p:cNvSpPr>
              <a:spLocks noChangeArrowheads="1"/>
            </p:cNvSpPr>
            <p:nvPr/>
          </p:nvSpPr>
          <p:spPr bwMode="auto">
            <a:xfrm>
              <a:off x="48006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3" name="Rectangle 7"/>
            <p:cNvSpPr>
              <a:spLocks noChangeArrowheads="1"/>
            </p:cNvSpPr>
            <p:nvPr/>
          </p:nvSpPr>
          <p:spPr bwMode="auto">
            <a:xfrm>
              <a:off x="6248400" y="3962400"/>
              <a:ext cx="1143000" cy="7620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Block</a:t>
              </a:r>
            </a:p>
            <a:p>
              <a:pPr algn="ctr" eaLnBrk="0" hangingPunct="0"/>
              <a:r>
                <a:rPr lang="en-US"/>
                <a:t>Cipher</a:t>
              </a:r>
              <a:endParaRPr lang="en-US" sz="3600"/>
            </a:p>
          </p:txBody>
        </p:sp>
        <p:sp>
          <p:nvSpPr>
            <p:cNvPr id="57354" name="Rectangle 8"/>
            <p:cNvSpPr>
              <a:spLocks noChangeArrowheads="1"/>
            </p:cNvSpPr>
            <p:nvPr/>
          </p:nvSpPr>
          <p:spPr bwMode="auto">
            <a:xfrm>
              <a:off x="19050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Rectangle 9"/>
            <p:cNvSpPr>
              <a:spLocks noChangeArrowheads="1"/>
            </p:cNvSpPr>
            <p:nvPr/>
          </p:nvSpPr>
          <p:spPr bwMode="auto">
            <a:xfrm>
              <a:off x="33528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6" name="Rectangle 10"/>
            <p:cNvSpPr>
              <a:spLocks noChangeArrowheads="1"/>
            </p:cNvSpPr>
            <p:nvPr/>
          </p:nvSpPr>
          <p:spPr bwMode="auto">
            <a:xfrm>
              <a:off x="48006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7" name="Rectangle 11"/>
            <p:cNvSpPr>
              <a:spLocks noChangeArrowheads="1"/>
            </p:cNvSpPr>
            <p:nvPr/>
          </p:nvSpPr>
          <p:spPr bwMode="auto">
            <a:xfrm>
              <a:off x="6248400" y="3276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8" name="Rectangle 12"/>
            <p:cNvSpPr>
              <a:spLocks noChangeArrowheads="1"/>
            </p:cNvSpPr>
            <p:nvPr/>
          </p:nvSpPr>
          <p:spPr bwMode="auto">
            <a:xfrm>
              <a:off x="19050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9" name="Rectangle 13"/>
            <p:cNvSpPr>
              <a:spLocks noChangeArrowheads="1"/>
            </p:cNvSpPr>
            <p:nvPr/>
          </p:nvSpPr>
          <p:spPr bwMode="auto">
            <a:xfrm>
              <a:off x="33528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Rectangle 14"/>
            <p:cNvSpPr>
              <a:spLocks noChangeArrowheads="1"/>
            </p:cNvSpPr>
            <p:nvPr/>
          </p:nvSpPr>
          <p:spPr bwMode="auto">
            <a:xfrm>
              <a:off x="48006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Rectangle 15"/>
            <p:cNvSpPr>
              <a:spLocks noChangeArrowheads="1"/>
            </p:cNvSpPr>
            <p:nvPr/>
          </p:nvSpPr>
          <p:spPr bwMode="auto">
            <a:xfrm>
              <a:off x="6248400" y="5181600"/>
              <a:ext cx="1143000" cy="228600"/>
            </a:xfrm>
            <a:prstGeom prst="rect">
              <a:avLst/>
            </a:prstGeom>
            <a:solidFill>
              <a:srgbClr val="99FF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Text Box 16"/>
            <p:cNvSpPr txBox="1">
              <a:spLocks noChangeArrowheads="1"/>
            </p:cNvSpPr>
            <p:nvPr/>
          </p:nvSpPr>
          <p:spPr bwMode="auto">
            <a:xfrm>
              <a:off x="3657600" y="2667000"/>
              <a:ext cx="18097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Plaintext</a:t>
              </a:r>
            </a:p>
          </p:txBody>
        </p:sp>
        <p:sp>
          <p:nvSpPr>
            <p:cNvPr id="57363" name="Text Box 17"/>
            <p:cNvSpPr txBox="1">
              <a:spLocks noChangeArrowheads="1"/>
            </p:cNvSpPr>
            <p:nvPr/>
          </p:nvSpPr>
          <p:spPr bwMode="auto">
            <a:xfrm>
              <a:off x="3581400" y="5334000"/>
              <a:ext cx="2114550" cy="64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600"/>
                <a:t>Ciphertext</a:t>
              </a:r>
            </a:p>
          </p:txBody>
        </p:sp>
        <p:sp>
          <p:nvSpPr>
            <p:cNvPr id="57364" name="Line 18"/>
            <p:cNvSpPr>
              <a:spLocks noChangeShapeType="1"/>
            </p:cNvSpPr>
            <p:nvPr/>
          </p:nvSpPr>
          <p:spPr bwMode="auto">
            <a:xfrm>
              <a:off x="39624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Line 19"/>
            <p:cNvSpPr>
              <a:spLocks noChangeShapeType="1"/>
            </p:cNvSpPr>
            <p:nvPr/>
          </p:nvSpPr>
          <p:spPr bwMode="auto">
            <a:xfrm>
              <a:off x="25146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Line 20"/>
            <p:cNvSpPr>
              <a:spLocks noChangeShapeType="1"/>
            </p:cNvSpPr>
            <p:nvPr/>
          </p:nvSpPr>
          <p:spPr bwMode="auto">
            <a:xfrm>
              <a:off x="25146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Line 21"/>
            <p:cNvSpPr>
              <a:spLocks noChangeShapeType="1"/>
            </p:cNvSpPr>
            <p:nvPr/>
          </p:nvSpPr>
          <p:spPr bwMode="auto">
            <a:xfrm flipV="1">
              <a:off x="32004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8" name="Oval 22"/>
            <p:cNvSpPr>
              <a:spLocks noChangeArrowheads="1"/>
            </p:cNvSpPr>
            <p:nvPr/>
          </p:nvSpPr>
          <p:spPr bwMode="auto">
            <a:xfrm>
              <a:off x="38862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9" name="Line 23"/>
            <p:cNvSpPr>
              <a:spLocks noChangeShapeType="1"/>
            </p:cNvSpPr>
            <p:nvPr/>
          </p:nvSpPr>
          <p:spPr bwMode="auto">
            <a:xfrm>
              <a:off x="32004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0" name="Line 24"/>
            <p:cNvSpPr>
              <a:spLocks noChangeShapeType="1"/>
            </p:cNvSpPr>
            <p:nvPr/>
          </p:nvSpPr>
          <p:spPr bwMode="auto">
            <a:xfrm>
              <a:off x="32004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1" name="Line 25"/>
            <p:cNvSpPr>
              <a:spLocks noChangeShapeType="1"/>
            </p:cNvSpPr>
            <p:nvPr/>
          </p:nvSpPr>
          <p:spPr bwMode="auto">
            <a:xfrm>
              <a:off x="39624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Line 26"/>
            <p:cNvSpPr>
              <a:spLocks noChangeShapeType="1"/>
            </p:cNvSpPr>
            <p:nvPr/>
          </p:nvSpPr>
          <p:spPr bwMode="auto">
            <a:xfrm>
              <a:off x="54102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3" name="Line 27"/>
            <p:cNvSpPr>
              <a:spLocks noChangeShapeType="1"/>
            </p:cNvSpPr>
            <p:nvPr/>
          </p:nvSpPr>
          <p:spPr bwMode="auto">
            <a:xfrm>
              <a:off x="39624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4" name="Line 28"/>
            <p:cNvSpPr>
              <a:spLocks noChangeShapeType="1"/>
            </p:cNvSpPr>
            <p:nvPr/>
          </p:nvSpPr>
          <p:spPr bwMode="auto">
            <a:xfrm>
              <a:off x="39624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Line 29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Oval 30"/>
            <p:cNvSpPr>
              <a:spLocks noChangeArrowheads="1"/>
            </p:cNvSpPr>
            <p:nvPr/>
          </p:nvSpPr>
          <p:spPr bwMode="auto">
            <a:xfrm>
              <a:off x="53340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7" name="Line 31"/>
            <p:cNvSpPr>
              <a:spLocks noChangeShapeType="1"/>
            </p:cNvSpPr>
            <p:nvPr/>
          </p:nvSpPr>
          <p:spPr bwMode="auto">
            <a:xfrm>
              <a:off x="46482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8" name="Line 32"/>
            <p:cNvSpPr>
              <a:spLocks noChangeShapeType="1"/>
            </p:cNvSpPr>
            <p:nvPr/>
          </p:nvSpPr>
          <p:spPr bwMode="auto">
            <a:xfrm>
              <a:off x="46482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Line 33"/>
            <p:cNvSpPr>
              <a:spLocks noChangeShapeType="1"/>
            </p:cNvSpPr>
            <p:nvPr/>
          </p:nvSpPr>
          <p:spPr bwMode="auto">
            <a:xfrm>
              <a:off x="54102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Line 34"/>
            <p:cNvSpPr>
              <a:spLocks noChangeShapeType="1"/>
            </p:cNvSpPr>
            <p:nvPr/>
          </p:nvSpPr>
          <p:spPr bwMode="auto">
            <a:xfrm>
              <a:off x="68580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Line 35"/>
            <p:cNvSpPr>
              <a:spLocks noChangeShapeType="1"/>
            </p:cNvSpPr>
            <p:nvPr/>
          </p:nvSpPr>
          <p:spPr bwMode="auto">
            <a:xfrm>
              <a:off x="54102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2" name="Line 36"/>
            <p:cNvSpPr>
              <a:spLocks noChangeShapeType="1"/>
            </p:cNvSpPr>
            <p:nvPr/>
          </p:nvSpPr>
          <p:spPr bwMode="auto">
            <a:xfrm>
              <a:off x="5410200" y="49530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Line 37"/>
            <p:cNvSpPr>
              <a:spLocks noChangeShapeType="1"/>
            </p:cNvSpPr>
            <p:nvPr/>
          </p:nvSpPr>
          <p:spPr bwMode="auto">
            <a:xfrm flipV="1">
              <a:off x="6096000" y="3733800"/>
              <a:ext cx="0" cy="1219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Oval 38"/>
            <p:cNvSpPr>
              <a:spLocks noChangeArrowheads="1"/>
            </p:cNvSpPr>
            <p:nvPr/>
          </p:nvSpPr>
          <p:spPr bwMode="auto">
            <a:xfrm>
              <a:off x="67818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5" name="Line 39"/>
            <p:cNvSpPr>
              <a:spLocks noChangeShapeType="1"/>
            </p:cNvSpPr>
            <p:nvPr/>
          </p:nvSpPr>
          <p:spPr bwMode="auto">
            <a:xfrm>
              <a:off x="60960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6" name="Line 40"/>
            <p:cNvSpPr>
              <a:spLocks noChangeShapeType="1"/>
            </p:cNvSpPr>
            <p:nvPr/>
          </p:nvSpPr>
          <p:spPr bwMode="auto">
            <a:xfrm>
              <a:off x="60960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7" name="Line 41"/>
            <p:cNvSpPr>
              <a:spLocks noChangeShapeType="1"/>
            </p:cNvSpPr>
            <p:nvPr/>
          </p:nvSpPr>
          <p:spPr bwMode="auto">
            <a:xfrm>
              <a:off x="68580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8" name="Line 42"/>
            <p:cNvSpPr>
              <a:spLocks noChangeShapeType="1"/>
            </p:cNvSpPr>
            <p:nvPr/>
          </p:nvSpPr>
          <p:spPr bwMode="auto">
            <a:xfrm>
              <a:off x="6858000" y="4724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9" name="Line 43"/>
            <p:cNvSpPr>
              <a:spLocks noChangeShapeType="1"/>
            </p:cNvSpPr>
            <p:nvPr/>
          </p:nvSpPr>
          <p:spPr bwMode="auto">
            <a:xfrm>
              <a:off x="2514600" y="35052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0" name="Oval 44"/>
            <p:cNvSpPr>
              <a:spLocks noChangeArrowheads="1"/>
            </p:cNvSpPr>
            <p:nvPr/>
          </p:nvSpPr>
          <p:spPr bwMode="auto">
            <a:xfrm>
              <a:off x="2438400" y="3657600"/>
              <a:ext cx="152400" cy="15240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1" name="Line 45"/>
            <p:cNvSpPr>
              <a:spLocks noChangeShapeType="1"/>
            </p:cNvSpPr>
            <p:nvPr/>
          </p:nvSpPr>
          <p:spPr bwMode="auto">
            <a:xfrm>
              <a:off x="1752600" y="3733800"/>
              <a:ext cx="8382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2" name="Line 46"/>
            <p:cNvSpPr>
              <a:spLocks noChangeShapeType="1"/>
            </p:cNvSpPr>
            <p:nvPr/>
          </p:nvSpPr>
          <p:spPr bwMode="auto">
            <a:xfrm>
              <a:off x="1752600" y="3733800"/>
              <a:ext cx="685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3" name="Line 47"/>
            <p:cNvSpPr>
              <a:spLocks noChangeShapeType="1"/>
            </p:cNvSpPr>
            <p:nvPr/>
          </p:nvSpPr>
          <p:spPr bwMode="auto">
            <a:xfrm>
              <a:off x="2514600" y="3505200"/>
              <a:ext cx="0" cy="152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Text Box 48"/>
            <p:cNvSpPr txBox="1">
              <a:spLocks noChangeArrowheads="1"/>
            </p:cNvSpPr>
            <p:nvPr/>
          </p:nvSpPr>
          <p:spPr bwMode="auto">
            <a:xfrm>
              <a:off x="1355725" y="3543300"/>
              <a:ext cx="425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/>
                <a:t>IV</a:t>
              </a:r>
              <a:endParaRPr lang="en-US" sz="360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F18-4DA0-44F6-8EB9-637440FB9AF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04279"/>
      </p:ext>
    </p:extLst>
  </p:cSld>
  <p:clrMapOvr>
    <a:masterClrMapping/>
  </p:clrMapOvr>
  <p:transition advTm="32076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Block Ciphers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B501-9737-4739-A351-A95770A972A8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6870984" cy="41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3DES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RC2, RC5, </a:t>
            </a:r>
            <a:r>
              <a:rPr lang="en-US" sz="3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TwoFish</a:t>
            </a:r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Serpent, etc.</a:t>
            </a:r>
          </a:p>
          <a:p>
            <a:pPr eaLnBrk="1" hangingPunct="1"/>
            <a:endParaRPr lang="en-US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eaLnBrk="1" hangingPunct="1"/>
            <a:endParaRPr lang="en-US" sz="3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275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Block Ciphers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1A12-7D03-4080-A290-61000B79CA37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68709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3DES</a:t>
            </a:r>
          </a:p>
          <a:p>
            <a:pPr eaLnBrk="1" hangingPunct="1"/>
            <a:r>
              <a:rPr lang="en-US" sz="6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RC2, RC5, </a:t>
            </a:r>
            <a:r>
              <a:rPr lang="en-US" sz="3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TwoFish</a:t>
            </a:r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Serpent, etc.</a:t>
            </a:r>
          </a:p>
          <a:p>
            <a:pPr eaLnBrk="1" hangingPunct="1"/>
            <a:endParaRPr lang="en-US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eaLnBrk="1" hangingPunct="1"/>
            <a:endParaRPr lang="en-US" sz="3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1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Block Ciphers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6756-5F24-46C9-B710-A10B09AEFC2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7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68709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3DES</a:t>
            </a:r>
          </a:p>
          <a:p>
            <a:pPr eaLnBrk="1" hangingPunct="1"/>
            <a:r>
              <a:rPr lang="en-US" sz="6600" u="sng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RC2, RC5, </a:t>
            </a:r>
            <a:r>
              <a:rPr lang="en-US" sz="3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TwoFish</a:t>
            </a:r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Serpent, etc.</a:t>
            </a:r>
          </a:p>
          <a:p>
            <a:pPr eaLnBrk="1" hangingPunct="1"/>
            <a:endParaRPr lang="en-US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eaLnBrk="1" hangingPunct="1"/>
            <a:endParaRPr lang="en-US" sz="3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135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Block Ciphers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A3A8-F49F-4F87-8C28-B0C6477E2A2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7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35480"/>
            <a:ext cx="687098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3DES</a:t>
            </a:r>
          </a:p>
          <a:p>
            <a:pPr eaLnBrk="1" hangingPunct="1"/>
            <a:r>
              <a:rPr lang="en-US" sz="6600" u="sng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AES</a:t>
            </a:r>
          </a:p>
          <a:p>
            <a:pPr eaLnBrk="1" hangingPunct="1"/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RC2, RC5, </a:t>
            </a:r>
            <a:r>
              <a:rPr lang="en-US" sz="3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TwoFish</a:t>
            </a:r>
            <a:r>
              <a:rPr lang="en-US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Serpent, etc.</a:t>
            </a:r>
          </a:p>
          <a:p>
            <a:pPr eaLnBrk="1" hangingPunct="1"/>
            <a:endParaRPr lang="en-US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eaLnBrk="1" hangingPunct="1"/>
            <a:endParaRPr lang="en-US" sz="3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Lightning Bolt 2"/>
          <p:cNvSpPr/>
          <p:nvPr/>
        </p:nvSpPr>
        <p:spPr>
          <a:xfrm>
            <a:off x="152400" y="3162300"/>
            <a:ext cx="533400" cy="4572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 flipH="1">
            <a:off x="2514600" y="3086100"/>
            <a:ext cx="609600" cy="5334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last time that in a public key cryptosystem, each participant has a key pair consisting of related keys</a:t>
            </a:r>
          </a:p>
          <a:p>
            <a:pPr lvl="1"/>
            <a:r>
              <a:rPr lang="en-US" dirty="0" smtClean="0"/>
              <a:t>Alice (or anyone) encrypts to Bob using Bob’s public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2E87-9C61-4647-BB14-30B4141E8AAB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EFA9-62C7-4B33-B77B-6461A6E7A65C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Build a Block Cipher</a:t>
            </a:r>
          </a:p>
        </p:txBody>
      </p:sp>
      <p:grpSp>
        <p:nvGrpSpPr>
          <p:cNvPr id="997379" name="Group 3"/>
          <p:cNvGrpSpPr>
            <a:grpSpLocks/>
          </p:cNvGrpSpPr>
          <p:nvPr/>
        </p:nvGrpSpPr>
        <p:grpSpPr bwMode="auto">
          <a:xfrm>
            <a:off x="2438400" y="2406651"/>
            <a:ext cx="5041900" cy="3841751"/>
            <a:chOff x="1536" y="1516"/>
            <a:chExt cx="3176" cy="2420"/>
          </a:xfrm>
        </p:grpSpPr>
        <p:sp>
          <p:nvSpPr>
            <p:cNvPr id="997380" name="Rectangle 4"/>
            <p:cNvSpPr>
              <a:spLocks noChangeArrowheads="1"/>
            </p:cNvSpPr>
            <p:nvPr/>
          </p:nvSpPr>
          <p:spPr bwMode="auto">
            <a:xfrm>
              <a:off x="2496" y="1893"/>
              <a:ext cx="1152" cy="1563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Block</a:t>
              </a:r>
            </a:p>
            <a:p>
              <a:pPr algn="ctr"/>
              <a:r>
                <a:rPr lang="en-US"/>
                <a:t>Cipher</a:t>
              </a:r>
            </a:p>
          </p:txBody>
        </p:sp>
        <p:sp>
          <p:nvSpPr>
            <p:cNvPr id="997381" name="Line 5"/>
            <p:cNvSpPr>
              <a:spLocks noChangeShapeType="1"/>
            </p:cNvSpPr>
            <p:nvPr/>
          </p:nvSpPr>
          <p:spPr bwMode="auto">
            <a:xfrm>
              <a:off x="1536" y="2688"/>
              <a:ext cx="960" cy="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382" name="Text Box 6"/>
            <p:cNvSpPr txBox="1">
              <a:spLocks noChangeArrowheads="1"/>
            </p:cNvSpPr>
            <p:nvPr/>
          </p:nvSpPr>
          <p:spPr bwMode="auto">
            <a:xfrm>
              <a:off x="2220" y="1516"/>
              <a:ext cx="11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Plaintext</a:t>
              </a:r>
            </a:p>
          </p:txBody>
        </p:sp>
        <p:sp>
          <p:nvSpPr>
            <p:cNvPr id="997383" name="Text Box 7"/>
            <p:cNvSpPr txBox="1">
              <a:spLocks noChangeArrowheads="1"/>
            </p:cNvSpPr>
            <p:nvPr/>
          </p:nvSpPr>
          <p:spPr bwMode="auto">
            <a:xfrm>
              <a:off x="3380" y="3532"/>
              <a:ext cx="1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err="1"/>
                <a:t>Ciphertext</a:t>
              </a:r>
              <a:endParaRPr lang="en-US" dirty="0"/>
            </a:p>
          </p:txBody>
        </p:sp>
        <p:sp>
          <p:nvSpPr>
            <p:cNvPr id="997384" name="Text Box 8"/>
            <p:cNvSpPr txBox="1">
              <a:spLocks noChangeArrowheads="1"/>
            </p:cNvSpPr>
            <p:nvPr/>
          </p:nvSpPr>
          <p:spPr bwMode="auto">
            <a:xfrm>
              <a:off x="1680" y="2476"/>
              <a:ext cx="7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dirty="0" smtClean="0"/>
                <a:t>Key </a:t>
              </a:r>
              <a:endParaRPr lang="en-US" dirty="0"/>
            </a:p>
          </p:txBody>
        </p:sp>
        <p:sp>
          <p:nvSpPr>
            <p:cNvPr id="997385" name="Line 9"/>
            <p:cNvSpPr>
              <a:spLocks noChangeShapeType="1"/>
            </p:cNvSpPr>
            <p:nvPr/>
          </p:nvSpPr>
          <p:spPr bwMode="auto">
            <a:xfrm>
              <a:off x="3072" y="1632"/>
              <a:ext cx="0" cy="28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386" name="Line 10"/>
            <p:cNvSpPr>
              <a:spLocks noChangeShapeType="1"/>
            </p:cNvSpPr>
            <p:nvPr/>
          </p:nvSpPr>
          <p:spPr bwMode="auto">
            <a:xfrm flipH="1">
              <a:off x="2832" y="1632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387" name="Line 11"/>
            <p:cNvSpPr>
              <a:spLocks noChangeShapeType="1"/>
            </p:cNvSpPr>
            <p:nvPr/>
          </p:nvSpPr>
          <p:spPr bwMode="auto">
            <a:xfrm>
              <a:off x="3072" y="345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388" name="Line 12"/>
            <p:cNvSpPr>
              <a:spLocks noChangeShapeType="1"/>
            </p:cNvSpPr>
            <p:nvPr/>
          </p:nvSpPr>
          <p:spPr bwMode="auto">
            <a:xfrm>
              <a:off x="3072" y="3648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361-4D4B-42B8-B1BC-504AAF6C0007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Feistel Ciphers</a:t>
            </a:r>
          </a:p>
        </p:txBody>
      </p:sp>
      <p:sp>
        <p:nvSpPr>
          <p:cNvPr id="998403" name="Rectangle 3"/>
          <p:cNvSpPr>
            <a:spLocks noChangeArrowheads="1"/>
          </p:cNvSpPr>
          <p:nvPr/>
        </p:nvSpPr>
        <p:spPr bwMode="auto">
          <a:xfrm>
            <a:off x="2971800" y="25908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4" name="Rectangle 4"/>
          <p:cNvSpPr>
            <a:spLocks noChangeArrowheads="1"/>
          </p:cNvSpPr>
          <p:nvPr/>
        </p:nvSpPr>
        <p:spPr bwMode="auto">
          <a:xfrm>
            <a:off x="4572000" y="25908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5" name="Rectangle 5"/>
          <p:cNvSpPr>
            <a:spLocks noChangeArrowheads="1"/>
          </p:cNvSpPr>
          <p:nvPr/>
        </p:nvSpPr>
        <p:spPr bwMode="auto">
          <a:xfrm>
            <a:off x="4114800" y="3048000"/>
            <a:ext cx="838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Ugly</a:t>
            </a:r>
            <a:endParaRPr lang="en-US"/>
          </a:p>
        </p:txBody>
      </p:sp>
      <p:sp>
        <p:nvSpPr>
          <p:cNvPr id="998406" name="Rectangle 6"/>
          <p:cNvSpPr>
            <a:spLocks noChangeArrowheads="1"/>
          </p:cNvSpPr>
          <p:nvPr/>
        </p:nvSpPr>
        <p:spPr bwMode="auto">
          <a:xfrm>
            <a:off x="2971800" y="48006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7" name="Rectangle 7"/>
          <p:cNvSpPr>
            <a:spLocks noChangeArrowheads="1"/>
          </p:cNvSpPr>
          <p:nvPr/>
        </p:nvSpPr>
        <p:spPr bwMode="auto">
          <a:xfrm>
            <a:off x="4572000" y="48006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8" name="Line 8"/>
          <p:cNvSpPr>
            <a:spLocks noChangeShapeType="1"/>
          </p:cNvSpPr>
          <p:nvPr/>
        </p:nvSpPr>
        <p:spPr bwMode="auto">
          <a:xfrm>
            <a:off x="4953000" y="3352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9" name="Line 9"/>
          <p:cNvSpPr>
            <a:spLocks noChangeShapeType="1"/>
          </p:cNvSpPr>
          <p:nvPr/>
        </p:nvSpPr>
        <p:spPr bwMode="auto">
          <a:xfrm>
            <a:off x="3886200" y="33528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0" name="Oval 10"/>
          <p:cNvSpPr>
            <a:spLocks noChangeArrowheads="1"/>
          </p:cNvSpPr>
          <p:nvPr/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1" name="Line 11"/>
          <p:cNvSpPr>
            <a:spLocks noChangeShapeType="1"/>
          </p:cNvSpPr>
          <p:nvPr/>
        </p:nvSpPr>
        <p:spPr bwMode="auto">
          <a:xfrm>
            <a:off x="3733800" y="29718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2" name="Line 12"/>
          <p:cNvSpPr>
            <a:spLocks noChangeShapeType="1"/>
          </p:cNvSpPr>
          <p:nvPr/>
        </p:nvSpPr>
        <p:spPr bwMode="auto">
          <a:xfrm>
            <a:off x="5334000" y="28194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3" name="Line 13"/>
          <p:cNvSpPr>
            <a:spLocks noChangeShapeType="1"/>
          </p:cNvSpPr>
          <p:nvPr/>
        </p:nvSpPr>
        <p:spPr bwMode="auto">
          <a:xfrm flipH="1">
            <a:off x="3581400" y="3352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4" name="Line 14"/>
          <p:cNvSpPr>
            <a:spLocks noChangeShapeType="1"/>
          </p:cNvSpPr>
          <p:nvPr/>
        </p:nvSpPr>
        <p:spPr bwMode="auto">
          <a:xfrm>
            <a:off x="37338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5" name="Line 15"/>
          <p:cNvSpPr>
            <a:spLocks noChangeShapeType="1"/>
          </p:cNvSpPr>
          <p:nvPr/>
        </p:nvSpPr>
        <p:spPr bwMode="auto">
          <a:xfrm>
            <a:off x="53340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6" name="Line 16"/>
          <p:cNvSpPr>
            <a:spLocks noChangeShapeType="1"/>
          </p:cNvSpPr>
          <p:nvPr/>
        </p:nvSpPr>
        <p:spPr bwMode="auto">
          <a:xfrm>
            <a:off x="3733800" y="3733800"/>
            <a:ext cx="1600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7" name="Line 17"/>
          <p:cNvSpPr>
            <a:spLocks noChangeShapeType="1"/>
          </p:cNvSpPr>
          <p:nvPr/>
        </p:nvSpPr>
        <p:spPr bwMode="auto">
          <a:xfrm flipH="1">
            <a:off x="3733800" y="3733800"/>
            <a:ext cx="1600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8" name="Line 18"/>
          <p:cNvSpPr>
            <a:spLocks noChangeShapeType="1"/>
          </p:cNvSpPr>
          <p:nvPr/>
        </p:nvSpPr>
        <p:spPr bwMode="auto">
          <a:xfrm>
            <a:off x="3733800" y="28194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9" name="Rectangle 19"/>
          <p:cNvSpPr>
            <a:spLocks noChangeArrowheads="1"/>
          </p:cNvSpPr>
          <p:nvPr/>
        </p:nvSpPr>
        <p:spPr bwMode="auto">
          <a:xfrm>
            <a:off x="4495800" y="2590800"/>
            <a:ext cx="76200" cy="228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20" name="Rectangle 20"/>
          <p:cNvSpPr>
            <a:spLocks noChangeArrowheads="1"/>
          </p:cNvSpPr>
          <p:nvPr/>
        </p:nvSpPr>
        <p:spPr bwMode="auto">
          <a:xfrm>
            <a:off x="4495800" y="4800600"/>
            <a:ext cx="76200" cy="228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1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7B34-0E88-4DD2-B8EE-78233EDF0417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Feistel Ciphers</a:t>
            </a:r>
          </a:p>
        </p:txBody>
      </p:sp>
      <p:sp>
        <p:nvSpPr>
          <p:cNvPr id="999427" name="Rectangle 3"/>
          <p:cNvSpPr>
            <a:spLocks noChangeArrowheads="1"/>
          </p:cNvSpPr>
          <p:nvPr/>
        </p:nvSpPr>
        <p:spPr bwMode="auto">
          <a:xfrm>
            <a:off x="2971800" y="25908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28" name="Rectangle 4"/>
          <p:cNvSpPr>
            <a:spLocks noChangeArrowheads="1"/>
          </p:cNvSpPr>
          <p:nvPr/>
        </p:nvSpPr>
        <p:spPr bwMode="auto">
          <a:xfrm>
            <a:off x="4572000" y="25908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29" name="Rectangle 5"/>
          <p:cNvSpPr>
            <a:spLocks noChangeArrowheads="1"/>
          </p:cNvSpPr>
          <p:nvPr/>
        </p:nvSpPr>
        <p:spPr bwMode="auto">
          <a:xfrm>
            <a:off x="4114800" y="3048000"/>
            <a:ext cx="838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Ugly</a:t>
            </a:r>
            <a:endParaRPr lang="en-US"/>
          </a:p>
        </p:txBody>
      </p:sp>
      <p:sp>
        <p:nvSpPr>
          <p:cNvPr id="999430" name="Rectangle 6"/>
          <p:cNvSpPr>
            <a:spLocks noChangeArrowheads="1"/>
          </p:cNvSpPr>
          <p:nvPr/>
        </p:nvSpPr>
        <p:spPr bwMode="auto">
          <a:xfrm>
            <a:off x="2971800" y="48006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1" name="Rectangle 7"/>
          <p:cNvSpPr>
            <a:spLocks noChangeArrowheads="1"/>
          </p:cNvSpPr>
          <p:nvPr/>
        </p:nvSpPr>
        <p:spPr bwMode="auto">
          <a:xfrm>
            <a:off x="4572000" y="48006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2" name="Line 8"/>
          <p:cNvSpPr>
            <a:spLocks noChangeShapeType="1"/>
          </p:cNvSpPr>
          <p:nvPr/>
        </p:nvSpPr>
        <p:spPr bwMode="auto">
          <a:xfrm>
            <a:off x="4953000" y="3352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3" name="Line 9"/>
          <p:cNvSpPr>
            <a:spLocks noChangeShapeType="1"/>
          </p:cNvSpPr>
          <p:nvPr/>
        </p:nvSpPr>
        <p:spPr bwMode="auto">
          <a:xfrm>
            <a:off x="3886200" y="33528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4" name="Oval 10"/>
          <p:cNvSpPr>
            <a:spLocks noChangeArrowheads="1"/>
          </p:cNvSpPr>
          <p:nvPr/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5" name="Line 11"/>
          <p:cNvSpPr>
            <a:spLocks noChangeShapeType="1"/>
          </p:cNvSpPr>
          <p:nvPr/>
        </p:nvSpPr>
        <p:spPr bwMode="auto">
          <a:xfrm>
            <a:off x="3733800" y="29718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6" name="Line 12"/>
          <p:cNvSpPr>
            <a:spLocks noChangeShapeType="1"/>
          </p:cNvSpPr>
          <p:nvPr/>
        </p:nvSpPr>
        <p:spPr bwMode="auto">
          <a:xfrm>
            <a:off x="5334000" y="28194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7" name="Line 13"/>
          <p:cNvSpPr>
            <a:spLocks noChangeShapeType="1"/>
          </p:cNvSpPr>
          <p:nvPr/>
        </p:nvSpPr>
        <p:spPr bwMode="auto">
          <a:xfrm flipH="1">
            <a:off x="3581400" y="3352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8" name="Line 14"/>
          <p:cNvSpPr>
            <a:spLocks noChangeShapeType="1"/>
          </p:cNvSpPr>
          <p:nvPr/>
        </p:nvSpPr>
        <p:spPr bwMode="auto">
          <a:xfrm>
            <a:off x="37338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9" name="Line 15"/>
          <p:cNvSpPr>
            <a:spLocks noChangeShapeType="1"/>
          </p:cNvSpPr>
          <p:nvPr/>
        </p:nvSpPr>
        <p:spPr bwMode="auto">
          <a:xfrm>
            <a:off x="53340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0" name="Line 16"/>
          <p:cNvSpPr>
            <a:spLocks noChangeShapeType="1"/>
          </p:cNvSpPr>
          <p:nvPr/>
        </p:nvSpPr>
        <p:spPr bwMode="auto">
          <a:xfrm>
            <a:off x="3733800" y="3733800"/>
            <a:ext cx="1600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1" name="Line 17"/>
          <p:cNvSpPr>
            <a:spLocks noChangeShapeType="1"/>
          </p:cNvSpPr>
          <p:nvPr/>
        </p:nvSpPr>
        <p:spPr bwMode="auto">
          <a:xfrm flipH="1">
            <a:off x="3733800" y="3733800"/>
            <a:ext cx="1600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2" name="Line 18"/>
          <p:cNvSpPr>
            <a:spLocks noChangeShapeType="1"/>
          </p:cNvSpPr>
          <p:nvPr/>
        </p:nvSpPr>
        <p:spPr bwMode="auto">
          <a:xfrm>
            <a:off x="3733800" y="2819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3" name="Line 19"/>
          <p:cNvSpPr>
            <a:spLocks noChangeShapeType="1"/>
          </p:cNvSpPr>
          <p:nvPr/>
        </p:nvSpPr>
        <p:spPr bwMode="auto">
          <a:xfrm flipV="1">
            <a:off x="3733800" y="35052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4" name="Rectangle 20"/>
          <p:cNvSpPr>
            <a:spLocks noChangeArrowheads="1"/>
          </p:cNvSpPr>
          <p:nvPr/>
        </p:nvSpPr>
        <p:spPr bwMode="auto">
          <a:xfrm>
            <a:off x="4495800" y="2590800"/>
            <a:ext cx="76200" cy="228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5" name="Rectangle 21"/>
          <p:cNvSpPr>
            <a:spLocks noChangeArrowheads="1"/>
          </p:cNvSpPr>
          <p:nvPr/>
        </p:nvSpPr>
        <p:spPr bwMode="auto">
          <a:xfrm>
            <a:off x="4495800" y="4800600"/>
            <a:ext cx="76200" cy="228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8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3812-B735-4A35-9DA6-10520FD32E44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Feistel Ciphers</a:t>
            </a:r>
          </a:p>
        </p:txBody>
      </p:sp>
      <p:sp>
        <p:nvSpPr>
          <p:cNvPr id="1000451" name="Rectangle 3"/>
          <p:cNvSpPr>
            <a:spLocks noChangeArrowheads="1"/>
          </p:cNvSpPr>
          <p:nvPr/>
        </p:nvSpPr>
        <p:spPr bwMode="auto">
          <a:xfrm>
            <a:off x="2971800" y="25908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2" name="Rectangle 4"/>
          <p:cNvSpPr>
            <a:spLocks noChangeArrowheads="1"/>
          </p:cNvSpPr>
          <p:nvPr/>
        </p:nvSpPr>
        <p:spPr bwMode="auto">
          <a:xfrm>
            <a:off x="4572000" y="25908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3" name="Rectangle 5"/>
          <p:cNvSpPr>
            <a:spLocks noChangeArrowheads="1"/>
          </p:cNvSpPr>
          <p:nvPr/>
        </p:nvSpPr>
        <p:spPr bwMode="auto">
          <a:xfrm>
            <a:off x="4114800" y="3048000"/>
            <a:ext cx="8382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Ugly</a:t>
            </a:r>
            <a:endParaRPr lang="en-US"/>
          </a:p>
        </p:txBody>
      </p:sp>
      <p:sp>
        <p:nvSpPr>
          <p:cNvPr id="1000454" name="Rectangle 6"/>
          <p:cNvSpPr>
            <a:spLocks noChangeArrowheads="1"/>
          </p:cNvSpPr>
          <p:nvPr/>
        </p:nvSpPr>
        <p:spPr bwMode="auto">
          <a:xfrm>
            <a:off x="2971800" y="48006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5" name="Rectangle 7"/>
          <p:cNvSpPr>
            <a:spLocks noChangeArrowheads="1"/>
          </p:cNvSpPr>
          <p:nvPr/>
        </p:nvSpPr>
        <p:spPr bwMode="auto">
          <a:xfrm>
            <a:off x="4572000" y="4800600"/>
            <a:ext cx="15240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6" name="Line 8"/>
          <p:cNvSpPr>
            <a:spLocks noChangeShapeType="1"/>
          </p:cNvSpPr>
          <p:nvPr/>
        </p:nvSpPr>
        <p:spPr bwMode="auto">
          <a:xfrm>
            <a:off x="4953000" y="3352800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7" name="Line 9"/>
          <p:cNvSpPr>
            <a:spLocks noChangeShapeType="1"/>
          </p:cNvSpPr>
          <p:nvPr/>
        </p:nvSpPr>
        <p:spPr bwMode="auto">
          <a:xfrm>
            <a:off x="3886200" y="33528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8" name="Oval 10"/>
          <p:cNvSpPr>
            <a:spLocks noChangeArrowheads="1"/>
          </p:cNvSpPr>
          <p:nvPr/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59" name="Line 11"/>
          <p:cNvSpPr>
            <a:spLocks noChangeShapeType="1"/>
          </p:cNvSpPr>
          <p:nvPr/>
        </p:nvSpPr>
        <p:spPr bwMode="auto">
          <a:xfrm>
            <a:off x="3733800" y="29718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0" name="Line 12"/>
          <p:cNvSpPr>
            <a:spLocks noChangeShapeType="1"/>
          </p:cNvSpPr>
          <p:nvPr/>
        </p:nvSpPr>
        <p:spPr bwMode="auto">
          <a:xfrm>
            <a:off x="5334000" y="28194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1" name="Line 13"/>
          <p:cNvSpPr>
            <a:spLocks noChangeShapeType="1"/>
          </p:cNvSpPr>
          <p:nvPr/>
        </p:nvSpPr>
        <p:spPr bwMode="auto">
          <a:xfrm flipH="1">
            <a:off x="3581400" y="3352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2" name="Line 14"/>
          <p:cNvSpPr>
            <a:spLocks noChangeShapeType="1"/>
          </p:cNvSpPr>
          <p:nvPr/>
        </p:nvSpPr>
        <p:spPr bwMode="auto">
          <a:xfrm>
            <a:off x="37338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3" name="Line 15"/>
          <p:cNvSpPr>
            <a:spLocks noChangeShapeType="1"/>
          </p:cNvSpPr>
          <p:nvPr/>
        </p:nvSpPr>
        <p:spPr bwMode="auto">
          <a:xfrm>
            <a:off x="5334000" y="4419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4" name="Line 16"/>
          <p:cNvSpPr>
            <a:spLocks noChangeShapeType="1"/>
          </p:cNvSpPr>
          <p:nvPr/>
        </p:nvSpPr>
        <p:spPr bwMode="auto">
          <a:xfrm>
            <a:off x="3733800" y="3733800"/>
            <a:ext cx="1600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5" name="Line 17"/>
          <p:cNvSpPr>
            <a:spLocks noChangeShapeType="1"/>
          </p:cNvSpPr>
          <p:nvPr/>
        </p:nvSpPr>
        <p:spPr bwMode="auto">
          <a:xfrm flipH="1">
            <a:off x="3733800" y="3733800"/>
            <a:ext cx="1600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6" name="Line 18"/>
          <p:cNvSpPr>
            <a:spLocks noChangeShapeType="1"/>
          </p:cNvSpPr>
          <p:nvPr/>
        </p:nvSpPr>
        <p:spPr bwMode="auto">
          <a:xfrm>
            <a:off x="3733800" y="28194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7" name="Rectangle 19"/>
          <p:cNvSpPr>
            <a:spLocks noChangeArrowheads="1"/>
          </p:cNvSpPr>
          <p:nvPr/>
        </p:nvSpPr>
        <p:spPr bwMode="auto">
          <a:xfrm>
            <a:off x="4495800" y="2590800"/>
            <a:ext cx="76200" cy="228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8" name="Rectangle 20"/>
          <p:cNvSpPr>
            <a:spLocks noChangeArrowheads="1"/>
          </p:cNvSpPr>
          <p:nvPr/>
        </p:nvSpPr>
        <p:spPr bwMode="auto">
          <a:xfrm>
            <a:off x="4495800" y="4800600"/>
            <a:ext cx="76200" cy="2286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2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1260-BB85-4A21-A27E-5D26FB65B2F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grpSp>
        <p:nvGrpSpPr>
          <p:cNvPr id="1001474" name="Group 2"/>
          <p:cNvGrpSpPr>
            <a:grpSpLocks/>
          </p:cNvGrpSpPr>
          <p:nvPr/>
        </p:nvGrpSpPr>
        <p:grpSpPr bwMode="auto">
          <a:xfrm>
            <a:off x="2971800" y="1828800"/>
            <a:ext cx="3124200" cy="2438400"/>
            <a:chOff x="1872" y="1632"/>
            <a:chExt cx="1968" cy="1536"/>
          </a:xfrm>
        </p:grpSpPr>
        <p:sp>
          <p:nvSpPr>
            <p:cNvPr id="1001475" name="Rectangle 3"/>
            <p:cNvSpPr>
              <a:spLocks noChangeArrowheads="1"/>
            </p:cNvSpPr>
            <p:nvPr/>
          </p:nvSpPr>
          <p:spPr bwMode="auto">
            <a:xfrm>
              <a:off x="1872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76" name="Rectangle 4"/>
            <p:cNvSpPr>
              <a:spLocks noChangeArrowheads="1"/>
            </p:cNvSpPr>
            <p:nvPr/>
          </p:nvSpPr>
          <p:spPr bwMode="auto">
            <a:xfrm>
              <a:off x="2880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77" name="Rectangle 5"/>
            <p:cNvSpPr>
              <a:spLocks noChangeArrowheads="1"/>
            </p:cNvSpPr>
            <p:nvPr/>
          </p:nvSpPr>
          <p:spPr bwMode="auto">
            <a:xfrm>
              <a:off x="2592" y="1920"/>
              <a:ext cx="528" cy="38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Ugly</a:t>
              </a:r>
              <a:endParaRPr lang="en-US"/>
            </a:p>
          </p:txBody>
        </p:sp>
        <p:sp>
          <p:nvSpPr>
            <p:cNvPr id="1001478" name="Rectangle 6"/>
            <p:cNvSpPr>
              <a:spLocks noChangeArrowheads="1"/>
            </p:cNvSpPr>
            <p:nvPr/>
          </p:nvSpPr>
          <p:spPr bwMode="auto">
            <a:xfrm>
              <a:off x="1872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79" name="Rectangle 7"/>
            <p:cNvSpPr>
              <a:spLocks noChangeArrowheads="1"/>
            </p:cNvSpPr>
            <p:nvPr/>
          </p:nvSpPr>
          <p:spPr bwMode="auto">
            <a:xfrm>
              <a:off x="2880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0" name="Line 8"/>
            <p:cNvSpPr>
              <a:spLocks noChangeShapeType="1"/>
            </p:cNvSpPr>
            <p:nvPr/>
          </p:nvSpPr>
          <p:spPr bwMode="auto">
            <a:xfrm>
              <a:off x="3120" y="2112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1" name="Line 9"/>
            <p:cNvSpPr>
              <a:spLocks noChangeShapeType="1"/>
            </p:cNvSpPr>
            <p:nvPr/>
          </p:nvSpPr>
          <p:spPr bwMode="auto">
            <a:xfrm>
              <a:off x="2448" y="21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2" name="Oval 10"/>
            <p:cNvSpPr>
              <a:spLocks noChangeArrowheads="1"/>
            </p:cNvSpPr>
            <p:nvPr/>
          </p:nvSpPr>
          <p:spPr bwMode="auto">
            <a:xfrm>
              <a:off x="2256" y="201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3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4" name="Line 12"/>
            <p:cNvSpPr>
              <a:spLocks noChangeShapeType="1"/>
            </p:cNvSpPr>
            <p:nvPr/>
          </p:nvSpPr>
          <p:spPr bwMode="auto">
            <a:xfrm>
              <a:off x="3360" y="1776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5" name="Line 13"/>
            <p:cNvSpPr>
              <a:spLocks noChangeShapeType="1"/>
            </p:cNvSpPr>
            <p:nvPr/>
          </p:nvSpPr>
          <p:spPr bwMode="auto">
            <a:xfrm flipH="1">
              <a:off x="2256" y="2112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6" name="Line 14"/>
            <p:cNvSpPr>
              <a:spLocks noChangeShapeType="1"/>
            </p:cNvSpPr>
            <p:nvPr/>
          </p:nvSpPr>
          <p:spPr bwMode="auto">
            <a:xfrm>
              <a:off x="2352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7" name="Line 15"/>
            <p:cNvSpPr>
              <a:spLocks noChangeShapeType="1"/>
            </p:cNvSpPr>
            <p:nvPr/>
          </p:nvSpPr>
          <p:spPr bwMode="auto">
            <a:xfrm>
              <a:off x="3360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8" name="Line 16"/>
            <p:cNvSpPr>
              <a:spLocks noChangeShapeType="1"/>
            </p:cNvSpPr>
            <p:nvPr/>
          </p:nvSpPr>
          <p:spPr bwMode="auto">
            <a:xfrm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89" name="Line 17"/>
            <p:cNvSpPr>
              <a:spLocks noChangeShapeType="1"/>
            </p:cNvSpPr>
            <p:nvPr/>
          </p:nvSpPr>
          <p:spPr bwMode="auto">
            <a:xfrm flipH="1"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90" name="Line 18"/>
            <p:cNvSpPr>
              <a:spLocks noChangeShapeType="1"/>
            </p:cNvSpPr>
            <p:nvPr/>
          </p:nvSpPr>
          <p:spPr bwMode="auto">
            <a:xfrm>
              <a:off x="2352" y="1776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91" name="Rectangle 19"/>
            <p:cNvSpPr>
              <a:spLocks noChangeArrowheads="1"/>
            </p:cNvSpPr>
            <p:nvPr/>
          </p:nvSpPr>
          <p:spPr bwMode="auto">
            <a:xfrm>
              <a:off x="2832" y="1632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492" name="Rectangle 20"/>
            <p:cNvSpPr>
              <a:spLocks noChangeArrowheads="1"/>
            </p:cNvSpPr>
            <p:nvPr/>
          </p:nvSpPr>
          <p:spPr bwMode="auto">
            <a:xfrm>
              <a:off x="2832" y="3024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1493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Feistel Ciphers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1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96DE-8EA9-4A79-A2DB-02F2B570E6F1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Feistel Ciphers</a:t>
            </a:r>
          </a:p>
        </p:txBody>
      </p:sp>
      <p:grpSp>
        <p:nvGrpSpPr>
          <p:cNvPr id="1002499" name="Group 3"/>
          <p:cNvGrpSpPr>
            <a:grpSpLocks/>
          </p:cNvGrpSpPr>
          <p:nvPr/>
        </p:nvGrpSpPr>
        <p:grpSpPr bwMode="auto">
          <a:xfrm>
            <a:off x="2971800" y="1828800"/>
            <a:ext cx="3124200" cy="2438400"/>
            <a:chOff x="1872" y="1632"/>
            <a:chExt cx="1968" cy="1536"/>
          </a:xfrm>
        </p:grpSpPr>
        <p:sp>
          <p:nvSpPr>
            <p:cNvPr id="1002500" name="Rectangle 4"/>
            <p:cNvSpPr>
              <a:spLocks noChangeArrowheads="1"/>
            </p:cNvSpPr>
            <p:nvPr/>
          </p:nvSpPr>
          <p:spPr bwMode="auto">
            <a:xfrm>
              <a:off x="1872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1" name="Rectangle 5"/>
            <p:cNvSpPr>
              <a:spLocks noChangeArrowheads="1"/>
            </p:cNvSpPr>
            <p:nvPr/>
          </p:nvSpPr>
          <p:spPr bwMode="auto">
            <a:xfrm>
              <a:off x="2880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2" name="Rectangle 6"/>
            <p:cNvSpPr>
              <a:spLocks noChangeArrowheads="1"/>
            </p:cNvSpPr>
            <p:nvPr/>
          </p:nvSpPr>
          <p:spPr bwMode="auto">
            <a:xfrm>
              <a:off x="2592" y="1920"/>
              <a:ext cx="528" cy="38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Ugly</a:t>
              </a:r>
              <a:endParaRPr lang="en-US"/>
            </a:p>
          </p:txBody>
        </p:sp>
        <p:sp>
          <p:nvSpPr>
            <p:cNvPr id="1002503" name="Rectangle 7"/>
            <p:cNvSpPr>
              <a:spLocks noChangeArrowheads="1"/>
            </p:cNvSpPr>
            <p:nvPr/>
          </p:nvSpPr>
          <p:spPr bwMode="auto">
            <a:xfrm>
              <a:off x="1872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4" name="Rectangle 8"/>
            <p:cNvSpPr>
              <a:spLocks noChangeArrowheads="1"/>
            </p:cNvSpPr>
            <p:nvPr/>
          </p:nvSpPr>
          <p:spPr bwMode="auto">
            <a:xfrm>
              <a:off x="2880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5" name="Line 9"/>
            <p:cNvSpPr>
              <a:spLocks noChangeShapeType="1"/>
            </p:cNvSpPr>
            <p:nvPr/>
          </p:nvSpPr>
          <p:spPr bwMode="auto">
            <a:xfrm>
              <a:off x="3120" y="2112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6" name="Line 10"/>
            <p:cNvSpPr>
              <a:spLocks noChangeShapeType="1"/>
            </p:cNvSpPr>
            <p:nvPr/>
          </p:nvSpPr>
          <p:spPr bwMode="auto">
            <a:xfrm>
              <a:off x="2448" y="21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7" name="Oval 11"/>
            <p:cNvSpPr>
              <a:spLocks noChangeArrowheads="1"/>
            </p:cNvSpPr>
            <p:nvPr/>
          </p:nvSpPr>
          <p:spPr bwMode="auto">
            <a:xfrm>
              <a:off x="2256" y="201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8" name="Line 12"/>
            <p:cNvSpPr>
              <a:spLocks noChangeShapeType="1"/>
            </p:cNvSpPr>
            <p:nvPr/>
          </p:nvSpPr>
          <p:spPr bwMode="auto">
            <a:xfrm>
              <a:off x="2352" y="1872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09" name="Line 13"/>
            <p:cNvSpPr>
              <a:spLocks noChangeShapeType="1"/>
            </p:cNvSpPr>
            <p:nvPr/>
          </p:nvSpPr>
          <p:spPr bwMode="auto">
            <a:xfrm>
              <a:off x="3360" y="1776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0" name="Line 14"/>
            <p:cNvSpPr>
              <a:spLocks noChangeShapeType="1"/>
            </p:cNvSpPr>
            <p:nvPr/>
          </p:nvSpPr>
          <p:spPr bwMode="auto">
            <a:xfrm flipH="1">
              <a:off x="2256" y="2112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1" name="Line 15"/>
            <p:cNvSpPr>
              <a:spLocks noChangeShapeType="1"/>
            </p:cNvSpPr>
            <p:nvPr/>
          </p:nvSpPr>
          <p:spPr bwMode="auto">
            <a:xfrm>
              <a:off x="2352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2" name="Line 16"/>
            <p:cNvSpPr>
              <a:spLocks noChangeShapeType="1"/>
            </p:cNvSpPr>
            <p:nvPr/>
          </p:nvSpPr>
          <p:spPr bwMode="auto">
            <a:xfrm>
              <a:off x="3360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3" name="Line 17"/>
            <p:cNvSpPr>
              <a:spLocks noChangeShapeType="1"/>
            </p:cNvSpPr>
            <p:nvPr/>
          </p:nvSpPr>
          <p:spPr bwMode="auto">
            <a:xfrm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4" name="Line 18"/>
            <p:cNvSpPr>
              <a:spLocks noChangeShapeType="1"/>
            </p:cNvSpPr>
            <p:nvPr/>
          </p:nvSpPr>
          <p:spPr bwMode="auto">
            <a:xfrm flipH="1"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5" name="Line 19"/>
            <p:cNvSpPr>
              <a:spLocks noChangeShapeType="1"/>
            </p:cNvSpPr>
            <p:nvPr/>
          </p:nvSpPr>
          <p:spPr bwMode="auto">
            <a:xfrm>
              <a:off x="2352" y="1776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6" name="Rectangle 20"/>
            <p:cNvSpPr>
              <a:spLocks noChangeArrowheads="1"/>
            </p:cNvSpPr>
            <p:nvPr/>
          </p:nvSpPr>
          <p:spPr bwMode="auto">
            <a:xfrm>
              <a:off x="2832" y="1632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17" name="Rectangle 21"/>
            <p:cNvSpPr>
              <a:spLocks noChangeArrowheads="1"/>
            </p:cNvSpPr>
            <p:nvPr/>
          </p:nvSpPr>
          <p:spPr bwMode="auto">
            <a:xfrm>
              <a:off x="2832" y="3024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2518" name="Group 22"/>
          <p:cNvGrpSpPr>
            <a:grpSpLocks/>
          </p:cNvGrpSpPr>
          <p:nvPr/>
        </p:nvGrpSpPr>
        <p:grpSpPr bwMode="auto">
          <a:xfrm>
            <a:off x="2971800" y="4038600"/>
            <a:ext cx="3124200" cy="2438400"/>
            <a:chOff x="1872" y="1632"/>
            <a:chExt cx="1968" cy="1536"/>
          </a:xfrm>
        </p:grpSpPr>
        <p:sp>
          <p:nvSpPr>
            <p:cNvPr id="1002519" name="Rectangle 23"/>
            <p:cNvSpPr>
              <a:spLocks noChangeArrowheads="1"/>
            </p:cNvSpPr>
            <p:nvPr/>
          </p:nvSpPr>
          <p:spPr bwMode="auto">
            <a:xfrm>
              <a:off x="1872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0" name="Rectangle 24"/>
            <p:cNvSpPr>
              <a:spLocks noChangeArrowheads="1"/>
            </p:cNvSpPr>
            <p:nvPr/>
          </p:nvSpPr>
          <p:spPr bwMode="auto">
            <a:xfrm>
              <a:off x="2880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1" name="Rectangle 25"/>
            <p:cNvSpPr>
              <a:spLocks noChangeArrowheads="1"/>
            </p:cNvSpPr>
            <p:nvPr/>
          </p:nvSpPr>
          <p:spPr bwMode="auto">
            <a:xfrm>
              <a:off x="2592" y="1920"/>
              <a:ext cx="528" cy="38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Ugly</a:t>
              </a:r>
              <a:endParaRPr lang="en-US"/>
            </a:p>
          </p:txBody>
        </p:sp>
        <p:sp>
          <p:nvSpPr>
            <p:cNvPr id="1002522" name="Rectangle 26"/>
            <p:cNvSpPr>
              <a:spLocks noChangeArrowheads="1"/>
            </p:cNvSpPr>
            <p:nvPr/>
          </p:nvSpPr>
          <p:spPr bwMode="auto">
            <a:xfrm>
              <a:off x="1872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3" name="Rectangle 27"/>
            <p:cNvSpPr>
              <a:spLocks noChangeArrowheads="1"/>
            </p:cNvSpPr>
            <p:nvPr/>
          </p:nvSpPr>
          <p:spPr bwMode="auto">
            <a:xfrm>
              <a:off x="2880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4" name="Line 28"/>
            <p:cNvSpPr>
              <a:spLocks noChangeShapeType="1"/>
            </p:cNvSpPr>
            <p:nvPr/>
          </p:nvSpPr>
          <p:spPr bwMode="auto">
            <a:xfrm>
              <a:off x="3120" y="2112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5" name="Line 29"/>
            <p:cNvSpPr>
              <a:spLocks noChangeShapeType="1"/>
            </p:cNvSpPr>
            <p:nvPr/>
          </p:nvSpPr>
          <p:spPr bwMode="auto">
            <a:xfrm>
              <a:off x="2448" y="21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6" name="Oval 30"/>
            <p:cNvSpPr>
              <a:spLocks noChangeArrowheads="1"/>
            </p:cNvSpPr>
            <p:nvPr/>
          </p:nvSpPr>
          <p:spPr bwMode="auto">
            <a:xfrm>
              <a:off x="2256" y="201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7" name="Line 31"/>
            <p:cNvSpPr>
              <a:spLocks noChangeShapeType="1"/>
            </p:cNvSpPr>
            <p:nvPr/>
          </p:nvSpPr>
          <p:spPr bwMode="auto">
            <a:xfrm>
              <a:off x="2352" y="1872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8" name="Line 32"/>
            <p:cNvSpPr>
              <a:spLocks noChangeShapeType="1"/>
            </p:cNvSpPr>
            <p:nvPr/>
          </p:nvSpPr>
          <p:spPr bwMode="auto">
            <a:xfrm>
              <a:off x="3360" y="1776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29" name="Line 33"/>
            <p:cNvSpPr>
              <a:spLocks noChangeShapeType="1"/>
            </p:cNvSpPr>
            <p:nvPr/>
          </p:nvSpPr>
          <p:spPr bwMode="auto">
            <a:xfrm flipH="1">
              <a:off x="2256" y="2112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0" name="Line 34"/>
            <p:cNvSpPr>
              <a:spLocks noChangeShapeType="1"/>
            </p:cNvSpPr>
            <p:nvPr/>
          </p:nvSpPr>
          <p:spPr bwMode="auto">
            <a:xfrm>
              <a:off x="2352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1" name="Line 35"/>
            <p:cNvSpPr>
              <a:spLocks noChangeShapeType="1"/>
            </p:cNvSpPr>
            <p:nvPr/>
          </p:nvSpPr>
          <p:spPr bwMode="auto">
            <a:xfrm>
              <a:off x="3360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2" name="Line 36"/>
            <p:cNvSpPr>
              <a:spLocks noChangeShapeType="1"/>
            </p:cNvSpPr>
            <p:nvPr/>
          </p:nvSpPr>
          <p:spPr bwMode="auto">
            <a:xfrm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3" name="Line 37"/>
            <p:cNvSpPr>
              <a:spLocks noChangeShapeType="1"/>
            </p:cNvSpPr>
            <p:nvPr/>
          </p:nvSpPr>
          <p:spPr bwMode="auto">
            <a:xfrm flipH="1"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4" name="Line 38"/>
            <p:cNvSpPr>
              <a:spLocks noChangeShapeType="1"/>
            </p:cNvSpPr>
            <p:nvPr/>
          </p:nvSpPr>
          <p:spPr bwMode="auto">
            <a:xfrm>
              <a:off x="2352" y="1776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5" name="Rectangle 39"/>
            <p:cNvSpPr>
              <a:spLocks noChangeArrowheads="1"/>
            </p:cNvSpPr>
            <p:nvPr/>
          </p:nvSpPr>
          <p:spPr bwMode="auto">
            <a:xfrm>
              <a:off x="2832" y="1632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536" name="Rectangle 40"/>
            <p:cNvSpPr>
              <a:spLocks noChangeArrowheads="1"/>
            </p:cNvSpPr>
            <p:nvPr/>
          </p:nvSpPr>
          <p:spPr bwMode="auto">
            <a:xfrm>
              <a:off x="2832" y="3024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285F-C888-4DCC-BC5A-D5786315EFFF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Feistel Ciphers</a:t>
            </a:r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Typically, most </a:t>
            </a:r>
            <a:r>
              <a:rPr lang="en-US" sz="3200" dirty="0" err="1"/>
              <a:t>Feistel</a:t>
            </a:r>
            <a:r>
              <a:rPr lang="en-US" sz="3200" dirty="0"/>
              <a:t> ciphers are iterated for about 16 rounds.</a:t>
            </a:r>
          </a:p>
          <a:p>
            <a:r>
              <a:rPr lang="en-US" sz="3200" dirty="0"/>
              <a:t>Different “sub-keys” are used for each round.</a:t>
            </a:r>
          </a:p>
          <a:p>
            <a:endParaRPr lang="en-US" sz="3200" dirty="0"/>
          </a:p>
          <a:p>
            <a:r>
              <a:rPr lang="en-US" sz="3200" dirty="0"/>
              <a:t>Even a weak round function can yield a strong </a:t>
            </a:r>
            <a:r>
              <a:rPr lang="en-US" sz="3200" dirty="0" err="1"/>
              <a:t>Feistel</a:t>
            </a:r>
            <a:r>
              <a:rPr lang="en-US" sz="3200" dirty="0"/>
              <a:t> cipher if iterated sufficiently.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E319-F3BA-4E23-A963-0552D5740E14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Encryption Standard (DES)</a:t>
            </a:r>
          </a:p>
        </p:txBody>
      </p:sp>
      <p:sp>
        <p:nvSpPr>
          <p:cNvPr id="1004547" name="Rectangle 3"/>
          <p:cNvSpPr>
            <a:spLocks noChangeArrowheads="1"/>
          </p:cNvSpPr>
          <p:nvPr/>
        </p:nvSpPr>
        <p:spPr bwMode="auto">
          <a:xfrm>
            <a:off x="3962400" y="3048000"/>
            <a:ext cx="1828800" cy="2438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Block</a:t>
            </a:r>
          </a:p>
          <a:p>
            <a:pPr algn="ctr"/>
            <a:r>
              <a:rPr lang="en-US"/>
              <a:t>Cipher</a:t>
            </a:r>
          </a:p>
        </p:txBody>
      </p:sp>
      <p:sp>
        <p:nvSpPr>
          <p:cNvPr id="1004548" name="Line 4"/>
          <p:cNvSpPr>
            <a:spLocks noChangeShapeType="1"/>
          </p:cNvSpPr>
          <p:nvPr/>
        </p:nvSpPr>
        <p:spPr bwMode="auto">
          <a:xfrm>
            <a:off x="914400" y="4267200"/>
            <a:ext cx="3048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549" name="Text Box 5"/>
          <p:cNvSpPr txBox="1">
            <a:spLocks noChangeArrowheads="1"/>
          </p:cNvSpPr>
          <p:nvPr/>
        </p:nvSpPr>
        <p:spPr bwMode="auto">
          <a:xfrm>
            <a:off x="2851150" y="2406650"/>
            <a:ext cx="301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64-bit Plaintext</a:t>
            </a:r>
          </a:p>
        </p:txBody>
      </p:sp>
      <p:sp>
        <p:nvSpPr>
          <p:cNvPr id="1004550" name="Text Box 6"/>
          <p:cNvSpPr txBox="1">
            <a:spLocks noChangeArrowheads="1"/>
          </p:cNvSpPr>
          <p:nvPr/>
        </p:nvSpPr>
        <p:spPr bwMode="auto">
          <a:xfrm>
            <a:off x="5365750" y="5607050"/>
            <a:ext cx="332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64-bit </a:t>
            </a:r>
            <a:r>
              <a:rPr lang="en-US" dirty="0" err="1"/>
              <a:t>Ciphertext</a:t>
            </a:r>
            <a:endParaRPr lang="en-US" dirty="0"/>
          </a:p>
        </p:txBody>
      </p:sp>
      <p:sp>
        <p:nvSpPr>
          <p:cNvPr id="1004551" name="Freeform 7"/>
          <p:cNvSpPr>
            <a:spLocks/>
          </p:cNvSpPr>
          <p:nvPr/>
        </p:nvSpPr>
        <p:spPr bwMode="auto">
          <a:xfrm>
            <a:off x="4465638" y="2598738"/>
            <a:ext cx="411162" cy="449262"/>
          </a:xfrm>
          <a:custGeom>
            <a:avLst/>
            <a:gdLst>
              <a:gd name="T0" fmla="*/ 0 w 259"/>
              <a:gd name="T1" fmla="*/ 0 h 331"/>
              <a:gd name="T2" fmla="*/ 257 w 259"/>
              <a:gd name="T3" fmla="*/ 0 h 331"/>
              <a:gd name="T4" fmla="*/ 259 w 259"/>
              <a:gd name="T5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9" h="331">
                <a:moveTo>
                  <a:pt x="0" y="0"/>
                </a:moveTo>
                <a:lnTo>
                  <a:pt x="257" y="0"/>
                </a:lnTo>
                <a:lnTo>
                  <a:pt x="259" y="331"/>
                </a:ln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552" name="Text Box 8"/>
          <p:cNvSpPr txBox="1">
            <a:spLocks noChangeArrowheads="1"/>
          </p:cNvSpPr>
          <p:nvPr/>
        </p:nvSpPr>
        <p:spPr bwMode="auto">
          <a:xfrm>
            <a:off x="1752600" y="385445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56-bit Key</a:t>
            </a:r>
          </a:p>
        </p:txBody>
      </p:sp>
      <p:sp>
        <p:nvSpPr>
          <p:cNvPr id="1004553" name="Freeform 9"/>
          <p:cNvSpPr>
            <a:spLocks/>
          </p:cNvSpPr>
          <p:nvPr/>
        </p:nvSpPr>
        <p:spPr bwMode="auto">
          <a:xfrm>
            <a:off x="4873625" y="5486400"/>
            <a:ext cx="482600" cy="328613"/>
          </a:xfrm>
          <a:custGeom>
            <a:avLst/>
            <a:gdLst>
              <a:gd name="T0" fmla="*/ 2 w 304"/>
              <a:gd name="T1" fmla="*/ 0 h 207"/>
              <a:gd name="T2" fmla="*/ 0 w 304"/>
              <a:gd name="T3" fmla="*/ 207 h 207"/>
              <a:gd name="T4" fmla="*/ 304 w 304"/>
              <a:gd name="T5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207">
                <a:moveTo>
                  <a:pt x="2" y="0"/>
                </a:moveTo>
                <a:lnTo>
                  <a:pt x="0" y="207"/>
                </a:lnTo>
                <a:lnTo>
                  <a:pt x="304" y="207"/>
                </a:ln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6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55FA-4814-46F5-B53A-B8632C89F795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Encryption Standard (DES)</a:t>
            </a:r>
          </a:p>
        </p:txBody>
      </p:sp>
      <p:sp>
        <p:nvSpPr>
          <p:cNvPr id="1005571" name="Rectangle 3"/>
          <p:cNvSpPr>
            <a:spLocks noChangeArrowheads="1"/>
          </p:cNvSpPr>
          <p:nvPr/>
        </p:nvSpPr>
        <p:spPr bwMode="auto">
          <a:xfrm>
            <a:off x="3962400" y="3048000"/>
            <a:ext cx="1828800" cy="2438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5572" name="Line 4"/>
          <p:cNvSpPr>
            <a:spLocks noChangeShapeType="1"/>
          </p:cNvSpPr>
          <p:nvPr/>
        </p:nvSpPr>
        <p:spPr bwMode="auto">
          <a:xfrm>
            <a:off x="914400" y="4267200"/>
            <a:ext cx="3048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75" name="Freeform 7"/>
          <p:cNvSpPr>
            <a:spLocks/>
          </p:cNvSpPr>
          <p:nvPr/>
        </p:nvSpPr>
        <p:spPr bwMode="auto">
          <a:xfrm>
            <a:off x="4465638" y="2598738"/>
            <a:ext cx="411162" cy="449262"/>
          </a:xfrm>
          <a:custGeom>
            <a:avLst/>
            <a:gdLst>
              <a:gd name="T0" fmla="*/ 0 w 259"/>
              <a:gd name="T1" fmla="*/ 0 h 331"/>
              <a:gd name="T2" fmla="*/ 257 w 259"/>
              <a:gd name="T3" fmla="*/ 0 h 331"/>
              <a:gd name="T4" fmla="*/ 259 w 259"/>
              <a:gd name="T5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9" h="331">
                <a:moveTo>
                  <a:pt x="0" y="0"/>
                </a:moveTo>
                <a:lnTo>
                  <a:pt x="257" y="0"/>
                </a:lnTo>
                <a:lnTo>
                  <a:pt x="259" y="331"/>
                </a:ln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77" name="Freeform 9"/>
          <p:cNvSpPr>
            <a:spLocks/>
          </p:cNvSpPr>
          <p:nvPr/>
        </p:nvSpPr>
        <p:spPr bwMode="auto">
          <a:xfrm>
            <a:off x="4873625" y="5486400"/>
            <a:ext cx="482600" cy="328613"/>
          </a:xfrm>
          <a:custGeom>
            <a:avLst/>
            <a:gdLst>
              <a:gd name="T0" fmla="*/ 2 w 304"/>
              <a:gd name="T1" fmla="*/ 0 h 207"/>
              <a:gd name="T2" fmla="*/ 0 w 304"/>
              <a:gd name="T3" fmla="*/ 207 h 207"/>
              <a:gd name="T4" fmla="*/ 304 w 304"/>
              <a:gd name="T5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207">
                <a:moveTo>
                  <a:pt x="2" y="0"/>
                </a:moveTo>
                <a:lnTo>
                  <a:pt x="0" y="207"/>
                </a:lnTo>
                <a:lnTo>
                  <a:pt x="304" y="207"/>
                </a:ln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78" name="Line 10"/>
          <p:cNvSpPr>
            <a:spLocks noChangeShapeType="1"/>
          </p:cNvSpPr>
          <p:nvPr/>
        </p:nvSpPr>
        <p:spPr bwMode="auto">
          <a:xfrm>
            <a:off x="3962400" y="32004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79" name="Line 11"/>
          <p:cNvSpPr>
            <a:spLocks noChangeShapeType="1"/>
          </p:cNvSpPr>
          <p:nvPr/>
        </p:nvSpPr>
        <p:spPr bwMode="auto">
          <a:xfrm>
            <a:off x="3962400" y="33528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0" name="Line 12"/>
          <p:cNvSpPr>
            <a:spLocks noChangeShapeType="1"/>
          </p:cNvSpPr>
          <p:nvPr/>
        </p:nvSpPr>
        <p:spPr bwMode="auto">
          <a:xfrm>
            <a:off x="3962400" y="3505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1" name="Line 13"/>
          <p:cNvSpPr>
            <a:spLocks noChangeShapeType="1"/>
          </p:cNvSpPr>
          <p:nvPr/>
        </p:nvSpPr>
        <p:spPr bwMode="auto">
          <a:xfrm>
            <a:off x="3962400" y="36576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2" name="Line 14"/>
          <p:cNvSpPr>
            <a:spLocks noChangeShapeType="1"/>
          </p:cNvSpPr>
          <p:nvPr/>
        </p:nvSpPr>
        <p:spPr bwMode="auto">
          <a:xfrm>
            <a:off x="3962400" y="3810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3" name="Line 15"/>
          <p:cNvSpPr>
            <a:spLocks noChangeShapeType="1"/>
          </p:cNvSpPr>
          <p:nvPr/>
        </p:nvSpPr>
        <p:spPr bwMode="auto">
          <a:xfrm>
            <a:off x="3962400" y="39624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4" name="Line 16"/>
          <p:cNvSpPr>
            <a:spLocks noChangeShapeType="1"/>
          </p:cNvSpPr>
          <p:nvPr/>
        </p:nvSpPr>
        <p:spPr bwMode="auto">
          <a:xfrm>
            <a:off x="3962400" y="41148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5" name="Line 17"/>
          <p:cNvSpPr>
            <a:spLocks noChangeShapeType="1"/>
          </p:cNvSpPr>
          <p:nvPr/>
        </p:nvSpPr>
        <p:spPr bwMode="auto">
          <a:xfrm>
            <a:off x="3962400" y="4267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6" name="Line 18"/>
          <p:cNvSpPr>
            <a:spLocks noChangeShapeType="1"/>
          </p:cNvSpPr>
          <p:nvPr/>
        </p:nvSpPr>
        <p:spPr bwMode="auto">
          <a:xfrm>
            <a:off x="3962400" y="44196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7" name="Line 19"/>
          <p:cNvSpPr>
            <a:spLocks noChangeShapeType="1"/>
          </p:cNvSpPr>
          <p:nvPr/>
        </p:nvSpPr>
        <p:spPr bwMode="auto">
          <a:xfrm>
            <a:off x="3962400" y="4572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8" name="Line 20"/>
          <p:cNvSpPr>
            <a:spLocks noChangeShapeType="1"/>
          </p:cNvSpPr>
          <p:nvPr/>
        </p:nvSpPr>
        <p:spPr bwMode="auto">
          <a:xfrm>
            <a:off x="3962400" y="47244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89" name="Line 21"/>
          <p:cNvSpPr>
            <a:spLocks noChangeShapeType="1"/>
          </p:cNvSpPr>
          <p:nvPr/>
        </p:nvSpPr>
        <p:spPr bwMode="auto">
          <a:xfrm>
            <a:off x="3962400" y="48768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90" name="Line 22"/>
          <p:cNvSpPr>
            <a:spLocks noChangeShapeType="1"/>
          </p:cNvSpPr>
          <p:nvPr/>
        </p:nvSpPr>
        <p:spPr bwMode="auto">
          <a:xfrm>
            <a:off x="3962400" y="5029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91" name="Line 23"/>
          <p:cNvSpPr>
            <a:spLocks noChangeShapeType="1"/>
          </p:cNvSpPr>
          <p:nvPr/>
        </p:nvSpPr>
        <p:spPr bwMode="auto">
          <a:xfrm>
            <a:off x="3962400" y="51816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92" name="Line 24"/>
          <p:cNvSpPr>
            <a:spLocks noChangeShapeType="1"/>
          </p:cNvSpPr>
          <p:nvPr/>
        </p:nvSpPr>
        <p:spPr bwMode="auto">
          <a:xfrm>
            <a:off x="3962400" y="5334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93" name="AutoShape 25"/>
          <p:cNvSpPr>
            <a:spLocks/>
          </p:cNvSpPr>
          <p:nvPr/>
        </p:nvSpPr>
        <p:spPr bwMode="auto">
          <a:xfrm>
            <a:off x="6019800" y="3048000"/>
            <a:ext cx="457200" cy="2438400"/>
          </a:xfrm>
          <a:prstGeom prst="rightBrace">
            <a:avLst>
              <a:gd name="adj1" fmla="val 44444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594" name="Text Box 26"/>
          <p:cNvSpPr txBox="1">
            <a:spLocks noChangeArrowheads="1"/>
          </p:cNvSpPr>
          <p:nvPr/>
        </p:nvSpPr>
        <p:spPr bwMode="auto">
          <a:xfrm>
            <a:off x="6705600" y="3686175"/>
            <a:ext cx="1974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 Feistel</a:t>
            </a:r>
          </a:p>
          <a:p>
            <a:r>
              <a:rPr lang="en-US"/>
              <a:t>Rounds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851150" y="2406650"/>
            <a:ext cx="301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64-bit Plaintext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1752600" y="385445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56-bit Key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5365750" y="5607050"/>
            <a:ext cx="332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64-bit </a:t>
            </a:r>
            <a:r>
              <a:rPr lang="en-US" dirty="0" err="1"/>
              <a:t>Ciphertext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8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E2DE-F94A-4F1B-9B63-4688714F4878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Encryption Standard (DES)</a:t>
            </a:r>
          </a:p>
        </p:txBody>
      </p:sp>
      <p:sp>
        <p:nvSpPr>
          <p:cNvPr id="1006595" name="Rectangle 3"/>
          <p:cNvSpPr>
            <a:spLocks noChangeArrowheads="1"/>
          </p:cNvSpPr>
          <p:nvPr/>
        </p:nvSpPr>
        <p:spPr bwMode="auto">
          <a:xfrm>
            <a:off x="3962400" y="3048000"/>
            <a:ext cx="1828800" cy="2438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6596" name="Line 4"/>
          <p:cNvSpPr>
            <a:spLocks noChangeShapeType="1"/>
          </p:cNvSpPr>
          <p:nvPr/>
        </p:nvSpPr>
        <p:spPr bwMode="auto">
          <a:xfrm>
            <a:off x="914400" y="4267200"/>
            <a:ext cx="3048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599" name="Freeform 7"/>
          <p:cNvSpPr>
            <a:spLocks/>
          </p:cNvSpPr>
          <p:nvPr/>
        </p:nvSpPr>
        <p:spPr bwMode="auto">
          <a:xfrm>
            <a:off x="4465638" y="2598738"/>
            <a:ext cx="411162" cy="449262"/>
          </a:xfrm>
          <a:custGeom>
            <a:avLst/>
            <a:gdLst>
              <a:gd name="T0" fmla="*/ 0 w 259"/>
              <a:gd name="T1" fmla="*/ 0 h 331"/>
              <a:gd name="T2" fmla="*/ 257 w 259"/>
              <a:gd name="T3" fmla="*/ 0 h 331"/>
              <a:gd name="T4" fmla="*/ 259 w 259"/>
              <a:gd name="T5" fmla="*/ 331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9" h="331">
                <a:moveTo>
                  <a:pt x="0" y="0"/>
                </a:moveTo>
                <a:lnTo>
                  <a:pt x="257" y="0"/>
                </a:lnTo>
                <a:lnTo>
                  <a:pt x="259" y="331"/>
                </a:ln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1" name="Freeform 9"/>
          <p:cNvSpPr>
            <a:spLocks/>
          </p:cNvSpPr>
          <p:nvPr/>
        </p:nvSpPr>
        <p:spPr bwMode="auto">
          <a:xfrm>
            <a:off x="4873625" y="5486400"/>
            <a:ext cx="482600" cy="328613"/>
          </a:xfrm>
          <a:custGeom>
            <a:avLst/>
            <a:gdLst>
              <a:gd name="T0" fmla="*/ 2 w 304"/>
              <a:gd name="T1" fmla="*/ 0 h 207"/>
              <a:gd name="T2" fmla="*/ 0 w 304"/>
              <a:gd name="T3" fmla="*/ 207 h 207"/>
              <a:gd name="T4" fmla="*/ 304 w 304"/>
              <a:gd name="T5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207">
                <a:moveTo>
                  <a:pt x="2" y="0"/>
                </a:moveTo>
                <a:lnTo>
                  <a:pt x="0" y="207"/>
                </a:lnTo>
                <a:lnTo>
                  <a:pt x="304" y="207"/>
                </a:ln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2" name="Line 10"/>
          <p:cNvSpPr>
            <a:spLocks noChangeShapeType="1"/>
          </p:cNvSpPr>
          <p:nvPr/>
        </p:nvSpPr>
        <p:spPr bwMode="auto">
          <a:xfrm>
            <a:off x="3962400" y="32004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3" name="Line 11"/>
          <p:cNvSpPr>
            <a:spLocks noChangeShapeType="1"/>
          </p:cNvSpPr>
          <p:nvPr/>
        </p:nvSpPr>
        <p:spPr bwMode="auto">
          <a:xfrm>
            <a:off x="3962400" y="33528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4" name="Line 12"/>
          <p:cNvSpPr>
            <a:spLocks noChangeShapeType="1"/>
          </p:cNvSpPr>
          <p:nvPr/>
        </p:nvSpPr>
        <p:spPr bwMode="auto">
          <a:xfrm>
            <a:off x="3962400" y="3505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5" name="Line 13"/>
          <p:cNvSpPr>
            <a:spLocks noChangeShapeType="1"/>
          </p:cNvSpPr>
          <p:nvPr/>
        </p:nvSpPr>
        <p:spPr bwMode="auto">
          <a:xfrm>
            <a:off x="3962400" y="36576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6" name="Line 14"/>
          <p:cNvSpPr>
            <a:spLocks noChangeShapeType="1"/>
          </p:cNvSpPr>
          <p:nvPr/>
        </p:nvSpPr>
        <p:spPr bwMode="auto">
          <a:xfrm>
            <a:off x="3962400" y="3810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7" name="Line 15"/>
          <p:cNvSpPr>
            <a:spLocks noChangeShapeType="1"/>
          </p:cNvSpPr>
          <p:nvPr/>
        </p:nvSpPr>
        <p:spPr bwMode="auto">
          <a:xfrm>
            <a:off x="3962400" y="39624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8" name="Line 16"/>
          <p:cNvSpPr>
            <a:spLocks noChangeShapeType="1"/>
          </p:cNvSpPr>
          <p:nvPr/>
        </p:nvSpPr>
        <p:spPr bwMode="auto">
          <a:xfrm>
            <a:off x="3962400" y="41148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09" name="Line 17"/>
          <p:cNvSpPr>
            <a:spLocks noChangeShapeType="1"/>
          </p:cNvSpPr>
          <p:nvPr/>
        </p:nvSpPr>
        <p:spPr bwMode="auto">
          <a:xfrm>
            <a:off x="3962400" y="4267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0" name="Line 18"/>
          <p:cNvSpPr>
            <a:spLocks noChangeShapeType="1"/>
          </p:cNvSpPr>
          <p:nvPr/>
        </p:nvSpPr>
        <p:spPr bwMode="auto">
          <a:xfrm>
            <a:off x="3962400" y="44196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1" name="Line 19"/>
          <p:cNvSpPr>
            <a:spLocks noChangeShapeType="1"/>
          </p:cNvSpPr>
          <p:nvPr/>
        </p:nvSpPr>
        <p:spPr bwMode="auto">
          <a:xfrm>
            <a:off x="3962400" y="4572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2" name="Line 20"/>
          <p:cNvSpPr>
            <a:spLocks noChangeShapeType="1"/>
          </p:cNvSpPr>
          <p:nvPr/>
        </p:nvSpPr>
        <p:spPr bwMode="auto">
          <a:xfrm>
            <a:off x="3962400" y="47244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3" name="Line 21"/>
          <p:cNvSpPr>
            <a:spLocks noChangeShapeType="1"/>
          </p:cNvSpPr>
          <p:nvPr/>
        </p:nvSpPr>
        <p:spPr bwMode="auto">
          <a:xfrm>
            <a:off x="3962400" y="48768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4" name="Line 22"/>
          <p:cNvSpPr>
            <a:spLocks noChangeShapeType="1"/>
          </p:cNvSpPr>
          <p:nvPr/>
        </p:nvSpPr>
        <p:spPr bwMode="auto">
          <a:xfrm>
            <a:off x="3962400" y="5029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5" name="Line 23"/>
          <p:cNvSpPr>
            <a:spLocks noChangeShapeType="1"/>
          </p:cNvSpPr>
          <p:nvPr/>
        </p:nvSpPr>
        <p:spPr bwMode="auto">
          <a:xfrm>
            <a:off x="3962400" y="51816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6" name="Line 24"/>
          <p:cNvSpPr>
            <a:spLocks noChangeShapeType="1"/>
          </p:cNvSpPr>
          <p:nvPr/>
        </p:nvSpPr>
        <p:spPr bwMode="auto">
          <a:xfrm>
            <a:off x="3962400" y="5334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7" name="AutoShape 25"/>
          <p:cNvSpPr>
            <a:spLocks/>
          </p:cNvSpPr>
          <p:nvPr/>
        </p:nvSpPr>
        <p:spPr bwMode="auto">
          <a:xfrm>
            <a:off x="6019800" y="3048000"/>
            <a:ext cx="457200" cy="2438400"/>
          </a:xfrm>
          <a:prstGeom prst="rightBrace">
            <a:avLst>
              <a:gd name="adj1" fmla="val 44444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6618" name="Text Box 26"/>
          <p:cNvSpPr txBox="1">
            <a:spLocks noChangeArrowheads="1"/>
          </p:cNvSpPr>
          <p:nvPr/>
        </p:nvSpPr>
        <p:spPr bwMode="auto">
          <a:xfrm>
            <a:off x="6705600" y="3686175"/>
            <a:ext cx="1974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16 Feistel</a:t>
            </a:r>
          </a:p>
          <a:p>
            <a:r>
              <a:rPr lang="en-US"/>
              <a:t>Rounds</a:t>
            </a:r>
          </a:p>
        </p:txBody>
      </p:sp>
      <p:sp>
        <p:nvSpPr>
          <p:cNvPr id="1006619" name="Rectangle 27"/>
          <p:cNvSpPr>
            <a:spLocks noChangeArrowheads="1"/>
          </p:cNvSpPr>
          <p:nvPr/>
        </p:nvSpPr>
        <p:spPr bwMode="auto">
          <a:xfrm>
            <a:off x="3962400" y="3200400"/>
            <a:ext cx="1828800" cy="1524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851150" y="2406650"/>
            <a:ext cx="301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64-bit Plaintext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752600" y="385445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56-bit Key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5365750" y="5607050"/>
            <a:ext cx="332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64-bit </a:t>
            </a:r>
            <a:r>
              <a:rPr lang="en-US" dirty="0" err="1"/>
              <a:t>Ciphertext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last time that in a public key cryptosystem, each participant has a key pair consisting of related keys</a:t>
            </a:r>
          </a:p>
          <a:p>
            <a:pPr lvl="1"/>
            <a:r>
              <a:rPr lang="en-US" dirty="0" smtClean="0"/>
              <a:t>Alice (or anyone) encrypts to Bob using Bob’s public key</a:t>
            </a:r>
          </a:p>
          <a:p>
            <a:pPr lvl="1"/>
            <a:r>
              <a:rPr lang="en-US" dirty="0" smtClean="0"/>
              <a:t>Bob decrypts with Bob’s private key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480C-1E40-4A2D-920C-672334D4F94F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8DFA-C170-4AA0-8013-39C01DE6CF1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 Round</a:t>
            </a:r>
          </a:p>
        </p:txBody>
      </p:sp>
      <p:grpSp>
        <p:nvGrpSpPr>
          <p:cNvPr id="1007619" name="Group 3"/>
          <p:cNvGrpSpPr>
            <a:grpSpLocks/>
          </p:cNvGrpSpPr>
          <p:nvPr/>
        </p:nvGrpSpPr>
        <p:grpSpPr bwMode="auto">
          <a:xfrm>
            <a:off x="2971800" y="2590800"/>
            <a:ext cx="3124200" cy="2438400"/>
            <a:chOff x="1872" y="1632"/>
            <a:chExt cx="1968" cy="1536"/>
          </a:xfrm>
        </p:grpSpPr>
        <p:sp>
          <p:nvSpPr>
            <p:cNvPr id="1007620" name="Rectangle 4"/>
            <p:cNvSpPr>
              <a:spLocks noChangeArrowheads="1"/>
            </p:cNvSpPr>
            <p:nvPr/>
          </p:nvSpPr>
          <p:spPr bwMode="auto">
            <a:xfrm>
              <a:off x="1872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1" name="Rectangle 5"/>
            <p:cNvSpPr>
              <a:spLocks noChangeArrowheads="1"/>
            </p:cNvSpPr>
            <p:nvPr/>
          </p:nvSpPr>
          <p:spPr bwMode="auto">
            <a:xfrm>
              <a:off x="2880" y="1632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2" name="Rectangle 6"/>
            <p:cNvSpPr>
              <a:spLocks noChangeArrowheads="1"/>
            </p:cNvSpPr>
            <p:nvPr/>
          </p:nvSpPr>
          <p:spPr bwMode="auto">
            <a:xfrm>
              <a:off x="2592" y="1920"/>
              <a:ext cx="528" cy="38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Ugly</a:t>
              </a:r>
              <a:endParaRPr lang="en-US"/>
            </a:p>
          </p:txBody>
        </p:sp>
        <p:sp>
          <p:nvSpPr>
            <p:cNvPr id="1007623" name="Rectangle 7"/>
            <p:cNvSpPr>
              <a:spLocks noChangeArrowheads="1"/>
            </p:cNvSpPr>
            <p:nvPr/>
          </p:nvSpPr>
          <p:spPr bwMode="auto">
            <a:xfrm>
              <a:off x="1872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4" name="Rectangle 8"/>
            <p:cNvSpPr>
              <a:spLocks noChangeArrowheads="1"/>
            </p:cNvSpPr>
            <p:nvPr/>
          </p:nvSpPr>
          <p:spPr bwMode="auto">
            <a:xfrm>
              <a:off x="2880" y="3024"/>
              <a:ext cx="960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5" name="Line 9"/>
            <p:cNvSpPr>
              <a:spLocks noChangeShapeType="1"/>
            </p:cNvSpPr>
            <p:nvPr/>
          </p:nvSpPr>
          <p:spPr bwMode="auto">
            <a:xfrm>
              <a:off x="3120" y="2112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6" name="Line 10"/>
            <p:cNvSpPr>
              <a:spLocks noChangeShapeType="1"/>
            </p:cNvSpPr>
            <p:nvPr/>
          </p:nvSpPr>
          <p:spPr bwMode="auto">
            <a:xfrm>
              <a:off x="2448" y="21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7" name="Oval 11"/>
            <p:cNvSpPr>
              <a:spLocks noChangeArrowheads="1"/>
            </p:cNvSpPr>
            <p:nvPr/>
          </p:nvSpPr>
          <p:spPr bwMode="auto">
            <a:xfrm>
              <a:off x="2256" y="201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8" name="Line 12"/>
            <p:cNvSpPr>
              <a:spLocks noChangeShapeType="1"/>
            </p:cNvSpPr>
            <p:nvPr/>
          </p:nvSpPr>
          <p:spPr bwMode="auto">
            <a:xfrm>
              <a:off x="2352" y="1872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29" name="Line 13"/>
            <p:cNvSpPr>
              <a:spLocks noChangeShapeType="1"/>
            </p:cNvSpPr>
            <p:nvPr/>
          </p:nvSpPr>
          <p:spPr bwMode="auto">
            <a:xfrm>
              <a:off x="3360" y="1776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0" name="Line 14"/>
            <p:cNvSpPr>
              <a:spLocks noChangeShapeType="1"/>
            </p:cNvSpPr>
            <p:nvPr/>
          </p:nvSpPr>
          <p:spPr bwMode="auto">
            <a:xfrm flipH="1">
              <a:off x="2256" y="2112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1" name="Line 15"/>
            <p:cNvSpPr>
              <a:spLocks noChangeShapeType="1"/>
            </p:cNvSpPr>
            <p:nvPr/>
          </p:nvSpPr>
          <p:spPr bwMode="auto">
            <a:xfrm>
              <a:off x="2352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2" name="Line 16"/>
            <p:cNvSpPr>
              <a:spLocks noChangeShapeType="1"/>
            </p:cNvSpPr>
            <p:nvPr/>
          </p:nvSpPr>
          <p:spPr bwMode="auto">
            <a:xfrm>
              <a:off x="3360" y="278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3" name="Line 17"/>
            <p:cNvSpPr>
              <a:spLocks noChangeShapeType="1"/>
            </p:cNvSpPr>
            <p:nvPr/>
          </p:nvSpPr>
          <p:spPr bwMode="auto">
            <a:xfrm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4" name="Line 18"/>
            <p:cNvSpPr>
              <a:spLocks noChangeShapeType="1"/>
            </p:cNvSpPr>
            <p:nvPr/>
          </p:nvSpPr>
          <p:spPr bwMode="auto">
            <a:xfrm flipH="1">
              <a:off x="2352" y="2352"/>
              <a:ext cx="100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5" name="Line 19"/>
            <p:cNvSpPr>
              <a:spLocks noChangeShapeType="1"/>
            </p:cNvSpPr>
            <p:nvPr/>
          </p:nvSpPr>
          <p:spPr bwMode="auto">
            <a:xfrm>
              <a:off x="2352" y="1776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6" name="Rectangle 20"/>
            <p:cNvSpPr>
              <a:spLocks noChangeArrowheads="1"/>
            </p:cNvSpPr>
            <p:nvPr/>
          </p:nvSpPr>
          <p:spPr bwMode="auto">
            <a:xfrm>
              <a:off x="2832" y="1632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637" name="Rectangle 21"/>
            <p:cNvSpPr>
              <a:spLocks noChangeArrowheads="1"/>
            </p:cNvSpPr>
            <p:nvPr/>
          </p:nvSpPr>
          <p:spPr bwMode="auto">
            <a:xfrm>
              <a:off x="2832" y="3024"/>
              <a:ext cx="48" cy="144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FA27-91B2-422B-AE82-724C582E335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DES Round Function</a:t>
            </a:r>
          </a:p>
        </p:txBody>
      </p:sp>
      <p:grpSp>
        <p:nvGrpSpPr>
          <p:cNvPr id="1008643" name="Group 3"/>
          <p:cNvGrpSpPr>
            <a:grpSpLocks/>
          </p:cNvGrpSpPr>
          <p:nvPr/>
        </p:nvGrpSpPr>
        <p:grpSpPr bwMode="auto">
          <a:xfrm>
            <a:off x="685800" y="1752600"/>
            <a:ext cx="8305800" cy="4876800"/>
            <a:chOff x="432" y="1104"/>
            <a:chExt cx="5232" cy="3072"/>
          </a:xfrm>
        </p:grpSpPr>
        <p:sp>
          <p:nvSpPr>
            <p:cNvPr id="1008644" name="Rectangle 4"/>
            <p:cNvSpPr>
              <a:spLocks noChangeArrowheads="1"/>
            </p:cNvSpPr>
            <p:nvPr/>
          </p:nvSpPr>
          <p:spPr bwMode="auto">
            <a:xfrm>
              <a:off x="432" y="1248"/>
              <a:ext cx="5232" cy="26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08645" name="Rectangle 5"/>
            <p:cNvSpPr>
              <a:spLocks noChangeArrowheads="1"/>
            </p:cNvSpPr>
            <p:nvPr/>
          </p:nvSpPr>
          <p:spPr bwMode="auto">
            <a:xfrm>
              <a:off x="4800" y="1248"/>
              <a:ext cx="864" cy="62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46" name="Rectangle 6"/>
            <p:cNvSpPr>
              <a:spLocks noChangeArrowheads="1"/>
            </p:cNvSpPr>
            <p:nvPr/>
          </p:nvSpPr>
          <p:spPr bwMode="auto">
            <a:xfrm>
              <a:off x="2160" y="1632"/>
              <a:ext cx="1152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47" name="Oval 7"/>
            <p:cNvSpPr>
              <a:spLocks noChangeArrowheads="1"/>
            </p:cNvSpPr>
            <p:nvPr/>
          </p:nvSpPr>
          <p:spPr bwMode="auto">
            <a:xfrm>
              <a:off x="2640" y="201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48" name="Line 8"/>
            <p:cNvSpPr>
              <a:spLocks noChangeShapeType="1"/>
            </p:cNvSpPr>
            <p:nvPr/>
          </p:nvSpPr>
          <p:spPr bwMode="auto">
            <a:xfrm flipH="1">
              <a:off x="2640" y="2112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49" name="Rectangle 9"/>
            <p:cNvSpPr>
              <a:spLocks noChangeArrowheads="1"/>
            </p:cNvSpPr>
            <p:nvPr/>
          </p:nvSpPr>
          <p:spPr bwMode="auto">
            <a:xfrm>
              <a:off x="672" y="2016"/>
              <a:ext cx="1152" cy="19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0" name="Text Box 10"/>
            <p:cNvSpPr txBox="1">
              <a:spLocks noChangeArrowheads="1"/>
            </p:cNvSpPr>
            <p:nvPr/>
          </p:nvSpPr>
          <p:spPr bwMode="auto">
            <a:xfrm>
              <a:off x="720" y="1612"/>
              <a:ext cx="10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Sub-key</a:t>
              </a:r>
            </a:p>
          </p:txBody>
        </p:sp>
        <p:sp>
          <p:nvSpPr>
            <p:cNvPr id="1008651" name="Line 11"/>
            <p:cNvSpPr>
              <a:spLocks noChangeShapeType="1"/>
            </p:cNvSpPr>
            <p:nvPr/>
          </p:nvSpPr>
          <p:spPr bwMode="auto">
            <a:xfrm>
              <a:off x="1824" y="2112"/>
              <a:ext cx="81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2" name="Line 12"/>
            <p:cNvSpPr>
              <a:spLocks noChangeShapeType="1"/>
            </p:cNvSpPr>
            <p:nvPr/>
          </p:nvSpPr>
          <p:spPr bwMode="auto">
            <a:xfrm>
              <a:off x="2736" y="1776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3" name="Line 13"/>
            <p:cNvSpPr>
              <a:spLocks noChangeShapeType="1"/>
            </p:cNvSpPr>
            <p:nvPr/>
          </p:nvSpPr>
          <p:spPr bwMode="auto">
            <a:xfrm>
              <a:off x="2736" y="2016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4" name="Rectangle 14"/>
            <p:cNvSpPr>
              <a:spLocks noChangeArrowheads="1"/>
            </p:cNvSpPr>
            <p:nvPr/>
          </p:nvSpPr>
          <p:spPr bwMode="auto">
            <a:xfrm>
              <a:off x="2160" y="2544"/>
              <a:ext cx="1152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5" name="Line 15"/>
            <p:cNvSpPr>
              <a:spLocks noChangeShapeType="1"/>
            </p:cNvSpPr>
            <p:nvPr/>
          </p:nvSpPr>
          <p:spPr bwMode="auto">
            <a:xfrm>
              <a:off x="2304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6" name="Line 16"/>
            <p:cNvSpPr>
              <a:spLocks noChangeShapeType="1"/>
            </p:cNvSpPr>
            <p:nvPr/>
          </p:nvSpPr>
          <p:spPr bwMode="auto">
            <a:xfrm>
              <a:off x="2448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7" name="Line 17"/>
            <p:cNvSpPr>
              <a:spLocks noChangeShapeType="1"/>
            </p:cNvSpPr>
            <p:nvPr/>
          </p:nvSpPr>
          <p:spPr bwMode="auto">
            <a:xfrm>
              <a:off x="2592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8" name="Line 18"/>
            <p:cNvSpPr>
              <a:spLocks noChangeShapeType="1"/>
            </p:cNvSpPr>
            <p:nvPr/>
          </p:nvSpPr>
          <p:spPr bwMode="auto">
            <a:xfrm>
              <a:off x="2736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59" name="Line 19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0" name="Line 20"/>
            <p:cNvSpPr>
              <a:spLocks noChangeShapeType="1"/>
            </p:cNvSpPr>
            <p:nvPr/>
          </p:nvSpPr>
          <p:spPr bwMode="auto">
            <a:xfrm>
              <a:off x="3024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1" name="Line 21"/>
            <p:cNvSpPr>
              <a:spLocks noChangeShapeType="1"/>
            </p:cNvSpPr>
            <p:nvPr/>
          </p:nvSpPr>
          <p:spPr bwMode="auto">
            <a:xfrm>
              <a:off x="3168" y="254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2" name="Rectangle 22"/>
            <p:cNvSpPr>
              <a:spLocks noChangeArrowheads="1"/>
            </p:cNvSpPr>
            <p:nvPr/>
          </p:nvSpPr>
          <p:spPr bwMode="auto">
            <a:xfrm>
              <a:off x="2160" y="3024"/>
              <a:ext cx="1152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3" name="Line 23"/>
            <p:cNvSpPr>
              <a:spLocks noChangeShapeType="1"/>
            </p:cNvSpPr>
            <p:nvPr/>
          </p:nvSpPr>
          <p:spPr bwMode="auto">
            <a:xfrm>
              <a:off x="2304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4" name="Line 24"/>
            <p:cNvSpPr>
              <a:spLocks noChangeShapeType="1"/>
            </p:cNvSpPr>
            <p:nvPr/>
          </p:nvSpPr>
          <p:spPr bwMode="auto">
            <a:xfrm>
              <a:off x="2448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5" name="Line 25"/>
            <p:cNvSpPr>
              <a:spLocks noChangeShapeType="1"/>
            </p:cNvSpPr>
            <p:nvPr/>
          </p:nvSpPr>
          <p:spPr bwMode="auto">
            <a:xfrm>
              <a:off x="2592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6" name="Line 26"/>
            <p:cNvSpPr>
              <a:spLocks noChangeShapeType="1"/>
            </p:cNvSpPr>
            <p:nvPr/>
          </p:nvSpPr>
          <p:spPr bwMode="auto">
            <a:xfrm>
              <a:off x="2736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7" name="Line 27"/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8" name="Line 28"/>
            <p:cNvSpPr>
              <a:spLocks noChangeShapeType="1"/>
            </p:cNvSpPr>
            <p:nvPr/>
          </p:nvSpPr>
          <p:spPr bwMode="auto">
            <a:xfrm>
              <a:off x="3024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69" name="Line 29"/>
            <p:cNvSpPr>
              <a:spLocks noChangeShapeType="1"/>
            </p:cNvSpPr>
            <p:nvPr/>
          </p:nvSpPr>
          <p:spPr bwMode="auto">
            <a:xfrm>
              <a:off x="3168" y="302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0" name="Line 30"/>
            <p:cNvSpPr>
              <a:spLocks noChangeShapeType="1"/>
            </p:cNvSpPr>
            <p:nvPr/>
          </p:nvSpPr>
          <p:spPr bwMode="auto">
            <a:xfrm>
              <a:off x="2256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1" name="Line 31"/>
            <p:cNvSpPr>
              <a:spLocks noChangeShapeType="1"/>
            </p:cNvSpPr>
            <p:nvPr/>
          </p:nvSpPr>
          <p:spPr bwMode="auto">
            <a:xfrm>
              <a:off x="2400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2" name="Line 32"/>
            <p:cNvSpPr>
              <a:spLocks noChangeShapeType="1"/>
            </p:cNvSpPr>
            <p:nvPr/>
          </p:nvSpPr>
          <p:spPr bwMode="auto">
            <a:xfrm>
              <a:off x="2544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3" name="Line 33"/>
            <p:cNvSpPr>
              <a:spLocks noChangeShapeType="1"/>
            </p:cNvSpPr>
            <p:nvPr/>
          </p:nvSpPr>
          <p:spPr bwMode="auto">
            <a:xfrm>
              <a:off x="2688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4" name="Line 34"/>
            <p:cNvSpPr>
              <a:spLocks noChangeShapeType="1"/>
            </p:cNvSpPr>
            <p:nvPr/>
          </p:nvSpPr>
          <p:spPr bwMode="auto">
            <a:xfrm>
              <a:off x="2832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5" name="Line 35"/>
            <p:cNvSpPr>
              <a:spLocks noChangeShapeType="1"/>
            </p:cNvSpPr>
            <p:nvPr/>
          </p:nvSpPr>
          <p:spPr bwMode="auto">
            <a:xfrm>
              <a:off x="2976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6" name="Line 36"/>
            <p:cNvSpPr>
              <a:spLocks noChangeShapeType="1"/>
            </p:cNvSpPr>
            <p:nvPr/>
          </p:nvSpPr>
          <p:spPr bwMode="auto">
            <a:xfrm>
              <a:off x="3120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7" name="Line 37"/>
            <p:cNvSpPr>
              <a:spLocks noChangeShapeType="1"/>
            </p:cNvSpPr>
            <p:nvPr/>
          </p:nvSpPr>
          <p:spPr bwMode="auto">
            <a:xfrm>
              <a:off x="3264" y="268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78" name="Text Box 38"/>
            <p:cNvSpPr txBox="1">
              <a:spLocks noChangeArrowheads="1"/>
            </p:cNvSpPr>
            <p:nvPr/>
          </p:nvSpPr>
          <p:spPr bwMode="auto">
            <a:xfrm>
              <a:off x="3428" y="2640"/>
              <a:ext cx="2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4-bit substitutions</a:t>
              </a:r>
            </a:p>
          </p:txBody>
        </p:sp>
        <p:sp>
          <p:nvSpPr>
            <p:cNvPr id="1008679" name="Rectangle 39"/>
            <p:cNvSpPr>
              <a:spLocks noChangeArrowheads="1"/>
            </p:cNvSpPr>
            <p:nvPr/>
          </p:nvSpPr>
          <p:spPr bwMode="auto">
            <a:xfrm>
              <a:off x="2160" y="3552"/>
              <a:ext cx="1152" cy="144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0" name="Line 40"/>
            <p:cNvSpPr>
              <a:spLocks noChangeShapeType="1"/>
            </p:cNvSpPr>
            <p:nvPr/>
          </p:nvSpPr>
          <p:spPr bwMode="auto">
            <a:xfrm>
              <a:off x="2208" y="3168"/>
              <a:ext cx="192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1" name="Line 41"/>
            <p:cNvSpPr>
              <a:spLocks noChangeShapeType="1"/>
            </p:cNvSpPr>
            <p:nvPr/>
          </p:nvSpPr>
          <p:spPr bwMode="auto">
            <a:xfrm>
              <a:off x="2304" y="3168"/>
              <a:ext cx="72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2" name="Line 42"/>
            <p:cNvSpPr>
              <a:spLocks noChangeShapeType="1"/>
            </p:cNvSpPr>
            <p:nvPr/>
          </p:nvSpPr>
          <p:spPr bwMode="auto">
            <a:xfrm flipH="1">
              <a:off x="2208" y="3168"/>
              <a:ext cx="192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3" name="Line 43"/>
            <p:cNvSpPr>
              <a:spLocks noChangeShapeType="1"/>
            </p:cNvSpPr>
            <p:nvPr/>
          </p:nvSpPr>
          <p:spPr bwMode="auto">
            <a:xfrm flipH="1">
              <a:off x="2496" y="3168"/>
              <a:ext cx="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4" name="Line 44"/>
            <p:cNvSpPr>
              <a:spLocks noChangeShapeType="1"/>
            </p:cNvSpPr>
            <p:nvPr/>
          </p:nvSpPr>
          <p:spPr bwMode="auto">
            <a:xfrm>
              <a:off x="2592" y="3168"/>
              <a:ext cx="24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5" name="Line 45"/>
            <p:cNvSpPr>
              <a:spLocks noChangeShapeType="1"/>
            </p:cNvSpPr>
            <p:nvPr/>
          </p:nvSpPr>
          <p:spPr bwMode="auto">
            <a:xfrm flipH="1">
              <a:off x="2592" y="3168"/>
              <a:ext cx="96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6" name="Line 46"/>
            <p:cNvSpPr>
              <a:spLocks noChangeShapeType="1"/>
            </p:cNvSpPr>
            <p:nvPr/>
          </p:nvSpPr>
          <p:spPr bwMode="auto">
            <a:xfrm>
              <a:off x="2784" y="3168"/>
              <a:ext cx="528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7" name="Line 47"/>
            <p:cNvSpPr>
              <a:spLocks noChangeShapeType="1"/>
            </p:cNvSpPr>
            <p:nvPr/>
          </p:nvSpPr>
          <p:spPr bwMode="auto">
            <a:xfrm flipH="1">
              <a:off x="2688" y="3168"/>
              <a:ext cx="192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8" name="Line 48"/>
            <p:cNvSpPr>
              <a:spLocks noChangeShapeType="1"/>
            </p:cNvSpPr>
            <p:nvPr/>
          </p:nvSpPr>
          <p:spPr bwMode="auto">
            <a:xfrm flipH="1">
              <a:off x="2880" y="3168"/>
              <a:ext cx="96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89" name="Line 49"/>
            <p:cNvSpPr>
              <a:spLocks noChangeShapeType="1"/>
            </p:cNvSpPr>
            <p:nvPr/>
          </p:nvSpPr>
          <p:spPr bwMode="auto">
            <a:xfrm>
              <a:off x="3072" y="3168"/>
              <a:ext cx="96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0" name="Line 50"/>
            <p:cNvSpPr>
              <a:spLocks noChangeShapeType="1"/>
            </p:cNvSpPr>
            <p:nvPr/>
          </p:nvSpPr>
          <p:spPr bwMode="auto">
            <a:xfrm flipH="1">
              <a:off x="2256" y="3168"/>
              <a:ext cx="912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1" name="Line 51"/>
            <p:cNvSpPr>
              <a:spLocks noChangeShapeType="1"/>
            </p:cNvSpPr>
            <p:nvPr/>
          </p:nvSpPr>
          <p:spPr bwMode="auto">
            <a:xfrm flipH="1">
              <a:off x="3072" y="3168"/>
              <a:ext cx="192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2" name="Text Box 52"/>
            <p:cNvSpPr txBox="1">
              <a:spLocks noChangeArrowheads="1"/>
            </p:cNvSpPr>
            <p:nvPr/>
          </p:nvSpPr>
          <p:spPr bwMode="auto">
            <a:xfrm>
              <a:off x="3348" y="3168"/>
              <a:ext cx="22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32-bit permutation</a:t>
              </a:r>
            </a:p>
          </p:txBody>
        </p:sp>
        <p:sp>
          <p:nvSpPr>
            <p:cNvPr id="1008693" name="Text Box 53"/>
            <p:cNvSpPr txBox="1">
              <a:spLocks noChangeArrowheads="1"/>
            </p:cNvSpPr>
            <p:nvPr/>
          </p:nvSpPr>
          <p:spPr bwMode="auto">
            <a:xfrm>
              <a:off x="4896" y="1344"/>
              <a:ext cx="6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Ugly</a:t>
              </a:r>
            </a:p>
          </p:txBody>
        </p:sp>
        <p:sp>
          <p:nvSpPr>
            <p:cNvPr id="1008694" name="Line 54"/>
            <p:cNvSpPr>
              <a:spLocks noChangeShapeType="1"/>
            </p:cNvSpPr>
            <p:nvPr/>
          </p:nvSpPr>
          <p:spPr bwMode="auto">
            <a:xfrm>
              <a:off x="2736" y="1104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5" name="Line 55"/>
            <p:cNvSpPr>
              <a:spLocks noChangeShapeType="1"/>
            </p:cNvSpPr>
            <p:nvPr/>
          </p:nvSpPr>
          <p:spPr bwMode="auto">
            <a:xfrm>
              <a:off x="2736" y="3696"/>
              <a:ext cx="0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6" name="Line 56"/>
            <p:cNvSpPr>
              <a:spLocks noChangeShapeType="1"/>
            </p:cNvSpPr>
            <p:nvPr/>
          </p:nvSpPr>
          <p:spPr bwMode="auto">
            <a:xfrm>
              <a:off x="2304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7" name="Line 57"/>
            <p:cNvSpPr>
              <a:spLocks noChangeShapeType="1"/>
            </p:cNvSpPr>
            <p:nvPr/>
          </p:nvSpPr>
          <p:spPr bwMode="auto">
            <a:xfrm>
              <a:off x="2448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8" name="Line 58"/>
            <p:cNvSpPr>
              <a:spLocks noChangeShapeType="1"/>
            </p:cNvSpPr>
            <p:nvPr/>
          </p:nvSpPr>
          <p:spPr bwMode="auto">
            <a:xfrm>
              <a:off x="2592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699" name="Line 59"/>
            <p:cNvSpPr>
              <a:spLocks noChangeShapeType="1"/>
            </p:cNvSpPr>
            <p:nvPr/>
          </p:nvSpPr>
          <p:spPr bwMode="auto">
            <a:xfrm>
              <a:off x="2736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700" name="Line 60"/>
            <p:cNvSpPr>
              <a:spLocks noChangeShapeType="1"/>
            </p:cNvSpPr>
            <p:nvPr/>
          </p:nvSpPr>
          <p:spPr bwMode="auto">
            <a:xfrm>
              <a:off x="2880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701" name="Line 61"/>
            <p:cNvSpPr>
              <a:spLocks noChangeShapeType="1"/>
            </p:cNvSpPr>
            <p:nvPr/>
          </p:nvSpPr>
          <p:spPr bwMode="auto">
            <a:xfrm>
              <a:off x="3024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702" name="Line 62"/>
            <p:cNvSpPr>
              <a:spLocks noChangeShapeType="1"/>
            </p:cNvSpPr>
            <p:nvPr/>
          </p:nvSpPr>
          <p:spPr bwMode="auto">
            <a:xfrm>
              <a:off x="3168" y="16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703" name="Text Box 63"/>
            <p:cNvSpPr txBox="1">
              <a:spLocks noChangeArrowheads="1"/>
            </p:cNvSpPr>
            <p:nvPr/>
          </p:nvSpPr>
          <p:spPr bwMode="auto">
            <a:xfrm>
              <a:off x="2784" y="1228"/>
              <a:ext cx="8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32 bits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474D-DB50-4749-A021-C80F49FF69AC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9666" name="Rectangle 2"/>
          <p:cNvSpPr>
            <a:spLocks noChangeArrowheads="1"/>
          </p:cNvSpPr>
          <p:nvPr/>
        </p:nvSpPr>
        <p:spPr bwMode="auto">
          <a:xfrm>
            <a:off x="685800" y="1981200"/>
            <a:ext cx="8305800" cy="426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09667" name="AutoShape 3"/>
          <p:cNvSpPr>
            <a:spLocks noChangeArrowheads="1"/>
          </p:cNvSpPr>
          <p:nvPr/>
        </p:nvSpPr>
        <p:spPr bwMode="auto">
          <a:xfrm flipV="1">
            <a:off x="2971800" y="2590800"/>
            <a:ext cx="2743200" cy="228600"/>
          </a:xfrm>
          <a:custGeom>
            <a:avLst/>
            <a:gdLst>
              <a:gd name="G0" fmla="+- 3688 0 0"/>
              <a:gd name="G1" fmla="+- 21600 0 3688"/>
              <a:gd name="G2" fmla="*/ 3688 1 2"/>
              <a:gd name="G3" fmla="+- 21600 0 G2"/>
              <a:gd name="G4" fmla="+/ 3688 21600 2"/>
              <a:gd name="G5" fmla="+/ G1 0 2"/>
              <a:gd name="G6" fmla="*/ 21600 21600 3688"/>
              <a:gd name="G7" fmla="*/ G6 1 2"/>
              <a:gd name="G8" fmla="+- 21600 0 G7"/>
              <a:gd name="G9" fmla="*/ 21600 1 2"/>
              <a:gd name="G10" fmla="+- 3688 0 G9"/>
              <a:gd name="G11" fmla="?: G10 G8 0"/>
              <a:gd name="G12" fmla="?: G10 G7 21600"/>
              <a:gd name="T0" fmla="*/ 19756 w 21600"/>
              <a:gd name="T1" fmla="*/ 10800 h 21600"/>
              <a:gd name="T2" fmla="*/ 10800 w 21600"/>
              <a:gd name="T3" fmla="*/ 21600 h 21600"/>
              <a:gd name="T4" fmla="*/ 1844 w 21600"/>
              <a:gd name="T5" fmla="*/ 10800 h 21600"/>
              <a:gd name="T6" fmla="*/ 10800 w 21600"/>
              <a:gd name="T7" fmla="*/ 0 h 21600"/>
              <a:gd name="T8" fmla="*/ 3644 w 21600"/>
              <a:gd name="T9" fmla="*/ 3644 h 21600"/>
              <a:gd name="T10" fmla="*/ 17956 w 21600"/>
              <a:gd name="T11" fmla="*/ 1795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88" y="21600"/>
                </a:lnTo>
                <a:lnTo>
                  <a:pt x="1791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 DES Round Function</a:t>
            </a:r>
          </a:p>
        </p:txBody>
      </p:sp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7620000" y="1981200"/>
            <a:ext cx="13716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0" name="Oval 6"/>
          <p:cNvSpPr>
            <a:spLocks noChangeArrowheads="1"/>
          </p:cNvSpPr>
          <p:nvPr/>
        </p:nvSpPr>
        <p:spPr bwMode="auto">
          <a:xfrm>
            <a:off x="4191000" y="3200400"/>
            <a:ext cx="304800" cy="3048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1" name="Line 7"/>
          <p:cNvSpPr>
            <a:spLocks noChangeShapeType="1"/>
          </p:cNvSpPr>
          <p:nvPr/>
        </p:nvSpPr>
        <p:spPr bwMode="auto">
          <a:xfrm flipH="1">
            <a:off x="4191000" y="3352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2" name="Rectangle 8"/>
          <p:cNvSpPr>
            <a:spLocks noChangeArrowheads="1"/>
          </p:cNvSpPr>
          <p:nvPr/>
        </p:nvSpPr>
        <p:spPr bwMode="auto">
          <a:xfrm>
            <a:off x="1066800" y="3200400"/>
            <a:ext cx="2438400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3" name="Text Box 9"/>
          <p:cNvSpPr txBox="1">
            <a:spLocks noChangeArrowheads="1"/>
          </p:cNvSpPr>
          <p:nvPr/>
        </p:nvSpPr>
        <p:spPr bwMode="auto">
          <a:xfrm>
            <a:off x="1143000" y="2559050"/>
            <a:ext cx="170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Sub-key</a:t>
            </a:r>
          </a:p>
        </p:txBody>
      </p:sp>
      <p:sp>
        <p:nvSpPr>
          <p:cNvPr id="1009674" name="Line 10"/>
          <p:cNvSpPr>
            <a:spLocks noChangeShapeType="1"/>
          </p:cNvSpPr>
          <p:nvPr/>
        </p:nvSpPr>
        <p:spPr bwMode="auto">
          <a:xfrm>
            <a:off x="3505200" y="3352800"/>
            <a:ext cx="68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5" name="Line 11"/>
          <p:cNvSpPr>
            <a:spLocks noChangeShapeType="1"/>
          </p:cNvSpPr>
          <p:nvPr/>
        </p:nvSpPr>
        <p:spPr bwMode="auto">
          <a:xfrm>
            <a:off x="4343400" y="28194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6" name="Line 12"/>
          <p:cNvSpPr>
            <a:spLocks noChangeShapeType="1"/>
          </p:cNvSpPr>
          <p:nvPr/>
        </p:nvSpPr>
        <p:spPr bwMode="auto">
          <a:xfrm>
            <a:off x="4343400" y="32004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7" name="Rectangle 13"/>
          <p:cNvSpPr>
            <a:spLocks noChangeArrowheads="1"/>
          </p:cNvSpPr>
          <p:nvPr/>
        </p:nvSpPr>
        <p:spPr bwMode="auto">
          <a:xfrm>
            <a:off x="3429000" y="4800600"/>
            <a:ext cx="18288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8" name="Line 14"/>
          <p:cNvSpPr>
            <a:spLocks noChangeShapeType="1"/>
          </p:cNvSpPr>
          <p:nvPr/>
        </p:nvSpPr>
        <p:spPr bwMode="auto">
          <a:xfrm>
            <a:off x="36576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>
            <a:off x="38862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>
            <a:off x="41148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>
            <a:off x="43434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2" name="Line 18"/>
          <p:cNvSpPr>
            <a:spLocks noChangeShapeType="1"/>
          </p:cNvSpPr>
          <p:nvPr/>
        </p:nvSpPr>
        <p:spPr bwMode="auto">
          <a:xfrm>
            <a:off x="45720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3" name="Line 19"/>
          <p:cNvSpPr>
            <a:spLocks noChangeShapeType="1"/>
          </p:cNvSpPr>
          <p:nvPr/>
        </p:nvSpPr>
        <p:spPr bwMode="auto">
          <a:xfrm>
            <a:off x="48006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4" name="Line 20"/>
          <p:cNvSpPr>
            <a:spLocks noChangeShapeType="1"/>
          </p:cNvSpPr>
          <p:nvPr/>
        </p:nvSpPr>
        <p:spPr bwMode="auto">
          <a:xfrm>
            <a:off x="5029200" y="4800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5" name="Line 21"/>
          <p:cNvSpPr>
            <a:spLocks noChangeShapeType="1"/>
          </p:cNvSpPr>
          <p:nvPr/>
        </p:nvSpPr>
        <p:spPr bwMode="auto">
          <a:xfrm>
            <a:off x="35814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6" name="Line 22"/>
          <p:cNvSpPr>
            <a:spLocks noChangeShapeType="1"/>
          </p:cNvSpPr>
          <p:nvPr/>
        </p:nvSpPr>
        <p:spPr bwMode="auto">
          <a:xfrm>
            <a:off x="38100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7" name="Line 23"/>
          <p:cNvSpPr>
            <a:spLocks noChangeShapeType="1"/>
          </p:cNvSpPr>
          <p:nvPr/>
        </p:nvSpPr>
        <p:spPr bwMode="auto">
          <a:xfrm>
            <a:off x="40386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8" name="Line 24"/>
          <p:cNvSpPr>
            <a:spLocks noChangeShapeType="1"/>
          </p:cNvSpPr>
          <p:nvPr/>
        </p:nvSpPr>
        <p:spPr bwMode="auto">
          <a:xfrm>
            <a:off x="42672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89" name="Line 25"/>
          <p:cNvSpPr>
            <a:spLocks noChangeShapeType="1"/>
          </p:cNvSpPr>
          <p:nvPr/>
        </p:nvSpPr>
        <p:spPr bwMode="auto">
          <a:xfrm>
            <a:off x="44958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0" name="Line 26"/>
          <p:cNvSpPr>
            <a:spLocks noChangeShapeType="1"/>
          </p:cNvSpPr>
          <p:nvPr/>
        </p:nvSpPr>
        <p:spPr bwMode="auto">
          <a:xfrm>
            <a:off x="47244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1" name="Line 27"/>
          <p:cNvSpPr>
            <a:spLocks noChangeShapeType="1"/>
          </p:cNvSpPr>
          <p:nvPr/>
        </p:nvSpPr>
        <p:spPr bwMode="auto">
          <a:xfrm>
            <a:off x="49530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2" name="Line 2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3" name="Text Box 29"/>
          <p:cNvSpPr txBox="1">
            <a:spLocks noChangeArrowheads="1"/>
          </p:cNvSpPr>
          <p:nvPr/>
        </p:nvSpPr>
        <p:spPr bwMode="auto">
          <a:xfrm>
            <a:off x="5181600" y="4191000"/>
            <a:ext cx="382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6/4-bit substitutions</a:t>
            </a:r>
          </a:p>
        </p:txBody>
      </p:sp>
      <p:sp>
        <p:nvSpPr>
          <p:cNvPr id="1009694" name="Rectangle 30"/>
          <p:cNvSpPr>
            <a:spLocks noChangeArrowheads="1"/>
          </p:cNvSpPr>
          <p:nvPr/>
        </p:nvSpPr>
        <p:spPr bwMode="auto">
          <a:xfrm>
            <a:off x="3429000" y="5638800"/>
            <a:ext cx="18288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5" name="Line 31"/>
          <p:cNvSpPr>
            <a:spLocks noChangeShapeType="1"/>
          </p:cNvSpPr>
          <p:nvPr/>
        </p:nvSpPr>
        <p:spPr bwMode="auto">
          <a:xfrm>
            <a:off x="3505200" y="5029200"/>
            <a:ext cx="304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6" name="Line 32"/>
          <p:cNvSpPr>
            <a:spLocks noChangeShapeType="1"/>
          </p:cNvSpPr>
          <p:nvPr/>
        </p:nvSpPr>
        <p:spPr bwMode="auto">
          <a:xfrm>
            <a:off x="3657600" y="5029200"/>
            <a:ext cx="11430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7" name="Line 33"/>
          <p:cNvSpPr>
            <a:spLocks noChangeShapeType="1"/>
          </p:cNvSpPr>
          <p:nvPr/>
        </p:nvSpPr>
        <p:spPr bwMode="auto">
          <a:xfrm flipH="1">
            <a:off x="3505200" y="5029200"/>
            <a:ext cx="304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8" name="Line 34"/>
          <p:cNvSpPr>
            <a:spLocks noChangeShapeType="1"/>
          </p:cNvSpPr>
          <p:nvPr/>
        </p:nvSpPr>
        <p:spPr bwMode="auto">
          <a:xfrm flipH="1">
            <a:off x="3962400" y="50292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99" name="Line 35"/>
          <p:cNvSpPr>
            <a:spLocks noChangeShapeType="1"/>
          </p:cNvSpPr>
          <p:nvPr/>
        </p:nvSpPr>
        <p:spPr bwMode="auto">
          <a:xfrm>
            <a:off x="4114800" y="5029200"/>
            <a:ext cx="3810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0" name="Line 36"/>
          <p:cNvSpPr>
            <a:spLocks noChangeShapeType="1"/>
          </p:cNvSpPr>
          <p:nvPr/>
        </p:nvSpPr>
        <p:spPr bwMode="auto">
          <a:xfrm flipH="1">
            <a:off x="4114800" y="5029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1" name="Line 37"/>
          <p:cNvSpPr>
            <a:spLocks noChangeShapeType="1"/>
          </p:cNvSpPr>
          <p:nvPr/>
        </p:nvSpPr>
        <p:spPr bwMode="auto">
          <a:xfrm>
            <a:off x="4419600" y="5029200"/>
            <a:ext cx="838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2" name="Line 38"/>
          <p:cNvSpPr>
            <a:spLocks noChangeShapeType="1"/>
          </p:cNvSpPr>
          <p:nvPr/>
        </p:nvSpPr>
        <p:spPr bwMode="auto">
          <a:xfrm flipH="1">
            <a:off x="4267200" y="5029200"/>
            <a:ext cx="304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3" name="Line 39"/>
          <p:cNvSpPr>
            <a:spLocks noChangeShapeType="1"/>
          </p:cNvSpPr>
          <p:nvPr/>
        </p:nvSpPr>
        <p:spPr bwMode="auto">
          <a:xfrm flipH="1">
            <a:off x="4572000" y="5029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4" name="Line 40"/>
          <p:cNvSpPr>
            <a:spLocks noChangeShapeType="1"/>
          </p:cNvSpPr>
          <p:nvPr/>
        </p:nvSpPr>
        <p:spPr bwMode="auto">
          <a:xfrm>
            <a:off x="4876800" y="5029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5" name="Line 41"/>
          <p:cNvSpPr>
            <a:spLocks noChangeShapeType="1"/>
          </p:cNvSpPr>
          <p:nvPr/>
        </p:nvSpPr>
        <p:spPr bwMode="auto">
          <a:xfrm flipH="1">
            <a:off x="3581400" y="5029200"/>
            <a:ext cx="1447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6" name="Line 42"/>
          <p:cNvSpPr>
            <a:spLocks noChangeShapeType="1"/>
          </p:cNvSpPr>
          <p:nvPr/>
        </p:nvSpPr>
        <p:spPr bwMode="auto">
          <a:xfrm flipH="1">
            <a:off x="4876800" y="5029200"/>
            <a:ext cx="304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07" name="Text Box 43"/>
          <p:cNvSpPr txBox="1">
            <a:spLocks noChangeArrowheads="1"/>
          </p:cNvSpPr>
          <p:nvPr/>
        </p:nvSpPr>
        <p:spPr bwMode="auto">
          <a:xfrm>
            <a:off x="5314950" y="5029200"/>
            <a:ext cx="360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32-bit permutation</a:t>
            </a:r>
          </a:p>
        </p:txBody>
      </p:sp>
      <p:sp>
        <p:nvSpPr>
          <p:cNvPr id="1009708" name="Text Box 44"/>
          <p:cNvSpPr txBox="1">
            <a:spLocks noChangeArrowheads="1"/>
          </p:cNvSpPr>
          <p:nvPr/>
        </p:nvSpPr>
        <p:spPr bwMode="auto">
          <a:xfrm>
            <a:off x="7772400" y="21336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Ugly</a:t>
            </a:r>
          </a:p>
        </p:txBody>
      </p:sp>
      <p:sp>
        <p:nvSpPr>
          <p:cNvPr id="1009709" name="Line 45"/>
          <p:cNvSpPr>
            <a:spLocks noChangeShapeType="1"/>
          </p:cNvSpPr>
          <p:nvPr/>
        </p:nvSpPr>
        <p:spPr bwMode="auto">
          <a:xfrm>
            <a:off x="4343400" y="17526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0" name="Line 46"/>
          <p:cNvSpPr>
            <a:spLocks noChangeShapeType="1"/>
          </p:cNvSpPr>
          <p:nvPr/>
        </p:nvSpPr>
        <p:spPr bwMode="auto">
          <a:xfrm>
            <a:off x="4343400" y="58674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1" name="Line 47"/>
          <p:cNvSpPr>
            <a:spLocks noChangeShapeType="1"/>
          </p:cNvSpPr>
          <p:nvPr/>
        </p:nvSpPr>
        <p:spPr bwMode="auto">
          <a:xfrm flipH="1">
            <a:off x="3352800" y="2590800"/>
            <a:ext cx="304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2" name="Line 48"/>
          <p:cNvSpPr>
            <a:spLocks noChangeShapeType="1"/>
          </p:cNvSpPr>
          <p:nvPr/>
        </p:nvSpPr>
        <p:spPr bwMode="auto">
          <a:xfrm flipH="1">
            <a:off x="3733800" y="25908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3" name="Line 49"/>
          <p:cNvSpPr>
            <a:spLocks noChangeShapeType="1"/>
          </p:cNvSpPr>
          <p:nvPr/>
        </p:nvSpPr>
        <p:spPr bwMode="auto">
          <a:xfrm flipH="1">
            <a:off x="4038600" y="2590800"/>
            <a:ext cx="762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4" name="Line 50"/>
          <p:cNvSpPr>
            <a:spLocks noChangeShapeType="1"/>
          </p:cNvSpPr>
          <p:nvPr/>
        </p:nvSpPr>
        <p:spPr bwMode="auto">
          <a:xfrm>
            <a:off x="4343400" y="25908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5" name="Line 51"/>
          <p:cNvSpPr>
            <a:spLocks noChangeShapeType="1"/>
          </p:cNvSpPr>
          <p:nvPr/>
        </p:nvSpPr>
        <p:spPr bwMode="auto">
          <a:xfrm>
            <a:off x="4572000" y="2590800"/>
            <a:ext cx="762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6" name="Line 52"/>
          <p:cNvSpPr>
            <a:spLocks noChangeShapeType="1"/>
          </p:cNvSpPr>
          <p:nvPr/>
        </p:nvSpPr>
        <p:spPr bwMode="auto">
          <a:xfrm>
            <a:off x="4800600" y="25908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7" name="Line 53"/>
          <p:cNvSpPr>
            <a:spLocks noChangeShapeType="1"/>
          </p:cNvSpPr>
          <p:nvPr/>
        </p:nvSpPr>
        <p:spPr bwMode="auto">
          <a:xfrm>
            <a:off x="5029200" y="2590800"/>
            <a:ext cx="304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8" name="AutoShape 54"/>
          <p:cNvSpPr>
            <a:spLocks noChangeArrowheads="1"/>
          </p:cNvSpPr>
          <p:nvPr/>
        </p:nvSpPr>
        <p:spPr bwMode="auto">
          <a:xfrm>
            <a:off x="2971800" y="4038600"/>
            <a:ext cx="2743200" cy="228600"/>
          </a:xfrm>
          <a:custGeom>
            <a:avLst/>
            <a:gdLst>
              <a:gd name="G0" fmla="+- 3688 0 0"/>
              <a:gd name="G1" fmla="+- 21600 0 3688"/>
              <a:gd name="G2" fmla="*/ 3688 1 2"/>
              <a:gd name="G3" fmla="+- 21600 0 G2"/>
              <a:gd name="G4" fmla="+/ 3688 21600 2"/>
              <a:gd name="G5" fmla="+/ G1 0 2"/>
              <a:gd name="G6" fmla="*/ 21600 21600 3688"/>
              <a:gd name="G7" fmla="*/ G6 1 2"/>
              <a:gd name="G8" fmla="+- 21600 0 G7"/>
              <a:gd name="G9" fmla="*/ 21600 1 2"/>
              <a:gd name="G10" fmla="+- 3688 0 G9"/>
              <a:gd name="G11" fmla="?: G10 G8 0"/>
              <a:gd name="G12" fmla="?: G10 G7 21600"/>
              <a:gd name="T0" fmla="*/ 19756 w 21600"/>
              <a:gd name="T1" fmla="*/ 10800 h 21600"/>
              <a:gd name="T2" fmla="*/ 10800 w 21600"/>
              <a:gd name="T3" fmla="*/ 21600 h 21600"/>
              <a:gd name="T4" fmla="*/ 1844 w 21600"/>
              <a:gd name="T5" fmla="*/ 10800 h 21600"/>
              <a:gd name="T6" fmla="*/ 10800 w 21600"/>
              <a:gd name="T7" fmla="*/ 0 h 21600"/>
              <a:gd name="T8" fmla="*/ 3644 w 21600"/>
              <a:gd name="T9" fmla="*/ 3644 h 21600"/>
              <a:gd name="T10" fmla="*/ 17956 w 21600"/>
              <a:gd name="T11" fmla="*/ 1795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688" y="21600"/>
                </a:lnTo>
                <a:lnTo>
                  <a:pt x="1791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19" name="Line 55"/>
          <p:cNvSpPr>
            <a:spLocks noChangeShapeType="1"/>
          </p:cNvSpPr>
          <p:nvPr/>
        </p:nvSpPr>
        <p:spPr bwMode="auto">
          <a:xfrm>
            <a:off x="3352800" y="4038600"/>
            <a:ext cx="304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0" name="Line 56"/>
          <p:cNvSpPr>
            <a:spLocks noChangeShapeType="1"/>
          </p:cNvSpPr>
          <p:nvPr/>
        </p:nvSpPr>
        <p:spPr bwMode="auto">
          <a:xfrm>
            <a:off x="3733800" y="40386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1" name="Line 57"/>
          <p:cNvSpPr>
            <a:spLocks noChangeShapeType="1"/>
          </p:cNvSpPr>
          <p:nvPr/>
        </p:nvSpPr>
        <p:spPr bwMode="auto">
          <a:xfrm>
            <a:off x="4038600" y="4038600"/>
            <a:ext cx="762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2" name="Line 58"/>
          <p:cNvSpPr>
            <a:spLocks noChangeShapeType="1"/>
          </p:cNvSpPr>
          <p:nvPr/>
        </p:nvSpPr>
        <p:spPr bwMode="auto">
          <a:xfrm>
            <a:off x="4343400" y="40386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3" name="Line 59"/>
          <p:cNvSpPr>
            <a:spLocks noChangeShapeType="1"/>
          </p:cNvSpPr>
          <p:nvPr/>
        </p:nvSpPr>
        <p:spPr bwMode="auto">
          <a:xfrm flipH="1">
            <a:off x="4572000" y="4038600"/>
            <a:ext cx="762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4" name="Line 60"/>
          <p:cNvSpPr>
            <a:spLocks noChangeShapeType="1"/>
          </p:cNvSpPr>
          <p:nvPr/>
        </p:nvSpPr>
        <p:spPr bwMode="auto">
          <a:xfrm flipH="1">
            <a:off x="4800600" y="4038600"/>
            <a:ext cx="1524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5" name="Line 61"/>
          <p:cNvSpPr>
            <a:spLocks noChangeShapeType="1"/>
          </p:cNvSpPr>
          <p:nvPr/>
        </p:nvSpPr>
        <p:spPr bwMode="auto">
          <a:xfrm flipH="1">
            <a:off x="5029200" y="4038600"/>
            <a:ext cx="30480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726" name="Text Box 62"/>
          <p:cNvSpPr txBox="1">
            <a:spLocks noChangeArrowheads="1"/>
          </p:cNvSpPr>
          <p:nvPr/>
        </p:nvSpPr>
        <p:spPr bwMode="auto">
          <a:xfrm>
            <a:off x="4419600" y="194945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32 bits</a:t>
            </a:r>
          </a:p>
        </p:txBody>
      </p:sp>
      <p:sp>
        <p:nvSpPr>
          <p:cNvPr id="1009727" name="Text Box 63"/>
          <p:cNvSpPr txBox="1">
            <a:spLocks noChangeArrowheads="1"/>
          </p:cNvSpPr>
          <p:nvPr/>
        </p:nvSpPr>
        <p:spPr bwMode="auto">
          <a:xfrm>
            <a:off x="4419600" y="271145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48 bits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Advanced Encryption Standard</a:t>
            </a:r>
            <a:endParaRPr lang="en-US"/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competition run by NIST to replace DES</a:t>
            </a:r>
          </a:p>
          <a:p>
            <a:r>
              <a:rPr lang="en-US" dirty="0" smtClean="0"/>
              <a:t>128-bit block size</a:t>
            </a:r>
          </a:p>
          <a:p>
            <a:r>
              <a:rPr lang="en-US" dirty="0" smtClean="0"/>
              <a:t>Key sizes of 128, 192, and 256 bits</a:t>
            </a:r>
          </a:p>
          <a:p>
            <a:endParaRPr lang="en-US" dirty="0" smtClean="0"/>
          </a:p>
          <a:p>
            <a:r>
              <a:rPr lang="en-US" dirty="0" smtClean="0"/>
              <a:t>15 ciphers were submitted</a:t>
            </a:r>
          </a:p>
          <a:p>
            <a:r>
              <a:rPr lang="en-US" dirty="0" smtClean="0"/>
              <a:t>5 finalists were chosen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460B-F01A-456E-818A-66F2F69C323B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03D1-E47A-4B0B-AF44-6EFFFE12A721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9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AES Finalists</a:t>
            </a:r>
            <a:endParaRPr lang="en-US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MARS (IBM submission)</a:t>
            </a:r>
          </a:p>
          <a:p>
            <a:r>
              <a:rPr lang="en-US" smtClean="0"/>
              <a:t>RC6 (RSA Labs submission)</a:t>
            </a:r>
          </a:p>
          <a:p>
            <a:r>
              <a:rPr lang="en-US" smtClean="0"/>
              <a:t>Rijndael (Joan Daemen and Vincent Rijmen)</a:t>
            </a:r>
          </a:p>
          <a:p>
            <a:r>
              <a:rPr lang="en-US" smtClean="0"/>
              <a:t>Serpent (Anderson, Biham, and Knudsen)</a:t>
            </a:r>
          </a:p>
          <a:p>
            <a:r>
              <a:rPr lang="en-US" smtClean="0"/>
              <a:t>Twofish (Schneier, et. al.)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6E44-AF3D-40CC-BD03-F5DC3C6D0AFE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908A-FE0E-4A33-8677-7AC6F9B1523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AES Finalists</a:t>
            </a:r>
            <a:endParaRPr lang="en-US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MARS (IBM submission)</a:t>
            </a:r>
          </a:p>
          <a:p>
            <a:r>
              <a:rPr lang="en-US" dirty="0" smtClean="0"/>
              <a:t>RC6 (RSA Labs submission)</a:t>
            </a:r>
          </a:p>
          <a:p>
            <a:r>
              <a:rPr lang="en-US" b="1" dirty="0" err="1" smtClean="0">
                <a:solidFill>
                  <a:srgbClr val="00B0F0"/>
                </a:solidFill>
              </a:rPr>
              <a:t>Rijndael</a:t>
            </a:r>
            <a:r>
              <a:rPr lang="en-US" b="1" dirty="0" smtClean="0">
                <a:solidFill>
                  <a:srgbClr val="00B0F0"/>
                </a:solidFill>
              </a:rPr>
              <a:t> (Joan </a:t>
            </a:r>
            <a:r>
              <a:rPr lang="en-US" b="1" dirty="0" err="1" smtClean="0">
                <a:solidFill>
                  <a:srgbClr val="00B0F0"/>
                </a:solidFill>
              </a:rPr>
              <a:t>Daemen</a:t>
            </a:r>
            <a:r>
              <a:rPr lang="en-US" b="1" dirty="0" smtClean="0">
                <a:solidFill>
                  <a:srgbClr val="00B0F0"/>
                </a:solidFill>
              </a:rPr>
              <a:t> and Vincent </a:t>
            </a:r>
            <a:r>
              <a:rPr lang="en-US" b="1" dirty="0" err="1" smtClean="0">
                <a:solidFill>
                  <a:srgbClr val="00B0F0"/>
                </a:solidFill>
              </a:rPr>
              <a:t>Rijmen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dirty="0" smtClean="0"/>
              <a:t>Serpent (Anderson, </a:t>
            </a:r>
            <a:r>
              <a:rPr lang="en-US" dirty="0" err="1" smtClean="0"/>
              <a:t>Biham</a:t>
            </a:r>
            <a:r>
              <a:rPr lang="en-US" dirty="0" smtClean="0"/>
              <a:t>, and Knudsen)</a:t>
            </a:r>
          </a:p>
          <a:p>
            <a:r>
              <a:rPr lang="en-US" dirty="0" err="1" smtClean="0"/>
              <a:t>Twofish</a:t>
            </a:r>
            <a:r>
              <a:rPr lang="en-US" dirty="0" smtClean="0"/>
              <a:t> (</a:t>
            </a:r>
            <a:r>
              <a:rPr lang="en-US" dirty="0" err="1" smtClean="0"/>
              <a:t>Schneier</a:t>
            </a:r>
            <a:r>
              <a:rPr lang="en-US" dirty="0" smtClean="0"/>
              <a:t>, et. al.)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334B-E8AE-4F52-BEB5-17CD210B385A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908A-FE0E-4A33-8677-7AC6F9B15230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9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Rijndael</a:t>
            </a:r>
          </a:p>
        </p:txBody>
      </p:sp>
      <p:graphicFrame>
        <p:nvGraphicFramePr>
          <p:cNvPr id="524802" name="Group 5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6908211"/>
              </p:ext>
            </p:extLst>
          </p:nvPr>
        </p:nvGraphicFramePr>
        <p:xfrm>
          <a:off x="381000" y="1679448"/>
          <a:ext cx="5334000" cy="1901952"/>
        </p:xfrm>
        <a:graphic>
          <a:graphicData uri="http://schemas.openxmlformats.org/drawingml/2006/table">
            <a:tbl>
              <a:tblPr/>
              <a:tblGrid>
                <a:gridCol w="666750"/>
                <a:gridCol w="668338"/>
                <a:gridCol w="665162"/>
                <a:gridCol w="666750"/>
                <a:gridCol w="666750"/>
                <a:gridCol w="668338"/>
                <a:gridCol w="665162"/>
                <a:gridCol w="66675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4803" name="Group 5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0836455"/>
              </p:ext>
            </p:extLst>
          </p:nvPr>
        </p:nvGraphicFramePr>
        <p:xfrm>
          <a:off x="3429000" y="3886200"/>
          <a:ext cx="5334000" cy="1901952"/>
        </p:xfrm>
        <a:graphic>
          <a:graphicData uri="http://schemas.openxmlformats.org/drawingml/2006/table">
            <a:tbl>
              <a:tblPr/>
              <a:tblGrid>
                <a:gridCol w="665163"/>
                <a:gridCol w="668337"/>
                <a:gridCol w="666750"/>
                <a:gridCol w="668338"/>
                <a:gridCol w="665162"/>
                <a:gridCol w="666750"/>
                <a:gridCol w="668338"/>
                <a:gridCol w="66516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929-8181-48C0-9906-AB72F17C9335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Practical Aspects of Modern Cryptography</a:t>
            </a:r>
          </a:p>
        </p:txBody>
      </p:sp>
      <p:sp>
        <p:nvSpPr>
          <p:cNvPr id="1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3F54-A47C-41F5-B797-7C9B092E7424}" type="slidenum">
              <a:rPr lang="en-US">
                <a:solidFill>
                  <a:srgbClr val="FFFFFF"/>
                </a:solidFill>
              </a:rPr>
              <a:pPr/>
              <a:t>76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24804" name="Text Box 516"/>
          <p:cNvSpPr txBox="1">
            <a:spLocks noChangeArrowheads="1"/>
          </p:cNvSpPr>
          <p:nvPr/>
        </p:nvSpPr>
        <p:spPr bwMode="auto">
          <a:xfrm>
            <a:off x="5867400" y="1822323"/>
            <a:ext cx="2670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</a:rPr>
              <a:t>16, 24, or 32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</a:rPr>
              <a:t> bytes of key</a:t>
            </a:r>
          </a:p>
        </p:txBody>
      </p:sp>
      <p:sp>
        <p:nvSpPr>
          <p:cNvPr id="524805" name="Text Box 517"/>
          <p:cNvSpPr txBox="1">
            <a:spLocks noChangeArrowheads="1"/>
          </p:cNvSpPr>
          <p:nvPr/>
        </p:nvSpPr>
        <p:spPr bwMode="auto">
          <a:xfrm>
            <a:off x="530225" y="4267200"/>
            <a:ext cx="2670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</a:rPr>
              <a:t>16, 24, or 32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</a:rPr>
              <a:t> bytes of data</a:t>
            </a:r>
          </a:p>
        </p:txBody>
      </p:sp>
    </p:spTree>
    <p:extLst>
      <p:ext uri="{BB962C8B-B14F-4D97-AF65-F5344CB8AC3E}">
        <p14:creationId xmlns:p14="http://schemas.microsoft.com/office/powerpoint/2010/main" val="216412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Rijndael</a:t>
            </a:r>
            <a:endParaRPr lang="en-US"/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4 transformations per round</a:t>
            </a:r>
          </a:p>
          <a:p>
            <a:r>
              <a:rPr lang="en-US" sz="3200" dirty="0" err="1" smtClean="0"/>
              <a:t>ByteSub</a:t>
            </a:r>
            <a:r>
              <a:rPr lang="en-US" sz="3200" dirty="0" smtClean="0"/>
              <a:t>:  nonlinearity</a:t>
            </a:r>
          </a:p>
          <a:p>
            <a:r>
              <a:rPr lang="en-US" sz="3200" dirty="0" err="1" smtClean="0"/>
              <a:t>ShiftRow</a:t>
            </a:r>
            <a:r>
              <a:rPr lang="en-US" sz="3200" dirty="0" smtClean="0"/>
              <a:t>:  inter-column diffusion</a:t>
            </a:r>
          </a:p>
          <a:p>
            <a:r>
              <a:rPr lang="en-US" sz="3200" dirty="0" err="1" smtClean="0"/>
              <a:t>MixColumn</a:t>
            </a:r>
            <a:r>
              <a:rPr lang="en-US" sz="3200" dirty="0" smtClean="0"/>
              <a:t>:  inter-byte diffusion</a:t>
            </a:r>
          </a:p>
          <a:p>
            <a:r>
              <a:rPr lang="en-US" sz="3200" dirty="0" smtClean="0"/>
              <a:t>Round key addition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DD7-1700-4D18-A53D-98E701DF0365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A09A-6D10-4574-8DF5-3B060C0383D4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077912"/>
            <a:ext cx="8431213" cy="750888"/>
          </a:xfrm>
        </p:spPr>
        <p:txBody>
          <a:bodyPr>
            <a:normAutofit fontScale="90000"/>
          </a:bodyPr>
          <a:lstStyle/>
          <a:p>
            <a:r>
              <a:rPr lang="en-US" smtClean="0"/>
              <a:t>Rijndael ByteSub</a:t>
            </a:r>
            <a:endParaRPr lang="en-US" dirty="0"/>
          </a:p>
        </p:txBody>
      </p:sp>
      <p:graphicFrame>
        <p:nvGraphicFramePr>
          <p:cNvPr id="532596" name="Group 1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4957632"/>
              </p:ext>
            </p:extLst>
          </p:nvPr>
        </p:nvGraphicFramePr>
        <p:xfrm>
          <a:off x="838200" y="2517648"/>
          <a:ext cx="2819400" cy="1901952"/>
        </p:xfrm>
        <a:graphic>
          <a:graphicData uri="http://schemas.openxmlformats.org/drawingml/2006/table">
            <a:tbl>
              <a:tblPr/>
              <a:tblGrid>
                <a:gridCol w="703263"/>
                <a:gridCol w="704850"/>
                <a:gridCol w="706437"/>
                <a:gridCol w="70485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2597" name="Group 11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88489176"/>
              </p:ext>
            </p:extLst>
          </p:nvPr>
        </p:nvGraphicFramePr>
        <p:xfrm>
          <a:off x="5562600" y="2517648"/>
          <a:ext cx="2776538" cy="1901952"/>
        </p:xfrm>
        <a:graphic>
          <a:graphicData uri="http://schemas.openxmlformats.org/drawingml/2006/table">
            <a:tbl>
              <a:tblPr/>
              <a:tblGrid>
                <a:gridCol w="692150"/>
                <a:gridCol w="695325"/>
                <a:gridCol w="693738"/>
                <a:gridCol w="695325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2593" name="Rectangle 113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5016500"/>
            <a:ext cx="8415338" cy="10795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600" smtClean="0"/>
              <a:t>A single 8-bit to 8-bit (invertible) S-box is applied to each byte.</a:t>
            </a:r>
            <a:endParaRPr lang="en-US" sz="3600" dirty="0"/>
          </a:p>
        </p:txBody>
      </p:sp>
      <p:sp>
        <p:nvSpPr>
          <p:cNvPr id="5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AD15-0937-4752-9847-18BF7C8D9FE1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Practical Aspects of Modern Cryptography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1438-5B84-413C-B18D-C0D653CA8819}" type="slidenum">
              <a:rPr lang="en-US" smtClean="0">
                <a:solidFill>
                  <a:srgbClr val="FFFFFF"/>
                </a:solidFill>
              </a:rPr>
              <a:pPr/>
              <a:t>78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32591" name="Text Box 111"/>
          <p:cNvSpPr txBox="1">
            <a:spLocks noChangeArrowheads="1"/>
          </p:cNvSpPr>
          <p:nvPr/>
        </p:nvSpPr>
        <p:spPr bwMode="auto">
          <a:xfrm>
            <a:off x="4191000" y="3005010"/>
            <a:ext cx="7858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latin typeface="Arial" charset="0"/>
                <a:sym typeface="Symbol" pitchFamily="18" charset="2"/>
              </a:rPr>
              <a:t></a:t>
            </a:r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21DD7-1700-4D18-A53D-98E701DF0365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EFA09A-6D10-4574-8DF5-3B060C0383D4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34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073150"/>
            <a:ext cx="8431213" cy="750888"/>
          </a:xfrm>
        </p:spPr>
        <p:txBody>
          <a:bodyPr>
            <a:normAutofit fontScale="90000"/>
          </a:bodyPr>
          <a:lstStyle/>
          <a:p>
            <a:r>
              <a:rPr lang="en-US"/>
              <a:t>Rijndael MixColumn</a:t>
            </a:r>
          </a:p>
        </p:txBody>
      </p:sp>
      <p:sp>
        <p:nvSpPr>
          <p:cNvPr id="536633" name="Rectangle 57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5016500"/>
            <a:ext cx="8415338" cy="10795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600"/>
              <a:t>An (invertible) linear transform is applied to each column.</a:t>
            </a:r>
          </a:p>
        </p:txBody>
      </p:sp>
      <p:sp>
        <p:nvSpPr>
          <p:cNvPr id="5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692A-9151-4E09-8A87-716FD9FA015B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Practical Aspects of Modern Cryptography</a:t>
            </a:r>
          </a:p>
        </p:txBody>
      </p:sp>
      <p:sp>
        <p:nvSpPr>
          <p:cNvPr id="6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0C96-CED0-4D61-9A6D-6795175DCC51}" type="slidenum">
              <a:rPr lang="en-US">
                <a:solidFill>
                  <a:srgbClr val="FFFFFF"/>
                </a:solidFill>
              </a:rPr>
              <a:pPr/>
              <a:t>79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2" name="Group 1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34816496"/>
              </p:ext>
            </p:extLst>
          </p:nvPr>
        </p:nvGraphicFramePr>
        <p:xfrm>
          <a:off x="838200" y="2517648"/>
          <a:ext cx="2819400" cy="1901952"/>
        </p:xfrm>
        <a:graphic>
          <a:graphicData uri="http://schemas.openxmlformats.org/drawingml/2006/table">
            <a:tbl>
              <a:tblPr/>
              <a:tblGrid>
                <a:gridCol w="703263"/>
                <a:gridCol w="704850"/>
                <a:gridCol w="706437"/>
                <a:gridCol w="70485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11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26565896"/>
              </p:ext>
            </p:extLst>
          </p:nvPr>
        </p:nvGraphicFramePr>
        <p:xfrm>
          <a:off x="5562600" y="2517648"/>
          <a:ext cx="2776538" cy="1901952"/>
        </p:xfrm>
        <a:graphic>
          <a:graphicData uri="http://schemas.openxmlformats.org/drawingml/2006/table">
            <a:tbl>
              <a:tblPr/>
              <a:tblGrid>
                <a:gridCol w="692150"/>
                <a:gridCol w="695325"/>
                <a:gridCol w="693738"/>
                <a:gridCol w="695325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 Box 111"/>
          <p:cNvSpPr txBox="1">
            <a:spLocks noChangeArrowheads="1"/>
          </p:cNvSpPr>
          <p:nvPr/>
        </p:nvSpPr>
        <p:spPr bwMode="auto">
          <a:xfrm>
            <a:off x="4191000" y="3005010"/>
            <a:ext cx="7858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latin typeface="Arial" charset="0"/>
                <a:sym typeface="Symbol" pitchFamily="18" charset="2"/>
              </a:rPr>
              <a:t>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21DD7-1700-4D18-A53D-98E701DF0365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EFA09A-6D10-4574-8DF5-3B060C0383D4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last time that in a public key cryptosystem, each participant has a key pair consisting of related keys</a:t>
            </a:r>
          </a:p>
          <a:p>
            <a:pPr lvl="1"/>
            <a:r>
              <a:rPr lang="en-US" dirty="0" smtClean="0"/>
              <a:t>Alice (or anyone) encrypts to Bob using Bob’s public key</a:t>
            </a:r>
          </a:p>
          <a:p>
            <a:pPr lvl="1"/>
            <a:r>
              <a:rPr lang="en-US" dirty="0" smtClean="0"/>
              <a:t>Bob decrypts with Bob’s private key</a:t>
            </a:r>
          </a:p>
          <a:p>
            <a:r>
              <a:rPr lang="en-US" dirty="0" smtClean="0"/>
              <a:t>Public keys are public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0BB3-F4F4-40A1-A5B8-0550721E659E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996950"/>
            <a:ext cx="8431213" cy="750888"/>
          </a:xfrm>
        </p:spPr>
        <p:txBody>
          <a:bodyPr>
            <a:normAutofit fontScale="90000"/>
          </a:bodyPr>
          <a:lstStyle/>
          <a:p>
            <a:r>
              <a:rPr lang="en-US"/>
              <a:t>Rijndael ShiftRow</a:t>
            </a:r>
          </a:p>
        </p:txBody>
      </p:sp>
      <p:graphicFrame>
        <p:nvGraphicFramePr>
          <p:cNvPr id="537692" name="Group 9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074564"/>
              </p:ext>
            </p:extLst>
          </p:nvPr>
        </p:nvGraphicFramePr>
        <p:xfrm>
          <a:off x="838200" y="2185988"/>
          <a:ext cx="2819400" cy="1901952"/>
        </p:xfrm>
        <a:graphic>
          <a:graphicData uri="http://schemas.openxmlformats.org/drawingml/2006/table">
            <a:tbl>
              <a:tblPr/>
              <a:tblGrid>
                <a:gridCol w="703263"/>
                <a:gridCol w="704850"/>
                <a:gridCol w="706437"/>
                <a:gridCol w="70485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7695" name="Group 9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48756826"/>
              </p:ext>
            </p:extLst>
          </p:nvPr>
        </p:nvGraphicFramePr>
        <p:xfrm>
          <a:off x="5562600" y="2185988"/>
          <a:ext cx="2776538" cy="1901952"/>
        </p:xfrm>
        <a:graphic>
          <a:graphicData uri="http://schemas.openxmlformats.org/drawingml/2006/table">
            <a:tbl>
              <a:tblPr/>
              <a:tblGrid>
                <a:gridCol w="692150"/>
                <a:gridCol w="695325"/>
                <a:gridCol w="693738"/>
                <a:gridCol w="695325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37657" name="Rectangle 57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4940300"/>
            <a:ext cx="8415338" cy="10795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 smtClean="0"/>
              <a:t>A </a:t>
            </a:r>
            <a:r>
              <a:rPr lang="en-US" sz="3200" dirty="0"/>
              <a:t>different cyclic shift is applied to each row.</a:t>
            </a:r>
          </a:p>
        </p:txBody>
      </p:sp>
      <p:sp>
        <p:nvSpPr>
          <p:cNvPr id="59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775F-C682-4CE0-BB6B-7A69C58437BD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Practical Aspects of Modern Cryptography</a:t>
            </a:r>
          </a:p>
        </p:txBody>
      </p:sp>
      <p:sp>
        <p:nvSpPr>
          <p:cNvPr id="6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A7D5-8480-44EA-9F64-96D525123079}" type="slidenum">
              <a:rPr lang="en-US">
                <a:solidFill>
                  <a:srgbClr val="FFFFFF"/>
                </a:solidFill>
              </a:rPr>
              <a:pPr/>
              <a:t>80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37658" name="Text Box 58"/>
          <p:cNvSpPr txBox="1">
            <a:spLocks noChangeArrowheads="1"/>
          </p:cNvSpPr>
          <p:nvPr/>
        </p:nvSpPr>
        <p:spPr bwMode="auto">
          <a:xfrm>
            <a:off x="4191000" y="2673350"/>
            <a:ext cx="7858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latin typeface="Arial" charset="0"/>
                <a:sym typeface="Symbol" pitchFamily="18" charset="2"/>
              </a:rPr>
              <a:t>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21DD7-1700-4D18-A53D-98E701DF0365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EFA09A-6D10-4574-8DF5-3B060C0383D4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0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073150"/>
            <a:ext cx="8431213" cy="750888"/>
          </a:xfrm>
        </p:spPr>
        <p:txBody>
          <a:bodyPr>
            <a:normAutofit fontScale="90000"/>
          </a:bodyPr>
          <a:lstStyle/>
          <a:p>
            <a:r>
              <a:rPr lang="en-US"/>
              <a:t>Rijndael Round key addition</a:t>
            </a:r>
          </a:p>
        </p:txBody>
      </p:sp>
      <p:graphicFrame>
        <p:nvGraphicFramePr>
          <p:cNvPr id="538725" name="Group 10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9009712"/>
              </p:ext>
            </p:extLst>
          </p:nvPr>
        </p:nvGraphicFramePr>
        <p:xfrm>
          <a:off x="381000" y="2298700"/>
          <a:ext cx="2362200" cy="1682496"/>
        </p:xfrm>
        <a:graphic>
          <a:graphicData uri="http://schemas.openxmlformats.org/drawingml/2006/table">
            <a:tbl>
              <a:tblPr/>
              <a:tblGrid>
                <a:gridCol w="588963"/>
                <a:gridCol w="590550"/>
                <a:gridCol w="592137"/>
                <a:gridCol w="59055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8732" name="Group 10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44462727"/>
              </p:ext>
            </p:extLst>
          </p:nvPr>
        </p:nvGraphicFramePr>
        <p:xfrm>
          <a:off x="6248400" y="2298700"/>
          <a:ext cx="2438400" cy="1682496"/>
        </p:xfrm>
        <a:graphic>
          <a:graphicData uri="http://schemas.openxmlformats.org/drawingml/2006/table">
            <a:tbl>
              <a:tblPr/>
              <a:tblGrid>
                <a:gridCol w="608013"/>
                <a:gridCol w="611187"/>
                <a:gridCol w="608013"/>
                <a:gridCol w="611187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8681" name="Rectangle 57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5016500"/>
            <a:ext cx="8415338" cy="10795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600"/>
              <a:t>The round key is XORed to complete the round.</a:t>
            </a:r>
          </a:p>
        </p:txBody>
      </p:sp>
      <p:sp>
        <p:nvSpPr>
          <p:cNvPr id="8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88F8-1DE1-46AC-B32F-7AF94BA60394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Practical Aspects of Modern Cryptography</a:t>
            </a:r>
          </a:p>
        </p:txBody>
      </p:sp>
      <p:sp>
        <p:nvSpPr>
          <p:cNvPr id="8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6FB6-0EEF-4983-BE75-F684EC22953F}" type="slidenum">
              <a:rPr lang="en-US">
                <a:solidFill>
                  <a:srgbClr val="FFFFFF"/>
                </a:solidFill>
              </a:rPr>
              <a:pPr/>
              <a:t>81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38682" name="Text Box 58"/>
          <p:cNvSpPr txBox="1">
            <a:spLocks noChangeArrowheads="1"/>
          </p:cNvSpPr>
          <p:nvPr/>
        </p:nvSpPr>
        <p:spPr bwMode="auto">
          <a:xfrm>
            <a:off x="2700338" y="2687638"/>
            <a:ext cx="6524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latin typeface="Arial" charset="0"/>
                <a:sym typeface="Symbol" pitchFamily="18" charset="2"/>
              </a:rPr>
              <a:t></a:t>
            </a:r>
          </a:p>
        </p:txBody>
      </p:sp>
      <p:graphicFrame>
        <p:nvGraphicFramePr>
          <p:cNvPr id="538728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129614"/>
              </p:ext>
            </p:extLst>
          </p:nvPr>
        </p:nvGraphicFramePr>
        <p:xfrm>
          <a:off x="3276600" y="2298700"/>
          <a:ext cx="2438400" cy="1682496"/>
        </p:xfrm>
        <a:graphic>
          <a:graphicData uri="http://schemas.openxmlformats.org/drawingml/2006/table">
            <a:tbl>
              <a:tblPr/>
              <a:tblGrid>
                <a:gridCol w="608013"/>
                <a:gridCol w="609600"/>
                <a:gridCol w="611187"/>
                <a:gridCol w="60960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8733" name="Text Box 109"/>
          <p:cNvSpPr txBox="1">
            <a:spLocks noChangeArrowheads="1"/>
          </p:cNvSpPr>
          <p:nvPr/>
        </p:nvSpPr>
        <p:spPr bwMode="auto">
          <a:xfrm>
            <a:off x="5708650" y="2763838"/>
            <a:ext cx="539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latin typeface="Arial" charset="0"/>
              </a:rPr>
              <a:t>=</a:t>
            </a: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21DD7-1700-4D18-A53D-98E701DF0365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EFA09A-6D10-4574-8DF5-3B060C0383D4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9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095375"/>
            <a:ext cx="8431213" cy="750888"/>
          </a:xfrm>
        </p:spPr>
        <p:txBody>
          <a:bodyPr>
            <a:normAutofit fontScale="90000"/>
          </a:bodyPr>
          <a:lstStyle/>
          <a:p>
            <a:r>
              <a:rPr lang="en-US"/>
              <a:t>Rijndael Key Schedule</a:t>
            </a:r>
          </a:p>
        </p:txBody>
      </p:sp>
      <p:graphicFrame>
        <p:nvGraphicFramePr>
          <p:cNvPr id="539933" name="Group 28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7031291"/>
              </p:ext>
            </p:extLst>
          </p:nvPr>
        </p:nvGraphicFramePr>
        <p:xfrm>
          <a:off x="381000" y="2284413"/>
          <a:ext cx="8305800" cy="487363"/>
        </p:xfrm>
        <a:graphic>
          <a:graphicData uri="http://schemas.openxmlformats.org/drawingml/2006/table">
            <a:tbl>
              <a:tblPr/>
              <a:tblGrid>
                <a:gridCol w="638175"/>
                <a:gridCol w="641350"/>
                <a:gridCol w="638175"/>
                <a:gridCol w="639763"/>
                <a:gridCol w="638175"/>
                <a:gridCol w="638175"/>
                <a:gridCol w="638175"/>
                <a:gridCol w="638175"/>
                <a:gridCol w="638175"/>
                <a:gridCol w="639762"/>
                <a:gridCol w="638175"/>
                <a:gridCol w="641350"/>
                <a:gridCol w="63817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9898" name="Group 25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58307619"/>
              </p:ext>
            </p:extLst>
          </p:nvPr>
        </p:nvGraphicFramePr>
        <p:xfrm>
          <a:off x="381000" y="3076575"/>
          <a:ext cx="8305800" cy="609600"/>
        </p:xfrm>
        <a:graphic>
          <a:graphicData uri="http://schemas.openxmlformats.org/drawingml/2006/table">
            <a:tbl>
              <a:tblPr/>
              <a:tblGrid>
                <a:gridCol w="2557463"/>
                <a:gridCol w="2555875"/>
                <a:gridCol w="2552700"/>
                <a:gridCol w="6397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Round key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Round key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Round key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9900" name="Rectangle 252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4219575"/>
            <a:ext cx="8415338" cy="2028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key schedule is defined on 4-byte words by</a:t>
            </a:r>
          </a:p>
          <a:p>
            <a:pPr>
              <a:buFont typeface="Wingdings" pitchFamily="2" charset="2"/>
              <a:buNone/>
            </a:pPr>
            <a:endParaRPr lang="en-US" sz="1800"/>
          </a:p>
          <a:p>
            <a:r>
              <a:rPr lang="en-US">
                <a:solidFill>
                  <a:schemeClr val="accent1"/>
                </a:solidFill>
              </a:rPr>
              <a:t>k</a:t>
            </a:r>
            <a:r>
              <a:rPr lang="en-US" i="1" baseline="-25000">
                <a:solidFill>
                  <a:schemeClr val="accent1"/>
                </a:solidFill>
              </a:rPr>
              <a:t>i</a:t>
            </a:r>
            <a:r>
              <a:rPr lang="en-US">
                <a:solidFill>
                  <a:schemeClr val="accent1"/>
                </a:solidFill>
              </a:rPr>
              <a:t> = k</a:t>
            </a:r>
            <a:r>
              <a:rPr lang="en-US" i="1" baseline="-25000">
                <a:solidFill>
                  <a:schemeClr val="accent1"/>
                </a:solidFill>
              </a:rPr>
              <a:t>i</a:t>
            </a:r>
            <a:r>
              <a:rPr lang="en-US" baseline="-25000">
                <a:solidFill>
                  <a:schemeClr val="accent1"/>
                </a:solidFill>
              </a:rPr>
              <a:t>-4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</a:t>
            </a:r>
            <a:r>
              <a:rPr lang="en-US">
                <a:solidFill>
                  <a:schemeClr val="accent1"/>
                </a:solidFill>
              </a:rPr>
              <a:t> k</a:t>
            </a:r>
            <a:r>
              <a:rPr lang="en-US" i="1" baseline="-25000">
                <a:solidFill>
                  <a:schemeClr val="accent1"/>
                </a:solidFill>
              </a:rPr>
              <a:t>i</a:t>
            </a:r>
            <a:r>
              <a:rPr lang="en-US" baseline="-25000">
                <a:solidFill>
                  <a:schemeClr val="accent1"/>
                </a:solidFill>
              </a:rPr>
              <a:t>-1</a:t>
            </a:r>
            <a:r>
              <a:rPr lang="en-US" baseline="-25000"/>
              <a:t> </a:t>
            </a:r>
            <a:r>
              <a:rPr lang="en-US"/>
              <a:t>when </a:t>
            </a:r>
            <a:r>
              <a:rPr lang="en-US" i="1">
                <a:solidFill>
                  <a:schemeClr val="accent1"/>
                </a:solidFill>
              </a:rPr>
              <a:t>i</a:t>
            </a:r>
            <a:r>
              <a:rPr lang="en-US"/>
              <a:t> is not a multiple of 4</a:t>
            </a:r>
            <a:endParaRPr lang="en-US" baseline="-25000"/>
          </a:p>
          <a:p>
            <a:r>
              <a:rPr lang="en-US">
                <a:solidFill>
                  <a:schemeClr val="accent1"/>
                </a:solidFill>
              </a:rPr>
              <a:t>k</a:t>
            </a:r>
            <a:r>
              <a:rPr lang="en-US" i="1" baseline="-25000">
                <a:solidFill>
                  <a:schemeClr val="accent1"/>
                </a:solidFill>
              </a:rPr>
              <a:t>i</a:t>
            </a:r>
            <a:r>
              <a:rPr lang="en-US">
                <a:solidFill>
                  <a:schemeClr val="accent1"/>
                </a:solidFill>
              </a:rPr>
              <a:t> = k</a:t>
            </a:r>
            <a:r>
              <a:rPr lang="en-US" i="1" baseline="-25000">
                <a:solidFill>
                  <a:schemeClr val="accent1"/>
                </a:solidFill>
              </a:rPr>
              <a:t>i</a:t>
            </a:r>
            <a:r>
              <a:rPr lang="en-US" baseline="-25000">
                <a:solidFill>
                  <a:schemeClr val="accent1"/>
                </a:solidFill>
              </a:rPr>
              <a:t>-4</a:t>
            </a:r>
            <a:r>
              <a:rPr lang="en-US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</a:t>
            </a:r>
            <a:r>
              <a:rPr lang="en-US">
                <a:solidFill>
                  <a:schemeClr val="accent1"/>
                </a:solidFill>
              </a:rPr>
              <a:t> f(k</a:t>
            </a:r>
            <a:r>
              <a:rPr lang="en-US" i="1" baseline="-25000">
                <a:solidFill>
                  <a:schemeClr val="accent1"/>
                </a:solidFill>
              </a:rPr>
              <a:t>i</a:t>
            </a:r>
            <a:r>
              <a:rPr lang="en-US" baseline="-25000">
                <a:solidFill>
                  <a:schemeClr val="accent1"/>
                </a:solidFill>
              </a:rPr>
              <a:t>-1</a:t>
            </a:r>
            <a:r>
              <a:rPr lang="en-US">
                <a:solidFill>
                  <a:schemeClr val="accent1"/>
                </a:solidFill>
              </a:rPr>
              <a:t>)</a:t>
            </a:r>
            <a:r>
              <a:rPr lang="en-US"/>
              <a:t> when </a:t>
            </a:r>
            <a:r>
              <a:rPr lang="en-US" i="1">
                <a:solidFill>
                  <a:schemeClr val="accent1"/>
                </a:solidFill>
              </a:rPr>
              <a:t>i</a:t>
            </a:r>
            <a:r>
              <a:rPr lang="en-US"/>
              <a:t> is a multiple of 4</a:t>
            </a:r>
          </a:p>
        </p:txBody>
      </p:sp>
      <p:sp>
        <p:nvSpPr>
          <p:cNvPr id="4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7F93-05EB-49D3-A01D-E0EED5BAEDBF}" type="datetime4">
              <a:rPr lang="en-US" smtClean="0">
                <a:solidFill>
                  <a:srgbClr val="FFFFFF"/>
                </a:solidFill>
              </a:rPr>
              <a:t>January 20, 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Practical Aspects of Modern Cryptography</a:t>
            </a:r>
          </a:p>
        </p:txBody>
      </p:sp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F431-B4B7-4BBC-B313-FC8A1B1212EF}" type="slidenum">
              <a:rPr lang="en-US">
                <a:solidFill>
                  <a:srgbClr val="FFFFFF"/>
                </a:solidFill>
              </a:rPr>
              <a:pPr/>
              <a:t>82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21DD7-1700-4D18-A53D-98E701DF0365}" type="datetime4">
              <a:rPr lang="en-US" smtClean="0"/>
              <a:pPr/>
              <a:t>January 20, 2011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EFA09A-6D10-4574-8DF5-3B060C0383D4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5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key ciphers</a:t>
            </a:r>
          </a:p>
          <a:p>
            <a:pPr lvl="1"/>
            <a:r>
              <a:rPr lang="en-US" dirty="0" smtClean="0"/>
              <a:t>Stream ciphers</a:t>
            </a:r>
          </a:p>
          <a:p>
            <a:pPr lvl="1"/>
            <a:r>
              <a:rPr lang="en-US" dirty="0" smtClean="0"/>
              <a:t>Block ciphers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Cryptographic hash functions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CBA8-A401-4A3E-BB9B-B475439E0E73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AFA3-798F-42CD-B869-9234A45F8F3E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One-Way Hash Functions</a:t>
            </a:r>
            <a:endParaRPr lang="en-US"/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 smtClean="0"/>
              <a:t>Generally, a </a:t>
            </a:r>
            <a:r>
              <a:rPr lang="en-US" sz="3600" i="1" dirty="0" smtClean="0"/>
              <a:t>one-way hash function</a:t>
            </a:r>
            <a:r>
              <a:rPr lang="en-US" sz="3600" dirty="0" smtClean="0"/>
              <a:t> is a function </a:t>
            </a:r>
            <a:r>
              <a:rPr lang="en-US" sz="3600" dirty="0" smtClean="0">
                <a:solidFill>
                  <a:srgbClr val="00B050"/>
                </a:solidFill>
              </a:rPr>
              <a:t>H : {0,1}* </a:t>
            </a:r>
            <a:r>
              <a:rPr lang="en-US" sz="3600" dirty="0" smtClean="0">
                <a:solidFill>
                  <a:srgbClr val="00B050"/>
                </a:solidFill>
                <a:sym typeface="Symbol" pitchFamily="18" charset="2"/>
              </a:rPr>
              <a:t> </a:t>
            </a:r>
            <a:r>
              <a:rPr lang="en-US" sz="3600" dirty="0" smtClean="0">
                <a:solidFill>
                  <a:srgbClr val="00B050"/>
                </a:solidFill>
              </a:rPr>
              <a:t>{0,1}</a:t>
            </a:r>
            <a:r>
              <a:rPr lang="en-US" sz="3600" baseline="30000" dirty="0" smtClean="0">
                <a:solidFill>
                  <a:srgbClr val="00B050"/>
                </a:solidFill>
              </a:rPr>
              <a:t>k</a:t>
            </a:r>
            <a:r>
              <a:rPr lang="en-US" sz="3600" dirty="0" smtClean="0"/>
              <a:t> such that given an input value 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</a:t>
            </a:r>
            <a:r>
              <a:rPr lang="en-US" sz="3600" dirty="0" smtClean="0"/>
              <a:t>, one cannot find a value 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x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sym typeface="Symbol" pitchFamily="18" charset="2"/>
              </a:rPr>
              <a:t> 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such </a:t>
            </a:r>
            <a:r>
              <a:rPr lang="en-US" sz="3600" dirty="0" smtClean="0">
                <a:solidFill>
                  <a:srgbClr val="00B050"/>
                </a:solidFill>
              </a:rPr>
              <a:t>H(</a:t>
            </a:r>
            <a:r>
              <a:rPr lang="en-US" sz="3600" i="1" dirty="0" smtClean="0">
                <a:solidFill>
                  <a:srgbClr val="00B050"/>
                </a:solidFill>
              </a:rPr>
              <a:t>x</a:t>
            </a:r>
            <a:r>
              <a:rPr lang="en-US" sz="3600" dirty="0" smtClean="0">
                <a:solidFill>
                  <a:srgbClr val="00B050"/>
                </a:solidFill>
              </a:rPr>
              <a:t>) = H(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x</a:t>
            </a:r>
            <a:r>
              <a:rPr lang="en-US" sz="3600" dirty="0" smtClean="0">
                <a:solidFill>
                  <a:srgbClr val="00B050"/>
                </a:solidFill>
              </a:rPr>
              <a:t> )</a:t>
            </a:r>
            <a:r>
              <a:rPr lang="en-US" sz="3600" dirty="0" smtClean="0"/>
              <a:t>.</a:t>
            </a:r>
          </a:p>
          <a:p>
            <a:pPr>
              <a:buFontTx/>
              <a:buNone/>
            </a:pP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2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3765-2A71-460A-93BB-55E03DA2E07E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One-Way Hash Functions</a:t>
            </a:r>
            <a:endParaRPr lang="en-US"/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 smtClean="0"/>
              <a:t>Generally, a </a:t>
            </a:r>
            <a:r>
              <a:rPr lang="en-US" sz="3600" i="1" dirty="0" smtClean="0"/>
              <a:t>one-way hash function</a:t>
            </a:r>
            <a:r>
              <a:rPr lang="en-US" sz="3600" dirty="0" smtClean="0"/>
              <a:t> is a function </a:t>
            </a:r>
            <a:r>
              <a:rPr lang="en-US" sz="3600" dirty="0" smtClean="0">
                <a:solidFill>
                  <a:srgbClr val="00B050"/>
                </a:solidFill>
              </a:rPr>
              <a:t>H : {0,1}* </a:t>
            </a:r>
            <a:r>
              <a:rPr lang="en-US" sz="3600" dirty="0" smtClean="0">
                <a:solidFill>
                  <a:srgbClr val="00B050"/>
                </a:solidFill>
                <a:sym typeface="Symbol" pitchFamily="18" charset="2"/>
              </a:rPr>
              <a:t> </a:t>
            </a:r>
            <a:r>
              <a:rPr lang="en-US" sz="3600" dirty="0" smtClean="0">
                <a:solidFill>
                  <a:srgbClr val="00B050"/>
                </a:solidFill>
              </a:rPr>
              <a:t>{0,1}</a:t>
            </a:r>
            <a:r>
              <a:rPr lang="en-US" sz="3600" baseline="30000" dirty="0" smtClean="0">
                <a:solidFill>
                  <a:srgbClr val="00B050"/>
                </a:solidFill>
              </a:rPr>
              <a:t>k</a:t>
            </a:r>
            <a:r>
              <a:rPr lang="en-US" sz="3600" dirty="0" smtClean="0"/>
              <a:t> such that given an input value 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</a:t>
            </a:r>
            <a:r>
              <a:rPr lang="en-US" sz="3600" dirty="0" smtClean="0"/>
              <a:t>, one cannot find a value 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x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sym typeface="Symbol" pitchFamily="18" charset="2"/>
              </a:rPr>
              <a:t> 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such </a:t>
            </a:r>
            <a:r>
              <a:rPr lang="en-US" sz="3600" dirty="0" smtClean="0">
                <a:solidFill>
                  <a:srgbClr val="00B050"/>
                </a:solidFill>
              </a:rPr>
              <a:t>H(</a:t>
            </a:r>
            <a:r>
              <a:rPr lang="en-US" sz="3600" i="1" dirty="0" smtClean="0">
                <a:solidFill>
                  <a:srgbClr val="00B050"/>
                </a:solidFill>
              </a:rPr>
              <a:t>x</a:t>
            </a:r>
            <a:r>
              <a:rPr lang="en-US" sz="3600" dirty="0" smtClean="0">
                <a:solidFill>
                  <a:srgbClr val="00B050"/>
                </a:solidFill>
              </a:rPr>
              <a:t>) = H(</a:t>
            </a:r>
            <a:r>
              <a:rPr lang="en-US" sz="3600" i="1" dirty="0" smtClean="0">
                <a:solidFill>
                  <a:srgbClr val="00B050"/>
                </a:solidFill>
                <a:sym typeface="Symbol" pitchFamily="18" charset="2"/>
              </a:rPr>
              <a:t>x</a:t>
            </a:r>
            <a:r>
              <a:rPr lang="en-US" sz="3600" dirty="0" smtClean="0">
                <a:solidFill>
                  <a:srgbClr val="00B050"/>
                </a:solidFill>
              </a:rPr>
              <a:t> )</a:t>
            </a:r>
            <a:r>
              <a:rPr lang="en-US" sz="3600" dirty="0" smtClean="0"/>
              <a:t>.</a:t>
            </a:r>
          </a:p>
          <a:p>
            <a:pPr>
              <a:buFontTx/>
              <a:buNone/>
            </a:pPr>
            <a:endParaRPr lang="en-US" sz="3600" dirty="0"/>
          </a:p>
          <a:p>
            <a:r>
              <a:rPr lang="en-US" sz="3600" dirty="0"/>
              <a:t>T</a:t>
            </a:r>
            <a:r>
              <a:rPr lang="en-US" sz="3600" dirty="0" smtClean="0"/>
              <a:t>ypically </a:t>
            </a:r>
            <a:r>
              <a:rPr lang="en-US" sz="3600" dirty="0">
                <a:solidFill>
                  <a:srgbClr val="00B050"/>
                </a:solidFill>
                <a:sym typeface="Symbol" pitchFamily="18" charset="2"/>
              </a:rPr>
              <a:t>k</a:t>
            </a:r>
            <a:r>
              <a:rPr lang="en-US" sz="3600" dirty="0"/>
              <a:t> is </a:t>
            </a:r>
            <a:r>
              <a:rPr lang="en-US" sz="3600" dirty="0">
                <a:solidFill>
                  <a:srgbClr val="00B050"/>
                </a:solidFill>
                <a:sym typeface="Symbol" pitchFamily="18" charset="2"/>
              </a:rPr>
              <a:t>128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B050"/>
                </a:solidFill>
                <a:sym typeface="Symbol" pitchFamily="18" charset="2"/>
              </a:rPr>
              <a:t>160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B050"/>
                </a:solidFill>
              </a:rPr>
              <a:t>256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B050"/>
                </a:solidFill>
              </a:rPr>
              <a:t>384</a:t>
            </a:r>
            <a:r>
              <a:rPr lang="en-US" sz="3600" dirty="0"/>
              <a:t>, or </a:t>
            </a:r>
            <a:r>
              <a:rPr lang="en-US" sz="3600" dirty="0" smtClean="0">
                <a:solidFill>
                  <a:srgbClr val="00B050"/>
                </a:solidFill>
              </a:rPr>
              <a:t>512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1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One-Way Hash Functions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There are many properties of one-way hashes.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Non-</a:t>
            </a:r>
            <a:r>
              <a:rPr lang="en-US" dirty="0" err="1" smtClean="0"/>
              <a:t>invertability</a:t>
            </a:r>
            <a:r>
              <a:rPr lang="en-US" dirty="0" smtClean="0"/>
              <a:t>:  given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, it’s difficult to find any </a:t>
            </a:r>
            <a:r>
              <a:rPr lang="en-US" dirty="0" smtClean="0">
                <a:solidFill>
                  <a:schemeClr val="accent5"/>
                </a:solidFill>
              </a:rPr>
              <a:t>x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chemeClr val="accent5"/>
                </a:solidFill>
              </a:rPr>
              <a:t>H(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) =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7DAC-7F2A-4F5A-AD99-32425544A11C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960974"/>
      </p:ext>
    </p:extLst>
  </p:cSld>
  <p:clrMapOvr>
    <a:masterClrMapping/>
  </p:clrMapOvr>
  <p:transition advTm="443118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One-Way Hash Functions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There are many properties of one-way hashes.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Non-</a:t>
            </a:r>
            <a:r>
              <a:rPr lang="en-US" dirty="0" err="1" smtClean="0"/>
              <a:t>invertability</a:t>
            </a:r>
            <a:r>
              <a:rPr lang="en-US" dirty="0" smtClean="0"/>
              <a:t>:  given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, it’s difficult to find any </a:t>
            </a:r>
            <a:r>
              <a:rPr lang="en-US" dirty="0" smtClean="0">
                <a:solidFill>
                  <a:schemeClr val="accent5"/>
                </a:solidFill>
              </a:rPr>
              <a:t>x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chemeClr val="accent5"/>
                </a:solidFill>
              </a:rPr>
              <a:t>H(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) =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Second-</a:t>
            </a:r>
            <a:r>
              <a:rPr lang="en-US" dirty="0" err="1" smtClean="0"/>
              <a:t>preimage</a:t>
            </a:r>
            <a:r>
              <a:rPr lang="en-US" dirty="0" smtClean="0"/>
              <a:t> resistance:  given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/>
              <a:t>, it’s difficult to find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x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  <a:sym typeface="Symbol" pitchFamily="18" charset="2"/>
              </a:rPr>
              <a:t>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chemeClr val="accent5"/>
                </a:solidFill>
              </a:rPr>
              <a:t>H(</a:t>
            </a:r>
            <a:r>
              <a:rPr lang="en-US" i="1" dirty="0" smtClean="0">
                <a:solidFill>
                  <a:schemeClr val="accent5"/>
                </a:solidFill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) = H(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x</a:t>
            </a:r>
            <a:r>
              <a:rPr lang="en-US" dirty="0" smtClean="0">
                <a:solidFill>
                  <a:schemeClr val="accent5"/>
                </a:solidFill>
              </a:rPr>
              <a:t> )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149-42FC-4283-AFC4-6A261720704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960974"/>
      </p:ext>
    </p:extLst>
  </p:cSld>
  <p:clrMapOvr>
    <a:masterClrMapping/>
  </p:clrMapOvr>
  <p:transition advTm="443118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One-Way Hash Functions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There are many properties of one-way hashes.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Non-</a:t>
            </a:r>
            <a:r>
              <a:rPr lang="en-US" dirty="0" err="1" smtClean="0"/>
              <a:t>invertability</a:t>
            </a:r>
            <a:r>
              <a:rPr lang="en-US" dirty="0" smtClean="0"/>
              <a:t>:  given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, it’s difficult to find any </a:t>
            </a:r>
            <a:r>
              <a:rPr lang="en-US" dirty="0" smtClean="0">
                <a:solidFill>
                  <a:schemeClr val="accent5"/>
                </a:solidFill>
              </a:rPr>
              <a:t>x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chemeClr val="accent5"/>
                </a:solidFill>
              </a:rPr>
              <a:t>H(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) =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Second-</a:t>
            </a:r>
            <a:r>
              <a:rPr lang="en-US" dirty="0" err="1" smtClean="0"/>
              <a:t>preimage</a:t>
            </a:r>
            <a:r>
              <a:rPr lang="en-US" dirty="0" smtClean="0"/>
              <a:t> resistance:  given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/>
              <a:t>, it’s difficult to find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x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  <a:sym typeface="Symbol" pitchFamily="18" charset="2"/>
              </a:rPr>
              <a:t>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chemeClr val="accent5"/>
                </a:solidFill>
              </a:rPr>
              <a:t>H(</a:t>
            </a:r>
            <a:r>
              <a:rPr lang="en-US" i="1" dirty="0" smtClean="0">
                <a:solidFill>
                  <a:schemeClr val="accent5"/>
                </a:solidFill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) = H(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x</a:t>
            </a:r>
            <a:r>
              <a:rPr lang="en-US" dirty="0" smtClean="0">
                <a:solidFill>
                  <a:schemeClr val="accent5"/>
                </a:solidFill>
              </a:rPr>
              <a:t> )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Collision-intractability:  one cannot find a pair of values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x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  <a:sym typeface="Symbol" pitchFamily="18" charset="2"/>
              </a:rPr>
              <a:t> 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such that </a:t>
            </a:r>
            <a:r>
              <a:rPr lang="en-US" dirty="0" smtClean="0">
                <a:solidFill>
                  <a:schemeClr val="accent5"/>
                </a:solidFill>
              </a:rPr>
              <a:t>H(</a:t>
            </a:r>
            <a:r>
              <a:rPr lang="en-US" i="1" dirty="0" smtClean="0">
                <a:solidFill>
                  <a:schemeClr val="accent5"/>
                </a:solidFill>
              </a:rPr>
              <a:t>x</a:t>
            </a:r>
            <a:r>
              <a:rPr lang="en-US" dirty="0" smtClean="0">
                <a:solidFill>
                  <a:schemeClr val="accent5"/>
                </a:solidFill>
              </a:rPr>
              <a:t>) = H(</a:t>
            </a:r>
            <a:r>
              <a:rPr lang="en-US" i="1" dirty="0" smtClean="0">
                <a:solidFill>
                  <a:schemeClr val="accent5"/>
                </a:solidFill>
                <a:sym typeface="Symbol" pitchFamily="18" charset="2"/>
              </a:rPr>
              <a:t>x</a:t>
            </a:r>
            <a:r>
              <a:rPr lang="en-US" dirty="0" smtClean="0">
                <a:solidFill>
                  <a:schemeClr val="accent5"/>
                </a:solidFill>
              </a:rPr>
              <a:t> )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1454-F481-49EF-A2CC-6C28849D1EF5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543998"/>
      </p:ext>
    </p:extLst>
  </p:cSld>
  <p:clrMapOvr>
    <a:masterClrMapping/>
  </p:clrMapOvr>
  <p:transition advTm="443118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AA67-CD21-4AB6-BC88-377D3B48D626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Important Uses of </a:t>
            </a:r>
            <a:br>
              <a:rPr lang="en-US" dirty="0" smtClean="0"/>
            </a:br>
            <a:r>
              <a:rPr lang="en-US" dirty="0" smtClean="0"/>
              <a:t>One-Way </a:t>
            </a:r>
            <a:r>
              <a:rPr lang="en-US" dirty="0"/>
              <a:t>Hash Functions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600" dirty="0"/>
              <a:t>When using a stream cipher, a hash of the message can be appended to ensure integrity.  [</a:t>
            </a:r>
            <a:r>
              <a:rPr lang="en-US" sz="3600" dirty="0">
                <a:solidFill>
                  <a:srgbClr val="00B050"/>
                </a:solidFill>
              </a:rPr>
              <a:t>Message Authentication Code</a:t>
            </a:r>
            <a:r>
              <a:rPr lang="en-US" sz="3600" dirty="0"/>
              <a:t>]</a:t>
            </a:r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5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vs. Symmetric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last time that in a public key cryptosystem, each participant has a key pair consisting of related keys</a:t>
            </a:r>
          </a:p>
          <a:p>
            <a:pPr lvl="1"/>
            <a:r>
              <a:rPr lang="en-US" dirty="0" smtClean="0"/>
              <a:t>Alice (or anyone) encrypts to Bob using Bob’s public key</a:t>
            </a:r>
          </a:p>
          <a:p>
            <a:pPr lvl="1"/>
            <a:r>
              <a:rPr lang="en-US" dirty="0" smtClean="0"/>
              <a:t>Bob decrypts with Bob’s private key</a:t>
            </a:r>
          </a:p>
          <a:p>
            <a:r>
              <a:rPr lang="en-US" dirty="0" smtClean="0"/>
              <a:t>Public keys are public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hey can be published in a directory, on a website,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01C3-BA25-418C-9945-5698784499D4}" type="datetime4">
              <a:rPr lang="en-US" smtClean="0"/>
              <a:t>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2B24-6589-4855-85A2-667F545E69EC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Important Uses of </a:t>
            </a:r>
            <a:br>
              <a:rPr lang="en-US" dirty="0" smtClean="0"/>
            </a:br>
            <a:r>
              <a:rPr lang="en-US" dirty="0" smtClean="0"/>
              <a:t>One-Way </a:t>
            </a:r>
            <a:r>
              <a:rPr lang="en-US" dirty="0"/>
              <a:t>Hash Functions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When using a stream cipher, a hash of the message can be appended to ensure integrity.  [</a:t>
            </a:r>
            <a:r>
              <a:rPr lang="en-US" sz="3600" dirty="0">
                <a:solidFill>
                  <a:srgbClr val="00B050"/>
                </a:solidFill>
              </a:rPr>
              <a:t>Message Authentication Code</a:t>
            </a:r>
            <a:r>
              <a:rPr lang="en-US" sz="3600" dirty="0"/>
              <a:t>]</a:t>
            </a:r>
          </a:p>
          <a:p>
            <a:endParaRPr lang="en-US" sz="3600" dirty="0"/>
          </a:p>
          <a:p>
            <a:r>
              <a:rPr lang="en-US" sz="3600" dirty="0"/>
              <a:t>When forming a digital signature, the signature need only be applied to a hash of the message.  [</a:t>
            </a:r>
            <a:r>
              <a:rPr lang="en-US" sz="3600" dirty="0">
                <a:solidFill>
                  <a:srgbClr val="00B050"/>
                </a:solidFill>
              </a:rPr>
              <a:t>Message Digest</a:t>
            </a:r>
            <a:r>
              <a:rPr lang="en-US" sz="3600" dirty="0"/>
              <a:t>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2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else are Hash Functions Good for?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Hash functions are useful in lots of situations; here are some additional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5CEC19EE-9119-4FB6-83BE-5CDC8F307E35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C207-E7C7-43A0-9852-B7AA6BCF20E5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7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else are Hash Functions Good for?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Hash functions are useful in lots of situations; here are some additional examples</a:t>
            </a:r>
          </a:p>
          <a:p>
            <a:r>
              <a:rPr lang="en-US" dirty="0" smtClean="0"/>
              <a:t>Uniquely and securely identify bit streams like programs.  Hash is strong name for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5AE353E7-DF94-46BD-A199-C1A4C5043A9D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C207-E7C7-43A0-9852-B7AA6BCF20E5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else are Hash Functions Good for?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Hash functions are useful in lots of situations; here are some additional examples</a:t>
            </a:r>
          </a:p>
          <a:p>
            <a:r>
              <a:rPr lang="en-US" dirty="0" smtClean="0"/>
              <a:t>Uniquely and securely identify bit streams like programs.  Hash is strong name for program.</a:t>
            </a:r>
          </a:p>
          <a:p>
            <a:r>
              <a:rPr lang="en-US" dirty="0" smtClean="0"/>
              <a:t>Entropy mixing:  Since cryptographic hashes are random functions into fixed size blocks with the properties of random functions, they are often used to “mix” biased input to produce a “seed” for a pseudo-random number generator.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880264B8-3437-4F8C-87C8-29362A923A97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C207-E7C7-43A0-9852-B7AA6BCF20E5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else are Hash Functions Good for?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Hash functions are useful in lots of situations; here are some additional examples</a:t>
            </a:r>
          </a:p>
          <a:p>
            <a:r>
              <a:rPr lang="en-US" dirty="0" smtClean="0"/>
              <a:t>Uniquely and securely identify bit streams like programs.  Hash is strong name for program.</a:t>
            </a:r>
          </a:p>
          <a:p>
            <a:r>
              <a:rPr lang="en-US" dirty="0" smtClean="0"/>
              <a:t>Entropy mixing:  Since cryptographic hashes are random functions into fixed size blocks with the properties of random functions, they are often used to “mix” biased input to produce a “seed” for a pseudo-random number generator.</a:t>
            </a:r>
          </a:p>
          <a:p>
            <a:r>
              <a:rPr lang="en-US" dirty="0" smtClean="0"/>
              <a:t>Password Protection: Store salted hash of password instead of password (Needham).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BC68597C-31F7-413F-B252-8ABE08634EA8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C207-E7C7-43A0-9852-B7AA6BCF20E5}" type="slidenum">
              <a:rPr lang="en-US" smtClean="0"/>
              <a:pPr/>
              <a:t>94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else are Hash Functions Good for?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Hash functions are useful in lots of situations; here are some additional examples</a:t>
            </a:r>
          </a:p>
          <a:p>
            <a:r>
              <a:rPr lang="en-US" dirty="0" smtClean="0"/>
              <a:t>Uniquely and securely identify bit streams like programs.  Hash is strong name for program.</a:t>
            </a:r>
          </a:p>
          <a:p>
            <a:r>
              <a:rPr lang="en-US" dirty="0" smtClean="0"/>
              <a:t>Entropy mixing:  Since cryptographic hashes are random functions into fixed size blocks with the properties of random functions, they are often used to “mix” biased input to produce a “seed” for a pseudo-random number generator.</a:t>
            </a:r>
          </a:p>
          <a:p>
            <a:r>
              <a:rPr lang="en-US" dirty="0" smtClean="0"/>
              <a:t>Password Protection: Store salted hash of password instead of password (Needham).</a:t>
            </a:r>
          </a:p>
          <a:p>
            <a:r>
              <a:rPr lang="en-US" dirty="0" smtClean="0"/>
              <a:t>Bit Commitment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05560907-62F5-48CE-BC48-1D51DE68FD2B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C207-E7C7-43A0-9852-B7AA6BCF20E5}" type="slidenum">
              <a:rPr lang="en-US" smtClean="0"/>
              <a:pPr/>
              <a:t>95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8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32F5-4486-4A8F-92EB-B5A56EEA8704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Merkle-Damgård</a:t>
            </a:r>
            <a:r>
              <a:rPr lang="en-US" dirty="0" smtClean="0"/>
              <a:t> Construction</a:t>
            </a:r>
            <a:endParaRPr lang="en-US" dirty="0"/>
          </a:p>
        </p:txBody>
      </p:sp>
      <p:sp>
        <p:nvSpPr>
          <p:cNvPr id="1024003" name="AutoShape 3"/>
          <p:cNvSpPr>
            <a:spLocks noChangeArrowheads="1"/>
          </p:cNvSpPr>
          <p:nvPr/>
        </p:nvSpPr>
        <p:spPr bwMode="auto">
          <a:xfrm>
            <a:off x="2743200" y="3276600"/>
            <a:ext cx="36576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+mj-lt"/>
              </a:rPr>
              <a:t>Compression</a:t>
            </a:r>
          </a:p>
          <a:p>
            <a:pPr algn="ctr"/>
            <a:r>
              <a:rPr lang="en-US" dirty="0">
                <a:solidFill>
                  <a:srgbClr val="FFFF00"/>
                </a:solidFill>
                <a:latin typeface="+mj-lt"/>
              </a:rPr>
              <a:t>Function</a:t>
            </a:r>
          </a:p>
        </p:txBody>
      </p:sp>
      <p:sp>
        <p:nvSpPr>
          <p:cNvPr id="1024004" name="Line 4"/>
          <p:cNvSpPr>
            <a:spLocks noChangeShapeType="1"/>
          </p:cNvSpPr>
          <p:nvPr/>
        </p:nvSpPr>
        <p:spPr bwMode="auto">
          <a:xfrm>
            <a:off x="4572000" y="44196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3052115" y="5562600"/>
            <a:ext cx="29459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Smaller Output (e.g. 256 bits)</a:t>
            </a:r>
            <a:endParaRPr lang="en-US" dirty="0">
              <a:latin typeface="+mj-lt"/>
            </a:endParaRPr>
          </a:p>
        </p:txBody>
      </p:sp>
      <p:sp>
        <p:nvSpPr>
          <p:cNvPr id="1024006" name="Line 6"/>
          <p:cNvSpPr>
            <a:spLocks noChangeShapeType="1"/>
          </p:cNvSpPr>
          <p:nvPr/>
        </p:nvSpPr>
        <p:spPr bwMode="auto">
          <a:xfrm>
            <a:off x="5410200" y="23622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4476295" y="2025650"/>
            <a:ext cx="25801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Large Input (e.g. 512 bits)</a:t>
            </a:r>
            <a:endParaRPr lang="en-US" dirty="0">
              <a:latin typeface="+mj-lt"/>
            </a:endParaRPr>
          </a:p>
        </p:txBody>
      </p:sp>
      <p:sp>
        <p:nvSpPr>
          <p:cNvPr id="1024008" name="Line 8"/>
          <p:cNvSpPr>
            <a:spLocks noChangeShapeType="1"/>
          </p:cNvSpPr>
          <p:nvPr/>
        </p:nvSpPr>
        <p:spPr bwMode="auto">
          <a:xfrm>
            <a:off x="3733800" y="2743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9" name="Line 9"/>
          <p:cNvSpPr>
            <a:spLocks noChangeShapeType="1"/>
          </p:cNvSpPr>
          <p:nvPr/>
        </p:nvSpPr>
        <p:spPr bwMode="auto">
          <a:xfrm flipH="1">
            <a:off x="2286000" y="27432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0" name="Line 10"/>
          <p:cNvSpPr>
            <a:spLocks noChangeShapeType="1"/>
          </p:cNvSpPr>
          <p:nvPr/>
        </p:nvSpPr>
        <p:spPr bwMode="auto">
          <a:xfrm>
            <a:off x="2286000" y="27432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1" name="Line 11"/>
          <p:cNvSpPr>
            <a:spLocks noChangeShapeType="1"/>
          </p:cNvSpPr>
          <p:nvPr/>
        </p:nvSpPr>
        <p:spPr bwMode="auto">
          <a:xfrm>
            <a:off x="2286000" y="4876800"/>
            <a:ext cx="2286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2" name="Text Box 12"/>
          <p:cNvSpPr txBox="1">
            <a:spLocks noChangeArrowheads="1"/>
          </p:cNvSpPr>
          <p:nvPr/>
        </p:nvSpPr>
        <p:spPr bwMode="auto">
          <a:xfrm>
            <a:off x="3505200" y="2025650"/>
            <a:ext cx="6672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(IV)</a:t>
            </a:r>
          </a:p>
        </p:txBody>
      </p:sp>
      <p:sp>
        <p:nvSpPr>
          <p:cNvPr id="1024013" name="Line 13"/>
          <p:cNvSpPr>
            <a:spLocks noChangeShapeType="1"/>
          </p:cNvSpPr>
          <p:nvPr/>
        </p:nvSpPr>
        <p:spPr bwMode="auto">
          <a:xfrm flipV="1">
            <a:off x="3733800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8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FFD0-9F50-40EA-8DAA-58B5958EB10C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24003" name="AutoShape 3"/>
          <p:cNvSpPr>
            <a:spLocks noChangeArrowheads="1"/>
          </p:cNvSpPr>
          <p:nvPr/>
        </p:nvSpPr>
        <p:spPr bwMode="auto">
          <a:xfrm>
            <a:off x="2743200" y="3276600"/>
            <a:ext cx="36576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Compression</a:t>
            </a:r>
          </a:p>
          <a:p>
            <a:pPr algn="ctr"/>
            <a:r>
              <a:rPr lang="en-US"/>
              <a:t>Function</a:t>
            </a:r>
          </a:p>
        </p:txBody>
      </p:sp>
      <p:sp>
        <p:nvSpPr>
          <p:cNvPr id="1024004" name="Line 4"/>
          <p:cNvSpPr>
            <a:spLocks noChangeShapeType="1"/>
          </p:cNvSpPr>
          <p:nvPr/>
        </p:nvSpPr>
        <p:spPr bwMode="auto">
          <a:xfrm>
            <a:off x="4572000" y="44196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3740150" y="5562600"/>
            <a:ext cx="288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 Output</a:t>
            </a:r>
          </a:p>
        </p:txBody>
      </p:sp>
      <p:sp>
        <p:nvSpPr>
          <p:cNvPr id="1024006" name="Line 6"/>
          <p:cNvSpPr>
            <a:spLocks noChangeShapeType="1"/>
          </p:cNvSpPr>
          <p:nvPr/>
        </p:nvSpPr>
        <p:spPr bwMode="auto">
          <a:xfrm>
            <a:off x="5410200" y="23622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4654550" y="2025650"/>
            <a:ext cx="258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 Input</a:t>
            </a:r>
          </a:p>
        </p:txBody>
      </p:sp>
      <p:sp>
        <p:nvSpPr>
          <p:cNvPr id="1024008" name="Line 8"/>
          <p:cNvSpPr>
            <a:spLocks noChangeShapeType="1"/>
          </p:cNvSpPr>
          <p:nvPr/>
        </p:nvSpPr>
        <p:spPr bwMode="auto">
          <a:xfrm>
            <a:off x="3733800" y="2743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09" name="Line 9"/>
          <p:cNvSpPr>
            <a:spLocks noChangeShapeType="1"/>
          </p:cNvSpPr>
          <p:nvPr/>
        </p:nvSpPr>
        <p:spPr bwMode="auto">
          <a:xfrm flipH="1">
            <a:off x="2286000" y="2743200"/>
            <a:ext cx="1447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0" name="Line 10"/>
          <p:cNvSpPr>
            <a:spLocks noChangeShapeType="1"/>
          </p:cNvSpPr>
          <p:nvPr/>
        </p:nvSpPr>
        <p:spPr bwMode="auto">
          <a:xfrm>
            <a:off x="2286000" y="27432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1" name="Line 11"/>
          <p:cNvSpPr>
            <a:spLocks noChangeShapeType="1"/>
          </p:cNvSpPr>
          <p:nvPr/>
        </p:nvSpPr>
        <p:spPr bwMode="auto">
          <a:xfrm>
            <a:off x="2286000" y="4876800"/>
            <a:ext cx="2286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12" name="Text Box 12"/>
          <p:cNvSpPr txBox="1">
            <a:spLocks noChangeArrowheads="1"/>
          </p:cNvSpPr>
          <p:nvPr/>
        </p:nvSpPr>
        <p:spPr bwMode="auto">
          <a:xfrm>
            <a:off x="3448050" y="2025650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(IV)</a:t>
            </a:r>
          </a:p>
        </p:txBody>
      </p:sp>
      <p:sp>
        <p:nvSpPr>
          <p:cNvPr id="1024013" name="Line 13"/>
          <p:cNvSpPr>
            <a:spLocks noChangeShapeType="1"/>
          </p:cNvSpPr>
          <p:nvPr/>
        </p:nvSpPr>
        <p:spPr bwMode="auto">
          <a:xfrm flipV="1">
            <a:off x="3733800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5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15AB5-221B-45CB-85E5-8B7D5C0BF3A9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grpSp>
        <p:nvGrpSpPr>
          <p:cNvPr id="1025027" name="Group 3"/>
          <p:cNvGrpSpPr>
            <a:grpSpLocks/>
          </p:cNvGrpSpPr>
          <p:nvPr/>
        </p:nvGrpSpPr>
        <p:grpSpPr bwMode="auto">
          <a:xfrm>
            <a:off x="1219200" y="1600200"/>
            <a:ext cx="6705600" cy="4343400"/>
            <a:chOff x="768" y="1008"/>
            <a:chExt cx="4224" cy="2736"/>
          </a:xfrm>
        </p:grpSpPr>
        <p:sp>
          <p:nvSpPr>
            <p:cNvPr id="1025028" name="Text Box 4"/>
            <p:cNvSpPr txBox="1">
              <a:spLocks noChangeArrowheads="1"/>
            </p:cNvSpPr>
            <p:nvPr/>
          </p:nvSpPr>
          <p:spPr bwMode="auto">
            <a:xfrm>
              <a:off x="1644" y="1008"/>
              <a:ext cx="9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160-bit</a:t>
              </a:r>
            </a:p>
          </p:txBody>
        </p:sp>
        <p:sp>
          <p:nvSpPr>
            <p:cNvPr id="1025029" name="Text Box 5"/>
            <p:cNvSpPr txBox="1">
              <a:spLocks noChangeArrowheads="1"/>
            </p:cNvSpPr>
            <p:nvPr/>
          </p:nvSpPr>
          <p:spPr bwMode="auto">
            <a:xfrm>
              <a:off x="3564" y="1008"/>
              <a:ext cx="9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512-bit</a:t>
              </a:r>
            </a:p>
          </p:txBody>
        </p:sp>
        <p:sp>
          <p:nvSpPr>
            <p:cNvPr id="1025030" name="AutoShape 6"/>
            <p:cNvSpPr>
              <a:spLocks noChangeArrowheads="1"/>
            </p:cNvSpPr>
            <p:nvPr/>
          </p:nvSpPr>
          <p:spPr bwMode="auto">
            <a:xfrm>
              <a:off x="768" y="1584"/>
              <a:ext cx="4224" cy="16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031" name="Rectangle 7"/>
            <p:cNvSpPr>
              <a:spLocks noChangeArrowheads="1"/>
            </p:cNvSpPr>
            <p:nvPr/>
          </p:nvSpPr>
          <p:spPr bwMode="auto">
            <a:xfrm>
              <a:off x="268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2" name="Rectangle 8"/>
            <p:cNvSpPr>
              <a:spLocks noChangeArrowheads="1"/>
            </p:cNvSpPr>
            <p:nvPr/>
          </p:nvSpPr>
          <p:spPr bwMode="auto">
            <a:xfrm>
              <a:off x="220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3" name="Rectangle 9"/>
            <p:cNvSpPr>
              <a:spLocks noChangeArrowheads="1"/>
            </p:cNvSpPr>
            <p:nvPr/>
          </p:nvSpPr>
          <p:spPr bwMode="auto">
            <a:xfrm>
              <a:off x="172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4" name="Rectangle 10"/>
            <p:cNvSpPr>
              <a:spLocks noChangeArrowheads="1"/>
            </p:cNvSpPr>
            <p:nvPr/>
          </p:nvSpPr>
          <p:spPr bwMode="auto">
            <a:xfrm>
              <a:off x="364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5" name="Rectangle 11"/>
            <p:cNvSpPr>
              <a:spLocks noChangeArrowheads="1"/>
            </p:cNvSpPr>
            <p:nvPr/>
          </p:nvSpPr>
          <p:spPr bwMode="auto">
            <a:xfrm>
              <a:off x="3168" y="1920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6" name="Line 12"/>
            <p:cNvSpPr>
              <a:spLocks noChangeShapeType="1"/>
            </p:cNvSpPr>
            <p:nvPr/>
          </p:nvSpPr>
          <p:spPr bwMode="auto">
            <a:xfrm>
              <a:off x="1920" y="1584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7" name="Line 13"/>
            <p:cNvSpPr>
              <a:spLocks noChangeShapeType="1"/>
            </p:cNvSpPr>
            <p:nvPr/>
          </p:nvSpPr>
          <p:spPr bwMode="auto">
            <a:xfrm>
              <a:off x="1920" y="1584"/>
              <a:ext cx="48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8" name="Line 14"/>
            <p:cNvSpPr>
              <a:spLocks noChangeShapeType="1"/>
            </p:cNvSpPr>
            <p:nvPr/>
          </p:nvSpPr>
          <p:spPr bwMode="auto">
            <a:xfrm>
              <a:off x="1872" y="1584"/>
              <a:ext cx="100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39" name="Line 15"/>
            <p:cNvSpPr>
              <a:spLocks noChangeShapeType="1"/>
            </p:cNvSpPr>
            <p:nvPr/>
          </p:nvSpPr>
          <p:spPr bwMode="auto">
            <a:xfrm>
              <a:off x="1920" y="1584"/>
              <a:ext cx="148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0" name="Line 16"/>
            <p:cNvSpPr>
              <a:spLocks noChangeShapeType="1"/>
            </p:cNvSpPr>
            <p:nvPr/>
          </p:nvSpPr>
          <p:spPr bwMode="auto">
            <a:xfrm>
              <a:off x="1920" y="1584"/>
              <a:ext cx="1968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1" name="Line 17"/>
            <p:cNvSpPr>
              <a:spLocks noChangeShapeType="1"/>
            </p:cNvSpPr>
            <p:nvPr/>
          </p:nvSpPr>
          <p:spPr bwMode="auto">
            <a:xfrm>
              <a:off x="1920" y="1200"/>
              <a:ext cx="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2" name="Line 18"/>
            <p:cNvSpPr>
              <a:spLocks noChangeShapeType="1"/>
            </p:cNvSpPr>
            <p:nvPr/>
          </p:nvSpPr>
          <p:spPr bwMode="auto">
            <a:xfrm>
              <a:off x="3840" y="1200"/>
              <a:ext cx="0" cy="38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3" name="Rectangle 19"/>
            <p:cNvSpPr>
              <a:spLocks noChangeArrowheads="1"/>
            </p:cNvSpPr>
            <p:nvPr/>
          </p:nvSpPr>
          <p:spPr bwMode="auto">
            <a:xfrm>
              <a:off x="172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4" name="Rectangle 20"/>
            <p:cNvSpPr>
              <a:spLocks noChangeArrowheads="1"/>
            </p:cNvSpPr>
            <p:nvPr/>
          </p:nvSpPr>
          <p:spPr bwMode="auto">
            <a:xfrm>
              <a:off x="268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5" name="Rectangle 21"/>
            <p:cNvSpPr>
              <a:spLocks noChangeArrowheads="1"/>
            </p:cNvSpPr>
            <p:nvPr/>
          </p:nvSpPr>
          <p:spPr bwMode="auto">
            <a:xfrm>
              <a:off x="316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6" name="Rectangle 22"/>
            <p:cNvSpPr>
              <a:spLocks noChangeArrowheads="1"/>
            </p:cNvSpPr>
            <p:nvPr/>
          </p:nvSpPr>
          <p:spPr bwMode="auto">
            <a:xfrm>
              <a:off x="364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7" name="Rectangle 23"/>
            <p:cNvSpPr>
              <a:spLocks noChangeArrowheads="1"/>
            </p:cNvSpPr>
            <p:nvPr/>
          </p:nvSpPr>
          <p:spPr bwMode="auto">
            <a:xfrm>
              <a:off x="2208" y="2784"/>
              <a:ext cx="384" cy="96"/>
            </a:xfrm>
            <a:prstGeom prst="rect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8" name="Line 24"/>
            <p:cNvSpPr>
              <a:spLocks noChangeShapeType="1"/>
            </p:cNvSpPr>
            <p:nvPr/>
          </p:nvSpPr>
          <p:spPr bwMode="auto">
            <a:xfrm>
              <a:off x="336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49" name="Line 25"/>
            <p:cNvSpPr>
              <a:spLocks noChangeShapeType="1"/>
            </p:cNvSpPr>
            <p:nvPr/>
          </p:nvSpPr>
          <p:spPr bwMode="auto">
            <a:xfrm flipH="1">
              <a:off x="1920" y="2016"/>
              <a:ext cx="192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50" name="Line 26"/>
            <p:cNvSpPr>
              <a:spLocks noChangeShapeType="1"/>
            </p:cNvSpPr>
            <p:nvPr/>
          </p:nvSpPr>
          <p:spPr bwMode="auto">
            <a:xfrm>
              <a:off x="192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51" name="Line 27"/>
            <p:cNvSpPr>
              <a:spLocks noChangeShapeType="1"/>
            </p:cNvSpPr>
            <p:nvPr/>
          </p:nvSpPr>
          <p:spPr bwMode="auto">
            <a:xfrm>
              <a:off x="240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52" name="Line 28"/>
            <p:cNvSpPr>
              <a:spLocks noChangeShapeType="1"/>
            </p:cNvSpPr>
            <p:nvPr/>
          </p:nvSpPr>
          <p:spPr bwMode="auto">
            <a:xfrm>
              <a:off x="2880" y="2016"/>
              <a:ext cx="48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53" name="Text Box 29"/>
            <p:cNvSpPr txBox="1">
              <a:spLocks noChangeArrowheads="1"/>
            </p:cNvSpPr>
            <p:nvPr/>
          </p:nvSpPr>
          <p:spPr bwMode="auto">
            <a:xfrm>
              <a:off x="2244" y="3340"/>
              <a:ext cx="21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One of 80 rounds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DCC3-94AD-4076-8CA6-A4F9C4445824}" type="datetime4">
              <a:rPr lang="en-US" smtClean="0"/>
              <a:t>January 20, 2011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26050" name="AutoShape 2"/>
          <p:cNvSpPr>
            <a:spLocks noChangeArrowheads="1"/>
          </p:cNvSpPr>
          <p:nvPr/>
        </p:nvSpPr>
        <p:spPr bwMode="auto">
          <a:xfrm>
            <a:off x="1219200" y="2514600"/>
            <a:ext cx="6705600" cy="2667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Cryptographic Hash:  SHA-1</a:t>
            </a: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4267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3505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2743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5791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56" name="Rectangle 8"/>
          <p:cNvSpPr>
            <a:spLocks noChangeArrowheads="1"/>
          </p:cNvSpPr>
          <p:nvPr/>
        </p:nvSpPr>
        <p:spPr bwMode="auto">
          <a:xfrm>
            <a:off x="5029200" y="30480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57" name="Line 9"/>
          <p:cNvSpPr>
            <a:spLocks noChangeShapeType="1"/>
          </p:cNvSpPr>
          <p:nvPr/>
        </p:nvSpPr>
        <p:spPr bwMode="auto">
          <a:xfrm>
            <a:off x="3048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58" name="Line 10"/>
          <p:cNvSpPr>
            <a:spLocks noChangeShapeType="1"/>
          </p:cNvSpPr>
          <p:nvPr/>
        </p:nvSpPr>
        <p:spPr bwMode="auto">
          <a:xfrm>
            <a:off x="6096000" y="19050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1" name="Rectangle 13"/>
          <p:cNvSpPr>
            <a:spLocks noChangeArrowheads="1"/>
          </p:cNvSpPr>
          <p:nvPr/>
        </p:nvSpPr>
        <p:spPr bwMode="auto">
          <a:xfrm>
            <a:off x="2743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2" name="Rectangle 14"/>
          <p:cNvSpPr>
            <a:spLocks noChangeArrowheads="1"/>
          </p:cNvSpPr>
          <p:nvPr/>
        </p:nvSpPr>
        <p:spPr bwMode="auto">
          <a:xfrm>
            <a:off x="4267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3" name="Rectangle 15"/>
          <p:cNvSpPr>
            <a:spLocks noChangeArrowheads="1"/>
          </p:cNvSpPr>
          <p:nvPr/>
        </p:nvSpPr>
        <p:spPr bwMode="auto">
          <a:xfrm>
            <a:off x="5029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4" name="Rectangle 16"/>
          <p:cNvSpPr>
            <a:spLocks noChangeArrowheads="1"/>
          </p:cNvSpPr>
          <p:nvPr/>
        </p:nvSpPr>
        <p:spPr bwMode="auto">
          <a:xfrm>
            <a:off x="5791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5" name="Rectangle 17"/>
          <p:cNvSpPr>
            <a:spLocks noChangeArrowheads="1"/>
          </p:cNvSpPr>
          <p:nvPr/>
        </p:nvSpPr>
        <p:spPr bwMode="auto">
          <a:xfrm>
            <a:off x="3505200" y="4419600"/>
            <a:ext cx="609600" cy="1524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6" name="Line 18"/>
          <p:cNvSpPr>
            <a:spLocks noChangeShapeType="1"/>
          </p:cNvSpPr>
          <p:nvPr/>
        </p:nvSpPr>
        <p:spPr bwMode="auto">
          <a:xfrm>
            <a:off x="3048000" y="3200400"/>
            <a:ext cx="7620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68" name="Text Box 20"/>
          <p:cNvSpPr txBox="1">
            <a:spLocks noChangeArrowheads="1"/>
          </p:cNvSpPr>
          <p:nvPr/>
        </p:nvSpPr>
        <p:spPr bwMode="auto">
          <a:xfrm>
            <a:off x="3581400" y="3473450"/>
            <a:ext cx="225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Change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609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160-bit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657850" y="1600200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512-bit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562350" y="5302250"/>
            <a:ext cx="337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One of 80 rounds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fc2724dd-df62-452e-beb2-85668af937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8|2|23.5|5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8|2|23.5|5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8|2|23.5|5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6.9|22.9|2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10.1|13.8|59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4284</TotalTime>
  <Words>5620</Words>
  <Application>Microsoft Office PowerPoint</Application>
  <PresentationFormat>On-screen Show (4:3)</PresentationFormat>
  <Paragraphs>1430</Paragraphs>
  <Slides>142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3" baseType="lpstr">
      <vt:lpstr>Flow</vt:lpstr>
      <vt:lpstr>Practical Aspects of        Modern Cryptography</vt:lpstr>
      <vt:lpstr>PowerPoint Presentation</vt:lpstr>
      <vt:lpstr>Agenda</vt:lpstr>
      <vt:lpstr>Agenda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Public Key vs. Symmetric Key</vt:lpstr>
      <vt:lpstr>Symmetric Ciphers</vt:lpstr>
      <vt:lpstr>Symmetric Ciphers</vt:lpstr>
      <vt:lpstr>Stream Ciphers</vt:lpstr>
      <vt:lpstr>Stream Ciphers</vt:lpstr>
      <vt:lpstr>Stream Ciphers</vt:lpstr>
      <vt:lpstr>Stream Cipher Encryption</vt:lpstr>
      <vt:lpstr>Stream Cipher Decryption</vt:lpstr>
      <vt:lpstr>Some Good Properties</vt:lpstr>
      <vt:lpstr>Some Good Properties</vt:lpstr>
      <vt:lpstr>Some Good Properties</vt:lpstr>
      <vt:lpstr>A Sample PRNG:  “Alleged RC4”</vt:lpstr>
      <vt:lpstr>A Sample PRNG:  “Alleged RC4”</vt:lpstr>
      <vt:lpstr>Stream Cipher Security</vt:lpstr>
      <vt:lpstr>Stream Cipher Encryption</vt:lpstr>
      <vt:lpstr>Stream Cipher Integrity</vt:lpstr>
      <vt:lpstr>Stream Cipher Integrity</vt:lpstr>
      <vt:lpstr>Stream Cipher Integrity</vt:lpstr>
      <vt:lpstr>Stream Ciphers are Fragile</vt:lpstr>
      <vt:lpstr>Stream Ciphers are Fragile</vt:lpstr>
      <vt:lpstr>Stream Ciphers are Fragile</vt:lpstr>
      <vt:lpstr>Symmetric Ciphers</vt:lpstr>
      <vt:lpstr>Block Ciphers</vt:lpstr>
      <vt:lpstr>Block Ciphers</vt:lpstr>
      <vt:lpstr>Block Ciphers</vt:lpstr>
      <vt:lpstr>Block Ciphers</vt:lpstr>
      <vt:lpstr>Block Ciphers</vt:lpstr>
      <vt:lpstr>Block Ciphers -- Encryption</vt:lpstr>
      <vt:lpstr>Block Ciphers -- Decryption</vt:lpstr>
      <vt:lpstr>Block Ciphers </vt:lpstr>
      <vt:lpstr>Block Ciphers </vt:lpstr>
      <vt:lpstr>Block Ciphers </vt:lpstr>
      <vt:lpstr>Block Cipher Modes</vt:lpstr>
      <vt:lpstr>Block Cipher Modes</vt:lpstr>
      <vt:lpstr>Block Cipher Modes</vt:lpstr>
      <vt:lpstr>Why is ECB of Concern? </vt:lpstr>
      <vt:lpstr>Why is ECB of Concern? </vt:lpstr>
      <vt:lpstr>Block Cipher Modes</vt:lpstr>
      <vt:lpstr>Block Cipher Modes</vt:lpstr>
      <vt:lpstr>Block Cipher Modes</vt:lpstr>
      <vt:lpstr>Block Cipher Modes</vt:lpstr>
      <vt:lpstr>Example Block Ciphers</vt:lpstr>
      <vt:lpstr>Example Block Ciphers</vt:lpstr>
      <vt:lpstr>Example Block Ciphers</vt:lpstr>
      <vt:lpstr>Example Block Ciphers</vt:lpstr>
      <vt:lpstr>How to Build a Block Cipher</vt:lpstr>
      <vt:lpstr>Feistel Ciphers</vt:lpstr>
      <vt:lpstr>Feistel Ciphers</vt:lpstr>
      <vt:lpstr>Feistel Ciphers</vt:lpstr>
      <vt:lpstr>Feistel Ciphers</vt:lpstr>
      <vt:lpstr>Feistel Ciphers</vt:lpstr>
      <vt:lpstr>Feistel Ciphers</vt:lpstr>
      <vt:lpstr>Data Encryption Standard (DES)</vt:lpstr>
      <vt:lpstr>Data Encryption Standard (DES)</vt:lpstr>
      <vt:lpstr>Data Encryption Standard (DES)</vt:lpstr>
      <vt:lpstr>DES Round</vt:lpstr>
      <vt:lpstr>Simplified DES Round Function</vt:lpstr>
      <vt:lpstr>Actual DES Round Function</vt:lpstr>
      <vt:lpstr>Advanced Encryption Standard</vt:lpstr>
      <vt:lpstr>AES Finalists</vt:lpstr>
      <vt:lpstr>AES Finalists</vt:lpstr>
      <vt:lpstr>Rijndael</vt:lpstr>
      <vt:lpstr>Rijndael</vt:lpstr>
      <vt:lpstr>Rijndael ByteSub</vt:lpstr>
      <vt:lpstr>Rijndael MixColumn</vt:lpstr>
      <vt:lpstr>Rijndael ShiftRow</vt:lpstr>
      <vt:lpstr>Rijndael Round key addition</vt:lpstr>
      <vt:lpstr>Rijndael Key Schedule</vt:lpstr>
      <vt:lpstr>Agenda</vt:lpstr>
      <vt:lpstr>One-Way Hash Functions</vt:lpstr>
      <vt:lpstr>One-Way Hash Functions</vt:lpstr>
      <vt:lpstr>One-Way Hash Functions</vt:lpstr>
      <vt:lpstr>One-Way Hash Functions</vt:lpstr>
      <vt:lpstr>One-Way Hash Functions</vt:lpstr>
      <vt:lpstr>Some Important Uses of  One-Way Hash Functions</vt:lpstr>
      <vt:lpstr>Some Important Uses of  One-Way Hash Functions</vt:lpstr>
      <vt:lpstr>What else are Hash Functions Good for?</vt:lpstr>
      <vt:lpstr>What else are Hash Functions Good for?</vt:lpstr>
      <vt:lpstr>What else are Hash Functions Good for?</vt:lpstr>
      <vt:lpstr>What else are Hash Functions Good for?</vt:lpstr>
      <vt:lpstr>What else are Hash Functions Good for?</vt:lpstr>
      <vt:lpstr>Merkle-Damgård Construction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A Cryptographic Hash:  SHA-1</vt:lpstr>
      <vt:lpstr>From SHA-1 to SHA-2</vt:lpstr>
      <vt:lpstr>From SHA-1 to SHA-2</vt:lpstr>
      <vt:lpstr>From SHA-1 to SHA-2</vt:lpstr>
      <vt:lpstr>From SHA-1 to SHA-2</vt:lpstr>
      <vt:lpstr>From SHA-1 to SHA-2</vt:lpstr>
      <vt:lpstr>From SHA-1 to SHA-2</vt:lpstr>
      <vt:lpstr>From SHA-1 to SHA-2</vt:lpstr>
      <vt:lpstr>From SHA-1 to SHA-2</vt:lpstr>
      <vt:lpstr>Merkle-Damgård Construction</vt:lpstr>
      <vt:lpstr>A Cryptographic Hash:  SHA-2</vt:lpstr>
      <vt:lpstr>A Cryptographic Hash:  SHA-2</vt:lpstr>
      <vt:lpstr>A Cryptographic Hash:  SHA-2</vt:lpstr>
      <vt:lpstr>A Cryptographic Hash:  SHA-2</vt:lpstr>
      <vt:lpstr>From SHA-2 to SHA-3</vt:lpstr>
      <vt:lpstr>From SHA-2 to SHA-3</vt:lpstr>
      <vt:lpstr>From SHA-2 to SHA-3</vt:lpstr>
      <vt:lpstr>From SHA-2 to SHA-3</vt:lpstr>
      <vt:lpstr>From SHA-2 to SHA-3</vt:lpstr>
      <vt:lpstr>From SHA-2 to SHA-3</vt:lpstr>
      <vt:lpstr>From SHA-2 to SHA-3</vt:lpstr>
      <vt:lpstr>The SHA-3 Finalists</vt:lpstr>
      <vt:lpstr>State of the Art for Hashes</vt:lpstr>
      <vt:lpstr>Integrity Checking</vt:lpstr>
      <vt:lpstr>One-Way Hash Functions</vt:lpstr>
      <vt:lpstr>Message Authentication Codes</vt:lpstr>
      <vt:lpstr>Cipher Integrity</vt:lpstr>
      <vt:lpstr>Message Authentication Codes</vt:lpstr>
      <vt:lpstr>Crypto Hygiene</vt:lpstr>
      <vt:lpstr>Message Digests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Aspects of        Modern Cryptography</dc:title>
  <dc:creator>Josh Benaloh</dc:creator>
  <cp:lastModifiedBy>Brian LaMacchia</cp:lastModifiedBy>
  <cp:revision>52</cp:revision>
  <dcterms:created xsi:type="dcterms:W3CDTF">2011-01-05T23:39:58Z</dcterms:created>
  <dcterms:modified xsi:type="dcterms:W3CDTF">2011-01-20T21:59:43Z</dcterms:modified>
</cp:coreProperties>
</file>