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441" r:id="rId7"/>
    <p:sldId id="439" r:id="rId8"/>
    <p:sldId id="438" r:id="rId9"/>
    <p:sldId id="440" r:id="rId10"/>
    <p:sldId id="420" r:id="rId11"/>
    <p:sldId id="392" r:id="rId12"/>
    <p:sldId id="421" r:id="rId13"/>
    <p:sldId id="375" r:id="rId14"/>
    <p:sldId id="387" r:id="rId15"/>
    <p:sldId id="389" r:id="rId16"/>
    <p:sldId id="428" r:id="rId17"/>
    <p:sldId id="430" r:id="rId18"/>
    <p:sldId id="425" r:id="rId19"/>
    <p:sldId id="426" r:id="rId20"/>
    <p:sldId id="434" r:id="rId21"/>
    <p:sldId id="442" r:id="rId22"/>
    <p:sldId id="437" r:id="rId23"/>
    <p:sldId id="435" r:id="rId24"/>
    <p:sldId id="431" r:id="rId25"/>
    <p:sldId id="432" r:id="rId26"/>
    <p:sldId id="433" r:id="rId27"/>
    <p:sldId id="436" r:id="rId28"/>
  </p:sldIdLst>
  <p:sldSz cx="9144000" cy="6858000" type="screen4x3"/>
  <p:notesSz cx="9309100" cy="70231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Easterbrook" initials="EB" lastIdx="59" clrIdx="0"/>
  <p:cmAuthor id="1" name="Brian LaMacchia" initials="B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6" autoAdjust="0"/>
    <p:restoredTop sz="89867" autoAdjust="0"/>
  </p:normalViewPr>
  <p:slideViewPr>
    <p:cSldViewPr snapToGrid="0">
      <p:cViewPr varScale="1">
        <p:scale>
          <a:sx n="102" d="100"/>
          <a:sy n="10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16"/>
    </p:cViewPr>
  </p:sorterViewPr>
  <p:notesViewPr>
    <p:cSldViewPr snapToGrid="0">
      <p:cViewPr varScale="1">
        <p:scale>
          <a:sx n="101" d="100"/>
          <a:sy n="101" d="100"/>
        </p:scale>
        <p:origin x="-2616" y="-108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7691694-2F2D-4C97-A1BD-367229F25E2C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46DB1A9-1795-453B-B89E-28A7DE34E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83F19F0-189C-4D1D-B8DD-592220ADF5B5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CBABC39-E367-4690-92F1-FA6C97F16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Connection: LDAP over Kerberos, SMB over </a:t>
            </a:r>
            <a:r>
              <a:rPr lang="en-US" dirty="0" err="1" smtClean="0"/>
              <a:t>IPsec</a:t>
            </a:r>
            <a:r>
              <a:rPr lang="en-US" dirty="0" smtClean="0"/>
              <a:t>, others?</a:t>
            </a:r>
          </a:p>
          <a:p>
            <a:r>
              <a:rPr lang="en-US" dirty="0" smtClean="0"/>
              <a:t>No delegation.</a:t>
            </a:r>
          </a:p>
          <a:p>
            <a:r>
              <a:rPr lang="en-US" dirty="0" smtClean="0"/>
              <a:t>Providing authenticated encryption.</a:t>
            </a:r>
          </a:p>
          <a:p>
            <a:r>
              <a:rPr lang="en-US" dirty="0" smtClean="0"/>
              <a:t>Slide</a:t>
            </a:r>
            <a:r>
              <a:rPr lang="en-US" baseline="0" dirty="0" smtClean="0"/>
              <a:t> no longer refers to AD.  Need to talk:  “First implementation relied on AD”.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Multi-tenant</a:t>
            </a:r>
          </a:p>
          <a:p>
            <a:r>
              <a:rPr lang="en-US" dirty="0" smtClean="0"/>
              <a:t>Hosted</a:t>
            </a:r>
            <a:r>
              <a:rPr lang="en-US" baseline="0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PPT: Probabilistic</a:t>
            </a:r>
            <a:r>
              <a:rPr lang="en-US" baseline="0" dirty="0" smtClean="0"/>
              <a:t> Turing machine in polynomial time with error probability &lt; ½.</a:t>
            </a:r>
          </a:p>
          <a:p>
            <a:r>
              <a:rPr lang="en-US" baseline="0" dirty="0" smtClean="0"/>
              <a:t>Probabilistic randomized algorithm that gives the correct answer &gt; ½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Primitive set \Pi</a:t>
            </a:r>
          </a:p>
          <a:p>
            <a:r>
              <a:rPr lang="en-US" dirty="0" smtClean="0"/>
              <a:t>F is any cryptographic function</a:t>
            </a:r>
            <a:r>
              <a:rPr lang="en-US" baseline="0" dirty="0" smtClean="0"/>
              <a:t> in that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3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PRF/PRP to model block ciphers and modes of operation.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5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PRF/PRP to model block ciphers and modes of operation.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Model keyed hash functions as RO (assumption)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5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39CF-9E4B-467D-A328-9E6367EE0224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4F8-B12B-4426-87B8-4277C0472B06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0B60-180C-427E-9B41-AB4019FC3184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0A4-49E0-4599-B3E5-9FB161DA104E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E5B2-1E7D-4085-8ED0-654731632610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184D-AD4C-4AE6-AD96-B0E43619847C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397F-6273-4F1B-A596-9AD000935AF2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D9DD-7197-4DC3-852D-DEECE8F76174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12A2-7989-4A0A-BFF2-9C33DA41B0D0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8424-5FC8-4EA6-B19C-F2A6CE6BCB0C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78EA-A26B-4F59-BDE5-B4D82785C93C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3343-9D02-4DED-831B-3B3EADDE9A77}" type="datetime1">
              <a:rPr lang="en-US" smtClean="0"/>
              <a:t>2/24/2011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08D6-151D-47BE-A77C-4D5AA837C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533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Tolga Acar</a:t>
            </a:r>
          </a:p>
          <a:p>
            <a:pPr algn="r"/>
            <a:r>
              <a:rPr lang="en-US" sz="1600" dirty="0" smtClean="0"/>
              <a:t>24 Feb. 2011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1519" y="3719386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3426" y="25510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Distributed Key Management</a:t>
            </a:r>
          </a:p>
          <a:p>
            <a:r>
              <a:rPr lang="en-US" sz="2400" dirty="0" smtClean="0"/>
              <a:t>and</a:t>
            </a:r>
          </a:p>
          <a:p>
            <a:r>
              <a:rPr lang="en-US" sz="2400" dirty="0" smtClean="0"/>
              <a:t>Cryptographic Agility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Walkthrough:  DKM in Hosted E-Mail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86560"/>
              </p:ext>
            </p:extLst>
          </p:nvPr>
        </p:nvGraphicFramePr>
        <p:xfrm>
          <a:off x="228600" y="1295399"/>
          <a:ext cx="86106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1" name="Visio" r:id="rId4" imgW="9498658" imgH="6298355" progId="Visio.Drawing.11">
                  <p:embed/>
                </p:oleObj>
              </mc:Choice>
              <mc:Fallback>
                <p:oleObj name="Visio" r:id="rId4" imgW="9498658" imgH="6298355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399"/>
                        <a:ext cx="8610600" cy="5184775"/>
                      </a:xfrm>
                      <a:prstGeom prst="rect">
                        <a:avLst/>
                      </a:prstGeom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&quot;No&quot; Symbol 6"/>
          <p:cNvSpPr/>
          <p:nvPr/>
        </p:nvSpPr>
        <p:spPr>
          <a:xfrm>
            <a:off x="3327911" y="2485055"/>
            <a:ext cx="304800" cy="30480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 in </a:t>
            </a:r>
            <a:r>
              <a:rPr lang="en-US" dirty="0"/>
              <a:t>Hosted E-Mail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61455"/>
              </p:ext>
            </p:extLst>
          </p:nvPr>
        </p:nvGraphicFramePr>
        <p:xfrm>
          <a:off x="228600" y="1295399"/>
          <a:ext cx="86106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9" name="Visio" r:id="rId3" imgW="9498658" imgH="6298355" progId="Visio.Drawing.11">
                  <p:embed/>
                </p:oleObj>
              </mc:Choice>
              <mc:Fallback>
                <p:oleObj name="Visio" r:id="rId3" imgW="9498658" imgH="6298355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399"/>
                        <a:ext cx="8610600" cy="5184775"/>
                      </a:xfrm>
                      <a:prstGeom prst="rect">
                        <a:avLst/>
                      </a:prstGeom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7924800" cy="57943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DKM-TPM Motivation</a:t>
            </a:r>
            <a:endParaRPr lang="en-US" sz="3600" b="1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228600" y="1193800"/>
            <a:ext cx="8803342" cy="524111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Secret Protection Technology: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Approach sits between a pure HSM solution and a full software solution.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2865" y="3921539"/>
            <a:ext cx="7587397" cy="369332"/>
            <a:chOff x="932865" y="3921539"/>
            <a:chExt cx="7587397" cy="36933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882579" y="3950212"/>
              <a:ext cx="6637683" cy="340659"/>
            </a:xfrm>
            <a:prstGeom prst="rect">
              <a:avLst/>
            </a:prstGeom>
            <a:gradFill flip="none" rotWithShape="1">
              <a:gsLst>
                <a:gs pos="23000">
                  <a:srgbClr val="00B050"/>
                </a:gs>
                <a:gs pos="77000">
                  <a:srgbClr val="FF0000"/>
                </a:gs>
                <a:gs pos="64000">
                  <a:srgbClr val="CBEF10"/>
                </a:gs>
                <a:gs pos="70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Expensive			Moderate			Inexpensive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2865" y="3921539"/>
              <a:ext cx="949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Cost:</a:t>
              </a:r>
              <a:endParaRPr lang="en-US" b="0" dirty="0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077" y="4425742"/>
            <a:ext cx="7964185" cy="369332"/>
            <a:chOff x="556077" y="4405509"/>
            <a:chExt cx="7964185" cy="36933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882579" y="4434182"/>
              <a:ext cx="6637683" cy="340659"/>
            </a:xfrm>
            <a:prstGeom prst="rect">
              <a:avLst/>
            </a:prstGeom>
            <a:gradFill flip="none" rotWithShape="1">
              <a:gsLst>
                <a:gs pos="95000">
                  <a:srgbClr val="00B050"/>
                </a:gs>
                <a:gs pos="10000">
                  <a:srgbClr val="FF0000"/>
                </a:gs>
                <a:gs pos="29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smtClean="0">
                  <a:latin typeface="+mn-lt"/>
                </a:rPr>
                <a:t>Very Secure			More Secure		  Moderate (OS-Dependent)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077" y="4405509"/>
              <a:ext cx="144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Security:</a:t>
              </a:r>
              <a:endParaRPr lang="en-US" b="0" dirty="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295" y="4929944"/>
            <a:ext cx="8340967" cy="369332"/>
            <a:chOff x="179295" y="4929944"/>
            <a:chExt cx="8340967" cy="36933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82579" y="4958617"/>
              <a:ext cx="6637683" cy="340659"/>
            </a:xfrm>
            <a:prstGeom prst="rect">
              <a:avLst/>
            </a:prstGeom>
            <a:gradFill flip="none" rotWithShape="1">
              <a:gsLst>
                <a:gs pos="65000">
                  <a:srgbClr val="00B050"/>
                </a:gs>
                <a:gs pos="17000">
                  <a:srgbClr val="FF0000"/>
                </a:gs>
                <a:gs pos="28000">
                  <a:srgbClr val="FFFF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Hard			Easier			Easy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295" y="4929944"/>
              <a:ext cx="1703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Deployment:</a:t>
              </a:r>
              <a:endParaRPr lang="en-US" b="0" dirty="0">
                <a:latin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882581" y="2140870"/>
            <a:ext cx="2070854" cy="153296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HSM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Hardware Security Module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132729" y="2149834"/>
            <a:ext cx="1900518" cy="1532965"/>
          </a:xfrm>
          <a:prstGeom prst="rect">
            <a:avLst/>
          </a:prstGeom>
          <a:solidFill>
            <a:srgbClr val="EF91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TPM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ased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Crypto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21506" y="2149834"/>
            <a:ext cx="2298758" cy="15329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 Crypto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chemeClr val="tx1"/>
                </a:solidFill>
              </a:rPr>
              <a:t>No Hardware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132730" y="2003140"/>
            <a:ext cx="1900519" cy="3422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DKM-TPM Key Hierarchy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66318"/>
              </p:ext>
            </p:extLst>
          </p:nvPr>
        </p:nvGraphicFramePr>
        <p:xfrm>
          <a:off x="1380908" y="1227064"/>
          <a:ext cx="6484776" cy="511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51" name="Visio" r:id="rId3" imgW="5177578" imgH="3632616" progId="Visio.Drawing.11">
                  <p:embed/>
                </p:oleObj>
              </mc:Choice>
              <mc:Fallback>
                <p:oleObj name="Visio" r:id="rId3" imgW="5177578" imgH="36326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908" y="1227064"/>
                        <a:ext cx="6484776" cy="5117751"/>
                      </a:xfrm>
                      <a:prstGeom prst="rect">
                        <a:avLst/>
                      </a:prstGeom>
                      <a:solidFill>
                        <a:schemeClr val="tx1">
                          <a:alpha val="4196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5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DKM-TPM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Master (Root of Trust)</a:t>
            </a:r>
          </a:p>
          <a:p>
            <a:pPr marL="937260" lvl="2" indent="-457200"/>
            <a:r>
              <a:rPr lang="en-US" dirty="0" smtClean="0"/>
              <a:t>Root of Trust for TPM public keys</a:t>
            </a:r>
          </a:p>
          <a:p>
            <a:pPr marL="937260" lvl="2" indent="-457200"/>
            <a:r>
              <a:rPr lang="en-US" dirty="0" smtClean="0"/>
              <a:t>Role assignment to TPM public keys</a:t>
            </a:r>
          </a:p>
          <a:p>
            <a:pPr marL="937260" lvl="2" indent="-457200"/>
            <a:r>
              <a:rPr lang="en-US" dirty="0" smtClean="0"/>
              <a:t>Push to Stores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Store (Repositories)</a:t>
            </a:r>
          </a:p>
          <a:p>
            <a:pPr marL="937260" lvl="2" indent="-457200"/>
            <a:r>
              <a:rPr lang="en-US" dirty="0" smtClean="0"/>
              <a:t>DKM repository (keys, policies, and metadata)</a:t>
            </a:r>
          </a:p>
          <a:p>
            <a:pPr marL="937260" lvl="2" indent="-457200"/>
            <a:r>
              <a:rPr lang="en-US" dirty="0" smtClean="0"/>
              <a:t>DKM Responder</a:t>
            </a:r>
          </a:p>
          <a:p>
            <a:pPr marL="937260" lvl="2" indent="-457200"/>
            <a:r>
              <a:rPr lang="en-US" dirty="0" smtClean="0"/>
              <a:t>Responds to requests from Masters, Stores, and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Node (Application servers)</a:t>
            </a:r>
          </a:p>
          <a:p>
            <a:pPr marL="937260" lvl="2" indent="-457200"/>
            <a:r>
              <a:rPr lang="en-US" dirty="0" smtClean="0"/>
              <a:t>Cryptographic operations with DKM keys</a:t>
            </a:r>
          </a:p>
          <a:p>
            <a:pPr marL="937260" lvl="2" indent="-457200"/>
            <a:r>
              <a:rPr lang="en-US" dirty="0" smtClean="0"/>
              <a:t>Client API</a:t>
            </a:r>
          </a:p>
          <a:p>
            <a:pPr marL="937260" lvl="2" indent="-457200"/>
            <a:r>
              <a:rPr lang="en-US" dirty="0" smtClean="0"/>
              <a:t>Sends requests to 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DKM-TPM Roles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212627" y="1732405"/>
            <a:ext cx="2590802" cy="441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Vertical Scroll 11"/>
          <p:cNvSpPr/>
          <p:nvPr/>
        </p:nvSpPr>
        <p:spPr>
          <a:xfrm>
            <a:off x="7317528" y="4833632"/>
            <a:ext cx="1409700" cy="1062663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Master PK List</a:t>
            </a:r>
          </a:p>
          <a:p>
            <a:r>
              <a:rPr lang="en-US" sz="1200" dirty="0" smtClean="0"/>
              <a:t>Store PK List</a:t>
            </a:r>
          </a:p>
          <a:p>
            <a:r>
              <a:rPr lang="en-US" sz="1200" dirty="0" smtClean="0"/>
              <a:t>Node PK List</a:t>
            </a:r>
          </a:p>
          <a:p>
            <a:r>
              <a:rPr lang="en-US" sz="1200" dirty="0" smtClean="0"/>
              <a:t>Configuration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317027" y="1732405"/>
            <a:ext cx="2590801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3421070" y="5161405"/>
            <a:ext cx="990600" cy="7425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DKM Keys</a:t>
            </a:r>
          </a:p>
          <a:p>
            <a:pPr algn="ctr"/>
            <a:r>
              <a:rPr lang="en-US" sz="1200" dirty="0" smtClean="0"/>
              <a:t>Policies</a:t>
            </a:r>
            <a:endParaRPr lang="en-US" sz="1200" dirty="0"/>
          </a:p>
        </p:txBody>
      </p:sp>
      <p:sp>
        <p:nvSpPr>
          <p:cNvPr id="14" name="Vertical Scroll 13"/>
          <p:cNvSpPr/>
          <p:nvPr/>
        </p:nvSpPr>
        <p:spPr>
          <a:xfrm>
            <a:off x="4536228" y="4832698"/>
            <a:ext cx="1333500" cy="105254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Master PK List</a:t>
            </a:r>
          </a:p>
          <a:p>
            <a:r>
              <a:rPr lang="en-US" sz="1200" dirty="0" smtClean="0"/>
              <a:t>Store PK List</a:t>
            </a:r>
          </a:p>
          <a:p>
            <a:r>
              <a:rPr lang="en-US" sz="1200" dirty="0" smtClean="0"/>
              <a:t>Node PK List</a:t>
            </a:r>
          </a:p>
          <a:p>
            <a:r>
              <a:rPr lang="en-US" sz="1200" dirty="0" smtClean="0"/>
              <a:t>Configuration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421427" y="1732405"/>
            <a:ext cx="2590802" cy="441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Vertical Scroll 14"/>
          <p:cNvSpPr/>
          <p:nvPr/>
        </p:nvSpPr>
        <p:spPr>
          <a:xfrm>
            <a:off x="1549774" y="4832698"/>
            <a:ext cx="1386254" cy="1052549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Master PK List</a:t>
            </a:r>
          </a:p>
          <a:p>
            <a:r>
              <a:rPr lang="en-US" sz="1200" dirty="0" smtClean="0"/>
              <a:t>Store PK List</a:t>
            </a:r>
          </a:p>
          <a:p>
            <a:r>
              <a:rPr lang="en-US" sz="1200" dirty="0" smtClean="0"/>
              <a:t>Node PK List</a:t>
            </a:r>
          </a:p>
          <a:p>
            <a:r>
              <a:rPr lang="en-US" sz="1200" dirty="0" smtClean="0"/>
              <a:t>Configuration</a:t>
            </a:r>
            <a:endParaRPr lang="en-US" sz="1200" dirty="0"/>
          </a:p>
        </p:txBody>
      </p:sp>
      <p:cxnSp>
        <p:nvCxnSpPr>
          <p:cNvPr id="36" name="Elbow Connector 35"/>
          <p:cNvCxnSpPr>
            <a:stCxn id="48" idx="0"/>
            <a:endCxn id="47" idx="0"/>
          </p:cNvCxnSpPr>
          <p:nvPr/>
        </p:nvCxnSpPr>
        <p:spPr>
          <a:xfrm rot="5400000" flipH="1" flipV="1">
            <a:off x="3802803" y="1779395"/>
            <a:ext cx="12700" cy="2922270"/>
          </a:xfrm>
          <a:prstGeom prst="bentConnector3">
            <a:avLst>
              <a:gd name="adj1" fmla="val 3323071"/>
            </a:avLst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49" idx="0"/>
            <a:endCxn id="47" idx="0"/>
          </p:cNvCxnSpPr>
          <p:nvPr/>
        </p:nvCxnSpPr>
        <p:spPr>
          <a:xfrm rot="16200000" flipV="1">
            <a:off x="6073563" y="2430905"/>
            <a:ext cx="12700" cy="1619250"/>
          </a:xfrm>
          <a:prstGeom prst="bentConnector3">
            <a:avLst>
              <a:gd name="adj1" fmla="val 2561535"/>
            </a:avLst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669578" y="3240530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CommServer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1747308" y="3240530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CommClient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6288828" y="3240530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CommClient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3421070" y="3240530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CommClient</a:t>
            </a:r>
            <a:endParaRPr lang="en-US" sz="1400" dirty="0"/>
          </a:p>
        </p:txBody>
      </p:sp>
      <p:cxnSp>
        <p:nvCxnSpPr>
          <p:cNvPr id="60" name="Elbow Connector 59"/>
          <p:cNvCxnSpPr>
            <a:stCxn id="50" idx="0"/>
            <a:endCxn id="47" idx="0"/>
          </p:cNvCxnSpPr>
          <p:nvPr/>
        </p:nvCxnSpPr>
        <p:spPr>
          <a:xfrm rot="5400000" flipH="1" flipV="1">
            <a:off x="4639684" y="2616276"/>
            <a:ext cx="12700" cy="1248508"/>
          </a:xfrm>
          <a:prstGeom prst="bentConnector3">
            <a:avLst>
              <a:gd name="adj1" fmla="val 1800000"/>
            </a:avLst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1" name="Bevel 70"/>
          <p:cNvSpPr/>
          <p:nvPr/>
        </p:nvSpPr>
        <p:spPr>
          <a:xfrm>
            <a:off x="7834472" y="4399405"/>
            <a:ext cx="838200" cy="293996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TPM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753850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KM &amp; Crypto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28882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Repository</a:t>
            </a:r>
            <a:endParaRPr lang="en-US" sz="1400" dirty="0"/>
          </a:p>
        </p:txBody>
      </p:sp>
      <p:sp>
        <p:nvSpPr>
          <p:cNvPr id="23" name="Bevel 22"/>
          <p:cNvSpPr/>
          <p:nvPr/>
        </p:nvSpPr>
        <p:spPr>
          <a:xfrm>
            <a:off x="4974378" y="4399405"/>
            <a:ext cx="838200" cy="293996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TPM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66957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KM &amp; Crypto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42370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Repository</a:t>
            </a:r>
            <a:endParaRPr lang="en-US" sz="1400" dirty="0"/>
          </a:p>
        </p:txBody>
      </p:sp>
      <p:sp>
        <p:nvSpPr>
          <p:cNvPr id="26" name="Bevel 25"/>
          <p:cNvSpPr/>
          <p:nvPr/>
        </p:nvSpPr>
        <p:spPr>
          <a:xfrm>
            <a:off x="2028406" y="4399405"/>
            <a:ext cx="838200" cy="293996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TPM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74730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KM &amp; Crypto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497628" y="3866005"/>
            <a:ext cx="1188720" cy="365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Repository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73828" y="2265805"/>
            <a:ext cx="2307644" cy="44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Node Logic &amp; API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455968" y="2265805"/>
            <a:ext cx="2307644" cy="44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Store Logic &amp; API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6323726" y="2265805"/>
            <a:ext cx="2307644" cy="44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Master Logic &amp; API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Cryptosystem Security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263"/>
            <a:ext cx="8229600" cy="3060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Probabilistic Polynomial-Time (PPT) adversaries</a:t>
            </a:r>
          </a:p>
          <a:p>
            <a:pPr lvl="1"/>
            <a:r>
              <a:rPr lang="en-US" dirty="0"/>
              <a:t>Probabilistic randomized algorithm that gives the correct answer </a:t>
            </a:r>
            <a:r>
              <a:rPr lang="en-US" dirty="0" smtClean="0"/>
              <a:t>with &gt; </a:t>
            </a:r>
            <a:r>
              <a:rPr lang="en-US" dirty="0"/>
              <a:t>½ probability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Random Oracle Model (RO or ROM)</a:t>
            </a:r>
          </a:p>
          <a:p>
            <a:pPr lvl="1"/>
            <a:r>
              <a:rPr lang="en-US" dirty="0" smtClean="0"/>
              <a:t>Black box with a stateful uniform random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89038" y="4451820"/>
            <a:ext cx="2631235" cy="1420340"/>
            <a:chOff x="7867649" y="5734050"/>
            <a:chExt cx="1143001" cy="1420340"/>
          </a:xfrm>
        </p:grpSpPr>
        <p:sp>
          <p:nvSpPr>
            <p:cNvPr id="17" name="Rectangle 16"/>
            <p:cNvSpPr/>
            <p:nvPr/>
          </p:nvSpPr>
          <p:spPr>
            <a:xfrm>
              <a:off x="7867650" y="5962649"/>
              <a:ext cx="1143000" cy="11917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sym typeface="Symbol"/>
                </a:rPr>
                <a:t>y  {0, 1}*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If (x in A)	y </a:t>
              </a:r>
              <a:r>
                <a:rPr lang="en-US" sz="1400" dirty="0">
                  <a:sym typeface="Symbol"/>
                </a:rPr>
                <a:t> </a:t>
              </a:r>
              <a:r>
                <a:rPr lang="en-US" sz="1400" dirty="0" smtClean="0">
                  <a:solidFill>
                    <a:schemeClr val="tx1"/>
                  </a:solidFill>
                </a:rPr>
                <a:t>Fetch(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A,x</a:t>
              </a:r>
              <a:r>
                <a:rPr lang="en-US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Else	Store(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x,y</a:t>
              </a:r>
              <a:r>
                <a:rPr lang="en-US" sz="1400" dirty="0" smtClean="0">
                  <a:solidFill>
                    <a:schemeClr val="tx1"/>
                  </a:solidFill>
                </a:rPr>
                <a:t>) in A</a:t>
              </a: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Return 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67649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Random Oracle</a:t>
              </a:r>
              <a:endParaRPr lang="en-US" sz="1600" dirty="0"/>
            </a:p>
          </p:txBody>
        </p:sp>
      </p:grpSp>
      <p:pic>
        <p:nvPicPr>
          <p:cNvPr id="22" name="Picture 2" descr="C:\Users\mibelenk.REDMOND\AppData\Local\Microsoft\Windows\Temporary Internet Files\Content.IE5\GG9VGOXA\MCj0349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21171" y="4705484"/>
            <a:ext cx="1004596" cy="913012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2357478" y="5019115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357478" y="5448715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6503" y="4684494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602487" y="511016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924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204"/>
            <a:ext cx="8229600" cy="19927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Encryption </a:t>
            </a:r>
            <a:r>
              <a:rPr lang="en-US" dirty="0" smtClean="0"/>
              <a:t>scheme </a:t>
            </a:r>
            <a:r>
              <a:rPr lang="en-US" dirty="0"/>
              <a:t>security definitions</a:t>
            </a:r>
          </a:p>
          <a:p>
            <a:pPr lvl="1"/>
            <a:r>
              <a:rPr lang="en-US" dirty="0"/>
              <a:t>IND-R: </a:t>
            </a:r>
            <a:r>
              <a:rPr lang="en-US" dirty="0" err="1"/>
              <a:t>Indistinguishability</a:t>
            </a:r>
            <a:r>
              <a:rPr lang="en-US" dirty="0"/>
              <a:t> from Random</a:t>
            </a:r>
          </a:p>
          <a:p>
            <a:pPr lvl="1"/>
            <a:r>
              <a:rPr lang="en-US" dirty="0"/>
              <a:t>IND-CPA: </a:t>
            </a:r>
            <a:r>
              <a:rPr lang="en-US" dirty="0" err="1"/>
              <a:t>Indistinguishability</a:t>
            </a:r>
            <a:r>
              <a:rPr lang="en-US" dirty="0"/>
              <a:t> under </a:t>
            </a:r>
            <a:r>
              <a:rPr lang="en-US" dirty="0" smtClean="0"/>
              <a:t>Chosen Plaintext Attack </a:t>
            </a:r>
            <a:r>
              <a:rPr lang="en-US" dirty="0"/>
              <a:t>(a.k.a. semantic security)</a:t>
            </a:r>
          </a:p>
          <a:p>
            <a:pPr lvl="1"/>
            <a:r>
              <a:rPr lang="en-US" dirty="0"/>
              <a:t>IND-CCA: </a:t>
            </a:r>
            <a:r>
              <a:rPr lang="en-US" dirty="0" err="1"/>
              <a:t>Indistinguishability</a:t>
            </a:r>
            <a:r>
              <a:rPr lang="en-US" dirty="0"/>
              <a:t> under </a:t>
            </a:r>
            <a:r>
              <a:rPr lang="en-US" dirty="0" smtClean="0"/>
              <a:t>Chosen Ciphertext Attack</a:t>
            </a:r>
            <a:endParaRPr lang="en-US" dirty="0"/>
          </a:p>
          <a:p>
            <a:r>
              <a:rPr lang="en-US" dirty="0"/>
              <a:t>IND-CPA ⊂ </a:t>
            </a:r>
            <a:r>
              <a:rPr lang="en-US" dirty="0" smtClean="0"/>
              <a:t>IND-CCA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09416" y="4112193"/>
            <a:ext cx="1903833" cy="1156802"/>
            <a:chOff x="7867650" y="5734050"/>
            <a:chExt cx="1143000" cy="742950"/>
          </a:xfrm>
        </p:grpSpPr>
        <p:sp>
          <p:nvSpPr>
            <p:cNvPr id="6" name="Rectangle 5"/>
            <p:cNvSpPr/>
            <p:nvPr/>
          </p:nvSpPr>
          <p:spPr>
            <a:xfrm>
              <a:off x="7867650" y="5962650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b</a:t>
              </a:r>
              <a:r>
                <a:rPr lang="en-US" sz="1400" dirty="0" smtClean="0">
                  <a:sym typeface="Symbol"/>
                </a:rPr>
                <a:t>  {0, 1}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C =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Enc</a:t>
              </a:r>
              <a:r>
                <a:rPr lang="en-US" sz="1400" dirty="0" smtClean="0">
                  <a:solidFill>
                    <a:schemeClr val="tx1"/>
                  </a:solidFill>
                </a:rPr>
                <a:t>(K,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</a:t>
              </a:r>
              <a:r>
                <a:rPr lang="en-US" sz="1400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Return 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67650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Left-Right Oracle</a:t>
              </a:r>
              <a:endParaRPr lang="en-US" sz="1600" dirty="0"/>
            </a:p>
          </p:txBody>
        </p:sp>
      </p:grpSp>
      <p:pic>
        <p:nvPicPr>
          <p:cNvPr id="8" name="Picture 2" descr="C:\Users\mibelenk.REDMOND\AppData\Local\Microsoft\Windows\Temporary Internet Files\Content.IE5\GG9VGOXA\MCj034912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26445" y="4234088"/>
            <a:ext cx="1004596" cy="9130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2231" y="42531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m</a:t>
            </a:r>
            <a:r>
              <a:rPr lang="en-US" sz="1600" baseline="-25000" dirty="0" smtClean="0"/>
              <a:t>1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62752" y="4547719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62752" y="4977319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9056" y="470499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6445" y="53066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Guess b?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0554" y="5740273"/>
            <a:ext cx="15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IND-CPA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9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IND-CCA2: </a:t>
            </a:r>
            <a:r>
              <a:rPr lang="en-US" dirty="0" err="1"/>
              <a:t>Indistinguishability</a:t>
            </a:r>
            <a:r>
              <a:rPr lang="en-US" dirty="0"/>
              <a:t> </a:t>
            </a:r>
            <a:r>
              <a:rPr lang="en-US" dirty="0" smtClean="0"/>
              <a:t>under adaptive chosen </a:t>
            </a:r>
            <a:r>
              <a:rPr lang="en-US" dirty="0" err="1" smtClean="0"/>
              <a:t>ciphertext</a:t>
            </a:r>
            <a:r>
              <a:rPr lang="en-US" dirty="0" smtClean="0"/>
              <a:t> attack</a:t>
            </a:r>
          </a:p>
          <a:p>
            <a:pPr lvl="1"/>
            <a:r>
              <a:rPr lang="en-US" dirty="0"/>
              <a:t>Decryption Oracle access (non-trivial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Non-adaptive</a:t>
            </a:r>
          </a:p>
          <a:p>
            <a:pPr lvl="1"/>
            <a:r>
              <a:rPr lang="en-US" dirty="0" smtClean="0"/>
              <a:t>Query the decryption oracle till the challenge </a:t>
            </a:r>
            <a:r>
              <a:rPr lang="en-US" dirty="0" err="1" smtClean="0"/>
              <a:t>ciphertext</a:t>
            </a:r>
            <a:r>
              <a:rPr lang="en-US" dirty="0" smtClean="0"/>
              <a:t> is received</a:t>
            </a:r>
          </a:p>
          <a:p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Continuous queries to the oracle (max q queries)</a:t>
            </a:r>
          </a:p>
          <a:p>
            <a:r>
              <a:rPr lang="en-US" dirty="0" smtClean="0"/>
              <a:t>IND-CPA  </a:t>
            </a:r>
            <a:r>
              <a:rPr lang="en-US" dirty="0"/>
              <a:t>⊂</a:t>
            </a:r>
            <a:r>
              <a:rPr lang="en-US" dirty="0" smtClean="0"/>
              <a:t>  IND-CCA  ⊂  IND-CCA2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IND-CCA/CCA2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89349" y="5238283"/>
            <a:ext cx="1668251" cy="742950"/>
            <a:chOff x="7867650" y="4800600"/>
            <a:chExt cx="1143001" cy="742950"/>
          </a:xfrm>
        </p:grpSpPr>
        <p:sp>
          <p:nvSpPr>
            <p:cNvPr id="8" name="Rectangle 7"/>
            <p:cNvSpPr/>
            <p:nvPr/>
          </p:nvSpPr>
          <p:spPr>
            <a:xfrm>
              <a:off x="7867650" y="5029200"/>
              <a:ext cx="1143001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m = Dec(K, C)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67650" y="480060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Decrypt</a:t>
              </a:r>
              <a:endParaRPr lang="en-US" sz="1600" dirty="0"/>
            </a:p>
          </p:txBody>
        </p:sp>
      </p:grpSp>
      <p:pic>
        <p:nvPicPr>
          <p:cNvPr id="14" name="Picture 2" descr="C:\Users\mibelenk.REDMOND\AppData\Local\Microsoft\Windows\Temporary Internet Files\Content.IE5\GG9VGOXA\MCj034912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28082" y="2775583"/>
            <a:ext cx="1507765" cy="13703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74154" y="3403903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m</a:t>
            </a:r>
            <a:r>
              <a:rPr lang="en-US" sz="1600" baseline="-25000" dirty="0" smtClean="0"/>
              <a:t>1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69770" y="3742457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60438" y="4211623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1167" y="387306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91794" y="1693351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Queries {</a:t>
            </a:r>
            <a:r>
              <a:rPr lang="en-US" sz="1600" dirty="0" err="1" smtClean="0"/>
              <a:t>m,C</a:t>
            </a:r>
            <a:r>
              <a:rPr lang="en-US" sz="1600" dirty="0" smtClean="0"/>
              <a:t>}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59582" y="1971719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59582" y="2401319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99463" y="2115456"/>
            <a:ext cx="1560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Responses {</a:t>
            </a:r>
            <a:r>
              <a:rPr lang="en-US" sz="1600" dirty="0" err="1" smtClean="0"/>
              <a:t>C,m</a:t>
            </a:r>
            <a:r>
              <a:rPr lang="en-US" sz="1600" dirty="0" smtClean="0"/>
              <a:t>}</a:t>
            </a:r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89344" y="1361558"/>
            <a:ext cx="1668250" cy="742950"/>
            <a:chOff x="6598686" y="2475688"/>
            <a:chExt cx="1143000" cy="742950"/>
          </a:xfrm>
        </p:grpSpPr>
        <p:sp>
          <p:nvSpPr>
            <p:cNvPr id="27" name="Rectangle 26"/>
            <p:cNvSpPr/>
            <p:nvPr/>
          </p:nvSpPr>
          <p:spPr>
            <a:xfrm>
              <a:off x="6598686" y="2704288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 =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Enc</a:t>
              </a:r>
              <a:r>
                <a:rPr lang="en-US" sz="1400" dirty="0" smtClean="0">
                  <a:solidFill>
                    <a:schemeClr val="tx1"/>
                  </a:solidFill>
                </a:rPr>
                <a:t>(K, m)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98686" y="2475688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Encrypt</a:t>
              </a:r>
              <a:endParaRPr lang="en-US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89343" y="3547134"/>
            <a:ext cx="1668249" cy="742950"/>
            <a:chOff x="7867650" y="5734050"/>
            <a:chExt cx="1143000" cy="742950"/>
          </a:xfrm>
        </p:grpSpPr>
        <p:sp>
          <p:nvSpPr>
            <p:cNvPr id="30" name="Rectangle 29"/>
            <p:cNvSpPr/>
            <p:nvPr/>
          </p:nvSpPr>
          <p:spPr>
            <a:xfrm>
              <a:off x="7867650" y="5962650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b</a:t>
              </a:r>
              <a:r>
                <a:rPr lang="en-US" sz="1400" dirty="0" smtClean="0">
                  <a:sym typeface="Symbol"/>
                </a:rPr>
                <a:t>  {0, 1}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C =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Enc</a:t>
              </a:r>
              <a:r>
                <a:rPr lang="en-US" sz="1400" dirty="0" smtClean="0">
                  <a:solidFill>
                    <a:schemeClr val="tx1"/>
                  </a:solidFill>
                </a:rPr>
                <a:t>(K,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</a:t>
              </a:r>
              <a:r>
                <a:rPr lang="en-US" sz="1400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sz="1400" dirty="0" smtClean="0">
                  <a:solidFill>
                    <a:schemeClr val="tx1"/>
                  </a:solidFill>
                </a:rPr>
                <a:t>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67650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Left-Right Oracle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11167" y="5130620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097022" y="5452480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097022" y="5882080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1169" y="5554917"/>
            <a:ext cx="3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3" name="Left Brace 2"/>
          <p:cNvSpPr/>
          <p:nvPr/>
        </p:nvSpPr>
        <p:spPr>
          <a:xfrm>
            <a:off x="6046235" y="1361558"/>
            <a:ext cx="447869" cy="1679665"/>
          </a:xfrm>
          <a:prstGeom prst="leftBrace">
            <a:avLst>
              <a:gd name="adj1" fmla="val 375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589348" y="2298274"/>
            <a:ext cx="1668251" cy="742950"/>
            <a:chOff x="7867650" y="4800600"/>
            <a:chExt cx="1143001" cy="742950"/>
          </a:xfrm>
        </p:grpSpPr>
        <p:sp>
          <p:nvSpPr>
            <p:cNvPr id="40" name="Rectangle 39"/>
            <p:cNvSpPr/>
            <p:nvPr/>
          </p:nvSpPr>
          <p:spPr>
            <a:xfrm>
              <a:off x="7867650" y="5029200"/>
              <a:ext cx="1143001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</a:t>
              </a:r>
              <a:r>
                <a:rPr lang="en-US" sz="1400" dirty="0" smtClean="0">
                  <a:solidFill>
                    <a:schemeClr val="tx1"/>
                  </a:solidFill>
                </a:rPr>
                <a:t> = Dec(K, C)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67650" y="480060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Decrypt</a:t>
              </a:r>
              <a:endParaRPr lang="en-US" sz="16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3263" y="588208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Guess b?</a:t>
            </a:r>
            <a:endParaRPr lang="en-US" sz="16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746532" y="3303037"/>
            <a:ext cx="66790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746533" y="4808375"/>
            <a:ext cx="66790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99697" y="3362468"/>
            <a:ext cx="998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Challenge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699697" y="4884839"/>
            <a:ext cx="2415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Adaptive (CCA2) Adversary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699697" y="1361558"/>
            <a:ext cx="173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Free Oracle Access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899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Distributed Key Lifecycle</a:t>
            </a:r>
          </a:p>
          <a:p>
            <a:pPr lvl="1"/>
            <a:r>
              <a:rPr lang="en-US" dirty="0" smtClean="0"/>
              <a:t>Problem statement and status quo</a:t>
            </a:r>
          </a:p>
          <a:p>
            <a:pPr lvl="1"/>
            <a:r>
              <a:rPr lang="en-US" dirty="0" smtClean="0"/>
              <a:t>Distributed Key Manager</a:t>
            </a:r>
          </a:p>
          <a:p>
            <a:pPr lvl="1"/>
            <a:r>
              <a:rPr lang="en-US" dirty="0" smtClean="0"/>
              <a:t>Typical application scenario and architecture</a:t>
            </a:r>
          </a:p>
          <a:p>
            <a:r>
              <a:rPr lang="en-US" dirty="0" smtClean="0"/>
              <a:t>Hardware Rooted Key Management</a:t>
            </a:r>
          </a:p>
          <a:p>
            <a:pPr lvl="1"/>
            <a:r>
              <a:rPr lang="en-US" dirty="0" smtClean="0"/>
              <a:t>How to use TPMs for key management</a:t>
            </a:r>
          </a:p>
          <a:p>
            <a:pPr lvl="1"/>
            <a:r>
              <a:rPr lang="en-US" dirty="0" smtClean="0"/>
              <a:t>TPM Key hierarchy</a:t>
            </a:r>
          </a:p>
          <a:p>
            <a:r>
              <a:rPr lang="en-US" dirty="0" smtClean="0"/>
              <a:t>Diving into Cryptographic Theory</a:t>
            </a:r>
          </a:p>
          <a:p>
            <a:pPr lvl="1"/>
            <a:r>
              <a:rPr lang="en-US" dirty="0" smtClean="0"/>
              <a:t>Security Definitions</a:t>
            </a:r>
          </a:p>
          <a:p>
            <a:pPr lvl="1"/>
            <a:r>
              <a:rPr lang="en-US" dirty="0" smtClean="0"/>
              <a:t>Cryptographic Agility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8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Agility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292291"/>
            <a:ext cx="8229600" cy="26918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Cryptographic primitives as sets:</a:t>
            </a:r>
          </a:p>
          <a:p>
            <a:pPr lvl="1"/>
            <a:r>
              <a:rPr lang="en-US" dirty="0" smtClean="0"/>
              <a:t>PRF </a:t>
            </a:r>
            <a:r>
              <a:rPr lang="en-US" dirty="0"/>
              <a:t>= {F : F is a secure pseudorandom function}</a:t>
            </a:r>
          </a:p>
          <a:p>
            <a:pPr lvl="1"/>
            <a:r>
              <a:rPr lang="en-US" dirty="0" smtClean="0"/>
              <a:t>AE </a:t>
            </a:r>
            <a:r>
              <a:rPr lang="en-US" dirty="0"/>
              <a:t>= {F : F is a secure authenticated encryption scheme</a:t>
            </a:r>
            <a:r>
              <a:rPr lang="en-US" dirty="0" smtClean="0"/>
              <a:t>}</a:t>
            </a:r>
          </a:p>
          <a:p>
            <a:r>
              <a:rPr lang="en-US" dirty="0" smtClean="0"/>
              <a:t>Assume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have the same key space and length</a:t>
            </a:r>
            <a:endParaRPr lang="en-US" dirty="0"/>
          </a:p>
          <a:p>
            <a:r>
              <a:rPr lang="en-US" b="1" dirty="0" smtClean="0"/>
              <a:t>Informal </a:t>
            </a:r>
            <a:r>
              <a:rPr lang="en-US" b="1" dirty="0"/>
              <a:t>Definition</a:t>
            </a:r>
            <a:r>
              <a:rPr lang="en-US" dirty="0"/>
              <a:t>: A primitive Π is </a:t>
            </a:r>
            <a:r>
              <a:rPr lang="en-US" b="1" dirty="0"/>
              <a:t>agile </a:t>
            </a:r>
            <a:r>
              <a:rPr lang="en-US" dirty="0"/>
              <a:t>if any F</a:t>
            </a:r>
            <a:r>
              <a:rPr lang="en-US" baseline="-25000" dirty="0"/>
              <a:t>1</a:t>
            </a:r>
            <a:r>
              <a:rPr lang="en-US" dirty="0"/>
              <a:t>, F</a:t>
            </a:r>
            <a:r>
              <a:rPr lang="en-US" baseline="-25000" dirty="0"/>
              <a:t>2</a:t>
            </a:r>
            <a:r>
              <a:rPr lang="en-US" dirty="0"/>
              <a:t> ∈ </a:t>
            </a:r>
            <a:r>
              <a:rPr lang="en-US" dirty="0" smtClean="0"/>
              <a:t>Π can </a:t>
            </a:r>
            <a:r>
              <a:rPr lang="en-US" dirty="0"/>
              <a:t>securely use the </a:t>
            </a:r>
            <a:r>
              <a:rPr lang="en-US" b="1" dirty="0"/>
              <a:t>same </a:t>
            </a:r>
            <a:r>
              <a:rPr lang="en-US" dirty="0"/>
              <a:t>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001" y="4674620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2864523" y="4674620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33691" y="599023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77911" y="599023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5801" y="4366727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44303" y="4674620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/>
              <a:t>2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5638825" y="4674620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17324" y="599955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89536" y="599023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30103" y="4366727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5800" y="4366727"/>
            <a:ext cx="2774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10768" y="391415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5063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 Random Function Agility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890"/>
            <a:ext cx="8382000" cy="1376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Facts</a:t>
            </a:r>
          </a:p>
          <a:p>
            <a:r>
              <a:rPr lang="en-US" sz="2000" dirty="0" smtClean="0"/>
              <a:t>PRF: F is a PRF if no efficient adversary can distinguish F(K,.) from a random function.</a:t>
            </a:r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,x) and </a:t>
            </a: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(K</a:t>
            </a:r>
            <a:r>
              <a:rPr lang="en-US" sz="2000" baseline="-25000" dirty="0"/>
              <a:t>2</a:t>
            </a:r>
            <a:r>
              <a:rPr lang="en-US" sz="2000" dirty="0"/>
              <a:t>,x</a:t>
            </a:r>
            <a:r>
              <a:rPr lang="en-US" sz="2000" dirty="0" smtClean="0"/>
              <a:t>) are not distinguishable from a pair of random functions.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565" y="5693036"/>
            <a:ext cx="172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   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dirty="0" err="1" smtClean="0"/>
              <a:t>K,x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65444" y="3890767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859966" y="3890767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50437" y="520638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1382" y="520638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97354" y="3890767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/>
              <a:t>2</a:t>
            </a: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2691876" y="3890767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30788" y="5693036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   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err="1" smtClean="0"/>
              <a:t>K,x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51243" y="3573567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3268" y="3573566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1244" y="3578241"/>
            <a:ext cx="18319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33485" y="312567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</a:t>
            </a:r>
            <a:endParaRPr lang="en-US" sz="28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97716" y="2676232"/>
            <a:ext cx="4841484" cy="354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885745" y="3125672"/>
            <a:ext cx="4953455" cy="321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Definition:</a:t>
            </a:r>
            <a:r>
              <a:rPr lang="en-US" sz="2000" dirty="0" smtClean="0"/>
              <a:t> A set {F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} is </a:t>
            </a:r>
            <a:r>
              <a:rPr lang="en-US" sz="2000" b="1" dirty="0" smtClean="0"/>
              <a:t>agile</a:t>
            </a:r>
            <a:r>
              <a:rPr lang="en-US" sz="2000" dirty="0" smtClean="0"/>
              <a:t> if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 err="1" smtClean="0"/>
              <a:t>K,x</a:t>
            </a:r>
            <a:r>
              <a:rPr lang="en-US" sz="2000" dirty="0" smtClean="0"/>
              <a:t>) </a:t>
            </a:r>
            <a:r>
              <a:rPr lang="en-US" sz="2000" dirty="0"/>
              <a:t>and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err="1" smtClean="0"/>
              <a:t>K,x</a:t>
            </a:r>
            <a:r>
              <a:rPr lang="en-US" sz="2000" dirty="0" smtClean="0"/>
              <a:t>) are not distinguishable from a pair of random functions.</a:t>
            </a:r>
          </a:p>
          <a:p>
            <a:endParaRPr lang="en-US" sz="2000" dirty="0"/>
          </a:p>
          <a:p>
            <a:r>
              <a:rPr lang="en-US" sz="2000" dirty="0" smtClean="0"/>
              <a:t>Question: Are PRFs agile?</a:t>
            </a:r>
          </a:p>
          <a:p>
            <a:pPr lvl="1"/>
            <a:r>
              <a:rPr lang="en-US" sz="2000" dirty="0" smtClean="0"/>
              <a:t>Yes, if every {F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} is agile.</a:t>
            </a:r>
          </a:p>
          <a:p>
            <a:r>
              <a:rPr lang="en-US" sz="2000" dirty="0" smtClean="0"/>
              <a:t>Answer: No.</a:t>
            </a:r>
          </a:p>
          <a:p>
            <a:pPr lvl="1"/>
            <a:r>
              <a:rPr lang="en-US" sz="2000" dirty="0" smtClean="0"/>
              <a:t>Example: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dirty="0" err="1" smtClean="0"/>
              <a:t>K,x</a:t>
            </a:r>
            <a:r>
              <a:rPr lang="en-US" sz="2000" dirty="0" smtClean="0"/>
              <a:t>) = NOT (F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 err="1" smtClean="0"/>
              <a:t>K,x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Now, what?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10339" y="522339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21284" y="522339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4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Agility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968"/>
            <a:ext cx="8382000" cy="1583192"/>
          </a:xfrm>
        </p:spPr>
        <p:txBody>
          <a:bodyPr>
            <a:noAutofit/>
          </a:bodyPr>
          <a:lstStyle/>
          <a:p>
            <a:r>
              <a:rPr lang="en-US" sz="2200" dirty="0" smtClean="0"/>
              <a:t>Certain primitives are agile: collision-resistant hash functions</a:t>
            </a:r>
          </a:p>
          <a:p>
            <a:r>
              <a:rPr lang="en-US" sz="2200" dirty="0"/>
              <a:t>Strong agility is achievable in </a:t>
            </a:r>
            <a:r>
              <a:rPr lang="en-US" sz="2200" dirty="0" smtClean="0"/>
              <a:t>practice: Authenticated Encryption</a:t>
            </a:r>
          </a:p>
          <a:p>
            <a:pPr lvl="1"/>
            <a:r>
              <a:rPr lang="en-US" sz="1800" dirty="0" smtClean="0"/>
              <a:t>Don’t </a:t>
            </a:r>
            <a:r>
              <a:rPr lang="en-US" sz="1800" dirty="0"/>
              <a:t>use the key directly in </a:t>
            </a:r>
            <a:r>
              <a:rPr lang="en-US" sz="1800" dirty="0" smtClean="0"/>
              <a:t>the encryption algorithm &lt;</a:t>
            </a:r>
            <a:r>
              <a:rPr lang="en-US" sz="1800" dirty="0" err="1" smtClean="0"/>
              <a:t>ae</a:t>
            </a:r>
            <a:r>
              <a:rPr lang="en-US" sz="1800" dirty="0" smtClean="0"/>
              <a:t>&gt;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/>
              <a:t>a derived </a:t>
            </a:r>
            <a:r>
              <a:rPr lang="en-US" sz="1800" dirty="0" err="1" smtClean="0"/>
              <a:t>subkey</a:t>
            </a:r>
            <a:r>
              <a:rPr lang="en-US" sz="1800" dirty="0" smtClean="0"/>
              <a:t> in &lt;</a:t>
            </a:r>
            <a:r>
              <a:rPr lang="en-US" sz="1800" dirty="0" err="1" smtClean="0"/>
              <a:t>ae</a:t>
            </a:r>
            <a:r>
              <a:rPr lang="en-US" sz="1800" dirty="0" smtClean="0"/>
              <a:t>&gt;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282" y="5693036"/>
            <a:ext cx="20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⊥</a:t>
            </a:r>
            <a:r>
              <a:rPr lang="en-US" sz="2800" b="1" dirty="0" smtClean="0"/>
              <a:t> </a:t>
            </a:r>
            <a:r>
              <a:rPr lang="en-US" sz="2800" dirty="0" smtClean="0"/>
              <a:t>(x,F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dirty="0" err="1" smtClean="0"/>
              <a:t>K,x</a:t>
            </a:r>
            <a:r>
              <a:rPr lang="en-US" sz="2800" dirty="0" smtClean="0"/>
              <a:t>))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65444" y="3890767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859966" y="3890767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50437" y="520638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1382" y="520638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97354" y="3890767"/>
            <a:ext cx="1371600" cy="1315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/>
              <a:t>2</a:t>
            </a: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2691876" y="3890767"/>
            <a:ext cx="382555" cy="32657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18049" y="5693036"/>
            <a:ext cx="195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⊥</a:t>
            </a:r>
            <a:r>
              <a:rPr lang="en-US" sz="2800" b="1" dirty="0" smtClean="0"/>
              <a:t> </a:t>
            </a:r>
            <a:r>
              <a:rPr lang="en-US" sz="2800" dirty="0" smtClean="0"/>
              <a:t>(x,F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dirty="0" err="1" smtClean="0"/>
              <a:t>K,x</a:t>
            </a:r>
            <a:r>
              <a:rPr lang="en-US" sz="2800" dirty="0" smtClean="0"/>
              <a:t>))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51243" y="3573567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3268" y="3573566"/>
            <a:ext cx="0" cy="30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1244" y="3578241"/>
            <a:ext cx="18319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33485" y="312567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</a:t>
            </a:r>
            <a:endParaRPr lang="en-US" sz="28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97716" y="2676232"/>
            <a:ext cx="4841484" cy="354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885745" y="2823873"/>
            <a:ext cx="4953455" cy="371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PRF-based security for Authenticated Encryption: CCM, GCM, etc.</a:t>
            </a:r>
          </a:p>
          <a:p>
            <a:pPr lvl="1"/>
            <a:r>
              <a:rPr lang="en-US" sz="1600" dirty="0" smtClean="0"/>
              <a:t>Pick a PRF from a small agile set</a:t>
            </a:r>
          </a:p>
          <a:p>
            <a:r>
              <a:rPr lang="en-US" sz="2000" dirty="0" smtClean="0"/>
              <a:t>Encryption of M with K, with PRF</a:t>
            </a:r>
          </a:p>
          <a:p>
            <a:pPr lvl="1"/>
            <a:r>
              <a:rPr lang="en-US" sz="1600" dirty="0" err="1" smtClean="0"/>
              <a:t>K</a:t>
            </a:r>
            <a:r>
              <a:rPr lang="en-US" sz="1600" baseline="-25000" dirty="0" err="1" smtClean="0"/>
              <a:t>ae</a:t>
            </a:r>
            <a:r>
              <a:rPr lang="en-US" sz="1600" dirty="0" smtClean="0"/>
              <a:t> = PRF(K,&lt;</a:t>
            </a:r>
            <a:r>
              <a:rPr lang="en-US" sz="1600" dirty="0" err="1" smtClean="0"/>
              <a:t>ae</a:t>
            </a:r>
            <a:r>
              <a:rPr lang="en-US" sz="1600" dirty="0" smtClean="0"/>
              <a:t>&gt;)</a:t>
            </a:r>
          </a:p>
          <a:p>
            <a:pPr lvl="1"/>
            <a:r>
              <a:rPr lang="en-US" sz="1600" dirty="0" smtClean="0"/>
              <a:t>C = E(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ae</a:t>
            </a:r>
            <a:r>
              <a:rPr lang="en-US" sz="1600" dirty="0" smtClean="0"/>
              <a:t>, M)</a:t>
            </a:r>
          </a:p>
          <a:p>
            <a:r>
              <a:rPr lang="en-US" sz="2000" dirty="0" smtClean="0"/>
              <a:t>Decryption</a:t>
            </a:r>
          </a:p>
          <a:p>
            <a:pPr lvl="1"/>
            <a:r>
              <a:rPr lang="en-US" sz="1600" dirty="0" err="1"/>
              <a:t>K</a:t>
            </a:r>
            <a:r>
              <a:rPr lang="en-US" sz="1600" baseline="-25000" dirty="0" err="1"/>
              <a:t>ae</a:t>
            </a:r>
            <a:r>
              <a:rPr lang="en-US" sz="1600" dirty="0"/>
              <a:t> = PRF(K,&lt;</a:t>
            </a:r>
            <a:r>
              <a:rPr lang="en-US" sz="1600" dirty="0" err="1"/>
              <a:t>ae</a:t>
            </a:r>
            <a:r>
              <a:rPr lang="en-US" sz="1600" dirty="0"/>
              <a:t>&gt;)</a:t>
            </a:r>
          </a:p>
          <a:p>
            <a:pPr lvl="1"/>
            <a:r>
              <a:rPr lang="en-US" sz="1600" dirty="0" smtClean="0"/>
              <a:t>M </a:t>
            </a:r>
            <a:r>
              <a:rPr lang="en-US" sz="1600" dirty="0"/>
              <a:t>= </a:t>
            </a:r>
            <a:r>
              <a:rPr lang="en-US" sz="1600" dirty="0" smtClean="0"/>
              <a:t>D(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ae</a:t>
            </a:r>
            <a:r>
              <a:rPr lang="en-US" sz="1600" dirty="0"/>
              <a:t>, </a:t>
            </a:r>
            <a:r>
              <a:rPr lang="en-US" sz="1600" dirty="0" smtClean="0"/>
              <a:t>C)</a:t>
            </a:r>
            <a:endParaRPr lang="en-US" sz="20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10339" y="522339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21284" y="522339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9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Two provably secure methods for authenticated encryption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7391400" cy="20928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Encrypt(Key,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  := random</a:t>
            </a:r>
          </a:p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IV := random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K* :=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KDF(Key,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Enc:AlgID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MAC:AlgID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, R)</a:t>
            </a:r>
          </a:p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sig := MAC(K*.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MacKey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Msg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)</a:t>
            </a:r>
          </a:p>
          <a:p>
            <a:pPr lvl="0"/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ctext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:= Encrypt(K*.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EncKey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, IV,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Msg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|| sig)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return R ||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ctext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1447800" y="4612719"/>
            <a:ext cx="7391400" cy="20928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Encrypt(Key,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R  := random</a:t>
            </a:r>
          </a:p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IV := random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K* :=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KDF(Key,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Enc:AlgID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MAC:AlgID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, R)</a:t>
            </a:r>
          </a:p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ctext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:= Encrypt(K*.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EncKey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, IV,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Msg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)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    sig := MAC(K*.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MacKey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ctext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  <a:sym typeface="Symbol"/>
              </a:rPr>
              <a:t>)</a:t>
            </a:r>
          </a:p>
          <a:p>
            <a:pPr lvl="0"/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return R ||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  <a:sym typeface="Symbol"/>
              </a:rPr>
              <a:t>ctext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/>
              </a:rPr>
              <a:t> || sig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52400" y="1524000"/>
            <a:ext cx="8823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Finally resolving the MAC-then-encrypt </a:t>
            </a:r>
            <a:r>
              <a:rPr lang="en-US" sz="2400" dirty="0" err="1" smtClean="0"/>
              <a:t>vs</a:t>
            </a:r>
            <a:r>
              <a:rPr lang="en-US" sz="2400" dirty="0" smtClean="0"/>
              <a:t> encrypt-then-MAC debate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048000" y="4202668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….both are now secure with the help of a KDF!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Key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83564"/>
              </p:ext>
            </p:extLst>
          </p:nvPr>
        </p:nvGraphicFramePr>
        <p:xfrm>
          <a:off x="942975" y="1123950"/>
          <a:ext cx="6557963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36" name="Visio" r:id="rId3" imgW="6324703" imgH="4594358" progId="Visio.Drawing.11">
                  <p:embed/>
                </p:oleObj>
              </mc:Choice>
              <mc:Fallback>
                <p:oleObj name="Visio" r:id="rId3" imgW="6324703" imgH="45943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975" y="1123950"/>
                        <a:ext cx="6557963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76712" y="5450343"/>
            <a:ext cx="336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is the correct key?</a:t>
            </a:r>
          </a:p>
          <a:p>
            <a:r>
              <a:rPr lang="en-US" sz="2400" dirty="0" smtClean="0"/>
              <a:t>How is it protected?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23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Lifecycle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Creation</a:t>
            </a:r>
            <a:r>
              <a:rPr lang="en-US" dirty="0" smtClean="0"/>
              <a:t>. A </a:t>
            </a:r>
            <a:r>
              <a:rPr lang="en-US" dirty="0"/>
              <a:t>key object is created on at least one </a:t>
            </a:r>
            <a:r>
              <a:rPr lang="en-US" dirty="0" smtClean="0"/>
              <a:t>replica, </a:t>
            </a:r>
            <a:r>
              <a:rPr lang="en-US" dirty="0"/>
              <a:t>but its attributes </a:t>
            </a:r>
            <a:r>
              <a:rPr lang="en-US" dirty="0" smtClean="0"/>
              <a:t>(e.g., key </a:t>
            </a:r>
            <a:r>
              <a:rPr lang="en-US" dirty="0"/>
              <a:t>value) are not set. </a:t>
            </a:r>
          </a:p>
          <a:p>
            <a:r>
              <a:rPr lang="en-US" b="1" dirty="0" smtClean="0"/>
              <a:t>Initialization</a:t>
            </a:r>
            <a:r>
              <a:rPr lang="en-US" dirty="0" smtClean="0"/>
              <a:t>. The </a:t>
            </a:r>
            <a:r>
              <a:rPr lang="en-US" dirty="0"/>
              <a:t>key object has all its core key attributes set on at least one </a:t>
            </a:r>
            <a:r>
              <a:rPr lang="en-US" dirty="0" smtClean="0"/>
              <a:t>replica. </a:t>
            </a:r>
            <a:endParaRPr lang="en-US" dirty="0"/>
          </a:p>
          <a:p>
            <a:r>
              <a:rPr lang="en-US" b="1" dirty="0" smtClean="0"/>
              <a:t>Full </a:t>
            </a:r>
            <a:r>
              <a:rPr lang="en-US" b="1" dirty="0"/>
              <a:t>Distribution</a:t>
            </a:r>
            <a:r>
              <a:rPr lang="en-US" dirty="0"/>
              <a:t>. An initialized key is available </a:t>
            </a:r>
            <a:r>
              <a:rPr lang="en-US" dirty="0" smtClean="0"/>
              <a:t>on all replicas.</a:t>
            </a:r>
            <a:endParaRPr lang="en-US" dirty="0"/>
          </a:p>
          <a:p>
            <a:r>
              <a:rPr lang="en-US" b="1" dirty="0" smtClean="0"/>
              <a:t>Active</a:t>
            </a:r>
            <a:r>
              <a:rPr lang="en-US" dirty="0" smtClean="0"/>
              <a:t>. An initialized key is available for cryptographic operations on at least one replica. </a:t>
            </a:r>
          </a:p>
          <a:p>
            <a:r>
              <a:rPr lang="en-US" b="1" dirty="0" smtClean="0"/>
              <a:t>Inactive</a:t>
            </a:r>
            <a:r>
              <a:rPr lang="en-US" dirty="0"/>
              <a:t>. An initialized key is </a:t>
            </a:r>
            <a:r>
              <a:rPr lang="en-US" dirty="0" smtClean="0"/>
              <a:t>available </a:t>
            </a:r>
            <a:r>
              <a:rPr lang="en-US" dirty="0"/>
              <a:t>for some cryptographic operations on all </a:t>
            </a:r>
            <a:r>
              <a:rPr lang="en-US" dirty="0" smtClean="0"/>
              <a:t>replicas (e.g., decrypt, only). </a:t>
            </a:r>
            <a:endParaRPr lang="en-US" dirty="0"/>
          </a:p>
          <a:p>
            <a:r>
              <a:rPr lang="en-US" b="1" dirty="0" smtClean="0"/>
              <a:t>Termination</a:t>
            </a:r>
            <a:r>
              <a:rPr lang="en-US" dirty="0"/>
              <a:t>. An initialized key is permanently deleted from all </a:t>
            </a:r>
            <a:r>
              <a:rPr lang="en-US" dirty="0" smtClean="0"/>
              <a:t>replicas.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State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05900"/>
              </p:ext>
            </p:extLst>
          </p:nvPr>
        </p:nvGraphicFramePr>
        <p:xfrm>
          <a:off x="829504" y="2072533"/>
          <a:ext cx="7285941" cy="285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56" name="Visio" r:id="rId3" imgW="3560760" imgH="1406375" progId="Visio.Drawing.11">
                  <p:embed/>
                </p:oleObj>
              </mc:Choice>
              <mc:Fallback>
                <p:oleObj name="Visio" r:id="rId3" imgW="3560760" imgH="14063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04" y="2072533"/>
                        <a:ext cx="7285941" cy="2856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5043195" y="3744968"/>
            <a:ext cx="401216" cy="2369974"/>
          </a:xfrm>
          <a:prstGeom prst="rightBrace">
            <a:avLst>
              <a:gd name="adj1" fmla="val 46513"/>
              <a:gd name="adj2" fmla="val 495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7355" y="5144558"/>
            <a:ext cx="153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Cryptographic operations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2054289" y="3725045"/>
            <a:ext cx="401216" cy="2786743"/>
          </a:xfrm>
          <a:prstGeom prst="rightBrace">
            <a:avLst>
              <a:gd name="adj1" fmla="val 46513"/>
              <a:gd name="adj2" fmla="val 4955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5347" y="5333020"/>
            <a:ext cx="153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and initialize a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2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 cross-user and cross-machine data protection</a:t>
            </a:r>
          </a:p>
          <a:p>
            <a:pPr lvl="1"/>
            <a:r>
              <a:rPr lang="en-US" dirty="0"/>
              <a:t>Windows </a:t>
            </a:r>
            <a:r>
              <a:rPr lang="en-US" dirty="0" smtClean="0"/>
              <a:t>Data Protection API (DPAPI) is </a:t>
            </a:r>
            <a:r>
              <a:rPr lang="en-US" dirty="0"/>
              <a:t>single-user, single-machine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KeyCzar</a:t>
            </a:r>
            <a:r>
              <a:rPr lang="en-US" dirty="0" smtClean="0"/>
              <a:t> and PKCS#11 uses local keys; no distribution mechanism.</a:t>
            </a:r>
          </a:p>
          <a:p>
            <a:r>
              <a:rPr lang="en-US" dirty="0" smtClean="0"/>
              <a:t>Engineering </a:t>
            </a:r>
            <a:r>
              <a:rPr lang="en-US" dirty="0"/>
              <a:t>problem</a:t>
            </a:r>
          </a:p>
          <a:p>
            <a:pPr lvl="1"/>
            <a:r>
              <a:rPr lang="en-US" dirty="0"/>
              <a:t>Ad-hoc key management </a:t>
            </a:r>
            <a:r>
              <a:rPr lang="en-US" dirty="0" smtClean="0"/>
              <a:t>groups (protection siloes)</a:t>
            </a:r>
            <a:endParaRPr lang="en-US" dirty="0"/>
          </a:p>
          <a:p>
            <a:pPr lvl="1"/>
            <a:r>
              <a:rPr lang="en-US" dirty="0"/>
              <a:t>Scalability &amp; </a:t>
            </a:r>
            <a:r>
              <a:rPr lang="en-US" dirty="0" smtClean="0"/>
              <a:t>Availability (10Ks of machines)</a:t>
            </a:r>
            <a:endParaRPr lang="en-US" dirty="0"/>
          </a:p>
          <a:p>
            <a:pPr lvl="1"/>
            <a:r>
              <a:rPr lang="en-US" dirty="0" smtClean="0"/>
              <a:t>Geo-redundancy (multiple data centers)</a:t>
            </a:r>
            <a:endParaRPr lang="en-US" dirty="0"/>
          </a:p>
          <a:p>
            <a:pPr lvl="1"/>
            <a:r>
              <a:rPr lang="en-US" dirty="0"/>
              <a:t>Key lifecycle </a:t>
            </a:r>
            <a:r>
              <a:rPr lang="en-US" dirty="0" smtClean="0"/>
              <a:t>management (automation)</a:t>
            </a:r>
            <a:endParaRPr lang="en-US" dirty="0"/>
          </a:p>
          <a:p>
            <a:r>
              <a:rPr lang="en-US" dirty="0"/>
              <a:t>Cryptography problem</a:t>
            </a:r>
          </a:p>
          <a:p>
            <a:pPr lvl="1"/>
            <a:r>
              <a:rPr lang="en-US" dirty="0"/>
              <a:t>Protect arbitrary </a:t>
            </a:r>
            <a:r>
              <a:rPr lang="en-US" dirty="0" smtClean="0"/>
              <a:t>data (broad applicability)</a:t>
            </a:r>
            <a:endParaRPr lang="en-US" dirty="0"/>
          </a:p>
          <a:p>
            <a:pPr lvl="1"/>
            <a:r>
              <a:rPr lang="en-US" dirty="0"/>
              <a:t>Use existing algorithms (e.g. </a:t>
            </a:r>
            <a:r>
              <a:rPr lang="en-US" dirty="0" smtClean="0"/>
              <a:t>AES, HMAC-SHA2)</a:t>
            </a:r>
            <a:endParaRPr lang="en-US" dirty="0"/>
          </a:p>
          <a:p>
            <a:pPr lvl="1"/>
            <a:r>
              <a:rPr lang="en-US" dirty="0"/>
              <a:t>Automatically update group </a:t>
            </a:r>
            <a:r>
              <a:rPr lang="en-US" dirty="0" smtClean="0"/>
              <a:t>keys (key rollover)</a:t>
            </a:r>
            <a:endParaRPr lang="en-US" dirty="0"/>
          </a:p>
          <a:p>
            <a:pPr lvl="1"/>
            <a:r>
              <a:rPr lang="en-US" dirty="0"/>
              <a:t>Crypto </a:t>
            </a:r>
            <a:r>
              <a:rPr lang="en-US" dirty="0" smtClean="0"/>
              <a:t>agile (algorithm and key length changes)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6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 Architecture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9572" y="1444782"/>
          <a:ext cx="764027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5" name="Visio" r:id="rId4" imgW="6124475" imgH="4092674" progId="Visio.Drawing.11">
                  <p:embed/>
                </p:oleObj>
              </mc:Choice>
              <mc:Fallback>
                <p:oleObj name="Visio" r:id="rId4" imgW="6124475" imgH="4092674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72" y="1444782"/>
                        <a:ext cx="7640277" cy="5105400"/>
                      </a:xfrm>
                      <a:prstGeom prst="rect">
                        <a:avLst/>
                      </a:prstGeom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DKM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Active Directory Approach</a:t>
            </a:r>
          </a:p>
          <a:p>
            <a:pPr lvl="1"/>
            <a:r>
              <a:rPr lang="en-US" sz="2000" dirty="0"/>
              <a:t>Key </a:t>
            </a:r>
            <a:r>
              <a:rPr lang="en-US" sz="2000" dirty="0" smtClean="0"/>
              <a:t>storage is </a:t>
            </a:r>
            <a:r>
              <a:rPr lang="en-US" sz="2000" dirty="0"/>
              <a:t>straightforward</a:t>
            </a:r>
          </a:p>
          <a:p>
            <a:pPr lvl="2"/>
            <a:r>
              <a:rPr lang="en-US" sz="1600" dirty="0"/>
              <a:t>Store group keys in AD objects</a:t>
            </a:r>
          </a:p>
          <a:p>
            <a:pPr lvl="2"/>
            <a:r>
              <a:rPr lang="en-US" sz="1600" dirty="0"/>
              <a:t>Protect keys with AD object ACLs</a:t>
            </a:r>
          </a:p>
          <a:p>
            <a:pPr lvl="2"/>
            <a:r>
              <a:rPr lang="en-US" sz="1600" dirty="0"/>
              <a:t>AD security groups correspond to principals / groups</a:t>
            </a:r>
          </a:p>
          <a:p>
            <a:pPr lvl="1"/>
            <a:r>
              <a:rPr lang="en-US" sz="2000" dirty="0"/>
              <a:t>Rely on Active Directory replication for high availability</a:t>
            </a:r>
          </a:p>
          <a:p>
            <a:pPr lvl="1"/>
            <a:r>
              <a:rPr lang="en-US" sz="2000" dirty="0"/>
              <a:t>Network transport is secure (LDAP with Kerberos)</a:t>
            </a:r>
          </a:p>
          <a:p>
            <a:r>
              <a:rPr lang="en-US" sz="2400" dirty="0"/>
              <a:t>DKM provides</a:t>
            </a:r>
          </a:p>
          <a:p>
            <a:pPr lvl="1"/>
            <a:r>
              <a:rPr lang="en-US" sz="2000" dirty="0"/>
              <a:t>Auto key update mechanism</a:t>
            </a:r>
          </a:p>
          <a:p>
            <a:pPr lvl="1"/>
            <a:r>
              <a:rPr lang="en-US" sz="2000" dirty="0"/>
              <a:t>Multiple groups and multiple keys per group</a:t>
            </a:r>
          </a:p>
          <a:p>
            <a:pPr lvl="1"/>
            <a:r>
              <a:rPr lang="en-US" sz="2000" dirty="0"/>
              <a:t>Cryptographic policy per domain and per group</a:t>
            </a:r>
          </a:p>
          <a:p>
            <a:pPr lvl="1"/>
            <a:r>
              <a:rPr lang="en-US" sz="2000" dirty="0"/>
              <a:t>Crypto agility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2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Walkthrough: DKM in Hosted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Scenario:</a:t>
            </a:r>
          </a:p>
          <a:p>
            <a:pPr lvl="1"/>
            <a:r>
              <a:rPr lang="en-US" dirty="0" smtClean="0"/>
              <a:t>Hosting mail for multiple tenants in a datacenter</a:t>
            </a:r>
          </a:p>
          <a:p>
            <a:pPr lvl="1"/>
            <a:r>
              <a:rPr lang="en-US" dirty="0" smtClean="0"/>
              <a:t>Product supports message aggregation from other providers for users with multiple email accounts</a:t>
            </a:r>
          </a:p>
          <a:p>
            <a:pPr lvl="2"/>
            <a:r>
              <a:rPr lang="en-US" dirty="0" smtClean="0"/>
              <a:t>User signs in once</a:t>
            </a:r>
          </a:p>
          <a:p>
            <a:pPr lvl="2"/>
            <a:r>
              <a:rPr lang="en-US" dirty="0" smtClean="0"/>
              <a:t>E-Mail Server fetches and aggregates mail</a:t>
            </a:r>
          </a:p>
          <a:p>
            <a:pPr lvl="1"/>
            <a:r>
              <a:rPr lang="en-US" dirty="0" smtClean="0"/>
              <a:t>Tenant Admins must be able to perform Administrative tasks</a:t>
            </a:r>
          </a:p>
          <a:p>
            <a:pPr lvl="2"/>
            <a:r>
              <a:rPr lang="en-US" dirty="0" smtClean="0"/>
              <a:t>But should NOT be able to read user credentials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4be61cba-36b5-49fe-b0ca-244f77d921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88F0057B26B345BB629327F6281802" ma:contentTypeVersion="0" ma:contentTypeDescription="Create a new document." ma:contentTypeScope="" ma:versionID="2d60eacf50f4e1867e6c38c7ebc4e7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2009-05-26T20:30:19Z</outs:dateTime>
      <outs:isPinned>true</outs:isPinned>
    </outs:relatedDate>
    <outs:relatedDate>
      <outs:type>2</outs:type>
      <outs:displayName>Created</outs:displayName>
      <outs:dateTime>2007-07-30T14:24:53Z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Brian LaMacchia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Tolga Acar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6822E30F-75DF-4F21-AE3F-0C6CBB710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0F48C-2AF2-46D4-8466-370801C60173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E971F2-8F11-4767-B932-89FD1169D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1C84A61-5C34-4B27-BD47-E2801F9AF8E7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1266</Words>
  <Application>Microsoft Office PowerPoint</Application>
  <PresentationFormat>On-screen Show (4:3)</PresentationFormat>
  <Paragraphs>323</Paragraphs>
  <Slides>23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Visio</vt:lpstr>
      <vt:lpstr>PowerPoint Presentation</vt:lpstr>
      <vt:lpstr>Overview</vt:lpstr>
      <vt:lpstr>Distributed Key Management</vt:lpstr>
      <vt:lpstr>Key Lifecycle Model</vt:lpstr>
      <vt:lpstr>Key State Transitions</vt:lpstr>
      <vt:lpstr>DKM Problem Statement</vt:lpstr>
      <vt:lpstr>DKM Architecture</vt:lpstr>
      <vt:lpstr>DKM Approach</vt:lpstr>
      <vt:lpstr>Walkthrough: DKM in Hosted E-Mail</vt:lpstr>
      <vt:lpstr>Walkthrough:  DKM in Hosted E-Mail</vt:lpstr>
      <vt:lpstr>DKM in Hosted E-Mail</vt:lpstr>
      <vt:lpstr>DKM-TPM Motivation</vt:lpstr>
      <vt:lpstr>DKM-TPM Key Hierarchy </vt:lpstr>
      <vt:lpstr>DKM-TPM Roles</vt:lpstr>
      <vt:lpstr>DKM-TPM Roles</vt:lpstr>
      <vt:lpstr>Cryptosystem Security Definitions</vt:lpstr>
      <vt:lpstr>Attack Game</vt:lpstr>
      <vt:lpstr>Ciphertext Attacks</vt:lpstr>
      <vt:lpstr>IND-CCA/CCA2 Game</vt:lpstr>
      <vt:lpstr>Cryptographic Agility</vt:lpstr>
      <vt:lpstr>Pseudo Random Function Agility</vt:lpstr>
      <vt:lpstr>Agility in Practice</vt:lpstr>
      <vt:lpstr>Two provably secure methods for authenticated encryption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tolga@exchange.microsoft.com</dc:creator>
  <cp:keywords>Distributed Key Manager</cp:keywords>
  <cp:lastModifiedBy>Fred Videon</cp:lastModifiedBy>
  <cp:revision>547</cp:revision>
  <dcterms:created xsi:type="dcterms:W3CDTF">2007-07-30T14:24:53Z</dcterms:created>
  <dcterms:modified xsi:type="dcterms:W3CDTF">2011-02-24T23:30:35Z</dcterms:modified>
  <cp:category>UW Lecture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0x0101002F88F0057B26B345BB629327F6281802</vt:lpwstr>
  </property>
  <property fmtid="{D5CDD505-2E9C-101B-9397-08002B2CF9AE}" pid="3" name="Order">
    <vt:r8>3700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CopySource">
    <vt:lpwstr>http://sharepoint/sites/secinc/Shared Documents/Presentations/ParSec SuiteB DKM.pptx</vt:lpwstr>
  </property>
  <property fmtid="{D5CDD505-2E9C-101B-9397-08002B2CF9AE}" pid="7" name="xd_ProgID">
    <vt:lpwstr/>
  </property>
</Properties>
</file>