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8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0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2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4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25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6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27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8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9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30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3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32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33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4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35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36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37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38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39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40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41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42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43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44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45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46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47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48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49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50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51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52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53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54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55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56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57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58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59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60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61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62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63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64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65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66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67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68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69.xml" ContentType="application/vnd.openxmlformats-officedocument.presentationml.notesSl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70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71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72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73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74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75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76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77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78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79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80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81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82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83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84.xml" ContentType="application/vnd.openxmlformats-officedocument.presentationml.notesSlide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85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86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87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notesSlides/notesSlide88.xml" ContentType="application/vnd.openxmlformats-officedocument.presentationml.notesSlide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89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90.xml" ContentType="application/vnd.openxmlformats-officedocument.presentationml.notesSlide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91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92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93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94.xml" ContentType="application/vnd.openxmlformats-officedocument.presentationml.notesSlide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notesSlides/notesSlide95.xml" ContentType="application/vnd.openxmlformats-officedocument.presentationml.notesSlid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96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97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98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notesSlides/notesSlide99.xml" ContentType="application/vnd.openxmlformats-officedocument.presentationml.notesSlide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100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notesSlides/notesSlide101.xml" ContentType="application/vnd.openxmlformats-officedocument.presentationml.notesSlide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notesSlides/notesSlide102.xml" ContentType="application/vnd.openxmlformats-officedocument.presentationml.notesSlide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103.xml" ContentType="application/vnd.openxmlformats-officedocument.presentationml.notesSlide+xml"/>
  <Override PartName="/ppt/tags/tag775.xml" ContentType="application/vnd.openxmlformats-officedocument.presentationml.tags+xml"/>
  <Override PartName="/ppt/notesSlides/notesSlide104.xml" ContentType="application/vnd.openxmlformats-officedocument.presentationml.notesSlide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105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106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notesSlides/notesSlide107.xml" ContentType="application/vnd.openxmlformats-officedocument.presentationml.notesSlide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notesSlides/notesSlide108.xml" ContentType="application/vnd.openxmlformats-officedocument.presentationml.notesSlide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notesSlides/notesSlide109.xml" ContentType="application/vnd.openxmlformats-officedocument.presentationml.notesSl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notesSlides/notesSlide110.xml" ContentType="application/vnd.openxmlformats-officedocument.presentationml.notesSlide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notesSlides/notesSlide111.xml" ContentType="application/vnd.openxmlformats-officedocument.presentationml.notesSlide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notesSlides/notesSlide112.xml" ContentType="application/vnd.openxmlformats-officedocument.presentationml.notesSlide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notesSlides/notesSlide113.xml" ContentType="application/vnd.openxmlformats-officedocument.presentationml.notesSlide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notesSlides/notesSlide114.xml" ContentType="application/vnd.openxmlformats-officedocument.presentationml.notesSlide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notesSlides/notesSlide115.xml" ContentType="application/vnd.openxmlformats-officedocument.presentationml.notesSlide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notesSlides/notesSlide116.xml" ContentType="application/vnd.openxmlformats-officedocument.presentationml.notesSlide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117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118.xml" ContentType="application/vnd.openxmlformats-officedocument.presentationml.notesSlide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notesSlides/notesSlide119.xml" ContentType="application/vnd.openxmlformats-officedocument.presentationml.notesSlid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120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7"/>
  </p:notesMasterIdLst>
  <p:sldIdLst>
    <p:sldId id="677" r:id="rId2"/>
    <p:sldId id="899" r:id="rId3"/>
    <p:sldId id="640" r:id="rId4"/>
    <p:sldId id="917" r:id="rId5"/>
    <p:sldId id="918" r:id="rId6"/>
    <p:sldId id="645" r:id="rId7"/>
    <p:sldId id="900" r:id="rId8"/>
    <p:sldId id="681" r:id="rId9"/>
    <p:sldId id="682" r:id="rId10"/>
    <p:sldId id="683" r:id="rId11"/>
    <p:sldId id="684" r:id="rId12"/>
    <p:sldId id="685" r:id="rId13"/>
    <p:sldId id="901" r:id="rId14"/>
    <p:sldId id="687" r:id="rId15"/>
    <p:sldId id="688" r:id="rId16"/>
    <p:sldId id="902" r:id="rId17"/>
    <p:sldId id="903" r:id="rId18"/>
    <p:sldId id="904" r:id="rId19"/>
    <p:sldId id="905" r:id="rId20"/>
    <p:sldId id="906" r:id="rId21"/>
    <p:sldId id="907" r:id="rId22"/>
    <p:sldId id="908" r:id="rId23"/>
    <p:sldId id="909" r:id="rId24"/>
    <p:sldId id="910" r:id="rId25"/>
    <p:sldId id="911" r:id="rId26"/>
    <p:sldId id="912" r:id="rId27"/>
    <p:sldId id="913" r:id="rId28"/>
    <p:sldId id="914" r:id="rId29"/>
    <p:sldId id="915" r:id="rId30"/>
    <p:sldId id="703" r:id="rId31"/>
    <p:sldId id="704" r:id="rId32"/>
    <p:sldId id="707" r:id="rId33"/>
    <p:sldId id="709" r:id="rId34"/>
    <p:sldId id="710" r:id="rId35"/>
    <p:sldId id="712" r:id="rId36"/>
    <p:sldId id="713" r:id="rId37"/>
    <p:sldId id="714" r:id="rId38"/>
    <p:sldId id="876" r:id="rId39"/>
    <p:sldId id="718" r:id="rId40"/>
    <p:sldId id="719" r:id="rId41"/>
    <p:sldId id="720" r:id="rId42"/>
    <p:sldId id="721" r:id="rId43"/>
    <p:sldId id="722" r:id="rId44"/>
    <p:sldId id="723" r:id="rId45"/>
    <p:sldId id="724" r:id="rId46"/>
    <p:sldId id="725" r:id="rId47"/>
    <p:sldId id="726" r:id="rId48"/>
    <p:sldId id="727" r:id="rId49"/>
    <p:sldId id="728" r:id="rId50"/>
    <p:sldId id="729" r:id="rId51"/>
    <p:sldId id="916" r:id="rId52"/>
    <p:sldId id="730" r:id="rId53"/>
    <p:sldId id="731" r:id="rId54"/>
    <p:sldId id="732" r:id="rId55"/>
    <p:sldId id="733" r:id="rId56"/>
    <p:sldId id="734" r:id="rId57"/>
    <p:sldId id="735" r:id="rId58"/>
    <p:sldId id="736" r:id="rId59"/>
    <p:sldId id="737" r:id="rId60"/>
    <p:sldId id="877" r:id="rId61"/>
    <p:sldId id="738" r:id="rId62"/>
    <p:sldId id="739" r:id="rId63"/>
    <p:sldId id="791" r:id="rId64"/>
    <p:sldId id="792" r:id="rId65"/>
    <p:sldId id="793" r:id="rId66"/>
    <p:sldId id="794" r:id="rId67"/>
    <p:sldId id="795" r:id="rId68"/>
    <p:sldId id="796" r:id="rId69"/>
    <p:sldId id="797" r:id="rId70"/>
    <p:sldId id="798" r:id="rId71"/>
    <p:sldId id="799" r:id="rId72"/>
    <p:sldId id="800" r:id="rId73"/>
    <p:sldId id="896" r:id="rId74"/>
    <p:sldId id="802" r:id="rId75"/>
    <p:sldId id="803" r:id="rId76"/>
    <p:sldId id="804" r:id="rId77"/>
    <p:sldId id="805" r:id="rId78"/>
    <p:sldId id="806" r:id="rId79"/>
    <p:sldId id="807" r:id="rId80"/>
    <p:sldId id="808" r:id="rId81"/>
    <p:sldId id="809" r:id="rId82"/>
    <p:sldId id="810" r:id="rId83"/>
    <p:sldId id="811" r:id="rId84"/>
    <p:sldId id="812" r:id="rId85"/>
    <p:sldId id="813" r:id="rId86"/>
    <p:sldId id="814" r:id="rId87"/>
    <p:sldId id="815" r:id="rId88"/>
    <p:sldId id="919" r:id="rId89"/>
    <p:sldId id="822" r:id="rId90"/>
    <p:sldId id="823" r:id="rId91"/>
    <p:sldId id="824" r:id="rId92"/>
    <p:sldId id="825" r:id="rId93"/>
    <p:sldId id="826" r:id="rId94"/>
    <p:sldId id="830" r:id="rId95"/>
    <p:sldId id="831" r:id="rId96"/>
    <p:sldId id="832" r:id="rId97"/>
    <p:sldId id="897" r:id="rId98"/>
    <p:sldId id="852" r:id="rId99"/>
    <p:sldId id="853" r:id="rId100"/>
    <p:sldId id="854" r:id="rId101"/>
    <p:sldId id="855" r:id="rId102"/>
    <p:sldId id="856" r:id="rId103"/>
    <p:sldId id="898" r:id="rId104"/>
    <p:sldId id="858" r:id="rId105"/>
    <p:sldId id="859" r:id="rId106"/>
    <p:sldId id="860" r:id="rId107"/>
    <p:sldId id="861" r:id="rId108"/>
    <p:sldId id="862" r:id="rId109"/>
    <p:sldId id="863" r:id="rId110"/>
    <p:sldId id="864" r:id="rId111"/>
    <p:sldId id="865" r:id="rId112"/>
    <p:sldId id="866" r:id="rId113"/>
    <p:sldId id="867" r:id="rId114"/>
    <p:sldId id="868" r:id="rId115"/>
    <p:sldId id="869" r:id="rId116"/>
    <p:sldId id="870" r:id="rId117"/>
    <p:sldId id="871" r:id="rId118"/>
    <p:sldId id="878" r:id="rId119"/>
    <p:sldId id="879" r:id="rId120"/>
    <p:sldId id="880" r:id="rId121"/>
    <p:sldId id="881" r:id="rId122"/>
    <p:sldId id="882" r:id="rId123"/>
    <p:sldId id="883" r:id="rId124"/>
    <p:sldId id="884" r:id="rId125"/>
    <p:sldId id="885" r:id="rId126"/>
    <p:sldId id="886" r:id="rId127"/>
    <p:sldId id="887" r:id="rId128"/>
    <p:sldId id="888" r:id="rId129"/>
    <p:sldId id="889" r:id="rId130"/>
    <p:sldId id="890" r:id="rId131"/>
    <p:sldId id="891" r:id="rId132"/>
    <p:sldId id="892" r:id="rId133"/>
    <p:sldId id="893" r:id="rId134"/>
    <p:sldId id="894" r:id="rId135"/>
    <p:sldId id="895" r:id="rId136"/>
  </p:sldIdLst>
  <p:sldSz cx="9144000" cy="6858000" type="screen4x3"/>
  <p:notesSz cx="6858000" cy="9144000"/>
  <p:custDataLst>
    <p:tags r:id="rId1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LaMacchia" initials="B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A1285-684D-4E60-BB42-7C4BFEF0A087}" type="slidenum">
              <a:rPr lang="en-US"/>
              <a:pPr/>
              <a:t>17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9CE36-253B-4487-9B9E-7CB37E7C95D8}" type="slidenum">
              <a:rPr lang="en-US"/>
              <a:pPr/>
              <a:t>114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AE872-5264-401A-B6AD-7231631B25E3}" type="slidenum">
              <a:rPr lang="en-US"/>
              <a:pPr/>
              <a:t>115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EA048-0692-4858-8A8F-ACFF05B972AD}" type="slidenum">
              <a:rPr lang="en-US"/>
              <a:pPr/>
              <a:t>116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71621-C825-4926-876D-9E2E3D0A9289}" type="slidenum">
              <a:rPr lang="en-US"/>
              <a:pPr/>
              <a:t>117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4E2A-380F-4E8A-9676-AB7900972991}" type="slidenum">
              <a:rPr lang="en-US"/>
              <a:pPr/>
              <a:t>118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00A6C-E583-4BF4-89D4-D80273155E85}" type="slidenum">
              <a:rPr lang="en-US"/>
              <a:pPr/>
              <a:t>119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2B8C0-24CA-411F-AD3A-BF6F4534860A}" type="slidenum">
              <a:rPr lang="en-US"/>
              <a:pPr/>
              <a:t>120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CF0E4-2D48-4685-93B9-38BE30D245B8}" type="slidenum">
              <a:rPr lang="en-US"/>
              <a:pPr/>
              <a:t>121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BC7D3-79EC-4135-A548-ACBA1DEAB037}" type="slidenum">
              <a:rPr lang="en-US"/>
              <a:pPr/>
              <a:t>122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9497-C221-470F-A66D-A759434B1E73}" type="slidenum">
              <a:rPr lang="en-US"/>
              <a:pPr/>
              <a:t>123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483C2-9E3A-4540-AA9E-B5ECC1B915FA}" type="slidenum">
              <a:rPr lang="en-US"/>
              <a:pPr/>
              <a:t>18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0E5A3-AF0D-4999-9E08-61D12E90E9A5}" type="slidenum">
              <a:rPr lang="en-US"/>
              <a:pPr/>
              <a:t>124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24664-AF55-44E2-9A90-9AAE28BEE569}" type="slidenum">
              <a:rPr lang="en-US"/>
              <a:pPr/>
              <a:t>125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D2A17-8AE3-4666-B619-B709BD33EB93}" type="slidenum">
              <a:rPr lang="en-US"/>
              <a:pPr/>
              <a:t>126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927A2-9B5E-482B-9868-D45413F5947D}" type="slidenum">
              <a:rPr lang="en-US"/>
              <a:pPr/>
              <a:t>127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221BF-D686-4DB2-AB64-B49B831CF682}" type="slidenum">
              <a:rPr lang="en-US"/>
              <a:pPr/>
              <a:t>128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27C29-F394-40E5-B17B-562E2DD3DB06}" type="slidenum">
              <a:rPr lang="en-US"/>
              <a:pPr/>
              <a:t>129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A4797-FBC2-4DC2-9525-A56FEF7CD08F}" type="slidenum">
              <a:rPr lang="en-US"/>
              <a:pPr/>
              <a:t>130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2EDA7-A9C8-4695-A45B-0A388103F803}" type="slidenum">
              <a:rPr lang="en-US"/>
              <a:pPr/>
              <a:t>131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6672A-3D31-4A43-9168-282FB90C8FB2}" type="slidenum">
              <a:rPr lang="en-US"/>
              <a:pPr/>
              <a:t>132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357D8-F4A9-4336-9802-E3578B1E3FBE}" type="slidenum">
              <a:rPr lang="en-US"/>
              <a:pPr/>
              <a:t>133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739A3-285D-4188-BEAC-03ED6D8FBDB2}" type="slidenum">
              <a:rPr lang="en-US"/>
              <a:pPr/>
              <a:t>19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A2CE0-F28D-444B-9BDD-D70F7BCF892E}" type="slidenum">
              <a:rPr lang="en-US"/>
              <a:pPr/>
              <a:t>134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A4773-85A9-489A-AA1C-1ABD95640469}" type="slidenum">
              <a:rPr lang="en-US"/>
              <a:pPr/>
              <a:t>135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7957E-6E4E-4625-894C-2F532D5854D6}" type="slidenum">
              <a:rPr lang="en-US"/>
              <a:pPr/>
              <a:t>20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BCAAE-91BB-4539-B7D4-E2AF8F1D6C96}" type="slidenum">
              <a:rPr lang="en-US"/>
              <a:pPr/>
              <a:t>21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AB15E-126F-4EEC-AF1B-34AE617F9BEF}" type="slidenum">
              <a:rPr lang="en-US"/>
              <a:pPr/>
              <a:t>22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DA955-8141-4C40-8052-5CD13AC5E910}" type="slidenum">
              <a:rPr lang="en-US"/>
              <a:pPr/>
              <a:t>23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73B6C-4952-4D67-AD43-F4E588AD30DB}" type="slidenum">
              <a:rPr lang="en-US"/>
              <a:pPr/>
              <a:t>24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0D5FE-9B79-4445-B4D4-DCBC0B0819EC}" type="slidenum">
              <a:rPr lang="en-US"/>
              <a:pPr/>
              <a:t>25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E04A0-CCE2-4416-9662-4172BECB9409}" type="slidenum">
              <a:rPr lang="en-US"/>
              <a:pPr/>
              <a:t>26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DC828-41FF-4065-B17A-14AB72A05598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454A2-0109-4A5F-B606-806AC1E09DEA}" type="slidenum">
              <a:rPr lang="en-US"/>
              <a:pPr/>
              <a:t>27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0F9FA-2897-4EAC-A71C-E61ECC85A735}" type="slidenum">
              <a:rPr lang="en-US"/>
              <a:pPr/>
              <a:t>28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4A7DE-6DFC-45E7-A0E1-5D9D6935E933}" type="slidenum">
              <a:rPr lang="en-US"/>
              <a:pPr/>
              <a:t>29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7FDD-0366-4BFD-BF18-0BF73FC8CA82}" type="slidenum">
              <a:rPr lang="en-US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D5851-31E5-429B-962A-05A36A57D8DC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7AFC9-3794-4D30-B047-ADB473AD4220}" type="slidenum">
              <a:rPr lang="en-US"/>
              <a:pPr/>
              <a:t>32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0854A-A9E1-4160-B776-0FF48739D21B}" type="slidenum">
              <a:rPr lang="en-US"/>
              <a:pPr/>
              <a:t>33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1F0F4-550E-47B8-A955-89DC4A40D11B}" type="slidenum">
              <a:rPr lang="en-US"/>
              <a:pPr/>
              <a:t>34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98040-B78C-4A9C-B9BC-62EC8A801DCD}" type="slidenum">
              <a:rPr lang="en-US"/>
              <a:pPr/>
              <a:t>35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8A245-E37F-4CB7-9EA7-75E15BC62A54}" type="slidenum">
              <a:rPr lang="en-US"/>
              <a:pPr/>
              <a:t>36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2CF9-5BB6-4A4B-9BF1-55D633D6E78A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80277-D6F5-40F8-BFF2-8F5DEC2F7074}" type="slidenum">
              <a:rPr lang="en-US"/>
              <a:pPr/>
              <a:t>37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AF4EA-9FA7-46F7-9466-2FF2FAA89640}" type="slidenum">
              <a:rPr lang="en-US"/>
              <a:pPr/>
              <a:t>39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6CEE6-97F5-4EEC-A74B-28B9D6265DE5}" type="slidenum">
              <a:rPr lang="en-US"/>
              <a:pPr/>
              <a:t>40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1AEE9-C136-4324-920E-33031B5D8C71}" type="slidenum">
              <a:rPr lang="en-US"/>
              <a:pPr/>
              <a:t>41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DDC02-0DD2-46C6-BD98-EAADA7927F3F}" type="slidenum">
              <a:rPr lang="en-US"/>
              <a:pPr/>
              <a:t>42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492F7-C026-485D-A02F-8CE84B727A51}" type="slidenum">
              <a:rPr lang="en-US"/>
              <a:pPr/>
              <a:t>43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F3407-79F3-47B6-A93C-6FF43270BB8B}" type="slidenum">
              <a:rPr lang="en-US"/>
              <a:pPr/>
              <a:t>44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E6800-5693-4393-B703-62E95A7A39C2}" type="slidenum">
              <a:rPr lang="en-US"/>
              <a:pPr/>
              <a:t>45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A0A15-4AAB-4734-92F2-DEE1D3F77A6B}" type="slidenum">
              <a:rPr lang="en-US"/>
              <a:pPr/>
              <a:t>46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6F76E-71F6-48C6-AD80-7513766C3CC3}" type="slidenum">
              <a:rPr lang="en-US"/>
              <a:pPr/>
              <a:t>47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79CC5-BA74-434D-A7C9-075B1F34284A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4CD8E-540C-475D-9FD8-883FC934FF9B}" type="slidenum">
              <a:rPr lang="en-US"/>
              <a:pPr/>
              <a:t>48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8F773-F03E-4EAE-9A0F-DF1B6450D22B}" type="slidenum">
              <a:rPr lang="en-US"/>
              <a:pPr/>
              <a:t>49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2E03C-C4D9-47AF-9B22-EF1CD8D9E619}" type="slidenum">
              <a:rPr lang="en-US"/>
              <a:pPr/>
              <a:t>50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2E03C-C4D9-47AF-9B22-EF1CD8D9E619}" type="slidenum">
              <a:rPr lang="en-US"/>
              <a:pPr/>
              <a:t>51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95A86-C36D-4405-BFF4-21587227440B}" type="slidenum">
              <a:rPr lang="en-US"/>
              <a:pPr/>
              <a:t>52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FF80F-289F-4EC3-B31B-309245645261}" type="slidenum">
              <a:rPr lang="en-US"/>
              <a:pPr/>
              <a:t>53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EEEC5-21D2-40CE-AF5F-582CC31BA4E3}" type="slidenum">
              <a:rPr lang="en-US"/>
              <a:pPr/>
              <a:t>54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EED9-83E1-4B21-A52A-A73CEE4CAC6A}" type="slidenum">
              <a:rPr lang="en-US"/>
              <a:pPr/>
              <a:t>55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697E7-475F-4F1D-A3A8-83198886FF7E}" type="slidenum">
              <a:rPr lang="en-US"/>
              <a:pPr/>
              <a:t>56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7FD94-EB5F-4FDD-9159-E4B18383F718}" type="slidenum">
              <a:rPr lang="en-US"/>
              <a:pPr/>
              <a:t>57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890CE-A350-444C-9FDC-0C4B14F57341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97477-6763-4BD7-8103-CC1BA97399AC}" type="slidenum">
              <a:rPr lang="en-US"/>
              <a:pPr/>
              <a:t>58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9AEE4-9E58-48AC-BE1A-C60083855EE0}" type="slidenum">
              <a:rPr lang="en-US"/>
              <a:pPr/>
              <a:t>59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4FE43-1011-47CE-92A9-6CA1259100DF}" type="slidenum">
              <a:rPr lang="en-US"/>
              <a:pPr/>
              <a:t>61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CFC40-091D-4033-BF83-8E3590E3428E}" type="slidenum">
              <a:rPr lang="en-US"/>
              <a:pPr/>
              <a:t>62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3F81C-6317-4E9D-AD11-DC4C6C28A0DF}" type="slidenum">
              <a:rPr lang="en-US"/>
              <a:pPr/>
              <a:t>63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DF69-7125-4E55-B1AE-D683645AD6F3}" type="slidenum">
              <a:rPr lang="en-US"/>
              <a:pPr/>
              <a:t>64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3BB7E-FEA1-40C2-BBD3-58807423AD80}" type="slidenum">
              <a:rPr lang="en-US"/>
              <a:pPr/>
              <a:t>65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9FF44-873D-43A3-944C-71D240445DBE}" type="slidenum">
              <a:rPr lang="en-US"/>
              <a:pPr/>
              <a:t>66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1F408-3777-492C-9306-679B524E58FB}" type="slidenum">
              <a:rPr lang="en-US"/>
              <a:pPr/>
              <a:t>67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30A2C-515A-4F16-BF5E-2AFA70032775}" type="slidenum">
              <a:rPr lang="en-US"/>
              <a:pPr/>
              <a:t>68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96D11-CE3E-43DF-B1D0-4B3422CB2293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92121-4214-490A-8BA1-FC753EACE2DB}" type="slidenum">
              <a:rPr lang="en-US"/>
              <a:pPr/>
              <a:t>69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2393B-6F89-4E7B-B839-25A92AA1036F}" type="slidenum">
              <a:rPr lang="en-US"/>
              <a:pPr/>
              <a:t>70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3B034-DB39-4D29-B29E-4E9826DB2114}" type="slidenum">
              <a:rPr lang="en-US"/>
              <a:pPr/>
              <a:t>71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4B823-A0DE-4207-B3C9-47BF396E08FB}" type="slidenum">
              <a:rPr lang="en-US"/>
              <a:pPr/>
              <a:t>72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08BCE-4494-4FF2-9B12-236B6A8533C1}" type="slidenum">
              <a:rPr lang="en-US"/>
              <a:pPr/>
              <a:t>74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D3353-6284-48F4-9687-AAF5FB767596}" type="slidenum">
              <a:rPr lang="en-US"/>
              <a:pPr/>
              <a:t>75</a:t>
            </a:fld>
            <a:endParaRPr lang="en-U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A838C-4E41-4929-80C1-131A81607605}" type="slidenum">
              <a:rPr lang="en-US"/>
              <a:pPr/>
              <a:t>76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3377D-08E7-4E73-B6F0-3E7501F7ADB1}" type="slidenum">
              <a:rPr lang="en-US"/>
              <a:pPr/>
              <a:t>77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F1A74-F555-410D-9898-FC85F14982B0}" type="slidenum">
              <a:rPr lang="en-US"/>
              <a:pPr/>
              <a:t>78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0CA4E-18A8-4F14-852C-5A72A313DA09}" type="slidenum">
              <a:rPr lang="en-US"/>
              <a:pPr/>
              <a:t>79</a:t>
            </a:fld>
            <a:endParaRPr lang="en-US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E503-D387-4BC1-A01E-596BCDF0588D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AED4B-C530-464D-85FD-A69F1AEC9D24}" type="slidenum">
              <a:rPr lang="en-US"/>
              <a:pPr/>
              <a:t>80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FF85-65BF-4AF9-A398-F1199460511A}" type="slidenum">
              <a:rPr lang="en-US"/>
              <a:pPr/>
              <a:t>81</a:t>
            </a:fld>
            <a:endParaRPr lang="en-US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1AE9E-9F17-42B0-8156-F2055D00A589}" type="slidenum">
              <a:rPr lang="en-US"/>
              <a:pPr/>
              <a:t>82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20583-64EA-4027-A132-902BE00C8032}" type="slidenum">
              <a:rPr lang="en-US"/>
              <a:pPr/>
              <a:t>83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325C6-6206-43BF-9F5C-4519A7781997}" type="slidenum">
              <a:rPr lang="en-US"/>
              <a:pPr/>
              <a:t>84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2AE1B-A4DE-4CF6-A7E1-E19506C7C03D}" type="slidenum">
              <a:rPr lang="en-US"/>
              <a:pPr/>
              <a:t>85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BDA8A-B4FF-460B-ACE3-93FAEA9D35FB}" type="slidenum">
              <a:rPr lang="en-US"/>
              <a:pPr/>
              <a:t>86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96180-B4E9-490D-9CD7-CE258F4C9EE1}" type="slidenum">
              <a:rPr lang="en-US"/>
              <a:pPr/>
              <a:t>87</a:t>
            </a:fld>
            <a:endParaRPr lang="en-US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717C9-58B1-4553-BC50-FBFDB3333BF3}" type="slidenum">
              <a:rPr lang="en-US"/>
              <a:pPr/>
              <a:t>88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531B9-E203-4190-9733-A4358EE61745}" type="slidenum">
              <a:rPr lang="en-US"/>
              <a:pPr/>
              <a:t>89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ADDE1-48F5-47A4-95AA-879084C98596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C2A7A-B3A2-4EEB-AF20-4FCAA0B642AF}" type="slidenum">
              <a:rPr lang="en-US"/>
              <a:pPr/>
              <a:t>90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A674C-13CE-44C5-BAF7-9A8EDC4384C5}" type="slidenum">
              <a:rPr lang="en-US"/>
              <a:pPr/>
              <a:t>91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C2CF2-5AA8-40D0-BD23-298BD3AD65FA}" type="slidenum">
              <a:rPr lang="en-US"/>
              <a:pPr/>
              <a:t>92</a:t>
            </a:fld>
            <a:endParaRPr 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F7258-C769-4F17-8730-1A09385F8916}" type="slidenum">
              <a:rPr lang="en-US"/>
              <a:pPr/>
              <a:t>93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AFBB5-8680-443C-88E4-C41EB4242826}" type="slidenum">
              <a:rPr lang="en-US"/>
              <a:pPr/>
              <a:t>94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1133A-7335-4F07-82E2-C281B1877D09}" type="slidenum">
              <a:rPr lang="en-US"/>
              <a:pPr/>
              <a:t>98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2842B-7031-4ECA-A4ED-5A9B416E4B7F}" type="slidenum">
              <a:rPr lang="en-US"/>
              <a:pPr/>
              <a:t>99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65C56-94AB-4A7B-B33B-229C8FD49D86}" type="slidenum">
              <a:rPr lang="en-US"/>
              <a:pPr/>
              <a:t>100</a:t>
            </a:fld>
            <a:endParaRPr lang="en-US"/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86C37-096D-4E8C-911E-8D48D1354363}" type="slidenum">
              <a:rPr lang="en-US"/>
              <a:pPr/>
              <a:t>101</a:t>
            </a:fld>
            <a:endParaRPr lang="en-US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/>
              <a:t>A certificate enrollment involves a user or client initiating a request that is then sent to a CA for processing. As part of the request, the key pair is generated on the client and a Certificate Template is selected. The request message is known as a PKCS#10.</a:t>
            </a:r>
            <a:endParaRPr lang="en-US" b="1"/>
          </a:p>
          <a:p>
            <a:endParaRPr lang="en-US" b="1"/>
          </a:p>
          <a:p>
            <a:pPr lvl="1"/>
            <a:r>
              <a:rPr lang="en-US" b="1"/>
              <a:t>Certificate Templates</a:t>
            </a:r>
            <a:r>
              <a:rPr lang="en-US"/>
              <a:t> - each CA will publish a CA object to the Active Directory at installation time that contains information about the CA including what certificates it can issue. </a:t>
            </a:r>
          </a:p>
          <a:p>
            <a:pPr lvl="1"/>
            <a:endParaRPr lang="en-US"/>
          </a:p>
          <a:p>
            <a:r>
              <a:rPr lang="en-US"/>
              <a:t>After the request is successfully processed by the CA it is issued and returned to the user or client in a message known as a PKCS#7. </a:t>
            </a:r>
          </a:p>
          <a:p>
            <a:pPr lvl="1"/>
            <a:r>
              <a:rPr lang="en-US" b="1"/>
              <a:t>Certificate Publishing</a:t>
            </a:r>
            <a:r>
              <a:rPr lang="en-US"/>
              <a:t> - publishing certificates to the user object stored in the Active Directory is a feature of Windows 2000 to enable retrieval of a user’s S/MIME certificate in order to encrypt data to the user without the user having to have previously sent a signed message</a:t>
            </a:r>
          </a:p>
          <a:p>
            <a:endParaRPr lang="en-US"/>
          </a:p>
          <a:p>
            <a:r>
              <a:rPr lang="en-US"/>
              <a:t>All certificate requests are authenticated by the CA’s policy module if the CA is an Enterprise CA.  Standalone CAs do not authenticate requests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BF3CA-FA48-4D5D-9E6C-974FE2AC02F5}" type="slidenum">
              <a:rPr lang="en-US"/>
              <a:pPr/>
              <a:t>102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0379E-4158-4A10-B4C1-F40FB998B0F2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2B81E-FD9D-4521-919A-09A48E400D72}" type="slidenum">
              <a:rPr lang="en-US"/>
              <a:pPr/>
              <a:t>104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6B6D7-C281-40D8-8421-BCB8D362AFC4}" type="slidenum">
              <a:rPr lang="en-US"/>
              <a:pPr/>
              <a:t>105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2A53A-D2D9-4C3F-A0A0-474D0C9FFBC9}" type="slidenum">
              <a:rPr lang="en-US"/>
              <a:pPr/>
              <a:t>106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AC1B2-362D-4B6B-8563-557BA94AED1E}" type="slidenum">
              <a:rPr lang="en-US"/>
              <a:pPr/>
              <a:t>107</a:t>
            </a:fld>
            <a:endParaRPr lang="en-US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1A48-B8C6-4E9A-894A-BFE7237023D0}" type="slidenum">
              <a:rPr lang="en-US"/>
              <a:pPr/>
              <a:t>108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0505B-8396-4ACE-91A9-E55F7236BB01}" type="slidenum">
              <a:rPr lang="en-US"/>
              <a:pPr/>
              <a:t>109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235A3-174F-4146-BFE8-8038D7F7B312}" type="slidenum">
              <a:rPr lang="en-US"/>
              <a:pPr/>
              <a:t>110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D01E4-9C55-4B68-A1FE-B8D9842B4D2D}" type="slidenum">
              <a:rPr lang="en-US"/>
              <a:pPr/>
              <a:t>111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7117B-B083-4009-8817-4E9C361F94DD}" type="slidenum">
              <a:rPr lang="en-US"/>
              <a:pPr/>
              <a:t>112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92F09-217A-45A9-B9A7-2A2040A47F7B}" type="slidenum">
              <a:rPr lang="en-US"/>
              <a:pPr/>
              <a:t>113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670.xml"/><Relationship Id="rId7" Type="http://schemas.openxmlformats.org/officeDocument/2006/relationships/notesSlide" Target="../notesSlides/notesSlide87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2.xml"/><Relationship Id="rId4" Type="http://schemas.openxmlformats.org/officeDocument/2006/relationships/tags" Target="../tags/tag67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image" Target="../media/image8.png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image" Target="../media/image7.png"/><Relationship Id="rId2" Type="http://schemas.openxmlformats.org/officeDocument/2006/relationships/tags" Target="../tags/tag674.xml"/><Relationship Id="rId16" Type="http://schemas.openxmlformats.org/officeDocument/2006/relationships/notesSlide" Target="../notesSlides/notesSlide88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5" Type="http://schemas.openxmlformats.org/officeDocument/2006/relationships/tags" Target="../tags/tag67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682.xml"/><Relationship Id="rId19" Type="http://schemas.openxmlformats.org/officeDocument/2006/relationships/image" Target="../media/image12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689.xml"/><Relationship Id="rId7" Type="http://schemas.openxmlformats.org/officeDocument/2006/relationships/notesSlide" Target="../notesSlides/notesSlide89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1.xml"/><Relationship Id="rId4" Type="http://schemas.openxmlformats.org/officeDocument/2006/relationships/tags" Target="../tags/tag69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6.xml"/><Relationship Id="rId4" Type="http://schemas.openxmlformats.org/officeDocument/2006/relationships/tags" Target="../tags/tag69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699.xml"/><Relationship Id="rId7" Type="http://schemas.openxmlformats.org/officeDocument/2006/relationships/notesSlide" Target="../notesSlides/notesSlide90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1.xml"/><Relationship Id="rId4" Type="http://schemas.openxmlformats.org/officeDocument/2006/relationships/tags" Target="../tags/tag70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704.xml"/><Relationship Id="rId7" Type="http://schemas.openxmlformats.org/officeDocument/2006/relationships/notesSlide" Target="../notesSlides/notesSlide91.xml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6.xml"/><Relationship Id="rId4" Type="http://schemas.openxmlformats.org/officeDocument/2006/relationships/tags" Target="../tags/tag70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709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708.xml"/><Relationship Id="rId1" Type="http://schemas.openxmlformats.org/officeDocument/2006/relationships/tags" Target="../tags/tag7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1.xml"/><Relationship Id="rId4" Type="http://schemas.openxmlformats.org/officeDocument/2006/relationships/tags" Target="../tags/tag71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714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6.xml"/><Relationship Id="rId4" Type="http://schemas.openxmlformats.org/officeDocument/2006/relationships/tags" Target="../tags/tag7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7" Type="http://schemas.openxmlformats.org/officeDocument/2006/relationships/notesSlide" Target="../notesSlides/notesSlide94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1.xml"/><Relationship Id="rId4" Type="http://schemas.openxmlformats.org/officeDocument/2006/relationships/tags" Target="../tags/tag72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724.xml"/><Relationship Id="rId7" Type="http://schemas.openxmlformats.org/officeDocument/2006/relationships/notesSlide" Target="../notesSlides/notesSlide95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6.xml"/><Relationship Id="rId4" Type="http://schemas.openxmlformats.org/officeDocument/2006/relationships/tags" Target="../tags/tag7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729.xml"/><Relationship Id="rId7" Type="http://schemas.openxmlformats.org/officeDocument/2006/relationships/notesSlide" Target="../notesSlides/notesSlide96.xml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1.xml"/><Relationship Id="rId4" Type="http://schemas.openxmlformats.org/officeDocument/2006/relationships/tags" Target="../tags/tag73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7" Type="http://schemas.openxmlformats.org/officeDocument/2006/relationships/notesSlide" Target="../notesSlides/notesSlide97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6.xml"/><Relationship Id="rId4" Type="http://schemas.openxmlformats.org/officeDocument/2006/relationships/tags" Target="../tags/tag73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739.xml"/><Relationship Id="rId7" Type="http://schemas.openxmlformats.org/officeDocument/2006/relationships/notesSlide" Target="../notesSlides/notesSlide98.xml"/><Relationship Id="rId2" Type="http://schemas.openxmlformats.org/officeDocument/2006/relationships/tags" Target="../tags/tag738.xml"/><Relationship Id="rId1" Type="http://schemas.openxmlformats.org/officeDocument/2006/relationships/tags" Target="../tags/tag7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1.xml"/><Relationship Id="rId4" Type="http://schemas.openxmlformats.org/officeDocument/2006/relationships/tags" Target="../tags/tag740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13" Type="http://schemas.openxmlformats.org/officeDocument/2006/relationships/tags" Target="../tags/tag754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5" Type="http://schemas.openxmlformats.org/officeDocument/2006/relationships/tags" Target="../tags/tag746.xml"/><Relationship Id="rId15" Type="http://schemas.openxmlformats.org/officeDocument/2006/relationships/notesSlide" Target="../notesSlides/notesSlide99.xml"/><Relationship Id="rId10" Type="http://schemas.openxmlformats.org/officeDocument/2006/relationships/tags" Target="../tags/tag751.xml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7" Type="http://schemas.openxmlformats.org/officeDocument/2006/relationships/notesSlide" Target="../notesSlides/notesSlide100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9.xml"/><Relationship Id="rId4" Type="http://schemas.openxmlformats.org/officeDocument/2006/relationships/tags" Target="../tags/tag75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762.xml"/><Relationship Id="rId7" Type="http://schemas.openxmlformats.org/officeDocument/2006/relationships/notesSlide" Target="../notesSlides/notesSlide101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4.xml"/><Relationship Id="rId4" Type="http://schemas.openxmlformats.org/officeDocument/2006/relationships/tags" Target="../tags/tag76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767.xml"/><Relationship Id="rId7" Type="http://schemas.openxmlformats.org/officeDocument/2006/relationships/notesSlide" Target="../notesSlides/notesSlide102.xml"/><Relationship Id="rId2" Type="http://schemas.openxmlformats.org/officeDocument/2006/relationships/tags" Target="../tags/tag766.xml"/><Relationship Id="rId1" Type="http://schemas.openxmlformats.org/officeDocument/2006/relationships/tags" Target="../tags/tag7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9.xml"/><Relationship Id="rId4" Type="http://schemas.openxmlformats.org/officeDocument/2006/relationships/tags" Target="../tags/tag76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772.xml"/><Relationship Id="rId7" Type="http://schemas.openxmlformats.org/officeDocument/2006/relationships/notesSlide" Target="../notesSlides/notesSlide103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4.xml"/><Relationship Id="rId4" Type="http://schemas.openxmlformats.org/officeDocument/2006/relationships/tags" Target="../tags/tag77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75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78.xml"/><Relationship Id="rId7" Type="http://schemas.openxmlformats.org/officeDocument/2006/relationships/notesSlide" Target="../notesSlides/notesSlide105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0.xml"/><Relationship Id="rId4" Type="http://schemas.openxmlformats.org/officeDocument/2006/relationships/tags" Target="../tags/tag7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6.xml"/><Relationship Id="rId3" Type="http://schemas.openxmlformats.org/officeDocument/2006/relationships/tags" Target="../tags/tag7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5" Type="http://schemas.openxmlformats.org/officeDocument/2006/relationships/tags" Target="../tags/tag785.xml"/><Relationship Id="rId10" Type="http://schemas.openxmlformats.org/officeDocument/2006/relationships/image" Target="../media/image15.png"/><Relationship Id="rId4" Type="http://schemas.openxmlformats.org/officeDocument/2006/relationships/tags" Target="../tags/tag784.xml"/><Relationship Id="rId9" Type="http://schemas.openxmlformats.org/officeDocument/2006/relationships/image" Target="../media/image14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89.xml"/><Relationship Id="rId7" Type="http://schemas.openxmlformats.org/officeDocument/2006/relationships/notesSlide" Target="../notesSlides/notesSlide107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1.xml"/><Relationship Id="rId4" Type="http://schemas.openxmlformats.org/officeDocument/2006/relationships/tags" Target="../tags/tag790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notesSlide" Target="../notesSlides/notesSlide108.xml"/><Relationship Id="rId3" Type="http://schemas.openxmlformats.org/officeDocument/2006/relationships/tags" Target="../tags/tag794.xml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10" Type="http://schemas.openxmlformats.org/officeDocument/2006/relationships/tags" Target="../tags/tag801.xml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7" Type="http://schemas.openxmlformats.org/officeDocument/2006/relationships/notesSlide" Target="../notesSlides/notesSlide109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2.xml"/><Relationship Id="rId4" Type="http://schemas.openxmlformats.org/officeDocument/2006/relationships/tags" Target="../tags/tag811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820.xml"/><Relationship Id="rId13" Type="http://schemas.openxmlformats.org/officeDocument/2006/relationships/tags" Target="../tags/tag825.xml"/><Relationship Id="rId18" Type="http://schemas.openxmlformats.org/officeDocument/2006/relationships/tags" Target="../tags/tag830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815.xml"/><Relationship Id="rId21" Type="http://schemas.openxmlformats.org/officeDocument/2006/relationships/tags" Target="../tags/tag833.xml"/><Relationship Id="rId7" Type="http://schemas.openxmlformats.org/officeDocument/2006/relationships/tags" Target="../tags/tag819.xml"/><Relationship Id="rId12" Type="http://schemas.openxmlformats.org/officeDocument/2006/relationships/tags" Target="../tags/tag824.xml"/><Relationship Id="rId17" Type="http://schemas.openxmlformats.org/officeDocument/2006/relationships/tags" Target="../tags/tag829.xml"/><Relationship Id="rId25" Type="http://schemas.openxmlformats.org/officeDocument/2006/relationships/tags" Target="../tags/tag837.xml"/><Relationship Id="rId2" Type="http://schemas.openxmlformats.org/officeDocument/2006/relationships/tags" Target="../tags/tag814.xml"/><Relationship Id="rId16" Type="http://schemas.openxmlformats.org/officeDocument/2006/relationships/tags" Target="../tags/tag828.xml"/><Relationship Id="rId20" Type="http://schemas.openxmlformats.org/officeDocument/2006/relationships/tags" Target="../tags/tag832.xml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11" Type="http://schemas.openxmlformats.org/officeDocument/2006/relationships/tags" Target="../tags/tag823.xml"/><Relationship Id="rId24" Type="http://schemas.openxmlformats.org/officeDocument/2006/relationships/tags" Target="../tags/tag836.xml"/><Relationship Id="rId5" Type="http://schemas.openxmlformats.org/officeDocument/2006/relationships/tags" Target="../tags/tag817.xml"/><Relationship Id="rId15" Type="http://schemas.openxmlformats.org/officeDocument/2006/relationships/tags" Target="../tags/tag827.xml"/><Relationship Id="rId23" Type="http://schemas.openxmlformats.org/officeDocument/2006/relationships/tags" Target="../tags/tag835.xml"/><Relationship Id="rId10" Type="http://schemas.openxmlformats.org/officeDocument/2006/relationships/tags" Target="../tags/tag822.xml"/><Relationship Id="rId19" Type="http://schemas.openxmlformats.org/officeDocument/2006/relationships/tags" Target="../tags/tag831.xml"/><Relationship Id="rId4" Type="http://schemas.openxmlformats.org/officeDocument/2006/relationships/tags" Target="../tags/tag816.xml"/><Relationship Id="rId9" Type="http://schemas.openxmlformats.org/officeDocument/2006/relationships/tags" Target="../tags/tag821.xml"/><Relationship Id="rId14" Type="http://schemas.openxmlformats.org/officeDocument/2006/relationships/tags" Target="../tags/tag826.xml"/><Relationship Id="rId22" Type="http://schemas.openxmlformats.org/officeDocument/2006/relationships/tags" Target="../tags/tag834.xml"/><Relationship Id="rId27" Type="http://schemas.openxmlformats.org/officeDocument/2006/relationships/notesSlide" Target="../notesSlides/notesSlide110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840.xml"/><Relationship Id="rId7" Type="http://schemas.openxmlformats.org/officeDocument/2006/relationships/notesSlide" Target="../notesSlides/notesSlide111.xml"/><Relationship Id="rId2" Type="http://schemas.openxmlformats.org/officeDocument/2006/relationships/tags" Target="../tags/tag839.xml"/><Relationship Id="rId1" Type="http://schemas.openxmlformats.org/officeDocument/2006/relationships/tags" Target="../tags/tag8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2.xml"/><Relationship Id="rId4" Type="http://schemas.openxmlformats.org/officeDocument/2006/relationships/tags" Target="../tags/tag84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tags" Target="../tags/tag845.xml"/><Relationship Id="rId7" Type="http://schemas.openxmlformats.org/officeDocument/2006/relationships/notesSlide" Target="../notesSlides/notesSlide112.xml"/><Relationship Id="rId2" Type="http://schemas.openxmlformats.org/officeDocument/2006/relationships/tags" Target="../tags/tag844.xml"/><Relationship Id="rId1" Type="http://schemas.openxmlformats.org/officeDocument/2006/relationships/tags" Target="../tags/tag8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7.xml"/><Relationship Id="rId4" Type="http://schemas.openxmlformats.org/officeDocument/2006/relationships/tags" Target="../tags/tag84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850.xml"/><Relationship Id="rId7" Type="http://schemas.openxmlformats.org/officeDocument/2006/relationships/notesSlide" Target="../notesSlides/notesSlide113.xml"/><Relationship Id="rId2" Type="http://schemas.openxmlformats.org/officeDocument/2006/relationships/tags" Target="../tags/tag849.xml"/><Relationship Id="rId1" Type="http://schemas.openxmlformats.org/officeDocument/2006/relationships/tags" Target="../tags/tag8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2.xml"/><Relationship Id="rId4" Type="http://schemas.openxmlformats.org/officeDocument/2006/relationships/tags" Target="../tags/tag85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855.xml"/><Relationship Id="rId7" Type="http://schemas.openxmlformats.org/officeDocument/2006/relationships/notesSlide" Target="../notesSlides/notesSlide114.xml"/><Relationship Id="rId2" Type="http://schemas.openxmlformats.org/officeDocument/2006/relationships/tags" Target="../tags/tag854.xml"/><Relationship Id="rId1" Type="http://schemas.openxmlformats.org/officeDocument/2006/relationships/tags" Target="../tags/tag8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7.xml"/><Relationship Id="rId4" Type="http://schemas.openxmlformats.org/officeDocument/2006/relationships/tags" Target="../tags/tag85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860.xml"/><Relationship Id="rId7" Type="http://schemas.openxmlformats.org/officeDocument/2006/relationships/notesSlide" Target="../notesSlides/notesSlide115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2.xml"/><Relationship Id="rId4" Type="http://schemas.openxmlformats.org/officeDocument/2006/relationships/tags" Target="../tags/tag8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865.xml"/><Relationship Id="rId7" Type="http://schemas.openxmlformats.org/officeDocument/2006/relationships/notesSlide" Target="../notesSlides/notesSlide116.xml"/><Relationship Id="rId2" Type="http://schemas.openxmlformats.org/officeDocument/2006/relationships/tags" Target="../tags/tag864.xml"/><Relationship Id="rId1" Type="http://schemas.openxmlformats.org/officeDocument/2006/relationships/tags" Target="../tags/tag8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7.xml"/><Relationship Id="rId4" Type="http://schemas.openxmlformats.org/officeDocument/2006/relationships/tags" Target="../tags/tag86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870.xml"/><Relationship Id="rId7" Type="http://schemas.openxmlformats.org/officeDocument/2006/relationships/notesSlide" Target="../notesSlides/notesSlide117.xml"/><Relationship Id="rId2" Type="http://schemas.openxmlformats.org/officeDocument/2006/relationships/tags" Target="../tags/tag869.xml"/><Relationship Id="rId1" Type="http://schemas.openxmlformats.org/officeDocument/2006/relationships/tags" Target="../tags/tag8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2.xml"/><Relationship Id="rId4" Type="http://schemas.openxmlformats.org/officeDocument/2006/relationships/tags" Target="../tags/tag87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7" Type="http://schemas.openxmlformats.org/officeDocument/2006/relationships/notesSlide" Target="../notesSlides/notesSlide118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7.xml"/><Relationship Id="rId4" Type="http://schemas.openxmlformats.org/officeDocument/2006/relationships/tags" Target="../tags/tag87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7" Type="http://schemas.openxmlformats.org/officeDocument/2006/relationships/notesSlide" Target="../notesSlides/notesSlide119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2.xml"/><Relationship Id="rId4" Type="http://schemas.openxmlformats.org/officeDocument/2006/relationships/tags" Target="../tags/tag88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885.xml"/><Relationship Id="rId7" Type="http://schemas.openxmlformats.org/officeDocument/2006/relationships/notesSlide" Target="../notesSlides/notesSlide120.xml"/><Relationship Id="rId2" Type="http://schemas.openxmlformats.org/officeDocument/2006/relationships/tags" Target="../tags/tag884.xml"/><Relationship Id="rId1" Type="http://schemas.openxmlformats.org/officeDocument/2006/relationships/tags" Target="../tags/tag8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7.xml"/><Relationship Id="rId4" Type="http://schemas.openxmlformats.org/officeDocument/2006/relationships/tags" Target="../tags/tag88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890.xml"/><Relationship Id="rId7" Type="http://schemas.openxmlformats.org/officeDocument/2006/relationships/notesSlide" Target="../notesSlides/notesSlide121.xml"/><Relationship Id="rId2" Type="http://schemas.openxmlformats.org/officeDocument/2006/relationships/tags" Target="../tags/tag889.xml"/><Relationship Id="rId1" Type="http://schemas.openxmlformats.org/officeDocument/2006/relationships/tags" Target="../tags/tag8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2.xml"/><Relationship Id="rId4" Type="http://schemas.openxmlformats.org/officeDocument/2006/relationships/tags" Target="../tags/tag8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3" Type="http://schemas.openxmlformats.org/officeDocument/2006/relationships/tags" Target="../tags/tag83.xml"/><Relationship Id="rId21" Type="http://schemas.openxmlformats.org/officeDocument/2006/relationships/image" Target="../media/image7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6" Type="http://schemas.openxmlformats.org/officeDocument/2006/relationships/image" Target="../media/image8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image" Target="../media/image7.png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6" Type="http://schemas.openxmlformats.org/officeDocument/2006/relationships/image" Target="../media/image8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image" Target="../media/image7.png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6" Type="http://schemas.openxmlformats.org/officeDocument/2006/relationships/image" Target="../media/image8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image" Target="../media/image7.png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notesSlide" Target="../notesSlides/notesSlide24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image" Target="../media/image8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2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3" Type="http://schemas.openxmlformats.org/officeDocument/2006/relationships/tags" Target="../tags/tag257.xml"/><Relationship Id="rId21" Type="http://schemas.openxmlformats.org/officeDocument/2006/relationships/notesSlide" Target="../notesSlides/notesSlide33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5" Type="http://schemas.openxmlformats.org/officeDocument/2006/relationships/tags" Target="../tags/tag278.xml"/><Relationship Id="rId10" Type="http://schemas.openxmlformats.org/officeDocument/2006/relationships/tags" Target="../tags/tag283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notesSlide" Target="../notesSlides/notesSlide36.xml"/><Relationship Id="rId10" Type="http://schemas.openxmlformats.org/officeDocument/2006/relationships/tags" Target="../tags/tag307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3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34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35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0.xml"/><Relationship Id="rId4" Type="http://schemas.openxmlformats.org/officeDocument/2006/relationships/tags" Target="../tags/tag3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notesSlide" Target="../notesSlides/notesSlide48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5" Type="http://schemas.openxmlformats.org/officeDocument/2006/relationships/tags" Target="../tags/tag380.xml"/><Relationship Id="rId15" Type="http://schemas.openxmlformats.org/officeDocument/2006/relationships/image" Target="../media/image7.png"/><Relationship Id="rId10" Type="http://schemas.openxmlformats.org/officeDocument/2006/relationships/tags" Target="../tags/tag385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10.w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notesSlide" Target="../notesSlides/notesSlide49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1.xml"/><Relationship Id="rId15" Type="http://schemas.openxmlformats.org/officeDocument/2006/relationships/image" Target="../media/image7.png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8.xml"/><Relationship Id="rId4" Type="http://schemas.openxmlformats.org/officeDocument/2006/relationships/tags" Target="../tags/tag4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3.xml"/><Relationship Id="rId4" Type="http://schemas.openxmlformats.org/officeDocument/2006/relationships/tags" Target="../tags/tag42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image" Target="../media/image7.png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image" Target="../media/image8.png"/><Relationship Id="rId2" Type="http://schemas.openxmlformats.org/officeDocument/2006/relationships/tags" Target="../tags/tag425.xml"/><Relationship Id="rId16" Type="http://schemas.openxmlformats.org/officeDocument/2006/relationships/notesSlide" Target="../notesSlides/notesSlide53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5" Type="http://schemas.openxmlformats.org/officeDocument/2006/relationships/tags" Target="../tags/tag4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33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2.xml"/><Relationship Id="rId4" Type="http://schemas.openxmlformats.org/officeDocument/2006/relationships/tags" Target="../tags/tag4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7.xml"/><Relationship Id="rId4" Type="http://schemas.openxmlformats.org/officeDocument/2006/relationships/tags" Target="../tags/tag4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7" Type="http://schemas.openxmlformats.org/officeDocument/2006/relationships/notesSlide" Target="../notesSlides/notesSlide56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2.xml"/><Relationship Id="rId4" Type="http://schemas.openxmlformats.org/officeDocument/2006/relationships/tags" Target="../tags/tag4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notesSlide" Target="../notesSlides/notesSlide57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2" Type="http://schemas.openxmlformats.org/officeDocument/2006/relationships/tags" Target="../tags/tag459.xml"/><Relationship Id="rId16" Type="http://schemas.openxmlformats.org/officeDocument/2006/relationships/image" Target="../media/image7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5" Type="http://schemas.openxmlformats.org/officeDocument/2006/relationships/tags" Target="../tags/tag462.xml"/><Relationship Id="rId15" Type="http://schemas.openxmlformats.org/officeDocument/2006/relationships/image" Target="../media/image8.png"/><Relationship Id="rId10" Type="http://schemas.openxmlformats.org/officeDocument/2006/relationships/tags" Target="../tags/tag467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notesSlide" Target="../notesSlides/notesSlid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7" Type="http://schemas.openxmlformats.org/officeDocument/2006/relationships/notesSlide" Target="../notesSlides/notesSlide61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7" Type="http://schemas.openxmlformats.org/officeDocument/2006/relationships/notesSlide" Target="../notesSlides/notesSlide62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7" Type="http://schemas.openxmlformats.org/officeDocument/2006/relationships/notesSlide" Target="../notesSlides/notesSlide63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7" Type="http://schemas.openxmlformats.org/officeDocument/2006/relationships/notesSlide" Target="../notesSlides/notesSlide64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notesSlide" Target="../notesSlides/notesSlide65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10" Type="http://schemas.openxmlformats.org/officeDocument/2006/relationships/tags" Target="../tags/tag51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6.xml"/><Relationship Id="rId3" Type="http://schemas.openxmlformats.org/officeDocument/2006/relationships/tags" Target="../tags/tag5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4" Type="http://schemas.openxmlformats.org/officeDocument/2006/relationships/tags" Target="../tags/tag52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5" Type="http://schemas.openxmlformats.org/officeDocument/2006/relationships/tags" Target="../tags/tag533.xml"/><Relationship Id="rId15" Type="http://schemas.openxmlformats.org/officeDocument/2006/relationships/notesSlide" Target="../notesSlides/notesSlide67.xml"/><Relationship Id="rId10" Type="http://schemas.openxmlformats.org/officeDocument/2006/relationships/tags" Target="../tags/tag538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openxmlformats.org/officeDocument/2006/relationships/notesSlide" Target="../notesSlides/notesSlide68.xml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7" Type="http://schemas.openxmlformats.org/officeDocument/2006/relationships/notesSlide" Target="../notesSlides/notesSlide69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9.xml"/><Relationship Id="rId4" Type="http://schemas.openxmlformats.org/officeDocument/2006/relationships/tags" Target="../tags/tag5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7" Type="http://schemas.openxmlformats.org/officeDocument/2006/relationships/notesSlide" Target="../notesSlides/notesSlide70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64.xml"/><Relationship Id="rId4" Type="http://schemas.openxmlformats.org/officeDocument/2006/relationships/tags" Target="../tags/tag56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7" Type="http://schemas.openxmlformats.org/officeDocument/2006/relationships/notesSlide" Target="../notesSlides/notesSlide71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7" Type="http://schemas.openxmlformats.org/officeDocument/2006/relationships/notesSlide" Target="../notesSlides/notesSlide72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74.xml"/><Relationship Id="rId4" Type="http://schemas.openxmlformats.org/officeDocument/2006/relationships/tags" Target="../tags/tag5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7" Type="http://schemas.openxmlformats.org/officeDocument/2006/relationships/notesSlide" Target="../notesSlides/notesSlide73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79.xml"/><Relationship Id="rId4" Type="http://schemas.openxmlformats.org/officeDocument/2006/relationships/tags" Target="../tags/tag57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4.xml"/><Relationship Id="rId3" Type="http://schemas.openxmlformats.org/officeDocument/2006/relationships/tags" Target="../tags/tag58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5" Type="http://schemas.openxmlformats.org/officeDocument/2006/relationships/tags" Target="../tags/tag584.xml"/><Relationship Id="rId4" Type="http://schemas.openxmlformats.org/officeDocument/2006/relationships/tags" Target="../tags/tag58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9" Type="http://schemas.openxmlformats.org/officeDocument/2006/relationships/notesSlide" Target="../notesSlides/notesSlide75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10" Type="http://schemas.openxmlformats.org/officeDocument/2006/relationships/notesSlide" Target="../notesSlides/notesSlide76.xml"/><Relationship Id="rId4" Type="http://schemas.openxmlformats.org/officeDocument/2006/relationships/tags" Target="../tags/tag596.xml"/><Relationship Id="rId9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7" Type="http://schemas.openxmlformats.org/officeDocument/2006/relationships/notesSlide" Target="../notesSlides/notesSlide77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5.xml"/><Relationship Id="rId4" Type="http://schemas.openxmlformats.org/officeDocument/2006/relationships/tags" Target="../tags/tag60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0.xml"/><Relationship Id="rId4" Type="http://schemas.openxmlformats.org/officeDocument/2006/relationships/tags" Target="../tags/tag60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7" Type="http://schemas.openxmlformats.org/officeDocument/2006/relationships/notesSlide" Target="../notesSlides/notesSlide79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5.xml"/><Relationship Id="rId4" Type="http://schemas.openxmlformats.org/officeDocument/2006/relationships/tags" Target="../tags/tag6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618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0.xml"/><Relationship Id="rId4" Type="http://schemas.openxmlformats.org/officeDocument/2006/relationships/tags" Target="../tags/tag61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7" Type="http://schemas.openxmlformats.org/officeDocument/2006/relationships/notesSlide" Target="../notesSlides/notesSlide81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7" Type="http://schemas.openxmlformats.org/officeDocument/2006/relationships/notesSlide" Target="../notesSlides/notesSlide82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0.xml"/><Relationship Id="rId4" Type="http://schemas.openxmlformats.org/officeDocument/2006/relationships/tags" Target="../tags/tag629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3.xml"/><Relationship Id="rId7" Type="http://schemas.openxmlformats.org/officeDocument/2006/relationships/tags" Target="../tags/tag637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9" Type="http://schemas.openxmlformats.org/officeDocument/2006/relationships/notesSlide" Target="../notesSlides/notesSlid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7" Type="http://schemas.openxmlformats.org/officeDocument/2006/relationships/notesSlide" Target="../notesSlides/notesSlide84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2.xml"/><Relationship Id="rId4" Type="http://schemas.openxmlformats.org/officeDocument/2006/relationships/tags" Target="../tags/tag64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7.xml"/><Relationship Id="rId4" Type="http://schemas.openxmlformats.org/officeDocument/2006/relationships/tags" Target="../tags/tag64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650.xml"/><Relationship Id="rId7" Type="http://schemas.openxmlformats.org/officeDocument/2006/relationships/image" Target="../media/image11.png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52.xml"/><Relationship Id="rId4" Type="http://schemas.openxmlformats.org/officeDocument/2006/relationships/tags" Target="../tags/tag65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7.xml"/><Relationship Id="rId4" Type="http://schemas.openxmlformats.org/officeDocument/2006/relationships/tags" Target="../tags/tag65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7" Type="http://schemas.openxmlformats.org/officeDocument/2006/relationships/notesSlide" Target="../notesSlides/notesSlide85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2.xml"/><Relationship Id="rId4" Type="http://schemas.openxmlformats.org/officeDocument/2006/relationships/tags" Target="../tags/tag66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7.xml"/><Relationship Id="rId4" Type="http://schemas.openxmlformats.org/officeDocument/2006/relationships/tags" Target="../tags/tag6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Winter 2011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1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4980B73-9C3B-4268-A6AE-98CBCCA95AC8}" type="slidenum">
              <a:rPr lang="en-US"/>
              <a:pPr/>
              <a:t>10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4136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8683"/>
            <a:ext cx="6553200" cy="50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B757DE3-44C0-44DB-A1B7-C391817A300F}" type="slidenum">
              <a:rPr lang="en-US"/>
              <a:pPr/>
              <a:t>100</a:t>
            </a:fld>
            <a:endParaRPr lang="en-US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Certificate Enrollment (2)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524000"/>
            <a:ext cx="8415338" cy="498951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 startAt="3"/>
            </a:pPr>
            <a:r>
              <a:rPr lang="en-US" dirty="0"/>
              <a:t>(Optional) CA verifies Alice’s ID through out-of-band means.</a:t>
            </a:r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n-US" dirty="0"/>
              <a:t>CA creates a certificate containing the ID and public key, and signs it with the CA’s own key</a:t>
            </a:r>
          </a:p>
          <a:p>
            <a:pPr marL="1112838" lvl="1" indent="-533400"/>
            <a:r>
              <a:rPr lang="en-US" dirty="0"/>
              <a:t>CA has certified the binding between key and ID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dirty="0"/>
              <a:t>Alice verifies the key, ID &amp; CA signature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dirty="0"/>
              <a:t>Alice and/or the CA publish the certificate</a:t>
            </a:r>
          </a:p>
        </p:txBody>
      </p:sp>
    </p:spTree>
    <p:extLst>
      <p:ext uri="{BB962C8B-B14F-4D97-AF65-F5344CB8AC3E}">
        <p14:creationId xmlns:p14="http://schemas.microsoft.com/office/powerpoint/2010/main" val="37498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3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4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E8A4D7B-E952-4113-B0D1-86166097920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110489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60039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Directory</a:t>
            </a:r>
          </a:p>
        </p:txBody>
      </p:sp>
      <p:grpSp>
        <p:nvGrpSpPr>
          <p:cNvPr id="1104900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24000" y="5013325"/>
            <a:ext cx="762000" cy="838200"/>
            <a:chOff x="4272" y="1535"/>
            <a:chExt cx="912" cy="913"/>
          </a:xfrm>
        </p:grpSpPr>
        <p:sp>
          <p:nvSpPr>
            <p:cNvPr id="1104901" name="AutoShape 5"/>
            <p:cNvSpPr>
              <a:spLocks noChangeArrowheads="1"/>
            </p:cNvSpPr>
            <p:nvPr/>
          </p:nvSpPr>
          <p:spPr bwMode="auto">
            <a:xfrm>
              <a:off x="4272" y="1535"/>
              <a:ext cx="912" cy="913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2" name="Oval 6"/>
            <p:cNvSpPr>
              <a:spLocks noChangeArrowheads="1"/>
            </p:cNvSpPr>
            <p:nvPr/>
          </p:nvSpPr>
          <p:spPr bwMode="auto">
            <a:xfrm>
              <a:off x="4659" y="1699"/>
              <a:ext cx="132" cy="135"/>
            </a:xfrm>
            <a:prstGeom prst="ellipse">
              <a:avLst/>
            </a:prstGeom>
            <a:gradFill rotWithShape="0">
              <a:gsLst>
                <a:gs pos="0">
                  <a:srgbClr val="00FF66"/>
                </a:gs>
                <a:gs pos="100000">
                  <a:srgbClr val="00FF66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3" name="Oval 7"/>
            <p:cNvSpPr>
              <a:spLocks noChangeArrowheads="1"/>
            </p:cNvSpPr>
            <p:nvPr/>
          </p:nvSpPr>
          <p:spPr bwMode="auto">
            <a:xfrm>
              <a:off x="4693" y="1945"/>
              <a:ext cx="133" cy="135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4" name="Oval 8"/>
            <p:cNvSpPr>
              <a:spLocks noChangeArrowheads="1"/>
            </p:cNvSpPr>
            <p:nvPr/>
          </p:nvSpPr>
          <p:spPr bwMode="auto">
            <a:xfrm>
              <a:off x="4486" y="2191"/>
              <a:ext cx="132" cy="134"/>
            </a:xfrm>
            <a:prstGeom prst="ellipse">
              <a:avLst/>
            </a:prstGeom>
            <a:gradFill rotWithShape="0">
              <a:gsLst>
                <a:gs pos="0">
                  <a:srgbClr val="FF00CC"/>
                </a:gs>
                <a:gs pos="100000">
                  <a:srgbClr val="FF00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5" name="Oval 9"/>
            <p:cNvSpPr>
              <a:spLocks noChangeArrowheads="1"/>
            </p:cNvSpPr>
            <p:nvPr/>
          </p:nvSpPr>
          <p:spPr bwMode="auto">
            <a:xfrm>
              <a:off x="4676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FF00CC"/>
                </a:gs>
                <a:gs pos="100000">
                  <a:srgbClr val="FF00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6" name="Line 10"/>
            <p:cNvSpPr>
              <a:spLocks noChangeShapeType="1"/>
            </p:cNvSpPr>
            <p:nvPr/>
          </p:nvSpPr>
          <p:spPr bwMode="auto">
            <a:xfrm>
              <a:off x="4725" y="1837"/>
              <a:ext cx="35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7" name="Line 11"/>
            <p:cNvSpPr>
              <a:spLocks noChangeShapeType="1"/>
            </p:cNvSpPr>
            <p:nvPr/>
          </p:nvSpPr>
          <p:spPr bwMode="auto">
            <a:xfrm>
              <a:off x="4760" y="2083"/>
              <a:ext cx="156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8" name="Line 12"/>
            <p:cNvSpPr>
              <a:spLocks noChangeShapeType="1"/>
            </p:cNvSpPr>
            <p:nvPr/>
          </p:nvSpPr>
          <p:spPr bwMode="auto">
            <a:xfrm flipH="1">
              <a:off x="4587" y="2083"/>
              <a:ext cx="173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09" name="Oval 13"/>
            <p:cNvSpPr>
              <a:spLocks noChangeArrowheads="1"/>
            </p:cNvSpPr>
            <p:nvPr/>
          </p:nvSpPr>
          <p:spPr bwMode="auto">
            <a:xfrm>
              <a:off x="4861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FF00CC"/>
                </a:gs>
                <a:gs pos="100000">
                  <a:srgbClr val="FF00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0" name="Line 14"/>
            <p:cNvSpPr>
              <a:spLocks noChangeShapeType="1"/>
            </p:cNvSpPr>
            <p:nvPr/>
          </p:nvSpPr>
          <p:spPr bwMode="auto">
            <a:xfrm flipH="1">
              <a:off x="4742" y="2088"/>
              <a:ext cx="12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1" name="AutoShape 15"/>
            <p:cNvSpPr>
              <a:spLocks noChangeArrowheads="1"/>
            </p:cNvSpPr>
            <p:nvPr/>
          </p:nvSpPr>
          <p:spPr bwMode="auto">
            <a:xfrm>
              <a:off x="4272" y="1535"/>
              <a:ext cx="912" cy="913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hlink">
                    <a:gamma/>
                    <a:shade val="4941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2" name="Oval 16"/>
            <p:cNvSpPr>
              <a:spLocks noChangeArrowheads="1"/>
            </p:cNvSpPr>
            <p:nvPr/>
          </p:nvSpPr>
          <p:spPr bwMode="auto">
            <a:xfrm>
              <a:off x="4659" y="1699"/>
              <a:ext cx="132" cy="135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59608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3" name="Oval 17"/>
            <p:cNvSpPr>
              <a:spLocks noChangeArrowheads="1"/>
            </p:cNvSpPr>
            <p:nvPr/>
          </p:nvSpPr>
          <p:spPr bwMode="auto">
            <a:xfrm>
              <a:off x="4693" y="1945"/>
              <a:ext cx="133" cy="135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4" name="Oval 18"/>
            <p:cNvSpPr>
              <a:spLocks noChangeArrowheads="1"/>
            </p:cNvSpPr>
            <p:nvPr/>
          </p:nvSpPr>
          <p:spPr bwMode="auto">
            <a:xfrm>
              <a:off x="4486" y="2191"/>
              <a:ext cx="132" cy="134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5" name="Oval 19"/>
            <p:cNvSpPr>
              <a:spLocks noChangeArrowheads="1"/>
            </p:cNvSpPr>
            <p:nvPr/>
          </p:nvSpPr>
          <p:spPr bwMode="auto">
            <a:xfrm>
              <a:off x="4676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6" name="Line 20"/>
            <p:cNvSpPr>
              <a:spLocks noChangeShapeType="1"/>
            </p:cNvSpPr>
            <p:nvPr/>
          </p:nvSpPr>
          <p:spPr bwMode="auto">
            <a:xfrm>
              <a:off x="4725" y="1837"/>
              <a:ext cx="35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7" name="Line 21"/>
            <p:cNvSpPr>
              <a:spLocks noChangeShapeType="1"/>
            </p:cNvSpPr>
            <p:nvPr/>
          </p:nvSpPr>
          <p:spPr bwMode="auto">
            <a:xfrm>
              <a:off x="4760" y="2083"/>
              <a:ext cx="156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8" name="Line 22"/>
            <p:cNvSpPr>
              <a:spLocks noChangeShapeType="1"/>
            </p:cNvSpPr>
            <p:nvPr/>
          </p:nvSpPr>
          <p:spPr bwMode="auto">
            <a:xfrm flipH="1">
              <a:off x="4587" y="2083"/>
              <a:ext cx="173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19" name="Oval 23"/>
            <p:cNvSpPr>
              <a:spLocks noChangeArrowheads="1"/>
            </p:cNvSpPr>
            <p:nvPr/>
          </p:nvSpPr>
          <p:spPr bwMode="auto">
            <a:xfrm>
              <a:off x="4861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20" name="Line 24"/>
            <p:cNvSpPr>
              <a:spLocks noChangeShapeType="1"/>
            </p:cNvSpPr>
            <p:nvPr/>
          </p:nvSpPr>
          <p:spPr bwMode="auto">
            <a:xfrm flipH="1">
              <a:off x="4742" y="2088"/>
              <a:ext cx="12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4921" name="Group 2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447800" y="1584325"/>
            <a:ext cx="762000" cy="762000"/>
            <a:chOff x="816" y="816"/>
            <a:chExt cx="480" cy="480"/>
          </a:xfrm>
        </p:grpSpPr>
        <p:grpSp>
          <p:nvGrpSpPr>
            <p:cNvPr id="1104922" name="Group 26"/>
            <p:cNvGrpSpPr>
              <a:grpSpLocks/>
            </p:cNvGrpSpPr>
            <p:nvPr/>
          </p:nvGrpSpPr>
          <p:grpSpPr bwMode="auto">
            <a:xfrm>
              <a:off x="960" y="1008"/>
              <a:ext cx="336" cy="288"/>
              <a:chOff x="960" y="3276"/>
              <a:chExt cx="833" cy="818"/>
            </a:xfrm>
          </p:grpSpPr>
          <p:grpSp>
            <p:nvGrpSpPr>
              <p:cNvPr id="1104923" name="Group 27"/>
              <p:cNvGrpSpPr>
                <a:grpSpLocks/>
              </p:cNvGrpSpPr>
              <p:nvPr/>
            </p:nvGrpSpPr>
            <p:grpSpPr bwMode="auto">
              <a:xfrm>
                <a:off x="982" y="3276"/>
                <a:ext cx="787" cy="818"/>
                <a:chOff x="1687" y="1920"/>
                <a:chExt cx="2127" cy="2161"/>
              </a:xfrm>
            </p:grpSpPr>
            <p:sp>
              <p:nvSpPr>
                <p:cNvPr id="1104924" name="Freeform 28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25" name="Freeform 29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26" name="Freeform 30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27" name="Freeform 31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28" name="Freeform 32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4929" name="Rectangle 33"/>
              <p:cNvSpPr>
                <a:spLocks noChangeArrowheads="1"/>
              </p:cNvSpPr>
              <p:nvPr/>
            </p:nvSpPr>
            <p:spPr bwMode="auto">
              <a:xfrm>
                <a:off x="960" y="3421"/>
                <a:ext cx="833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104930" name="Group 34"/>
            <p:cNvGrpSpPr>
              <a:grpSpLocks/>
            </p:cNvGrpSpPr>
            <p:nvPr/>
          </p:nvGrpSpPr>
          <p:grpSpPr bwMode="auto">
            <a:xfrm>
              <a:off x="816" y="816"/>
              <a:ext cx="240" cy="336"/>
              <a:chOff x="1461" y="2772"/>
              <a:chExt cx="561" cy="1077"/>
            </a:xfrm>
          </p:grpSpPr>
          <p:sp>
            <p:nvSpPr>
              <p:cNvPr id="1104931" name="Freeform 35"/>
              <p:cNvSpPr>
                <a:spLocks/>
              </p:cNvSpPr>
              <p:nvPr/>
            </p:nvSpPr>
            <p:spPr bwMode="auto">
              <a:xfrm>
                <a:off x="1475" y="2772"/>
                <a:ext cx="547" cy="1071"/>
              </a:xfrm>
              <a:custGeom>
                <a:avLst/>
                <a:gdLst>
                  <a:gd name="T0" fmla="*/ 349 w 547"/>
                  <a:gd name="T1" fmla="*/ 0 h 1071"/>
                  <a:gd name="T2" fmla="*/ 185 w 547"/>
                  <a:gd name="T3" fmla="*/ 0 h 1071"/>
                  <a:gd name="T4" fmla="*/ 215 w 547"/>
                  <a:gd name="T5" fmla="*/ 41 h 1071"/>
                  <a:gd name="T6" fmla="*/ 312 w 547"/>
                  <a:gd name="T7" fmla="*/ 41 h 1071"/>
                  <a:gd name="T8" fmla="*/ 348 w 547"/>
                  <a:gd name="T9" fmla="*/ 106 h 1071"/>
                  <a:gd name="T10" fmla="*/ 182 w 547"/>
                  <a:gd name="T11" fmla="*/ 106 h 1071"/>
                  <a:gd name="T12" fmla="*/ 216 w 547"/>
                  <a:gd name="T13" fmla="*/ 42 h 1071"/>
                  <a:gd name="T14" fmla="*/ 185 w 547"/>
                  <a:gd name="T15" fmla="*/ 1 h 1071"/>
                  <a:gd name="T16" fmla="*/ 127 w 547"/>
                  <a:gd name="T17" fmla="*/ 102 h 1071"/>
                  <a:gd name="T18" fmla="*/ 95 w 547"/>
                  <a:gd name="T19" fmla="*/ 103 h 1071"/>
                  <a:gd name="T20" fmla="*/ 84 w 547"/>
                  <a:gd name="T21" fmla="*/ 137 h 1071"/>
                  <a:gd name="T22" fmla="*/ 35 w 547"/>
                  <a:gd name="T23" fmla="*/ 137 h 1071"/>
                  <a:gd name="T24" fmla="*/ 35 w 547"/>
                  <a:gd name="T25" fmla="*/ 162 h 1071"/>
                  <a:gd name="T26" fmla="*/ 16 w 547"/>
                  <a:gd name="T27" fmla="*/ 163 h 1071"/>
                  <a:gd name="T28" fmla="*/ 0 w 547"/>
                  <a:gd name="T29" fmla="*/ 163 h 1071"/>
                  <a:gd name="T30" fmla="*/ 0 w 547"/>
                  <a:gd name="T31" fmla="*/ 312 h 1071"/>
                  <a:gd name="T32" fmla="*/ 35 w 547"/>
                  <a:gd name="T33" fmla="*/ 313 h 1071"/>
                  <a:gd name="T34" fmla="*/ 36 w 547"/>
                  <a:gd name="T35" fmla="*/ 344 h 1071"/>
                  <a:gd name="T36" fmla="*/ 82 w 547"/>
                  <a:gd name="T37" fmla="*/ 344 h 1071"/>
                  <a:gd name="T38" fmla="*/ 96 w 547"/>
                  <a:gd name="T39" fmla="*/ 381 h 1071"/>
                  <a:gd name="T40" fmla="*/ 121 w 547"/>
                  <a:gd name="T41" fmla="*/ 382 h 1071"/>
                  <a:gd name="T42" fmla="*/ 123 w 547"/>
                  <a:gd name="T43" fmla="*/ 458 h 1071"/>
                  <a:gd name="T44" fmla="*/ 141 w 547"/>
                  <a:gd name="T45" fmla="*/ 458 h 1071"/>
                  <a:gd name="T46" fmla="*/ 146 w 547"/>
                  <a:gd name="T47" fmla="*/ 469 h 1071"/>
                  <a:gd name="T48" fmla="*/ 146 w 547"/>
                  <a:gd name="T49" fmla="*/ 545 h 1071"/>
                  <a:gd name="T50" fmla="*/ 177 w 547"/>
                  <a:gd name="T51" fmla="*/ 546 h 1071"/>
                  <a:gd name="T52" fmla="*/ 175 w 547"/>
                  <a:gd name="T53" fmla="*/ 1002 h 1071"/>
                  <a:gd name="T54" fmla="*/ 248 w 547"/>
                  <a:gd name="T55" fmla="*/ 1070 h 1071"/>
                  <a:gd name="T56" fmla="*/ 341 w 547"/>
                  <a:gd name="T57" fmla="*/ 991 h 1071"/>
                  <a:gd name="T58" fmla="*/ 307 w 547"/>
                  <a:gd name="T59" fmla="*/ 969 h 1071"/>
                  <a:gd name="T60" fmla="*/ 307 w 547"/>
                  <a:gd name="T61" fmla="*/ 942 h 1071"/>
                  <a:gd name="T62" fmla="*/ 341 w 547"/>
                  <a:gd name="T63" fmla="*/ 918 h 1071"/>
                  <a:gd name="T64" fmla="*/ 307 w 547"/>
                  <a:gd name="T65" fmla="*/ 898 h 1071"/>
                  <a:gd name="T66" fmla="*/ 312 w 547"/>
                  <a:gd name="T67" fmla="*/ 889 h 1071"/>
                  <a:gd name="T68" fmla="*/ 342 w 547"/>
                  <a:gd name="T69" fmla="*/ 870 h 1071"/>
                  <a:gd name="T70" fmla="*/ 346 w 547"/>
                  <a:gd name="T71" fmla="*/ 812 h 1071"/>
                  <a:gd name="T72" fmla="*/ 351 w 547"/>
                  <a:gd name="T73" fmla="*/ 806 h 1071"/>
                  <a:gd name="T74" fmla="*/ 307 w 547"/>
                  <a:gd name="T75" fmla="*/ 772 h 1071"/>
                  <a:gd name="T76" fmla="*/ 307 w 547"/>
                  <a:gd name="T77" fmla="*/ 742 h 1071"/>
                  <a:gd name="T78" fmla="*/ 342 w 547"/>
                  <a:gd name="T79" fmla="*/ 708 h 1071"/>
                  <a:gd name="T80" fmla="*/ 307 w 547"/>
                  <a:gd name="T81" fmla="*/ 677 h 1071"/>
                  <a:gd name="T82" fmla="*/ 307 w 547"/>
                  <a:gd name="T83" fmla="*/ 646 h 1071"/>
                  <a:gd name="T84" fmla="*/ 341 w 547"/>
                  <a:gd name="T85" fmla="*/ 606 h 1071"/>
                  <a:gd name="T86" fmla="*/ 346 w 547"/>
                  <a:gd name="T87" fmla="*/ 542 h 1071"/>
                  <a:gd name="T88" fmla="*/ 387 w 547"/>
                  <a:gd name="T89" fmla="*/ 542 h 1071"/>
                  <a:gd name="T90" fmla="*/ 387 w 547"/>
                  <a:gd name="T91" fmla="*/ 455 h 1071"/>
                  <a:gd name="T92" fmla="*/ 412 w 547"/>
                  <a:gd name="T93" fmla="*/ 455 h 1071"/>
                  <a:gd name="T94" fmla="*/ 412 w 547"/>
                  <a:gd name="T95" fmla="*/ 378 h 1071"/>
                  <a:gd name="T96" fmla="*/ 438 w 547"/>
                  <a:gd name="T97" fmla="*/ 378 h 1071"/>
                  <a:gd name="T98" fmla="*/ 450 w 547"/>
                  <a:gd name="T99" fmla="*/ 341 h 1071"/>
                  <a:gd name="T100" fmla="*/ 505 w 547"/>
                  <a:gd name="T101" fmla="*/ 341 h 1071"/>
                  <a:gd name="T102" fmla="*/ 505 w 547"/>
                  <a:gd name="T103" fmla="*/ 310 h 1071"/>
                  <a:gd name="T104" fmla="*/ 546 w 547"/>
                  <a:gd name="T105" fmla="*/ 310 h 1071"/>
                  <a:gd name="T106" fmla="*/ 546 w 547"/>
                  <a:gd name="T107" fmla="*/ 159 h 1071"/>
                  <a:gd name="T108" fmla="*/ 505 w 547"/>
                  <a:gd name="T109" fmla="*/ 159 h 1071"/>
                  <a:gd name="T110" fmla="*/ 505 w 547"/>
                  <a:gd name="T111" fmla="*/ 137 h 1071"/>
                  <a:gd name="T112" fmla="*/ 459 w 547"/>
                  <a:gd name="T113" fmla="*/ 137 h 1071"/>
                  <a:gd name="T114" fmla="*/ 448 w 547"/>
                  <a:gd name="T115" fmla="*/ 127 h 1071"/>
                  <a:gd name="T116" fmla="*/ 437 w 547"/>
                  <a:gd name="T117" fmla="*/ 103 h 1071"/>
                  <a:gd name="T118" fmla="*/ 412 w 547"/>
                  <a:gd name="T119" fmla="*/ 103 h 1071"/>
                  <a:gd name="T120" fmla="*/ 349 w 547"/>
                  <a:gd name="T121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7" h="1071">
                    <a:moveTo>
                      <a:pt x="349" y="0"/>
                    </a:moveTo>
                    <a:lnTo>
                      <a:pt x="185" y="0"/>
                    </a:lnTo>
                    <a:lnTo>
                      <a:pt x="215" y="41"/>
                    </a:lnTo>
                    <a:lnTo>
                      <a:pt x="312" y="41"/>
                    </a:lnTo>
                    <a:lnTo>
                      <a:pt x="348" y="106"/>
                    </a:lnTo>
                    <a:lnTo>
                      <a:pt x="182" y="106"/>
                    </a:lnTo>
                    <a:lnTo>
                      <a:pt x="216" y="42"/>
                    </a:lnTo>
                    <a:lnTo>
                      <a:pt x="185" y="1"/>
                    </a:lnTo>
                    <a:lnTo>
                      <a:pt x="127" y="102"/>
                    </a:lnTo>
                    <a:lnTo>
                      <a:pt x="95" y="103"/>
                    </a:lnTo>
                    <a:lnTo>
                      <a:pt x="84" y="137"/>
                    </a:lnTo>
                    <a:lnTo>
                      <a:pt x="35" y="137"/>
                    </a:lnTo>
                    <a:lnTo>
                      <a:pt x="35" y="162"/>
                    </a:lnTo>
                    <a:lnTo>
                      <a:pt x="16" y="163"/>
                    </a:lnTo>
                    <a:lnTo>
                      <a:pt x="0" y="163"/>
                    </a:lnTo>
                    <a:lnTo>
                      <a:pt x="0" y="312"/>
                    </a:lnTo>
                    <a:lnTo>
                      <a:pt x="35" y="313"/>
                    </a:lnTo>
                    <a:lnTo>
                      <a:pt x="36" y="344"/>
                    </a:lnTo>
                    <a:lnTo>
                      <a:pt x="82" y="344"/>
                    </a:lnTo>
                    <a:lnTo>
                      <a:pt x="96" y="381"/>
                    </a:lnTo>
                    <a:lnTo>
                      <a:pt x="121" y="382"/>
                    </a:lnTo>
                    <a:lnTo>
                      <a:pt x="123" y="458"/>
                    </a:lnTo>
                    <a:lnTo>
                      <a:pt x="141" y="458"/>
                    </a:lnTo>
                    <a:lnTo>
                      <a:pt x="146" y="469"/>
                    </a:lnTo>
                    <a:lnTo>
                      <a:pt x="146" y="545"/>
                    </a:lnTo>
                    <a:lnTo>
                      <a:pt x="177" y="546"/>
                    </a:lnTo>
                    <a:lnTo>
                      <a:pt x="175" y="1002"/>
                    </a:lnTo>
                    <a:lnTo>
                      <a:pt x="248" y="1070"/>
                    </a:lnTo>
                    <a:lnTo>
                      <a:pt x="341" y="991"/>
                    </a:lnTo>
                    <a:lnTo>
                      <a:pt x="307" y="969"/>
                    </a:lnTo>
                    <a:lnTo>
                      <a:pt x="307" y="942"/>
                    </a:lnTo>
                    <a:lnTo>
                      <a:pt x="341" y="918"/>
                    </a:lnTo>
                    <a:lnTo>
                      <a:pt x="307" y="898"/>
                    </a:lnTo>
                    <a:lnTo>
                      <a:pt x="312" y="889"/>
                    </a:lnTo>
                    <a:lnTo>
                      <a:pt x="342" y="870"/>
                    </a:lnTo>
                    <a:lnTo>
                      <a:pt x="346" y="812"/>
                    </a:lnTo>
                    <a:lnTo>
                      <a:pt x="351" y="806"/>
                    </a:lnTo>
                    <a:lnTo>
                      <a:pt x="307" y="772"/>
                    </a:lnTo>
                    <a:lnTo>
                      <a:pt x="307" y="742"/>
                    </a:lnTo>
                    <a:lnTo>
                      <a:pt x="342" y="708"/>
                    </a:lnTo>
                    <a:lnTo>
                      <a:pt x="307" y="677"/>
                    </a:lnTo>
                    <a:lnTo>
                      <a:pt x="307" y="646"/>
                    </a:lnTo>
                    <a:lnTo>
                      <a:pt x="341" y="606"/>
                    </a:lnTo>
                    <a:lnTo>
                      <a:pt x="346" y="542"/>
                    </a:lnTo>
                    <a:lnTo>
                      <a:pt x="387" y="542"/>
                    </a:lnTo>
                    <a:lnTo>
                      <a:pt x="387" y="455"/>
                    </a:lnTo>
                    <a:lnTo>
                      <a:pt x="412" y="455"/>
                    </a:lnTo>
                    <a:lnTo>
                      <a:pt x="412" y="378"/>
                    </a:lnTo>
                    <a:lnTo>
                      <a:pt x="438" y="378"/>
                    </a:lnTo>
                    <a:lnTo>
                      <a:pt x="450" y="341"/>
                    </a:lnTo>
                    <a:lnTo>
                      <a:pt x="505" y="341"/>
                    </a:lnTo>
                    <a:lnTo>
                      <a:pt x="505" y="310"/>
                    </a:lnTo>
                    <a:lnTo>
                      <a:pt x="546" y="310"/>
                    </a:lnTo>
                    <a:lnTo>
                      <a:pt x="546" y="159"/>
                    </a:lnTo>
                    <a:lnTo>
                      <a:pt x="505" y="159"/>
                    </a:lnTo>
                    <a:lnTo>
                      <a:pt x="505" y="137"/>
                    </a:lnTo>
                    <a:lnTo>
                      <a:pt x="459" y="137"/>
                    </a:lnTo>
                    <a:lnTo>
                      <a:pt x="448" y="127"/>
                    </a:lnTo>
                    <a:lnTo>
                      <a:pt x="437" y="103"/>
                    </a:lnTo>
                    <a:lnTo>
                      <a:pt x="412" y="103"/>
                    </a:lnTo>
                    <a:lnTo>
                      <a:pt x="349" y="0"/>
                    </a:lnTo>
                  </a:path>
                </a:pathLst>
              </a:cu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932" name="Freeform 36"/>
              <p:cNvSpPr>
                <a:spLocks/>
              </p:cNvSpPr>
              <p:nvPr/>
            </p:nvSpPr>
            <p:spPr bwMode="auto">
              <a:xfrm>
                <a:off x="1461" y="2778"/>
                <a:ext cx="547" cy="1071"/>
              </a:xfrm>
              <a:custGeom>
                <a:avLst/>
                <a:gdLst>
                  <a:gd name="T0" fmla="*/ 350 w 547"/>
                  <a:gd name="T1" fmla="*/ 0 h 1071"/>
                  <a:gd name="T2" fmla="*/ 186 w 547"/>
                  <a:gd name="T3" fmla="*/ 0 h 1071"/>
                  <a:gd name="T4" fmla="*/ 217 w 547"/>
                  <a:gd name="T5" fmla="*/ 41 h 1071"/>
                  <a:gd name="T6" fmla="*/ 312 w 547"/>
                  <a:gd name="T7" fmla="*/ 41 h 1071"/>
                  <a:gd name="T8" fmla="*/ 348 w 547"/>
                  <a:gd name="T9" fmla="*/ 106 h 1071"/>
                  <a:gd name="T10" fmla="*/ 183 w 547"/>
                  <a:gd name="T11" fmla="*/ 106 h 1071"/>
                  <a:gd name="T12" fmla="*/ 217 w 547"/>
                  <a:gd name="T13" fmla="*/ 42 h 1071"/>
                  <a:gd name="T14" fmla="*/ 186 w 547"/>
                  <a:gd name="T15" fmla="*/ 1 h 1071"/>
                  <a:gd name="T16" fmla="*/ 128 w 547"/>
                  <a:gd name="T17" fmla="*/ 102 h 1071"/>
                  <a:gd name="T18" fmla="*/ 97 w 547"/>
                  <a:gd name="T19" fmla="*/ 102 h 1071"/>
                  <a:gd name="T20" fmla="*/ 86 w 547"/>
                  <a:gd name="T21" fmla="*/ 137 h 1071"/>
                  <a:gd name="T22" fmla="*/ 37 w 547"/>
                  <a:gd name="T23" fmla="*/ 137 h 1071"/>
                  <a:gd name="T24" fmla="*/ 36 w 547"/>
                  <a:gd name="T25" fmla="*/ 162 h 1071"/>
                  <a:gd name="T26" fmla="*/ 17 w 547"/>
                  <a:gd name="T27" fmla="*/ 162 h 1071"/>
                  <a:gd name="T28" fmla="*/ 0 w 547"/>
                  <a:gd name="T29" fmla="*/ 162 h 1071"/>
                  <a:gd name="T30" fmla="*/ 0 w 547"/>
                  <a:gd name="T31" fmla="*/ 312 h 1071"/>
                  <a:gd name="T32" fmla="*/ 37 w 547"/>
                  <a:gd name="T33" fmla="*/ 313 h 1071"/>
                  <a:gd name="T34" fmla="*/ 37 w 547"/>
                  <a:gd name="T35" fmla="*/ 343 h 1071"/>
                  <a:gd name="T36" fmla="*/ 84 w 547"/>
                  <a:gd name="T37" fmla="*/ 343 h 1071"/>
                  <a:gd name="T38" fmla="*/ 97 w 547"/>
                  <a:gd name="T39" fmla="*/ 381 h 1071"/>
                  <a:gd name="T40" fmla="*/ 122 w 547"/>
                  <a:gd name="T41" fmla="*/ 382 h 1071"/>
                  <a:gd name="T42" fmla="*/ 125 w 547"/>
                  <a:gd name="T43" fmla="*/ 458 h 1071"/>
                  <a:gd name="T44" fmla="*/ 141 w 547"/>
                  <a:gd name="T45" fmla="*/ 458 h 1071"/>
                  <a:gd name="T46" fmla="*/ 146 w 547"/>
                  <a:gd name="T47" fmla="*/ 464 h 1071"/>
                  <a:gd name="T48" fmla="*/ 146 w 547"/>
                  <a:gd name="T49" fmla="*/ 545 h 1071"/>
                  <a:gd name="T50" fmla="*/ 178 w 547"/>
                  <a:gd name="T51" fmla="*/ 545 h 1071"/>
                  <a:gd name="T52" fmla="*/ 176 w 547"/>
                  <a:gd name="T53" fmla="*/ 1002 h 1071"/>
                  <a:gd name="T54" fmla="*/ 248 w 547"/>
                  <a:gd name="T55" fmla="*/ 1070 h 1071"/>
                  <a:gd name="T56" fmla="*/ 341 w 547"/>
                  <a:gd name="T57" fmla="*/ 991 h 1071"/>
                  <a:gd name="T58" fmla="*/ 308 w 547"/>
                  <a:gd name="T59" fmla="*/ 969 h 1071"/>
                  <a:gd name="T60" fmla="*/ 308 w 547"/>
                  <a:gd name="T61" fmla="*/ 942 h 1071"/>
                  <a:gd name="T62" fmla="*/ 341 w 547"/>
                  <a:gd name="T63" fmla="*/ 918 h 1071"/>
                  <a:gd name="T64" fmla="*/ 308 w 547"/>
                  <a:gd name="T65" fmla="*/ 897 h 1071"/>
                  <a:gd name="T66" fmla="*/ 313 w 547"/>
                  <a:gd name="T67" fmla="*/ 889 h 1071"/>
                  <a:gd name="T68" fmla="*/ 342 w 547"/>
                  <a:gd name="T69" fmla="*/ 870 h 1071"/>
                  <a:gd name="T70" fmla="*/ 347 w 547"/>
                  <a:gd name="T71" fmla="*/ 812 h 1071"/>
                  <a:gd name="T72" fmla="*/ 351 w 547"/>
                  <a:gd name="T73" fmla="*/ 807 h 1071"/>
                  <a:gd name="T74" fmla="*/ 307 w 547"/>
                  <a:gd name="T75" fmla="*/ 772 h 1071"/>
                  <a:gd name="T76" fmla="*/ 307 w 547"/>
                  <a:gd name="T77" fmla="*/ 742 h 1071"/>
                  <a:gd name="T78" fmla="*/ 342 w 547"/>
                  <a:gd name="T79" fmla="*/ 708 h 1071"/>
                  <a:gd name="T80" fmla="*/ 308 w 547"/>
                  <a:gd name="T81" fmla="*/ 677 h 1071"/>
                  <a:gd name="T82" fmla="*/ 308 w 547"/>
                  <a:gd name="T83" fmla="*/ 646 h 1071"/>
                  <a:gd name="T84" fmla="*/ 341 w 547"/>
                  <a:gd name="T85" fmla="*/ 606 h 1071"/>
                  <a:gd name="T86" fmla="*/ 347 w 547"/>
                  <a:gd name="T87" fmla="*/ 542 h 1071"/>
                  <a:gd name="T88" fmla="*/ 387 w 547"/>
                  <a:gd name="T89" fmla="*/ 542 h 1071"/>
                  <a:gd name="T90" fmla="*/ 387 w 547"/>
                  <a:gd name="T91" fmla="*/ 455 h 1071"/>
                  <a:gd name="T92" fmla="*/ 411 w 547"/>
                  <a:gd name="T93" fmla="*/ 455 h 1071"/>
                  <a:gd name="T94" fmla="*/ 411 w 547"/>
                  <a:gd name="T95" fmla="*/ 378 h 1071"/>
                  <a:gd name="T96" fmla="*/ 438 w 547"/>
                  <a:gd name="T97" fmla="*/ 378 h 1071"/>
                  <a:gd name="T98" fmla="*/ 450 w 547"/>
                  <a:gd name="T99" fmla="*/ 341 h 1071"/>
                  <a:gd name="T100" fmla="*/ 505 w 547"/>
                  <a:gd name="T101" fmla="*/ 341 h 1071"/>
                  <a:gd name="T102" fmla="*/ 505 w 547"/>
                  <a:gd name="T103" fmla="*/ 310 h 1071"/>
                  <a:gd name="T104" fmla="*/ 546 w 547"/>
                  <a:gd name="T105" fmla="*/ 310 h 1071"/>
                  <a:gd name="T106" fmla="*/ 546 w 547"/>
                  <a:gd name="T107" fmla="*/ 159 h 1071"/>
                  <a:gd name="T108" fmla="*/ 506 w 547"/>
                  <a:gd name="T109" fmla="*/ 159 h 1071"/>
                  <a:gd name="T110" fmla="*/ 506 w 547"/>
                  <a:gd name="T111" fmla="*/ 137 h 1071"/>
                  <a:gd name="T112" fmla="*/ 459 w 547"/>
                  <a:gd name="T113" fmla="*/ 137 h 1071"/>
                  <a:gd name="T114" fmla="*/ 449 w 547"/>
                  <a:gd name="T115" fmla="*/ 127 h 1071"/>
                  <a:gd name="T116" fmla="*/ 438 w 547"/>
                  <a:gd name="T117" fmla="*/ 102 h 1071"/>
                  <a:gd name="T118" fmla="*/ 411 w 547"/>
                  <a:gd name="T119" fmla="*/ 102 h 1071"/>
                  <a:gd name="T120" fmla="*/ 350 w 547"/>
                  <a:gd name="T121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7" h="1071">
                    <a:moveTo>
                      <a:pt x="350" y="0"/>
                    </a:moveTo>
                    <a:lnTo>
                      <a:pt x="186" y="0"/>
                    </a:lnTo>
                    <a:lnTo>
                      <a:pt x="217" y="41"/>
                    </a:lnTo>
                    <a:lnTo>
                      <a:pt x="312" y="41"/>
                    </a:lnTo>
                    <a:lnTo>
                      <a:pt x="348" y="106"/>
                    </a:lnTo>
                    <a:lnTo>
                      <a:pt x="183" y="106"/>
                    </a:lnTo>
                    <a:lnTo>
                      <a:pt x="217" y="42"/>
                    </a:lnTo>
                    <a:lnTo>
                      <a:pt x="186" y="1"/>
                    </a:lnTo>
                    <a:lnTo>
                      <a:pt x="128" y="102"/>
                    </a:lnTo>
                    <a:lnTo>
                      <a:pt x="97" y="102"/>
                    </a:lnTo>
                    <a:lnTo>
                      <a:pt x="86" y="137"/>
                    </a:lnTo>
                    <a:lnTo>
                      <a:pt x="37" y="137"/>
                    </a:lnTo>
                    <a:lnTo>
                      <a:pt x="36" y="162"/>
                    </a:lnTo>
                    <a:lnTo>
                      <a:pt x="17" y="162"/>
                    </a:lnTo>
                    <a:lnTo>
                      <a:pt x="0" y="162"/>
                    </a:lnTo>
                    <a:lnTo>
                      <a:pt x="0" y="312"/>
                    </a:lnTo>
                    <a:lnTo>
                      <a:pt x="37" y="313"/>
                    </a:lnTo>
                    <a:lnTo>
                      <a:pt x="37" y="343"/>
                    </a:lnTo>
                    <a:lnTo>
                      <a:pt x="84" y="343"/>
                    </a:lnTo>
                    <a:lnTo>
                      <a:pt x="97" y="381"/>
                    </a:lnTo>
                    <a:lnTo>
                      <a:pt x="122" y="382"/>
                    </a:lnTo>
                    <a:lnTo>
                      <a:pt x="125" y="458"/>
                    </a:lnTo>
                    <a:lnTo>
                      <a:pt x="141" y="458"/>
                    </a:lnTo>
                    <a:lnTo>
                      <a:pt x="146" y="464"/>
                    </a:lnTo>
                    <a:lnTo>
                      <a:pt x="146" y="545"/>
                    </a:lnTo>
                    <a:lnTo>
                      <a:pt x="178" y="545"/>
                    </a:lnTo>
                    <a:lnTo>
                      <a:pt x="176" y="1002"/>
                    </a:lnTo>
                    <a:lnTo>
                      <a:pt x="248" y="1070"/>
                    </a:lnTo>
                    <a:lnTo>
                      <a:pt x="341" y="991"/>
                    </a:lnTo>
                    <a:lnTo>
                      <a:pt x="308" y="969"/>
                    </a:lnTo>
                    <a:lnTo>
                      <a:pt x="308" y="942"/>
                    </a:lnTo>
                    <a:lnTo>
                      <a:pt x="341" y="918"/>
                    </a:lnTo>
                    <a:lnTo>
                      <a:pt x="308" y="897"/>
                    </a:lnTo>
                    <a:lnTo>
                      <a:pt x="313" y="889"/>
                    </a:lnTo>
                    <a:lnTo>
                      <a:pt x="342" y="870"/>
                    </a:lnTo>
                    <a:lnTo>
                      <a:pt x="347" y="812"/>
                    </a:lnTo>
                    <a:lnTo>
                      <a:pt x="351" y="807"/>
                    </a:lnTo>
                    <a:lnTo>
                      <a:pt x="307" y="772"/>
                    </a:lnTo>
                    <a:lnTo>
                      <a:pt x="307" y="742"/>
                    </a:lnTo>
                    <a:lnTo>
                      <a:pt x="342" y="708"/>
                    </a:lnTo>
                    <a:lnTo>
                      <a:pt x="308" y="677"/>
                    </a:lnTo>
                    <a:lnTo>
                      <a:pt x="308" y="646"/>
                    </a:lnTo>
                    <a:lnTo>
                      <a:pt x="341" y="606"/>
                    </a:lnTo>
                    <a:lnTo>
                      <a:pt x="347" y="542"/>
                    </a:lnTo>
                    <a:lnTo>
                      <a:pt x="387" y="542"/>
                    </a:lnTo>
                    <a:lnTo>
                      <a:pt x="387" y="455"/>
                    </a:lnTo>
                    <a:lnTo>
                      <a:pt x="411" y="455"/>
                    </a:lnTo>
                    <a:lnTo>
                      <a:pt x="411" y="378"/>
                    </a:lnTo>
                    <a:lnTo>
                      <a:pt x="438" y="378"/>
                    </a:lnTo>
                    <a:lnTo>
                      <a:pt x="450" y="341"/>
                    </a:lnTo>
                    <a:lnTo>
                      <a:pt x="505" y="341"/>
                    </a:lnTo>
                    <a:lnTo>
                      <a:pt x="505" y="310"/>
                    </a:lnTo>
                    <a:lnTo>
                      <a:pt x="546" y="310"/>
                    </a:lnTo>
                    <a:lnTo>
                      <a:pt x="546" y="159"/>
                    </a:lnTo>
                    <a:lnTo>
                      <a:pt x="506" y="159"/>
                    </a:lnTo>
                    <a:lnTo>
                      <a:pt x="506" y="137"/>
                    </a:lnTo>
                    <a:lnTo>
                      <a:pt x="459" y="137"/>
                    </a:lnTo>
                    <a:lnTo>
                      <a:pt x="449" y="127"/>
                    </a:lnTo>
                    <a:lnTo>
                      <a:pt x="438" y="102"/>
                    </a:lnTo>
                    <a:lnTo>
                      <a:pt x="411" y="102"/>
                    </a:lnTo>
                    <a:lnTo>
                      <a:pt x="350" y="0"/>
                    </a:lnTo>
                  </a:path>
                </a:pathLst>
              </a:cu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04933" name="Group 37"/>
              <p:cNvGrpSpPr>
                <a:grpSpLocks/>
              </p:cNvGrpSpPr>
              <p:nvPr/>
            </p:nvGrpSpPr>
            <p:grpSpPr bwMode="auto">
              <a:xfrm>
                <a:off x="1514" y="2951"/>
                <a:ext cx="417" cy="117"/>
                <a:chOff x="1514" y="2951"/>
                <a:chExt cx="417" cy="117"/>
              </a:xfrm>
            </p:grpSpPr>
            <p:sp>
              <p:nvSpPr>
                <p:cNvPr id="1104934" name="Freeform 38"/>
                <p:cNvSpPr>
                  <a:spLocks/>
                </p:cNvSpPr>
                <p:nvPr/>
              </p:nvSpPr>
              <p:spPr bwMode="auto">
                <a:xfrm>
                  <a:off x="1546" y="2951"/>
                  <a:ext cx="385" cy="117"/>
                </a:xfrm>
                <a:custGeom>
                  <a:avLst/>
                  <a:gdLst>
                    <a:gd name="T0" fmla="*/ 384 w 385"/>
                    <a:gd name="T1" fmla="*/ 60 h 117"/>
                    <a:gd name="T2" fmla="*/ 350 w 385"/>
                    <a:gd name="T3" fmla="*/ 0 h 117"/>
                    <a:gd name="T4" fmla="*/ 0 w 385"/>
                    <a:gd name="T5" fmla="*/ 0 h 117"/>
                    <a:gd name="T6" fmla="*/ 2 w 385"/>
                    <a:gd name="T7" fmla="*/ 5 h 117"/>
                    <a:gd name="T8" fmla="*/ 346 w 385"/>
                    <a:gd name="T9" fmla="*/ 5 h 117"/>
                    <a:gd name="T10" fmla="*/ 376 w 385"/>
                    <a:gd name="T11" fmla="*/ 60 h 117"/>
                    <a:gd name="T12" fmla="*/ 346 w 385"/>
                    <a:gd name="T13" fmla="*/ 112 h 117"/>
                    <a:gd name="T14" fmla="*/ 353 w 385"/>
                    <a:gd name="T15" fmla="*/ 116 h 117"/>
                    <a:gd name="T16" fmla="*/ 384 w 385"/>
                    <a:gd name="T17" fmla="*/ 6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5" h="117">
                      <a:moveTo>
                        <a:pt x="384" y="60"/>
                      </a:moveTo>
                      <a:lnTo>
                        <a:pt x="35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346" y="5"/>
                      </a:lnTo>
                      <a:lnTo>
                        <a:pt x="376" y="60"/>
                      </a:lnTo>
                      <a:lnTo>
                        <a:pt x="346" y="112"/>
                      </a:lnTo>
                      <a:lnTo>
                        <a:pt x="353" y="116"/>
                      </a:lnTo>
                      <a:lnTo>
                        <a:pt x="384" y="60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35" name="Freeform 39"/>
                <p:cNvSpPr>
                  <a:spLocks/>
                </p:cNvSpPr>
                <p:nvPr/>
              </p:nvSpPr>
              <p:spPr bwMode="auto">
                <a:xfrm>
                  <a:off x="1514" y="2951"/>
                  <a:ext cx="386" cy="116"/>
                </a:xfrm>
                <a:custGeom>
                  <a:avLst/>
                  <a:gdLst>
                    <a:gd name="T0" fmla="*/ 0 w 386"/>
                    <a:gd name="T1" fmla="*/ 54 h 116"/>
                    <a:gd name="T2" fmla="*/ 33 w 386"/>
                    <a:gd name="T3" fmla="*/ 115 h 116"/>
                    <a:gd name="T4" fmla="*/ 385 w 386"/>
                    <a:gd name="T5" fmla="*/ 115 h 116"/>
                    <a:gd name="T6" fmla="*/ 382 w 386"/>
                    <a:gd name="T7" fmla="*/ 110 h 116"/>
                    <a:gd name="T8" fmla="*/ 37 w 386"/>
                    <a:gd name="T9" fmla="*/ 110 h 116"/>
                    <a:gd name="T10" fmla="*/ 5 w 386"/>
                    <a:gd name="T11" fmla="*/ 54 h 116"/>
                    <a:gd name="T12" fmla="*/ 36 w 386"/>
                    <a:gd name="T13" fmla="*/ 3 h 116"/>
                    <a:gd name="T14" fmla="*/ 30 w 386"/>
                    <a:gd name="T15" fmla="*/ 0 h 116"/>
                    <a:gd name="T16" fmla="*/ 0 w 386"/>
                    <a:gd name="T17" fmla="*/ 54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6" h="116">
                      <a:moveTo>
                        <a:pt x="0" y="54"/>
                      </a:moveTo>
                      <a:lnTo>
                        <a:pt x="33" y="115"/>
                      </a:lnTo>
                      <a:lnTo>
                        <a:pt x="385" y="115"/>
                      </a:lnTo>
                      <a:lnTo>
                        <a:pt x="382" y="110"/>
                      </a:lnTo>
                      <a:lnTo>
                        <a:pt x="37" y="110"/>
                      </a:lnTo>
                      <a:lnTo>
                        <a:pt x="5" y="54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4936" name="Rectangle 40"/>
              <p:cNvSpPr>
                <a:spLocks noChangeArrowheads="1"/>
              </p:cNvSpPr>
              <p:nvPr/>
            </p:nvSpPr>
            <p:spPr bwMode="auto">
              <a:xfrm>
                <a:off x="1500" y="2930"/>
                <a:ext cx="463" cy="1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37" name="Rectangle 41"/>
              <p:cNvSpPr>
                <a:spLocks noChangeArrowheads="1"/>
              </p:cNvSpPr>
              <p:nvPr/>
            </p:nvSpPr>
            <p:spPr bwMode="auto">
              <a:xfrm>
                <a:off x="1557" y="2906"/>
                <a:ext cx="360" cy="1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4938" name="Group 42"/>
              <p:cNvGrpSpPr>
                <a:grpSpLocks/>
              </p:cNvGrpSpPr>
              <p:nvPr/>
            </p:nvGrpSpPr>
            <p:grpSpPr bwMode="auto">
              <a:xfrm>
                <a:off x="1498" y="3091"/>
                <a:ext cx="466" cy="757"/>
                <a:chOff x="1498" y="3091"/>
                <a:chExt cx="466" cy="757"/>
              </a:xfrm>
            </p:grpSpPr>
            <p:sp>
              <p:nvSpPr>
                <p:cNvPr id="1104939" name="Freeform 43"/>
                <p:cNvSpPr>
                  <a:spLocks/>
                </p:cNvSpPr>
                <p:nvPr/>
              </p:nvSpPr>
              <p:spPr bwMode="auto">
                <a:xfrm>
                  <a:off x="1743" y="3240"/>
                  <a:ext cx="17" cy="582"/>
                </a:xfrm>
                <a:custGeom>
                  <a:avLst/>
                  <a:gdLst>
                    <a:gd name="T0" fmla="*/ 0 w 17"/>
                    <a:gd name="T1" fmla="*/ 0 h 582"/>
                    <a:gd name="T2" fmla="*/ 0 w 17"/>
                    <a:gd name="T3" fmla="*/ 581 h 582"/>
                    <a:gd name="T4" fmla="*/ 16 w 17"/>
                    <a:gd name="T5" fmla="*/ 572 h 582"/>
                    <a:gd name="T6" fmla="*/ 16 w 17"/>
                    <a:gd name="T7" fmla="*/ 18 h 582"/>
                    <a:gd name="T8" fmla="*/ 0 w 17"/>
                    <a:gd name="T9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82">
                      <a:moveTo>
                        <a:pt x="0" y="0"/>
                      </a:moveTo>
                      <a:lnTo>
                        <a:pt x="0" y="581"/>
                      </a:lnTo>
                      <a:lnTo>
                        <a:pt x="16" y="572"/>
                      </a:lnTo>
                      <a:lnTo>
                        <a:pt x="16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40" name="Freeform 44"/>
                <p:cNvSpPr>
                  <a:spLocks/>
                </p:cNvSpPr>
                <p:nvPr/>
              </p:nvSpPr>
              <p:spPr bwMode="auto">
                <a:xfrm>
                  <a:off x="1677" y="3256"/>
                  <a:ext cx="17" cy="567"/>
                </a:xfrm>
                <a:custGeom>
                  <a:avLst/>
                  <a:gdLst>
                    <a:gd name="T0" fmla="*/ 5 w 17"/>
                    <a:gd name="T1" fmla="*/ 0 h 567"/>
                    <a:gd name="T2" fmla="*/ 0 w 17"/>
                    <a:gd name="T3" fmla="*/ 557 h 567"/>
                    <a:gd name="T4" fmla="*/ 16 w 17"/>
                    <a:gd name="T5" fmla="*/ 566 h 567"/>
                    <a:gd name="T6" fmla="*/ 16 w 17"/>
                    <a:gd name="T7" fmla="*/ 45 h 567"/>
                    <a:gd name="T8" fmla="*/ 5 w 17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67">
                      <a:moveTo>
                        <a:pt x="5" y="0"/>
                      </a:moveTo>
                      <a:lnTo>
                        <a:pt x="0" y="557"/>
                      </a:lnTo>
                      <a:lnTo>
                        <a:pt x="16" y="566"/>
                      </a:lnTo>
                      <a:lnTo>
                        <a:pt x="16" y="45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04941" name="Group 45"/>
                <p:cNvGrpSpPr>
                  <a:grpSpLocks/>
                </p:cNvGrpSpPr>
                <p:nvPr/>
              </p:nvGrpSpPr>
              <p:grpSpPr bwMode="auto">
                <a:xfrm>
                  <a:off x="1498" y="3091"/>
                  <a:ext cx="466" cy="757"/>
                  <a:chOff x="1498" y="3091"/>
                  <a:chExt cx="466" cy="757"/>
                </a:xfrm>
              </p:grpSpPr>
              <p:sp>
                <p:nvSpPr>
                  <p:cNvPr id="110494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498" y="3091"/>
                    <a:ext cx="466" cy="16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94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586" y="3162"/>
                    <a:ext cx="281" cy="16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944" name="Freeform 48"/>
                  <p:cNvSpPr>
                    <a:spLocks/>
                  </p:cNvSpPr>
                  <p:nvPr/>
                </p:nvSpPr>
                <p:spPr bwMode="auto">
                  <a:xfrm>
                    <a:off x="1679" y="3257"/>
                    <a:ext cx="30" cy="591"/>
                  </a:xfrm>
                  <a:custGeom>
                    <a:avLst/>
                    <a:gdLst>
                      <a:gd name="T0" fmla="*/ 0 w 30"/>
                      <a:gd name="T1" fmla="*/ 0 h 591"/>
                      <a:gd name="T2" fmla="*/ 7 w 30"/>
                      <a:gd name="T3" fmla="*/ 38 h 591"/>
                      <a:gd name="T4" fmla="*/ 18 w 30"/>
                      <a:gd name="T5" fmla="*/ 71 h 591"/>
                      <a:gd name="T6" fmla="*/ 18 w 30"/>
                      <a:gd name="T7" fmla="*/ 579 h 591"/>
                      <a:gd name="T8" fmla="*/ 26 w 30"/>
                      <a:gd name="T9" fmla="*/ 590 h 591"/>
                      <a:gd name="T10" fmla="*/ 29 w 30"/>
                      <a:gd name="T11" fmla="*/ 62 h 591"/>
                      <a:gd name="T12" fmla="*/ 0 w 30"/>
                      <a:gd name="T13" fmla="*/ 0 h 5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591">
                        <a:moveTo>
                          <a:pt x="0" y="0"/>
                        </a:moveTo>
                        <a:lnTo>
                          <a:pt x="7" y="38"/>
                        </a:lnTo>
                        <a:lnTo>
                          <a:pt x="18" y="71"/>
                        </a:lnTo>
                        <a:lnTo>
                          <a:pt x="18" y="579"/>
                        </a:lnTo>
                        <a:lnTo>
                          <a:pt x="26" y="590"/>
                        </a:lnTo>
                        <a:lnTo>
                          <a:pt x="29" y="6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945" name="Freeform 49"/>
                  <p:cNvSpPr>
                    <a:spLocks/>
                  </p:cNvSpPr>
                  <p:nvPr/>
                </p:nvSpPr>
                <p:spPr bwMode="auto">
                  <a:xfrm>
                    <a:off x="1603" y="3235"/>
                    <a:ext cx="244" cy="83"/>
                  </a:xfrm>
                  <a:custGeom>
                    <a:avLst/>
                    <a:gdLst>
                      <a:gd name="T0" fmla="*/ 202 w 244"/>
                      <a:gd name="T1" fmla="*/ 82 h 83"/>
                      <a:gd name="T2" fmla="*/ 218 w 244"/>
                      <a:gd name="T3" fmla="*/ 64 h 83"/>
                      <a:gd name="T4" fmla="*/ 218 w 244"/>
                      <a:gd name="T5" fmla="*/ 9 h 83"/>
                      <a:gd name="T6" fmla="*/ 243 w 244"/>
                      <a:gd name="T7" fmla="*/ 9 h 83"/>
                      <a:gd name="T8" fmla="*/ 243 w 244"/>
                      <a:gd name="T9" fmla="*/ 0 h 83"/>
                      <a:gd name="T10" fmla="*/ 0 w 244"/>
                      <a:gd name="T11" fmla="*/ 0 h 83"/>
                      <a:gd name="T12" fmla="*/ 5 w 244"/>
                      <a:gd name="T13" fmla="*/ 9 h 83"/>
                      <a:gd name="T14" fmla="*/ 137 w 244"/>
                      <a:gd name="T15" fmla="*/ 9 h 83"/>
                      <a:gd name="T16" fmla="*/ 148 w 244"/>
                      <a:gd name="T17" fmla="*/ 25 h 83"/>
                      <a:gd name="T18" fmla="*/ 197 w 244"/>
                      <a:gd name="T19" fmla="*/ 25 h 83"/>
                      <a:gd name="T20" fmla="*/ 202 w 244"/>
                      <a:gd name="T21" fmla="*/ 82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44" h="83">
                        <a:moveTo>
                          <a:pt x="202" y="82"/>
                        </a:moveTo>
                        <a:lnTo>
                          <a:pt x="218" y="64"/>
                        </a:lnTo>
                        <a:lnTo>
                          <a:pt x="218" y="9"/>
                        </a:lnTo>
                        <a:lnTo>
                          <a:pt x="243" y="9"/>
                        </a:lnTo>
                        <a:lnTo>
                          <a:pt x="243" y="0"/>
                        </a:lnTo>
                        <a:lnTo>
                          <a:pt x="0" y="0"/>
                        </a:lnTo>
                        <a:lnTo>
                          <a:pt x="5" y="9"/>
                        </a:lnTo>
                        <a:lnTo>
                          <a:pt x="137" y="9"/>
                        </a:lnTo>
                        <a:lnTo>
                          <a:pt x="148" y="25"/>
                        </a:lnTo>
                        <a:lnTo>
                          <a:pt x="197" y="25"/>
                        </a:lnTo>
                        <a:lnTo>
                          <a:pt x="202" y="82"/>
                        </a:lnTo>
                      </a:path>
                    </a:pathLst>
                  </a:cu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946" name="Freeform 50"/>
                  <p:cNvSpPr>
                    <a:spLocks/>
                  </p:cNvSpPr>
                  <p:nvPr/>
                </p:nvSpPr>
                <p:spPr bwMode="auto">
                  <a:xfrm>
                    <a:off x="1544" y="3121"/>
                    <a:ext cx="367" cy="17"/>
                  </a:xfrm>
                  <a:custGeom>
                    <a:avLst/>
                    <a:gdLst>
                      <a:gd name="T0" fmla="*/ 366 w 367"/>
                      <a:gd name="T1" fmla="*/ 0 h 17"/>
                      <a:gd name="T2" fmla="*/ 0 w 367"/>
                      <a:gd name="T3" fmla="*/ 0 h 17"/>
                      <a:gd name="T4" fmla="*/ 3 w 367"/>
                      <a:gd name="T5" fmla="*/ 16 h 17"/>
                      <a:gd name="T6" fmla="*/ 363 w 367"/>
                      <a:gd name="T7" fmla="*/ 16 h 17"/>
                      <a:gd name="T8" fmla="*/ 366 w 367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7" h="17">
                        <a:moveTo>
                          <a:pt x="366" y="0"/>
                        </a:moveTo>
                        <a:lnTo>
                          <a:pt x="0" y="0"/>
                        </a:lnTo>
                        <a:lnTo>
                          <a:pt x="3" y="16"/>
                        </a:lnTo>
                        <a:lnTo>
                          <a:pt x="363" y="16"/>
                        </a:lnTo>
                        <a:lnTo>
                          <a:pt x="366" y="0"/>
                        </a:lnTo>
                      </a:path>
                    </a:pathLst>
                  </a:cu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104949" name="Text Box 5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2727325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Client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4952" name="Text Box 5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78675" y="4433888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</a:p>
        </p:txBody>
      </p:sp>
      <p:grpSp>
        <p:nvGrpSpPr>
          <p:cNvPr id="1104953" name="Group 5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73475" y="1965325"/>
            <a:ext cx="3709988" cy="1828800"/>
            <a:chOff x="2314" y="960"/>
            <a:chExt cx="2337" cy="1152"/>
          </a:xfrm>
        </p:grpSpPr>
        <p:sp>
          <p:nvSpPr>
            <p:cNvPr id="1104954" name="Line 58"/>
            <p:cNvSpPr>
              <a:spLocks noChangeShapeType="1"/>
            </p:cNvSpPr>
            <p:nvPr/>
          </p:nvSpPr>
          <p:spPr bwMode="auto">
            <a:xfrm>
              <a:off x="2314" y="1442"/>
              <a:ext cx="2102" cy="67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55" name="Text Box 59"/>
            <p:cNvSpPr txBox="1">
              <a:spLocks noChangeArrowheads="1"/>
            </p:cNvSpPr>
            <p:nvPr/>
          </p:nvSpPr>
          <p:spPr bwMode="auto">
            <a:xfrm>
              <a:off x="2784" y="960"/>
              <a:ext cx="186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Certificate Request</a:t>
              </a:r>
            </a:p>
            <a:p>
              <a:pPr algn="ctr"/>
              <a:r>
                <a:rPr lang="en-US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 Installation</a:t>
              </a:r>
            </a:p>
          </p:txBody>
        </p:sp>
      </p:grpSp>
      <p:grpSp>
        <p:nvGrpSpPr>
          <p:cNvPr id="1104956" name="Group 6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505200" y="4022725"/>
            <a:ext cx="3806825" cy="1905000"/>
            <a:chOff x="2208" y="2256"/>
            <a:chExt cx="2398" cy="1200"/>
          </a:xfrm>
        </p:grpSpPr>
        <p:sp>
          <p:nvSpPr>
            <p:cNvPr id="1104957" name="Line 61"/>
            <p:cNvSpPr>
              <a:spLocks noChangeShapeType="1"/>
            </p:cNvSpPr>
            <p:nvPr/>
          </p:nvSpPr>
          <p:spPr bwMode="auto">
            <a:xfrm flipH="1">
              <a:off x="2208" y="2256"/>
              <a:ext cx="2208" cy="100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958" name="Text Box 62"/>
            <p:cNvSpPr txBox="1">
              <a:spLocks noChangeArrowheads="1"/>
            </p:cNvSpPr>
            <p:nvPr/>
          </p:nvSpPr>
          <p:spPr bwMode="auto">
            <a:xfrm>
              <a:off x="2688" y="3168"/>
              <a:ext cx="19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Publish Certificate?</a:t>
              </a:r>
            </a:p>
          </p:txBody>
        </p:sp>
      </p:grpSp>
      <p:sp>
        <p:nvSpPr>
          <p:cNvPr id="1104959" name="Rectangle 63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>
          <a:xfrm>
            <a:off x="457200" y="932688"/>
            <a:ext cx="83058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Certificate Enrollment Flow</a:t>
            </a:r>
            <a:endParaRPr lang="en-US" dirty="0"/>
          </a:p>
        </p:txBody>
      </p:sp>
      <p:pic>
        <p:nvPicPr>
          <p:cNvPr id="1104961" name="Picture 65" descr="SQL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37125"/>
            <a:ext cx="63976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963" name="Picture 67" descr="PC sm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08125"/>
            <a:ext cx="1295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4965" name="Picture 69" descr="Security Download Server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13125"/>
            <a:ext cx="6858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More PKI Alphabet Soup</a:t>
            </a:r>
            <a:endParaRPr lang="en-US"/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PKCS #10 – (old) standard message format for certificate requests</a:t>
            </a:r>
          </a:p>
          <a:p>
            <a:r>
              <a:rPr lang="en-US" smtClean="0"/>
              <a:t>PKCS #7 – (old) standard message format for encrypted/signed data</a:t>
            </a:r>
          </a:p>
          <a:p>
            <a:pPr lvl="1"/>
            <a:r>
              <a:rPr lang="en-US" smtClean="0"/>
              <a:t>Also used for certificate request responses</a:t>
            </a:r>
          </a:p>
          <a:p>
            <a:pPr lvl="1"/>
            <a:r>
              <a:rPr lang="en-US" smtClean="0"/>
              <a:t>Replaced by IETF CMS syntax</a:t>
            </a:r>
          </a:p>
          <a:p>
            <a:r>
              <a:rPr lang="en-US" smtClean="0"/>
              <a:t>CMC – “Certificate Management with CMS”</a:t>
            </a:r>
          </a:p>
          <a:p>
            <a:pPr lvl="1"/>
            <a:r>
              <a:rPr lang="en-US" smtClean="0"/>
              <a:t>Replacement for PKCS #10/PKCS#7 in a certificate management context</a:t>
            </a:r>
          </a:p>
          <a:p>
            <a:r>
              <a:rPr lang="en-US" smtClean="0"/>
              <a:t>CMP – “Certificate Management Protocols”</a:t>
            </a:r>
          </a:p>
          <a:p>
            <a:pPr lvl="1"/>
            <a:r>
              <a:rPr lang="en-US" smtClean="0"/>
              <a:t>Alternative to CMC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8607672-1BB6-4602-AD49-585C2E6ACC71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Certificates and Public Key Infrastructure (PKI)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/>
              <a:t>Certificate Lifecycle Management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Expiration &amp; Revocation</a:t>
            </a:r>
            <a:endParaRPr lang="en-US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Certificates (at least, all the ones we’re concerned with) contain explicit validity periods – “valid from” &amp; “expires on”</a:t>
            </a:r>
          </a:p>
          <a:p>
            <a:pPr lvl="1"/>
            <a:r>
              <a:rPr lang="en-US" smtClean="0"/>
              <a:t>Expiration dates help bound the risk associated with issuing a certificate</a:t>
            </a:r>
          </a:p>
          <a:p>
            <a:r>
              <a:rPr lang="en-US" smtClean="0"/>
              <a:t>Sometimes, though, it becomes necessary to “undo” a certificate while it is still valid</a:t>
            </a:r>
          </a:p>
          <a:p>
            <a:pPr lvl="1"/>
            <a:r>
              <a:rPr lang="en-US" smtClean="0"/>
              <a:t>Key compromise</a:t>
            </a:r>
          </a:p>
          <a:p>
            <a:pPr lvl="1"/>
            <a:r>
              <a:rPr lang="en-US" smtClean="0"/>
              <a:t>Cert was issued under false pretenses</a:t>
            </a:r>
          </a:p>
          <a:p>
            <a:r>
              <a:rPr lang="en-US" smtClean="0"/>
              <a:t>This is called revoking a certificate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D37B5A2-61DB-4FC0-87C8-F5C3F954AE8F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Status Info for Certificates</a:t>
            </a:r>
            <a:endParaRPr lang="en-US"/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Two standards within PKIX:</a:t>
            </a:r>
          </a:p>
          <a:p>
            <a:pPr lvl="1"/>
            <a:r>
              <a:rPr lang="en-US" smtClean="0"/>
              <a:t>X.509v2/PKIX Part 1 Certificate Revocation Lists (CRLs)</a:t>
            </a:r>
          </a:p>
          <a:p>
            <a:pPr lvl="1"/>
            <a:r>
              <a:rPr lang="en-US" smtClean="0"/>
              <a:t>Online Certificate Status Protocol (OCSP)</a:t>
            </a:r>
          </a:p>
          <a:p>
            <a:r>
              <a:rPr lang="en-US" smtClean="0"/>
              <a:t>Both methods state:</a:t>
            </a:r>
          </a:p>
          <a:p>
            <a:pPr lvl="1"/>
            <a:r>
              <a:rPr lang="en-US" smtClean="0"/>
              <a:t>Whether a cert has been revoked</a:t>
            </a:r>
          </a:p>
          <a:p>
            <a:pPr lvl="1"/>
            <a:r>
              <a:rPr lang="en-US" smtClean="0"/>
              <a:t>A “revocation code” indicating why the  cert was revoked</a:t>
            </a:r>
          </a:p>
          <a:p>
            <a:pPr lvl="1"/>
            <a:r>
              <a:rPr lang="en-US" smtClean="0"/>
              <a:t>The time at which the cert was revoked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D65B47-A2EA-43F1-AEC9-200D5837BA4C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Certificate Revocation</a:t>
            </a:r>
            <a:endParaRPr lang="en-US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 CA revokes a certificate by placing the cert on its Certificate Revocation List (CRL)</a:t>
            </a:r>
          </a:p>
          <a:p>
            <a:pPr lvl="1"/>
            <a:r>
              <a:rPr lang="en-US" smtClean="0"/>
              <a:t>Every CA issues CRLs to cancel out issued certs</a:t>
            </a:r>
          </a:p>
          <a:p>
            <a:pPr lvl="1"/>
            <a:r>
              <a:rPr lang="en-US" smtClean="0"/>
              <a:t>A CRL is like anti-matter – when it comes into contact with a certificate it lists it cancels out the certificate</a:t>
            </a:r>
          </a:p>
          <a:p>
            <a:pPr lvl="1"/>
            <a:r>
              <a:rPr lang="en-US" smtClean="0"/>
              <a:t>Think “1970s-style credit-card blacklist”</a:t>
            </a:r>
          </a:p>
          <a:p>
            <a:r>
              <a:rPr lang="en-US" smtClean="0"/>
              <a:t>Relying parties are expected to check CRLs before they rely on a certificate</a:t>
            </a:r>
          </a:p>
          <a:p>
            <a:pPr lvl="1"/>
            <a:r>
              <a:rPr lang="en-US" smtClean="0"/>
              <a:t>“The cert is valid unless you hear something telling you otherwise”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57D6F03-7A27-4E46-BD30-F6FA49C34ED0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Problem with CRLs</a:t>
            </a:r>
            <a:endParaRPr lang="en-US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Blacklists have numerous problems</a:t>
            </a:r>
          </a:p>
          <a:p>
            <a:pPr lvl="1"/>
            <a:r>
              <a:rPr lang="en-US" smtClean="0"/>
              <a:t>Not issued frequently enough to be effective against a serious attack</a:t>
            </a:r>
          </a:p>
          <a:p>
            <a:pPr lvl="1"/>
            <a:r>
              <a:rPr lang="en-US" smtClean="0"/>
              <a:t>Expensive to distribute (size &amp; bandwidth)</a:t>
            </a:r>
          </a:p>
          <a:p>
            <a:pPr lvl="1"/>
            <a:r>
              <a:rPr lang="en-US" smtClean="0"/>
              <a:t>Vulnerable to simple DOS attacks</a:t>
            </a:r>
          </a:p>
          <a:p>
            <a:pPr lvl="2"/>
            <a:r>
              <a:rPr lang="en-US" smtClean="0"/>
              <a:t>If you block on lack of CRL access, why have off-line support in the first place?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475BF24-54A0-41D6-B95F-9E6B3A992B67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Problem with CRLs (2)</a:t>
            </a:r>
            <a:endParaRPr lang="en-US"/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CRL design made it worse</a:t>
            </a:r>
          </a:p>
          <a:p>
            <a:pPr lvl="1"/>
            <a:r>
              <a:rPr lang="en-US" dirty="0" smtClean="0"/>
              <a:t>CRLs can contain retroactive invalidity dates</a:t>
            </a:r>
          </a:p>
          <a:p>
            <a:pPr lvl="1"/>
            <a:r>
              <a:rPr lang="en-US" dirty="0" smtClean="0"/>
              <a:t>A CRL issued today can say a cert was invalid as of last week. </a:t>
            </a:r>
          </a:p>
          <a:p>
            <a:pPr lvl="2"/>
            <a:r>
              <a:rPr lang="en-US" dirty="0" smtClean="0"/>
              <a:t>Checking that something was valid at time t wasn’t sufficient!</a:t>
            </a:r>
          </a:p>
          <a:p>
            <a:pPr lvl="2"/>
            <a:r>
              <a:rPr lang="en-US" dirty="0" smtClean="0"/>
              <a:t>Back-dated CRLs can appear at any time in the future</a:t>
            </a:r>
          </a:p>
          <a:p>
            <a:pPr lvl="1"/>
            <a:r>
              <a:rPr lang="en-US" dirty="0" smtClean="0"/>
              <a:t>If you rely on certs &amp; CRLs you’re screwed because the CA can change the rules out from under you later.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2303C1E-8AD7-4CED-816D-4FF6D0542026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Problem with CRLs (3)</a:t>
            </a:r>
            <a:endParaRPr lang="en-US"/>
          </a:p>
        </p:txBody>
      </p:sp>
      <p:sp>
        <p:nvSpPr>
          <p:cNvPr id="734213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Revoking a CA cert is more problematic than revoking an end-entity cert</a:t>
            </a:r>
          </a:p>
          <a:p>
            <a:pPr lvl="1"/>
            <a:r>
              <a:rPr lang="en-US" smtClean="0"/>
              <a:t>When you revoke a CA cert, you potentially take out the entire subordinate structure, depending on what chaining logic you use</a:t>
            </a:r>
          </a:p>
          <a:p>
            <a:r>
              <a:rPr lang="en-US" smtClean="0"/>
              <a:t>How do you revoke a self-signed cert?</a:t>
            </a:r>
          </a:p>
          <a:p>
            <a:pPr lvl="1"/>
            <a:r>
              <a:rPr lang="en-US" smtClean="0"/>
              <a:t>“The cert revokes itself.”</a:t>
            </a:r>
          </a:p>
          <a:p>
            <a:pPr lvl="2"/>
            <a:r>
              <a:rPr lang="en-US" smtClean="0"/>
              <a:t>Huh?</a:t>
            </a:r>
          </a:p>
          <a:p>
            <a:pPr lvl="1"/>
            <a:r>
              <a:rPr lang="en-US" smtClean="0"/>
              <a:t>Do I accept the CRL as valid &amp; bounce the cert?</a:t>
            </a:r>
          </a:p>
          <a:p>
            <a:pPr lvl="1"/>
            <a:r>
              <a:rPr lang="en-US" smtClean="0"/>
              <a:t>Do I reject the CRL because the cert associated with the CRL signing key was revoked?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6E9A8A-E889-40B5-8BE4-C7A6C55F6271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How do I know the web site I’m talking to is really who I think it is?</a:t>
            </a:r>
          </a:p>
          <a:p>
            <a:r>
              <a:rPr lang="en-US" smtClean="0"/>
              <a:t>Is it safe to view to give sensitive information over the Web?</a:t>
            </a:r>
          </a:p>
          <a:p>
            <a:pPr lvl="1"/>
            <a:r>
              <a:rPr lang="en-US" smtClean="0"/>
              <a:t>What keeps my CC#, SSN, financial information or medical records out of the hands of the bad guys?</a:t>
            </a:r>
          </a:p>
          <a:p>
            <a:r>
              <a:rPr lang="en-US" smtClean="0"/>
              <a:t>How do I know that the information I’m looking at hasn’t been malicious modified?  </a:t>
            </a:r>
          </a:p>
          <a:p>
            <a:pPr lvl="1"/>
            <a:r>
              <a:rPr lang="en-US" smtClean="0"/>
              <a:t>Has someone tampered with it?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C67AFF-BDB9-44A2-8142-C5101FBA57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Problem with CRLs (4)</a:t>
            </a:r>
            <a:endParaRPr lang="en-U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You can’t revoke a CRL</a:t>
            </a:r>
          </a:p>
          <a:p>
            <a:pPr lvl="1"/>
            <a:r>
              <a:rPr lang="en-US" smtClean="0"/>
              <a:t>Once you commit to a CRL, it’s a valid state for the entirety of its validity period</a:t>
            </a:r>
          </a:p>
          <a:p>
            <a:r>
              <a:rPr lang="en-US" smtClean="0"/>
              <a:t>What happens if you have to update the CRL while the CRL you just issued is still valid?</a:t>
            </a:r>
          </a:p>
          <a:p>
            <a:pPr lvl="1"/>
            <a:r>
              <a:rPr lang="en-US" smtClean="0"/>
              <a:t>You can update it, but clients aren’t required to fetch it since the one they have is still valid!</a:t>
            </a:r>
          </a:p>
          <a:p>
            <a:r>
              <a:rPr lang="en-US" smtClean="0"/>
              <a:t>Bottom line: yikes!</a:t>
            </a:r>
          </a:p>
          <a:p>
            <a:pPr lvl="1"/>
            <a:r>
              <a:rPr lang="en-US" smtClean="0"/>
              <a:t>We need something else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72E605-B570-4B41-B80F-9110FED6FEEF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CRLs vs. OCSP Responses</a:t>
            </a:r>
            <a:endParaRPr lang="en-US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Aggregation vs. Freshness</a:t>
            </a:r>
          </a:p>
          <a:p>
            <a:pPr lvl="1"/>
            <a:r>
              <a:rPr lang="en-US" smtClean="0"/>
              <a:t>CRLs combine revocation information for many certs into one long-lived object</a:t>
            </a:r>
          </a:p>
          <a:p>
            <a:pPr lvl="1"/>
            <a:r>
              <a:rPr lang="en-US" smtClean="0"/>
              <a:t>OCSP Responses designed for real-time responses to queries about the status of a single certificate</a:t>
            </a:r>
          </a:p>
          <a:p>
            <a:r>
              <a:rPr lang="en-US" smtClean="0"/>
              <a:t>Both CRLs &amp; OCSP Responses are generated by the issuing CA or its designate.  (Generally this is not the relying party.)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5FBF52-9FF8-4B8C-A5AF-251D7F5C239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Online Status Checking</a:t>
            </a:r>
            <a:endParaRPr lang="en-US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OCSP: Online Certificate Status Protocol</a:t>
            </a:r>
          </a:p>
          <a:p>
            <a:pPr lvl="1"/>
            <a:r>
              <a:rPr lang="en-US" smtClean="0"/>
              <a:t>A way to ask “is this certificate good right now?</a:t>
            </a:r>
          </a:p>
          <a:p>
            <a:pPr lvl="1"/>
            <a:r>
              <a:rPr lang="en-US" smtClean="0"/>
              <a:t>Get back a signed response from the OCSP server saying, “Yes, cert C is good at time t”</a:t>
            </a:r>
          </a:p>
          <a:p>
            <a:pPr lvl="2"/>
            <a:r>
              <a:rPr lang="en-US" smtClean="0"/>
              <a:t>Response is like a “freshness certificate”</a:t>
            </a:r>
          </a:p>
          <a:p>
            <a:r>
              <a:rPr lang="en-US" smtClean="0"/>
              <a:t>OCSP response is like a selective CRL</a:t>
            </a:r>
          </a:p>
          <a:p>
            <a:pPr lvl="1"/>
            <a:r>
              <a:rPr lang="en-US" smtClean="0"/>
              <a:t>Client indicates the certs for which he wants status information</a:t>
            </a:r>
          </a:p>
          <a:p>
            <a:pPr lvl="1"/>
            <a:r>
              <a:rPr lang="en-US" smtClean="0"/>
              <a:t>OCSP responder dynamically creates a lightweight CRL-like response for those certs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13D3C8-AE79-4E52-A471-686C7C83DF86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27AF16-6F4F-4C15-9770-194B3244D9DB}" type="slidenum">
              <a:rPr lang="en-US"/>
              <a:pPr/>
              <a:t>113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OCSP in Action</a:t>
            </a:r>
          </a:p>
        </p:txBody>
      </p:sp>
      <p:sp>
        <p:nvSpPr>
          <p:cNvPr id="1056771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1023938" y="4729163"/>
            <a:ext cx="1943100" cy="1128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End-entity</a:t>
            </a:r>
          </a:p>
        </p:txBody>
      </p:sp>
      <p:sp>
        <p:nvSpPr>
          <p:cNvPr id="1056772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023938" y="1695450"/>
            <a:ext cx="1985962" cy="11287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CA</a:t>
            </a:r>
          </a:p>
        </p:txBody>
      </p:sp>
      <p:sp>
        <p:nvSpPr>
          <p:cNvPr id="1056773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110288" y="4838700"/>
            <a:ext cx="1943100" cy="11287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Relying</a:t>
            </a:r>
          </a:p>
          <a:p>
            <a:pPr algn="ctr"/>
            <a:r>
              <a:rPr lang="en-US" sz="2400" b="1"/>
              <a:t>Party</a:t>
            </a:r>
          </a:p>
        </p:txBody>
      </p:sp>
      <p:grpSp>
        <p:nvGrpSpPr>
          <p:cNvPr id="1056774" name="Group 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66938" y="2852738"/>
            <a:ext cx="982662" cy="1871662"/>
            <a:chOff x="1365" y="1797"/>
            <a:chExt cx="619" cy="1179"/>
          </a:xfrm>
        </p:grpSpPr>
        <p:sp>
          <p:nvSpPr>
            <p:cNvPr id="1056775" name="Line 7"/>
            <p:cNvSpPr>
              <a:spLocks noChangeShapeType="1"/>
            </p:cNvSpPr>
            <p:nvPr/>
          </p:nvSpPr>
          <p:spPr bwMode="invGray">
            <a:xfrm flipH="1">
              <a:off x="1365" y="1797"/>
              <a:ext cx="0" cy="1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1056776" name="Group 8"/>
            <p:cNvGrpSpPr>
              <a:grpSpLocks/>
            </p:cNvGrpSpPr>
            <p:nvPr/>
          </p:nvGrpSpPr>
          <p:grpSpPr bwMode="auto">
            <a:xfrm>
              <a:off x="1459" y="2209"/>
              <a:ext cx="525" cy="486"/>
              <a:chOff x="1459" y="2209"/>
              <a:chExt cx="525" cy="486"/>
            </a:xfrm>
          </p:grpSpPr>
          <p:grpSp>
            <p:nvGrpSpPr>
              <p:cNvPr id="1056777" name="Group 9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1056778" name="Freeform 10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779" name="Freeform 11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780" name="Freeform 12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781" name="Freeform 13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782" name="Freeform 14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6783" name="Rectangle 15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056784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41325" y="2843213"/>
            <a:ext cx="1158875" cy="1871662"/>
            <a:chOff x="278" y="1791"/>
            <a:chExt cx="730" cy="1179"/>
          </a:xfrm>
        </p:grpSpPr>
        <p:sp>
          <p:nvSpPr>
            <p:cNvPr id="1056785" name="Line 17"/>
            <p:cNvSpPr>
              <a:spLocks noChangeShapeType="1"/>
            </p:cNvSpPr>
            <p:nvPr/>
          </p:nvSpPr>
          <p:spPr bwMode="invGray">
            <a:xfrm flipH="1" flipV="1">
              <a:off x="1008" y="1791"/>
              <a:ext cx="0" cy="1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56786" name="Text Box 18"/>
            <p:cNvSpPr txBox="1">
              <a:spLocks noChangeArrowheads="1"/>
            </p:cNvSpPr>
            <p:nvPr/>
          </p:nvSpPr>
          <p:spPr bwMode="invGray">
            <a:xfrm>
              <a:off x="278" y="2276"/>
              <a:ext cx="6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Cert</a:t>
              </a:r>
            </a:p>
            <a:p>
              <a:pPr algn="ctr"/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Request</a:t>
              </a:r>
            </a:p>
          </p:txBody>
        </p:sp>
      </p:grpSp>
      <p:grpSp>
        <p:nvGrpSpPr>
          <p:cNvPr id="1056787" name="Group 1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971800" y="2667000"/>
            <a:ext cx="3657600" cy="2209800"/>
            <a:chOff x="1872" y="1680"/>
            <a:chExt cx="2304" cy="1392"/>
          </a:xfrm>
        </p:grpSpPr>
        <p:sp>
          <p:nvSpPr>
            <p:cNvPr id="1056788" name="Line 20"/>
            <p:cNvSpPr>
              <a:spLocks noChangeShapeType="1"/>
            </p:cNvSpPr>
            <p:nvPr/>
          </p:nvSpPr>
          <p:spPr bwMode="invGray">
            <a:xfrm flipH="1">
              <a:off x="1872" y="1680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1056789" name="Group 21"/>
            <p:cNvGrpSpPr>
              <a:grpSpLocks/>
            </p:cNvGrpSpPr>
            <p:nvPr/>
          </p:nvGrpSpPr>
          <p:grpSpPr bwMode="auto">
            <a:xfrm>
              <a:off x="2538" y="1680"/>
              <a:ext cx="1638" cy="1392"/>
              <a:chOff x="2538" y="1680"/>
              <a:chExt cx="1638" cy="1392"/>
            </a:xfrm>
          </p:grpSpPr>
          <p:sp>
            <p:nvSpPr>
              <p:cNvPr id="1056790" name="Line 22"/>
              <p:cNvSpPr>
                <a:spLocks noChangeShapeType="1"/>
              </p:cNvSpPr>
              <p:nvPr/>
            </p:nvSpPr>
            <p:spPr bwMode="invGray">
              <a:xfrm flipV="1">
                <a:off x="4176" y="1680"/>
                <a:ext cx="0" cy="13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56791" name="Text Box 23"/>
              <p:cNvSpPr txBox="1">
                <a:spLocks noChangeArrowheads="1"/>
              </p:cNvSpPr>
              <p:nvPr/>
            </p:nvSpPr>
            <p:spPr bwMode="invGray">
              <a:xfrm>
                <a:off x="2538" y="1776"/>
                <a:ext cx="10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OCSP Request</a:t>
                </a:r>
              </a:p>
            </p:txBody>
          </p:sp>
        </p:grpSp>
      </p:grpSp>
      <p:grpSp>
        <p:nvGrpSpPr>
          <p:cNvPr id="1056792" name="Group 2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971800" y="1676400"/>
            <a:ext cx="5405438" cy="3200400"/>
            <a:chOff x="1872" y="1056"/>
            <a:chExt cx="3405" cy="2016"/>
          </a:xfrm>
        </p:grpSpPr>
        <p:grpSp>
          <p:nvGrpSpPr>
            <p:cNvPr id="1056793" name="Group 25"/>
            <p:cNvGrpSpPr>
              <a:grpSpLocks/>
            </p:cNvGrpSpPr>
            <p:nvPr/>
          </p:nvGrpSpPr>
          <p:grpSpPr bwMode="auto">
            <a:xfrm>
              <a:off x="1872" y="1296"/>
              <a:ext cx="3405" cy="1776"/>
              <a:chOff x="1872" y="1296"/>
              <a:chExt cx="3405" cy="1776"/>
            </a:xfrm>
          </p:grpSpPr>
          <p:sp>
            <p:nvSpPr>
              <p:cNvPr id="1056794" name="Line 26"/>
              <p:cNvSpPr>
                <a:spLocks noChangeShapeType="1"/>
              </p:cNvSpPr>
              <p:nvPr/>
            </p:nvSpPr>
            <p:spPr bwMode="invGray">
              <a:xfrm>
                <a:off x="4608" y="1296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1056795" name="Group 27"/>
              <p:cNvGrpSpPr>
                <a:grpSpLocks/>
              </p:cNvGrpSpPr>
              <p:nvPr/>
            </p:nvGrpSpPr>
            <p:grpSpPr bwMode="auto">
              <a:xfrm>
                <a:off x="1872" y="1296"/>
                <a:ext cx="3405" cy="996"/>
                <a:chOff x="1872" y="1296"/>
                <a:chExt cx="3405" cy="996"/>
              </a:xfrm>
            </p:grpSpPr>
            <p:sp>
              <p:nvSpPr>
                <p:cNvPr id="1056796" name="Line 28"/>
                <p:cNvSpPr>
                  <a:spLocks noChangeShapeType="1"/>
                </p:cNvSpPr>
                <p:nvPr/>
              </p:nvSpPr>
              <p:spPr bwMode="invGray">
                <a:xfrm>
                  <a:off x="1872" y="1296"/>
                  <a:ext cx="27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grpSp>
              <p:nvGrpSpPr>
                <p:cNvPr id="1056797" name="Group 29"/>
                <p:cNvGrpSpPr>
                  <a:grpSpLocks/>
                </p:cNvGrpSpPr>
                <p:nvPr/>
              </p:nvGrpSpPr>
              <p:grpSpPr bwMode="auto">
                <a:xfrm>
                  <a:off x="4752" y="1806"/>
                  <a:ext cx="525" cy="486"/>
                  <a:chOff x="4752" y="1806"/>
                  <a:chExt cx="525" cy="486"/>
                </a:xfrm>
              </p:grpSpPr>
              <p:grpSp>
                <p:nvGrpSpPr>
                  <p:cNvPr id="105679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766" y="1806"/>
                    <a:ext cx="496" cy="486"/>
                    <a:chOff x="1687" y="1920"/>
                    <a:chExt cx="2127" cy="2161"/>
                  </a:xfrm>
                </p:grpSpPr>
                <p:sp>
                  <p:nvSpPr>
                    <p:cNvPr id="105679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853" y="3869"/>
                      <a:ext cx="381" cy="212"/>
                    </a:xfrm>
                    <a:custGeom>
                      <a:avLst/>
                      <a:gdLst>
                        <a:gd name="T0" fmla="*/ 243 w 381"/>
                        <a:gd name="T1" fmla="*/ 0 h 212"/>
                        <a:gd name="T2" fmla="*/ 50 w 381"/>
                        <a:gd name="T3" fmla="*/ 18 h 212"/>
                        <a:gd name="T4" fmla="*/ 30 w 381"/>
                        <a:gd name="T5" fmla="*/ 33 h 212"/>
                        <a:gd name="T6" fmla="*/ 19 w 381"/>
                        <a:gd name="T7" fmla="*/ 48 h 212"/>
                        <a:gd name="T8" fmla="*/ 7 w 381"/>
                        <a:gd name="T9" fmla="*/ 66 h 212"/>
                        <a:gd name="T10" fmla="*/ 0 w 381"/>
                        <a:gd name="T11" fmla="*/ 95 h 212"/>
                        <a:gd name="T12" fmla="*/ 0 w 381"/>
                        <a:gd name="T13" fmla="*/ 129 h 212"/>
                        <a:gd name="T14" fmla="*/ 7 w 381"/>
                        <a:gd name="T15" fmla="*/ 146 h 212"/>
                        <a:gd name="T16" fmla="*/ 19 w 381"/>
                        <a:gd name="T17" fmla="*/ 166 h 212"/>
                        <a:gd name="T18" fmla="*/ 39 w 381"/>
                        <a:gd name="T19" fmla="*/ 183 h 212"/>
                        <a:gd name="T20" fmla="*/ 62 w 381"/>
                        <a:gd name="T21" fmla="*/ 198 h 212"/>
                        <a:gd name="T22" fmla="*/ 86 w 381"/>
                        <a:gd name="T23" fmla="*/ 205 h 212"/>
                        <a:gd name="T24" fmla="*/ 108 w 381"/>
                        <a:gd name="T25" fmla="*/ 209 h 212"/>
                        <a:gd name="T26" fmla="*/ 135 w 381"/>
                        <a:gd name="T27" fmla="*/ 211 h 212"/>
                        <a:gd name="T28" fmla="*/ 132 w 381"/>
                        <a:gd name="T29" fmla="*/ 209 h 212"/>
                        <a:gd name="T30" fmla="*/ 283 w 381"/>
                        <a:gd name="T31" fmla="*/ 195 h 212"/>
                        <a:gd name="T32" fmla="*/ 380 w 381"/>
                        <a:gd name="T33" fmla="*/ 0 h 212"/>
                        <a:gd name="T34" fmla="*/ 243 w 381"/>
                        <a:gd name="T35" fmla="*/ 0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81" h="212">
                          <a:moveTo>
                            <a:pt x="243" y="0"/>
                          </a:moveTo>
                          <a:lnTo>
                            <a:pt x="50" y="18"/>
                          </a:lnTo>
                          <a:lnTo>
                            <a:pt x="30" y="33"/>
                          </a:lnTo>
                          <a:lnTo>
                            <a:pt x="19" y="48"/>
                          </a:lnTo>
                          <a:lnTo>
                            <a:pt x="7" y="66"/>
                          </a:lnTo>
                          <a:lnTo>
                            <a:pt x="0" y="95"/>
                          </a:lnTo>
                          <a:lnTo>
                            <a:pt x="0" y="129"/>
                          </a:lnTo>
                          <a:lnTo>
                            <a:pt x="7" y="146"/>
                          </a:lnTo>
                          <a:lnTo>
                            <a:pt x="19" y="166"/>
                          </a:lnTo>
                          <a:lnTo>
                            <a:pt x="39" y="183"/>
                          </a:lnTo>
                          <a:lnTo>
                            <a:pt x="62" y="198"/>
                          </a:lnTo>
                          <a:lnTo>
                            <a:pt x="86" y="205"/>
                          </a:lnTo>
                          <a:lnTo>
                            <a:pt x="108" y="209"/>
                          </a:lnTo>
                          <a:lnTo>
                            <a:pt x="135" y="211"/>
                          </a:lnTo>
                          <a:lnTo>
                            <a:pt x="132" y="209"/>
                          </a:lnTo>
                          <a:lnTo>
                            <a:pt x="283" y="195"/>
                          </a:lnTo>
                          <a:lnTo>
                            <a:pt x="380" y="0"/>
                          </a:lnTo>
                          <a:lnTo>
                            <a:pt x="243" y="0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80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87" y="1920"/>
                      <a:ext cx="2127" cy="2159"/>
                    </a:xfrm>
                    <a:custGeom>
                      <a:avLst/>
                      <a:gdLst>
                        <a:gd name="T0" fmla="*/ 118 w 2127"/>
                        <a:gd name="T1" fmla="*/ 8 h 2159"/>
                        <a:gd name="T2" fmla="*/ 76 w 2127"/>
                        <a:gd name="T3" fmla="*/ 37 h 2159"/>
                        <a:gd name="T4" fmla="*/ 22 w 2127"/>
                        <a:gd name="T5" fmla="*/ 97 h 2159"/>
                        <a:gd name="T6" fmla="*/ 3 w 2127"/>
                        <a:gd name="T7" fmla="*/ 159 h 2159"/>
                        <a:gd name="T8" fmla="*/ 0 w 2127"/>
                        <a:gd name="T9" fmla="*/ 233 h 2159"/>
                        <a:gd name="T10" fmla="*/ 9 w 2127"/>
                        <a:gd name="T11" fmla="*/ 296 h 2159"/>
                        <a:gd name="T12" fmla="*/ 36 w 2127"/>
                        <a:gd name="T13" fmla="*/ 397 h 2159"/>
                        <a:gd name="T14" fmla="*/ 112 w 2127"/>
                        <a:gd name="T15" fmla="*/ 568 h 2159"/>
                        <a:gd name="T16" fmla="*/ 202 w 2127"/>
                        <a:gd name="T17" fmla="*/ 760 h 2159"/>
                        <a:gd name="T18" fmla="*/ 287 w 2127"/>
                        <a:gd name="T19" fmla="*/ 957 h 2159"/>
                        <a:gd name="T20" fmla="*/ 350 w 2127"/>
                        <a:gd name="T21" fmla="*/ 1214 h 2159"/>
                        <a:gd name="T22" fmla="*/ 389 w 2127"/>
                        <a:gd name="T23" fmla="*/ 1524 h 2159"/>
                        <a:gd name="T24" fmla="*/ 409 w 2127"/>
                        <a:gd name="T25" fmla="*/ 1746 h 2159"/>
                        <a:gd name="T26" fmla="*/ 409 w 2127"/>
                        <a:gd name="T27" fmla="*/ 1914 h 2159"/>
                        <a:gd name="T28" fmla="*/ 382 w 2127"/>
                        <a:gd name="T29" fmla="*/ 2039 h 2159"/>
                        <a:gd name="T30" fmla="*/ 350 w 2127"/>
                        <a:gd name="T31" fmla="*/ 2111 h 2159"/>
                        <a:gd name="T32" fmla="*/ 320 w 2127"/>
                        <a:gd name="T33" fmla="*/ 2146 h 2159"/>
                        <a:gd name="T34" fmla="*/ 494 w 2127"/>
                        <a:gd name="T35" fmla="*/ 2140 h 2159"/>
                        <a:gd name="T36" fmla="*/ 1163 w 2127"/>
                        <a:gd name="T37" fmla="*/ 2057 h 2159"/>
                        <a:gd name="T38" fmla="*/ 1771 w 2127"/>
                        <a:gd name="T39" fmla="*/ 2010 h 2159"/>
                        <a:gd name="T40" fmla="*/ 2022 w 2127"/>
                        <a:gd name="T41" fmla="*/ 2016 h 2159"/>
                        <a:gd name="T42" fmla="*/ 2074 w 2127"/>
                        <a:gd name="T43" fmla="*/ 1979 h 2159"/>
                        <a:gd name="T44" fmla="*/ 2109 w 2127"/>
                        <a:gd name="T45" fmla="*/ 1897 h 2159"/>
                        <a:gd name="T46" fmla="*/ 2126 w 2127"/>
                        <a:gd name="T47" fmla="*/ 1783 h 2159"/>
                        <a:gd name="T48" fmla="*/ 2122 w 2127"/>
                        <a:gd name="T49" fmla="*/ 1635 h 2159"/>
                        <a:gd name="T50" fmla="*/ 2099 w 2127"/>
                        <a:gd name="T51" fmla="*/ 1417 h 2159"/>
                        <a:gd name="T52" fmla="*/ 2028 w 2127"/>
                        <a:gd name="T53" fmla="*/ 1137 h 2159"/>
                        <a:gd name="T54" fmla="*/ 1945 w 2127"/>
                        <a:gd name="T55" fmla="*/ 886 h 2159"/>
                        <a:gd name="T56" fmla="*/ 1848 w 2127"/>
                        <a:gd name="T57" fmla="*/ 653 h 2159"/>
                        <a:gd name="T58" fmla="*/ 1739 w 2127"/>
                        <a:gd name="T59" fmla="*/ 396 h 2159"/>
                        <a:gd name="T60" fmla="*/ 1702 w 2127"/>
                        <a:gd name="T61" fmla="*/ 282 h 2159"/>
                        <a:gd name="T62" fmla="*/ 1696 w 2127"/>
                        <a:gd name="T63" fmla="*/ 194 h 2159"/>
                        <a:gd name="T64" fmla="*/ 1739 w 2127"/>
                        <a:gd name="T65" fmla="*/ 19 h 2159"/>
                        <a:gd name="T66" fmla="*/ 133 w 2127"/>
                        <a:gd name="T67" fmla="*/ 5 h 2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127" h="2159">
                          <a:moveTo>
                            <a:pt x="133" y="5"/>
                          </a:moveTo>
                          <a:lnTo>
                            <a:pt x="118" y="8"/>
                          </a:lnTo>
                          <a:lnTo>
                            <a:pt x="100" y="17"/>
                          </a:lnTo>
                          <a:lnTo>
                            <a:pt x="76" y="37"/>
                          </a:lnTo>
                          <a:lnTo>
                            <a:pt x="45" y="66"/>
                          </a:lnTo>
                          <a:lnTo>
                            <a:pt x="22" y="97"/>
                          </a:lnTo>
                          <a:lnTo>
                            <a:pt x="9" y="130"/>
                          </a:lnTo>
                          <a:lnTo>
                            <a:pt x="3" y="159"/>
                          </a:lnTo>
                          <a:lnTo>
                            <a:pt x="0" y="197"/>
                          </a:lnTo>
                          <a:lnTo>
                            <a:pt x="0" y="233"/>
                          </a:lnTo>
                          <a:lnTo>
                            <a:pt x="4" y="264"/>
                          </a:lnTo>
                          <a:lnTo>
                            <a:pt x="9" y="296"/>
                          </a:lnTo>
                          <a:lnTo>
                            <a:pt x="15" y="323"/>
                          </a:lnTo>
                          <a:lnTo>
                            <a:pt x="36" y="397"/>
                          </a:lnTo>
                          <a:lnTo>
                            <a:pt x="67" y="479"/>
                          </a:lnTo>
                          <a:lnTo>
                            <a:pt x="112" y="568"/>
                          </a:lnTo>
                          <a:lnTo>
                            <a:pt x="158" y="671"/>
                          </a:lnTo>
                          <a:lnTo>
                            <a:pt x="202" y="760"/>
                          </a:lnTo>
                          <a:lnTo>
                            <a:pt x="241" y="850"/>
                          </a:lnTo>
                          <a:lnTo>
                            <a:pt x="287" y="957"/>
                          </a:lnTo>
                          <a:lnTo>
                            <a:pt x="324" y="1095"/>
                          </a:lnTo>
                          <a:lnTo>
                            <a:pt x="350" y="1214"/>
                          </a:lnTo>
                          <a:lnTo>
                            <a:pt x="377" y="1364"/>
                          </a:lnTo>
                          <a:lnTo>
                            <a:pt x="389" y="1524"/>
                          </a:lnTo>
                          <a:lnTo>
                            <a:pt x="409" y="1668"/>
                          </a:lnTo>
                          <a:lnTo>
                            <a:pt x="409" y="1746"/>
                          </a:lnTo>
                          <a:lnTo>
                            <a:pt x="409" y="1848"/>
                          </a:lnTo>
                          <a:lnTo>
                            <a:pt x="409" y="1914"/>
                          </a:lnTo>
                          <a:lnTo>
                            <a:pt x="403" y="1976"/>
                          </a:lnTo>
                          <a:lnTo>
                            <a:pt x="382" y="2039"/>
                          </a:lnTo>
                          <a:lnTo>
                            <a:pt x="369" y="2077"/>
                          </a:lnTo>
                          <a:lnTo>
                            <a:pt x="350" y="2111"/>
                          </a:lnTo>
                          <a:lnTo>
                            <a:pt x="331" y="2133"/>
                          </a:lnTo>
                          <a:lnTo>
                            <a:pt x="320" y="2146"/>
                          </a:lnTo>
                          <a:lnTo>
                            <a:pt x="306" y="2158"/>
                          </a:lnTo>
                          <a:lnTo>
                            <a:pt x="494" y="2140"/>
                          </a:lnTo>
                          <a:lnTo>
                            <a:pt x="861" y="2093"/>
                          </a:lnTo>
                          <a:lnTo>
                            <a:pt x="1163" y="2057"/>
                          </a:lnTo>
                          <a:lnTo>
                            <a:pt x="1512" y="2022"/>
                          </a:lnTo>
                          <a:lnTo>
                            <a:pt x="1771" y="2010"/>
                          </a:lnTo>
                          <a:lnTo>
                            <a:pt x="1970" y="2016"/>
                          </a:lnTo>
                          <a:lnTo>
                            <a:pt x="2022" y="2016"/>
                          </a:lnTo>
                          <a:lnTo>
                            <a:pt x="2055" y="2010"/>
                          </a:lnTo>
                          <a:lnTo>
                            <a:pt x="2074" y="1979"/>
                          </a:lnTo>
                          <a:lnTo>
                            <a:pt x="2094" y="1947"/>
                          </a:lnTo>
                          <a:lnTo>
                            <a:pt x="2109" y="1897"/>
                          </a:lnTo>
                          <a:lnTo>
                            <a:pt x="2118" y="1839"/>
                          </a:lnTo>
                          <a:lnTo>
                            <a:pt x="2126" y="1783"/>
                          </a:lnTo>
                          <a:lnTo>
                            <a:pt x="2126" y="1699"/>
                          </a:lnTo>
                          <a:lnTo>
                            <a:pt x="2122" y="1635"/>
                          </a:lnTo>
                          <a:lnTo>
                            <a:pt x="2118" y="1530"/>
                          </a:lnTo>
                          <a:lnTo>
                            <a:pt x="2099" y="1417"/>
                          </a:lnTo>
                          <a:lnTo>
                            <a:pt x="2067" y="1271"/>
                          </a:lnTo>
                          <a:lnTo>
                            <a:pt x="2028" y="1137"/>
                          </a:lnTo>
                          <a:lnTo>
                            <a:pt x="1996" y="1017"/>
                          </a:lnTo>
                          <a:lnTo>
                            <a:pt x="1945" y="886"/>
                          </a:lnTo>
                          <a:lnTo>
                            <a:pt x="1893" y="766"/>
                          </a:lnTo>
                          <a:lnTo>
                            <a:pt x="1848" y="653"/>
                          </a:lnTo>
                          <a:lnTo>
                            <a:pt x="1776" y="491"/>
                          </a:lnTo>
                          <a:lnTo>
                            <a:pt x="1739" y="396"/>
                          </a:lnTo>
                          <a:lnTo>
                            <a:pt x="1715" y="332"/>
                          </a:lnTo>
                          <a:lnTo>
                            <a:pt x="1702" y="282"/>
                          </a:lnTo>
                          <a:lnTo>
                            <a:pt x="1696" y="235"/>
                          </a:lnTo>
                          <a:lnTo>
                            <a:pt x="1696" y="194"/>
                          </a:lnTo>
                          <a:lnTo>
                            <a:pt x="1725" y="49"/>
                          </a:lnTo>
                          <a:lnTo>
                            <a:pt x="1739" y="19"/>
                          </a:lnTo>
                          <a:lnTo>
                            <a:pt x="154" y="0"/>
                          </a:lnTo>
                          <a:lnTo>
                            <a:pt x="133" y="5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80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798" y="2020"/>
                      <a:ext cx="176" cy="141"/>
                    </a:xfrm>
                    <a:custGeom>
                      <a:avLst/>
                      <a:gdLst>
                        <a:gd name="T0" fmla="*/ 175 w 176"/>
                        <a:gd name="T1" fmla="*/ 10 h 141"/>
                        <a:gd name="T2" fmla="*/ 130 w 176"/>
                        <a:gd name="T3" fmla="*/ 128 h 141"/>
                        <a:gd name="T4" fmla="*/ 83 w 176"/>
                        <a:gd name="T5" fmla="*/ 140 h 141"/>
                        <a:gd name="T6" fmla="*/ 61 w 176"/>
                        <a:gd name="T7" fmla="*/ 138 h 141"/>
                        <a:gd name="T8" fmla="*/ 39 w 176"/>
                        <a:gd name="T9" fmla="*/ 130 h 141"/>
                        <a:gd name="T10" fmla="*/ 22 w 176"/>
                        <a:gd name="T11" fmla="*/ 116 h 141"/>
                        <a:gd name="T12" fmla="*/ 10 w 176"/>
                        <a:gd name="T13" fmla="*/ 103 h 141"/>
                        <a:gd name="T14" fmla="*/ 3 w 176"/>
                        <a:gd name="T15" fmla="*/ 85 h 141"/>
                        <a:gd name="T16" fmla="*/ 0 w 176"/>
                        <a:gd name="T17" fmla="*/ 69 h 141"/>
                        <a:gd name="T18" fmla="*/ 0 w 176"/>
                        <a:gd name="T19" fmla="*/ 48 h 141"/>
                        <a:gd name="T20" fmla="*/ 7 w 176"/>
                        <a:gd name="T21" fmla="*/ 34 h 141"/>
                        <a:gd name="T22" fmla="*/ 20 w 176"/>
                        <a:gd name="T23" fmla="*/ 22 h 141"/>
                        <a:gd name="T24" fmla="*/ 36 w 176"/>
                        <a:gd name="T25" fmla="*/ 12 h 141"/>
                        <a:gd name="T26" fmla="*/ 55 w 176"/>
                        <a:gd name="T27" fmla="*/ 7 h 141"/>
                        <a:gd name="T28" fmla="*/ 72 w 176"/>
                        <a:gd name="T29" fmla="*/ 4 h 141"/>
                        <a:gd name="T30" fmla="*/ 90 w 176"/>
                        <a:gd name="T31" fmla="*/ 1 h 141"/>
                        <a:gd name="T32" fmla="*/ 103 w 176"/>
                        <a:gd name="T33" fmla="*/ 1 h 141"/>
                        <a:gd name="T34" fmla="*/ 122 w 176"/>
                        <a:gd name="T35" fmla="*/ 0 h 141"/>
                        <a:gd name="T36" fmla="*/ 175 w 176"/>
                        <a:gd name="T37" fmla="*/ 10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76" h="141">
                          <a:moveTo>
                            <a:pt x="175" y="10"/>
                          </a:moveTo>
                          <a:lnTo>
                            <a:pt x="130" y="128"/>
                          </a:lnTo>
                          <a:lnTo>
                            <a:pt x="83" y="140"/>
                          </a:lnTo>
                          <a:lnTo>
                            <a:pt x="61" y="138"/>
                          </a:lnTo>
                          <a:lnTo>
                            <a:pt x="39" y="130"/>
                          </a:lnTo>
                          <a:lnTo>
                            <a:pt x="22" y="116"/>
                          </a:lnTo>
                          <a:lnTo>
                            <a:pt x="10" y="103"/>
                          </a:lnTo>
                          <a:lnTo>
                            <a:pt x="3" y="85"/>
                          </a:lnTo>
                          <a:lnTo>
                            <a:pt x="0" y="69"/>
                          </a:lnTo>
                          <a:lnTo>
                            <a:pt x="0" y="48"/>
                          </a:lnTo>
                          <a:lnTo>
                            <a:pt x="7" y="34"/>
                          </a:lnTo>
                          <a:lnTo>
                            <a:pt x="20" y="22"/>
                          </a:lnTo>
                          <a:lnTo>
                            <a:pt x="36" y="12"/>
                          </a:lnTo>
                          <a:lnTo>
                            <a:pt x="55" y="7"/>
                          </a:lnTo>
                          <a:lnTo>
                            <a:pt x="72" y="4"/>
                          </a:lnTo>
                          <a:lnTo>
                            <a:pt x="90" y="1"/>
                          </a:lnTo>
                          <a:lnTo>
                            <a:pt x="103" y="1"/>
                          </a:lnTo>
                          <a:lnTo>
                            <a:pt x="122" y="0"/>
                          </a:lnTo>
                          <a:lnTo>
                            <a:pt x="175" y="10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80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66" y="2011"/>
                      <a:ext cx="124" cy="117"/>
                    </a:xfrm>
                    <a:custGeom>
                      <a:avLst/>
                      <a:gdLst>
                        <a:gd name="T0" fmla="*/ 0 w 124"/>
                        <a:gd name="T1" fmla="*/ 15 h 117"/>
                        <a:gd name="T2" fmla="*/ 22 w 124"/>
                        <a:gd name="T3" fmla="*/ 29 h 117"/>
                        <a:gd name="T4" fmla="*/ 33 w 124"/>
                        <a:gd name="T5" fmla="*/ 45 h 117"/>
                        <a:gd name="T6" fmla="*/ 39 w 124"/>
                        <a:gd name="T7" fmla="*/ 59 h 117"/>
                        <a:gd name="T8" fmla="*/ 39 w 124"/>
                        <a:gd name="T9" fmla="*/ 81 h 117"/>
                        <a:gd name="T10" fmla="*/ 35 w 124"/>
                        <a:gd name="T11" fmla="*/ 99 h 117"/>
                        <a:gd name="T12" fmla="*/ 22 w 124"/>
                        <a:gd name="T13" fmla="*/ 116 h 117"/>
                        <a:gd name="T14" fmla="*/ 123 w 124"/>
                        <a:gd name="T15" fmla="*/ 97 h 117"/>
                        <a:gd name="T16" fmla="*/ 114 w 124"/>
                        <a:gd name="T17" fmla="*/ 0 h 117"/>
                        <a:gd name="T18" fmla="*/ 0 w 124"/>
                        <a:gd name="T19" fmla="*/ 15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24" h="117">
                          <a:moveTo>
                            <a:pt x="0" y="15"/>
                          </a:moveTo>
                          <a:lnTo>
                            <a:pt x="22" y="29"/>
                          </a:lnTo>
                          <a:lnTo>
                            <a:pt x="33" y="45"/>
                          </a:lnTo>
                          <a:lnTo>
                            <a:pt x="39" y="59"/>
                          </a:lnTo>
                          <a:lnTo>
                            <a:pt x="39" y="81"/>
                          </a:lnTo>
                          <a:lnTo>
                            <a:pt x="35" y="99"/>
                          </a:lnTo>
                          <a:lnTo>
                            <a:pt x="22" y="116"/>
                          </a:lnTo>
                          <a:lnTo>
                            <a:pt x="123" y="97"/>
                          </a:lnTo>
                          <a:lnTo>
                            <a:pt x="114" y="0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80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833" y="1921"/>
                      <a:ext cx="1779" cy="240"/>
                    </a:xfrm>
                    <a:custGeom>
                      <a:avLst/>
                      <a:gdLst>
                        <a:gd name="T0" fmla="*/ 1683 w 1779"/>
                        <a:gd name="T1" fmla="*/ 18 h 240"/>
                        <a:gd name="T2" fmla="*/ 0 w 1779"/>
                        <a:gd name="T3" fmla="*/ 0 h 240"/>
                        <a:gd name="T4" fmla="*/ 47 w 1779"/>
                        <a:gd name="T5" fmla="*/ 7 h 240"/>
                        <a:gd name="T6" fmla="*/ 63 w 1779"/>
                        <a:gd name="T7" fmla="*/ 12 h 240"/>
                        <a:gd name="T8" fmla="*/ 82 w 1779"/>
                        <a:gd name="T9" fmla="*/ 19 h 240"/>
                        <a:gd name="T10" fmla="*/ 94 w 1779"/>
                        <a:gd name="T11" fmla="*/ 30 h 240"/>
                        <a:gd name="T12" fmla="*/ 108 w 1779"/>
                        <a:gd name="T13" fmla="*/ 46 h 240"/>
                        <a:gd name="T14" fmla="*/ 114 w 1779"/>
                        <a:gd name="T15" fmla="*/ 65 h 240"/>
                        <a:gd name="T16" fmla="*/ 119 w 1779"/>
                        <a:gd name="T17" fmla="*/ 84 h 240"/>
                        <a:gd name="T18" fmla="*/ 120 w 1779"/>
                        <a:gd name="T19" fmla="*/ 105 h 240"/>
                        <a:gd name="T20" fmla="*/ 121 w 1779"/>
                        <a:gd name="T21" fmla="*/ 122 h 240"/>
                        <a:gd name="T22" fmla="*/ 119 w 1779"/>
                        <a:gd name="T23" fmla="*/ 146 h 240"/>
                        <a:gd name="T24" fmla="*/ 114 w 1779"/>
                        <a:gd name="T25" fmla="*/ 170 h 240"/>
                        <a:gd name="T26" fmla="*/ 102 w 1779"/>
                        <a:gd name="T27" fmla="*/ 192 h 240"/>
                        <a:gd name="T28" fmla="*/ 85 w 1779"/>
                        <a:gd name="T29" fmla="*/ 212 h 240"/>
                        <a:gd name="T30" fmla="*/ 62 w 1779"/>
                        <a:gd name="T31" fmla="*/ 226 h 240"/>
                        <a:gd name="T32" fmla="*/ 43 w 1779"/>
                        <a:gd name="T33" fmla="*/ 239 h 240"/>
                        <a:gd name="T34" fmla="*/ 154 w 1779"/>
                        <a:gd name="T35" fmla="*/ 227 h 240"/>
                        <a:gd name="T36" fmla="*/ 277 w 1779"/>
                        <a:gd name="T37" fmla="*/ 209 h 240"/>
                        <a:gd name="T38" fmla="*/ 471 w 1779"/>
                        <a:gd name="T39" fmla="*/ 198 h 240"/>
                        <a:gd name="T40" fmla="*/ 631 w 1779"/>
                        <a:gd name="T41" fmla="*/ 186 h 240"/>
                        <a:gd name="T42" fmla="*/ 825 w 1779"/>
                        <a:gd name="T43" fmla="*/ 186 h 240"/>
                        <a:gd name="T44" fmla="*/ 1038 w 1779"/>
                        <a:gd name="T45" fmla="*/ 192 h 240"/>
                        <a:gd name="T46" fmla="*/ 1301 w 1779"/>
                        <a:gd name="T47" fmla="*/ 198 h 240"/>
                        <a:gd name="T48" fmla="*/ 1554 w 1779"/>
                        <a:gd name="T49" fmla="*/ 215 h 240"/>
                        <a:gd name="T50" fmla="*/ 1657 w 1779"/>
                        <a:gd name="T51" fmla="*/ 233 h 240"/>
                        <a:gd name="T52" fmla="*/ 1687 w 1779"/>
                        <a:gd name="T53" fmla="*/ 237 h 240"/>
                        <a:gd name="T54" fmla="*/ 1718 w 1779"/>
                        <a:gd name="T55" fmla="*/ 238 h 240"/>
                        <a:gd name="T56" fmla="*/ 1741 w 1779"/>
                        <a:gd name="T57" fmla="*/ 233 h 240"/>
                        <a:gd name="T58" fmla="*/ 1759 w 1779"/>
                        <a:gd name="T59" fmla="*/ 215 h 240"/>
                        <a:gd name="T60" fmla="*/ 1770 w 1779"/>
                        <a:gd name="T61" fmla="*/ 193 h 240"/>
                        <a:gd name="T62" fmla="*/ 1777 w 1779"/>
                        <a:gd name="T63" fmla="*/ 175 h 240"/>
                        <a:gd name="T64" fmla="*/ 1778 w 1779"/>
                        <a:gd name="T65" fmla="*/ 153 h 240"/>
                        <a:gd name="T66" fmla="*/ 1774 w 1779"/>
                        <a:gd name="T67" fmla="*/ 116 h 240"/>
                        <a:gd name="T68" fmla="*/ 1766 w 1779"/>
                        <a:gd name="T69" fmla="*/ 92 h 240"/>
                        <a:gd name="T70" fmla="*/ 1753 w 1779"/>
                        <a:gd name="T71" fmla="*/ 68 h 240"/>
                        <a:gd name="T72" fmla="*/ 1741 w 1779"/>
                        <a:gd name="T73" fmla="*/ 51 h 240"/>
                        <a:gd name="T74" fmla="*/ 1727 w 1779"/>
                        <a:gd name="T75" fmla="*/ 39 h 240"/>
                        <a:gd name="T76" fmla="*/ 1707 w 1779"/>
                        <a:gd name="T77" fmla="*/ 25 h 240"/>
                        <a:gd name="T78" fmla="*/ 1683 w 1779"/>
                        <a:gd name="T79" fmla="*/ 18 h 2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779" h="240">
                          <a:moveTo>
                            <a:pt x="1683" y="18"/>
                          </a:moveTo>
                          <a:lnTo>
                            <a:pt x="0" y="0"/>
                          </a:lnTo>
                          <a:lnTo>
                            <a:pt x="47" y="7"/>
                          </a:lnTo>
                          <a:lnTo>
                            <a:pt x="63" y="12"/>
                          </a:lnTo>
                          <a:lnTo>
                            <a:pt x="82" y="19"/>
                          </a:lnTo>
                          <a:lnTo>
                            <a:pt x="94" y="30"/>
                          </a:lnTo>
                          <a:lnTo>
                            <a:pt x="108" y="46"/>
                          </a:lnTo>
                          <a:lnTo>
                            <a:pt x="114" y="65"/>
                          </a:lnTo>
                          <a:lnTo>
                            <a:pt x="119" y="84"/>
                          </a:lnTo>
                          <a:lnTo>
                            <a:pt x="120" y="105"/>
                          </a:lnTo>
                          <a:lnTo>
                            <a:pt x="121" y="122"/>
                          </a:lnTo>
                          <a:lnTo>
                            <a:pt x="119" y="146"/>
                          </a:lnTo>
                          <a:lnTo>
                            <a:pt x="114" y="170"/>
                          </a:lnTo>
                          <a:lnTo>
                            <a:pt x="102" y="192"/>
                          </a:lnTo>
                          <a:lnTo>
                            <a:pt x="85" y="212"/>
                          </a:lnTo>
                          <a:lnTo>
                            <a:pt x="62" y="226"/>
                          </a:lnTo>
                          <a:lnTo>
                            <a:pt x="43" y="239"/>
                          </a:lnTo>
                          <a:lnTo>
                            <a:pt x="154" y="227"/>
                          </a:lnTo>
                          <a:lnTo>
                            <a:pt x="277" y="209"/>
                          </a:lnTo>
                          <a:lnTo>
                            <a:pt x="471" y="198"/>
                          </a:lnTo>
                          <a:lnTo>
                            <a:pt x="631" y="186"/>
                          </a:lnTo>
                          <a:lnTo>
                            <a:pt x="825" y="186"/>
                          </a:lnTo>
                          <a:lnTo>
                            <a:pt x="1038" y="192"/>
                          </a:lnTo>
                          <a:lnTo>
                            <a:pt x="1301" y="198"/>
                          </a:lnTo>
                          <a:lnTo>
                            <a:pt x="1554" y="215"/>
                          </a:lnTo>
                          <a:lnTo>
                            <a:pt x="1657" y="233"/>
                          </a:lnTo>
                          <a:lnTo>
                            <a:pt x="1687" y="237"/>
                          </a:lnTo>
                          <a:lnTo>
                            <a:pt x="1718" y="238"/>
                          </a:lnTo>
                          <a:lnTo>
                            <a:pt x="1741" y="233"/>
                          </a:lnTo>
                          <a:lnTo>
                            <a:pt x="1759" y="215"/>
                          </a:lnTo>
                          <a:lnTo>
                            <a:pt x="1770" y="193"/>
                          </a:lnTo>
                          <a:lnTo>
                            <a:pt x="1777" y="175"/>
                          </a:lnTo>
                          <a:lnTo>
                            <a:pt x="1778" y="153"/>
                          </a:lnTo>
                          <a:lnTo>
                            <a:pt x="1774" y="116"/>
                          </a:lnTo>
                          <a:lnTo>
                            <a:pt x="1766" y="92"/>
                          </a:lnTo>
                          <a:lnTo>
                            <a:pt x="1753" y="68"/>
                          </a:lnTo>
                          <a:lnTo>
                            <a:pt x="1741" y="51"/>
                          </a:lnTo>
                          <a:lnTo>
                            <a:pt x="1727" y="39"/>
                          </a:lnTo>
                          <a:lnTo>
                            <a:pt x="1707" y="25"/>
                          </a:lnTo>
                          <a:lnTo>
                            <a:pt x="1683" y="18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680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824"/>
                    <a:ext cx="525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400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OCSP</a:t>
                    </a:r>
                  </a:p>
                  <a:p>
                    <a:pPr algn="ctr"/>
                    <a:r>
                      <a:rPr lang="en-US" sz="1400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For</a:t>
                    </a:r>
                  </a:p>
                  <a:p>
                    <a:pPr algn="ctr"/>
                    <a:r>
                      <a:rPr lang="en-US" sz="1400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Cert</a:t>
                    </a:r>
                  </a:p>
                </p:txBody>
              </p:sp>
            </p:grpSp>
          </p:grpSp>
        </p:grpSp>
        <p:sp>
          <p:nvSpPr>
            <p:cNvPr id="1056805" name="Text Box 37"/>
            <p:cNvSpPr txBox="1">
              <a:spLocks noChangeArrowheads="1"/>
            </p:cNvSpPr>
            <p:nvPr/>
          </p:nvSpPr>
          <p:spPr bwMode="invGray">
            <a:xfrm>
              <a:off x="2568" y="1056"/>
              <a:ext cx="11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OCSP Response</a:t>
              </a:r>
            </a:p>
          </p:txBody>
        </p:sp>
      </p:grpSp>
      <p:grpSp>
        <p:nvGrpSpPr>
          <p:cNvPr id="1056806" name="Group 3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971800" y="5562600"/>
            <a:ext cx="3124200" cy="488950"/>
            <a:chOff x="1872" y="3504"/>
            <a:chExt cx="1968" cy="308"/>
          </a:xfrm>
        </p:grpSpPr>
        <p:sp>
          <p:nvSpPr>
            <p:cNvPr id="1056807" name="Line 39"/>
            <p:cNvSpPr>
              <a:spLocks noChangeShapeType="1"/>
            </p:cNvSpPr>
            <p:nvPr/>
          </p:nvSpPr>
          <p:spPr bwMode="invGray">
            <a:xfrm flipH="1">
              <a:off x="1872" y="3504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56808" name="Text Box 40"/>
            <p:cNvSpPr txBox="1">
              <a:spLocks noChangeArrowheads="1"/>
            </p:cNvSpPr>
            <p:nvPr/>
          </p:nvSpPr>
          <p:spPr bwMode="invGray">
            <a:xfrm>
              <a:off x="2051" y="3600"/>
              <a:ext cx="14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Transaction Response</a:t>
              </a:r>
            </a:p>
          </p:txBody>
        </p:sp>
      </p:grpSp>
      <p:grpSp>
        <p:nvGrpSpPr>
          <p:cNvPr id="1056809" name="Group 4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970213" y="4419600"/>
            <a:ext cx="3125787" cy="835025"/>
            <a:chOff x="1871" y="2784"/>
            <a:chExt cx="1969" cy="526"/>
          </a:xfrm>
        </p:grpSpPr>
        <p:sp>
          <p:nvSpPr>
            <p:cNvPr id="1056810" name="Line 42"/>
            <p:cNvSpPr>
              <a:spLocks noChangeShapeType="1"/>
            </p:cNvSpPr>
            <p:nvPr/>
          </p:nvSpPr>
          <p:spPr bwMode="invGray">
            <a:xfrm>
              <a:off x="1871" y="3310"/>
              <a:ext cx="19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1056811" name="Group 43"/>
            <p:cNvGrpSpPr>
              <a:grpSpLocks/>
            </p:cNvGrpSpPr>
            <p:nvPr/>
          </p:nvGrpSpPr>
          <p:grpSpPr bwMode="auto">
            <a:xfrm>
              <a:off x="2016" y="2784"/>
              <a:ext cx="1628" cy="486"/>
              <a:chOff x="1920" y="2784"/>
              <a:chExt cx="1628" cy="486"/>
            </a:xfrm>
          </p:grpSpPr>
          <p:grpSp>
            <p:nvGrpSpPr>
              <p:cNvPr id="1056812" name="Group 44"/>
              <p:cNvGrpSpPr>
                <a:grpSpLocks/>
              </p:cNvGrpSpPr>
              <p:nvPr/>
            </p:nvGrpSpPr>
            <p:grpSpPr bwMode="auto">
              <a:xfrm>
                <a:off x="3024" y="2784"/>
                <a:ext cx="524" cy="486"/>
                <a:chOff x="960" y="3276"/>
                <a:chExt cx="833" cy="818"/>
              </a:xfrm>
            </p:grpSpPr>
            <p:grpSp>
              <p:nvGrpSpPr>
                <p:cNvPr id="1056813" name="Group 45"/>
                <p:cNvGrpSpPr>
                  <a:grpSpLocks/>
                </p:cNvGrpSpPr>
                <p:nvPr/>
              </p:nvGrpSpPr>
              <p:grpSpPr bwMode="auto">
                <a:xfrm>
                  <a:off x="982" y="3276"/>
                  <a:ext cx="787" cy="818"/>
                  <a:chOff x="1687" y="1920"/>
                  <a:chExt cx="2127" cy="2161"/>
                </a:xfrm>
              </p:grpSpPr>
              <p:sp>
                <p:nvSpPr>
                  <p:cNvPr id="1056814" name="Freeform 46"/>
                  <p:cNvSpPr>
                    <a:spLocks/>
                  </p:cNvSpPr>
                  <p:nvPr/>
                </p:nvSpPr>
                <p:spPr bwMode="auto">
                  <a:xfrm>
                    <a:off x="1853" y="3869"/>
                    <a:ext cx="381" cy="212"/>
                  </a:xfrm>
                  <a:custGeom>
                    <a:avLst/>
                    <a:gdLst>
                      <a:gd name="T0" fmla="*/ 243 w 381"/>
                      <a:gd name="T1" fmla="*/ 0 h 212"/>
                      <a:gd name="T2" fmla="*/ 50 w 381"/>
                      <a:gd name="T3" fmla="*/ 18 h 212"/>
                      <a:gd name="T4" fmla="*/ 30 w 381"/>
                      <a:gd name="T5" fmla="*/ 33 h 212"/>
                      <a:gd name="T6" fmla="*/ 19 w 381"/>
                      <a:gd name="T7" fmla="*/ 48 h 212"/>
                      <a:gd name="T8" fmla="*/ 7 w 381"/>
                      <a:gd name="T9" fmla="*/ 66 h 212"/>
                      <a:gd name="T10" fmla="*/ 0 w 381"/>
                      <a:gd name="T11" fmla="*/ 95 h 212"/>
                      <a:gd name="T12" fmla="*/ 0 w 381"/>
                      <a:gd name="T13" fmla="*/ 129 h 212"/>
                      <a:gd name="T14" fmla="*/ 7 w 381"/>
                      <a:gd name="T15" fmla="*/ 146 h 212"/>
                      <a:gd name="T16" fmla="*/ 19 w 381"/>
                      <a:gd name="T17" fmla="*/ 166 h 212"/>
                      <a:gd name="T18" fmla="*/ 39 w 381"/>
                      <a:gd name="T19" fmla="*/ 183 h 212"/>
                      <a:gd name="T20" fmla="*/ 62 w 381"/>
                      <a:gd name="T21" fmla="*/ 198 h 212"/>
                      <a:gd name="T22" fmla="*/ 86 w 381"/>
                      <a:gd name="T23" fmla="*/ 205 h 212"/>
                      <a:gd name="T24" fmla="*/ 108 w 381"/>
                      <a:gd name="T25" fmla="*/ 209 h 212"/>
                      <a:gd name="T26" fmla="*/ 135 w 381"/>
                      <a:gd name="T27" fmla="*/ 211 h 212"/>
                      <a:gd name="T28" fmla="*/ 132 w 381"/>
                      <a:gd name="T29" fmla="*/ 209 h 212"/>
                      <a:gd name="T30" fmla="*/ 283 w 381"/>
                      <a:gd name="T31" fmla="*/ 195 h 212"/>
                      <a:gd name="T32" fmla="*/ 380 w 381"/>
                      <a:gd name="T33" fmla="*/ 0 h 212"/>
                      <a:gd name="T34" fmla="*/ 243 w 381"/>
                      <a:gd name="T35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81" h="212">
                        <a:moveTo>
                          <a:pt x="243" y="0"/>
                        </a:moveTo>
                        <a:lnTo>
                          <a:pt x="50" y="18"/>
                        </a:lnTo>
                        <a:lnTo>
                          <a:pt x="30" y="33"/>
                        </a:lnTo>
                        <a:lnTo>
                          <a:pt x="19" y="48"/>
                        </a:lnTo>
                        <a:lnTo>
                          <a:pt x="7" y="66"/>
                        </a:lnTo>
                        <a:lnTo>
                          <a:pt x="0" y="95"/>
                        </a:lnTo>
                        <a:lnTo>
                          <a:pt x="0" y="129"/>
                        </a:lnTo>
                        <a:lnTo>
                          <a:pt x="7" y="146"/>
                        </a:lnTo>
                        <a:lnTo>
                          <a:pt x="19" y="166"/>
                        </a:lnTo>
                        <a:lnTo>
                          <a:pt x="39" y="183"/>
                        </a:lnTo>
                        <a:lnTo>
                          <a:pt x="62" y="198"/>
                        </a:lnTo>
                        <a:lnTo>
                          <a:pt x="86" y="205"/>
                        </a:lnTo>
                        <a:lnTo>
                          <a:pt x="108" y="209"/>
                        </a:lnTo>
                        <a:lnTo>
                          <a:pt x="135" y="211"/>
                        </a:lnTo>
                        <a:lnTo>
                          <a:pt x="132" y="209"/>
                        </a:lnTo>
                        <a:lnTo>
                          <a:pt x="283" y="195"/>
                        </a:lnTo>
                        <a:lnTo>
                          <a:pt x="380" y="0"/>
                        </a:lnTo>
                        <a:lnTo>
                          <a:pt x="243" y="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815" name="Freeform 47"/>
                  <p:cNvSpPr>
                    <a:spLocks/>
                  </p:cNvSpPr>
                  <p:nvPr/>
                </p:nvSpPr>
                <p:spPr bwMode="auto">
                  <a:xfrm>
                    <a:off x="1687" y="1920"/>
                    <a:ext cx="2127" cy="2159"/>
                  </a:xfrm>
                  <a:custGeom>
                    <a:avLst/>
                    <a:gdLst>
                      <a:gd name="T0" fmla="*/ 118 w 2127"/>
                      <a:gd name="T1" fmla="*/ 8 h 2159"/>
                      <a:gd name="T2" fmla="*/ 76 w 2127"/>
                      <a:gd name="T3" fmla="*/ 37 h 2159"/>
                      <a:gd name="T4" fmla="*/ 22 w 2127"/>
                      <a:gd name="T5" fmla="*/ 97 h 2159"/>
                      <a:gd name="T6" fmla="*/ 3 w 2127"/>
                      <a:gd name="T7" fmla="*/ 159 h 2159"/>
                      <a:gd name="T8" fmla="*/ 0 w 2127"/>
                      <a:gd name="T9" fmla="*/ 233 h 2159"/>
                      <a:gd name="T10" fmla="*/ 9 w 2127"/>
                      <a:gd name="T11" fmla="*/ 296 h 2159"/>
                      <a:gd name="T12" fmla="*/ 36 w 2127"/>
                      <a:gd name="T13" fmla="*/ 397 h 2159"/>
                      <a:gd name="T14" fmla="*/ 112 w 2127"/>
                      <a:gd name="T15" fmla="*/ 568 h 2159"/>
                      <a:gd name="T16" fmla="*/ 202 w 2127"/>
                      <a:gd name="T17" fmla="*/ 760 h 2159"/>
                      <a:gd name="T18" fmla="*/ 287 w 2127"/>
                      <a:gd name="T19" fmla="*/ 957 h 2159"/>
                      <a:gd name="T20" fmla="*/ 350 w 2127"/>
                      <a:gd name="T21" fmla="*/ 1214 h 2159"/>
                      <a:gd name="T22" fmla="*/ 389 w 2127"/>
                      <a:gd name="T23" fmla="*/ 1524 h 2159"/>
                      <a:gd name="T24" fmla="*/ 409 w 2127"/>
                      <a:gd name="T25" fmla="*/ 1746 h 2159"/>
                      <a:gd name="T26" fmla="*/ 409 w 2127"/>
                      <a:gd name="T27" fmla="*/ 1914 h 2159"/>
                      <a:gd name="T28" fmla="*/ 382 w 2127"/>
                      <a:gd name="T29" fmla="*/ 2039 h 2159"/>
                      <a:gd name="T30" fmla="*/ 350 w 2127"/>
                      <a:gd name="T31" fmla="*/ 2111 h 2159"/>
                      <a:gd name="T32" fmla="*/ 320 w 2127"/>
                      <a:gd name="T33" fmla="*/ 2146 h 2159"/>
                      <a:gd name="T34" fmla="*/ 494 w 2127"/>
                      <a:gd name="T35" fmla="*/ 2140 h 2159"/>
                      <a:gd name="T36" fmla="*/ 1163 w 2127"/>
                      <a:gd name="T37" fmla="*/ 2057 h 2159"/>
                      <a:gd name="T38" fmla="*/ 1771 w 2127"/>
                      <a:gd name="T39" fmla="*/ 2010 h 2159"/>
                      <a:gd name="T40" fmla="*/ 2022 w 2127"/>
                      <a:gd name="T41" fmla="*/ 2016 h 2159"/>
                      <a:gd name="T42" fmla="*/ 2074 w 2127"/>
                      <a:gd name="T43" fmla="*/ 1979 h 2159"/>
                      <a:gd name="T44" fmla="*/ 2109 w 2127"/>
                      <a:gd name="T45" fmla="*/ 1897 h 2159"/>
                      <a:gd name="T46" fmla="*/ 2126 w 2127"/>
                      <a:gd name="T47" fmla="*/ 1783 h 2159"/>
                      <a:gd name="T48" fmla="*/ 2122 w 2127"/>
                      <a:gd name="T49" fmla="*/ 1635 h 2159"/>
                      <a:gd name="T50" fmla="*/ 2099 w 2127"/>
                      <a:gd name="T51" fmla="*/ 1417 h 2159"/>
                      <a:gd name="T52" fmla="*/ 2028 w 2127"/>
                      <a:gd name="T53" fmla="*/ 1137 h 2159"/>
                      <a:gd name="T54" fmla="*/ 1945 w 2127"/>
                      <a:gd name="T55" fmla="*/ 886 h 2159"/>
                      <a:gd name="T56" fmla="*/ 1848 w 2127"/>
                      <a:gd name="T57" fmla="*/ 653 h 2159"/>
                      <a:gd name="T58" fmla="*/ 1739 w 2127"/>
                      <a:gd name="T59" fmla="*/ 396 h 2159"/>
                      <a:gd name="T60" fmla="*/ 1702 w 2127"/>
                      <a:gd name="T61" fmla="*/ 282 h 2159"/>
                      <a:gd name="T62" fmla="*/ 1696 w 2127"/>
                      <a:gd name="T63" fmla="*/ 194 h 2159"/>
                      <a:gd name="T64" fmla="*/ 1739 w 2127"/>
                      <a:gd name="T65" fmla="*/ 19 h 2159"/>
                      <a:gd name="T66" fmla="*/ 133 w 2127"/>
                      <a:gd name="T67" fmla="*/ 5 h 2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127" h="2159">
                        <a:moveTo>
                          <a:pt x="133" y="5"/>
                        </a:moveTo>
                        <a:lnTo>
                          <a:pt x="118" y="8"/>
                        </a:lnTo>
                        <a:lnTo>
                          <a:pt x="100" y="17"/>
                        </a:lnTo>
                        <a:lnTo>
                          <a:pt x="76" y="37"/>
                        </a:lnTo>
                        <a:lnTo>
                          <a:pt x="45" y="66"/>
                        </a:lnTo>
                        <a:lnTo>
                          <a:pt x="22" y="97"/>
                        </a:lnTo>
                        <a:lnTo>
                          <a:pt x="9" y="130"/>
                        </a:lnTo>
                        <a:lnTo>
                          <a:pt x="3" y="159"/>
                        </a:lnTo>
                        <a:lnTo>
                          <a:pt x="0" y="197"/>
                        </a:lnTo>
                        <a:lnTo>
                          <a:pt x="0" y="233"/>
                        </a:lnTo>
                        <a:lnTo>
                          <a:pt x="4" y="264"/>
                        </a:lnTo>
                        <a:lnTo>
                          <a:pt x="9" y="296"/>
                        </a:lnTo>
                        <a:lnTo>
                          <a:pt x="15" y="323"/>
                        </a:lnTo>
                        <a:lnTo>
                          <a:pt x="36" y="397"/>
                        </a:lnTo>
                        <a:lnTo>
                          <a:pt x="67" y="479"/>
                        </a:lnTo>
                        <a:lnTo>
                          <a:pt x="112" y="568"/>
                        </a:lnTo>
                        <a:lnTo>
                          <a:pt x="158" y="671"/>
                        </a:lnTo>
                        <a:lnTo>
                          <a:pt x="202" y="760"/>
                        </a:lnTo>
                        <a:lnTo>
                          <a:pt x="241" y="850"/>
                        </a:lnTo>
                        <a:lnTo>
                          <a:pt x="287" y="957"/>
                        </a:lnTo>
                        <a:lnTo>
                          <a:pt x="324" y="1095"/>
                        </a:lnTo>
                        <a:lnTo>
                          <a:pt x="350" y="1214"/>
                        </a:lnTo>
                        <a:lnTo>
                          <a:pt x="377" y="1364"/>
                        </a:lnTo>
                        <a:lnTo>
                          <a:pt x="389" y="1524"/>
                        </a:lnTo>
                        <a:lnTo>
                          <a:pt x="409" y="1668"/>
                        </a:lnTo>
                        <a:lnTo>
                          <a:pt x="409" y="1746"/>
                        </a:lnTo>
                        <a:lnTo>
                          <a:pt x="409" y="1848"/>
                        </a:lnTo>
                        <a:lnTo>
                          <a:pt x="409" y="1914"/>
                        </a:lnTo>
                        <a:lnTo>
                          <a:pt x="403" y="1976"/>
                        </a:lnTo>
                        <a:lnTo>
                          <a:pt x="382" y="2039"/>
                        </a:lnTo>
                        <a:lnTo>
                          <a:pt x="369" y="2077"/>
                        </a:lnTo>
                        <a:lnTo>
                          <a:pt x="350" y="2111"/>
                        </a:lnTo>
                        <a:lnTo>
                          <a:pt x="331" y="2133"/>
                        </a:lnTo>
                        <a:lnTo>
                          <a:pt x="320" y="2146"/>
                        </a:lnTo>
                        <a:lnTo>
                          <a:pt x="306" y="2158"/>
                        </a:lnTo>
                        <a:lnTo>
                          <a:pt x="494" y="2140"/>
                        </a:lnTo>
                        <a:lnTo>
                          <a:pt x="861" y="2093"/>
                        </a:lnTo>
                        <a:lnTo>
                          <a:pt x="1163" y="2057"/>
                        </a:lnTo>
                        <a:lnTo>
                          <a:pt x="1512" y="2022"/>
                        </a:lnTo>
                        <a:lnTo>
                          <a:pt x="1771" y="2010"/>
                        </a:lnTo>
                        <a:lnTo>
                          <a:pt x="1970" y="2016"/>
                        </a:lnTo>
                        <a:lnTo>
                          <a:pt x="2022" y="2016"/>
                        </a:lnTo>
                        <a:lnTo>
                          <a:pt x="2055" y="2010"/>
                        </a:lnTo>
                        <a:lnTo>
                          <a:pt x="2074" y="1979"/>
                        </a:lnTo>
                        <a:lnTo>
                          <a:pt x="2094" y="1947"/>
                        </a:lnTo>
                        <a:lnTo>
                          <a:pt x="2109" y="1897"/>
                        </a:lnTo>
                        <a:lnTo>
                          <a:pt x="2118" y="1839"/>
                        </a:lnTo>
                        <a:lnTo>
                          <a:pt x="2126" y="1783"/>
                        </a:lnTo>
                        <a:lnTo>
                          <a:pt x="2126" y="1699"/>
                        </a:lnTo>
                        <a:lnTo>
                          <a:pt x="2122" y="1635"/>
                        </a:lnTo>
                        <a:lnTo>
                          <a:pt x="2118" y="1530"/>
                        </a:lnTo>
                        <a:lnTo>
                          <a:pt x="2099" y="1417"/>
                        </a:lnTo>
                        <a:lnTo>
                          <a:pt x="2067" y="1271"/>
                        </a:lnTo>
                        <a:lnTo>
                          <a:pt x="2028" y="1137"/>
                        </a:lnTo>
                        <a:lnTo>
                          <a:pt x="1996" y="1017"/>
                        </a:lnTo>
                        <a:lnTo>
                          <a:pt x="1945" y="886"/>
                        </a:lnTo>
                        <a:lnTo>
                          <a:pt x="1893" y="766"/>
                        </a:lnTo>
                        <a:lnTo>
                          <a:pt x="1848" y="653"/>
                        </a:lnTo>
                        <a:lnTo>
                          <a:pt x="1776" y="491"/>
                        </a:lnTo>
                        <a:lnTo>
                          <a:pt x="1739" y="396"/>
                        </a:lnTo>
                        <a:lnTo>
                          <a:pt x="1715" y="332"/>
                        </a:lnTo>
                        <a:lnTo>
                          <a:pt x="1702" y="282"/>
                        </a:lnTo>
                        <a:lnTo>
                          <a:pt x="1696" y="235"/>
                        </a:lnTo>
                        <a:lnTo>
                          <a:pt x="1696" y="194"/>
                        </a:lnTo>
                        <a:lnTo>
                          <a:pt x="1725" y="49"/>
                        </a:lnTo>
                        <a:lnTo>
                          <a:pt x="1739" y="19"/>
                        </a:lnTo>
                        <a:lnTo>
                          <a:pt x="154" y="0"/>
                        </a:lnTo>
                        <a:lnTo>
                          <a:pt x="133" y="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816" name="Freeform 48"/>
                  <p:cNvSpPr>
                    <a:spLocks/>
                  </p:cNvSpPr>
                  <p:nvPr/>
                </p:nvSpPr>
                <p:spPr bwMode="auto">
                  <a:xfrm>
                    <a:off x="1798" y="2020"/>
                    <a:ext cx="176" cy="141"/>
                  </a:xfrm>
                  <a:custGeom>
                    <a:avLst/>
                    <a:gdLst>
                      <a:gd name="T0" fmla="*/ 175 w 176"/>
                      <a:gd name="T1" fmla="*/ 10 h 141"/>
                      <a:gd name="T2" fmla="*/ 130 w 176"/>
                      <a:gd name="T3" fmla="*/ 128 h 141"/>
                      <a:gd name="T4" fmla="*/ 83 w 176"/>
                      <a:gd name="T5" fmla="*/ 140 h 141"/>
                      <a:gd name="T6" fmla="*/ 61 w 176"/>
                      <a:gd name="T7" fmla="*/ 138 h 141"/>
                      <a:gd name="T8" fmla="*/ 39 w 176"/>
                      <a:gd name="T9" fmla="*/ 130 h 141"/>
                      <a:gd name="T10" fmla="*/ 22 w 176"/>
                      <a:gd name="T11" fmla="*/ 116 h 141"/>
                      <a:gd name="T12" fmla="*/ 10 w 176"/>
                      <a:gd name="T13" fmla="*/ 103 h 141"/>
                      <a:gd name="T14" fmla="*/ 3 w 176"/>
                      <a:gd name="T15" fmla="*/ 85 h 141"/>
                      <a:gd name="T16" fmla="*/ 0 w 176"/>
                      <a:gd name="T17" fmla="*/ 69 h 141"/>
                      <a:gd name="T18" fmla="*/ 0 w 176"/>
                      <a:gd name="T19" fmla="*/ 48 h 141"/>
                      <a:gd name="T20" fmla="*/ 7 w 176"/>
                      <a:gd name="T21" fmla="*/ 34 h 141"/>
                      <a:gd name="T22" fmla="*/ 20 w 176"/>
                      <a:gd name="T23" fmla="*/ 22 h 141"/>
                      <a:gd name="T24" fmla="*/ 36 w 176"/>
                      <a:gd name="T25" fmla="*/ 12 h 141"/>
                      <a:gd name="T26" fmla="*/ 55 w 176"/>
                      <a:gd name="T27" fmla="*/ 7 h 141"/>
                      <a:gd name="T28" fmla="*/ 72 w 176"/>
                      <a:gd name="T29" fmla="*/ 4 h 141"/>
                      <a:gd name="T30" fmla="*/ 90 w 176"/>
                      <a:gd name="T31" fmla="*/ 1 h 141"/>
                      <a:gd name="T32" fmla="*/ 103 w 176"/>
                      <a:gd name="T33" fmla="*/ 1 h 141"/>
                      <a:gd name="T34" fmla="*/ 122 w 176"/>
                      <a:gd name="T35" fmla="*/ 0 h 141"/>
                      <a:gd name="T36" fmla="*/ 175 w 176"/>
                      <a:gd name="T37" fmla="*/ 1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6" h="141">
                        <a:moveTo>
                          <a:pt x="175" y="10"/>
                        </a:moveTo>
                        <a:lnTo>
                          <a:pt x="130" y="128"/>
                        </a:lnTo>
                        <a:lnTo>
                          <a:pt x="83" y="140"/>
                        </a:lnTo>
                        <a:lnTo>
                          <a:pt x="61" y="138"/>
                        </a:lnTo>
                        <a:lnTo>
                          <a:pt x="39" y="130"/>
                        </a:lnTo>
                        <a:lnTo>
                          <a:pt x="22" y="116"/>
                        </a:lnTo>
                        <a:lnTo>
                          <a:pt x="10" y="103"/>
                        </a:lnTo>
                        <a:lnTo>
                          <a:pt x="3" y="85"/>
                        </a:lnTo>
                        <a:lnTo>
                          <a:pt x="0" y="69"/>
                        </a:lnTo>
                        <a:lnTo>
                          <a:pt x="0" y="48"/>
                        </a:lnTo>
                        <a:lnTo>
                          <a:pt x="7" y="34"/>
                        </a:lnTo>
                        <a:lnTo>
                          <a:pt x="20" y="22"/>
                        </a:lnTo>
                        <a:lnTo>
                          <a:pt x="36" y="12"/>
                        </a:lnTo>
                        <a:lnTo>
                          <a:pt x="55" y="7"/>
                        </a:lnTo>
                        <a:lnTo>
                          <a:pt x="72" y="4"/>
                        </a:lnTo>
                        <a:lnTo>
                          <a:pt x="90" y="1"/>
                        </a:lnTo>
                        <a:lnTo>
                          <a:pt x="103" y="1"/>
                        </a:lnTo>
                        <a:lnTo>
                          <a:pt x="122" y="0"/>
                        </a:lnTo>
                        <a:lnTo>
                          <a:pt x="175" y="1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817" name="Freeform 49"/>
                  <p:cNvSpPr>
                    <a:spLocks/>
                  </p:cNvSpPr>
                  <p:nvPr/>
                </p:nvSpPr>
                <p:spPr bwMode="auto">
                  <a:xfrm>
                    <a:off x="1866" y="2011"/>
                    <a:ext cx="124" cy="117"/>
                  </a:xfrm>
                  <a:custGeom>
                    <a:avLst/>
                    <a:gdLst>
                      <a:gd name="T0" fmla="*/ 0 w 124"/>
                      <a:gd name="T1" fmla="*/ 15 h 117"/>
                      <a:gd name="T2" fmla="*/ 22 w 124"/>
                      <a:gd name="T3" fmla="*/ 29 h 117"/>
                      <a:gd name="T4" fmla="*/ 33 w 124"/>
                      <a:gd name="T5" fmla="*/ 45 h 117"/>
                      <a:gd name="T6" fmla="*/ 39 w 124"/>
                      <a:gd name="T7" fmla="*/ 59 h 117"/>
                      <a:gd name="T8" fmla="*/ 39 w 124"/>
                      <a:gd name="T9" fmla="*/ 81 h 117"/>
                      <a:gd name="T10" fmla="*/ 35 w 124"/>
                      <a:gd name="T11" fmla="*/ 99 h 117"/>
                      <a:gd name="T12" fmla="*/ 22 w 124"/>
                      <a:gd name="T13" fmla="*/ 116 h 117"/>
                      <a:gd name="T14" fmla="*/ 123 w 124"/>
                      <a:gd name="T15" fmla="*/ 97 h 117"/>
                      <a:gd name="T16" fmla="*/ 114 w 124"/>
                      <a:gd name="T17" fmla="*/ 0 h 117"/>
                      <a:gd name="T18" fmla="*/ 0 w 124"/>
                      <a:gd name="T19" fmla="*/ 1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4" h="117">
                        <a:moveTo>
                          <a:pt x="0" y="15"/>
                        </a:moveTo>
                        <a:lnTo>
                          <a:pt x="22" y="29"/>
                        </a:lnTo>
                        <a:lnTo>
                          <a:pt x="33" y="45"/>
                        </a:lnTo>
                        <a:lnTo>
                          <a:pt x="39" y="59"/>
                        </a:lnTo>
                        <a:lnTo>
                          <a:pt x="39" y="81"/>
                        </a:lnTo>
                        <a:lnTo>
                          <a:pt x="35" y="99"/>
                        </a:lnTo>
                        <a:lnTo>
                          <a:pt x="22" y="116"/>
                        </a:lnTo>
                        <a:lnTo>
                          <a:pt x="123" y="97"/>
                        </a:lnTo>
                        <a:lnTo>
                          <a:pt x="114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818" name="Freeform 50"/>
                  <p:cNvSpPr>
                    <a:spLocks/>
                  </p:cNvSpPr>
                  <p:nvPr/>
                </p:nvSpPr>
                <p:spPr bwMode="auto">
                  <a:xfrm>
                    <a:off x="1833" y="1921"/>
                    <a:ext cx="1779" cy="240"/>
                  </a:xfrm>
                  <a:custGeom>
                    <a:avLst/>
                    <a:gdLst>
                      <a:gd name="T0" fmla="*/ 1683 w 1779"/>
                      <a:gd name="T1" fmla="*/ 18 h 240"/>
                      <a:gd name="T2" fmla="*/ 0 w 1779"/>
                      <a:gd name="T3" fmla="*/ 0 h 240"/>
                      <a:gd name="T4" fmla="*/ 47 w 1779"/>
                      <a:gd name="T5" fmla="*/ 7 h 240"/>
                      <a:gd name="T6" fmla="*/ 63 w 1779"/>
                      <a:gd name="T7" fmla="*/ 12 h 240"/>
                      <a:gd name="T8" fmla="*/ 82 w 1779"/>
                      <a:gd name="T9" fmla="*/ 19 h 240"/>
                      <a:gd name="T10" fmla="*/ 94 w 1779"/>
                      <a:gd name="T11" fmla="*/ 30 h 240"/>
                      <a:gd name="T12" fmla="*/ 108 w 1779"/>
                      <a:gd name="T13" fmla="*/ 46 h 240"/>
                      <a:gd name="T14" fmla="*/ 114 w 1779"/>
                      <a:gd name="T15" fmla="*/ 65 h 240"/>
                      <a:gd name="T16" fmla="*/ 119 w 1779"/>
                      <a:gd name="T17" fmla="*/ 84 h 240"/>
                      <a:gd name="T18" fmla="*/ 120 w 1779"/>
                      <a:gd name="T19" fmla="*/ 105 h 240"/>
                      <a:gd name="T20" fmla="*/ 121 w 1779"/>
                      <a:gd name="T21" fmla="*/ 122 h 240"/>
                      <a:gd name="T22" fmla="*/ 119 w 1779"/>
                      <a:gd name="T23" fmla="*/ 146 h 240"/>
                      <a:gd name="T24" fmla="*/ 114 w 1779"/>
                      <a:gd name="T25" fmla="*/ 170 h 240"/>
                      <a:gd name="T26" fmla="*/ 102 w 1779"/>
                      <a:gd name="T27" fmla="*/ 192 h 240"/>
                      <a:gd name="T28" fmla="*/ 85 w 1779"/>
                      <a:gd name="T29" fmla="*/ 212 h 240"/>
                      <a:gd name="T30" fmla="*/ 62 w 1779"/>
                      <a:gd name="T31" fmla="*/ 226 h 240"/>
                      <a:gd name="T32" fmla="*/ 43 w 1779"/>
                      <a:gd name="T33" fmla="*/ 239 h 240"/>
                      <a:gd name="T34" fmla="*/ 154 w 1779"/>
                      <a:gd name="T35" fmla="*/ 227 h 240"/>
                      <a:gd name="T36" fmla="*/ 277 w 1779"/>
                      <a:gd name="T37" fmla="*/ 209 h 240"/>
                      <a:gd name="T38" fmla="*/ 471 w 1779"/>
                      <a:gd name="T39" fmla="*/ 198 h 240"/>
                      <a:gd name="T40" fmla="*/ 631 w 1779"/>
                      <a:gd name="T41" fmla="*/ 186 h 240"/>
                      <a:gd name="T42" fmla="*/ 825 w 1779"/>
                      <a:gd name="T43" fmla="*/ 186 h 240"/>
                      <a:gd name="T44" fmla="*/ 1038 w 1779"/>
                      <a:gd name="T45" fmla="*/ 192 h 240"/>
                      <a:gd name="T46" fmla="*/ 1301 w 1779"/>
                      <a:gd name="T47" fmla="*/ 198 h 240"/>
                      <a:gd name="T48" fmla="*/ 1554 w 1779"/>
                      <a:gd name="T49" fmla="*/ 215 h 240"/>
                      <a:gd name="T50" fmla="*/ 1657 w 1779"/>
                      <a:gd name="T51" fmla="*/ 233 h 240"/>
                      <a:gd name="T52" fmla="*/ 1687 w 1779"/>
                      <a:gd name="T53" fmla="*/ 237 h 240"/>
                      <a:gd name="T54" fmla="*/ 1718 w 1779"/>
                      <a:gd name="T55" fmla="*/ 238 h 240"/>
                      <a:gd name="T56" fmla="*/ 1741 w 1779"/>
                      <a:gd name="T57" fmla="*/ 233 h 240"/>
                      <a:gd name="T58" fmla="*/ 1759 w 1779"/>
                      <a:gd name="T59" fmla="*/ 215 h 240"/>
                      <a:gd name="T60" fmla="*/ 1770 w 1779"/>
                      <a:gd name="T61" fmla="*/ 193 h 240"/>
                      <a:gd name="T62" fmla="*/ 1777 w 1779"/>
                      <a:gd name="T63" fmla="*/ 175 h 240"/>
                      <a:gd name="T64" fmla="*/ 1778 w 1779"/>
                      <a:gd name="T65" fmla="*/ 153 h 240"/>
                      <a:gd name="T66" fmla="*/ 1774 w 1779"/>
                      <a:gd name="T67" fmla="*/ 116 h 240"/>
                      <a:gd name="T68" fmla="*/ 1766 w 1779"/>
                      <a:gd name="T69" fmla="*/ 92 h 240"/>
                      <a:gd name="T70" fmla="*/ 1753 w 1779"/>
                      <a:gd name="T71" fmla="*/ 68 h 240"/>
                      <a:gd name="T72" fmla="*/ 1741 w 1779"/>
                      <a:gd name="T73" fmla="*/ 51 h 240"/>
                      <a:gd name="T74" fmla="*/ 1727 w 1779"/>
                      <a:gd name="T75" fmla="*/ 39 h 240"/>
                      <a:gd name="T76" fmla="*/ 1707 w 1779"/>
                      <a:gd name="T77" fmla="*/ 25 h 240"/>
                      <a:gd name="T78" fmla="*/ 1683 w 1779"/>
                      <a:gd name="T79" fmla="*/ 18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79" h="240">
                        <a:moveTo>
                          <a:pt x="1683" y="18"/>
                        </a:moveTo>
                        <a:lnTo>
                          <a:pt x="0" y="0"/>
                        </a:lnTo>
                        <a:lnTo>
                          <a:pt x="47" y="7"/>
                        </a:lnTo>
                        <a:lnTo>
                          <a:pt x="63" y="12"/>
                        </a:lnTo>
                        <a:lnTo>
                          <a:pt x="82" y="19"/>
                        </a:lnTo>
                        <a:lnTo>
                          <a:pt x="94" y="30"/>
                        </a:lnTo>
                        <a:lnTo>
                          <a:pt x="108" y="46"/>
                        </a:lnTo>
                        <a:lnTo>
                          <a:pt x="114" y="65"/>
                        </a:lnTo>
                        <a:lnTo>
                          <a:pt x="119" y="84"/>
                        </a:lnTo>
                        <a:lnTo>
                          <a:pt x="120" y="105"/>
                        </a:lnTo>
                        <a:lnTo>
                          <a:pt x="121" y="122"/>
                        </a:lnTo>
                        <a:lnTo>
                          <a:pt x="119" y="146"/>
                        </a:lnTo>
                        <a:lnTo>
                          <a:pt x="114" y="170"/>
                        </a:lnTo>
                        <a:lnTo>
                          <a:pt x="102" y="192"/>
                        </a:lnTo>
                        <a:lnTo>
                          <a:pt x="85" y="212"/>
                        </a:lnTo>
                        <a:lnTo>
                          <a:pt x="62" y="226"/>
                        </a:lnTo>
                        <a:lnTo>
                          <a:pt x="43" y="239"/>
                        </a:lnTo>
                        <a:lnTo>
                          <a:pt x="154" y="227"/>
                        </a:lnTo>
                        <a:lnTo>
                          <a:pt x="277" y="209"/>
                        </a:lnTo>
                        <a:lnTo>
                          <a:pt x="471" y="198"/>
                        </a:lnTo>
                        <a:lnTo>
                          <a:pt x="631" y="186"/>
                        </a:lnTo>
                        <a:lnTo>
                          <a:pt x="825" y="186"/>
                        </a:lnTo>
                        <a:lnTo>
                          <a:pt x="1038" y="192"/>
                        </a:lnTo>
                        <a:lnTo>
                          <a:pt x="1301" y="198"/>
                        </a:lnTo>
                        <a:lnTo>
                          <a:pt x="1554" y="215"/>
                        </a:lnTo>
                        <a:lnTo>
                          <a:pt x="1657" y="233"/>
                        </a:lnTo>
                        <a:lnTo>
                          <a:pt x="1687" y="237"/>
                        </a:lnTo>
                        <a:lnTo>
                          <a:pt x="1718" y="238"/>
                        </a:lnTo>
                        <a:lnTo>
                          <a:pt x="1741" y="233"/>
                        </a:lnTo>
                        <a:lnTo>
                          <a:pt x="1759" y="215"/>
                        </a:lnTo>
                        <a:lnTo>
                          <a:pt x="1770" y="193"/>
                        </a:lnTo>
                        <a:lnTo>
                          <a:pt x="1777" y="175"/>
                        </a:lnTo>
                        <a:lnTo>
                          <a:pt x="1778" y="153"/>
                        </a:lnTo>
                        <a:lnTo>
                          <a:pt x="1774" y="116"/>
                        </a:lnTo>
                        <a:lnTo>
                          <a:pt x="1766" y="92"/>
                        </a:lnTo>
                        <a:lnTo>
                          <a:pt x="1753" y="68"/>
                        </a:lnTo>
                        <a:lnTo>
                          <a:pt x="1741" y="51"/>
                        </a:lnTo>
                        <a:lnTo>
                          <a:pt x="1727" y="39"/>
                        </a:lnTo>
                        <a:lnTo>
                          <a:pt x="1707" y="25"/>
                        </a:lnTo>
                        <a:lnTo>
                          <a:pt x="1683" y="18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6819" name="Rectangle 51"/>
                <p:cNvSpPr>
                  <a:spLocks noChangeArrowheads="1"/>
                </p:cNvSpPr>
                <p:nvPr/>
              </p:nvSpPr>
              <p:spPr bwMode="auto">
                <a:xfrm>
                  <a:off x="960" y="3421"/>
                  <a:ext cx="833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/>
                  <a:r>
                    <a:rPr lang="en-US" sz="1600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Cert</a:t>
                  </a:r>
                  <a:endPara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056820" name="Text Box 52"/>
              <p:cNvSpPr txBox="1">
                <a:spLocks noChangeArrowheads="1"/>
              </p:cNvSpPr>
              <p:nvPr/>
            </p:nvSpPr>
            <p:spPr bwMode="invGray">
              <a:xfrm>
                <a:off x="2833" y="292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+</a:t>
                </a:r>
              </a:p>
            </p:txBody>
          </p:sp>
          <p:sp>
            <p:nvSpPr>
              <p:cNvPr id="1056821" name="AutoShape 53"/>
              <p:cNvSpPr>
                <a:spLocks noChangeArrowheads="1"/>
              </p:cNvSpPr>
              <p:nvPr/>
            </p:nvSpPr>
            <p:spPr bwMode="invGray">
              <a:xfrm>
                <a:off x="1920" y="2882"/>
                <a:ext cx="912" cy="289"/>
              </a:xfrm>
              <a:prstGeom prst="ribbon2">
                <a:avLst>
                  <a:gd name="adj1" fmla="val 21875"/>
                  <a:gd name="adj2" fmla="val 56074"/>
                </a:avLst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Transaction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8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Final thoughts on Revocation</a:t>
            </a:r>
            <a:endParaRPr lang="en-US"/>
          </a:p>
        </p:txBody>
      </p:sp>
      <p:sp>
        <p:nvSpPr>
          <p:cNvPr id="737285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From a financial standpoint, it’s the revocation data that is valuable, not the issued certificate itself</a:t>
            </a:r>
          </a:p>
          <a:p>
            <a:pPr lvl="1"/>
            <a:r>
              <a:rPr lang="en-US" smtClean="0"/>
              <a:t>For high-valued financial transactions, seller wants to know your cert is good right now</a:t>
            </a:r>
          </a:p>
          <a:p>
            <a:pPr lvl="1"/>
            <a:r>
              <a:rPr lang="en-US" smtClean="0"/>
              <a:t>Same situation as with credit cards, where the merchant wants the card authorized right now at the point-of-sale</a:t>
            </a:r>
          </a:p>
          <a:p>
            <a:r>
              <a:rPr lang="en-US" smtClean="0"/>
              <a:t>Card authorizations transfer risk from merchant to bank – thus they’re worth $$$</a:t>
            </a:r>
          </a:p>
          <a:p>
            <a:pPr lvl="1"/>
            <a:r>
              <a:rPr lang="en-US" smtClean="0"/>
              <a:t>Same with cert status checks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2C11A2-533C-4D4D-975B-5BD78FEF3257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Using Certificates</a:t>
            </a:r>
            <a:endParaRPr lang="en-US"/>
          </a:p>
        </p:txBody>
      </p:sp>
      <p:sp>
        <p:nvSpPr>
          <p:cNvPr id="1150981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Most certificate uses do not require any sort of directory</a:t>
            </a:r>
          </a:p>
          <a:p>
            <a:pPr lvl="1"/>
            <a:r>
              <a:rPr lang="en-US" smtClean="0"/>
              <a:t>Only needed to locate someone else’s certificate for encryption</a:t>
            </a:r>
          </a:p>
          <a:p>
            <a:r>
              <a:rPr lang="en-US" smtClean="0"/>
              <a:t>Authentication protocols have the client present their certificate (or chain) to the server</a:t>
            </a:r>
          </a:p>
          <a:p>
            <a:pPr lvl="1"/>
            <a:r>
              <a:rPr lang="en-US" smtClean="0"/>
              <a:t>Ex: SSL, TLS, Smart card logon</a:t>
            </a:r>
          </a:p>
          <a:p>
            <a:pPr lvl="1"/>
            <a:r>
              <a:rPr lang="en-US" smtClean="0"/>
              <a:t>Rules for mapping a certificate to user account vary widely</a:t>
            </a:r>
          </a:p>
          <a:p>
            <a:pPr lvl="2"/>
            <a:r>
              <a:rPr lang="en-US" smtClean="0"/>
              <a:t>Cert fields, name forms, binary compare</a:t>
            </a:r>
          </a:p>
          <a:p>
            <a:r>
              <a:rPr lang="en-US" smtClean="0"/>
              <a:t>Signing operations embed the certificates with the signature</a:t>
            </a:r>
          </a:p>
          <a:p>
            <a:pPr lvl="1"/>
            <a:r>
              <a:rPr lang="en-US" smtClean="0"/>
              <a:t>How else would you know who signed it?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C3E50AE-4A2C-48AC-B916-46C467F82432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Using Certificates (2)</a:t>
            </a:r>
            <a:endParaRPr lang="en-US"/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X.509 and PKIX define the basic structure of certificates</a:t>
            </a:r>
          </a:p>
          <a:p>
            <a:pPr lvl="1"/>
            <a:r>
              <a:rPr lang="en-US" smtClean="0"/>
              <a:t>If you understand X.509, you can parse any certificate you’re presented</a:t>
            </a:r>
          </a:p>
          <a:p>
            <a:r>
              <a:rPr lang="en-US" smtClean="0"/>
              <a:t>However, every protocol defines a certificate profile for certificate use in that particular protocol</a:t>
            </a:r>
          </a:p>
          <a:p>
            <a:pPr lvl="1"/>
            <a:r>
              <a:rPr lang="en-US" smtClean="0"/>
              <a:t>Ex: TLS, S/MIME, IPSEC, WPA/WPA2</a:t>
            </a:r>
          </a:p>
          <a:p>
            <a:r>
              <a:rPr lang="en-US" smtClean="0"/>
              <a:t>CAs/organizations define profiles too</a:t>
            </a:r>
          </a:p>
          <a:p>
            <a:pPr lvl="1"/>
            <a:r>
              <a:rPr lang="en-US" smtClean="0"/>
              <a:t>Ex: US DoD Common Access Card certs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222C30-770E-4C05-88EC-8854B594E98E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382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Additional Implementation Considerations</a:t>
            </a:r>
            <a:endParaRPr lang="en-US" sz="3600" dirty="0"/>
          </a:p>
        </p:txBody>
      </p:sp>
      <p:sp>
        <p:nvSpPr>
          <p:cNvPr id="1152005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Publishing certificates</a:t>
            </a:r>
          </a:p>
          <a:p>
            <a:pPr lvl="1"/>
            <a:r>
              <a:rPr lang="en-US" smtClean="0"/>
              <a:t>How? Where? What format?</a:t>
            </a:r>
          </a:p>
          <a:p>
            <a:r>
              <a:rPr lang="en-US" smtClean="0"/>
              <a:t>Key escrow / data recovery for encryption keys/certs</a:t>
            </a:r>
          </a:p>
          <a:p>
            <a:r>
              <a:rPr lang="en-US" smtClean="0"/>
              <a:t>Auto-enrollment (users &amp; machines)</a:t>
            </a:r>
          </a:p>
          <a:p>
            <a:r>
              <a:rPr lang="en-US" smtClean="0"/>
              <a:t>Establishing trusts / hierarchies</a:t>
            </a:r>
          </a:p>
          <a:p>
            <a:r>
              <a:rPr lang="en-US" smtClean="0"/>
              <a:t>Protecting private keys</a:t>
            </a:r>
          </a:p>
          <a:p>
            <a:r>
              <a:rPr lang="en-US" smtClean="0"/>
              <a:t>Disseminating root certificates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FEB03A5-113F-43CE-BA77-BE5838B9C70E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305800" cy="2801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Supplemental Material on</a:t>
            </a:r>
            <a:br>
              <a:rPr lang="en-US" dirty="0" smtClean="0"/>
            </a:br>
            <a:r>
              <a:rPr lang="en-US" dirty="0" smtClean="0"/>
              <a:t>Certificate Extensions</a:t>
            </a:r>
            <a:br>
              <a:rPr lang="en-US" dirty="0" smtClean="0"/>
            </a:br>
            <a:r>
              <a:rPr lang="en-US" dirty="0" smtClean="0"/>
              <a:t>(only if time permits)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D0DE152-9EF8-4968-BD3C-533FC4D4D36C}" type="slidenum">
              <a:rPr lang="en-US"/>
              <a:pPr/>
              <a:t>119</a:t>
            </a:fld>
            <a:endParaRPr lang="en-US"/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28675"/>
            <a:ext cx="8431213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Exploring inside an X.509 Cert</a:t>
            </a:r>
          </a:p>
        </p:txBody>
      </p:sp>
      <p:pic>
        <p:nvPicPr>
          <p:cNvPr id="1201159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800225"/>
            <a:ext cx="3895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Security Protocol Properties</a:t>
            </a:r>
            <a:endParaRPr lang="en-U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Confidentiality</a:t>
            </a:r>
          </a:p>
          <a:p>
            <a:pPr lvl="1"/>
            <a:r>
              <a:rPr lang="en-US" smtClean="0"/>
              <a:t>Keeping message content secret, even if the information passes over a public channel</a:t>
            </a:r>
          </a:p>
          <a:p>
            <a:r>
              <a:rPr lang="en-US" smtClean="0"/>
              <a:t>Integrity</a:t>
            </a:r>
          </a:p>
          <a:p>
            <a:pPr lvl="1"/>
            <a:r>
              <a:rPr lang="en-US" smtClean="0"/>
              <a:t>Keeping messages tamper-free from origin to destination</a:t>
            </a:r>
          </a:p>
          <a:p>
            <a:r>
              <a:rPr lang="en-US" smtClean="0"/>
              <a:t>Authentication</a:t>
            </a:r>
          </a:p>
          <a:p>
            <a:pPr lvl="1"/>
            <a:r>
              <a:rPr lang="en-US" smtClean="0"/>
              <a:t>Determining the origin of messages (author and/or sender)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934427-F248-4765-B179-DC855DF19B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2161117-9343-473D-8938-C12B2164E038}" type="slidenum">
              <a:rPr lang="en-US"/>
              <a:pPr/>
              <a:t>120</a:t>
            </a:fld>
            <a:endParaRPr lang="en-US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28675"/>
            <a:ext cx="8431213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Exploring inside an X.509 Cert</a:t>
            </a:r>
          </a:p>
        </p:txBody>
      </p:sp>
      <p:pic>
        <p:nvPicPr>
          <p:cNvPr id="123699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4025"/>
            <a:ext cx="3895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7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4025"/>
            <a:ext cx="3895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EACAE0A-9134-4C80-A4A8-F6B4765759DD}" type="slidenum">
              <a:rPr lang="en-US"/>
              <a:pPr/>
              <a:t>121</a:t>
            </a:fld>
            <a:endParaRPr lang="en-US"/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28675"/>
            <a:ext cx="8431213" cy="695325"/>
          </a:xfrm>
        </p:spPr>
        <p:txBody>
          <a:bodyPr>
            <a:normAutofit fontScale="90000"/>
          </a:bodyPr>
          <a:lstStyle/>
          <a:p>
            <a:r>
              <a:rPr lang="en-US" sz="4400"/>
              <a:t>Exploring inside an X.509 Cert</a:t>
            </a:r>
          </a:p>
        </p:txBody>
      </p:sp>
      <p:pic>
        <p:nvPicPr>
          <p:cNvPr id="123494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724025"/>
            <a:ext cx="3895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84E485F-FA8B-4274-84CE-64EC3B30919A}" type="slidenum">
              <a:rPr lang="en-US"/>
              <a:pPr/>
              <a:t>122</a:t>
            </a:fld>
            <a:endParaRPr lang="en-US"/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2425" y="620712"/>
            <a:ext cx="8791575" cy="750888"/>
          </a:xfrm>
        </p:spPr>
        <p:txBody>
          <a:bodyPr>
            <a:normAutofit fontScale="90000"/>
          </a:bodyPr>
          <a:lstStyle/>
          <a:p>
            <a:r>
              <a:rPr lang="en-US" dirty="0"/>
              <a:t>Inside an X.509v3 Certificate</a:t>
            </a:r>
          </a:p>
        </p:txBody>
      </p:sp>
      <p:sp>
        <p:nvSpPr>
          <p:cNvPr id="1203203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295400"/>
            <a:ext cx="2771775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Version</a:t>
            </a:r>
          </a:p>
        </p:txBody>
      </p:sp>
      <p:sp>
        <p:nvSpPr>
          <p:cNvPr id="1203204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2362200"/>
            <a:ext cx="5441950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Issuer Distinguished Name</a:t>
            </a:r>
          </a:p>
        </p:txBody>
      </p:sp>
      <p:sp>
        <p:nvSpPr>
          <p:cNvPr id="1203205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3962400"/>
            <a:ext cx="5441950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Subject Public Key</a:t>
            </a:r>
          </a:p>
        </p:txBody>
      </p:sp>
      <p:sp>
        <p:nvSpPr>
          <p:cNvPr id="1203206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1828800"/>
            <a:ext cx="5441950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Signing Algorithm</a:t>
            </a:r>
          </a:p>
        </p:txBody>
      </p:sp>
      <p:sp>
        <p:nvSpPr>
          <p:cNvPr id="1203207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0" y="2895600"/>
            <a:ext cx="5441950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Validity Period</a:t>
            </a:r>
          </a:p>
        </p:txBody>
      </p:sp>
      <p:sp>
        <p:nvSpPr>
          <p:cNvPr id="1203208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3429000"/>
            <a:ext cx="5441950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Subject Distinguished Name</a:t>
            </a:r>
          </a:p>
        </p:txBody>
      </p:sp>
      <p:sp>
        <p:nvSpPr>
          <p:cNvPr id="1203209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98950" y="1295400"/>
            <a:ext cx="2667000" cy="522288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Serial Number</a:t>
            </a:r>
          </a:p>
        </p:txBody>
      </p:sp>
      <p:sp>
        <p:nvSpPr>
          <p:cNvPr id="1203210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4495800"/>
            <a:ext cx="5441950" cy="2057400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400">
                <a:latin typeface="Times New Roman" pitchFamily="18" charset="0"/>
              </a:rPr>
              <a:t>Extensions</a:t>
            </a:r>
          </a:p>
        </p:txBody>
      </p:sp>
      <p:sp>
        <p:nvSpPr>
          <p:cNvPr id="1203211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4981575"/>
            <a:ext cx="5257800" cy="369888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Extension 1</a:t>
            </a:r>
          </a:p>
        </p:txBody>
      </p:sp>
      <p:sp>
        <p:nvSpPr>
          <p:cNvPr id="1203212" name="AutoShap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00200" y="5345113"/>
            <a:ext cx="5257800" cy="369887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Extension 2</a:t>
            </a:r>
          </a:p>
        </p:txBody>
      </p:sp>
      <p:sp>
        <p:nvSpPr>
          <p:cNvPr id="1203213" name="AutoShap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00200" y="6019800"/>
            <a:ext cx="5257800" cy="369888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Extension n</a:t>
            </a:r>
          </a:p>
        </p:txBody>
      </p:sp>
      <p:sp>
        <p:nvSpPr>
          <p:cNvPr id="1203214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5715000"/>
            <a:ext cx="0" cy="3048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Certificate Extensions</a:t>
            </a:r>
            <a:endParaRPr lang="en-US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 extension consists of three things:</a:t>
            </a:r>
          </a:p>
          <a:p>
            <a:pPr lvl="1"/>
            <a:r>
              <a:rPr lang="en-US" smtClean="0"/>
              <a:t>A “critical” flag (boolean)</a:t>
            </a:r>
          </a:p>
          <a:p>
            <a:pPr lvl="1"/>
            <a:r>
              <a:rPr lang="en-US" smtClean="0"/>
              <a:t>A type identifier</a:t>
            </a:r>
          </a:p>
          <a:p>
            <a:pPr lvl="1"/>
            <a:r>
              <a:rPr lang="en-US" smtClean="0"/>
              <a:t>A value </a:t>
            </a:r>
          </a:p>
          <a:p>
            <a:pPr lvl="2"/>
            <a:r>
              <a:rPr lang="en-US" smtClean="0"/>
              <a:t>Format of the value depends on the type identifier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900B2A3-D945-4C8D-AD6B-5ED3FE6BB013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0D6669-43DE-470D-B88A-679D6DBF4B1C}" type="slidenum">
              <a:rPr lang="en-US"/>
              <a:pPr/>
              <a:t>124</a:t>
            </a:fld>
            <a:endParaRPr lang="en-US"/>
          </a:p>
        </p:txBody>
      </p:sp>
      <p:sp>
        <p:nvSpPr>
          <p:cNvPr id="12072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00025" y="152400"/>
            <a:ext cx="8791575" cy="750888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Extensions</a:t>
            </a:r>
          </a:p>
        </p:txBody>
      </p:sp>
      <p:sp>
        <p:nvSpPr>
          <p:cNvPr id="1207299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838200"/>
            <a:ext cx="5410200" cy="5715000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400">
                <a:latin typeface="Segoe" pitchFamily="34" charset="0"/>
              </a:rPr>
              <a:t>Extensions</a:t>
            </a:r>
          </a:p>
        </p:txBody>
      </p:sp>
      <p:sp>
        <p:nvSpPr>
          <p:cNvPr id="1207300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5240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Key Usage</a:t>
            </a:r>
          </a:p>
        </p:txBody>
      </p:sp>
      <p:sp>
        <p:nvSpPr>
          <p:cNvPr id="1207301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15240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02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19812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Subject Key ID</a:t>
            </a:r>
          </a:p>
        </p:txBody>
      </p:sp>
      <p:sp>
        <p:nvSpPr>
          <p:cNvPr id="1207303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0200" y="19812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04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24384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Authority Key ID</a:t>
            </a:r>
          </a:p>
        </p:txBody>
      </p:sp>
      <p:sp>
        <p:nvSpPr>
          <p:cNvPr id="1207305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0200" y="24384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06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38400" y="28956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CRL Distribution Points</a:t>
            </a:r>
          </a:p>
        </p:txBody>
      </p:sp>
      <p:sp>
        <p:nvSpPr>
          <p:cNvPr id="1207307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28956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08" name="AutoShap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38400" y="33528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Authority Info Access</a:t>
            </a:r>
          </a:p>
        </p:txBody>
      </p:sp>
      <p:sp>
        <p:nvSpPr>
          <p:cNvPr id="1207309" name="AutoShap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00200" y="33528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10" name="AutoShap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38400" y="38100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Extended Key Usage</a:t>
            </a:r>
          </a:p>
        </p:txBody>
      </p:sp>
      <p:sp>
        <p:nvSpPr>
          <p:cNvPr id="1207311" name="AutoShap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00200" y="38100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12" name="AutoShap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42672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Subject Alt Name</a:t>
            </a:r>
          </a:p>
        </p:txBody>
      </p:sp>
      <p:sp>
        <p:nvSpPr>
          <p:cNvPr id="1207313" name="AutoShap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42672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14" name="AutoShap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47244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Certificate Policies</a:t>
            </a:r>
          </a:p>
        </p:txBody>
      </p:sp>
      <p:sp>
        <p:nvSpPr>
          <p:cNvPr id="1207315" name="AutoShap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00200" y="47244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16" name="AutoShap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38400" y="51816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Proprietary Extension 1</a:t>
            </a:r>
          </a:p>
        </p:txBody>
      </p:sp>
      <p:sp>
        <p:nvSpPr>
          <p:cNvPr id="1207317" name="AutoShap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00200" y="51816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  <p:sp>
        <p:nvSpPr>
          <p:cNvPr id="1207318" name="AutoShap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5791200"/>
            <a:ext cx="44196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egoe" pitchFamily="34" charset="0"/>
              </a:rPr>
              <a:t>Proprietary Extension n</a:t>
            </a:r>
          </a:p>
        </p:txBody>
      </p:sp>
      <p:sp>
        <p:nvSpPr>
          <p:cNvPr id="1207319" name="AutoShap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00200" y="5791200"/>
            <a:ext cx="838200" cy="4572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egoe" pitchFamily="34" charset="0"/>
              </a:rPr>
              <a:t>Critical?</a:t>
            </a:r>
          </a:p>
        </p:txBody>
      </p:sp>
    </p:spTree>
    <p:extLst>
      <p:ext uri="{BB962C8B-B14F-4D97-AF65-F5344CB8AC3E}">
        <p14:creationId xmlns:p14="http://schemas.microsoft.com/office/powerpoint/2010/main" val="32646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Critical Flags</a:t>
            </a:r>
            <a:endParaRPr lang="en-US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The “critical flag” on an extension is used to protect the issuing CA from assumptions made by software that doesn’t understand (implement support for) a particular extension</a:t>
            </a:r>
          </a:p>
          <a:p>
            <a:pPr lvl="1"/>
            <a:r>
              <a:rPr lang="en-US" smtClean="0"/>
              <a:t>If the flag is set, relying parties must process the extension if they recognize it, or reject the certificate</a:t>
            </a:r>
          </a:p>
          <a:p>
            <a:pPr lvl="1"/>
            <a:r>
              <a:rPr lang="en-US" smtClean="0"/>
              <a:t>If the flag is not set, the extension may be ignored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E3FFD8D-83EE-4358-B71B-7FBB131310FB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Critical Flags (2)</a:t>
            </a:r>
            <a:endParaRPr lang="en-US"/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Some questions you might be asking yourself right now...</a:t>
            </a:r>
          </a:p>
          <a:p>
            <a:r>
              <a:rPr lang="en-US" smtClean="0"/>
              <a:t>What does “must process the extension if they recognize it” mean?</a:t>
            </a:r>
          </a:p>
          <a:p>
            <a:pPr lvl="1"/>
            <a:r>
              <a:rPr lang="en-US" smtClean="0"/>
              <a:t>What does “recognize” mean?</a:t>
            </a:r>
          </a:p>
          <a:p>
            <a:pPr lvl="1"/>
            <a:r>
              <a:rPr lang="en-US" smtClean="0"/>
              <a:t>What does “process” mean?</a:t>
            </a:r>
          </a:p>
          <a:p>
            <a:pPr lvl="1"/>
            <a:r>
              <a:rPr lang="en-US" smtClean="0"/>
              <a:t>You’ve got me....</a:t>
            </a:r>
          </a:p>
          <a:p>
            <a:pPr lvl="1"/>
            <a:r>
              <a:rPr lang="en-US" smtClean="0"/>
              <a:t>The IETF standards folks didn’t know either...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AAF816-9D3B-4EA0-B920-59A12F0D14B6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Critical Flags (3)</a:t>
            </a:r>
            <a:endParaRPr lang="en-US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Actual definitions of flag usage are vague:</a:t>
            </a:r>
          </a:p>
          <a:p>
            <a:pPr lvl="1"/>
            <a:r>
              <a:rPr lang="en-US" smtClean="0"/>
              <a:t>X.509: Non-critical extension “is an advisory field and does not imply that usage of the key is restricted to the purpose indicated”</a:t>
            </a:r>
          </a:p>
          <a:p>
            <a:pPr lvl="1"/>
            <a:r>
              <a:rPr lang="en-US" smtClean="0"/>
              <a:t>PKIX: “CA’s are required to support constrain extensions” but “support” is never defined.</a:t>
            </a:r>
          </a:p>
          <a:p>
            <a:pPr lvl="1"/>
            <a:r>
              <a:rPr lang="en-US" smtClean="0"/>
              <a:t>S/MIME: Implementations should “correctly handle” certain extensions</a:t>
            </a:r>
          </a:p>
          <a:p>
            <a:pPr lvl="1"/>
            <a:r>
              <a:rPr lang="en-US" smtClean="0"/>
              <a:t>Verisign: “All persons shall process the extension...or else ignore the extension”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1EF3825-D827-4C86-8A52-499A56FA8CC8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Types of Extensions</a:t>
            </a:r>
            <a:endParaRPr lang="en-US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There are two flavors of extensions</a:t>
            </a:r>
          </a:p>
          <a:p>
            <a:pPr lvl="1"/>
            <a:r>
              <a:rPr lang="en-US" smtClean="0"/>
              <a:t>Usage/informational extensions, which provide additional info about the subject of the certificate</a:t>
            </a:r>
          </a:p>
          <a:p>
            <a:pPr lvl="1"/>
            <a:r>
              <a:rPr lang="en-US" smtClean="0"/>
              <a:t>Constraint extensions, which place restrictions on one or more of:</a:t>
            </a:r>
          </a:p>
          <a:p>
            <a:pPr lvl="2"/>
            <a:r>
              <a:rPr lang="en-US" smtClean="0"/>
              <a:t>Use of the certificate</a:t>
            </a:r>
          </a:p>
          <a:p>
            <a:pPr lvl="2"/>
            <a:r>
              <a:rPr lang="en-US" smtClean="0"/>
              <a:t>The user of the certificate</a:t>
            </a:r>
          </a:p>
          <a:p>
            <a:pPr lvl="2"/>
            <a:r>
              <a:rPr lang="en-US" smtClean="0"/>
              <a:t>The keys associated with the certificate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59CD24-90C9-4637-A45C-45361D39B278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Some common extensions</a:t>
            </a:r>
            <a:endParaRPr lang="en-US"/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Key Usage</a:t>
            </a:r>
          </a:p>
          <a:p>
            <a:pPr lvl="1"/>
            <a:r>
              <a:rPr lang="en-US" smtClean="0"/>
              <a:t>digitalSignature</a:t>
            </a:r>
          </a:p>
          <a:p>
            <a:pPr lvl="2"/>
            <a:r>
              <a:rPr lang="en-US" smtClean="0"/>
              <a:t>“Sign things that don’t look like certs”</a:t>
            </a:r>
          </a:p>
          <a:p>
            <a:pPr lvl="1"/>
            <a:r>
              <a:rPr lang="en-US" smtClean="0"/>
              <a:t>keyEncipherment</a:t>
            </a:r>
          </a:p>
          <a:p>
            <a:pPr lvl="2"/>
            <a:r>
              <a:rPr lang="en-US" smtClean="0"/>
              <a:t>Exchange encrypted session keys</a:t>
            </a:r>
          </a:p>
          <a:p>
            <a:pPr lvl="1"/>
            <a:r>
              <a:rPr lang="en-US" smtClean="0"/>
              <a:t>keyAgreement</a:t>
            </a:r>
          </a:p>
          <a:p>
            <a:pPr lvl="2"/>
            <a:r>
              <a:rPr lang="en-US" smtClean="0"/>
              <a:t>Diffie-Hellman</a:t>
            </a:r>
          </a:p>
          <a:p>
            <a:pPr lvl="1"/>
            <a:r>
              <a:rPr lang="en-US" smtClean="0"/>
              <a:t>keyCertSign/keyCRLSign</a:t>
            </a:r>
          </a:p>
          <a:p>
            <a:pPr lvl="2"/>
            <a:r>
              <a:rPr lang="en-US" smtClean="0"/>
              <a:t>“Sign things that look like certs”</a:t>
            </a:r>
          </a:p>
          <a:p>
            <a:pPr lvl="1"/>
            <a:r>
              <a:rPr lang="en-US" smtClean="0"/>
              <a:t>nonRepidiation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67D3A5-24F3-4296-8A87-0CB142481914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Certificates and Public Key Infrastructure (PKI)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/>
              <a:t>Certificate Lifecycle Management</a:t>
            </a:r>
          </a:p>
          <a:p>
            <a:pPr lvl="1"/>
            <a:r>
              <a:rPr lang="en-US" dirty="0" smtClean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NonRepudiation</a:t>
            </a:r>
            <a:endParaRPr lang="en-US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The nonRepudiation bit is the black hole of PKIX</a:t>
            </a:r>
          </a:p>
          <a:p>
            <a:pPr lvl="1"/>
            <a:r>
              <a:rPr lang="en-US" smtClean="0"/>
              <a:t>It absorbs infinite amounts of argument time on the mailing list without making any progress toward understanding what it means</a:t>
            </a:r>
          </a:p>
          <a:p>
            <a:pPr lvl="1"/>
            <a:r>
              <a:rPr lang="en-US" smtClean="0"/>
              <a:t>What does it mean? How do you enforce that?</a:t>
            </a:r>
          </a:p>
          <a:p>
            <a:pPr lvl="1"/>
            <a:r>
              <a:rPr lang="en-US" smtClean="0"/>
              <a:t>No one knows...</a:t>
            </a:r>
          </a:p>
          <a:p>
            <a:r>
              <a:rPr lang="en-US" smtClean="0"/>
              <a:t>“Nonrepudiation is anything which fails to go away when you stop believing in it”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D3984ED-C122-47C0-B32D-F601D22AE6D4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More Extensions</a:t>
            </a:r>
            <a:endParaRPr lang="en-US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Subject Key ID</a:t>
            </a:r>
          </a:p>
          <a:p>
            <a:pPr lvl="1"/>
            <a:r>
              <a:rPr lang="en-US" smtClean="0"/>
              <a:t>Short identifier for the subject public key</a:t>
            </a:r>
          </a:p>
          <a:p>
            <a:r>
              <a:rPr lang="en-US" smtClean="0"/>
              <a:t>Authority Key ID</a:t>
            </a:r>
          </a:p>
          <a:p>
            <a:pPr lvl="1"/>
            <a:r>
              <a:rPr lang="en-US" smtClean="0"/>
              <a:t>Short identifier for the issuer’s public key – useful for locating possible parent certs</a:t>
            </a:r>
          </a:p>
          <a:p>
            <a:r>
              <a:rPr lang="en-US" smtClean="0"/>
              <a:t>CRL Distribution Points</a:t>
            </a:r>
          </a:p>
          <a:p>
            <a:pPr lvl="1"/>
            <a:r>
              <a:rPr lang="en-US" smtClean="0"/>
              <a:t>List of URLs pointing to revocation information servers</a:t>
            </a:r>
          </a:p>
          <a:p>
            <a:r>
              <a:rPr lang="en-US" smtClean="0"/>
              <a:t>Authority Info Access</a:t>
            </a:r>
          </a:p>
          <a:p>
            <a:pPr lvl="1"/>
            <a:r>
              <a:rPr lang="en-US" smtClean="0"/>
              <a:t>Pointer to issuer cert publication location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900C783-6999-4402-8FC7-2DB3E3630D3D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Even More Extensions</a:t>
            </a:r>
            <a:endParaRPr lang="en-US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Basic constraints</a:t>
            </a:r>
          </a:p>
          <a:p>
            <a:pPr lvl="1"/>
            <a:r>
              <a:rPr lang="en-US" smtClean="0"/>
              <a:t>Is the cert a CA cert?’</a:t>
            </a:r>
          </a:p>
          <a:p>
            <a:pPr lvl="1"/>
            <a:r>
              <a:rPr lang="en-US" smtClean="0"/>
              <a:t>Limits on path length beneath this cert</a:t>
            </a:r>
          </a:p>
          <a:p>
            <a:r>
              <a:rPr lang="en-US" smtClean="0"/>
              <a:t>Name constraints</a:t>
            </a:r>
          </a:p>
          <a:p>
            <a:pPr lvl="1"/>
            <a:r>
              <a:rPr lang="en-US" smtClean="0"/>
              <a:t>Limits on types of certs this key can issue</a:t>
            </a:r>
          </a:p>
          <a:p>
            <a:r>
              <a:rPr lang="en-US" smtClean="0"/>
              <a:t>Policy mappings</a:t>
            </a:r>
          </a:p>
          <a:p>
            <a:pPr lvl="1"/>
            <a:r>
              <a:rPr lang="en-US" smtClean="0"/>
              <a:t>Convert one policy ID into another</a:t>
            </a:r>
          </a:p>
          <a:p>
            <a:r>
              <a:rPr lang="en-US" smtClean="0"/>
              <a:t>Policy constraints</a:t>
            </a:r>
          </a:p>
          <a:p>
            <a:pPr lvl="1"/>
            <a:r>
              <a:rPr lang="en-US" smtClean="0"/>
              <a:t>Anti-matter for policy mappings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7CB0AF-4FA1-4B5A-8A70-068094E6BE2B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Still More Extensions</a:t>
            </a:r>
            <a:endParaRPr lang="en-US"/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Extended Key Usage</a:t>
            </a:r>
          </a:p>
          <a:p>
            <a:pPr lvl="1"/>
            <a:r>
              <a:rPr lang="en-US" smtClean="0"/>
              <a:t>Because Key Usage wasn’t confusing enough!</a:t>
            </a:r>
          </a:p>
          <a:p>
            <a:r>
              <a:rPr lang="en-US" smtClean="0"/>
              <a:t>Private Key Usage Period</a:t>
            </a:r>
          </a:p>
          <a:p>
            <a:pPr lvl="1"/>
            <a:r>
              <a:rPr lang="en-US" smtClean="0"/>
              <a:t>CA attempt to limit key validity period</a:t>
            </a:r>
          </a:p>
          <a:p>
            <a:r>
              <a:rPr lang="en-US" smtClean="0"/>
              <a:t>Subject Alternative names</a:t>
            </a:r>
          </a:p>
          <a:p>
            <a:pPr lvl="1"/>
            <a:r>
              <a:rPr lang="en-US" smtClean="0"/>
              <a:t>Everything which doesn’t fit in a DN</a:t>
            </a:r>
          </a:p>
          <a:p>
            <a:pPr lvl="1"/>
            <a:r>
              <a:rPr lang="en-US" smtClean="0"/>
              <a:t>RFC822 names, DNS names, URIs</a:t>
            </a:r>
          </a:p>
          <a:p>
            <a:pPr lvl="1"/>
            <a:r>
              <a:rPr lang="en-US" smtClean="0"/>
              <a:t>IP addresses, X.400 names, EDI, etc.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290974-3B7C-4FFC-A73A-F51998926FF6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Yet Still More Extensions</a:t>
            </a:r>
            <a:endParaRPr lang="en-US"/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Certificate policies</a:t>
            </a:r>
          </a:p>
          <a:p>
            <a:pPr lvl="1"/>
            <a:r>
              <a:rPr lang="en-US" smtClean="0"/>
              <a:t>Information identifying the CA policy that was in effect when the cert was issued</a:t>
            </a:r>
          </a:p>
          <a:p>
            <a:pPr lvl="1"/>
            <a:r>
              <a:rPr lang="en-US" smtClean="0"/>
              <a:t>Policy identifier</a:t>
            </a:r>
          </a:p>
          <a:p>
            <a:pPr lvl="1"/>
            <a:r>
              <a:rPr lang="en-US" smtClean="0"/>
              <a:t>Policy qualifier</a:t>
            </a:r>
          </a:p>
          <a:p>
            <a:pPr lvl="1"/>
            <a:r>
              <a:rPr lang="en-US" smtClean="0"/>
              <a:t>Explicit text</a:t>
            </a:r>
          </a:p>
          <a:p>
            <a:pPr lvl="1"/>
            <a:r>
              <a:rPr lang="en-US" smtClean="0"/>
              <a:t>Hash reference (hash + URI) to a document</a:t>
            </a:r>
          </a:p>
          <a:p>
            <a:r>
              <a:rPr lang="en-US" smtClean="0"/>
              <a:t>X.509 defers cert semantics to the CA’s issuing policy</a:t>
            </a:r>
          </a:p>
          <a:p>
            <a:r>
              <a:rPr lang="en-US" smtClean="0"/>
              <a:t>Most CA policies disclaim liability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65095E2-1918-4579-892C-6153432A363E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Extensions and Chain Building </a:t>
            </a:r>
            <a:endParaRPr lang="en-US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When you build a cert chain, you start with the EE cert and discover possible parent certificates by matching DNs</a:t>
            </a:r>
          </a:p>
          <a:p>
            <a:pPr lvl="1"/>
            <a:r>
              <a:rPr lang="en-US" smtClean="0"/>
              <a:t>“Build the chain from the bottom up.”</a:t>
            </a:r>
          </a:p>
          <a:p>
            <a:r>
              <a:rPr lang="en-US" smtClean="0"/>
              <a:t>However, to verify a cert chain, you have to start and the root and interpret all the extensions that may constrain subordinate CAs (and EEs)</a:t>
            </a:r>
          </a:p>
          <a:p>
            <a:pPr lvl="1"/>
            <a:r>
              <a:rPr lang="en-US" smtClean="0"/>
              <a:t>“Build the chain from the top down.”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6B3B63-54F9-4A32-90AF-7F0A5725F37B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Kerberos History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symmetric Needham-Schroeder (1978)</a:t>
            </a:r>
          </a:p>
          <a:p>
            <a:r>
              <a:rPr lang="en-US" dirty="0" smtClean="0"/>
              <a:t>Designed as part of MIT’s Project Athena in the 1980’s</a:t>
            </a:r>
          </a:p>
          <a:p>
            <a:pPr lvl="1"/>
            <a:r>
              <a:rPr lang="en-US" dirty="0" smtClean="0"/>
              <a:t>Kerberos v4 published in 1987</a:t>
            </a:r>
          </a:p>
          <a:p>
            <a:r>
              <a:rPr lang="en-US" dirty="0" smtClean="0"/>
              <a:t>Migration to the IETF</a:t>
            </a:r>
          </a:p>
          <a:p>
            <a:pPr lvl="1"/>
            <a:r>
              <a:rPr lang="en-US" dirty="0" smtClean="0"/>
              <a:t>RFC 1510 (Kerberos v5, 1993)</a:t>
            </a:r>
          </a:p>
          <a:p>
            <a:r>
              <a:rPr lang="en-US" dirty="0" smtClean="0"/>
              <a:t>Used in a number of products</a:t>
            </a:r>
          </a:p>
          <a:p>
            <a:pPr lvl="1"/>
            <a:r>
              <a:rPr lang="en-US" dirty="0" smtClean="0"/>
              <a:t>Example: Windows domains (since Windows 2000)</a:t>
            </a:r>
          </a:p>
          <a:p>
            <a:pPr lvl="1"/>
            <a:r>
              <a:rPr lang="en-US" dirty="0" smtClean="0"/>
              <a:t>Many web-based authentication protocols (e.g. Windows Live ID) are essentially Kerberos (or Kerberos-inspired) using HTTP and client-side cookies.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3FB1E9-394E-49F8-B0CD-5B4B59A5C4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Kerberos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Designed for a single “administration domain” of machines &amp; users</a:t>
            </a:r>
          </a:p>
          <a:p>
            <a:r>
              <a:rPr lang="en-US" dirty="0" smtClean="0"/>
              <a:t>No public key crypto </a:t>
            </a:r>
          </a:p>
          <a:p>
            <a:r>
              <a:rPr lang="en-US" dirty="0" smtClean="0"/>
              <a:t>Provides authentication &amp; encryption services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Kerberized</a:t>
            </a:r>
            <a:r>
              <a:rPr lang="en-US" dirty="0" smtClean="0"/>
              <a:t>” servers provide authorization on top of the authenticated identities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4D67B18-77A8-48EE-9366-A5371B7770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Kerberos Model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Clients</a:t>
            </a:r>
          </a:p>
          <a:p>
            <a:r>
              <a:rPr lang="en-US" smtClean="0"/>
              <a:t>Servers</a:t>
            </a:r>
          </a:p>
          <a:p>
            <a:r>
              <a:rPr lang="en-US" smtClean="0"/>
              <a:t>The Key Distribution Center (KDC)</a:t>
            </a:r>
          </a:p>
          <a:p>
            <a:r>
              <a:rPr lang="en-US" smtClean="0"/>
              <a:t> Centralized trust model</a:t>
            </a:r>
          </a:p>
          <a:p>
            <a:pPr lvl="1"/>
            <a:r>
              <a:rPr lang="en-US" smtClean="0"/>
              <a:t>KDC is trusted by all clients &amp; servers</a:t>
            </a:r>
          </a:p>
          <a:p>
            <a:pPr lvl="1"/>
            <a:r>
              <a:rPr lang="en-US" smtClean="0"/>
              <a:t>KDC shares a secret, symmetric key with each client and server</a:t>
            </a:r>
          </a:p>
          <a:p>
            <a:r>
              <a:rPr lang="en-US" smtClean="0"/>
              <a:t>A “realm” is single trust domain consisting of one or more clients, servers, KDCs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646617D-9EA7-472C-9657-56475F5F9F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Picture of a Kerberos Realm 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0F3633A-1208-4A8E-AD96-F8D239DF9C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1508125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Distribution </a:t>
            </a:r>
          </a:p>
          <a:p>
            <a:pPr algn="ctr">
              <a:spcBef>
                <a:spcPct val="0"/>
              </a:spcBef>
            </a:pPr>
            <a:r>
              <a:rPr lang="en-US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Center (KDC)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6080125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57753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1434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6072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438400" y="3336925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048000" y="3260725"/>
            <a:ext cx="1981200" cy="144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3108325"/>
            <a:ext cx="2057400" cy="144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276600" y="5165725"/>
            <a:ext cx="3505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276600" y="5394325"/>
            <a:ext cx="3505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660525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Ticket Granting Server (TGS)</a:t>
            </a:r>
          </a:p>
        </p:txBody>
      </p:sp>
      <p:pic>
        <p:nvPicPr>
          <p:cNvPr id="14353" name="Picture 17" descr="SQL sm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46325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SQL sm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32325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SQL sm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3925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PC sm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08525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Joining a Kerberos Realm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One-time setup</a:t>
            </a:r>
          </a:p>
          <a:p>
            <a:pPr lvl="1"/>
            <a:r>
              <a:rPr lang="en-US" smtClean="0"/>
              <a:t>Each client, server that wishes to participate in the realm exchanges a secret key with the KDC</a:t>
            </a:r>
          </a:p>
          <a:p>
            <a:pPr lvl="1"/>
            <a:r>
              <a:rPr lang="en-US" smtClean="0"/>
              <a:t>If the KDC is compromised, the entire system is cracked</a:t>
            </a:r>
          </a:p>
          <a:p>
            <a:r>
              <a:rPr lang="en-US" smtClean="0"/>
              <a:t>Because the KDC knows everyone’s individual secret key, the KDC can issue credentials to each realm identity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5BE9AA5-CBC7-4588-9955-2471EFB4ED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Kerberos Credentials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Two types of credentials in Kerberos</a:t>
            </a:r>
          </a:p>
          <a:p>
            <a:pPr lvl="1"/>
            <a:r>
              <a:rPr lang="en-US" smtClean="0"/>
              <a:t>Tickets</a:t>
            </a:r>
          </a:p>
          <a:p>
            <a:pPr lvl="1"/>
            <a:r>
              <a:rPr lang="en-US" smtClean="0"/>
              <a:t>Authenticators</a:t>
            </a:r>
          </a:p>
          <a:p>
            <a:r>
              <a:rPr lang="en-US" smtClean="0"/>
              <a:t>Tickets are credentials issued to a client for communication with a specific server</a:t>
            </a:r>
          </a:p>
          <a:p>
            <a:r>
              <a:rPr lang="en-US" smtClean="0"/>
              <a:t>Authenticators are additional credentials that prove a client knows a key at a point in time</a:t>
            </a:r>
          </a:p>
          <a:p>
            <a:pPr lvl="1"/>
            <a:r>
              <a:rPr lang="en-US" smtClean="0"/>
              <a:t>Basic idea: encrypt a “nonce”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FDB8753-EE8E-4E3D-8AAE-A38EB7F0889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Integrity Checking (HMAC </a:t>
            </a:r>
            <a:r>
              <a:rPr lang="en-US" dirty="0" err="1" smtClean="0">
                <a:solidFill>
                  <a:srgbClr val="00B0F0"/>
                </a:solidFill>
              </a:rPr>
              <a:t>redux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Certificates and Public Key Infrastructure (PKI)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/>
              <a:t>Certificate Lifecycle Management</a:t>
            </a:r>
          </a:p>
          <a:p>
            <a:pPr lvl="1"/>
            <a:r>
              <a:rPr lang="en-US" dirty="0" smtClean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6E912D-CADD-4A9B-92E5-83A3D8614D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828675"/>
            <a:ext cx="8431213" cy="69532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Basic Kerberos Protocol</a:t>
            </a:r>
            <a:endParaRPr lang="en-US" sz="4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812925"/>
            <a:ext cx="8197850" cy="35972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Assume client C wishes to authenticate to and communicate with server 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Phase 1</a:t>
            </a:r>
            <a:r>
              <a:rPr lang="en-US" dirty="0" smtClean="0"/>
              <a:t>: C gets a Ticket-Granting Ticket (TGT) from the KDC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solidFill>
                  <a:srgbClr val="33CC33"/>
                </a:solidFill>
              </a:rPr>
              <a:t>Phase 2</a:t>
            </a:r>
            <a:r>
              <a:rPr lang="en-US" dirty="0" smtClean="0"/>
              <a:t>: C uses the TGT to get a Ticket for 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Phase 3</a:t>
            </a:r>
            <a:r>
              <a:rPr lang="en-US" dirty="0" smtClean="0"/>
              <a:t>: C communicates with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Protocol Definitions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 = client, S = server</a:t>
            </a:r>
          </a:p>
          <a:p>
            <a:r>
              <a:rPr lang="en-US" dirty="0" smtClean="0"/>
              <a:t>TGS = ticket-granting service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r>
              <a:rPr lang="en-US" dirty="0" smtClean="0"/>
              <a:t> = x’s secret key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x,y</a:t>
            </a:r>
            <a:r>
              <a:rPr lang="en-US" dirty="0" smtClean="0"/>
              <a:t> = session key for x and y</a:t>
            </a:r>
          </a:p>
          <a:p>
            <a:r>
              <a:rPr lang="en-US" dirty="0" smtClean="0"/>
              <a:t>{m}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r>
              <a:rPr lang="en-US" dirty="0" smtClean="0"/>
              <a:t> = m encrypted in x’s secret key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x,y</a:t>
            </a:r>
            <a:r>
              <a:rPr lang="en-US" dirty="0" smtClean="0"/>
              <a:t> = x’s ticket to use y</a:t>
            </a:r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x,y</a:t>
            </a:r>
            <a:r>
              <a:rPr lang="en-US" dirty="0" smtClean="0"/>
              <a:t> = authenticator from x to y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= a nonce generated by 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58E54B3-88AD-49F9-BD5F-AC0C5346FA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0780EDF-D524-4438-AF77-53E87277E8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9588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The Basic Kerberos Protocol (1)</a:t>
            </a:r>
            <a:endParaRPr 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657350"/>
            <a:ext cx="8415338" cy="45148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Phase 1: C gets a Ticket-Granting Ticket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C sends a request to the KDC for a “ticket-granting ticket” (TGT)</a:t>
            </a:r>
          </a:p>
          <a:p>
            <a:pPr marL="1112838" lvl="1" indent="-533400"/>
            <a:r>
              <a:rPr lang="en-US" dirty="0" smtClean="0"/>
              <a:t>A TGT is a ticket used to talk to the special ticket-granting service</a:t>
            </a:r>
          </a:p>
          <a:p>
            <a:pPr marL="1112838" lvl="1" indent="-533400"/>
            <a:r>
              <a:rPr lang="en-US" dirty="0" smtClean="0"/>
              <a:t>A TGT is relatively long-lived (~8-24 hours typically)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 KDC: C, TGS, N</a:t>
            </a:r>
            <a:r>
              <a:rPr lang="en-US" baseline="-25000" dirty="0" smtClean="0"/>
              <a:t>C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Sent in the clear!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3A17D2A-26D0-485E-B72E-C12BDEC2C8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826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Basic Kerberos Protocol (2)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600200"/>
            <a:ext cx="8415338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Phase 1: C gets a Ticket-Granting Ticket</a:t>
            </a: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en-US" dirty="0" smtClean="0"/>
              <a:t>KDC responds with two items</a:t>
            </a:r>
          </a:p>
          <a:p>
            <a:pPr marL="1112838" lvl="1" indent="-533400"/>
            <a:r>
              <a:rPr lang="en-US" dirty="0" smtClean="0"/>
              <a:t>The ticket-granting ticket</a:t>
            </a:r>
          </a:p>
          <a:p>
            <a:pPr marL="1565275" lvl="2" indent="-533400"/>
            <a:r>
              <a:rPr lang="en-US" dirty="0" smtClean="0"/>
              <a:t>A ticket for C to talk to TGS</a:t>
            </a:r>
          </a:p>
          <a:p>
            <a:pPr marL="1112838" lvl="1" indent="-533400"/>
            <a:r>
              <a:rPr lang="en-US" dirty="0" smtClean="0"/>
              <a:t>A copy of the session key to use to talk to TGS, encrypted in C’s shared key</a:t>
            </a:r>
          </a:p>
          <a:p>
            <a:pPr marL="1112838" lvl="1" indent="-533400" algn="ctr">
              <a:buFont typeface="Wingdings" pitchFamily="2" charset="2"/>
              <a:buNone/>
            </a:pPr>
            <a:r>
              <a:rPr lang="en-US" dirty="0" smtClean="0"/>
              <a:t>KDC </a:t>
            </a:r>
            <a:r>
              <a:rPr lang="en-US" dirty="0" smtClean="0">
                <a:sym typeface="Wingdings" pitchFamily="2" charset="2"/>
              </a:rPr>
              <a:t> C</a:t>
            </a:r>
            <a:r>
              <a:rPr lang="en-US" dirty="0" smtClean="0"/>
              <a:t>: T</a:t>
            </a:r>
            <a:r>
              <a:rPr lang="en-US" baseline="-25000" dirty="0" smtClean="0"/>
              <a:t>C,TGS</a:t>
            </a:r>
            <a:r>
              <a:rPr lang="en-US" dirty="0" smtClean="0"/>
              <a:t>, {K</a:t>
            </a:r>
            <a:r>
              <a:rPr lang="en-US" baseline="-25000" dirty="0" smtClean="0"/>
              <a:t>C,TGS</a:t>
            </a:r>
            <a:r>
              <a:rPr lang="en-US" dirty="0" smtClean="0"/>
              <a:t>}K</a:t>
            </a:r>
            <a:r>
              <a:rPr lang="en-US" baseline="-25000" dirty="0" smtClean="0"/>
              <a:t>C</a:t>
            </a:r>
          </a:p>
          <a:p>
            <a:pPr marL="1112838" lvl="1" indent="-533400" algn="ctr">
              <a:buFont typeface="Wingdings" pitchFamily="2" charset="2"/>
              <a:buNone/>
            </a:pPr>
            <a:r>
              <a:rPr lang="en-US" dirty="0" smtClean="0"/>
              <a:t>where T</a:t>
            </a:r>
            <a:r>
              <a:rPr lang="en-US" baseline="-25000" dirty="0" smtClean="0"/>
              <a:t>C,TGS </a:t>
            </a:r>
            <a:r>
              <a:rPr lang="en-US" dirty="0" smtClean="0"/>
              <a:t>= TGS, {C, C-</a:t>
            </a:r>
            <a:r>
              <a:rPr lang="en-US" dirty="0" err="1" smtClean="0"/>
              <a:t>addr</a:t>
            </a:r>
            <a:r>
              <a:rPr lang="en-US" dirty="0" smtClean="0"/>
              <a:t>, lifetime, K</a:t>
            </a:r>
            <a:r>
              <a:rPr lang="en-US" baseline="-25000" dirty="0" smtClean="0"/>
              <a:t>C,TGS</a:t>
            </a:r>
            <a:r>
              <a:rPr lang="en-US" dirty="0" smtClean="0"/>
              <a:t>}K</a:t>
            </a:r>
            <a:r>
              <a:rPr lang="en-US" baseline="-25000" dirty="0" smtClean="0"/>
              <a:t>TGS</a:t>
            </a:r>
          </a:p>
          <a:p>
            <a:pPr marL="1112838" lvl="1" indent="-533400"/>
            <a:r>
              <a:rPr lang="en-US" dirty="0" smtClean="0"/>
              <a:t>Only the TGS can decrypt the ticket</a:t>
            </a:r>
          </a:p>
          <a:p>
            <a:pPr marL="1112838" lvl="1" indent="-533400"/>
            <a:r>
              <a:rPr lang="en-US" dirty="0" smtClean="0"/>
              <a:t>C can unlock the second part to retrieve K</a:t>
            </a:r>
            <a:r>
              <a:rPr lang="en-US" baseline="-25000" dirty="0" smtClean="0"/>
              <a:t>C,TGS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984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20BDD5-631A-4515-863D-62F5795CB30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6003925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96875" y="752475"/>
            <a:ext cx="8172450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Picture of a Kerberos Realm 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736725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Distribution </a:t>
            </a:r>
          </a:p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Center (KDC)</a:t>
            </a:r>
          </a:p>
        </p:txBody>
      </p:sp>
      <p:sp>
        <p:nvSpPr>
          <p:cNvPr id="20487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810000" y="348932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962400" y="3565525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3870325"/>
            <a:ext cx="25828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C </a:t>
            </a:r>
            <a:r>
              <a:rPr lang="en-US" sz="1800" b="1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  KDC: C, TGS, N</a:t>
            </a:r>
            <a:r>
              <a:rPr lang="en-US" sz="1800" b="1" i="0" baseline="-2500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sp>
        <p:nvSpPr>
          <p:cNvPr id="2049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3400" y="3794125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latin typeface="Arial" charset="0"/>
              </a:rPr>
              <a:t>KDC </a:t>
            </a:r>
            <a:r>
              <a:rPr lang="en-US" sz="1400" b="1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 C</a:t>
            </a:r>
            <a:r>
              <a:rPr lang="en-US" sz="1400" b="1" i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1400" b="1" i="0" dirty="0" smtClean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400" b="1" i="0" baseline="-25000" dirty="0" smtClean="0">
                <a:solidFill>
                  <a:schemeClr val="tx1"/>
                </a:solidFill>
                <a:latin typeface="Arial" charset="0"/>
              </a:rPr>
              <a:t>C,TGS</a:t>
            </a:r>
            <a:r>
              <a:rPr lang="en-US" sz="1400" b="1" i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400" b="1" i="0" dirty="0">
                <a:solidFill>
                  <a:schemeClr val="tx1"/>
                </a:solidFill>
                <a:latin typeface="Arial" charset="0"/>
              </a:rPr>
              <a:t>{K</a:t>
            </a:r>
            <a:r>
              <a:rPr lang="en-US" sz="1400" b="1" i="0" baseline="-25000" dirty="0">
                <a:solidFill>
                  <a:schemeClr val="tx1"/>
                </a:solidFill>
                <a:latin typeface="Arial" charset="0"/>
              </a:rPr>
              <a:t>C,TGS</a:t>
            </a:r>
            <a:r>
              <a:rPr lang="en-US" sz="1400" b="1" i="0" dirty="0">
                <a:solidFill>
                  <a:schemeClr val="tx1"/>
                </a:solidFill>
                <a:latin typeface="Arial" charset="0"/>
              </a:rPr>
              <a:t>}K</a:t>
            </a:r>
            <a:r>
              <a:rPr lang="en-US" sz="1400" b="1" i="0" baseline="-25000" dirty="0">
                <a:solidFill>
                  <a:schemeClr val="tx1"/>
                </a:solidFill>
                <a:latin typeface="Arial" charset="0"/>
              </a:rPr>
              <a:t>C</a:t>
            </a:r>
          </a:p>
          <a:p>
            <a:pPr>
              <a:spcBef>
                <a:spcPct val="0"/>
              </a:spcBef>
            </a:pPr>
            <a:r>
              <a:rPr lang="en-US" sz="1400" b="1" dirty="0">
                <a:latin typeface="Arial" charset="0"/>
              </a:rPr>
              <a:t>where T</a:t>
            </a:r>
            <a:r>
              <a:rPr lang="en-US" sz="1400" b="1" baseline="-25000" dirty="0">
                <a:latin typeface="Arial" charset="0"/>
              </a:rPr>
              <a:t>C,TGS</a:t>
            </a:r>
            <a:r>
              <a:rPr lang="en-US" sz="1400" b="1" dirty="0">
                <a:latin typeface="Arial" charset="0"/>
              </a:rPr>
              <a:t> = TGS, {C, C-</a:t>
            </a:r>
            <a:r>
              <a:rPr lang="en-US" sz="1400" b="1" dirty="0" err="1">
                <a:latin typeface="Arial" charset="0"/>
              </a:rPr>
              <a:t>addr</a:t>
            </a:r>
            <a:r>
              <a:rPr lang="en-US" sz="1400" b="1" dirty="0">
                <a:latin typeface="Arial" charset="0"/>
              </a:rPr>
              <a:t>, lifetime, K</a:t>
            </a:r>
            <a:r>
              <a:rPr lang="en-US" sz="1400" b="1" baseline="-25000" dirty="0">
                <a:latin typeface="Arial" charset="0"/>
              </a:rPr>
              <a:t>C,TGS</a:t>
            </a:r>
            <a:r>
              <a:rPr lang="en-US" sz="1400" b="1" dirty="0">
                <a:latin typeface="Arial" charset="0"/>
              </a:rPr>
              <a:t>}K</a:t>
            </a:r>
            <a:r>
              <a:rPr lang="en-US" sz="1400" b="1" baseline="-25000" dirty="0">
                <a:latin typeface="Arial" charset="0"/>
              </a:rPr>
              <a:t>TGS</a:t>
            </a:r>
          </a:p>
        </p:txBody>
      </p:sp>
      <p:pic>
        <p:nvPicPr>
          <p:cNvPr id="20492" name="Picture 12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22525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PC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84725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362825D-DF0A-4CCA-AEEE-D817B1C4E309}" type="slidenum">
              <a:rPr lang="en-US"/>
              <a:pPr/>
              <a:t>25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064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Basic Kerberos Protocol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649412"/>
            <a:ext cx="8415338" cy="437038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dirty="0"/>
              <a:t>Phase 2: C gets a Ticket for S</a:t>
            </a:r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n-US" sz="2800" dirty="0"/>
              <a:t>C requests a ticket to communicate with S from the ticket-granting service (TGS)</a:t>
            </a:r>
          </a:p>
          <a:p>
            <a:pPr marL="1112838" lvl="1" indent="-533400"/>
            <a:r>
              <a:rPr lang="en-US" sz="2400" dirty="0"/>
              <a:t>C sends TGT to S along with an authenticator requesting a ticket from C to S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/>
              <a:t>C </a:t>
            </a:r>
            <a:r>
              <a:rPr lang="en-US" sz="2800" dirty="0">
                <a:sym typeface="Wingdings" pitchFamily="2" charset="2"/>
              </a:rPr>
              <a:t></a:t>
            </a:r>
            <a:r>
              <a:rPr lang="en-US" sz="2800" dirty="0"/>
              <a:t>  TGS: {A</a:t>
            </a:r>
            <a:r>
              <a:rPr lang="en-US" sz="2800" baseline="-25000" dirty="0"/>
              <a:t>C,S</a:t>
            </a:r>
            <a:r>
              <a:rPr lang="en-US" sz="2800" dirty="0"/>
              <a:t>}K</a:t>
            </a:r>
            <a:r>
              <a:rPr lang="en-US" sz="2800" baseline="-25000" dirty="0"/>
              <a:t>C,TGS</a:t>
            </a:r>
            <a:r>
              <a:rPr lang="en-US" sz="2800" dirty="0"/>
              <a:t> ,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C,TGS</a:t>
            </a:r>
            <a:endParaRPr lang="en-US" sz="2800" baseline="-25000" dirty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/>
              <a:t>where </a:t>
            </a:r>
            <a:r>
              <a:rPr lang="en-US" sz="2800" dirty="0" err="1"/>
              <a:t>A</a:t>
            </a:r>
            <a:r>
              <a:rPr lang="en-US" sz="2800" baseline="-25000" dirty="0" err="1"/>
              <a:t>c,s</a:t>
            </a:r>
            <a:r>
              <a:rPr lang="en-US" sz="2800" dirty="0"/>
              <a:t> = {c, timestamp, opt. </a:t>
            </a:r>
            <a:r>
              <a:rPr lang="en-US" sz="2800" dirty="0" err="1" smtClean="0"/>
              <a:t>subkey</a:t>
            </a:r>
            <a:r>
              <a:rPr lang="en-US" sz="2800" dirty="0" smtClean="0"/>
              <a:t>}</a:t>
            </a:r>
          </a:p>
          <a:p>
            <a:pPr marL="1112838" lvl="1" indent="-533400"/>
            <a:r>
              <a:rPr lang="en-US" sz="2400" dirty="0" smtClean="0"/>
              <a:t>First part proves to TGS that C knows the session key</a:t>
            </a:r>
          </a:p>
          <a:p>
            <a:pPr marL="1112838" lvl="1" indent="-533400"/>
            <a:r>
              <a:rPr lang="en-US" sz="2400" dirty="0" smtClean="0"/>
              <a:t>Second </a:t>
            </a:r>
            <a:r>
              <a:rPr lang="en-US" sz="2400" dirty="0"/>
              <a:t>part is the TGT C got from the KDC</a:t>
            </a:r>
          </a:p>
        </p:txBody>
      </p:sp>
    </p:spTree>
    <p:extLst>
      <p:ext uri="{BB962C8B-B14F-4D97-AF65-F5344CB8AC3E}">
        <p14:creationId xmlns:p14="http://schemas.microsoft.com/office/powerpoint/2010/main" val="5962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7D0E07F-E67C-486C-8EF2-DBF9B36B33B6}" type="slidenum">
              <a:rPr lang="en-US"/>
              <a:pPr/>
              <a:t>26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10350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Basic Kerberos Protocol (4)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2043113"/>
            <a:ext cx="8415338" cy="42052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Phase 2: C gets a Ticket for S</a:t>
            </a:r>
          </a:p>
          <a:p>
            <a:pPr marL="609600" indent="-609600">
              <a:buFont typeface="Wingdings" pitchFamily="2" charset="2"/>
              <a:buAutoNum type="arabicPeriod" startAt="4"/>
            </a:pPr>
            <a:r>
              <a:rPr lang="en-US" dirty="0"/>
              <a:t>TGS returns a ticket for C to talk to 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	(Just like step 2 above...)</a:t>
            </a:r>
          </a:p>
          <a:p>
            <a:pPr marL="1112838" lvl="1" indent="-533400" algn="ctr">
              <a:buFont typeface="Wingdings" pitchFamily="2" charset="2"/>
              <a:buNone/>
            </a:pPr>
            <a:r>
              <a:rPr lang="en-US" dirty="0"/>
              <a:t>TGS </a:t>
            </a:r>
            <a:r>
              <a:rPr lang="en-US" dirty="0">
                <a:sym typeface="Wingdings" pitchFamily="2" charset="2"/>
              </a:rPr>
              <a:t> C</a:t>
            </a:r>
            <a:r>
              <a:rPr lang="en-US" dirty="0"/>
              <a:t>: </a:t>
            </a:r>
            <a:r>
              <a:rPr lang="en-US" dirty="0" smtClean="0"/>
              <a:t>T</a:t>
            </a:r>
            <a:r>
              <a:rPr lang="en-US" baseline="-25000" dirty="0" smtClean="0"/>
              <a:t>C,S </a:t>
            </a:r>
            <a:r>
              <a:rPr lang="en-US" dirty="0"/>
              <a:t>, {</a:t>
            </a:r>
            <a:r>
              <a:rPr lang="en-US" dirty="0" smtClean="0"/>
              <a:t>K</a:t>
            </a:r>
            <a:r>
              <a:rPr lang="en-US" baseline="-25000" dirty="0" smtClean="0"/>
              <a:t>C,S</a:t>
            </a:r>
            <a:r>
              <a:rPr lang="en-US" dirty="0" smtClean="0"/>
              <a:t>}K</a:t>
            </a:r>
            <a:r>
              <a:rPr lang="en-US" baseline="-25000" dirty="0" smtClean="0"/>
              <a:t>C,TGS</a:t>
            </a:r>
          </a:p>
          <a:p>
            <a:pPr marL="1112838" lvl="1" indent="-533400" algn="ctr">
              <a:buFont typeface="Wingdings" pitchFamily="2" charset="2"/>
              <a:buNone/>
            </a:pPr>
            <a:r>
              <a:rPr lang="en-US" dirty="0" smtClean="0"/>
              <a:t>Where T</a:t>
            </a:r>
            <a:r>
              <a:rPr lang="en-US" baseline="-25000" dirty="0" smtClean="0"/>
              <a:t>C,S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S, </a:t>
            </a:r>
            <a:r>
              <a:rPr lang="en-US" dirty="0"/>
              <a:t>{C, C-</a:t>
            </a:r>
            <a:r>
              <a:rPr lang="en-US" dirty="0" err="1"/>
              <a:t>addr</a:t>
            </a:r>
            <a:r>
              <a:rPr lang="en-US" dirty="0"/>
              <a:t>, lifetime, </a:t>
            </a:r>
            <a:r>
              <a:rPr lang="en-US" dirty="0" smtClean="0"/>
              <a:t>K</a:t>
            </a:r>
            <a:r>
              <a:rPr lang="en-US" baseline="-25000" dirty="0" smtClean="0"/>
              <a:t>C,S</a:t>
            </a:r>
            <a:r>
              <a:rPr lang="en-US" dirty="0" smtClean="0"/>
              <a:t>}K</a:t>
            </a:r>
            <a:r>
              <a:rPr lang="en-US" baseline="-25000" dirty="0" smtClean="0"/>
              <a:t>S</a:t>
            </a:r>
            <a:endParaRPr lang="en-US" baseline="-25000" dirty="0"/>
          </a:p>
          <a:p>
            <a:pPr marL="1112838" lvl="1" indent="-533400" algn="ctr">
              <a:buFont typeface="Wingdings" pitchFamily="2" charset="2"/>
              <a:buNone/>
            </a:pPr>
            <a:endParaRPr lang="en-US" baseline="-25000" dirty="0" smtClean="0"/>
          </a:p>
          <a:p>
            <a:pPr marL="1112838" lvl="1" indent="-533400"/>
            <a:r>
              <a:rPr lang="en-US" dirty="0" smtClean="0"/>
              <a:t>Only </a:t>
            </a:r>
            <a:r>
              <a:rPr lang="en-US" dirty="0"/>
              <a:t>S can decrypt the ticket T</a:t>
            </a:r>
            <a:r>
              <a:rPr lang="en-US" baseline="-25000" dirty="0"/>
              <a:t>C,S</a:t>
            </a:r>
            <a:endParaRPr lang="en-US" dirty="0"/>
          </a:p>
          <a:p>
            <a:pPr marL="1112838" lvl="1" indent="-533400"/>
            <a:r>
              <a:rPr lang="en-US" dirty="0"/>
              <a:t>C can unlock the second part to retrieve K</a:t>
            </a:r>
            <a:r>
              <a:rPr lang="en-US" baseline="-25000" dirty="0"/>
              <a:t>C,S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841335C-6C67-484D-9F8E-E11671D0B6C2}" type="slidenum">
              <a:rPr lang="en-US"/>
              <a:pPr/>
              <a:t>27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3975" y="6080125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96875" y="904875"/>
            <a:ext cx="8172450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Picture of a Kerberos Realm 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2458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711575" y="3551237"/>
            <a:ext cx="1981200" cy="144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559175" y="3398837"/>
            <a:ext cx="2057400" cy="144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78375" y="1951037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Ticket Granting Server (TGS)</a:t>
            </a:r>
          </a:p>
        </p:txBody>
      </p:sp>
      <p:sp>
        <p:nvSpPr>
          <p:cNvPr id="2458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775" y="3017837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C 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  TGS: {A</a:t>
            </a:r>
            <a:r>
              <a:rPr lang="en-US" sz="1800" b="1" i="0" baseline="-25000" dirty="0">
                <a:solidFill>
                  <a:schemeClr val="tx1"/>
                </a:solidFill>
                <a:latin typeface="Arial" charset="0"/>
              </a:rPr>
              <a:t>C,S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}K</a:t>
            </a:r>
            <a:r>
              <a:rPr lang="en-US" sz="1800" b="1" i="0" baseline="-25000" dirty="0">
                <a:solidFill>
                  <a:schemeClr val="tx1"/>
                </a:solidFill>
                <a:latin typeface="Arial" charset="0"/>
              </a:rPr>
              <a:t>C,TGS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 , 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800" b="1" i="0" baseline="-25000" dirty="0" smtClean="0">
                <a:solidFill>
                  <a:schemeClr val="tx1"/>
                </a:solidFill>
                <a:latin typeface="Arial" charset="0"/>
              </a:rPr>
              <a:t>C,TGS</a:t>
            </a:r>
            <a:endParaRPr lang="en-US" sz="1800" b="1" i="0" baseline="-25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where </a:t>
            </a:r>
            <a:r>
              <a:rPr lang="en-US" sz="1800" b="1" i="0" dirty="0" err="1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sz="1800" b="1" i="0" baseline="-25000" dirty="0" err="1">
                <a:solidFill>
                  <a:schemeClr val="tx1"/>
                </a:solidFill>
                <a:latin typeface="Arial" charset="0"/>
              </a:rPr>
              <a:t>c,s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 = {c, timestamp, opt. </a:t>
            </a:r>
            <a:r>
              <a:rPr lang="en-US" sz="1800" b="1" i="0" dirty="0" err="1" smtClean="0">
                <a:solidFill>
                  <a:schemeClr val="tx1"/>
                </a:solidFill>
                <a:latin typeface="Arial" charset="0"/>
              </a:rPr>
              <a:t>subkey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sz="1800" b="1" i="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2850" y="4327525"/>
            <a:ext cx="3172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TGS 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 C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800" b="1" i="0" baseline="-25000" dirty="0" smtClean="0">
                <a:solidFill>
                  <a:schemeClr val="tx1"/>
                </a:solidFill>
                <a:latin typeface="Arial" charset="0"/>
              </a:rPr>
              <a:t>C,S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, {K</a:t>
            </a:r>
            <a:r>
              <a:rPr lang="en-US" sz="1800" b="1" i="0" baseline="-25000" dirty="0">
                <a:solidFill>
                  <a:schemeClr val="tx1"/>
                </a:solidFill>
                <a:latin typeface="Arial" charset="0"/>
              </a:rPr>
              <a:t>C,S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}K</a:t>
            </a:r>
            <a:r>
              <a:rPr lang="en-US" sz="1800" b="1" i="0" baseline="-25000" dirty="0">
                <a:solidFill>
                  <a:schemeClr val="tx1"/>
                </a:solidFill>
                <a:latin typeface="Arial" charset="0"/>
              </a:rPr>
              <a:t>C,TGS</a:t>
            </a:r>
          </a:p>
        </p:txBody>
      </p:sp>
      <p:pic>
        <p:nvPicPr>
          <p:cNvPr id="24587" name="Picture 11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636837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PC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46637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AB8AA2D-23B1-4D1A-A994-23CF7B80EBF8}" type="slidenum">
              <a:rPr lang="en-US"/>
              <a:pPr/>
              <a:t>28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9588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Basic Kerberos Protocol (5)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951038"/>
            <a:ext cx="8415338" cy="345916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Phase 3: C communicates with S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dirty="0"/>
              <a:t>C sends the ticket to S along with an authenticator to establish a shared secret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dirty="0"/>
              <a:t>C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 S: {A</a:t>
            </a:r>
            <a:r>
              <a:rPr lang="en-US" baseline="-25000" dirty="0"/>
              <a:t>C,S</a:t>
            </a:r>
            <a:r>
              <a:rPr lang="en-US" dirty="0"/>
              <a:t>}K</a:t>
            </a:r>
            <a:r>
              <a:rPr lang="en-US" baseline="-25000" dirty="0"/>
              <a:t>C,S</a:t>
            </a:r>
            <a:r>
              <a:rPr lang="en-US" dirty="0"/>
              <a:t> , </a:t>
            </a:r>
            <a:r>
              <a:rPr lang="en-US" dirty="0" smtClean="0"/>
              <a:t>T</a:t>
            </a:r>
            <a:r>
              <a:rPr lang="en-US" baseline="-25000" dirty="0" smtClean="0"/>
              <a:t>C,S</a:t>
            </a:r>
            <a:endParaRPr lang="en-US" baseline="-25000" dirty="0"/>
          </a:p>
          <a:p>
            <a:pPr marL="609600" indent="-609600" algn="ctr">
              <a:buFont typeface="Wingdings" pitchFamily="2" charset="2"/>
              <a:buNone/>
            </a:pPr>
            <a:r>
              <a:rPr lang="en-US" dirty="0"/>
              <a:t>where </a:t>
            </a:r>
            <a:r>
              <a:rPr lang="en-US" dirty="0" err="1"/>
              <a:t>A</a:t>
            </a:r>
            <a:r>
              <a:rPr lang="en-US" baseline="-25000" dirty="0" err="1"/>
              <a:t>c,s</a:t>
            </a:r>
            <a:r>
              <a:rPr lang="en-US" dirty="0"/>
              <a:t> = {c, timestamp, opt. </a:t>
            </a:r>
            <a:r>
              <a:rPr lang="en-US" dirty="0" err="1" smtClean="0"/>
              <a:t>subkey</a:t>
            </a:r>
            <a:r>
              <a:rPr lang="en-US" dirty="0" smtClean="0"/>
              <a:t>}</a:t>
            </a:r>
          </a:p>
          <a:p>
            <a:pPr marL="609600" lvl="1" indent="-609600" algn="ctr">
              <a:buClr>
                <a:schemeClr val="accent3"/>
              </a:buClr>
              <a:buSzPct val="95000"/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C,S</a:t>
            </a:r>
            <a:r>
              <a:rPr lang="en-US" dirty="0" smtClean="0"/>
              <a:t> </a:t>
            </a:r>
            <a:r>
              <a:rPr lang="en-US" dirty="0"/>
              <a:t>= S, {C, C-</a:t>
            </a:r>
            <a:r>
              <a:rPr lang="en-US" dirty="0" err="1"/>
              <a:t>addr</a:t>
            </a:r>
            <a:r>
              <a:rPr lang="en-US" dirty="0"/>
              <a:t>, lifetime, K</a:t>
            </a:r>
            <a:r>
              <a:rPr lang="en-US" baseline="-25000" dirty="0"/>
              <a:t>C,S</a:t>
            </a:r>
            <a:r>
              <a:rPr lang="en-US" dirty="0"/>
              <a:t>}K</a:t>
            </a:r>
            <a:r>
              <a:rPr lang="en-US" baseline="-25000" dirty="0"/>
              <a:t>S</a:t>
            </a:r>
          </a:p>
          <a:p>
            <a:pPr marL="609600" indent="-609600" algn="ctr">
              <a:buFont typeface="Wingdings" pitchFamily="2" charset="2"/>
              <a:buNone/>
            </a:pPr>
            <a:endParaRPr lang="en-US" baseline="-25000" dirty="0"/>
          </a:p>
          <a:p>
            <a:pPr marL="1112838" lvl="1" indent="-533400"/>
            <a:r>
              <a:rPr lang="en-US" dirty="0"/>
              <a:t>S decrypts the ticket T</a:t>
            </a:r>
            <a:r>
              <a:rPr lang="en-US" baseline="-25000" dirty="0"/>
              <a:t>C,S</a:t>
            </a:r>
            <a:r>
              <a:rPr lang="en-US" dirty="0"/>
              <a:t> to get the shared secret K</a:t>
            </a:r>
            <a:r>
              <a:rPr lang="en-US" baseline="-25000" dirty="0"/>
              <a:t>C,S </a:t>
            </a:r>
            <a:r>
              <a:rPr lang="en-US" dirty="0"/>
              <a:t>needed to communicate securely with 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376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EB31E19-F8E1-404C-9269-E95616323C1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9588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Basic Kerberos Protocol (6)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951038"/>
            <a:ext cx="8415338" cy="39163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Phase 3: C communicates with S</a:t>
            </a:r>
          </a:p>
          <a:p>
            <a:pPr marL="609600" indent="-609600">
              <a:buFont typeface="Wingdings" pitchFamily="2" charset="2"/>
              <a:buAutoNum type="arabicPeriod" startAt="6"/>
            </a:pPr>
            <a:r>
              <a:rPr lang="en-US" dirty="0" smtClean="0"/>
              <a:t>S decrypts the ticket to obtain the K</a:t>
            </a:r>
            <a:r>
              <a:rPr lang="en-US" baseline="-25000" dirty="0" smtClean="0"/>
              <a:t>C,S </a:t>
            </a:r>
            <a:r>
              <a:rPr lang="en-US" dirty="0" smtClean="0"/>
              <a:t>and replies to C with proof of possession of the shared secret (optional step)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dirty="0" smtClean="0"/>
              <a:t>S </a:t>
            </a:r>
            <a:r>
              <a:rPr lang="en-US" dirty="0" smtClean="0">
                <a:sym typeface="Wingdings" pitchFamily="2" charset="2"/>
              </a:rPr>
              <a:t> C</a:t>
            </a:r>
            <a:r>
              <a:rPr lang="en-US" dirty="0" smtClean="0"/>
              <a:t>: {timestamp, opt. </a:t>
            </a:r>
            <a:r>
              <a:rPr lang="en-US" dirty="0" err="1" smtClean="0"/>
              <a:t>subkey</a:t>
            </a:r>
            <a:r>
              <a:rPr lang="en-US" dirty="0" smtClean="0"/>
              <a:t>}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c,s</a:t>
            </a:r>
            <a:endParaRPr lang="en-US" baseline="-25000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	Notice that S had to decrypt the authenticator, extract the timestamp &amp; opt. </a:t>
            </a:r>
            <a:r>
              <a:rPr lang="en-US" dirty="0" err="1" smtClean="0"/>
              <a:t>subkey</a:t>
            </a:r>
            <a:r>
              <a:rPr lang="en-US" dirty="0" smtClean="0"/>
              <a:t>, and re-encrypt those two components with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c,s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689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 Authentication Codes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45408"/>
            <a:ext cx="8229600" cy="40457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/>
              <a:t>MAC key 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/>
              <a:t>, plaintext </a:t>
            </a:r>
            <a:r>
              <a:rPr lang="en-US" i="1" dirty="0" smtClean="0">
                <a:solidFill>
                  <a:schemeClr val="accent5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dirty="0" err="1" smtClean="0"/>
              <a:t>ciphertext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=E(</a:t>
            </a:r>
            <a:r>
              <a:rPr lang="en-US" i="1" dirty="0" smtClean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).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>
                <a:solidFill>
                  <a:schemeClr val="accent5"/>
                </a:solidFill>
              </a:rPr>
              <a:t>MAC=H(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>
                <a:solidFill>
                  <a:schemeClr val="accent5"/>
                </a:solidFill>
              </a:rPr>
              <a:t>,</a:t>
            </a:r>
            <a:r>
              <a:rPr lang="en-US" i="1" dirty="0" smtClean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)?   MAC=H(</a:t>
            </a:r>
            <a:r>
              <a:rPr lang="en-US" i="1" dirty="0" smtClean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,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>
                <a:solidFill>
                  <a:schemeClr val="accent5"/>
                </a:solidFill>
              </a:rPr>
              <a:t>)?</a:t>
            </a:r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>
                <a:solidFill>
                  <a:schemeClr val="accent5"/>
                </a:solidFill>
              </a:rPr>
              <a:t>MAC=H(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>
                <a:solidFill>
                  <a:schemeClr val="accent5"/>
                </a:solidFill>
              </a:rPr>
              <a:t>,</a:t>
            </a:r>
            <a:r>
              <a:rPr lang="en-US" i="1" dirty="0" smtClean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)?   MAC=H(</a:t>
            </a:r>
            <a:r>
              <a:rPr lang="en-US" i="1" dirty="0" smtClean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,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>
                <a:solidFill>
                  <a:schemeClr val="accent5"/>
                </a:solidFill>
              </a:rPr>
              <a:t>)?</a:t>
            </a:r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dirty="0" smtClean="0">
              <a:solidFill>
                <a:srgbClr val="99FF33"/>
              </a:solidFill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/>
              <a:t>There are weaknesses with </a:t>
            </a:r>
            <a:r>
              <a:rPr lang="en-US" i="1" dirty="0" smtClean="0"/>
              <a:t>all</a:t>
            </a:r>
            <a:r>
              <a:rPr lang="en-US" dirty="0" smtClean="0"/>
              <a:t> of the above.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>
                <a:solidFill>
                  <a:schemeClr val="accent5"/>
                </a:solidFill>
              </a:rPr>
              <a:t>HMAC = H(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>
                <a:solidFill>
                  <a:schemeClr val="accent5"/>
                </a:solidFill>
              </a:rPr>
              <a:t>,H(</a:t>
            </a:r>
            <a:r>
              <a:rPr lang="en-US" i="1" dirty="0" smtClean="0">
                <a:solidFill>
                  <a:schemeClr val="accent5"/>
                </a:solidFill>
              </a:rPr>
              <a:t>K</a:t>
            </a:r>
            <a:r>
              <a:rPr lang="en-US" dirty="0" smtClean="0">
                <a:solidFill>
                  <a:schemeClr val="accent5"/>
                </a:solidFill>
              </a:rPr>
              <a:t>,</a:t>
            </a:r>
            <a:r>
              <a:rPr lang="en-US" i="1" dirty="0" smtClean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))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649310"/>
      </p:ext>
    </p:extLst>
  </p:cSld>
  <p:clrMapOvr>
    <a:masterClrMapping/>
  </p:clrMapOvr>
  <p:transition advTm="15755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9B42FB8-15C1-43E6-9E4D-01430CB4ADA0}" type="slidenum">
              <a:rPr lang="en-US"/>
              <a:pPr/>
              <a:t>30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9400" y="382428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96875" y="228600"/>
            <a:ext cx="8172450" cy="1409700"/>
          </a:xfrm>
        </p:spPr>
        <p:txBody>
          <a:bodyPr/>
          <a:lstStyle/>
          <a:p>
            <a:r>
              <a:rPr lang="en-US"/>
              <a:t>Picture of a Kerberos Realm 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36576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2867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95600" y="3200400"/>
            <a:ext cx="3505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95600" y="3429000"/>
            <a:ext cx="3505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14600" y="1828800"/>
            <a:ext cx="495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C 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  S: 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{A</a:t>
            </a:r>
            <a:r>
              <a:rPr lang="en-US" sz="1800" b="1" i="0" baseline="-25000" dirty="0" smtClean="0">
                <a:solidFill>
                  <a:schemeClr val="tx1"/>
                </a:solidFill>
                <a:latin typeface="Arial" charset="0"/>
              </a:rPr>
              <a:t>C,S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}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K</a:t>
            </a:r>
            <a:r>
              <a:rPr lang="en-US" b="1" baseline="-25000" dirty="0" err="1" smtClean="0">
                <a:latin typeface="Arial" charset="0"/>
              </a:rPr>
              <a:t>c,s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, T</a:t>
            </a:r>
            <a:r>
              <a:rPr lang="en-US" sz="1800" b="1" i="0" baseline="-25000" dirty="0" smtClean="0">
                <a:solidFill>
                  <a:schemeClr val="tx1"/>
                </a:solidFill>
                <a:latin typeface="Arial" charset="0"/>
              </a:rPr>
              <a:t>C,S</a:t>
            </a:r>
            <a:endParaRPr lang="en-US" sz="1800" b="1" i="0" baseline="-25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where </a:t>
            </a:r>
            <a:r>
              <a:rPr lang="en-US" sz="1800" b="1" i="0" dirty="0" err="1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sz="1800" b="1" i="0" baseline="-25000" dirty="0" err="1">
                <a:solidFill>
                  <a:schemeClr val="tx1"/>
                </a:solidFill>
                <a:latin typeface="Arial" charset="0"/>
              </a:rPr>
              <a:t>c,s</a:t>
            </a:r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 = {c, </a:t>
            </a:r>
            <a:r>
              <a:rPr lang="en-US" sz="1800" b="1" i="0" dirty="0" smtClean="0">
                <a:solidFill>
                  <a:schemeClr val="tx1"/>
                </a:solidFill>
                <a:latin typeface="Arial" charset="0"/>
              </a:rPr>
              <a:t>timestamp, opt. </a:t>
            </a:r>
            <a:r>
              <a:rPr lang="en-US" sz="1800" b="1" i="0" dirty="0" err="1" smtClean="0">
                <a:solidFill>
                  <a:schemeClr val="tx1"/>
                </a:solidFill>
                <a:latin typeface="Arial" charset="0"/>
              </a:rPr>
              <a:t>subkey</a:t>
            </a:r>
            <a:r>
              <a:rPr lang="en-US" b="1" dirty="0" smtClean="0">
                <a:latin typeface="Arial" charset="0"/>
              </a:rPr>
              <a:t>}</a:t>
            </a:r>
            <a:endParaRPr lang="en-US" sz="1800" b="1" i="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8738" y="4281488"/>
            <a:ext cx="4106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S </a:t>
            </a:r>
            <a:r>
              <a:rPr lang="en-US" sz="1800" b="1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 C</a:t>
            </a: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: {timestamp, opt. subkey}K</a:t>
            </a:r>
            <a:r>
              <a:rPr lang="en-US" sz="1800" b="1" i="0" baseline="-25000">
                <a:solidFill>
                  <a:schemeClr val="tx1"/>
                </a:solidFill>
                <a:latin typeface="Arial" charset="0"/>
              </a:rPr>
              <a:t>c,s</a:t>
            </a:r>
          </a:p>
        </p:txBody>
      </p:sp>
      <p:pic>
        <p:nvPicPr>
          <p:cNvPr id="28683" name="Picture 11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PC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35A1E74-5F16-49E6-A545-FF69A397C606}" type="slidenum">
              <a:rPr lang="en-US"/>
              <a:pPr/>
              <a:t>31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1722437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Distribution </a:t>
            </a:r>
          </a:p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Center (KDC)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82800" y="6003925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396875" y="904875"/>
            <a:ext cx="8172450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Picture of a Kerberos Realm 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5200" y="5837237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307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438400" y="3475037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590800" y="3551237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200400" y="3475037"/>
            <a:ext cx="1981200" cy="144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048000" y="3322637"/>
            <a:ext cx="2057400" cy="144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429000" y="5380037"/>
            <a:ext cx="3505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429000" y="5608637"/>
            <a:ext cx="3505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1874837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Ticket Granting Server (TGS)</a:t>
            </a:r>
          </a:p>
        </p:txBody>
      </p:sp>
      <p:sp>
        <p:nvSpPr>
          <p:cNvPr id="30737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" y="3856037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TGT Request</a:t>
            </a:r>
            <a:endParaRPr lang="en-US" sz="1800" i="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3856037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TGT</a:t>
            </a:r>
            <a:endParaRPr lang="en-US" sz="1800" i="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1400" y="3094037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Ticket</a:t>
            </a:r>
            <a:br>
              <a:rPr lang="en-US" sz="1800" i="0">
                <a:solidFill>
                  <a:schemeClr val="tx1"/>
                </a:solidFill>
                <a:latin typeface="Arial" charset="0"/>
              </a:rPr>
            </a:br>
            <a:r>
              <a:rPr lang="en-US" sz="1800" i="0">
                <a:solidFill>
                  <a:schemeClr val="tx1"/>
                </a:solidFill>
                <a:latin typeface="Arial" charset="0"/>
              </a:rPr>
              <a:t>Request</a:t>
            </a:r>
            <a:endParaRPr lang="en-US" sz="1800" i="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4160837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Ticket</a:t>
            </a:r>
            <a:endParaRPr lang="en-US" sz="1800" i="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62400" y="4922837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Ticket + service request</a:t>
            </a:r>
            <a:endParaRPr lang="en-US" sz="1800" i="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19600" y="5761037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“Do some stuff”</a:t>
            </a:r>
            <a:endParaRPr lang="en-US" sz="1800" i="0" baseline="-25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43" name="Picture 23" descr="SQL sm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70437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4" name="Picture 24" descr="PC sm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70437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5" name="Picture 25" descr="SQL sm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60637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6" name="Picture 26" descr="SQL sm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08237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Thoughts on Kerberos...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Only the KDC needs to know the user’s password (used to generate the shared secret)</a:t>
            </a:r>
          </a:p>
          <a:p>
            <a:pPr lvl="1"/>
            <a:r>
              <a:rPr lang="en-US" smtClean="0"/>
              <a:t>You can have multiple KDCs for redundancy, but they all need to have a copy of the username/password database</a:t>
            </a:r>
          </a:p>
          <a:p>
            <a:r>
              <a:rPr lang="en-US" smtClean="0"/>
              <a:t>Only the TGS needs to know the secret keys for the servers</a:t>
            </a:r>
          </a:p>
          <a:p>
            <a:pPr lvl="1"/>
            <a:r>
              <a:rPr lang="en-US" smtClean="0"/>
              <a:t>You can split KDC from TGS, but it is common for those two services to reside on the same physical machine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E6D591C-E634-4E5A-A637-2BA3BF7CFA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Thoughts on Kerberos...(2)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“Time” is very important in Kerberos</a:t>
            </a:r>
          </a:p>
          <a:p>
            <a:pPr lvl="1"/>
            <a:r>
              <a:rPr lang="en-US" smtClean="0"/>
              <a:t>All participants in the realm need accurate clocks</a:t>
            </a:r>
          </a:p>
          <a:p>
            <a:pPr lvl="1"/>
            <a:r>
              <a:rPr lang="en-US" smtClean="0"/>
              <a:t>Timestamps are used in authenticators to detect replay; if a host can be fooled about the current time, old authenticators could be replayed</a:t>
            </a:r>
          </a:p>
          <a:p>
            <a:pPr lvl="1"/>
            <a:r>
              <a:rPr lang="en-US" smtClean="0"/>
              <a:t>Tickets tend to have lifetimes on the order of hours, and replays are possible during the lifetime of the ticket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EB6DC19-640D-4748-979B-1D7EB3B7D3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Thoughts on Kerberos...(3)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Password-guessing attacks are possible</a:t>
            </a:r>
          </a:p>
          <a:p>
            <a:pPr lvl="1"/>
            <a:r>
              <a:rPr lang="en-US" dirty="0" smtClean="0"/>
              <a:t>Capture enough encrypted tickets and you can brute-force decrypt them to discover shared keys</a:t>
            </a:r>
          </a:p>
          <a:p>
            <a:r>
              <a:rPr lang="en-US" dirty="0" smtClean="0"/>
              <a:t>It’s </a:t>
            </a:r>
            <a:r>
              <a:rPr lang="en-US" dirty="0"/>
              <a:t>possible to screw up the implementation</a:t>
            </a:r>
          </a:p>
          <a:p>
            <a:pPr lvl="1"/>
            <a:r>
              <a:rPr lang="en-US" dirty="0"/>
              <a:t>In fact, Kerberos v4 had a colossal security breach due to bad implementations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EEF0360-D6DA-421A-BA8F-20F80D8E2F1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RNGs in Kerberos v4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Session keys were generated from a PRNG seeded with the XOR of the following:</a:t>
            </a:r>
          </a:p>
          <a:p>
            <a:pPr lvl="1"/>
            <a:r>
              <a:rPr lang="en-US" smtClean="0"/>
              <a:t>Time-of-day in seconds since 1/1/1970</a:t>
            </a:r>
          </a:p>
          <a:p>
            <a:pPr lvl="1"/>
            <a:r>
              <a:rPr lang="en-US" smtClean="0"/>
              <a:t>Process ID of the Kerberos server process</a:t>
            </a:r>
          </a:p>
          <a:p>
            <a:pPr lvl="1"/>
            <a:r>
              <a:rPr lang="en-US" smtClean="0"/>
              <a:t>Cumulative count of session keys generated</a:t>
            </a:r>
          </a:p>
          <a:p>
            <a:pPr lvl="1"/>
            <a:r>
              <a:rPr lang="en-US" smtClean="0"/>
              <a:t>Fractional part of time-of-day seconds</a:t>
            </a:r>
          </a:p>
          <a:p>
            <a:pPr lvl="1"/>
            <a:r>
              <a:rPr lang="en-US" smtClean="0"/>
              <a:t>Hostid of the machine running the server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0290CB1-BA35-486D-9ED8-912F8889F10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RNGs in Kerberos v4 (continued)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The seed is a 32-bit value, so while the session key is used for DES (64 bits long, normally 56 bits of entropy), it has only 32 bits of entropy</a:t>
            </a:r>
          </a:p>
          <a:p>
            <a:r>
              <a:rPr lang="en-US" smtClean="0"/>
              <a:t>What’s worse, the five values have predictable portions</a:t>
            </a:r>
          </a:p>
          <a:p>
            <a:pPr lvl="1"/>
            <a:r>
              <a:rPr lang="en-US" smtClean="0"/>
              <a:t>Time is completely predictable</a:t>
            </a:r>
          </a:p>
          <a:p>
            <a:pPr lvl="1"/>
            <a:r>
              <a:rPr lang="en-US" smtClean="0"/>
              <a:t>ProcessID is mostly predictable</a:t>
            </a:r>
          </a:p>
          <a:p>
            <a:pPr lvl="1"/>
            <a:r>
              <a:rPr lang="en-US" smtClean="0"/>
              <a:t>Even hostID has 12 predictable bits (of 32 total)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3564AA-A535-4B21-ACB8-E604232B7A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RNGs in Kerberos v4 (continued)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Of the 32 seed bits, only 20 bits really change with any frequency, so Kerberos v4 keys (in the MIT implementation) only have 20 bits of randomness</a:t>
            </a:r>
          </a:p>
          <a:p>
            <a:pPr lvl="1"/>
            <a:r>
              <a:rPr lang="en-US" smtClean="0"/>
              <a:t>They could be brute-force discovered in seconds</a:t>
            </a:r>
          </a:p>
          <a:p>
            <a:r>
              <a:rPr lang="en-US" smtClean="0"/>
              <a:t>The hole was in the MIT Kerberos sources for seven years!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D87F80E-6BE2-4BCD-9A0F-14D4A2BBFBF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SSL/TLS</a:t>
            </a:r>
          </a:p>
          <a:p>
            <a:r>
              <a:rPr lang="en-US" dirty="0" smtClean="0"/>
              <a:t>Public Key Infrastructure (PKI)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12A6915-B286-4A1C-ABB6-1F8FE9101817}" type="slidenum">
              <a:rPr lang="en-US"/>
              <a:pPr/>
              <a:t>39</a:t>
            </a:fld>
            <a:endParaRPr lang="en-US"/>
          </a:p>
        </p:txBody>
      </p:sp>
      <p:pic>
        <p:nvPicPr>
          <p:cNvPr id="38400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3912"/>
            <a:ext cx="7010400" cy="49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83820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App-Level Security: SSL/TLS</a:t>
            </a:r>
          </a:p>
        </p:txBody>
      </p:sp>
      <p:sp>
        <p:nvSpPr>
          <p:cNvPr id="384004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55296" y="6185451"/>
            <a:ext cx="304800" cy="304800"/>
          </a:xfrm>
          <a:prstGeom prst="ellips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HMAC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HMAC is a generic construction that build a MAC out of hash function (any hash function) and a secret key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cryptographic hash function, then the HMAC function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𝐻𝑀𝐴𝐶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((</a:t>
                </a:r>
                <a:r>
                  <a:rPr lang="en-US" i="1" dirty="0"/>
                  <a:t>K</a:t>
                </a:r>
                <a:r>
                  <a:rPr lang="en-US" dirty="0"/>
                  <a:t> ⊕ </a:t>
                </a:r>
                <a:r>
                  <a:rPr lang="en-US" dirty="0" err="1"/>
                  <a:t>opad</a:t>
                </a:r>
                <a:r>
                  <a:rPr lang="en-US" dirty="0"/>
                  <a:t>) ∥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((</a:t>
                </a:r>
                <a:r>
                  <a:rPr lang="en-US" i="1" dirty="0"/>
                  <a:t>K</a:t>
                </a:r>
                <a:r>
                  <a:rPr lang="en-US" dirty="0"/>
                  <a:t> ⊕ </a:t>
                </a:r>
                <a:r>
                  <a:rPr lang="en-US" dirty="0" err="1"/>
                  <a:t>ipad</a:t>
                </a:r>
                <a:r>
                  <a:rPr lang="en-US" dirty="0"/>
                  <a:t>) ∥ m</a:t>
                </a:r>
                <a:r>
                  <a:rPr lang="en-US" dirty="0" smtClean="0"/>
                  <a:t>))</a:t>
                </a:r>
              </a:p>
              <a:p>
                <a:r>
                  <a:rPr lang="en-US" dirty="0" err="1" smtClean="0"/>
                  <a:t>ipad</a:t>
                </a:r>
                <a:r>
                  <a:rPr lang="en-US" dirty="0" smtClean="0"/>
                  <a:t> = 0x36363636…36 (64 byte constant)</a:t>
                </a:r>
              </a:p>
              <a:p>
                <a:r>
                  <a:rPr lang="en-US" dirty="0" err="1" smtClean="0"/>
                  <a:t>opad</a:t>
                </a:r>
                <a:r>
                  <a:rPr lang="en-US" dirty="0" smtClean="0"/>
                  <a:t> = 0x5c5c5c5c…5c (64 byte constant)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SSL/PCT/TLS History</a:t>
            </a:r>
            <a:endParaRPr lang="en-US"/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1994:  Secure Sockets Layer (SSL) V2.0</a:t>
            </a:r>
          </a:p>
          <a:p>
            <a:r>
              <a:rPr lang="en-US" dirty="0" smtClean="0"/>
              <a:t>1995:  Private Communication Technology (PCT) V1.0</a:t>
            </a:r>
          </a:p>
          <a:p>
            <a:r>
              <a:rPr lang="en-US" dirty="0" smtClean="0"/>
              <a:t>1996:  Secure Sockets Layer (SSL) V3.0</a:t>
            </a:r>
          </a:p>
          <a:p>
            <a:r>
              <a:rPr lang="en-US" dirty="0" smtClean="0"/>
              <a:t>1997:  Private Communication Technology (PCT) V4.0</a:t>
            </a:r>
          </a:p>
          <a:p>
            <a:r>
              <a:rPr lang="en-US" dirty="0" smtClean="0"/>
              <a:t>1999:  Transport Layer Security (TLS) V1.0</a:t>
            </a:r>
          </a:p>
          <a:p>
            <a:r>
              <a:rPr lang="en-US" dirty="0" smtClean="0"/>
              <a:t>2006:  TLS V1.1 (RFC 4346)</a:t>
            </a:r>
          </a:p>
          <a:p>
            <a:r>
              <a:rPr lang="en-US" dirty="0" smtClean="0"/>
              <a:t>2008:  TLS V1.2 (RFC 5246)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E3B4F2F-FED2-492E-A817-C0A209810E2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0C6A612-481C-47E1-9576-686C5D0327E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Typical Scenario</a:t>
            </a:r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381000" y="19621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 smtClean="0">
                <a:solidFill>
                  <a:schemeClr val="accent1"/>
                </a:solidFill>
              </a:rPr>
              <a:t>You (client)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0425" y="19621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smtClean="0">
                <a:solidFill>
                  <a:schemeClr val="accent1"/>
                </a:solidFill>
              </a:rPr>
              <a:t>Merchant (server)</a:t>
            </a:r>
            <a:endParaRPr lang="en-US" u="sng">
              <a:solidFill>
                <a:schemeClr val="accent1"/>
              </a:solidFill>
            </a:endParaRPr>
          </a:p>
        </p:txBody>
      </p:sp>
      <p:sp>
        <p:nvSpPr>
          <p:cNvPr id="39936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28800" y="25908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828800" y="28194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28800" y="3048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8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828800" y="32766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9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828800" y="4572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828800" y="51816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1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828800" y="62484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2" name="Oval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5800" y="3429000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3" name="Oval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95800" y="3657600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4" name="Oval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95800" y="3886200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39167" y="4114800"/>
            <a:ext cx="2170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Let’s talk securely.</a:t>
            </a:r>
          </a:p>
        </p:txBody>
      </p:sp>
      <p:sp>
        <p:nvSpPr>
          <p:cNvPr id="399376" name="Text Box 1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67403" y="4724400"/>
            <a:ext cx="3113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my RSA public key.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52600" y="5388114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a symmetric key, encrypted with your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public key, that we can use to talk.</a:t>
            </a:r>
          </a:p>
        </p:txBody>
      </p:sp>
    </p:spTree>
    <p:extLst>
      <p:ext uri="{BB962C8B-B14F-4D97-AF65-F5344CB8AC3E}">
        <p14:creationId xmlns:p14="http://schemas.microsoft.com/office/powerpoint/2010/main" val="17482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E5D698D-C102-437A-8CE7-942B6869D26D}" type="slidenum">
              <a:rPr lang="en-US"/>
              <a:pPr/>
              <a:t>42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SSL/TLS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381000" y="21145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0425" y="21145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40038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28800" y="33528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0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828800" y="4572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1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28800" y="57912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2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39167" y="2895600"/>
            <a:ext cx="2170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Let’s talk securely.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67403" y="4114800"/>
            <a:ext cx="3113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my RSA public key.</a:t>
            </a:r>
          </a:p>
        </p:txBody>
      </p:sp>
      <p:sp>
        <p:nvSpPr>
          <p:cNvPr id="400394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52600" y="4930914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a symmetric key, encrypted with your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public key, that we can use to talk.</a:t>
            </a:r>
          </a:p>
        </p:txBody>
      </p:sp>
    </p:spTree>
    <p:extLst>
      <p:ext uri="{BB962C8B-B14F-4D97-AF65-F5344CB8AC3E}">
        <p14:creationId xmlns:p14="http://schemas.microsoft.com/office/powerpoint/2010/main" val="1670814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FF0E123-BF94-4CB8-8DBC-678C10D9E9DB}" type="slidenum">
              <a:rPr lang="en-US"/>
              <a:pPr/>
              <a:t>43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SSL/TLS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381000" y="18859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0425" y="18859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401413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28800" y="3429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4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828800" y="46482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5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28800" y="58674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6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74064" y="2590800"/>
            <a:ext cx="55006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are the protocols and ciphers I understand.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67403" y="4191000"/>
            <a:ext cx="3113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my RSA public key.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52600" y="4876800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a symmetric key, encrypted with your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public key, that we can use to talk.</a:t>
            </a:r>
          </a:p>
        </p:txBody>
      </p:sp>
    </p:spTree>
    <p:extLst>
      <p:ext uri="{BB962C8B-B14F-4D97-AF65-F5344CB8AC3E}">
        <p14:creationId xmlns:p14="http://schemas.microsoft.com/office/powerpoint/2010/main" val="2710095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B17FF2E-BF5B-43CD-A0B9-0C92F104C8A3}" type="slidenum">
              <a:rPr lang="en-US"/>
              <a:pPr/>
              <a:t>44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SSL/TLS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381000" y="17335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0425" y="17335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402437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33528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2438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81200" y="4572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2439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81200" y="57912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2440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74064" y="2514600"/>
            <a:ext cx="55006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are the protocols and ciphers I understand.</a:t>
            </a:r>
          </a:p>
        </p:txBody>
      </p:sp>
      <p:sp>
        <p:nvSpPr>
          <p:cNvPr id="402441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981200" y="4572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2442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3429000"/>
            <a:ext cx="518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is my public key and 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2"/>
                </a:solidFill>
              </a:rPr>
              <a:t>some other stuff.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52600" y="4800600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is a symmetric key, encrypted with your </a:t>
            </a:r>
            <a:br>
              <a:rPr lang="en-US" sz="2000" i="0">
                <a:solidFill>
                  <a:schemeClr val="tx1"/>
                </a:solidFill>
              </a:rPr>
            </a:br>
            <a:r>
              <a:rPr lang="en-US" sz="2000" i="0">
                <a:solidFill>
                  <a:schemeClr val="tx1"/>
                </a:solidFill>
              </a:rPr>
              <a:t>public key, that we can use to talk.</a:t>
            </a:r>
          </a:p>
        </p:txBody>
      </p:sp>
    </p:spTree>
    <p:extLst>
      <p:ext uri="{BB962C8B-B14F-4D97-AF65-F5344CB8AC3E}">
        <p14:creationId xmlns:p14="http://schemas.microsoft.com/office/powerpoint/2010/main" val="75912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871AC5-0CB8-4CBC-82F9-98170BA305AF}" type="slidenum">
              <a:rPr lang="en-US"/>
              <a:pPr/>
              <a:t>45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SSL/TLS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381000" y="17335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0425" y="17335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40346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28800" y="33528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346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828800" y="45720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346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28800" y="57912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3464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59763" y="2514600"/>
            <a:ext cx="55006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are the protocols and ciphers I understand.</a:t>
            </a:r>
          </a:p>
        </p:txBody>
      </p:sp>
      <p:sp>
        <p:nvSpPr>
          <p:cNvPr id="403465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1200" y="3429000"/>
            <a:ext cx="518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is my public key and</a:t>
            </a:r>
            <a:br>
              <a:rPr lang="en-US" sz="2000" i="0">
                <a:solidFill>
                  <a:schemeClr val="tx1"/>
                </a:solidFill>
              </a:rPr>
            </a:br>
            <a:r>
              <a:rPr lang="en-US" sz="2000" i="0">
                <a:solidFill>
                  <a:schemeClr val="tx1"/>
                </a:solidFill>
              </a:rPr>
              <a:t>some other stuff.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4572000"/>
            <a:ext cx="495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2000" i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Using your public key, I’ve encrypted a random symmetric key to you.</a:t>
            </a:r>
          </a:p>
        </p:txBody>
      </p:sp>
    </p:spTree>
    <p:extLst>
      <p:ext uri="{BB962C8B-B14F-4D97-AF65-F5344CB8AC3E}">
        <p14:creationId xmlns:p14="http://schemas.microsoft.com/office/powerpoint/2010/main" val="2083569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9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SSL/TLS</a:t>
            </a:r>
            <a:endParaRPr 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All subsequent secure messages are sent using the symmetric key and a keyed hash for message authentication.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75F9B94-47CD-46FA-8031-8F762E5FB52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6147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1910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five phases of SSL/TLS</a:t>
            </a:r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Negotiate the </a:t>
            </a:r>
            <a:r>
              <a:rPr lang="en-US" dirty="0" err="1" smtClean="0"/>
              <a:t>ciphersuite</a:t>
            </a:r>
            <a:r>
              <a:rPr lang="en-US" dirty="0" smtClean="0"/>
              <a:t> to be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the shared session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authenticates the server</a:t>
            </a:r>
            <a:br>
              <a:rPr lang="en-US" dirty="0" smtClean="0"/>
            </a:br>
            <a:r>
              <a:rPr lang="en-US" dirty="0" smtClean="0"/>
              <a:t>(“server </a:t>
            </a:r>
            <a:r>
              <a:rPr lang="en-US" dirty="0" err="1" smtClean="0"/>
              <a:t>auth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Optional, but almost always done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authenticates the client</a:t>
            </a:r>
            <a:br>
              <a:rPr lang="en-US" dirty="0" smtClean="0"/>
            </a:br>
            <a:r>
              <a:rPr lang="en-US" dirty="0" smtClean="0"/>
              <a:t>(“client </a:t>
            </a:r>
            <a:r>
              <a:rPr lang="en-US" dirty="0" err="1" smtClean="0"/>
              <a:t>auth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Optional, and almost never done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Authenticate previously exchanged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30969C-5010-41B5-85E0-2D8AE63E05E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3B8AA5-1A33-4464-A505-8F7D2379346A}" type="slidenum">
              <a:rPr lang="en-US"/>
              <a:pPr/>
              <a:t>48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76200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Phase 1: </a:t>
            </a:r>
            <a:r>
              <a:rPr lang="en-US" sz="4000" dirty="0" err="1"/>
              <a:t>Ciphersuite</a:t>
            </a:r>
            <a:r>
              <a:rPr lang="en-US" sz="4000" dirty="0"/>
              <a:t> Negotiation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951038"/>
            <a:ext cx="8415338" cy="4699000"/>
          </a:xfrm>
        </p:spPr>
        <p:txBody>
          <a:bodyPr/>
          <a:lstStyle/>
          <a:p>
            <a:r>
              <a:rPr lang="en-US"/>
              <a:t>Client hello (client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server)</a:t>
            </a:r>
          </a:p>
          <a:p>
            <a:pPr lvl="1"/>
            <a:r>
              <a:rPr lang="en-US"/>
              <a:t>“Hi! I speak these n ciphersuites, and here’s a 28-byte random number (nonce) I just picked”</a:t>
            </a:r>
          </a:p>
          <a:p>
            <a:r>
              <a:rPr lang="en-US"/>
              <a:t>Server hello (client</a:t>
            </a:r>
            <a:r>
              <a:rPr lang="en-US">
                <a:sym typeface="Wingdings" pitchFamily="2" charset="2"/>
              </a:rPr>
              <a:t>server)</a:t>
            </a:r>
          </a:p>
          <a:p>
            <a:pPr lvl="1"/>
            <a:r>
              <a:rPr lang="en-US"/>
              <a:t>“Hello. We’re going to use this particular ciphersuite, and here’s a 28-byte nonce I just picked.”</a:t>
            </a:r>
          </a:p>
          <a:p>
            <a:r>
              <a:rPr lang="en-US"/>
              <a:t>Other info can be passed along (we’ll see why a little later...)</a:t>
            </a:r>
          </a:p>
        </p:txBody>
      </p:sp>
    </p:spTree>
    <p:extLst>
      <p:ext uri="{BB962C8B-B14F-4D97-AF65-F5344CB8AC3E}">
        <p14:creationId xmlns:p14="http://schemas.microsoft.com/office/powerpoint/2010/main" val="32692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ADA0DE6-5D04-4AA2-B746-154E961BE68A}" type="slidenum">
              <a:rPr lang="en-US"/>
              <a:pPr/>
              <a:t>49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TLS V1.0 ciphersuites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228600" y="1568450"/>
            <a:ext cx="4267200" cy="41275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TLS_NULL_WITH_NULL_NULL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TLS_RSA_WITH_NULL_MD5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TLS_RSA_WITH_NULL_SHA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TLS_RSA_EXPORT_WITH_RC4_40_MD5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TLS_RSA_WITH_RC4_128_MD5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TLS_RSA_WITH_RC4_128_SHA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TLS_RSA_EXPORT_WITH_RC2_CBC_40_MD5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TLS_RSA_WITH_IDEA_CBC_SHA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TLS_RSA_WITH_DES_CBC_SHA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  <a:latin typeface="Courier New" pitchFamily="49" charset="0"/>
              </a:rPr>
              <a:t>TLS_RSA_WITH_3DES_EDE_CBC_SHA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TLS_DH_DSS_EXPORT_WITH_DES40_CBC_SHA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TLS_DH_DSS_WITH_DES_CBC_SHA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TLS_DH_DSS_WITH_3DES_EDE_CBC_SHA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511675" y="1568450"/>
            <a:ext cx="4479925" cy="429895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TLS_DH_RSA_EXPORT_WITH_DES40_CBC_SHA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TLS_DH_RSA_WITH_DES_CBC_SHA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TLS_DH_RSA_WITH_3DES_EDE_CBC_SHA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TLS_DHE_DSS_EXPORT_WITH_DES40_CBC_SHA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TLS_DHE_DSS_WITH_DES_CBC_SHA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TLS_DHE_DSS_WITH_3DES_EDE_CBC_SHA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TLS_DHE_RSA_EXPORT_WITH_DES40_CBC_SHA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TLS_DHE_RSA_WITH_DES_CBC_SHA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TLS_DHE_RSA_WITH_3DES_EDE_CBC_SHA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TLS_DH_anon_EXPORT_WITH_RC4_40_MD5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TLS_DH_anon_WITH_RC4_128_MD5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TLS_DH_anon_EXPORT_WITH_DES40_CBC_SHA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TLS_DH_anon_WITH_DES_CBC_SHA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TLS_DH_anon_WITH_3DES_EDE_CBC_SHA</a:t>
            </a:r>
          </a:p>
        </p:txBody>
      </p:sp>
    </p:spTree>
    <p:extLst>
      <p:ext uri="{BB962C8B-B14F-4D97-AF65-F5344CB8AC3E}">
        <p14:creationId xmlns:p14="http://schemas.microsoft.com/office/powerpoint/2010/main" val="17925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HMAC-SHA1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98" y="1752601"/>
            <a:ext cx="5632540" cy="450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3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700B35-6B34-48EF-B9EC-B899CEB9D94B}" type="slidenum">
              <a:rPr lang="en-US"/>
              <a:pPr/>
              <a:t>50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38200"/>
            <a:ext cx="8431213" cy="762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TLS-With-AES </a:t>
            </a:r>
            <a:r>
              <a:rPr lang="en-US" sz="4400" dirty="0" err="1" smtClean="0"/>
              <a:t>ciphersuites</a:t>
            </a:r>
            <a:r>
              <a:rPr lang="en-US" sz="4400" dirty="0" smtClean="0"/>
              <a:t> (RFC </a:t>
            </a:r>
            <a:r>
              <a:rPr lang="en-US" sz="4400" dirty="0"/>
              <a:t>3268)</a:t>
            </a:r>
            <a:endParaRPr lang="en-US" sz="36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981201"/>
            <a:ext cx="8415338" cy="4343400"/>
          </a:xfrm>
        </p:spPr>
        <p:txBody>
          <a:bodyPr>
            <a:normAutofit/>
          </a:bodyPr>
          <a:lstStyle/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TLS_RSA_WITH_AES_128_CBC_SHA       </a:t>
            </a:r>
            <a:r>
              <a:rPr lang="en-US" sz="2000" dirty="0" smtClean="0">
                <a:latin typeface="Courier New" pitchFamily="49" charset="0"/>
              </a:rPr>
              <a:t>TLS_DH_DSS_WITH_AES_128_CBC_SHA    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TLS_DH_RSA_WITH_AES_128_CBC_SHA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TLS_DHE_DSS_WITH_AES_128_CBC_SHA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TLS_DHE_RSA_WITH_AES_128_CBC_SHA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TLS_DH_anon_WITH_AES_128_CBC_SHA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TLS_RSA_WITH_AES_256_CBC_SHA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TLS_DH_DSS_WITH_AES_256_CBC_SHA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TLS_DH_RSA_WITH_AES_256_CBC_SHA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TLS_DHE_DSS_WITH_AES_256_CBC_SHA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TLS_DHE_RSA_WITH_AES_256_CBC_SHA</a:t>
            </a:r>
            <a:endParaRPr lang="en-US" sz="20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TLS_DH_anon_WITH_AES_256_CBC_SHA</a:t>
            </a:r>
            <a:endParaRPr lang="en-US" sz="20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ECC-based </a:t>
            </a:r>
            <a:r>
              <a:rPr lang="en-US" sz="4400" dirty="0" err="1" smtClean="0"/>
              <a:t>ciphersuites</a:t>
            </a:r>
            <a:r>
              <a:rPr lang="en-US" sz="4400" dirty="0" smtClean="0"/>
              <a:t> (RFC 4492)</a:t>
            </a:r>
            <a:endParaRPr lang="en-US" sz="36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TLS_ECDH_ECDSA_WITH_NULL_SHA  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TLS_ECDH_ECDSA_WITH_RC4_128_SHA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TLS_ECDH_ECDSA_WITH_3DES_EDE_CBC_SHA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TLS_ECDH_ECDSA_WITH_AES_128_CBC_SHA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TLS_ECDH_ECDSA_WITH_AES_256_CBC_SHA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endParaRPr lang="en-US" sz="13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TLS_ECDHE_ECDSA_WITH_NULL_SHA 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TLS_ECDHE_ECDSA_WITH_RC4_128_SHA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TLS_ECDHE_ECDSA_WITH_3DES_EDE_CBC_SHA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TLS_ECDHE_ECDSA_WITH_AES_128_CBC_SHA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Courier New" pitchFamily="49" charset="0"/>
              </a:rPr>
              <a:t>TLS_ECDHE_ECDSA_WITH_AES_256_CBC_SHA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TLS_ECDH_RSA_WITH_NULL_SHA    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TLS_ECDH_RSA_WITH_RC4_128_SHA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TLS_ECDH_RSA_WITH_3DES_EDE_CBC_SHA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TLS_ECDH_RSA_WITH_AES_128_CBC_SHA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TLS_ECDH_RSA_WITH_AES_256_CBC_SHA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TLS_ECDHE_RSA_WITH_NULL_SHA  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TLS_ECDHE_RSA_WITH_RC4_128_SHA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TLS_ECDHE_RSA_WITH_3DES_EDE_CBC_SHA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TLS_ECDHE_RSA_WITH_AES_128_CBC_SHA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TLS_ECDHE_RSA_WITH_AES_256_CBC_SHA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>
                <a:latin typeface="Courier New" pitchFamily="49" charset="0"/>
              </a:rPr>
              <a:t>TLS_ECDH_anon_WITH_NULL_SHA</a:t>
            </a:r>
            <a:r>
              <a:rPr lang="en-US" sz="1400" dirty="0">
                <a:latin typeface="Courier New" pitchFamily="49" charset="0"/>
              </a:rPr>
              <a:t>  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TLS_ECDH_anon_WITH_RC4_128_SHA    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TLS_ECDH_anon_WITH_3DES_EDE_CBC_SHA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TLS_ECDH_anon_WITH_AES_128_CBC_SHA     </a:t>
            </a:r>
          </a:p>
          <a:p>
            <a:pPr marL="3175" indent="-3175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TLS_ECDH_anon_WITH_AES_256_CBC_SHA </a:t>
            </a:r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F700B35-6B34-48EF-B9EC-B899CEB9D94B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EB3299-C72D-4723-B997-2B693526875F}" type="slidenum">
              <a:rPr lang="en-US"/>
              <a:pPr/>
              <a:t>52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838200"/>
            <a:ext cx="8431213" cy="800100"/>
          </a:xfrm>
        </p:spPr>
        <p:txBody>
          <a:bodyPr>
            <a:normAutofit/>
          </a:bodyPr>
          <a:lstStyle/>
          <a:p>
            <a:r>
              <a:rPr lang="en-US" sz="4000" dirty="0"/>
              <a:t>Phase 2: Establish the shared session key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828800"/>
            <a:ext cx="8415338" cy="4603750"/>
          </a:xfrm>
        </p:spPr>
        <p:txBody>
          <a:bodyPr/>
          <a:lstStyle/>
          <a:p>
            <a:r>
              <a:rPr lang="en-US" sz="2800" dirty="0"/>
              <a:t>Client key exchange</a:t>
            </a:r>
          </a:p>
          <a:p>
            <a:pPr lvl="1"/>
            <a:r>
              <a:rPr lang="en-US" sz="2400" dirty="0"/>
              <a:t>Client chooses a 48-byte “pre-master secret”</a:t>
            </a:r>
          </a:p>
          <a:p>
            <a:pPr lvl="1"/>
            <a:r>
              <a:rPr lang="en-US" sz="2400" dirty="0"/>
              <a:t>Client encrypts the pre-master secret with the server’s RSA public key</a:t>
            </a:r>
          </a:p>
          <a:p>
            <a:pPr lvl="1"/>
            <a:r>
              <a:rPr lang="en-US" sz="2400" dirty="0" err="1"/>
              <a:t>Client</a:t>
            </a:r>
            <a:r>
              <a:rPr lang="en-US" sz="2400" dirty="0" err="1">
                <a:sym typeface="Wingdings" pitchFamily="2" charset="2"/>
              </a:rPr>
              <a:t>server</a:t>
            </a:r>
            <a:r>
              <a:rPr lang="en-US" sz="2400" dirty="0">
                <a:sym typeface="Wingdings" pitchFamily="2" charset="2"/>
              </a:rPr>
              <a:t> encrypted pre-master secret</a:t>
            </a:r>
          </a:p>
          <a:p>
            <a:r>
              <a:rPr lang="en-US" sz="2800" dirty="0"/>
              <a:t>Client and server both </a:t>
            </a:r>
            <a:r>
              <a:rPr lang="en-US" sz="2800" dirty="0" smtClean="0"/>
              <a:t>compute </a:t>
            </a:r>
          </a:p>
          <a:p>
            <a:pPr lvl="1"/>
            <a:r>
              <a:rPr lang="en-US" sz="2400" dirty="0" smtClean="0"/>
              <a:t>PRF (pre-master secret, “master secret”, client nonce + server nonce)</a:t>
            </a:r>
          </a:p>
          <a:p>
            <a:pPr lvl="1"/>
            <a:r>
              <a:rPr lang="en-US" sz="2400" dirty="0" smtClean="0"/>
              <a:t>PRF </a:t>
            </a:r>
            <a:r>
              <a:rPr lang="en-US" sz="2400" dirty="0"/>
              <a:t>is a pseudo-random function</a:t>
            </a:r>
          </a:p>
          <a:p>
            <a:pPr lvl="1"/>
            <a:r>
              <a:rPr lang="en-US" sz="2400" dirty="0"/>
              <a:t>First 48 bytes output from PRF form master secret</a:t>
            </a:r>
          </a:p>
        </p:txBody>
      </p:sp>
    </p:spTree>
    <p:extLst>
      <p:ext uri="{BB962C8B-B14F-4D97-AF65-F5344CB8AC3E}">
        <p14:creationId xmlns:p14="http://schemas.microsoft.com/office/powerpoint/2010/main" val="16110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D9EEF31-73E7-4FE6-AA1F-09E934EDA914}" type="slidenum">
              <a:rPr lang="en-US"/>
              <a:pPr/>
              <a:t>53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TLS’s </a:t>
            </a:r>
            <a:r>
              <a:rPr lang="en-US" sz="4800" dirty="0" smtClean="0"/>
              <a:t>PRF (V1.0 &amp; V1.1)</a:t>
            </a:r>
            <a:endParaRPr lang="en-US" sz="4800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417638"/>
            <a:ext cx="8415338" cy="5203825"/>
          </a:xfrm>
        </p:spPr>
        <p:txBody>
          <a:bodyPr/>
          <a:lstStyle/>
          <a:p>
            <a:r>
              <a:rPr lang="en-US" dirty="0"/>
              <a:t>PRF(secret, label, seed) = </a:t>
            </a:r>
            <a:br>
              <a:rPr lang="en-US" dirty="0"/>
            </a:br>
            <a:r>
              <a:rPr lang="en-US" dirty="0"/>
              <a:t>P_MD5(S1, label + seed) XOR </a:t>
            </a:r>
            <a:br>
              <a:rPr lang="en-US" dirty="0"/>
            </a:br>
            <a:r>
              <a:rPr lang="en-US" dirty="0"/>
              <a:t>P_SHA-1(S2, label + seed); </a:t>
            </a:r>
            <a:br>
              <a:rPr lang="en-US" dirty="0"/>
            </a:br>
            <a:r>
              <a:rPr lang="en-US" dirty="0"/>
              <a:t>where S1, S2 are the two halves of the secret</a:t>
            </a:r>
          </a:p>
          <a:p>
            <a:r>
              <a:rPr lang="en-US" dirty="0" err="1"/>
              <a:t>P_hash</a:t>
            </a:r>
            <a:r>
              <a:rPr lang="en-US" dirty="0"/>
              <a:t>(secret, seed) = </a:t>
            </a:r>
            <a:br>
              <a:rPr lang="en-US" dirty="0"/>
            </a:br>
            <a:r>
              <a:rPr lang="en-US" dirty="0" err="1"/>
              <a:t>HMAC_hash</a:t>
            </a:r>
            <a:r>
              <a:rPr lang="en-US" dirty="0"/>
              <a:t>(secret, A(1) + seed) + </a:t>
            </a:r>
            <a:r>
              <a:rPr lang="en-US" dirty="0" err="1"/>
              <a:t>HMAC_hash</a:t>
            </a:r>
            <a:r>
              <a:rPr lang="en-US" dirty="0"/>
              <a:t>(secret, A(2) + seed) + </a:t>
            </a:r>
            <a:r>
              <a:rPr lang="en-US" dirty="0" err="1"/>
              <a:t>HMAC_hash</a:t>
            </a:r>
            <a:r>
              <a:rPr lang="en-US" dirty="0"/>
              <a:t>(secret, A(3) + seed) + ... </a:t>
            </a:r>
          </a:p>
          <a:p>
            <a:r>
              <a:rPr lang="en-US" dirty="0"/>
              <a:t>A(0) = seed </a:t>
            </a:r>
            <a:br>
              <a:rPr lang="en-US" dirty="0"/>
            </a:br>
            <a:r>
              <a:rPr lang="en-US" dirty="0"/>
              <a:t>A(i) = </a:t>
            </a:r>
            <a:r>
              <a:rPr lang="en-US" dirty="0" err="1"/>
              <a:t>HMAC_hash</a:t>
            </a:r>
            <a:r>
              <a:rPr lang="en-US" dirty="0"/>
              <a:t>(secret, A(i-1)) </a:t>
            </a:r>
          </a:p>
        </p:txBody>
      </p:sp>
    </p:spTree>
    <p:extLst>
      <p:ext uri="{BB962C8B-B14F-4D97-AF65-F5344CB8AC3E}">
        <p14:creationId xmlns:p14="http://schemas.microsoft.com/office/powerpoint/2010/main" val="39342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Phases 3 &amp; 4: Authentication</a:t>
            </a:r>
            <a:endParaRPr 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More on this in a moment...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74B534-E5E1-470C-8C6A-D13C45D7C2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5: Authenticate previously exchanged data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/>
              <a:t>“Change </a:t>
            </a:r>
            <a:r>
              <a:rPr lang="en-US" dirty="0" err="1" smtClean="0"/>
              <a:t>ciphersuites</a:t>
            </a:r>
            <a:r>
              <a:rPr lang="en-US" dirty="0" smtClean="0"/>
              <a:t>” message</a:t>
            </a:r>
          </a:p>
          <a:p>
            <a:pPr lvl="1"/>
            <a:r>
              <a:rPr lang="en-US" dirty="0" smtClean="0"/>
              <a:t>Time to start sending data for real...</a:t>
            </a:r>
          </a:p>
          <a:p>
            <a:r>
              <a:rPr lang="en-US" dirty="0" smtClean="0"/>
              <a:t>“Finished” handshake message</a:t>
            </a:r>
          </a:p>
          <a:p>
            <a:pPr lvl="1"/>
            <a:r>
              <a:rPr lang="en-US" dirty="0" smtClean="0"/>
              <a:t>First protected message, verifies algorithm parameters for the encrypted channel</a:t>
            </a:r>
          </a:p>
          <a:p>
            <a:pPr lvl="1"/>
            <a:r>
              <a:rPr lang="en-US" dirty="0" smtClean="0"/>
              <a:t>12 bytes from:</a:t>
            </a:r>
            <a:br>
              <a:rPr lang="en-US" dirty="0" smtClean="0"/>
            </a:br>
            <a:r>
              <a:rPr lang="en-US" dirty="0" smtClean="0"/>
              <a:t>PRF(</a:t>
            </a:r>
            <a:r>
              <a:rPr lang="en-US" dirty="0" err="1" smtClean="0"/>
              <a:t>master_secret</a:t>
            </a:r>
            <a:r>
              <a:rPr lang="en-US" dirty="0" smtClean="0"/>
              <a:t>, “client finished”, MD5(</a:t>
            </a:r>
            <a:r>
              <a:rPr lang="en-US" dirty="0" err="1" smtClean="0"/>
              <a:t>handshake_messages</a:t>
            </a:r>
            <a:r>
              <a:rPr lang="en-US" dirty="0" smtClean="0"/>
              <a:t>) + </a:t>
            </a:r>
            <a:br>
              <a:rPr lang="en-US" dirty="0" smtClean="0"/>
            </a:br>
            <a:r>
              <a:rPr lang="en-US" dirty="0" smtClean="0"/>
              <a:t>SHA-1(</a:t>
            </a:r>
            <a:r>
              <a:rPr lang="en-US" dirty="0" err="1" smtClean="0"/>
              <a:t>handshake_messages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B3FD55E-A152-405C-A5DB-B8FBB2B35A4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do I trust the server key?</a:t>
            </a:r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How do I know I’m really talking to Amazon.com?</a:t>
            </a:r>
          </a:p>
          <a:p>
            <a:r>
              <a:rPr lang="en-US" smtClean="0"/>
              <a:t>What defeats a man-in-the-middle attack?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CD92F57-C17B-4D2E-BCAB-8BE81553D7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69668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9530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Web</a:t>
            </a:r>
          </a:p>
          <a:p>
            <a:pPr algn="ctr">
              <a:spcBef>
                <a:spcPct val="0"/>
              </a:spcBef>
            </a:pPr>
            <a:r>
              <a:rPr lang="en-US" sz="32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5029200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  <a:endParaRPr lang="en-US" sz="3600" b="1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967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752600" y="4419600"/>
            <a:ext cx="5638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0" y="4648200"/>
            <a:ext cx="300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 with SSL/TLS</a:t>
            </a:r>
          </a:p>
        </p:txBody>
      </p:sp>
      <p:pic>
        <p:nvPicPr>
          <p:cNvPr id="369674" name="Picture 10" descr="PC sm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75" name="Picture 11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7254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do I trust the server key?</a:t>
            </a: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 I know I’m really talking to Amazon.com?</a:t>
            </a:r>
          </a:p>
          <a:p>
            <a:r>
              <a:rPr lang="en-US" dirty="0" smtClean="0"/>
              <a:t>What defeats a man-in-the-middle attack?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0308D92-2365-4A3B-834D-399069B9E459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4" name="Group 3"/>
          <p:cNvGrpSpPr/>
          <p:nvPr>
            <p:custDataLst>
              <p:tags r:id="rId6"/>
            </p:custDataLst>
          </p:nvPr>
        </p:nvGrpSpPr>
        <p:grpSpPr>
          <a:xfrm>
            <a:off x="3657600" y="3810000"/>
            <a:ext cx="1524000" cy="1646238"/>
            <a:chOff x="3657600" y="3810000"/>
            <a:chExt cx="1524000" cy="1646238"/>
          </a:xfrm>
        </p:grpSpPr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3657600" y="4876800"/>
              <a:ext cx="1524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Mallet</a:t>
              </a:r>
            </a:p>
          </p:txBody>
        </p:sp>
        <p:pic>
          <p:nvPicPr>
            <p:cNvPr id="370699" name="Picture 11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810000"/>
              <a:ext cx="105410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1752600" y="4419600"/>
            <a:ext cx="2057400" cy="914400"/>
            <a:chOff x="1752600" y="4419600"/>
            <a:chExt cx="2057400" cy="914400"/>
          </a:xfrm>
        </p:grpSpPr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 flipV="1">
              <a:off x="1752600" y="4419600"/>
              <a:ext cx="2057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0" name="Text Box 12"/>
            <p:cNvSpPr txBox="1">
              <a:spLocks noChangeArrowheads="1"/>
            </p:cNvSpPr>
            <p:nvPr/>
          </p:nvSpPr>
          <p:spPr bwMode="auto">
            <a:xfrm>
              <a:off x="1905000" y="4511675"/>
              <a:ext cx="1755775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 i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 with </a:t>
              </a:r>
              <a:br>
                <a:rPr lang="en-US" sz="2400" b="1" i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 b="1" i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SSL/TLS</a:t>
              </a:r>
            </a:p>
          </p:txBody>
        </p:sp>
      </p:grp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5105400" y="4419600"/>
            <a:ext cx="2133600" cy="914400"/>
            <a:chOff x="5105400" y="4419600"/>
            <a:chExt cx="2133600" cy="914400"/>
          </a:xfrm>
        </p:grpSpPr>
        <p:sp>
          <p:nvSpPr>
            <p:cNvPr id="370697" name="Line 9"/>
            <p:cNvSpPr>
              <a:spLocks noChangeShapeType="1"/>
            </p:cNvSpPr>
            <p:nvPr/>
          </p:nvSpPr>
          <p:spPr bwMode="auto">
            <a:xfrm flipV="1">
              <a:off x="5105400" y="4419600"/>
              <a:ext cx="21336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1" name="Text Box 13"/>
            <p:cNvSpPr txBox="1">
              <a:spLocks noChangeArrowheads="1"/>
            </p:cNvSpPr>
            <p:nvPr/>
          </p:nvSpPr>
          <p:spPr bwMode="auto">
            <a:xfrm>
              <a:off x="5334000" y="4511675"/>
              <a:ext cx="1755775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 i="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 with </a:t>
              </a:r>
              <a:br>
                <a:rPr lang="en-US" sz="2400" b="1" i="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 b="1" i="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SSL/TLS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9"/>
            </p:custDataLst>
          </p:nvPr>
        </p:nvGrpSpPr>
        <p:grpSpPr>
          <a:xfrm>
            <a:off x="381000" y="3733800"/>
            <a:ext cx="1311275" cy="1752600"/>
            <a:chOff x="381000" y="3733800"/>
            <a:chExt cx="1311275" cy="1752600"/>
          </a:xfrm>
        </p:grpSpPr>
        <p:sp>
          <p:nvSpPr>
            <p:cNvPr id="370695" name="Text Box 7"/>
            <p:cNvSpPr txBox="1">
              <a:spLocks noChangeArrowheads="1"/>
            </p:cNvSpPr>
            <p:nvPr/>
          </p:nvSpPr>
          <p:spPr bwMode="auto">
            <a:xfrm>
              <a:off x="381000" y="4906963"/>
              <a:ext cx="1311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b="1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Client</a:t>
              </a:r>
              <a:endParaRPr lang="en-US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370702" name="Picture 14" descr="PC s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33800"/>
              <a:ext cx="12954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>
            <p:custDataLst>
              <p:tags r:id="rId10"/>
            </p:custDataLst>
          </p:nvPr>
        </p:nvGrpSpPr>
        <p:grpSpPr>
          <a:xfrm>
            <a:off x="7239000" y="3810000"/>
            <a:ext cx="1524000" cy="2209800"/>
            <a:chOff x="7239000" y="3810000"/>
            <a:chExt cx="1524000" cy="2209800"/>
          </a:xfrm>
        </p:grpSpPr>
        <p:sp>
          <p:nvSpPr>
            <p:cNvPr id="370692" name="Text Box 4"/>
            <p:cNvSpPr txBox="1">
              <a:spLocks noChangeArrowheads="1"/>
            </p:cNvSpPr>
            <p:nvPr/>
          </p:nvSpPr>
          <p:spPr bwMode="auto">
            <a:xfrm>
              <a:off x="7239000" y="4953000"/>
              <a:ext cx="15240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</a:t>
              </a:r>
            </a:p>
            <a:p>
              <a:pPr algn="ctr">
                <a:spcBef>
                  <a:spcPct val="0"/>
                </a:spcBef>
              </a:pPr>
              <a:r>
                <a:rPr lang="en-US" sz="3200" b="1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Server</a:t>
              </a:r>
            </a:p>
          </p:txBody>
        </p:sp>
        <p:pic>
          <p:nvPicPr>
            <p:cNvPr id="370703" name="Picture 15" descr="SQL sm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810000"/>
              <a:ext cx="72548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3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773455F-2487-4543-926F-6AA96B863F8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SSL/TLS</a:t>
            </a:r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381000" y="18097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 smtClean="0">
                <a:solidFill>
                  <a:schemeClr val="accent1"/>
                </a:solidFill>
              </a:rPr>
              <a:t>You (client)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0425" y="1809750"/>
            <a:ext cx="4125913" cy="4762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smtClean="0">
                <a:solidFill>
                  <a:schemeClr val="accent1"/>
                </a:solidFill>
              </a:rPr>
              <a:t>Merchant (server)</a:t>
            </a:r>
            <a:endParaRPr lang="en-US" u="sng">
              <a:solidFill>
                <a:schemeClr val="accent1"/>
              </a:solidFill>
            </a:endParaRPr>
          </a:p>
        </p:txBody>
      </p:sp>
      <p:sp>
        <p:nvSpPr>
          <p:cNvPr id="371717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13318" y="33528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1718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13318" y="57912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171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06182" y="2514600"/>
            <a:ext cx="55006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are the protocols and ciphers I understand.</a:t>
            </a:r>
          </a:p>
        </p:txBody>
      </p:sp>
      <p:sp>
        <p:nvSpPr>
          <p:cNvPr id="371720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90747" y="5334000"/>
            <a:ext cx="4931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is a fresh key encrypted with your key.</a:t>
            </a:r>
          </a:p>
        </p:txBody>
      </p:sp>
      <p:sp>
        <p:nvSpPr>
          <p:cNvPr id="371721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813318" y="5029200"/>
            <a:ext cx="548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1722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65718" y="3429000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</a:rPr>
              <a:t>Here is my public key and </a:t>
            </a:r>
          </a:p>
          <a:p>
            <a:pPr algn="ctr">
              <a:spcBef>
                <a:spcPct val="0"/>
              </a:spcBef>
            </a:pPr>
            <a:r>
              <a:rPr lang="en-US" sz="2000" i="0">
                <a:solidFill>
                  <a:schemeClr val="tx2"/>
                </a:solidFill>
              </a:rPr>
              <a:t>some other stuff that will make you</a:t>
            </a:r>
            <a:br>
              <a:rPr lang="en-US" sz="2000" i="0">
                <a:solidFill>
                  <a:schemeClr val="tx2"/>
                </a:solidFill>
              </a:rPr>
            </a:br>
            <a:r>
              <a:rPr lang="en-US" sz="2000" i="0">
                <a:solidFill>
                  <a:schemeClr val="tx2"/>
                </a:solidFill>
              </a:rPr>
              <a:t>trust this key is mine.</a:t>
            </a:r>
          </a:p>
        </p:txBody>
      </p:sp>
    </p:spTree>
    <p:extLst>
      <p:ext uri="{BB962C8B-B14F-4D97-AF65-F5344CB8AC3E}">
        <p14:creationId xmlns:p14="http://schemas.microsoft.com/office/powerpoint/2010/main" val="763745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What’s the “some other stuff”</a:t>
            </a: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How can we convince Alice that some key belongs to Bob?</a:t>
            </a:r>
          </a:p>
          <a:p>
            <a:r>
              <a:rPr lang="en-US" smtClean="0"/>
              <a:t>Alice and Bob could have met previously &amp; exchanged keys directly.</a:t>
            </a:r>
          </a:p>
          <a:p>
            <a:pPr lvl="1"/>
            <a:r>
              <a:rPr lang="en-US" smtClean="0"/>
              <a:t>Jeff Bezos isn’t going to shake hands with everyone he’d like to sell to...</a:t>
            </a:r>
          </a:p>
          <a:p>
            <a:r>
              <a:rPr lang="en-US" smtClean="0"/>
              <a:t>Someone Alice trusts could vouch to her for Bob and Bob’s key</a:t>
            </a:r>
          </a:p>
          <a:p>
            <a:pPr lvl="1"/>
            <a:r>
              <a:rPr lang="en-US" smtClean="0"/>
              <a:t>A third party can certify Bob’s key in a way that convinces Alice.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4B9E819-6B3A-42F1-9754-8F252128C7D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Crypto Hygiene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Do I really need to use different keys for encryption and integrity?</a:t>
            </a:r>
          </a:p>
          <a:p>
            <a:pPr eaLnBrk="1" hangingPunct="1">
              <a:buFont typeface="Symbol" pitchFamily="18" charset="2"/>
              <a:buNone/>
            </a:pPr>
            <a:endParaRPr lang="en-US" sz="3200" dirty="0" smtClean="0"/>
          </a:p>
          <a:p>
            <a:pPr eaLnBrk="1" hangingPunct="1">
              <a:buFont typeface="Symbol" pitchFamily="18" charset="2"/>
              <a:buNone/>
            </a:pPr>
            <a:endParaRPr lang="en-US" sz="1050" dirty="0" smtClean="0"/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It’s always a good idea to use separate keys for separate functions,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keys can be derived from the same master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 dirty="0" smtClean="0">
                <a:solidFill>
                  <a:schemeClr val="accent5"/>
                </a:solidFill>
              </a:rPr>
              <a:t>K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=H(“Key1”,K)     K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=H(“Key2”,K)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Certificates and Public Key Infrastructure (PKI)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Certificates</a:t>
            </a:r>
          </a:p>
          <a:p>
            <a:pPr lvl="1"/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/>
              <a:t>Certificate Lifecycle Management</a:t>
            </a:r>
          </a:p>
          <a:p>
            <a:pPr lvl="1"/>
            <a:r>
              <a:rPr lang="en-US" dirty="0" smtClean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 is a certificate?</a:t>
            </a: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 certificate is a digitally-signed statement that binds a public key to some identifying information.</a:t>
            </a:r>
          </a:p>
          <a:p>
            <a:pPr lvl="1"/>
            <a:r>
              <a:rPr lang="en-US" smtClean="0"/>
              <a:t>The signer of the certificate is called its issuer.</a:t>
            </a:r>
          </a:p>
          <a:p>
            <a:pPr lvl="1"/>
            <a:r>
              <a:rPr lang="en-US" smtClean="0"/>
              <a:t>The entity talked about in the certificate is the subject of the certificate.</a:t>
            </a:r>
          </a:p>
          <a:p>
            <a:r>
              <a:rPr lang="en-US" smtClean="0"/>
              <a:t>That’s all a certificate is, at the 30,000’ level.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9F1D307-AF44-42AB-9B02-AD0AFE82378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Defeating Mallet</a:t>
            </a: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Bob can convince Alice that his key really does belong to him if he can also send along a digital certificate Alice will believe &amp; trust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F98EB40-36DE-452B-89F6-5A6011F1D7C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7888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2895600"/>
            <a:ext cx="55006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are the protocols and ciphers I understand.</a:t>
            </a:r>
          </a:p>
        </p:txBody>
      </p:sp>
      <p:sp>
        <p:nvSpPr>
          <p:cNvPr id="3788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772561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2000" i="0" dirty="0">
                <a:solidFill>
                  <a:schemeClr val="tx1"/>
                </a:solidFill>
              </a:rPr>
              <a:t>Here is my public key and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2"/>
                </a:solidFill>
              </a:rPr>
              <a:t>a certificate to convince you that the</a:t>
            </a:r>
            <a:br>
              <a:rPr lang="en-US" sz="2000" i="0" dirty="0">
                <a:solidFill>
                  <a:schemeClr val="tx2"/>
                </a:solidFill>
              </a:rPr>
            </a:br>
            <a:r>
              <a:rPr lang="en-US" sz="2000" i="0" dirty="0">
                <a:solidFill>
                  <a:schemeClr val="tx2"/>
                </a:solidFill>
              </a:rPr>
              <a:t>key really belongs to me.</a:t>
            </a:r>
          </a:p>
        </p:txBody>
      </p:sp>
      <p:grpSp>
        <p:nvGrpSpPr>
          <p:cNvPr id="3" name="Group 2"/>
          <p:cNvGrpSpPr/>
          <p:nvPr>
            <p:custDataLst>
              <p:tags r:id="rId8"/>
            </p:custDataLst>
          </p:nvPr>
        </p:nvGrpSpPr>
        <p:grpSpPr>
          <a:xfrm>
            <a:off x="233362" y="3124200"/>
            <a:ext cx="8529638" cy="2103438"/>
            <a:chOff x="381000" y="3124200"/>
            <a:chExt cx="8529638" cy="2103438"/>
          </a:xfrm>
        </p:grpSpPr>
        <p:sp>
          <p:nvSpPr>
            <p:cNvPr id="378884" name="Text Box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39000" y="4648200"/>
              <a:ext cx="1524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Bob</a:t>
              </a:r>
            </a:p>
          </p:txBody>
        </p:sp>
        <p:sp>
          <p:nvSpPr>
            <p:cNvPr id="37888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000" y="4602163"/>
              <a:ext cx="11541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b="1" i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Alice</a:t>
              </a:r>
              <a:endParaRPr lang="en-US" sz="36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378891" name="Group 11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8077200" y="3124200"/>
              <a:ext cx="833438" cy="771525"/>
              <a:chOff x="1459" y="2209"/>
              <a:chExt cx="525" cy="486"/>
            </a:xfrm>
          </p:grpSpPr>
          <p:grpSp>
            <p:nvGrpSpPr>
              <p:cNvPr id="378892" name="Group 12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378893" name="Freeform 13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94" name="Freeform 14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95" name="Freeform 15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96" name="Freeform 16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97" name="Freeform 17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8898" name="Rectangle 18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b="1" i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Cert</a:t>
                </a:r>
                <a:endParaRPr lang="en-US" sz="2000" b="1" i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2" name="Group 1"/>
            <p:cNvGrpSpPr/>
            <p:nvPr>
              <p:custDataLst>
                <p:tags r:id="rId12"/>
              </p:custDataLst>
            </p:nvPr>
          </p:nvGrpSpPr>
          <p:grpSpPr>
            <a:xfrm>
              <a:off x="1752600" y="3810000"/>
              <a:ext cx="5638800" cy="847725"/>
              <a:chOff x="1752600" y="3810000"/>
              <a:chExt cx="5638800" cy="847725"/>
            </a:xfrm>
          </p:grpSpPr>
          <p:sp>
            <p:nvSpPr>
              <p:cNvPr id="378887" name="Line 7"/>
              <p:cNvSpPr>
                <a:spLocks noChangeShapeType="1"/>
              </p:cNvSpPr>
              <p:nvPr/>
            </p:nvSpPr>
            <p:spPr bwMode="auto">
              <a:xfrm flipV="1">
                <a:off x="1752600" y="3810000"/>
                <a:ext cx="563880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888" name="Line 8"/>
              <p:cNvSpPr>
                <a:spLocks noChangeShapeType="1"/>
              </p:cNvSpPr>
              <p:nvPr/>
            </p:nvSpPr>
            <p:spPr bwMode="auto">
              <a:xfrm flipV="1">
                <a:off x="1752600" y="4267200"/>
                <a:ext cx="563880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8900" name="Group 20"/>
              <p:cNvGrpSpPr>
                <a:grpSpLocks/>
              </p:cNvGrpSpPr>
              <p:nvPr/>
            </p:nvGrpSpPr>
            <p:grpSpPr bwMode="auto">
              <a:xfrm>
                <a:off x="4267200" y="3886200"/>
                <a:ext cx="833438" cy="771525"/>
                <a:chOff x="1459" y="2209"/>
                <a:chExt cx="525" cy="486"/>
              </a:xfrm>
            </p:grpSpPr>
            <p:grpSp>
              <p:nvGrpSpPr>
                <p:cNvPr id="378901" name="Group 21"/>
                <p:cNvGrpSpPr>
                  <a:grpSpLocks/>
                </p:cNvGrpSpPr>
                <p:nvPr/>
              </p:nvGrpSpPr>
              <p:grpSpPr bwMode="auto">
                <a:xfrm>
                  <a:off x="1473" y="2209"/>
                  <a:ext cx="496" cy="486"/>
                  <a:chOff x="1687" y="1920"/>
                  <a:chExt cx="2127" cy="2161"/>
                </a:xfrm>
              </p:grpSpPr>
              <p:sp>
                <p:nvSpPr>
                  <p:cNvPr id="378902" name="Freeform 22"/>
                  <p:cNvSpPr>
                    <a:spLocks/>
                  </p:cNvSpPr>
                  <p:nvPr/>
                </p:nvSpPr>
                <p:spPr bwMode="auto">
                  <a:xfrm>
                    <a:off x="1853" y="3869"/>
                    <a:ext cx="381" cy="212"/>
                  </a:xfrm>
                  <a:custGeom>
                    <a:avLst/>
                    <a:gdLst>
                      <a:gd name="T0" fmla="*/ 243 w 381"/>
                      <a:gd name="T1" fmla="*/ 0 h 212"/>
                      <a:gd name="T2" fmla="*/ 50 w 381"/>
                      <a:gd name="T3" fmla="*/ 18 h 212"/>
                      <a:gd name="T4" fmla="*/ 30 w 381"/>
                      <a:gd name="T5" fmla="*/ 33 h 212"/>
                      <a:gd name="T6" fmla="*/ 19 w 381"/>
                      <a:gd name="T7" fmla="*/ 48 h 212"/>
                      <a:gd name="T8" fmla="*/ 7 w 381"/>
                      <a:gd name="T9" fmla="*/ 66 h 212"/>
                      <a:gd name="T10" fmla="*/ 0 w 381"/>
                      <a:gd name="T11" fmla="*/ 95 h 212"/>
                      <a:gd name="T12" fmla="*/ 0 w 381"/>
                      <a:gd name="T13" fmla="*/ 129 h 212"/>
                      <a:gd name="T14" fmla="*/ 7 w 381"/>
                      <a:gd name="T15" fmla="*/ 146 h 212"/>
                      <a:gd name="T16" fmla="*/ 19 w 381"/>
                      <a:gd name="T17" fmla="*/ 166 h 212"/>
                      <a:gd name="T18" fmla="*/ 39 w 381"/>
                      <a:gd name="T19" fmla="*/ 183 h 212"/>
                      <a:gd name="T20" fmla="*/ 62 w 381"/>
                      <a:gd name="T21" fmla="*/ 198 h 212"/>
                      <a:gd name="T22" fmla="*/ 86 w 381"/>
                      <a:gd name="T23" fmla="*/ 205 h 212"/>
                      <a:gd name="T24" fmla="*/ 108 w 381"/>
                      <a:gd name="T25" fmla="*/ 209 h 212"/>
                      <a:gd name="T26" fmla="*/ 135 w 381"/>
                      <a:gd name="T27" fmla="*/ 211 h 212"/>
                      <a:gd name="T28" fmla="*/ 132 w 381"/>
                      <a:gd name="T29" fmla="*/ 209 h 212"/>
                      <a:gd name="T30" fmla="*/ 283 w 381"/>
                      <a:gd name="T31" fmla="*/ 195 h 212"/>
                      <a:gd name="T32" fmla="*/ 380 w 381"/>
                      <a:gd name="T33" fmla="*/ 0 h 212"/>
                      <a:gd name="T34" fmla="*/ 243 w 381"/>
                      <a:gd name="T35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81" h="212">
                        <a:moveTo>
                          <a:pt x="243" y="0"/>
                        </a:moveTo>
                        <a:lnTo>
                          <a:pt x="50" y="18"/>
                        </a:lnTo>
                        <a:lnTo>
                          <a:pt x="30" y="33"/>
                        </a:lnTo>
                        <a:lnTo>
                          <a:pt x="19" y="48"/>
                        </a:lnTo>
                        <a:lnTo>
                          <a:pt x="7" y="66"/>
                        </a:lnTo>
                        <a:lnTo>
                          <a:pt x="0" y="95"/>
                        </a:lnTo>
                        <a:lnTo>
                          <a:pt x="0" y="129"/>
                        </a:lnTo>
                        <a:lnTo>
                          <a:pt x="7" y="146"/>
                        </a:lnTo>
                        <a:lnTo>
                          <a:pt x="19" y="166"/>
                        </a:lnTo>
                        <a:lnTo>
                          <a:pt x="39" y="183"/>
                        </a:lnTo>
                        <a:lnTo>
                          <a:pt x="62" y="198"/>
                        </a:lnTo>
                        <a:lnTo>
                          <a:pt x="86" y="205"/>
                        </a:lnTo>
                        <a:lnTo>
                          <a:pt x="108" y="209"/>
                        </a:lnTo>
                        <a:lnTo>
                          <a:pt x="135" y="211"/>
                        </a:lnTo>
                        <a:lnTo>
                          <a:pt x="132" y="209"/>
                        </a:lnTo>
                        <a:lnTo>
                          <a:pt x="283" y="195"/>
                        </a:lnTo>
                        <a:lnTo>
                          <a:pt x="380" y="0"/>
                        </a:lnTo>
                        <a:lnTo>
                          <a:pt x="243" y="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903" name="Freeform 23"/>
                  <p:cNvSpPr>
                    <a:spLocks/>
                  </p:cNvSpPr>
                  <p:nvPr/>
                </p:nvSpPr>
                <p:spPr bwMode="auto">
                  <a:xfrm>
                    <a:off x="1687" y="1920"/>
                    <a:ext cx="2127" cy="2159"/>
                  </a:xfrm>
                  <a:custGeom>
                    <a:avLst/>
                    <a:gdLst>
                      <a:gd name="T0" fmla="*/ 118 w 2127"/>
                      <a:gd name="T1" fmla="*/ 8 h 2159"/>
                      <a:gd name="T2" fmla="*/ 76 w 2127"/>
                      <a:gd name="T3" fmla="*/ 37 h 2159"/>
                      <a:gd name="T4" fmla="*/ 22 w 2127"/>
                      <a:gd name="T5" fmla="*/ 97 h 2159"/>
                      <a:gd name="T6" fmla="*/ 3 w 2127"/>
                      <a:gd name="T7" fmla="*/ 159 h 2159"/>
                      <a:gd name="T8" fmla="*/ 0 w 2127"/>
                      <a:gd name="T9" fmla="*/ 233 h 2159"/>
                      <a:gd name="T10" fmla="*/ 9 w 2127"/>
                      <a:gd name="T11" fmla="*/ 296 h 2159"/>
                      <a:gd name="T12" fmla="*/ 36 w 2127"/>
                      <a:gd name="T13" fmla="*/ 397 h 2159"/>
                      <a:gd name="T14" fmla="*/ 112 w 2127"/>
                      <a:gd name="T15" fmla="*/ 568 h 2159"/>
                      <a:gd name="T16" fmla="*/ 202 w 2127"/>
                      <a:gd name="T17" fmla="*/ 760 h 2159"/>
                      <a:gd name="T18" fmla="*/ 287 w 2127"/>
                      <a:gd name="T19" fmla="*/ 957 h 2159"/>
                      <a:gd name="T20" fmla="*/ 350 w 2127"/>
                      <a:gd name="T21" fmla="*/ 1214 h 2159"/>
                      <a:gd name="T22" fmla="*/ 389 w 2127"/>
                      <a:gd name="T23" fmla="*/ 1524 h 2159"/>
                      <a:gd name="T24" fmla="*/ 409 w 2127"/>
                      <a:gd name="T25" fmla="*/ 1746 h 2159"/>
                      <a:gd name="T26" fmla="*/ 409 w 2127"/>
                      <a:gd name="T27" fmla="*/ 1914 h 2159"/>
                      <a:gd name="T28" fmla="*/ 382 w 2127"/>
                      <a:gd name="T29" fmla="*/ 2039 h 2159"/>
                      <a:gd name="T30" fmla="*/ 350 w 2127"/>
                      <a:gd name="T31" fmla="*/ 2111 h 2159"/>
                      <a:gd name="T32" fmla="*/ 320 w 2127"/>
                      <a:gd name="T33" fmla="*/ 2146 h 2159"/>
                      <a:gd name="T34" fmla="*/ 494 w 2127"/>
                      <a:gd name="T35" fmla="*/ 2140 h 2159"/>
                      <a:gd name="T36" fmla="*/ 1163 w 2127"/>
                      <a:gd name="T37" fmla="*/ 2057 h 2159"/>
                      <a:gd name="T38" fmla="*/ 1771 w 2127"/>
                      <a:gd name="T39" fmla="*/ 2010 h 2159"/>
                      <a:gd name="T40" fmla="*/ 2022 w 2127"/>
                      <a:gd name="T41" fmla="*/ 2016 h 2159"/>
                      <a:gd name="T42" fmla="*/ 2074 w 2127"/>
                      <a:gd name="T43" fmla="*/ 1979 h 2159"/>
                      <a:gd name="T44" fmla="*/ 2109 w 2127"/>
                      <a:gd name="T45" fmla="*/ 1897 h 2159"/>
                      <a:gd name="T46" fmla="*/ 2126 w 2127"/>
                      <a:gd name="T47" fmla="*/ 1783 h 2159"/>
                      <a:gd name="T48" fmla="*/ 2122 w 2127"/>
                      <a:gd name="T49" fmla="*/ 1635 h 2159"/>
                      <a:gd name="T50" fmla="*/ 2099 w 2127"/>
                      <a:gd name="T51" fmla="*/ 1417 h 2159"/>
                      <a:gd name="T52" fmla="*/ 2028 w 2127"/>
                      <a:gd name="T53" fmla="*/ 1137 h 2159"/>
                      <a:gd name="T54" fmla="*/ 1945 w 2127"/>
                      <a:gd name="T55" fmla="*/ 886 h 2159"/>
                      <a:gd name="T56" fmla="*/ 1848 w 2127"/>
                      <a:gd name="T57" fmla="*/ 653 h 2159"/>
                      <a:gd name="T58" fmla="*/ 1739 w 2127"/>
                      <a:gd name="T59" fmla="*/ 396 h 2159"/>
                      <a:gd name="T60" fmla="*/ 1702 w 2127"/>
                      <a:gd name="T61" fmla="*/ 282 h 2159"/>
                      <a:gd name="T62" fmla="*/ 1696 w 2127"/>
                      <a:gd name="T63" fmla="*/ 194 h 2159"/>
                      <a:gd name="T64" fmla="*/ 1739 w 2127"/>
                      <a:gd name="T65" fmla="*/ 19 h 2159"/>
                      <a:gd name="T66" fmla="*/ 133 w 2127"/>
                      <a:gd name="T67" fmla="*/ 5 h 2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127" h="2159">
                        <a:moveTo>
                          <a:pt x="133" y="5"/>
                        </a:moveTo>
                        <a:lnTo>
                          <a:pt x="118" y="8"/>
                        </a:lnTo>
                        <a:lnTo>
                          <a:pt x="100" y="17"/>
                        </a:lnTo>
                        <a:lnTo>
                          <a:pt x="76" y="37"/>
                        </a:lnTo>
                        <a:lnTo>
                          <a:pt x="45" y="66"/>
                        </a:lnTo>
                        <a:lnTo>
                          <a:pt x="22" y="97"/>
                        </a:lnTo>
                        <a:lnTo>
                          <a:pt x="9" y="130"/>
                        </a:lnTo>
                        <a:lnTo>
                          <a:pt x="3" y="159"/>
                        </a:lnTo>
                        <a:lnTo>
                          <a:pt x="0" y="197"/>
                        </a:lnTo>
                        <a:lnTo>
                          <a:pt x="0" y="233"/>
                        </a:lnTo>
                        <a:lnTo>
                          <a:pt x="4" y="264"/>
                        </a:lnTo>
                        <a:lnTo>
                          <a:pt x="9" y="296"/>
                        </a:lnTo>
                        <a:lnTo>
                          <a:pt x="15" y="323"/>
                        </a:lnTo>
                        <a:lnTo>
                          <a:pt x="36" y="397"/>
                        </a:lnTo>
                        <a:lnTo>
                          <a:pt x="67" y="479"/>
                        </a:lnTo>
                        <a:lnTo>
                          <a:pt x="112" y="568"/>
                        </a:lnTo>
                        <a:lnTo>
                          <a:pt x="158" y="671"/>
                        </a:lnTo>
                        <a:lnTo>
                          <a:pt x="202" y="760"/>
                        </a:lnTo>
                        <a:lnTo>
                          <a:pt x="241" y="850"/>
                        </a:lnTo>
                        <a:lnTo>
                          <a:pt x="287" y="957"/>
                        </a:lnTo>
                        <a:lnTo>
                          <a:pt x="324" y="1095"/>
                        </a:lnTo>
                        <a:lnTo>
                          <a:pt x="350" y="1214"/>
                        </a:lnTo>
                        <a:lnTo>
                          <a:pt x="377" y="1364"/>
                        </a:lnTo>
                        <a:lnTo>
                          <a:pt x="389" y="1524"/>
                        </a:lnTo>
                        <a:lnTo>
                          <a:pt x="409" y="1668"/>
                        </a:lnTo>
                        <a:lnTo>
                          <a:pt x="409" y="1746"/>
                        </a:lnTo>
                        <a:lnTo>
                          <a:pt x="409" y="1848"/>
                        </a:lnTo>
                        <a:lnTo>
                          <a:pt x="409" y="1914"/>
                        </a:lnTo>
                        <a:lnTo>
                          <a:pt x="403" y="1976"/>
                        </a:lnTo>
                        <a:lnTo>
                          <a:pt x="382" y="2039"/>
                        </a:lnTo>
                        <a:lnTo>
                          <a:pt x="369" y="2077"/>
                        </a:lnTo>
                        <a:lnTo>
                          <a:pt x="350" y="2111"/>
                        </a:lnTo>
                        <a:lnTo>
                          <a:pt x="331" y="2133"/>
                        </a:lnTo>
                        <a:lnTo>
                          <a:pt x="320" y="2146"/>
                        </a:lnTo>
                        <a:lnTo>
                          <a:pt x="306" y="2158"/>
                        </a:lnTo>
                        <a:lnTo>
                          <a:pt x="494" y="2140"/>
                        </a:lnTo>
                        <a:lnTo>
                          <a:pt x="861" y="2093"/>
                        </a:lnTo>
                        <a:lnTo>
                          <a:pt x="1163" y="2057"/>
                        </a:lnTo>
                        <a:lnTo>
                          <a:pt x="1512" y="2022"/>
                        </a:lnTo>
                        <a:lnTo>
                          <a:pt x="1771" y="2010"/>
                        </a:lnTo>
                        <a:lnTo>
                          <a:pt x="1970" y="2016"/>
                        </a:lnTo>
                        <a:lnTo>
                          <a:pt x="2022" y="2016"/>
                        </a:lnTo>
                        <a:lnTo>
                          <a:pt x="2055" y="2010"/>
                        </a:lnTo>
                        <a:lnTo>
                          <a:pt x="2074" y="1979"/>
                        </a:lnTo>
                        <a:lnTo>
                          <a:pt x="2094" y="1947"/>
                        </a:lnTo>
                        <a:lnTo>
                          <a:pt x="2109" y="1897"/>
                        </a:lnTo>
                        <a:lnTo>
                          <a:pt x="2118" y="1839"/>
                        </a:lnTo>
                        <a:lnTo>
                          <a:pt x="2126" y="1783"/>
                        </a:lnTo>
                        <a:lnTo>
                          <a:pt x="2126" y="1699"/>
                        </a:lnTo>
                        <a:lnTo>
                          <a:pt x="2122" y="1635"/>
                        </a:lnTo>
                        <a:lnTo>
                          <a:pt x="2118" y="1530"/>
                        </a:lnTo>
                        <a:lnTo>
                          <a:pt x="2099" y="1417"/>
                        </a:lnTo>
                        <a:lnTo>
                          <a:pt x="2067" y="1271"/>
                        </a:lnTo>
                        <a:lnTo>
                          <a:pt x="2028" y="1137"/>
                        </a:lnTo>
                        <a:lnTo>
                          <a:pt x="1996" y="1017"/>
                        </a:lnTo>
                        <a:lnTo>
                          <a:pt x="1945" y="886"/>
                        </a:lnTo>
                        <a:lnTo>
                          <a:pt x="1893" y="766"/>
                        </a:lnTo>
                        <a:lnTo>
                          <a:pt x="1848" y="653"/>
                        </a:lnTo>
                        <a:lnTo>
                          <a:pt x="1776" y="491"/>
                        </a:lnTo>
                        <a:lnTo>
                          <a:pt x="1739" y="396"/>
                        </a:lnTo>
                        <a:lnTo>
                          <a:pt x="1715" y="332"/>
                        </a:lnTo>
                        <a:lnTo>
                          <a:pt x="1702" y="282"/>
                        </a:lnTo>
                        <a:lnTo>
                          <a:pt x="1696" y="235"/>
                        </a:lnTo>
                        <a:lnTo>
                          <a:pt x="1696" y="194"/>
                        </a:lnTo>
                        <a:lnTo>
                          <a:pt x="1725" y="49"/>
                        </a:lnTo>
                        <a:lnTo>
                          <a:pt x="1739" y="19"/>
                        </a:lnTo>
                        <a:lnTo>
                          <a:pt x="154" y="0"/>
                        </a:lnTo>
                        <a:lnTo>
                          <a:pt x="133" y="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904" name="Freeform 24"/>
                  <p:cNvSpPr>
                    <a:spLocks/>
                  </p:cNvSpPr>
                  <p:nvPr/>
                </p:nvSpPr>
                <p:spPr bwMode="auto">
                  <a:xfrm>
                    <a:off x="1798" y="2020"/>
                    <a:ext cx="176" cy="141"/>
                  </a:xfrm>
                  <a:custGeom>
                    <a:avLst/>
                    <a:gdLst>
                      <a:gd name="T0" fmla="*/ 175 w 176"/>
                      <a:gd name="T1" fmla="*/ 10 h 141"/>
                      <a:gd name="T2" fmla="*/ 130 w 176"/>
                      <a:gd name="T3" fmla="*/ 128 h 141"/>
                      <a:gd name="T4" fmla="*/ 83 w 176"/>
                      <a:gd name="T5" fmla="*/ 140 h 141"/>
                      <a:gd name="T6" fmla="*/ 61 w 176"/>
                      <a:gd name="T7" fmla="*/ 138 h 141"/>
                      <a:gd name="T8" fmla="*/ 39 w 176"/>
                      <a:gd name="T9" fmla="*/ 130 h 141"/>
                      <a:gd name="T10" fmla="*/ 22 w 176"/>
                      <a:gd name="T11" fmla="*/ 116 h 141"/>
                      <a:gd name="T12" fmla="*/ 10 w 176"/>
                      <a:gd name="T13" fmla="*/ 103 h 141"/>
                      <a:gd name="T14" fmla="*/ 3 w 176"/>
                      <a:gd name="T15" fmla="*/ 85 h 141"/>
                      <a:gd name="T16" fmla="*/ 0 w 176"/>
                      <a:gd name="T17" fmla="*/ 69 h 141"/>
                      <a:gd name="T18" fmla="*/ 0 w 176"/>
                      <a:gd name="T19" fmla="*/ 48 h 141"/>
                      <a:gd name="T20" fmla="*/ 7 w 176"/>
                      <a:gd name="T21" fmla="*/ 34 h 141"/>
                      <a:gd name="T22" fmla="*/ 20 w 176"/>
                      <a:gd name="T23" fmla="*/ 22 h 141"/>
                      <a:gd name="T24" fmla="*/ 36 w 176"/>
                      <a:gd name="T25" fmla="*/ 12 h 141"/>
                      <a:gd name="T26" fmla="*/ 55 w 176"/>
                      <a:gd name="T27" fmla="*/ 7 h 141"/>
                      <a:gd name="T28" fmla="*/ 72 w 176"/>
                      <a:gd name="T29" fmla="*/ 4 h 141"/>
                      <a:gd name="T30" fmla="*/ 90 w 176"/>
                      <a:gd name="T31" fmla="*/ 1 h 141"/>
                      <a:gd name="T32" fmla="*/ 103 w 176"/>
                      <a:gd name="T33" fmla="*/ 1 h 141"/>
                      <a:gd name="T34" fmla="*/ 122 w 176"/>
                      <a:gd name="T35" fmla="*/ 0 h 141"/>
                      <a:gd name="T36" fmla="*/ 175 w 176"/>
                      <a:gd name="T37" fmla="*/ 1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6" h="141">
                        <a:moveTo>
                          <a:pt x="175" y="10"/>
                        </a:moveTo>
                        <a:lnTo>
                          <a:pt x="130" y="128"/>
                        </a:lnTo>
                        <a:lnTo>
                          <a:pt x="83" y="140"/>
                        </a:lnTo>
                        <a:lnTo>
                          <a:pt x="61" y="138"/>
                        </a:lnTo>
                        <a:lnTo>
                          <a:pt x="39" y="130"/>
                        </a:lnTo>
                        <a:lnTo>
                          <a:pt x="22" y="116"/>
                        </a:lnTo>
                        <a:lnTo>
                          <a:pt x="10" y="103"/>
                        </a:lnTo>
                        <a:lnTo>
                          <a:pt x="3" y="85"/>
                        </a:lnTo>
                        <a:lnTo>
                          <a:pt x="0" y="69"/>
                        </a:lnTo>
                        <a:lnTo>
                          <a:pt x="0" y="48"/>
                        </a:lnTo>
                        <a:lnTo>
                          <a:pt x="7" y="34"/>
                        </a:lnTo>
                        <a:lnTo>
                          <a:pt x="20" y="22"/>
                        </a:lnTo>
                        <a:lnTo>
                          <a:pt x="36" y="12"/>
                        </a:lnTo>
                        <a:lnTo>
                          <a:pt x="55" y="7"/>
                        </a:lnTo>
                        <a:lnTo>
                          <a:pt x="72" y="4"/>
                        </a:lnTo>
                        <a:lnTo>
                          <a:pt x="90" y="1"/>
                        </a:lnTo>
                        <a:lnTo>
                          <a:pt x="103" y="1"/>
                        </a:lnTo>
                        <a:lnTo>
                          <a:pt x="122" y="0"/>
                        </a:lnTo>
                        <a:lnTo>
                          <a:pt x="175" y="1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905" name="Freeform 25"/>
                  <p:cNvSpPr>
                    <a:spLocks/>
                  </p:cNvSpPr>
                  <p:nvPr/>
                </p:nvSpPr>
                <p:spPr bwMode="auto">
                  <a:xfrm>
                    <a:off x="1866" y="2011"/>
                    <a:ext cx="124" cy="117"/>
                  </a:xfrm>
                  <a:custGeom>
                    <a:avLst/>
                    <a:gdLst>
                      <a:gd name="T0" fmla="*/ 0 w 124"/>
                      <a:gd name="T1" fmla="*/ 15 h 117"/>
                      <a:gd name="T2" fmla="*/ 22 w 124"/>
                      <a:gd name="T3" fmla="*/ 29 h 117"/>
                      <a:gd name="T4" fmla="*/ 33 w 124"/>
                      <a:gd name="T5" fmla="*/ 45 h 117"/>
                      <a:gd name="T6" fmla="*/ 39 w 124"/>
                      <a:gd name="T7" fmla="*/ 59 h 117"/>
                      <a:gd name="T8" fmla="*/ 39 w 124"/>
                      <a:gd name="T9" fmla="*/ 81 h 117"/>
                      <a:gd name="T10" fmla="*/ 35 w 124"/>
                      <a:gd name="T11" fmla="*/ 99 h 117"/>
                      <a:gd name="T12" fmla="*/ 22 w 124"/>
                      <a:gd name="T13" fmla="*/ 116 h 117"/>
                      <a:gd name="T14" fmla="*/ 123 w 124"/>
                      <a:gd name="T15" fmla="*/ 97 h 117"/>
                      <a:gd name="T16" fmla="*/ 114 w 124"/>
                      <a:gd name="T17" fmla="*/ 0 h 117"/>
                      <a:gd name="T18" fmla="*/ 0 w 124"/>
                      <a:gd name="T19" fmla="*/ 1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4" h="117">
                        <a:moveTo>
                          <a:pt x="0" y="15"/>
                        </a:moveTo>
                        <a:lnTo>
                          <a:pt x="22" y="29"/>
                        </a:lnTo>
                        <a:lnTo>
                          <a:pt x="33" y="45"/>
                        </a:lnTo>
                        <a:lnTo>
                          <a:pt x="39" y="59"/>
                        </a:lnTo>
                        <a:lnTo>
                          <a:pt x="39" y="81"/>
                        </a:lnTo>
                        <a:lnTo>
                          <a:pt x="35" y="99"/>
                        </a:lnTo>
                        <a:lnTo>
                          <a:pt x="22" y="116"/>
                        </a:lnTo>
                        <a:lnTo>
                          <a:pt x="123" y="97"/>
                        </a:lnTo>
                        <a:lnTo>
                          <a:pt x="114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906" name="Freeform 26"/>
                  <p:cNvSpPr>
                    <a:spLocks/>
                  </p:cNvSpPr>
                  <p:nvPr/>
                </p:nvSpPr>
                <p:spPr bwMode="auto">
                  <a:xfrm>
                    <a:off x="1833" y="1921"/>
                    <a:ext cx="1779" cy="240"/>
                  </a:xfrm>
                  <a:custGeom>
                    <a:avLst/>
                    <a:gdLst>
                      <a:gd name="T0" fmla="*/ 1683 w 1779"/>
                      <a:gd name="T1" fmla="*/ 18 h 240"/>
                      <a:gd name="T2" fmla="*/ 0 w 1779"/>
                      <a:gd name="T3" fmla="*/ 0 h 240"/>
                      <a:gd name="T4" fmla="*/ 47 w 1779"/>
                      <a:gd name="T5" fmla="*/ 7 h 240"/>
                      <a:gd name="T6" fmla="*/ 63 w 1779"/>
                      <a:gd name="T7" fmla="*/ 12 h 240"/>
                      <a:gd name="T8" fmla="*/ 82 w 1779"/>
                      <a:gd name="T9" fmla="*/ 19 h 240"/>
                      <a:gd name="T10" fmla="*/ 94 w 1779"/>
                      <a:gd name="T11" fmla="*/ 30 h 240"/>
                      <a:gd name="T12" fmla="*/ 108 w 1779"/>
                      <a:gd name="T13" fmla="*/ 46 h 240"/>
                      <a:gd name="T14" fmla="*/ 114 w 1779"/>
                      <a:gd name="T15" fmla="*/ 65 h 240"/>
                      <a:gd name="T16" fmla="*/ 119 w 1779"/>
                      <a:gd name="T17" fmla="*/ 84 h 240"/>
                      <a:gd name="T18" fmla="*/ 120 w 1779"/>
                      <a:gd name="T19" fmla="*/ 105 h 240"/>
                      <a:gd name="T20" fmla="*/ 121 w 1779"/>
                      <a:gd name="T21" fmla="*/ 122 h 240"/>
                      <a:gd name="T22" fmla="*/ 119 w 1779"/>
                      <a:gd name="T23" fmla="*/ 146 h 240"/>
                      <a:gd name="T24" fmla="*/ 114 w 1779"/>
                      <a:gd name="T25" fmla="*/ 170 h 240"/>
                      <a:gd name="T26" fmla="*/ 102 w 1779"/>
                      <a:gd name="T27" fmla="*/ 192 h 240"/>
                      <a:gd name="T28" fmla="*/ 85 w 1779"/>
                      <a:gd name="T29" fmla="*/ 212 h 240"/>
                      <a:gd name="T30" fmla="*/ 62 w 1779"/>
                      <a:gd name="T31" fmla="*/ 226 h 240"/>
                      <a:gd name="T32" fmla="*/ 43 w 1779"/>
                      <a:gd name="T33" fmla="*/ 239 h 240"/>
                      <a:gd name="T34" fmla="*/ 154 w 1779"/>
                      <a:gd name="T35" fmla="*/ 227 h 240"/>
                      <a:gd name="T36" fmla="*/ 277 w 1779"/>
                      <a:gd name="T37" fmla="*/ 209 h 240"/>
                      <a:gd name="T38" fmla="*/ 471 w 1779"/>
                      <a:gd name="T39" fmla="*/ 198 h 240"/>
                      <a:gd name="T40" fmla="*/ 631 w 1779"/>
                      <a:gd name="T41" fmla="*/ 186 h 240"/>
                      <a:gd name="T42" fmla="*/ 825 w 1779"/>
                      <a:gd name="T43" fmla="*/ 186 h 240"/>
                      <a:gd name="T44" fmla="*/ 1038 w 1779"/>
                      <a:gd name="T45" fmla="*/ 192 h 240"/>
                      <a:gd name="T46" fmla="*/ 1301 w 1779"/>
                      <a:gd name="T47" fmla="*/ 198 h 240"/>
                      <a:gd name="T48" fmla="*/ 1554 w 1779"/>
                      <a:gd name="T49" fmla="*/ 215 h 240"/>
                      <a:gd name="T50" fmla="*/ 1657 w 1779"/>
                      <a:gd name="T51" fmla="*/ 233 h 240"/>
                      <a:gd name="T52" fmla="*/ 1687 w 1779"/>
                      <a:gd name="T53" fmla="*/ 237 h 240"/>
                      <a:gd name="T54" fmla="*/ 1718 w 1779"/>
                      <a:gd name="T55" fmla="*/ 238 h 240"/>
                      <a:gd name="T56" fmla="*/ 1741 w 1779"/>
                      <a:gd name="T57" fmla="*/ 233 h 240"/>
                      <a:gd name="T58" fmla="*/ 1759 w 1779"/>
                      <a:gd name="T59" fmla="*/ 215 h 240"/>
                      <a:gd name="T60" fmla="*/ 1770 w 1779"/>
                      <a:gd name="T61" fmla="*/ 193 h 240"/>
                      <a:gd name="T62" fmla="*/ 1777 w 1779"/>
                      <a:gd name="T63" fmla="*/ 175 h 240"/>
                      <a:gd name="T64" fmla="*/ 1778 w 1779"/>
                      <a:gd name="T65" fmla="*/ 153 h 240"/>
                      <a:gd name="T66" fmla="*/ 1774 w 1779"/>
                      <a:gd name="T67" fmla="*/ 116 h 240"/>
                      <a:gd name="T68" fmla="*/ 1766 w 1779"/>
                      <a:gd name="T69" fmla="*/ 92 h 240"/>
                      <a:gd name="T70" fmla="*/ 1753 w 1779"/>
                      <a:gd name="T71" fmla="*/ 68 h 240"/>
                      <a:gd name="T72" fmla="*/ 1741 w 1779"/>
                      <a:gd name="T73" fmla="*/ 51 h 240"/>
                      <a:gd name="T74" fmla="*/ 1727 w 1779"/>
                      <a:gd name="T75" fmla="*/ 39 h 240"/>
                      <a:gd name="T76" fmla="*/ 1707 w 1779"/>
                      <a:gd name="T77" fmla="*/ 25 h 240"/>
                      <a:gd name="T78" fmla="*/ 1683 w 1779"/>
                      <a:gd name="T79" fmla="*/ 18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79" h="240">
                        <a:moveTo>
                          <a:pt x="1683" y="18"/>
                        </a:moveTo>
                        <a:lnTo>
                          <a:pt x="0" y="0"/>
                        </a:lnTo>
                        <a:lnTo>
                          <a:pt x="47" y="7"/>
                        </a:lnTo>
                        <a:lnTo>
                          <a:pt x="63" y="12"/>
                        </a:lnTo>
                        <a:lnTo>
                          <a:pt x="82" y="19"/>
                        </a:lnTo>
                        <a:lnTo>
                          <a:pt x="94" y="30"/>
                        </a:lnTo>
                        <a:lnTo>
                          <a:pt x="108" y="46"/>
                        </a:lnTo>
                        <a:lnTo>
                          <a:pt x="114" y="65"/>
                        </a:lnTo>
                        <a:lnTo>
                          <a:pt x="119" y="84"/>
                        </a:lnTo>
                        <a:lnTo>
                          <a:pt x="120" y="105"/>
                        </a:lnTo>
                        <a:lnTo>
                          <a:pt x="121" y="122"/>
                        </a:lnTo>
                        <a:lnTo>
                          <a:pt x="119" y="146"/>
                        </a:lnTo>
                        <a:lnTo>
                          <a:pt x="114" y="170"/>
                        </a:lnTo>
                        <a:lnTo>
                          <a:pt x="102" y="192"/>
                        </a:lnTo>
                        <a:lnTo>
                          <a:pt x="85" y="212"/>
                        </a:lnTo>
                        <a:lnTo>
                          <a:pt x="62" y="226"/>
                        </a:lnTo>
                        <a:lnTo>
                          <a:pt x="43" y="239"/>
                        </a:lnTo>
                        <a:lnTo>
                          <a:pt x="154" y="227"/>
                        </a:lnTo>
                        <a:lnTo>
                          <a:pt x="277" y="209"/>
                        </a:lnTo>
                        <a:lnTo>
                          <a:pt x="471" y="198"/>
                        </a:lnTo>
                        <a:lnTo>
                          <a:pt x="631" y="186"/>
                        </a:lnTo>
                        <a:lnTo>
                          <a:pt x="825" y="186"/>
                        </a:lnTo>
                        <a:lnTo>
                          <a:pt x="1038" y="192"/>
                        </a:lnTo>
                        <a:lnTo>
                          <a:pt x="1301" y="198"/>
                        </a:lnTo>
                        <a:lnTo>
                          <a:pt x="1554" y="215"/>
                        </a:lnTo>
                        <a:lnTo>
                          <a:pt x="1657" y="233"/>
                        </a:lnTo>
                        <a:lnTo>
                          <a:pt x="1687" y="237"/>
                        </a:lnTo>
                        <a:lnTo>
                          <a:pt x="1718" y="238"/>
                        </a:lnTo>
                        <a:lnTo>
                          <a:pt x="1741" y="233"/>
                        </a:lnTo>
                        <a:lnTo>
                          <a:pt x="1759" y="215"/>
                        </a:lnTo>
                        <a:lnTo>
                          <a:pt x="1770" y="193"/>
                        </a:lnTo>
                        <a:lnTo>
                          <a:pt x="1777" y="175"/>
                        </a:lnTo>
                        <a:lnTo>
                          <a:pt x="1778" y="153"/>
                        </a:lnTo>
                        <a:lnTo>
                          <a:pt x="1774" y="116"/>
                        </a:lnTo>
                        <a:lnTo>
                          <a:pt x="1766" y="92"/>
                        </a:lnTo>
                        <a:lnTo>
                          <a:pt x="1753" y="68"/>
                        </a:lnTo>
                        <a:lnTo>
                          <a:pt x="1741" y="51"/>
                        </a:lnTo>
                        <a:lnTo>
                          <a:pt x="1727" y="39"/>
                        </a:lnTo>
                        <a:lnTo>
                          <a:pt x="1707" y="25"/>
                        </a:lnTo>
                        <a:lnTo>
                          <a:pt x="1683" y="18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890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59" y="2295"/>
                  <a:ext cx="5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 b="1" i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Cert</a:t>
                  </a:r>
                  <a:endParaRPr lang="en-US" sz="2000" b="1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  <p:pic>
          <p:nvPicPr>
            <p:cNvPr id="378908" name="Picture 28" descr="PC sm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2954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9" name="Picture 29" descr="SQL sm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05200"/>
              <a:ext cx="72548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81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94C43F-8CFD-4DE8-BCF8-1A12881B82B9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1030287"/>
            <a:ext cx="8431213" cy="695325"/>
          </a:xfrm>
        </p:spPr>
        <p:txBody>
          <a:bodyPr>
            <a:normAutofit fontScale="90000"/>
          </a:bodyPr>
          <a:lstStyle/>
          <a:p>
            <a:r>
              <a:rPr lang="en-US" sz="4400" smtClean="0"/>
              <a:t>Certificates are Like Marriage</a:t>
            </a:r>
            <a:endParaRPr lang="en-US" sz="4400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2219325"/>
            <a:ext cx="8415338" cy="2428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i="1" smtClean="0"/>
              <a:t>By the power vested in me I now declare this text and this bit string “name” and “key.” What RSA has joined, let no man put asunder.</a:t>
            </a:r>
          </a:p>
          <a:p>
            <a:pPr algn="r">
              <a:buFont typeface="Wingdings" pitchFamily="2" charset="2"/>
              <a:buNone/>
            </a:pPr>
            <a:r>
              <a:rPr lang="en-US" smtClean="0"/>
              <a:t>--Bob Blakley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Certs in the “real world”</a:t>
            </a:r>
            <a:endParaRPr lang="en-US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driver’s license is </a:t>
            </a:r>
            <a:r>
              <a:rPr lang="en-US" i="1" dirty="0" smtClean="0"/>
              <a:t>like</a:t>
            </a:r>
            <a:r>
              <a:rPr lang="en-US" dirty="0" smtClean="0"/>
              <a:t> a certificate</a:t>
            </a:r>
          </a:p>
          <a:p>
            <a:pPr lvl="1"/>
            <a:r>
              <a:rPr lang="en-US" dirty="0" smtClean="0"/>
              <a:t>It is a “signed” document (sealed, tamper-resistant)</a:t>
            </a:r>
          </a:p>
          <a:p>
            <a:pPr lvl="1"/>
            <a:r>
              <a:rPr lang="en-US" dirty="0" smtClean="0"/>
              <a:t>It is created and signed by an “issuing authority” (the WA Dept. of Licensing)</a:t>
            </a:r>
          </a:p>
          <a:p>
            <a:pPr lvl="1"/>
            <a:r>
              <a:rPr lang="en-US" dirty="0" smtClean="0"/>
              <a:t>It binds together various pieces of identifying information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License number</a:t>
            </a:r>
          </a:p>
          <a:p>
            <a:pPr lvl="2"/>
            <a:r>
              <a:rPr lang="en-US" dirty="0" smtClean="0"/>
              <a:t>Driving restrictions (must wear glasses,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6A78E15-8319-4955-A206-ABCEF048203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More certs in the real world</a:t>
            </a:r>
            <a:endParaRPr lang="en-US"/>
          </a:p>
        </p:txBody>
      </p:sp>
      <p:sp>
        <p:nvSpPr>
          <p:cNvPr id="573445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Many physical objects are like certificates:</a:t>
            </a:r>
          </a:p>
          <a:p>
            <a:pPr lvl="1"/>
            <a:r>
              <a:rPr lang="en-US" smtClean="0"/>
              <a:t>Any type of license – vehicle tabs, restaurant liquor license, amateur radio license, etc.</a:t>
            </a:r>
          </a:p>
          <a:p>
            <a:pPr lvl="1"/>
            <a:r>
              <a:rPr lang="en-US" smtClean="0"/>
              <a:t>Government-issued IDs (passports, green cards)</a:t>
            </a:r>
          </a:p>
          <a:p>
            <a:pPr lvl="1"/>
            <a:r>
              <a:rPr lang="en-US" smtClean="0"/>
              <a:t>Membership cards (e.g. Costco, discount cards)</a:t>
            </a:r>
          </a:p>
          <a:p>
            <a:r>
              <a:rPr lang="en-US" smtClean="0"/>
              <a:t>All of these examples bind an identity and certain rights, privileges or other identifiers</a:t>
            </a:r>
          </a:p>
          <a:p>
            <a:pPr lvl="1"/>
            <a:r>
              <a:rPr lang="en-US" smtClean="0"/>
              <a:t>“BAL ==N1TJT” signed FCC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FB5BD07-9513-4B16-A973-2529A747140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0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do we believe what certs say?</a:t>
            </a:r>
            <a:endParaRPr lang="en-US"/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 the physical world, why do we trust the statements contained on a physical cert?</a:t>
            </a:r>
          </a:p>
          <a:p>
            <a:pPr lvl="1"/>
            <a:r>
              <a:rPr lang="en-US" smtClean="0"/>
              <a:t>We believe it’s hard to forge the cert</a:t>
            </a:r>
          </a:p>
          <a:p>
            <a:pPr lvl="1"/>
            <a:r>
              <a:rPr lang="en-US" smtClean="0"/>
              <a:t>We trust the entity that “signed” the cert</a:t>
            </a:r>
          </a:p>
          <a:p>
            <a:r>
              <a:rPr lang="en-US" smtClean="0"/>
              <a:t>In the digital world we need those same two properties</a:t>
            </a:r>
          </a:p>
          <a:p>
            <a:pPr lvl="1"/>
            <a:r>
              <a:rPr lang="en-US" smtClean="0"/>
              <a:t>We need to believe it’s hard to forge the digital signature on a signed document</a:t>
            </a:r>
          </a:p>
          <a:p>
            <a:pPr lvl="1"/>
            <a:r>
              <a:rPr lang="en-US" smtClean="0"/>
              <a:t>We need to trust the issuer/signer not to lie to us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1F1D377-BCAC-4750-9FC8-76E25D3E900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Defeating Mallet</a:t>
            </a:r>
            <a:endParaRPr lang="en-US"/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Bob can convince Alice that his key really does belong to him if he can also send along a digital certificate Alice will believe &amp; trust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21A2B3-1609-46BE-8EA8-3A6F6877CB8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007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2895600"/>
            <a:ext cx="601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Let’s talk securely.</a:t>
            </a:r>
          </a:p>
          <a:p>
            <a:pPr algn="ctr"/>
            <a:r>
              <a:rPr lang="en-US" sz="2400" dirty="0">
                <a:latin typeface="Times New Roman" pitchFamily="18" charset="0"/>
              </a:rPr>
              <a:t>Here are the protocols and ciphers I understand.</a:t>
            </a:r>
          </a:p>
        </p:txBody>
      </p:sp>
      <p:sp>
        <p:nvSpPr>
          <p:cNvPr id="1007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495800"/>
            <a:ext cx="518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I choose this protocol and ciphers.</a:t>
            </a:r>
          </a:p>
          <a:p>
            <a:pPr algn="ctr"/>
            <a:r>
              <a:rPr lang="en-US" sz="2400" dirty="0">
                <a:latin typeface="Times New Roman" pitchFamily="18" charset="0"/>
              </a:rPr>
              <a:t>Here is my public key and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a certificate to convince you that the</a:t>
            </a:r>
            <a:b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key really belongs to 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3124200"/>
            <a:ext cx="8529638" cy="2057400"/>
            <a:chOff x="381000" y="3124200"/>
            <a:chExt cx="8529638" cy="2057400"/>
          </a:xfrm>
        </p:grpSpPr>
        <p:sp>
          <p:nvSpPr>
            <p:cNvPr id="1007621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1000" y="4602163"/>
              <a:ext cx="11541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Alice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7622" name="Line 6"/>
            <p:cNvSpPr>
              <a:spLocks noChangeShapeType="1"/>
            </p:cNvSpPr>
            <p:nvPr/>
          </p:nvSpPr>
          <p:spPr bwMode="auto">
            <a:xfrm flipV="1">
              <a:off x="1752600" y="3810000"/>
              <a:ext cx="5638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3" name="Line 7"/>
            <p:cNvSpPr>
              <a:spLocks noChangeShapeType="1"/>
            </p:cNvSpPr>
            <p:nvPr/>
          </p:nvSpPr>
          <p:spPr bwMode="auto">
            <a:xfrm flipV="1">
              <a:off x="1752600" y="4257675"/>
              <a:ext cx="5638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7634" name="Group 18"/>
            <p:cNvGrpSpPr>
              <a:grpSpLocks/>
            </p:cNvGrpSpPr>
            <p:nvPr/>
          </p:nvGrpSpPr>
          <p:grpSpPr bwMode="auto">
            <a:xfrm>
              <a:off x="4267200" y="3876675"/>
              <a:ext cx="833438" cy="771525"/>
              <a:chOff x="1459" y="2209"/>
              <a:chExt cx="525" cy="486"/>
            </a:xfrm>
          </p:grpSpPr>
          <p:grpSp>
            <p:nvGrpSpPr>
              <p:cNvPr id="1007635" name="Group 19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1007636" name="Freeform 20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37" name="Freeform 21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38" name="Freeform 22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39" name="Freeform 23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40" name="Freeform 24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7641" name="Rectangle 25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1007642" name="Picture 26" descr="PC sm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2954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7643" name="Picture 27" descr="SQL sm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05200"/>
              <a:ext cx="72548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7620" name="Text Box 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239000" y="4572000"/>
              <a:ext cx="1524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Bob</a:t>
              </a:r>
            </a:p>
          </p:txBody>
        </p:sp>
        <p:grpSp>
          <p:nvGrpSpPr>
            <p:cNvPr id="1007626" name="Group 10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8077200" y="3124200"/>
              <a:ext cx="833438" cy="771525"/>
              <a:chOff x="1459" y="2209"/>
              <a:chExt cx="525" cy="486"/>
            </a:xfrm>
          </p:grpSpPr>
          <p:grpSp>
            <p:nvGrpSpPr>
              <p:cNvPr id="1007627" name="Group 11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1007628" name="Freeform 12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29" name="Freeform 13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30" name="Freeform 14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31" name="Freeform 15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32" name="Freeform 16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7633" name="Rectangle 17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3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Getting a certificate</a:t>
            </a:r>
            <a:endParaRPr lang="en-US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Bob get a certificate for his key?</a:t>
            </a:r>
          </a:p>
          <a:p>
            <a:r>
              <a:rPr lang="en-US" dirty="0" smtClean="0"/>
              <a:t>He goes to a Certificate Authority (CA) that issues certificates and asks for one...</a:t>
            </a:r>
          </a:p>
          <a:p>
            <a:r>
              <a:rPr lang="en-US" dirty="0" smtClean="0"/>
              <a:t>The CA </a:t>
            </a:r>
            <a:r>
              <a:rPr lang="en-US" i="1" dirty="0" smtClean="0">
                <a:solidFill>
                  <a:srgbClr val="00B0F0"/>
                </a:solidFill>
              </a:rPr>
              <a:t>issues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Bob a certificate for his public key.</a:t>
            </a:r>
          </a:p>
          <a:p>
            <a:pPr lvl="1"/>
            <a:r>
              <a:rPr lang="en-US" dirty="0" smtClean="0"/>
              <a:t>CA is the issuer</a:t>
            </a:r>
          </a:p>
          <a:p>
            <a:pPr lvl="1"/>
            <a:r>
              <a:rPr lang="en-US" dirty="0" smtClean="0"/>
              <a:t>Bob is the subject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CA0FEA1-CA80-4DE2-8474-EBEDAC6FFE4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Using Certificates</a:t>
            </a:r>
            <a:endParaRPr lang="en-US"/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Now that Bob has a certificate, is it useful?</a:t>
            </a:r>
          </a:p>
          <a:p>
            <a:r>
              <a:rPr lang="en-US" smtClean="0"/>
              <a:t>Alice will believe Bob’s key belongs to Bob if Alice believes the certificate Bob gives her for his key.</a:t>
            </a:r>
          </a:p>
          <a:p>
            <a:r>
              <a:rPr lang="en-US" smtClean="0"/>
              <a:t>Alice will believe Bob’s key belongs to Bob if Alice trusts the issuer of Bob’s certificate to make key-name binding statements</a:t>
            </a:r>
          </a:p>
          <a:p>
            <a:r>
              <a:rPr lang="en-US" smtClean="0"/>
              <a:t>Have we made the situation any better?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4EAAEEB-EBFF-42BA-894A-AC569260DEA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Protocols (Part 1 – Session-based protocols)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Certificates and Public Key Infrastructure (PKI)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/>
              <a:t>Certificate Lifecycle Management</a:t>
            </a:r>
          </a:p>
          <a:p>
            <a:pPr lvl="1"/>
            <a:r>
              <a:rPr lang="en-US" dirty="0" smtClean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Alice Trust Bob’s CA?</a:t>
            </a:r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How can we convince Alice to trust Bob’s CA?</a:t>
            </a:r>
          </a:p>
          <a:p>
            <a:r>
              <a:rPr lang="en-US" smtClean="0"/>
              <a:t>Alice and Bob’s CA could have met previously &amp; exchanged keys directly.</a:t>
            </a:r>
          </a:p>
          <a:p>
            <a:pPr lvl="1"/>
            <a:r>
              <a:rPr lang="en-US" smtClean="0"/>
              <a:t>Bob’s CA isn’t going to shake hands with everyone he’s certified, let alone everyone whom Bob wants to talk to.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212B827-86D6-4BCD-BAFE-D4E72C42F52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Alice Trust Bob’s CA?</a:t>
            </a:r>
            <a:endParaRPr lang="en-US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can we convince Alice to trust Bob’s CA?</a:t>
            </a:r>
          </a:p>
          <a:p>
            <a:r>
              <a:rPr lang="en-US" dirty="0" smtClean="0"/>
              <a:t>Alice and Bob’s CA could have met previously &amp; exchanged keys directly.</a:t>
            </a:r>
          </a:p>
          <a:p>
            <a:pPr lvl="1"/>
            <a:r>
              <a:rPr lang="en-US" i="1" dirty="0" smtClean="0"/>
              <a:t>Bob’s CA isn’t going to shake hands with everyone he’s certified, let alone everyone whom Bob wants to talk to.</a:t>
            </a:r>
          </a:p>
          <a:p>
            <a:r>
              <a:rPr lang="en-US" dirty="0" smtClean="0"/>
              <a:t>Someone Alice trusts could vouch to her for Bob’s CA and Bob’s CA’s key</a:t>
            </a:r>
          </a:p>
          <a:p>
            <a:pPr lvl="1"/>
            <a:r>
              <a:rPr lang="en-US" i="1" dirty="0" smtClean="0"/>
              <a:t>Infinite Loop: See Loop, Infinite.</a:t>
            </a:r>
          </a:p>
          <a:p>
            <a:pPr lvl="1"/>
            <a:r>
              <a:rPr lang="en-US" dirty="0" smtClean="0"/>
              <a:t>Actually, it’s just a bounded recursion...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24DFBDF-97EC-476A-9740-1A36A5A0A6D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What’s Alice’s Trust Model</a:t>
            </a:r>
            <a:endParaRPr lang="en-US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Alice has to implicitly trust some set of keys</a:t>
            </a:r>
          </a:p>
          <a:p>
            <a:pPr lvl="1"/>
            <a:r>
              <a:rPr lang="en-US" smtClean="0"/>
              <a:t>Once she does that, those keys can introduce others to her.</a:t>
            </a:r>
          </a:p>
          <a:p>
            <a:r>
              <a:rPr lang="en-US" smtClean="0"/>
              <a:t>In the model used by SSL/TLS, CAs are arranged in a hierarchy</a:t>
            </a:r>
          </a:p>
          <a:p>
            <a:pPr lvl="1"/>
            <a:r>
              <a:rPr lang="en-US" smtClean="0"/>
              <a:t>Alice, and everyone else, trusts one or more “root CA” that live at the top of the tree</a:t>
            </a:r>
          </a:p>
          <a:p>
            <a:r>
              <a:rPr lang="en-US" smtClean="0"/>
              <a:t>Other models work differently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88FEB47-C919-407F-BAB8-7A7CD31528D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Certificates and Public Key Infrastructure (PKI)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Public Key Infrastructure</a:t>
            </a:r>
          </a:p>
          <a:p>
            <a:pPr lvl="1"/>
            <a:r>
              <a:rPr lang="en-US" dirty="0" smtClean="0"/>
              <a:t>Certificate Lifecycle Management</a:t>
            </a:r>
          </a:p>
          <a:p>
            <a:pPr lvl="1"/>
            <a:r>
              <a:rPr lang="en-US" dirty="0" smtClean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Certificate Authorities</a:t>
            </a:r>
            <a:endParaRPr lang="en-US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certificate authority (CA) guarantees the connection between a key and another CA or an “end entity.” </a:t>
            </a:r>
          </a:p>
          <a:p>
            <a:r>
              <a:rPr lang="en-US" smtClean="0"/>
              <a:t>An end entity is:</a:t>
            </a:r>
          </a:p>
          <a:p>
            <a:pPr lvl="1"/>
            <a:r>
              <a:rPr lang="en-US" smtClean="0"/>
              <a:t>A person</a:t>
            </a:r>
          </a:p>
          <a:p>
            <a:pPr lvl="1"/>
            <a:r>
              <a:rPr lang="en-US" smtClean="0"/>
              <a:t>A role (“VP of sales”)</a:t>
            </a:r>
          </a:p>
          <a:p>
            <a:pPr lvl="1"/>
            <a:r>
              <a:rPr lang="en-US" smtClean="0"/>
              <a:t>An organization</a:t>
            </a:r>
          </a:p>
          <a:p>
            <a:pPr lvl="1"/>
            <a:r>
              <a:rPr lang="en-US" smtClean="0"/>
              <a:t>A pseudonym</a:t>
            </a:r>
          </a:p>
          <a:p>
            <a:pPr lvl="1"/>
            <a:r>
              <a:rPr lang="en-US" smtClean="0"/>
              <a:t>A piece of hardware or software</a:t>
            </a:r>
          </a:p>
          <a:p>
            <a:pPr lvl="1"/>
            <a:r>
              <a:rPr lang="en-US" smtClean="0"/>
              <a:t>An account</a:t>
            </a:r>
          </a:p>
          <a:p>
            <a:r>
              <a:rPr lang="en-US" smtClean="0"/>
              <a:t>Some CA’s only allow a subset of these types.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0FAB62-E199-446B-B3DF-FBD1BED4518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4A8A010-C147-462F-9DF7-7BAFF3937CE2}" type="slidenum">
              <a:rPr lang="en-US"/>
              <a:pPr/>
              <a:t>75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CA Hierarchies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416050"/>
            <a:ext cx="8415338" cy="9890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CAs can certify other CAs or “end entities</a:t>
            </a:r>
            <a:r>
              <a:rPr lang="en-US" sz="2800" dirty="0" smtClean="0"/>
              <a:t>” (EEs)</a:t>
            </a:r>
            <a:endParaRPr lang="en-US" sz="2800" dirty="0"/>
          </a:p>
          <a:p>
            <a:r>
              <a:rPr lang="en-US" sz="2800" dirty="0"/>
              <a:t>Certificates are links in a tree of EEs &amp; CAs</a:t>
            </a:r>
          </a:p>
        </p:txBody>
      </p:sp>
      <p:sp>
        <p:nvSpPr>
          <p:cNvPr id="596996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5791200" y="3657600"/>
            <a:ext cx="1014413" cy="900113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CA</a:t>
            </a:r>
          </a:p>
        </p:txBody>
      </p:sp>
      <p:sp>
        <p:nvSpPr>
          <p:cNvPr id="596997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7239000" y="5029200"/>
            <a:ext cx="1014413" cy="900113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EE</a:t>
            </a:r>
          </a:p>
        </p:txBody>
      </p:sp>
      <p:sp>
        <p:nvSpPr>
          <p:cNvPr id="596998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3733800" y="2743200"/>
            <a:ext cx="1014413" cy="900113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Root</a:t>
            </a:r>
          </a:p>
          <a:p>
            <a:pPr algn="ctr"/>
            <a:r>
              <a:rPr lang="en-US" sz="2400" b="1"/>
              <a:t>CA</a:t>
            </a:r>
          </a:p>
        </p:txBody>
      </p:sp>
      <p:cxnSp>
        <p:nvCxnSpPr>
          <p:cNvPr id="597010" name="AutoShape 18"/>
          <p:cNvCxnSpPr>
            <a:cxnSpLocks noChangeShapeType="1"/>
            <a:stCxn id="596997" idx="1"/>
            <a:endCxn id="596996" idx="5"/>
          </p:cNvCxnSpPr>
          <p:nvPr>
            <p:custDataLst>
              <p:tags r:id="rId9"/>
            </p:custDataLst>
          </p:nvPr>
        </p:nvCxnSpPr>
        <p:spPr bwMode="auto">
          <a:xfrm flipH="1" flipV="1">
            <a:off x="6656388" y="4425950"/>
            <a:ext cx="731837" cy="735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7011" name="AutoShape 19"/>
          <p:cNvCxnSpPr>
            <a:cxnSpLocks noChangeShapeType="1"/>
            <a:stCxn id="596996" idx="1"/>
            <a:endCxn id="596998" idx="5"/>
          </p:cNvCxnSpPr>
          <p:nvPr>
            <p:custDataLst>
              <p:tags r:id="rId10"/>
            </p:custDataLst>
          </p:nvPr>
        </p:nvCxnSpPr>
        <p:spPr bwMode="auto">
          <a:xfrm flipH="1" flipV="1">
            <a:off x="4598988" y="3511550"/>
            <a:ext cx="1341437" cy="2778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7012" name="Oval 20"/>
          <p:cNvSpPr>
            <a:spLocks noChangeArrowheads="1"/>
          </p:cNvSpPr>
          <p:nvPr>
            <p:custDataLst>
              <p:tags r:id="rId11"/>
            </p:custDataLst>
          </p:nvPr>
        </p:nvSpPr>
        <p:spPr bwMode="invGray">
          <a:xfrm>
            <a:off x="1371600" y="3886200"/>
            <a:ext cx="1014413" cy="900113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CA</a:t>
            </a:r>
          </a:p>
        </p:txBody>
      </p:sp>
      <p:sp>
        <p:nvSpPr>
          <p:cNvPr id="597013" name="Oval 21"/>
          <p:cNvSpPr>
            <a:spLocks noChangeArrowheads="1"/>
          </p:cNvSpPr>
          <p:nvPr>
            <p:custDataLst>
              <p:tags r:id="rId12"/>
            </p:custDataLst>
          </p:nvPr>
        </p:nvSpPr>
        <p:spPr bwMode="invGray">
          <a:xfrm>
            <a:off x="4572000" y="5105400"/>
            <a:ext cx="1014413" cy="900113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EE</a:t>
            </a:r>
          </a:p>
        </p:txBody>
      </p:sp>
      <p:cxnSp>
        <p:nvCxnSpPr>
          <p:cNvPr id="597014" name="AutoShape 22"/>
          <p:cNvCxnSpPr>
            <a:cxnSpLocks noChangeShapeType="1"/>
            <a:stCxn id="597013" idx="7"/>
            <a:endCxn id="596996" idx="3"/>
          </p:cNvCxnSpPr>
          <p:nvPr>
            <p:custDataLst>
              <p:tags r:id="rId13"/>
            </p:custDataLst>
          </p:nvPr>
        </p:nvCxnSpPr>
        <p:spPr bwMode="auto">
          <a:xfrm flipV="1">
            <a:off x="5437188" y="4425950"/>
            <a:ext cx="503237" cy="8112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7015" name="AutoShape 23"/>
          <p:cNvCxnSpPr>
            <a:cxnSpLocks noChangeShapeType="1"/>
            <a:stCxn id="597012" idx="7"/>
            <a:endCxn id="596998" idx="3"/>
          </p:cNvCxnSpPr>
          <p:nvPr>
            <p:custDataLst>
              <p:tags r:id="rId14"/>
            </p:custDataLst>
          </p:nvPr>
        </p:nvCxnSpPr>
        <p:spPr bwMode="auto">
          <a:xfrm flipV="1">
            <a:off x="2236788" y="3511550"/>
            <a:ext cx="1646237" cy="506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7016" name="Oval 24"/>
          <p:cNvSpPr>
            <a:spLocks noChangeArrowheads="1"/>
          </p:cNvSpPr>
          <p:nvPr>
            <p:custDataLst>
              <p:tags r:id="rId15"/>
            </p:custDataLst>
          </p:nvPr>
        </p:nvSpPr>
        <p:spPr bwMode="invGray">
          <a:xfrm>
            <a:off x="2667000" y="5029200"/>
            <a:ext cx="1014413" cy="90011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CA</a:t>
            </a:r>
          </a:p>
        </p:txBody>
      </p:sp>
      <p:cxnSp>
        <p:nvCxnSpPr>
          <p:cNvPr id="597017" name="AutoShape 25"/>
          <p:cNvCxnSpPr>
            <a:cxnSpLocks noChangeShapeType="1"/>
            <a:stCxn id="597016" idx="1"/>
            <a:endCxn id="597012" idx="5"/>
          </p:cNvCxnSpPr>
          <p:nvPr>
            <p:custDataLst>
              <p:tags r:id="rId16"/>
            </p:custDataLst>
          </p:nvPr>
        </p:nvCxnSpPr>
        <p:spPr bwMode="auto">
          <a:xfrm flipH="1" flipV="1">
            <a:off x="2236788" y="4654550"/>
            <a:ext cx="579437" cy="506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7018" name="Oval 26"/>
          <p:cNvSpPr>
            <a:spLocks noChangeArrowheads="1"/>
          </p:cNvSpPr>
          <p:nvPr>
            <p:custDataLst>
              <p:tags r:id="rId17"/>
            </p:custDataLst>
          </p:nvPr>
        </p:nvSpPr>
        <p:spPr bwMode="invGray">
          <a:xfrm>
            <a:off x="228600" y="5029200"/>
            <a:ext cx="1014413" cy="900113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EE</a:t>
            </a:r>
          </a:p>
        </p:txBody>
      </p:sp>
      <p:cxnSp>
        <p:nvCxnSpPr>
          <p:cNvPr id="597019" name="AutoShape 27"/>
          <p:cNvCxnSpPr>
            <a:cxnSpLocks noChangeShapeType="1"/>
            <a:stCxn id="597018" idx="7"/>
            <a:endCxn id="597012" idx="3"/>
          </p:cNvCxnSpPr>
          <p:nvPr>
            <p:custDataLst>
              <p:tags r:id="rId18"/>
            </p:custDataLst>
          </p:nvPr>
        </p:nvCxnSpPr>
        <p:spPr bwMode="auto">
          <a:xfrm flipV="1">
            <a:off x="1093788" y="4654550"/>
            <a:ext cx="427037" cy="506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39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C1B76CA-BE6C-445A-90A3-FAEE2FA6AE9F}" type="slidenum">
              <a:rPr lang="en-US"/>
              <a:pPr/>
              <a:t>76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BAL’s No-Frills Certs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417638"/>
            <a:ext cx="8415338" cy="2941637"/>
          </a:xfrm>
        </p:spPr>
        <p:txBody>
          <a:bodyPr/>
          <a:lstStyle/>
          <a:p>
            <a:r>
              <a:rPr lang="en-US"/>
              <a:t>Certificates can contain all sorts of information inside them</a:t>
            </a:r>
          </a:p>
          <a:p>
            <a:pPr lvl="1"/>
            <a:r>
              <a:rPr lang="en-US"/>
              <a:t>We’ll talk about the details in a little bit</a:t>
            </a:r>
          </a:p>
          <a:p>
            <a:r>
              <a:rPr lang="en-US"/>
              <a:t>In the abstract, though, they’re just statements by an issuer about a subject:</a:t>
            </a:r>
          </a:p>
        </p:txBody>
      </p:sp>
      <p:grpSp>
        <p:nvGrpSpPr>
          <p:cNvPr id="598020" name="Group 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581400" y="4648200"/>
            <a:ext cx="1503363" cy="1046163"/>
            <a:chOff x="2437" y="3124"/>
            <a:chExt cx="947" cy="659"/>
          </a:xfrm>
        </p:grpSpPr>
        <p:sp>
          <p:nvSpPr>
            <p:cNvPr id="598021" name="AutoShape 5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Issuer</a:t>
              </a:r>
            </a:p>
          </p:txBody>
        </p:sp>
        <p:sp>
          <p:nvSpPr>
            <p:cNvPr id="598022" name="AutoShape 6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Subject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5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Alice trust Bob’s Key?</a:t>
            </a:r>
            <a:endParaRPr lang="en-US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Alice trusts Bob’s key if there is a chain of certificates from Bob’s key to a root CA that Alice implicitly trusts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091215-C26E-467C-A96C-995FE96FBDF5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99044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4081463" y="2819400"/>
            <a:ext cx="1014412" cy="900113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CA</a:t>
            </a:r>
          </a:p>
        </p:txBody>
      </p:sp>
      <p:sp>
        <p:nvSpPr>
          <p:cNvPr id="599045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567488" y="2819400"/>
            <a:ext cx="1014412" cy="900113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EE</a:t>
            </a:r>
          </a:p>
        </p:txBody>
      </p:sp>
      <p:sp>
        <p:nvSpPr>
          <p:cNvPr id="599046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1609725" y="2919413"/>
            <a:ext cx="1014413" cy="900112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Root</a:t>
            </a:r>
          </a:p>
          <a:p>
            <a:pPr algn="ctr"/>
            <a:r>
              <a:rPr lang="en-US" sz="2400" b="1"/>
              <a:t>CA</a:t>
            </a:r>
          </a:p>
        </p:txBody>
      </p:sp>
      <p:cxnSp>
        <p:nvCxnSpPr>
          <p:cNvPr id="599047" name="AutoShape 7"/>
          <p:cNvCxnSpPr>
            <a:cxnSpLocks noChangeShapeType="1"/>
            <a:stCxn id="599050" idx="1"/>
            <a:endCxn id="599054" idx="3"/>
          </p:cNvCxnSpPr>
          <p:nvPr>
            <p:custDataLst>
              <p:tags r:id="rId9"/>
            </p:custDataLst>
          </p:nvPr>
        </p:nvCxnSpPr>
        <p:spPr bwMode="auto">
          <a:xfrm flipH="1">
            <a:off x="5367338" y="5349875"/>
            <a:ext cx="996950" cy="1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9048" name="AutoShape 8"/>
          <p:cNvCxnSpPr>
            <a:cxnSpLocks noChangeShapeType="1"/>
            <a:stCxn id="599053" idx="1"/>
            <a:endCxn id="599057" idx="3"/>
          </p:cNvCxnSpPr>
          <p:nvPr>
            <p:custDataLst>
              <p:tags r:id="rId10"/>
            </p:custDataLst>
          </p:nvPr>
        </p:nvCxnSpPr>
        <p:spPr bwMode="auto">
          <a:xfrm flipH="1" flipV="1">
            <a:off x="2867025" y="4840288"/>
            <a:ext cx="100647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9049" name="Group 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359525" y="5087938"/>
            <a:ext cx="1503363" cy="1046162"/>
            <a:chOff x="2719" y="3064"/>
            <a:chExt cx="947" cy="659"/>
          </a:xfrm>
        </p:grpSpPr>
        <p:sp>
          <p:nvSpPr>
            <p:cNvPr id="599050" name="AutoShape 10"/>
            <p:cNvSpPr>
              <a:spLocks noChangeArrowheads="1"/>
            </p:cNvSpPr>
            <p:nvPr/>
          </p:nvSpPr>
          <p:spPr bwMode="auto">
            <a:xfrm>
              <a:off x="2722" y="306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CA</a:t>
              </a:r>
            </a:p>
          </p:txBody>
        </p:sp>
        <p:sp>
          <p:nvSpPr>
            <p:cNvPr id="599051" name="AutoShape 11"/>
            <p:cNvSpPr>
              <a:spLocks noChangeArrowheads="1"/>
            </p:cNvSpPr>
            <p:nvPr/>
          </p:nvSpPr>
          <p:spPr bwMode="auto">
            <a:xfrm>
              <a:off x="2719" y="339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EE</a:t>
              </a:r>
            </a:p>
          </p:txBody>
        </p:sp>
      </p:grpSp>
      <p:grpSp>
        <p:nvGrpSpPr>
          <p:cNvPr id="599052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868738" y="4583113"/>
            <a:ext cx="1503362" cy="1046162"/>
            <a:chOff x="2437" y="3124"/>
            <a:chExt cx="947" cy="659"/>
          </a:xfrm>
        </p:grpSpPr>
        <p:sp>
          <p:nvSpPr>
            <p:cNvPr id="599053" name="AutoShape 13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99054" name="AutoShape 14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CA</a:t>
              </a:r>
            </a:p>
          </p:txBody>
        </p:sp>
      </p:grpSp>
      <p:grpSp>
        <p:nvGrpSpPr>
          <p:cNvPr id="599055" name="Group 1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368425" y="4054475"/>
            <a:ext cx="1503363" cy="1046163"/>
            <a:chOff x="835" y="3124"/>
            <a:chExt cx="947" cy="659"/>
          </a:xfrm>
        </p:grpSpPr>
        <p:sp>
          <p:nvSpPr>
            <p:cNvPr id="599056" name="AutoShape 16"/>
            <p:cNvSpPr>
              <a:spLocks noChangeArrowheads="1"/>
            </p:cNvSpPr>
            <p:nvPr/>
          </p:nvSpPr>
          <p:spPr bwMode="auto">
            <a:xfrm>
              <a:off x="838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99057" name="AutoShape 17"/>
            <p:cNvSpPr>
              <a:spLocks noChangeArrowheads="1"/>
            </p:cNvSpPr>
            <p:nvPr/>
          </p:nvSpPr>
          <p:spPr bwMode="auto">
            <a:xfrm>
              <a:off x="835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Root 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4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Chain Building &amp; Validation</a:t>
            </a:r>
            <a:endParaRPr lang="en-US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“Given an end-entity certificate, does there exist a cryptographically valid chain of certificates linking it to a trusted root certificate?”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FEC21D-7F12-41B9-BF23-97FA9071DBC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24292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4081463" y="2819400"/>
            <a:ext cx="1014412" cy="900113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CA</a:t>
            </a:r>
          </a:p>
        </p:txBody>
      </p:sp>
      <p:sp>
        <p:nvSpPr>
          <p:cNvPr id="524293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567488" y="2819400"/>
            <a:ext cx="1014412" cy="900113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EE</a:t>
            </a:r>
          </a:p>
        </p:txBody>
      </p:sp>
      <p:sp>
        <p:nvSpPr>
          <p:cNvPr id="524294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1609725" y="2919413"/>
            <a:ext cx="1014413" cy="900112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Root</a:t>
            </a:r>
          </a:p>
          <a:p>
            <a:pPr algn="ctr"/>
            <a:r>
              <a:rPr lang="en-US" sz="2400" b="1"/>
              <a:t>CA</a:t>
            </a:r>
          </a:p>
        </p:txBody>
      </p:sp>
      <p:cxnSp>
        <p:nvCxnSpPr>
          <p:cNvPr id="524295" name="AutoShape 7"/>
          <p:cNvCxnSpPr>
            <a:cxnSpLocks noChangeShapeType="1"/>
            <a:stCxn id="524298" idx="1"/>
            <a:endCxn id="524302" idx="3"/>
          </p:cNvCxnSpPr>
          <p:nvPr>
            <p:custDataLst>
              <p:tags r:id="rId9"/>
            </p:custDataLst>
          </p:nvPr>
        </p:nvCxnSpPr>
        <p:spPr bwMode="auto">
          <a:xfrm flipH="1">
            <a:off x="5367338" y="5349875"/>
            <a:ext cx="996950" cy="1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296" name="AutoShape 8"/>
          <p:cNvCxnSpPr>
            <a:cxnSpLocks noChangeShapeType="1"/>
            <a:stCxn id="524301" idx="1"/>
            <a:endCxn id="524305" idx="3"/>
          </p:cNvCxnSpPr>
          <p:nvPr>
            <p:custDataLst>
              <p:tags r:id="rId10"/>
            </p:custDataLst>
          </p:nvPr>
        </p:nvCxnSpPr>
        <p:spPr bwMode="auto">
          <a:xfrm flipH="1" flipV="1">
            <a:off x="2867025" y="4840288"/>
            <a:ext cx="100647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4297" name="Group 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359525" y="5087938"/>
            <a:ext cx="1503363" cy="1046162"/>
            <a:chOff x="2719" y="3064"/>
            <a:chExt cx="947" cy="659"/>
          </a:xfrm>
        </p:grpSpPr>
        <p:sp>
          <p:nvSpPr>
            <p:cNvPr id="524298" name="AutoShape 10"/>
            <p:cNvSpPr>
              <a:spLocks noChangeArrowheads="1"/>
            </p:cNvSpPr>
            <p:nvPr/>
          </p:nvSpPr>
          <p:spPr bwMode="auto">
            <a:xfrm>
              <a:off x="2722" y="306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CA</a:t>
              </a:r>
            </a:p>
          </p:txBody>
        </p:sp>
        <p:sp>
          <p:nvSpPr>
            <p:cNvPr id="524299" name="AutoShape 11"/>
            <p:cNvSpPr>
              <a:spLocks noChangeArrowheads="1"/>
            </p:cNvSpPr>
            <p:nvPr/>
          </p:nvSpPr>
          <p:spPr bwMode="auto">
            <a:xfrm>
              <a:off x="2719" y="339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EE</a:t>
              </a:r>
            </a:p>
          </p:txBody>
        </p:sp>
      </p:grpSp>
      <p:grpSp>
        <p:nvGrpSpPr>
          <p:cNvPr id="524300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868738" y="4583113"/>
            <a:ext cx="1503362" cy="1046162"/>
            <a:chOff x="2437" y="3124"/>
            <a:chExt cx="947" cy="659"/>
          </a:xfrm>
        </p:grpSpPr>
        <p:sp>
          <p:nvSpPr>
            <p:cNvPr id="524301" name="AutoShape 13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24302" name="AutoShape 14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CA</a:t>
              </a:r>
            </a:p>
          </p:txBody>
        </p:sp>
      </p:grpSp>
      <p:grpSp>
        <p:nvGrpSpPr>
          <p:cNvPr id="524303" name="Group 1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368425" y="4054475"/>
            <a:ext cx="1503363" cy="1046163"/>
            <a:chOff x="835" y="3124"/>
            <a:chExt cx="947" cy="659"/>
          </a:xfrm>
        </p:grpSpPr>
        <p:sp>
          <p:nvSpPr>
            <p:cNvPr id="524304" name="AutoShape 16"/>
            <p:cNvSpPr>
              <a:spLocks noChangeArrowheads="1"/>
            </p:cNvSpPr>
            <p:nvPr/>
          </p:nvSpPr>
          <p:spPr bwMode="auto">
            <a:xfrm>
              <a:off x="838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24305" name="AutoShape 17"/>
            <p:cNvSpPr>
              <a:spLocks noChangeArrowheads="1"/>
            </p:cNvSpPr>
            <p:nvPr/>
          </p:nvSpPr>
          <p:spPr bwMode="auto">
            <a:xfrm>
              <a:off x="835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Root 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6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Chaining Certificates</a:t>
            </a: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 theory, building chains of certificates should be easy</a:t>
            </a:r>
          </a:p>
          <a:p>
            <a:pPr lvl="1"/>
            <a:r>
              <a:rPr lang="en-US" smtClean="0"/>
              <a:t>“Just link them together like dominos”</a:t>
            </a:r>
          </a:p>
          <a:p>
            <a:r>
              <a:rPr lang="en-US" smtClean="0"/>
              <a:t>In practice, it’s a lot more complicated...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16258B6-E38C-4B5B-AC2C-4304D2501C4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E557C7C-48E9-4645-88E1-7E140AEE900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116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69362"/>
            <a:ext cx="6553200" cy="490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9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C15590D-C6D3-4C32-9775-39F53841D5EB}" type="slidenum">
              <a:rPr lang="en-US"/>
              <a:pPr/>
              <a:t>80</a:t>
            </a:fld>
            <a:endParaRPr 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Chain Building Details (1)</a:t>
            </a:r>
          </a:p>
        </p:txBody>
      </p:sp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1417457" y="1379810"/>
            <a:ext cx="6096000" cy="4944789"/>
            <a:chOff x="892175" y="995363"/>
            <a:chExt cx="6875463" cy="5762625"/>
          </a:xfrm>
        </p:grpSpPr>
        <p:sp>
          <p:nvSpPr>
            <p:cNvPr id="612355" name="Oval 3"/>
            <p:cNvSpPr>
              <a:spLocks noChangeArrowheads="1"/>
            </p:cNvSpPr>
            <p:nvPr/>
          </p:nvSpPr>
          <p:spPr bwMode="invGray">
            <a:xfrm>
              <a:off x="6486525" y="341471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CA2</a:t>
              </a:r>
            </a:p>
          </p:txBody>
        </p:sp>
        <p:sp>
          <p:nvSpPr>
            <p:cNvPr id="612356" name="Oval 4"/>
            <p:cNvSpPr>
              <a:spLocks noChangeArrowheads="1"/>
            </p:cNvSpPr>
            <p:nvPr/>
          </p:nvSpPr>
          <p:spPr bwMode="invGray">
            <a:xfrm>
              <a:off x="2409825" y="3424238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612357" name="Oval 5"/>
            <p:cNvSpPr>
              <a:spLocks noChangeArrowheads="1"/>
            </p:cNvSpPr>
            <p:nvPr/>
          </p:nvSpPr>
          <p:spPr bwMode="invGray">
            <a:xfrm>
              <a:off x="1152525" y="579596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EE1</a:t>
              </a:r>
            </a:p>
          </p:txBody>
        </p:sp>
        <p:sp>
          <p:nvSpPr>
            <p:cNvPr id="612358" name="Oval 6"/>
            <p:cNvSpPr>
              <a:spLocks noChangeArrowheads="1"/>
            </p:cNvSpPr>
            <p:nvPr/>
          </p:nvSpPr>
          <p:spPr bwMode="invGray">
            <a:xfrm>
              <a:off x="4052888" y="995363"/>
              <a:ext cx="1014412" cy="900112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</a:t>
              </a:r>
            </a:p>
          </p:txBody>
        </p:sp>
        <p:sp>
          <p:nvSpPr>
            <p:cNvPr id="612359" name="Oval 7"/>
            <p:cNvSpPr>
              <a:spLocks noChangeArrowheads="1"/>
            </p:cNvSpPr>
            <p:nvPr/>
          </p:nvSpPr>
          <p:spPr bwMode="invGray">
            <a:xfrm>
              <a:off x="3790950" y="5805488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EE2</a:t>
              </a:r>
            </a:p>
          </p:txBody>
        </p:sp>
        <p:grpSp>
          <p:nvGrpSpPr>
            <p:cNvPr id="612360" name="Group 8"/>
            <p:cNvGrpSpPr>
              <a:grpSpLocks/>
            </p:cNvGrpSpPr>
            <p:nvPr/>
          </p:nvGrpSpPr>
          <p:grpSpPr bwMode="auto">
            <a:xfrm>
              <a:off x="6259513" y="4549775"/>
              <a:ext cx="1503362" cy="1046163"/>
              <a:chOff x="2719" y="3064"/>
              <a:chExt cx="947" cy="659"/>
            </a:xfrm>
          </p:grpSpPr>
          <p:sp>
            <p:nvSpPr>
              <p:cNvPr id="612361" name="AutoShape 9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CA2</a:t>
                </a:r>
              </a:p>
            </p:txBody>
          </p:sp>
          <p:sp>
            <p:nvSpPr>
              <p:cNvPr id="612362" name="AutoShape 10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EE3</a:t>
                </a:r>
              </a:p>
            </p:txBody>
          </p:sp>
        </p:grpSp>
        <p:grpSp>
          <p:nvGrpSpPr>
            <p:cNvPr id="612363" name="Group 11"/>
            <p:cNvGrpSpPr>
              <a:grpSpLocks/>
            </p:cNvGrpSpPr>
            <p:nvPr/>
          </p:nvGrpSpPr>
          <p:grpSpPr bwMode="auto">
            <a:xfrm>
              <a:off x="2154238" y="2101850"/>
              <a:ext cx="1503362" cy="1046163"/>
              <a:chOff x="2437" y="3124"/>
              <a:chExt cx="947" cy="659"/>
            </a:xfrm>
          </p:grpSpPr>
          <p:sp>
            <p:nvSpPr>
              <p:cNvPr id="612364" name="AutoShape 12"/>
              <p:cNvSpPr>
                <a:spLocks noChangeArrowheads="1"/>
              </p:cNvSpPr>
              <p:nvPr/>
            </p:nvSpPr>
            <p:spPr bwMode="auto">
              <a:xfrm>
                <a:off x="2440" y="312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Root CA</a:t>
                </a:r>
              </a:p>
            </p:txBody>
          </p:sp>
          <p:sp>
            <p:nvSpPr>
              <p:cNvPr id="612365" name="AutoShape 13"/>
              <p:cNvSpPr>
                <a:spLocks noChangeArrowheads="1"/>
              </p:cNvSpPr>
              <p:nvPr/>
            </p:nvSpPr>
            <p:spPr bwMode="auto">
              <a:xfrm>
                <a:off x="2437" y="345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CA1</a:t>
                </a:r>
              </a:p>
            </p:txBody>
          </p:sp>
        </p:grpSp>
        <p:grpSp>
          <p:nvGrpSpPr>
            <p:cNvPr id="612366" name="Group 14"/>
            <p:cNvGrpSpPr>
              <a:grpSpLocks/>
            </p:cNvGrpSpPr>
            <p:nvPr/>
          </p:nvGrpSpPr>
          <p:grpSpPr bwMode="auto">
            <a:xfrm>
              <a:off x="6264275" y="2054225"/>
              <a:ext cx="1503363" cy="1046163"/>
              <a:chOff x="2437" y="3124"/>
              <a:chExt cx="947" cy="659"/>
            </a:xfrm>
          </p:grpSpPr>
          <p:sp>
            <p:nvSpPr>
              <p:cNvPr id="612367" name="AutoShape 15"/>
              <p:cNvSpPr>
                <a:spLocks noChangeArrowheads="1"/>
              </p:cNvSpPr>
              <p:nvPr/>
            </p:nvSpPr>
            <p:spPr bwMode="auto">
              <a:xfrm>
                <a:off x="2440" y="312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Root CA</a:t>
                </a:r>
              </a:p>
            </p:txBody>
          </p:sp>
          <p:sp>
            <p:nvSpPr>
              <p:cNvPr id="612368" name="AutoShape 16"/>
              <p:cNvSpPr>
                <a:spLocks noChangeArrowheads="1"/>
              </p:cNvSpPr>
              <p:nvPr/>
            </p:nvSpPr>
            <p:spPr bwMode="auto">
              <a:xfrm>
                <a:off x="2437" y="345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CA2</a:t>
                </a:r>
              </a:p>
            </p:txBody>
          </p:sp>
        </p:grpSp>
        <p:grpSp>
          <p:nvGrpSpPr>
            <p:cNvPr id="612369" name="Group 17"/>
            <p:cNvGrpSpPr>
              <a:grpSpLocks/>
            </p:cNvGrpSpPr>
            <p:nvPr/>
          </p:nvGrpSpPr>
          <p:grpSpPr bwMode="auto">
            <a:xfrm>
              <a:off x="3540125" y="4516438"/>
              <a:ext cx="1503363" cy="1046162"/>
              <a:chOff x="2719" y="3064"/>
              <a:chExt cx="947" cy="659"/>
            </a:xfrm>
          </p:grpSpPr>
          <p:sp>
            <p:nvSpPr>
              <p:cNvPr id="612370" name="AutoShape 18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CA1</a:t>
                </a:r>
              </a:p>
            </p:txBody>
          </p:sp>
          <p:sp>
            <p:nvSpPr>
              <p:cNvPr id="612371" name="AutoShape 19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EE2</a:t>
                </a:r>
              </a:p>
            </p:txBody>
          </p:sp>
        </p:grpSp>
        <p:grpSp>
          <p:nvGrpSpPr>
            <p:cNvPr id="612372" name="Group 20"/>
            <p:cNvGrpSpPr>
              <a:grpSpLocks/>
            </p:cNvGrpSpPr>
            <p:nvPr/>
          </p:nvGrpSpPr>
          <p:grpSpPr bwMode="auto">
            <a:xfrm>
              <a:off x="892175" y="4511675"/>
              <a:ext cx="1503363" cy="1046163"/>
              <a:chOff x="2719" y="3064"/>
              <a:chExt cx="947" cy="659"/>
            </a:xfrm>
          </p:grpSpPr>
          <p:sp>
            <p:nvSpPr>
              <p:cNvPr id="612373" name="AutoShape 21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CA1</a:t>
                </a:r>
              </a:p>
            </p:txBody>
          </p:sp>
          <p:sp>
            <p:nvSpPr>
              <p:cNvPr id="612374" name="AutoShape 22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EE1</a:t>
                </a:r>
              </a:p>
            </p:txBody>
          </p:sp>
        </p:grpSp>
        <p:sp>
          <p:nvSpPr>
            <p:cNvPr id="612375" name="Oval 23"/>
            <p:cNvSpPr>
              <a:spLocks noChangeArrowheads="1"/>
            </p:cNvSpPr>
            <p:nvPr/>
          </p:nvSpPr>
          <p:spPr bwMode="invGray">
            <a:xfrm>
              <a:off x="6515100" y="5857875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EE3</a:t>
              </a:r>
            </a:p>
          </p:txBody>
        </p:sp>
        <p:cxnSp>
          <p:nvCxnSpPr>
            <p:cNvPr id="612376" name="AutoShape 24"/>
            <p:cNvCxnSpPr>
              <a:cxnSpLocks noChangeShapeType="1"/>
              <a:stCxn id="612357" idx="0"/>
              <a:endCxn id="612374" idx="2"/>
            </p:cNvCxnSpPr>
            <p:nvPr/>
          </p:nvCxnSpPr>
          <p:spPr bwMode="auto">
            <a:xfrm flipH="1" flipV="1">
              <a:off x="1641475" y="5557838"/>
              <a:ext cx="1905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77" name="AutoShape 25"/>
            <p:cNvCxnSpPr>
              <a:cxnSpLocks noChangeShapeType="1"/>
              <a:stCxn id="612359" idx="0"/>
              <a:endCxn id="612371" idx="2"/>
            </p:cNvCxnSpPr>
            <p:nvPr/>
          </p:nvCxnSpPr>
          <p:spPr bwMode="auto">
            <a:xfrm flipH="1" flipV="1">
              <a:off x="4289425" y="5562600"/>
              <a:ext cx="9525" cy="2428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78" name="AutoShape 26"/>
            <p:cNvCxnSpPr>
              <a:cxnSpLocks noChangeShapeType="1"/>
              <a:stCxn id="612375" idx="0"/>
              <a:endCxn id="612362" idx="2"/>
            </p:cNvCxnSpPr>
            <p:nvPr/>
          </p:nvCxnSpPr>
          <p:spPr bwMode="auto">
            <a:xfrm flipH="1" flipV="1">
              <a:off x="7008813" y="5595938"/>
              <a:ext cx="14287" cy="2619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79" name="AutoShape 27"/>
            <p:cNvCxnSpPr>
              <a:cxnSpLocks noChangeShapeType="1"/>
              <a:stCxn id="612373" idx="0"/>
              <a:endCxn id="612356" idx="3"/>
            </p:cNvCxnSpPr>
            <p:nvPr/>
          </p:nvCxnSpPr>
          <p:spPr bwMode="auto">
            <a:xfrm flipV="1">
              <a:off x="1646238" y="4192588"/>
              <a:ext cx="912812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0" name="AutoShape 28"/>
            <p:cNvCxnSpPr>
              <a:cxnSpLocks noChangeShapeType="1"/>
              <a:stCxn id="612370" idx="0"/>
              <a:endCxn id="612356" idx="5"/>
            </p:cNvCxnSpPr>
            <p:nvPr/>
          </p:nvCxnSpPr>
          <p:spPr bwMode="auto">
            <a:xfrm flipH="1" flipV="1">
              <a:off x="3275013" y="4192588"/>
              <a:ext cx="1019175" cy="3238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1" name="AutoShape 29"/>
            <p:cNvCxnSpPr>
              <a:cxnSpLocks noChangeShapeType="1"/>
              <a:stCxn id="612361" idx="0"/>
              <a:endCxn id="612355" idx="4"/>
            </p:cNvCxnSpPr>
            <p:nvPr/>
          </p:nvCxnSpPr>
          <p:spPr bwMode="auto">
            <a:xfrm flipH="1" flipV="1">
              <a:off x="6994525" y="4314825"/>
              <a:ext cx="19050" cy="2349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2" name="AutoShape 30"/>
            <p:cNvCxnSpPr>
              <a:cxnSpLocks noChangeShapeType="1"/>
              <a:stCxn id="612364" idx="0"/>
              <a:endCxn id="612358" idx="3"/>
            </p:cNvCxnSpPr>
            <p:nvPr/>
          </p:nvCxnSpPr>
          <p:spPr bwMode="auto">
            <a:xfrm flipV="1">
              <a:off x="2908300" y="1782763"/>
              <a:ext cx="1293813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3" name="AutoShape 31"/>
            <p:cNvCxnSpPr>
              <a:cxnSpLocks noChangeShapeType="1"/>
              <a:stCxn id="612367" idx="0"/>
              <a:endCxn id="612358" idx="5"/>
            </p:cNvCxnSpPr>
            <p:nvPr/>
          </p:nvCxnSpPr>
          <p:spPr bwMode="auto">
            <a:xfrm flipH="1" flipV="1">
              <a:off x="4918075" y="1782763"/>
              <a:ext cx="2100263" cy="2714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4" name="AutoShape 32"/>
            <p:cNvCxnSpPr>
              <a:cxnSpLocks noChangeShapeType="1"/>
              <a:stCxn id="612356" idx="0"/>
              <a:endCxn id="612365" idx="2"/>
            </p:cNvCxnSpPr>
            <p:nvPr/>
          </p:nvCxnSpPr>
          <p:spPr bwMode="auto">
            <a:xfrm flipH="1" flipV="1">
              <a:off x="2903538" y="3148013"/>
              <a:ext cx="14287" cy="2762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5" name="AutoShape 33"/>
            <p:cNvCxnSpPr>
              <a:cxnSpLocks noChangeShapeType="1"/>
              <a:stCxn id="612355" idx="0"/>
              <a:endCxn id="612368" idx="2"/>
            </p:cNvCxnSpPr>
            <p:nvPr/>
          </p:nvCxnSpPr>
          <p:spPr bwMode="auto">
            <a:xfrm flipV="1">
              <a:off x="6994525" y="3100388"/>
              <a:ext cx="19050" cy="3143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334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B473935-8D32-4E1D-8E2B-FA10EF884562}" type="slidenum">
              <a:rPr lang="en-US"/>
              <a:pPr/>
              <a:t>81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94449" y="838200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Chain Building Details (2)</a:t>
            </a:r>
          </a:p>
        </p:txBody>
      </p:sp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1623241" y="1397975"/>
            <a:ext cx="5918200" cy="5126831"/>
            <a:chOff x="1152525" y="1181100"/>
            <a:chExt cx="6376988" cy="5576888"/>
          </a:xfrm>
        </p:grpSpPr>
        <p:sp>
          <p:nvSpPr>
            <p:cNvPr id="613379" name="Oval 3"/>
            <p:cNvSpPr>
              <a:spLocks noChangeArrowheads="1"/>
            </p:cNvSpPr>
            <p:nvPr/>
          </p:nvSpPr>
          <p:spPr bwMode="invGray">
            <a:xfrm>
              <a:off x="6486525" y="341471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CA2</a:t>
              </a:r>
            </a:p>
          </p:txBody>
        </p:sp>
        <p:sp>
          <p:nvSpPr>
            <p:cNvPr id="613380" name="Oval 4"/>
            <p:cNvSpPr>
              <a:spLocks noChangeArrowheads="1"/>
            </p:cNvSpPr>
            <p:nvPr/>
          </p:nvSpPr>
          <p:spPr bwMode="invGray">
            <a:xfrm>
              <a:off x="2695575" y="339566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613381" name="Oval 5"/>
            <p:cNvSpPr>
              <a:spLocks noChangeArrowheads="1"/>
            </p:cNvSpPr>
            <p:nvPr/>
          </p:nvSpPr>
          <p:spPr bwMode="invGray">
            <a:xfrm>
              <a:off x="1152525" y="579596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EE1</a:t>
              </a:r>
            </a:p>
          </p:txBody>
        </p:sp>
        <p:sp>
          <p:nvSpPr>
            <p:cNvPr id="613382" name="Oval 6"/>
            <p:cNvSpPr>
              <a:spLocks noChangeArrowheads="1"/>
            </p:cNvSpPr>
            <p:nvPr/>
          </p:nvSpPr>
          <p:spPr bwMode="invGray">
            <a:xfrm>
              <a:off x="2352675" y="1181100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613383" name="Oval 7"/>
            <p:cNvSpPr>
              <a:spLocks noChangeArrowheads="1"/>
            </p:cNvSpPr>
            <p:nvPr/>
          </p:nvSpPr>
          <p:spPr bwMode="invGray">
            <a:xfrm>
              <a:off x="3819525" y="5829300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EE2</a:t>
              </a:r>
            </a:p>
          </p:txBody>
        </p:sp>
        <p:sp>
          <p:nvSpPr>
            <p:cNvPr id="613384" name="Oval 8"/>
            <p:cNvSpPr>
              <a:spLocks noChangeArrowheads="1"/>
            </p:cNvSpPr>
            <p:nvPr/>
          </p:nvSpPr>
          <p:spPr bwMode="invGray">
            <a:xfrm>
              <a:off x="6515100" y="5857875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EE3</a:t>
              </a:r>
            </a:p>
          </p:txBody>
        </p:sp>
        <p:cxnSp>
          <p:nvCxnSpPr>
            <p:cNvPr id="613385" name="AutoShape 9"/>
            <p:cNvCxnSpPr>
              <a:cxnSpLocks noChangeShapeType="1"/>
              <a:stCxn id="613388" idx="0"/>
              <a:endCxn id="613380" idx="3"/>
            </p:cNvCxnSpPr>
            <p:nvPr/>
          </p:nvCxnSpPr>
          <p:spPr bwMode="auto">
            <a:xfrm flipV="1">
              <a:off x="2324100" y="4164013"/>
              <a:ext cx="520700" cy="6238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386" name="AutoShape 10"/>
            <p:cNvCxnSpPr>
              <a:cxnSpLocks noChangeShapeType="1"/>
              <a:stCxn id="613381" idx="0"/>
              <a:endCxn id="613389" idx="2"/>
            </p:cNvCxnSpPr>
            <p:nvPr/>
          </p:nvCxnSpPr>
          <p:spPr bwMode="auto">
            <a:xfrm flipV="1">
              <a:off x="1660525" y="5311775"/>
              <a:ext cx="661988" cy="4841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387" name="Group 11"/>
            <p:cNvGrpSpPr>
              <a:grpSpLocks/>
            </p:cNvGrpSpPr>
            <p:nvPr/>
          </p:nvGrpSpPr>
          <p:grpSpPr bwMode="auto">
            <a:xfrm>
              <a:off x="2006600" y="4787900"/>
              <a:ext cx="631825" cy="523875"/>
              <a:chOff x="2719" y="3064"/>
              <a:chExt cx="947" cy="659"/>
            </a:xfrm>
          </p:grpSpPr>
          <p:sp>
            <p:nvSpPr>
              <p:cNvPr id="613388" name="AutoShape 12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3389" name="AutoShape 13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cxnSp>
          <p:nvCxnSpPr>
            <p:cNvPr id="613390" name="AutoShape 14"/>
            <p:cNvCxnSpPr>
              <a:cxnSpLocks noChangeShapeType="1"/>
              <a:stCxn id="613393" idx="0"/>
              <a:endCxn id="613380" idx="4"/>
            </p:cNvCxnSpPr>
            <p:nvPr/>
          </p:nvCxnSpPr>
          <p:spPr bwMode="auto">
            <a:xfrm flipH="1" flipV="1">
              <a:off x="3203575" y="4295775"/>
              <a:ext cx="1130300" cy="5159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391" name="AutoShape 15"/>
            <p:cNvCxnSpPr>
              <a:cxnSpLocks noChangeShapeType="1"/>
              <a:stCxn id="613383" idx="0"/>
              <a:endCxn id="613394" idx="2"/>
            </p:cNvCxnSpPr>
            <p:nvPr/>
          </p:nvCxnSpPr>
          <p:spPr bwMode="auto">
            <a:xfrm flipV="1">
              <a:off x="4327525" y="5335588"/>
              <a:ext cx="4763" cy="4937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392" name="Group 16"/>
            <p:cNvGrpSpPr>
              <a:grpSpLocks/>
            </p:cNvGrpSpPr>
            <p:nvPr/>
          </p:nvGrpSpPr>
          <p:grpSpPr bwMode="auto">
            <a:xfrm>
              <a:off x="4016375" y="4811713"/>
              <a:ext cx="631825" cy="523875"/>
              <a:chOff x="2719" y="3064"/>
              <a:chExt cx="947" cy="659"/>
            </a:xfrm>
          </p:grpSpPr>
          <p:sp>
            <p:nvSpPr>
              <p:cNvPr id="613393" name="AutoShape 17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3394" name="AutoShape 18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cxnSp>
          <p:nvCxnSpPr>
            <p:cNvPr id="613395" name="AutoShape 19"/>
            <p:cNvCxnSpPr>
              <a:cxnSpLocks noChangeShapeType="1"/>
              <a:stCxn id="613398" idx="0"/>
              <a:endCxn id="613379" idx="4"/>
            </p:cNvCxnSpPr>
            <p:nvPr/>
          </p:nvCxnSpPr>
          <p:spPr bwMode="auto">
            <a:xfrm flipV="1">
              <a:off x="6977063" y="4314825"/>
              <a:ext cx="17462" cy="5254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396" name="AutoShape 20"/>
            <p:cNvCxnSpPr>
              <a:cxnSpLocks noChangeShapeType="1"/>
              <a:stCxn id="613384" idx="0"/>
              <a:endCxn id="613399" idx="2"/>
            </p:cNvCxnSpPr>
            <p:nvPr/>
          </p:nvCxnSpPr>
          <p:spPr bwMode="auto">
            <a:xfrm flipH="1" flipV="1">
              <a:off x="6975475" y="5364163"/>
              <a:ext cx="47625" cy="4937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397" name="Group 21"/>
            <p:cNvGrpSpPr>
              <a:grpSpLocks/>
            </p:cNvGrpSpPr>
            <p:nvPr/>
          </p:nvGrpSpPr>
          <p:grpSpPr bwMode="auto">
            <a:xfrm>
              <a:off x="6659563" y="4840288"/>
              <a:ext cx="631825" cy="523875"/>
              <a:chOff x="2719" y="3064"/>
              <a:chExt cx="947" cy="659"/>
            </a:xfrm>
          </p:grpSpPr>
          <p:sp>
            <p:nvSpPr>
              <p:cNvPr id="613398" name="AutoShape 22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3399" name="AutoShape 23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13400" name="Oval 24"/>
            <p:cNvSpPr>
              <a:spLocks noChangeArrowheads="1"/>
            </p:cNvSpPr>
            <p:nvPr/>
          </p:nvSpPr>
          <p:spPr bwMode="invGray">
            <a:xfrm>
              <a:off x="6376988" y="1219200"/>
              <a:ext cx="1014412" cy="900113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CA2</a:t>
              </a:r>
            </a:p>
          </p:txBody>
        </p:sp>
        <p:cxnSp>
          <p:nvCxnSpPr>
            <p:cNvPr id="613401" name="AutoShape 25"/>
            <p:cNvCxnSpPr>
              <a:cxnSpLocks noChangeShapeType="1"/>
              <a:stCxn id="613403" idx="0"/>
              <a:endCxn id="613382" idx="4"/>
            </p:cNvCxnSpPr>
            <p:nvPr/>
          </p:nvCxnSpPr>
          <p:spPr bwMode="auto">
            <a:xfrm flipV="1">
              <a:off x="2019300" y="2100263"/>
              <a:ext cx="841375" cy="4397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02" name="AutoShape 26"/>
            <p:cNvCxnSpPr>
              <a:cxnSpLocks noChangeShapeType="1"/>
              <a:stCxn id="613380" idx="1"/>
              <a:endCxn id="613404" idx="2"/>
            </p:cNvCxnSpPr>
            <p:nvPr/>
          </p:nvCxnSpPr>
          <p:spPr bwMode="auto">
            <a:xfrm flipH="1" flipV="1">
              <a:off x="2017713" y="3063875"/>
              <a:ext cx="827087" cy="4635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3403" name="AutoShape 27"/>
            <p:cNvSpPr>
              <a:spLocks noChangeArrowheads="1"/>
            </p:cNvSpPr>
            <p:nvPr/>
          </p:nvSpPr>
          <p:spPr bwMode="auto">
            <a:xfrm>
              <a:off x="1703388" y="2540000"/>
              <a:ext cx="630237" cy="261938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3404" name="AutoShape 28"/>
            <p:cNvSpPr>
              <a:spLocks noChangeArrowheads="1"/>
            </p:cNvSpPr>
            <p:nvPr/>
          </p:nvSpPr>
          <p:spPr bwMode="auto">
            <a:xfrm>
              <a:off x="1701800" y="2801938"/>
              <a:ext cx="630238" cy="261937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613405" name="AutoShape 29"/>
            <p:cNvCxnSpPr>
              <a:cxnSpLocks noChangeShapeType="1"/>
              <a:stCxn id="613407" idx="0"/>
              <a:endCxn id="613400" idx="4"/>
            </p:cNvCxnSpPr>
            <p:nvPr/>
          </p:nvCxnSpPr>
          <p:spPr bwMode="auto">
            <a:xfrm flipH="1" flipV="1">
              <a:off x="6884988" y="2119313"/>
              <a:ext cx="263525" cy="3492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06" name="AutoShape 30"/>
            <p:cNvCxnSpPr>
              <a:cxnSpLocks noChangeShapeType="1"/>
              <a:stCxn id="613379" idx="0"/>
              <a:endCxn id="613408" idx="2"/>
            </p:cNvCxnSpPr>
            <p:nvPr/>
          </p:nvCxnSpPr>
          <p:spPr bwMode="auto">
            <a:xfrm flipV="1">
              <a:off x="6994525" y="2992438"/>
              <a:ext cx="152400" cy="422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3407" name="AutoShape 31"/>
            <p:cNvSpPr>
              <a:spLocks noChangeArrowheads="1"/>
            </p:cNvSpPr>
            <p:nvPr/>
          </p:nvSpPr>
          <p:spPr bwMode="auto">
            <a:xfrm>
              <a:off x="6832600" y="2468563"/>
              <a:ext cx="630238" cy="261937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3408" name="AutoShape 32"/>
            <p:cNvSpPr>
              <a:spLocks noChangeArrowheads="1"/>
            </p:cNvSpPr>
            <p:nvPr/>
          </p:nvSpPr>
          <p:spPr bwMode="auto">
            <a:xfrm>
              <a:off x="6831013" y="2730500"/>
              <a:ext cx="630237" cy="261938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613409" name="AutoShape 33"/>
            <p:cNvCxnSpPr>
              <a:cxnSpLocks noChangeShapeType="1"/>
              <a:stCxn id="613412" idx="0"/>
              <a:endCxn id="613380" idx="5"/>
            </p:cNvCxnSpPr>
            <p:nvPr/>
          </p:nvCxnSpPr>
          <p:spPr bwMode="auto">
            <a:xfrm flipH="1" flipV="1">
              <a:off x="3560763" y="4164013"/>
              <a:ext cx="1987550" cy="661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10" name="AutoShape 34"/>
            <p:cNvCxnSpPr>
              <a:cxnSpLocks noChangeShapeType="1"/>
              <a:stCxn id="613384" idx="1"/>
              <a:endCxn id="613413" idx="2"/>
            </p:cNvCxnSpPr>
            <p:nvPr/>
          </p:nvCxnSpPr>
          <p:spPr bwMode="auto">
            <a:xfrm flipH="1" flipV="1">
              <a:off x="5546725" y="5349875"/>
              <a:ext cx="1117600" cy="639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411" name="Group 35"/>
            <p:cNvGrpSpPr>
              <a:grpSpLocks/>
            </p:cNvGrpSpPr>
            <p:nvPr/>
          </p:nvGrpSpPr>
          <p:grpSpPr bwMode="auto">
            <a:xfrm>
              <a:off x="5230813" y="4826000"/>
              <a:ext cx="631825" cy="523875"/>
              <a:chOff x="2719" y="3064"/>
              <a:chExt cx="947" cy="659"/>
            </a:xfrm>
          </p:grpSpPr>
          <p:sp>
            <p:nvSpPr>
              <p:cNvPr id="613412" name="AutoShape 36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3413" name="AutoShape 37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cxnSp>
          <p:nvCxnSpPr>
            <p:cNvPr id="613414" name="AutoShape 38"/>
            <p:cNvCxnSpPr>
              <a:cxnSpLocks noChangeShapeType="1"/>
              <a:stCxn id="613416" idx="0"/>
              <a:endCxn id="613382" idx="5"/>
            </p:cNvCxnSpPr>
            <p:nvPr/>
          </p:nvCxnSpPr>
          <p:spPr bwMode="auto">
            <a:xfrm flipH="1" flipV="1">
              <a:off x="3217863" y="1968500"/>
              <a:ext cx="2601912" cy="5572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15" name="AutoShape 39"/>
            <p:cNvCxnSpPr>
              <a:cxnSpLocks noChangeShapeType="1"/>
              <a:stCxn id="613379" idx="1"/>
              <a:endCxn id="613417" idx="2"/>
            </p:cNvCxnSpPr>
            <p:nvPr/>
          </p:nvCxnSpPr>
          <p:spPr bwMode="auto">
            <a:xfrm flipH="1" flipV="1">
              <a:off x="5818188" y="3049588"/>
              <a:ext cx="817562" cy="4968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3416" name="AutoShape 40"/>
            <p:cNvSpPr>
              <a:spLocks noChangeArrowheads="1"/>
            </p:cNvSpPr>
            <p:nvPr/>
          </p:nvSpPr>
          <p:spPr bwMode="auto">
            <a:xfrm>
              <a:off x="5503863" y="2525713"/>
              <a:ext cx="630237" cy="261937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3417" name="AutoShape 41"/>
            <p:cNvSpPr>
              <a:spLocks noChangeArrowheads="1"/>
            </p:cNvSpPr>
            <p:nvPr/>
          </p:nvSpPr>
          <p:spPr bwMode="auto">
            <a:xfrm>
              <a:off x="5502275" y="2787650"/>
              <a:ext cx="630238" cy="261938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1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3E19F16-2CF6-450E-916F-90B3B521783E}" type="slidenum">
              <a:rPr lang="en-US"/>
              <a:pPr/>
              <a:t>82</a:t>
            </a:fld>
            <a:endParaRPr 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609600"/>
            <a:ext cx="8305800" cy="74371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Chain Building Details (3)</a:t>
            </a:r>
          </a:p>
        </p:txBody>
      </p:sp>
      <p:grpSp>
        <p:nvGrpSpPr>
          <p:cNvPr id="626692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90600" y="1550392"/>
            <a:ext cx="7434262" cy="4741069"/>
            <a:chOff x="501" y="969"/>
            <a:chExt cx="4947" cy="3288"/>
          </a:xfrm>
        </p:grpSpPr>
        <p:sp>
          <p:nvSpPr>
            <p:cNvPr id="626693" name="Oval 5"/>
            <p:cNvSpPr>
              <a:spLocks noChangeArrowheads="1"/>
            </p:cNvSpPr>
            <p:nvPr/>
          </p:nvSpPr>
          <p:spPr bwMode="invGray">
            <a:xfrm>
              <a:off x="4437" y="2286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CA2</a:t>
              </a:r>
            </a:p>
          </p:txBody>
        </p:sp>
        <p:sp>
          <p:nvSpPr>
            <p:cNvPr id="626694" name="Oval 6"/>
            <p:cNvSpPr>
              <a:spLocks noChangeArrowheads="1"/>
            </p:cNvSpPr>
            <p:nvPr/>
          </p:nvSpPr>
          <p:spPr bwMode="invGray">
            <a:xfrm>
              <a:off x="987" y="221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626695" name="Oval 7"/>
            <p:cNvSpPr>
              <a:spLocks noChangeArrowheads="1"/>
            </p:cNvSpPr>
            <p:nvPr/>
          </p:nvSpPr>
          <p:spPr bwMode="invGray">
            <a:xfrm>
              <a:off x="726" y="365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EE1</a:t>
              </a:r>
            </a:p>
          </p:txBody>
        </p:sp>
        <p:sp>
          <p:nvSpPr>
            <p:cNvPr id="626696" name="Oval 8"/>
            <p:cNvSpPr>
              <a:spLocks noChangeArrowheads="1"/>
            </p:cNvSpPr>
            <p:nvPr/>
          </p:nvSpPr>
          <p:spPr bwMode="invGray">
            <a:xfrm>
              <a:off x="501" y="969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626697" name="Oval 9"/>
            <p:cNvSpPr>
              <a:spLocks noChangeArrowheads="1"/>
            </p:cNvSpPr>
            <p:nvPr/>
          </p:nvSpPr>
          <p:spPr bwMode="invGray">
            <a:xfrm>
              <a:off x="2406" y="3672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EE2</a:t>
              </a:r>
            </a:p>
          </p:txBody>
        </p:sp>
        <p:sp>
          <p:nvSpPr>
            <p:cNvPr id="626698" name="Oval 10"/>
            <p:cNvSpPr>
              <a:spLocks noChangeArrowheads="1"/>
            </p:cNvSpPr>
            <p:nvPr/>
          </p:nvSpPr>
          <p:spPr bwMode="invGray">
            <a:xfrm>
              <a:off x="4104" y="3690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EE3</a:t>
              </a:r>
            </a:p>
          </p:txBody>
        </p:sp>
        <p:cxnSp>
          <p:nvCxnSpPr>
            <p:cNvPr id="626699" name="AutoShape 11"/>
            <p:cNvCxnSpPr>
              <a:cxnSpLocks noChangeShapeType="1"/>
              <a:stCxn id="626695" idx="0"/>
              <a:endCxn id="626694" idx="3"/>
            </p:cNvCxnSpPr>
            <p:nvPr/>
          </p:nvCxnSpPr>
          <p:spPr bwMode="auto">
            <a:xfrm flipV="1">
              <a:off x="1046" y="2695"/>
              <a:ext cx="35" cy="9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6700" name="AutoShape 12"/>
            <p:cNvCxnSpPr>
              <a:cxnSpLocks noChangeShapeType="1"/>
              <a:stCxn id="626697" idx="0"/>
              <a:endCxn id="626694" idx="4"/>
            </p:cNvCxnSpPr>
            <p:nvPr/>
          </p:nvCxnSpPr>
          <p:spPr bwMode="auto">
            <a:xfrm flipH="1" flipV="1">
              <a:off x="1307" y="2778"/>
              <a:ext cx="1419" cy="8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6701" name="AutoShape 13"/>
            <p:cNvCxnSpPr>
              <a:cxnSpLocks noChangeShapeType="1"/>
              <a:stCxn id="626698" idx="0"/>
              <a:endCxn id="626693" idx="4"/>
            </p:cNvCxnSpPr>
            <p:nvPr/>
          </p:nvCxnSpPr>
          <p:spPr bwMode="auto">
            <a:xfrm flipV="1">
              <a:off x="4424" y="2853"/>
              <a:ext cx="333" cy="8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6702" name="Oval 14"/>
            <p:cNvSpPr>
              <a:spLocks noChangeArrowheads="1"/>
            </p:cNvSpPr>
            <p:nvPr/>
          </p:nvSpPr>
          <p:spPr bwMode="invGray">
            <a:xfrm>
              <a:off x="4809" y="984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CA2</a:t>
              </a:r>
            </a:p>
          </p:txBody>
        </p:sp>
        <p:cxnSp>
          <p:nvCxnSpPr>
            <p:cNvPr id="626703" name="AutoShape 15"/>
            <p:cNvCxnSpPr>
              <a:cxnSpLocks noChangeShapeType="1"/>
              <a:stCxn id="626694" idx="1"/>
              <a:endCxn id="626696" idx="4"/>
            </p:cNvCxnSpPr>
            <p:nvPr/>
          </p:nvCxnSpPr>
          <p:spPr bwMode="auto">
            <a:xfrm flipH="1" flipV="1">
              <a:off x="821" y="1548"/>
              <a:ext cx="260" cy="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6704" name="AutoShape 16"/>
            <p:cNvCxnSpPr>
              <a:cxnSpLocks noChangeShapeType="1"/>
              <a:stCxn id="626693" idx="0"/>
              <a:endCxn id="626702" idx="4"/>
            </p:cNvCxnSpPr>
            <p:nvPr/>
          </p:nvCxnSpPr>
          <p:spPr bwMode="auto">
            <a:xfrm flipV="1">
              <a:off x="4757" y="1551"/>
              <a:ext cx="372" cy="7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3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A3B0254-B9A0-4AAE-A6A0-2E58A4321A35}" type="slidenum">
              <a:rPr lang="en-US"/>
              <a:pPr/>
              <a:t>83</a:t>
            </a:fld>
            <a:endParaRPr lang="en-US"/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26968" y="818743"/>
            <a:ext cx="8305800" cy="70408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Chain Building Details (3)</a:t>
            </a:r>
          </a:p>
        </p:txBody>
      </p:sp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1231717" y="1497658"/>
            <a:ext cx="7051675" cy="4899025"/>
            <a:chOff x="795338" y="1196975"/>
            <a:chExt cx="7853362" cy="5561013"/>
          </a:xfrm>
        </p:grpSpPr>
        <p:grpSp>
          <p:nvGrpSpPr>
            <p:cNvPr id="1186820" name="Group 4"/>
            <p:cNvGrpSpPr>
              <a:grpSpLocks/>
            </p:cNvGrpSpPr>
            <p:nvPr/>
          </p:nvGrpSpPr>
          <p:grpSpPr bwMode="auto">
            <a:xfrm>
              <a:off x="795338" y="1538288"/>
              <a:ext cx="7853362" cy="5219700"/>
              <a:chOff x="501" y="969"/>
              <a:chExt cx="4947" cy="3288"/>
            </a:xfrm>
          </p:grpSpPr>
          <p:sp>
            <p:nvSpPr>
              <p:cNvPr id="1186821" name="Oval 5"/>
              <p:cNvSpPr>
                <a:spLocks noChangeArrowheads="1"/>
              </p:cNvSpPr>
              <p:nvPr/>
            </p:nvSpPr>
            <p:spPr bwMode="invGray">
              <a:xfrm>
                <a:off x="4437" y="2286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CA2</a:t>
                </a:r>
              </a:p>
            </p:txBody>
          </p:sp>
          <p:sp>
            <p:nvSpPr>
              <p:cNvPr id="1186822" name="Oval 6"/>
              <p:cNvSpPr>
                <a:spLocks noChangeArrowheads="1"/>
              </p:cNvSpPr>
              <p:nvPr/>
            </p:nvSpPr>
            <p:spPr bwMode="invGray">
              <a:xfrm>
                <a:off x="987" y="221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CA1</a:t>
                </a:r>
              </a:p>
            </p:txBody>
          </p:sp>
          <p:sp>
            <p:nvSpPr>
              <p:cNvPr id="1186823" name="Oval 7"/>
              <p:cNvSpPr>
                <a:spLocks noChangeArrowheads="1"/>
              </p:cNvSpPr>
              <p:nvPr/>
            </p:nvSpPr>
            <p:spPr bwMode="invGray">
              <a:xfrm>
                <a:off x="726" y="365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EE1</a:t>
                </a:r>
              </a:p>
            </p:txBody>
          </p:sp>
          <p:sp>
            <p:nvSpPr>
              <p:cNvPr id="1186824" name="Oval 8"/>
              <p:cNvSpPr>
                <a:spLocks noChangeArrowheads="1"/>
              </p:cNvSpPr>
              <p:nvPr/>
            </p:nvSpPr>
            <p:spPr bwMode="invGray">
              <a:xfrm>
                <a:off x="501" y="969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Root</a:t>
                </a:r>
              </a:p>
              <a:p>
                <a:pPr algn="ctr"/>
                <a:r>
                  <a:rPr lang="en-US" sz="2400" b="1"/>
                  <a:t>CA1</a:t>
                </a:r>
              </a:p>
            </p:txBody>
          </p:sp>
          <p:sp>
            <p:nvSpPr>
              <p:cNvPr id="1186825" name="Oval 9"/>
              <p:cNvSpPr>
                <a:spLocks noChangeArrowheads="1"/>
              </p:cNvSpPr>
              <p:nvPr/>
            </p:nvSpPr>
            <p:spPr bwMode="invGray">
              <a:xfrm>
                <a:off x="2406" y="3672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EE2</a:t>
                </a:r>
              </a:p>
            </p:txBody>
          </p:sp>
          <p:sp>
            <p:nvSpPr>
              <p:cNvPr id="1186826" name="Oval 10"/>
              <p:cNvSpPr>
                <a:spLocks noChangeArrowheads="1"/>
              </p:cNvSpPr>
              <p:nvPr/>
            </p:nvSpPr>
            <p:spPr bwMode="invGray">
              <a:xfrm>
                <a:off x="4104" y="3690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EE3</a:t>
                </a:r>
              </a:p>
            </p:txBody>
          </p:sp>
          <p:cxnSp>
            <p:nvCxnSpPr>
              <p:cNvPr id="1186827" name="AutoShape 11"/>
              <p:cNvCxnSpPr>
                <a:cxnSpLocks noChangeShapeType="1"/>
                <a:stCxn id="1186823" idx="0"/>
                <a:endCxn id="1186822" idx="3"/>
              </p:cNvCxnSpPr>
              <p:nvPr/>
            </p:nvCxnSpPr>
            <p:spPr bwMode="auto">
              <a:xfrm flipV="1">
                <a:off x="1046" y="2695"/>
                <a:ext cx="35" cy="95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28" name="AutoShape 12"/>
              <p:cNvCxnSpPr>
                <a:cxnSpLocks noChangeShapeType="1"/>
                <a:stCxn id="1186825" idx="0"/>
                <a:endCxn id="1186822" idx="4"/>
              </p:cNvCxnSpPr>
              <p:nvPr/>
            </p:nvCxnSpPr>
            <p:spPr bwMode="auto">
              <a:xfrm flipH="1" flipV="1">
                <a:off x="1307" y="2778"/>
                <a:ext cx="1419" cy="89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29" name="AutoShape 13"/>
              <p:cNvCxnSpPr>
                <a:cxnSpLocks noChangeShapeType="1"/>
                <a:stCxn id="1186826" idx="0"/>
                <a:endCxn id="1186821" idx="4"/>
              </p:cNvCxnSpPr>
              <p:nvPr/>
            </p:nvCxnSpPr>
            <p:spPr bwMode="auto">
              <a:xfrm flipV="1">
                <a:off x="4424" y="2853"/>
                <a:ext cx="333" cy="83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6830" name="Oval 14"/>
              <p:cNvSpPr>
                <a:spLocks noChangeArrowheads="1"/>
              </p:cNvSpPr>
              <p:nvPr/>
            </p:nvSpPr>
            <p:spPr bwMode="invGray">
              <a:xfrm>
                <a:off x="4809" y="984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Root</a:t>
                </a:r>
              </a:p>
              <a:p>
                <a:pPr algn="ctr"/>
                <a:r>
                  <a:rPr lang="en-US" sz="2400" b="1"/>
                  <a:t>CA2</a:t>
                </a:r>
              </a:p>
            </p:txBody>
          </p:sp>
          <p:cxnSp>
            <p:nvCxnSpPr>
              <p:cNvPr id="1186831" name="AutoShape 15"/>
              <p:cNvCxnSpPr>
                <a:cxnSpLocks noChangeShapeType="1"/>
                <a:stCxn id="1186822" idx="1"/>
                <a:endCxn id="1186824" idx="4"/>
              </p:cNvCxnSpPr>
              <p:nvPr/>
            </p:nvCxnSpPr>
            <p:spPr bwMode="auto">
              <a:xfrm flipH="1" flipV="1">
                <a:off x="821" y="1548"/>
                <a:ext cx="260" cy="74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32" name="AutoShape 16"/>
              <p:cNvCxnSpPr>
                <a:cxnSpLocks noChangeShapeType="1"/>
                <a:stCxn id="1186821" idx="0"/>
                <a:endCxn id="1186830" idx="4"/>
              </p:cNvCxnSpPr>
              <p:nvPr/>
            </p:nvCxnSpPr>
            <p:spPr bwMode="auto">
              <a:xfrm flipV="1">
                <a:off x="4757" y="1551"/>
                <a:ext cx="372" cy="73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6835" name="Group 19"/>
            <p:cNvGrpSpPr>
              <a:grpSpLocks/>
            </p:cNvGrpSpPr>
            <p:nvPr/>
          </p:nvGrpSpPr>
          <p:grpSpPr bwMode="auto">
            <a:xfrm>
              <a:off x="1660525" y="1196975"/>
              <a:ext cx="6122988" cy="1695450"/>
              <a:chOff x="1046" y="754"/>
              <a:chExt cx="3857" cy="1068"/>
            </a:xfrm>
          </p:grpSpPr>
          <p:sp>
            <p:nvSpPr>
              <p:cNvPr id="1186836" name="AutoShape 20"/>
              <p:cNvSpPr>
                <a:spLocks noChangeArrowheads="1"/>
              </p:cNvSpPr>
              <p:nvPr/>
            </p:nvSpPr>
            <p:spPr bwMode="auto">
              <a:xfrm>
                <a:off x="1738" y="165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6837" name="Oval 21"/>
              <p:cNvSpPr>
                <a:spLocks noChangeArrowheads="1"/>
              </p:cNvSpPr>
              <p:nvPr/>
            </p:nvSpPr>
            <p:spPr bwMode="invGray">
              <a:xfrm>
                <a:off x="2792" y="884"/>
                <a:ext cx="874" cy="820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Bridge</a:t>
                </a:r>
              </a:p>
              <a:p>
                <a:pPr algn="ctr"/>
                <a:r>
                  <a:rPr lang="en-US" sz="2400" b="1"/>
                  <a:t>CA</a:t>
                </a:r>
              </a:p>
            </p:txBody>
          </p:sp>
          <p:sp>
            <p:nvSpPr>
              <p:cNvPr id="1186838" name="AutoShape 22"/>
              <p:cNvSpPr>
                <a:spLocks noChangeArrowheads="1"/>
              </p:cNvSpPr>
              <p:nvPr/>
            </p:nvSpPr>
            <p:spPr bwMode="auto">
              <a:xfrm>
                <a:off x="1730" y="77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6839" name="AutoShape 23"/>
              <p:cNvSpPr>
                <a:spLocks noChangeArrowheads="1"/>
              </p:cNvSpPr>
              <p:nvPr/>
            </p:nvSpPr>
            <p:spPr bwMode="invGray">
              <a:xfrm>
                <a:off x="1729" y="93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1186840" name="AutoShape 24"/>
              <p:cNvSpPr>
                <a:spLocks noChangeArrowheads="1"/>
              </p:cNvSpPr>
              <p:nvPr/>
            </p:nvSpPr>
            <p:spPr bwMode="invGray">
              <a:xfrm>
                <a:off x="1739" y="149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  <a:p>
                <a:pPr algn="ctr"/>
                <a:endParaRPr lang="en-US" sz="2400" b="1"/>
              </a:p>
            </p:txBody>
          </p:sp>
          <p:sp>
            <p:nvSpPr>
              <p:cNvPr id="1186841" name="AutoShape 25"/>
              <p:cNvSpPr>
                <a:spLocks noChangeArrowheads="1"/>
              </p:cNvSpPr>
              <p:nvPr/>
            </p:nvSpPr>
            <p:spPr bwMode="invGray">
              <a:xfrm>
                <a:off x="4016" y="754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  <a:p>
                <a:pPr algn="ctr"/>
                <a:endParaRPr lang="en-US" sz="2400" b="1"/>
              </a:p>
            </p:txBody>
          </p:sp>
          <p:sp>
            <p:nvSpPr>
              <p:cNvPr id="1186842" name="AutoShape 26"/>
              <p:cNvSpPr>
                <a:spLocks noChangeArrowheads="1"/>
              </p:cNvSpPr>
              <p:nvPr/>
            </p:nvSpPr>
            <p:spPr bwMode="auto">
              <a:xfrm>
                <a:off x="4015" y="919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6843" name="AutoShape 27"/>
              <p:cNvSpPr>
                <a:spLocks noChangeArrowheads="1"/>
              </p:cNvSpPr>
              <p:nvPr/>
            </p:nvSpPr>
            <p:spPr bwMode="auto">
              <a:xfrm>
                <a:off x="3998" y="1348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6844" name="AutoShape 28"/>
              <p:cNvSpPr>
                <a:spLocks noChangeArrowheads="1"/>
              </p:cNvSpPr>
              <p:nvPr/>
            </p:nvSpPr>
            <p:spPr bwMode="invGray">
              <a:xfrm>
                <a:off x="3997" y="1513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</p:txBody>
          </p:sp>
          <p:cxnSp>
            <p:nvCxnSpPr>
              <p:cNvPr id="1186845" name="AutoShape 29"/>
              <p:cNvCxnSpPr>
                <a:cxnSpLocks noChangeShapeType="1"/>
                <a:stCxn id="1186840" idx="3"/>
                <a:endCxn id="1186837" idx="3"/>
              </p:cNvCxnSpPr>
              <p:nvPr/>
            </p:nvCxnSpPr>
            <p:spPr bwMode="auto">
              <a:xfrm>
                <a:off x="2136" y="1575"/>
                <a:ext cx="784" cy="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6" name="AutoShape 30"/>
              <p:cNvCxnSpPr>
                <a:cxnSpLocks noChangeShapeType="1"/>
              </p:cNvCxnSpPr>
              <p:nvPr/>
            </p:nvCxnSpPr>
            <p:spPr bwMode="auto">
              <a:xfrm>
                <a:off x="1046" y="1465"/>
                <a:ext cx="692" cy="27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7" name="AutoShape 31"/>
              <p:cNvCxnSpPr>
                <a:cxnSpLocks noChangeShapeType="1"/>
                <a:stCxn id="1186838" idx="1"/>
                <a:endCxn id="1186824" idx="7"/>
              </p:cNvCxnSpPr>
              <p:nvPr/>
            </p:nvCxnSpPr>
            <p:spPr bwMode="auto">
              <a:xfrm flipH="1">
                <a:off x="1046" y="855"/>
                <a:ext cx="684" cy="18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8" name="AutoShape 32"/>
              <p:cNvCxnSpPr>
                <a:cxnSpLocks noChangeShapeType="1"/>
                <a:stCxn id="1186837" idx="1"/>
                <a:endCxn id="1186839" idx="3"/>
              </p:cNvCxnSpPr>
              <p:nvPr/>
            </p:nvCxnSpPr>
            <p:spPr bwMode="auto">
              <a:xfrm flipH="1">
                <a:off x="2126" y="1004"/>
                <a:ext cx="794" cy="1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9" name="AutoShape 33"/>
              <p:cNvCxnSpPr>
                <a:cxnSpLocks noChangeShapeType="1"/>
                <a:stCxn id="1186837" idx="5"/>
                <a:endCxn id="1186844" idx="1"/>
              </p:cNvCxnSpPr>
              <p:nvPr/>
            </p:nvCxnSpPr>
            <p:spPr bwMode="auto">
              <a:xfrm>
                <a:off x="3538" y="1584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50" name="AutoShape 34"/>
              <p:cNvCxnSpPr>
                <a:cxnSpLocks noChangeShapeType="1"/>
                <a:stCxn id="1186841" idx="1"/>
                <a:endCxn id="1186837" idx="7"/>
              </p:cNvCxnSpPr>
              <p:nvPr/>
            </p:nvCxnSpPr>
            <p:spPr bwMode="auto">
              <a:xfrm flipH="1">
                <a:off x="3538" y="837"/>
                <a:ext cx="478" cy="16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51" name="AutoShape 35"/>
              <p:cNvCxnSpPr>
                <a:cxnSpLocks noChangeShapeType="1"/>
                <a:stCxn id="1186830" idx="1"/>
                <a:endCxn id="1186842" idx="3"/>
              </p:cNvCxnSpPr>
              <p:nvPr/>
            </p:nvCxnSpPr>
            <p:spPr bwMode="auto">
              <a:xfrm flipH="1" flipV="1">
                <a:off x="4412" y="1002"/>
                <a:ext cx="491" cy="6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52" name="AutoShape 36"/>
              <p:cNvCxnSpPr>
                <a:cxnSpLocks noChangeShapeType="1"/>
              </p:cNvCxnSpPr>
              <p:nvPr/>
            </p:nvCxnSpPr>
            <p:spPr bwMode="auto">
              <a:xfrm>
                <a:off x="4407" y="1435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636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6935033-C863-46CD-85D9-8D8E0B4D975D}" type="slidenum">
              <a:rPr lang="en-US"/>
              <a:pPr/>
              <a:t>84</a:t>
            </a:fld>
            <a:endParaRPr lang="en-US"/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914400"/>
            <a:ext cx="8305800" cy="521462"/>
          </a:xfrm>
        </p:spPr>
        <p:txBody>
          <a:bodyPr>
            <a:noAutofit/>
          </a:bodyPr>
          <a:lstStyle/>
          <a:p>
            <a:r>
              <a:rPr lang="en-US" sz="4400" dirty="0"/>
              <a:t>Chain Building Details (3)</a:t>
            </a:r>
          </a:p>
        </p:txBody>
      </p:sp>
      <p:sp>
        <p:nvSpPr>
          <p:cNvPr id="1188881" name="Freeform 1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493654" y="2119323"/>
            <a:ext cx="6278746" cy="3961196"/>
          </a:xfrm>
          <a:custGeom>
            <a:avLst/>
            <a:gdLst>
              <a:gd name="T0" fmla="*/ 3564 w 4275"/>
              <a:gd name="T1" fmla="*/ 2745 h 2745"/>
              <a:gd name="T2" fmla="*/ 3897 w 4275"/>
              <a:gd name="T3" fmla="*/ 1314 h 2745"/>
              <a:gd name="T4" fmla="*/ 4275 w 4275"/>
              <a:gd name="T5" fmla="*/ 0 h 2745"/>
              <a:gd name="T6" fmla="*/ 2349 w 4275"/>
              <a:gd name="T7" fmla="*/ 36 h 2745"/>
              <a:gd name="T8" fmla="*/ 0 w 4275"/>
              <a:gd name="T9" fmla="*/ 27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5" h="2745">
                <a:moveTo>
                  <a:pt x="3564" y="2745"/>
                </a:moveTo>
                <a:lnTo>
                  <a:pt x="3897" y="1314"/>
                </a:lnTo>
                <a:lnTo>
                  <a:pt x="4275" y="0"/>
                </a:lnTo>
                <a:lnTo>
                  <a:pt x="2349" y="36"/>
                </a:lnTo>
                <a:lnTo>
                  <a:pt x="0" y="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/>
          <p:nvPr>
            <p:custDataLst>
              <p:tags r:id="rId6"/>
            </p:custDataLst>
          </p:nvPr>
        </p:nvGrpSpPr>
        <p:grpSpPr>
          <a:xfrm>
            <a:off x="1066800" y="1577975"/>
            <a:ext cx="7051675" cy="4899025"/>
            <a:chOff x="795338" y="1196975"/>
            <a:chExt cx="7853362" cy="5561013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795338" y="1538288"/>
              <a:ext cx="7853362" cy="5219700"/>
              <a:chOff x="501" y="969"/>
              <a:chExt cx="4947" cy="3288"/>
            </a:xfrm>
          </p:grpSpPr>
          <p:sp>
            <p:nvSpPr>
              <p:cNvPr id="58" name="Oval 5"/>
              <p:cNvSpPr>
                <a:spLocks noChangeArrowheads="1"/>
              </p:cNvSpPr>
              <p:nvPr/>
            </p:nvSpPr>
            <p:spPr bwMode="invGray">
              <a:xfrm>
                <a:off x="4437" y="2286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CA2</a:t>
                </a:r>
              </a:p>
            </p:txBody>
          </p:sp>
          <p:sp>
            <p:nvSpPr>
              <p:cNvPr id="59" name="Oval 6"/>
              <p:cNvSpPr>
                <a:spLocks noChangeArrowheads="1"/>
              </p:cNvSpPr>
              <p:nvPr/>
            </p:nvSpPr>
            <p:spPr bwMode="invGray">
              <a:xfrm>
                <a:off x="987" y="221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CA1</a:t>
                </a:r>
              </a:p>
            </p:txBody>
          </p:sp>
          <p:sp>
            <p:nvSpPr>
              <p:cNvPr id="60" name="Oval 7"/>
              <p:cNvSpPr>
                <a:spLocks noChangeArrowheads="1"/>
              </p:cNvSpPr>
              <p:nvPr/>
            </p:nvSpPr>
            <p:spPr bwMode="invGray">
              <a:xfrm>
                <a:off x="726" y="365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EE1</a:t>
                </a:r>
              </a:p>
            </p:txBody>
          </p:sp>
          <p:sp>
            <p:nvSpPr>
              <p:cNvPr id="61" name="Oval 8"/>
              <p:cNvSpPr>
                <a:spLocks noChangeArrowheads="1"/>
              </p:cNvSpPr>
              <p:nvPr/>
            </p:nvSpPr>
            <p:spPr bwMode="invGray">
              <a:xfrm>
                <a:off x="501" y="969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 dirty="0"/>
                  <a:t>Root</a:t>
                </a:r>
              </a:p>
              <a:p>
                <a:pPr algn="ctr"/>
                <a:r>
                  <a:rPr lang="en-US" sz="2400" b="1" dirty="0"/>
                  <a:t>CA1</a:t>
                </a:r>
              </a:p>
            </p:txBody>
          </p:sp>
          <p:sp>
            <p:nvSpPr>
              <p:cNvPr id="62" name="Oval 9"/>
              <p:cNvSpPr>
                <a:spLocks noChangeArrowheads="1"/>
              </p:cNvSpPr>
              <p:nvPr/>
            </p:nvSpPr>
            <p:spPr bwMode="invGray">
              <a:xfrm>
                <a:off x="2406" y="3672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EE2</a:t>
                </a:r>
              </a:p>
            </p:txBody>
          </p:sp>
          <p:sp>
            <p:nvSpPr>
              <p:cNvPr id="63" name="Oval 10"/>
              <p:cNvSpPr>
                <a:spLocks noChangeArrowheads="1"/>
              </p:cNvSpPr>
              <p:nvPr/>
            </p:nvSpPr>
            <p:spPr bwMode="invGray">
              <a:xfrm>
                <a:off x="4104" y="3690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EE3</a:t>
                </a:r>
              </a:p>
            </p:txBody>
          </p:sp>
          <p:cxnSp>
            <p:nvCxnSpPr>
              <p:cNvPr id="64" name="AutoShape 11"/>
              <p:cNvCxnSpPr>
                <a:cxnSpLocks noChangeShapeType="1"/>
                <a:stCxn id="60" idx="0"/>
                <a:endCxn id="59" idx="3"/>
              </p:cNvCxnSpPr>
              <p:nvPr/>
            </p:nvCxnSpPr>
            <p:spPr bwMode="auto">
              <a:xfrm flipV="1">
                <a:off x="1046" y="2695"/>
                <a:ext cx="35" cy="95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12"/>
              <p:cNvCxnSpPr>
                <a:cxnSpLocks noChangeShapeType="1"/>
                <a:stCxn id="62" idx="0"/>
                <a:endCxn id="59" idx="4"/>
              </p:cNvCxnSpPr>
              <p:nvPr/>
            </p:nvCxnSpPr>
            <p:spPr bwMode="auto">
              <a:xfrm flipH="1" flipV="1">
                <a:off x="1307" y="2778"/>
                <a:ext cx="1419" cy="89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AutoShape 13"/>
              <p:cNvCxnSpPr>
                <a:cxnSpLocks noChangeShapeType="1"/>
                <a:stCxn id="63" idx="0"/>
                <a:endCxn id="58" idx="4"/>
              </p:cNvCxnSpPr>
              <p:nvPr/>
            </p:nvCxnSpPr>
            <p:spPr bwMode="auto">
              <a:xfrm flipV="1">
                <a:off x="4424" y="2853"/>
                <a:ext cx="333" cy="83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val 14"/>
              <p:cNvSpPr>
                <a:spLocks noChangeArrowheads="1"/>
              </p:cNvSpPr>
              <p:nvPr/>
            </p:nvSpPr>
            <p:spPr bwMode="invGray">
              <a:xfrm>
                <a:off x="4809" y="984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/>
                  <a:t>Root</a:t>
                </a:r>
              </a:p>
              <a:p>
                <a:pPr algn="ctr"/>
                <a:r>
                  <a:rPr lang="en-US" sz="2400" b="1"/>
                  <a:t>CA2</a:t>
                </a:r>
              </a:p>
            </p:txBody>
          </p:sp>
          <p:cxnSp>
            <p:nvCxnSpPr>
              <p:cNvPr id="68" name="AutoShape 15"/>
              <p:cNvCxnSpPr>
                <a:cxnSpLocks noChangeShapeType="1"/>
                <a:stCxn id="59" idx="1"/>
                <a:endCxn id="61" idx="4"/>
              </p:cNvCxnSpPr>
              <p:nvPr/>
            </p:nvCxnSpPr>
            <p:spPr bwMode="auto">
              <a:xfrm flipH="1" flipV="1">
                <a:off x="821" y="1548"/>
                <a:ext cx="260" cy="74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AutoShape 16"/>
              <p:cNvCxnSpPr>
                <a:cxnSpLocks noChangeShapeType="1"/>
                <a:stCxn id="58" idx="0"/>
                <a:endCxn id="67" idx="4"/>
              </p:cNvCxnSpPr>
              <p:nvPr/>
            </p:nvCxnSpPr>
            <p:spPr bwMode="auto">
              <a:xfrm flipV="1">
                <a:off x="4757" y="1551"/>
                <a:ext cx="372" cy="73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19"/>
            <p:cNvGrpSpPr>
              <a:grpSpLocks/>
            </p:cNvGrpSpPr>
            <p:nvPr/>
          </p:nvGrpSpPr>
          <p:grpSpPr bwMode="auto">
            <a:xfrm>
              <a:off x="1660525" y="1196975"/>
              <a:ext cx="6122988" cy="1695450"/>
              <a:chOff x="1046" y="754"/>
              <a:chExt cx="3857" cy="1068"/>
            </a:xfrm>
          </p:grpSpPr>
          <p:sp>
            <p:nvSpPr>
              <p:cNvPr id="41" name="AutoShape 20"/>
              <p:cNvSpPr>
                <a:spLocks noChangeArrowheads="1"/>
              </p:cNvSpPr>
              <p:nvPr/>
            </p:nvSpPr>
            <p:spPr bwMode="auto">
              <a:xfrm>
                <a:off x="1738" y="165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invGray">
              <a:xfrm>
                <a:off x="2792" y="884"/>
                <a:ext cx="874" cy="820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 b="1" dirty="0"/>
                  <a:t>Bridge</a:t>
                </a:r>
              </a:p>
              <a:p>
                <a:pPr algn="ctr"/>
                <a:r>
                  <a:rPr lang="en-US" sz="2400" b="1" dirty="0"/>
                  <a:t>CA</a:t>
                </a:r>
              </a:p>
            </p:txBody>
          </p:sp>
          <p:sp>
            <p:nvSpPr>
              <p:cNvPr id="43" name="AutoShape 22"/>
              <p:cNvSpPr>
                <a:spLocks noChangeArrowheads="1"/>
              </p:cNvSpPr>
              <p:nvPr/>
            </p:nvSpPr>
            <p:spPr bwMode="auto">
              <a:xfrm>
                <a:off x="1730" y="77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4" name="AutoShape 23"/>
              <p:cNvSpPr>
                <a:spLocks noChangeArrowheads="1"/>
              </p:cNvSpPr>
              <p:nvPr/>
            </p:nvSpPr>
            <p:spPr bwMode="invGray">
              <a:xfrm>
                <a:off x="1729" y="93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45" name="AutoShape 24"/>
              <p:cNvSpPr>
                <a:spLocks noChangeArrowheads="1"/>
              </p:cNvSpPr>
              <p:nvPr/>
            </p:nvSpPr>
            <p:spPr bwMode="invGray">
              <a:xfrm>
                <a:off x="1739" y="149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  <a:p>
                <a:pPr algn="ctr"/>
                <a:endParaRPr lang="en-US" sz="2400" b="1"/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invGray">
              <a:xfrm>
                <a:off x="4016" y="754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  <a:p>
                <a:pPr algn="ctr"/>
                <a:endParaRPr lang="en-US" sz="2400" b="1"/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>
                <a:off x="4015" y="919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8" name="AutoShape 27"/>
              <p:cNvSpPr>
                <a:spLocks noChangeArrowheads="1"/>
              </p:cNvSpPr>
              <p:nvPr/>
            </p:nvSpPr>
            <p:spPr bwMode="auto">
              <a:xfrm>
                <a:off x="3998" y="1348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9" name="AutoShape 28"/>
              <p:cNvSpPr>
                <a:spLocks noChangeArrowheads="1"/>
              </p:cNvSpPr>
              <p:nvPr/>
            </p:nvSpPr>
            <p:spPr bwMode="invGray">
              <a:xfrm>
                <a:off x="3997" y="1513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 b="1"/>
              </a:p>
            </p:txBody>
          </p:sp>
          <p:cxnSp>
            <p:nvCxnSpPr>
              <p:cNvPr id="50" name="AutoShape 29"/>
              <p:cNvCxnSpPr>
                <a:cxnSpLocks noChangeShapeType="1"/>
                <a:stCxn id="45" idx="3"/>
                <a:endCxn id="42" idx="3"/>
              </p:cNvCxnSpPr>
              <p:nvPr/>
            </p:nvCxnSpPr>
            <p:spPr bwMode="auto">
              <a:xfrm>
                <a:off x="2136" y="1575"/>
                <a:ext cx="784" cy="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"/>
              <p:cNvCxnSpPr>
                <a:cxnSpLocks noChangeShapeType="1"/>
              </p:cNvCxnSpPr>
              <p:nvPr/>
            </p:nvCxnSpPr>
            <p:spPr bwMode="auto">
              <a:xfrm>
                <a:off x="1046" y="1465"/>
                <a:ext cx="692" cy="27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31"/>
              <p:cNvCxnSpPr>
                <a:cxnSpLocks noChangeShapeType="1"/>
                <a:stCxn id="43" idx="1"/>
                <a:endCxn id="61" idx="7"/>
              </p:cNvCxnSpPr>
              <p:nvPr/>
            </p:nvCxnSpPr>
            <p:spPr bwMode="auto">
              <a:xfrm flipH="1">
                <a:off x="1046" y="855"/>
                <a:ext cx="684" cy="18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32"/>
              <p:cNvCxnSpPr>
                <a:cxnSpLocks noChangeShapeType="1"/>
                <a:stCxn id="42" idx="1"/>
                <a:endCxn id="44" idx="3"/>
              </p:cNvCxnSpPr>
              <p:nvPr/>
            </p:nvCxnSpPr>
            <p:spPr bwMode="auto">
              <a:xfrm flipH="1">
                <a:off x="2126" y="1004"/>
                <a:ext cx="794" cy="1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33"/>
              <p:cNvCxnSpPr>
                <a:cxnSpLocks noChangeShapeType="1"/>
                <a:stCxn id="42" idx="5"/>
                <a:endCxn id="49" idx="1"/>
              </p:cNvCxnSpPr>
              <p:nvPr/>
            </p:nvCxnSpPr>
            <p:spPr bwMode="auto">
              <a:xfrm>
                <a:off x="3538" y="1584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34"/>
              <p:cNvCxnSpPr>
                <a:cxnSpLocks noChangeShapeType="1"/>
                <a:stCxn id="46" idx="1"/>
                <a:endCxn id="42" idx="7"/>
              </p:cNvCxnSpPr>
              <p:nvPr/>
            </p:nvCxnSpPr>
            <p:spPr bwMode="auto">
              <a:xfrm flipH="1">
                <a:off x="3538" y="837"/>
                <a:ext cx="478" cy="16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35"/>
              <p:cNvCxnSpPr>
                <a:cxnSpLocks noChangeShapeType="1"/>
                <a:stCxn id="67" idx="1"/>
                <a:endCxn id="47" idx="3"/>
              </p:cNvCxnSpPr>
              <p:nvPr/>
            </p:nvCxnSpPr>
            <p:spPr bwMode="auto">
              <a:xfrm flipH="1" flipV="1">
                <a:off x="4412" y="1002"/>
                <a:ext cx="491" cy="6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36"/>
              <p:cNvCxnSpPr>
                <a:cxnSpLocks noChangeShapeType="1"/>
              </p:cNvCxnSpPr>
              <p:nvPr/>
            </p:nvCxnSpPr>
            <p:spPr bwMode="auto">
              <a:xfrm>
                <a:off x="4407" y="1435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8239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33E252-385D-4F1E-BFBF-00FE9FB0294C}" type="slidenum">
              <a:rPr lang="en-US"/>
              <a:pPr/>
              <a:t>85</a:t>
            </a:fld>
            <a:endParaRPr lang="en-US"/>
          </a:p>
        </p:txBody>
      </p:sp>
      <p:cxnSp>
        <p:nvCxnSpPr>
          <p:cNvPr id="1190915" name="AutoShape 3"/>
          <p:cNvCxnSpPr>
            <a:cxnSpLocks noChangeShapeType="1"/>
            <a:stCxn id="1190922" idx="1"/>
            <a:endCxn id="1190918" idx="5"/>
          </p:cNvCxnSpPr>
          <p:nvPr>
            <p:custDataLst>
              <p:tags r:id="rId4"/>
            </p:custDataLst>
          </p:nvPr>
        </p:nvCxnSpPr>
        <p:spPr bwMode="auto">
          <a:xfrm flipH="1" flipV="1">
            <a:off x="2297677" y="3987104"/>
            <a:ext cx="3881995" cy="15638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0916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95338" y="1483383"/>
            <a:ext cx="7205662" cy="4769644"/>
            <a:chOff x="501" y="969"/>
            <a:chExt cx="4947" cy="3288"/>
          </a:xfrm>
        </p:grpSpPr>
        <p:sp>
          <p:nvSpPr>
            <p:cNvPr id="1190917" name="Oval 5"/>
            <p:cNvSpPr>
              <a:spLocks noChangeArrowheads="1"/>
            </p:cNvSpPr>
            <p:nvPr/>
          </p:nvSpPr>
          <p:spPr bwMode="invGray">
            <a:xfrm>
              <a:off x="4437" y="2286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CA2</a:t>
              </a:r>
            </a:p>
          </p:txBody>
        </p:sp>
        <p:sp>
          <p:nvSpPr>
            <p:cNvPr id="1190918" name="Oval 6"/>
            <p:cNvSpPr>
              <a:spLocks noChangeArrowheads="1"/>
            </p:cNvSpPr>
            <p:nvPr/>
          </p:nvSpPr>
          <p:spPr bwMode="invGray">
            <a:xfrm>
              <a:off x="987" y="221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1190919" name="Oval 7"/>
            <p:cNvSpPr>
              <a:spLocks noChangeArrowheads="1"/>
            </p:cNvSpPr>
            <p:nvPr/>
          </p:nvSpPr>
          <p:spPr bwMode="invGray">
            <a:xfrm>
              <a:off x="726" y="365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EE1</a:t>
              </a:r>
            </a:p>
          </p:txBody>
        </p:sp>
        <p:sp>
          <p:nvSpPr>
            <p:cNvPr id="1190920" name="Oval 8"/>
            <p:cNvSpPr>
              <a:spLocks noChangeArrowheads="1"/>
            </p:cNvSpPr>
            <p:nvPr/>
          </p:nvSpPr>
          <p:spPr bwMode="invGray">
            <a:xfrm>
              <a:off x="501" y="969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1190921" name="Oval 9"/>
            <p:cNvSpPr>
              <a:spLocks noChangeArrowheads="1"/>
            </p:cNvSpPr>
            <p:nvPr/>
          </p:nvSpPr>
          <p:spPr bwMode="invGray">
            <a:xfrm>
              <a:off x="2406" y="3672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EE2</a:t>
              </a:r>
            </a:p>
          </p:txBody>
        </p:sp>
        <p:sp>
          <p:nvSpPr>
            <p:cNvPr id="1190922" name="Oval 10"/>
            <p:cNvSpPr>
              <a:spLocks noChangeArrowheads="1"/>
            </p:cNvSpPr>
            <p:nvPr/>
          </p:nvSpPr>
          <p:spPr bwMode="invGray">
            <a:xfrm>
              <a:off x="4104" y="3690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EE3</a:t>
              </a:r>
            </a:p>
          </p:txBody>
        </p:sp>
        <p:cxnSp>
          <p:nvCxnSpPr>
            <p:cNvPr id="1190923" name="AutoShape 11"/>
            <p:cNvCxnSpPr>
              <a:cxnSpLocks noChangeShapeType="1"/>
              <a:stCxn id="1190919" idx="0"/>
              <a:endCxn id="1190918" idx="3"/>
            </p:cNvCxnSpPr>
            <p:nvPr/>
          </p:nvCxnSpPr>
          <p:spPr bwMode="auto">
            <a:xfrm flipV="1">
              <a:off x="1046" y="2695"/>
              <a:ext cx="35" cy="9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24" name="AutoShape 12"/>
            <p:cNvCxnSpPr>
              <a:cxnSpLocks noChangeShapeType="1"/>
              <a:stCxn id="1190921" idx="0"/>
              <a:endCxn id="1190918" idx="4"/>
            </p:cNvCxnSpPr>
            <p:nvPr/>
          </p:nvCxnSpPr>
          <p:spPr bwMode="auto">
            <a:xfrm flipH="1" flipV="1">
              <a:off x="1307" y="2778"/>
              <a:ext cx="1419" cy="8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25" name="AutoShape 13"/>
            <p:cNvCxnSpPr>
              <a:cxnSpLocks noChangeShapeType="1"/>
              <a:stCxn id="1190922" idx="0"/>
              <a:endCxn id="1190917" idx="4"/>
            </p:cNvCxnSpPr>
            <p:nvPr/>
          </p:nvCxnSpPr>
          <p:spPr bwMode="auto">
            <a:xfrm flipV="1">
              <a:off x="4424" y="2853"/>
              <a:ext cx="333" cy="8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0926" name="Oval 14"/>
            <p:cNvSpPr>
              <a:spLocks noChangeArrowheads="1"/>
            </p:cNvSpPr>
            <p:nvPr/>
          </p:nvSpPr>
          <p:spPr bwMode="invGray">
            <a:xfrm>
              <a:off x="4809" y="984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CA2</a:t>
              </a:r>
            </a:p>
          </p:txBody>
        </p:sp>
        <p:cxnSp>
          <p:nvCxnSpPr>
            <p:cNvPr id="1190927" name="AutoShape 15"/>
            <p:cNvCxnSpPr>
              <a:cxnSpLocks noChangeShapeType="1"/>
              <a:stCxn id="1190918" idx="1"/>
              <a:endCxn id="1190920" idx="4"/>
            </p:cNvCxnSpPr>
            <p:nvPr/>
          </p:nvCxnSpPr>
          <p:spPr bwMode="auto">
            <a:xfrm flipH="1" flipV="1">
              <a:off x="821" y="1548"/>
              <a:ext cx="260" cy="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28" name="AutoShape 16"/>
            <p:cNvCxnSpPr>
              <a:cxnSpLocks noChangeShapeType="1"/>
              <a:stCxn id="1190917" idx="0"/>
              <a:endCxn id="1190926" idx="4"/>
            </p:cNvCxnSpPr>
            <p:nvPr/>
          </p:nvCxnSpPr>
          <p:spPr bwMode="auto">
            <a:xfrm flipV="1">
              <a:off x="4757" y="1551"/>
              <a:ext cx="372" cy="7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0929" name="Freeform 1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85888" y="1842444"/>
            <a:ext cx="6226846" cy="3981957"/>
          </a:xfrm>
          <a:custGeom>
            <a:avLst/>
            <a:gdLst>
              <a:gd name="T0" fmla="*/ 3564 w 4275"/>
              <a:gd name="T1" fmla="*/ 2745 h 2745"/>
              <a:gd name="T2" fmla="*/ 3897 w 4275"/>
              <a:gd name="T3" fmla="*/ 1314 h 2745"/>
              <a:gd name="T4" fmla="*/ 4275 w 4275"/>
              <a:gd name="T5" fmla="*/ 0 h 2745"/>
              <a:gd name="T6" fmla="*/ 2349 w 4275"/>
              <a:gd name="T7" fmla="*/ 36 h 2745"/>
              <a:gd name="T8" fmla="*/ 0 w 4275"/>
              <a:gd name="T9" fmla="*/ 27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5" h="2745">
                <a:moveTo>
                  <a:pt x="3564" y="2745"/>
                </a:moveTo>
                <a:lnTo>
                  <a:pt x="3897" y="1314"/>
                </a:lnTo>
                <a:lnTo>
                  <a:pt x="4275" y="0"/>
                </a:lnTo>
                <a:lnTo>
                  <a:pt x="2349" y="36"/>
                </a:lnTo>
                <a:lnTo>
                  <a:pt x="0" y="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0931" name="Group 1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89301" y="838200"/>
            <a:ext cx="5689223" cy="1549264"/>
            <a:chOff x="952" y="754"/>
            <a:chExt cx="3914" cy="1068"/>
          </a:xfrm>
        </p:grpSpPr>
        <p:sp>
          <p:nvSpPr>
            <p:cNvPr id="1190932" name="AutoShape 20"/>
            <p:cNvSpPr>
              <a:spLocks noChangeArrowheads="1"/>
            </p:cNvSpPr>
            <p:nvPr/>
          </p:nvSpPr>
          <p:spPr bwMode="auto">
            <a:xfrm>
              <a:off x="1738" y="165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0933" name="Oval 21"/>
            <p:cNvSpPr>
              <a:spLocks noChangeArrowheads="1"/>
            </p:cNvSpPr>
            <p:nvPr/>
          </p:nvSpPr>
          <p:spPr bwMode="invGray">
            <a:xfrm>
              <a:off x="2792" y="884"/>
              <a:ext cx="874" cy="8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Bridge</a:t>
              </a:r>
            </a:p>
            <a:p>
              <a:pPr algn="ctr"/>
              <a:r>
                <a:rPr lang="en-US" sz="2400" b="1"/>
                <a:t>CA</a:t>
              </a:r>
            </a:p>
          </p:txBody>
        </p:sp>
        <p:sp>
          <p:nvSpPr>
            <p:cNvPr id="1190934" name="AutoShape 22"/>
            <p:cNvSpPr>
              <a:spLocks noChangeArrowheads="1"/>
            </p:cNvSpPr>
            <p:nvPr/>
          </p:nvSpPr>
          <p:spPr bwMode="auto">
            <a:xfrm>
              <a:off x="1730" y="77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0935" name="AutoShape 23"/>
            <p:cNvSpPr>
              <a:spLocks noChangeArrowheads="1"/>
            </p:cNvSpPr>
            <p:nvPr/>
          </p:nvSpPr>
          <p:spPr bwMode="invGray">
            <a:xfrm>
              <a:off x="1729" y="93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</p:txBody>
        </p:sp>
        <p:sp>
          <p:nvSpPr>
            <p:cNvPr id="1190936" name="AutoShape 24"/>
            <p:cNvSpPr>
              <a:spLocks noChangeArrowheads="1"/>
            </p:cNvSpPr>
            <p:nvPr/>
          </p:nvSpPr>
          <p:spPr bwMode="invGray">
            <a:xfrm>
              <a:off x="1739" y="149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  <a:p>
              <a:pPr algn="ctr"/>
              <a:endParaRPr lang="en-US" sz="2400" b="1"/>
            </a:p>
          </p:txBody>
        </p:sp>
        <p:sp>
          <p:nvSpPr>
            <p:cNvPr id="1190937" name="AutoShape 25"/>
            <p:cNvSpPr>
              <a:spLocks noChangeArrowheads="1"/>
            </p:cNvSpPr>
            <p:nvPr/>
          </p:nvSpPr>
          <p:spPr bwMode="invGray">
            <a:xfrm>
              <a:off x="4016" y="754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  <a:p>
              <a:pPr algn="ctr"/>
              <a:endParaRPr lang="en-US" sz="2400" b="1"/>
            </a:p>
          </p:txBody>
        </p:sp>
        <p:sp>
          <p:nvSpPr>
            <p:cNvPr id="1190938" name="AutoShape 26"/>
            <p:cNvSpPr>
              <a:spLocks noChangeArrowheads="1"/>
            </p:cNvSpPr>
            <p:nvPr/>
          </p:nvSpPr>
          <p:spPr bwMode="auto">
            <a:xfrm>
              <a:off x="4015" y="919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0939" name="AutoShape 27"/>
            <p:cNvSpPr>
              <a:spLocks noChangeArrowheads="1"/>
            </p:cNvSpPr>
            <p:nvPr/>
          </p:nvSpPr>
          <p:spPr bwMode="auto">
            <a:xfrm>
              <a:off x="3998" y="1348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0940" name="AutoShape 28"/>
            <p:cNvSpPr>
              <a:spLocks noChangeArrowheads="1"/>
            </p:cNvSpPr>
            <p:nvPr/>
          </p:nvSpPr>
          <p:spPr bwMode="invGray">
            <a:xfrm>
              <a:off x="3997" y="1513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</p:txBody>
        </p:sp>
        <p:cxnSp>
          <p:nvCxnSpPr>
            <p:cNvPr id="1190941" name="AutoShape 29"/>
            <p:cNvCxnSpPr>
              <a:cxnSpLocks noChangeShapeType="1"/>
              <a:stCxn id="1190936" idx="3"/>
              <a:endCxn id="1190933" idx="3"/>
            </p:cNvCxnSpPr>
            <p:nvPr/>
          </p:nvCxnSpPr>
          <p:spPr bwMode="auto">
            <a:xfrm>
              <a:off x="2136" y="1575"/>
              <a:ext cx="784" cy="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2" name="AutoShape 30"/>
            <p:cNvCxnSpPr>
              <a:cxnSpLocks noChangeShapeType="1"/>
            </p:cNvCxnSpPr>
            <p:nvPr/>
          </p:nvCxnSpPr>
          <p:spPr bwMode="auto">
            <a:xfrm>
              <a:off x="1046" y="1465"/>
              <a:ext cx="692" cy="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3" name="AutoShape 31"/>
            <p:cNvCxnSpPr>
              <a:cxnSpLocks noChangeShapeType="1"/>
              <a:stCxn id="1190934" idx="1"/>
              <a:endCxn id="1190920" idx="7"/>
            </p:cNvCxnSpPr>
            <p:nvPr/>
          </p:nvCxnSpPr>
          <p:spPr bwMode="auto">
            <a:xfrm flipH="1">
              <a:off x="952" y="855"/>
              <a:ext cx="778" cy="3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4" name="AutoShape 32"/>
            <p:cNvCxnSpPr>
              <a:cxnSpLocks noChangeShapeType="1"/>
              <a:stCxn id="1190933" idx="1"/>
              <a:endCxn id="1190935" idx="3"/>
            </p:cNvCxnSpPr>
            <p:nvPr/>
          </p:nvCxnSpPr>
          <p:spPr bwMode="auto">
            <a:xfrm flipH="1">
              <a:off x="2126" y="1004"/>
              <a:ext cx="794" cy="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5" name="AutoShape 33"/>
            <p:cNvCxnSpPr>
              <a:cxnSpLocks noChangeShapeType="1"/>
              <a:stCxn id="1190933" idx="5"/>
              <a:endCxn id="1190940" idx="1"/>
            </p:cNvCxnSpPr>
            <p:nvPr/>
          </p:nvCxnSpPr>
          <p:spPr bwMode="auto">
            <a:xfrm>
              <a:off x="3538" y="1584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6" name="AutoShape 34"/>
            <p:cNvCxnSpPr>
              <a:cxnSpLocks noChangeShapeType="1"/>
              <a:stCxn id="1190937" idx="1"/>
              <a:endCxn id="1190933" idx="7"/>
            </p:cNvCxnSpPr>
            <p:nvPr/>
          </p:nvCxnSpPr>
          <p:spPr bwMode="auto">
            <a:xfrm flipH="1">
              <a:off x="3538" y="837"/>
              <a:ext cx="478" cy="16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7" name="AutoShape 35"/>
            <p:cNvCxnSpPr>
              <a:cxnSpLocks noChangeShapeType="1"/>
              <a:stCxn id="1190926" idx="1"/>
              <a:endCxn id="1190938" idx="3"/>
            </p:cNvCxnSpPr>
            <p:nvPr/>
          </p:nvCxnSpPr>
          <p:spPr bwMode="auto">
            <a:xfrm flipH="1" flipV="1">
              <a:off x="4412" y="1002"/>
              <a:ext cx="404" cy="24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8" name="AutoShape 36"/>
            <p:cNvCxnSpPr>
              <a:cxnSpLocks noChangeShapeType="1"/>
            </p:cNvCxnSpPr>
            <p:nvPr/>
          </p:nvCxnSpPr>
          <p:spPr bwMode="auto">
            <a:xfrm>
              <a:off x="4407" y="1435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78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5962FC8-FD63-4489-B8B1-FC4A27DCA0FB}" type="slidenum">
              <a:rPr lang="en-US"/>
              <a:pPr/>
              <a:t>86</a:t>
            </a:fld>
            <a:endParaRPr lang="en-US"/>
          </a:p>
        </p:txBody>
      </p:sp>
      <p:cxnSp>
        <p:nvCxnSpPr>
          <p:cNvPr id="1192963" name="AutoShape 3"/>
          <p:cNvCxnSpPr>
            <a:cxnSpLocks noChangeShapeType="1"/>
            <a:stCxn id="1192970" idx="1"/>
            <a:endCxn id="1192966" idx="5"/>
          </p:cNvCxnSpPr>
          <p:nvPr>
            <p:custDataLst>
              <p:tags r:id="rId4"/>
            </p:custDataLst>
          </p:nvPr>
        </p:nvCxnSpPr>
        <p:spPr bwMode="auto">
          <a:xfrm flipH="1" flipV="1">
            <a:off x="2432050" y="3919538"/>
            <a:ext cx="4232275" cy="1711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2964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95338" y="1179513"/>
            <a:ext cx="7853362" cy="5219700"/>
            <a:chOff x="501" y="969"/>
            <a:chExt cx="4947" cy="3288"/>
          </a:xfrm>
        </p:grpSpPr>
        <p:sp>
          <p:nvSpPr>
            <p:cNvPr id="1192965" name="Oval 5"/>
            <p:cNvSpPr>
              <a:spLocks noChangeArrowheads="1"/>
            </p:cNvSpPr>
            <p:nvPr/>
          </p:nvSpPr>
          <p:spPr bwMode="invGray">
            <a:xfrm>
              <a:off x="4437" y="2286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CA2</a:t>
              </a:r>
            </a:p>
          </p:txBody>
        </p:sp>
        <p:sp>
          <p:nvSpPr>
            <p:cNvPr id="1192966" name="Oval 6"/>
            <p:cNvSpPr>
              <a:spLocks noChangeArrowheads="1"/>
            </p:cNvSpPr>
            <p:nvPr/>
          </p:nvSpPr>
          <p:spPr bwMode="invGray">
            <a:xfrm>
              <a:off x="987" y="221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1192967" name="Oval 7"/>
            <p:cNvSpPr>
              <a:spLocks noChangeArrowheads="1"/>
            </p:cNvSpPr>
            <p:nvPr/>
          </p:nvSpPr>
          <p:spPr bwMode="invGray">
            <a:xfrm>
              <a:off x="726" y="365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EE1</a:t>
              </a:r>
            </a:p>
          </p:txBody>
        </p:sp>
        <p:sp>
          <p:nvSpPr>
            <p:cNvPr id="1192968" name="Oval 8"/>
            <p:cNvSpPr>
              <a:spLocks noChangeArrowheads="1"/>
            </p:cNvSpPr>
            <p:nvPr/>
          </p:nvSpPr>
          <p:spPr bwMode="invGray">
            <a:xfrm>
              <a:off x="501" y="969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CA1</a:t>
              </a:r>
            </a:p>
          </p:txBody>
        </p:sp>
        <p:sp>
          <p:nvSpPr>
            <p:cNvPr id="1192969" name="Oval 9"/>
            <p:cNvSpPr>
              <a:spLocks noChangeArrowheads="1"/>
            </p:cNvSpPr>
            <p:nvPr/>
          </p:nvSpPr>
          <p:spPr bwMode="invGray">
            <a:xfrm>
              <a:off x="2406" y="3672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EE2</a:t>
              </a:r>
            </a:p>
          </p:txBody>
        </p:sp>
        <p:sp>
          <p:nvSpPr>
            <p:cNvPr id="1192970" name="Oval 10"/>
            <p:cNvSpPr>
              <a:spLocks noChangeArrowheads="1"/>
            </p:cNvSpPr>
            <p:nvPr/>
          </p:nvSpPr>
          <p:spPr bwMode="invGray">
            <a:xfrm>
              <a:off x="4104" y="3690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EE3</a:t>
              </a:r>
            </a:p>
          </p:txBody>
        </p:sp>
        <p:cxnSp>
          <p:nvCxnSpPr>
            <p:cNvPr id="1192971" name="AutoShape 11"/>
            <p:cNvCxnSpPr>
              <a:cxnSpLocks noChangeShapeType="1"/>
              <a:stCxn id="1192967" idx="0"/>
              <a:endCxn id="1192966" idx="3"/>
            </p:cNvCxnSpPr>
            <p:nvPr/>
          </p:nvCxnSpPr>
          <p:spPr bwMode="auto">
            <a:xfrm flipV="1">
              <a:off x="1046" y="2695"/>
              <a:ext cx="35" cy="9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72" name="AutoShape 12"/>
            <p:cNvCxnSpPr>
              <a:cxnSpLocks noChangeShapeType="1"/>
              <a:stCxn id="1192969" idx="0"/>
              <a:endCxn id="1192966" idx="4"/>
            </p:cNvCxnSpPr>
            <p:nvPr/>
          </p:nvCxnSpPr>
          <p:spPr bwMode="auto">
            <a:xfrm flipH="1" flipV="1">
              <a:off x="1307" y="2778"/>
              <a:ext cx="1419" cy="8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73" name="AutoShape 13"/>
            <p:cNvCxnSpPr>
              <a:cxnSpLocks noChangeShapeType="1"/>
              <a:stCxn id="1192970" idx="0"/>
              <a:endCxn id="1192965" idx="4"/>
            </p:cNvCxnSpPr>
            <p:nvPr/>
          </p:nvCxnSpPr>
          <p:spPr bwMode="auto">
            <a:xfrm flipV="1">
              <a:off x="4424" y="2853"/>
              <a:ext cx="333" cy="8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2974" name="Oval 14"/>
            <p:cNvSpPr>
              <a:spLocks noChangeArrowheads="1"/>
            </p:cNvSpPr>
            <p:nvPr/>
          </p:nvSpPr>
          <p:spPr bwMode="invGray">
            <a:xfrm>
              <a:off x="4809" y="984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Root</a:t>
              </a:r>
            </a:p>
            <a:p>
              <a:pPr algn="ctr"/>
              <a:r>
                <a:rPr lang="en-US" sz="2400" b="1"/>
                <a:t>CA2</a:t>
              </a:r>
            </a:p>
          </p:txBody>
        </p:sp>
        <p:cxnSp>
          <p:nvCxnSpPr>
            <p:cNvPr id="1192975" name="AutoShape 15"/>
            <p:cNvCxnSpPr>
              <a:cxnSpLocks noChangeShapeType="1"/>
              <a:stCxn id="1192966" idx="1"/>
              <a:endCxn id="1192968" idx="4"/>
            </p:cNvCxnSpPr>
            <p:nvPr/>
          </p:nvCxnSpPr>
          <p:spPr bwMode="auto">
            <a:xfrm flipH="1" flipV="1">
              <a:off x="821" y="1548"/>
              <a:ext cx="260" cy="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76" name="AutoShape 16"/>
            <p:cNvCxnSpPr>
              <a:cxnSpLocks noChangeShapeType="1"/>
              <a:stCxn id="1192965" idx="0"/>
              <a:endCxn id="1192974" idx="4"/>
            </p:cNvCxnSpPr>
            <p:nvPr/>
          </p:nvCxnSpPr>
          <p:spPr bwMode="auto">
            <a:xfrm flipV="1">
              <a:off x="4757" y="1551"/>
              <a:ext cx="372" cy="7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2977" name="Freeform 1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85888" y="1612900"/>
            <a:ext cx="6786562" cy="4357688"/>
          </a:xfrm>
          <a:custGeom>
            <a:avLst/>
            <a:gdLst>
              <a:gd name="T0" fmla="*/ 3564 w 4275"/>
              <a:gd name="T1" fmla="*/ 2745 h 2745"/>
              <a:gd name="T2" fmla="*/ 3897 w 4275"/>
              <a:gd name="T3" fmla="*/ 1314 h 2745"/>
              <a:gd name="T4" fmla="*/ 4275 w 4275"/>
              <a:gd name="T5" fmla="*/ 0 h 2745"/>
              <a:gd name="T6" fmla="*/ 2349 w 4275"/>
              <a:gd name="T7" fmla="*/ 36 h 2745"/>
              <a:gd name="T8" fmla="*/ 0 w 4275"/>
              <a:gd name="T9" fmla="*/ 27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5" h="2745">
                <a:moveTo>
                  <a:pt x="3564" y="2745"/>
                </a:moveTo>
                <a:lnTo>
                  <a:pt x="3897" y="1314"/>
                </a:lnTo>
                <a:lnTo>
                  <a:pt x="4275" y="0"/>
                </a:lnTo>
                <a:lnTo>
                  <a:pt x="2349" y="36"/>
                </a:lnTo>
                <a:lnTo>
                  <a:pt x="0" y="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78" name="Freeform 1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357313" y="1627188"/>
            <a:ext cx="5672137" cy="4343400"/>
          </a:xfrm>
          <a:custGeom>
            <a:avLst/>
            <a:gdLst>
              <a:gd name="T0" fmla="*/ 3573 w 3573"/>
              <a:gd name="T1" fmla="*/ 2736 h 2736"/>
              <a:gd name="T2" fmla="*/ 441 w 3573"/>
              <a:gd name="T3" fmla="*/ 1251 h 2736"/>
              <a:gd name="T4" fmla="*/ 0 w 3573"/>
              <a:gd name="T5" fmla="*/ 0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3" h="2736">
                <a:moveTo>
                  <a:pt x="3573" y="2736"/>
                </a:moveTo>
                <a:lnTo>
                  <a:pt x="441" y="1251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2979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60525" y="838200"/>
            <a:ext cx="6122988" cy="1695450"/>
            <a:chOff x="1046" y="754"/>
            <a:chExt cx="3857" cy="1068"/>
          </a:xfrm>
        </p:grpSpPr>
        <p:sp>
          <p:nvSpPr>
            <p:cNvPr id="1192980" name="AutoShape 20"/>
            <p:cNvSpPr>
              <a:spLocks noChangeArrowheads="1"/>
            </p:cNvSpPr>
            <p:nvPr/>
          </p:nvSpPr>
          <p:spPr bwMode="auto">
            <a:xfrm>
              <a:off x="1738" y="165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2981" name="Oval 21"/>
            <p:cNvSpPr>
              <a:spLocks noChangeArrowheads="1"/>
            </p:cNvSpPr>
            <p:nvPr/>
          </p:nvSpPr>
          <p:spPr bwMode="invGray">
            <a:xfrm>
              <a:off x="2792" y="884"/>
              <a:ext cx="874" cy="8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 b="1"/>
                <a:t>Bridge</a:t>
              </a:r>
            </a:p>
            <a:p>
              <a:pPr algn="ctr"/>
              <a:r>
                <a:rPr lang="en-US" sz="2400" b="1"/>
                <a:t>CA</a:t>
              </a:r>
            </a:p>
          </p:txBody>
        </p:sp>
        <p:sp>
          <p:nvSpPr>
            <p:cNvPr id="1192982" name="AutoShape 22"/>
            <p:cNvSpPr>
              <a:spLocks noChangeArrowheads="1"/>
            </p:cNvSpPr>
            <p:nvPr/>
          </p:nvSpPr>
          <p:spPr bwMode="auto">
            <a:xfrm>
              <a:off x="1730" y="77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2983" name="AutoShape 23"/>
            <p:cNvSpPr>
              <a:spLocks noChangeArrowheads="1"/>
            </p:cNvSpPr>
            <p:nvPr/>
          </p:nvSpPr>
          <p:spPr bwMode="invGray">
            <a:xfrm>
              <a:off x="1729" y="93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</p:txBody>
        </p:sp>
        <p:sp>
          <p:nvSpPr>
            <p:cNvPr id="1192984" name="AutoShape 24"/>
            <p:cNvSpPr>
              <a:spLocks noChangeArrowheads="1"/>
            </p:cNvSpPr>
            <p:nvPr/>
          </p:nvSpPr>
          <p:spPr bwMode="invGray">
            <a:xfrm>
              <a:off x="1739" y="149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  <a:p>
              <a:pPr algn="ctr"/>
              <a:endParaRPr lang="en-US" sz="2400" b="1"/>
            </a:p>
          </p:txBody>
        </p:sp>
        <p:sp>
          <p:nvSpPr>
            <p:cNvPr id="1192985" name="AutoShape 25"/>
            <p:cNvSpPr>
              <a:spLocks noChangeArrowheads="1"/>
            </p:cNvSpPr>
            <p:nvPr/>
          </p:nvSpPr>
          <p:spPr bwMode="invGray">
            <a:xfrm>
              <a:off x="4016" y="754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  <a:p>
              <a:pPr algn="ctr"/>
              <a:endParaRPr lang="en-US" sz="2400" b="1"/>
            </a:p>
          </p:txBody>
        </p:sp>
        <p:sp>
          <p:nvSpPr>
            <p:cNvPr id="1192986" name="AutoShape 26"/>
            <p:cNvSpPr>
              <a:spLocks noChangeArrowheads="1"/>
            </p:cNvSpPr>
            <p:nvPr/>
          </p:nvSpPr>
          <p:spPr bwMode="auto">
            <a:xfrm>
              <a:off x="4015" y="919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2987" name="AutoShape 27"/>
            <p:cNvSpPr>
              <a:spLocks noChangeArrowheads="1"/>
            </p:cNvSpPr>
            <p:nvPr/>
          </p:nvSpPr>
          <p:spPr bwMode="auto">
            <a:xfrm>
              <a:off x="3998" y="1348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2988" name="AutoShape 28"/>
            <p:cNvSpPr>
              <a:spLocks noChangeArrowheads="1"/>
            </p:cNvSpPr>
            <p:nvPr/>
          </p:nvSpPr>
          <p:spPr bwMode="invGray">
            <a:xfrm>
              <a:off x="3997" y="1513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2400" b="1"/>
            </a:p>
          </p:txBody>
        </p:sp>
        <p:cxnSp>
          <p:nvCxnSpPr>
            <p:cNvPr id="1192989" name="AutoShape 29"/>
            <p:cNvCxnSpPr>
              <a:cxnSpLocks noChangeShapeType="1"/>
              <a:stCxn id="1192984" idx="3"/>
              <a:endCxn id="1192981" idx="3"/>
            </p:cNvCxnSpPr>
            <p:nvPr/>
          </p:nvCxnSpPr>
          <p:spPr bwMode="auto">
            <a:xfrm>
              <a:off x="2136" y="1575"/>
              <a:ext cx="784" cy="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0" name="AutoShape 30"/>
            <p:cNvCxnSpPr>
              <a:cxnSpLocks noChangeShapeType="1"/>
            </p:cNvCxnSpPr>
            <p:nvPr/>
          </p:nvCxnSpPr>
          <p:spPr bwMode="auto">
            <a:xfrm>
              <a:off x="1046" y="1465"/>
              <a:ext cx="692" cy="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1" name="AutoShape 31"/>
            <p:cNvCxnSpPr>
              <a:cxnSpLocks noChangeShapeType="1"/>
              <a:stCxn id="1192982" idx="1"/>
              <a:endCxn id="1192968" idx="7"/>
            </p:cNvCxnSpPr>
            <p:nvPr/>
          </p:nvCxnSpPr>
          <p:spPr bwMode="auto">
            <a:xfrm flipH="1">
              <a:off x="1046" y="855"/>
              <a:ext cx="684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2" name="AutoShape 32"/>
            <p:cNvCxnSpPr>
              <a:cxnSpLocks noChangeShapeType="1"/>
              <a:stCxn id="1192981" idx="1"/>
              <a:endCxn id="1192983" idx="3"/>
            </p:cNvCxnSpPr>
            <p:nvPr/>
          </p:nvCxnSpPr>
          <p:spPr bwMode="auto">
            <a:xfrm flipH="1">
              <a:off x="2126" y="1004"/>
              <a:ext cx="794" cy="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3" name="AutoShape 33"/>
            <p:cNvCxnSpPr>
              <a:cxnSpLocks noChangeShapeType="1"/>
              <a:stCxn id="1192981" idx="5"/>
              <a:endCxn id="1192988" idx="1"/>
            </p:cNvCxnSpPr>
            <p:nvPr/>
          </p:nvCxnSpPr>
          <p:spPr bwMode="auto">
            <a:xfrm>
              <a:off x="3538" y="1584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4" name="AutoShape 34"/>
            <p:cNvCxnSpPr>
              <a:cxnSpLocks noChangeShapeType="1"/>
              <a:stCxn id="1192985" idx="1"/>
              <a:endCxn id="1192981" idx="7"/>
            </p:cNvCxnSpPr>
            <p:nvPr/>
          </p:nvCxnSpPr>
          <p:spPr bwMode="auto">
            <a:xfrm flipH="1">
              <a:off x="3538" y="837"/>
              <a:ext cx="478" cy="16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5" name="AutoShape 35"/>
            <p:cNvCxnSpPr>
              <a:cxnSpLocks noChangeShapeType="1"/>
              <a:stCxn id="1192974" idx="1"/>
              <a:endCxn id="1192986" idx="3"/>
            </p:cNvCxnSpPr>
            <p:nvPr/>
          </p:nvCxnSpPr>
          <p:spPr bwMode="auto">
            <a:xfrm flipH="1" flipV="1">
              <a:off x="4412" y="1002"/>
              <a:ext cx="491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6" name="AutoShape 36"/>
            <p:cNvCxnSpPr>
              <a:cxnSpLocks noChangeShapeType="1"/>
            </p:cNvCxnSpPr>
            <p:nvPr/>
          </p:nvCxnSpPr>
          <p:spPr bwMode="auto">
            <a:xfrm>
              <a:off x="4407" y="1435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081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Chaining Certificates</a:t>
            </a:r>
            <a:endParaRPr lang="en-US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 we determine whether two certificates chain together?</a:t>
            </a:r>
          </a:p>
          <a:p>
            <a:pPr lvl="1"/>
            <a:r>
              <a:rPr lang="en-US" dirty="0" smtClean="0"/>
              <a:t>You’d think this was an easy problem...</a:t>
            </a:r>
          </a:p>
          <a:p>
            <a:pPr lvl="1"/>
            <a:r>
              <a:rPr lang="en-US" dirty="0" smtClean="0"/>
              <a:t>But it’s actually a question with religious significance in the security community</a:t>
            </a:r>
          </a:p>
          <a:p>
            <a:pPr lvl="1"/>
            <a:r>
              <a:rPr lang="en-US" dirty="0" smtClean="0"/>
              <a:t>“Are you a believer in names, or in keys?”</a:t>
            </a:r>
          </a:p>
          <a:p>
            <a:r>
              <a:rPr lang="en-US" dirty="0" smtClean="0"/>
              <a:t>The model SSL/TLS uses, the X.509 certificate model, is based on names</a:t>
            </a:r>
          </a:p>
          <a:p>
            <a:pPr lvl="1"/>
            <a:r>
              <a:rPr lang="en-US" i="1" dirty="0" smtClean="0"/>
              <a:t>“Names as principles”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8FC2305-A641-41C2-A210-E0246BA97D32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PKI Alphabet Soup</a:t>
            </a:r>
            <a:endParaRPr lang="en-US"/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X.509v3 - standard content of a certificate</a:t>
            </a:r>
          </a:p>
          <a:p>
            <a:r>
              <a:rPr lang="en-US" smtClean="0"/>
              <a:t>PKIX – IETF Working Group on PKI interoperability</a:t>
            </a:r>
          </a:p>
          <a:p>
            <a:pPr lvl="1"/>
            <a:r>
              <a:rPr lang="en-US" smtClean="0"/>
              <a:t>PKIX == Public Key Infrastructure using X.509v3 certificates</a:t>
            </a:r>
          </a:p>
          <a:p>
            <a:r>
              <a:rPr lang="en-US" smtClean="0"/>
              <a:t>ASN.1 - Abstract Syntax Notation, exact description of a certificate format</a:t>
            </a:r>
          </a:p>
          <a:p>
            <a:r>
              <a:rPr lang="en-US" smtClean="0"/>
              <a:t>DER - Distinguished Encoding Rules, how to physically package a certificate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83BD12F-B3F0-493A-8646-9F9C9A77B042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Key fields in a certificate</a:t>
            </a:r>
            <a:endParaRPr lang="en-US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The core fields of an X.509 certificate are</a:t>
            </a:r>
          </a:p>
          <a:p>
            <a:pPr lvl="1"/>
            <a:r>
              <a:rPr lang="en-US" smtClean="0"/>
              <a:t>The subject public key</a:t>
            </a:r>
          </a:p>
          <a:p>
            <a:pPr lvl="1"/>
            <a:r>
              <a:rPr lang="en-US" smtClean="0"/>
              <a:t>The subject Distinguished Name</a:t>
            </a:r>
          </a:p>
          <a:p>
            <a:pPr lvl="1"/>
            <a:r>
              <a:rPr lang="en-US" smtClean="0"/>
              <a:t>The issuer Distinguished Name</a:t>
            </a:r>
          </a:p>
          <a:p>
            <a:r>
              <a:rPr lang="en-US" smtClean="0"/>
              <a:t>What’s missing here?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B175781-309F-479D-BA4B-40EDC756C868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83C84C9-1268-4C3E-B4C7-A8627AA72CC9}" type="slidenum">
              <a:rPr lang="en-US"/>
              <a:pPr/>
              <a:t>9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4126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9901"/>
            <a:ext cx="6810375" cy="509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Key fields in a certificate</a:t>
            </a:r>
            <a:endParaRPr lang="en-US"/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The core fields of an X.509 certificate are</a:t>
            </a:r>
          </a:p>
          <a:p>
            <a:pPr lvl="1"/>
            <a:r>
              <a:rPr lang="en-US" smtClean="0"/>
              <a:t>The subject public key</a:t>
            </a:r>
          </a:p>
          <a:p>
            <a:pPr lvl="1"/>
            <a:r>
              <a:rPr lang="en-US" smtClean="0"/>
              <a:t>The subject Distinguished Name</a:t>
            </a:r>
          </a:p>
          <a:p>
            <a:pPr lvl="1"/>
            <a:r>
              <a:rPr lang="en-US" smtClean="0"/>
              <a:t>The issuer Distinguished Name</a:t>
            </a:r>
          </a:p>
          <a:p>
            <a:r>
              <a:rPr lang="en-US" smtClean="0"/>
              <a:t>What’s missing here?</a:t>
            </a:r>
          </a:p>
          <a:p>
            <a:pPr lvl="1"/>
            <a:r>
              <a:rPr lang="en-US" smtClean="0"/>
              <a:t>The issuer’s public key is not present in the certificate.</a:t>
            </a:r>
          </a:p>
          <a:p>
            <a:pPr lvl="1"/>
            <a:r>
              <a:rPr lang="en-US" smtClean="0"/>
              <a:t>You can’t verify the signature on the cert without finding a parent cert!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CEB8D84-906F-41F3-88B3-594587D43838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Back to Chain Building</a:t>
            </a:r>
            <a:endParaRPr lang="en-US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OK, assume we’re a “relying party application” -- something that received an end-entity certificate and wants to verify it.</a:t>
            </a:r>
          </a:p>
          <a:p>
            <a:pPr lvl="1"/>
            <a:r>
              <a:rPr lang="en-US" smtClean="0"/>
              <a:t>Our task is to build a cert chain from that end-entity cert to one of our trusted roots</a:t>
            </a:r>
          </a:p>
          <a:p>
            <a:r>
              <a:rPr lang="en-US" smtClean="0"/>
              <a:t>How do we do that?</a:t>
            </a:r>
          </a:p>
          <a:p>
            <a:pPr lvl="1"/>
            <a:r>
              <a:rPr lang="en-US" smtClean="0"/>
              <a:t>We start with our EE cert, and using the information contained within we look for possible parent certificates.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FC82A50-E901-4E03-B98B-A54E36208A0D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Parent certs</a:t>
            </a:r>
            <a:endParaRPr lang="en-US"/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What’s a valid parent certificate?</a:t>
            </a:r>
          </a:p>
          <a:p>
            <a:pPr lvl="1"/>
            <a:r>
              <a:rPr lang="en-US" smtClean="0"/>
              <a:t>In the raw X.509 model, parent-child relationships are determined solely by matching Issuer DN in the child to Subject DN in the parent</a:t>
            </a:r>
          </a:p>
          <a:p>
            <a:pPr lvl="1"/>
            <a:r>
              <a:rPr lang="en-US" smtClean="0"/>
              <a:t>Recall that there’s an assumption that you have a big directory handy to find certs.</a:t>
            </a:r>
          </a:p>
          <a:p>
            <a:r>
              <a:rPr lang="en-US" smtClean="0"/>
              <a:t>If you don’t have a directory handy, you need to do the matching yourself</a:t>
            </a:r>
          </a:p>
          <a:p>
            <a:pPr lvl="1"/>
            <a:r>
              <a:rPr lang="en-US" smtClean="0"/>
              <a:t>This is not as easy as you might think…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F19D20-0C91-4714-8D4A-28784D87DC8E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6CDEEF0-0DAA-4493-B461-0E4A536900A3}" type="slidenum">
              <a:rPr lang="en-US"/>
              <a:pPr/>
              <a:t>93</a:t>
            </a:fld>
            <a:endParaRPr lang="en-US"/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Name matching</a:t>
            </a:r>
          </a:p>
        </p:txBody>
      </p:sp>
      <p:grpSp>
        <p:nvGrpSpPr>
          <p:cNvPr id="1122307" name="Group 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306763" y="1905000"/>
            <a:ext cx="2103437" cy="1046163"/>
            <a:chOff x="2437" y="3124"/>
            <a:chExt cx="947" cy="659"/>
          </a:xfrm>
        </p:grpSpPr>
        <p:sp>
          <p:nvSpPr>
            <p:cNvPr id="1122308" name="AutoShape 4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Issuer Name</a:t>
              </a:r>
            </a:p>
          </p:txBody>
        </p:sp>
        <p:sp>
          <p:nvSpPr>
            <p:cNvPr id="1122309" name="AutoShape 5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Subject Name</a:t>
              </a:r>
            </a:p>
          </p:txBody>
        </p:sp>
      </p:grpSp>
      <p:grpSp>
        <p:nvGrpSpPr>
          <p:cNvPr id="1122310" name="Group 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273425" y="3557588"/>
            <a:ext cx="2117725" cy="1046162"/>
            <a:chOff x="2719" y="3064"/>
            <a:chExt cx="947" cy="659"/>
          </a:xfrm>
        </p:grpSpPr>
        <p:sp>
          <p:nvSpPr>
            <p:cNvPr id="1122311" name="AutoShape 7"/>
            <p:cNvSpPr>
              <a:spLocks noChangeArrowheads="1"/>
            </p:cNvSpPr>
            <p:nvPr/>
          </p:nvSpPr>
          <p:spPr bwMode="auto">
            <a:xfrm>
              <a:off x="2722" y="306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Issuer Name</a:t>
              </a:r>
            </a:p>
          </p:txBody>
        </p:sp>
        <p:sp>
          <p:nvSpPr>
            <p:cNvPr id="1122312" name="AutoShape 8"/>
            <p:cNvSpPr>
              <a:spLocks noChangeArrowheads="1"/>
            </p:cNvSpPr>
            <p:nvPr/>
          </p:nvSpPr>
          <p:spPr bwMode="auto">
            <a:xfrm>
              <a:off x="2719" y="339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Subject Name</a:t>
              </a:r>
            </a:p>
          </p:txBody>
        </p:sp>
      </p:grpSp>
      <p:cxnSp>
        <p:nvCxnSpPr>
          <p:cNvPr id="1122313" name="AutoShape 9"/>
          <p:cNvCxnSpPr>
            <a:cxnSpLocks noChangeShapeType="1"/>
            <a:stCxn id="1122311" idx="3"/>
            <a:endCxn id="1122309" idx="3"/>
          </p:cNvCxnSpPr>
          <p:nvPr>
            <p:custDataLst>
              <p:tags r:id="rId7"/>
            </p:custDataLst>
          </p:nvPr>
        </p:nvCxnSpPr>
        <p:spPr bwMode="auto">
          <a:xfrm flipV="1">
            <a:off x="5391150" y="2690813"/>
            <a:ext cx="12700" cy="1128712"/>
          </a:xfrm>
          <a:prstGeom prst="bentConnector3">
            <a:avLst>
              <a:gd name="adj1" fmla="val 190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470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Even More Chain Building</a:t>
            </a:r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Name matching is just the beginning of the chain-building process</a:t>
            </a:r>
          </a:p>
          <a:p>
            <a:pPr lvl="1"/>
            <a:r>
              <a:rPr lang="en-US" dirty="0" smtClean="0"/>
              <a:t>It is necessary that subject and issuer DNs exactly match for two certs to chain, but not always sufficient</a:t>
            </a:r>
          </a:p>
          <a:p>
            <a:r>
              <a:rPr lang="en-US" dirty="0" smtClean="0"/>
              <a:t>The chain building process is also influenced dynamically by other information contained within the certs themselves</a:t>
            </a:r>
          </a:p>
          <a:p>
            <a:pPr lvl="1"/>
            <a:r>
              <a:rPr lang="en-US" dirty="0" smtClean="0"/>
              <a:t>Certificate Extensions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16922AB-3CDC-4FEC-B670-8FB724F3BED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Trusted Root Certificates</a:t>
            </a:r>
            <a:endParaRPr lang="en-US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Who do I trust to be roots at the top of the cert chain?</a:t>
            </a:r>
          </a:p>
          <a:p>
            <a:r>
              <a:rPr lang="en-US" smtClean="0"/>
              <a:t>In theory, “anyone you want”</a:t>
            </a:r>
          </a:p>
          <a:p>
            <a:r>
              <a:rPr lang="en-US" smtClean="0"/>
              <a:t>In practice, trusted roots come from two sources</a:t>
            </a:r>
          </a:p>
          <a:p>
            <a:pPr lvl="1"/>
            <a:r>
              <a:rPr lang="en-US" smtClean="0"/>
              <a:t>They’re baked into your web browser or operating system</a:t>
            </a:r>
          </a:p>
          <a:p>
            <a:pPr lvl="1"/>
            <a:r>
              <a:rPr lang="en-US" smtClean="0"/>
              <a:t>They’re pushed onto your “enterprise managed desktop”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7FCE927-09A5-4700-9A90-E196E2DE7E8A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0557DDA-BE50-4488-AFDC-8ADF24D397F5}" type="slidenum">
              <a:rPr lang="en-US"/>
              <a:pPr/>
              <a:t>96</a:t>
            </a:fld>
            <a:endParaRPr lang="en-US"/>
          </a:p>
        </p:txBody>
      </p:sp>
      <p:sp>
        <p:nvSpPr>
          <p:cNvPr id="124723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228600"/>
            <a:ext cx="8431213" cy="585788"/>
          </a:xfrm>
        </p:spPr>
        <p:txBody>
          <a:bodyPr>
            <a:normAutofit fontScale="90000"/>
          </a:bodyPr>
          <a:lstStyle/>
          <a:p>
            <a:r>
              <a:rPr lang="en-US" sz="3600"/>
              <a:t>Trusted Root Certificates</a:t>
            </a:r>
          </a:p>
        </p:txBody>
      </p:sp>
      <p:pic>
        <p:nvPicPr>
          <p:cNvPr id="1247240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0" y="914400"/>
            <a:ext cx="8307849" cy="558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Checking</a:t>
            </a:r>
          </a:p>
          <a:p>
            <a:r>
              <a:rPr lang="en-US" dirty="0" smtClean="0"/>
              <a:t>Protocols (Part 1 – Session-based protocols)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Certificates and Public Key Infrastructure (PKI)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Certificate Lifecycle Management</a:t>
            </a:r>
          </a:p>
          <a:p>
            <a:pPr lvl="1"/>
            <a:r>
              <a:rPr lang="en-US" dirty="0" smtClean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Lifecycle Management	</a:t>
            </a:r>
            <a:endParaRPr lang="en-US"/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Certificate Enrollment</a:t>
            </a:r>
          </a:p>
          <a:p>
            <a:pPr lvl="1"/>
            <a:r>
              <a:rPr lang="en-US" smtClean="0"/>
              <a:t>Initial acquisition of a certificate based on other authentication information</a:t>
            </a:r>
          </a:p>
          <a:p>
            <a:r>
              <a:rPr lang="en-US" smtClean="0"/>
              <a:t>Renewal</a:t>
            </a:r>
          </a:p>
          <a:p>
            <a:pPr lvl="1"/>
            <a:r>
              <a:rPr lang="en-US" smtClean="0"/>
              <a:t>Acquiring a new certificate for a key when the existing certificate expires</a:t>
            </a:r>
          </a:p>
          <a:p>
            <a:r>
              <a:rPr lang="en-US" smtClean="0"/>
              <a:t>Revocation</a:t>
            </a:r>
          </a:p>
          <a:p>
            <a:pPr lvl="1"/>
            <a:r>
              <a:rPr lang="en-US" smtClean="0"/>
              <a:t>“Undoing” a certificate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873BF-0A47-487D-B084-B73E6ACC7D35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January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15E64CE-2F04-4A9E-92FE-6B13C3340EA1}" type="slidenum">
              <a:rPr lang="en-US"/>
              <a:pPr/>
              <a:t>99</a:t>
            </a:fld>
            <a:endParaRPr lang="en-US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Certificate Enrollment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600200"/>
            <a:ext cx="8415338" cy="48688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i="1" dirty="0"/>
              <a:t>Enrollment</a:t>
            </a:r>
            <a:r>
              <a:rPr lang="en-US" dirty="0"/>
              <a:t> is the process of obtaining a certificate from a CA.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Alice generates a key pair, creates a message containing a copy of the public key and her identifying information, and signs the message with the private key (PKCS#10).</a:t>
            </a:r>
          </a:p>
          <a:p>
            <a:pPr marL="1112838" lvl="1" indent="-533400">
              <a:lnSpc>
                <a:spcPct val="80000"/>
              </a:lnSpc>
            </a:pPr>
            <a:r>
              <a:rPr lang="en-US" dirty="0"/>
              <a:t>Signing the message provided “proof-of-possession” (POP) of the private key as well as message integrity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CA verifies Alice’s signature on the message</a:t>
            </a:r>
          </a:p>
        </p:txBody>
      </p:sp>
    </p:spTree>
    <p:extLst>
      <p:ext uri="{BB962C8B-B14F-4D97-AF65-F5344CB8AC3E}">
        <p14:creationId xmlns:p14="http://schemas.microsoft.com/office/powerpoint/2010/main" val="7378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WEBEXPORTGUID" val="8df4f442-24a6-492f-866b-250e3b714d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10.1|13.8|59.7|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7236</TotalTime>
  <Words>8208</Words>
  <Application>Microsoft Office PowerPoint</Application>
  <PresentationFormat>On-screen Show (4:3)</PresentationFormat>
  <Paragraphs>1591</Paragraphs>
  <Slides>135</Slides>
  <Notes>121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Flow</vt:lpstr>
      <vt:lpstr>Practical Aspects of        Modern Cryptography</vt:lpstr>
      <vt:lpstr>Agenda</vt:lpstr>
      <vt:lpstr>Message Authentication Codes</vt:lpstr>
      <vt:lpstr>HMAC </vt:lpstr>
      <vt:lpstr>Example: HMAC-SHA1</vt:lpstr>
      <vt:lpstr>Crypto Hygiene</vt:lpstr>
      <vt:lpstr>Agenda</vt:lpstr>
      <vt:lpstr>Motivation</vt:lpstr>
      <vt:lpstr>Motivation</vt:lpstr>
      <vt:lpstr>Motivation</vt:lpstr>
      <vt:lpstr>Motivation</vt:lpstr>
      <vt:lpstr>Security Protocol Properties</vt:lpstr>
      <vt:lpstr>Agenda</vt:lpstr>
      <vt:lpstr>Kerberos History</vt:lpstr>
      <vt:lpstr>Kerberos</vt:lpstr>
      <vt:lpstr>The Kerberos Model</vt:lpstr>
      <vt:lpstr>Picture of a Kerberos Realm </vt:lpstr>
      <vt:lpstr>Joining a Kerberos Realm</vt:lpstr>
      <vt:lpstr>Kerberos Credentials</vt:lpstr>
      <vt:lpstr>The Basic Kerberos Protocol</vt:lpstr>
      <vt:lpstr>Protocol Definitions</vt:lpstr>
      <vt:lpstr>The Basic Kerberos Protocol (1)</vt:lpstr>
      <vt:lpstr>The Basic Kerberos Protocol (2)</vt:lpstr>
      <vt:lpstr>Picture of a Kerberos Realm </vt:lpstr>
      <vt:lpstr>The Basic Kerberos Protocol (3)</vt:lpstr>
      <vt:lpstr>The Basic Kerberos Protocol (4)</vt:lpstr>
      <vt:lpstr>Picture of a Kerberos Realm </vt:lpstr>
      <vt:lpstr>The Basic Kerberos Protocol (5)</vt:lpstr>
      <vt:lpstr>The Basic Kerberos Protocol (6)</vt:lpstr>
      <vt:lpstr>Picture of a Kerberos Realm </vt:lpstr>
      <vt:lpstr>Picture of a Kerberos Realm </vt:lpstr>
      <vt:lpstr>Thoughts on Kerberos...</vt:lpstr>
      <vt:lpstr>Thoughts on Kerberos...(2)</vt:lpstr>
      <vt:lpstr>Thoughts on Kerberos...(3)</vt:lpstr>
      <vt:lpstr>RNGs in Kerberos v4</vt:lpstr>
      <vt:lpstr>RNGs in Kerberos v4 (continued)</vt:lpstr>
      <vt:lpstr>RNGs in Kerberos v4 (continued)</vt:lpstr>
      <vt:lpstr>Agenda</vt:lpstr>
      <vt:lpstr>App-Level Security: SSL/TLS</vt:lpstr>
      <vt:lpstr>SSL/PCT/TLS History</vt:lpstr>
      <vt:lpstr>Typical Scenario</vt:lpstr>
      <vt:lpstr>SSL/TLS</vt:lpstr>
      <vt:lpstr>SSL/TLS</vt:lpstr>
      <vt:lpstr>SSL/TLS</vt:lpstr>
      <vt:lpstr>SSL/TLS</vt:lpstr>
      <vt:lpstr>SSL/TLS</vt:lpstr>
      <vt:lpstr>The five phases of SSL/TLS</vt:lpstr>
      <vt:lpstr>Phase 1: Ciphersuite Negotiation</vt:lpstr>
      <vt:lpstr>TLS V1.0 ciphersuites</vt:lpstr>
      <vt:lpstr>TLS-With-AES ciphersuites (RFC 3268)</vt:lpstr>
      <vt:lpstr>ECC-based ciphersuites (RFC 4492)</vt:lpstr>
      <vt:lpstr>Phase 2: Establish the shared session key</vt:lpstr>
      <vt:lpstr>TLS’s PRF (V1.0 &amp; V1.1)</vt:lpstr>
      <vt:lpstr>Phases 3 &amp; 4: Authentication</vt:lpstr>
      <vt:lpstr>Phase 5: Authenticate previously exchanged data</vt:lpstr>
      <vt:lpstr>Why do I trust the server key?</vt:lpstr>
      <vt:lpstr>Why do I trust the server key?</vt:lpstr>
      <vt:lpstr>SSL/TLS</vt:lpstr>
      <vt:lpstr>What’s the “some other stuff”</vt:lpstr>
      <vt:lpstr>Agenda</vt:lpstr>
      <vt:lpstr>What is a certificate?</vt:lpstr>
      <vt:lpstr>Defeating Mallet</vt:lpstr>
      <vt:lpstr>Certificates are Like Marriage</vt:lpstr>
      <vt:lpstr>Certs in the “real world”</vt:lpstr>
      <vt:lpstr>More certs in the real world</vt:lpstr>
      <vt:lpstr>Why do we believe what certs say?</vt:lpstr>
      <vt:lpstr>Defeating Mallet</vt:lpstr>
      <vt:lpstr>Getting a certificate</vt:lpstr>
      <vt:lpstr>Using Certificates</vt:lpstr>
      <vt:lpstr>Does Alice Trust Bob’s CA?</vt:lpstr>
      <vt:lpstr>Does Alice Trust Bob’s CA?</vt:lpstr>
      <vt:lpstr>What’s Alice’s Trust Model</vt:lpstr>
      <vt:lpstr>Agenda</vt:lpstr>
      <vt:lpstr>Certificate Authorities</vt:lpstr>
      <vt:lpstr>CA Hierarchies</vt:lpstr>
      <vt:lpstr>BAL’s No-Frills Certs</vt:lpstr>
      <vt:lpstr>Does Alice trust Bob’s Key?</vt:lpstr>
      <vt:lpstr>Chain Building &amp; Validation</vt:lpstr>
      <vt:lpstr>Chaining Certificates</vt:lpstr>
      <vt:lpstr>Chain Building Details (1)</vt:lpstr>
      <vt:lpstr>Chain Building Details (2)</vt:lpstr>
      <vt:lpstr>Chain Building Details (3)</vt:lpstr>
      <vt:lpstr>Chain Building Details (3)</vt:lpstr>
      <vt:lpstr>Chain Building Details (3)</vt:lpstr>
      <vt:lpstr>PowerPoint Presentation</vt:lpstr>
      <vt:lpstr>PowerPoint Presentation</vt:lpstr>
      <vt:lpstr>Chaining Certificates</vt:lpstr>
      <vt:lpstr>PKI Alphabet Soup</vt:lpstr>
      <vt:lpstr>Key fields in a certificate</vt:lpstr>
      <vt:lpstr>Key fields in a certificate</vt:lpstr>
      <vt:lpstr>Back to Chain Building</vt:lpstr>
      <vt:lpstr>Parent certs</vt:lpstr>
      <vt:lpstr>Name matching</vt:lpstr>
      <vt:lpstr>Even More Chain Building</vt:lpstr>
      <vt:lpstr>Trusted Root Certificates</vt:lpstr>
      <vt:lpstr>Trusted Root Certificates</vt:lpstr>
      <vt:lpstr>Agenda</vt:lpstr>
      <vt:lpstr>Lifecycle Management </vt:lpstr>
      <vt:lpstr>Certificate Enrollment</vt:lpstr>
      <vt:lpstr>Certificate Enrollment (2)</vt:lpstr>
      <vt:lpstr>Certificate Enrollment Flow</vt:lpstr>
      <vt:lpstr>More PKI Alphabet Soup</vt:lpstr>
      <vt:lpstr>Agenda</vt:lpstr>
      <vt:lpstr>Expiration &amp; Revocation</vt:lpstr>
      <vt:lpstr>Status Info for Certificates</vt:lpstr>
      <vt:lpstr>Certificate Revocation</vt:lpstr>
      <vt:lpstr>The Problem with CRLs</vt:lpstr>
      <vt:lpstr>The Problem with CRLs (2)</vt:lpstr>
      <vt:lpstr>The Problem with CRLs (3)</vt:lpstr>
      <vt:lpstr>The Problem with CRLs (4)</vt:lpstr>
      <vt:lpstr>CRLs vs. OCSP Responses</vt:lpstr>
      <vt:lpstr>Online Status Checking</vt:lpstr>
      <vt:lpstr>OCSP in Action</vt:lpstr>
      <vt:lpstr>Final thoughts on Revocation</vt:lpstr>
      <vt:lpstr>Using Certificates</vt:lpstr>
      <vt:lpstr>Using Certificates (2)</vt:lpstr>
      <vt:lpstr>Additional Implementation Considerations</vt:lpstr>
      <vt:lpstr>Supplemental Material on Certificate Extensions (only if time permits) </vt:lpstr>
      <vt:lpstr>Exploring inside an X.509 Cert</vt:lpstr>
      <vt:lpstr>Exploring inside an X.509 Cert</vt:lpstr>
      <vt:lpstr>Exploring inside an X.509 Cert</vt:lpstr>
      <vt:lpstr>Inside an X.509v3 Certificate</vt:lpstr>
      <vt:lpstr>Certificate Extensions</vt:lpstr>
      <vt:lpstr>Certificate Extensions</vt:lpstr>
      <vt:lpstr>Critical Flags</vt:lpstr>
      <vt:lpstr>Critical Flags (2)</vt:lpstr>
      <vt:lpstr>Critical Flags (3)</vt:lpstr>
      <vt:lpstr>Types of Extensions</vt:lpstr>
      <vt:lpstr>Some common extensions</vt:lpstr>
      <vt:lpstr>NonRepudiation</vt:lpstr>
      <vt:lpstr>More Extensions</vt:lpstr>
      <vt:lpstr>Even More Extensions</vt:lpstr>
      <vt:lpstr>Still More Extensions</vt:lpstr>
      <vt:lpstr>Yet Still More Extensions</vt:lpstr>
      <vt:lpstr>Extensions and Chain Building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96</cp:revision>
  <dcterms:created xsi:type="dcterms:W3CDTF">2011-01-05T23:39:58Z</dcterms:created>
  <dcterms:modified xsi:type="dcterms:W3CDTF">2011-01-27T22:57:55Z</dcterms:modified>
</cp:coreProperties>
</file>