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9"/>
  </p:notesMasterIdLst>
  <p:sldIdLst>
    <p:sldId id="677" r:id="rId2"/>
    <p:sldId id="908" r:id="rId3"/>
    <p:sldId id="929" r:id="rId4"/>
    <p:sldId id="937" r:id="rId5"/>
    <p:sldId id="936" r:id="rId6"/>
    <p:sldId id="935" r:id="rId7"/>
    <p:sldId id="934" r:id="rId8"/>
    <p:sldId id="933" r:id="rId9"/>
    <p:sldId id="932" r:id="rId10"/>
    <p:sldId id="931" r:id="rId11"/>
    <p:sldId id="930" r:id="rId12"/>
    <p:sldId id="916" r:id="rId13"/>
    <p:sldId id="917" r:id="rId14"/>
    <p:sldId id="918" r:id="rId15"/>
    <p:sldId id="920" r:id="rId16"/>
    <p:sldId id="919" r:id="rId17"/>
    <p:sldId id="921" r:id="rId18"/>
    <p:sldId id="922" r:id="rId19"/>
    <p:sldId id="939" r:id="rId20"/>
    <p:sldId id="942" r:id="rId21"/>
    <p:sldId id="941" r:id="rId22"/>
    <p:sldId id="940" r:id="rId23"/>
    <p:sldId id="923" r:id="rId24"/>
    <p:sldId id="938" r:id="rId25"/>
    <p:sldId id="924" r:id="rId26"/>
    <p:sldId id="943" r:id="rId27"/>
    <p:sldId id="928" r:id="rId28"/>
    <p:sldId id="944" r:id="rId29"/>
    <p:sldId id="925" r:id="rId30"/>
    <p:sldId id="945" r:id="rId31"/>
    <p:sldId id="926" r:id="rId32"/>
    <p:sldId id="946" r:id="rId33"/>
    <p:sldId id="927" r:id="rId34"/>
    <p:sldId id="947" r:id="rId35"/>
    <p:sldId id="948" r:id="rId36"/>
    <p:sldId id="896" r:id="rId37"/>
    <p:sldId id="897" r:id="rId38"/>
    <p:sldId id="898" r:id="rId39"/>
    <p:sldId id="900" r:id="rId40"/>
    <p:sldId id="901" r:id="rId41"/>
    <p:sldId id="902" r:id="rId42"/>
    <p:sldId id="903" r:id="rId43"/>
    <p:sldId id="904" r:id="rId44"/>
    <p:sldId id="905" r:id="rId45"/>
    <p:sldId id="906" r:id="rId46"/>
    <p:sldId id="860" r:id="rId47"/>
    <p:sldId id="861" r:id="rId48"/>
    <p:sldId id="862" r:id="rId49"/>
    <p:sldId id="863" r:id="rId50"/>
    <p:sldId id="864" r:id="rId51"/>
    <p:sldId id="907" r:id="rId52"/>
    <p:sldId id="865" r:id="rId53"/>
    <p:sldId id="866" r:id="rId54"/>
    <p:sldId id="867" r:id="rId55"/>
    <p:sldId id="868" r:id="rId56"/>
    <p:sldId id="949" r:id="rId57"/>
    <p:sldId id="950" r:id="rId58"/>
  </p:sldIdLst>
  <p:sldSz cx="9144000" cy="6858000" type="screen4x3"/>
  <p:notesSz cx="6858000" cy="9144000"/>
  <p:custDataLst>
    <p:tags r:id="rId6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LaMacchia" initials="BA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5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DF72C-46E3-4F79-BB40-445F31E0625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32B8-84F4-4C6C-92B7-19A7F977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19A2-21B0-4F82-9098-9A67F05C8F21}" type="slidenum">
              <a:rPr lang="en-US"/>
              <a:pPr/>
              <a:t>1</a:t>
            </a:fld>
            <a:endParaRPr lang="en-US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9CE36-253B-4487-9B9E-7CB37E7C95D8}" type="slidenum">
              <a:rPr lang="en-US"/>
              <a:pPr/>
              <a:t>55</a:t>
            </a:fld>
            <a:endParaRPr lang="en-US"/>
          </a:p>
        </p:txBody>
      </p:sp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2A53A-D2D9-4C3F-A0A0-474D0C9FFBC9}" type="slidenum">
              <a:rPr lang="en-US"/>
              <a:pPr/>
              <a:t>46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AC1B2-362D-4B6B-8563-557BA94AED1E}" type="slidenum">
              <a:rPr lang="en-US"/>
              <a:pPr/>
              <a:t>47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D1A48-B8C6-4E9A-894A-BFE7237023D0}" type="slidenum">
              <a:rPr lang="en-US"/>
              <a:pPr/>
              <a:t>48</a:t>
            </a:fld>
            <a:endParaRPr lang="en-US"/>
          </a:p>
        </p:txBody>
      </p:sp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0505B-8396-4ACE-91A9-E55F7236BB01}" type="slidenum">
              <a:rPr lang="en-US"/>
              <a:pPr/>
              <a:t>49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235A3-174F-4146-BFE8-8038D7F7B312}" type="slidenum">
              <a:rPr lang="en-US"/>
              <a:pPr/>
              <a:t>50</a:t>
            </a:fld>
            <a:endParaRPr lang="en-US"/>
          </a:p>
        </p:txBody>
      </p:sp>
      <p:sp>
        <p:nvSpPr>
          <p:cNvPr id="90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D01E4-9C55-4B68-A1FE-B8D9842B4D2D}" type="slidenum">
              <a:rPr lang="en-US"/>
              <a:pPr/>
              <a:t>52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7117B-B083-4009-8817-4E9C361F94DD}" type="slidenum">
              <a:rPr lang="en-US"/>
              <a:pPr/>
              <a:t>53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92F09-217A-45A9-B9A7-2A2040A47F7B}" type="slidenum">
              <a:rPr lang="en-US"/>
              <a:pPr/>
              <a:t>54</a:t>
            </a:fld>
            <a:endParaRPr lang="en-US"/>
          </a:p>
        </p:txBody>
      </p:sp>
      <p:sp>
        <p:nvSpPr>
          <p:cNvPr id="116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 dirty="0">
                <a:solidFill>
                  <a:srgbClr val="92D050"/>
                </a:solidFill>
              </a:rPr>
              <a:t>Practical Aspects </a:t>
            </a:r>
            <a:r>
              <a:rPr lang="en-US" sz="4800" dirty="0" smtClean="0">
                <a:solidFill>
                  <a:srgbClr val="92D050"/>
                </a:solidFill>
              </a:rPr>
              <a:t>of        </a:t>
            </a:r>
            <a:r>
              <a:rPr lang="en-US" sz="4800" dirty="0">
                <a:solidFill>
                  <a:srgbClr val="92D050"/>
                </a:solidFill>
              </a:rPr>
              <a:t>Modern Cryptography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8750"/>
            <a:ext cx="5334000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66"/>
                </a:solidFill>
              </a:rPr>
              <a:t>Josh Benaloh</a:t>
            </a:r>
          </a:p>
          <a:p>
            <a:r>
              <a:rPr lang="en-US" sz="3600" dirty="0">
                <a:solidFill>
                  <a:srgbClr val="FFFF66"/>
                </a:solidFill>
              </a:rPr>
              <a:t>Brian </a:t>
            </a:r>
            <a:r>
              <a:rPr lang="en-US" sz="3600" dirty="0" smtClean="0">
                <a:solidFill>
                  <a:srgbClr val="FFFF66"/>
                </a:solidFill>
              </a:rPr>
              <a:t>LaMacchia</a:t>
            </a:r>
            <a:endParaRPr lang="en-US" sz="3600" dirty="0">
              <a:solidFill>
                <a:srgbClr val="FFFF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251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Winter 2011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31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  <a:p>
            <a:r>
              <a:rPr lang="en-US" sz="2400" dirty="0" smtClean="0"/>
              <a:t>Power Analysis</a:t>
            </a:r>
          </a:p>
          <a:p>
            <a:r>
              <a:rPr lang="en-US" sz="2400" dirty="0" smtClean="0"/>
              <a:t>Electromagnetic Emissions</a:t>
            </a:r>
          </a:p>
          <a:p>
            <a:r>
              <a:rPr lang="en-US" sz="2400" dirty="0" smtClean="0"/>
              <a:t>Acoustic Emissions</a:t>
            </a:r>
          </a:p>
          <a:p>
            <a:r>
              <a:rPr lang="en-US" sz="2400" dirty="0" smtClean="0"/>
              <a:t>Information Disclosure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  <a:p>
            <a:r>
              <a:rPr lang="en-US" sz="2400" dirty="0" smtClean="0"/>
              <a:t>Power Analysis</a:t>
            </a:r>
          </a:p>
          <a:p>
            <a:r>
              <a:rPr lang="en-US" sz="2400" dirty="0" smtClean="0"/>
              <a:t>Electromagnetic Emissions</a:t>
            </a:r>
          </a:p>
          <a:p>
            <a:r>
              <a:rPr lang="en-US" sz="2400" dirty="0" smtClean="0"/>
              <a:t>Acoustic Emissions</a:t>
            </a:r>
          </a:p>
          <a:p>
            <a:r>
              <a:rPr lang="en-US" sz="2400" dirty="0" smtClean="0"/>
              <a:t>Information Disclosure</a:t>
            </a:r>
          </a:p>
          <a:p>
            <a:r>
              <a:rPr lang="en-US" sz="2400" dirty="0" smtClean="0"/>
              <a:t>… others?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  <a:p>
                <a:r>
                  <a:rPr lang="en-US" dirty="0" smtClean="0"/>
                  <a:t>Heat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  <a:p>
                <a:r>
                  <a:rPr lang="en-US" dirty="0" smtClean="0"/>
                  <a:t>Heat</a:t>
                </a:r>
              </a:p>
              <a:p>
                <a:r>
                  <a:rPr lang="en-US" dirty="0" smtClean="0"/>
                  <a:t>Cold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  <a:p>
                <a:r>
                  <a:rPr lang="en-US" dirty="0" smtClean="0"/>
                  <a:t>Heat</a:t>
                </a:r>
              </a:p>
              <a:p>
                <a:r>
                  <a:rPr lang="en-US" dirty="0" smtClean="0"/>
                  <a:t>Cold</a:t>
                </a:r>
              </a:p>
              <a:p>
                <a:r>
                  <a:rPr lang="en-US" dirty="0" smtClean="0"/>
                  <a:t>Low power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  <a:p>
                <a:r>
                  <a:rPr lang="en-US" dirty="0" smtClean="0"/>
                  <a:t>Heat</a:t>
                </a:r>
              </a:p>
              <a:p>
                <a:r>
                  <a:rPr lang="en-US" dirty="0" smtClean="0"/>
                  <a:t>Cold</a:t>
                </a:r>
              </a:p>
              <a:p>
                <a:r>
                  <a:rPr lang="en-US" dirty="0" smtClean="0"/>
                  <a:t>Low power</a:t>
                </a:r>
              </a:p>
              <a:p>
                <a:r>
                  <a:rPr lang="en-US" dirty="0" smtClean="0"/>
                  <a:t>Microwaves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(N.B. Problem 3 of Assignment 1 where a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error in RSA decryption/signatures discloses key.)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Faults may be unintentional or induced by …</a:t>
                </a:r>
              </a:p>
              <a:p>
                <a:r>
                  <a:rPr lang="en-US" dirty="0" smtClean="0"/>
                  <a:t>Heat</a:t>
                </a:r>
              </a:p>
              <a:p>
                <a:r>
                  <a:rPr lang="en-US" dirty="0" smtClean="0"/>
                  <a:t>Cold</a:t>
                </a:r>
              </a:p>
              <a:p>
                <a:r>
                  <a:rPr lang="en-US" dirty="0" smtClean="0"/>
                  <a:t>Low power</a:t>
                </a:r>
              </a:p>
              <a:p>
                <a:r>
                  <a:rPr lang="en-US" dirty="0" smtClean="0"/>
                  <a:t>Microwaves</a:t>
                </a:r>
              </a:p>
              <a:p>
                <a:r>
                  <a:rPr lang="en-US" dirty="0" smtClean="0"/>
                  <a:t>…etc.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long does it take to perform a decryption?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Breaking a cryptosystem is a frontal attack, but there may be easier access though a side or back door – especially on embedded cryptographic devices such as </a:t>
            </a:r>
            <a:r>
              <a:rPr lang="en-US" sz="3600" dirty="0" err="1" smtClean="0"/>
              <a:t>SmartCards</a:t>
            </a:r>
            <a:r>
              <a:rPr lang="en-US" sz="3600" dirty="0" smtClean="0"/>
              <a:t> and RFIDs.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long does it take to perform a decryption?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answer may be data-dependent.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long does it take to perform a decryption?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answer may be data-dependent.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For instance…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How long does it take to perform a decryption?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answer may be data-dependent.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For instance…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How long does it take to perform a decryption?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answer may be data-dependent.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For instance…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Watch decryption times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and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Attacks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How long does it take to perform a decryption?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answer may be data-dependent.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For instance…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Watch decryption times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and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there is a minute difference,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can be determined with binary search.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222" b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If you can run code on the same device where a decryption is being performed, you may be able to selectively force certain cache lines to be flushed.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If you can run code on the same device where a decryption is being performed, you may be able to selectively force certain cache lines to be flushed.</a:t>
            </a:r>
          </a:p>
          <a:p>
            <a:pPr marL="0" indent="0">
              <a:buNone/>
            </a:pPr>
            <a:r>
              <a:rPr lang="en-US" sz="3200" dirty="0" smtClean="0"/>
              <a:t>Decryption times may vary in a key-dependent manner based upon which lines have been flushed.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200" dirty="0" smtClean="0"/>
              <a:t>Power usage of a device may vary in a key-dependent manner.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200" dirty="0" smtClean="0"/>
              <a:t>Power usage of a device may vary in a key-dependent manner.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Careful measurement and analysis of power consumption can be used to determine the key.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200" dirty="0" smtClean="0"/>
              <a:t>One can record electromagnetic emissions of a device – often at a distance.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200" dirty="0" smtClean="0"/>
              <a:t>One can record electromagnetic emissions of a device – often at a distance.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Careful analysis of the emissions may reveal a secret key.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 smtClean="0"/>
              <a:t>Modular exponentiation is using done with repeated squaring and conditional “side” multiplications.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 smtClean="0"/>
              <a:t>Modular exponentiation is using done with repeated squaring and conditional “side” multiplications.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It can actually be possible to hear whether or not these conditional multiplications are performed.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(N.B. </a:t>
            </a:r>
            <a:r>
              <a:rPr lang="en-US" dirty="0" err="1" smtClean="0"/>
              <a:t>Bleichenbacher</a:t>
            </a:r>
            <a:r>
              <a:rPr lang="en-US" dirty="0" smtClean="0"/>
              <a:t> Attack)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(N.B. </a:t>
            </a:r>
            <a:r>
              <a:rPr lang="en-US" dirty="0" err="1" smtClean="0"/>
              <a:t>Bleichenbacher</a:t>
            </a:r>
            <a:r>
              <a:rPr lang="en-US" dirty="0" smtClean="0"/>
              <a:t> Attack)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A protocol may respond differently to properly and improperly formed data.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(N.B. </a:t>
            </a:r>
            <a:r>
              <a:rPr lang="en-US" dirty="0" err="1" smtClean="0"/>
              <a:t>Bleichenbacher</a:t>
            </a:r>
            <a:r>
              <a:rPr lang="en-US" dirty="0" smtClean="0"/>
              <a:t> Attack)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A protocol may respond differently to properly and improperly formed data.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Careful manipulation of data may elicit responses which disclose information about a desired key or decryption value.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3600" dirty="0" smtClean="0"/>
              <a:t>Every “reasonable” certification should include an expiration.</a:t>
            </a:r>
          </a:p>
          <a:p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3600" dirty="0" smtClean="0"/>
              <a:t>Every “reasonable” certification should include an expiration.</a:t>
            </a:r>
          </a:p>
          <a:p>
            <a:endParaRPr lang="en-US" sz="3600" dirty="0" smtClean="0"/>
          </a:p>
          <a:p>
            <a:r>
              <a:rPr lang="en-US" sz="3600" dirty="0" smtClean="0"/>
              <a:t>It is sometimes necessary to “revoke” a certificate before it expires.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Reasons for revocation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Reasons for revocation …</a:t>
            </a:r>
          </a:p>
          <a:p>
            <a:r>
              <a:rPr lang="en-US" sz="3600" dirty="0" smtClean="0"/>
              <a:t>Key Compromise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Reasons for revocation …</a:t>
            </a:r>
          </a:p>
          <a:p>
            <a:r>
              <a:rPr lang="en-US" sz="3600" dirty="0" smtClean="0"/>
              <a:t>Key Compromise</a:t>
            </a:r>
          </a:p>
          <a:p>
            <a:r>
              <a:rPr lang="en-US" sz="3600" dirty="0" smtClean="0"/>
              <a:t>False Issuance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Reasons for revocation …</a:t>
            </a:r>
          </a:p>
          <a:p>
            <a:r>
              <a:rPr lang="en-US" sz="3600" dirty="0" smtClean="0"/>
              <a:t>Key Compromise</a:t>
            </a:r>
          </a:p>
          <a:p>
            <a:r>
              <a:rPr lang="en-US" sz="3600" dirty="0" smtClean="0"/>
              <a:t>False Issuance</a:t>
            </a:r>
          </a:p>
          <a:p>
            <a:r>
              <a:rPr lang="en-US" sz="3600" dirty="0" smtClean="0"/>
              <a:t>Role Modification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Two primary mechanisms …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Two primary mechanisms …</a:t>
            </a:r>
          </a:p>
          <a:p>
            <a:endParaRPr lang="en-US" sz="2400" dirty="0" smtClean="0"/>
          </a:p>
          <a:p>
            <a:r>
              <a:rPr lang="en-US" sz="3600" dirty="0" smtClean="0"/>
              <a:t>Certificate Revocation Lists (CRLs)</a:t>
            </a:r>
          </a:p>
          <a:p>
            <a:endParaRPr lang="en-US" sz="12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Two primary mechanisms …</a:t>
            </a:r>
          </a:p>
          <a:p>
            <a:endParaRPr lang="en-US" sz="2400" dirty="0" smtClean="0"/>
          </a:p>
          <a:p>
            <a:r>
              <a:rPr lang="en-US" sz="3600" dirty="0" smtClean="0"/>
              <a:t>Certificate Revocation Lists (CRLs)</a:t>
            </a:r>
          </a:p>
          <a:p>
            <a:endParaRPr lang="en-US" sz="1200" dirty="0" smtClean="0"/>
          </a:p>
          <a:p>
            <a:r>
              <a:rPr lang="en-US" sz="3600" dirty="0" smtClean="0"/>
              <a:t>Online Certificate Status Protocol (OCSP)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 Lists</a:t>
            </a:r>
            <a:endParaRPr lang="en-US" dirty="0"/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CA revokes a certificate by placing the its identifying serial number on its Certificate Revocation List (CRL)</a:t>
            </a:r>
          </a:p>
          <a:p>
            <a:pPr lvl="1"/>
            <a:r>
              <a:rPr lang="en-US" dirty="0" smtClean="0"/>
              <a:t>Every CA issues CRLs to cancel out issued certs</a:t>
            </a:r>
          </a:p>
          <a:p>
            <a:pPr lvl="1"/>
            <a:r>
              <a:rPr lang="en-US" dirty="0" smtClean="0"/>
              <a:t>A CRL is like anti-matter – when it comes into contact with a certificate it lists it cancels out the certificate</a:t>
            </a:r>
          </a:p>
          <a:p>
            <a:pPr lvl="1"/>
            <a:r>
              <a:rPr lang="en-US" dirty="0" smtClean="0"/>
              <a:t>Think “1970s-style credit-card blacklist”</a:t>
            </a:r>
          </a:p>
          <a:p>
            <a:r>
              <a:rPr lang="en-US" dirty="0" smtClean="0"/>
              <a:t>Relying parties are expected to check the most recent CRLs before they rely on a certificate</a:t>
            </a:r>
          </a:p>
          <a:p>
            <a:pPr lvl="1"/>
            <a:r>
              <a:rPr lang="en-US" dirty="0" smtClean="0"/>
              <a:t>“The cert is valid unless you hear something telling you otherwise”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6F03-7A27-4E46-BD30-F6FA49C34ED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 with CRLs</a:t>
            </a:r>
            <a:endParaRPr lang="en-US"/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Blacklists have numerous problems</a:t>
            </a:r>
          </a:p>
          <a:p>
            <a:r>
              <a:rPr lang="en-US" dirty="0" smtClean="0"/>
              <a:t>They can grow very large because certs cannot be removed until they expire.</a:t>
            </a:r>
          </a:p>
          <a:p>
            <a:r>
              <a:rPr lang="en-US" dirty="0" smtClean="0"/>
              <a:t>They are not issued frequently enough to be effective against a serious attack.</a:t>
            </a:r>
          </a:p>
          <a:p>
            <a:r>
              <a:rPr lang="en-US" dirty="0" smtClean="0"/>
              <a:t>Their size can make them expensive to distribute (especially on low-bandwidth channels).</a:t>
            </a:r>
          </a:p>
          <a:p>
            <a:r>
              <a:rPr lang="en-US" dirty="0" smtClean="0"/>
              <a:t>They are vulnerable to simple DOS attacks.                  (What do you do if you can’t get the current CRL?)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BF24-54A0-41D6-B95F-9E6B3A992B6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Problems with CRLs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31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/>
                  <a:t>Poor CRL design has made the problem worse.</a:t>
                </a:r>
              </a:p>
              <a:p>
                <a:r>
                  <a:rPr lang="en-US" dirty="0" smtClean="0"/>
                  <a:t>CRLs can contain retroactive invalidity dates</a:t>
                </a:r>
              </a:p>
              <a:p>
                <a:pPr marL="365760" lvl="1" indent="0">
                  <a:buNone/>
                </a:pPr>
                <a:r>
                  <a:rPr lang="en-US" dirty="0" smtClean="0"/>
                  <a:t>A CRL issued today can say a cert was invalid as of last week. </a:t>
                </a:r>
              </a:p>
              <a:p>
                <a:pPr lvl="1"/>
                <a:r>
                  <a:rPr lang="en-US" dirty="0" smtClean="0"/>
                  <a:t>Checking that something was valid at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wasn’t sufficient!</a:t>
                </a:r>
              </a:p>
              <a:p>
                <a:pPr lvl="1"/>
                <a:r>
                  <a:rPr lang="en-US" dirty="0" smtClean="0"/>
                  <a:t>Back-dated CRLs can appear at any time in the future.</a:t>
                </a:r>
              </a:p>
              <a:p>
                <a:r>
                  <a:rPr lang="en-US" dirty="0" smtClean="0"/>
                  <a:t>CAs can even change the CRL rules retroactively.</a:t>
                </a:r>
                <a:endParaRPr lang="en-US" dirty="0"/>
              </a:p>
            </p:txBody>
          </p:sp>
        </mc:Choice>
        <mc:Fallback xmlns="">
          <p:sp>
            <p:nvSpPr>
              <p:cNvPr id="7331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852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3C1E-8AD7-4CED-816D-4FF6D054202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4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More Problems with CRLs</a:t>
            </a:r>
            <a:endParaRPr lang="en-US" dirty="0"/>
          </a:p>
        </p:txBody>
      </p:sp>
      <p:sp>
        <p:nvSpPr>
          <p:cNvPr id="734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3200" dirty="0" smtClean="0"/>
              <a:t>Revoking a cert used by a CA to issue other certs is even harder since this may invalidate an entire set of certs.</a:t>
            </a:r>
          </a:p>
          <a:p>
            <a:endParaRPr lang="en-US" sz="1200" dirty="0" smtClean="0"/>
          </a:p>
          <a:p>
            <a:r>
              <a:rPr lang="en-US" sz="3200" dirty="0" smtClean="0"/>
              <a:t>“Self-signed” certificates are often used as a syntactic convenience.  Is it meaningful for a cert to revoke itself?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A8A-E889-40B5-8BE4-C7A6C55F627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More Problems with CRLs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3200" dirty="0" smtClean="0"/>
              <a:t>CRLs can’t be revoked.</a:t>
            </a:r>
          </a:p>
          <a:p>
            <a:pPr marL="365760" lvl="1" indent="0">
              <a:buNone/>
            </a:pPr>
            <a:r>
              <a:rPr lang="en-US" sz="2800" dirty="0" smtClean="0"/>
              <a:t>If a cert has been mistakenly revoked, the revocation can’t be reversed.</a:t>
            </a:r>
          </a:p>
          <a:p>
            <a:endParaRPr lang="en-US" sz="1200" dirty="0" smtClean="0"/>
          </a:p>
          <a:p>
            <a:r>
              <a:rPr lang="en-US" sz="3200" dirty="0" smtClean="0"/>
              <a:t>CRLs can’t be updated.</a:t>
            </a:r>
          </a:p>
          <a:p>
            <a:pPr marL="365760" lvl="1" indent="0">
              <a:buNone/>
            </a:pPr>
            <a:r>
              <a:rPr lang="en-US" sz="2800" dirty="0" smtClean="0"/>
              <a:t>There’s no mechanism to issue a new CRL to relying parties early – even if there’s an urgent need to issue new revocations.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E605-B570-4B41-B80F-9110FED6FEE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1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Short-Lived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you need to go to a CA to get a fresh CRL, why not just go to a CA to get a fresh cert?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CRLs vs. OCSP Responses</a:t>
            </a:r>
            <a:endParaRPr lang="en-US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Aggregation vs. Freshness</a:t>
            </a:r>
          </a:p>
          <a:p>
            <a:pPr lvl="1"/>
            <a:r>
              <a:rPr lang="en-US" smtClean="0"/>
              <a:t>CRLs combine revocation information for many certs into one long-lived object</a:t>
            </a:r>
          </a:p>
          <a:p>
            <a:pPr lvl="1"/>
            <a:r>
              <a:rPr lang="en-US" smtClean="0"/>
              <a:t>OCSP Responses designed for real-time responses to queries about the status of a single certificate</a:t>
            </a:r>
          </a:p>
          <a:p>
            <a:r>
              <a:rPr lang="en-US" smtClean="0"/>
              <a:t>Both CRLs &amp; OCSP Responses are generated by the issuing CA or its designate.  (Generally this is not the relying party.)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BF52-9FF8-4B8C-A5AF-251D7F5C239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4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Status Checking</a:t>
            </a:r>
            <a:endParaRPr lang="en-US"/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OCSP: Online Certificate Status Protocol</a:t>
            </a:r>
          </a:p>
          <a:p>
            <a:pPr lvl="1"/>
            <a:r>
              <a:rPr lang="en-US" smtClean="0"/>
              <a:t>A way to ask “is this certificate good right now?</a:t>
            </a:r>
          </a:p>
          <a:p>
            <a:pPr lvl="1"/>
            <a:r>
              <a:rPr lang="en-US" smtClean="0"/>
              <a:t>Get back a signed response from the OCSP server saying, “Yes, cert C is good at time t”</a:t>
            </a:r>
          </a:p>
          <a:p>
            <a:pPr lvl="2"/>
            <a:r>
              <a:rPr lang="en-US" smtClean="0"/>
              <a:t>Response is like a “freshness certificate”</a:t>
            </a:r>
          </a:p>
          <a:p>
            <a:r>
              <a:rPr lang="en-US" smtClean="0"/>
              <a:t>OCSP response is like a selective CRL</a:t>
            </a:r>
          </a:p>
          <a:p>
            <a:pPr lvl="1"/>
            <a:r>
              <a:rPr lang="en-US" smtClean="0"/>
              <a:t>Client indicates the certs for which he wants status information</a:t>
            </a:r>
          </a:p>
          <a:p>
            <a:pPr lvl="1"/>
            <a:r>
              <a:rPr lang="en-US" smtClean="0"/>
              <a:t>OCSP responder dynamically creates a lightweight CRL-like response for those certs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D3C8-AE79-4E52-A471-686C7C83DF86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F16-6F4F-4C15-9770-194B3244D9DB}" type="slidenum">
              <a:rPr lang="en-US"/>
              <a:pPr/>
              <a:t>54</a:t>
            </a:fld>
            <a:endParaRPr lang="en-US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OCSP in Action</a:t>
            </a:r>
          </a:p>
        </p:txBody>
      </p:sp>
      <p:sp>
        <p:nvSpPr>
          <p:cNvPr id="1056771" name="AutoShape 3"/>
          <p:cNvSpPr>
            <a:spLocks noChangeArrowheads="1"/>
          </p:cNvSpPr>
          <p:nvPr/>
        </p:nvSpPr>
        <p:spPr bwMode="invGray">
          <a:xfrm>
            <a:off x="1023938" y="4729163"/>
            <a:ext cx="1943100" cy="11287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2400" b="1"/>
              <a:t>End-entity</a:t>
            </a:r>
          </a:p>
        </p:txBody>
      </p:sp>
      <p:sp>
        <p:nvSpPr>
          <p:cNvPr id="1056772" name="AutoShape 4"/>
          <p:cNvSpPr>
            <a:spLocks noChangeArrowheads="1"/>
          </p:cNvSpPr>
          <p:nvPr/>
        </p:nvSpPr>
        <p:spPr bwMode="invGray">
          <a:xfrm>
            <a:off x="1023938" y="1695450"/>
            <a:ext cx="1985962" cy="1128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2400" b="1"/>
              <a:t>CA</a:t>
            </a:r>
          </a:p>
        </p:txBody>
      </p:sp>
      <p:sp>
        <p:nvSpPr>
          <p:cNvPr id="1056773" name="AutoShape 5"/>
          <p:cNvSpPr>
            <a:spLocks noChangeArrowheads="1"/>
          </p:cNvSpPr>
          <p:nvPr/>
        </p:nvSpPr>
        <p:spPr bwMode="invGray">
          <a:xfrm>
            <a:off x="6110288" y="4838700"/>
            <a:ext cx="1943100" cy="1128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2400" b="1"/>
              <a:t>Relying</a:t>
            </a:r>
          </a:p>
          <a:p>
            <a:pPr algn="ctr"/>
            <a:r>
              <a:rPr lang="en-US" sz="2400" b="1"/>
              <a:t>Party</a:t>
            </a:r>
          </a:p>
        </p:txBody>
      </p:sp>
      <p:grpSp>
        <p:nvGrpSpPr>
          <p:cNvPr id="1056774" name="Group 6"/>
          <p:cNvGrpSpPr>
            <a:grpSpLocks/>
          </p:cNvGrpSpPr>
          <p:nvPr/>
        </p:nvGrpSpPr>
        <p:grpSpPr bwMode="auto">
          <a:xfrm>
            <a:off x="2166938" y="2852738"/>
            <a:ext cx="982662" cy="1871662"/>
            <a:chOff x="1365" y="1797"/>
            <a:chExt cx="619" cy="1179"/>
          </a:xfrm>
        </p:grpSpPr>
        <p:sp>
          <p:nvSpPr>
            <p:cNvPr id="1056775" name="Line 7"/>
            <p:cNvSpPr>
              <a:spLocks noChangeShapeType="1"/>
            </p:cNvSpPr>
            <p:nvPr/>
          </p:nvSpPr>
          <p:spPr bwMode="invGray">
            <a:xfrm flipH="1">
              <a:off x="1365" y="1797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056776" name="Group 8"/>
            <p:cNvGrpSpPr>
              <a:grpSpLocks/>
            </p:cNvGrpSpPr>
            <p:nvPr/>
          </p:nvGrpSpPr>
          <p:grpSpPr bwMode="auto">
            <a:xfrm>
              <a:off x="1459" y="2209"/>
              <a:ext cx="525" cy="486"/>
              <a:chOff x="1459" y="2209"/>
              <a:chExt cx="525" cy="486"/>
            </a:xfrm>
          </p:grpSpPr>
          <p:grpSp>
            <p:nvGrpSpPr>
              <p:cNvPr id="1056777" name="Group 9"/>
              <p:cNvGrpSpPr>
                <a:grpSpLocks/>
              </p:cNvGrpSpPr>
              <p:nvPr/>
            </p:nvGrpSpPr>
            <p:grpSpPr bwMode="auto">
              <a:xfrm>
                <a:off x="1473" y="2209"/>
                <a:ext cx="496" cy="486"/>
                <a:chOff x="1687" y="1920"/>
                <a:chExt cx="2127" cy="2161"/>
              </a:xfrm>
            </p:grpSpPr>
            <p:sp>
              <p:nvSpPr>
                <p:cNvPr id="1056778" name="Freeform 10"/>
                <p:cNvSpPr>
                  <a:spLocks/>
                </p:cNvSpPr>
                <p:nvPr/>
              </p:nvSpPr>
              <p:spPr bwMode="auto">
                <a:xfrm>
                  <a:off x="1853" y="3869"/>
                  <a:ext cx="381" cy="212"/>
                </a:xfrm>
                <a:custGeom>
                  <a:avLst/>
                  <a:gdLst>
                    <a:gd name="T0" fmla="*/ 243 w 381"/>
                    <a:gd name="T1" fmla="*/ 0 h 212"/>
                    <a:gd name="T2" fmla="*/ 50 w 381"/>
                    <a:gd name="T3" fmla="*/ 18 h 212"/>
                    <a:gd name="T4" fmla="*/ 30 w 381"/>
                    <a:gd name="T5" fmla="*/ 33 h 212"/>
                    <a:gd name="T6" fmla="*/ 19 w 381"/>
                    <a:gd name="T7" fmla="*/ 48 h 212"/>
                    <a:gd name="T8" fmla="*/ 7 w 381"/>
                    <a:gd name="T9" fmla="*/ 66 h 212"/>
                    <a:gd name="T10" fmla="*/ 0 w 381"/>
                    <a:gd name="T11" fmla="*/ 95 h 212"/>
                    <a:gd name="T12" fmla="*/ 0 w 381"/>
                    <a:gd name="T13" fmla="*/ 129 h 212"/>
                    <a:gd name="T14" fmla="*/ 7 w 381"/>
                    <a:gd name="T15" fmla="*/ 146 h 212"/>
                    <a:gd name="T16" fmla="*/ 19 w 381"/>
                    <a:gd name="T17" fmla="*/ 166 h 212"/>
                    <a:gd name="T18" fmla="*/ 39 w 381"/>
                    <a:gd name="T19" fmla="*/ 183 h 212"/>
                    <a:gd name="T20" fmla="*/ 62 w 381"/>
                    <a:gd name="T21" fmla="*/ 198 h 212"/>
                    <a:gd name="T22" fmla="*/ 86 w 381"/>
                    <a:gd name="T23" fmla="*/ 205 h 212"/>
                    <a:gd name="T24" fmla="*/ 108 w 381"/>
                    <a:gd name="T25" fmla="*/ 209 h 212"/>
                    <a:gd name="T26" fmla="*/ 135 w 381"/>
                    <a:gd name="T27" fmla="*/ 211 h 212"/>
                    <a:gd name="T28" fmla="*/ 132 w 381"/>
                    <a:gd name="T29" fmla="*/ 209 h 212"/>
                    <a:gd name="T30" fmla="*/ 283 w 381"/>
                    <a:gd name="T31" fmla="*/ 195 h 212"/>
                    <a:gd name="T32" fmla="*/ 380 w 381"/>
                    <a:gd name="T33" fmla="*/ 0 h 212"/>
                    <a:gd name="T34" fmla="*/ 243 w 381"/>
                    <a:gd name="T35" fmla="*/ 0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1" h="212">
                      <a:moveTo>
                        <a:pt x="243" y="0"/>
                      </a:moveTo>
                      <a:lnTo>
                        <a:pt x="50" y="18"/>
                      </a:lnTo>
                      <a:lnTo>
                        <a:pt x="30" y="33"/>
                      </a:lnTo>
                      <a:lnTo>
                        <a:pt x="19" y="48"/>
                      </a:lnTo>
                      <a:lnTo>
                        <a:pt x="7" y="66"/>
                      </a:lnTo>
                      <a:lnTo>
                        <a:pt x="0" y="95"/>
                      </a:lnTo>
                      <a:lnTo>
                        <a:pt x="0" y="129"/>
                      </a:lnTo>
                      <a:lnTo>
                        <a:pt x="7" y="146"/>
                      </a:lnTo>
                      <a:lnTo>
                        <a:pt x="19" y="166"/>
                      </a:lnTo>
                      <a:lnTo>
                        <a:pt x="39" y="183"/>
                      </a:lnTo>
                      <a:lnTo>
                        <a:pt x="62" y="198"/>
                      </a:lnTo>
                      <a:lnTo>
                        <a:pt x="86" y="205"/>
                      </a:lnTo>
                      <a:lnTo>
                        <a:pt x="108" y="209"/>
                      </a:lnTo>
                      <a:lnTo>
                        <a:pt x="135" y="211"/>
                      </a:lnTo>
                      <a:lnTo>
                        <a:pt x="132" y="209"/>
                      </a:lnTo>
                      <a:lnTo>
                        <a:pt x="283" y="195"/>
                      </a:lnTo>
                      <a:lnTo>
                        <a:pt x="380" y="0"/>
                      </a:lnTo>
                      <a:lnTo>
                        <a:pt x="243" y="0"/>
                      </a:lnTo>
                    </a:path>
                  </a:pathLst>
                </a:custGeom>
                <a:solidFill>
                  <a:srgbClr val="FF9933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779" name="Freeform 11"/>
                <p:cNvSpPr>
                  <a:spLocks/>
                </p:cNvSpPr>
                <p:nvPr/>
              </p:nvSpPr>
              <p:spPr bwMode="auto">
                <a:xfrm>
                  <a:off x="1687" y="1920"/>
                  <a:ext cx="2127" cy="2159"/>
                </a:xfrm>
                <a:custGeom>
                  <a:avLst/>
                  <a:gdLst>
                    <a:gd name="T0" fmla="*/ 118 w 2127"/>
                    <a:gd name="T1" fmla="*/ 8 h 2159"/>
                    <a:gd name="T2" fmla="*/ 76 w 2127"/>
                    <a:gd name="T3" fmla="*/ 37 h 2159"/>
                    <a:gd name="T4" fmla="*/ 22 w 2127"/>
                    <a:gd name="T5" fmla="*/ 97 h 2159"/>
                    <a:gd name="T6" fmla="*/ 3 w 2127"/>
                    <a:gd name="T7" fmla="*/ 159 h 2159"/>
                    <a:gd name="T8" fmla="*/ 0 w 2127"/>
                    <a:gd name="T9" fmla="*/ 233 h 2159"/>
                    <a:gd name="T10" fmla="*/ 9 w 2127"/>
                    <a:gd name="T11" fmla="*/ 296 h 2159"/>
                    <a:gd name="T12" fmla="*/ 36 w 2127"/>
                    <a:gd name="T13" fmla="*/ 397 h 2159"/>
                    <a:gd name="T14" fmla="*/ 112 w 2127"/>
                    <a:gd name="T15" fmla="*/ 568 h 2159"/>
                    <a:gd name="T16" fmla="*/ 202 w 2127"/>
                    <a:gd name="T17" fmla="*/ 760 h 2159"/>
                    <a:gd name="T18" fmla="*/ 287 w 2127"/>
                    <a:gd name="T19" fmla="*/ 957 h 2159"/>
                    <a:gd name="T20" fmla="*/ 350 w 2127"/>
                    <a:gd name="T21" fmla="*/ 1214 h 2159"/>
                    <a:gd name="T22" fmla="*/ 389 w 2127"/>
                    <a:gd name="T23" fmla="*/ 1524 h 2159"/>
                    <a:gd name="T24" fmla="*/ 409 w 2127"/>
                    <a:gd name="T25" fmla="*/ 1746 h 2159"/>
                    <a:gd name="T26" fmla="*/ 409 w 2127"/>
                    <a:gd name="T27" fmla="*/ 1914 h 2159"/>
                    <a:gd name="T28" fmla="*/ 382 w 2127"/>
                    <a:gd name="T29" fmla="*/ 2039 h 2159"/>
                    <a:gd name="T30" fmla="*/ 350 w 2127"/>
                    <a:gd name="T31" fmla="*/ 2111 h 2159"/>
                    <a:gd name="T32" fmla="*/ 320 w 2127"/>
                    <a:gd name="T33" fmla="*/ 2146 h 2159"/>
                    <a:gd name="T34" fmla="*/ 494 w 2127"/>
                    <a:gd name="T35" fmla="*/ 2140 h 2159"/>
                    <a:gd name="T36" fmla="*/ 1163 w 2127"/>
                    <a:gd name="T37" fmla="*/ 2057 h 2159"/>
                    <a:gd name="T38" fmla="*/ 1771 w 2127"/>
                    <a:gd name="T39" fmla="*/ 2010 h 2159"/>
                    <a:gd name="T40" fmla="*/ 2022 w 2127"/>
                    <a:gd name="T41" fmla="*/ 2016 h 2159"/>
                    <a:gd name="T42" fmla="*/ 2074 w 2127"/>
                    <a:gd name="T43" fmla="*/ 1979 h 2159"/>
                    <a:gd name="T44" fmla="*/ 2109 w 2127"/>
                    <a:gd name="T45" fmla="*/ 1897 h 2159"/>
                    <a:gd name="T46" fmla="*/ 2126 w 2127"/>
                    <a:gd name="T47" fmla="*/ 1783 h 2159"/>
                    <a:gd name="T48" fmla="*/ 2122 w 2127"/>
                    <a:gd name="T49" fmla="*/ 1635 h 2159"/>
                    <a:gd name="T50" fmla="*/ 2099 w 2127"/>
                    <a:gd name="T51" fmla="*/ 1417 h 2159"/>
                    <a:gd name="T52" fmla="*/ 2028 w 2127"/>
                    <a:gd name="T53" fmla="*/ 1137 h 2159"/>
                    <a:gd name="T54" fmla="*/ 1945 w 2127"/>
                    <a:gd name="T55" fmla="*/ 886 h 2159"/>
                    <a:gd name="T56" fmla="*/ 1848 w 2127"/>
                    <a:gd name="T57" fmla="*/ 653 h 2159"/>
                    <a:gd name="T58" fmla="*/ 1739 w 2127"/>
                    <a:gd name="T59" fmla="*/ 396 h 2159"/>
                    <a:gd name="T60" fmla="*/ 1702 w 2127"/>
                    <a:gd name="T61" fmla="*/ 282 h 2159"/>
                    <a:gd name="T62" fmla="*/ 1696 w 2127"/>
                    <a:gd name="T63" fmla="*/ 194 h 2159"/>
                    <a:gd name="T64" fmla="*/ 1739 w 2127"/>
                    <a:gd name="T65" fmla="*/ 19 h 2159"/>
                    <a:gd name="T66" fmla="*/ 133 w 2127"/>
                    <a:gd name="T67" fmla="*/ 5 h 2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127" h="2159">
                      <a:moveTo>
                        <a:pt x="133" y="5"/>
                      </a:moveTo>
                      <a:lnTo>
                        <a:pt x="118" y="8"/>
                      </a:lnTo>
                      <a:lnTo>
                        <a:pt x="100" y="17"/>
                      </a:lnTo>
                      <a:lnTo>
                        <a:pt x="76" y="37"/>
                      </a:lnTo>
                      <a:lnTo>
                        <a:pt x="45" y="66"/>
                      </a:lnTo>
                      <a:lnTo>
                        <a:pt x="22" y="97"/>
                      </a:lnTo>
                      <a:lnTo>
                        <a:pt x="9" y="130"/>
                      </a:lnTo>
                      <a:lnTo>
                        <a:pt x="3" y="159"/>
                      </a:lnTo>
                      <a:lnTo>
                        <a:pt x="0" y="197"/>
                      </a:lnTo>
                      <a:lnTo>
                        <a:pt x="0" y="233"/>
                      </a:lnTo>
                      <a:lnTo>
                        <a:pt x="4" y="264"/>
                      </a:lnTo>
                      <a:lnTo>
                        <a:pt x="9" y="296"/>
                      </a:lnTo>
                      <a:lnTo>
                        <a:pt x="15" y="323"/>
                      </a:lnTo>
                      <a:lnTo>
                        <a:pt x="36" y="397"/>
                      </a:lnTo>
                      <a:lnTo>
                        <a:pt x="67" y="479"/>
                      </a:lnTo>
                      <a:lnTo>
                        <a:pt x="112" y="568"/>
                      </a:lnTo>
                      <a:lnTo>
                        <a:pt x="158" y="671"/>
                      </a:lnTo>
                      <a:lnTo>
                        <a:pt x="202" y="760"/>
                      </a:lnTo>
                      <a:lnTo>
                        <a:pt x="241" y="850"/>
                      </a:lnTo>
                      <a:lnTo>
                        <a:pt x="287" y="957"/>
                      </a:lnTo>
                      <a:lnTo>
                        <a:pt x="324" y="1095"/>
                      </a:lnTo>
                      <a:lnTo>
                        <a:pt x="350" y="1214"/>
                      </a:lnTo>
                      <a:lnTo>
                        <a:pt x="377" y="1364"/>
                      </a:lnTo>
                      <a:lnTo>
                        <a:pt x="389" y="1524"/>
                      </a:lnTo>
                      <a:lnTo>
                        <a:pt x="409" y="1668"/>
                      </a:lnTo>
                      <a:lnTo>
                        <a:pt x="409" y="1746"/>
                      </a:lnTo>
                      <a:lnTo>
                        <a:pt x="409" y="1848"/>
                      </a:lnTo>
                      <a:lnTo>
                        <a:pt x="409" y="1914"/>
                      </a:lnTo>
                      <a:lnTo>
                        <a:pt x="403" y="1976"/>
                      </a:lnTo>
                      <a:lnTo>
                        <a:pt x="382" y="2039"/>
                      </a:lnTo>
                      <a:lnTo>
                        <a:pt x="369" y="2077"/>
                      </a:lnTo>
                      <a:lnTo>
                        <a:pt x="350" y="2111"/>
                      </a:lnTo>
                      <a:lnTo>
                        <a:pt x="331" y="2133"/>
                      </a:lnTo>
                      <a:lnTo>
                        <a:pt x="320" y="2146"/>
                      </a:lnTo>
                      <a:lnTo>
                        <a:pt x="306" y="2158"/>
                      </a:lnTo>
                      <a:lnTo>
                        <a:pt x="494" y="2140"/>
                      </a:lnTo>
                      <a:lnTo>
                        <a:pt x="861" y="2093"/>
                      </a:lnTo>
                      <a:lnTo>
                        <a:pt x="1163" y="2057"/>
                      </a:lnTo>
                      <a:lnTo>
                        <a:pt x="1512" y="2022"/>
                      </a:lnTo>
                      <a:lnTo>
                        <a:pt x="1771" y="2010"/>
                      </a:lnTo>
                      <a:lnTo>
                        <a:pt x="1970" y="2016"/>
                      </a:lnTo>
                      <a:lnTo>
                        <a:pt x="2022" y="2016"/>
                      </a:lnTo>
                      <a:lnTo>
                        <a:pt x="2055" y="2010"/>
                      </a:lnTo>
                      <a:lnTo>
                        <a:pt x="2074" y="1979"/>
                      </a:lnTo>
                      <a:lnTo>
                        <a:pt x="2094" y="1947"/>
                      </a:lnTo>
                      <a:lnTo>
                        <a:pt x="2109" y="1897"/>
                      </a:lnTo>
                      <a:lnTo>
                        <a:pt x="2118" y="1839"/>
                      </a:lnTo>
                      <a:lnTo>
                        <a:pt x="2126" y="1783"/>
                      </a:lnTo>
                      <a:lnTo>
                        <a:pt x="2126" y="1699"/>
                      </a:lnTo>
                      <a:lnTo>
                        <a:pt x="2122" y="1635"/>
                      </a:lnTo>
                      <a:lnTo>
                        <a:pt x="2118" y="1530"/>
                      </a:lnTo>
                      <a:lnTo>
                        <a:pt x="2099" y="1417"/>
                      </a:lnTo>
                      <a:lnTo>
                        <a:pt x="2067" y="1271"/>
                      </a:lnTo>
                      <a:lnTo>
                        <a:pt x="2028" y="1137"/>
                      </a:lnTo>
                      <a:lnTo>
                        <a:pt x="1996" y="1017"/>
                      </a:lnTo>
                      <a:lnTo>
                        <a:pt x="1945" y="886"/>
                      </a:lnTo>
                      <a:lnTo>
                        <a:pt x="1893" y="766"/>
                      </a:lnTo>
                      <a:lnTo>
                        <a:pt x="1848" y="653"/>
                      </a:lnTo>
                      <a:lnTo>
                        <a:pt x="1776" y="491"/>
                      </a:lnTo>
                      <a:lnTo>
                        <a:pt x="1739" y="396"/>
                      </a:lnTo>
                      <a:lnTo>
                        <a:pt x="1715" y="332"/>
                      </a:lnTo>
                      <a:lnTo>
                        <a:pt x="1702" y="282"/>
                      </a:lnTo>
                      <a:lnTo>
                        <a:pt x="1696" y="235"/>
                      </a:lnTo>
                      <a:lnTo>
                        <a:pt x="1696" y="194"/>
                      </a:lnTo>
                      <a:lnTo>
                        <a:pt x="1725" y="49"/>
                      </a:lnTo>
                      <a:lnTo>
                        <a:pt x="1739" y="19"/>
                      </a:lnTo>
                      <a:lnTo>
                        <a:pt x="154" y="0"/>
                      </a:lnTo>
                      <a:lnTo>
                        <a:pt x="133" y="5"/>
                      </a:lnTo>
                    </a:path>
                  </a:pathLst>
                </a:custGeom>
                <a:solidFill>
                  <a:srgbClr val="FF9933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780" name="Freeform 12"/>
                <p:cNvSpPr>
                  <a:spLocks/>
                </p:cNvSpPr>
                <p:nvPr/>
              </p:nvSpPr>
              <p:spPr bwMode="auto">
                <a:xfrm>
                  <a:off x="1798" y="2020"/>
                  <a:ext cx="176" cy="141"/>
                </a:xfrm>
                <a:custGeom>
                  <a:avLst/>
                  <a:gdLst>
                    <a:gd name="T0" fmla="*/ 175 w 176"/>
                    <a:gd name="T1" fmla="*/ 10 h 141"/>
                    <a:gd name="T2" fmla="*/ 130 w 176"/>
                    <a:gd name="T3" fmla="*/ 128 h 141"/>
                    <a:gd name="T4" fmla="*/ 83 w 176"/>
                    <a:gd name="T5" fmla="*/ 140 h 141"/>
                    <a:gd name="T6" fmla="*/ 61 w 176"/>
                    <a:gd name="T7" fmla="*/ 138 h 141"/>
                    <a:gd name="T8" fmla="*/ 39 w 176"/>
                    <a:gd name="T9" fmla="*/ 130 h 141"/>
                    <a:gd name="T10" fmla="*/ 22 w 176"/>
                    <a:gd name="T11" fmla="*/ 116 h 141"/>
                    <a:gd name="T12" fmla="*/ 10 w 176"/>
                    <a:gd name="T13" fmla="*/ 103 h 141"/>
                    <a:gd name="T14" fmla="*/ 3 w 176"/>
                    <a:gd name="T15" fmla="*/ 85 h 141"/>
                    <a:gd name="T16" fmla="*/ 0 w 176"/>
                    <a:gd name="T17" fmla="*/ 69 h 141"/>
                    <a:gd name="T18" fmla="*/ 0 w 176"/>
                    <a:gd name="T19" fmla="*/ 48 h 141"/>
                    <a:gd name="T20" fmla="*/ 7 w 176"/>
                    <a:gd name="T21" fmla="*/ 34 h 141"/>
                    <a:gd name="T22" fmla="*/ 20 w 176"/>
                    <a:gd name="T23" fmla="*/ 22 h 141"/>
                    <a:gd name="T24" fmla="*/ 36 w 176"/>
                    <a:gd name="T25" fmla="*/ 12 h 141"/>
                    <a:gd name="T26" fmla="*/ 55 w 176"/>
                    <a:gd name="T27" fmla="*/ 7 h 141"/>
                    <a:gd name="T28" fmla="*/ 72 w 176"/>
                    <a:gd name="T29" fmla="*/ 4 h 141"/>
                    <a:gd name="T30" fmla="*/ 90 w 176"/>
                    <a:gd name="T31" fmla="*/ 1 h 141"/>
                    <a:gd name="T32" fmla="*/ 103 w 176"/>
                    <a:gd name="T33" fmla="*/ 1 h 141"/>
                    <a:gd name="T34" fmla="*/ 122 w 176"/>
                    <a:gd name="T35" fmla="*/ 0 h 141"/>
                    <a:gd name="T36" fmla="*/ 175 w 176"/>
                    <a:gd name="T37" fmla="*/ 1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76" h="141">
                      <a:moveTo>
                        <a:pt x="175" y="10"/>
                      </a:moveTo>
                      <a:lnTo>
                        <a:pt x="130" y="128"/>
                      </a:lnTo>
                      <a:lnTo>
                        <a:pt x="83" y="140"/>
                      </a:lnTo>
                      <a:lnTo>
                        <a:pt x="61" y="138"/>
                      </a:lnTo>
                      <a:lnTo>
                        <a:pt x="39" y="130"/>
                      </a:lnTo>
                      <a:lnTo>
                        <a:pt x="22" y="116"/>
                      </a:lnTo>
                      <a:lnTo>
                        <a:pt x="10" y="103"/>
                      </a:lnTo>
                      <a:lnTo>
                        <a:pt x="3" y="85"/>
                      </a:lnTo>
                      <a:lnTo>
                        <a:pt x="0" y="69"/>
                      </a:lnTo>
                      <a:lnTo>
                        <a:pt x="0" y="48"/>
                      </a:lnTo>
                      <a:lnTo>
                        <a:pt x="7" y="34"/>
                      </a:lnTo>
                      <a:lnTo>
                        <a:pt x="20" y="22"/>
                      </a:lnTo>
                      <a:lnTo>
                        <a:pt x="36" y="12"/>
                      </a:lnTo>
                      <a:lnTo>
                        <a:pt x="55" y="7"/>
                      </a:lnTo>
                      <a:lnTo>
                        <a:pt x="72" y="4"/>
                      </a:lnTo>
                      <a:lnTo>
                        <a:pt x="90" y="1"/>
                      </a:lnTo>
                      <a:lnTo>
                        <a:pt x="103" y="1"/>
                      </a:lnTo>
                      <a:lnTo>
                        <a:pt x="122" y="0"/>
                      </a:lnTo>
                      <a:lnTo>
                        <a:pt x="175" y="10"/>
                      </a:lnTo>
                    </a:path>
                  </a:pathLst>
                </a:custGeom>
                <a:solidFill>
                  <a:srgbClr val="FF9933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781" name="Freeform 13"/>
                <p:cNvSpPr>
                  <a:spLocks/>
                </p:cNvSpPr>
                <p:nvPr/>
              </p:nvSpPr>
              <p:spPr bwMode="auto">
                <a:xfrm>
                  <a:off x="1866" y="2011"/>
                  <a:ext cx="124" cy="117"/>
                </a:xfrm>
                <a:custGeom>
                  <a:avLst/>
                  <a:gdLst>
                    <a:gd name="T0" fmla="*/ 0 w 124"/>
                    <a:gd name="T1" fmla="*/ 15 h 117"/>
                    <a:gd name="T2" fmla="*/ 22 w 124"/>
                    <a:gd name="T3" fmla="*/ 29 h 117"/>
                    <a:gd name="T4" fmla="*/ 33 w 124"/>
                    <a:gd name="T5" fmla="*/ 45 h 117"/>
                    <a:gd name="T6" fmla="*/ 39 w 124"/>
                    <a:gd name="T7" fmla="*/ 59 h 117"/>
                    <a:gd name="T8" fmla="*/ 39 w 124"/>
                    <a:gd name="T9" fmla="*/ 81 h 117"/>
                    <a:gd name="T10" fmla="*/ 35 w 124"/>
                    <a:gd name="T11" fmla="*/ 99 h 117"/>
                    <a:gd name="T12" fmla="*/ 22 w 124"/>
                    <a:gd name="T13" fmla="*/ 116 h 117"/>
                    <a:gd name="T14" fmla="*/ 123 w 124"/>
                    <a:gd name="T15" fmla="*/ 97 h 117"/>
                    <a:gd name="T16" fmla="*/ 114 w 124"/>
                    <a:gd name="T17" fmla="*/ 0 h 117"/>
                    <a:gd name="T18" fmla="*/ 0 w 124"/>
                    <a:gd name="T19" fmla="*/ 15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4" h="117">
                      <a:moveTo>
                        <a:pt x="0" y="15"/>
                      </a:moveTo>
                      <a:lnTo>
                        <a:pt x="22" y="29"/>
                      </a:lnTo>
                      <a:lnTo>
                        <a:pt x="33" y="45"/>
                      </a:lnTo>
                      <a:lnTo>
                        <a:pt x="39" y="59"/>
                      </a:lnTo>
                      <a:lnTo>
                        <a:pt x="39" y="81"/>
                      </a:lnTo>
                      <a:lnTo>
                        <a:pt x="35" y="99"/>
                      </a:lnTo>
                      <a:lnTo>
                        <a:pt x="22" y="116"/>
                      </a:lnTo>
                      <a:lnTo>
                        <a:pt x="123" y="97"/>
                      </a:lnTo>
                      <a:lnTo>
                        <a:pt x="114" y="0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FF9933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782" name="Freeform 14"/>
                <p:cNvSpPr>
                  <a:spLocks/>
                </p:cNvSpPr>
                <p:nvPr/>
              </p:nvSpPr>
              <p:spPr bwMode="auto">
                <a:xfrm>
                  <a:off x="1833" y="1921"/>
                  <a:ext cx="1779" cy="240"/>
                </a:xfrm>
                <a:custGeom>
                  <a:avLst/>
                  <a:gdLst>
                    <a:gd name="T0" fmla="*/ 1683 w 1779"/>
                    <a:gd name="T1" fmla="*/ 18 h 240"/>
                    <a:gd name="T2" fmla="*/ 0 w 1779"/>
                    <a:gd name="T3" fmla="*/ 0 h 240"/>
                    <a:gd name="T4" fmla="*/ 47 w 1779"/>
                    <a:gd name="T5" fmla="*/ 7 h 240"/>
                    <a:gd name="T6" fmla="*/ 63 w 1779"/>
                    <a:gd name="T7" fmla="*/ 12 h 240"/>
                    <a:gd name="T8" fmla="*/ 82 w 1779"/>
                    <a:gd name="T9" fmla="*/ 19 h 240"/>
                    <a:gd name="T10" fmla="*/ 94 w 1779"/>
                    <a:gd name="T11" fmla="*/ 30 h 240"/>
                    <a:gd name="T12" fmla="*/ 108 w 1779"/>
                    <a:gd name="T13" fmla="*/ 46 h 240"/>
                    <a:gd name="T14" fmla="*/ 114 w 1779"/>
                    <a:gd name="T15" fmla="*/ 65 h 240"/>
                    <a:gd name="T16" fmla="*/ 119 w 1779"/>
                    <a:gd name="T17" fmla="*/ 84 h 240"/>
                    <a:gd name="T18" fmla="*/ 120 w 1779"/>
                    <a:gd name="T19" fmla="*/ 105 h 240"/>
                    <a:gd name="T20" fmla="*/ 121 w 1779"/>
                    <a:gd name="T21" fmla="*/ 122 h 240"/>
                    <a:gd name="T22" fmla="*/ 119 w 1779"/>
                    <a:gd name="T23" fmla="*/ 146 h 240"/>
                    <a:gd name="T24" fmla="*/ 114 w 1779"/>
                    <a:gd name="T25" fmla="*/ 170 h 240"/>
                    <a:gd name="T26" fmla="*/ 102 w 1779"/>
                    <a:gd name="T27" fmla="*/ 192 h 240"/>
                    <a:gd name="T28" fmla="*/ 85 w 1779"/>
                    <a:gd name="T29" fmla="*/ 212 h 240"/>
                    <a:gd name="T30" fmla="*/ 62 w 1779"/>
                    <a:gd name="T31" fmla="*/ 226 h 240"/>
                    <a:gd name="T32" fmla="*/ 43 w 1779"/>
                    <a:gd name="T33" fmla="*/ 239 h 240"/>
                    <a:gd name="T34" fmla="*/ 154 w 1779"/>
                    <a:gd name="T35" fmla="*/ 227 h 240"/>
                    <a:gd name="T36" fmla="*/ 277 w 1779"/>
                    <a:gd name="T37" fmla="*/ 209 h 240"/>
                    <a:gd name="T38" fmla="*/ 471 w 1779"/>
                    <a:gd name="T39" fmla="*/ 198 h 240"/>
                    <a:gd name="T40" fmla="*/ 631 w 1779"/>
                    <a:gd name="T41" fmla="*/ 186 h 240"/>
                    <a:gd name="T42" fmla="*/ 825 w 1779"/>
                    <a:gd name="T43" fmla="*/ 186 h 240"/>
                    <a:gd name="T44" fmla="*/ 1038 w 1779"/>
                    <a:gd name="T45" fmla="*/ 192 h 240"/>
                    <a:gd name="T46" fmla="*/ 1301 w 1779"/>
                    <a:gd name="T47" fmla="*/ 198 h 240"/>
                    <a:gd name="T48" fmla="*/ 1554 w 1779"/>
                    <a:gd name="T49" fmla="*/ 215 h 240"/>
                    <a:gd name="T50" fmla="*/ 1657 w 1779"/>
                    <a:gd name="T51" fmla="*/ 233 h 240"/>
                    <a:gd name="T52" fmla="*/ 1687 w 1779"/>
                    <a:gd name="T53" fmla="*/ 237 h 240"/>
                    <a:gd name="T54" fmla="*/ 1718 w 1779"/>
                    <a:gd name="T55" fmla="*/ 238 h 240"/>
                    <a:gd name="T56" fmla="*/ 1741 w 1779"/>
                    <a:gd name="T57" fmla="*/ 233 h 240"/>
                    <a:gd name="T58" fmla="*/ 1759 w 1779"/>
                    <a:gd name="T59" fmla="*/ 215 h 240"/>
                    <a:gd name="T60" fmla="*/ 1770 w 1779"/>
                    <a:gd name="T61" fmla="*/ 193 h 240"/>
                    <a:gd name="T62" fmla="*/ 1777 w 1779"/>
                    <a:gd name="T63" fmla="*/ 175 h 240"/>
                    <a:gd name="T64" fmla="*/ 1778 w 1779"/>
                    <a:gd name="T65" fmla="*/ 153 h 240"/>
                    <a:gd name="T66" fmla="*/ 1774 w 1779"/>
                    <a:gd name="T67" fmla="*/ 116 h 240"/>
                    <a:gd name="T68" fmla="*/ 1766 w 1779"/>
                    <a:gd name="T69" fmla="*/ 92 h 240"/>
                    <a:gd name="T70" fmla="*/ 1753 w 1779"/>
                    <a:gd name="T71" fmla="*/ 68 h 240"/>
                    <a:gd name="T72" fmla="*/ 1741 w 1779"/>
                    <a:gd name="T73" fmla="*/ 51 h 240"/>
                    <a:gd name="T74" fmla="*/ 1727 w 1779"/>
                    <a:gd name="T75" fmla="*/ 39 h 240"/>
                    <a:gd name="T76" fmla="*/ 1707 w 1779"/>
                    <a:gd name="T77" fmla="*/ 25 h 240"/>
                    <a:gd name="T78" fmla="*/ 1683 w 1779"/>
                    <a:gd name="T79" fmla="*/ 18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779" h="240">
                      <a:moveTo>
                        <a:pt x="1683" y="18"/>
                      </a:moveTo>
                      <a:lnTo>
                        <a:pt x="0" y="0"/>
                      </a:lnTo>
                      <a:lnTo>
                        <a:pt x="47" y="7"/>
                      </a:lnTo>
                      <a:lnTo>
                        <a:pt x="63" y="12"/>
                      </a:lnTo>
                      <a:lnTo>
                        <a:pt x="82" y="19"/>
                      </a:lnTo>
                      <a:lnTo>
                        <a:pt x="94" y="30"/>
                      </a:lnTo>
                      <a:lnTo>
                        <a:pt x="108" y="46"/>
                      </a:lnTo>
                      <a:lnTo>
                        <a:pt x="114" y="65"/>
                      </a:lnTo>
                      <a:lnTo>
                        <a:pt x="119" y="84"/>
                      </a:lnTo>
                      <a:lnTo>
                        <a:pt x="120" y="105"/>
                      </a:lnTo>
                      <a:lnTo>
                        <a:pt x="121" y="122"/>
                      </a:lnTo>
                      <a:lnTo>
                        <a:pt x="119" y="146"/>
                      </a:lnTo>
                      <a:lnTo>
                        <a:pt x="114" y="170"/>
                      </a:lnTo>
                      <a:lnTo>
                        <a:pt x="102" y="192"/>
                      </a:lnTo>
                      <a:lnTo>
                        <a:pt x="85" y="212"/>
                      </a:lnTo>
                      <a:lnTo>
                        <a:pt x="62" y="226"/>
                      </a:lnTo>
                      <a:lnTo>
                        <a:pt x="43" y="239"/>
                      </a:lnTo>
                      <a:lnTo>
                        <a:pt x="154" y="227"/>
                      </a:lnTo>
                      <a:lnTo>
                        <a:pt x="277" y="209"/>
                      </a:lnTo>
                      <a:lnTo>
                        <a:pt x="471" y="198"/>
                      </a:lnTo>
                      <a:lnTo>
                        <a:pt x="631" y="186"/>
                      </a:lnTo>
                      <a:lnTo>
                        <a:pt x="825" y="186"/>
                      </a:lnTo>
                      <a:lnTo>
                        <a:pt x="1038" y="192"/>
                      </a:lnTo>
                      <a:lnTo>
                        <a:pt x="1301" y="198"/>
                      </a:lnTo>
                      <a:lnTo>
                        <a:pt x="1554" y="215"/>
                      </a:lnTo>
                      <a:lnTo>
                        <a:pt x="1657" y="233"/>
                      </a:lnTo>
                      <a:lnTo>
                        <a:pt x="1687" y="237"/>
                      </a:lnTo>
                      <a:lnTo>
                        <a:pt x="1718" y="238"/>
                      </a:lnTo>
                      <a:lnTo>
                        <a:pt x="1741" y="233"/>
                      </a:lnTo>
                      <a:lnTo>
                        <a:pt x="1759" y="215"/>
                      </a:lnTo>
                      <a:lnTo>
                        <a:pt x="1770" y="193"/>
                      </a:lnTo>
                      <a:lnTo>
                        <a:pt x="1777" y="175"/>
                      </a:lnTo>
                      <a:lnTo>
                        <a:pt x="1778" y="153"/>
                      </a:lnTo>
                      <a:lnTo>
                        <a:pt x="1774" y="116"/>
                      </a:lnTo>
                      <a:lnTo>
                        <a:pt x="1766" y="92"/>
                      </a:lnTo>
                      <a:lnTo>
                        <a:pt x="1753" y="68"/>
                      </a:lnTo>
                      <a:lnTo>
                        <a:pt x="1741" y="51"/>
                      </a:lnTo>
                      <a:lnTo>
                        <a:pt x="1727" y="39"/>
                      </a:lnTo>
                      <a:lnTo>
                        <a:pt x="1707" y="25"/>
                      </a:lnTo>
                      <a:lnTo>
                        <a:pt x="1683" y="18"/>
                      </a:lnTo>
                    </a:path>
                  </a:pathLst>
                </a:custGeom>
                <a:solidFill>
                  <a:srgbClr val="FF9933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6783" name="Rectangle 15"/>
              <p:cNvSpPr>
                <a:spLocks noChangeArrowheads="1"/>
              </p:cNvSpPr>
              <p:nvPr/>
            </p:nvSpPr>
            <p:spPr bwMode="auto">
              <a:xfrm>
                <a:off x="1459" y="2295"/>
                <a:ext cx="52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Cert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1056784" name="Group 16"/>
          <p:cNvGrpSpPr>
            <a:grpSpLocks/>
          </p:cNvGrpSpPr>
          <p:nvPr/>
        </p:nvGrpSpPr>
        <p:grpSpPr bwMode="auto">
          <a:xfrm>
            <a:off x="441325" y="2843213"/>
            <a:ext cx="1158875" cy="1871662"/>
            <a:chOff x="278" y="1791"/>
            <a:chExt cx="730" cy="1179"/>
          </a:xfrm>
        </p:grpSpPr>
        <p:sp>
          <p:nvSpPr>
            <p:cNvPr id="1056785" name="Line 17"/>
            <p:cNvSpPr>
              <a:spLocks noChangeShapeType="1"/>
            </p:cNvSpPr>
            <p:nvPr/>
          </p:nvSpPr>
          <p:spPr bwMode="invGray">
            <a:xfrm flipH="1" flipV="1">
              <a:off x="1008" y="1791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56786" name="Text Box 18"/>
            <p:cNvSpPr txBox="1">
              <a:spLocks noChangeArrowheads="1"/>
            </p:cNvSpPr>
            <p:nvPr/>
          </p:nvSpPr>
          <p:spPr bwMode="invGray">
            <a:xfrm>
              <a:off x="278" y="2276"/>
              <a:ext cx="6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Cert</a:t>
              </a:r>
            </a:p>
            <a:p>
              <a:pPr algn="ctr"/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Request</a:t>
              </a:r>
            </a:p>
          </p:txBody>
        </p:sp>
      </p:grpSp>
      <p:grpSp>
        <p:nvGrpSpPr>
          <p:cNvPr id="1056787" name="Group 19"/>
          <p:cNvGrpSpPr>
            <a:grpSpLocks/>
          </p:cNvGrpSpPr>
          <p:nvPr/>
        </p:nvGrpSpPr>
        <p:grpSpPr bwMode="auto">
          <a:xfrm>
            <a:off x="2971800" y="2667000"/>
            <a:ext cx="3657600" cy="2209800"/>
            <a:chOff x="1872" y="1680"/>
            <a:chExt cx="2304" cy="1392"/>
          </a:xfrm>
        </p:grpSpPr>
        <p:sp>
          <p:nvSpPr>
            <p:cNvPr id="1056788" name="Line 20"/>
            <p:cNvSpPr>
              <a:spLocks noChangeShapeType="1"/>
            </p:cNvSpPr>
            <p:nvPr/>
          </p:nvSpPr>
          <p:spPr bwMode="invGray">
            <a:xfrm flipH="1">
              <a:off x="1872" y="1680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056789" name="Group 21"/>
            <p:cNvGrpSpPr>
              <a:grpSpLocks/>
            </p:cNvGrpSpPr>
            <p:nvPr/>
          </p:nvGrpSpPr>
          <p:grpSpPr bwMode="auto">
            <a:xfrm>
              <a:off x="2538" y="1680"/>
              <a:ext cx="1638" cy="1392"/>
              <a:chOff x="2538" y="1680"/>
              <a:chExt cx="1638" cy="1392"/>
            </a:xfrm>
          </p:grpSpPr>
          <p:sp>
            <p:nvSpPr>
              <p:cNvPr id="1056790" name="Line 22"/>
              <p:cNvSpPr>
                <a:spLocks noChangeShapeType="1"/>
              </p:cNvSpPr>
              <p:nvPr/>
            </p:nvSpPr>
            <p:spPr bwMode="invGray">
              <a:xfrm flipV="1">
                <a:off x="4176" y="1680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056791" name="Text Box 23"/>
              <p:cNvSpPr txBox="1">
                <a:spLocks noChangeArrowheads="1"/>
              </p:cNvSpPr>
              <p:nvPr/>
            </p:nvSpPr>
            <p:spPr bwMode="invGray">
              <a:xfrm>
                <a:off x="2538" y="1776"/>
                <a:ext cx="101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OCSP Request</a:t>
                </a:r>
              </a:p>
            </p:txBody>
          </p:sp>
        </p:grpSp>
      </p:grpSp>
      <p:grpSp>
        <p:nvGrpSpPr>
          <p:cNvPr id="1056792" name="Group 24"/>
          <p:cNvGrpSpPr>
            <a:grpSpLocks/>
          </p:cNvGrpSpPr>
          <p:nvPr/>
        </p:nvGrpSpPr>
        <p:grpSpPr bwMode="auto">
          <a:xfrm>
            <a:off x="2971800" y="1676400"/>
            <a:ext cx="5405438" cy="3200400"/>
            <a:chOff x="1872" y="1056"/>
            <a:chExt cx="3405" cy="2016"/>
          </a:xfrm>
        </p:grpSpPr>
        <p:grpSp>
          <p:nvGrpSpPr>
            <p:cNvPr id="1056793" name="Group 25"/>
            <p:cNvGrpSpPr>
              <a:grpSpLocks/>
            </p:cNvGrpSpPr>
            <p:nvPr/>
          </p:nvGrpSpPr>
          <p:grpSpPr bwMode="auto">
            <a:xfrm>
              <a:off x="1872" y="1296"/>
              <a:ext cx="3405" cy="1776"/>
              <a:chOff x="1872" y="1296"/>
              <a:chExt cx="3405" cy="1776"/>
            </a:xfrm>
          </p:grpSpPr>
          <p:sp>
            <p:nvSpPr>
              <p:cNvPr id="1056794" name="Line 26"/>
              <p:cNvSpPr>
                <a:spLocks noChangeShapeType="1"/>
              </p:cNvSpPr>
              <p:nvPr/>
            </p:nvSpPr>
            <p:spPr bwMode="invGray">
              <a:xfrm>
                <a:off x="4608" y="1296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grpSp>
            <p:nvGrpSpPr>
              <p:cNvPr id="1056795" name="Group 27"/>
              <p:cNvGrpSpPr>
                <a:grpSpLocks/>
              </p:cNvGrpSpPr>
              <p:nvPr/>
            </p:nvGrpSpPr>
            <p:grpSpPr bwMode="auto">
              <a:xfrm>
                <a:off x="1872" y="1296"/>
                <a:ext cx="3405" cy="996"/>
                <a:chOff x="1872" y="1296"/>
                <a:chExt cx="3405" cy="996"/>
              </a:xfrm>
            </p:grpSpPr>
            <p:sp>
              <p:nvSpPr>
                <p:cNvPr id="1056796" name="Line 28"/>
                <p:cNvSpPr>
                  <a:spLocks noChangeShapeType="1"/>
                </p:cNvSpPr>
                <p:nvPr/>
              </p:nvSpPr>
              <p:spPr bwMode="invGray">
                <a:xfrm>
                  <a:off x="1872" y="1296"/>
                  <a:ext cx="27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grpSp>
              <p:nvGrpSpPr>
                <p:cNvPr id="1056797" name="Group 29"/>
                <p:cNvGrpSpPr>
                  <a:grpSpLocks/>
                </p:cNvGrpSpPr>
                <p:nvPr/>
              </p:nvGrpSpPr>
              <p:grpSpPr bwMode="auto">
                <a:xfrm>
                  <a:off x="4752" y="1806"/>
                  <a:ext cx="525" cy="486"/>
                  <a:chOff x="4752" y="1806"/>
                  <a:chExt cx="525" cy="486"/>
                </a:xfrm>
              </p:grpSpPr>
              <p:grpSp>
                <p:nvGrpSpPr>
                  <p:cNvPr id="1056798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766" y="1806"/>
                    <a:ext cx="496" cy="486"/>
                    <a:chOff x="1687" y="1920"/>
                    <a:chExt cx="2127" cy="2161"/>
                  </a:xfrm>
                </p:grpSpPr>
                <p:sp>
                  <p:nvSpPr>
                    <p:cNvPr id="1056799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853" y="3869"/>
                      <a:ext cx="381" cy="212"/>
                    </a:xfrm>
                    <a:custGeom>
                      <a:avLst/>
                      <a:gdLst>
                        <a:gd name="T0" fmla="*/ 243 w 381"/>
                        <a:gd name="T1" fmla="*/ 0 h 212"/>
                        <a:gd name="T2" fmla="*/ 50 w 381"/>
                        <a:gd name="T3" fmla="*/ 18 h 212"/>
                        <a:gd name="T4" fmla="*/ 30 w 381"/>
                        <a:gd name="T5" fmla="*/ 33 h 212"/>
                        <a:gd name="T6" fmla="*/ 19 w 381"/>
                        <a:gd name="T7" fmla="*/ 48 h 212"/>
                        <a:gd name="T8" fmla="*/ 7 w 381"/>
                        <a:gd name="T9" fmla="*/ 66 h 212"/>
                        <a:gd name="T10" fmla="*/ 0 w 381"/>
                        <a:gd name="T11" fmla="*/ 95 h 212"/>
                        <a:gd name="T12" fmla="*/ 0 w 381"/>
                        <a:gd name="T13" fmla="*/ 129 h 212"/>
                        <a:gd name="T14" fmla="*/ 7 w 381"/>
                        <a:gd name="T15" fmla="*/ 146 h 212"/>
                        <a:gd name="T16" fmla="*/ 19 w 381"/>
                        <a:gd name="T17" fmla="*/ 166 h 212"/>
                        <a:gd name="T18" fmla="*/ 39 w 381"/>
                        <a:gd name="T19" fmla="*/ 183 h 212"/>
                        <a:gd name="T20" fmla="*/ 62 w 381"/>
                        <a:gd name="T21" fmla="*/ 198 h 212"/>
                        <a:gd name="T22" fmla="*/ 86 w 381"/>
                        <a:gd name="T23" fmla="*/ 205 h 212"/>
                        <a:gd name="T24" fmla="*/ 108 w 381"/>
                        <a:gd name="T25" fmla="*/ 209 h 212"/>
                        <a:gd name="T26" fmla="*/ 135 w 381"/>
                        <a:gd name="T27" fmla="*/ 211 h 212"/>
                        <a:gd name="T28" fmla="*/ 132 w 381"/>
                        <a:gd name="T29" fmla="*/ 209 h 212"/>
                        <a:gd name="T30" fmla="*/ 283 w 381"/>
                        <a:gd name="T31" fmla="*/ 195 h 212"/>
                        <a:gd name="T32" fmla="*/ 380 w 381"/>
                        <a:gd name="T33" fmla="*/ 0 h 212"/>
                        <a:gd name="T34" fmla="*/ 243 w 381"/>
                        <a:gd name="T35" fmla="*/ 0 h 2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381" h="212">
                          <a:moveTo>
                            <a:pt x="243" y="0"/>
                          </a:moveTo>
                          <a:lnTo>
                            <a:pt x="50" y="18"/>
                          </a:lnTo>
                          <a:lnTo>
                            <a:pt x="30" y="33"/>
                          </a:lnTo>
                          <a:lnTo>
                            <a:pt x="19" y="48"/>
                          </a:lnTo>
                          <a:lnTo>
                            <a:pt x="7" y="66"/>
                          </a:lnTo>
                          <a:lnTo>
                            <a:pt x="0" y="95"/>
                          </a:lnTo>
                          <a:lnTo>
                            <a:pt x="0" y="129"/>
                          </a:lnTo>
                          <a:lnTo>
                            <a:pt x="7" y="146"/>
                          </a:lnTo>
                          <a:lnTo>
                            <a:pt x="19" y="166"/>
                          </a:lnTo>
                          <a:lnTo>
                            <a:pt x="39" y="183"/>
                          </a:lnTo>
                          <a:lnTo>
                            <a:pt x="62" y="198"/>
                          </a:lnTo>
                          <a:lnTo>
                            <a:pt x="86" y="205"/>
                          </a:lnTo>
                          <a:lnTo>
                            <a:pt x="108" y="209"/>
                          </a:lnTo>
                          <a:lnTo>
                            <a:pt x="135" y="211"/>
                          </a:lnTo>
                          <a:lnTo>
                            <a:pt x="132" y="209"/>
                          </a:lnTo>
                          <a:lnTo>
                            <a:pt x="283" y="195"/>
                          </a:lnTo>
                          <a:lnTo>
                            <a:pt x="380" y="0"/>
                          </a:lnTo>
                          <a:lnTo>
                            <a:pt x="243" y="0"/>
                          </a:lnTo>
                        </a:path>
                      </a:pathLst>
                    </a:custGeom>
                    <a:solidFill>
                      <a:srgbClr val="FF9933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0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687" y="1920"/>
                      <a:ext cx="2127" cy="2159"/>
                    </a:xfrm>
                    <a:custGeom>
                      <a:avLst/>
                      <a:gdLst>
                        <a:gd name="T0" fmla="*/ 118 w 2127"/>
                        <a:gd name="T1" fmla="*/ 8 h 2159"/>
                        <a:gd name="T2" fmla="*/ 76 w 2127"/>
                        <a:gd name="T3" fmla="*/ 37 h 2159"/>
                        <a:gd name="T4" fmla="*/ 22 w 2127"/>
                        <a:gd name="T5" fmla="*/ 97 h 2159"/>
                        <a:gd name="T6" fmla="*/ 3 w 2127"/>
                        <a:gd name="T7" fmla="*/ 159 h 2159"/>
                        <a:gd name="T8" fmla="*/ 0 w 2127"/>
                        <a:gd name="T9" fmla="*/ 233 h 2159"/>
                        <a:gd name="T10" fmla="*/ 9 w 2127"/>
                        <a:gd name="T11" fmla="*/ 296 h 2159"/>
                        <a:gd name="T12" fmla="*/ 36 w 2127"/>
                        <a:gd name="T13" fmla="*/ 397 h 2159"/>
                        <a:gd name="T14" fmla="*/ 112 w 2127"/>
                        <a:gd name="T15" fmla="*/ 568 h 2159"/>
                        <a:gd name="T16" fmla="*/ 202 w 2127"/>
                        <a:gd name="T17" fmla="*/ 760 h 2159"/>
                        <a:gd name="T18" fmla="*/ 287 w 2127"/>
                        <a:gd name="T19" fmla="*/ 957 h 2159"/>
                        <a:gd name="T20" fmla="*/ 350 w 2127"/>
                        <a:gd name="T21" fmla="*/ 1214 h 2159"/>
                        <a:gd name="T22" fmla="*/ 389 w 2127"/>
                        <a:gd name="T23" fmla="*/ 1524 h 2159"/>
                        <a:gd name="T24" fmla="*/ 409 w 2127"/>
                        <a:gd name="T25" fmla="*/ 1746 h 2159"/>
                        <a:gd name="T26" fmla="*/ 409 w 2127"/>
                        <a:gd name="T27" fmla="*/ 1914 h 2159"/>
                        <a:gd name="T28" fmla="*/ 382 w 2127"/>
                        <a:gd name="T29" fmla="*/ 2039 h 2159"/>
                        <a:gd name="T30" fmla="*/ 350 w 2127"/>
                        <a:gd name="T31" fmla="*/ 2111 h 2159"/>
                        <a:gd name="T32" fmla="*/ 320 w 2127"/>
                        <a:gd name="T33" fmla="*/ 2146 h 2159"/>
                        <a:gd name="T34" fmla="*/ 494 w 2127"/>
                        <a:gd name="T35" fmla="*/ 2140 h 2159"/>
                        <a:gd name="T36" fmla="*/ 1163 w 2127"/>
                        <a:gd name="T37" fmla="*/ 2057 h 2159"/>
                        <a:gd name="T38" fmla="*/ 1771 w 2127"/>
                        <a:gd name="T39" fmla="*/ 2010 h 2159"/>
                        <a:gd name="T40" fmla="*/ 2022 w 2127"/>
                        <a:gd name="T41" fmla="*/ 2016 h 2159"/>
                        <a:gd name="T42" fmla="*/ 2074 w 2127"/>
                        <a:gd name="T43" fmla="*/ 1979 h 2159"/>
                        <a:gd name="T44" fmla="*/ 2109 w 2127"/>
                        <a:gd name="T45" fmla="*/ 1897 h 2159"/>
                        <a:gd name="T46" fmla="*/ 2126 w 2127"/>
                        <a:gd name="T47" fmla="*/ 1783 h 2159"/>
                        <a:gd name="T48" fmla="*/ 2122 w 2127"/>
                        <a:gd name="T49" fmla="*/ 1635 h 2159"/>
                        <a:gd name="T50" fmla="*/ 2099 w 2127"/>
                        <a:gd name="T51" fmla="*/ 1417 h 2159"/>
                        <a:gd name="T52" fmla="*/ 2028 w 2127"/>
                        <a:gd name="T53" fmla="*/ 1137 h 2159"/>
                        <a:gd name="T54" fmla="*/ 1945 w 2127"/>
                        <a:gd name="T55" fmla="*/ 886 h 2159"/>
                        <a:gd name="T56" fmla="*/ 1848 w 2127"/>
                        <a:gd name="T57" fmla="*/ 653 h 2159"/>
                        <a:gd name="T58" fmla="*/ 1739 w 2127"/>
                        <a:gd name="T59" fmla="*/ 396 h 2159"/>
                        <a:gd name="T60" fmla="*/ 1702 w 2127"/>
                        <a:gd name="T61" fmla="*/ 282 h 2159"/>
                        <a:gd name="T62" fmla="*/ 1696 w 2127"/>
                        <a:gd name="T63" fmla="*/ 194 h 2159"/>
                        <a:gd name="T64" fmla="*/ 1739 w 2127"/>
                        <a:gd name="T65" fmla="*/ 19 h 2159"/>
                        <a:gd name="T66" fmla="*/ 133 w 2127"/>
                        <a:gd name="T67" fmla="*/ 5 h 21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2127" h="2159">
                          <a:moveTo>
                            <a:pt x="133" y="5"/>
                          </a:moveTo>
                          <a:lnTo>
                            <a:pt x="118" y="8"/>
                          </a:lnTo>
                          <a:lnTo>
                            <a:pt x="100" y="17"/>
                          </a:lnTo>
                          <a:lnTo>
                            <a:pt x="76" y="37"/>
                          </a:lnTo>
                          <a:lnTo>
                            <a:pt x="45" y="66"/>
                          </a:lnTo>
                          <a:lnTo>
                            <a:pt x="22" y="97"/>
                          </a:lnTo>
                          <a:lnTo>
                            <a:pt x="9" y="130"/>
                          </a:lnTo>
                          <a:lnTo>
                            <a:pt x="3" y="159"/>
                          </a:lnTo>
                          <a:lnTo>
                            <a:pt x="0" y="197"/>
                          </a:lnTo>
                          <a:lnTo>
                            <a:pt x="0" y="233"/>
                          </a:lnTo>
                          <a:lnTo>
                            <a:pt x="4" y="264"/>
                          </a:lnTo>
                          <a:lnTo>
                            <a:pt x="9" y="296"/>
                          </a:lnTo>
                          <a:lnTo>
                            <a:pt x="15" y="323"/>
                          </a:lnTo>
                          <a:lnTo>
                            <a:pt x="36" y="397"/>
                          </a:lnTo>
                          <a:lnTo>
                            <a:pt x="67" y="479"/>
                          </a:lnTo>
                          <a:lnTo>
                            <a:pt x="112" y="568"/>
                          </a:lnTo>
                          <a:lnTo>
                            <a:pt x="158" y="671"/>
                          </a:lnTo>
                          <a:lnTo>
                            <a:pt x="202" y="760"/>
                          </a:lnTo>
                          <a:lnTo>
                            <a:pt x="241" y="850"/>
                          </a:lnTo>
                          <a:lnTo>
                            <a:pt x="287" y="957"/>
                          </a:lnTo>
                          <a:lnTo>
                            <a:pt x="324" y="1095"/>
                          </a:lnTo>
                          <a:lnTo>
                            <a:pt x="350" y="1214"/>
                          </a:lnTo>
                          <a:lnTo>
                            <a:pt x="377" y="1364"/>
                          </a:lnTo>
                          <a:lnTo>
                            <a:pt x="389" y="1524"/>
                          </a:lnTo>
                          <a:lnTo>
                            <a:pt x="409" y="1668"/>
                          </a:lnTo>
                          <a:lnTo>
                            <a:pt x="409" y="1746"/>
                          </a:lnTo>
                          <a:lnTo>
                            <a:pt x="409" y="1848"/>
                          </a:lnTo>
                          <a:lnTo>
                            <a:pt x="409" y="1914"/>
                          </a:lnTo>
                          <a:lnTo>
                            <a:pt x="403" y="1976"/>
                          </a:lnTo>
                          <a:lnTo>
                            <a:pt x="382" y="2039"/>
                          </a:lnTo>
                          <a:lnTo>
                            <a:pt x="369" y="2077"/>
                          </a:lnTo>
                          <a:lnTo>
                            <a:pt x="350" y="2111"/>
                          </a:lnTo>
                          <a:lnTo>
                            <a:pt x="331" y="2133"/>
                          </a:lnTo>
                          <a:lnTo>
                            <a:pt x="320" y="2146"/>
                          </a:lnTo>
                          <a:lnTo>
                            <a:pt x="306" y="2158"/>
                          </a:lnTo>
                          <a:lnTo>
                            <a:pt x="494" y="2140"/>
                          </a:lnTo>
                          <a:lnTo>
                            <a:pt x="861" y="2093"/>
                          </a:lnTo>
                          <a:lnTo>
                            <a:pt x="1163" y="2057"/>
                          </a:lnTo>
                          <a:lnTo>
                            <a:pt x="1512" y="2022"/>
                          </a:lnTo>
                          <a:lnTo>
                            <a:pt x="1771" y="2010"/>
                          </a:lnTo>
                          <a:lnTo>
                            <a:pt x="1970" y="2016"/>
                          </a:lnTo>
                          <a:lnTo>
                            <a:pt x="2022" y="2016"/>
                          </a:lnTo>
                          <a:lnTo>
                            <a:pt x="2055" y="2010"/>
                          </a:lnTo>
                          <a:lnTo>
                            <a:pt x="2074" y="1979"/>
                          </a:lnTo>
                          <a:lnTo>
                            <a:pt x="2094" y="1947"/>
                          </a:lnTo>
                          <a:lnTo>
                            <a:pt x="2109" y="1897"/>
                          </a:lnTo>
                          <a:lnTo>
                            <a:pt x="2118" y="1839"/>
                          </a:lnTo>
                          <a:lnTo>
                            <a:pt x="2126" y="1783"/>
                          </a:lnTo>
                          <a:lnTo>
                            <a:pt x="2126" y="1699"/>
                          </a:lnTo>
                          <a:lnTo>
                            <a:pt x="2122" y="1635"/>
                          </a:lnTo>
                          <a:lnTo>
                            <a:pt x="2118" y="1530"/>
                          </a:lnTo>
                          <a:lnTo>
                            <a:pt x="2099" y="1417"/>
                          </a:lnTo>
                          <a:lnTo>
                            <a:pt x="2067" y="1271"/>
                          </a:lnTo>
                          <a:lnTo>
                            <a:pt x="2028" y="1137"/>
                          </a:lnTo>
                          <a:lnTo>
                            <a:pt x="1996" y="1017"/>
                          </a:lnTo>
                          <a:lnTo>
                            <a:pt x="1945" y="886"/>
                          </a:lnTo>
                          <a:lnTo>
                            <a:pt x="1893" y="766"/>
                          </a:lnTo>
                          <a:lnTo>
                            <a:pt x="1848" y="653"/>
                          </a:lnTo>
                          <a:lnTo>
                            <a:pt x="1776" y="491"/>
                          </a:lnTo>
                          <a:lnTo>
                            <a:pt x="1739" y="396"/>
                          </a:lnTo>
                          <a:lnTo>
                            <a:pt x="1715" y="332"/>
                          </a:lnTo>
                          <a:lnTo>
                            <a:pt x="1702" y="282"/>
                          </a:lnTo>
                          <a:lnTo>
                            <a:pt x="1696" y="235"/>
                          </a:lnTo>
                          <a:lnTo>
                            <a:pt x="1696" y="194"/>
                          </a:lnTo>
                          <a:lnTo>
                            <a:pt x="1725" y="49"/>
                          </a:lnTo>
                          <a:lnTo>
                            <a:pt x="1739" y="19"/>
                          </a:lnTo>
                          <a:lnTo>
                            <a:pt x="154" y="0"/>
                          </a:lnTo>
                          <a:lnTo>
                            <a:pt x="133" y="5"/>
                          </a:lnTo>
                        </a:path>
                      </a:pathLst>
                    </a:custGeom>
                    <a:solidFill>
                      <a:srgbClr val="FF9933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01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798" y="2020"/>
                      <a:ext cx="176" cy="141"/>
                    </a:xfrm>
                    <a:custGeom>
                      <a:avLst/>
                      <a:gdLst>
                        <a:gd name="T0" fmla="*/ 175 w 176"/>
                        <a:gd name="T1" fmla="*/ 10 h 141"/>
                        <a:gd name="T2" fmla="*/ 130 w 176"/>
                        <a:gd name="T3" fmla="*/ 128 h 141"/>
                        <a:gd name="T4" fmla="*/ 83 w 176"/>
                        <a:gd name="T5" fmla="*/ 140 h 141"/>
                        <a:gd name="T6" fmla="*/ 61 w 176"/>
                        <a:gd name="T7" fmla="*/ 138 h 141"/>
                        <a:gd name="T8" fmla="*/ 39 w 176"/>
                        <a:gd name="T9" fmla="*/ 130 h 141"/>
                        <a:gd name="T10" fmla="*/ 22 w 176"/>
                        <a:gd name="T11" fmla="*/ 116 h 141"/>
                        <a:gd name="T12" fmla="*/ 10 w 176"/>
                        <a:gd name="T13" fmla="*/ 103 h 141"/>
                        <a:gd name="T14" fmla="*/ 3 w 176"/>
                        <a:gd name="T15" fmla="*/ 85 h 141"/>
                        <a:gd name="T16" fmla="*/ 0 w 176"/>
                        <a:gd name="T17" fmla="*/ 69 h 141"/>
                        <a:gd name="T18" fmla="*/ 0 w 176"/>
                        <a:gd name="T19" fmla="*/ 48 h 141"/>
                        <a:gd name="T20" fmla="*/ 7 w 176"/>
                        <a:gd name="T21" fmla="*/ 34 h 141"/>
                        <a:gd name="T22" fmla="*/ 20 w 176"/>
                        <a:gd name="T23" fmla="*/ 22 h 141"/>
                        <a:gd name="T24" fmla="*/ 36 w 176"/>
                        <a:gd name="T25" fmla="*/ 12 h 141"/>
                        <a:gd name="T26" fmla="*/ 55 w 176"/>
                        <a:gd name="T27" fmla="*/ 7 h 141"/>
                        <a:gd name="T28" fmla="*/ 72 w 176"/>
                        <a:gd name="T29" fmla="*/ 4 h 141"/>
                        <a:gd name="T30" fmla="*/ 90 w 176"/>
                        <a:gd name="T31" fmla="*/ 1 h 141"/>
                        <a:gd name="T32" fmla="*/ 103 w 176"/>
                        <a:gd name="T33" fmla="*/ 1 h 141"/>
                        <a:gd name="T34" fmla="*/ 122 w 176"/>
                        <a:gd name="T35" fmla="*/ 0 h 141"/>
                        <a:gd name="T36" fmla="*/ 175 w 176"/>
                        <a:gd name="T37" fmla="*/ 10 h 1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176" h="141">
                          <a:moveTo>
                            <a:pt x="175" y="10"/>
                          </a:moveTo>
                          <a:lnTo>
                            <a:pt x="130" y="128"/>
                          </a:lnTo>
                          <a:lnTo>
                            <a:pt x="83" y="140"/>
                          </a:lnTo>
                          <a:lnTo>
                            <a:pt x="61" y="138"/>
                          </a:lnTo>
                          <a:lnTo>
                            <a:pt x="39" y="130"/>
                          </a:lnTo>
                          <a:lnTo>
                            <a:pt x="22" y="116"/>
                          </a:lnTo>
                          <a:lnTo>
                            <a:pt x="10" y="103"/>
                          </a:lnTo>
                          <a:lnTo>
                            <a:pt x="3" y="85"/>
                          </a:lnTo>
                          <a:lnTo>
                            <a:pt x="0" y="69"/>
                          </a:lnTo>
                          <a:lnTo>
                            <a:pt x="0" y="48"/>
                          </a:lnTo>
                          <a:lnTo>
                            <a:pt x="7" y="34"/>
                          </a:lnTo>
                          <a:lnTo>
                            <a:pt x="20" y="22"/>
                          </a:lnTo>
                          <a:lnTo>
                            <a:pt x="36" y="12"/>
                          </a:lnTo>
                          <a:lnTo>
                            <a:pt x="55" y="7"/>
                          </a:lnTo>
                          <a:lnTo>
                            <a:pt x="72" y="4"/>
                          </a:lnTo>
                          <a:lnTo>
                            <a:pt x="90" y="1"/>
                          </a:lnTo>
                          <a:lnTo>
                            <a:pt x="103" y="1"/>
                          </a:lnTo>
                          <a:lnTo>
                            <a:pt x="122" y="0"/>
                          </a:lnTo>
                          <a:lnTo>
                            <a:pt x="175" y="10"/>
                          </a:lnTo>
                        </a:path>
                      </a:pathLst>
                    </a:custGeom>
                    <a:solidFill>
                      <a:srgbClr val="FF9933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02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1866" y="2011"/>
                      <a:ext cx="124" cy="117"/>
                    </a:xfrm>
                    <a:custGeom>
                      <a:avLst/>
                      <a:gdLst>
                        <a:gd name="T0" fmla="*/ 0 w 124"/>
                        <a:gd name="T1" fmla="*/ 15 h 117"/>
                        <a:gd name="T2" fmla="*/ 22 w 124"/>
                        <a:gd name="T3" fmla="*/ 29 h 117"/>
                        <a:gd name="T4" fmla="*/ 33 w 124"/>
                        <a:gd name="T5" fmla="*/ 45 h 117"/>
                        <a:gd name="T6" fmla="*/ 39 w 124"/>
                        <a:gd name="T7" fmla="*/ 59 h 117"/>
                        <a:gd name="T8" fmla="*/ 39 w 124"/>
                        <a:gd name="T9" fmla="*/ 81 h 117"/>
                        <a:gd name="T10" fmla="*/ 35 w 124"/>
                        <a:gd name="T11" fmla="*/ 99 h 117"/>
                        <a:gd name="T12" fmla="*/ 22 w 124"/>
                        <a:gd name="T13" fmla="*/ 116 h 117"/>
                        <a:gd name="T14" fmla="*/ 123 w 124"/>
                        <a:gd name="T15" fmla="*/ 97 h 117"/>
                        <a:gd name="T16" fmla="*/ 114 w 124"/>
                        <a:gd name="T17" fmla="*/ 0 h 117"/>
                        <a:gd name="T18" fmla="*/ 0 w 124"/>
                        <a:gd name="T19" fmla="*/ 15 h 1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24" h="117">
                          <a:moveTo>
                            <a:pt x="0" y="15"/>
                          </a:moveTo>
                          <a:lnTo>
                            <a:pt x="22" y="29"/>
                          </a:lnTo>
                          <a:lnTo>
                            <a:pt x="33" y="45"/>
                          </a:lnTo>
                          <a:lnTo>
                            <a:pt x="39" y="59"/>
                          </a:lnTo>
                          <a:lnTo>
                            <a:pt x="39" y="81"/>
                          </a:lnTo>
                          <a:lnTo>
                            <a:pt x="35" y="99"/>
                          </a:lnTo>
                          <a:lnTo>
                            <a:pt x="22" y="116"/>
                          </a:lnTo>
                          <a:lnTo>
                            <a:pt x="123" y="97"/>
                          </a:lnTo>
                          <a:lnTo>
                            <a:pt x="114" y="0"/>
                          </a:lnTo>
                          <a:lnTo>
                            <a:pt x="0" y="15"/>
                          </a:lnTo>
                        </a:path>
                      </a:pathLst>
                    </a:custGeom>
                    <a:solidFill>
                      <a:srgbClr val="FF9933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0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833" y="1921"/>
                      <a:ext cx="1779" cy="240"/>
                    </a:xfrm>
                    <a:custGeom>
                      <a:avLst/>
                      <a:gdLst>
                        <a:gd name="T0" fmla="*/ 1683 w 1779"/>
                        <a:gd name="T1" fmla="*/ 18 h 240"/>
                        <a:gd name="T2" fmla="*/ 0 w 1779"/>
                        <a:gd name="T3" fmla="*/ 0 h 240"/>
                        <a:gd name="T4" fmla="*/ 47 w 1779"/>
                        <a:gd name="T5" fmla="*/ 7 h 240"/>
                        <a:gd name="T6" fmla="*/ 63 w 1779"/>
                        <a:gd name="T7" fmla="*/ 12 h 240"/>
                        <a:gd name="T8" fmla="*/ 82 w 1779"/>
                        <a:gd name="T9" fmla="*/ 19 h 240"/>
                        <a:gd name="T10" fmla="*/ 94 w 1779"/>
                        <a:gd name="T11" fmla="*/ 30 h 240"/>
                        <a:gd name="T12" fmla="*/ 108 w 1779"/>
                        <a:gd name="T13" fmla="*/ 46 h 240"/>
                        <a:gd name="T14" fmla="*/ 114 w 1779"/>
                        <a:gd name="T15" fmla="*/ 65 h 240"/>
                        <a:gd name="T16" fmla="*/ 119 w 1779"/>
                        <a:gd name="T17" fmla="*/ 84 h 240"/>
                        <a:gd name="T18" fmla="*/ 120 w 1779"/>
                        <a:gd name="T19" fmla="*/ 105 h 240"/>
                        <a:gd name="T20" fmla="*/ 121 w 1779"/>
                        <a:gd name="T21" fmla="*/ 122 h 240"/>
                        <a:gd name="T22" fmla="*/ 119 w 1779"/>
                        <a:gd name="T23" fmla="*/ 146 h 240"/>
                        <a:gd name="T24" fmla="*/ 114 w 1779"/>
                        <a:gd name="T25" fmla="*/ 170 h 240"/>
                        <a:gd name="T26" fmla="*/ 102 w 1779"/>
                        <a:gd name="T27" fmla="*/ 192 h 240"/>
                        <a:gd name="T28" fmla="*/ 85 w 1779"/>
                        <a:gd name="T29" fmla="*/ 212 h 240"/>
                        <a:gd name="T30" fmla="*/ 62 w 1779"/>
                        <a:gd name="T31" fmla="*/ 226 h 240"/>
                        <a:gd name="T32" fmla="*/ 43 w 1779"/>
                        <a:gd name="T33" fmla="*/ 239 h 240"/>
                        <a:gd name="T34" fmla="*/ 154 w 1779"/>
                        <a:gd name="T35" fmla="*/ 227 h 240"/>
                        <a:gd name="T36" fmla="*/ 277 w 1779"/>
                        <a:gd name="T37" fmla="*/ 209 h 240"/>
                        <a:gd name="T38" fmla="*/ 471 w 1779"/>
                        <a:gd name="T39" fmla="*/ 198 h 240"/>
                        <a:gd name="T40" fmla="*/ 631 w 1779"/>
                        <a:gd name="T41" fmla="*/ 186 h 240"/>
                        <a:gd name="T42" fmla="*/ 825 w 1779"/>
                        <a:gd name="T43" fmla="*/ 186 h 240"/>
                        <a:gd name="T44" fmla="*/ 1038 w 1779"/>
                        <a:gd name="T45" fmla="*/ 192 h 240"/>
                        <a:gd name="T46" fmla="*/ 1301 w 1779"/>
                        <a:gd name="T47" fmla="*/ 198 h 240"/>
                        <a:gd name="T48" fmla="*/ 1554 w 1779"/>
                        <a:gd name="T49" fmla="*/ 215 h 240"/>
                        <a:gd name="T50" fmla="*/ 1657 w 1779"/>
                        <a:gd name="T51" fmla="*/ 233 h 240"/>
                        <a:gd name="T52" fmla="*/ 1687 w 1779"/>
                        <a:gd name="T53" fmla="*/ 237 h 240"/>
                        <a:gd name="T54" fmla="*/ 1718 w 1779"/>
                        <a:gd name="T55" fmla="*/ 238 h 240"/>
                        <a:gd name="T56" fmla="*/ 1741 w 1779"/>
                        <a:gd name="T57" fmla="*/ 233 h 240"/>
                        <a:gd name="T58" fmla="*/ 1759 w 1779"/>
                        <a:gd name="T59" fmla="*/ 215 h 240"/>
                        <a:gd name="T60" fmla="*/ 1770 w 1779"/>
                        <a:gd name="T61" fmla="*/ 193 h 240"/>
                        <a:gd name="T62" fmla="*/ 1777 w 1779"/>
                        <a:gd name="T63" fmla="*/ 175 h 240"/>
                        <a:gd name="T64" fmla="*/ 1778 w 1779"/>
                        <a:gd name="T65" fmla="*/ 153 h 240"/>
                        <a:gd name="T66" fmla="*/ 1774 w 1779"/>
                        <a:gd name="T67" fmla="*/ 116 h 240"/>
                        <a:gd name="T68" fmla="*/ 1766 w 1779"/>
                        <a:gd name="T69" fmla="*/ 92 h 240"/>
                        <a:gd name="T70" fmla="*/ 1753 w 1779"/>
                        <a:gd name="T71" fmla="*/ 68 h 240"/>
                        <a:gd name="T72" fmla="*/ 1741 w 1779"/>
                        <a:gd name="T73" fmla="*/ 51 h 240"/>
                        <a:gd name="T74" fmla="*/ 1727 w 1779"/>
                        <a:gd name="T75" fmla="*/ 39 h 240"/>
                        <a:gd name="T76" fmla="*/ 1707 w 1779"/>
                        <a:gd name="T77" fmla="*/ 25 h 240"/>
                        <a:gd name="T78" fmla="*/ 1683 w 1779"/>
                        <a:gd name="T79" fmla="*/ 18 h 2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</a:cxnLst>
                      <a:rect l="0" t="0" r="r" b="b"/>
                      <a:pathLst>
                        <a:path w="1779" h="240">
                          <a:moveTo>
                            <a:pt x="1683" y="18"/>
                          </a:moveTo>
                          <a:lnTo>
                            <a:pt x="0" y="0"/>
                          </a:lnTo>
                          <a:lnTo>
                            <a:pt x="47" y="7"/>
                          </a:lnTo>
                          <a:lnTo>
                            <a:pt x="63" y="12"/>
                          </a:lnTo>
                          <a:lnTo>
                            <a:pt x="82" y="19"/>
                          </a:lnTo>
                          <a:lnTo>
                            <a:pt x="94" y="30"/>
                          </a:lnTo>
                          <a:lnTo>
                            <a:pt x="108" y="46"/>
                          </a:lnTo>
                          <a:lnTo>
                            <a:pt x="114" y="65"/>
                          </a:lnTo>
                          <a:lnTo>
                            <a:pt x="119" y="84"/>
                          </a:lnTo>
                          <a:lnTo>
                            <a:pt x="120" y="105"/>
                          </a:lnTo>
                          <a:lnTo>
                            <a:pt x="121" y="122"/>
                          </a:lnTo>
                          <a:lnTo>
                            <a:pt x="119" y="146"/>
                          </a:lnTo>
                          <a:lnTo>
                            <a:pt x="114" y="170"/>
                          </a:lnTo>
                          <a:lnTo>
                            <a:pt x="102" y="192"/>
                          </a:lnTo>
                          <a:lnTo>
                            <a:pt x="85" y="212"/>
                          </a:lnTo>
                          <a:lnTo>
                            <a:pt x="62" y="226"/>
                          </a:lnTo>
                          <a:lnTo>
                            <a:pt x="43" y="239"/>
                          </a:lnTo>
                          <a:lnTo>
                            <a:pt x="154" y="227"/>
                          </a:lnTo>
                          <a:lnTo>
                            <a:pt x="277" y="209"/>
                          </a:lnTo>
                          <a:lnTo>
                            <a:pt x="471" y="198"/>
                          </a:lnTo>
                          <a:lnTo>
                            <a:pt x="631" y="186"/>
                          </a:lnTo>
                          <a:lnTo>
                            <a:pt x="825" y="186"/>
                          </a:lnTo>
                          <a:lnTo>
                            <a:pt x="1038" y="192"/>
                          </a:lnTo>
                          <a:lnTo>
                            <a:pt x="1301" y="198"/>
                          </a:lnTo>
                          <a:lnTo>
                            <a:pt x="1554" y="215"/>
                          </a:lnTo>
                          <a:lnTo>
                            <a:pt x="1657" y="233"/>
                          </a:lnTo>
                          <a:lnTo>
                            <a:pt x="1687" y="237"/>
                          </a:lnTo>
                          <a:lnTo>
                            <a:pt x="1718" y="238"/>
                          </a:lnTo>
                          <a:lnTo>
                            <a:pt x="1741" y="233"/>
                          </a:lnTo>
                          <a:lnTo>
                            <a:pt x="1759" y="215"/>
                          </a:lnTo>
                          <a:lnTo>
                            <a:pt x="1770" y="193"/>
                          </a:lnTo>
                          <a:lnTo>
                            <a:pt x="1777" y="175"/>
                          </a:lnTo>
                          <a:lnTo>
                            <a:pt x="1778" y="153"/>
                          </a:lnTo>
                          <a:lnTo>
                            <a:pt x="1774" y="116"/>
                          </a:lnTo>
                          <a:lnTo>
                            <a:pt x="1766" y="92"/>
                          </a:lnTo>
                          <a:lnTo>
                            <a:pt x="1753" y="68"/>
                          </a:lnTo>
                          <a:lnTo>
                            <a:pt x="1741" y="51"/>
                          </a:lnTo>
                          <a:lnTo>
                            <a:pt x="1727" y="39"/>
                          </a:lnTo>
                          <a:lnTo>
                            <a:pt x="1707" y="25"/>
                          </a:lnTo>
                          <a:lnTo>
                            <a:pt x="1683" y="18"/>
                          </a:lnTo>
                        </a:path>
                      </a:pathLst>
                    </a:custGeom>
                    <a:solidFill>
                      <a:srgbClr val="FF9933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5680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824"/>
                    <a:ext cx="525" cy="46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993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4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OCSP</a:t>
                    </a:r>
                  </a:p>
                  <a:p>
                    <a:pPr algn="ctr"/>
                    <a:r>
                      <a:rPr lang="en-US" sz="14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For</a:t>
                    </a:r>
                  </a:p>
                  <a:p>
                    <a:pPr algn="ctr"/>
                    <a:r>
                      <a:rPr lang="en-US" sz="1400" b="1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Cert</a:t>
                    </a:r>
                  </a:p>
                </p:txBody>
              </p:sp>
            </p:grpSp>
          </p:grpSp>
        </p:grpSp>
        <p:sp>
          <p:nvSpPr>
            <p:cNvPr id="1056805" name="Text Box 37"/>
            <p:cNvSpPr txBox="1">
              <a:spLocks noChangeArrowheads="1"/>
            </p:cNvSpPr>
            <p:nvPr/>
          </p:nvSpPr>
          <p:spPr bwMode="invGray">
            <a:xfrm>
              <a:off x="2568" y="1056"/>
              <a:ext cx="11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OCSP Response</a:t>
              </a:r>
            </a:p>
          </p:txBody>
        </p:sp>
      </p:grpSp>
      <p:grpSp>
        <p:nvGrpSpPr>
          <p:cNvPr id="1056806" name="Group 38"/>
          <p:cNvGrpSpPr>
            <a:grpSpLocks/>
          </p:cNvGrpSpPr>
          <p:nvPr/>
        </p:nvGrpSpPr>
        <p:grpSpPr bwMode="auto">
          <a:xfrm>
            <a:off x="2971800" y="5562600"/>
            <a:ext cx="3124200" cy="488950"/>
            <a:chOff x="1872" y="3504"/>
            <a:chExt cx="1968" cy="308"/>
          </a:xfrm>
        </p:grpSpPr>
        <p:sp>
          <p:nvSpPr>
            <p:cNvPr id="1056807" name="Line 39"/>
            <p:cNvSpPr>
              <a:spLocks noChangeShapeType="1"/>
            </p:cNvSpPr>
            <p:nvPr/>
          </p:nvSpPr>
          <p:spPr bwMode="invGray">
            <a:xfrm flipH="1">
              <a:off x="1872" y="3504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56808" name="Text Box 40"/>
            <p:cNvSpPr txBox="1">
              <a:spLocks noChangeArrowheads="1"/>
            </p:cNvSpPr>
            <p:nvPr/>
          </p:nvSpPr>
          <p:spPr bwMode="invGray">
            <a:xfrm>
              <a:off x="2051" y="3600"/>
              <a:ext cx="14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Transaction Response</a:t>
              </a:r>
            </a:p>
          </p:txBody>
        </p:sp>
      </p:grpSp>
      <p:grpSp>
        <p:nvGrpSpPr>
          <p:cNvPr id="1056809" name="Group 41"/>
          <p:cNvGrpSpPr>
            <a:grpSpLocks/>
          </p:cNvGrpSpPr>
          <p:nvPr/>
        </p:nvGrpSpPr>
        <p:grpSpPr bwMode="auto">
          <a:xfrm>
            <a:off x="2970213" y="4419600"/>
            <a:ext cx="3125787" cy="835025"/>
            <a:chOff x="1871" y="2784"/>
            <a:chExt cx="1969" cy="526"/>
          </a:xfrm>
        </p:grpSpPr>
        <p:sp>
          <p:nvSpPr>
            <p:cNvPr id="1056810" name="Line 42"/>
            <p:cNvSpPr>
              <a:spLocks noChangeShapeType="1"/>
            </p:cNvSpPr>
            <p:nvPr/>
          </p:nvSpPr>
          <p:spPr bwMode="invGray">
            <a:xfrm>
              <a:off x="1871" y="3310"/>
              <a:ext cx="19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056811" name="Group 43"/>
            <p:cNvGrpSpPr>
              <a:grpSpLocks/>
            </p:cNvGrpSpPr>
            <p:nvPr/>
          </p:nvGrpSpPr>
          <p:grpSpPr bwMode="auto">
            <a:xfrm>
              <a:off x="2165" y="2784"/>
              <a:ext cx="1627" cy="486"/>
              <a:chOff x="2069" y="2784"/>
              <a:chExt cx="1627" cy="486"/>
            </a:xfrm>
          </p:grpSpPr>
          <p:grpSp>
            <p:nvGrpSpPr>
              <p:cNvPr id="1056812" name="Group 44"/>
              <p:cNvGrpSpPr>
                <a:grpSpLocks/>
              </p:cNvGrpSpPr>
              <p:nvPr/>
            </p:nvGrpSpPr>
            <p:grpSpPr bwMode="auto">
              <a:xfrm>
                <a:off x="3062" y="2784"/>
                <a:ext cx="634" cy="486"/>
                <a:chOff x="1023" y="3276"/>
                <a:chExt cx="1008" cy="818"/>
              </a:xfrm>
            </p:grpSpPr>
            <p:grpSp>
              <p:nvGrpSpPr>
                <p:cNvPr id="1056813" name="Group 45"/>
                <p:cNvGrpSpPr>
                  <a:grpSpLocks/>
                </p:cNvGrpSpPr>
                <p:nvPr/>
              </p:nvGrpSpPr>
              <p:grpSpPr bwMode="auto">
                <a:xfrm>
                  <a:off x="1023" y="3276"/>
                  <a:ext cx="982" cy="818"/>
                  <a:chOff x="1798" y="1920"/>
                  <a:chExt cx="2656" cy="2161"/>
                </a:xfrm>
              </p:grpSpPr>
              <p:sp>
                <p:nvSpPr>
                  <p:cNvPr id="1056814" name="Freeform 46"/>
                  <p:cNvSpPr>
                    <a:spLocks/>
                  </p:cNvSpPr>
                  <p:nvPr/>
                </p:nvSpPr>
                <p:spPr bwMode="auto">
                  <a:xfrm>
                    <a:off x="1853" y="3869"/>
                    <a:ext cx="381" cy="212"/>
                  </a:xfrm>
                  <a:custGeom>
                    <a:avLst/>
                    <a:gdLst>
                      <a:gd name="T0" fmla="*/ 243 w 381"/>
                      <a:gd name="T1" fmla="*/ 0 h 212"/>
                      <a:gd name="T2" fmla="*/ 50 w 381"/>
                      <a:gd name="T3" fmla="*/ 18 h 212"/>
                      <a:gd name="T4" fmla="*/ 30 w 381"/>
                      <a:gd name="T5" fmla="*/ 33 h 212"/>
                      <a:gd name="T6" fmla="*/ 19 w 381"/>
                      <a:gd name="T7" fmla="*/ 48 h 212"/>
                      <a:gd name="T8" fmla="*/ 7 w 381"/>
                      <a:gd name="T9" fmla="*/ 66 h 212"/>
                      <a:gd name="T10" fmla="*/ 0 w 381"/>
                      <a:gd name="T11" fmla="*/ 95 h 212"/>
                      <a:gd name="T12" fmla="*/ 0 w 381"/>
                      <a:gd name="T13" fmla="*/ 129 h 212"/>
                      <a:gd name="T14" fmla="*/ 7 w 381"/>
                      <a:gd name="T15" fmla="*/ 146 h 212"/>
                      <a:gd name="T16" fmla="*/ 19 w 381"/>
                      <a:gd name="T17" fmla="*/ 166 h 212"/>
                      <a:gd name="T18" fmla="*/ 39 w 381"/>
                      <a:gd name="T19" fmla="*/ 183 h 212"/>
                      <a:gd name="T20" fmla="*/ 62 w 381"/>
                      <a:gd name="T21" fmla="*/ 198 h 212"/>
                      <a:gd name="T22" fmla="*/ 86 w 381"/>
                      <a:gd name="T23" fmla="*/ 205 h 212"/>
                      <a:gd name="T24" fmla="*/ 108 w 381"/>
                      <a:gd name="T25" fmla="*/ 209 h 212"/>
                      <a:gd name="T26" fmla="*/ 135 w 381"/>
                      <a:gd name="T27" fmla="*/ 211 h 212"/>
                      <a:gd name="T28" fmla="*/ 132 w 381"/>
                      <a:gd name="T29" fmla="*/ 209 h 212"/>
                      <a:gd name="T30" fmla="*/ 283 w 381"/>
                      <a:gd name="T31" fmla="*/ 195 h 212"/>
                      <a:gd name="T32" fmla="*/ 380 w 381"/>
                      <a:gd name="T33" fmla="*/ 0 h 212"/>
                      <a:gd name="T34" fmla="*/ 243 w 381"/>
                      <a:gd name="T35" fmla="*/ 0 h 2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381" h="212">
                        <a:moveTo>
                          <a:pt x="243" y="0"/>
                        </a:moveTo>
                        <a:lnTo>
                          <a:pt x="50" y="18"/>
                        </a:lnTo>
                        <a:lnTo>
                          <a:pt x="30" y="33"/>
                        </a:lnTo>
                        <a:lnTo>
                          <a:pt x="19" y="48"/>
                        </a:lnTo>
                        <a:lnTo>
                          <a:pt x="7" y="66"/>
                        </a:lnTo>
                        <a:lnTo>
                          <a:pt x="0" y="95"/>
                        </a:lnTo>
                        <a:lnTo>
                          <a:pt x="0" y="129"/>
                        </a:lnTo>
                        <a:lnTo>
                          <a:pt x="7" y="146"/>
                        </a:lnTo>
                        <a:lnTo>
                          <a:pt x="19" y="166"/>
                        </a:lnTo>
                        <a:lnTo>
                          <a:pt x="39" y="183"/>
                        </a:lnTo>
                        <a:lnTo>
                          <a:pt x="62" y="198"/>
                        </a:lnTo>
                        <a:lnTo>
                          <a:pt x="86" y="205"/>
                        </a:lnTo>
                        <a:lnTo>
                          <a:pt x="108" y="209"/>
                        </a:lnTo>
                        <a:lnTo>
                          <a:pt x="135" y="211"/>
                        </a:lnTo>
                        <a:lnTo>
                          <a:pt x="132" y="209"/>
                        </a:lnTo>
                        <a:lnTo>
                          <a:pt x="283" y="195"/>
                        </a:lnTo>
                        <a:lnTo>
                          <a:pt x="380" y="0"/>
                        </a:lnTo>
                        <a:lnTo>
                          <a:pt x="243" y="0"/>
                        </a:lnTo>
                      </a:path>
                    </a:pathLst>
                  </a:custGeom>
                  <a:solidFill>
                    <a:srgbClr val="FF9933"/>
                  </a:solidFill>
                  <a:ln w="254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815" name="Freeform 47"/>
                  <p:cNvSpPr>
                    <a:spLocks/>
                  </p:cNvSpPr>
                  <p:nvPr/>
                </p:nvSpPr>
                <p:spPr bwMode="auto">
                  <a:xfrm>
                    <a:off x="2327" y="1920"/>
                    <a:ext cx="2127" cy="2159"/>
                  </a:xfrm>
                  <a:custGeom>
                    <a:avLst/>
                    <a:gdLst>
                      <a:gd name="T0" fmla="*/ 118 w 2127"/>
                      <a:gd name="T1" fmla="*/ 8 h 2159"/>
                      <a:gd name="T2" fmla="*/ 76 w 2127"/>
                      <a:gd name="T3" fmla="*/ 37 h 2159"/>
                      <a:gd name="T4" fmla="*/ 22 w 2127"/>
                      <a:gd name="T5" fmla="*/ 97 h 2159"/>
                      <a:gd name="T6" fmla="*/ 3 w 2127"/>
                      <a:gd name="T7" fmla="*/ 159 h 2159"/>
                      <a:gd name="T8" fmla="*/ 0 w 2127"/>
                      <a:gd name="T9" fmla="*/ 233 h 2159"/>
                      <a:gd name="T10" fmla="*/ 9 w 2127"/>
                      <a:gd name="T11" fmla="*/ 296 h 2159"/>
                      <a:gd name="T12" fmla="*/ 36 w 2127"/>
                      <a:gd name="T13" fmla="*/ 397 h 2159"/>
                      <a:gd name="T14" fmla="*/ 112 w 2127"/>
                      <a:gd name="T15" fmla="*/ 568 h 2159"/>
                      <a:gd name="T16" fmla="*/ 202 w 2127"/>
                      <a:gd name="T17" fmla="*/ 760 h 2159"/>
                      <a:gd name="T18" fmla="*/ 287 w 2127"/>
                      <a:gd name="T19" fmla="*/ 957 h 2159"/>
                      <a:gd name="T20" fmla="*/ 350 w 2127"/>
                      <a:gd name="T21" fmla="*/ 1214 h 2159"/>
                      <a:gd name="T22" fmla="*/ 389 w 2127"/>
                      <a:gd name="T23" fmla="*/ 1524 h 2159"/>
                      <a:gd name="T24" fmla="*/ 409 w 2127"/>
                      <a:gd name="T25" fmla="*/ 1746 h 2159"/>
                      <a:gd name="T26" fmla="*/ 409 w 2127"/>
                      <a:gd name="T27" fmla="*/ 1914 h 2159"/>
                      <a:gd name="T28" fmla="*/ 382 w 2127"/>
                      <a:gd name="T29" fmla="*/ 2039 h 2159"/>
                      <a:gd name="T30" fmla="*/ 350 w 2127"/>
                      <a:gd name="T31" fmla="*/ 2111 h 2159"/>
                      <a:gd name="T32" fmla="*/ 320 w 2127"/>
                      <a:gd name="T33" fmla="*/ 2146 h 2159"/>
                      <a:gd name="T34" fmla="*/ 494 w 2127"/>
                      <a:gd name="T35" fmla="*/ 2140 h 2159"/>
                      <a:gd name="T36" fmla="*/ 1163 w 2127"/>
                      <a:gd name="T37" fmla="*/ 2057 h 2159"/>
                      <a:gd name="T38" fmla="*/ 1771 w 2127"/>
                      <a:gd name="T39" fmla="*/ 2010 h 2159"/>
                      <a:gd name="T40" fmla="*/ 2022 w 2127"/>
                      <a:gd name="T41" fmla="*/ 2016 h 2159"/>
                      <a:gd name="T42" fmla="*/ 2074 w 2127"/>
                      <a:gd name="T43" fmla="*/ 1979 h 2159"/>
                      <a:gd name="T44" fmla="*/ 2109 w 2127"/>
                      <a:gd name="T45" fmla="*/ 1897 h 2159"/>
                      <a:gd name="T46" fmla="*/ 2126 w 2127"/>
                      <a:gd name="T47" fmla="*/ 1783 h 2159"/>
                      <a:gd name="T48" fmla="*/ 2122 w 2127"/>
                      <a:gd name="T49" fmla="*/ 1635 h 2159"/>
                      <a:gd name="T50" fmla="*/ 2099 w 2127"/>
                      <a:gd name="T51" fmla="*/ 1417 h 2159"/>
                      <a:gd name="T52" fmla="*/ 2028 w 2127"/>
                      <a:gd name="T53" fmla="*/ 1137 h 2159"/>
                      <a:gd name="T54" fmla="*/ 1945 w 2127"/>
                      <a:gd name="T55" fmla="*/ 886 h 2159"/>
                      <a:gd name="T56" fmla="*/ 1848 w 2127"/>
                      <a:gd name="T57" fmla="*/ 653 h 2159"/>
                      <a:gd name="T58" fmla="*/ 1739 w 2127"/>
                      <a:gd name="T59" fmla="*/ 396 h 2159"/>
                      <a:gd name="T60" fmla="*/ 1702 w 2127"/>
                      <a:gd name="T61" fmla="*/ 282 h 2159"/>
                      <a:gd name="T62" fmla="*/ 1696 w 2127"/>
                      <a:gd name="T63" fmla="*/ 194 h 2159"/>
                      <a:gd name="T64" fmla="*/ 1739 w 2127"/>
                      <a:gd name="T65" fmla="*/ 19 h 2159"/>
                      <a:gd name="T66" fmla="*/ 133 w 2127"/>
                      <a:gd name="T67" fmla="*/ 5 h 21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2127" h="2159">
                        <a:moveTo>
                          <a:pt x="133" y="5"/>
                        </a:moveTo>
                        <a:lnTo>
                          <a:pt x="118" y="8"/>
                        </a:lnTo>
                        <a:lnTo>
                          <a:pt x="100" y="17"/>
                        </a:lnTo>
                        <a:lnTo>
                          <a:pt x="76" y="37"/>
                        </a:lnTo>
                        <a:lnTo>
                          <a:pt x="45" y="66"/>
                        </a:lnTo>
                        <a:lnTo>
                          <a:pt x="22" y="97"/>
                        </a:lnTo>
                        <a:lnTo>
                          <a:pt x="9" y="130"/>
                        </a:lnTo>
                        <a:lnTo>
                          <a:pt x="3" y="159"/>
                        </a:lnTo>
                        <a:lnTo>
                          <a:pt x="0" y="197"/>
                        </a:lnTo>
                        <a:lnTo>
                          <a:pt x="0" y="233"/>
                        </a:lnTo>
                        <a:lnTo>
                          <a:pt x="4" y="264"/>
                        </a:lnTo>
                        <a:lnTo>
                          <a:pt x="9" y="296"/>
                        </a:lnTo>
                        <a:lnTo>
                          <a:pt x="15" y="323"/>
                        </a:lnTo>
                        <a:lnTo>
                          <a:pt x="36" y="397"/>
                        </a:lnTo>
                        <a:lnTo>
                          <a:pt x="67" y="479"/>
                        </a:lnTo>
                        <a:lnTo>
                          <a:pt x="112" y="568"/>
                        </a:lnTo>
                        <a:lnTo>
                          <a:pt x="158" y="671"/>
                        </a:lnTo>
                        <a:lnTo>
                          <a:pt x="202" y="760"/>
                        </a:lnTo>
                        <a:lnTo>
                          <a:pt x="241" y="850"/>
                        </a:lnTo>
                        <a:lnTo>
                          <a:pt x="287" y="957"/>
                        </a:lnTo>
                        <a:lnTo>
                          <a:pt x="324" y="1095"/>
                        </a:lnTo>
                        <a:lnTo>
                          <a:pt x="350" y="1214"/>
                        </a:lnTo>
                        <a:lnTo>
                          <a:pt x="377" y="1364"/>
                        </a:lnTo>
                        <a:lnTo>
                          <a:pt x="389" y="1524"/>
                        </a:lnTo>
                        <a:lnTo>
                          <a:pt x="409" y="1668"/>
                        </a:lnTo>
                        <a:lnTo>
                          <a:pt x="409" y="1746"/>
                        </a:lnTo>
                        <a:lnTo>
                          <a:pt x="409" y="1848"/>
                        </a:lnTo>
                        <a:lnTo>
                          <a:pt x="409" y="1914"/>
                        </a:lnTo>
                        <a:lnTo>
                          <a:pt x="403" y="1976"/>
                        </a:lnTo>
                        <a:lnTo>
                          <a:pt x="382" y="2039"/>
                        </a:lnTo>
                        <a:lnTo>
                          <a:pt x="369" y="2077"/>
                        </a:lnTo>
                        <a:lnTo>
                          <a:pt x="350" y="2111"/>
                        </a:lnTo>
                        <a:lnTo>
                          <a:pt x="331" y="2133"/>
                        </a:lnTo>
                        <a:lnTo>
                          <a:pt x="320" y="2146"/>
                        </a:lnTo>
                        <a:lnTo>
                          <a:pt x="306" y="2158"/>
                        </a:lnTo>
                        <a:lnTo>
                          <a:pt x="494" y="2140"/>
                        </a:lnTo>
                        <a:lnTo>
                          <a:pt x="861" y="2093"/>
                        </a:lnTo>
                        <a:lnTo>
                          <a:pt x="1163" y="2057"/>
                        </a:lnTo>
                        <a:lnTo>
                          <a:pt x="1512" y="2022"/>
                        </a:lnTo>
                        <a:lnTo>
                          <a:pt x="1771" y="2010"/>
                        </a:lnTo>
                        <a:lnTo>
                          <a:pt x="1970" y="2016"/>
                        </a:lnTo>
                        <a:lnTo>
                          <a:pt x="2022" y="2016"/>
                        </a:lnTo>
                        <a:lnTo>
                          <a:pt x="2055" y="2010"/>
                        </a:lnTo>
                        <a:lnTo>
                          <a:pt x="2074" y="1979"/>
                        </a:lnTo>
                        <a:lnTo>
                          <a:pt x="2094" y="1947"/>
                        </a:lnTo>
                        <a:lnTo>
                          <a:pt x="2109" y="1897"/>
                        </a:lnTo>
                        <a:lnTo>
                          <a:pt x="2118" y="1839"/>
                        </a:lnTo>
                        <a:lnTo>
                          <a:pt x="2126" y="1783"/>
                        </a:lnTo>
                        <a:lnTo>
                          <a:pt x="2126" y="1699"/>
                        </a:lnTo>
                        <a:lnTo>
                          <a:pt x="2122" y="1635"/>
                        </a:lnTo>
                        <a:lnTo>
                          <a:pt x="2118" y="1530"/>
                        </a:lnTo>
                        <a:lnTo>
                          <a:pt x="2099" y="1417"/>
                        </a:lnTo>
                        <a:lnTo>
                          <a:pt x="2067" y="1271"/>
                        </a:lnTo>
                        <a:lnTo>
                          <a:pt x="2028" y="1137"/>
                        </a:lnTo>
                        <a:lnTo>
                          <a:pt x="1996" y="1017"/>
                        </a:lnTo>
                        <a:lnTo>
                          <a:pt x="1945" y="886"/>
                        </a:lnTo>
                        <a:lnTo>
                          <a:pt x="1893" y="766"/>
                        </a:lnTo>
                        <a:lnTo>
                          <a:pt x="1848" y="653"/>
                        </a:lnTo>
                        <a:lnTo>
                          <a:pt x="1776" y="491"/>
                        </a:lnTo>
                        <a:lnTo>
                          <a:pt x="1739" y="396"/>
                        </a:lnTo>
                        <a:lnTo>
                          <a:pt x="1715" y="332"/>
                        </a:lnTo>
                        <a:lnTo>
                          <a:pt x="1702" y="282"/>
                        </a:lnTo>
                        <a:lnTo>
                          <a:pt x="1696" y="235"/>
                        </a:lnTo>
                        <a:lnTo>
                          <a:pt x="1696" y="194"/>
                        </a:lnTo>
                        <a:lnTo>
                          <a:pt x="1725" y="49"/>
                        </a:lnTo>
                        <a:lnTo>
                          <a:pt x="1739" y="19"/>
                        </a:lnTo>
                        <a:lnTo>
                          <a:pt x="154" y="0"/>
                        </a:lnTo>
                        <a:lnTo>
                          <a:pt x="133" y="5"/>
                        </a:lnTo>
                      </a:path>
                    </a:pathLst>
                  </a:custGeom>
                  <a:solidFill>
                    <a:srgbClr val="FF9933"/>
                  </a:solidFill>
                  <a:ln w="254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816" name="Freeform 48"/>
                  <p:cNvSpPr>
                    <a:spLocks/>
                  </p:cNvSpPr>
                  <p:nvPr/>
                </p:nvSpPr>
                <p:spPr bwMode="auto">
                  <a:xfrm>
                    <a:off x="1798" y="2020"/>
                    <a:ext cx="176" cy="141"/>
                  </a:xfrm>
                  <a:custGeom>
                    <a:avLst/>
                    <a:gdLst>
                      <a:gd name="T0" fmla="*/ 175 w 176"/>
                      <a:gd name="T1" fmla="*/ 10 h 141"/>
                      <a:gd name="T2" fmla="*/ 130 w 176"/>
                      <a:gd name="T3" fmla="*/ 128 h 141"/>
                      <a:gd name="T4" fmla="*/ 83 w 176"/>
                      <a:gd name="T5" fmla="*/ 140 h 141"/>
                      <a:gd name="T6" fmla="*/ 61 w 176"/>
                      <a:gd name="T7" fmla="*/ 138 h 141"/>
                      <a:gd name="T8" fmla="*/ 39 w 176"/>
                      <a:gd name="T9" fmla="*/ 130 h 141"/>
                      <a:gd name="T10" fmla="*/ 22 w 176"/>
                      <a:gd name="T11" fmla="*/ 116 h 141"/>
                      <a:gd name="T12" fmla="*/ 10 w 176"/>
                      <a:gd name="T13" fmla="*/ 103 h 141"/>
                      <a:gd name="T14" fmla="*/ 3 w 176"/>
                      <a:gd name="T15" fmla="*/ 85 h 141"/>
                      <a:gd name="T16" fmla="*/ 0 w 176"/>
                      <a:gd name="T17" fmla="*/ 69 h 141"/>
                      <a:gd name="T18" fmla="*/ 0 w 176"/>
                      <a:gd name="T19" fmla="*/ 48 h 141"/>
                      <a:gd name="T20" fmla="*/ 7 w 176"/>
                      <a:gd name="T21" fmla="*/ 34 h 141"/>
                      <a:gd name="T22" fmla="*/ 20 w 176"/>
                      <a:gd name="T23" fmla="*/ 22 h 141"/>
                      <a:gd name="T24" fmla="*/ 36 w 176"/>
                      <a:gd name="T25" fmla="*/ 12 h 141"/>
                      <a:gd name="T26" fmla="*/ 55 w 176"/>
                      <a:gd name="T27" fmla="*/ 7 h 141"/>
                      <a:gd name="T28" fmla="*/ 72 w 176"/>
                      <a:gd name="T29" fmla="*/ 4 h 141"/>
                      <a:gd name="T30" fmla="*/ 90 w 176"/>
                      <a:gd name="T31" fmla="*/ 1 h 141"/>
                      <a:gd name="T32" fmla="*/ 103 w 176"/>
                      <a:gd name="T33" fmla="*/ 1 h 141"/>
                      <a:gd name="T34" fmla="*/ 122 w 176"/>
                      <a:gd name="T35" fmla="*/ 0 h 141"/>
                      <a:gd name="T36" fmla="*/ 175 w 176"/>
                      <a:gd name="T37" fmla="*/ 1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76" h="141">
                        <a:moveTo>
                          <a:pt x="175" y="10"/>
                        </a:moveTo>
                        <a:lnTo>
                          <a:pt x="130" y="128"/>
                        </a:lnTo>
                        <a:lnTo>
                          <a:pt x="83" y="140"/>
                        </a:lnTo>
                        <a:lnTo>
                          <a:pt x="61" y="138"/>
                        </a:lnTo>
                        <a:lnTo>
                          <a:pt x="39" y="130"/>
                        </a:lnTo>
                        <a:lnTo>
                          <a:pt x="22" y="116"/>
                        </a:lnTo>
                        <a:lnTo>
                          <a:pt x="10" y="103"/>
                        </a:lnTo>
                        <a:lnTo>
                          <a:pt x="3" y="85"/>
                        </a:lnTo>
                        <a:lnTo>
                          <a:pt x="0" y="69"/>
                        </a:lnTo>
                        <a:lnTo>
                          <a:pt x="0" y="48"/>
                        </a:lnTo>
                        <a:lnTo>
                          <a:pt x="7" y="34"/>
                        </a:lnTo>
                        <a:lnTo>
                          <a:pt x="20" y="22"/>
                        </a:lnTo>
                        <a:lnTo>
                          <a:pt x="36" y="12"/>
                        </a:lnTo>
                        <a:lnTo>
                          <a:pt x="55" y="7"/>
                        </a:lnTo>
                        <a:lnTo>
                          <a:pt x="72" y="4"/>
                        </a:lnTo>
                        <a:lnTo>
                          <a:pt x="90" y="1"/>
                        </a:lnTo>
                        <a:lnTo>
                          <a:pt x="103" y="1"/>
                        </a:lnTo>
                        <a:lnTo>
                          <a:pt x="122" y="0"/>
                        </a:lnTo>
                        <a:lnTo>
                          <a:pt x="175" y="10"/>
                        </a:lnTo>
                      </a:path>
                    </a:pathLst>
                  </a:custGeom>
                  <a:solidFill>
                    <a:srgbClr val="FF9933"/>
                  </a:solidFill>
                  <a:ln w="254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817" name="Freeform 49"/>
                  <p:cNvSpPr>
                    <a:spLocks/>
                  </p:cNvSpPr>
                  <p:nvPr/>
                </p:nvSpPr>
                <p:spPr bwMode="auto">
                  <a:xfrm>
                    <a:off x="1866" y="2011"/>
                    <a:ext cx="124" cy="117"/>
                  </a:xfrm>
                  <a:custGeom>
                    <a:avLst/>
                    <a:gdLst>
                      <a:gd name="T0" fmla="*/ 0 w 124"/>
                      <a:gd name="T1" fmla="*/ 15 h 117"/>
                      <a:gd name="T2" fmla="*/ 22 w 124"/>
                      <a:gd name="T3" fmla="*/ 29 h 117"/>
                      <a:gd name="T4" fmla="*/ 33 w 124"/>
                      <a:gd name="T5" fmla="*/ 45 h 117"/>
                      <a:gd name="T6" fmla="*/ 39 w 124"/>
                      <a:gd name="T7" fmla="*/ 59 h 117"/>
                      <a:gd name="T8" fmla="*/ 39 w 124"/>
                      <a:gd name="T9" fmla="*/ 81 h 117"/>
                      <a:gd name="T10" fmla="*/ 35 w 124"/>
                      <a:gd name="T11" fmla="*/ 99 h 117"/>
                      <a:gd name="T12" fmla="*/ 22 w 124"/>
                      <a:gd name="T13" fmla="*/ 116 h 117"/>
                      <a:gd name="T14" fmla="*/ 123 w 124"/>
                      <a:gd name="T15" fmla="*/ 97 h 117"/>
                      <a:gd name="T16" fmla="*/ 114 w 124"/>
                      <a:gd name="T17" fmla="*/ 0 h 117"/>
                      <a:gd name="T18" fmla="*/ 0 w 124"/>
                      <a:gd name="T19" fmla="*/ 15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24" h="117">
                        <a:moveTo>
                          <a:pt x="0" y="15"/>
                        </a:moveTo>
                        <a:lnTo>
                          <a:pt x="22" y="29"/>
                        </a:lnTo>
                        <a:lnTo>
                          <a:pt x="33" y="45"/>
                        </a:lnTo>
                        <a:lnTo>
                          <a:pt x="39" y="59"/>
                        </a:lnTo>
                        <a:lnTo>
                          <a:pt x="39" y="81"/>
                        </a:lnTo>
                        <a:lnTo>
                          <a:pt x="35" y="99"/>
                        </a:lnTo>
                        <a:lnTo>
                          <a:pt x="22" y="116"/>
                        </a:lnTo>
                        <a:lnTo>
                          <a:pt x="123" y="97"/>
                        </a:lnTo>
                        <a:lnTo>
                          <a:pt x="114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F9933"/>
                  </a:solidFill>
                  <a:ln w="254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818" name="Freeform 50"/>
                  <p:cNvSpPr>
                    <a:spLocks/>
                  </p:cNvSpPr>
                  <p:nvPr/>
                </p:nvSpPr>
                <p:spPr bwMode="auto">
                  <a:xfrm>
                    <a:off x="1833" y="1921"/>
                    <a:ext cx="1779" cy="240"/>
                  </a:xfrm>
                  <a:custGeom>
                    <a:avLst/>
                    <a:gdLst>
                      <a:gd name="T0" fmla="*/ 1683 w 1779"/>
                      <a:gd name="T1" fmla="*/ 18 h 240"/>
                      <a:gd name="T2" fmla="*/ 0 w 1779"/>
                      <a:gd name="T3" fmla="*/ 0 h 240"/>
                      <a:gd name="T4" fmla="*/ 47 w 1779"/>
                      <a:gd name="T5" fmla="*/ 7 h 240"/>
                      <a:gd name="T6" fmla="*/ 63 w 1779"/>
                      <a:gd name="T7" fmla="*/ 12 h 240"/>
                      <a:gd name="T8" fmla="*/ 82 w 1779"/>
                      <a:gd name="T9" fmla="*/ 19 h 240"/>
                      <a:gd name="T10" fmla="*/ 94 w 1779"/>
                      <a:gd name="T11" fmla="*/ 30 h 240"/>
                      <a:gd name="T12" fmla="*/ 108 w 1779"/>
                      <a:gd name="T13" fmla="*/ 46 h 240"/>
                      <a:gd name="T14" fmla="*/ 114 w 1779"/>
                      <a:gd name="T15" fmla="*/ 65 h 240"/>
                      <a:gd name="T16" fmla="*/ 119 w 1779"/>
                      <a:gd name="T17" fmla="*/ 84 h 240"/>
                      <a:gd name="T18" fmla="*/ 120 w 1779"/>
                      <a:gd name="T19" fmla="*/ 105 h 240"/>
                      <a:gd name="T20" fmla="*/ 121 w 1779"/>
                      <a:gd name="T21" fmla="*/ 122 h 240"/>
                      <a:gd name="T22" fmla="*/ 119 w 1779"/>
                      <a:gd name="T23" fmla="*/ 146 h 240"/>
                      <a:gd name="T24" fmla="*/ 114 w 1779"/>
                      <a:gd name="T25" fmla="*/ 170 h 240"/>
                      <a:gd name="T26" fmla="*/ 102 w 1779"/>
                      <a:gd name="T27" fmla="*/ 192 h 240"/>
                      <a:gd name="T28" fmla="*/ 85 w 1779"/>
                      <a:gd name="T29" fmla="*/ 212 h 240"/>
                      <a:gd name="T30" fmla="*/ 62 w 1779"/>
                      <a:gd name="T31" fmla="*/ 226 h 240"/>
                      <a:gd name="T32" fmla="*/ 43 w 1779"/>
                      <a:gd name="T33" fmla="*/ 239 h 240"/>
                      <a:gd name="T34" fmla="*/ 154 w 1779"/>
                      <a:gd name="T35" fmla="*/ 227 h 240"/>
                      <a:gd name="T36" fmla="*/ 277 w 1779"/>
                      <a:gd name="T37" fmla="*/ 209 h 240"/>
                      <a:gd name="T38" fmla="*/ 471 w 1779"/>
                      <a:gd name="T39" fmla="*/ 198 h 240"/>
                      <a:gd name="T40" fmla="*/ 631 w 1779"/>
                      <a:gd name="T41" fmla="*/ 186 h 240"/>
                      <a:gd name="T42" fmla="*/ 825 w 1779"/>
                      <a:gd name="T43" fmla="*/ 186 h 240"/>
                      <a:gd name="T44" fmla="*/ 1038 w 1779"/>
                      <a:gd name="T45" fmla="*/ 192 h 240"/>
                      <a:gd name="T46" fmla="*/ 1301 w 1779"/>
                      <a:gd name="T47" fmla="*/ 198 h 240"/>
                      <a:gd name="T48" fmla="*/ 1554 w 1779"/>
                      <a:gd name="T49" fmla="*/ 215 h 240"/>
                      <a:gd name="T50" fmla="*/ 1657 w 1779"/>
                      <a:gd name="T51" fmla="*/ 233 h 240"/>
                      <a:gd name="T52" fmla="*/ 1687 w 1779"/>
                      <a:gd name="T53" fmla="*/ 237 h 240"/>
                      <a:gd name="T54" fmla="*/ 1718 w 1779"/>
                      <a:gd name="T55" fmla="*/ 238 h 240"/>
                      <a:gd name="T56" fmla="*/ 1741 w 1779"/>
                      <a:gd name="T57" fmla="*/ 233 h 240"/>
                      <a:gd name="T58" fmla="*/ 1759 w 1779"/>
                      <a:gd name="T59" fmla="*/ 215 h 240"/>
                      <a:gd name="T60" fmla="*/ 1770 w 1779"/>
                      <a:gd name="T61" fmla="*/ 193 h 240"/>
                      <a:gd name="T62" fmla="*/ 1777 w 1779"/>
                      <a:gd name="T63" fmla="*/ 175 h 240"/>
                      <a:gd name="T64" fmla="*/ 1778 w 1779"/>
                      <a:gd name="T65" fmla="*/ 153 h 240"/>
                      <a:gd name="T66" fmla="*/ 1774 w 1779"/>
                      <a:gd name="T67" fmla="*/ 116 h 240"/>
                      <a:gd name="T68" fmla="*/ 1766 w 1779"/>
                      <a:gd name="T69" fmla="*/ 92 h 240"/>
                      <a:gd name="T70" fmla="*/ 1753 w 1779"/>
                      <a:gd name="T71" fmla="*/ 68 h 240"/>
                      <a:gd name="T72" fmla="*/ 1741 w 1779"/>
                      <a:gd name="T73" fmla="*/ 51 h 240"/>
                      <a:gd name="T74" fmla="*/ 1727 w 1779"/>
                      <a:gd name="T75" fmla="*/ 39 h 240"/>
                      <a:gd name="T76" fmla="*/ 1707 w 1779"/>
                      <a:gd name="T77" fmla="*/ 25 h 240"/>
                      <a:gd name="T78" fmla="*/ 1683 w 1779"/>
                      <a:gd name="T79" fmla="*/ 18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1779" h="240">
                        <a:moveTo>
                          <a:pt x="1683" y="18"/>
                        </a:moveTo>
                        <a:lnTo>
                          <a:pt x="0" y="0"/>
                        </a:lnTo>
                        <a:lnTo>
                          <a:pt x="47" y="7"/>
                        </a:lnTo>
                        <a:lnTo>
                          <a:pt x="63" y="12"/>
                        </a:lnTo>
                        <a:lnTo>
                          <a:pt x="82" y="19"/>
                        </a:lnTo>
                        <a:lnTo>
                          <a:pt x="94" y="30"/>
                        </a:lnTo>
                        <a:lnTo>
                          <a:pt x="108" y="46"/>
                        </a:lnTo>
                        <a:lnTo>
                          <a:pt x="114" y="65"/>
                        </a:lnTo>
                        <a:lnTo>
                          <a:pt x="119" y="84"/>
                        </a:lnTo>
                        <a:lnTo>
                          <a:pt x="120" y="105"/>
                        </a:lnTo>
                        <a:lnTo>
                          <a:pt x="121" y="122"/>
                        </a:lnTo>
                        <a:lnTo>
                          <a:pt x="119" y="146"/>
                        </a:lnTo>
                        <a:lnTo>
                          <a:pt x="114" y="170"/>
                        </a:lnTo>
                        <a:lnTo>
                          <a:pt x="102" y="192"/>
                        </a:lnTo>
                        <a:lnTo>
                          <a:pt x="85" y="212"/>
                        </a:lnTo>
                        <a:lnTo>
                          <a:pt x="62" y="226"/>
                        </a:lnTo>
                        <a:lnTo>
                          <a:pt x="43" y="239"/>
                        </a:lnTo>
                        <a:lnTo>
                          <a:pt x="154" y="227"/>
                        </a:lnTo>
                        <a:lnTo>
                          <a:pt x="277" y="209"/>
                        </a:lnTo>
                        <a:lnTo>
                          <a:pt x="471" y="198"/>
                        </a:lnTo>
                        <a:lnTo>
                          <a:pt x="631" y="186"/>
                        </a:lnTo>
                        <a:lnTo>
                          <a:pt x="825" y="186"/>
                        </a:lnTo>
                        <a:lnTo>
                          <a:pt x="1038" y="192"/>
                        </a:lnTo>
                        <a:lnTo>
                          <a:pt x="1301" y="198"/>
                        </a:lnTo>
                        <a:lnTo>
                          <a:pt x="1554" y="215"/>
                        </a:lnTo>
                        <a:lnTo>
                          <a:pt x="1657" y="233"/>
                        </a:lnTo>
                        <a:lnTo>
                          <a:pt x="1687" y="237"/>
                        </a:lnTo>
                        <a:lnTo>
                          <a:pt x="1718" y="238"/>
                        </a:lnTo>
                        <a:lnTo>
                          <a:pt x="1741" y="233"/>
                        </a:lnTo>
                        <a:lnTo>
                          <a:pt x="1759" y="215"/>
                        </a:lnTo>
                        <a:lnTo>
                          <a:pt x="1770" y="193"/>
                        </a:lnTo>
                        <a:lnTo>
                          <a:pt x="1777" y="175"/>
                        </a:lnTo>
                        <a:lnTo>
                          <a:pt x="1778" y="153"/>
                        </a:lnTo>
                        <a:lnTo>
                          <a:pt x="1774" y="116"/>
                        </a:lnTo>
                        <a:lnTo>
                          <a:pt x="1766" y="92"/>
                        </a:lnTo>
                        <a:lnTo>
                          <a:pt x="1753" y="68"/>
                        </a:lnTo>
                        <a:lnTo>
                          <a:pt x="1741" y="51"/>
                        </a:lnTo>
                        <a:lnTo>
                          <a:pt x="1727" y="39"/>
                        </a:lnTo>
                        <a:lnTo>
                          <a:pt x="1707" y="25"/>
                        </a:lnTo>
                        <a:lnTo>
                          <a:pt x="1683" y="18"/>
                        </a:lnTo>
                      </a:path>
                    </a:pathLst>
                  </a:custGeom>
                  <a:solidFill>
                    <a:srgbClr val="FF9933"/>
                  </a:solidFill>
                  <a:ln w="254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6819" name="Rectangle 51"/>
                <p:cNvSpPr>
                  <a:spLocks noChangeArrowheads="1"/>
                </p:cNvSpPr>
                <p:nvPr/>
              </p:nvSpPr>
              <p:spPr bwMode="auto">
                <a:xfrm>
                  <a:off x="1197" y="3421"/>
                  <a:ext cx="834" cy="3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3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sz="1600" b="1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Cert</a:t>
                  </a:r>
                  <a:endParaRPr lang="en-US" sz="20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1056820" name="Text Box 52"/>
              <p:cNvSpPr txBox="1">
                <a:spLocks noChangeArrowheads="1"/>
              </p:cNvSpPr>
              <p:nvPr/>
            </p:nvSpPr>
            <p:spPr bwMode="invGray">
              <a:xfrm>
                <a:off x="2982" y="2928"/>
                <a:ext cx="19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</a:p>
            </p:txBody>
          </p:sp>
          <p:sp>
            <p:nvSpPr>
              <p:cNvPr id="1056821" name="AutoShape 53"/>
              <p:cNvSpPr>
                <a:spLocks noChangeArrowheads="1"/>
              </p:cNvSpPr>
              <p:nvPr/>
            </p:nvSpPr>
            <p:spPr bwMode="invGray">
              <a:xfrm>
                <a:off x="2069" y="2882"/>
                <a:ext cx="912" cy="289"/>
              </a:xfrm>
              <a:prstGeom prst="ribbon2">
                <a:avLst>
                  <a:gd name="adj1" fmla="val 21875"/>
                  <a:gd name="adj2" fmla="val 56074"/>
                </a:avLst>
              </a:prstGeom>
              <a:gradFill rotWithShape="0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lin ang="5400000" scaled="1"/>
              </a:gradFill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6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Transaction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1214414" y="423493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①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7542" y="2987675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②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4333" y="4888468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③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3614" y="4419957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④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9900" y="1701441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⑤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5150" y="55626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⑥</a:t>
            </a:r>
          </a:p>
        </p:txBody>
      </p:sp>
    </p:spTree>
    <p:extLst>
      <p:ext uri="{BB962C8B-B14F-4D97-AF65-F5344CB8AC3E}">
        <p14:creationId xmlns:p14="http://schemas.microsoft.com/office/powerpoint/2010/main" val="157081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thoughts on Revocation</a:t>
            </a:r>
            <a:endParaRPr lang="en-US"/>
          </a:p>
        </p:txBody>
      </p:sp>
      <p:sp>
        <p:nvSpPr>
          <p:cNvPr id="737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From a financial standpoint, it’s the revocation data that is valuable, not the issued certificate itself.</a:t>
            </a:r>
          </a:p>
          <a:p>
            <a:pPr lvl="1"/>
            <a:r>
              <a:rPr lang="en-US" dirty="0" smtClean="0"/>
              <a:t>For high-valued financial transactions, seller wants to know your cert is good right now.</a:t>
            </a:r>
          </a:p>
          <a:p>
            <a:pPr lvl="1"/>
            <a:r>
              <a:rPr lang="en-US" dirty="0" smtClean="0"/>
              <a:t>This is similar to credit cards, where the merchant wants the card authorized “right now” at the point-of-sale.</a:t>
            </a:r>
          </a:p>
          <a:p>
            <a:r>
              <a:rPr lang="en-US" sz="2800" dirty="0" smtClean="0"/>
              <a:t>Card authorizations transfer risk from merchant to bank – thus they’re worth $$$.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1A2-533C-4D4D-975B-5BD78FEF325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err="1" smtClean="0"/>
              <a:t>Charrette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How would you design a transit fare card system?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766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Fare Card System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RFID card for each rider</a:t>
            </a:r>
          </a:p>
          <a:p>
            <a:r>
              <a:rPr lang="en-US" sz="3600" dirty="0"/>
              <a:t>R</a:t>
            </a:r>
            <a:r>
              <a:rPr lang="en-US" sz="3600" dirty="0" smtClean="0"/>
              <a:t>eaders on each vehicle and/or transit station (Internet connected?)</a:t>
            </a:r>
          </a:p>
          <a:p>
            <a:r>
              <a:rPr lang="en-US" sz="3600" dirty="0" smtClean="0"/>
              <a:t>Card purchase/payment machines</a:t>
            </a:r>
          </a:p>
          <a:p>
            <a:r>
              <a:rPr lang="en-US" sz="3600" dirty="0" smtClean="0"/>
              <a:t>A web portal for riders to manage and/or enrich their cards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  <a:p>
            <a:r>
              <a:rPr lang="en-US" sz="2400" dirty="0" smtClean="0"/>
              <a:t>Power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  <a:p>
            <a:r>
              <a:rPr lang="en-US" sz="2400" dirty="0" smtClean="0"/>
              <a:t>Power Analysis</a:t>
            </a:r>
          </a:p>
          <a:p>
            <a:r>
              <a:rPr lang="en-US" sz="2400" dirty="0" smtClean="0"/>
              <a:t>Electromagnetic Emissions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Side-Channel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Some attack vectors …</a:t>
            </a:r>
          </a:p>
          <a:p>
            <a:r>
              <a:rPr lang="en-US" sz="2400" dirty="0" smtClean="0"/>
              <a:t>Fault Attacks</a:t>
            </a:r>
          </a:p>
          <a:p>
            <a:r>
              <a:rPr lang="en-US" sz="2400" dirty="0" smtClean="0"/>
              <a:t>Timing Attacks</a:t>
            </a:r>
          </a:p>
          <a:p>
            <a:r>
              <a:rPr lang="en-US" sz="2400" dirty="0" smtClean="0"/>
              <a:t>Cache Attacks</a:t>
            </a:r>
          </a:p>
          <a:p>
            <a:r>
              <a:rPr lang="en-US" sz="2400" dirty="0" smtClean="0"/>
              <a:t>Power Analysis</a:t>
            </a:r>
          </a:p>
          <a:p>
            <a:r>
              <a:rPr lang="en-US" sz="2400" dirty="0" smtClean="0"/>
              <a:t>Electromagnetic Emissions</a:t>
            </a:r>
          </a:p>
          <a:p>
            <a:r>
              <a:rPr lang="en-US" sz="2400" dirty="0" smtClean="0"/>
              <a:t>Acoustic Emissions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165dd42e-7366-40fd-9bb6-7f5095a97c5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8144</TotalTime>
  <Words>2174</Words>
  <Application>Microsoft Office PowerPoint</Application>
  <PresentationFormat>On-screen Show (4:3)</PresentationFormat>
  <Paragraphs>467</Paragraphs>
  <Slides>57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Flow</vt:lpstr>
      <vt:lpstr>Practical Aspects of        Modern Cryptography</vt:lpstr>
      <vt:lpstr>Side-Channel Attacks</vt:lpstr>
      <vt:lpstr>Side-Channel Attacks</vt:lpstr>
      <vt:lpstr>Side-Channel Attacks</vt:lpstr>
      <vt:lpstr>Side-Channel Attacks</vt:lpstr>
      <vt:lpstr>Side-Channel Attacks</vt:lpstr>
      <vt:lpstr>Side-Channel Attacks</vt:lpstr>
      <vt:lpstr>Side-Channel Attacks</vt:lpstr>
      <vt:lpstr>Side-Channel Attacks</vt:lpstr>
      <vt:lpstr>Side-Channel Attacks</vt:lpstr>
      <vt:lpstr>Side-Channel Attacks</vt:lpstr>
      <vt:lpstr>Fault Attacks</vt:lpstr>
      <vt:lpstr>Fault Attacks</vt:lpstr>
      <vt:lpstr>Fault Attacks</vt:lpstr>
      <vt:lpstr>Fault Attacks</vt:lpstr>
      <vt:lpstr>Fault Attacks</vt:lpstr>
      <vt:lpstr>Fault Attacks</vt:lpstr>
      <vt:lpstr>Fault Attacks</vt:lpstr>
      <vt:lpstr>Timing Attacks</vt:lpstr>
      <vt:lpstr>Timing Attacks</vt:lpstr>
      <vt:lpstr>Timing Attacks</vt:lpstr>
      <vt:lpstr>Timing Attacks</vt:lpstr>
      <vt:lpstr>Timing Attacks</vt:lpstr>
      <vt:lpstr>Timing Attacks</vt:lpstr>
      <vt:lpstr>Cache Attacks</vt:lpstr>
      <vt:lpstr>Cache Attacks</vt:lpstr>
      <vt:lpstr>Power Analysis</vt:lpstr>
      <vt:lpstr>Power Analysis</vt:lpstr>
      <vt:lpstr>Electromagnetic Emissions</vt:lpstr>
      <vt:lpstr>Electromagnetic Emissions</vt:lpstr>
      <vt:lpstr>Acoustic Emissions</vt:lpstr>
      <vt:lpstr>Acoustic Emissions</vt:lpstr>
      <vt:lpstr>Information Disclosures</vt:lpstr>
      <vt:lpstr>Information Disclosures</vt:lpstr>
      <vt:lpstr>Information Disclosures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</vt:lpstr>
      <vt:lpstr>Certificate Revocation Lists</vt:lpstr>
      <vt:lpstr>The Problem with CRLs</vt:lpstr>
      <vt:lpstr>More Problems with CRLs</vt:lpstr>
      <vt:lpstr>Yet More Problems with CRLs</vt:lpstr>
      <vt:lpstr>Even More Problems with CRLs</vt:lpstr>
      <vt:lpstr>Short-Lived Certificates</vt:lpstr>
      <vt:lpstr>CRLs vs. OCSP Responses</vt:lpstr>
      <vt:lpstr>Online Status Checking</vt:lpstr>
      <vt:lpstr>OCSP in Action</vt:lpstr>
      <vt:lpstr>Final thoughts on Revocation</vt:lpstr>
      <vt:lpstr>Design Charrette </vt:lpstr>
      <vt:lpstr>Fare Card System Elements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       Modern Cryptography</dc:title>
  <dc:creator>Josh Benaloh</dc:creator>
  <cp:lastModifiedBy>Fred Videon</cp:lastModifiedBy>
  <cp:revision>97</cp:revision>
  <dcterms:created xsi:type="dcterms:W3CDTF">2011-01-05T23:39:58Z</dcterms:created>
  <dcterms:modified xsi:type="dcterms:W3CDTF">2011-02-03T22:53:09Z</dcterms:modified>
</cp:coreProperties>
</file>