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9" r:id="rId1"/>
  </p:sldMasterIdLst>
  <p:notesMasterIdLst>
    <p:notesMasterId r:id="rId63"/>
  </p:notesMasterIdLst>
  <p:handoutMasterIdLst>
    <p:handoutMasterId r:id="rId64"/>
  </p:handoutMasterIdLst>
  <p:sldIdLst>
    <p:sldId id="3175" r:id="rId2"/>
    <p:sldId id="3387" r:id="rId3"/>
    <p:sldId id="3388" r:id="rId4"/>
    <p:sldId id="3389" r:id="rId5"/>
    <p:sldId id="3396" r:id="rId6"/>
    <p:sldId id="3405" r:id="rId7"/>
    <p:sldId id="3406" r:id="rId8"/>
    <p:sldId id="3224" r:id="rId9"/>
    <p:sldId id="3240" r:id="rId10"/>
    <p:sldId id="3429" r:id="rId11"/>
    <p:sldId id="3020" r:id="rId12"/>
    <p:sldId id="3025" r:id="rId13"/>
    <p:sldId id="3024" r:id="rId14"/>
    <p:sldId id="3021" r:id="rId15"/>
    <p:sldId id="3031" r:id="rId16"/>
    <p:sldId id="3032" r:id="rId17"/>
    <p:sldId id="3033" r:id="rId18"/>
    <p:sldId id="3034" r:id="rId19"/>
    <p:sldId id="3037" r:id="rId20"/>
    <p:sldId id="3437" r:id="rId21"/>
    <p:sldId id="3230" r:id="rId22"/>
    <p:sldId id="3273" r:id="rId23"/>
    <p:sldId id="3274" r:id="rId24"/>
    <p:sldId id="3242" r:id="rId25"/>
    <p:sldId id="3234" r:id="rId26"/>
    <p:sldId id="3430" r:id="rId27"/>
    <p:sldId id="3431" r:id="rId28"/>
    <p:sldId id="3306" r:id="rId29"/>
    <p:sldId id="3326" r:id="rId30"/>
    <p:sldId id="3314" r:id="rId31"/>
    <p:sldId id="3438" r:id="rId32"/>
    <p:sldId id="3247" r:id="rId33"/>
    <p:sldId id="3249" r:id="rId34"/>
    <p:sldId id="3271" r:id="rId35"/>
    <p:sldId id="3272" r:id="rId36"/>
    <p:sldId id="3295" r:id="rId37"/>
    <p:sldId id="3255" r:id="rId38"/>
    <p:sldId id="3256" r:id="rId39"/>
    <p:sldId id="3257" r:id="rId40"/>
    <p:sldId id="3258" r:id="rId41"/>
    <p:sldId id="3259" r:id="rId42"/>
    <p:sldId id="3261" r:id="rId43"/>
    <p:sldId id="3268" r:id="rId44"/>
    <p:sldId id="3294" r:id="rId45"/>
    <p:sldId id="3355" r:id="rId46"/>
    <p:sldId id="3356" r:id="rId47"/>
    <p:sldId id="3357" r:id="rId48"/>
    <p:sldId id="3358" r:id="rId49"/>
    <p:sldId id="3359" r:id="rId50"/>
    <p:sldId id="3360" r:id="rId51"/>
    <p:sldId id="3361" r:id="rId52"/>
    <p:sldId id="3362" r:id="rId53"/>
    <p:sldId id="3363" r:id="rId54"/>
    <p:sldId id="3364" r:id="rId55"/>
    <p:sldId id="3365" r:id="rId56"/>
    <p:sldId id="3366" r:id="rId57"/>
    <p:sldId id="3385" r:id="rId58"/>
    <p:sldId id="3382" r:id="rId59"/>
    <p:sldId id="3383" r:id="rId60"/>
    <p:sldId id="3384" r:id="rId61"/>
    <p:sldId id="3173" r:id="rId62"/>
  </p:sldIdLst>
  <p:sldSz cx="9144000" cy="6858000" type="screen4x3"/>
  <p:notesSz cx="7010400" cy="9296400"/>
  <p:embeddedFontLst>
    <p:embeddedFont>
      <p:font typeface="Calibri" pitchFamily="34" charset="0"/>
      <p:regular r:id="rId65"/>
      <p:bold r:id="rId66"/>
      <p:italic r:id="rId67"/>
      <p:boldItalic r:id="rId68"/>
    </p:embeddedFont>
    <p:embeddedFont>
      <p:font typeface="Math1Mono" pitchFamily="18" charset="2"/>
      <p:regular r:id="rId69"/>
      <p:bold r:id="rId70"/>
    </p:embeddedFont>
    <p:embeddedFont>
      <p:font typeface="新細明體" pitchFamily="18" charset="-120"/>
      <p:regular r:id="rId71"/>
    </p:embeddedFont>
    <p:embeddedFont>
      <p:font typeface="Arial Unicode MS" pitchFamily="34" charset="-128"/>
      <p:regular r:id="rId72"/>
    </p:embeddedFont>
    <p:embeddedFont>
      <p:font typeface="Math3Mono" pitchFamily="2" charset="2"/>
      <p:regular r:id="rId73"/>
      <p:bold r:id="rId74"/>
    </p:embeddedFont>
    <p:embeddedFont>
      <p:font typeface="Math1" pitchFamily="2" charset="2"/>
      <p:regular r:id="rId75"/>
      <p:bold r:id="rId76"/>
    </p:embeddedFont>
    <p:embeddedFont>
      <p:font typeface="Math3" pitchFamily="2" charset="2"/>
      <p:regular r:id="rId77"/>
      <p:bold r:id="rId78"/>
    </p:embeddedFont>
  </p:embeddedFontLst>
  <p:defaultTextStyle>
    <a:defPPr>
      <a:defRPr lang="en-US"/>
    </a:defPPr>
    <a:lvl1pPr algn="l" rtl="0" eaLnBrk="0" fontAlgn="base" hangingPunct="0">
      <a:spcBef>
        <a:spcPct val="0"/>
      </a:spcBef>
      <a:spcAft>
        <a:spcPct val="0"/>
      </a:spcAft>
      <a:defRPr sz="1000" kern="1200">
        <a:solidFill>
          <a:schemeClr val="tx1"/>
        </a:solidFill>
        <a:latin typeface="Courier New" pitchFamily="49" charset="0"/>
        <a:ea typeface="+mn-ea"/>
        <a:cs typeface="+mn-cs"/>
      </a:defRPr>
    </a:lvl1pPr>
    <a:lvl2pPr marL="457200" algn="l" rtl="0" eaLnBrk="0" fontAlgn="base" hangingPunct="0">
      <a:spcBef>
        <a:spcPct val="0"/>
      </a:spcBef>
      <a:spcAft>
        <a:spcPct val="0"/>
      </a:spcAft>
      <a:defRPr sz="1000" kern="1200">
        <a:solidFill>
          <a:schemeClr val="tx1"/>
        </a:solidFill>
        <a:latin typeface="Courier New" pitchFamily="49" charset="0"/>
        <a:ea typeface="+mn-ea"/>
        <a:cs typeface="+mn-cs"/>
      </a:defRPr>
    </a:lvl2pPr>
    <a:lvl3pPr marL="914400" algn="l" rtl="0" eaLnBrk="0" fontAlgn="base" hangingPunct="0">
      <a:spcBef>
        <a:spcPct val="0"/>
      </a:spcBef>
      <a:spcAft>
        <a:spcPct val="0"/>
      </a:spcAft>
      <a:defRPr sz="1000" kern="1200">
        <a:solidFill>
          <a:schemeClr val="tx1"/>
        </a:solidFill>
        <a:latin typeface="Courier New" pitchFamily="49" charset="0"/>
        <a:ea typeface="+mn-ea"/>
        <a:cs typeface="+mn-cs"/>
      </a:defRPr>
    </a:lvl3pPr>
    <a:lvl4pPr marL="1371600" algn="l" rtl="0" eaLnBrk="0" fontAlgn="base" hangingPunct="0">
      <a:spcBef>
        <a:spcPct val="0"/>
      </a:spcBef>
      <a:spcAft>
        <a:spcPct val="0"/>
      </a:spcAft>
      <a:defRPr sz="1000" kern="1200">
        <a:solidFill>
          <a:schemeClr val="tx1"/>
        </a:solidFill>
        <a:latin typeface="Courier New" pitchFamily="49" charset="0"/>
        <a:ea typeface="+mn-ea"/>
        <a:cs typeface="+mn-cs"/>
      </a:defRPr>
    </a:lvl4pPr>
    <a:lvl5pPr marL="1828800" algn="l" rtl="0" eaLnBrk="0" fontAlgn="base" hangingPunct="0">
      <a:spcBef>
        <a:spcPct val="0"/>
      </a:spcBef>
      <a:spcAft>
        <a:spcPct val="0"/>
      </a:spcAft>
      <a:defRPr sz="1000" kern="1200">
        <a:solidFill>
          <a:schemeClr val="tx1"/>
        </a:solidFill>
        <a:latin typeface="Courier New" pitchFamily="49" charset="0"/>
        <a:ea typeface="+mn-ea"/>
        <a:cs typeface="+mn-cs"/>
      </a:defRPr>
    </a:lvl5pPr>
    <a:lvl6pPr marL="2286000" algn="l" defTabSz="914400" rtl="0" eaLnBrk="1" latinLnBrk="0" hangingPunct="1">
      <a:defRPr sz="1000" kern="1200">
        <a:solidFill>
          <a:schemeClr val="tx1"/>
        </a:solidFill>
        <a:latin typeface="Courier New" pitchFamily="49" charset="0"/>
        <a:ea typeface="+mn-ea"/>
        <a:cs typeface="+mn-cs"/>
      </a:defRPr>
    </a:lvl6pPr>
    <a:lvl7pPr marL="2743200" algn="l" defTabSz="914400" rtl="0" eaLnBrk="1" latinLnBrk="0" hangingPunct="1">
      <a:defRPr sz="1000" kern="1200">
        <a:solidFill>
          <a:schemeClr val="tx1"/>
        </a:solidFill>
        <a:latin typeface="Courier New" pitchFamily="49" charset="0"/>
        <a:ea typeface="+mn-ea"/>
        <a:cs typeface="+mn-cs"/>
      </a:defRPr>
    </a:lvl7pPr>
    <a:lvl8pPr marL="3200400" algn="l" defTabSz="914400" rtl="0" eaLnBrk="1" latinLnBrk="0" hangingPunct="1">
      <a:defRPr sz="1000" kern="1200">
        <a:solidFill>
          <a:schemeClr val="tx1"/>
        </a:solidFill>
        <a:latin typeface="Courier New" pitchFamily="49" charset="0"/>
        <a:ea typeface="+mn-ea"/>
        <a:cs typeface="+mn-cs"/>
      </a:defRPr>
    </a:lvl8pPr>
    <a:lvl9pPr marL="3657600" algn="l" defTabSz="914400" rtl="0" eaLnBrk="1" latinLnBrk="0" hangingPunct="1">
      <a:defRPr sz="1000" kern="1200">
        <a:solidFill>
          <a:schemeClr val="tx1"/>
        </a:solidFill>
        <a:latin typeface="Courier New" pitchFamily="49"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66CC"/>
    <a:srgbClr val="66FF66"/>
    <a:srgbClr val="006600"/>
    <a:srgbClr val="008000"/>
    <a:srgbClr val="33CC33"/>
    <a:srgbClr val="00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527" autoAdjust="0"/>
    <p:restoredTop sz="98986" autoAdjust="0"/>
  </p:normalViewPr>
  <p:slideViewPr>
    <p:cSldViewPr>
      <p:cViewPr>
        <p:scale>
          <a:sx n="100" d="100"/>
          <a:sy n="100" d="100"/>
        </p:scale>
        <p:origin x="-576" y="46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2874" y="-108"/>
      </p:cViewPr>
      <p:guideLst>
        <p:guide orient="horz" pos="2927"/>
        <p:guide pos="2207"/>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font" Target="fonts/font4.fntdata"/><Relationship Id="rId76" Type="http://schemas.openxmlformats.org/officeDocument/2006/relationships/font" Target="fonts/font12.fntdata"/><Relationship Id="rId7" Type="http://schemas.openxmlformats.org/officeDocument/2006/relationships/slide" Target="slides/slide6.xml"/><Relationship Id="rId71"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74" Type="http://schemas.openxmlformats.org/officeDocument/2006/relationships/font" Target="fonts/font10.fntdata"/><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font" Target="fonts/font14.fntdata"/><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font" Target="fonts/font5.fntdata"/><Relationship Id="rId77"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8.fntdata"/><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6.fntdata"/><Relationship Id="rId75"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slide" Target="slides/slide19.xml"/><Relationship Id="rId1" Type="http://schemas.openxmlformats.org/officeDocument/2006/relationships/slide" Target="slides/slide1.xml"/><Relationship Id="rId5" Type="http://schemas.openxmlformats.org/officeDocument/2006/relationships/slide" Target="slides/slide25.xml"/><Relationship Id="rId4" Type="http://schemas.openxmlformats.org/officeDocument/2006/relationships/slide" Target="slides/slide2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7666"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3169" tIns="46584" rIns="93169" bIns="46584" numCol="1" anchor="t" anchorCtr="0" compatLnSpc="1">
            <a:prstTxWarp prst="textNoShape">
              <a:avLst/>
            </a:prstTxWarp>
          </a:bodyPr>
          <a:lstStyle>
            <a:lvl1pPr defTabSz="930275">
              <a:defRPr sz="1200">
                <a:latin typeface="Times New Roman" pitchFamily="18" charset="0"/>
              </a:defRPr>
            </a:lvl1pPr>
          </a:lstStyle>
          <a:p>
            <a:pPr>
              <a:defRPr/>
            </a:pPr>
            <a:endParaRPr lang="en-US"/>
          </a:p>
        </p:txBody>
      </p:sp>
      <p:sp>
        <p:nvSpPr>
          <p:cNvPr id="497667" name="Rectangle 3"/>
          <p:cNvSpPr>
            <a:spLocks noGrp="1" noChangeArrowheads="1"/>
          </p:cNvSpPr>
          <p:nvPr>
            <p:ph type="dt" sz="quarter" idx="1"/>
          </p:nvPr>
        </p:nvSpPr>
        <p:spPr bwMode="auto">
          <a:xfrm>
            <a:off x="3973513" y="0"/>
            <a:ext cx="3036887" cy="463550"/>
          </a:xfrm>
          <a:prstGeom prst="rect">
            <a:avLst/>
          </a:prstGeom>
          <a:noFill/>
          <a:ln w="9525">
            <a:noFill/>
            <a:miter lim="800000"/>
            <a:headEnd/>
            <a:tailEnd/>
          </a:ln>
          <a:effectLst/>
        </p:spPr>
        <p:txBody>
          <a:bodyPr vert="horz" wrap="square" lIns="93169" tIns="46584" rIns="93169" bIns="46584" numCol="1" anchor="t" anchorCtr="0" compatLnSpc="1">
            <a:prstTxWarp prst="textNoShape">
              <a:avLst/>
            </a:prstTxWarp>
          </a:bodyPr>
          <a:lstStyle>
            <a:lvl1pPr algn="r" defTabSz="930275">
              <a:defRPr sz="1200">
                <a:latin typeface="Times New Roman" pitchFamily="18" charset="0"/>
              </a:defRPr>
            </a:lvl1pPr>
          </a:lstStyle>
          <a:p>
            <a:pPr>
              <a:defRPr/>
            </a:pPr>
            <a:endParaRPr lang="en-US"/>
          </a:p>
        </p:txBody>
      </p:sp>
      <p:sp>
        <p:nvSpPr>
          <p:cNvPr id="497668" name="Rectangle 4"/>
          <p:cNvSpPr>
            <a:spLocks noGrp="1" noChangeArrowheads="1"/>
          </p:cNvSpPr>
          <p:nvPr>
            <p:ph type="ftr" sz="quarter" idx="2"/>
          </p:nvPr>
        </p:nvSpPr>
        <p:spPr bwMode="auto">
          <a:xfrm>
            <a:off x="0" y="8832850"/>
            <a:ext cx="3036888" cy="463550"/>
          </a:xfrm>
          <a:prstGeom prst="rect">
            <a:avLst/>
          </a:prstGeom>
          <a:noFill/>
          <a:ln w="9525">
            <a:noFill/>
            <a:miter lim="800000"/>
            <a:headEnd/>
            <a:tailEnd/>
          </a:ln>
          <a:effectLst/>
        </p:spPr>
        <p:txBody>
          <a:bodyPr vert="horz" wrap="square" lIns="93169" tIns="46584" rIns="93169" bIns="46584" numCol="1" anchor="b" anchorCtr="0" compatLnSpc="1">
            <a:prstTxWarp prst="textNoShape">
              <a:avLst/>
            </a:prstTxWarp>
          </a:bodyPr>
          <a:lstStyle>
            <a:lvl1pPr defTabSz="930275">
              <a:defRPr sz="1200">
                <a:latin typeface="Times New Roman" pitchFamily="18" charset="0"/>
              </a:defRPr>
            </a:lvl1pPr>
          </a:lstStyle>
          <a:p>
            <a:pPr>
              <a:defRPr/>
            </a:pPr>
            <a:endParaRPr lang="en-US"/>
          </a:p>
        </p:txBody>
      </p:sp>
      <p:sp>
        <p:nvSpPr>
          <p:cNvPr id="497669" name="Rectangle 5"/>
          <p:cNvSpPr>
            <a:spLocks noGrp="1" noChangeArrowheads="1"/>
          </p:cNvSpPr>
          <p:nvPr>
            <p:ph type="sldNum" sz="quarter" idx="3"/>
          </p:nvPr>
        </p:nvSpPr>
        <p:spPr bwMode="auto">
          <a:xfrm>
            <a:off x="3973513" y="8832850"/>
            <a:ext cx="3036887" cy="463550"/>
          </a:xfrm>
          <a:prstGeom prst="rect">
            <a:avLst/>
          </a:prstGeom>
          <a:noFill/>
          <a:ln w="9525">
            <a:noFill/>
            <a:miter lim="800000"/>
            <a:headEnd/>
            <a:tailEnd/>
          </a:ln>
          <a:effectLst/>
        </p:spPr>
        <p:txBody>
          <a:bodyPr vert="horz" wrap="square" lIns="93169" tIns="46584" rIns="93169" bIns="46584" numCol="1" anchor="b" anchorCtr="0" compatLnSpc="1">
            <a:prstTxWarp prst="textNoShape">
              <a:avLst/>
            </a:prstTxWarp>
          </a:bodyPr>
          <a:lstStyle>
            <a:lvl1pPr algn="r" defTabSz="930275">
              <a:defRPr sz="1200">
                <a:latin typeface="Times New Roman" pitchFamily="18" charset="0"/>
              </a:defRPr>
            </a:lvl1pPr>
          </a:lstStyle>
          <a:p>
            <a:pPr>
              <a:defRPr/>
            </a:pPr>
            <a:fld id="{89F41C62-24AD-4422-86EA-351047632617}"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36888" cy="463550"/>
          </a:xfrm>
          <a:prstGeom prst="rect">
            <a:avLst/>
          </a:prstGeom>
          <a:noFill/>
          <a:ln w="12700" cap="sq">
            <a:noFill/>
            <a:miter lim="800000"/>
            <a:headEnd type="none" w="sm" len="sm"/>
            <a:tailEnd type="none" w="sm" len="sm"/>
          </a:ln>
          <a:effectLst/>
        </p:spPr>
        <p:txBody>
          <a:bodyPr vert="horz" wrap="square" lIns="93169" tIns="46584" rIns="93169" bIns="46584" numCol="1" anchor="t" anchorCtr="0" compatLnSpc="1">
            <a:prstTxWarp prst="textNoShape">
              <a:avLst/>
            </a:prstTxWarp>
          </a:bodyPr>
          <a:lstStyle>
            <a:lvl1pPr defTabSz="930275">
              <a:defRPr sz="1200">
                <a:latin typeface="Times New Roman" pitchFamily="18" charset="0"/>
              </a:defRPr>
            </a:lvl1pPr>
          </a:lstStyle>
          <a:p>
            <a:pPr>
              <a:defRPr/>
            </a:pPr>
            <a:endParaRPr lang="en-US"/>
          </a:p>
        </p:txBody>
      </p:sp>
      <p:sp>
        <p:nvSpPr>
          <p:cNvPr id="49155" name="Rectangle 3"/>
          <p:cNvSpPr>
            <a:spLocks noGrp="1" noChangeArrowheads="1"/>
          </p:cNvSpPr>
          <p:nvPr>
            <p:ph type="dt" idx="1"/>
          </p:nvPr>
        </p:nvSpPr>
        <p:spPr bwMode="auto">
          <a:xfrm>
            <a:off x="3973513" y="0"/>
            <a:ext cx="3036887" cy="463550"/>
          </a:xfrm>
          <a:prstGeom prst="rect">
            <a:avLst/>
          </a:prstGeom>
          <a:noFill/>
          <a:ln w="12700" cap="sq">
            <a:noFill/>
            <a:miter lim="800000"/>
            <a:headEnd type="none" w="sm" len="sm"/>
            <a:tailEnd type="none" w="sm" len="sm"/>
          </a:ln>
          <a:effectLst/>
        </p:spPr>
        <p:txBody>
          <a:bodyPr vert="horz" wrap="square" lIns="93169" tIns="46584" rIns="93169" bIns="46584" numCol="1" anchor="t" anchorCtr="0" compatLnSpc="1">
            <a:prstTxWarp prst="textNoShape">
              <a:avLst/>
            </a:prstTxWarp>
          </a:bodyPr>
          <a:lstStyle>
            <a:lvl1pPr algn="r" defTabSz="930275">
              <a:defRPr sz="1200">
                <a:latin typeface="Times New Roman" pitchFamily="18" charset="0"/>
              </a:defRPr>
            </a:lvl1pPr>
          </a:lstStyle>
          <a:p>
            <a:pPr>
              <a:defRPr/>
            </a:pPr>
            <a:endParaRPr lang="en-US"/>
          </a:p>
        </p:txBody>
      </p:sp>
      <p:sp>
        <p:nvSpPr>
          <p:cNvPr id="30515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935038" y="4414838"/>
            <a:ext cx="5140325" cy="4184650"/>
          </a:xfrm>
          <a:prstGeom prst="rect">
            <a:avLst/>
          </a:prstGeom>
          <a:noFill/>
          <a:ln w="12700" cap="sq">
            <a:noFill/>
            <a:miter lim="800000"/>
            <a:headEnd type="none" w="sm" len="sm"/>
            <a:tailEnd type="none" w="sm" len="sm"/>
          </a:ln>
          <a:effectLst/>
        </p:spPr>
        <p:txBody>
          <a:bodyPr vert="horz" wrap="square" lIns="93169" tIns="46584" rIns="93169" bIns="4658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0" y="8832850"/>
            <a:ext cx="3036888" cy="463550"/>
          </a:xfrm>
          <a:prstGeom prst="rect">
            <a:avLst/>
          </a:prstGeom>
          <a:noFill/>
          <a:ln w="12700" cap="sq">
            <a:noFill/>
            <a:miter lim="800000"/>
            <a:headEnd type="none" w="sm" len="sm"/>
            <a:tailEnd type="none" w="sm" len="sm"/>
          </a:ln>
          <a:effectLst/>
        </p:spPr>
        <p:txBody>
          <a:bodyPr vert="horz" wrap="square" lIns="93169" tIns="46584" rIns="93169" bIns="46584" numCol="1" anchor="b" anchorCtr="0" compatLnSpc="1">
            <a:prstTxWarp prst="textNoShape">
              <a:avLst/>
            </a:prstTxWarp>
          </a:bodyPr>
          <a:lstStyle>
            <a:lvl1pPr defTabSz="930275">
              <a:defRPr sz="1200">
                <a:latin typeface="Times New Roman" pitchFamily="18" charset="0"/>
              </a:defRPr>
            </a:lvl1pPr>
          </a:lstStyle>
          <a:p>
            <a:pPr>
              <a:defRPr/>
            </a:pPr>
            <a:endParaRPr lang="en-US"/>
          </a:p>
        </p:txBody>
      </p:sp>
      <p:sp>
        <p:nvSpPr>
          <p:cNvPr id="49159" name="Rectangle 7"/>
          <p:cNvSpPr>
            <a:spLocks noGrp="1" noChangeArrowheads="1"/>
          </p:cNvSpPr>
          <p:nvPr>
            <p:ph type="sldNum" sz="quarter" idx="5"/>
          </p:nvPr>
        </p:nvSpPr>
        <p:spPr bwMode="auto">
          <a:xfrm>
            <a:off x="3973513" y="8832850"/>
            <a:ext cx="3036887" cy="463550"/>
          </a:xfrm>
          <a:prstGeom prst="rect">
            <a:avLst/>
          </a:prstGeom>
          <a:noFill/>
          <a:ln w="12700" cap="sq">
            <a:noFill/>
            <a:miter lim="800000"/>
            <a:headEnd type="none" w="sm" len="sm"/>
            <a:tailEnd type="none" w="sm" len="sm"/>
          </a:ln>
          <a:effectLst/>
        </p:spPr>
        <p:txBody>
          <a:bodyPr vert="horz" wrap="square" lIns="93169" tIns="46584" rIns="93169" bIns="46584" numCol="1" anchor="b" anchorCtr="0" compatLnSpc="1">
            <a:prstTxWarp prst="textNoShape">
              <a:avLst/>
            </a:prstTxWarp>
          </a:bodyPr>
          <a:lstStyle>
            <a:lvl1pPr algn="r" defTabSz="930275">
              <a:defRPr sz="1200">
                <a:latin typeface="Times New Roman" pitchFamily="18" charset="0"/>
              </a:defRPr>
            </a:lvl1pPr>
          </a:lstStyle>
          <a:p>
            <a:pPr>
              <a:defRPr/>
            </a:pPr>
            <a:fld id="{DA4E4DDF-A3B5-4DC0-AAB1-D8EC8F9D7FBA}"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B5A11C-6DC2-42C1-9911-59574A0D3B79}" type="slidenum">
              <a:rPr lang="en-AU"/>
              <a:pPr/>
              <a:t>9</a:t>
            </a:fld>
            <a:endParaRPr lang="en-AU"/>
          </a:p>
        </p:txBody>
      </p:sp>
      <p:sp>
        <p:nvSpPr>
          <p:cNvPr id="137218" name="Rectangle 2"/>
          <p:cNvSpPr>
            <a:spLocks noGrp="1" noRot="1" noChangeAspect="1" noChangeArrowheads="1" noTextEdit="1"/>
          </p:cNvSpPr>
          <p:nvPr>
            <p:ph type="sldImg"/>
          </p:nvPr>
        </p:nvSpPr>
        <p:spPr bwMode="auto">
          <a:xfrm>
            <a:off x="1181100" y="698500"/>
            <a:ext cx="4648200" cy="3486150"/>
          </a:xfrm>
          <a:prstGeom prst="rect">
            <a:avLst/>
          </a:prstGeom>
          <a:solidFill>
            <a:srgbClr val="FFFFFF"/>
          </a:solidFill>
          <a:ln>
            <a:solidFill>
              <a:srgbClr val="000000"/>
            </a:solidFill>
            <a:miter lim="800000"/>
            <a:headEnd/>
            <a:tailEnd/>
          </a:ln>
        </p:spPr>
      </p:sp>
      <p:sp>
        <p:nvSpPr>
          <p:cNvPr id="137219" name="Rectangle 3"/>
          <p:cNvSpPr>
            <a:spLocks noGrp="1" noChangeArrowheads="1"/>
          </p:cNvSpPr>
          <p:nvPr>
            <p:ph type="body" idx="1"/>
          </p:nvPr>
        </p:nvSpPr>
        <p:spPr bwMode="auto">
          <a:xfrm>
            <a:off x="701359" y="4416108"/>
            <a:ext cx="5607684" cy="4182427"/>
          </a:xfrm>
          <a:prstGeom prst="rect">
            <a:avLst/>
          </a:prstGeom>
          <a:solidFill>
            <a:srgbClr val="FFFFFF"/>
          </a:solidFill>
          <a:ln>
            <a:solidFill>
              <a:srgbClr val="000000"/>
            </a:solidFill>
            <a:miter lim="800000"/>
            <a:headEnd/>
            <a:tailEnd/>
          </a:ln>
        </p:spPr>
        <p:txBody>
          <a:bodyPr lIns="93162" tIns="46581" rIns="93162" bIns="46581"/>
          <a:lstStyle/>
          <a:p>
            <a:r>
              <a:rPr lang="en-AU"/>
              <a:t>Feistel refers to an </a:t>
            </a:r>
            <a:r>
              <a:rPr lang="en-AU" i="1"/>
              <a:t>n</a:t>
            </a:r>
            <a:r>
              <a:rPr lang="en-AU"/>
              <a:t>-bit general substitution as an ideal block cipher, because it allows for the maximum number of possible encryption mappings from the plaintext to ciphertext block. </a:t>
            </a:r>
            <a:r>
              <a:rPr lang="en-US">
                <a:latin typeface="Times-Roman" charset="0"/>
              </a:rPr>
              <a:t>A 4-bit input produces one of 16 possible input states, which is mapped by the substitution cipher into a unique one of 16 possible output states, each of which is represented by 4 ciphertext bits. The encryption and decryption mappings can be defined by a tabulation, as shown in </a:t>
            </a:r>
            <a:r>
              <a:rPr lang="en-AU"/>
              <a:t>Stallings Figure 3.1. It illustrates a tiny 4-bit substitution to show that each possible input can be arbitrarily mapped to any output - which is why its complexity grows so rapidly.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invGray">
          <a:xfrm>
            <a:off x="0" y="1295400"/>
            <a:ext cx="9142413" cy="762000"/>
          </a:xfrm>
          <a:prstGeom prst="rect">
            <a:avLst/>
          </a:prstGeom>
          <a:solidFill>
            <a:schemeClr val="hlink"/>
          </a:solidFill>
          <a:ln w="9525">
            <a:noFill/>
            <a:miter lim="800000"/>
            <a:headEnd/>
            <a:tailEnd/>
          </a:ln>
          <a:effectLst/>
        </p:spPr>
        <p:txBody>
          <a:bodyPr/>
          <a:lstStyle/>
          <a:p>
            <a:pPr>
              <a:defRPr/>
            </a:pPr>
            <a:endParaRPr lang="en-US"/>
          </a:p>
        </p:txBody>
      </p:sp>
      <p:grpSp>
        <p:nvGrpSpPr>
          <p:cNvPr id="5" name="Group 33"/>
          <p:cNvGrpSpPr>
            <a:grpSpLocks/>
          </p:cNvGrpSpPr>
          <p:nvPr/>
        </p:nvGrpSpPr>
        <p:grpSpPr bwMode="auto">
          <a:xfrm rot="-5400000">
            <a:off x="0" y="2514600"/>
            <a:ext cx="1909763" cy="1909763"/>
            <a:chOff x="0" y="1584"/>
            <a:chExt cx="1203" cy="1203"/>
          </a:xfrm>
        </p:grpSpPr>
        <p:sp>
          <p:nvSpPr>
            <p:cNvPr id="6" name="Freeform 25"/>
            <p:cNvSpPr>
              <a:spLocks/>
            </p:cNvSpPr>
            <p:nvPr/>
          </p:nvSpPr>
          <p:spPr bwMode="invGray">
            <a:xfrm>
              <a:off x="0" y="1632"/>
              <a:ext cx="443" cy="1033"/>
            </a:xfrm>
            <a:custGeom>
              <a:avLst/>
              <a:gdLst/>
              <a:ahLst/>
              <a:cxnLst>
                <a:cxn ang="0">
                  <a:pos x="290" y="1016"/>
                </a:cxn>
                <a:cxn ang="0">
                  <a:pos x="316" y="974"/>
                </a:cxn>
                <a:cxn ang="0">
                  <a:pos x="354" y="920"/>
                </a:cxn>
                <a:cxn ang="0">
                  <a:pos x="384" y="884"/>
                </a:cxn>
                <a:cxn ang="0">
                  <a:pos x="381" y="832"/>
                </a:cxn>
                <a:cxn ang="0">
                  <a:pos x="370" y="794"/>
                </a:cxn>
                <a:cxn ang="0">
                  <a:pos x="361" y="760"/>
                </a:cxn>
                <a:cxn ang="0">
                  <a:pos x="361" y="734"/>
                </a:cxn>
                <a:cxn ang="0">
                  <a:pos x="359" y="707"/>
                </a:cxn>
                <a:cxn ang="0">
                  <a:pos x="373" y="691"/>
                </a:cxn>
                <a:cxn ang="0">
                  <a:pos x="391" y="686"/>
                </a:cxn>
                <a:cxn ang="0">
                  <a:pos x="395" y="680"/>
                </a:cxn>
                <a:cxn ang="0">
                  <a:pos x="390" y="671"/>
                </a:cxn>
                <a:cxn ang="0">
                  <a:pos x="386" y="660"/>
                </a:cxn>
                <a:cxn ang="0">
                  <a:pos x="437" y="635"/>
                </a:cxn>
                <a:cxn ang="0">
                  <a:pos x="442" y="619"/>
                </a:cxn>
                <a:cxn ang="0">
                  <a:pos x="438" y="604"/>
                </a:cxn>
                <a:cxn ang="0">
                  <a:pos x="400" y="543"/>
                </a:cxn>
                <a:cxn ang="0">
                  <a:pos x="384" y="474"/>
                </a:cxn>
                <a:cxn ang="0">
                  <a:pos x="354" y="455"/>
                </a:cxn>
                <a:cxn ang="0">
                  <a:pos x="326" y="433"/>
                </a:cxn>
                <a:cxn ang="0">
                  <a:pos x="312" y="411"/>
                </a:cxn>
                <a:cxn ang="0">
                  <a:pos x="307" y="391"/>
                </a:cxn>
                <a:cxn ang="0">
                  <a:pos x="290" y="339"/>
                </a:cxn>
                <a:cxn ang="0">
                  <a:pos x="308" y="289"/>
                </a:cxn>
                <a:cxn ang="0">
                  <a:pos x="298" y="278"/>
                </a:cxn>
                <a:cxn ang="0">
                  <a:pos x="280" y="307"/>
                </a:cxn>
                <a:cxn ang="0">
                  <a:pos x="269" y="283"/>
                </a:cxn>
                <a:cxn ang="0">
                  <a:pos x="272" y="224"/>
                </a:cxn>
                <a:cxn ang="0">
                  <a:pos x="280" y="177"/>
                </a:cxn>
                <a:cxn ang="0">
                  <a:pos x="280" y="146"/>
                </a:cxn>
                <a:cxn ang="0">
                  <a:pos x="281" y="123"/>
                </a:cxn>
                <a:cxn ang="0">
                  <a:pos x="290" y="104"/>
                </a:cxn>
                <a:cxn ang="0">
                  <a:pos x="296" y="97"/>
                </a:cxn>
                <a:cxn ang="0">
                  <a:pos x="298" y="94"/>
                </a:cxn>
                <a:cxn ang="0">
                  <a:pos x="301" y="92"/>
                </a:cxn>
                <a:cxn ang="0">
                  <a:pos x="307" y="83"/>
                </a:cxn>
                <a:cxn ang="0">
                  <a:pos x="317" y="79"/>
                </a:cxn>
                <a:cxn ang="0">
                  <a:pos x="328" y="77"/>
                </a:cxn>
                <a:cxn ang="0">
                  <a:pos x="337" y="74"/>
                </a:cxn>
                <a:cxn ang="0">
                  <a:pos x="345" y="67"/>
                </a:cxn>
                <a:cxn ang="0">
                  <a:pos x="337" y="50"/>
                </a:cxn>
                <a:cxn ang="0">
                  <a:pos x="337" y="47"/>
                </a:cxn>
                <a:cxn ang="0">
                  <a:pos x="337" y="43"/>
                </a:cxn>
                <a:cxn ang="0">
                  <a:pos x="337" y="41"/>
                </a:cxn>
                <a:cxn ang="0">
                  <a:pos x="334" y="38"/>
                </a:cxn>
                <a:cxn ang="0">
                  <a:pos x="321" y="21"/>
                </a:cxn>
                <a:cxn ang="0">
                  <a:pos x="316" y="0"/>
                </a:cxn>
                <a:cxn ang="0">
                  <a:pos x="188" y="94"/>
                </a:cxn>
                <a:cxn ang="0">
                  <a:pos x="88" y="218"/>
                </a:cxn>
                <a:cxn ang="0">
                  <a:pos x="21" y="366"/>
                </a:cxn>
                <a:cxn ang="0">
                  <a:pos x="0" y="530"/>
                </a:cxn>
                <a:cxn ang="0">
                  <a:pos x="20" y="680"/>
                </a:cxn>
                <a:cxn ang="0">
                  <a:pos x="74" y="819"/>
                </a:cxn>
                <a:cxn ang="0">
                  <a:pos x="160" y="938"/>
                </a:cxn>
                <a:cxn ang="0">
                  <a:pos x="272" y="1032"/>
                </a:cxn>
              </a:cxnLst>
              <a:rect l="0" t="0" r="r" b="b"/>
              <a:pathLst>
                <a:path w="443" h="1033">
                  <a:moveTo>
                    <a:pt x="272" y="1032"/>
                  </a:moveTo>
                  <a:lnTo>
                    <a:pt x="290" y="1016"/>
                  </a:lnTo>
                  <a:lnTo>
                    <a:pt x="301" y="992"/>
                  </a:lnTo>
                  <a:lnTo>
                    <a:pt x="316" y="974"/>
                  </a:lnTo>
                  <a:lnTo>
                    <a:pt x="328" y="955"/>
                  </a:lnTo>
                  <a:lnTo>
                    <a:pt x="354" y="920"/>
                  </a:lnTo>
                  <a:lnTo>
                    <a:pt x="373" y="904"/>
                  </a:lnTo>
                  <a:lnTo>
                    <a:pt x="384" y="884"/>
                  </a:lnTo>
                  <a:lnTo>
                    <a:pt x="390" y="848"/>
                  </a:lnTo>
                  <a:lnTo>
                    <a:pt x="381" y="832"/>
                  </a:lnTo>
                  <a:lnTo>
                    <a:pt x="375" y="812"/>
                  </a:lnTo>
                  <a:lnTo>
                    <a:pt x="370" y="794"/>
                  </a:lnTo>
                  <a:lnTo>
                    <a:pt x="361" y="774"/>
                  </a:lnTo>
                  <a:lnTo>
                    <a:pt x="361" y="760"/>
                  </a:lnTo>
                  <a:lnTo>
                    <a:pt x="361" y="747"/>
                  </a:lnTo>
                  <a:lnTo>
                    <a:pt x="361" y="734"/>
                  </a:lnTo>
                  <a:lnTo>
                    <a:pt x="359" y="722"/>
                  </a:lnTo>
                  <a:lnTo>
                    <a:pt x="359" y="707"/>
                  </a:lnTo>
                  <a:lnTo>
                    <a:pt x="364" y="698"/>
                  </a:lnTo>
                  <a:lnTo>
                    <a:pt x="373" y="691"/>
                  </a:lnTo>
                  <a:lnTo>
                    <a:pt x="390" y="686"/>
                  </a:lnTo>
                  <a:lnTo>
                    <a:pt x="391" y="686"/>
                  </a:lnTo>
                  <a:lnTo>
                    <a:pt x="395" y="682"/>
                  </a:lnTo>
                  <a:lnTo>
                    <a:pt x="395" y="680"/>
                  </a:lnTo>
                  <a:lnTo>
                    <a:pt x="395" y="677"/>
                  </a:lnTo>
                  <a:lnTo>
                    <a:pt x="390" y="671"/>
                  </a:lnTo>
                  <a:lnTo>
                    <a:pt x="386" y="666"/>
                  </a:lnTo>
                  <a:lnTo>
                    <a:pt x="386" y="660"/>
                  </a:lnTo>
                  <a:lnTo>
                    <a:pt x="395" y="655"/>
                  </a:lnTo>
                  <a:lnTo>
                    <a:pt x="437" y="635"/>
                  </a:lnTo>
                  <a:lnTo>
                    <a:pt x="442" y="626"/>
                  </a:lnTo>
                  <a:lnTo>
                    <a:pt x="442" y="619"/>
                  </a:lnTo>
                  <a:lnTo>
                    <a:pt x="442" y="613"/>
                  </a:lnTo>
                  <a:lnTo>
                    <a:pt x="438" y="604"/>
                  </a:lnTo>
                  <a:lnTo>
                    <a:pt x="417" y="577"/>
                  </a:lnTo>
                  <a:lnTo>
                    <a:pt x="400" y="543"/>
                  </a:lnTo>
                  <a:lnTo>
                    <a:pt x="391" y="511"/>
                  </a:lnTo>
                  <a:lnTo>
                    <a:pt x="384" y="474"/>
                  </a:lnTo>
                  <a:lnTo>
                    <a:pt x="368" y="465"/>
                  </a:lnTo>
                  <a:lnTo>
                    <a:pt x="354" y="455"/>
                  </a:lnTo>
                  <a:lnTo>
                    <a:pt x="339" y="444"/>
                  </a:lnTo>
                  <a:lnTo>
                    <a:pt x="326" y="433"/>
                  </a:lnTo>
                  <a:lnTo>
                    <a:pt x="317" y="422"/>
                  </a:lnTo>
                  <a:lnTo>
                    <a:pt x="312" y="411"/>
                  </a:lnTo>
                  <a:lnTo>
                    <a:pt x="308" y="402"/>
                  </a:lnTo>
                  <a:lnTo>
                    <a:pt x="307" y="391"/>
                  </a:lnTo>
                  <a:lnTo>
                    <a:pt x="285" y="363"/>
                  </a:lnTo>
                  <a:lnTo>
                    <a:pt x="290" y="339"/>
                  </a:lnTo>
                  <a:lnTo>
                    <a:pt x="301" y="314"/>
                  </a:lnTo>
                  <a:lnTo>
                    <a:pt x="308" y="289"/>
                  </a:lnTo>
                  <a:lnTo>
                    <a:pt x="308" y="267"/>
                  </a:lnTo>
                  <a:lnTo>
                    <a:pt x="298" y="278"/>
                  </a:lnTo>
                  <a:lnTo>
                    <a:pt x="287" y="294"/>
                  </a:lnTo>
                  <a:lnTo>
                    <a:pt x="280" y="307"/>
                  </a:lnTo>
                  <a:lnTo>
                    <a:pt x="272" y="314"/>
                  </a:lnTo>
                  <a:lnTo>
                    <a:pt x="269" y="283"/>
                  </a:lnTo>
                  <a:lnTo>
                    <a:pt x="271" y="254"/>
                  </a:lnTo>
                  <a:lnTo>
                    <a:pt x="272" y="224"/>
                  </a:lnTo>
                  <a:lnTo>
                    <a:pt x="272" y="195"/>
                  </a:lnTo>
                  <a:lnTo>
                    <a:pt x="280" y="177"/>
                  </a:lnTo>
                  <a:lnTo>
                    <a:pt x="280" y="164"/>
                  </a:lnTo>
                  <a:lnTo>
                    <a:pt x="280" y="146"/>
                  </a:lnTo>
                  <a:lnTo>
                    <a:pt x="281" y="133"/>
                  </a:lnTo>
                  <a:lnTo>
                    <a:pt x="281" y="123"/>
                  </a:lnTo>
                  <a:lnTo>
                    <a:pt x="285" y="113"/>
                  </a:lnTo>
                  <a:lnTo>
                    <a:pt x="290" y="104"/>
                  </a:lnTo>
                  <a:lnTo>
                    <a:pt x="296" y="97"/>
                  </a:lnTo>
                  <a:lnTo>
                    <a:pt x="296" y="97"/>
                  </a:lnTo>
                  <a:lnTo>
                    <a:pt x="298" y="94"/>
                  </a:lnTo>
                  <a:lnTo>
                    <a:pt x="298" y="94"/>
                  </a:lnTo>
                  <a:lnTo>
                    <a:pt x="298" y="94"/>
                  </a:lnTo>
                  <a:lnTo>
                    <a:pt x="301" y="92"/>
                  </a:lnTo>
                  <a:lnTo>
                    <a:pt x="303" y="86"/>
                  </a:lnTo>
                  <a:lnTo>
                    <a:pt x="307" y="83"/>
                  </a:lnTo>
                  <a:lnTo>
                    <a:pt x="308" y="83"/>
                  </a:lnTo>
                  <a:lnTo>
                    <a:pt x="317" y="79"/>
                  </a:lnTo>
                  <a:lnTo>
                    <a:pt x="323" y="77"/>
                  </a:lnTo>
                  <a:lnTo>
                    <a:pt x="328" y="77"/>
                  </a:lnTo>
                  <a:lnTo>
                    <a:pt x="334" y="74"/>
                  </a:lnTo>
                  <a:lnTo>
                    <a:pt x="337" y="74"/>
                  </a:lnTo>
                  <a:lnTo>
                    <a:pt x="339" y="72"/>
                  </a:lnTo>
                  <a:lnTo>
                    <a:pt x="345" y="67"/>
                  </a:lnTo>
                  <a:lnTo>
                    <a:pt x="345" y="63"/>
                  </a:lnTo>
                  <a:lnTo>
                    <a:pt x="337" y="50"/>
                  </a:lnTo>
                  <a:lnTo>
                    <a:pt x="337" y="50"/>
                  </a:lnTo>
                  <a:lnTo>
                    <a:pt x="337" y="47"/>
                  </a:lnTo>
                  <a:lnTo>
                    <a:pt x="337" y="47"/>
                  </a:lnTo>
                  <a:lnTo>
                    <a:pt x="337" y="43"/>
                  </a:lnTo>
                  <a:lnTo>
                    <a:pt x="337" y="43"/>
                  </a:lnTo>
                  <a:lnTo>
                    <a:pt x="337" y="41"/>
                  </a:lnTo>
                  <a:lnTo>
                    <a:pt x="334" y="41"/>
                  </a:lnTo>
                  <a:lnTo>
                    <a:pt x="334" y="38"/>
                  </a:lnTo>
                  <a:lnTo>
                    <a:pt x="328" y="30"/>
                  </a:lnTo>
                  <a:lnTo>
                    <a:pt x="321" y="21"/>
                  </a:lnTo>
                  <a:lnTo>
                    <a:pt x="317" y="11"/>
                  </a:lnTo>
                  <a:lnTo>
                    <a:pt x="316" y="0"/>
                  </a:lnTo>
                  <a:lnTo>
                    <a:pt x="249" y="41"/>
                  </a:lnTo>
                  <a:lnTo>
                    <a:pt x="188" y="94"/>
                  </a:lnTo>
                  <a:lnTo>
                    <a:pt x="133" y="151"/>
                  </a:lnTo>
                  <a:lnTo>
                    <a:pt x="88" y="218"/>
                  </a:lnTo>
                  <a:lnTo>
                    <a:pt x="50" y="289"/>
                  </a:lnTo>
                  <a:lnTo>
                    <a:pt x="21" y="366"/>
                  </a:lnTo>
                  <a:lnTo>
                    <a:pt x="5" y="446"/>
                  </a:lnTo>
                  <a:lnTo>
                    <a:pt x="0" y="530"/>
                  </a:lnTo>
                  <a:lnTo>
                    <a:pt x="5" y="608"/>
                  </a:lnTo>
                  <a:lnTo>
                    <a:pt x="20" y="680"/>
                  </a:lnTo>
                  <a:lnTo>
                    <a:pt x="45" y="751"/>
                  </a:lnTo>
                  <a:lnTo>
                    <a:pt x="74" y="819"/>
                  </a:lnTo>
                  <a:lnTo>
                    <a:pt x="114" y="879"/>
                  </a:lnTo>
                  <a:lnTo>
                    <a:pt x="160" y="938"/>
                  </a:lnTo>
                  <a:lnTo>
                    <a:pt x="215" y="987"/>
                  </a:lnTo>
                  <a:lnTo>
                    <a:pt x="272" y="1032"/>
                  </a:lnTo>
                </a:path>
              </a:pathLst>
            </a:custGeom>
            <a:solidFill>
              <a:schemeClr val="folHlink"/>
            </a:solidFill>
            <a:ln w="9525">
              <a:noFill/>
              <a:round/>
              <a:headEnd type="none" w="sm" len="sm"/>
              <a:tailEnd type="none" w="sm" len="sm"/>
            </a:ln>
            <a:effectLst/>
          </p:spPr>
          <p:txBody>
            <a:bodyPr/>
            <a:lstStyle/>
            <a:p>
              <a:pPr>
                <a:defRPr/>
              </a:pPr>
              <a:endParaRPr lang="en-US"/>
            </a:p>
          </p:txBody>
        </p:sp>
        <p:sp>
          <p:nvSpPr>
            <p:cNvPr id="7" name="Freeform 26"/>
            <p:cNvSpPr>
              <a:spLocks/>
            </p:cNvSpPr>
            <p:nvPr/>
          </p:nvSpPr>
          <p:spPr bwMode="invGray">
            <a:xfrm>
              <a:off x="368" y="1584"/>
              <a:ext cx="824" cy="1203"/>
            </a:xfrm>
            <a:custGeom>
              <a:avLst/>
              <a:gdLst/>
              <a:ahLst/>
              <a:cxnLst>
                <a:cxn ang="0">
                  <a:pos x="796" y="688"/>
                </a:cxn>
                <a:cxn ang="0">
                  <a:pos x="756" y="641"/>
                </a:cxn>
                <a:cxn ang="0">
                  <a:pos x="812" y="615"/>
                </a:cxn>
                <a:cxn ang="0">
                  <a:pos x="814" y="502"/>
                </a:cxn>
                <a:cxn ang="0">
                  <a:pos x="705" y="247"/>
                </a:cxn>
                <a:cxn ang="0">
                  <a:pos x="651" y="262"/>
                </a:cxn>
                <a:cxn ang="0">
                  <a:pos x="574" y="289"/>
                </a:cxn>
                <a:cxn ang="0">
                  <a:pos x="536" y="258"/>
                </a:cxn>
                <a:cxn ang="0">
                  <a:pos x="563" y="170"/>
                </a:cxn>
                <a:cxn ang="0">
                  <a:pos x="532" y="81"/>
                </a:cxn>
                <a:cxn ang="0">
                  <a:pos x="455" y="56"/>
                </a:cxn>
                <a:cxn ang="0">
                  <a:pos x="484" y="150"/>
                </a:cxn>
                <a:cxn ang="0">
                  <a:pos x="465" y="190"/>
                </a:cxn>
                <a:cxn ang="0">
                  <a:pos x="442" y="200"/>
                </a:cxn>
                <a:cxn ang="0">
                  <a:pos x="419" y="164"/>
                </a:cxn>
                <a:cxn ang="0">
                  <a:pos x="381" y="108"/>
                </a:cxn>
                <a:cxn ang="0">
                  <a:pos x="406" y="108"/>
                </a:cxn>
                <a:cxn ang="0">
                  <a:pos x="424" y="72"/>
                </a:cxn>
                <a:cxn ang="0">
                  <a:pos x="325" y="0"/>
                </a:cxn>
                <a:cxn ang="0">
                  <a:pos x="281" y="27"/>
                </a:cxn>
                <a:cxn ang="0">
                  <a:pos x="240" y="72"/>
                </a:cxn>
                <a:cxn ang="0">
                  <a:pos x="209" y="114"/>
                </a:cxn>
                <a:cxn ang="0">
                  <a:pos x="209" y="150"/>
                </a:cxn>
                <a:cxn ang="0">
                  <a:pos x="240" y="164"/>
                </a:cxn>
                <a:cxn ang="0">
                  <a:pos x="209" y="222"/>
                </a:cxn>
                <a:cxn ang="0">
                  <a:pos x="213" y="242"/>
                </a:cxn>
                <a:cxn ang="0">
                  <a:pos x="267" y="222"/>
                </a:cxn>
                <a:cxn ang="0">
                  <a:pos x="303" y="170"/>
                </a:cxn>
                <a:cxn ang="0">
                  <a:pos x="354" y="231"/>
                </a:cxn>
                <a:cxn ang="0">
                  <a:pos x="372" y="291"/>
                </a:cxn>
                <a:cxn ang="0">
                  <a:pos x="348" y="294"/>
                </a:cxn>
                <a:cxn ang="0">
                  <a:pos x="298" y="309"/>
                </a:cxn>
                <a:cxn ang="0">
                  <a:pos x="323" y="330"/>
                </a:cxn>
                <a:cxn ang="0">
                  <a:pos x="260" y="339"/>
                </a:cxn>
                <a:cxn ang="0">
                  <a:pos x="189" y="411"/>
                </a:cxn>
                <a:cxn ang="0">
                  <a:pos x="184" y="469"/>
                </a:cxn>
                <a:cxn ang="0">
                  <a:pos x="148" y="435"/>
                </a:cxn>
                <a:cxn ang="0">
                  <a:pos x="83" y="402"/>
                </a:cxn>
                <a:cxn ang="0">
                  <a:pos x="0" y="455"/>
                </a:cxn>
                <a:cxn ang="0">
                  <a:pos x="54" y="496"/>
                </a:cxn>
                <a:cxn ang="0">
                  <a:pos x="74" y="485"/>
                </a:cxn>
                <a:cxn ang="0">
                  <a:pos x="54" y="608"/>
                </a:cxn>
                <a:cxn ang="0">
                  <a:pos x="132" y="641"/>
                </a:cxn>
                <a:cxn ang="0">
                  <a:pos x="195" y="661"/>
                </a:cxn>
                <a:cxn ang="0">
                  <a:pos x="249" y="744"/>
                </a:cxn>
                <a:cxn ang="0">
                  <a:pos x="334" y="886"/>
                </a:cxn>
                <a:cxn ang="0">
                  <a:pos x="391" y="1007"/>
                </a:cxn>
                <a:cxn ang="0">
                  <a:pos x="292" y="1052"/>
                </a:cxn>
                <a:cxn ang="0">
                  <a:pos x="182" y="1105"/>
                </a:cxn>
                <a:cxn ang="0">
                  <a:pos x="68" y="1180"/>
                </a:cxn>
                <a:cxn ang="0">
                  <a:pos x="200" y="1202"/>
                </a:cxn>
                <a:cxn ang="0">
                  <a:pos x="417" y="1168"/>
                </a:cxn>
                <a:cxn ang="0">
                  <a:pos x="613" y="1052"/>
                </a:cxn>
                <a:cxn ang="0">
                  <a:pos x="610" y="929"/>
                </a:cxn>
                <a:cxn ang="0">
                  <a:pos x="543" y="888"/>
                </a:cxn>
                <a:cxn ang="0">
                  <a:pos x="567" y="791"/>
                </a:cxn>
                <a:cxn ang="0">
                  <a:pos x="655" y="738"/>
                </a:cxn>
                <a:cxn ang="0">
                  <a:pos x="725" y="713"/>
                </a:cxn>
                <a:cxn ang="0">
                  <a:pos x="792" y="729"/>
                </a:cxn>
              </a:cxnLst>
              <a:rect l="0" t="0" r="r" b="b"/>
              <a:pathLst>
                <a:path w="824" h="1203">
                  <a:moveTo>
                    <a:pt x="803" y="736"/>
                  </a:moveTo>
                  <a:lnTo>
                    <a:pt x="807" y="724"/>
                  </a:lnTo>
                  <a:lnTo>
                    <a:pt x="808" y="713"/>
                  </a:lnTo>
                  <a:lnTo>
                    <a:pt x="812" y="702"/>
                  </a:lnTo>
                  <a:lnTo>
                    <a:pt x="814" y="691"/>
                  </a:lnTo>
                  <a:lnTo>
                    <a:pt x="803" y="691"/>
                  </a:lnTo>
                  <a:lnTo>
                    <a:pt x="796" y="688"/>
                  </a:lnTo>
                  <a:lnTo>
                    <a:pt x="783" y="686"/>
                  </a:lnTo>
                  <a:lnTo>
                    <a:pt x="776" y="680"/>
                  </a:lnTo>
                  <a:lnTo>
                    <a:pt x="770" y="675"/>
                  </a:lnTo>
                  <a:lnTo>
                    <a:pt x="767" y="666"/>
                  </a:lnTo>
                  <a:lnTo>
                    <a:pt x="761" y="661"/>
                  </a:lnTo>
                  <a:lnTo>
                    <a:pt x="760" y="655"/>
                  </a:lnTo>
                  <a:lnTo>
                    <a:pt x="756" y="641"/>
                  </a:lnTo>
                  <a:lnTo>
                    <a:pt x="756" y="624"/>
                  </a:lnTo>
                  <a:lnTo>
                    <a:pt x="760" y="610"/>
                  </a:lnTo>
                  <a:lnTo>
                    <a:pt x="767" y="599"/>
                  </a:lnTo>
                  <a:lnTo>
                    <a:pt x="781" y="597"/>
                  </a:lnTo>
                  <a:lnTo>
                    <a:pt x="792" y="599"/>
                  </a:lnTo>
                  <a:lnTo>
                    <a:pt x="803" y="608"/>
                  </a:lnTo>
                  <a:lnTo>
                    <a:pt x="812" y="615"/>
                  </a:lnTo>
                  <a:lnTo>
                    <a:pt x="819" y="628"/>
                  </a:lnTo>
                  <a:lnTo>
                    <a:pt x="823" y="619"/>
                  </a:lnTo>
                  <a:lnTo>
                    <a:pt x="823" y="610"/>
                  </a:lnTo>
                  <a:lnTo>
                    <a:pt x="823" y="605"/>
                  </a:lnTo>
                  <a:lnTo>
                    <a:pt x="823" y="597"/>
                  </a:lnTo>
                  <a:lnTo>
                    <a:pt x="819" y="549"/>
                  </a:lnTo>
                  <a:lnTo>
                    <a:pt x="814" y="502"/>
                  </a:lnTo>
                  <a:lnTo>
                    <a:pt x="807" y="455"/>
                  </a:lnTo>
                  <a:lnTo>
                    <a:pt x="792" y="411"/>
                  </a:lnTo>
                  <a:lnTo>
                    <a:pt x="776" y="366"/>
                  </a:lnTo>
                  <a:lnTo>
                    <a:pt x="756" y="325"/>
                  </a:lnTo>
                  <a:lnTo>
                    <a:pt x="734" y="285"/>
                  </a:lnTo>
                  <a:lnTo>
                    <a:pt x="709" y="247"/>
                  </a:lnTo>
                  <a:lnTo>
                    <a:pt x="705" y="247"/>
                  </a:lnTo>
                  <a:lnTo>
                    <a:pt x="702" y="244"/>
                  </a:lnTo>
                  <a:lnTo>
                    <a:pt x="698" y="244"/>
                  </a:lnTo>
                  <a:lnTo>
                    <a:pt x="693" y="242"/>
                  </a:lnTo>
                  <a:lnTo>
                    <a:pt x="677" y="253"/>
                  </a:lnTo>
                  <a:lnTo>
                    <a:pt x="668" y="254"/>
                  </a:lnTo>
                  <a:lnTo>
                    <a:pt x="660" y="258"/>
                  </a:lnTo>
                  <a:lnTo>
                    <a:pt x="651" y="262"/>
                  </a:lnTo>
                  <a:lnTo>
                    <a:pt x="642" y="264"/>
                  </a:lnTo>
                  <a:lnTo>
                    <a:pt x="631" y="267"/>
                  </a:lnTo>
                  <a:lnTo>
                    <a:pt x="619" y="273"/>
                  </a:lnTo>
                  <a:lnTo>
                    <a:pt x="606" y="278"/>
                  </a:lnTo>
                  <a:lnTo>
                    <a:pt x="594" y="283"/>
                  </a:lnTo>
                  <a:lnTo>
                    <a:pt x="583" y="285"/>
                  </a:lnTo>
                  <a:lnTo>
                    <a:pt x="574" y="289"/>
                  </a:lnTo>
                  <a:lnTo>
                    <a:pt x="567" y="291"/>
                  </a:lnTo>
                  <a:lnTo>
                    <a:pt x="557" y="289"/>
                  </a:lnTo>
                  <a:lnTo>
                    <a:pt x="554" y="285"/>
                  </a:lnTo>
                  <a:lnTo>
                    <a:pt x="548" y="280"/>
                  </a:lnTo>
                  <a:lnTo>
                    <a:pt x="547" y="278"/>
                  </a:lnTo>
                  <a:lnTo>
                    <a:pt x="543" y="273"/>
                  </a:lnTo>
                  <a:lnTo>
                    <a:pt x="536" y="258"/>
                  </a:lnTo>
                  <a:lnTo>
                    <a:pt x="532" y="244"/>
                  </a:lnTo>
                  <a:lnTo>
                    <a:pt x="532" y="231"/>
                  </a:lnTo>
                  <a:lnTo>
                    <a:pt x="530" y="217"/>
                  </a:lnTo>
                  <a:lnTo>
                    <a:pt x="532" y="202"/>
                  </a:lnTo>
                  <a:lnTo>
                    <a:pt x="541" y="190"/>
                  </a:lnTo>
                  <a:lnTo>
                    <a:pt x="552" y="177"/>
                  </a:lnTo>
                  <a:lnTo>
                    <a:pt x="563" y="170"/>
                  </a:lnTo>
                  <a:lnTo>
                    <a:pt x="574" y="159"/>
                  </a:lnTo>
                  <a:lnTo>
                    <a:pt x="583" y="146"/>
                  </a:lnTo>
                  <a:lnTo>
                    <a:pt x="588" y="134"/>
                  </a:lnTo>
                  <a:lnTo>
                    <a:pt x="588" y="119"/>
                  </a:lnTo>
                  <a:lnTo>
                    <a:pt x="568" y="105"/>
                  </a:lnTo>
                  <a:lnTo>
                    <a:pt x="552" y="92"/>
                  </a:lnTo>
                  <a:lnTo>
                    <a:pt x="532" y="81"/>
                  </a:lnTo>
                  <a:lnTo>
                    <a:pt x="512" y="70"/>
                  </a:lnTo>
                  <a:lnTo>
                    <a:pt x="491" y="58"/>
                  </a:lnTo>
                  <a:lnTo>
                    <a:pt x="471" y="47"/>
                  </a:lnTo>
                  <a:lnTo>
                    <a:pt x="449" y="38"/>
                  </a:lnTo>
                  <a:lnTo>
                    <a:pt x="428" y="31"/>
                  </a:lnTo>
                  <a:lnTo>
                    <a:pt x="442" y="45"/>
                  </a:lnTo>
                  <a:lnTo>
                    <a:pt x="455" y="56"/>
                  </a:lnTo>
                  <a:lnTo>
                    <a:pt x="465" y="63"/>
                  </a:lnTo>
                  <a:lnTo>
                    <a:pt x="484" y="74"/>
                  </a:lnTo>
                  <a:lnTo>
                    <a:pt x="485" y="88"/>
                  </a:lnTo>
                  <a:lnTo>
                    <a:pt x="484" y="105"/>
                  </a:lnTo>
                  <a:lnTo>
                    <a:pt x="478" y="123"/>
                  </a:lnTo>
                  <a:lnTo>
                    <a:pt x="478" y="135"/>
                  </a:lnTo>
                  <a:lnTo>
                    <a:pt x="484" y="150"/>
                  </a:lnTo>
                  <a:lnTo>
                    <a:pt x="484" y="155"/>
                  </a:lnTo>
                  <a:lnTo>
                    <a:pt x="480" y="161"/>
                  </a:lnTo>
                  <a:lnTo>
                    <a:pt x="474" y="166"/>
                  </a:lnTo>
                  <a:lnTo>
                    <a:pt x="469" y="170"/>
                  </a:lnTo>
                  <a:lnTo>
                    <a:pt x="465" y="175"/>
                  </a:lnTo>
                  <a:lnTo>
                    <a:pt x="465" y="180"/>
                  </a:lnTo>
                  <a:lnTo>
                    <a:pt x="465" y="190"/>
                  </a:lnTo>
                  <a:lnTo>
                    <a:pt x="464" y="195"/>
                  </a:lnTo>
                  <a:lnTo>
                    <a:pt x="460" y="197"/>
                  </a:lnTo>
                  <a:lnTo>
                    <a:pt x="458" y="200"/>
                  </a:lnTo>
                  <a:lnTo>
                    <a:pt x="455" y="200"/>
                  </a:lnTo>
                  <a:lnTo>
                    <a:pt x="453" y="200"/>
                  </a:lnTo>
                  <a:lnTo>
                    <a:pt x="447" y="197"/>
                  </a:lnTo>
                  <a:lnTo>
                    <a:pt x="442" y="200"/>
                  </a:lnTo>
                  <a:lnTo>
                    <a:pt x="433" y="202"/>
                  </a:lnTo>
                  <a:lnTo>
                    <a:pt x="428" y="202"/>
                  </a:lnTo>
                  <a:lnTo>
                    <a:pt x="424" y="200"/>
                  </a:lnTo>
                  <a:lnTo>
                    <a:pt x="424" y="197"/>
                  </a:lnTo>
                  <a:lnTo>
                    <a:pt x="424" y="197"/>
                  </a:lnTo>
                  <a:lnTo>
                    <a:pt x="422" y="195"/>
                  </a:lnTo>
                  <a:lnTo>
                    <a:pt x="419" y="164"/>
                  </a:lnTo>
                  <a:lnTo>
                    <a:pt x="411" y="159"/>
                  </a:lnTo>
                  <a:lnTo>
                    <a:pt x="406" y="150"/>
                  </a:lnTo>
                  <a:lnTo>
                    <a:pt x="397" y="141"/>
                  </a:lnTo>
                  <a:lnTo>
                    <a:pt x="390" y="134"/>
                  </a:lnTo>
                  <a:lnTo>
                    <a:pt x="386" y="125"/>
                  </a:lnTo>
                  <a:lnTo>
                    <a:pt x="384" y="117"/>
                  </a:lnTo>
                  <a:lnTo>
                    <a:pt x="381" y="108"/>
                  </a:lnTo>
                  <a:lnTo>
                    <a:pt x="384" y="103"/>
                  </a:lnTo>
                  <a:lnTo>
                    <a:pt x="386" y="99"/>
                  </a:lnTo>
                  <a:lnTo>
                    <a:pt x="390" y="99"/>
                  </a:lnTo>
                  <a:lnTo>
                    <a:pt x="390" y="97"/>
                  </a:lnTo>
                  <a:lnTo>
                    <a:pt x="391" y="97"/>
                  </a:lnTo>
                  <a:lnTo>
                    <a:pt x="397" y="103"/>
                  </a:lnTo>
                  <a:lnTo>
                    <a:pt x="406" y="108"/>
                  </a:lnTo>
                  <a:lnTo>
                    <a:pt x="413" y="110"/>
                  </a:lnTo>
                  <a:lnTo>
                    <a:pt x="422" y="110"/>
                  </a:lnTo>
                  <a:lnTo>
                    <a:pt x="424" y="110"/>
                  </a:lnTo>
                  <a:lnTo>
                    <a:pt x="424" y="108"/>
                  </a:lnTo>
                  <a:lnTo>
                    <a:pt x="424" y="108"/>
                  </a:lnTo>
                  <a:lnTo>
                    <a:pt x="424" y="108"/>
                  </a:lnTo>
                  <a:lnTo>
                    <a:pt x="424" y="72"/>
                  </a:lnTo>
                  <a:lnTo>
                    <a:pt x="411" y="56"/>
                  </a:lnTo>
                  <a:lnTo>
                    <a:pt x="395" y="42"/>
                  </a:lnTo>
                  <a:lnTo>
                    <a:pt x="377" y="27"/>
                  </a:lnTo>
                  <a:lnTo>
                    <a:pt x="364" y="9"/>
                  </a:lnTo>
                  <a:lnTo>
                    <a:pt x="350" y="5"/>
                  </a:lnTo>
                  <a:lnTo>
                    <a:pt x="339" y="2"/>
                  </a:lnTo>
                  <a:lnTo>
                    <a:pt x="325" y="0"/>
                  </a:lnTo>
                  <a:lnTo>
                    <a:pt x="312" y="0"/>
                  </a:lnTo>
                  <a:lnTo>
                    <a:pt x="308" y="0"/>
                  </a:lnTo>
                  <a:lnTo>
                    <a:pt x="308" y="2"/>
                  </a:lnTo>
                  <a:lnTo>
                    <a:pt x="308" y="5"/>
                  </a:lnTo>
                  <a:lnTo>
                    <a:pt x="307" y="9"/>
                  </a:lnTo>
                  <a:lnTo>
                    <a:pt x="289" y="14"/>
                  </a:lnTo>
                  <a:lnTo>
                    <a:pt x="281" y="27"/>
                  </a:lnTo>
                  <a:lnTo>
                    <a:pt x="276" y="42"/>
                  </a:lnTo>
                  <a:lnTo>
                    <a:pt x="265" y="56"/>
                  </a:lnTo>
                  <a:lnTo>
                    <a:pt x="260" y="56"/>
                  </a:lnTo>
                  <a:lnTo>
                    <a:pt x="256" y="56"/>
                  </a:lnTo>
                  <a:lnTo>
                    <a:pt x="251" y="56"/>
                  </a:lnTo>
                  <a:lnTo>
                    <a:pt x="249" y="58"/>
                  </a:lnTo>
                  <a:lnTo>
                    <a:pt x="240" y="72"/>
                  </a:lnTo>
                  <a:lnTo>
                    <a:pt x="231" y="87"/>
                  </a:lnTo>
                  <a:lnTo>
                    <a:pt x="224" y="99"/>
                  </a:lnTo>
                  <a:lnTo>
                    <a:pt x="213" y="110"/>
                  </a:lnTo>
                  <a:lnTo>
                    <a:pt x="209" y="110"/>
                  </a:lnTo>
                  <a:lnTo>
                    <a:pt x="209" y="110"/>
                  </a:lnTo>
                  <a:lnTo>
                    <a:pt x="209" y="110"/>
                  </a:lnTo>
                  <a:lnTo>
                    <a:pt x="209" y="114"/>
                  </a:lnTo>
                  <a:lnTo>
                    <a:pt x="184" y="139"/>
                  </a:lnTo>
                  <a:lnTo>
                    <a:pt x="184" y="139"/>
                  </a:lnTo>
                  <a:lnTo>
                    <a:pt x="184" y="139"/>
                  </a:lnTo>
                  <a:lnTo>
                    <a:pt x="184" y="139"/>
                  </a:lnTo>
                  <a:lnTo>
                    <a:pt x="184" y="141"/>
                  </a:lnTo>
                  <a:lnTo>
                    <a:pt x="195" y="146"/>
                  </a:lnTo>
                  <a:lnTo>
                    <a:pt x="209" y="150"/>
                  </a:lnTo>
                  <a:lnTo>
                    <a:pt x="224" y="153"/>
                  </a:lnTo>
                  <a:lnTo>
                    <a:pt x="234" y="153"/>
                  </a:lnTo>
                  <a:lnTo>
                    <a:pt x="236" y="155"/>
                  </a:lnTo>
                  <a:lnTo>
                    <a:pt x="240" y="155"/>
                  </a:lnTo>
                  <a:lnTo>
                    <a:pt x="240" y="159"/>
                  </a:lnTo>
                  <a:lnTo>
                    <a:pt x="242" y="161"/>
                  </a:lnTo>
                  <a:lnTo>
                    <a:pt x="240" y="164"/>
                  </a:lnTo>
                  <a:lnTo>
                    <a:pt x="234" y="166"/>
                  </a:lnTo>
                  <a:lnTo>
                    <a:pt x="231" y="170"/>
                  </a:lnTo>
                  <a:lnTo>
                    <a:pt x="225" y="171"/>
                  </a:lnTo>
                  <a:lnTo>
                    <a:pt x="220" y="180"/>
                  </a:lnTo>
                  <a:lnTo>
                    <a:pt x="215" y="195"/>
                  </a:lnTo>
                  <a:lnTo>
                    <a:pt x="209" y="208"/>
                  </a:lnTo>
                  <a:lnTo>
                    <a:pt x="209" y="222"/>
                  </a:lnTo>
                  <a:lnTo>
                    <a:pt x="213" y="227"/>
                  </a:lnTo>
                  <a:lnTo>
                    <a:pt x="215" y="227"/>
                  </a:lnTo>
                  <a:lnTo>
                    <a:pt x="213" y="231"/>
                  </a:lnTo>
                  <a:lnTo>
                    <a:pt x="209" y="238"/>
                  </a:lnTo>
                  <a:lnTo>
                    <a:pt x="209" y="238"/>
                  </a:lnTo>
                  <a:lnTo>
                    <a:pt x="213" y="242"/>
                  </a:lnTo>
                  <a:lnTo>
                    <a:pt x="213" y="242"/>
                  </a:lnTo>
                  <a:lnTo>
                    <a:pt x="215" y="244"/>
                  </a:lnTo>
                  <a:lnTo>
                    <a:pt x="231" y="233"/>
                  </a:lnTo>
                  <a:lnTo>
                    <a:pt x="260" y="231"/>
                  </a:lnTo>
                  <a:lnTo>
                    <a:pt x="260" y="227"/>
                  </a:lnTo>
                  <a:lnTo>
                    <a:pt x="262" y="226"/>
                  </a:lnTo>
                  <a:lnTo>
                    <a:pt x="265" y="226"/>
                  </a:lnTo>
                  <a:lnTo>
                    <a:pt x="267" y="222"/>
                  </a:lnTo>
                  <a:lnTo>
                    <a:pt x="267" y="200"/>
                  </a:lnTo>
                  <a:lnTo>
                    <a:pt x="289" y="155"/>
                  </a:lnTo>
                  <a:lnTo>
                    <a:pt x="289" y="155"/>
                  </a:lnTo>
                  <a:lnTo>
                    <a:pt x="292" y="155"/>
                  </a:lnTo>
                  <a:lnTo>
                    <a:pt x="292" y="155"/>
                  </a:lnTo>
                  <a:lnTo>
                    <a:pt x="292" y="155"/>
                  </a:lnTo>
                  <a:lnTo>
                    <a:pt x="303" y="170"/>
                  </a:lnTo>
                  <a:lnTo>
                    <a:pt x="312" y="180"/>
                  </a:lnTo>
                  <a:lnTo>
                    <a:pt x="323" y="195"/>
                  </a:lnTo>
                  <a:lnTo>
                    <a:pt x="336" y="206"/>
                  </a:lnTo>
                  <a:lnTo>
                    <a:pt x="343" y="211"/>
                  </a:lnTo>
                  <a:lnTo>
                    <a:pt x="345" y="217"/>
                  </a:lnTo>
                  <a:lnTo>
                    <a:pt x="350" y="226"/>
                  </a:lnTo>
                  <a:lnTo>
                    <a:pt x="354" y="231"/>
                  </a:lnTo>
                  <a:lnTo>
                    <a:pt x="354" y="244"/>
                  </a:lnTo>
                  <a:lnTo>
                    <a:pt x="354" y="258"/>
                  </a:lnTo>
                  <a:lnTo>
                    <a:pt x="359" y="273"/>
                  </a:lnTo>
                  <a:lnTo>
                    <a:pt x="364" y="283"/>
                  </a:lnTo>
                  <a:lnTo>
                    <a:pt x="366" y="285"/>
                  </a:lnTo>
                  <a:lnTo>
                    <a:pt x="370" y="289"/>
                  </a:lnTo>
                  <a:lnTo>
                    <a:pt x="372" y="291"/>
                  </a:lnTo>
                  <a:lnTo>
                    <a:pt x="375" y="294"/>
                  </a:lnTo>
                  <a:lnTo>
                    <a:pt x="375" y="298"/>
                  </a:lnTo>
                  <a:lnTo>
                    <a:pt x="372" y="300"/>
                  </a:lnTo>
                  <a:lnTo>
                    <a:pt x="372" y="305"/>
                  </a:lnTo>
                  <a:lnTo>
                    <a:pt x="370" y="309"/>
                  </a:lnTo>
                  <a:lnTo>
                    <a:pt x="359" y="305"/>
                  </a:lnTo>
                  <a:lnTo>
                    <a:pt x="348" y="294"/>
                  </a:lnTo>
                  <a:lnTo>
                    <a:pt x="336" y="285"/>
                  </a:lnTo>
                  <a:lnTo>
                    <a:pt x="323" y="283"/>
                  </a:lnTo>
                  <a:lnTo>
                    <a:pt x="314" y="289"/>
                  </a:lnTo>
                  <a:lnTo>
                    <a:pt x="308" y="294"/>
                  </a:lnTo>
                  <a:lnTo>
                    <a:pt x="299" y="300"/>
                  </a:lnTo>
                  <a:lnTo>
                    <a:pt x="296" y="305"/>
                  </a:lnTo>
                  <a:lnTo>
                    <a:pt x="298" y="309"/>
                  </a:lnTo>
                  <a:lnTo>
                    <a:pt x="299" y="310"/>
                  </a:lnTo>
                  <a:lnTo>
                    <a:pt x="299" y="314"/>
                  </a:lnTo>
                  <a:lnTo>
                    <a:pt x="303" y="314"/>
                  </a:lnTo>
                  <a:lnTo>
                    <a:pt x="312" y="314"/>
                  </a:lnTo>
                  <a:lnTo>
                    <a:pt x="317" y="316"/>
                  </a:lnTo>
                  <a:lnTo>
                    <a:pt x="319" y="321"/>
                  </a:lnTo>
                  <a:lnTo>
                    <a:pt x="323" y="330"/>
                  </a:lnTo>
                  <a:lnTo>
                    <a:pt x="323" y="330"/>
                  </a:lnTo>
                  <a:lnTo>
                    <a:pt x="319" y="334"/>
                  </a:lnTo>
                  <a:lnTo>
                    <a:pt x="317" y="339"/>
                  </a:lnTo>
                  <a:lnTo>
                    <a:pt x="317" y="339"/>
                  </a:lnTo>
                  <a:lnTo>
                    <a:pt x="260" y="327"/>
                  </a:lnTo>
                  <a:lnTo>
                    <a:pt x="260" y="334"/>
                  </a:lnTo>
                  <a:lnTo>
                    <a:pt x="260" y="339"/>
                  </a:lnTo>
                  <a:lnTo>
                    <a:pt x="260" y="345"/>
                  </a:lnTo>
                  <a:lnTo>
                    <a:pt x="256" y="347"/>
                  </a:lnTo>
                  <a:lnTo>
                    <a:pt x="251" y="356"/>
                  </a:lnTo>
                  <a:lnTo>
                    <a:pt x="249" y="357"/>
                  </a:lnTo>
                  <a:lnTo>
                    <a:pt x="242" y="366"/>
                  </a:lnTo>
                  <a:lnTo>
                    <a:pt x="225" y="393"/>
                  </a:lnTo>
                  <a:lnTo>
                    <a:pt x="189" y="411"/>
                  </a:lnTo>
                  <a:lnTo>
                    <a:pt x="188" y="413"/>
                  </a:lnTo>
                  <a:lnTo>
                    <a:pt x="184" y="419"/>
                  </a:lnTo>
                  <a:lnTo>
                    <a:pt x="184" y="424"/>
                  </a:lnTo>
                  <a:lnTo>
                    <a:pt x="184" y="430"/>
                  </a:lnTo>
                  <a:lnTo>
                    <a:pt x="184" y="439"/>
                  </a:lnTo>
                  <a:lnTo>
                    <a:pt x="184" y="453"/>
                  </a:lnTo>
                  <a:lnTo>
                    <a:pt x="184" y="469"/>
                  </a:lnTo>
                  <a:lnTo>
                    <a:pt x="184" y="478"/>
                  </a:lnTo>
                  <a:lnTo>
                    <a:pt x="173" y="478"/>
                  </a:lnTo>
                  <a:lnTo>
                    <a:pt x="164" y="475"/>
                  </a:lnTo>
                  <a:lnTo>
                    <a:pt x="157" y="469"/>
                  </a:lnTo>
                  <a:lnTo>
                    <a:pt x="151" y="464"/>
                  </a:lnTo>
                  <a:lnTo>
                    <a:pt x="151" y="449"/>
                  </a:lnTo>
                  <a:lnTo>
                    <a:pt x="148" y="435"/>
                  </a:lnTo>
                  <a:lnTo>
                    <a:pt x="141" y="424"/>
                  </a:lnTo>
                  <a:lnTo>
                    <a:pt x="130" y="413"/>
                  </a:lnTo>
                  <a:lnTo>
                    <a:pt x="117" y="417"/>
                  </a:lnTo>
                  <a:lnTo>
                    <a:pt x="110" y="417"/>
                  </a:lnTo>
                  <a:lnTo>
                    <a:pt x="101" y="413"/>
                  </a:lnTo>
                  <a:lnTo>
                    <a:pt x="94" y="408"/>
                  </a:lnTo>
                  <a:lnTo>
                    <a:pt x="83" y="402"/>
                  </a:lnTo>
                  <a:lnTo>
                    <a:pt x="72" y="397"/>
                  </a:lnTo>
                  <a:lnTo>
                    <a:pt x="59" y="393"/>
                  </a:lnTo>
                  <a:lnTo>
                    <a:pt x="49" y="392"/>
                  </a:lnTo>
                  <a:lnTo>
                    <a:pt x="38" y="402"/>
                  </a:lnTo>
                  <a:lnTo>
                    <a:pt x="21" y="424"/>
                  </a:lnTo>
                  <a:lnTo>
                    <a:pt x="5" y="448"/>
                  </a:lnTo>
                  <a:lnTo>
                    <a:pt x="0" y="455"/>
                  </a:lnTo>
                  <a:lnTo>
                    <a:pt x="21" y="475"/>
                  </a:lnTo>
                  <a:lnTo>
                    <a:pt x="25" y="516"/>
                  </a:lnTo>
                  <a:lnTo>
                    <a:pt x="29" y="516"/>
                  </a:lnTo>
                  <a:lnTo>
                    <a:pt x="38" y="513"/>
                  </a:lnTo>
                  <a:lnTo>
                    <a:pt x="43" y="511"/>
                  </a:lnTo>
                  <a:lnTo>
                    <a:pt x="49" y="505"/>
                  </a:lnTo>
                  <a:lnTo>
                    <a:pt x="54" y="496"/>
                  </a:lnTo>
                  <a:lnTo>
                    <a:pt x="58" y="491"/>
                  </a:lnTo>
                  <a:lnTo>
                    <a:pt x="63" y="485"/>
                  </a:lnTo>
                  <a:lnTo>
                    <a:pt x="72" y="480"/>
                  </a:lnTo>
                  <a:lnTo>
                    <a:pt x="74" y="480"/>
                  </a:lnTo>
                  <a:lnTo>
                    <a:pt x="74" y="484"/>
                  </a:lnTo>
                  <a:lnTo>
                    <a:pt x="74" y="484"/>
                  </a:lnTo>
                  <a:lnTo>
                    <a:pt x="74" y="485"/>
                  </a:lnTo>
                  <a:lnTo>
                    <a:pt x="63" y="538"/>
                  </a:lnTo>
                  <a:lnTo>
                    <a:pt x="79" y="556"/>
                  </a:lnTo>
                  <a:lnTo>
                    <a:pt x="77" y="567"/>
                  </a:lnTo>
                  <a:lnTo>
                    <a:pt x="68" y="574"/>
                  </a:lnTo>
                  <a:lnTo>
                    <a:pt x="59" y="583"/>
                  </a:lnTo>
                  <a:lnTo>
                    <a:pt x="54" y="597"/>
                  </a:lnTo>
                  <a:lnTo>
                    <a:pt x="54" y="608"/>
                  </a:lnTo>
                  <a:lnTo>
                    <a:pt x="63" y="619"/>
                  </a:lnTo>
                  <a:lnTo>
                    <a:pt x="74" y="630"/>
                  </a:lnTo>
                  <a:lnTo>
                    <a:pt x="88" y="641"/>
                  </a:lnTo>
                  <a:lnTo>
                    <a:pt x="101" y="646"/>
                  </a:lnTo>
                  <a:lnTo>
                    <a:pt x="114" y="646"/>
                  </a:lnTo>
                  <a:lnTo>
                    <a:pt x="124" y="644"/>
                  </a:lnTo>
                  <a:lnTo>
                    <a:pt x="132" y="641"/>
                  </a:lnTo>
                  <a:lnTo>
                    <a:pt x="141" y="635"/>
                  </a:lnTo>
                  <a:lnTo>
                    <a:pt x="148" y="635"/>
                  </a:lnTo>
                  <a:lnTo>
                    <a:pt x="153" y="639"/>
                  </a:lnTo>
                  <a:lnTo>
                    <a:pt x="160" y="641"/>
                  </a:lnTo>
                  <a:lnTo>
                    <a:pt x="168" y="644"/>
                  </a:lnTo>
                  <a:lnTo>
                    <a:pt x="184" y="652"/>
                  </a:lnTo>
                  <a:lnTo>
                    <a:pt x="195" y="661"/>
                  </a:lnTo>
                  <a:lnTo>
                    <a:pt x="209" y="670"/>
                  </a:lnTo>
                  <a:lnTo>
                    <a:pt x="220" y="677"/>
                  </a:lnTo>
                  <a:lnTo>
                    <a:pt x="225" y="691"/>
                  </a:lnTo>
                  <a:lnTo>
                    <a:pt x="229" y="706"/>
                  </a:lnTo>
                  <a:lnTo>
                    <a:pt x="231" y="722"/>
                  </a:lnTo>
                  <a:lnTo>
                    <a:pt x="234" y="738"/>
                  </a:lnTo>
                  <a:lnTo>
                    <a:pt x="249" y="744"/>
                  </a:lnTo>
                  <a:lnTo>
                    <a:pt x="262" y="749"/>
                  </a:lnTo>
                  <a:lnTo>
                    <a:pt x="276" y="758"/>
                  </a:lnTo>
                  <a:lnTo>
                    <a:pt x="287" y="772"/>
                  </a:lnTo>
                  <a:lnTo>
                    <a:pt x="298" y="800"/>
                  </a:lnTo>
                  <a:lnTo>
                    <a:pt x="308" y="830"/>
                  </a:lnTo>
                  <a:lnTo>
                    <a:pt x="319" y="861"/>
                  </a:lnTo>
                  <a:lnTo>
                    <a:pt x="334" y="886"/>
                  </a:lnTo>
                  <a:lnTo>
                    <a:pt x="350" y="904"/>
                  </a:lnTo>
                  <a:lnTo>
                    <a:pt x="366" y="924"/>
                  </a:lnTo>
                  <a:lnTo>
                    <a:pt x="381" y="944"/>
                  </a:lnTo>
                  <a:lnTo>
                    <a:pt x="395" y="966"/>
                  </a:lnTo>
                  <a:lnTo>
                    <a:pt x="397" y="980"/>
                  </a:lnTo>
                  <a:lnTo>
                    <a:pt x="397" y="993"/>
                  </a:lnTo>
                  <a:lnTo>
                    <a:pt x="391" y="1007"/>
                  </a:lnTo>
                  <a:lnTo>
                    <a:pt x="381" y="1018"/>
                  </a:lnTo>
                  <a:lnTo>
                    <a:pt x="364" y="1022"/>
                  </a:lnTo>
                  <a:lnTo>
                    <a:pt x="348" y="1027"/>
                  </a:lnTo>
                  <a:lnTo>
                    <a:pt x="334" y="1032"/>
                  </a:lnTo>
                  <a:lnTo>
                    <a:pt x="319" y="1038"/>
                  </a:lnTo>
                  <a:lnTo>
                    <a:pt x="307" y="1043"/>
                  </a:lnTo>
                  <a:lnTo>
                    <a:pt x="292" y="1052"/>
                  </a:lnTo>
                  <a:lnTo>
                    <a:pt x="278" y="1063"/>
                  </a:lnTo>
                  <a:lnTo>
                    <a:pt x="262" y="1074"/>
                  </a:lnTo>
                  <a:lnTo>
                    <a:pt x="249" y="1083"/>
                  </a:lnTo>
                  <a:lnTo>
                    <a:pt x="231" y="1090"/>
                  </a:lnTo>
                  <a:lnTo>
                    <a:pt x="215" y="1094"/>
                  </a:lnTo>
                  <a:lnTo>
                    <a:pt x="198" y="1099"/>
                  </a:lnTo>
                  <a:lnTo>
                    <a:pt x="182" y="1105"/>
                  </a:lnTo>
                  <a:lnTo>
                    <a:pt x="164" y="1110"/>
                  </a:lnTo>
                  <a:lnTo>
                    <a:pt x="151" y="1119"/>
                  </a:lnTo>
                  <a:lnTo>
                    <a:pt x="141" y="1132"/>
                  </a:lnTo>
                  <a:lnTo>
                    <a:pt x="124" y="1146"/>
                  </a:lnTo>
                  <a:lnTo>
                    <a:pt x="106" y="1160"/>
                  </a:lnTo>
                  <a:lnTo>
                    <a:pt x="88" y="1171"/>
                  </a:lnTo>
                  <a:lnTo>
                    <a:pt x="68" y="1180"/>
                  </a:lnTo>
                  <a:lnTo>
                    <a:pt x="88" y="1186"/>
                  </a:lnTo>
                  <a:lnTo>
                    <a:pt x="106" y="1188"/>
                  </a:lnTo>
                  <a:lnTo>
                    <a:pt x="124" y="1193"/>
                  </a:lnTo>
                  <a:lnTo>
                    <a:pt x="142" y="1197"/>
                  </a:lnTo>
                  <a:lnTo>
                    <a:pt x="162" y="1198"/>
                  </a:lnTo>
                  <a:lnTo>
                    <a:pt x="182" y="1198"/>
                  </a:lnTo>
                  <a:lnTo>
                    <a:pt x="200" y="1202"/>
                  </a:lnTo>
                  <a:lnTo>
                    <a:pt x="220" y="1202"/>
                  </a:lnTo>
                  <a:lnTo>
                    <a:pt x="252" y="1202"/>
                  </a:lnTo>
                  <a:lnTo>
                    <a:pt x="287" y="1198"/>
                  </a:lnTo>
                  <a:lnTo>
                    <a:pt x="319" y="1193"/>
                  </a:lnTo>
                  <a:lnTo>
                    <a:pt x="354" y="1186"/>
                  </a:lnTo>
                  <a:lnTo>
                    <a:pt x="386" y="1177"/>
                  </a:lnTo>
                  <a:lnTo>
                    <a:pt x="417" y="1168"/>
                  </a:lnTo>
                  <a:lnTo>
                    <a:pt x="447" y="1155"/>
                  </a:lnTo>
                  <a:lnTo>
                    <a:pt x="478" y="1141"/>
                  </a:lnTo>
                  <a:lnTo>
                    <a:pt x="505" y="1126"/>
                  </a:lnTo>
                  <a:lnTo>
                    <a:pt x="536" y="1110"/>
                  </a:lnTo>
                  <a:lnTo>
                    <a:pt x="559" y="1094"/>
                  </a:lnTo>
                  <a:lnTo>
                    <a:pt x="588" y="1074"/>
                  </a:lnTo>
                  <a:lnTo>
                    <a:pt x="613" y="1052"/>
                  </a:lnTo>
                  <a:lnTo>
                    <a:pt x="637" y="1029"/>
                  </a:lnTo>
                  <a:lnTo>
                    <a:pt x="660" y="1007"/>
                  </a:lnTo>
                  <a:lnTo>
                    <a:pt x="682" y="982"/>
                  </a:lnTo>
                  <a:lnTo>
                    <a:pt x="666" y="966"/>
                  </a:lnTo>
                  <a:lnTo>
                    <a:pt x="646" y="955"/>
                  </a:lnTo>
                  <a:lnTo>
                    <a:pt x="626" y="940"/>
                  </a:lnTo>
                  <a:lnTo>
                    <a:pt x="610" y="929"/>
                  </a:lnTo>
                  <a:lnTo>
                    <a:pt x="590" y="922"/>
                  </a:lnTo>
                  <a:lnTo>
                    <a:pt x="574" y="917"/>
                  </a:lnTo>
                  <a:lnTo>
                    <a:pt x="557" y="904"/>
                  </a:lnTo>
                  <a:lnTo>
                    <a:pt x="547" y="893"/>
                  </a:lnTo>
                  <a:lnTo>
                    <a:pt x="547" y="892"/>
                  </a:lnTo>
                  <a:lnTo>
                    <a:pt x="547" y="888"/>
                  </a:lnTo>
                  <a:lnTo>
                    <a:pt x="543" y="888"/>
                  </a:lnTo>
                  <a:lnTo>
                    <a:pt x="543" y="886"/>
                  </a:lnTo>
                  <a:lnTo>
                    <a:pt x="543" y="874"/>
                  </a:lnTo>
                  <a:lnTo>
                    <a:pt x="547" y="863"/>
                  </a:lnTo>
                  <a:lnTo>
                    <a:pt x="547" y="855"/>
                  </a:lnTo>
                  <a:lnTo>
                    <a:pt x="548" y="845"/>
                  </a:lnTo>
                  <a:lnTo>
                    <a:pt x="557" y="819"/>
                  </a:lnTo>
                  <a:lnTo>
                    <a:pt x="567" y="791"/>
                  </a:lnTo>
                  <a:lnTo>
                    <a:pt x="579" y="769"/>
                  </a:lnTo>
                  <a:lnTo>
                    <a:pt x="601" y="753"/>
                  </a:lnTo>
                  <a:lnTo>
                    <a:pt x="613" y="749"/>
                  </a:lnTo>
                  <a:lnTo>
                    <a:pt x="624" y="744"/>
                  </a:lnTo>
                  <a:lnTo>
                    <a:pt x="631" y="742"/>
                  </a:lnTo>
                  <a:lnTo>
                    <a:pt x="642" y="738"/>
                  </a:lnTo>
                  <a:lnTo>
                    <a:pt x="655" y="738"/>
                  </a:lnTo>
                  <a:lnTo>
                    <a:pt x="666" y="736"/>
                  </a:lnTo>
                  <a:lnTo>
                    <a:pt x="673" y="729"/>
                  </a:lnTo>
                  <a:lnTo>
                    <a:pt x="684" y="727"/>
                  </a:lnTo>
                  <a:lnTo>
                    <a:pt x="695" y="727"/>
                  </a:lnTo>
                  <a:lnTo>
                    <a:pt x="704" y="722"/>
                  </a:lnTo>
                  <a:lnTo>
                    <a:pt x="715" y="718"/>
                  </a:lnTo>
                  <a:lnTo>
                    <a:pt x="725" y="713"/>
                  </a:lnTo>
                  <a:lnTo>
                    <a:pt x="736" y="711"/>
                  </a:lnTo>
                  <a:lnTo>
                    <a:pt x="749" y="707"/>
                  </a:lnTo>
                  <a:lnTo>
                    <a:pt x="760" y="707"/>
                  </a:lnTo>
                  <a:lnTo>
                    <a:pt x="770" y="711"/>
                  </a:lnTo>
                  <a:lnTo>
                    <a:pt x="776" y="717"/>
                  </a:lnTo>
                  <a:lnTo>
                    <a:pt x="783" y="722"/>
                  </a:lnTo>
                  <a:lnTo>
                    <a:pt x="792" y="729"/>
                  </a:lnTo>
                  <a:lnTo>
                    <a:pt x="803" y="736"/>
                  </a:lnTo>
                </a:path>
              </a:pathLst>
            </a:custGeom>
            <a:solidFill>
              <a:schemeClr val="folHlink"/>
            </a:solidFill>
            <a:ln w="9525">
              <a:noFill/>
              <a:round/>
              <a:headEnd type="none" w="sm" len="sm"/>
              <a:tailEnd type="none" w="sm" len="sm"/>
            </a:ln>
            <a:effectLst/>
          </p:spPr>
          <p:txBody>
            <a:bodyPr/>
            <a:lstStyle/>
            <a:p>
              <a:pPr>
                <a:defRPr/>
              </a:pPr>
              <a:endParaRPr lang="en-US"/>
            </a:p>
          </p:txBody>
        </p:sp>
      </p:grpSp>
      <p:sp>
        <p:nvSpPr>
          <p:cNvPr id="3100" name="Rectangle 28"/>
          <p:cNvSpPr>
            <a:spLocks noGrp="1" noChangeArrowheads="1"/>
          </p:cNvSpPr>
          <p:nvPr>
            <p:ph type="ctrTitle" sz="quarter"/>
          </p:nvPr>
        </p:nvSpPr>
        <p:spPr>
          <a:xfrm>
            <a:off x="685800" y="1066800"/>
            <a:ext cx="7772400" cy="1143000"/>
          </a:xfrm>
        </p:spPr>
        <p:txBody>
          <a:bodyPr/>
          <a:lstStyle>
            <a:lvl1pPr>
              <a:defRPr/>
            </a:lvl1pPr>
          </a:lstStyle>
          <a:p>
            <a:r>
              <a:rPr lang="en-US"/>
              <a:t>Click to edit Master title style</a:t>
            </a:r>
          </a:p>
        </p:txBody>
      </p:sp>
      <p:sp>
        <p:nvSpPr>
          <p:cNvPr id="3101" name="Rectangle 29"/>
          <p:cNvSpPr>
            <a:spLocks noGrp="1" noChangeArrowheads="1"/>
          </p:cNvSpPr>
          <p:nvPr>
            <p:ph type="subTitle" sz="quarter" idx="1"/>
          </p:nvPr>
        </p:nvSpPr>
        <p:spPr>
          <a:xfrm>
            <a:off x="2057400" y="2895600"/>
            <a:ext cx="6400800" cy="1752600"/>
          </a:xfrm>
        </p:spPr>
        <p:txBody>
          <a:bodyPr/>
          <a:lstStyle>
            <a:lvl1pPr marL="0" indent="0" algn="ctr">
              <a:buFontTx/>
              <a:buNone/>
              <a:defRPr/>
            </a:lvl1pPr>
          </a:lstStyle>
          <a:p>
            <a:r>
              <a:rPr lang="en-US"/>
              <a:t>Click to edit Master subtitle style</a:t>
            </a:r>
          </a:p>
        </p:txBody>
      </p:sp>
      <p:sp>
        <p:nvSpPr>
          <p:cNvPr id="8" name="Rectangle 30"/>
          <p:cNvSpPr>
            <a:spLocks noGrp="1" noChangeArrowheads="1"/>
          </p:cNvSpPr>
          <p:nvPr>
            <p:ph type="dt" sz="quarter" idx="10"/>
          </p:nvPr>
        </p:nvSpPr>
        <p:spPr/>
        <p:txBody>
          <a:bodyPr/>
          <a:lstStyle>
            <a:lvl1pPr>
              <a:defRPr>
                <a:solidFill>
                  <a:srgbClr val="FFFFFF"/>
                </a:solidFill>
                <a:latin typeface="Times New Roman" pitchFamily="18" charset="0"/>
              </a:defRPr>
            </a:lvl1pPr>
          </a:lstStyle>
          <a:p>
            <a:pPr>
              <a:defRPr/>
            </a:pPr>
            <a:r>
              <a:rPr lang="en-US" smtClean="0"/>
              <a:t>JLM 20110204</a:t>
            </a:r>
            <a:endParaRPr lang="en-US"/>
          </a:p>
        </p:txBody>
      </p:sp>
      <p:sp>
        <p:nvSpPr>
          <p:cNvPr id="9" name="Rectangle 31"/>
          <p:cNvSpPr>
            <a:spLocks noGrp="1" noChangeArrowheads="1"/>
          </p:cNvSpPr>
          <p:nvPr>
            <p:ph type="ftr" sz="quarter" idx="11"/>
          </p:nvPr>
        </p:nvSpPr>
        <p:spPr/>
        <p:txBody>
          <a:bodyPr/>
          <a:lstStyle>
            <a:lvl1pPr>
              <a:defRPr>
                <a:solidFill>
                  <a:srgbClr val="FFFFFF"/>
                </a:solidFill>
                <a:latin typeface="Times New Roman" pitchFamily="18" charset="0"/>
              </a:defRPr>
            </a:lvl1pPr>
          </a:lstStyle>
          <a:p>
            <a:pPr>
              <a:defRPr/>
            </a:pPr>
            <a:endParaRPr lang="en-US"/>
          </a:p>
        </p:txBody>
      </p:sp>
      <p:sp>
        <p:nvSpPr>
          <p:cNvPr id="10" name="Rectangle 32"/>
          <p:cNvSpPr>
            <a:spLocks noGrp="1" noChangeArrowheads="1"/>
          </p:cNvSpPr>
          <p:nvPr>
            <p:ph type="sldNum" sz="quarter" idx="12"/>
          </p:nvPr>
        </p:nvSpPr>
        <p:spPr/>
        <p:txBody>
          <a:bodyPr/>
          <a:lstStyle>
            <a:lvl1pPr>
              <a:defRPr>
                <a:solidFill>
                  <a:srgbClr val="FFFFFF"/>
                </a:solidFill>
                <a:latin typeface="Times New Roman" pitchFamily="18" charset="0"/>
              </a:defRPr>
            </a:lvl1pPr>
          </a:lstStyle>
          <a:p>
            <a:pPr>
              <a:defRPr/>
            </a:pPr>
            <a:fld id="{CEB514E7-811F-470E-BFE9-36ABAEC18834}"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p:txBody>
          <a:bodyPr/>
          <a:lstStyle>
            <a:lvl1pPr>
              <a:defRPr/>
            </a:lvl1pPr>
          </a:lstStyle>
          <a:p>
            <a:pPr>
              <a:defRPr/>
            </a:pPr>
            <a:r>
              <a:rPr lang="en-US" smtClean="0"/>
              <a:t>JLM 20110204</a:t>
            </a:r>
            <a:endParaRPr lang="en-US"/>
          </a:p>
        </p:txBody>
      </p:sp>
      <p:sp>
        <p:nvSpPr>
          <p:cNvPr id="5" name="Rectangle 20"/>
          <p:cNvSpPr>
            <a:spLocks noGrp="1" noChangeArrowheads="1"/>
          </p:cNvSpPr>
          <p:nvPr>
            <p:ph type="ftr" sz="quarter" idx="11"/>
          </p:nvPr>
        </p:nvSpPr>
        <p:spPr/>
        <p:txBody>
          <a:bodyPr/>
          <a:lstStyle>
            <a:lvl1pPr>
              <a:defRPr/>
            </a:lvl1pPr>
          </a:lstStyle>
          <a:p>
            <a:pPr>
              <a:defRPr/>
            </a:pPr>
            <a:endParaRPr lang="en-US"/>
          </a:p>
        </p:txBody>
      </p:sp>
      <p:sp>
        <p:nvSpPr>
          <p:cNvPr id="6" name="Rectangle 21"/>
          <p:cNvSpPr>
            <a:spLocks noGrp="1" noChangeArrowheads="1"/>
          </p:cNvSpPr>
          <p:nvPr>
            <p:ph type="sldNum" sz="quarter" idx="12"/>
          </p:nvPr>
        </p:nvSpPr>
        <p:spPr/>
        <p:txBody>
          <a:bodyPr/>
          <a:lstStyle>
            <a:lvl1pPr>
              <a:defRPr/>
            </a:lvl1pPr>
          </a:lstStyle>
          <a:p>
            <a:pPr>
              <a:defRPr/>
            </a:pPr>
            <a:fld id="{A082EC33-5273-4846-8365-2BAA4363BE18}"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p:txBody>
          <a:bodyPr/>
          <a:lstStyle>
            <a:lvl1pPr>
              <a:defRPr/>
            </a:lvl1pPr>
          </a:lstStyle>
          <a:p>
            <a:pPr>
              <a:defRPr/>
            </a:pPr>
            <a:r>
              <a:rPr lang="en-US" smtClean="0"/>
              <a:t>JLM 20110204</a:t>
            </a:r>
            <a:endParaRPr lang="en-US"/>
          </a:p>
        </p:txBody>
      </p:sp>
      <p:sp>
        <p:nvSpPr>
          <p:cNvPr id="5" name="Rectangle 20"/>
          <p:cNvSpPr>
            <a:spLocks noGrp="1" noChangeArrowheads="1"/>
          </p:cNvSpPr>
          <p:nvPr>
            <p:ph type="ftr" sz="quarter" idx="11"/>
          </p:nvPr>
        </p:nvSpPr>
        <p:spPr/>
        <p:txBody>
          <a:bodyPr/>
          <a:lstStyle>
            <a:lvl1pPr>
              <a:defRPr/>
            </a:lvl1pPr>
          </a:lstStyle>
          <a:p>
            <a:pPr>
              <a:defRPr/>
            </a:pPr>
            <a:endParaRPr lang="en-US"/>
          </a:p>
        </p:txBody>
      </p:sp>
      <p:sp>
        <p:nvSpPr>
          <p:cNvPr id="6" name="Rectangle 21"/>
          <p:cNvSpPr>
            <a:spLocks noGrp="1" noChangeArrowheads="1"/>
          </p:cNvSpPr>
          <p:nvPr>
            <p:ph type="sldNum" sz="quarter" idx="12"/>
          </p:nvPr>
        </p:nvSpPr>
        <p:spPr/>
        <p:txBody>
          <a:bodyPr/>
          <a:lstStyle>
            <a:lvl1pPr>
              <a:defRPr/>
            </a:lvl1pPr>
          </a:lstStyle>
          <a:p>
            <a:pPr>
              <a:defRPr/>
            </a:pPr>
            <a:fld id="{757B0D8D-FF09-4EE5-8D75-3557F5E81102}"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19"/>
          <p:cNvSpPr>
            <a:spLocks noGrp="1" noChangeArrowheads="1"/>
          </p:cNvSpPr>
          <p:nvPr>
            <p:ph type="dt" sz="half" idx="10"/>
          </p:nvPr>
        </p:nvSpPr>
        <p:spPr/>
        <p:txBody>
          <a:bodyPr/>
          <a:lstStyle>
            <a:lvl1pPr>
              <a:defRPr/>
            </a:lvl1pPr>
          </a:lstStyle>
          <a:p>
            <a:pPr>
              <a:defRPr/>
            </a:pPr>
            <a:r>
              <a:rPr lang="en-US" smtClean="0"/>
              <a:t>JLM 20110204</a:t>
            </a:r>
            <a:endParaRPr lang="en-US"/>
          </a:p>
        </p:txBody>
      </p:sp>
      <p:sp>
        <p:nvSpPr>
          <p:cNvPr id="5" name="Rectangle 20"/>
          <p:cNvSpPr>
            <a:spLocks noGrp="1" noChangeArrowheads="1"/>
          </p:cNvSpPr>
          <p:nvPr>
            <p:ph type="ftr" sz="quarter" idx="11"/>
          </p:nvPr>
        </p:nvSpPr>
        <p:spPr/>
        <p:txBody>
          <a:bodyPr/>
          <a:lstStyle>
            <a:lvl1pPr>
              <a:defRPr/>
            </a:lvl1pPr>
          </a:lstStyle>
          <a:p>
            <a:pPr>
              <a:defRPr/>
            </a:pPr>
            <a:endParaRPr lang="en-US"/>
          </a:p>
        </p:txBody>
      </p:sp>
      <p:sp>
        <p:nvSpPr>
          <p:cNvPr id="6" name="Rectangle 21"/>
          <p:cNvSpPr>
            <a:spLocks noGrp="1" noChangeArrowheads="1"/>
          </p:cNvSpPr>
          <p:nvPr>
            <p:ph type="sldNum" sz="quarter" idx="12"/>
          </p:nvPr>
        </p:nvSpPr>
        <p:spPr/>
        <p:txBody>
          <a:bodyPr/>
          <a:lstStyle>
            <a:lvl1pPr>
              <a:defRPr/>
            </a:lvl1pPr>
          </a:lstStyle>
          <a:p>
            <a:pPr>
              <a:defRPr/>
            </a:pPr>
            <a:fld id="{2701C81A-A3B6-49FE-A4E7-03128A4D0FB4}"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p:txBody>
          <a:bodyPr/>
          <a:lstStyle>
            <a:lvl1pPr>
              <a:defRPr/>
            </a:lvl1pPr>
          </a:lstStyle>
          <a:p>
            <a:pPr>
              <a:defRPr/>
            </a:pPr>
            <a:r>
              <a:rPr lang="en-US" smtClean="0"/>
              <a:t>JLM 20110204</a:t>
            </a:r>
            <a:endParaRPr lang="en-US"/>
          </a:p>
        </p:txBody>
      </p:sp>
      <p:sp>
        <p:nvSpPr>
          <p:cNvPr id="6" name="Rectangle 20"/>
          <p:cNvSpPr>
            <a:spLocks noGrp="1" noChangeArrowheads="1"/>
          </p:cNvSpPr>
          <p:nvPr>
            <p:ph type="ftr" sz="quarter" idx="11"/>
          </p:nvPr>
        </p:nvSpPr>
        <p:spPr/>
        <p:txBody>
          <a:bodyPr/>
          <a:lstStyle>
            <a:lvl1pPr>
              <a:defRPr/>
            </a:lvl1pPr>
          </a:lstStyle>
          <a:p>
            <a:pPr>
              <a:defRPr/>
            </a:pPr>
            <a:endParaRPr lang="en-US"/>
          </a:p>
        </p:txBody>
      </p:sp>
      <p:sp>
        <p:nvSpPr>
          <p:cNvPr id="7" name="Rectangle 21"/>
          <p:cNvSpPr>
            <a:spLocks noGrp="1" noChangeArrowheads="1"/>
          </p:cNvSpPr>
          <p:nvPr>
            <p:ph type="sldNum" sz="quarter" idx="12"/>
          </p:nvPr>
        </p:nvSpPr>
        <p:spPr/>
        <p:txBody>
          <a:bodyPr/>
          <a:lstStyle>
            <a:lvl1pPr>
              <a:defRPr/>
            </a:lvl1pPr>
          </a:lstStyle>
          <a:p>
            <a:pPr>
              <a:defRPr/>
            </a:pPr>
            <a:fld id="{891C3642-962A-4049-AAC7-DBACCC61F6CA}"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p:txBody>
          <a:bodyPr/>
          <a:lstStyle>
            <a:lvl1pPr>
              <a:defRPr/>
            </a:lvl1pPr>
          </a:lstStyle>
          <a:p>
            <a:pPr>
              <a:defRPr/>
            </a:pPr>
            <a:r>
              <a:rPr lang="en-US" smtClean="0"/>
              <a:t>JLM 20110204</a:t>
            </a:r>
            <a:endParaRPr lang="en-US" dirty="0"/>
          </a:p>
        </p:txBody>
      </p:sp>
      <p:sp>
        <p:nvSpPr>
          <p:cNvPr id="5" name="Rectangle 20"/>
          <p:cNvSpPr>
            <a:spLocks noGrp="1" noChangeArrowheads="1"/>
          </p:cNvSpPr>
          <p:nvPr>
            <p:ph type="ftr" sz="quarter" idx="11"/>
          </p:nvPr>
        </p:nvSpPr>
        <p:spPr/>
        <p:txBody>
          <a:bodyPr/>
          <a:lstStyle>
            <a:lvl1pPr>
              <a:defRPr/>
            </a:lvl1pPr>
          </a:lstStyle>
          <a:p>
            <a:pPr>
              <a:defRPr/>
            </a:pPr>
            <a:endParaRPr lang="en-US"/>
          </a:p>
        </p:txBody>
      </p:sp>
      <p:sp>
        <p:nvSpPr>
          <p:cNvPr id="6" name="Rectangle 21"/>
          <p:cNvSpPr>
            <a:spLocks noGrp="1" noChangeArrowheads="1"/>
          </p:cNvSpPr>
          <p:nvPr>
            <p:ph type="sldNum" sz="quarter" idx="12"/>
          </p:nvPr>
        </p:nvSpPr>
        <p:spPr/>
        <p:txBody>
          <a:bodyPr/>
          <a:lstStyle>
            <a:lvl1pPr>
              <a:defRPr/>
            </a:lvl1pPr>
          </a:lstStyle>
          <a:p>
            <a:pPr>
              <a:defRPr/>
            </a:pPr>
            <a:fld id="{8E09DF16-9352-46A7-97F1-1D13A8547ADD}"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p:txBody>
          <a:bodyPr/>
          <a:lstStyle>
            <a:lvl1pPr>
              <a:defRPr/>
            </a:lvl1pPr>
          </a:lstStyle>
          <a:p>
            <a:pPr>
              <a:defRPr/>
            </a:pPr>
            <a:r>
              <a:rPr lang="en-US" smtClean="0"/>
              <a:t>JLM 20110204</a:t>
            </a:r>
            <a:endParaRPr lang="en-US"/>
          </a:p>
        </p:txBody>
      </p:sp>
      <p:sp>
        <p:nvSpPr>
          <p:cNvPr id="5" name="Rectangle 20"/>
          <p:cNvSpPr>
            <a:spLocks noGrp="1" noChangeArrowheads="1"/>
          </p:cNvSpPr>
          <p:nvPr>
            <p:ph type="ftr" sz="quarter" idx="11"/>
          </p:nvPr>
        </p:nvSpPr>
        <p:spPr/>
        <p:txBody>
          <a:bodyPr/>
          <a:lstStyle>
            <a:lvl1pPr>
              <a:defRPr/>
            </a:lvl1pPr>
          </a:lstStyle>
          <a:p>
            <a:pPr>
              <a:defRPr/>
            </a:pPr>
            <a:endParaRPr lang="en-US"/>
          </a:p>
        </p:txBody>
      </p:sp>
      <p:sp>
        <p:nvSpPr>
          <p:cNvPr id="6" name="Rectangle 21"/>
          <p:cNvSpPr>
            <a:spLocks noGrp="1" noChangeArrowheads="1"/>
          </p:cNvSpPr>
          <p:nvPr>
            <p:ph type="sldNum" sz="quarter" idx="12"/>
          </p:nvPr>
        </p:nvSpPr>
        <p:spPr/>
        <p:txBody>
          <a:bodyPr/>
          <a:lstStyle>
            <a:lvl1pPr>
              <a:defRPr/>
            </a:lvl1pPr>
          </a:lstStyle>
          <a:p>
            <a:pPr>
              <a:defRPr/>
            </a:pPr>
            <a:fld id="{22369A4D-CC53-437F-8A0B-9942689ED81B}"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p:txBody>
          <a:bodyPr/>
          <a:lstStyle>
            <a:lvl1pPr>
              <a:defRPr/>
            </a:lvl1pPr>
          </a:lstStyle>
          <a:p>
            <a:pPr>
              <a:defRPr/>
            </a:pPr>
            <a:r>
              <a:rPr lang="en-US" smtClean="0"/>
              <a:t>JLM 20110204</a:t>
            </a:r>
            <a:endParaRPr lang="en-US"/>
          </a:p>
        </p:txBody>
      </p:sp>
      <p:sp>
        <p:nvSpPr>
          <p:cNvPr id="6" name="Rectangle 20"/>
          <p:cNvSpPr>
            <a:spLocks noGrp="1" noChangeArrowheads="1"/>
          </p:cNvSpPr>
          <p:nvPr>
            <p:ph type="ftr" sz="quarter" idx="11"/>
          </p:nvPr>
        </p:nvSpPr>
        <p:spPr/>
        <p:txBody>
          <a:bodyPr/>
          <a:lstStyle>
            <a:lvl1pPr>
              <a:defRPr/>
            </a:lvl1pPr>
          </a:lstStyle>
          <a:p>
            <a:pPr>
              <a:defRPr/>
            </a:pPr>
            <a:endParaRPr lang="en-US"/>
          </a:p>
        </p:txBody>
      </p:sp>
      <p:sp>
        <p:nvSpPr>
          <p:cNvPr id="7" name="Rectangle 21"/>
          <p:cNvSpPr>
            <a:spLocks noGrp="1" noChangeArrowheads="1"/>
          </p:cNvSpPr>
          <p:nvPr>
            <p:ph type="sldNum" sz="quarter" idx="12"/>
          </p:nvPr>
        </p:nvSpPr>
        <p:spPr/>
        <p:txBody>
          <a:bodyPr/>
          <a:lstStyle>
            <a:lvl1pPr>
              <a:defRPr/>
            </a:lvl1pPr>
          </a:lstStyle>
          <a:p>
            <a:pPr>
              <a:defRPr/>
            </a:pPr>
            <a:fld id="{097A5EF8-3742-46F9-BA51-838B99827BC0}"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p:txBody>
          <a:bodyPr/>
          <a:lstStyle>
            <a:lvl1pPr>
              <a:defRPr/>
            </a:lvl1pPr>
          </a:lstStyle>
          <a:p>
            <a:pPr>
              <a:defRPr/>
            </a:pPr>
            <a:r>
              <a:rPr lang="en-US" smtClean="0"/>
              <a:t>JLM 20110204</a:t>
            </a:r>
            <a:endParaRPr lang="en-US"/>
          </a:p>
        </p:txBody>
      </p:sp>
      <p:sp>
        <p:nvSpPr>
          <p:cNvPr id="8" name="Rectangle 20"/>
          <p:cNvSpPr>
            <a:spLocks noGrp="1" noChangeArrowheads="1"/>
          </p:cNvSpPr>
          <p:nvPr>
            <p:ph type="ftr" sz="quarter" idx="11"/>
          </p:nvPr>
        </p:nvSpPr>
        <p:spPr/>
        <p:txBody>
          <a:bodyPr/>
          <a:lstStyle>
            <a:lvl1pPr>
              <a:defRPr/>
            </a:lvl1pPr>
          </a:lstStyle>
          <a:p>
            <a:pPr>
              <a:defRPr/>
            </a:pPr>
            <a:endParaRPr lang="en-US"/>
          </a:p>
        </p:txBody>
      </p:sp>
      <p:sp>
        <p:nvSpPr>
          <p:cNvPr id="9" name="Rectangle 21"/>
          <p:cNvSpPr>
            <a:spLocks noGrp="1" noChangeArrowheads="1"/>
          </p:cNvSpPr>
          <p:nvPr>
            <p:ph type="sldNum" sz="quarter" idx="12"/>
          </p:nvPr>
        </p:nvSpPr>
        <p:spPr/>
        <p:txBody>
          <a:bodyPr/>
          <a:lstStyle>
            <a:lvl1pPr>
              <a:defRPr/>
            </a:lvl1pPr>
          </a:lstStyle>
          <a:p>
            <a:pPr>
              <a:defRPr/>
            </a:pPr>
            <a:fld id="{9E6554AE-9A91-4493-B57B-4F6B2946E434}"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p:txBody>
          <a:bodyPr/>
          <a:lstStyle>
            <a:lvl1pPr>
              <a:defRPr/>
            </a:lvl1pPr>
          </a:lstStyle>
          <a:p>
            <a:pPr>
              <a:defRPr/>
            </a:pPr>
            <a:r>
              <a:rPr lang="en-US" smtClean="0"/>
              <a:t>JLM 20110204</a:t>
            </a:r>
            <a:endParaRPr lang="en-US"/>
          </a:p>
        </p:txBody>
      </p:sp>
      <p:sp>
        <p:nvSpPr>
          <p:cNvPr id="4" name="Rectangle 20"/>
          <p:cNvSpPr>
            <a:spLocks noGrp="1" noChangeArrowheads="1"/>
          </p:cNvSpPr>
          <p:nvPr>
            <p:ph type="ftr" sz="quarter" idx="11"/>
          </p:nvPr>
        </p:nvSpPr>
        <p:spPr/>
        <p:txBody>
          <a:bodyPr/>
          <a:lstStyle>
            <a:lvl1pPr>
              <a:defRPr/>
            </a:lvl1pPr>
          </a:lstStyle>
          <a:p>
            <a:pPr>
              <a:defRPr/>
            </a:pPr>
            <a:endParaRPr lang="en-US"/>
          </a:p>
        </p:txBody>
      </p:sp>
      <p:sp>
        <p:nvSpPr>
          <p:cNvPr id="5" name="Rectangle 21"/>
          <p:cNvSpPr>
            <a:spLocks noGrp="1" noChangeArrowheads="1"/>
          </p:cNvSpPr>
          <p:nvPr>
            <p:ph type="sldNum" sz="quarter" idx="12"/>
          </p:nvPr>
        </p:nvSpPr>
        <p:spPr/>
        <p:txBody>
          <a:bodyPr/>
          <a:lstStyle>
            <a:lvl1pPr>
              <a:defRPr/>
            </a:lvl1pPr>
          </a:lstStyle>
          <a:p>
            <a:pPr>
              <a:defRPr/>
            </a:pPr>
            <a:fld id="{32B65971-8623-4209-8B69-A1CAE38C6E24}"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p:txBody>
          <a:bodyPr/>
          <a:lstStyle>
            <a:lvl1pPr>
              <a:defRPr/>
            </a:lvl1pPr>
          </a:lstStyle>
          <a:p>
            <a:pPr>
              <a:defRPr/>
            </a:pPr>
            <a:r>
              <a:rPr lang="en-US" smtClean="0"/>
              <a:t>JLM 20110204</a:t>
            </a:r>
            <a:endParaRPr lang="en-US"/>
          </a:p>
        </p:txBody>
      </p:sp>
      <p:sp>
        <p:nvSpPr>
          <p:cNvPr id="3" name="Rectangle 20"/>
          <p:cNvSpPr>
            <a:spLocks noGrp="1" noChangeArrowheads="1"/>
          </p:cNvSpPr>
          <p:nvPr>
            <p:ph type="ftr" sz="quarter" idx="11"/>
          </p:nvPr>
        </p:nvSpPr>
        <p:spPr/>
        <p:txBody>
          <a:bodyPr/>
          <a:lstStyle>
            <a:lvl1pPr>
              <a:defRPr/>
            </a:lvl1pPr>
          </a:lstStyle>
          <a:p>
            <a:pPr>
              <a:defRPr/>
            </a:pPr>
            <a:endParaRPr lang="en-US"/>
          </a:p>
        </p:txBody>
      </p:sp>
      <p:sp>
        <p:nvSpPr>
          <p:cNvPr id="4" name="Rectangle 21"/>
          <p:cNvSpPr>
            <a:spLocks noGrp="1" noChangeArrowheads="1"/>
          </p:cNvSpPr>
          <p:nvPr>
            <p:ph type="sldNum" sz="quarter" idx="12"/>
          </p:nvPr>
        </p:nvSpPr>
        <p:spPr/>
        <p:txBody>
          <a:bodyPr/>
          <a:lstStyle>
            <a:lvl1pPr>
              <a:defRPr/>
            </a:lvl1pPr>
          </a:lstStyle>
          <a:p>
            <a:pPr>
              <a:defRPr/>
            </a:pPr>
            <a:fld id="{33C1B1EB-B86B-405A-8176-A6997F8E3285}"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p:txBody>
          <a:bodyPr/>
          <a:lstStyle>
            <a:lvl1pPr>
              <a:defRPr/>
            </a:lvl1pPr>
          </a:lstStyle>
          <a:p>
            <a:pPr>
              <a:defRPr/>
            </a:pPr>
            <a:r>
              <a:rPr lang="en-US" smtClean="0"/>
              <a:t>JLM 20110204</a:t>
            </a:r>
            <a:endParaRPr lang="en-US"/>
          </a:p>
        </p:txBody>
      </p:sp>
      <p:sp>
        <p:nvSpPr>
          <p:cNvPr id="6" name="Rectangle 20"/>
          <p:cNvSpPr>
            <a:spLocks noGrp="1" noChangeArrowheads="1"/>
          </p:cNvSpPr>
          <p:nvPr>
            <p:ph type="ftr" sz="quarter" idx="11"/>
          </p:nvPr>
        </p:nvSpPr>
        <p:spPr/>
        <p:txBody>
          <a:bodyPr/>
          <a:lstStyle>
            <a:lvl1pPr>
              <a:defRPr/>
            </a:lvl1pPr>
          </a:lstStyle>
          <a:p>
            <a:pPr>
              <a:defRPr/>
            </a:pPr>
            <a:endParaRPr lang="en-US"/>
          </a:p>
        </p:txBody>
      </p:sp>
      <p:sp>
        <p:nvSpPr>
          <p:cNvPr id="7" name="Rectangle 21"/>
          <p:cNvSpPr>
            <a:spLocks noGrp="1" noChangeArrowheads="1"/>
          </p:cNvSpPr>
          <p:nvPr>
            <p:ph type="sldNum" sz="quarter" idx="12"/>
          </p:nvPr>
        </p:nvSpPr>
        <p:spPr/>
        <p:txBody>
          <a:bodyPr/>
          <a:lstStyle>
            <a:lvl1pPr>
              <a:defRPr/>
            </a:lvl1pPr>
          </a:lstStyle>
          <a:p>
            <a:pPr>
              <a:defRPr/>
            </a:pPr>
            <a:fld id="{037D3E19-E8DB-4741-A180-2126D4AA9895}"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p:txBody>
          <a:bodyPr/>
          <a:lstStyle>
            <a:lvl1pPr>
              <a:defRPr/>
            </a:lvl1pPr>
          </a:lstStyle>
          <a:p>
            <a:pPr>
              <a:defRPr/>
            </a:pPr>
            <a:r>
              <a:rPr lang="en-US" smtClean="0"/>
              <a:t>JLM 20110204</a:t>
            </a:r>
            <a:endParaRPr lang="en-US"/>
          </a:p>
        </p:txBody>
      </p:sp>
      <p:sp>
        <p:nvSpPr>
          <p:cNvPr id="6" name="Rectangle 20"/>
          <p:cNvSpPr>
            <a:spLocks noGrp="1" noChangeArrowheads="1"/>
          </p:cNvSpPr>
          <p:nvPr>
            <p:ph type="ftr" sz="quarter" idx="11"/>
          </p:nvPr>
        </p:nvSpPr>
        <p:spPr/>
        <p:txBody>
          <a:bodyPr/>
          <a:lstStyle>
            <a:lvl1pPr>
              <a:defRPr/>
            </a:lvl1pPr>
          </a:lstStyle>
          <a:p>
            <a:pPr>
              <a:defRPr/>
            </a:pPr>
            <a:endParaRPr lang="en-US"/>
          </a:p>
        </p:txBody>
      </p:sp>
      <p:sp>
        <p:nvSpPr>
          <p:cNvPr id="7" name="Rectangle 21"/>
          <p:cNvSpPr>
            <a:spLocks noGrp="1" noChangeArrowheads="1"/>
          </p:cNvSpPr>
          <p:nvPr>
            <p:ph type="sldNum" sz="quarter" idx="12"/>
          </p:nvPr>
        </p:nvSpPr>
        <p:spPr/>
        <p:txBody>
          <a:bodyPr/>
          <a:lstStyle>
            <a:lvl1pPr>
              <a:defRPr/>
            </a:lvl1pPr>
          </a:lstStyle>
          <a:p>
            <a:pPr>
              <a:defRPr/>
            </a:pPr>
            <a:fld id="{559E4A94-7324-495B-8EAF-1B8E46F078F7}"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17"/>
          <p:cNvSpPr>
            <a:spLocks noGrp="1" noChangeArrowheads="1"/>
          </p:cNvSpPr>
          <p:nvPr>
            <p:ph type="title"/>
          </p:nvPr>
        </p:nvSpPr>
        <p:spPr bwMode="auto">
          <a:xfrm>
            <a:off x="685800" y="228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2291" name="Rectangle 18"/>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67" name="Rectangle 19"/>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a:defRPr/>
            </a:pPr>
            <a:r>
              <a:rPr lang="en-US" smtClean="0"/>
              <a:t>JLM 20110204</a:t>
            </a:r>
            <a:endParaRPr lang="en-US" dirty="0"/>
          </a:p>
        </p:txBody>
      </p:sp>
      <p:sp>
        <p:nvSpPr>
          <p:cNvPr id="2068" name="Rectangle 20"/>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a:defRPr/>
            </a:pPr>
            <a:endParaRPr lang="en-US"/>
          </a:p>
        </p:txBody>
      </p:sp>
      <p:sp>
        <p:nvSpPr>
          <p:cNvPr id="2069" name="Rectangle 21"/>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a:defRPr/>
            </a:pPr>
            <a:fld id="{0B298323-8532-4CF6-B08C-0CA7D9D4E09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Lst>
  <p:transition/>
  <p:hf hdr="0" ftr="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defRPr>
      </a:lvl2pPr>
      <a:lvl3pPr algn="ctr" rtl="0" eaLnBrk="0" fontAlgn="base" hangingPunct="0">
        <a:spcBef>
          <a:spcPct val="0"/>
        </a:spcBef>
        <a:spcAft>
          <a:spcPct val="0"/>
        </a:spcAft>
        <a:defRPr kumimoji="1" sz="4400">
          <a:solidFill>
            <a:schemeClr val="tx2"/>
          </a:solidFill>
          <a:latin typeface="Arial" pitchFamily="34" charset="0"/>
        </a:defRPr>
      </a:lvl3pPr>
      <a:lvl4pPr algn="ctr" rtl="0" eaLnBrk="0" fontAlgn="base" hangingPunct="0">
        <a:spcBef>
          <a:spcPct val="0"/>
        </a:spcBef>
        <a:spcAft>
          <a:spcPct val="0"/>
        </a:spcAft>
        <a:defRPr kumimoji="1" sz="4400">
          <a:solidFill>
            <a:schemeClr val="tx2"/>
          </a:solidFill>
          <a:latin typeface="Arial" pitchFamily="34" charset="0"/>
        </a:defRPr>
      </a:lvl4pPr>
      <a:lvl5pPr algn="ctr" rtl="0" eaLnBrk="0" fontAlgn="base" hangingPunct="0">
        <a:spcBef>
          <a:spcPct val="0"/>
        </a:spcBef>
        <a:spcAft>
          <a:spcPct val="0"/>
        </a:spcAft>
        <a:defRPr kumimoji="1" sz="4400">
          <a:solidFill>
            <a:schemeClr val="tx2"/>
          </a:solidFill>
          <a:latin typeface="Arial" pitchFamily="34" charset="0"/>
        </a:defRPr>
      </a:lvl5pPr>
      <a:lvl6pPr marL="457200" algn="ctr" rtl="0" eaLnBrk="0" fontAlgn="base" hangingPunct="0">
        <a:spcBef>
          <a:spcPct val="0"/>
        </a:spcBef>
        <a:spcAft>
          <a:spcPct val="0"/>
        </a:spcAft>
        <a:defRPr kumimoji="1" sz="4400">
          <a:solidFill>
            <a:schemeClr val="tx2"/>
          </a:solidFill>
          <a:latin typeface="Arial" pitchFamily="34" charset="0"/>
        </a:defRPr>
      </a:lvl6pPr>
      <a:lvl7pPr marL="914400" algn="ctr" rtl="0" eaLnBrk="0" fontAlgn="base" hangingPunct="0">
        <a:spcBef>
          <a:spcPct val="0"/>
        </a:spcBef>
        <a:spcAft>
          <a:spcPct val="0"/>
        </a:spcAft>
        <a:defRPr kumimoji="1" sz="4400">
          <a:solidFill>
            <a:schemeClr val="tx2"/>
          </a:solidFill>
          <a:latin typeface="Arial" pitchFamily="34" charset="0"/>
        </a:defRPr>
      </a:lvl7pPr>
      <a:lvl8pPr marL="1371600" algn="ctr" rtl="0" eaLnBrk="0" fontAlgn="base" hangingPunct="0">
        <a:spcBef>
          <a:spcPct val="0"/>
        </a:spcBef>
        <a:spcAft>
          <a:spcPct val="0"/>
        </a:spcAft>
        <a:defRPr kumimoji="1" sz="4400">
          <a:solidFill>
            <a:schemeClr val="tx2"/>
          </a:solidFill>
          <a:latin typeface="Arial" pitchFamily="34" charset="0"/>
        </a:defRPr>
      </a:lvl8pPr>
      <a:lvl9pPr marL="1828800" algn="ctr" rtl="0" eaLnBrk="0" fontAlgn="base" hangingPunct="0">
        <a:spcBef>
          <a:spcPct val="0"/>
        </a:spcBef>
        <a:spcAft>
          <a:spcPct val="0"/>
        </a:spcAft>
        <a:defRPr kumimoji="1"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manfer@microsoft.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E5F7E386-EAB2-4186-A02E-0736520B0714}" type="slidenum">
              <a:rPr lang="en-US" smtClean="0"/>
              <a:pPr>
                <a:defRPr/>
              </a:pPr>
              <a:t>1</a:t>
            </a:fld>
            <a:endParaRPr lang="en-US" dirty="0"/>
          </a:p>
        </p:txBody>
      </p:sp>
      <p:sp>
        <p:nvSpPr>
          <p:cNvPr id="16388" name="Rectangle 3"/>
          <p:cNvSpPr>
            <a:spLocks noGrp="1" noChangeArrowheads="1"/>
          </p:cNvSpPr>
          <p:nvPr>
            <p:ph type="body" idx="1"/>
          </p:nvPr>
        </p:nvSpPr>
        <p:spPr>
          <a:xfrm>
            <a:off x="533400" y="1905000"/>
            <a:ext cx="8077200" cy="1066800"/>
          </a:xfrm>
        </p:spPr>
        <p:txBody>
          <a:bodyPr/>
          <a:lstStyle/>
          <a:p>
            <a:pPr algn="ctr">
              <a:lnSpc>
                <a:spcPct val="80000"/>
              </a:lnSpc>
              <a:buFontTx/>
              <a:buNone/>
            </a:pPr>
            <a:r>
              <a:rPr lang="en-US" sz="4400" dirty="0" smtClean="0"/>
              <a:t>Block Ciphers</a:t>
            </a:r>
            <a:endParaRPr lang="en-US" sz="3600" dirty="0" smtClean="0"/>
          </a:p>
        </p:txBody>
      </p:sp>
      <p:sp>
        <p:nvSpPr>
          <p:cNvPr id="16389" name="Text Box 5"/>
          <p:cNvSpPr txBox="1">
            <a:spLocks noChangeArrowheads="1"/>
          </p:cNvSpPr>
          <p:nvPr/>
        </p:nvSpPr>
        <p:spPr bwMode="auto">
          <a:xfrm>
            <a:off x="5105400" y="4256782"/>
            <a:ext cx="3637534" cy="1077218"/>
          </a:xfrm>
          <a:prstGeom prst="rect">
            <a:avLst/>
          </a:prstGeom>
          <a:noFill/>
          <a:ln w="12700" cap="sq">
            <a:noFill/>
            <a:miter lim="800000"/>
            <a:headEnd type="none" w="sm" len="sm"/>
            <a:tailEnd type="none" w="sm" len="sm"/>
          </a:ln>
        </p:spPr>
        <p:txBody>
          <a:bodyPr wrap="none">
            <a:spAutoFit/>
          </a:bodyPr>
          <a:lstStyle/>
          <a:p>
            <a:pPr algn="r"/>
            <a:r>
              <a:rPr lang="en-US" sz="2400" dirty="0">
                <a:latin typeface="Arial" charset="0"/>
              </a:rPr>
              <a:t>John Manferdelli</a:t>
            </a:r>
            <a:endParaRPr lang="en-US" sz="1800" dirty="0">
              <a:latin typeface="Arial" charset="0"/>
            </a:endParaRPr>
          </a:p>
          <a:p>
            <a:pPr algn="r"/>
            <a:r>
              <a:rPr lang="en-US" sz="2000" dirty="0" smtClean="0">
                <a:latin typeface="Arial" charset="0"/>
                <a:hlinkClick r:id="rId2"/>
              </a:rPr>
              <a:t>jmanfer@microsoft.com</a:t>
            </a:r>
            <a:endParaRPr lang="en-US" sz="2000" dirty="0">
              <a:latin typeface="Arial" charset="0"/>
            </a:endParaRPr>
          </a:p>
          <a:p>
            <a:pPr algn="r"/>
            <a:r>
              <a:rPr lang="en-US" sz="2000" dirty="0">
                <a:latin typeface="Arial" charset="0"/>
              </a:rPr>
              <a:t>JohnManferdelli@hotmail.com</a:t>
            </a:r>
          </a:p>
        </p:txBody>
      </p:sp>
      <p:sp>
        <p:nvSpPr>
          <p:cNvPr id="16390" name="Text Box 1028"/>
          <p:cNvSpPr txBox="1">
            <a:spLocks noChangeArrowheads="1"/>
          </p:cNvSpPr>
          <p:nvPr/>
        </p:nvSpPr>
        <p:spPr bwMode="auto">
          <a:xfrm>
            <a:off x="304800" y="5464314"/>
            <a:ext cx="8610600" cy="707886"/>
          </a:xfrm>
          <a:prstGeom prst="rect">
            <a:avLst/>
          </a:prstGeom>
          <a:noFill/>
          <a:ln w="12700" cap="sq">
            <a:noFill/>
            <a:miter lim="800000"/>
            <a:headEnd type="none" w="sm" len="sm"/>
            <a:tailEnd type="none" w="sm" len="sm"/>
          </a:ln>
        </p:spPr>
        <p:txBody>
          <a:bodyPr wrap="square">
            <a:spAutoFit/>
          </a:bodyPr>
          <a:lstStyle/>
          <a:p>
            <a:pPr algn="l"/>
            <a:r>
              <a:rPr lang="en-US" sz="1600" smtClean="0">
                <a:latin typeface="Arial" charset="0"/>
              </a:rPr>
              <a:t>© 2004-2011, </a:t>
            </a:r>
            <a:r>
              <a:rPr lang="en-US" sz="1600" dirty="0">
                <a:latin typeface="Arial" charset="0"/>
              </a:rPr>
              <a:t>John </a:t>
            </a:r>
            <a:r>
              <a:rPr lang="en-US" sz="1600" dirty="0" smtClean="0">
                <a:latin typeface="Arial" charset="0"/>
              </a:rPr>
              <a:t>L. Manferdelli.</a:t>
            </a:r>
            <a:endParaRPr lang="en-US" sz="1600" dirty="0">
              <a:latin typeface="Arial" charset="0"/>
            </a:endParaRPr>
          </a:p>
          <a:p>
            <a:pPr algn="l"/>
            <a:r>
              <a:rPr lang="en-US" sz="1200" i="1" dirty="0" smtClean="0">
                <a:latin typeface="Arial" charset="0"/>
              </a:rPr>
              <a:t>This </a:t>
            </a:r>
            <a:r>
              <a:rPr lang="en-US" sz="1200" i="1" dirty="0">
                <a:latin typeface="Arial" charset="0"/>
              </a:rPr>
              <a:t>material is provided without warranty of any kind including, without limitation, warranty of non-infringement or suitability for any purpose.  This material is not guaranteed to be error free and is intended for instructional use </a:t>
            </a:r>
            <a:r>
              <a:rPr lang="en-US" sz="1200" i="1" dirty="0" smtClean="0">
                <a:latin typeface="Arial" charset="0"/>
              </a:rPr>
              <a:t>only</a:t>
            </a:r>
          </a:p>
        </p:txBody>
      </p:sp>
      <p:sp>
        <p:nvSpPr>
          <p:cNvPr id="6" name="Date Placeholder 5"/>
          <p:cNvSpPr>
            <a:spLocks noGrp="1"/>
          </p:cNvSpPr>
          <p:nvPr>
            <p:ph type="dt" sz="half" idx="10"/>
          </p:nvPr>
        </p:nvSpPr>
        <p:spPr/>
        <p:txBody>
          <a:bodyPr/>
          <a:lstStyle/>
          <a:p>
            <a:pPr>
              <a:defRPr/>
            </a:pPr>
            <a:r>
              <a:rPr lang="en-US" smtClean="0"/>
              <a:t>JLM 20110204</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FD249A5-A20D-4E9C-B310-14D7DAF26C9B}" type="slidenum">
              <a:rPr lang="en-US" altLang="ko-KR"/>
              <a:pPr/>
              <a:t>10</a:t>
            </a:fld>
            <a:endParaRPr lang="en-US" altLang="ko-KR"/>
          </a:p>
        </p:txBody>
      </p:sp>
      <p:sp>
        <p:nvSpPr>
          <p:cNvPr id="8194" name="Rectangle 2"/>
          <p:cNvSpPr>
            <a:spLocks noGrp="1" noChangeArrowheads="1"/>
          </p:cNvSpPr>
          <p:nvPr>
            <p:ph type="title"/>
          </p:nvPr>
        </p:nvSpPr>
        <p:spPr>
          <a:xfrm>
            <a:off x="685800" y="228600"/>
            <a:ext cx="7772400" cy="762000"/>
          </a:xfrm>
        </p:spPr>
        <p:txBody>
          <a:bodyPr/>
          <a:lstStyle/>
          <a:p>
            <a:r>
              <a:rPr lang="en-US" altLang="ko-KR" sz="3600" dirty="0" smtClean="0"/>
              <a:t>Iterated key dependant transformations </a:t>
            </a:r>
            <a:endParaRPr lang="en-US" altLang="ko-KR" sz="3600" dirty="0"/>
          </a:p>
        </p:txBody>
      </p:sp>
      <p:sp>
        <p:nvSpPr>
          <p:cNvPr id="8195" name="Rectangle 3"/>
          <p:cNvSpPr>
            <a:spLocks noGrp="1" noChangeArrowheads="1"/>
          </p:cNvSpPr>
          <p:nvPr>
            <p:ph type="body" idx="1"/>
          </p:nvPr>
        </p:nvSpPr>
        <p:spPr>
          <a:xfrm>
            <a:off x="381000" y="1676400"/>
            <a:ext cx="8458200" cy="4572000"/>
          </a:xfrm>
        </p:spPr>
        <p:txBody>
          <a:bodyPr/>
          <a:lstStyle/>
          <a:p>
            <a:r>
              <a:rPr lang="en-US" altLang="ko-KR" sz="2000" dirty="0" smtClean="0"/>
              <a:t>Building an unpredictable or random permutation is easy if you’re allowed to use enormous keys.</a:t>
            </a:r>
          </a:p>
          <a:p>
            <a:r>
              <a:rPr lang="en-US" altLang="ko-KR" sz="2000" dirty="0" smtClean="0"/>
              <a:t>Each bit position must be a horribly complicated function of key and input to defeat cryptanalysis</a:t>
            </a:r>
          </a:p>
          <a:p>
            <a:r>
              <a:rPr lang="en-US" altLang="ko-KR" sz="2000" dirty="0" smtClean="0"/>
              <a:t>Lots of constraints must be satisfied (</a:t>
            </a:r>
            <a:r>
              <a:rPr lang="en-US" altLang="ko-KR" sz="2000" dirty="0" err="1" smtClean="0"/>
              <a:t>bijection</a:t>
            </a:r>
            <a:r>
              <a:rPr lang="en-US" altLang="ko-KR" sz="2000" dirty="0" smtClean="0"/>
              <a:t>, balance, …)</a:t>
            </a:r>
          </a:p>
          <a:p>
            <a:r>
              <a:rPr lang="en-US" altLang="ko-KR" sz="2000" dirty="0" smtClean="0"/>
              <a:t>How do we do this?</a:t>
            </a:r>
          </a:p>
          <a:p>
            <a:r>
              <a:rPr lang="en-US" altLang="ko-KR" sz="2000" dirty="0" smtClean="0"/>
              <a:t>Use a simple (key dependant) transformation (called a “round”) and apply it many (~</a:t>
            </a:r>
            <a:r>
              <a:rPr lang="en-US" altLang="ko-KR" sz="2000" dirty="0" err="1" smtClean="0"/>
              <a:t>n</a:t>
            </a:r>
            <a:r>
              <a:rPr lang="en-US" altLang="ko-KR" sz="2000" dirty="0" smtClean="0"/>
              <a:t>) times.</a:t>
            </a:r>
          </a:p>
          <a:p>
            <a:r>
              <a:rPr lang="en-US" altLang="ko-KR" sz="2000" dirty="0" smtClean="0"/>
              <a:t>The simple transformation must change for each round otherwise </a:t>
            </a:r>
            <a:r>
              <a:rPr lang="en-US" altLang="ko-KR" sz="2000" dirty="0" err="1" smtClean="0"/>
              <a:t>E</a:t>
            </a:r>
            <a:r>
              <a:rPr lang="en-US" altLang="ko-KR" sz="2000" baseline="-25000" dirty="0" err="1" smtClean="0"/>
              <a:t>k</a:t>
            </a:r>
            <a:r>
              <a:rPr lang="en-US" altLang="ko-KR" sz="2000" dirty="0" err="1" smtClean="0"/>
              <a:t>(x</a:t>
            </a:r>
            <a:r>
              <a:rPr lang="en-US" altLang="ko-KR" sz="2000" dirty="0" smtClean="0"/>
              <a:t>)= </a:t>
            </a:r>
            <a:r>
              <a:rPr lang="en-US" altLang="ko-KR" sz="2000" dirty="0" err="1" smtClean="0">
                <a:latin typeface="Math1Mono"/>
              </a:rPr>
              <a:t>s</a:t>
            </a:r>
            <a:r>
              <a:rPr lang="en-US" altLang="ko-KR" sz="2000" baseline="-25000" dirty="0" err="1" smtClean="0"/>
              <a:t>k</a:t>
            </a:r>
            <a:r>
              <a:rPr lang="en-US" altLang="ko-KR" sz="2000" dirty="0" err="1" smtClean="0"/>
              <a:t>(x)</a:t>
            </a:r>
            <a:r>
              <a:rPr lang="en-US" altLang="ko-KR" sz="2000" baseline="30000" dirty="0" err="1" smtClean="0"/>
              <a:t>r</a:t>
            </a:r>
            <a:r>
              <a:rPr lang="en-US" altLang="ko-KR" sz="2000" dirty="0" smtClean="0"/>
              <a:t> which is not safe.</a:t>
            </a:r>
          </a:p>
          <a:p>
            <a:r>
              <a:rPr lang="en-US" altLang="ko-KR" sz="2000" dirty="0" smtClean="0"/>
              <a:t>Easiest way to do this is to make the simple transformation depend on different portions of the key in each round.  This is called a “key schedule”.</a:t>
            </a:r>
          </a:p>
        </p:txBody>
      </p:sp>
      <p:sp>
        <p:nvSpPr>
          <p:cNvPr id="8" name="Date Placeholder 3"/>
          <p:cNvSpPr>
            <a:spLocks noGrp="1"/>
          </p:cNvSpPr>
          <p:nvPr>
            <p:ph type="dt" sz="quarter" idx="10"/>
          </p:nvPr>
        </p:nvSpPr>
        <p:spPr>
          <a:xfrm>
            <a:off x="685800" y="6248400"/>
            <a:ext cx="1905000" cy="457200"/>
          </a:xfrm>
        </p:spPr>
        <p:txBody>
          <a:bodyPr/>
          <a:lstStyle/>
          <a:p>
            <a:pPr>
              <a:defRPr/>
            </a:pPr>
            <a:r>
              <a:rPr lang="en-US" smtClean="0"/>
              <a:t>JLM 20110204</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CCC65F8-63F1-45A4-8D0F-54FA2D77622C}" type="slidenum">
              <a:rPr lang="en-US"/>
              <a:pPr>
                <a:defRPr/>
              </a:pPr>
              <a:t>11</a:t>
            </a:fld>
            <a:endParaRPr lang="en-US" dirty="0"/>
          </a:p>
        </p:txBody>
      </p:sp>
      <p:sp>
        <p:nvSpPr>
          <p:cNvPr id="31748" name="Rectangle 2"/>
          <p:cNvSpPr>
            <a:spLocks noGrp="1" noChangeArrowheads="1"/>
          </p:cNvSpPr>
          <p:nvPr>
            <p:ph type="title"/>
          </p:nvPr>
        </p:nvSpPr>
        <p:spPr>
          <a:xfrm>
            <a:off x="685800" y="76200"/>
            <a:ext cx="7772400" cy="533400"/>
          </a:xfrm>
        </p:spPr>
        <p:txBody>
          <a:bodyPr/>
          <a:lstStyle/>
          <a:p>
            <a:r>
              <a:rPr lang="en-US" sz="3600" dirty="0" smtClean="0"/>
              <a:t>Block ciphers -review</a:t>
            </a:r>
          </a:p>
        </p:txBody>
      </p:sp>
      <p:sp>
        <p:nvSpPr>
          <p:cNvPr id="31749" name="Text Box 3"/>
          <p:cNvSpPr txBox="1">
            <a:spLocks noChangeArrowheads="1"/>
          </p:cNvSpPr>
          <p:nvPr/>
        </p:nvSpPr>
        <p:spPr bwMode="auto">
          <a:xfrm>
            <a:off x="533400" y="1371600"/>
            <a:ext cx="8001000" cy="3785652"/>
          </a:xfrm>
          <a:prstGeom prst="rect">
            <a:avLst/>
          </a:prstGeom>
          <a:noFill/>
          <a:ln w="12700" cap="sq">
            <a:noFill/>
            <a:miter lim="800000"/>
            <a:headEnd type="none" w="sm" len="sm"/>
            <a:tailEnd type="none" w="sm" len="sm"/>
          </a:ln>
        </p:spPr>
        <p:txBody>
          <a:bodyPr wrap="square">
            <a:spAutoFit/>
          </a:bodyPr>
          <a:lstStyle/>
          <a:p>
            <a:pPr>
              <a:buFont typeface="Arial" pitchFamily="34" charset="0"/>
              <a:buChar char="•"/>
            </a:pPr>
            <a:r>
              <a:rPr lang="en-US" sz="2400" dirty="0" smtClean="0">
                <a:latin typeface="Arial" pitchFamily="34" charset="0"/>
              </a:rPr>
              <a:t>  Complicated </a:t>
            </a:r>
            <a:r>
              <a:rPr lang="en-US" sz="2400" dirty="0">
                <a:latin typeface="Arial" pitchFamily="34" charset="0"/>
              </a:rPr>
              <a:t>keyed invertible functions constructed </a:t>
            </a:r>
            <a:r>
              <a:rPr lang="en-US" sz="2400" dirty="0" smtClean="0">
                <a:latin typeface="Arial" pitchFamily="34" charset="0"/>
              </a:rPr>
              <a:t>from iterated </a:t>
            </a:r>
            <a:r>
              <a:rPr lang="en-US" sz="2400" dirty="0">
                <a:latin typeface="Arial" pitchFamily="34" charset="0"/>
              </a:rPr>
              <a:t>elementary rounds</a:t>
            </a:r>
            <a:r>
              <a:rPr lang="en-US" sz="2400" dirty="0" smtClean="0">
                <a:latin typeface="Arial" pitchFamily="34" charset="0"/>
              </a:rPr>
              <a:t>.</a:t>
            </a:r>
            <a:endParaRPr lang="en-US" sz="2400" b="1" i="1" dirty="0" smtClean="0">
              <a:latin typeface="Arial" pitchFamily="34" charset="0"/>
            </a:endParaRPr>
          </a:p>
          <a:p>
            <a:r>
              <a:rPr lang="en-US" sz="2400" b="1" i="1" dirty="0" smtClean="0">
                <a:latin typeface="Arial" pitchFamily="34" charset="0"/>
              </a:rPr>
              <a:t>Characteristics</a:t>
            </a:r>
            <a:r>
              <a:rPr lang="en-US" sz="2400" b="1" i="1" dirty="0">
                <a:latin typeface="Arial" pitchFamily="34" charset="0"/>
              </a:rPr>
              <a:t>:</a:t>
            </a:r>
          </a:p>
          <a:p>
            <a:pPr lvl="1">
              <a:buFontTx/>
              <a:buChar char="•"/>
            </a:pPr>
            <a:r>
              <a:rPr lang="en-US" sz="2400" i="1" dirty="0">
                <a:latin typeface="Arial" pitchFamily="34" charset="0"/>
              </a:rPr>
              <a:t> Fast</a:t>
            </a:r>
          </a:p>
          <a:p>
            <a:pPr lvl="1">
              <a:buFontTx/>
              <a:buChar char="•"/>
            </a:pPr>
            <a:r>
              <a:rPr lang="en-US" sz="2400" i="1" dirty="0">
                <a:latin typeface="Arial" pitchFamily="34" charset="0"/>
              </a:rPr>
              <a:t> Data encrypted in fixed “block sizes” (64,128,256 bit blocks are common).</a:t>
            </a:r>
          </a:p>
          <a:p>
            <a:pPr lvl="1">
              <a:buFontTx/>
              <a:buChar char="•"/>
            </a:pPr>
            <a:r>
              <a:rPr lang="en-US" sz="2400" i="1" dirty="0">
                <a:latin typeface="Arial" pitchFamily="34" charset="0"/>
              </a:rPr>
              <a:t> Key and message bits non-linearly mixed in </a:t>
            </a:r>
            <a:r>
              <a:rPr lang="en-US" sz="2400" i="1" dirty="0" smtClean="0">
                <a:latin typeface="Arial" pitchFamily="34" charset="0"/>
              </a:rPr>
              <a:t>cipher-text</a:t>
            </a:r>
            <a:endParaRPr lang="en-US" sz="2400" i="1" dirty="0">
              <a:latin typeface="Arial" pitchFamily="34" charset="0"/>
            </a:endParaRPr>
          </a:p>
          <a:p>
            <a:pPr lvl="1">
              <a:buFontTx/>
              <a:buChar char="•"/>
            </a:pPr>
            <a:endParaRPr lang="en-US" sz="2400" i="1" dirty="0">
              <a:latin typeface="Arial" pitchFamily="34" charset="0"/>
            </a:endParaRPr>
          </a:p>
          <a:p>
            <a:endParaRPr lang="en-US" sz="2400" i="1" dirty="0">
              <a:latin typeface="Arial" pitchFamily="34" charset="0"/>
            </a:endParaRPr>
          </a:p>
        </p:txBody>
      </p:sp>
      <p:sp>
        <p:nvSpPr>
          <p:cNvPr id="8" name="Date Placeholder 7"/>
          <p:cNvSpPr>
            <a:spLocks noGrp="1"/>
          </p:cNvSpPr>
          <p:nvPr>
            <p:ph type="dt" sz="half" idx="10"/>
          </p:nvPr>
        </p:nvSpPr>
        <p:spPr/>
        <p:txBody>
          <a:bodyPr/>
          <a:lstStyle/>
          <a:p>
            <a:pPr>
              <a:defRPr/>
            </a:pPr>
            <a:r>
              <a:rPr lang="en-US" smtClean="0"/>
              <a:t>JLM 20110204</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5"/>
          <p:cNvSpPr>
            <a:spLocks noGrp="1"/>
          </p:cNvSpPr>
          <p:nvPr>
            <p:ph type="sldNum" sz="quarter" idx="12"/>
          </p:nvPr>
        </p:nvSpPr>
        <p:spPr/>
        <p:txBody>
          <a:bodyPr/>
          <a:lstStyle/>
          <a:p>
            <a:pPr>
              <a:defRPr/>
            </a:pPr>
            <a:fld id="{DAC745B5-BD2C-4E43-A5B3-61723B6E6658}" type="slidenum">
              <a:rPr lang="en-US"/>
              <a:pPr>
                <a:defRPr/>
              </a:pPr>
              <a:t>12</a:t>
            </a:fld>
            <a:endParaRPr lang="en-US"/>
          </a:p>
        </p:txBody>
      </p:sp>
      <p:grpSp>
        <p:nvGrpSpPr>
          <p:cNvPr id="37892" name="Group 2"/>
          <p:cNvGrpSpPr>
            <a:grpSpLocks/>
          </p:cNvGrpSpPr>
          <p:nvPr/>
        </p:nvGrpSpPr>
        <p:grpSpPr bwMode="auto">
          <a:xfrm>
            <a:off x="2971800" y="1371600"/>
            <a:ext cx="3124200" cy="2438400"/>
            <a:chOff x="1872" y="1632"/>
            <a:chExt cx="1968" cy="1536"/>
          </a:xfrm>
        </p:grpSpPr>
        <p:sp>
          <p:nvSpPr>
            <p:cNvPr id="37899" name="Rectangle 3"/>
            <p:cNvSpPr>
              <a:spLocks noChangeArrowheads="1"/>
            </p:cNvSpPr>
            <p:nvPr/>
          </p:nvSpPr>
          <p:spPr bwMode="auto">
            <a:xfrm>
              <a:off x="1872" y="1632"/>
              <a:ext cx="960" cy="144"/>
            </a:xfrm>
            <a:prstGeom prst="rect">
              <a:avLst/>
            </a:prstGeom>
            <a:solidFill>
              <a:schemeClr val="accent2"/>
            </a:solidFill>
            <a:ln w="12700" cap="sq">
              <a:solidFill>
                <a:schemeClr val="tx1"/>
              </a:solidFill>
              <a:miter lim="800000"/>
              <a:headEnd type="none" w="sm" len="sm"/>
              <a:tailEnd type="none" w="sm" len="sm"/>
            </a:ln>
          </p:spPr>
          <p:txBody>
            <a:bodyPr wrap="none" anchor="ctr"/>
            <a:lstStyle/>
            <a:p>
              <a:endParaRPr lang="en-US"/>
            </a:p>
          </p:txBody>
        </p:sp>
        <p:sp>
          <p:nvSpPr>
            <p:cNvPr id="37900" name="Rectangle 4"/>
            <p:cNvSpPr>
              <a:spLocks noChangeArrowheads="1"/>
            </p:cNvSpPr>
            <p:nvPr/>
          </p:nvSpPr>
          <p:spPr bwMode="auto">
            <a:xfrm>
              <a:off x="2880" y="1632"/>
              <a:ext cx="960" cy="144"/>
            </a:xfrm>
            <a:prstGeom prst="rect">
              <a:avLst/>
            </a:prstGeom>
            <a:solidFill>
              <a:schemeClr val="accent2"/>
            </a:solidFill>
            <a:ln w="12700" cap="sq">
              <a:solidFill>
                <a:schemeClr val="tx1"/>
              </a:solidFill>
              <a:miter lim="800000"/>
              <a:headEnd type="none" w="sm" len="sm"/>
              <a:tailEnd type="none" w="sm" len="sm"/>
            </a:ln>
          </p:spPr>
          <p:txBody>
            <a:bodyPr wrap="none" anchor="ctr"/>
            <a:lstStyle/>
            <a:p>
              <a:endParaRPr lang="en-US"/>
            </a:p>
          </p:txBody>
        </p:sp>
        <p:sp>
          <p:nvSpPr>
            <p:cNvPr id="37901" name="Rectangle 5"/>
            <p:cNvSpPr>
              <a:spLocks noChangeArrowheads="1"/>
            </p:cNvSpPr>
            <p:nvPr/>
          </p:nvSpPr>
          <p:spPr bwMode="auto">
            <a:xfrm>
              <a:off x="2592" y="1920"/>
              <a:ext cx="528" cy="384"/>
            </a:xfrm>
            <a:prstGeom prst="rect">
              <a:avLst/>
            </a:prstGeom>
            <a:solidFill>
              <a:schemeClr val="accent1"/>
            </a:solidFill>
            <a:ln w="12700" cap="sq">
              <a:solidFill>
                <a:schemeClr val="tx1"/>
              </a:solidFill>
              <a:miter lim="800000"/>
              <a:headEnd type="none" w="sm" len="sm"/>
              <a:tailEnd type="none" w="sm" len="sm"/>
            </a:ln>
          </p:spPr>
          <p:txBody>
            <a:bodyPr wrap="none" anchor="ctr"/>
            <a:lstStyle/>
            <a:p>
              <a:r>
                <a:rPr lang="en-US" sz="1600" dirty="0" smtClean="0">
                  <a:latin typeface="Arial" pitchFamily="34" charset="0"/>
                </a:rPr>
                <a:t>     f</a:t>
              </a:r>
              <a:endParaRPr lang="en-US" sz="2800" dirty="0">
                <a:latin typeface="Arial" pitchFamily="34" charset="0"/>
              </a:endParaRPr>
            </a:p>
          </p:txBody>
        </p:sp>
        <p:sp>
          <p:nvSpPr>
            <p:cNvPr id="37902" name="Rectangle 6"/>
            <p:cNvSpPr>
              <a:spLocks noChangeArrowheads="1"/>
            </p:cNvSpPr>
            <p:nvPr/>
          </p:nvSpPr>
          <p:spPr bwMode="auto">
            <a:xfrm>
              <a:off x="1872" y="3024"/>
              <a:ext cx="960" cy="144"/>
            </a:xfrm>
            <a:prstGeom prst="rect">
              <a:avLst/>
            </a:prstGeom>
            <a:solidFill>
              <a:schemeClr val="accent2"/>
            </a:solidFill>
            <a:ln w="12700" cap="sq">
              <a:solidFill>
                <a:schemeClr val="tx1"/>
              </a:solidFill>
              <a:miter lim="800000"/>
              <a:headEnd type="none" w="sm" len="sm"/>
              <a:tailEnd type="none" w="sm" len="sm"/>
            </a:ln>
          </p:spPr>
          <p:txBody>
            <a:bodyPr wrap="none" anchor="ctr"/>
            <a:lstStyle/>
            <a:p>
              <a:endParaRPr lang="en-US"/>
            </a:p>
          </p:txBody>
        </p:sp>
        <p:sp>
          <p:nvSpPr>
            <p:cNvPr id="37903" name="Rectangle 7"/>
            <p:cNvSpPr>
              <a:spLocks noChangeArrowheads="1"/>
            </p:cNvSpPr>
            <p:nvPr/>
          </p:nvSpPr>
          <p:spPr bwMode="auto">
            <a:xfrm>
              <a:off x="2880" y="3024"/>
              <a:ext cx="960" cy="144"/>
            </a:xfrm>
            <a:prstGeom prst="rect">
              <a:avLst/>
            </a:prstGeom>
            <a:solidFill>
              <a:schemeClr val="accent2"/>
            </a:solidFill>
            <a:ln w="12700" cap="sq">
              <a:solidFill>
                <a:schemeClr val="tx1"/>
              </a:solidFill>
              <a:miter lim="800000"/>
              <a:headEnd type="none" w="sm" len="sm"/>
              <a:tailEnd type="none" w="sm" len="sm"/>
            </a:ln>
          </p:spPr>
          <p:txBody>
            <a:bodyPr wrap="none" anchor="ctr"/>
            <a:lstStyle/>
            <a:p>
              <a:endParaRPr lang="en-US"/>
            </a:p>
          </p:txBody>
        </p:sp>
        <p:sp>
          <p:nvSpPr>
            <p:cNvPr id="37904" name="Line 8"/>
            <p:cNvSpPr>
              <a:spLocks noChangeShapeType="1"/>
            </p:cNvSpPr>
            <p:nvPr/>
          </p:nvSpPr>
          <p:spPr bwMode="auto">
            <a:xfrm>
              <a:off x="3120" y="2112"/>
              <a:ext cx="240" cy="0"/>
            </a:xfrm>
            <a:prstGeom prst="line">
              <a:avLst/>
            </a:prstGeom>
            <a:noFill/>
            <a:ln w="12700" cap="sq">
              <a:solidFill>
                <a:schemeClr val="tx1"/>
              </a:solidFill>
              <a:round/>
              <a:headEnd type="triangle" w="med" len="med"/>
              <a:tailEnd type="none" w="sm" len="sm"/>
            </a:ln>
          </p:spPr>
          <p:txBody>
            <a:bodyPr wrap="none" anchor="ctr"/>
            <a:lstStyle/>
            <a:p>
              <a:endParaRPr lang="en-US"/>
            </a:p>
          </p:txBody>
        </p:sp>
        <p:sp>
          <p:nvSpPr>
            <p:cNvPr id="37905" name="Line 9"/>
            <p:cNvSpPr>
              <a:spLocks noChangeShapeType="1"/>
            </p:cNvSpPr>
            <p:nvPr/>
          </p:nvSpPr>
          <p:spPr bwMode="auto">
            <a:xfrm>
              <a:off x="2448" y="2112"/>
              <a:ext cx="144" cy="0"/>
            </a:xfrm>
            <a:prstGeom prst="line">
              <a:avLst/>
            </a:prstGeom>
            <a:noFill/>
            <a:ln w="12700" cap="sq">
              <a:solidFill>
                <a:schemeClr val="tx1"/>
              </a:solidFill>
              <a:round/>
              <a:headEnd type="triangle" w="med" len="med"/>
              <a:tailEnd type="none" w="sm" len="sm"/>
            </a:ln>
          </p:spPr>
          <p:txBody>
            <a:bodyPr wrap="none" anchor="ctr"/>
            <a:lstStyle/>
            <a:p>
              <a:endParaRPr lang="en-US"/>
            </a:p>
          </p:txBody>
        </p:sp>
        <p:sp>
          <p:nvSpPr>
            <p:cNvPr id="37906" name="Oval 10"/>
            <p:cNvSpPr>
              <a:spLocks noChangeArrowheads="1"/>
            </p:cNvSpPr>
            <p:nvPr/>
          </p:nvSpPr>
          <p:spPr bwMode="auto">
            <a:xfrm>
              <a:off x="2256" y="2016"/>
              <a:ext cx="192" cy="192"/>
            </a:xfrm>
            <a:prstGeom prst="ellipse">
              <a:avLst/>
            </a:prstGeom>
            <a:noFill/>
            <a:ln w="12700" cap="sq">
              <a:solidFill>
                <a:schemeClr val="tx1"/>
              </a:solidFill>
              <a:round/>
              <a:headEnd type="none" w="sm" len="sm"/>
              <a:tailEnd type="none" w="sm" len="sm"/>
            </a:ln>
          </p:spPr>
          <p:txBody>
            <a:bodyPr wrap="none" anchor="ctr"/>
            <a:lstStyle/>
            <a:p>
              <a:endParaRPr lang="en-US"/>
            </a:p>
          </p:txBody>
        </p:sp>
        <p:sp>
          <p:nvSpPr>
            <p:cNvPr id="37907" name="Line 11"/>
            <p:cNvSpPr>
              <a:spLocks noChangeShapeType="1"/>
            </p:cNvSpPr>
            <p:nvPr/>
          </p:nvSpPr>
          <p:spPr bwMode="auto">
            <a:xfrm>
              <a:off x="2352" y="1872"/>
              <a:ext cx="0" cy="480"/>
            </a:xfrm>
            <a:prstGeom prst="line">
              <a:avLst/>
            </a:prstGeom>
            <a:noFill/>
            <a:ln w="12700" cap="sq">
              <a:solidFill>
                <a:schemeClr val="tx1"/>
              </a:solidFill>
              <a:round/>
              <a:headEnd type="none" w="sm" len="sm"/>
              <a:tailEnd type="none" w="sm" len="sm"/>
            </a:ln>
          </p:spPr>
          <p:txBody>
            <a:bodyPr wrap="none" anchor="ctr"/>
            <a:lstStyle/>
            <a:p>
              <a:endParaRPr lang="en-US"/>
            </a:p>
          </p:txBody>
        </p:sp>
        <p:sp>
          <p:nvSpPr>
            <p:cNvPr id="37908" name="Line 12"/>
            <p:cNvSpPr>
              <a:spLocks noChangeShapeType="1"/>
            </p:cNvSpPr>
            <p:nvPr/>
          </p:nvSpPr>
          <p:spPr bwMode="auto">
            <a:xfrm>
              <a:off x="3360" y="1776"/>
              <a:ext cx="0" cy="576"/>
            </a:xfrm>
            <a:prstGeom prst="line">
              <a:avLst/>
            </a:prstGeom>
            <a:noFill/>
            <a:ln w="12700" cap="sq">
              <a:solidFill>
                <a:schemeClr val="tx1"/>
              </a:solidFill>
              <a:round/>
              <a:headEnd type="none" w="sm" len="sm"/>
              <a:tailEnd type="none" w="sm" len="sm"/>
            </a:ln>
          </p:spPr>
          <p:txBody>
            <a:bodyPr wrap="none" anchor="ctr"/>
            <a:lstStyle/>
            <a:p>
              <a:endParaRPr lang="en-US"/>
            </a:p>
          </p:txBody>
        </p:sp>
        <p:sp>
          <p:nvSpPr>
            <p:cNvPr id="37909" name="Line 13"/>
            <p:cNvSpPr>
              <a:spLocks noChangeShapeType="1"/>
            </p:cNvSpPr>
            <p:nvPr/>
          </p:nvSpPr>
          <p:spPr bwMode="auto">
            <a:xfrm flipH="1">
              <a:off x="2256" y="2112"/>
              <a:ext cx="192" cy="0"/>
            </a:xfrm>
            <a:prstGeom prst="line">
              <a:avLst/>
            </a:prstGeom>
            <a:noFill/>
            <a:ln w="12700" cap="sq">
              <a:solidFill>
                <a:schemeClr val="tx1"/>
              </a:solidFill>
              <a:round/>
              <a:headEnd type="none" w="sm" len="sm"/>
              <a:tailEnd type="none" w="sm" len="sm"/>
            </a:ln>
          </p:spPr>
          <p:txBody>
            <a:bodyPr wrap="none" anchor="ctr"/>
            <a:lstStyle/>
            <a:p>
              <a:endParaRPr lang="en-US"/>
            </a:p>
          </p:txBody>
        </p:sp>
        <p:sp>
          <p:nvSpPr>
            <p:cNvPr id="37910" name="Line 14"/>
            <p:cNvSpPr>
              <a:spLocks noChangeShapeType="1"/>
            </p:cNvSpPr>
            <p:nvPr/>
          </p:nvSpPr>
          <p:spPr bwMode="auto">
            <a:xfrm>
              <a:off x="2352" y="2784"/>
              <a:ext cx="0" cy="240"/>
            </a:xfrm>
            <a:prstGeom prst="line">
              <a:avLst/>
            </a:prstGeom>
            <a:noFill/>
            <a:ln w="12700" cap="sq">
              <a:solidFill>
                <a:schemeClr val="tx1"/>
              </a:solidFill>
              <a:round/>
              <a:headEnd type="none" w="sm" len="sm"/>
              <a:tailEnd type="triangle" w="med" len="med"/>
            </a:ln>
          </p:spPr>
          <p:txBody>
            <a:bodyPr wrap="none" anchor="ctr"/>
            <a:lstStyle/>
            <a:p>
              <a:endParaRPr lang="en-US"/>
            </a:p>
          </p:txBody>
        </p:sp>
        <p:sp>
          <p:nvSpPr>
            <p:cNvPr id="37911" name="Line 15"/>
            <p:cNvSpPr>
              <a:spLocks noChangeShapeType="1"/>
            </p:cNvSpPr>
            <p:nvPr/>
          </p:nvSpPr>
          <p:spPr bwMode="auto">
            <a:xfrm>
              <a:off x="3360" y="2784"/>
              <a:ext cx="0" cy="240"/>
            </a:xfrm>
            <a:prstGeom prst="line">
              <a:avLst/>
            </a:prstGeom>
            <a:noFill/>
            <a:ln w="12700" cap="sq">
              <a:solidFill>
                <a:schemeClr val="tx1"/>
              </a:solidFill>
              <a:round/>
              <a:headEnd type="none" w="sm" len="sm"/>
              <a:tailEnd type="triangle" w="med" len="med"/>
            </a:ln>
          </p:spPr>
          <p:txBody>
            <a:bodyPr wrap="none" anchor="ctr"/>
            <a:lstStyle/>
            <a:p>
              <a:endParaRPr lang="en-US"/>
            </a:p>
          </p:txBody>
        </p:sp>
        <p:sp>
          <p:nvSpPr>
            <p:cNvPr id="37912" name="Line 16"/>
            <p:cNvSpPr>
              <a:spLocks noChangeShapeType="1"/>
            </p:cNvSpPr>
            <p:nvPr/>
          </p:nvSpPr>
          <p:spPr bwMode="auto">
            <a:xfrm>
              <a:off x="2352" y="2352"/>
              <a:ext cx="1008" cy="432"/>
            </a:xfrm>
            <a:prstGeom prst="line">
              <a:avLst/>
            </a:prstGeom>
            <a:noFill/>
            <a:ln w="12700" cap="sq">
              <a:solidFill>
                <a:schemeClr val="tx1"/>
              </a:solidFill>
              <a:round/>
              <a:headEnd type="none" w="sm" len="sm"/>
              <a:tailEnd type="none" w="sm" len="sm"/>
            </a:ln>
          </p:spPr>
          <p:txBody>
            <a:bodyPr wrap="none" anchor="ctr"/>
            <a:lstStyle/>
            <a:p>
              <a:endParaRPr lang="en-US"/>
            </a:p>
          </p:txBody>
        </p:sp>
        <p:sp>
          <p:nvSpPr>
            <p:cNvPr id="37913" name="Line 17"/>
            <p:cNvSpPr>
              <a:spLocks noChangeShapeType="1"/>
            </p:cNvSpPr>
            <p:nvPr/>
          </p:nvSpPr>
          <p:spPr bwMode="auto">
            <a:xfrm flipH="1">
              <a:off x="2352" y="2352"/>
              <a:ext cx="1008" cy="432"/>
            </a:xfrm>
            <a:prstGeom prst="line">
              <a:avLst/>
            </a:prstGeom>
            <a:noFill/>
            <a:ln w="12700" cap="sq">
              <a:solidFill>
                <a:schemeClr val="tx1"/>
              </a:solidFill>
              <a:round/>
              <a:headEnd type="none" w="sm" len="sm"/>
              <a:tailEnd type="none" w="sm" len="sm"/>
            </a:ln>
          </p:spPr>
          <p:txBody>
            <a:bodyPr wrap="none" anchor="ctr"/>
            <a:lstStyle/>
            <a:p>
              <a:endParaRPr lang="en-US"/>
            </a:p>
          </p:txBody>
        </p:sp>
        <p:sp>
          <p:nvSpPr>
            <p:cNvPr id="37914" name="Line 18"/>
            <p:cNvSpPr>
              <a:spLocks noChangeShapeType="1"/>
            </p:cNvSpPr>
            <p:nvPr/>
          </p:nvSpPr>
          <p:spPr bwMode="auto">
            <a:xfrm>
              <a:off x="2352" y="1776"/>
              <a:ext cx="0" cy="240"/>
            </a:xfrm>
            <a:prstGeom prst="line">
              <a:avLst/>
            </a:prstGeom>
            <a:noFill/>
            <a:ln w="12700" cap="sq">
              <a:solidFill>
                <a:schemeClr val="tx1"/>
              </a:solidFill>
              <a:round/>
              <a:headEnd type="none" w="sm" len="sm"/>
              <a:tailEnd type="triangle" w="med" len="med"/>
            </a:ln>
          </p:spPr>
          <p:txBody>
            <a:bodyPr wrap="none" anchor="ctr"/>
            <a:lstStyle/>
            <a:p>
              <a:endParaRPr lang="en-US"/>
            </a:p>
          </p:txBody>
        </p:sp>
        <p:sp>
          <p:nvSpPr>
            <p:cNvPr id="37915" name="Rectangle 19"/>
            <p:cNvSpPr>
              <a:spLocks noChangeArrowheads="1"/>
            </p:cNvSpPr>
            <p:nvPr/>
          </p:nvSpPr>
          <p:spPr bwMode="auto">
            <a:xfrm>
              <a:off x="2832" y="1632"/>
              <a:ext cx="48" cy="144"/>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sp>
          <p:nvSpPr>
            <p:cNvPr id="37916" name="Rectangle 20"/>
            <p:cNvSpPr>
              <a:spLocks noChangeArrowheads="1"/>
            </p:cNvSpPr>
            <p:nvPr/>
          </p:nvSpPr>
          <p:spPr bwMode="auto">
            <a:xfrm>
              <a:off x="2832" y="3024"/>
              <a:ext cx="48" cy="144"/>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grpSp>
      <p:sp>
        <p:nvSpPr>
          <p:cNvPr id="37893" name="Rectangle 21"/>
          <p:cNvSpPr>
            <a:spLocks noGrp="1" noChangeArrowheads="1"/>
          </p:cNvSpPr>
          <p:nvPr>
            <p:ph type="title"/>
          </p:nvPr>
        </p:nvSpPr>
        <p:spPr>
          <a:xfrm>
            <a:off x="685800" y="76200"/>
            <a:ext cx="7772400" cy="685800"/>
          </a:xfrm>
        </p:spPr>
        <p:txBody>
          <a:bodyPr/>
          <a:lstStyle/>
          <a:p>
            <a:r>
              <a:rPr lang="en-US" sz="3600" dirty="0" smtClean="0"/>
              <a:t>Horst </a:t>
            </a:r>
            <a:r>
              <a:rPr lang="en-US" sz="3600" dirty="0" err="1" smtClean="0"/>
              <a:t>Feistel</a:t>
            </a:r>
            <a:r>
              <a:rPr lang="en-US" sz="3600" dirty="0" smtClean="0"/>
              <a:t> to the rescue!</a:t>
            </a:r>
          </a:p>
        </p:txBody>
      </p:sp>
      <p:sp>
        <p:nvSpPr>
          <p:cNvPr id="37894" name="Text Box 22"/>
          <p:cNvSpPr txBox="1">
            <a:spLocks noChangeArrowheads="1"/>
          </p:cNvSpPr>
          <p:nvPr/>
        </p:nvSpPr>
        <p:spPr bwMode="auto">
          <a:xfrm>
            <a:off x="5638800" y="2590800"/>
            <a:ext cx="3313778" cy="400110"/>
          </a:xfrm>
          <a:prstGeom prst="rect">
            <a:avLst/>
          </a:prstGeom>
          <a:noFill/>
          <a:ln w="12700" cap="sq">
            <a:noFill/>
            <a:miter lim="800000"/>
            <a:headEnd type="none" w="sm" len="sm"/>
            <a:tailEnd type="none" w="sm" len="sm"/>
          </a:ln>
        </p:spPr>
        <p:txBody>
          <a:bodyPr wrap="none">
            <a:spAutoFit/>
          </a:bodyPr>
          <a:lstStyle/>
          <a:p>
            <a:r>
              <a:rPr lang="en-US" sz="2000" dirty="0" err="1">
                <a:latin typeface="Arial" pitchFamily="34" charset="0"/>
              </a:rPr>
              <a:t>F(</a:t>
            </a:r>
            <a:r>
              <a:rPr lang="en-US" sz="2000" dirty="0" err="1" smtClean="0">
                <a:latin typeface="Arial" pitchFamily="34" charset="0"/>
              </a:rPr>
              <a:t>K</a:t>
            </a:r>
            <a:r>
              <a:rPr lang="en-US" sz="2000" baseline="-25000" dirty="0" err="1" smtClean="0">
                <a:latin typeface="Arial" pitchFamily="34" charset="0"/>
              </a:rPr>
              <a:t>i</a:t>
            </a:r>
            <a:r>
              <a:rPr lang="en-US" sz="2000" dirty="0" err="1" smtClean="0">
                <a:latin typeface="Arial" pitchFamily="34" charset="0"/>
              </a:rPr>
              <a:t>,</a:t>
            </a:r>
            <a:r>
              <a:rPr lang="en-US" sz="2000" dirty="0" err="1">
                <a:latin typeface="Arial" pitchFamily="34" charset="0"/>
              </a:rPr>
              <a:t>X</a:t>
            </a:r>
            <a:r>
              <a:rPr lang="en-US" sz="2000" dirty="0">
                <a:latin typeface="Arial" pitchFamily="34" charset="0"/>
              </a:rPr>
              <a:t>)= non-linear function</a:t>
            </a:r>
          </a:p>
        </p:txBody>
      </p:sp>
      <p:sp>
        <p:nvSpPr>
          <p:cNvPr id="37895" name="Line 23"/>
          <p:cNvSpPr>
            <a:spLocks noChangeShapeType="1"/>
          </p:cNvSpPr>
          <p:nvPr/>
        </p:nvSpPr>
        <p:spPr bwMode="auto">
          <a:xfrm>
            <a:off x="4953000" y="1981200"/>
            <a:ext cx="1371600" cy="0"/>
          </a:xfrm>
          <a:prstGeom prst="line">
            <a:avLst/>
          </a:prstGeom>
          <a:noFill/>
          <a:ln w="12700" cap="sq">
            <a:solidFill>
              <a:schemeClr val="tx1"/>
            </a:solidFill>
            <a:round/>
            <a:headEnd type="triangle" w="med" len="med"/>
            <a:tailEnd type="none" w="sm" len="sm"/>
          </a:ln>
        </p:spPr>
        <p:txBody>
          <a:bodyPr/>
          <a:lstStyle/>
          <a:p>
            <a:endParaRPr lang="en-US"/>
          </a:p>
        </p:txBody>
      </p:sp>
      <p:sp>
        <p:nvSpPr>
          <p:cNvPr id="37896" name="Text Box 24"/>
          <p:cNvSpPr txBox="1">
            <a:spLocks noChangeArrowheads="1"/>
          </p:cNvSpPr>
          <p:nvPr/>
        </p:nvSpPr>
        <p:spPr bwMode="auto">
          <a:xfrm>
            <a:off x="6400800" y="1828800"/>
            <a:ext cx="368300" cy="396875"/>
          </a:xfrm>
          <a:prstGeom prst="rect">
            <a:avLst/>
          </a:prstGeom>
          <a:noFill/>
          <a:ln w="12700" cap="sq">
            <a:noFill/>
            <a:miter lim="800000"/>
            <a:headEnd type="none" w="sm" len="sm"/>
            <a:tailEnd type="none" w="sm" len="sm"/>
          </a:ln>
        </p:spPr>
        <p:txBody>
          <a:bodyPr>
            <a:spAutoFit/>
          </a:bodyPr>
          <a:lstStyle/>
          <a:p>
            <a:r>
              <a:rPr lang="en-US" sz="2000">
                <a:latin typeface="Arial" pitchFamily="34" charset="0"/>
              </a:rPr>
              <a:t>k</a:t>
            </a:r>
            <a:r>
              <a:rPr lang="en-US" sz="2000" baseline="-25000">
                <a:latin typeface="Arial" pitchFamily="34" charset="0"/>
              </a:rPr>
              <a:t>i</a:t>
            </a:r>
          </a:p>
        </p:txBody>
      </p:sp>
      <p:sp>
        <p:nvSpPr>
          <p:cNvPr id="37897" name="Text Box 25"/>
          <p:cNvSpPr txBox="1">
            <a:spLocks noChangeArrowheads="1"/>
          </p:cNvSpPr>
          <p:nvPr/>
        </p:nvSpPr>
        <p:spPr bwMode="auto">
          <a:xfrm>
            <a:off x="304800" y="2246372"/>
            <a:ext cx="2362200" cy="256480"/>
          </a:xfrm>
          <a:prstGeom prst="rect">
            <a:avLst/>
          </a:prstGeom>
          <a:noFill/>
          <a:ln w="12700" cap="sq" algn="ctr">
            <a:noFill/>
            <a:miter lim="800000"/>
            <a:headEnd/>
            <a:tailEnd/>
          </a:ln>
        </p:spPr>
        <p:txBody>
          <a:bodyPr wrap="square">
            <a:spAutoFit/>
          </a:bodyPr>
          <a:lstStyle/>
          <a:p>
            <a:r>
              <a:rPr lang="en-US" sz="1600" baseline="-25000" dirty="0">
                <a:latin typeface="Arial" pitchFamily="34" charset="0"/>
              </a:rPr>
              <a:t>Graphic courtesy of Josh Benaloh</a:t>
            </a:r>
          </a:p>
        </p:txBody>
      </p:sp>
      <p:sp>
        <p:nvSpPr>
          <p:cNvPr id="37898" name="Text Box 26"/>
          <p:cNvSpPr txBox="1">
            <a:spLocks noChangeArrowheads="1"/>
          </p:cNvSpPr>
          <p:nvPr/>
        </p:nvSpPr>
        <p:spPr bwMode="auto">
          <a:xfrm>
            <a:off x="381000" y="4191000"/>
            <a:ext cx="8382000" cy="1815882"/>
          </a:xfrm>
          <a:prstGeom prst="rect">
            <a:avLst/>
          </a:prstGeom>
          <a:noFill/>
          <a:ln w="12700" cap="sq">
            <a:noFill/>
            <a:miter lim="800000"/>
            <a:headEnd type="none" w="sm" len="sm"/>
            <a:tailEnd type="none" w="sm" len="sm"/>
          </a:ln>
        </p:spPr>
        <p:txBody>
          <a:bodyPr>
            <a:spAutoFit/>
          </a:bodyPr>
          <a:lstStyle/>
          <a:p>
            <a:r>
              <a:rPr lang="en-US" sz="2000" dirty="0">
                <a:latin typeface="Arial" pitchFamily="34" charset="0"/>
              </a:rPr>
              <a:t>Note: If </a:t>
            </a:r>
            <a:r>
              <a:rPr lang="en-US" sz="2400" dirty="0" err="1">
                <a:latin typeface="Math1Mono"/>
              </a:rPr>
              <a:t>s</a:t>
            </a:r>
            <a:r>
              <a:rPr lang="en-US" sz="2400" baseline="-25000" dirty="0" err="1">
                <a:latin typeface="Arial Unicode MS" pitchFamily="34" charset="-128"/>
              </a:rPr>
              <a:t>i</a:t>
            </a:r>
            <a:r>
              <a:rPr lang="en-US" sz="2400" dirty="0">
                <a:latin typeface="Arial Unicode MS" pitchFamily="34" charset="-128"/>
              </a:rPr>
              <a:t>(L,R)= (</a:t>
            </a:r>
            <a:r>
              <a:rPr lang="en-US" sz="2400" dirty="0" err="1" smtClean="0">
                <a:latin typeface="Arial Unicode MS" pitchFamily="34" charset="-128"/>
              </a:rPr>
              <a:t>L</a:t>
            </a:r>
            <a:r>
              <a:rPr kumimoji="1" lang="en-US" sz="2400" dirty="0" err="1" smtClean="0">
                <a:latin typeface="Math1Mono"/>
              </a:rPr>
              <a:t>Å</a:t>
            </a:r>
            <a:r>
              <a:rPr lang="en-US" sz="2400" dirty="0" err="1" smtClean="0">
                <a:latin typeface="Arial Unicode MS" pitchFamily="34" charset="-128"/>
              </a:rPr>
              <a:t>f</a:t>
            </a:r>
            <a:r>
              <a:rPr lang="en-US" sz="2400" dirty="0" smtClean="0">
                <a:latin typeface="Arial Unicode MS" pitchFamily="34" charset="-128"/>
              </a:rPr>
              <a:t>(E(R)</a:t>
            </a:r>
            <a:r>
              <a:rPr kumimoji="1" lang="en-US" sz="2400" dirty="0" err="1" smtClean="0">
                <a:latin typeface="Math1Mono"/>
              </a:rPr>
              <a:t>Å</a:t>
            </a:r>
            <a:r>
              <a:rPr lang="en-US" sz="2400" dirty="0" err="1" smtClean="0">
                <a:latin typeface="Arial Unicode MS" pitchFamily="34" charset="-128"/>
              </a:rPr>
              <a:t>k</a:t>
            </a:r>
            <a:r>
              <a:rPr lang="en-US" sz="2400" baseline="-25000" dirty="0" err="1" smtClean="0">
                <a:latin typeface="Arial" pitchFamily="34" charset="0"/>
              </a:rPr>
              <a:t>i</a:t>
            </a:r>
            <a:r>
              <a:rPr lang="en-US" sz="2400" dirty="0" smtClean="0">
                <a:latin typeface="Arial Unicode MS" pitchFamily="34" charset="-128"/>
              </a:rPr>
              <a:t>), R</a:t>
            </a:r>
            <a:r>
              <a:rPr lang="en-US" sz="2400" dirty="0">
                <a:latin typeface="Arial Unicode MS" pitchFamily="34" charset="-128"/>
              </a:rPr>
              <a:t>) and </a:t>
            </a:r>
            <a:r>
              <a:rPr lang="en-US" sz="2400" dirty="0">
                <a:latin typeface="Math1Mono"/>
              </a:rPr>
              <a:t>t</a:t>
            </a:r>
            <a:r>
              <a:rPr lang="en-US" sz="2400" dirty="0">
                <a:latin typeface="Arial Unicode MS" pitchFamily="34" charset="-128"/>
              </a:rPr>
              <a:t>(L</a:t>
            </a:r>
            <a:r>
              <a:rPr lang="en-US" sz="2400" dirty="0" smtClean="0">
                <a:latin typeface="Arial Unicode MS" pitchFamily="34" charset="-128"/>
              </a:rPr>
              <a:t>, R</a:t>
            </a:r>
            <a:r>
              <a:rPr lang="en-US" sz="2400" dirty="0">
                <a:latin typeface="Arial Unicode MS" pitchFamily="34" charset="-128"/>
              </a:rPr>
              <a:t>)= (R</a:t>
            </a:r>
            <a:r>
              <a:rPr lang="en-US" sz="2400" dirty="0" smtClean="0">
                <a:latin typeface="Arial Unicode MS" pitchFamily="34" charset="-128"/>
              </a:rPr>
              <a:t>, L</a:t>
            </a:r>
            <a:r>
              <a:rPr lang="en-US" sz="2400" dirty="0">
                <a:latin typeface="Arial Unicode MS" pitchFamily="34" charset="-128"/>
              </a:rPr>
              <a:t>), this </a:t>
            </a:r>
            <a:r>
              <a:rPr lang="en-US" sz="2400" dirty="0" smtClean="0">
                <a:latin typeface="Arial Unicode MS" pitchFamily="34" charset="-128"/>
              </a:rPr>
              <a:t>round  is </a:t>
            </a:r>
            <a:r>
              <a:rPr lang="en-US" sz="2400" dirty="0" err="1">
                <a:latin typeface="Math1Mono"/>
              </a:rPr>
              <a:t>ts</a:t>
            </a:r>
            <a:r>
              <a:rPr lang="en-US" sz="2400" baseline="-25000" dirty="0" err="1">
                <a:latin typeface="Arial Unicode MS" pitchFamily="34" charset="-128"/>
              </a:rPr>
              <a:t>i</a:t>
            </a:r>
            <a:r>
              <a:rPr lang="en-US" sz="2400" dirty="0">
                <a:latin typeface="Arial Unicode MS" pitchFamily="34" charset="-128"/>
              </a:rPr>
              <a:t>(L</a:t>
            </a:r>
            <a:r>
              <a:rPr lang="en-US" sz="2400" dirty="0" smtClean="0">
                <a:latin typeface="Arial Unicode MS" pitchFamily="34" charset="-128"/>
              </a:rPr>
              <a:t>, R</a:t>
            </a:r>
            <a:r>
              <a:rPr lang="en-US" sz="2400" dirty="0">
                <a:latin typeface="Arial Unicode MS" pitchFamily="34" charset="-128"/>
              </a:rPr>
              <a:t>).</a:t>
            </a:r>
            <a:endParaRPr lang="en-US" sz="2000" dirty="0">
              <a:latin typeface="Arial" pitchFamily="34" charset="0"/>
            </a:endParaRPr>
          </a:p>
          <a:p>
            <a:endParaRPr lang="en-US" sz="2000" dirty="0">
              <a:latin typeface="Arial" pitchFamily="34" charset="0"/>
            </a:endParaRPr>
          </a:p>
          <a:p>
            <a:r>
              <a:rPr lang="en-US" sz="2000" dirty="0">
                <a:latin typeface="Arial" pitchFamily="34" charset="0"/>
              </a:rPr>
              <a:t>To invert: swap halves and apply same transform with same key:</a:t>
            </a:r>
          </a:p>
          <a:p>
            <a:r>
              <a:rPr lang="en-US" sz="2400" dirty="0" err="1">
                <a:latin typeface="Math1Mono"/>
              </a:rPr>
              <a:t>s</a:t>
            </a:r>
            <a:r>
              <a:rPr lang="en-US" sz="2400" baseline="-25000" dirty="0" err="1">
                <a:latin typeface="Arial Unicode MS" pitchFamily="34" charset="-128"/>
              </a:rPr>
              <a:t>i</a:t>
            </a:r>
            <a:r>
              <a:rPr lang="en-US" sz="2400" dirty="0" err="1">
                <a:latin typeface="Math1Mono"/>
              </a:rPr>
              <a:t>tts</a:t>
            </a:r>
            <a:r>
              <a:rPr lang="en-US" sz="2400" baseline="-25000" dirty="0" err="1">
                <a:latin typeface="Arial Unicode MS" pitchFamily="34" charset="-128"/>
              </a:rPr>
              <a:t>i</a:t>
            </a:r>
            <a:r>
              <a:rPr lang="en-US" sz="2400" dirty="0">
                <a:latin typeface="Arial Unicode MS" pitchFamily="34" charset="-128"/>
              </a:rPr>
              <a:t>(L,R</a:t>
            </a:r>
            <a:r>
              <a:rPr lang="en-US" sz="2400" dirty="0" smtClean="0">
                <a:latin typeface="Arial Unicode MS" pitchFamily="34" charset="-128"/>
              </a:rPr>
              <a:t>)= (</a:t>
            </a:r>
            <a:r>
              <a:rPr lang="en-US" sz="2400" dirty="0">
                <a:latin typeface="Arial Unicode MS" pitchFamily="34" charset="-128"/>
              </a:rPr>
              <a:t>L,R).</a:t>
            </a:r>
            <a:endParaRPr lang="en-US" sz="2000" dirty="0">
              <a:latin typeface="Arial" pitchFamily="34" charset="0"/>
            </a:endParaRPr>
          </a:p>
        </p:txBody>
      </p:sp>
      <p:sp>
        <p:nvSpPr>
          <p:cNvPr id="31" name="Date Placeholder 30"/>
          <p:cNvSpPr>
            <a:spLocks noGrp="1"/>
          </p:cNvSpPr>
          <p:nvPr>
            <p:ph type="dt" sz="half" idx="10"/>
          </p:nvPr>
        </p:nvSpPr>
        <p:spPr/>
        <p:txBody>
          <a:bodyPr/>
          <a:lstStyle/>
          <a:p>
            <a:pPr>
              <a:defRPr/>
            </a:pPr>
            <a:r>
              <a:rPr lang="en-US" smtClean="0"/>
              <a:t>JLM 20110204</a:t>
            </a:r>
            <a:endParaRPr lang="en-US" dirty="0"/>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5"/>
          <p:cNvSpPr>
            <a:spLocks noGrp="1"/>
          </p:cNvSpPr>
          <p:nvPr>
            <p:ph type="sldNum" sz="quarter" idx="12"/>
          </p:nvPr>
        </p:nvSpPr>
        <p:spPr/>
        <p:txBody>
          <a:bodyPr/>
          <a:lstStyle/>
          <a:p>
            <a:pPr>
              <a:defRPr/>
            </a:pPr>
            <a:fld id="{B6694F0B-8800-4D81-AB1E-E77AB9FFEE77}" type="slidenum">
              <a:rPr lang="en-US"/>
              <a:pPr>
                <a:defRPr/>
              </a:pPr>
              <a:t>13</a:t>
            </a:fld>
            <a:endParaRPr lang="en-US"/>
          </a:p>
        </p:txBody>
      </p:sp>
      <p:sp>
        <p:nvSpPr>
          <p:cNvPr id="36868" name="Rectangle 2"/>
          <p:cNvSpPr>
            <a:spLocks noGrp="1" noChangeArrowheads="1"/>
          </p:cNvSpPr>
          <p:nvPr>
            <p:ph type="title"/>
          </p:nvPr>
        </p:nvSpPr>
        <p:spPr>
          <a:xfrm>
            <a:off x="685800" y="76200"/>
            <a:ext cx="7772400" cy="609600"/>
          </a:xfrm>
        </p:spPr>
        <p:txBody>
          <a:bodyPr/>
          <a:lstStyle/>
          <a:p>
            <a:r>
              <a:rPr lang="en-US" sz="3600" dirty="0" smtClean="0"/>
              <a:t>Iterated </a:t>
            </a:r>
            <a:r>
              <a:rPr lang="en-US" sz="3600" dirty="0" err="1" smtClean="0"/>
              <a:t>Feistel</a:t>
            </a:r>
            <a:r>
              <a:rPr lang="en-US" sz="3600" dirty="0" smtClean="0"/>
              <a:t> Cipher</a:t>
            </a:r>
          </a:p>
        </p:txBody>
      </p:sp>
      <p:sp>
        <p:nvSpPr>
          <p:cNvPr id="36869" name="Rectangle 3"/>
          <p:cNvSpPr>
            <a:spLocks noChangeArrowheads="1"/>
          </p:cNvSpPr>
          <p:nvPr/>
        </p:nvSpPr>
        <p:spPr bwMode="auto">
          <a:xfrm>
            <a:off x="2482850" y="3048000"/>
            <a:ext cx="1828800" cy="24384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sz="2400">
              <a:latin typeface="Arial" pitchFamily="34" charset="0"/>
            </a:endParaRPr>
          </a:p>
        </p:txBody>
      </p:sp>
      <p:sp>
        <p:nvSpPr>
          <p:cNvPr id="36870" name="Text Box 4"/>
          <p:cNvSpPr txBox="1">
            <a:spLocks noChangeArrowheads="1"/>
          </p:cNvSpPr>
          <p:nvPr/>
        </p:nvSpPr>
        <p:spPr bwMode="auto">
          <a:xfrm>
            <a:off x="381000" y="2401888"/>
            <a:ext cx="1354138" cy="457200"/>
          </a:xfrm>
          <a:prstGeom prst="rect">
            <a:avLst/>
          </a:prstGeom>
          <a:noFill/>
          <a:ln w="12700" cap="sq">
            <a:noFill/>
            <a:miter lim="800000"/>
            <a:headEnd type="none" w="sm" len="sm"/>
            <a:tailEnd type="none" w="sm" len="sm"/>
          </a:ln>
        </p:spPr>
        <p:txBody>
          <a:bodyPr wrap="none">
            <a:spAutoFit/>
          </a:bodyPr>
          <a:lstStyle/>
          <a:p>
            <a:r>
              <a:rPr lang="en-US" sz="2400">
                <a:latin typeface="Arial" pitchFamily="34" charset="0"/>
              </a:rPr>
              <a:t>Plaintext</a:t>
            </a:r>
          </a:p>
        </p:txBody>
      </p:sp>
      <p:sp>
        <p:nvSpPr>
          <p:cNvPr id="36871" name="Text Box 5"/>
          <p:cNvSpPr txBox="1">
            <a:spLocks noChangeArrowheads="1"/>
          </p:cNvSpPr>
          <p:nvPr/>
        </p:nvSpPr>
        <p:spPr bwMode="auto">
          <a:xfrm>
            <a:off x="3886200" y="5602288"/>
            <a:ext cx="1574800" cy="457200"/>
          </a:xfrm>
          <a:prstGeom prst="rect">
            <a:avLst/>
          </a:prstGeom>
          <a:noFill/>
          <a:ln w="12700" cap="sq">
            <a:noFill/>
            <a:miter lim="800000"/>
            <a:headEnd type="none" w="sm" len="sm"/>
            <a:tailEnd type="none" w="sm" len="sm"/>
          </a:ln>
        </p:spPr>
        <p:txBody>
          <a:bodyPr wrap="none">
            <a:spAutoFit/>
          </a:bodyPr>
          <a:lstStyle/>
          <a:p>
            <a:r>
              <a:rPr lang="en-US" sz="2400">
                <a:latin typeface="Arial" pitchFamily="34" charset="0"/>
              </a:rPr>
              <a:t>Ciphertext</a:t>
            </a:r>
          </a:p>
        </p:txBody>
      </p:sp>
      <p:sp>
        <p:nvSpPr>
          <p:cNvPr id="36872" name="Freeform 6"/>
          <p:cNvSpPr>
            <a:spLocks/>
          </p:cNvSpPr>
          <p:nvPr/>
        </p:nvSpPr>
        <p:spPr bwMode="auto">
          <a:xfrm>
            <a:off x="1797050" y="2667000"/>
            <a:ext cx="1600200" cy="381000"/>
          </a:xfrm>
          <a:custGeom>
            <a:avLst/>
            <a:gdLst>
              <a:gd name="T0" fmla="*/ 0 w 259"/>
              <a:gd name="T1" fmla="*/ 0 h 331"/>
              <a:gd name="T2" fmla="*/ 2147483647 w 259"/>
              <a:gd name="T3" fmla="*/ 0 h 331"/>
              <a:gd name="T4" fmla="*/ 2147483647 w 259"/>
              <a:gd name="T5" fmla="*/ 2147483647 h 331"/>
              <a:gd name="T6" fmla="*/ 0 60000 65536"/>
              <a:gd name="T7" fmla="*/ 0 60000 65536"/>
              <a:gd name="T8" fmla="*/ 0 60000 65536"/>
              <a:gd name="T9" fmla="*/ 0 w 259"/>
              <a:gd name="T10" fmla="*/ 0 h 331"/>
              <a:gd name="T11" fmla="*/ 259 w 259"/>
              <a:gd name="T12" fmla="*/ 331 h 331"/>
            </a:gdLst>
            <a:ahLst/>
            <a:cxnLst>
              <a:cxn ang="T6">
                <a:pos x="T0" y="T1"/>
              </a:cxn>
              <a:cxn ang="T7">
                <a:pos x="T2" y="T3"/>
              </a:cxn>
              <a:cxn ang="T8">
                <a:pos x="T4" y="T5"/>
              </a:cxn>
            </a:cxnLst>
            <a:rect l="T9" t="T10" r="T11" b="T12"/>
            <a:pathLst>
              <a:path w="259" h="331">
                <a:moveTo>
                  <a:pt x="0" y="0"/>
                </a:moveTo>
                <a:lnTo>
                  <a:pt x="257" y="0"/>
                </a:lnTo>
                <a:lnTo>
                  <a:pt x="259" y="331"/>
                </a:lnTo>
              </a:path>
            </a:pathLst>
          </a:custGeom>
          <a:noFill/>
          <a:ln w="12700" cap="sq">
            <a:solidFill>
              <a:schemeClr val="tx1"/>
            </a:solidFill>
            <a:round/>
            <a:headEnd type="none" w="sm" len="sm"/>
            <a:tailEnd type="triangle" w="lg" len="lg"/>
          </a:ln>
        </p:spPr>
        <p:txBody>
          <a:bodyPr wrap="none" anchor="ctr"/>
          <a:lstStyle/>
          <a:p>
            <a:endParaRPr lang="en-US"/>
          </a:p>
        </p:txBody>
      </p:sp>
      <p:sp>
        <p:nvSpPr>
          <p:cNvPr id="36873" name="Freeform 7"/>
          <p:cNvSpPr>
            <a:spLocks/>
          </p:cNvSpPr>
          <p:nvPr/>
        </p:nvSpPr>
        <p:spPr bwMode="auto">
          <a:xfrm>
            <a:off x="3394075" y="5486400"/>
            <a:ext cx="482600" cy="328613"/>
          </a:xfrm>
          <a:custGeom>
            <a:avLst/>
            <a:gdLst>
              <a:gd name="T0" fmla="*/ 2147483647 w 304"/>
              <a:gd name="T1" fmla="*/ 0 h 207"/>
              <a:gd name="T2" fmla="*/ 0 w 304"/>
              <a:gd name="T3" fmla="*/ 2147483647 h 207"/>
              <a:gd name="T4" fmla="*/ 2147483647 w 304"/>
              <a:gd name="T5" fmla="*/ 2147483647 h 207"/>
              <a:gd name="T6" fmla="*/ 0 60000 65536"/>
              <a:gd name="T7" fmla="*/ 0 60000 65536"/>
              <a:gd name="T8" fmla="*/ 0 60000 65536"/>
              <a:gd name="T9" fmla="*/ 0 w 304"/>
              <a:gd name="T10" fmla="*/ 0 h 207"/>
              <a:gd name="T11" fmla="*/ 304 w 304"/>
              <a:gd name="T12" fmla="*/ 207 h 207"/>
            </a:gdLst>
            <a:ahLst/>
            <a:cxnLst>
              <a:cxn ang="T6">
                <a:pos x="T0" y="T1"/>
              </a:cxn>
              <a:cxn ang="T7">
                <a:pos x="T2" y="T3"/>
              </a:cxn>
              <a:cxn ang="T8">
                <a:pos x="T4" y="T5"/>
              </a:cxn>
            </a:cxnLst>
            <a:rect l="T9" t="T10" r="T11" b="T12"/>
            <a:pathLst>
              <a:path w="304" h="207">
                <a:moveTo>
                  <a:pt x="2" y="0"/>
                </a:moveTo>
                <a:lnTo>
                  <a:pt x="0" y="207"/>
                </a:lnTo>
                <a:lnTo>
                  <a:pt x="304" y="207"/>
                </a:lnTo>
              </a:path>
            </a:pathLst>
          </a:custGeom>
          <a:noFill/>
          <a:ln w="12700" cap="sq">
            <a:solidFill>
              <a:schemeClr val="tx1"/>
            </a:solidFill>
            <a:round/>
            <a:headEnd type="none" w="sm" len="sm"/>
            <a:tailEnd type="triangle" w="lg" len="lg"/>
          </a:ln>
        </p:spPr>
        <p:txBody>
          <a:bodyPr wrap="none" anchor="ctr"/>
          <a:lstStyle/>
          <a:p>
            <a:endParaRPr lang="en-US"/>
          </a:p>
        </p:txBody>
      </p:sp>
      <p:sp>
        <p:nvSpPr>
          <p:cNvPr id="36874" name="Line 8"/>
          <p:cNvSpPr>
            <a:spLocks noChangeShapeType="1"/>
          </p:cNvSpPr>
          <p:nvPr/>
        </p:nvSpPr>
        <p:spPr bwMode="auto">
          <a:xfrm>
            <a:off x="2482850" y="3200400"/>
            <a:ext cx="1828800" cy="0"/>
          </a:xfrm>
          <a:prstGeom prst="line">
            <a:avLst/>
          </a:prstGeom>
          <a:noFill/>
          <a:ln w="12700" cap="sq">
            <a:solidFill>
              <a:schemeClr val="tx1"/>
            </a:solidFill>
            <a:round/>
            <a:headEnd type="none" w="sm" len="sm"/>
            <a:tailEnd type="none" w="sm" len="sm"/>
          </a:ln>
        </p:spPr>
        <p:txBody>
          <a:bodyPr wrap="none" anchor="ctr"/>
          <a:lstStyle/>
          <a:p>
            <a:endParaRPr lang="en-US"/>
          </a:p>
        </p:txBody>
      </p:sp>
      <p:sp>
        <p:nvSpPr>
          <p:cNvPr id="36875" name="Line 9"/>
          <p:cNvSpPr>
            <a:spLocks noChangeShapeType="1"/>
          </p:cNvSpPr>
          <p:nvPr/>
        </p:nvSpPr>
        <p:spPr bwMode="auto">
          <a:xfrm>
            <a:off x="2482850" y="3352800"/>
            <a:ext cx="1828800" cy="0"/>
          </a:xfrm>
          <a:prstGeom prst="line">
            <a:avLst/>
          </a:prstGeom>
          <a:noFill/>
          <a:ln w="12700" cap="sq">
            <a:solidFill>
              <a:schemeClr val="tx1"/>
            </a:solidFill>
            <a:round/>
            <a:headEnd type="none" w="sm" len="sm"/>
            <a:tailEnd type="none" w="sm" len="sm"/>
          </a:ln>
        </p:spPr>
        <p:txBody>
          <a:bodyPr wrap="none" anchor="ctr"/>
          <a:lstStyle/>
          <a:p>
            <a:endParaRPr lang="en-US"/>
          </a:p>
        </p:txBody>
      </p:sp>
      <p:sp>
        <p:nvSpPr>
          <p:cNvPr id="36876" name="Line 10"/>
          <p:cNvSpPr>
            <a:spLocks noChangeShapeType="1"/>
          </p:cNvSpPr>
          <p:nvPr/>
        </p:nvSpPr>
        <p:spPr bwMode="auto">
          <a:xfrm>
            <a:off x="2482850" y="3505200"/>
            <a:ext cx="1828800" cy="0"/>
          </a:xfrm>
          <a:prstGeom prst="line">
            <a:avLst/>
          </a:prstGeom>
          <a:noFill/>
          <a:ln w="12700" cap="sq">
            <a:solidFill>
              <a:schemeClr val="tx1"/>
            </a:solidFill>
            <a:round/>
            <a:headEnd type="none" w="sm" len="sm"/>
            <a:tailEnd type="none" w="sm" len="sm"/>
          </a:ln>
        </p:spPr>
        <p:txBody>
          <a:bodyPr wrap="none" anchor="ctr"/>
          <a:lstStyle/>
          <a:p>
            <a:endParaRPr lang="en-US"/>
          </a:p>
        </p:txBody>
      </p:sp>
      <p:sp>
        <p:nvSpPr>
          <p:cNvPr id="36877" name="Line 11"/>
          <p:cNvSpPr>
            <a:spLocks noChangeShapeType="1"/>
          </p:cNvSpPr>
          <p:nvPr/>
        </p:nvSpPr>
        <p:spPr bwMode="auto">
          <a:xfrm>
            <a:off x="2482850" y="3657600"/>
            <a:ext cx="1828800" cy="0"/>
          </a:xfrm>
          <a:prstGeom prst="line">
            <a:avLst/>
          </a:prstGeom>
          <a:noFill/>
          <a:ln w="12700" cap="sq">
            <a:solidFill>
              <a:schemeClr val="tx1"/>
            </a:solidFill>
            <a:round/>
            <a:headEnd type="none" w="sm" len="sm"/>
            <a:tailEnd type="none" w="sm" len="sm"/>
          </a:ln>
        </p:spPr>
        <p:txBody>
          <a:bodyPr wrap="none" anchor="ctr"/>
          <a:lstStyle/>
          <a:p>
            <a:endParaRPr lang="en-US"/>
          </a:p>
        </p:txBody>
      </p:sp>
      <p:sp>
        <p:nvSpPr>
          <p:cNvPr id="36878" name="Line 12"/>
          <p:cNvSpPr>
            <a:spLocks noChangeShapeType="1"/>
          </p:cNvSpPr>
          <p:nvPr/>
        </p:nvSpPr>
        <p:spPr bwMode="auto">
          <a:xfrm>
            <a:off x="2482850" y="3810000"/>
            <a:ext cx="1828800" cy="0"/>
          </a:xfrm>
          <a:prstGeom prst="line">
            <a:avLst/>
          </a:prstGeom>
          <a:noFill/>
          <a:ln w="12700" cap="sq">
            <a:solidFill>
              <a:schemeClr val="tx1"/>
            </a:solidFill>
            <a:round/>
            <a:headEnd type="none" w="sm" len="sm"/>
            <a:tailEnd type="none" w="sm" len="sm"/>
          </a:ln>
        </p:spPr>
        <p:txBody>
          <a:bodyPr wrap="none" anchor="ctr"/>
          <a:lstStyle/>
          <a:p>
            <a:endParaRPr lang="en-US"/>
          </a:p>
        </p:txBody>
      </p:sp>
      <p:sp>
        <p:nvSpPr>
          <p:cNvPr id="36879" name="Line 13"/>
          <p:cNvSpPr>
            <a:spLocks noChangeShapeType="1"/>
          </p:cNvSpPr>
          <p:nvPr/>
        </p:nvSpPr>
        <p:spPr bwMode="auto">
          <a:xfrm>
            <a:off x="2482850" y="3962400"/>
            <a:ext cx="1828800" cy="0"/>
          </a:xfrm>
          <a:prstGeom prst="line">
            <a:avLst/>
          </a:prstGeom>
          <a:noFill/>
          <a:ln w="12700" cap="sq">
            <a:solidFill>
              <a:schemeClr val="tx1"/>
            </a:solidFill>
            <a:round/>
            <a:headEnd type="none" w="sm" len="sm"/>
            <a:tailEnd type="none" w="sm" len="sm"/>
          </a:ln>
        </p:spPr>
        <p:txBody>
          <a:bodyPr wrap="none" anchor="ctr"/>
          <a:lstStyle/>
          <a:p>
            <a:endParaRPr lang="en-US"/>
          </a:p>
        </p:txBody>
      </p:sp>
      <p:sp>
        <p:nvSpPr>
          <p:cNvPr id="36880" name="Line 14"/>
          <p:cNvSpPr>
            <a:spLocks noChangeShapeType="1"/>
          </p:cNvSpPr>
          <p:nvPr/>
        </p:nvSpPr>
        <p:spPr bwMode="auto">
          <a:xfrm>
            <a:off x="2482850" y="4114800"/>
            <a:ext cx="1828800" cy="0"/>
          </a:xfrm>
          <a:prstGeom prst="line">
            <a:avLst/>
          </a:prstGeom>
          <a:noFill/>
          <a:ln w="12700" cap="sq">
            <a:solidFill>
              <a:schemeClr val="tx1"/>
            </a:solidFill>
            <a:round/>
            <a:headEnd type="none" w="sm" len="sm"/>
            <a:tailEnd type="none" w="sm" len="sm"/>
          </a:ln>
        </p:spPr>
        <p:txBody>
          <a:bodyPr wrap="none" anchor="ctr"/>
          <a:lstStyle/>
          <a:p>
            <a:endParaRPr lang="en-US"/>
          </a:p>
        </p:txBody>
      </p:sp>
      <p:sp>
        <p:nvSpPr>
          <p:cNvPr id="36881" name="Line 15"/>
          <p:cNvSpPr>
            <a:spLocks noChangeShapeType="1"/>
          </p:cNvSpPr>
          <p:nvPr/>
        </p:nvSpPr>
        <p:spPr bwMode="auto">
          <a:xfrm>
            <a:off x="2482850" y="4267200"/>
            <a:ext cx="1828800" cy="0"/>
          </a:xfrm>
          <a:prstGeom prst="line">
            <a:avLst/>
          </a:prstGeom>
          <a:noFill/>
          <a:ln w="12700" cap="sq">
            <a:solidFill>
              <a:schemeClr val="tx1"/>
            </a:solidFill>
            <a:round/>
            <a:headEnd type="none" w="sm" len="sm"/>
            <a:tailEnd type="none" w="sm" len="sm"/>
          </a:ln>
        </p:spPr>
        <p:txBody>
          <a:bodyPr wrap="none" anchor="ctr"/>
          <a:lstStyle/>
          <a:p>
            <a:endParaRPr lang="en-US"/>
          </a:p>
        </p:txBody>
      </p:sp>
      <p:sp>
        <p:nvSpPr>
          <p:cNvPr id="36882" name="Line 16"/>
          <p:cNvSpPr>
            <a:spLocks noChangeShapeType="1"/>
          </p:cNvSpPr>
          <p:nvPr/>
        </p:nvSpPr>
        <p:spPr bwMode="auto">
          <a:xfrm>
            <a:off x="2482850" y="4419600"/>
            <a:ext cx="1828800" cy="0"/>
          </a:xfrm>
          <a:prstGeom prst="line">
            <a:avLst/>
          </a:prstGeom>
          <a:noFill/>
          <a:ln w="12700" cap="sq">
            <a:solidFill>
              <a:schemeClr val="tx1"/>
            </a:solidFill>
            <a:round/>
            <a:headEnd type="none" w="sm" len="sm"/>
            <a:tailEnd type="none" w="sm" len="sm"/>
          </a:ln>
        </p:spPr>
        <p:txBody>
          <a:bodyPr wrap="none" anchor="ctr"/>
          <a:lstStyle/>
          <a:p>
            <a:endParaRPr lang="en-US"/>
          </a:p>
        </p:txBody>
      </p:sp>
      <p:sp>
        <p:nvSpPr>
          <p:cNvPr id="36883" name="Line 17"/>
          <p:cNvSpPr>
            <a:spLocks noChangeShapeType="1"/>
          </p:cNvSpPr>
          <p:nvPr/>
        </p:nvSpPr>
        <p:spPr bwMode="auto">
          <a:xfrm>
            <a:off x="2482850" y="4572000"/>
            <a:ext cx="1828800" cy="0"/>
          </a:xfrm>
          <a:prstGeom prst="line">
            <a:avLst/>
          </a:prstGeom>
          <a:noFill/>
          <a:ln w="12700" cap="sq">
            <a:solidFill>
              <a:schemeClr val="tx1"/>
            </a:solidFill>
            <a:round/>
            <a:headEnd type="none" w="sm" len="sm"/>
            <a:tailEnd type="none" w="sm" len="sm"/>
          </a:ln>
        </p:spPr>
        <p:txBody>
          <a:bodyPr wrap="none" anchor="ctr"/>
          <a:lstStyle/>
          <a:p>
            <a:endParaRPr lang="en-US"/>
          </a:p>
        </p:txBody>
      </p:sp>
      <p:sp>
        <p:nvSpPr>
          <p:cNvPr id="36884" name="Line 18"/>
          <p:cNvSpPr>
            <a:spLocks noChangeShapeType="1"/>
          </p:cNvSpPr>
          <p:nvPr/>
        </p:nvSpPr>
        <p:spPr bwMode="auto">
          <a:xfrm>
            <a:off x="2482850" y="4724400"/>
            <a:ext cx="1828800" cy="0"/>
          </a:xfrm>
          <a:prstGeom prst="line">
            <a:avLst/>
          </a:prstGeom>
          <a:noFill/>
          <a:ln w="12700" cap="sq">
            <a:solidFill>
              <a:schemeClr val="tx1"/>
            </a:solidFill>
            <a:round/>
            <a:headEnd type="none" w="sm" len="sm"/>
            <a:tailEnd type="none" w="sm" len="sm"/>
          </a:ln>
        </p:spPr>
        <p:txBody>
          <a:bodyPr wrap="none" anchor="ctr"/>
          <a:lstStyle/>
          <a:p>
            <a:endParaRPr lang="en-US"/>
          </a:p>
        </p:txBody>
      </p:sp>
      <p:sp>
        <p:nvSpPr>
          <p:cNvPr id="36885" name="Line 19"/>
          <p:cNvSpPr>
            <a:spLocks noChangeShapeType="1"/>
          </p:cNvSpPr>
          <p:nvPr/>
        </p:nvSpPr>
        <p:spPr bwMode="auto">
          <a:xfrm>
            <a:off x="2482850" y="4876800"/>
            <a:ext cx="1828800" cy="0"/>
          </a:xfrm>
          <a:prstGeom prst="line">
            <a:avLst/>
          </a:prstGeom>
          <a:noFill/>
          <a:ln w="12700" cap="sq">
            <a:solidFill>
              <a:schemeClr val="tx1"/>
            </a:solidFill>
            <a:round/>
            <a:headEnd type="none" w="sm" len="sm"/>
            <a:tailEnd type="none" w="sm" len="sm"/>
          </a:ln>
        </p:spPr>
        <p:txBody>
          <a:bodyPr wrap="none" anchor="ctr"/>
          <a:lstStyle/>
          <a:p>
            <a:endParaRPr lang="en-US"/>
          </a:p>
        </p:txBody>
      </p:sp>
      <p:sp>
        <p:nvSpPr>
          <p:cNvPr id="36886" name="Line 20"/>
          <p:cNvSpPr>
            <a:spLocks noChangeShapeType="1"/>
          </p:cNvSpPr>
          <p:nvPr/>
        </p:nvSpPr>
        <p:spPr bwMode="auto">
          <a:xfrm>
            <a:off x="2482850" y="5029200"/>
            <a:ext cx="1828800" cy="0"/>
          </a:xfrm>
          <a:prstGeom prst="line">
            <a:avLst/>
          </a:prstGeom>
          <a:noFill/>
          <a:ln w="12700" cap="sq">
            <a:solidFill>
              <a:schemeClr val="tx1"/>
            </a:solidFill>
            <a:round/>
            <a:headEnd type="none" w="sm" len="sm"/>
            <a:tailEnd type="none" w="sm" len="sm"/>
          </a:ln>
        </p:spPr>
        <p:txBody>
          <a:bodyPr wrap="none" anchor="ctr"/>
          <a:lstStyle/>
          <a:p>
            <a:endParaRPr lang="en-US"/>
          </a:p>
        </p:txBody>
      </p:sp>
      <p:sp>
        <p:nvSpPr>
          <p:cNvPr id="36887" name="Line 21"/>
          <p:cNvSpPr>
            <a:spLocks noChangeShapeType="1"/>
          </p:cNvSpPr>
          <p:nvPr/>
        </p:nvSpPr>
        <p:spPr bwMode="auto">
          <a:xfrm>
            <a:off x="2482850" y="5181600"/>
            <a:ext cx="1828800" cy="0"/>
          </a:xfrm>
          <a:prstGeom prst="line">
            <a:avLst/>
          </a:prstGeom>
          <a:noFill/>
          <a:ln w="12700" cap="sq">
            <a:solidFill>
              <a:schemeClr val="tx1"/>
            </a:solidFill>
            <a:round/>
            <a:headEnd type="none" w="sm" len="sm"/>
            <a:tailEnd type="none" w="sm" len="sm"/>
          </a:ln>
        </p:spPr>
        <p:txBody>
          <a:bodyPr wrap="none" anchor="ctr"/>
          <a:lstStyle/>
          <a:p>
            <a:endParaRPr lang="en-US"/>
          </a:p>
        </p:txBody>
      </p:sp>
      <p:sp>
        <p:nvSpPr>
          <p:cNvPr id="36888" name="Line 22"/>
          <p:cNvSpPr>
            <a:spLocks noChangeShapeType="1"/>
          </p:cNvSpPr>
          <p:nvPr/>
        </p:nvSpPr>
        <p:spPr bwMode="auto">
          <a:xfrm>
            <a:off x="2482850" y="5334000"/>
            <a:ext cx="1828800" cy="0"/>
          </a:xfrm>
          <a:prstGeom prst="line">
            <a:avLst/>
          </a:prstGeom>
          <a:noFill/>
          <a:ln w="12700" cap="sq">
            <a:solidFill>
              <a:schemeClr val="tx1"/>
            </a:solidFill>
            <a:round/>
            <a:headEnd type="none" w="sm" len="sm"/>
            <a:tailEnd type="none" w="sm" len="sm"/>
          </a:ln>
        </p:spPr>
        <p:txBody>
          <a:bodyPr wrap="none" anchor="ctr"/>
          <a:lstStyle/>
          <a:p>
            <a:endParaRPr lang="en-US"/>
          </a:p>
        </p:txBody>
      </p:sp>
      <p:sp>
        <p:nvSpPr>
          <p:cNvPr id="36889" name="AutoShape 23"/>
          <p:cNvSpPr>
            <a:spLocks/>
          </p:cNvSpPr>
          <p:nvPr/>
        </p:nvSpPr>
        <p:spPr bwMode="auto">
          <a:xfrm>
            <a:off x="4540250" y="3048000"/>
            <a:ext cx="457200" cy="2438400"/>
          </a:xfrm>
          <a:prstGeom prst="rightBrace">
            <a:avLst>
              <a:gd name="adj1" fmla="val 44444"/>
              <a:gd name="adj2" fmla="val 50000"/>
            </a:avLst>
          </a:prstGeom>
          <a:noFill/>
          <a:ln w="12700" cap="sq">
            <a:solidFill>
              <a:schemeClr val="tx1"/>
            </a:solidFill>
            <a:round/>
            <a:headEnd type="none" w="sm" len="sm"/>
            <a:tailEnd type="none" w="sm" len="sm"/>
          </a:ln>
        </p:spPr>
        <p:txBody>
          <a:bodyPr wrap="none" anchor="ctr"/>
          <a:lstStyle/>
          <a:p>
            <a:endParaRPr lang="en-US"/>
          </a:p>
        </p:txBody>
      </p:sp>
      <p:sp>
        <p:nvSpPr>
          <p:cNvPr id="36890" name="Text Box 24"/>
          <p:cNvSpPr txBox="1">
            <a:spLocks noChangeArrowheads="1"/>
          </p:cNvSpPr>
          <p:nvPr/>
        </p:nvSpPr>
        <p:spPr bwMode="auto">
          <a:xfrm>
            <a:off x="5226050" y="3833813"/>
            <a:ext cx="1268413" cy="822325"/>
          </a:xfrm>
          <a:prstGeom prst="rect">
            <a:avLst/>
          </a:prstGeom>
          <a:noFill/>
          <a:ln w="12700" cap="sq">
            <a:noFill/>
            <a:miter lim="800000"/>
            <a:headEnd type="none" w="sm" len="sm"/>
            <a:tailEnd type="none" w="sm" len="sm"/>
          </a:ln>
        </p:spPr>
        <p:txBody>
          <a:bodyPr wrap="none">
            <a:spAutoFit/>
          </a:bodyPr>
          <a:lstStyle/>
          <a:p>
            <a:r>
              <a:rPr lang="en-US" sz="2400">
                <a:latin typeface="Arial" pitchFamily="34" charset="0"/>
              </a:rPr>
              <a:t>r Feistel</a:t>
            </a:r>
          </a:p>
          <a:p>
            <a:r>
              <a:rPr lang="en-US" sz="2400">
                <a:latin typeface="Arial" pitchFamily="34" charset="0"/>
              </a:rPr>
              <a:t>Rounds</a:t>
            </a:r>
          </a:p>
        </p:txBody>
      </p:sp>
      <p:sp>
        <p:nvSpPr>
          <p:cNvPr id="36891" name="Line 25"/>
          <p:cNvSpPr>
            <a:spLocks noChangeShapeType="1"/>
          </p:cNvSpPr>
          <p:nvPr/>
        </p:nvSpPr>
        <p:spPr bwMode="auto">
          <a:xfrm>
            <a:off x="4387850" y="3124200"/>
            <a:ext cx="3232150" cy="0"/>
          </a:xfrm>
          <a:prstGeom prst="line">
            <a:avLst/>
          </a:prstGeom>
          <a:noFill/>
          <a:ln w="12700" cap="sq">
            <a:solidFill>
              <a:schemeClr val="tx1"/>
            </a:solidFill>
            <a:round/>
            <a:headEnd type="triangle" w="med" len="med"/>
            <a:tailEnd type="none" w="lg" len="lg"/>
          </a:ln>
        </p:spPr>
        <p:txBody>
          <a:bodyPr wrap="none" anchor="ctr"/>
          <a:lstStyle/>
          <a:p>
            <a:endParaRPr lang="en-US"/>
          </a:p>
        </p:txBody>
      </p:sp>
      <p:sp>
        <p:nvSpPr>
          <p:cNvPr id="36892" name="Text Box 26"/>
          <p:cNvSpPr txBox="1">
            <a:spLocks noChangeArrowheads="1"/>
          </p:cNvSpPr>
          <p:nvPr/>
        </p:nvSpPr>
        <p:spPr bwMode="auto">
          <a:xfrm>
            <a:off x="5715000" y="2819400"/>
            <a:ext cx="336550" cy="304800"/>
          </a:xfrm>
          <a:prstGeom prst="rect">
            <a:avLst/>
          </a:prstGeom>
          <a:noFill/>
          <a:ln w="12700" cap="sq">
            <a:noFill/>
            <a:miter lim="800000"/>
            <a:headEnd type="none" w="sm" len="sm"/>
            <a:tailEnd type="none" w="sm" len="sm"/>
          </a:ln>
        </p:spPr>
        <p:txBody>
          <a:bodyPr wrap="none">
            <a:spAutoFit/>
          </a:bodyPr>
          <a:lstStyle/>
          <a:p>
            <a:r>
              <a:rPr lang="en-US" sz="1400">
                <a:latin typeface="Arial Unicode MS" pitchFamily="34" charset="-128"/>
              </a:rPr>
              <a:t>k</a:t>
            </a:r>
            <a:r>
              <a:rPr lang="en-US" sz="1400" baseline="-25000">
                <a:latin typeface="Arial Unicode MS" pitchFamily="34" charset="-128"/>
              </a:rPr>
              <a:t>1</a:t>
            </a:r>
          </a:p>
        </p:txBody>
      </p:sp>
      <p:sp>
        <p:nvSpPr>
          <p:cNvPr id="36893" name="Line 27"/>
          <p:cNvSpPr>
            <a:spLocks noChangeShapeType="1"/>
          </p:cNvSpPr>
          <p:nvPr/>
        </p:nvSpPr>
        <p:spPr bwMode="auto">
          <a:xfrm>
            <a:off x="4387850" y="3276600"/>
            <a:ext cx="3232150" cy="0"/>
          </a:xfrm>
          <a:prstGeom prst="line">
            <a:avLst/>
          </a:prstGeom>
          <a:noFill/>
          <a:ln w="12700" cap="sq">
            <a:solidFill>
              <a:schemeClr val="tx1"/>
            </a:solidFill>
            <a:round/>
            <a:headEnd type="triangle" w="med" len="med"/>
            <a:tailEnd type="none" w="lg" len="lg"/>
          </a:ln>
        </p:spPr>
        <p:txBody>
          <a:bodyPr wrap="none" anchor="ctr"/>
          <a:lstStyle/>
          <a:p>
            <a:endParaRPr lang="en-US"/>
          </a:p>
        </p:txBody>
      </p:sp>
      <p:sp>
        <p:nvSpPr>
          <p:cNvPr id="36894" name="Text Box 28"/>
          <p:cNvSpPr txBox="1">
            <a:spLocks noChangeArrowheads="1"/>
          </p:cNvSpPr>
          <p:nvPr/>
        </p:nvSpPr>
        <p:spPr bwMode="auto">
          <a:xfrm>
            <a:off x="5715000" y="3352800"/>
            <a:ext cx="358775" cy="304800"/>
          </a:xfrm>
          <a:prstGeom prst="rect">
            <a:avLst/>
          </a:prstGeom>
          <a:noFill/>
          <a:ln w="12700" cap="sq">
            <a:noFill/>
            <a:miter lim="800000"/>
            <a:headEnd type="none" w="sm" len="sm"/>
            <a:tailEnd type="none" w="sm" len="sm"/>
          </a:ln>
        </p:spPr>
        <p:txBody>
          <a:bodyPr>
            <a:spAutoFit/>
          </a:bodyPr>
          <a:lstStyle/>
          <a:p>
            <a:r>
              <a:rPr lang="en-US" sz="1400">
                <a:latin typeface="Arial Unicode MS" pitchFamily="34" charset="-128"/>
              </a:rPr>
              <a:t>k</a:t>
            </a:r>
            <a:r>
              <a:rPr lang="en-US" sz="1400" baseline="-25000">
                <a:latin typeface="Arial Unicode MS" pitchFamily="34" charset="-128"/>
              </a:rPr>
              <a:t>2</a:t>
            </a:r>
          </a:p>
        </p:txBody>
      </p:sp>
      <p:sp>
        <p:nvSpPr>
          <p:cNvPr id="36895" name="Line 29"/>
          <p:cNvSpPr>
            <a:spLocks noChangeShapeType="1"/>
          </p:cNvSpPr>
          <p:nvPr/>
        </p:nvSpPr>
        <p:spPr bwMode="auto">
          <a:xfrm>
            <a:off x="4387850" y="5410200"/>
            <a:ext cx="3232150" cy="0"/>
          </a:xfrm>
          <a:prstGeom prst="line">
            <a:avLst/>
          </a:prstGeom>
          <a:noFill/>
          <a:ln w="12700" cap="sq">
            <a:solidFill>
              <a:schemeClr val="tx1"/>
            </a:solidFill>
            <a:round/>
            <a:headEnd type="triangle" w="med" len="med"/>
            <a:tailEnd type="none" w="lg" len="lg"/>
          </a:ln>
        </p:spPr>
        <p:txBody>
          <a:bodyPr wrap="none" anchor="ctr"/>
          <a:lstStyle/>
          <a:p>
            <a:endParaRPr lang="en-US"/>
          </a:p>
        </p:txBody>
      </p:sp>
      <p:sp>
        <p:nvSpPr>
          <p:cNvPr id="36896" name="Text Box 30"/>
          <p:cNvSpPr txBox="1">
            <a:spLocks noChangeArrowheads="1"/>
          </p:cNvSpPr>
          <p:nvPr/>
        </p:nvSpPr>
        <p:spPr bwMode="auto">
          <a:xfrm>
            <a:off x="5867400" y="5105400"/>
            <a:ext cx="533400" cy="304800"/>
          </a:xfrm>
          <a:prstGeom prst="rect">
            <a:avLst/>
          </a:prstGeom>
          <a:noFill/>
          <a:ln w="12700" cap="sq">
            <a:noFill/>
            <a:miter lim="800000"/>
            <a:headEnd type="none" w="sm" len="sm"/>
            <a:tailEnd type="none" w="sm" len="sm"/>
          </a:ln>
        </p:spPr>
        <p:txBody>
          <a:bodyPr>
            <a:spAutoFit/>
          </a:bodyPr>
          <a:lstStyle/>
          <a:p>
            <a:r>
              <a:rPr lang="en-US" sz="1400">
                <a:latin typeface="Arial Unicode MS" pitchFamily="34" charset="-128"/>
              </a:rPr>
              <a:t>k</a:t>
            </a:r>
            <a:r>
              <a:rPr lang="en-US" sz="1400" baseline="-25000">
                <a:latin typeface="Arial Unicode MS" pitchFamily="34" charset="-128"/>
              </a:rPr>
              <a:t>r</a:t>
            </a:r>
          </a:p>
        </p:txBody>
      </p:sp>
      <p:sp>
        <p:nvSpPr>
          <p:cNvPr id="36897" name="Rectangle 31"/>
          <p:cNvSpPr>
            <a:spLocks noChangeArrowheads="1"/>
          </p:cNvSpPr>
          <p:nvPr/>
        </p:nvSpPr>
        <p:spPr bwMode="auto">
          <a:xfrm>
            <a:off x="6324600" y="2133600"/>
            <a:ext cx="2743200" cy="533400"/>
          </a:xfrm>
          <a:prstGeom prst="rect">
            <a:avLst/>
          </a:prstGeom>
          <a:solidFill>
            <a:schemeClr val="accent1"/>
          </a:solidFill>
          <a:ln w="12700" cap="sq">
            <a:solidFill>
              <a:schemeClr val="tx1"/>
            </a:solidFill>
            <a:miter lim="800000"/>
            <a:headEnd type="none" w="sm" len="sm"/>
            <a:tailEnd type="none" w="sm" len="sm"/>
          </a:ln>
        </p:spPr>
        <p:txBody>
          <a:bodyPr wrap="none" anchor="ctr"/>
          <a:lstStyle/>
          <a:p>
            <a:r>
              <a:rPr lang="en-US" sz="2000">
                <a:latin typeface="Arial" pitchFamily="34" charset="0"/>
              </a:rPr>
              <a:t>Key Schedule</a:t>
            </a:r>
          </a:p>
        </p:txBody>
      </p:sp>
      <p:sp>
        <p:nvSpPr>
          <p:cNvPr id="36898" name="Text Box 32"/>
          <p:cNvSpPr txBox="1">
            <a:spLocks noChangeArrowheads="1"/>
          </p:cNvSpPr>
          <p:nvPr/>
        </p:nvSpPr>
        <p:spPr bwMode="auto">
          <a:xfrm>
            <a:off x="7315200" y="1293813"/>
            <a:ext cx="622300" cy="396875"/>
          </a:xfrm>
          <a:prstGeom prst="rect">
            <a:avLst/>
          </a:prstGeom>
          <a:noFill/>
          <a:ln w="12700" cap="sq">
            <a:noFill/>
            <a:miter lim="800000"/>
            <a:headEnd type="none" w="sm" len="sm"/>
            <a:tailEnd type="none" w="sm" len="sm"/>
          </a:ln>
        </p:spPr>
        <p:txBody>
          <a:bodyPr wrap="none">
            <a:spAutoFit/>
          </a:bodyPr>
          <a:lstStyle/>
          <a:p>
            <a:r>
              <a:rPr lang="en-US" sz="2000">
                <a:latin typeface="Arial" pitchFamily="34" charset="0"/>
              </a:rPr>
              <a:t>Key</a:t>
            </a:r>
          </a:p>
        </p:txBody>
      </p:sp>
      <p:sp>
        <p:nvSpPr>
          <p:cNvPr id="36899" name="Line 33"/>
          <p:cNvSpPr>
            <a:spLocks noChangeShapeType="1"/>
          </p:cNvSpPr>
          <p:nvPr/>
        </p:nvSpPr>
        <p:spPr bwMode="auto">
          <a:xfrm>
            <a:off x="7620000" y="1752600"/>
            <a:ext cx="0" cy="381000"/>
          </a:xfrm>
          <a:prstGeom prst="line">
            <a:avLst/>
          </a:prstGeom>
          <a:noFill/>
          <a:ln w="12700" cap="sq">
            <a:solidFill>
              <a:schemeClr val="tx1"/>
            </a:solidFill>
            <a:round/>
            <a:headEnd type="none" w="sm" len="sm"/>
            <a:tailEnd type="triangle" w="sm" len="sm"/>
          </a:ln>
        </p:spPr>
        <p:txBody>
          <a:bodyPr/>
          <a:lstStyle/>
          <a:p>
            <a:endParaRPr lang="en-US"/>
          </a:p>
        </p:txBody>
      </p:sp>
      <p:sp>
        <p:nvSpPr>
          <p:cNvPr id="36900" name="Line 34"/>
          <p:cNvSpPr>
            <a:spLocks noChangeShapeType="1"/>
          </p:cNvSpPr>
          <p:nvPr/>
        </p:nvSpPr>
        <p:spPr bwMode="auto">
          <a:xfrm>
            <a:off x="7620000" y="2667000"/>
            <a:ext cx="0" cy="2743200"/>
          </a:xfrm>
          <a:prstGeom prst="line">
            <a:avLst/>
          </a:prstGeom>
          <a:noFill/>
          <a:ln w="12700" cap="sq">
            <a:solidFill>
              <a:schemeClr val="tx1"/>
            </a:solidFill>
            <a:round/>
            <a:headEnd type="none" w="sm" len="sm"/>
            <a:tailEnd type="none" w="sm" len="sm"/>
          </a:ln>
        </p:spPr>
        <p:txBody>
          <a:bodyPr/>
          <a:lstStyle/>
          <a:p>
            <a:endParaRPr lang="en-US"/>
          </a:p>
        </p:txBody>
      </p:sp>
      <p:sp>
        <p:nvSpPr>
          <p:cNvPr id="39" name="Date Placeholder 38"/>
          <p:cNvSpPr>
            <a:spLocks noGrp="1"/>
          </p:cNvSpPr>
          <p:nvPr>
            <p:ph type="dt" sz="half" idx="10"/>
          </p:nvPr>
        </p:nvSpPr>
        <p:spPr/>
        <p:txBody>
          <a:bodyPr/>
          <a:lstStyle/>
          <a:p>
            <a:pPr>
              <a:defRPr/>
            </a:pPr>
            <a:r>
              <a:rPr lang="en-US" smtClean="0"/>
              <a:t>JLM 20110204</a:t>
            </a:r>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JLM 20110204</a:t>
            </a:r>
            <a:endParaRPr lang="en-US" dirty="0"/>
          </a:p>
        </p:txBody>
      </p:sp>
      <p:sp>
        <p:nvSpPr>
          <p:cNvPr id="6" name="Slide Number Placeholder 5"/>
          <p:cNvSpPr>
            <a:spLocks noGrp="1"/>
          </p:cNvSpPr>
          <p:nvPr>
            <p:ph type="sldNum" sz="quarter" idx="12"/>
          </p:nvPr>
        </p:nvSpPr>
        <p:spPr/>
        <p:txBody>
          <a:bodyPr/>
          <a:lstStyle/>
          <a:p>
            <a:pPr>
              <a:defRPr/>
            </a:pPr>
            <a:fld id="{7C8A5C38-0A15-4264-8CD7-B1CC77D71D8E}" type="slidenum">
              <a:rPr lang="en-US"/>
              <a:pPr>
                <a:defRPr/>
              </a:pPr>
              <a:t>14</a:t>
            </a:fld>
            <a:endParaRPr lang="en-US"/>
          </a:p>
        </p:txBody>
      </p:sp>
      <p:sp>
        <p:nvSpPr>
          <p:cNvPr id="33796" name="Rectangle 2"/>
          <p:cNvSpPr>
            <a:spLocks noGrp="1" noChangeArrowheads="1"/>
          </p:cNvSpPr>
          <p:nvPr>
            <p:ph type="title"/>
          </p:nvPr>
        </p:nvSpPr>
        <p:spPr>
          <a:xfrm>
            <a:off x="685800" y="76200"/>
            <a:ext cx="7772400" cy="533400"/>
          </a:xfrm>
        </p:spPr>
        <p:txBody>
          <a:bodyPr/>
          <a:lstStyle/>
          <a:p>
            <a:r>
              <a:rPr lang="en-US" sz="3600" dirty="0" smtClean="0"/>
              <a:t>Data Encryption Standard</a:t>
            </a:r>
          </a:p>
        </p:txBody>
      </p:sp>
      <p:sp>
        <p:nvSpPr>
          <p:cNvPr id="33797" name="Text Box 3"/>
          <p:cNvSpPr txBox="1">
            <a:spLocks noChangeArrowheads="1"/>
          </p:cNvSpPr>
          <p:nvPr/>
        </p:nvSpPr>
        <p:spPr bwMode="auto">
          <a:xfrm>
            <a:off x="457200" y="1061621"/>
            <a:ext cx="8229600" cy="5262979"/>
          </a:xfrm>
          <a:prstGeom prst="rect">
            <a:avLst/>
          </a:prstGeom>
          <a:noFill/>
          <a:ln w="12700" cap="sq">
            <a:noFill/>
            <a:miter lim="800000"/>
            <a:headEnd type="none" w="sm" len="sm"/>
            <a:tailEnd type="none" w="sm" len="sm"/>
          </a:ln>
        </p:spPr>
        <p:txBody>
          <a:bodyPr wrap="square">
            <a:spAutoFit/>
          </a:bodyPr>
          <a:lstStyle/>
          <a:p>
            <a:pPr>
              <a:buFontTx/>
              <a:buChar char="•"/>
            </a:pPr>
            <a:r>
              <a:rPr lang="en-US" sz="2400" dirty="0">
                <a:latin typeface="Arial" pitchFamily="34" charset="0"/>
              </a:rPr>
              <a:t> Federal History</a:t>
            </a:r>
          </a:p>
          <a:p>
            <a:pPr lvl="1">
              <a:buFontTx/>
              <a:buChar char="•"/>
            </a:pPr>
            <a:r>
              <a:rPr lang="en-US" sz="2400" dirty="0">
                <a:latin typeface="Arial" pitchFamily="34" charset="0"/>
              </a:rPr>
              <a:t> </a:t>
            </a:r>
            <a:r>
              <a:rPr lang="en-US" sz="2000" dirty="0">
                <a:latin typeface="Arial" pitchFamily="34" charset="0"/>
              </a:rPr>
              <a:t>1972 </a:t>
            </a:r>
            <a:r>
              <a:rPr lang="en-US" sz="2000" dirty="0" smtClean="0">
                <a:latin typeface="Arial" pitchFamily="34" charset="0"/>
              </a:rPr>
              <a:t>study.</a:t>
            </a:r>
            <a:endParaRPr lang="en-US" sz="2000" dirty="0">
              <a:latin typeface="Arial" pitchFamily="34" charset="0"/>
            </a:endParaRPr>
          </a:p>
          <a:p>
            <a:pPr lvl="1">
              <a:buFontTx/>
              <a:buChar char="•"/>
            </a:pPr>
            <a:r>
              <a:rPr lang="en-US" sz="2000" dirty="0">
                <a:latin typeface="Arial" pitchFamily="34" charset="0"/>
              </a:rPr>
              <a:t> RFP: 5/73, </a:t>
            </a:r>
            <a:r>
              <a:rPr lang="en-US" sz="2000" dirty="0" smtClean="0">
                <a:latin typeface="Arial" pitchFamily="34" charset="0"/>
              </a:rPr>
              <a:t>8/74.</a:t>
            </a:r>
            <a:endParaRPr lang="en-US" sz="2000" dirty="0">
              <a:latin typeface="Arial" pitchFamily="34" charset="0"/>
            </a:endParaRPr>
          </a:p>
          <a:p>
            <a:pPr lvl="1">
              <a:buFontTx/>
              <a:buChar char="•"/>
            </a:pPr>
            <a:r>
              <a:rPr lang="en-US" sz="2000" dirty="0">
                <a:latin typeface="Arial" pitchFamily="34" charset="0"/>
              </a:rPr>
              <a:t> NSA: S-Box influence, key size </a:t>
            </a:r>
            <a:r>
              <a:rPr lang="en-US" sz="2000" dirty="0" smtClean="0">
                <a:latin typeface="Arial" pitchFamily="34" charset="0"/>
              </a:rPr>
              <a:t>reduction.</a:t>
            </a:r>
            <a:endParaRPr lang="en-US" sz="2000" dirty="0">
              <a:latin typeface="Arial" pitchFamily="34" charset="0"/>
            </a:endParaRPr>
          </a:p>
          <a:p>
            <a:pPr lvl="1">
              <a:buFontTx/>
              <a:buChar char="•"/>
            </a:pPr>
            <a:r>
              <a:rPr lang="en-US" sz="2000" dirty="0">
                <a:latin typeface="Arial" pitchFamily="34" charset="0"/>
              </a:rPr>
              <a:t> Published in Federal Register: </a:t>
            </a:r>
            <a:r>
              <a:rPr lang="en-US" sz="2000" dirty="0" smtClean="0">
                <a:latin typeface="Arial" pitchFamily="34" charset="0"/>
              </a:rPr>
              <a:t>3/75.</a:t>
            </a:r>
            <a:endParaRPr lang="en-US" sz="2000" dirty="0">
              <a:latin typeface="Arial" pitchFamily="34" charset="0"/>
            </a:endParaRPr>
          </a:p>
          <a:p>
            <a:pPr lvl="1">
              <a:buFontTx/>
              <a:buChar char="•"/>
            </a:pPr>
            <a:r>
              <a:rPr lang="en-US" sz="2000" dirty="0">
                <a:latin typeface="Arial" pitchFamily="34" charset="0"/>
              </a:rPr>
              <a:t> FIPS 46:  January, 1976.</a:t>
            </a:r>
          </a:p>
          <a:p>
            <a:pPr>
              <a:buFontTx/>
              <a:buChar char="•"/>
            </a:pPr>
            <a:r>
              <a:rPr lang="en-US" sz="2400" i="1" dirty="0">
                <a:latin typeface="Arial" pitchFamily="34" charset="0"/>
              </a:rPr>
              <a:t> </a:t>
            </a:r>
            <a:r>
              <a:rPr lang="en-US" sz="2400" i="1" dirty="0" smtClean="0">
                <a:latin typeface="Arial" pitchFamily="34" charset="0"/>
              </a:rPr>
              <a:t>DES</a:t>
            </a:r>
            <a:endParaRPr lang="en-US" sz="2400" i="1" dirty="0">
              <a:latin typeface="Arial" pitchFamily="34" charset="0"/>
            </a:endParaRPr>
          </a:p>
          <a:p>
            <a:pPr lvl="1">
              <a:buFontTx/>
              <a:buChar char="•"/>
            </a:pPr>
            <a:r>
              <a:rPr lang="en-US" sz="2000" i="1" dirty="0">
                <a:latin typeface="Arial" pitchFamily="34" charset="0"/>
              </a:rPr>
              <a:t> </a:t>
            </a:r>
            <a:r>
              <a:rPr lang="en-US" sz="2000" dirty="0">
                <a:latin typeface="Arial" pitchFamily="34" charset="0"/>
              </a:rPr>
              <a:t>Descendant of </a:t>
            </a:r>
            <a:r>
              <a:rPr lang="en-US" sz="2000" dirty="0" err="1">
                <a:latin typeface="Arial" pitchFamily="34" charset="0"/>
              </a:rPr>
              <a:t>Feistel’s</a:t>
            </a:r>
            <a:r>
              <a:rPr lang="en-US" sz="2000" dirty="0">
                <a:latin typeface="Arial" pitchFamily="34" charset="0"/>
              </a:rPr>
              <a:t> </a:t>
            </a:r>
            <a:r>
              <a:rPr lang="en-US" sz="2000" dirty="0" smtClean="0">
                <a:latin typeface="Arial" pitchFamily="34" charset="0"/>
              </a:rPr>
              <a:t>Lucifer.</a:t>
            </a:r>
          </a:p>
          <a:p>
            <a:pPr lvl="1">
              <a:buFontTx/>
              <a:buChar char="•"/>
            </a:pPr>
            <a:r>
              <a:rPr lang="en-US" sz="2000" dirty="0" smtClean="0">
                <a:latin typeface="Arial" pitchFamily="34" charset="0"/>
              </a:rPr>
              <a:t> Designers</a:t>
            </a:r>
            <a:r>
              <a:rPr lang="en-US" sz="2000" dirty="0">
                <a:latin typeface="Arial" pitchFamily="34" charset="0"/>
              </a:rPr>
              <a:t>: Horst </a:t>
            </a:r>
            <a:r>
              <a:rPr lang="en-US" sz="2000" dirty="0" err="1">
                <a:solidFill>
                  <a:srgbClr val="000000"/>
                </a:solidFill>
                <a:latin typeface="Arial" pitchFamily="34" charset="0"/>
              </a:rPr>
              <a:t>Feistel</a:t>
            </a:r>
            <a:r>
              <a:rPr lang="en-US" sz="2000" dirty="0">
                <a:solidFill>
                  <a:srgbClr val="000000"/>
                </a:solidFill>
                <a:latin typeface="Arial" pitchFamily="34" charset="0"/>
              </a:rPr>
              <a:t>, Walter Tuchman, Don Coppersmith, Alan </a:t>
            </a:r>
            <a:r>
              <a:rPr lang="en-US" sz="2000" dirty="0" err="1">
                <a:solidFill>
                  <a:srgbClr val="000000"/>
                </a:solidFill>
                <a:latin typeface="Arial" pitchFamily="34" charset="0"/>
              </a:rPr>
              <a:t>Konheim</a:t>
            </a:r>
            <a:r>
              <a:rPr lang="en-US" sz="2000" dirty="0">
                <a:solidFill>
                  <a:srgbClr val="000000"/>
                </a:solidFill>
                <a:latin typeface="Arial" pitchFamily="34" charset="0"/>
              </a:rPr>
              <a:t>, </a:t>
            </a:r>
            <a:r>
              <a:rPr lang="en-US" sz="2000" dirty="0" smtClean="0">
                <a:solidFill>
                  <a:srgbClr val="000000"/>
                </a:solidFill>
                <a:latin typeface="Arial" pitchFamily="34" charset="0"/>
              </a:rPr>
              <a:t>Edna </a:t>
            </a:r>
            <a:r>
              <a:rPr lang="en-US" sz="2000" dirty="0">
                <a:solidFill>
                  <a:srgbClr val="000000"/>
                </a:solidFill>
                <a:latin typeface="Arial" pitchFamily="34" charset="0"/>
              </a:rPr>
              <a:t>Grossman, Bill </a:t>
            </a:r>
            <a:r>
              <a:rPr lang="en-US" sz="2000" dirty="0" err="1">
                <a:solidFill>
                  <a:srgbClr val="000000"/>
                </a:solidFill>
                <a:latin typeface="Arial" pitchFamily="34" charset="0"/>
              </a:rPr>
              <a:t>Notz</a:t>
            </a:r>
            <a:r>
              <a:rPr lang="en-US" sz="2000" dirty="0">
                <a:solidFill>
                  <a:srgbClr val="000000"/>
                </a:solidFill>
                <a:latin typeface="Arial" pitchFamily="34" charset="0"/>
              </a:rPr>
              <a:t>, Lynn Smith, and Bryant </a:t>
            </a:r>
            <a:r>
              <a:rPr lang="en-US" sz="2000" dirty="0" smtClean="0">
                <a:solidFill>
                  <a:srgbClr val="000000"/>
                </a:solidFill>
                <a:latin typeface="Arial" pitchFamily="34" charset="0"/>
              </a:rPr>
              <a:t>Tuckerman.</a:t>
            </a:r>
            <a:endParaRPr lang="en-US" sz="2000" dirty="0">
              <a:solidFill>
                <a:srgbClr val="000000"/>
              </a:solidFill>
              <a:latin typeface="Arial" pitchFamily="34" charset="0"/>
            </a:endParaRPr>
          </a:p>
          <a:p>
            <a:pPr>
              <a:buFontTx/>
              <a:buChar char="•"/>
            </a:pPr>
            <a:r>
              <a:rPr lang="en-US" sz="2400" dirty="0">
                <a:solidFill>
                  <a:srgbClr val="000000"/>
                </a:solidFill>
                <a:latin typeface="Arial" pitchFamily="34" charset="0"/>
              </a:rPr>
              <a:t> Brute Force Cracking</a:t>
            </a:r>
          </a:p>
          <a:p>
            <a:pPr lvl="1">
              <a:buFontTx/>
              <a:buChar char="•"/>
            </a:pPr>
            <a:r>
              <a:rPr lang="en-US" sz="2000" dirty="0">
                <a:solidFill>
                  <a:srgbClr val="000000"/>
                </a:solidFill>
                <a:latin typeface="Arial" pitchFamily="34" charset="0"/>
              </a:rPr>
              <a:t> EFS DES Cracker: $250K, 1998. 1,536 custom chips. Can brute force a DES key in </a:t>
            </a:r>
            <a:r>
              <a:rPr lang="en-US" sz="2000" dirty="0" smtClean="0">
                <a:solidFill>
                  <a:srgbClr val="000000"/>
                </a:solidFill>
                <a:latin typeface="Arial" pitchFamily="34" charset="0"/>
              </a:rPr>
              <a:t>days</a:t>
            </a:r>
            <a:r>
              <a:rPr lang="en-US" sz="2000" dirty="0">
                <a:latin typeface="Arial" pitchFamily="34" charset="0"/>
              </a:rPr>
              <a:t>.</a:t>
            </a:r>
          </a:p>
          <a:p>
            <a:pPr lvl="1">
              <a:buFontTx/>
              <a:buChar char="•"/>
            </a:pPr>
            <a:r>
              <a:rPr lang="en-US" sz="2000" dirty="0">
                <a:solidFill>
                  <a:srgbClr val="000000"/>
                </a:solidFill>
                <a:latin typeface="Arial" pitchFamily="34" charset="0"/>
              </a:rPr>
              <a:t> Deep Crack and </a:t>
            </a:r>
            <a:r>
              <a:rPr lang="en-US" sz="2000" dirty="0" smtClean="0">
                <a:solidFill>
                  <a:srgbClr val="000000"/>
                </a:solidFill>
                <a:latin typeface="Arial" pitchFamily="34" charset="0"/>
              </a:rPr>
              <a:t>distributed net </a:t>
            </a:r>
            <a:r>
              <a:rPr lang="en-US" sz="2000" dirty="0">
                <a:solidFill>
                  <a:srgbClr val="000000"/>
                </a:solidFill>
                <a:latin typeface="Arial" pitchFamily="34" charset="0"/>
              </a:rPr>
              <a:t>break a DES key in 22.25 hours.</a:t>
            </a:r>
            <a:endParaRPr lang="en-US" sz="2000" dirty="0">
              <a:latin typeface="Arial" pitchFamily="34" charset="0"/>
            </a:endParaRPr>
          </a:p>
          <a:p>
            <a:endParaRPr lang="en-US" sz="2000" dirty="0">
              <a:latin typeface="Arial"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9BAEF73C-7DB4-4A8A-8AD4-4BEBD73C4399}" type="slidenum">
              <a:rPr lang="en-US"/>
              <a:pPr>
                <a:defRPr/>
              </a:pPr>
              <a:t>15</a:t>
            </a:fld>
            <a:endParaRPr lang="en-US"/>
          </a:p>
        </p:txBody>
      </p:sp>
      <p:pic>
        <p:nvPicPr>
          <p:cNvPr id="44036" name="Picture 2" descr="des-rounds"/>
          <p:cNvPicPr>
            <a:picLocks noChangeAspect="1" noChangeArrowheads="1"/>
          </p:cNvPicPr>
          <p:nvPr/>
        </p:nvPicPr>
        <p:blipFill>
          <a:blip r:embed="rId2" cstate="print"/>
          <a:srcRect/>
          <a:stretch>
            <a:fillRect/>
          </a:stretch>
        </p:blipFill>
        <p:spPr bwMode="auto">
          <a:xfrm>
            <a:off x="2224088" y="317500"/>
            <a:ext cx="4694237" cy="6221413"/>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JLM 20110204</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661C6C75-22C3-4F1F-8BD3-C780CC19C165}" type="slidenum">
              <a:rPr lang="en-US"/>
              <a:pPr>
                <a:defRPr/>
              </a:pPr>
              <a:t>16</a:t>
            </a:fld>
            <a:endParaRPr lang="en-US"/>
          </a:p>
        </p:txBody>
      </p:sp>
      <p:pic>
        <p:nvPicPr>
          <p:cNvPr id="45060" name="Picture 2" descr="des-f"/>
          <p:cNvPicPr>
            <a:picLocks noChangeAspect="1" noChangeArrowheads="1"/>
          </p:cNvPicPr>
          <p:nvPr/>
        </p:nvPicPr>
        <p:blipFill>
          <a:blip r:embed="rId2" cstate="print"/>
          <a:srcRect/>
          <a:stretch>
            <a:fillRect/>
          </a:stretch>
        </p:blipFill>
        <p:spPr bwMode="auto">
          <a:xfrm>
            <a:off x="1627188" y="550863"/>
            <a:ext cx="5888037" cy="5754687"/>
          </a:xfrm>
          <a:prstGeom prst="rect">
            <a:avLst/>
          </a:prstGeom>
          <a:noFill/>
          <a:ln w="9525">
            <a:noFill/>
            <a:miter lim="800000"/>
            <a:headEnd/>
            <a:tailEnd/>
          </a:ln>
        </p:spPr>
      </p:pic>
      <p:sp>
        <p:nvSpPr>
          <p:cNvPr id="7" name="Date Placeholder 6"/>
          <p:cNvSpPr>
            <a:spLocks noGrp="1"/>
          </p:cNvSpPr>
          <p:nvPr>
            <p:ph type="dt" sz="half" idx="10"/>
          </p:nvPr>
        </p:nvSpPr>
        <p:spPr>
          <a:xfrm>
            <a:off x="228600" y="6400800"/>
            <a:ext cx="1905000" cy="457200"/>
          </a:xfrm>
        </p:spPr>
        <p:txBody>
          <a:bodyPr/>
          <a:lstStyle/>
          <a:p>
            <a:pPr>
              <a:defRPr/>
            </a:pPr>
            <a:r>
              <a:rPr lang="en-US" smtClean="0"/>
              <a:t>JLM 20110204</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7B9752E1-A44C-4EC8-8E20-02FE1E4996C2}" type="slidenum">
              <a:rPr lang="en-US"/>
              <a:pPr>
                <a:defRPr/>
              </a:pPr>
              <a:t>17</a:t>
            </a:fld>
            <a:endParaRPr lang="en-US"/>
          </a:p>
        </p:txBody>
      </p:sp>
      <p:pic>
        <p:nvPicPr>
          <p:cNvPr id="46084" name="Picture 2" descr="des-keysched"/>
          <p:cNvPicPr>
            <a:picLocks noChangeAspect="1" noChangeArrowheads="1"/>
          </p:cNvPicPr>
          <p:nvPr/>
        </p:nvPicPr>
        <p:blipFill>
          <a:blip r:embed="rId2" cstate="print"/>
          <a:srcRect/>
          <a:stretch>
            <a:fillRect/>
          </a:stretch>
        </p:blipFill>
        <p:spPr bwMode="auto">
          <a:xfrm>
            <a:off x="2382838" y="282575"/>
            <a:ext cx="4376737" cy="6291263"/>
          </a:xfrm>
          <a:prstGeom prst="rect">
            <a:avLst/>
          </a:prstGeom>
          <a:noFill/>
          <a:ln w="9525">
            <a:noFill/>
            <a:miter lim="800000"/>
            <a:headEnd/>
            <a:tailEnd/>
          </a:ln>
        </p:spPr>
      </p:pic>
      <p:sp>
        <p:nvSpPr>
          <p:cNvPr id="7" name="Date Placeholder 6"/>
          <p:cNvSpPr>
            <a:spLocks noGrp="1"/>
          </p:cNvSpPr>
          <p:nvPr>
            <p:ph type="dt" sz="half" idx="10"/>
          </p:nvPr>
        </p:nvSpPr>
        <p:spPr>
          <a:xfrm>
            <a:off x="152400" y="6400800"/>
            <a:ext cx="1905000" cy="457200"/>
          </a:xfrm>
        </p:spPr>
        <p:txBody>
          <a:bodyPr/>
          <a:lstStyle/>
          <a:p>
            <a:pPr>
              <a:defRPr/>
            </a:pPr>
            <a:r>
              <a:rPr lang="en-US" smtClean="0"/>
              <a:t>JLM 20110204</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F0A00A90-59E7-4F71-863E-A67274527EF6}" type="slidenum">
              <a:rPr lang="en-US"/>
              <a:pPr>
                <a:defRPr/>
              </a:pPr>
              <a:t>18</a:t>
            </a:fld>
            <a:endParaRPr lang="en-US"/>
          </a:p>
        </p:txBody>
      </p:sp>
      <p:sp>
        <p:nvSpPr>
          <p:cNvPr id="47108" name="Rectangle 2"/>
          <p:cNvSpPr>
            <a:spLocks noGrp="1" noChangeArrowheads="1"/>
          </p:cNvSpPr>
          <p:nvPr>
            <p:ph type="title"/>
          </p:nvPr>
        </p:nvSpPr>
        <p:spPr>
          <a:xfrm>
            <a:off x="685800" y="76200"/>
            <a:ext cx="7772400" cy="762000"/>
          </a:xfrm>
        </p:spPr>
        <p:txBody>
          <a:bodyPr/>
          <a:lstStyle/>
          <a:p>
            <a:r>
              <a:rPr lang="en-US" sz="3600" dirty="0" smtClean="0"/>
              <a:t>DES Described Algebraically</a:t>
            </a:r>
          </a:p>
        </p:txBody>
      </p:sp>
      <p:sp>
        <p:nvSpPr>
          <p:cNvPr id="47109" name="Text Box 3"/>
          <p:cNvSpPr txBox="1">
            <a:spLocks noChangeArrowheads="1"/>
          </p:cNvSpPr>
          <p:nvPr/>
        </p:nvSpPr>
        <p:spPr bwMode="auto">
          <a:xfrm>
            <a:off x="593725" y="2381250"/>
            <a:ext cx="7788275" cy="579438"/>
          </a:xfrm>
          <a:prstGeom prst="rect">
            <a:avLst/>
          </a:prstGeom>
          <a:noFill/>
          <a:ln w="12700" cap="sq">
            <a:noFill/>
            <a:miter lim="800000"/>
            <a:headEnd type="none" w="sm" len="sm"/>
            <a:tailEnd type="none" w="sm" len="sm"/>
          </a:ln>
        </p:spPr>
        <p:txBody>
          <a:bodyPr>
            <a:spAutoFit/>
          </a:bodyPr>
          <a:lstStyle/>
          <a:p>
            <a:endParaRPr lang="en-US" sz="3200">
              <a:latin typeface="Math3Mono" pitchFamily="2" charset="2"/>
            </a:endParaRPr>
          </a:p>
        </p:txBody>
      </p:sp>
      <p:sp>
        <p:nvSpPr>
          <p:cNvPr id="47110" name="Text Box 4"/>
          <p:cNvSpPr txBox="1">
            <a:spLocks noChangeArrowheads="1"/>
          </p:cNvSpPr>
          <p:nvPr/>
        </p:nvSpPr>
        <p:spPr bwMode="auto">
          <a:xfrm>
            <a:off x="381000" y="1548348"/>
            <a:ext cx="8382000" cy="3785652"/>
          </a:xfrm>
          <a:prstGeom prst="rect">
            <a:avLst/>
          </a:prstGeom>
          <a:noFill/>
          <a:ln w="12700" cap="sq">
            <a:noFill/>
            <a:miter lim="800000"/>
            <a:headEnd type="none" w="sm" len="sm"/>
            <a:tailEnd type="none" w="sm" len="sm"/>
          </a:ln>
        </p:spPr>
        <p:txBody>
          <a:bodyPr wrap="square">
            <a:spAutoFit/>
          </a:bodyPr>
          <a:lstStyle/>
          <a:p>
            <a:pPr>
              <a:buFont typeface="Arial" pitchFamily="34" charset="0"/>
              <a:buChar char="•"/>
            </a:pPr>
            <a:r>
              <a:rPr lang="en-US" sz="2000" dirty="0" smtClean="0">
                <a:latin typeface="Math1" pitchFamily="2" charset="2"/>
              </a:rPr>
              <a:t> </a:t>
            </a:r>
            <a:r>
              <a:rPr lang="en-US" sz="2400" dirty="0" err="1" smtClean="0">
                <a:latin typeface="Math1Mono"/>
              </a:rPr>
              <a:t>s</a:t>
            </a:r>
            <a:r>
              <a:rPr lang="en-US" sz="2400" baseline="-25000" dirty="0" err="1" smtClean="0">
                <a:latin typeface="Arial Unicode MS" pitchFamily="34" charset="-128"/>
              </a:rPr>
              <a:t>i</a:t>
            </a:r>
            <a:r>
              <a:rPr lang="en-US" sz="2400" dirty="0" smtClean="0">
                <a:latin typeface="Arial Unicode MS" pitchFamily="34" charset="-128"/>
              </a:rPr>
              <a:t>(L,R</a:t>
            </a:r>
            <a:r>
              <a:rPr lang="en-US" sz="2400" dirty="0">
                <a:latin typeface="Arial Unicode MS" pitchFamily="34" charset="-128"/>
              </a:rPr>
              <a:t>)= (</a:t>
            </a:r>
            <a:r>
              <a:rPr lang="en-US" sz="2400" dirty="0" err="1" smtClean="0">
                <a:latin typeface="Arial Unicode MS" pitchFamily="34" charset="-128"/>
              </a:rPr>
              <a:t>L</a:t>
            </a:r>
            <a:r>
              <a:rPr kumimoji="1" lang="en-US" sz="2400" dirty="0" err="1" smtClean="0">
                <a:latin typeface="Math1Mono"/>
              </a:rPr>
              <a:t>Å</a:t>
            </a:r>
            <a:r>
              <a:rPr lang="en-US" sz="2400" dirty="0" err="1" smtClean="0">
                <a:latin typeface="Arial Unicode MS" pitchFamily="34" charset="-128"/>
              </a:rPr>
              <a:t>f</a:t>
            </a:r>
            <a:r>
              <a:rPr lang="en-US" sz="2400" dirty="0" smtClean="0">
                <a:latin typeface="Arial Unicode MS" pitchFamily="34" charset="-128"/>
              </a:rPr>
              <a:t>(E(R)</a:t>
            </a:r>
            <a:r>
              <a:rPr kumimoji="1" lang="en-US" sz="2400" dirty="0" err="1" smtClean="0">
                <a:latin typeface="Math1Mono"/>
              </a:rPr>
              <a:t>Å</a:t>
            </a:r>
            <a:r>
              <a:rPr lang="en-US" sz="2400" dirty="0" err="1" smtClean="0">
                <a:latin typeface="Arial Unicode MS" pitchFamily="34" charset="-128"/>
              </a:rPr>
              <a:t>k</a:t>
            </a:r>
            <a:r>
              <a:rPr lang="en-US" sz="2400" baseline="-25000" dirty="0" err="1" smtClean="0">
                <a:latin typeface="Arial" pitchFamily="34" charset="0"/>
              </a:rPr>
              <a:t>i</a:t>
            </a:r>
            <a:r>
              <a:rPr lang="en-US" sz="2400" dirty="0" smtClean="0">
                <a:latin typeface="Arial Unicode MS" pitchFamily="34" charset="-128"/>
              </a:rPr>
              <a:t>), R</a:t>
            </a:r>
            <a:r>
              <a:rPr lang="en-US" sz="2400" dirty="0">
                <a:latin typeface="Arial Unicode MS" pitchFamily="34" charset="-128"/>
              </a:rPr>
              <a:t>) </a:t>
            </a:r>
          </a:p>
          <a:p>
            <a:pPr lvl="1">
              <a:buFont typeface="Arial" pitchFamily="34" charset="0"/>
              <a:buChar char="•"/>
            </a:pPr>
            <a:r>
              <a:rPr lang="en-US" sz="2400" dirty="0" smtClean="0">
                <a:latin typeface="Arial Unicode MS" pitchFamily="34" charset="-128"/>
              </a:rPr>
              <a:t> </a:t>
            </a:r>
            <a:r>
              <a:rPr lang="en-US" sz="2400" dirty="0" err="1" smtClean="0">
                <a:latin typeface="Arial Unicode MS" pitchFamily="34" charset="-128"/>
              </a:rPr>
              <a:t>k</a:t>
            </a:r>
            <a:r>
              <a:rPr lang="en-US" sz="2400" baseline="-25000" dirty="0" err="1" smtClean="0">
                <a:latin typeface="Arial Unicode MS" pitchFamily="34" charset="-128"/>
              </a:rPr>
              <a:t>i</a:t>
            </a:r>
            <a:r>
              <a:rPr lang="en-US" sz="2400" baseline="-25000" dirty="0" smtClean="0">
                <a:latin typeface="Arial Unicode MS" pitchFamily="34" charset="-128"/>
              </a:rPr>
              <a:t> </a:t>
            </a:r>
            <a:r>
              <a:rPr lang="en-US" sz="2400" dirty="0">
                <a:latin typeface="Arial" pitchFamily="34" charset="0"/>
              </a:rPr>
              <a:t>is 48 bit sub-key for round </a:t>
            </a:r>
            <a:r>
              <a:rPr lang="en-US" sz="2400" dirty="0" err="1" smtClean="0">
                <a:latin typeface="Arial" pitchFamily="34" charset="0"/>
              </a:rPr>
              <a:t>i</a:t>
            </a:r>
            <a:r>
              <a:rPr lang="en-US" sz="2400" dirty="0" smtClean="0">
                <a:latin typeface="Arial" pitchFamily="34" charset="0"/>
              </a:rPr>
              <a:t>.</a:t>
            </a:r>
            <a:endParaRPr lang="en-US" sz="2400" dirty="0">
              <a:latin typeface="Arial Unicode MS" pitchFamily="34" charset="-128"/>
            </a:endParaRPr>
          </a:p>
          <a:p>
            <a:pPr lvl="1">
              <a:buFont typeface="Arial" pitchFamily="34" charset="0"/>
              <a:buChar char="•"/>
            </a:pPr>
            <a:r>
              <a:rPr lang="en-US" sz="2400" dirty="0" smtClean="0">
                <a:latin typeface="Arial Unicode MS" pitchFamily="34" charset="-128"/>
              </a:rPr>
              <a:t> f(x</a:t>
            </a:r>
            <a:r>
              <a:rPr lang="en-US" sz="2400" dirty="0">
                <a:latin typeface="Arial Unicode MS" pitchFamily="34" charset="-128"/>
              </a:rPr>
              <a:t>)= P(S</a:t>
            </a:r>
            <a:r>
              <a:rPr lang="en-US" sz="2400" baseline="-25000" dirty="0">
                <a:latin typeface="Arial Unicode MS" pitchFamily="34" charset="-128"/>
              </a:rPr>
              <a:t>1</a:t>
            </a:r>
            <a:r>
              <a:rPr lang="en-US" sz="2400" dirty="0">
                <a:latin typeface="Arial Unicode MS" pitchFamily="34" charset="-128"/>
              </a:rPr>
              <a:t>S</a:t>
            </a:r>
            <a:r>
              <a:rPr lang="en-US" sz="2400" baseline="-25000" dirty="0">
                <a:latin typeface="Arial Unicode MS" pitchFamily="34" charset="-128"/>
              </a:rPr>
              <a:t>2</a:t>
            </a:r>
            <a:r>
              <a:rPr lang="en-US" sz="2400" dirty="0">
                <a:latin typeface="Arial Unicode MS" pitchFamily="34" charset="-128"/>
              </a:rPr>
              <a:t>S</a:t>
            </a:r>
            <a:r>
              <a:rPr lang="en-US" sz="2400" baseline="-25000" dirty="0">
                <a:latin typeface="Arial Unicode MS" pitchFamily="34" charset="-128"/>
              </a:rPr>
              <a:t>3</a:t>
            </a:r>
            <a:r>
              <a:rPr lang="en-US" sz="2400" dirty="0">
                <a:latin typeface="Arial Unicode MS" pitchFamily="34" charset="-128"/>
              </a:rPr>
              <a:t> … S</a:t>
            </a:r>
            <a:r>
              <a:rPr lang="en-US" sz="2400" baseline="-25000" dirty="0">
                <a:latin typeface="Arial Unicode MS" pitchFamily="34" charset="-128"/>
              </a:rPr>
              <a:t>8</a:t>
            </a:r>
            <a:r>
              <a:rPr lang="en-US" sz="2400" dirty="0">
                <a:latin typeface="Arial Unicode MS" pitchFamily="34" charset="-128"/>
              </a:rPr>
              <a:t>(x)).  </a:t>
            </a:r>
            <a:r>
              <a:rPr lang="en-US" sz="2400" dirty="0" smtClean="0">
                <a:latin typeface="Arial" pitchFamily="34" charset="0"/>
              </a:rPr>
              <a:t>Each </a:t>
            </a:r>
            <a:r>
              <a:rPr lang="en-US" sz="2400" dirty="0">
                <a:latin typeface="Arial" pitchFamily="34" charset="0"/>
              </a:rPr>
              <a:t>S –box operates on 6 bit quantities and outputs 4 bit quantities.  </a:t>
            </a:r>
            <a:endParaRPr lang="en-US" sz="2400" dirty="0" smtClean="0">
              <a:latin typeface="Arial" pitchFamily="34" charset="0"/>
            </a:endParaRPr>
          </a:p>
          <a:p>
            <a:pPr lvl="1">
              <a:buFont typeface="Arial" pitchFamily="34" charset="0"/>
              <a:buChar char="•"/>
            </a:pPr>
            <a:r>
              <a:rPr lang="en-US" sz="2400" dirty="0" smtClean="0">
                <a:latin typeface="Arial" pitchFamily="34" charset="0"/>
              </a:rPr>
              <a:t> P </a:t>
            </a:r>
            <a:r>
              <a:rPr lang="en-US" sz="2400" dirty="0">
                <a:latin typeface="Arial" pitchFamily="34" charset="0"/>
              </a:rPr>
              <a:t>permutes the resulting 32 output bits</a:t>
            </a:r>
            <a:r>
              <a:rPr lang="en-US" sz="2400" dirty="0" smtClean="0">
                <a:latin typeface="Arial" pitchFamily="34" charset="0"/>
              </a:rPr>
              <a:t>.</a:t>
            </a:r>
            <a:endParaRPr lang="en-US" sz="2400" baseline="-25000" dirty="0" smtClean="0">
              <a:latin typeface="Arial Unicode MS" pitchFamily="34" charset="-128"/>
            </a:endParaRPr>
          </a:p>
          <a:p>
            <a:pPr>
              <a:buFont typeface="Arial" pitchFamily="34" charset="0"/>
              <a:buChar char="•"/>
            </a:pPr>
            <a:r>
              <a:rPr lang="en-US" sz="2400" dirty="0" smtClean="0">
                <a:latin typeface="Math1Mono"/>
              </a:rPr>
              <a:t> t</a:t>
            </a:r>
            <a:r>
              <a:rPr lang="en-US" sz="2400" dirty="0" smtClean="0">
                <a:latin typeface="Arial Unicode MS" pitchFamily="34" charset="-128"/>
              </a:rPr>
              <a:t>(L, R</a:t>
            </a:r>
            <a:r>
              <a:rPr lang="en-US" sz="2400" dirty="0">
                <a:latin typeface="Arial Unicode MS" pitchFamily="34" charset="-128"/>
              </a:rPr>
              <a:t>)= (R</a:t>
            </a:r>
            <a:r>
              <a:rPr lang="en-US" sz="2400" dirty="0" smtClean="0">
                <a:latin typeface="Arial Unicode MS" pitchFamily="34" charset="-128"/>
              </a:rPr>
              <a:t>, L</a:t>
            </a:r>
            <a:r>
              <a:rPr lang="en-US" sz="2400" dirty="0">
                <a:latin typeface="Arial Unicode MS" pitchFamily="34" charset="-128"/>
              </a:rPr>
              <a:t>)</a:t>
            </a:r>
            <a:r>
              <a:rPr lang="en-US" sz="2400" dirty="0" smtClean="0">
                <a:latin typeface="Arial Unicode MS" pitchFamily="34" charset="-128"/>
              </a:rPr>
              <a:t>.</a:t>
            </a:r>
          </a:p>
          <a:p>
            <a:pPr>
              <a:buFont typeface="Arial" pitchFamily="34" charset="0"/>
              <a:buChar char="•"/>
            </a:pPr>
            <a:r>
              <a:rPr lang="en-US" sz="2400" dirty="0" smtClean="0">
                <a:latin typeface="Arial" pitchFamily="34" charset="0"/>
              </a:rPr>
              <a:t> Each </a:t>
            </a:r>
            <a:r>
              <a:rPr lang="en-US" sz="2400" dirty="0">
                <a:latin typeface="Arial" pitchFamily="34" charset="0"/>
              </a:rPr>
              <a:t>round (except last) is </a:t>
            </a:r>
            <a:r>
              <a:rPr lang="en-US" sz="2400" dirty="0" smtClean="0">
                <a:latin typeface="Arial" pitchFamily="34" charset="0"/>
              </a:rPr>
              <a:t> </a:t>
            </a:r>
            <a:r>
              <a:rPr lang="en-US" sz="2400" dirty="0" err="1" smtClean="0">
                <a:latin typeface="Math1Mono"/>
              </a:rPr>
              <a:t>ts</a:t>
            </a:r>
            <a:r>
              <a:rPr lang="en-US" sz="2400" baseline="-25000" dirty="0" err="1" smtClean="0">
                <a:latin typeface="Arial Unicode MS" pitchFamily="34" charset="-128"/>
              </a:rPr>
              <a:t>i</a:t>
            </a:r>
            <a:r>
              <a:rPr lang="en-US" sz="2400" baseline="-25000" dirty="0">
                <a:latin typeface="Arial Unicode MS" pitchFamily="34" charset="-128"/>
              </a:rPr>
              <a:t>.</a:t>
            </a:r>
            <a:r>
              <a:rPr lang="en-US" sz="2400" dirty="0" smtClean="0">
                <a:latin typeface="Arial Unicode MS" pitchFamily="34" charset="-128"/>
              </a:rPr>
              <a:t> </a:t>
            </a:r>
          </a:p>
          <a:p>
            <a:pPr>
              <a:buFont typeface="Arial" pitchFamily="34" charset="0"/>
              <a:buChar char="•"/>
            </a:pPr>
            <a:r>
              <a:rPr lang="en-US" sz="2400" dirty="0" smtClean="0">
                <a:latin typeface="Arial Unicode MS" pitchFamily="34" charset="-128"/>
              </a:rPr>
              <a:t> </a:t>
            </a:r>
            <a:r>
              <a:rPr lang="en-US" sz="2400" dirty="0" smtClean="0">
                <a:latin typeface="Arial" pitchFamily="34" charset="0"/>
              </a:rPr>
              <a:t>Note </a:t>
            </a:r>
            <a:r>
              <a:rPr lang="en-US" sz="2400" dirty="0">
                <a:latin typeface="Arial" pitchFamily="34" charset="0"/>
              </a:rPr>
              <a:t>that </a:t>
            </a:r>
            <a:r>
              <a:rPr lang="en-US" sz="2400" dirty="0" err="1" smtClean="0">
                <a:latin typeface="Math1Mono"/>
              </a:rPr>
              <a:t>tt</a:t>
            </a:r>
            <a:r>
              <a:rPr lang="en-US" sz="2400" dirty="0" smtClean="0">
                <a:latin typeface="Math1" pitchFamily="2" charset="2"/>
              </a:rPr>
              <a:t>= </a:t>
            </a:r>
            <a:r>
              <a:rPr lang="en-US" sz="2400" dirty="0" smtClean="0">
                <a:latin typeface="Math1Mono"/>
              </a:rPr>
              <a:t>t</a:t>
            </a:r>
            <a:r>
              <a:rPr lang="en-US" sz="2400" baseline="30000" dirty="0" smtClean="0">
                <a:latin typeface="Math1" pitchFamily="2" charset="2"/>
              </a:rPr>
              <a:t>2</a:t>
            </a:r>
            <a:r>
              <a:rPr lang="en-US" sz="2400" dirty="0" smtClean="0">
                <a:latin typeface="Math1" pitchFamily="2" charset="2"/>
              </a:rPr>
              <a:t>= 1</a:t>
            </a:r>
            <a:r>
              <a:rPr lang="en-US" sz="2400" dirty="0">
                <a:latin typeface="Math1" pitchFamily="2" charset="2"/>
              </a:rPr>
              <a:t>= </a:t>
            </a:r>
            <a:r>
              <a:rPr lang="en-US" sz="2400" dirty="0" err="1">
                <a:latin typeface="Math1Mono"/>
              </a:rPr>
              <a:t>s</a:t>
            </a:r>
            <a:r>
              <a:rPr lang="en-US" sz="2400" baseline="-25000" dirty="0" err="1">
                <a:latin typeface="Arial Unicode MS" pitchFamily="34" charset="-128"/>
              </a:rPr>
              <a:t>i</a:t>
            </a:r>
            <a:r>
              <a:rPr lang="en-US" sz="2400" baseline="-25000" dirty="0">
                <a:latin typeface="Arial Unicode MS" pitchFamily="34" charset="-128"/>
              </a:rPr>
              <a:t> </a:t>
            </a:r>
            <a:r>
              <a:rPr lang="en-US" sz="2400" dirty="0" err="1" smtClean="0">
                <a:latin typeface="Math1Mono"/>
              </a:rPr>
              <a:t>s</a:t>
            </a:r>
            <a:r>
              <a:rPr lang="en-US" sz="2400" baseline="-25000" dirty="0" err="1" smtClean="0">
                <a:latin typeface="Arial Unicode MS" pitchFamily="34" charset="-128"/>
              </a:rPr>
              <a:t>i</a:t>
            </a:r>
            <a:r>
              <a:rPr lang="en-US" sz="2400" baseline="-25000" dirty="0" smtClean="0">
                <a:latin typeface="Arial Unicode MS" pitchFamily="34" charset="-128"/>
              </a:rPr>
              <a:t> </a:t>
            </a:r>
            <a:r>
              <a:rPr lang="en-US" sz="2400" dirty="0" smtClean="0">
                <a:latin typeface="Arial Unicode MS" pitchFamily="34" charset="-128"/>
              </a:rPr>
              <a:t>= </a:t>
            </a:r>
            <a:r>
              <a:rPr lang="en-US" sz="2400" dirty="0">
                <a:latin typeface="Math1Mono"/>
              </a:rPr>
              <a:t>s</a:t>
            </a:r>
            <a:r>
              <a:rPr lang="en-US" sz="2400" baseline="-25000" dirty="0">
                <a:latin typeface="Arial Unicode MS" pitchFamily="34" charset="-128"/>
              </a:rPr>
              <a:t>i</a:t>
            </a:r>
            <a:r>
              <a:rPr lang="en-US" sz="2400" baseline="30000" dirty="0">
                <a:latin typeface="Arial Unicode MS" pitchFamily="34" charset="-128"/>
              </a:rPr>
              <a:t>2</a:t>
            </a:r>
            <a:r>
              <a:rPr lang="en-US" sz="2400" dirty="0" smtClean="0">
                <a:latin typeface="Arial Unicode MS" pitchFamily="34" charset="-128"/>
              </a:rPr>
              <a:t>.</a:t>
            </a:r>
            <a:endParaRPr lang="en-US" sz="2400" baseline="-25000" dirty="0" smtClean="0">
              <a:latin typeface="Arial Unicode MS" pitchFamily="34" charset="-128"/>
            </a:endParaRPr>
          </a:p>
          <a:p>
            <a:pPr>
              <a:buFont typeface="Arial" pitchFamily="34" charset="0"/>
              <a:buChar char="•"/>
            </a:pPr>
            <a:r>
              <a:rPr lang="en-US" sz="2400" dirty="0" smtClean="0">
                <a:latin typeface="Arial" pitchFamily="34" charset="0"/>
              </a:rPr>
              <a:t> Full DES is:  </a:t>
            </a:r>
            <a:r>
              <a:rPr lang="en-US" sz="2400" dirty="0" smtClean="0">
                <a:latin typeface="Arial Unicode MS" pitchFamily="34" charset="-128"/>
              </a:rPr>
              <a:t>DES</a:t>
            </a:r>
            <a:r>
              <a:rPr lang="en-US" sz="2400" baseline="-25000" dirty="0" smtClean="0">
                <a:latin typeface="Arial Unicode MS" pitchFamily="34" charset="-128"/>
              </a:rPr>
              <a:t>K</a:t>
            </a:r>
            <a:r>
              <a:rPr lang="en-US" sz="2400" dirty="0" smtClean="0">
                <a:latin typeface="Arial Unicode MS" pitchFamily="34" charset="-128"/>
              </a:rPr>
              <a:t>(x)= IP</a:t>
            </a:r>
            <a:r>
              <a:rPr lang="en-US" sz="2400" baseline="30000" dirty="0" smtClean="0">
                <a:latin typeface="Arial Unicode MS" pitchFamily="34" charset="-128"/>
              </a:rPr>
              <a:t>-1</a:t>
            </a:r>
            <a:r>
              <a:rPr lang="en-US" sz="2400" dirty="0" smtClean="0">
                <a:latin typeface="Arial Unicode MS" pitchFamily="34" charset="-128"/>
              </a:rPr>
              <a:t> </a:t>
            </a:r>
            <a:r>
              <a:rPr lang="en-US" sz="2400" dirty="0" smtClean="0">
                <a:latin typeface="Math1Mono"/>
              </a:rPr>
              <a:t>s</a:t>
            </a:r>
            <a:r>
              <a:rPr lang="en-US" sz="2400" baseline="-25000" dirty="0" smtClean="0">
                <a:latin typeface="Arial Unicode MS" pitchFamily="34" charset="-128"/>
              </a:rPr>
              <a:t>16</a:t>
            </a:r>
            <a:r>
              <a:rPr lang="en-US" sz="2400" dirty="0" smtClean="0">
                <a:latin typeface="Math1Mono"/>
              </a:rPr>
              <a:t>t</a:t>
            </a:r>
            <a:r>
              <a:rPr lang="en-US" sz="2400" dirty="0" smtClean="0">
                <a:latin typeface="Math1" pitchFamily="2" charset="2"/>
              </a:rPr>
              <a:t> ... </a:t>
            </a:r>
            <a:r>
              <a:rPr lang="en-US" sz="2400" dirty="0" smtClean="0">
                <a:latin typeface="Math1Mono"/>
              </a:rPr>
              <a:t>s</a:t>
            </a:r>
            <a:r>
              <a:rPr lang="en-US" sz="2400" baseline="-25000" dirty="0" smtClean="0">
                <a:latin typeface="Arial Unicode MS" pitchFamily="34" charset="-128"/>
              </a:rPr>
              <a:t>3</a:t>
            </a:r>
            <a:r>
              <a:rPr lang="en-US" sz="2400" dirty="0" smtClean="0">
                <a:latin typeface="Math1Mono"/>
              </a:rPr>
              <a:t>t</a:t>
            </a:r>
            <a:r>
              <a:rPr lang="en-US" sz="2400" dirty="0" smtClean="0">
                <a:latin typeface="Math1" pitchFamily="2" charset="2"/>
              </a:rPr>
              <a:t> </a:t>
            </a:r>
            <a:r>
              <a:rPr lang="en-US" sz="2400" dirty="0" smtClean="0">
                <a:latin typeface="Math1Mono"/>
              </a:rPr>
              <a:t>s</a:t>
            </a:r>
            <a:r>
              <a:rPr lang="en-US" sz="2400" baseline="-25000" dirty="0" smtClean="0">
                <a:latin typeface="Arial Unicode MS" pitchFamily="34" charset="-128"/>
              </a:rPr>
              <a:t>2</a:t>
            </a:r>
            <a:r>
              <a:rPr lang="en-US" sz="2400" dirty="0" smtClean="0">
                <a:latin typeface="Math1Mono"/>
              </a:rPr>
              <a:t>ts</a:t>
            </a:r>
            <a:r>
              <a:rPr lang="en-US" sz="2400" baseline="-25000" dirty="0" smtClean="0">
                <a:latin typeface="Arial Unicode MS" pitchFamily="34" charset="-128"/>
              </a:rPr>
              <a:t>1 </a:t>
            </a:r>
            <a:r>
              <a:rPr lang="en-US" sz="2400" dirty="0" smtClean="0">
                <a:latin typeface="Arial Unicode MS" pitchFamily="34" charset="-128"/>
              </a:rPr>
              <a:t>IP(x).</a:t>
            </a:r>
          </a:p>
          <a:p>
            <a:pPr>
              <a:buFont typeface="Arial" pitchFamily="34" charset="0"/>
              <a:buChar char="•"/>
            </a:pPr>
            <a:r>
              <a:rPr lang="en-US" sz="2400" dirty="0" smtClean="0">
                <a:latin typeface="Arial" pitchFamily="34" charset="0"/>
              </a:rPr>
              <a:t> So </a:t>
            </a:r>
            <a:r>
              <a:rPr lang="en-US" sz="2400" dirty="0">
                <a:latin typeface="Arial" pitchFamily="34" charset="0"/>
              </a:rPr>
              <a:t>its inverse </a:t>
            </a:r>
            <a:r>
              <a:rPr lang="en-US" sz="2400" dirty="0" smtClean="0">
                <a:latin typeface="Arial" pitchFamily="34" charset="0"/>
              </a:rPr>
              <a:t>is:  </a:t>
            </a:r>
            <a:r>
              <a:rPr lang="en-US" sz="2400" dirty="0" smtClean="0">
                <a:latin typeface="Arial Unicode MS" pitchFamily="34" charset="-128"/>
              </a:rPr>
              <a:t>DES</a:t>
            </a:r>
            <a:r>
              <a:rPr lang="en-US" sz="2400" baseline="-25000" dirty="0" smtClean="0">
                <a:latin typeface="Arial Unicode MS" pitchFamily="34" charset="-128"/>
              </a:rPr>
              <a:t>K</a:t>
            </a:r>
            <a:r>
              <a:rPr lang="en-US" sz="2400" baseline="30000" dirty="0" smtClean="0">
                <a:latin typeface="Arial Unicode MS" pitchFamily="34" charset="-128"/>
              </a:rPr>
              <a:t>-1</a:t>
            </a:r>
            <a:r>
              <a:rPr lang="en-US" sz="2400" dirty="0" smtClean="0">
                <a:latin typeface="Arial Unicode MS" pitchFamily="34" charset="-128"/>
              </a:rPr>
              <a:t>(x</a:t>
            </a:r>
            <a:r>
              <a:rPr lang="en-US" sz="2400" dirty="0">
                <a:latin typeface="Arial Unicode MS" pitchFamily="34" charset="-128"/>
              </a:rPr>
              <a:t>)= IP</a:t>
            </a:r>
            <a:r>
              <a:rPr lang="en-US" sz="2400" baseline="30000" dirty="0">
                <a:latin typeface="Arial Unicode MS" pitchFamily="34" charset="-128"/>
              </a:rPr>
              <a:t>-1</a:t>
            </a:r>
            <a:r>
              <a:rPr lang="en-US" sz="2400" dirty="0" smtClean="0">
                <a:latin typeface="Arial Unicode MS" pitchFamily="34" charset="-128"/>
              </a:rPr>
              <a:t> </a:t>
            </a:r>
            <a:r>
              <a:rPr lang="en-US" sz="2400" dirty="0" smtClean="0">
                <a:latin typeface="Math1Mono"/>
              </a:rPr>
              <a:t>s</a:t>
            </a:r>
            <a:r>
              <a:rPr lang="en-US" sz="2400" baseline="-25000" dirty="0" smtClean="0">
                <a:latin typeface="Arial Unicode MS" pitchFamily="34" charset="-128"/>
              </a:rPr>
              <a:t>1</a:t>
            </a:r>
            <a:r>
              <a:rPr lang="en-US" sz="2400" dirty="0" smtClean="0">
                <a:latin typeface="Math1Mono"/>
              </a:rPr>
              <a:t>t</a:t>
            </a:r>
            <a:r>
              <a:rPr lang="en-US" sz="2400" dirty="0" smtClean="0">
                <a:latin typeface="Math1" pitchFamily="2" charset="2"/>
              </a:rPr>
              <a:t> </a:t>
            </a:r>
            <a:r>
              <a:rPr lang="en-US" sz="2400" dirty="0">
                <a:latin typeface="Math1" pitchFamily="2" charset="2"/>
              </a:rPr>
              <a:t>...</a:t>
            </a:r>
            <a:r>
              <a:rPr lang="en-US" sz="2400" dirty="0" smtClean="0">
                <a:latin typeface="Math1" pitchFamily="2" charset="2"/>
              </a:rPr>
              <a:t> </a:t>
            </a:r>
            <a:r>
              <a:rPr lang="en-US" sz="2400" dirty="0" smtClean="0">
                <a:latin typeface="Math1Mono"/>
              </a:rPr>
              <a:t>s</a:t>
            </a:r>
            <a:r>
              <a:rPr lang="en-US" sz="2400" baseline="-25000" dirty="0" smtClean="0">
                <a:latin typeface="Arial Unicode MS" pitchFamily="34" charset="-128"/>
              </a:rPr>
              <a:t>14</a:t>
            </a:r>
            <a:r>
              <a:rPr lang="en-US" sz="2400" dirty="0" smtClean="0">
                <a:latin typeface="Math1Mono"/>
              </a:rPr>
              <a:t>ts</a:t>
            </a:r>
            <a:r>
              <a:rPr lang="en-US" sz="2400" baseline="-25000" dirty="0" smtClean="0">
                <a:latin typeface="Arial Unicode MS" pitchFamily="34" charset="-128"/>
              </a:rPr>
              <a:t>15</a:t>
            </a:r>
            <a:r>
              <a:rPr lang="en-US" sz="2400" dirty="0" smtClean="0">
                <a:latin typeface="Math1Mono"/>
              </a:rPr>
              <a:t>ts</a:t>
            </a:r>
            <a:r>
              <a:rPr lang="en-US" sz="2400" baseline="-25000" dirty="0" smtClean="0">
                <a:latin typeface="Arial Unicode MS" pitchFamily="34" charset="-128"/>
              </a:rPr>
              <a:t>16 </a:t>
            </a:r>
            <a:r>
              <a:rPr lang="en-US" sz="2400" dirty="0">
                <a:latin typeface="Arial Unicode MS" pitchFamily="34" charset="-128"/>
              </a:rPr>
              <a:t>IP(x</a:t>
            </a:r>
            <a:r>
              <a:rPr lang="en-US" sz="2400" dirty="0" smtClean="0">
                <a:latin typeface="Arial Unicode MS" pitchFamily="34" charset="-128"/>
              </a:rPr>
              <a:t>).</a:t>
            </a:r>
            <a:endParaRPr lang="en-US" sz="2400" dirty="0">
              <a:latin typeface="Arial Unicode MS" pitchFamily="34" charset="-128"/>
            </a:endParaRPr>
          </a:p>
        </p:txBody>
      </p:sp>
      <p:sp>
        <p:nvSpPr>
          <p:cNvPr id="9" name="Date Placeholder 8"/>
          <p:cNvSpPr>
            <a:spLocks noGrp="1"/>
          </p:cNvSpPr>
          <p:nvPr>
            <p:ph type="dt" sz="half" idx="10"/>
          </p:nvPr>
        </p:nvSpPr>
        <p:spPr/>
        <p:txBody>
          <a:bodyPr/>
          <a:lstStyle/>
          <a:p>
            <a:pPr>
              <a:defRPr/>
            </a:pPr>
            <a:r>
              <a:rPr lang="en-US" smtClean="0"/>
              <a:t>JLM 20110204</a:t>
            </a: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7FA443C4-FAF2-43CA-BAE3-0F27A2F3A672}" type="slidenum">
              <a:rPr lang="en-US"/>
              <a:pPr>
                <a:defRPr/>
              </a:pPr>
              <a:t>19</a:t>
            </a:fld>
            <a:endParaRPr lang="en-US"/>
          </a:p>
        </p:txBody>
      </p:sp>
      <p:sp>
        <p:nvSpPr>
          <p:cNvPr id="50180" name="Rectangle 2"/>
          <p:cNvSpPr>
            <a:spLocks noGrp="1" noChangeArrowheads="1"/>
          </p:cNvSpPr>
          <p:nvPr>
            <p:ph type="title"/>
          </p:nvPr>
        </p:nvSpPr>
        <p:spPr>
          <a:xfrm>
            <a:off x="685800" y="152400"/>
            <a:ext cx="7772400" cy="685800"/>
          </a:xfrm>
        </p:spPr>
        <p:txBody>
          <a:bodyPr/>
          <a:lstStyle/>
          <a:p>
            <a:r>
              <a:rPr lang="en-US" sz="3600" dirty="0" smtClean="0"/>
              <a:t>DES Key Schedule</a:t>
            </a:r>
          </a:p>
        </p:txBody>
      </p:sp>
      <p:sp>
        <p:nvSpPr>
          <p:cNvPr id="50181" name="Rectangle 3"/>
          <p:cNvSpPr>
            <a:spLocks noGrp="1" noChangeArrowheads="1"/>
          </p:cNvSpPr>
          <p:nvPr>
            <p:ph type="body" idx="1"/>
          </p:nvPr>
        </p:nvSpPr>
        <p:spPr>
          <a:xfrm>
            <a:off x="304800" y="1447800"/>
            <a:ext cx="8686800" cy="4419600"/>
          </a:xfrm>
        </p:spPr>
        <p:txBody>
          <a:bodyPr/>
          <a:lstStyle/>
          <a:p>
            <a:pPr>
              <a:lnSpc>
                <a:spcPct val="90000"/>
              </a:lnSpc>
              <a:buFontTx/>
              <a:buNone/>
            </a:pPr>
            <a:r>
              <a:rPr lang="en-US" sz="2000" dirty="0" smtClean="0">
                <a:cs typeface="Courier New" pitchFamily="49" charset="0"/>
              </a:rPr>
              <a:t>Key schedule round 1</a:t>
            </a:r>
          </a:p>
          <a:p>
            <a:pPr>
              <a:lnSpc>
                <a:spcPct val="90000"/>
              </a:lnSpc>
              <a:buFontTx/>
              <a:buNone/>
            </a:pPr>
            <a:r>
              <a:rPr lang="en-US" sz="1800" dirty="0" smtClean="0">
                <a:latin typeface="Courier New" pitchFamily="49" charset="0"/>
                <a:cs typeface="Courier New" pitchFamily="49" charset="0"/>
              </a:rPr>
              <a:t>   10 51 34 60 49 17 33 57  2  9 19 42 </a:t>
            </a:r>
          </a:p>
          <a:p>
            <a:pPr>
              <a:lnSpc>
                <a:spcPct val="90000"/>
              </a:lnSpc>
              <a:buFontTx/>
              <a:buNone/>
            </a:pPr>
            <a:r>
              <a:rPr lang="en-US" sz="1800" dirty="0" smtClean="0">
                <a:latin typeface="Courier New" pitchFamily="49" charset="0"/>
                <a:cs typeface="Courier New" pitchFamily="49" charset="0"/>
              </a:rPr>
              <a:t>    3 35 26 25 44 58 59  1 36 27 18 41 </a:t>
            </a:r>
          </a:p>
          <a:p>
            <a:pPr>
              <a:lnSpc>
                <a:spcPct val="90000"/>
              </a:lnSpc>
              <a:buFontTx/>
              <a:buNone/>
            </a:pPr>
            <a:r>
              <a:rPr lang="en-US" sz="1800" dirty="0" smtClean="0">
                <a:latin typeface="Courier New" pitchFamily="49" charset="0"/>
                <a:cs typeface="Courier New" pitchFamily="49" charset="0"/>
              </a:rPr>
              <a:t>   22 28 39 54 37  4 47 30  5 53 23 29</a:t>
            </a:r>
          </a:p>
          <a:p>
            <a:pPr>
              <a:lnSpc>
                <a:spcPct val="90000"/>
              </a:lnSpc>
              <a:buFontTx/>
              <a:buNone/>
            </a:pPr>
            <a:r>
              <a:rPr lang="en-US" sz="1800" dirty="0" smtClean="0">
                <a:latin typeface="Courier New" pitchFamily="49" charset="0"/>
                <a:cs typeface="Courier New" pitchFamily="49" charset="0"/>
              </a:rPr>
              <a:t>   61 21 38 63 15 20 45 14 13 62 55 31 </a:t>
            </a:r>
          </a:p>
          <a:p>
            <a:pPr>
              <a:lnSpc>
                <a:spcPct val="90000"/>
              </a:lnSpc>
              <a:buFontTx/>
              <a:buNone/>
            </a:pPr>
            <a:r>
              <a:rPr lang="en-US" sz="1800" dirty="0" smtClean="0">
                <a:latin typeface="Courier New" pitchFamily="49" charset="0"/>
                <a:cs typeface="Courier New" pitchFamily="49" charset="0"/>
              </a:rPr>
              <a:t> </a:t>
            </a:r>
          </a:p>
          <a:p>
            <a:pPr>
              <a:lnSpc>
                <a:spcPct val="90000"/>
              </a:lnSpc>
              <a:buFontTx/>
              <a:buNone/>
            </a:pPr>
            <a:endParaRPr lang="en-US" sz="2000" dirty="0" smtClean="0">
              <a:cs typeface="Courier New" pitchFamily="49" charset="0"/>
            </a:endParaRPr>
          </a:p>
          <a:p>
            <a:pPr>
              <a:lnSpc>
                <a:spcPct val="90000"/>
              </a:lnSpc>
              <a:buFontTx/>
              <a:buNone/>
            </a:pPr>
            <a:r>
              <a:rPr lang="en-US" sz="2000" dirty="0" smtClean="0">
                <a:cs typeface="Courier New" pitchFamily="49" charset="0"/>
              </a:rPr>
              <a:t>Key schedule round 2</a:t>
            </a:r>
          </a:p>
          <a:p>
            <a:pPr>
              <a:lnSpc>
                <a:spcPct val="90000"/>
              </a:lnSpc>
              <a:buFontTx/>
              <a:buNone/>
            </a:pPr>
            <a:r>
              <a:rPr lang="en-US" sz="1800" dirty="0" smtClean="0">
                <a:latin typeface="Courier New" pitchFamily="49" charset="0"/>
                <a:cs typeface="Courier New" pitchFamily="49" charset="0"/>
              </a:rPr>
              <a:t>    2 43 26 52 41  9 25 49 59  1 11 34 </a:t>
            </a:r>
          </a:p>
          <a:p>
            <a:pPr>
              <a:lnSpc>
                <a:spcPct val="90000"/>
              </a:lnSpc>
              <a:buFontTx/>
              <a:buNone/>
            </a:pPr>
            <a:r>
              <a:rPr lang="en-US" sz="1800" dirty="0" smtClean="0">
                <a:latin typeface="Courier New" pitchFamily="49" charset="0"/>
                <a:cs typeface="Courier New" pitchFamily="49" charset="0"/>
              </a:rPr>
              <a:t>   60 27 18 17 36 50 51 58 57 19 10 33 </a:t>
            </a:r>
          </a:p>
          <a:p>
            <a:pPr>
              <a:lnSpc>
                <a:spcPct val="90000"/>
              </a:lnSpc>
              <a:buFontTx/>
              <a:buNone/>
            </a:pPr>
            <a:r>
              <a:rPr lang="en-US" sz="1800" dirty="0" smtClean="0">
                <a:latin typeface="Courier New" pitchFamily="49" charset="0"/>
                <a:cs typeface="Courier New" pitchFamily="49" charset="0"/>
              </a:rPr>
              <a:t>   14 20 31 46 29 63 39 22 28 45 15 21</a:t>
            </a:r>
          </a:p>
          <a:p>
            <a:pPr>
              <a:lnSpc>
                <a:spcPct val="90000"/>
              </a:lnSpc>
              <a:buFontTx/>
              <a:buNone/>
            </a:pPr>
            <a:r>
              <a:rPr lang="en-US" sz="1800" dirty="0" smtClean="0">
                <a:latin typeface="Courier New" pitchFamily="49" charset="0"/>
                <a:cs typeface="Courier New" pitchFamily="49" charset="0"/>
              </a:rPr>
              <a:t>   53 13 30 55  7 12 37  6  5 54 47 23 </a:t>
            </a:r>
          </a:p>
          <a:p>
            <a:pPr>
              <a:lnSpc>
                <a:spcPct val="90000"/>
              </a:lnSpc>
              <a:buFontTx/>
              <a:buNone/>
            </a:pPr>
            <a:r>
              <a:rPr lang="en-US" sz="3600" dirty="0" smtClean="0">
                <a:latin typeface="Courier New" pitchFamily="49" charset="0"/>
                <a:cs typeface="Courier New" pitchFamily="49" charset="0"/>
              </a:rPr>
              <a:t> </a:t>
            </a:r>
          </a:p>
        </p:txBody>
      </p:sp>
      <p:sp>
        <p:nvSpPr>
          <p:cNvPr id="8" name="Date Placeholder 7"/>
          <p:cNvSpPr>
            <a:spLocks noGrp="1"/>
          </p:cNvSpPr>
          <p:nvPr>
            <p:ph type="dt" sz="half" idx="10"/>
          </p:nvPr>
        </p:nvSpPr>
        <p:spPr>
          <a:xfrm>
            <a:off x="304800" y="6324600"/>
            <a:ext cx="1905000" cy="457200"/>
          </a:xfrm>
        </p:spPr>
        <p:txBody>
          <a:bodyPr/>
          <a:lstStyle/>
          <a:p>
            <a:pPr>
              <a:defRPr/>
            </a:pPr>
            <a:r>
              <a:rPr lang="en-US" smtClean="0"/>
              <a:t>JLM 20110204</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ate Placeholder 3"/>
          <p:cNvSpPr>
            <a:spLocks noGrp="1"/>
          </p:cNvSpPr>
          <p:nvPr>
            <p:ph type="dt" sz="quarter" idx="10"/>
          </p:nvPr>
        </p:nvSpPr>
        <p:spPr>
          <a:xfrm>
            <a:off x="228600" y="6248400"/>
            <a:ext cx="1905000" cy="457200"/>
          </a:xfrm>
        </p:spPr>
        <p:txBody>
          <a:bodyPr/>
          <a:lstStyle/>
          <a:p>
            <a:pPr>
              <a:defRPr/>
            </a:pPr>
            <a:r>
              <a:rPr lang="en-US" smtClean="0"/>
              <a:t>JLM 20110204</a:t>
            </a:r>
            <a:endParaRPr lang="en-US" dirty="0"/>
          </a:p>
        </p:txBody>
      </p:sp>
      <p:sp>
        <p:nvSpPr>
          <p:cNvPr id="36" name="Slide Number Placeholder 5"/>
          <p:cNvSpPr>
            <a:spLocks noGrp="1"/>
          </p:cNvSpPr>
          <p:nvPr>
            <p:ph type="sldNum" sz="quarter" idx="12"/>
          </p:nvPr>
        </p:nvSpPr>
        <p:spPr/>
        <p:txBody>
          <a:bodyPr/>
          <a:lstStyle/>
          <a:p>
            <a:pPr>
              <a:defRPr/>
            </a:pPr>
            <a:fld id="{9CE0E7BB-961A-4DBF-A1B0-F8B31ECBB37E}" type="slidenum">
              <a:rPr lang="en-US" smtClean="0"/>
              <a:pPr>
                <a:defRPr/>
              </a:pPr>
              <a:t>2</a:t>
            </a:fld>
            <a:endParaRPr lang="en-US" smtClean="0"/>
          </a:p>
        </p:txBody>
      </p:sp>
      <p:sp>
        <p:nvSpPr>
          <p:cNvPr id="18436" name="Rectangle 2"/>
          <p:cNvSpPr>
            <a:spLocks noGrp="1" noChangeArrowheads="1"/>
          </p:cNvSpPr>
          <p:nvPr>
            <p:ph type="title"/>
          </p:nvPr>
        </p:nvSpPr>
        <p:spPr>
          <a:xfrm>
            <a:off x="304800" y="0"/>
            <a:ext cx="8534400" cy="914400"/>
          </a:xfrm>
        </p:spPr>
        <p:txBody>
          <a:bodyPr/>
          <a:lstStyle/>
          <a:p>
            <a:r>
              <a:rPr lang="en-US" sz="3600" dirty="0" smtClean="0"/>
              <a:t>The wiretap channel: “In the beginning”</a:t>
            </a:r>
          </a:p>
        </p:txBody>
      </p:sp>
      <p:sp>
        <p:nvSpPr>
          <p:cNvPr id="18437" name="Oval 3"/>
          <p:cNvSpPr>
            <a:spLocks noChangeArrowheads="1"/>
          </p:cNvSpPr>
          <p:nvPr/>
        </p:nvSpPr>
        <p:spPr bwMode="auto">
          <a:xfrm>
            <a:off x="228600" y="2209800"/>
            <a:ext cx="1752600" cy="762000"/>
          </a:xfrm>
          <a:prstGeom prst="ellipse">
            <a:avLst/>
          </a:prstGeom>
          <a:noFill/>
          <a:ln w="12700" cap="sq" algn="ctr">
            <a:solidFill>
              <a:schemeClr val="tx1"/>
            </a:solidFill>
            <a:round/>
            <a:headEnd/>
            <a:tailEnd/>
          </a:ln>
        </p:spPr>
        <p:txBody>
          <a:bodyPr anchor="ctr">
            <a:spAutoFit/>
          </a:bodyPr>
          <a:lstStyle/>
          <a:p>
            <a:endParaRPr lang="en-US"/>
          </a:p>
        </p:txBody>
      </p:sp>
      <p:sp>
        <p:nvSpPr>
          <p:cNvPr id="18438" name="Rectangle 4"/>
          <p:cNvSpPr>
            <a:spLocks noChangeArrowheads="1"/>
          </p:cNvSpPr>
          <p:nvPr/>
        </p:nvSpPr>
        <p:spPr bwMode="auto">
          <a:xfrm>
            <a:off x="2438400" y="2225675"/>
            <a:ext cx="1143000" cy="609600"/>
          </a:xfrm>
          <a:prstGeom prst="rect">
            <a:avLst/>
          </a:prstGeom>
          <a:noFill/>
          <a:ln w="12700" cap="sq" algn="ctr">
            <a:solidFill>
              <a:schemeClr val="tx1"/>
            </a:solidFill>
            <a:miter lim="800000"/>
            <a:headEnd/>
            <a:tailEnd/>
          </a:ln>
        </p:spPr>
        <p:txBody>
          <a:bodyPr wrap="none" anchor="ctr">
            <a:spAutoFit/>
          </a:bodyPr>
          <a:lstStyle/>
          <a:p>
            <a:endParaRPr lang="en-US"/>
          </a:p>
        </p:txBody>
      </p:sp>
      <p:sp>
        <p:nvSpPr>
          <p:cNvPr id="18439" name="Rectangle 5"/>
          <p:cNvSpPr>
            <a:spLocks noChangeArrowheads="1"/>
          </p:cNvSpPr>
          <p:nvPr/>
        </p:nvSpPr>
        <p:spPr bwMode="auto">
          <a:xfrm>
            <a:off x="5410200" y="2225675"/>
            <a:ext cx="1143000" cy="609600"/>
          </a:xfrm>
          <a:prstGeom prst="rect">
            <a:avLst/>
          </a:prstGeom>
          <a:noFill/>
          <a:ln w="12700" cap="sq" algn="ctr">
            <a:solidFill>
              <a:schemeClr val="tx1"/>
            </a:solidFill>
            <a:miter lim="800000"/>
            <a:headEnd/>
            <a:tailEnd/>
          </a:ln>
        </p:spPr>
        <p:txBody>
          <a:bodyPr wrap="none" anchor="ctr">
            <a:spAutoFit/>
          </a:bodyPr>
          <a:lstStyle/>
          <a:p>
            <a:endParaRPr lang="en-US"/>
          </a:p>
        </p:txBody>
      </p:sp>
      <p:sp>
        <p:nvSpPr>
          <p:cNvPr id="18441" name="Text Box 7"/>
          <p:cNvSpPr txBox="1">
            <a:spLocks noChangeArrowheads="1"/>
          </p:cNvSpPr>
          <p:nvPr/>
        </p:nvSpPr>
        <p:spPr bwMode="auto">
          <a:xfrm>
            <a:off x="2438400" y="3521075"/>
            <a:ext cx="1073150" cy="366712"/>
          </a:xfrm>
          <a:prstGeom prst="rect">
            <a:avLst/>
          </a:prstGeom>
          <a:noFill/>
          <a:ln w="12700" cap="sq" algn="ctr">
            <a:noFill/>
            <a:miter lim="800000"/>
            <a:headEnd/>
            <a:tailEnd/>
          </a:ln>
        </p:spPr>
        <p:txBody>
          <a:bodyPr wrap="none">
            <a:spAutoFit/>
          </a:bodyPr>
          <a:lstStyle/>
          <a:p>
            <a:r>
              <a:rPr lang="en-US" sz="1800" dirty="0">
                <a:latin typeface="Arial" charset="0"/>
                <a:cs typeface="Arial" charset="0"/>
              </a:rPr>
              <a:t>Key (K</a:t>
            </a:r>
            <a:r>
              <a:rPr lang="en-US" sz="1800" baseline="-25000" dirty="0">
                <a:latin typeface="Arial" charset="0"/>
                <a:cs typeface="Arial" charset="0"/>
              </a:rPr>
              <a:t>1</a:t>
            </a:r>
            <a:r>
              <a:rPr lang="en-US" sz="1800" dirty="0">
                <a:latin typeface="Arial" charset="0"/>
                <a:cs typeface="Arial" charset="0"/>
              </a:rPr>
              <a:t>)</a:t>
            </a:r>
          </a:p>
        </p:txBody>
      </p:sp>
      <p:sp>
        <p:nvSpPr>
          <p:cNvPr id="18442" name="Text Box 8"/>
          <p:cNvSpPr txBox="1">
            <a:spLocks noChangeArrowheads="1"/>
          </p:cNvSpPr>
          <p:nvPr/>
        </p:nvSpPr>
        <p:spPr bwMode="auto">
          <a:xfrm>
            <a:off x="5580063" y="3470275"/>
            <a:ext cx="1073150" cy="366713"/>
          </a:xfrm>
          <a:prstGeom prst="rect">
            <a:avLst/>
          </a:prstGeom>
          <a:noFill/>
          <a:ln w="12700" cap="sq" algn="ctr">
            <a:noFill/>
            <a:miter lim="800000"/>
            <a:headEnd/>
            <a:tailEnd/>
          </a:ln>
        </p:spPr>
        <p:txBody>
          <a:bodyPr wrap="none">
            <a:spAutoFit/>
          </a:bodyPr>
          <a:lstStyle/>
          <a:p>
            <a:r>
              <a:rPr lang="en-US" sz="1800" dirty="0">
                <a:latin typeface="Arial" charset="0"/>
                <a:cs typeface="Arial" charset="0"/>
              </a:rPr>
              <a:t>Key (K</a:t>
            </a:r>
            <a:r>
              <a:rPr lang="en-US" sz="1800" baseline="-25000" dirty="0">
                <a:latin typeface="Arial" charset="0"/>
                <a:cs typeface="Arial" charset="0"/>
              </a:rPr>
              <a:t>2</a:t>
            </a:r>
            <a:r>
              <a:rPr lang="en-US" sz="1800" dirty="0">
                <a:latin typeface="Arial" charset="0"/>
                <a:cs typeface="Arial" charset="0"/>
              </a:rPr>
              <a:t>)</a:t>
            </a:r>
          </a:p>
        </p:txBody>
      </p:sp>
      <p:sp>
        <p:nvSpPr>
          <p:cNvPr id="18443" name="Rectangle 9"/>
          <p:cNvSpPr>
            <a:spLocks noChangeArrowheads="1"/>
          </p:cNvSpPr>
          <p:nvPr/>
        </p:nvSpPr>
        <p:spPr bwMode="auto">
          <a:xfrm>
            <a:off x="3505200" y="3962400"/>
            <a:ext cx="1981200" cy="457200"/>
          </a:xfrm>
          <a:prstGeom prst="rect">
            <a:avLst/>
          </a:prstGeom>
          <a:noFill/>
          <a:ln w="12700" cap="sq" algn="ctr">
            <a:solidFill>
              <a:schemeClr val="tx1"/>
            </a:solidFill>
            <a:miter lim="800000"/>
            <a:headEnd/>
            <a:tailEnd/>
          </a:ln>
        </p:spPr>
        <p:txBody>
          <a:bodyPr wrap="square" anchor="ctr">
            <a:spAutoFit/>
          </a:bodyPr>
          <a:lstStyle/>
          <a:p>
            <a:endParaRPr lang="en-US"/>
          </a:p>
        </p:txBody>
      </p:sp>
      <p:sp>
        <p:nvSpPr>
          <p:cNvPr id="18444" name="Text Box 10"/>
          <p:cNvSpPr txBox="1">
            <a:spLocks noChangeArrowheads="1"/>
          </p:cNvSpPr>
          <p:nvPr/>
        </p:nvSpPr>
        <p:spPr bwMode="auto">
          <a:xfrm>
            <a:off x="3657600" y="4038600"/>
            <a:ext cx="1466235" cy="369332"/>
          </a:xfrm>
          <a:prstGeom prst="rect">
            <a:avLst/>
          </a:prstGeom>
          <a:noFill/>
          <a:ln w="12700" cap="sq" algn="ctr">
            <a:noFill/>
            <a:miter lim="800000"/>
            <a:headEnd/>
            <a:tailEnd/>
          </a:ln>
        </p:spPr>
        <p:txBody>
          <a:bodyPr wrap="none">
            <a:spAutoFit/>
          </a:bodyPr>
          <a:lstStyle/>
          <a:p>
            <a:r>
              <a:rPr lang="en-US" sz="1800" dirty="0" smtClean="0">
                <a:latin typeface="Calibri" pitchFamily="34" charset="0"/>
              </a:rPr>
              <a:t>Eavesdropper</a:t>
            </a:r>
            <a:endParaRPr lang="en-US" sz="1400" dirty="0">
              <a:latin typeface="Calibri" pitchFamily="34" charset="0"/>
              <a:cs typeface="Arial" charset="0"/>
            </a:endParaRPr>
          </a:p>
        </p:txBody>
      </p:sp>
      <p:sp>
        <p:nvSpPr>
          <p:cNvPr id="18447" name="Line 13"/>
          <p:cNvSpPr>
            <a:spLocks noChangeShapeType="1"/>
          </p:cNvSpPr>
          <p:nvPr/>
        </p:nvSpPr>
        <p:spPr bwMode="auto">
          <a:xfrm>
            <a:off x="1981200" y="2606675"/>
            <a:ext cx="457200" cy="0"/>
          </a:xfrm>
          <a:prstGeom prst="line">
            <a:avLst/>
          </a:prstGeom>
          <a:noFill/>
          <a:ln w="12700" cap="sq">
            <a:solidFill>
              <a:schemeClr val="accent6"/>
            </a:solidFill>
            <a:round/>
            <a:headEnd/>
            <a:tailEnd type="triangle" w="med" len="med"/>
          </a:ln>
        </p:spPr>
        <p:txBody>
          <a:bodyPr anchor="ctr">
            <a:spAutoFit/>
          </a:bodyPr>
          <a:lstStyle/>
          <a:p>
            <a:endParaRPr lang="en-US"/>
          </a:p>
        </p:txBody>
      </p:sp>
      <p:sp>
        <p:nvSpPr>
          <p:cNvPr id="18448" name="Line 14"/>
          <p:cNvSpPr>
            <a:spLocks noChangeShapeType="1"/>
          </p:cNvSpPr>
          <p:nvPr/>
        </p:nvSpPr>
        <p:spPr bwMode="auto">
          <a:xfrm>
            <a:off x="6553200" y="2590800"/>
            <a:ext cx="457200" cy="0"/>
          </a:xfrm>
          <a:prstGeom prst="line">
            <a:avLst/>
          </a:prstGeom>
          <a:noFill/>
          <a:ln w="12700" cap="sq">
            <a:solidFill>
              <a:schemeClr val="accent6"/>
            </a:solidFill>
            <a:round/>
            <a:headEnd/>
            <a:tailEnd type="triangle" w="med" len="med"/>
          </a:ln>
        </p:spPr>
        <p:txBody>
          <a:bodyPr anchor="ctr">
            <a:spAutoFit/>
          </a:bodyPr>
          <a:lstStyle/>
          <a:p>
            <a:endParaRPr lang="en-US"/>
          </a:p>
        </p:txBody>
      </p:sp>
      <p:sp>
        <p:nvSpPr>
          <p:cNvPr id="18452" name="Line 18"/>
          <p:cNvSpPr>
            <a:spLocks noChangeShapeType="1"/>
          </p:cNvSpPr>
          <p:nvPr/>
        </p:nvSpPr>
        <p:spPr bwMode="auto">
          <a:xfrm flipV="1">
            <a:off x="6096000" y="2835275"/>
            <a:ext cx="0" cy="669925"/>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8453" name="Text Box 19"/>
          <p:cNvSpPr txBox="1">
            <a:spLocks noChangeArrowheads="1"/>
          </p:cNvSpPr>
          <p:nvPr/>
        </p:nvSpPr>
        <p:spPr bwMode="auto">
          <a:xfrm>
            <a:off x="539750" y="2286000"/>
            <a:ext cx="1060450" cy="641350"/>
          </a:xfrm>
          <a:prstGeom prst="rect">
            <a:avLst/>
          </a:prstGeom>
          <a:noFill/>
          <a:ln w="12700" cap="sq" algn="ctr">
            <a:noFill/>
            <a:miter lim="800000"/>
            <a:headEnd/>
            <a:tailEnd/>
          </a:ln>
        </p:spPr>
        <p:txBody>
          <a:bodyPr wrap="none">
            <a:spAutoFit/>
          </a:bodyPr>
          <a:lstStyle/>
          <a:p>
            <a:pPr algn="ctr"/>
            <a:r>
              <a:rPr lang="en-US" sz="1800" dirty="0">
                <a:solidFill>
                  <a:schemeClr val="accent6"/>
                </a:solidFill>
                <a:latin typeface="Arial" charset="0"/>
                <a:cs typeface="Arial" charset="0"/>
              </a:rPr>
              <a:t>Plaintext</a:t>
            </a:r>
          </a:p>
          <a:p>
            <a:pPr algn="ctr"/>
            <a:r>
              <a:rPr lang="en-US" sz="1800" dirty="0">
                <a:solidFill>
                  <a:schemeClr val="accent6"/>
                </a:solidFill>
                <a:latin typeface="Arial" charset="0"/>
                <a:cs typeface="Arial" charset="0"/>
              </a:rPr>
              <a:t> (P)</a:t>
            </a:r>
          </a:p>
        </p:txBody>
      </p:sp>
      <p:sp>
        <p:nvSpPr>
          <p:cNvPr id="18454" name="Line 20"/>
          <p:cNvSpPr>
            <a:spLocks noChangeShapeType="1"/>
          </p:cNvSpPr>
          <p:nvPr/>
        </p:nvSpPr>
        <p:spPr bwMode="auto">
          <a:xfrm>
            <a:off x="3581400" y="2606675"/>
            <a:ext cx="1828800" cy="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8455" name="Text Box 21"/>
          <p:cNvSpPr txBox="1">
            <a:spLocks noChangeArrowheads="1"/>
          </p:cNvSpPr>
          <p:nvPr/>
        </p:nvSpPr>
        <p:spPr bwMode="auto">
          <a:xfrm>
            <a:off x="3810000" y="2057400"/>
            <a:ext cx="1457450" cy="523220"/>
          </a:xfrm>
          <a:prstGeom prst="rect">
            <a:avLst/>
          </a:prstGeom>
          <a:noFill/>
          <a:ln w="12700" cap="sq" algn="ctr">
            <a:noFill/>
            <a:miter lim="800000"/>
            <a:headEnd/>
            <a:tailEnd/>
          </a:ln>
        </p:spPr>
        <p:txBody>
          <a:bodyPr wrap="none">
            <a:spAutoFit/>
          </a:bodyPr>
          <a:lstStyle/>
          <a:p>
            <a:r>
              <a:rPr lang="en-US" sz="1400" b="1" dirty="0">
                <a:latin typeface="Arial" charset="0"/>
                <a:cs typeface="Arial" charset="0"/>
              </a:rPr>
              <a:t>Noisy insecure</a:t>
            </a:r>
          </a:p>
          <a:p>
            <a:r>
              <a:rPr lang="en-US" sz="1400" b="1" dirty="0">
                <a:latin typeface="Arial" charset="0"/>
                <a:cs typeface="Arial" charset="0"/>
              </a:rPr>
              <a:t>channel</a:t>
            </a:r>
          </a:p>
        </p:txBody>
      </p:sp>
      <p:sp>
        <p:nvSpPr>
          <p:cNvPr id="18456" name="Line 22"/>
          <p:cNvSpPr>
            <a:spLocks noChangeShapeType="1"/>
          </p:cNvSpPr>
          <p:nvPr/>
        </p:nvSpPr>
        <p:spPr bwMode="auto">
          <a:xfrm flipV="1">
            <a:off x="4419600" y="2606675"/>
            <a:ext cx="0" cy="1355725"/>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8457" name="Text Box 23"/>
          <p:cNvSpPr txBox="1">
            <a:spLocks noChangeArrowheads="1"/>
          </p:cNvSpPr>
          <p:nvPr/>
        </p:nvSpPr>
        <p:spPr bwMode="auto">
          <a:xfrm>
            <a:off x="2514600" y="2376488"/>
            <a:ext cx="958850" cy="366712"/>
          </a:xfrm>
          <a:prstGeom prst="rect">
            <a:avLst/>
          </a:prstGeom>
          <a:noFill/>
          <a:ln w="12700" cap="sq" algn="ctr">
            <a:noFill/>
            <a:miter lim="800000"/>
            <a:headEnd/>
            <a:tailEnd/>
          </a:ln>
        </p:spPr>
        <p:txBody>
          <a:bodyPr wrap="none">
            <a:spAutoFit/>
          </a:bodyPr>
          <a:lstStyle/>
          <a:p>
            <a:r>
              <a:rPr lang="en-US" sz="1800" dirty="0">
                <a:latin typeface="Arial" charset="0"/>
                <a:cs typeface="Arial" charset="0"/>
              </a:rPr>
              <a:t>Encrypt</a:t>
            </a:r>
          </a:p>
        </p:txBody>
      </p:sp>
      <p:sp>
        <p:nvSpPr>
          <p:cNvPr id="18458" name="Text Box 24"/>
          <p:cNvSpPr txBox="1">
            <a:spLocks noChangeArrowheads="1"/>
          </p:cNvSpPr>
          <p:nvPr/>
        </p:nvSpPr>
        <p:spPr bwMode="auto">
          <a:xfrm>
            <a:off x="5470525" y="2362200"/>
            <a:ext cx="971550" cy="366713"/>
          </a:xfrm>
          <a:prstGeom prst="rect">
            <a:avLst/>
          </a:prstGeom>
          <a:noFill/>
          <a:ln w="12700" cap="sq" algn="ctr">
            <a:noFill/>
            <a:miter lim="800000"/>
            <a:headEnd/>
            <a:tailEnd/>
          </a:ln>
        </p:spPr>
        <p:txBody>
          <a:bodyPr wrap="none">
            <a:spAutoFit/>
          </a:bodyPr>
          <a:lstStyle/>
          <a:p>
            <a:r>
              <a:rPr lang="en-US" sz="1800">
                <a:latin typeface="Arial" charset="0"/>
                <a:cs typeface="Arial" charset="0"/>
              </a:rPr>
              <a:t>Decrypt</a:t>
            </a:r>
          </a:p>
        </p:txBody>
      </p:sp>
      <p:sp>
        <p:nvSpPr>
          <p:cNvPr id="18459" name="Text Box 25"/>
          <p:cNvSpPr txBox="1">
            <a:spLocks noChangeArrowheads="1"/>
          </p:cNvSpPr>
          <p:nvPr/>
        </p:nvSpPr>
        <p:spPr bwMode="auto">
          <a:xfrm>
            <a:off x="457200" y="1447800"/>
            <a:ext cx="1377950" cy="641350"/>
          </a:xfrm>
          <a:prstGeom prst="rect">
            <a:avLst/>
          </a:prstGeom>
          <a:noFill/>
          <a:ln w="12700" cap="sq" algn="ctr">
            <a:noFill/>
            <a:miter lim="800000"/>
            <a:headEnd/>
            <a:tailEnd/>
          </a:ln>
        </p:spPr>
        <p:txBody>
          <a:bodyPr wrap="none">
            <a:spAutoFit/>
          </a:bodyPr>
          <a:lstStyle/>
          <a:p>
            <a:r>
              <a:rPr lang="en-US" sz="1800">
                <a:latin typeface="Arial" charset="0"/>
                <a:cs typeface="Arial" charset="0"/>
              </a:rPr>
              <a:t>The Sender</a:t>
            </a:r>
          </a:p>
          <a:p>
            <a:r>
              <a:rPr lang="en-US" sz="1800">
                <a:latin typeface="Arial" charset="0"/>
                <a:cs typeface="Arial" charset="0"/>
              </a:rPr>
              <a:t>Alice</a:t>
            </a:r>
          </a:p>
        </p:txBody>
      </p:sp>
      <p:sp>
        <p:nvSpPr>
          <p:cNvPr id="18460" name="Text Box 26"/>
          <p:cNvSpPr txBox="1">
            <a:spLocks noChangeArrowheads="1"/>
          </p:cNvSpPr>
          <p:nvPr/>
        </p:nvSpPr>
        <p:spPr bwMode="auto">
          <a:xfrm>
            <a:off x="6858000" y="1524000"/>
            <a:ext cx="1543050" cy="641350"/>
          </a:xfrm>
          <a:prstGeom prst="rect">
            <a:avLst/>
          </a:prstGeom>
          <a:noFill/>
          <a:ln w="12700" cap="sq" algn="ctr">
            <a:noFill/>
            <a:miter lim="800000"/>
            <a:headEnd/>
            <a:tailEnd/>
          </a:ln>
        </p:spPr>
        <p:txBody>
          <a:bodyPr wrap="none">
            <a:spAutoFit/>
          </a:bodyPr>
          <a:lstStyle/>
          <a:p>
            <a:r>
              <a:rPr lang="en-US" sz="1800">
                <a:latin typeface="Arial" charset="0"/>
                <a:cs typeface="Arial" charset="0"/>
              </a:rPr>
              <a:t>The Receiver</a:t>
            </a:r>
          </a:p>
          <a:p>
            <a:r>
              <a:rPr lang="en-US" sz="1800">
                <a:latin typeface="Arial" charset="0"/>
                <a:cs typeface="Arial" charset="0"/>
              </a:rPr>
              <a:t>Bob</a:t>
            </a:r>
          </a:p>
        </p:txBody>
      </p:sp>
      <p:sp>
        <p:nvSpPr>
          <p:cNvPr id="18461" name="Text Box 27"/>
          <p:cNvSpPr txBox="1">
            <a:spLocks noChangeArrowheads="1"/>
          </p:cNvSpPr>
          <p:nvPr/>
        </p:nvSpPr>
        <p:spPr bwMode="auto">
          <a:xfrm>
            <a:off x="7321550" y="2286000"/>
            <a:ext cx="1069524" cy="646331"/>
          </a:xfrm>
          <a:prstGeom prst="rect">
            <a:avLst/>
          </a:prstGeom>
          <a:noFill/>
          <a:ln w="12700" cap="sq" algn="ctr">
            <a:noFill/>
            <a:miter lim="800000"/>
            <a:headEnd/>
            <a:tailEnd/>
          </a:ln>
        </p:spPr>
        <p:txBody>
          <a:bodyPr wrap="none">
            <a:spAutoFit/>
          </a:bodyPr>
          <a:lstStyle/>
          <a:p>
            <a:pPr algn="ctr"/>
            <a:r>
              <a:rPr lang="en-US" sz="1800" dirty="0" smtClean="0">
                <a:solidFill>
                  <a:schemeClr val="accent6"/>
                </a:solidFill>
                <a:latin typeface="Arial" charset="0"/>
                <a:cs typeface="Arial" charset="0"/>
              </a:rPr>
              <a:t>Plaintext</a:t>
            </a:r>
            <a:endParaRPr lang="en-US" sz="1800" dirty="0">
              <a:solidFill>
                <a:schemeClr val="accent6"/>
              </a:solidFill>
              <a:latin typeface="Arial" charset="0"/>
              <a:cs typeface="Arial" charset="0"/>
            </a:endParaRPr>
          </a:p>
          <a:p>
            <a:pPr algn="ctr"/>
            <a:r>
              <a:rPr lang="en-US" sz="1800" dirty="0">
                <a:solidFill>
                  <a:schemeClr val="accent6"/>
                </a:solidFill>
                <a:latin typeface="Arial" charset="0"/>
                <a:cs typeface="Arial" charset="0"/>
              </a:rPr>
              <a:t>(P</a:t>
            </a:r>
            <a:r>
              <a:rPr lang="en-US" sz="1400" dirty="0">
                <a:solidFill>
                  <a:schemeClr val="accent6"/>
                </a:solidFill>
                <a:latin typeface="Arial" charset="0"/>
                <a:cs typeface="Arial" charset="0"/>
              </a:rPr>
              <a:t>)</a:t>
            </a:r>
          </a:p>
        </p:txBody>
      </p:sp>
      <p:sp>
        <p:nvSpPr>
          <p:cNvPr id="18466" name="Text Box 32"/>
          <p:cNvSpPr txBox="1">
            <a:spLocks noChangeArrowheads="1"/>
          </p:cNvSpPr>
          <p:nvPr/>
        </p:nvSpPr>
        <p:spPr bwMode="auto">
          <a:xfrm>
            <a:off x="304800" y="4114800"/>
            <a:ext cx="3429000" cy="1754326"/>
          </a:xfrm>
          <a:prstGeom prst="rect">
            <a:avLst/>
          </a:prstGeom>
          <a:noFill/>
          <a:ln w="9525">
            <a:noFill/>
            <a:miter lim="800000"/>
            <a:headEnd/>
            <a:tailEnd/>
          </a:ln>
        </p:spPr>
        <p:txBody>
          <a:bodyPr wrap="square">
            <a:spAutoFit/>
          </a:bodyPr>
          <a:lstStyle/>
          <a:p>
            <a:pPr algn="l" eaLnBrk="1" hangingPunct="1"/>
            <a:r>
              <a:rPr lang="en-US" sz="1800" dirty="0">
                <a:latin typeface="Arial" charset="0"/>
                <a:cs typeface="Arial" charset="0"/>
              </a:rPr>
              <a:t>Message sent is:</a:t>
            </a:r>
          </a:p>
          <a:p>
            <a:pPr lvl="1" algn="l" eaLnBrk="1" hangingPunct="1"/>
            <a:r>
              <a:rPr lang="en-US" sz="1800" dirty="0">
                <a:latin typeface="Arial" charset="0"/>
                <a:cs typeface="Arial" charset="0"/>
              </a:rPr>
              <a:t>C= E</a:t>
            </a:r>
            <a:r>
              <a:rPr lang="en-US" sz="1800" baseline="-25000" dirty="0">
                <a:latin typeface="Arial" charset="0"/>
                <a:cs typeface="Arial" charset="0"/>
              </a:rPr>
              <a:t>K1</a:t>
            </a:r>
            <a:r>
              <a:rPr lang="en-US" sz="1800" dirty="0">
                <a:latin typeface="Arial" charset="0"/>
                <a:cs typeface="Arial" charset="0"/>
              </a:rPr>
              <a:t>(P)</a:t>
            </a:r>
          </a:p>
          <a:p>
            <a:pPr algn="l" eaLnBrk="1" hangingPunct="1"/>
            <a:r>
              <a:rPr lang="en-US" sz="1800" dirty="0" smtClean="0">
                <a:latin typeface="Arial" charset="0"/>
                <a:cs typeface="Arial" charset="0"/>
              </a:rPr>
              <a:t>Decrypted </a:t>
            </a:r>
            <a:r>
              <a:rPr lang="en-US" sz="1800" dirty="0">
                <a:latin typeface="Arial" charset="0"/>
                <a:cs typeface="Arial" charset="0"/>
              </a:rPr>
              <a:t>as:</a:t>
            </a:r>
          </a:p>
          <a:p>
            <a:pPr lvl="1" algn="l" eaLnBrk="1" hangingPunct="1"/>
            <a:r>
              <a:rPr lang="en-US" sz="1800" dirty="0">
                <a:latin typeface="Arial" charset="0"/>
                <a:cs typeface="Arial" charset="0"/>
              </a:rPr>
              <a:t>P=D</a:t>
            </a:r>
            <a:r>
              <a:rPr lang="en-US" sz="1800" baseline="-25000" dirty="0">
                <a:latin typeface="Arial" charset="0"/>
                <a:cs typeface="Arial" charset="0"/>
              </a:rPr>
              <a:t>K2</a:t>
            </a:r>
            <a:r>
              <a:rPr lang="en-US" sz="1800" dirty="0">
                <a:latin typeface="Arial" charset="0"/>
                <a:cs typeface="Arial" charset="0"/>
              </a:rPr>
              <a:t>(C</a:t>
            </a:r>
            <a:r>
              <a:rPr lang="en-US" sz="1800" dirty="0" smtClean="0">
                <a:latin typeface="Arial" charset="0"/>
                <a:cs typeface="Arial" charset="0"/>
              </a:rPr>
              <a:t>)</a:t>
            </a:r>
          </a:p>
          <a:p>
            <a:pPr algn="l" eaLnBrk="1" hangingPunct="1"/>
            <a:r>
              <a:rPr lang="en-US" sz="1800" dirty="0" smtClean="0">
                <a:latin typeface="Arial" charset="0"/>
                <a:cs typeface="Arial" charset="0"/>
              </a:rPr>
              <a:t>P is called plaintext.</a:t>
            </a:r>
          </a:p>
          <a:p>
            <a:pPr algn="l" eaLnBrk="1" hangingPunct="1"/>
            <a:r>
              <a:rPr lang="en-US" sz="1800" dirty="0" smtClean="0">
                <a:latin typeface="Arial" charset="0"/>
                <a:cs typeface="Arial" charset="0"/>
              </a:rPr>
              <a:t>C is called </a:t>
            </a:r>
            <a:r>
              <a:rPr lang="en-US" sz="1800" dirty="0" err="1" smtClean="0">
                <a:latin typeface="Arial" charset="0"/>
                <a:cs typeface="Arial" charset="0"/>
              </a:rPr>
              <a:t>ciphertext</a:t>
            </a:r>
            <a:r>
              <a:rPr lang="en-US" sz="1800" dirty="0" smtClean="0">
                <a:latin typeface="Arial" charset="0"/>
                <a:cs typeface="Arial" charset="0"/>
              </a:rPr>
              <a:t>.</a:t>
            </a:r>
            <a:endParaRPr lang="en-US" sz="1800" dirty="0">
              <a:latin typeface="Arial" charset="0"/>
              <a:cs typeface="Arial" charset="0"/>
            </a:endParaRPr>
          </a:p>
        </p:txBody>
      </p:sp>
      <p:sp>
        <p:nvSpPr>
          <p:cNvPr id="18467" name="Text Box 33"/>
          <p:cNvSpPr txBox="1">
            <a:spLocks noChangeArrowheads="1"/>
          </p:cNvSpPr>
          <p:nvPr/>
        </p:nvSpPr>
        <p:spPr bwMode="auto">
          <a:xfrm>
            <a:off x="6019800" y="4114800"/>
            <a:ext cx="2698750" cy="1190625"/>
          </a:xfrm>
          <a:prstGeom prst="rect">
            <a:avLst/>
          </a:prstGeom>
          <a:noFill/>
          <a:ln w="9525">
            <a:noFill/>
            <a:miter lim="800000"/>
            <a:headEnd/>
            <a:tailEnd/>
          </a:ln>
        </p:spPr>
        <p:txBody>
          <a:bodyPr wrap="none">
            <a:spAutoFit/>
          </a:bodyPr>
          <a:lstStyle/>
          <a:p>
            <a:pPr algn="l" eaLnBrk="1" hangingPunct="1"/>
            <a:r>
              <a:rPr lang="en-US" sz="1800" dirty="0">
                <a:latin typeface="Arial" charset="0"/>
                <a:cs typeface="Arial" charset="0"/>
              </a:rPr>
              <a:t>Symmetric Key: K</a:t>
            </a:r>
            <a:r>
              <a:rPr lang="en-US" sz="1800" baseline="-25000" dirty="0">
                <a:latin typeface="Arial" charset="0"/>
                <a:cs typeface="Arial" charset="0"/>
              </a:rPr>
              <a:t>1</a:t>
            </a:r>
            <a:r>
              <a:rPr lang="en-US" sz="1800" dirty="0">
                <a:latin typeface="Arial" charset="0"/>
                <a:cs typeface="Arial" charset="0"/>
              </a:rPr>
              <a:t>=K</a:t>
            </a:r>
            <a:r>
              <a:rPr lang="en-US" sz="1800" baseline="-25000" dirty="0">
                <a:latin typeface="Arial" charset="0"/>
                <a:cs typeface="Arial" charset="0"/>
              </a:rPr>
              <a:t>2</a:t>
            </a:r>
          </a:p>
          <a:p>
            <a:pPr algn="l" eaLnBrk="1" hangingPunct="1"/>
            <a:r>
              <a:rPr lang="en-US" sz="1800" dirty="0">
                <a:latin typeface="Arial" charset="0"/>
                <a:cs typeface="Arial" charset="0"/>
              </a:rPr>
              <a:t>Public Key: K</a:t>
            </a:r>
            <a:r>
              <a:rPr lang="en-US" sz="1800" baseline="-25000" dirty="0">
                <a:latin typeface="Arial" charset="0"/>
                <a:cs typeface="Arial" charset="0"/>
              </a:rPr>
              <a:t>1</a:t>
            </a:r>
            <a:r>
              <a:rPr lang="en-US" sz="1800" dirty="0">
                <a:latin typeface="Math1Mono"/>
                <a:cs typeface="Arial" charset="0"/>
              </a:rPr>
              <a:t>¹</a:t>
            </a:r>
            <a:r>
              <a:rPr lang="en-US" sz="1800" dirty="0">
                <a:latin typeface="Arial" charset="0"/>
                <a:cs typeface="Arial" charset="0"/>
              </a:rPr>
              <a:t>K</a:t>
            </a:r>
            <a:r>
              <a:rPr lang="en-US" sz="1800" baseline="-25000" dirty="0">
                <a:latin typeface="Arial" charset="0"/>
                <a:cs typeface="Arial" charset="0"/>
              </a:rPr>
              <a:t>2</a:t>
            </a:r>
          </a:p>
          <a:p>
            <a:pPr lvl="1" algn="l" eaLnBrk="1" hangingPunct="1"/>
            <a:r>
              <a:rPr lang="en-US" sz="1800" dirty="0">
                <a:latin typeface="Arial" charset="0"/>
                <a:cs typeface="Arial" charset="0"/>
              </a:rPr>
              <a:t>K</a:t>
            </a:r>
            <a:r>
              <a:rPr lang="en-US" sz="1800" baseline="-25000" dirty="0">
                <a:latin typeface="Arial" charset="0"/>
                <a:cs typeface="Arial" charset="0"/>
              </a:rPr>
              <a:t>1</a:t>
            </a:r>
            <a:r>
              <a:rPr lang="en-US" sz="1800" dirty="0">
                <a:latin typeface="Arial" charset="0"/>
                <a:cs typeface="Arial" charset="0"/>
              </a:rPr>
              <a:t> is publicly known</a:t>
            </a:r>
          </a:p>
          <a:p>
            <a:pPr lvl="1" algn="l" eaLnBrk="1" hangingPunct="1"/>
            <a:r>
              <a:rPr lang="en-US" sz="1800" dirty="0">
                <a:latin typeface="Arial" charset="0"/>
                <a:cs typeface="Arial" charset="0"/>
              </a:rPr>
              <a:t>K</a:t>
            </a:r>
            <a:r>
              <a:rPr lang="en-US" sz="1800" baseline="-25000" dirty="0">
                <a:latin typeface="Arial" charset="0"/>
                <a:cs typeface="Arial" charset="0"/>
              </a:rPr>
              <a:t>2</a:t>
            </a:r>
            <a:r>
              <a:rPr lang="en-US" sz="1800" dirty="0">
                <a:latin typeface="Arial" charset="0"/>
                <a:cs typeface="Arial" charset="0"/>
              </a:rPr>
              <a:t> is Bob’s secret</a:t>
            </a:r>
          </a:p>
        </p:txBody>
      </p:sp>
      <p:sp>
        <p:nvSpPr>
          <p:cNvPr id="37" name="Line 18"/>
          <p:cNvSpPr>
            <a:spLocks noChangeShapeType="1"/>
          </p:cNvSpPr>
          <p:nvPr/>
        </p:nvSpPr>
        <p:spPr bwMode="auto">
          <a:xfrm flipV="1">
            <a:off x="2971800" y="2835275"/>
            <a:ext cx="0" cy="669925"/>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38" name="Oval 3"/>
          <p:cNvSpPr>
            <a:spLocks noChangeArrowheads="1"/>
          </p:cNvSpPr>
          <p:nvPr/>
        </p:nvSpPr>
        <p:spPr bwMode="auto">
          <a:xfrm>
            <a:off x="7010400" y="2209800"/>
            <a:ext cx="1752600" cy="762000"/>
          </a:xfrm>
          <a:prstGeom prst="ellipse">
            <a:avLst/>
          </a:prstGeom>
          <a:noFill/>
          <a:ln w="12700" cap="sq" algn="ctr">
            <a:solidFill>
              <a:schemeClr val="tx1"/>
            </a:solidFill>
            <a:round/>
            <a:headEnd/>
            <a:tailEnd/>
          </a:ln>
        </p:spPr>
        <p:txBody>
          <a:bodyPr anchor="ctr">
            <a:spAutoFit/>
          </a:bodyPr>
          <a:lstStyle/>
          <a:p>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 name="Slide Number Placeholder 6"/>
          <p:cNvSpPr>
            <a:spLocks noGrp="1"/>
          </p:cNvSpPr>
          <p:nvPr>
            <p:ph type="sldNum" sz="quarter" idx="12"/>
          </p:nvPr>
        </p:nvSpPr>
        <p:spPr/>
        <p:txBody>
          <a:bodyPr/>
          <a:lstStyle/>
          <a:p>
            <a:pPr>
              <a:defRPr/>
            </a:pPr>
            <a:fld id="{4ED0BBCB-B59B-444D-AA78-371CF69716FC}" type="slidenum">
              <a:rPr lang="en-US"/>
              <a:pPr>
                <a:defRPr/>
              </a:pPr>
              <a:t>20</a:t>
            </a:fld>
            <a:endParaRPr lang="en-US"/>
          </a:p>
        </p:txBody>
      </p:sp>
      <p:sp>
        <p:nvSpPr>
          <p:cNvPr id="89092" name="Rectangle 2"/>
          <p:cNvSpPr>
            <a:spLocks noGrp="1" noChangeArrowheads="1"/>
          </p:cNvSpPr>
          <p:nvPr>
            <p:ph type="title"/>
          </p:nvPr>
        </p:nvSpPr>
        <p:spPr>
          <a:xfrm>
            <a:off x="685800" y="0"/>
            <a:ext cx="7772400" cy="762000"/>
          </a:xfrm>
        </p:spPr>
        <p:txBody>
          <a:bodyPr/>
          <a:lstStyle/>
          <a:p>
            <a:r>
              <a:rPr lang="en-US" sz="3600" dirty="0" smtClean="0"/>
              <a:t>What can go wrong</a:t>
            </a:r>
          </a:p>
        </p:txBody>
      </p:sp>
      <p:sp>
        <p:nvSpPr>
          <p:cNvPr id="89093" name="Rectangle 3"/>
          <p:cNvSpPr>
            <a:spLocks noGrp="1" noChangeArrowheads="1"/>
          </p:cNvSpPr>
          <p:nvPr>
            <p:ph type="body" sz="half" idx="1"/>
          </p:nvPr>
        </p:nvSpPr>
        <p:spPr>
          <a:xfrm>
            <a:off x="381000" y="1524000"/>
            <a:ext cx="8458200" cy="4572000"/>
          </a:xfrm>
        </p:spPr>
        <p:txBody>
          <a:bodyPr/>
          <a:lstStyle/>
          <a:p>
            <a:r>
              <a:rPr lang="en-US" sz="2400" dirty="0" smtClean="0"/>
              <a:t>Key space is too small</a:t>
            </a:r>
          </a:p>
          <a:p>
            <a:r>
              <a:rPr lang="en-US" sz="2400" dirty="0" err="1" smtClean="0"/>
              <a:t>E</a:t>
            </a:r>
            <a:r>
              <a:rPr lang="en-US" sz="2400" baseline="-25000" dirty="0" err="1" smtClean="0"/>
              <a:t>k</a:t>
            </a:r>
            <a:r>
              <a:rPr lang="en-US" sz="2400" dirty="0" err="1" smtClean="0"/>
              <a:t>(x</a:t>
            </a:r>
            <a:r>
              <a:rPr lang="en-US" sz="2400" dirty="0" smtClean="0"/>
              <a:t>)= </a:t>
            </a:r>
            <a:r>
              <a:rPr lang="en-US" sz="2400" dirty="0" err="1" smtClean="0">
                <a:latin typeface="Math1Mono"/>
              </a:rPr>
              <a:t>r</a:t>
            </a:r>
            <a:r>
              <a:rPr lang="en-US" sz="2400" baseline="-25000" dirty="0" err="1" smtClean="0"/>
              <a:t>r</a:t>
            </a:r>
            <a:r>
              <a:rPr lang="en-US" sz="2400" dirty="0" smtClean="0"/>
              <a:t> </a:t>
            </a:r>
            <a:r>
              <a:rPr lang="en-US" sz="2400" dirty="0" smtClean="0">
                <a:latin typeface="Math1Mono"/>
              </a:rPr>
              <a:t>r</a:t>
            </a:r>
            <a:r>
              <a:rPr lang="en-US" sz="2400" baseline="-25000" dirty="0" smtClean="0"/>
              <a:t>r-1</a:t>
            </a:r>
            <a:r>
              <a:rPr lang="en-US" sz="2400" dirty="0" smtClean="0"/>
              <a:t> … </a:t>
            </a:r>
            <a:r>
              <a:rPr lang="en-US" sz="2400" dirty="0" smtClean="0">
                <a:latin typeface="Math1Mono"/>
              </a:rPr>
              <a:t>r</a:t>
            </a:r>
            <a:r>
              <a:rPr lang="en-US" sz="2400" baseline="-25000" dirty="0" smtClean="0"/>
              <a:t>1</a:t>
            </a:r>
            <a:r>
              <a:rPr lang="en-US" sz="2400" dirty="0" smtClean="0"/>
              <a:t>, all linear in the key bits. </a:t>
            </a:r>
          </a:p>
          <a:p>
            <a:pPr lvl="1"/>
            <a:r>
              <a:rPr lang="en-US" sz="2000" dirty="0" smtClean="0"/>
              <a:t>Resulting transformation is linear</a:t>
            </a:r>
          </a:p>
          <a:p>
            <a:pPr lvl="1"/>
            <a:r>
              <a:rPr lang="en-US" sz="2000" dirty="0" smtClean="0"/>
              <a:t>It’s easy to solve the resulting linear equations</a:t>
            </a:r>
          </a:p>
          <a:p>
            <a:pPr lvl="0"/>
            <a:r>
              <a:rPr lang="en-US" sz="2400" dirty="0" err="1" smtClean="0">
                <a:solidFill>
                  <a:srgbClr val="000000"/>
                </a:solidFill>
              </a:rPr>
              <a:t>E</a:t>
            </a:r>
            <a:r>
              <a:rPr lang="en-US" sz="2400" baseline="-25000" dirty="0" err="1" smtClean="0">
                <a:solidFill>
                  <a:srgbClr val="000000"/>
                </a:solidFill>
              </a:rPr>
              <a:t>k</a:t>
            </a:r>
            <a:r>
              <a:rPr lang="en-US" sz="2400" dirty="0" err="1" smtClean="0">
                <a:solidFill>
                  <a:srgbClr val="000000"/>
                </a:solidFill>
              </a:rPr>
              <a:t>(x</a:t>
            </a:r>
            <a:r>
              <a:rPr lang="en-US" sz="2400" dirty="0" smtClean="0">
                <a:solidFill>
                  <a:srgbClr val="000000"/>
                </a:solidFill>
              </a:rPr>
              <a:t>) </a:t>
            </a:r>
            <a:r>
              <a:rPr lang="en-US" sz="2400" dirty="0" err="1" smtClean="0">
                <a:solidFill>
                  <a:srgbClr val="000000"/>
                </a:solidFill>
              </a:rPr>
              <a:t>decomposible</a:t>
            </a:r>
            <a:r>
              <a:rPr lang="en-US" sz="2400" dirty="0" smtClean="0">
                <a:solidFill>
                  <a:srgbClr val="000000"/>
                </a:solidFill>
              </a:rPr>
              <a:t> into transformations with independent key bits</a:t>
            </a:r>
          </a:p>
          <a:p>
            <a:pPr lvl="1"/>
            <a:r>
              <a:rPr lang="en-US" sz="2000" dirty="0" smtClean="0"/>
              <a:t>E</a:t>
            </a:r>
            <a:r>
              <a:rPr lang="en-US" sz="2000" baseline="-25000" dirty="0" smtClean="0"/>
              <a:t>k1||k2</a:t>
            </a:r>
            <a:r>
              <a:rPr lang="en-US" sz="2000" dirty="0" smtClean="0"/>
              <a:t>(x)= E’</a:t>
            </a:r>
            <a:r>
              <a:rPr lang="en-US" sz="2000" baseline="-25000" dirty="0" smtClean="0"/>
              <a:t>k1</a:t>
            </a:r>
            <a:r>
              <a:rPr lang="en-US" sz="2000" dirty="0" smtClean="0"/>
              <a:t>(x)||E’’</a:t>
            </a:r>
            <a:r>
              <a:rPr lang="en-US" sz="2000" baseline="-25000" dirty="0" smtClean="0"/>
              <a:t>k2</a:t>
            </a:r>
            <a:r>
              <a:rPr lang="en-US" sz="2000" dirty="0" smtClean="0"/>
              <a:t>(x)</a:t>
            </a:r>
          </a:p>
          <a:p>
            <a:pPr lvl="0"/>
            <a:r>
              <a:rPr lang="en-US" sz="2400" dirty="0" err="1" smtClean="0">
                <a:solidFill>
                  <a:srgbClr val="000000"/>
                </a:solidFill>
              </a:rPr>
              <a:t>E</a:t>
            </a:r>
            <a:r>
              <a:rPr lang="en-US" sz="2400" baseline="-25000" dirty="0" err="1" smtClean="0">
                <a:solidFill>
                  <a:srgbClr val="000000"/>
                </a:solidFill>
              </a:rPr>
              <a:t>k</a:t>
            </a:r>
            <a:r>
              <a:rPr lang="en-US" sz="2400" dirty="0" err="1" smtClean="0">
                <a:solidFill>
                  <a:srgbClr val="000000"/>
                </a:solidFill>
              </a:rPr>
              <a:t>(x</a:t>
            </a:r>
            <a:r>
              <a:rPr lang="en-US" sz="2400" dirty="0" smtClean="0">
                <a:solidFill>
                  <a:srgbClr val="000000"/>
                </a:solidFill>
              </a:rPr>
              <a:t>) should “look” like a random permutation and the effect of </a:t>
            </a:r>
            <a:r>
              <a:rPr lang="en-US" sz="2400" dirty="0" err="1" smtClean="0">
                <a:solidFill>
                  <a:srgbClr val="000000"/>
                </a:solidFill>
              </a:rPr>
              <a:t>k</a:t>
            </a:r>
            <a:r>
              <a:rPr lang="en-US" sz="2400" dirty="0" smtClean="0">
                <a:solidFill>
                  <a:srgbClr val="000000"/>
                </a:solidFill>
              </a:rPr>
              <a:t> should “look” like it picks the random permutations </a:t>
            </a:r>
            <a:r>
              <a:rPr lang="en-US" sz="2400" dirty="0" err="1" smtClean="0">
                <a:solidFill>
                  <a:srgbClr val="000000"/>
                </a:solidFill>
              </a:rPr>
              <a:t>unpredictibly</a:t>
            </a:r>
            <a:endParaRPr lang="en-US" sz="2400" dirty="0" smtClean="0">
              <a:solidFill>
                <a:srgbClr val="000000"/>
              </a:solidFill>
            </a:endParaRPr>
          </a:p>
          <a:p>
            <a:pPr lvl="1"/>
            <a:endParaRPr lang="en-US" sz="2000" dirty="0" smtClean="0"/>
          </a:p>
          <a:p>
            <a:pPr lvl="1"/>
            <a:endParaRPr lang="en-US" sz="2000" dirty="0" smtClean="0"/>
          </a:p>
        </p:txBody>
      </p:sp>
      <p:sp>
        <p:nvSpPr>
          <p:cNvPr id="8" name="Date Placeholder 7"/>
          <p:cNvSpPr>
            <a:spLocks noGrp="1"/>
          </p:cNvSpPr>
          <p:nvPr>
            <p:ph type="dt" sz="half" idx="10"/>
          </p:nvPr>
        </p:nvSpPr>
        <p:spPr/>
        <p:txBody>
          <a:bodyPr/>
          <a:lstStyle/>
          <a:p>
            <a:pPr>
              <a:defRPr/>
            </a:pPr>
            <a:r>
              <a:rPr lang="en-US" smtClean="0"/>
              <a:t>JLM 20110204</a:t>
            </a:r>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143943D-6798-475D-98A8-0E00DBECC316}" type="slidenum">
              <a:rPr lang="en-US"/>
              <a:pPr>
                <a:defRPr/>
              </a:pPr>
              <a:t>21</a:t>
            </a:fld>
            <a:endParaRPr lang="en-US"/>
          </a:p>
        </p:txBody>
      </p:sp>
      <p:sp>
        <p:nvSpPr>
          <p:cNvPr id="74756" name="Rectangle 2"/>
          <p:cNvSpPr>
            <a:spLocks noGrp="1" noChangeArrowheads="1"/>
          </p:cNvSpPr>
          <p:nvPr>
            <p:ph type="title"/>
          </p:nvPr>
        </p:nvSpPr>
        <p:spPr>
          <a:xfrm>
            <a:off x="685800" y="76200"/>
            <a:ext cx="7772400" cy="762000"/>
          </a:xfrm>
        </p:spPr>
        <p:txBody>
          <a:bodyPr/>
          <a:lstStyle/>
          <a:p>
            <a:r>
              <a:rPr lang="en-US" sz="3600" dirty="0" smtClean="0"/>
              <a:t>DES Attacks: Exhaustive Search</a:t>
            </a:r>
          </a:p>
        </p:txBody>
      </p:sp>
      <p:sp>
        <p:nvSpPr>
          <p:cNvPr id="74757" name="Rectangle 3"/>
          <p:cNvSpPr>
            <a:spLocks noGrp="1" noChangeArrowheads="1"/>
          </p:cNvSpPr>
          <p:nvPr>
            <p:ph type="body" idx="1"/>
          </p:nvPr>
        </p:nvSpPr>
        <p:spPr>
          <a:xfrm>
            <a:off x="304800" y="1524000"/>
            <a:ext cx="8458200" cy="4648200"/>
          </a:xfrm>
        </p:spPr>
        <p:txBody>
          <a:bodyPr/>
          <a:lstStyle/>
          <a:p>
            <a:r>
              <a:rPr lang="en-US" sz="2400" dirty="0" smtClean="0"/>
              <a:t>Symmetry DES(</a:t>
            </a:r>
            <a:r>
              <a:rPr lang="en-US" sz="2400" b="1" dirty="0" smtClean="0"/>
              <a:t>k</a:t>
            </a:r>
            <a:r>
              <a:rPr lang="en-US" altLang="zh-TW" sz="2800" dirty="0" smtClean="0">
                <a:solidFill>
                  <a:srgbClr val="000000"/>
                </a:solidFill>
                <a:latin typeface="Math1Mono"/>
                <a:ea typeface="PMingLiU" pitchFamily="18" charset="-120"/>
              </a:rPr>
              <a:t>Å</a:t>
            </a:r>
            <a:r>
              <a:rPr lang="en-US" sz="2400" b="1" dirty="0" smtClean="0"/>
              <a:t>1</a:t>
            </a:r>
            <a:r>
              <a:rPr lang="en-US" sz="2400" dirty="0" smtClean="0"/>
              <a:t>, </a:t>
            </a:r>
            <a:r>
              <a:rPr lang="en-US" sz="2400" b="1" dirty="0" smtClean="0"/>
              <a:t>x</a:t>
            </a:r>
            <a:r>
              <a:rPr lang="en-US" altLang="zh-TW" sz="2800" dirty="0" smtClean="0">
                <a:solidFill>
                  <a:srgbClr val="000000"/>
                </a:solidFill>
                <a:latin typeface="Math1Mono"/>
                <a:ea typeface="PMingLiU" pitchFamily="18" charset="-120"/>
              </a:rPr>
              <a:t>Å</a:t>
            </a:r>
            <a:r>
              <a:rPr lang="en-US" sz="2400" b="1" dirty="0" smtClean="0"/>
              <a:t>1</a:t>
            </a:r>
            <a:r>
              <a:rPr lang="en-US" sz="2400" dirty="0" smtClean="0"/>
              <a:t>)=DES(</a:t>
            </a:r>
            <a:r>
              <a:rPr lang="en-US" sz="2400" b="1" dirty="0" smtClean="0"/>
              <a:t>k, x</a:t>
            </a:r>
            <a:r>
              <a:rPr lang="en-US" sz="2400" dirty="0" smtClean="0"/>
              <a:t>)</a:t>
            </a:r>
            <a:r>
              <a:rPr lang="en-US" altLang="zh-TW" sz="2800" dirty="0" smtClean="0">
                <a:solidFill>
                  <a:srgbClr val="000000"/>
                </a:solidFill>
                <a:latin typeface="Math1Mono"/>
                <a:ea typeface="PMingLiU" pitchFamily="18" charset="-120"/>
              </a:rPr>
              <a:t>Å</a:t>
            </a:r>
            <a:r>
              <a:rPr lang="en-US" sz="2400" b="1" dirty="0" smtClean="0"/>
              <a:t>1</a:t>
            </a:r>
          </a:p>
          <a:p>
            <a:r>
              <a:rPr lang="en-US" sz="2400" dirty="0" smtClean="0"/>
              <a:t>Suppose we know plain/cipher text pair (</a:t>
            </a:r>
            <a:r>
              <a:rPr lang="en-US" sz="2400" dirty="0" err="1" smtClean="0"/>
              <a:t>p,c</a:t>
            </a:r>
            <a:r>
              <a:rPr lang="en-US" sz="2400" dirty="0" smtClean="0"/>
              <a:t>)</a:t>
            </a:r>
          </a:p>
          <a:p>
            <a:pPr lvl="2">
              <a:buFontTx/>
              <a:buNone/>
            </a:pPr>
            <a:r>
              <a:rPr lang="en-US" sz="2000" dirty="0" smtClean="0">
                <a:latin typeface="Courier New" pitchFamily="49" charset="0"/>
              </a:rPr>
              <a:t>for(k=0;k&lt;2</a:t>
            </a:r>
            <a:r>
              <a:rPr lang="en-US" sz="2000" baseline="30000" dirty="0" smtClean="0">
                <a:latin typeface="Courier New" pitchFamily="49" charset="0"/>
              </a:rPr>
              <a:t>56</a:t>
            </a:r>
            <a:r>
              <a:rPr lang="en-US" sz="2000" dirty="0" smtClean="0">
                <a:latin typeface="Courier New" pitchFamily="49" charset="0"/>
              </a:rPr>
              <a:t>;k++) {</a:t>
            </a:r>
          </a:p>
          <a:p>
            <a:pPr lvl="2">
              <a:buFontTx/>
              <a:buNone/>
            </a:pPr>
            <a:r>
              <a:rPr lang="en-US" sz="2000" dirty="0" smtClean="0">
                <a:latin typeface="Courier New" pitchFamily="49" charset="0"/>
              </a:rPr>
              <a:t>	if(DES(</a:t>
            </a:r>
            <a:r>
              <a:rPr lang="en-US" sz="2000" dirty="0" err="1" smtClean="0">
                <a:latin typeface="Courier New" pitchFamily="49" charset="0"/>
              </a:rPr>
              <a:t>k,p</a:t>
            </a:r>
            <a:r>
              <a:rPr lang="en-US" sz="2000" dirty="0" smtClean="0">
                <a:latin typeface="Courier New" pitchFamily="49" charset="0"/>
              </a:rPr>
              <a:t>)==c) {</a:t>
            </a:r>
          </a:p>
          <a:p>
            <a:pPr lvl="2">
              <a:buFontTx/>
              <a:buNone/>
            </a:pPr>
            <a:r>
              <a:rPr lang="en-US" sz="2000" dirty="0" smtClean="0">
                <a:latin typeface="Courier New" pitchFamily="49" charset="0"/>
              </a:rPr>
              <a:t>		</a:t>
            </a:r>
            <a:r>
              <a:rPr lang="en-US" sz="2000" dirty="0" err="1" smtClean="0">
                <a:latin typeface="Courier New" pitchFamily="49" charset="0"/>
              </a:rPr>
              <a:t>printf</a:t>
            </a:r>
            <a:r>
              <a:rPr lang="en-US" sz="2000" dirty="0" smtClean="0">
                <a:latin typeface="Courier New" pitchFamily="49" charset="0"/>
              </a:rPr>
              <a:t>(“Key is %x\n”, k);</a:t>
            </a:r>
          </a:p>
          <a:p>
            <a:pPr lvl="2">
              <a:buFontTx/>
              <a:buNone/>
            </a:pPr>
            <a:r>
              <a:rPr lang="en-US" sz="2000" dirty="0" smtClean="0">
                <a:latin typeface="Courier New" pitchFamily="49" charset="0"/>
              </a:rPr>
              <a:t>		break;</a:t>
            </a:r>
          </a:p>
          <a:p>
            <a:pPr lvl="2">
              <a:buFontTx/>
              <a:buNone/>
            </a:pPr>
            <a:r>
              <a:rPr lang="en-US" sz="2000" dirty="0" smtClean="0">
                <a:latin typeface="Courier New" pitchFamily="49" charset="0"/>
              </a:rPr>
              <a:t>		}</a:t>
            </a:r>
          </a:p>
          <a:p>
            <a:pPr lvl="2">
              <a:buFontTx/>
              <a:buNone/>
            </a:pPr>
            <a:r>
              <a:rPr lang="en-US" sz="2000" dirty="0" smtClean="0">
                <a:latin typeface="Courier New" pitchFamily="49" charset="0"/>
              </a:rPr>
              <a:t>}</a:t>
            </a:r>
            <a:endParaRPr lang="en-US" sz="2000" b="1" dirty="0" smtClean="0">
              <a:latin typeface="Courier New" pitchFamily="49" charset="0"/>
            </a:endParaRPr>
          </a:p>
          <a:p>
            <a:r>
              <a:rPr lang="en-US" sz="2400" dirty="0" smtClean="0"/>
              <a:t>Expected number of trials (if k was chosen at random) before success: 2</a:t>
            </a:r>
            <a:r>
              <a:rPr lang="en-US" sz="2400" baseline="30000" dirty="0" smtClean="0"/>
              <a:t>55</a:t>
            </a:r>
          </a:p>
          <a:p>
            <a:pPr>
              <a:buFontTx/>
              <a:buNone/>
            </a:pPr>
            <a:endParaRPr lang="en-US" sz="1600" dirty="0" smtClean="0"/>
          </a:p>
        </p:txBody>
      </p:sp>
      <p:sp>
        <p:nvSpPr>
          <p:cNvPr id="8" name="Date Placeholder 7"/>
          <p:cNvSpPr>
            <a:spLocks noGrp="1"/>
          </p:cNvSpPr>
          <p:nvPr>
            <p:ph type="dt" sz="half" idx="10"/>
          </p:nvPr>
        </p:nvSpPr>
        <p:spPr/>
        <p:txBody>
          <a:bodyPr/>
          <a:lstStyle/>
          <a:p>
            <a:pPr>
              <a:defRPr/>
            </a:pPr>
            <a:r>
              <a:rPr lang="en-US" smtClean="0"/>
              <a:t>JLM 20110204</a:t>
            </a:r>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a:xfrm>
            <a:off x="533400" y="6096000"/>
            <a:ext cx="1905000" cy="457200"/>
          </a:xfrm>
        </p:spPr>
        <p:txBody>
          <a:bodyPr/>
          <a:lstStyle/>
          <a:p>
            <a:pPr>
              <a:defRPr/>
            </a:pPr>
            <a:r>
              <a:rPr lang="en-US" smtClean="0"/>
              <a:t>JLM 20110204</a:t>
            </a:r>
            <a:endParaRPr lang="en-US" dirty="0"/>
          </a:p>
        </p:txBody>
      </p:sp>
      <p:sp>
        <p:nvSpPr>
          <p:cNvPr id="8" name="Slide Number Placeholder 5"/>
          <p:cNvSpPr>
            <a:spLocks noGrp="1"/>
          </p:cNvSpPr>
          <p:nvPr>
            <p:ph type="sldNum" sz="quarter" idx="12"/>
          </p:nvPr>
        </p:nvSpPr>
        <p:spPr/>
        <p:txBody>
          <a:bodyPr/>
          <a:lstStyle/>
          <a:p>
            <a:pPr>
              <a:defRPr/>
            </a:pPr>
            <a:fld id="{A3D20F4D-2ABB-474D-85CF-5EDC5F3CAC8C}" type="slidenum">
              <a:rPr lang="en-US" smtClean="0"/>
              <a:pPr>
                <a:defRPr/>
              </a:pPr>
              <a:t>22</a:t>
            </a:fld>
            <a:endParaRPr lang="en-US" smtClean="0"/>
          </a:p>
        </p:txBody>
      </p:sp>
      <p:sp>
        <p:nvSpPr>
          <p:cNvPr id="62468" name="Rectangle 2"/>
          <p:cNvSpPr>
            <a:spLocks noGrp="1" noChangeArrowheads="1"/>
          </p:cNvSpPr>
          <p:nvPr>
            <p:ph type="title"/>
          </p:nvPr>
        </p:nvSpPr>
        <p:spPr>
          <a:xfrm>
            <a:off x="304800" y="152400"/>
            <a:ext cx="8534400" cy="609600"/>
          </a:xfrm>
        </p:spPr>
        <p:txBody>
          <a:bodyPr/>
          <a:lstStyle/>
          <a:p>
            <a:r>
              <a:rPr lang="en-US" sz="3600" smtClean="0"/>
              <a:t>Random mappings</a:t>
            </a:r>
          </a:p>
        </p:txBody>
      </p:sp>
      <p:sp>
        <p:nvSpPr>
          <p:cNvPr id="62469" name="Rectangle 3"/>
          <p:cNvSpPr>
            <a:spLocks noGrp="1" noChangeArrowheads="1"/>
          </p:cNvSpPr>
          <p:nvPr>
            <p:ph type="body" idx="1"/>
          </p:nvPr>
        </p:nvSpPr>
        <p:spPr>
          <a:xfrm>
            <a:off x="228600" y="1295400"/>
            <a:ext cx="8686800" cy="5029200"/>
          </a:xfrm>
        </p:spPr>
        <p:txBody>
          <a:bodyPr/>
          <a:lstStyle/>
          <a:p>
            <a:pPr>
              <a:lnSpc>
                <a:spcPct val="90000"/>
              </a:lnSpc>
            </a:pPr>
            <a:r>
              <a:rPr lang="en-US" sz="2000" dirty="0" smtClean="0"/>
              <a:t>Let</a:t>
            </a:r>
            <a:r>
              <a:rPr lang="en-US" sz="2000" dirty="0" smtClean="0">
                <a:sym typeface="StarMath"/>
              </a:rPr>
              <a:t> </a:t>
            </a:r>
            <a:r>
              <a:rPr lang="en-US" sz="2000" i="1" dirty="0" smtClean="0">
                <a:sym typeface="StarMath"/>
              </a:rPr>
              <a:t>F</a:t>
            </a:r>
            <a:r>
              <a:rPr lang="en-US" sz="2000" i="1" baseline="-25000" dirty="0" smtClean="0">
                <a:sym typeface="StarMath"/>
              </a:rPr>
              <a:t>n</a:t>
            </a:r>
            <a:r>
              <a:rPr lang="en-US" sz="2000" dirty="0" smtClean="0"/>
              <a:t> denote all functions (mappings) from a finite domain of size </a:t>
            </a:r>
            <a:r>
              <a:rPr lang="en-US" sz="2000" i="1" dirty="0" smtClean="0"/>
              <a:t>n</a:t>
            </a:r>
            <a:r>
              <a:rPr lang="en-US" sz="2000" dirty="0" smtClean="0"/>
              <a:t> to a finite co-domain of size </a:t>
            </a:r>
            <a:r>
              <a:rPr lang="en-US" sz="2000" i="1" dirty="0" smtClean="0"/>
              <a:t>n</a:t>
            </a:r>
          </a:p>
          <a:p>
            <a:pPr>
              <a:lnSpc>
                <a:spcPct val="90000"/>
              </a:lnSpc>
            </a:pPr>
            <a:r>
              <a:rPr lang="en-US" sz="2000" dirty="0" smtClean="0"/>
              <a:t>Every mapping is equally likely to be chosen, |</a:t>
            </a:r>
            <a:r>
              <a:rPr lang="en-US" sz="2000" i="1" dirty="0" smtClean="0">
                <a:sym typeface="StarMath"/>
              </a:rPr>
              <a:t>F</a:t>
            </a:r>
            <a:r>
              <a:rPr lang="en-US" sz="2000" i="1" baseline="-25000" dirty="0" smtClean="0">
                <a:sym typeface="StarMath"/>
              </a:rPr>
              <a:t>n</a:t>
            </a:r>
            <a:r>
              <a:rPr lang="en-US" sz="2000" dirty="0" smtClean="0">
                <a:sym typeface="StarMath"/>
              </a:rPr>
              <a:t>| = </a:t>
            </a:r>
            <a:r>
              <a:rPr lang="en-US" sz="2000" dirty="0" err="1" smtClean="0">
                <a:sym typeface="StarMath"/>
              </a:rPr>
              <a:t>n</a:t>
            </a:r>
            <a:r>
              <a:rPr lang="en-US" sz="2000" baseline="30000" dirty="0" err="1" smtClean="0">
                <a:sym typeface="StarMath"/>
              </a:rPr>
              <a:t>n</a:t>
            </a:r>
            <a:r>
              <a:rPr lang="en-US" sz="2000" baseline="30000" dirty="0" smtClean="0">
                <a:sym typeface="StarMath"/>
              </a:rPr>
              <a:t>  </a:t>
            </a:r>
            <a:r>
              <a:rPr lang="en-US" sz="2000" dirty="0" smtClean="0">
                <a:sym typeface="StarMath"/>
              </a:rPr>
              <a:t>the probability of choosing a particular mapping is 1/ </a:t>
            </a:r>
            <a:r>
              <a:rPr lang="en-US" sz="2000" dirty="0" err="1" smtClean="0">
                <a:sym typeface="StarMath"/>
              </a:rPr>
              <a:t>n</a:t>
            </a:r>
            <a:r>
              <a:rPr lang="en-US" sz="2000" baseline="30000" dirty="0" err="1" smtClean="0">
                <a:sym typeface="StarMath"/>
              </a:rPr>
              <a:t>n</a:t>
            </a:r>
            <a:endParaRPr lang="en-US" sz="2000" baseline="30000" dirty="0" smtClean="0">
              <a:sym typeface="StarMath"/>
            </a:endParaRPr>
          </a:p>
          <a:p>
            <a:pPr>
              <a:lnSpc>
                <a:spcPct val="90000"/>
              </a:lnSpc>
            </a:pPr>
            <a:r>
              <a:rPr lang="en-US" sz="2000" dirty="0" smtClean="0">
                <a:latin typeface="cmmi10"/>
                <a:sym typeface="StarMath"/>
              </a:rPr>
              <a:t>Example.  f </a:t>
            </a:r>
            <a:r>
              <a:rPr lang="en-US" sz="2000" dirty="0" smtClean="0">
                <a:latin typeface="cmr10"/>
                <a:sym typeface="StarMath"/>
              </a:rPr>
              <a:t>: </a:t>
            </a:r>
            <a:r>
              <a:rPr lang="en-US" sz="2000" dirty="0" smtClean="0">
                <a:latin typeface="cmsy10"/>
                <a:sym typeface="StarMath"/>
              </a:rPr>
              <a:t>{</a:t>
            </a:r>
            <a:r>
              <a:rPr lang="en-US" sz="2000" dirty="0" smtClean="0">
                <a:latin typeface="cmr10"/>
                <a:sym typeface="StarMath"/>
              </a:rPr>
              <a:t>1</a:t>
            </a:r>
            <a:r>
              <a:rPr lang="en-US" sz="2000" dirty="0" smtClean="0">
                <a:latin typeface="cmmi10"/>
                <a:sym typeface="StarMath"/>
              </a:rPr>
              <a:t>, </a:t>
            </a:r>
            <a:r>
              <a:rPr lang="en-US" sz="2000" dirty="0" smtClean="0">
                <a:latin typeface="cmr10"/>
                <a:sym typeface="StarMath"/>
              </a:rPr>
              <a:t>2</a:t>
            </a:r>
            <a:r>
              <a:rPr lang="en-US" sz="2000" dirty="0" smtClean="0">
                <a:latin typeface="cmmi10"/>
                <a:sym typeface="StarMath"/>
              </a:rPr>
              <a:t>, …, </a:t>
            </a:r>
            <a:r>
              <a:rPr lang="en-US" sz="2000" dirty="0" smtClean="0">
                <a:latin typeface="cmr10"/>
                <a:sym typeface="StarMath"/>
              </a:rPr>
              <a:t>13</a:t>
            </a:r>
            <a:r>
              <a:rPr lang="en-US" sz="2000" dirty="0" smtClean="0">
                <a:latin typeface="cmsy10"/>
                <a:sym typeface="StarMath"/>
              </a:rPr>
              <a:t>} </a:t>
            </a:r>
            <a:r>
              <a:rPr lang="en-US" sz="2000" dirty="0" smtClean="0">
                <a:latin typeface="cmsy10"/>
                <a:sym typeface="Wingdings" pitchFamily="2" charset="2"/>
              </a:rPr>
              <a:t></a:t>
            </a:r>
            <a:r>
              <a:rPr lang="en-US" sz="2000" dirty="0" smtClean="0">
                <a:latin typeface="cmsy10"/>
                <a:sym typeface="StarMath"/>
              </a:rPr>
              <a:t> {</a:t>
            </a:r>
            <a:r>
              <a:rPr lang="en-US" sz="2000" dirty="0" smtClean="0">
                <a:latin typeface="cmr10"/>
                <a:sym typeface="StarMath"/>
              </a:rPr>
              <a:t>1</a:t>
            </a:r>
            <a:r>
              <a:rPr lang="en-US" sz="2000" dirty="0" smtClean="0">
                <a:latin typeface="cmmi10"/>
                <a:sym typeface="StarMath"/>
              </a:rPr>
              <a:t>, </a:t>
            </a:r>
            <a:r>
              <a:rPr lang="en-US" sz="2000" dirty="0" smtClean="0">
                <a:latin typeface="cmr10"/>
                <a:sym typeface="StarMath"/>
              </a:rPr>
              <a:t>2</a:t>
            </a:r>
            <a:r>
              <a:rPr lang="en-US" sz="2000" dirty="0" smtClean="0">
                <a:latin typeface="cmmi10"/>
                <a:sym typeface="StarMath"/>
              </a:rPr>
              <a:t>, …, </a:t>
            </a:r>
            <a:r>
              <a:rPr lang="en-US" sz="2000" dirty="0" smtClean="0">
                <a:latin typeface="cmr10"/>
                <a:sym typeface="StarMath"/>
              </a:rPr>
              <a:t>13</a:t>
            </a:r>
            <a:r>
              <a:rPr lang="en-US" sz="2000" dirty="0" smtClean="0">
                <a:latin typeface="cmsy10"/>
                <a:sym typeface="StarMath"/>
              </a:rPr>
              <a:t>}</a:t>
            </a:r>
            <a:endParaRPr lang="en-US" sz="2000" dirty="0" smtClean="0">
              <a:latin typeface="cmmi10"/>
              <a:sym typeface="StarMath"/>
            </a:endParaRPr>
          </a:p>
          <a:p>
            <a:pPr>
              <a:lnSpc>
                <a:spcPct val="90000"/>
              </a:lnSpc>
              <a:buFontTx/>
              <a:buNone/>
            </a:pPr>
            <a:endParaRPr lang="en-US" sz="2000" dirty="0" smtClean="0">
              <a:latin typeface="cmmi10"/>
              <a:sym typeface="StarMath"/>
            </a:endParaRPr>
          </a:p>
          <a:p>
            <a:pPr>
              <a:lnSpc>
                <a:spcPct val="90000"/>
              </a:lnSpc>
              <a:buFontTx/>
              <a:buNone/>
            </a:pPr>
            <a:endParaRPr lang="en-US" sz="2000" dirty="0" smtClean="0">
              <a:latin typeface="cmmi10"/>
              <a:sym typeface="StarMath"/>
            </a:endParaRPr>
          </a:p>
          <a:p>
            <a:pPr>
              <a:lnSpc>
                <a:spcPct val="90000"/>
              </a:lnSpc>
              <a:buFontTx/>
              <a:buNone/>
            </a:pPr>
            <a:endParaRPr lang="en-US" sz="2000" dirty="0" smtClean="0">
              <a:latin typeface="cmmi10"/>
              <a:sym typeface="StarMath"/>
            </a:endParaRPr>
          </a:p>
          <a:p>
            <a:pPr>
              <a:lnSpc>
                <a:spcPct val="90000"/>
              </a:lnSpc>
              <a:buFontTx/>
              <a:buNone/>
            </a:pPr>
            <a:endParaRPr lang="en-US" sz="2000" dirty="0" smtClean="0">
              <a:latin typeface="cmmi10"/>
              <a:sym typeface="StarMath"/>
            </a:endParaRPr>
          </a:p>
          <a:p>
            <a:pPr>
              <a:lnSpc>
                <a:spcPct val="90000"/>
              </a:lnSpc>
              <a:buFontTx/>
              <a:buNone/>
            </a:pPr>
            <a:endParaRPr lang="en-US" sz="2000" dirty="0" smtClean="0">
              <a:latin typeface="cmmi10"/>
              <a:sym typeface="StarMath"/>
            </a:endParaRPr>
          </a:p>
          <a:p>
            <a:pPr>
              <a:lnSpc>
                <a:spcPct val="90000"/>
              </a:lnSpc>
            </a:pPr>
            <a:r>
              <a:rPr lang="en-US" sz="2000" dirty="0" smtClean="0">
                <a:sym typeface="StarMath"/>
              </a:rPr>
              <a:t>As </a:t>
            </a:r>
            <a:r>
              <a:rPr lang="en-US" sz="2000" dirty="0" smtClean="0">
                <a:latin typeface="cmmi10"/>
                <a:sym typeface="StarMath"/>
              </a:rPr>
              <a:t>n </a:t>
            </a:r>
            <a:r>
              <a:rPr lang="en-US" sz="2000" dirty="0" smtClean="0">
                <a:sym typeface="StarMath"/>
              </a:rPr>
              <a:t>tends to infinity, the following are expectations of some parameters associated with a random point in {</a:t>
            </a:r>
            <a:r>
              <a:rPr lang="en-US" sz="2000" dirty="0" smtClean="0">
                <a:latin typeface="cmr10"/>
                <a:sym typeface="StarMath"/>
              </a:rPr>
              <a:t>1,</a:t>
            </a:r>
            <a:r>
              <a:rPr lang="en-US" sz="2000" dirty="0" smtClean="0">
                <a:latin typeface="cmmi10"/>
                <a:sym typeface="StarMath"/>
              </a:rPr>
              <a:t> </a:t>
            </a:r>
            <a:r>
              <a:rPr lang="en-US" sz="2000" dirty="0" smtClean="0">
                <a:latin typeface="cmr10"/>
                <a:sym typeface="StarMath"/>
              </a:rPr>
              <a:t>2, …,</a:t>
            </a:r>
            <a:r>
              <a:rPr lang="en-US" sz="2000" dirty="0" smtClean="0">
                <a:latin typeface="cmmi10"/>
                <a:sym typeface="StarMath"/>
              </a:rPr>
              <a:t> n}</a:t>
            </a:r>
            <a:r>
              <a:rPr lang="en-US" sz="2000" dirty="0" smtClean="0">
                <a:latin typeface="cmsy10"/>
                <a:sym typeface="StarMath"/>
              </a:rPr>
              <a:t> </a:t>
            </a:r>
            <a:r>
              <a:rPr lang="en-US" sz="2000" dirty="0" smtClean="0">
                <a:sym typeface="StarMath"/>
              </a:rPr>
              <a:t>and a random function from </a:t>
            </a:r>
            <a:r>
              <a:rPr lang="en-US" sz="2000" dirty="0" smtClean="0">
                <a:latin typeface="cmsy10"/>
                <a:sym typeface="StarMath"/>
              </a:rPr>
              <a:t>F</a:t>
            </a:r>
            <a:r>
              <a:rPr lang="en-US" sz="2000" baseline="-25000" dirty="0" smtClean="0">
                <a:latin typeface="cmmi7"/>
                <a:sym typeface="StarMath"/>
              </a:rPr>
              <a:t>n</a:t>
            </a:r>
            <a:r>
              <a:rPr lang="en-US" sz="2000" dirty="0" smtClean="0">
                <a:sym typeface="StarMath"/>
              </a:rPr>
              <a:t>: </a:t>
            </a:r>
            <a:r>
              <a:rPr lang="en-US" sz="1800" dirty="0" smtClean="0">
                <a:sym typeface="StarMath"/>
              </a:rPr>
              <a:t>(</a:t>
            </a:r>
            <a:r>
              <a:rPr lang="en-US" sz="1800" dirty="0" err="1" smtClean="0">
                <a:sym typeface="StarMath"/>
              </a:rPr>
              <a:t>i</a:t>
            </a:r>
            <a:r>
              <a:rPr lang="en-US" sz="1800" dirty="0" smtClean="0">
                <a:sym typeface="StarMath"/>
              </a:rPr>
              <a:t>) tail length: </a:t>
            </a:r>
            <a:r>
              <a:rPr lang="en-US" sz="1800" dirty="0" smtClean="0">
                <a:cs typeface="Times New Roman" pitchFamily="18" charset="0"/>
                <a:sym typeface="StarMath"/>
              </a:rPr>
              <a:t>√(</a:t>
            </a:r>
            <a:r>
              <a:rPr lang="en-US" sz="1800" dirty="0" smtClean="0">
                <a:cs typeface="Times New Roman" pitchFamily="18" charset="0"/>
                <a:sym typeface="Symbol" pitchFamily="18" charset="2"/>
              </a:rPr>
              <a:t></a:t>
            </a:r>
            <a:r>
              <a:rPr lang="en-US" sz="1800" dirty="0" smtClean="0">
                <a:latin typeface="cmmi10"/>
                <a:sym typeface="StarMath"/>
              </a:rPr>
              <a:t>n/</a:t>
            </a:r>
            <a:r>
              <a:rPr lang="en-US" sz="1800" dirty="0" smtClean="0">
                <a:latin typeface="cmr10"/>
                <a:sym typeface="StarMath"/>
              </a:rPr>
              <a:t>8) </a:t>
            </a:r>
            <a:r>
              <a:rPr lang="en-US" sz="1800" dirty="0" smtClean="0">
                <a:sym typeface="StarMath"/>
              </a:rPr>
              <a:t>(ii) cycle length: </a:t>
            </a:r>
            <a:r>
              <a:rPr lang="en-US" sz="1800" dirty="0" smtClean="0">
                <a:cs typeface="Times New Roman" pitchFamily="18" charset="0"/>
                <a:sym typeface="StarMath"/>
              </a:rPr>
              <a:t>√( </a:t>
            </a:r>
            <a:r>
              <a:rPr lang="en-US" sz="1800" dirty="0" smtClean="0">
                <a:cs typeface="Times New Roman" pitchFamily="18" charset="0"/>
                <a:sym typeface="Symbol" pitchFamily="18" charset="2"/>
              </a:rPr>
              <a:t></a:t>
            </a:r>
            <a:r>
              <a:rPr lang="en-US" sz="1800" dirty="0" smtClean="0">
                <a:cs typeface="Times New Roman" pitchFamily="18" charset="0"/>
                <a:sym typeface="StarMath"/>
              </a:rPr>
              <a:t> </a:t>
            </a:r>
            <a:r>
              <a:rPr lang="en-US" sz="1800" dirty="0" smtClean="0">
                <a:latin typeface="cmmi10"/>
                <a:sym typeface="StarMath"/>
              </a:rPr>
              <a:t>n/</a:t>
            </a:r>
            <a:r>
              <a:rPr lang="en-US" sz="1800" dirty="0" smtClean="0">
                <a:latin typeface="cmr10"/>
                <a:sym typeface="StarMath"/>
              </a:rPr>
              <a:t>8)</a:t>
            </a:r>
            <a:r>
              <a:rPr lang="en-US" sz="1800" dirty="0" smtClean="0">
                <a:sym typeface="StarMath"/>
              </a:rPr>
              <a:t> (iii) rho-length: </a:t>
            </a:r>
            <a:r>
              <a:rPr lang="en-US" sz="1800" dirty="0" smtClean="0">
                <a:cs typeface="Times New Roman" pitchFamily="18" charset="0"/>
                <a:sym typeface="StarMath"/>
              </a:rPr>
              <a:t>√ (</a:t>
            </a:r>
            <a:r>
              <a:rPr lang="en-US" sz="1800" dirty="0" smtClean="0">
                <a:cs typeface="Times New Roman" pitchFamily="18" charset="0"/>
                <a:sym typeface="Symbol" pitchFamily="18" charset="2"/>
              </a:rPr>
              <a:t></a:t>
            </a:r>
            <a:r>
              <a:rPr lang="en-US" sz="1800" dirty="0" smtClean="0">
                <a:cs typeface="Times New Roman" pitchFamily="18" charset="0"/>
                <a:sym typeface="StarMath"/>
              </a:rPr>
              <a:t> </a:t>
            </a:r>
            <a:r>
              <a:rPr lang="en-US" sz="1800" dirty="0" smtClean="0">
                <a:latin typeface="cmmi10"/>
                <a:sym typeface="StarMath"/>
              </a:rPr>
              <a:t>n/2).</a:t>
            </a:r>
          </a:p>
        </p:txBody>
      </p:sp>
      <p:pic>
        <p:nvPicPr>
          <p:cNvPr id="62470" name="Picture 4"/>
          <p:cNvPicPr>
            <a:picLocks noChangeAspect="1" noChangeArrowheads="1"/>
          </p:cNvPicPr>
          <p:nvPr/>
        </p:nvPicPr>
        <p:blipFill>
          <a:blip r:embed="rId2" cstate="print"/>
          <a:srcRect/>
          <a:stretch>
            <a:fillRect/>
          </a:stretch>
        </p:blipFill>
        <p:spPr bwMode="auto">
          <a:xfrm>
            <a:off x="1295400" y="3360738"/>
            <a:ext cx="4678363" cy="1211262"/>
          </a:xfrm>
          <a:prstGeom prst="rect">
            <a:avLst/>
          </a:prstGeom>
          <a:noFill/>
          <a:ln w="9525">
            <a:noFill/>
            <a:miter lim="800000"/>
            <a:headEnd/>
            <a:tailEnd/>
          </a:ln>
        </p:spPr>
      </p:pic>
      <p:sp>
        <p:nvSpPr>
          <p:cNvPr id="62471" name="Text Box 5"/>
          <p:cNvSpPr txBox="1">
            <a:spLocks noChangeArrowheads="1"/>
          </p:cNvSpPr>
          <p:nvPr/>
        </p:nvSpPr>
        <p:spPr bwMode="auto">
          <a:xfrm>
            <a:off x="6477000" y="3733800"/>
            <a:ext cx="2209800" cy="487363"/>
          </a:xfrm>
          <a:prstGeom prst="rect">
            <a:avLst/>
          </a:prstGeom>
          <a:noFill/>
          <a:ln w="12700" algn="ctr">
            <a:noFill/>
            <a:miter lim="800000"/>
            <a:headEnd/>
            <a:tailEnd/>
          </a:ln>
        </p:spPr>
        <p:txBody>
          <a:bodyPr>
            <a:spAutoFit/>
          </a:bodyPr>
          <a:lstStyle/>
          <a:p>
            <a:pPr eaLnBrk="1" hangingPunct="1">
              <a:spcBef>
                <a:spcPct val="20000"/>
              </a:spcBef>
              <a:buClr>
                <a:schemeClr val="accent2"/>
              </a:buClr>
              <a:buSzPct val="80000"/>
              <a:buFont typeface="Wingdings" pitchFamily="2" charset="2"/>
              <a:buNone/>
            </a:pPr>
            <a:r>
              <a:rPr lang="en-US" sz="1200">
                <a:latin typeface="Arial" pitchFamily="34" charset="0"/>
              </a:rPr>
              <a:t>Graphic by Maithili Narasimha</a:t>
            </a:r>
          </a:p>
          <a:p>
            <a:endParaRPr lang="en-US" sz="14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685800" y="76200"/>
            <a:ext cx="7772400" cy="762000"/>
          </a:xfrm>
        </p:spPr>
        <p:txBody>
          <a:bodyPr/>
          <a:lstStyle/>
          <a:p>
            <a:r>
              <a:rPr lang="en-US" sz="3600" dirty="0" smtClean="0"/>
              <a:t>Time memory trade off (“TMTO”)</a:t>
            </a:r>
            <a:endParaRPr lang="en-US" sz="3600" dirty="0"/>
          </a:p>
        </p:txBody>
      </p:sp>
      <p:sp>
        <p:nvSpPr>
          <p:cNvPr id="218115" name="Rectangle 3"/>
          <p:cNvSpPr>
            <a:spLocks noGrp="1" noChangeArrowheads="1"/>
          </p:cNvSpPr>
          <p:nvPr>
            <p:ph type="body" idx="1"/>
          </p:nvPr>
        </p:nvSpPr>
        <p:spPr>
          <a:xfrm>
            <a:off x="457200" y="1447800"/>
            <a:ext cx="8305800" cy="4648200"/>
          </a:xfrm>
        </p:spPr>
        <p:txBody>
          <a:bodyPr/>
          <a:lstStyle/>
          <a:p>
            <a:r>
              <a:rPr lang="en-US" sz="2400" dirty="0" smtClean="0"/>
              <a:t>If we can pre-compute a table of (k, </a:t>
            </a:r>
            <a:r>
              <a:rPr lang="en-US" sz="2400" dirty="0" err="1" smtClean="0"/>
              <a:t>E</a:t>
            </a:r>
            <a:r>
              <a:rPr lang="en-US" sz="2400" baseline="-25000" dirty="0" err="1" smtClean="0"/>
              <a:t>k</a:t>
            </a:r>
            <a:r>
              <a:rPr lang="en-US" sz="2400" dirty="0" smtClean="0"/>
              <a:t>(x)) for a fixed x, then given corresponding (</a:t>
            </a:r>
            <a:r>
              <a:rPr lang="en-US" sz="2400" dirty="0" err="1" smtClean="0"/>
              <a:t>x,c</a:t>
            </a:r>
            <a:r>
              <a:rPr lang="en-US" sz="2400" dirty="0" smtClean="0"/>
              <a:t>) we can find the key in O(1) time.</a:t>
            </a:r>
            <a:endParaRPr lang="en-US" sz="2400" dirty="0"/>
          </a:p>
          <a:p>
            <a:r>
              <a:rPr lang="en-US" sz="2400" dirty="0" smtClean="0"/>
              <a:t>Trying random keys takes O(N) time (where N, usually, 2</a:t>
            </a:r>
            <a:r>
              <a:rPr lang="en-US" sz="2400" baseline="30000" dirty="0" smtClean="0"/>
              <a:t>k</a:t>
            </a:r>
            <a:r>
              <a:rPr lang="en-US" sz="2400" dirty="0" smtClean="0"/>
              <a:t>, is the number of possible keys)</a:t>
            </a:r>
            <a:endParaRPr lang="en-US" sz="2400" dirty="0"/>
          </a:p>
          <a:p>
            <a:r>
              <a:rPr lang="en-US" sz="2400" dirty="0" smtClean="0"/>
              <a:t>Can we balance </a:t>
            </a:r>
            <a:r>
              <a:rPr lang="en-US" sz="2400" dirty="0"/>
              <a:t>“memory” and “time</a:t>
            </a:r>
            <a:r>
              <a:rPr lang="en-US" sz="2400" dirty="0" smtClean="0"/>
              <a:t>” resources?</a:t>
            </a:r>
            <a:endParaRPr lang="en-US" sz="2400" dirty="0"/>
          </a:p>
          <a:p>
            <a:r>
              <a:rPr lang="en-US" sz="2400" dirty="0" smtClean="0"/>
              <a:t>It is not a 50-50 proposition.  Hellman showed we could cut the search time to O(N</a:t>
            </a:r>
            <a:r>
              <a:rPr lang="en-US" sz="2400" baseline="30000" dirty="0" smtClean="0"/>
              <a:t>(1/2)</a:t>
            </a:r>
            <a:r>
              <a:rPr lang="en-US" sz="2400" dirty="0" smtClean="0"/>
              <a:t>) by pre-computing and storing O(N</a:t>
            </a:r>
            <a:r>
              <a:rPr lang="en-US" sz="2400" baseline="30000" dirty="0" smtClean="0"/>
              <a:t>(1/2)</a:t>
            </a:r>
            <a:r>
              <a:rPr lang="en-US" sz="2400" dirty="0" smtClean="0"/>
              <a:t>) values.</a:t>
            </a:r>
            <a:endParaRPr lang="en-US" sz="2400" dirty="0"/>
          </a:p>
        </p:txBody>
      </p:sp>
      <p:sp>
        <p:nvSpPr>
          <p:cNvPr id="5" name="Slide Number Placeholder 5"/>
          <p:cNvSpPr>
            <a:spLocks noGrp="1"/>
          </p:cNvSpPr>
          <p:nvPr>
            <p:ph type="sldNum" sz="quarter" idx="12"/>
          </p:nvPr>
        </p:nvSpPr>
        <p:spPr>
          <a:xfrm>
            <a:off x="6553200" y="6248400"/>
            <a:ext cx="1905000" cy="457200"/>
          </a:xfrm>
        </p:spPr>
        <p:txBody>
          <a:bodyPr/>
          <a:lstStyle/>
          <a:p>
            <a:pPr>
              <a:defRPr/>
            </a:pPr>
            <a:fld id="{9CCC65F8-63F1-45A4-8D0F-54FA2D77622C}" type="slidenum">
              <a:rPr lang="en-US"/>
              <a:pPr>
                <a:defRPr/>
              </a:pPr>
              <a:t>23</a:t>
            </a:fld>
            <a:endParaRPr lang="en-US" dirty="0"/>
          </a:p>
        </p:txBody>
      </p:sp>
      <p:sp>
        <p:nvSpPr>
          <p:cNvPr id="7" name="Date Placeholder 6"/>
          <p:cNvSpPr>
            <a:spLocks noGrp="1"/>
          </p:cNvSpPr>
          <p:nvPr>
            <p:ph type="dt" sz="half" idx="10"/>
          </p:nvPr>
        </p:nvSpPr>
        <p:spPr>
          <a:xfrm>
            <a:off x="152400" y="6477000"/>
            <a:ext cx="1905000" cy="457200"/>
          </a:xfrm>
        </p:spPr>
        <p:txBody>
          <a:bodyPr/>
          <a:lstStyle/>
          <a:p>
            <a:pPr>
              <a:defRPr/>
            </a:pPr>
            <a:r>
              <a:rPr lang="en-US" smtClean="0"/>
              <a:t>JLM 20110204</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C6D935C-1C5E-4D46-A503-B63FAE8C127A}" type="slidenum">
              <a:rPr lang="en-US" smtClean="0"/>
              <a:pPr>
                <a:defRPr/>
              </a:pPr>
              <a:t>24</a:t>
            </a:fld>
            <a:endParaRPr lang="en-US" smtClean="0"/>
          </a:p>
        </p:txBody>
      </p:sp>
      <p:sp>
        <p:nvSpPr>
          <p:cNvPr id="58372" name="Rectangle 2"/>
          <p:cNvSpPr>
            <a:spLocks noGrp="1" noChangeArrowheads="1"/>
          </p:cNvSpPr>
          <p:nvPr>
            <p:ph type="title"/>
          </p:nvPr>
        </p:nvSpPr>
        <p:spPr>
          <a:xfrm>
            <a:off x="685800" y="76200"/>
            <a:ext cx="7772400" cy="838200"/>
          </a:xfrm>
        </p:spPr>
        <p:txBody>
          <a:bodyPr/>
          <a:lstStyle/>
          <a:p>
            <a:r>
              <a:rPr lang="en-US" sz="3600" dirty="0" smtClean="0"/>
              <a:t>Group theory and DES</a:t>
            </a:r>
          </a:p>
        </p:txBody>
      </p:sp>
      <p:sp>
        <p:nvSpPr>
          <p:cNvPr id="58373" name="Rectangle 3"/>
          <p:cNvSpPr>
            <a:spLocks noGrp="1" noChangeArrowheads="1"/>
          </p:cNvSpPr>
          <p:nvPr>
            <p:ph type="body" idx="1"/>
          </p:nvPr>
        </p:nvSpPr>
        <p:spPr>
          <a:xfrm>
            <a:off x="381000" y="1447800"/>
            <a:ext cx="8382000" cy="4419600"/>
          </a:xfrm>
        </p:spPr>
        <p:txBody>
          <a:bodyPr/>
          <a:lstStyle/>
          <a:p>
            <a:pPr marL="609600" indent="-609600"/>
            <a:r>
              <a:rPr lang="en-US" sz="2400" dirty="0" smtClean="0"/>
              <a:t>What is the minimum length of a product of involutions from a fixed set required to generate </a:t>
            </a:r>
            <a:r>
              <a:rPr lang="en-US" sz="2400" dirty="0" err="1" smtClean="0"/>
              <a:t>S</a:t>
            </a:r>
            <a:r>
              <a:rPr lang="en-US" sz="2400" baseline="-25000" dirty="0" err="1" smtClean="0"/>
              <a:t>n</a:t>
            </a:r>
            <a:r>
              <a:rPr lang="en-US" sz="2400" dirty="0" smtClean="0"/>
              <a:t>?</a:t>
            </a:r>
          </a:p>
          <a:p>
            <a:pPr marL="609600" indent="-609600"/>
            <a:r>
              <a:rPr lang="en-US" sz="2400" dirty="0" smtClean="0"/>
              <a:t>What does this have to do with the number of rounds in a cipher?</a:t>
            </a:r>
          </a:p>
          <a:p>
            <a:pPr marL="609600" indent="-609600"/>
            <a:r>
              <a:rPr lang="en-US" sz="2400" dirty="0" smtClean="0"/>
              <a:t>How does this affect the increased security by “enciphering twice” with different keys?</a:t>
            </a:r>
          </a:p>
          <a:p>
            <a:pPr marL="609600" indent="-609600"/>
            <a:r>
              <a:rPr lang="en-US" sz="2400" b="1" dirty="0" smtClean="0">
                <a:latin typeface="Arial Unicode MS" pitchFamily="34" charset="-128"/>
              </a:rPr>
              <a:t>Theorem</a:t>
            </a:r>
            <a:r>
              <a:rPr lang="en-US" sz="2400" dirty="0" smtClean="0">
                <a:latin typeface="Arial Unicode MS" pitchFamily="34" charset="-128"/>
              </a:rPr>
              <a:t> (Coppersmith and Grossman): If </a:t>
            </a:r>
            <a:r>
              <a:rPr lang="en-US" sz="2400" dirty="0" err="1" smtClean="0">
                <a:latin typeface="Math1Mono"/>
              </a:rPr>
              <a:t>s</a:t>
            </a:r>
            <a:r>
              <a:rPr lang="en-US" sz="2400" baseline="-25000" dirty="0" err="1" smtClean="0">
                <a:latin typeface="Arial Unicode MS" pitchFamily="34" charset="-128"/>
              </a:rPr>
              <a:t>K</a:t>
            </a:r>
            <a:r>
              <a:rPr lang="en-US" sz="2400" dirty="0" err="1" smtClean="0">
                <a:latin typeface="Arial Unicode MS" pitchFamily="34" charset="-128"/>
              </a:rPr>
              <a:t>(L,R</a:t>
            </a:r>
            <a:r>
              <a:rPr lang="en-US" sz="2400" dirty="0" smtClean="0">
                <a:latin typeface="Arial Unicode MS" pitchFamily="34" charset="-128"/>
              </a:rPr>
              <a:t>)= (</a:t>
            </a:r>
            <a:r>
              <a:rPr lang="en-US" sz="2400" dirty="0" err="1" smtClean="0">
                <a:latin typeface="Arial Unicode MS" pitchFamily="34" charset="-128"/>
              </a:rPr>
              <a:t>L</a:t>
            </a:r>
            <a:r>
              <a:rPr lang="en-US" altLang="zh-TW" sz="2400" dirty="0" err="1" smtClean="0">
                <a:solidFill>
                  <a:srgbClr val="000000"/>
                </a:solidFill>
                <a:latin typeface="Math1Mono"/>
                <a:ea typeface="PMingLiU" pitchFamily="18" charset="-120"/>
              </a:rPr>
              <a:t>Å</a:t>
            </a:r>
            <a:r>
              <a:rPr lang="en-US" sz="2400" dirty="0" err="1" smtClean="0">
                <a:latin typeface="Arial Unicode MS" pitchFamily="34" charset="-128"/>
              </a:rPr>
              <a:t>f(E(R)</a:t>
            </a:r>
            <a:r>
              <a:rPr lang="en-US" altLang="zh-TW" sz="2400" dirty="0" err="1" smtClean="0">
                <a:solidFill>
                  <a:srgbClr val="000000"/>
                </a:solidFill>
                <a:latin typeface="Math1Mono"/>
                <a:ea typeface="PMingLiU" pitchFamily="18" charset="-120"/>
              </a:rPr>
              <a:t>Å</a:t>
            </a:r>
            <a:r>
              <a:rPr lang="en-US" sz="2400" dirty="0" err="1" smtClean="0">
                <a:latin typeface="Arial Unicode MS" pitchFamily="34" charset="-128"/>
              </a:rPr>
              <a:t>K</a:t>
            </a:r>
            <a:r>
              <a:rPr lang="en-US" sz="2400" baseline="-25000" dirty="0" smtClean="0">
                <a:latin typeface="Arial Unicode MS" pitchFamily="34" charset="-128"/>
              </a:rPr>
              <a:t> </a:t>
            </a:r>
            <a:r>
              <a:rPr lang="en-US" sz="2400" dirty="0" smtClean="0">
                <a:latin typeface="Arial Unicode MS" pitchFamily="34" charset="-128"/>
              </a:rPr>
              <a:t>, R), &lt;</a:t>
            </a:r>
            <a:r>
              <a:rPr lang="en-US" sz="2400" dirty="0" err="1" smtClean="0">
                <a:latin typeface="Math1Mono"/>
              </a:rPr>
              <a:t>t</a:t>
            </a:r>
            <a:r>
              <a:rPr lang="en-US" sz="2400" dirty="0" smtClean="0">
                <a:latin typeface="Math1" pitchFamily="2" charset="2"/>
              </a:rPr>
              <a:t>, </a:t>
            </a:r>
            <a:r>
              <a:rPr lang="en-US" sz="2400" dirty="0" err="1" smtClean="0">
                <a:latin typeface="Math1Mono"/>
              </a:rPr>
              <a:t>s</a:t>
            </a:r>
            <a:r>
              <a:rPr lang="en-US" sz="2400" baseline="-25000" dirty="0" err="1" smtClean="0">
                <a:latin typeface="Arial Unicode MS" pitchFamily="34" charset="-128"/>
              </a:rPr>
              <a:t>K</a:t>
            </a:r>
            <a:r>
              <a:rPr lang="en-US" sz="2400" dirty="0" smtClean="0">
                <a:latin typeface="Arial Unicode MS" pitchFamily="34" charset="-128"/>
              </a:rPr>
              <a:t>&gt;= A</a:t>
            </a:r>
            <a:r>
              <a:rPr lang="en-US" sz="2400" baseline="-25000" dirty="0" smtClean="0">
                <a:latin typeface="Arial Unicode MS" pitchFamily="34" charset="-128"/>
              </a:rPr>
              <a:t>N</a:t>
            </a:r>
            <a:r>
              <a:rPr lang="en-US" sz="2400" dirty="0" smtClean="0">
                <a:latin typeface="Arial Unicode MS" pitchFamily="34" charset="-128"/>
              </a:rPr>
              <a:t>, N= 2</a:t>
            </a:r>
            <a:r>
              <a:rPr lang="en-US" sz="2400" baseline="30000" dirty="0" smtClean="0">
                <a:latin typeface="Arial Unicode MS" pitchFamily="34" charset="-128"/>
              </a:rPr>
              <a:t>n</a:t>
            </a:r>
            <a:r>
              <a:rPr lang="en-US" sz="2400" dirty="0" smtClean="0">
                <a:latin typeface="Arial Unicode MS" pitchFamily="34" charset="-128"/>
              </a:rPr>
              <a:t>.</a:t>
            </a:r>
          </a:p>
          <a:p>
            <a:pPr marL="609600" indent="-609600"/>
            <a:r>
              <a:rPr lang="en-US" sz="2400" dirty="0" smtClean="0">
                <a:latin typeface="Arial Unicode MS" pitchFamily="34" charset="-128"/>
              </a:rPr>
              <a:t>Note (</a:t>
            </a:r>
            <a:r>
              <a:rPr lang="en-US" sz="2400" dirty="0" err="1" smtClean="0">
                <a:latin typeface="Arial Unicode MS" pitchFamily="34" charset="-128"/>
              </a:rPr>
              <a:t>Netto</a:t>
            </a:r>
            <a:r>
              <a:rPr lang="en-US" sz="2400" dirty="0" smtClean="0">
                <a:latin typeface="Arial Unicode MS" pitchFamily="34" charset="-128"/>
              </a:rPr>
              <a:t>): If a and b are chosen at random from </a:t>
            </a:r>
            <a:r>
              <a:rPr lang="en-US" sz="2400" dirty="0" err="1" smtClean="0">
                <a:latin typeface="Arial Unicode MS" pitchFamily="34" charset="-128"/>
              </a:rPr>
              <a:t>S</a:t>
            </a:r>
            <a:r>
              <a:rPr lang="en-US" sz="2400" baseline="-25000" dirty="0" err="1" smtClean="0">
                <a:latin typeface="Arial Unicode MS" pitchFamily="34" charset="-128"/>
              </a:rPr>
              <a:t>n</a:t>
            </a:r>
            <a:r>
              <a:rPr lang="en-US" sz="2400" dirty="0" smtClean="0">
                <a:latin typeface="Arial Unicode MS" pitchFamily="34" charset="-128"/>
              </a:rPr>
              <a:t> there is a good chance (~¾) that &lt;</a:t>
            </a:r>
            <a:r>
              <a:rPr lang="en-US" sz="2400" dirty="0" err="1" smtClean="0">
                <a:latin typeface="Arial Unicode MS" pitchFamily="34" charset="-128"/>
              </a:rPr>
              <a:t>a,b</a:t>
            </a:r>
            <a:r>
              <a:rPr lang="en-US" sz="2400" dirty="0" smtClean="0">
                <a:latin typeface="Arial Unicode MS" pitchFamily="34" charset="-128"/>
              </a:rPr>
              <a:t>&gt;= A</a:t>
            </a:r>
            <a:r>
              <a:rPr lang="en-US" sz="2400" baseline="-25000" dirty="0" smtClean="0">
                <a:latin typeface="Arial Unicode MS" pitchFamily="34" charset="-128"/>
              </a:rPr>
              <a:t>n</a:t>
            </a:r>
            <a:r>
              <a:rPr lang="en-US" sz="2400" dirty="0" smtClean="0">
                <a:latin typeface="Arial Unicode MS" pitchFamily="34" charset="-128"/>
              </a:rPr>
              <a:t> or </a:t>
            </a:r>
            <a:r>
              <a:rPr lang="en-US" sz="2400" dirty="0" err="1" smtClean="0">
                <a:latin typeface="Arial Unicode MS" pitchFamily="34" charset="-128"/>
              </a:rPr>
              <a:t>S</a:t>
            </a:r>
            <a:r>
              <a:rPr lang="en-US" sz="2400" baseline="-25000" dirty="0" err="1" smtClean="0">
                <a:latin typeface="Arial Unicode MS" pitchFamily="34" charset="-128"/>
              </a:rPr>
              <a:t>n</a:t>
            </a:r>
            <a:r>
              <a:rPr lang="en-US" sz="2400" baseline="-25000" dirty="0" smtClean="0">
                <a:latin typeface="Arial Unicode MS" pitchFamily="34" charset="-128"/>
              </a:rPr>
              <a:t> </a:t>
            </a:r>
            <a:r>
              <a:rPr lang="en-US" sz="2400" dirty="0" smtClean="0">
                <a:latin typeface="Arial Unicode MS" pitchFamily="34" charset="-128"/>
              </a:rPr>
              <a:t>.</a:t>
            </a:r>
            <a:endParaRPr lang="en-US" sz="2400" baseline="-25000" dirty="0" smtClean="0">
              <a:latin typeface="Arial Unicode MS" pitchFamily="34" charset="-128"/>
            </a:endParaRPr>
          </a:p>
          <a:p>
            <a:pPr marL="609600" indent="-609600"/>
            <a:endParaRPr lang="en-US" sz="2400" dirty="0" smtClean="0"/>
          </a:p>
        </p:txBody>
      </p:sp>
      <p:sp>
        <p:nvSpPr>
          <p:cNvPr id="8" name="Date Placeholder 7"/>
          <p:cNvSpPr>
            <a:spLocks noGrp="1"/>
          </p:cNvSpPr>
          <p:nvPr>
            <p:ph type="dt" sz="half" idx="10"/>
          </p:nvPr>
        </p:nvSpPr>
        <p:spPr>
          <a:xfrm>
            <a:off x="152400" y="6400800"/>
            <a:ext cx="1905000" cy="457200"/>
          </a:xfrm>
        </p:spPr>
        <p:txBody>
          <a:bodyPr/>
          <a:lstStyle/>
          <a:p>
            <a:pPr>
              <a:defRPr/>
            </a:pPr>
            <a:r>
              <a:rPr lang="en-US" smtClean="0"/>
              <a:t>JLM 20110204</a:t>
            </a:r>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7DDE02A-4612-4289-B4C0-C2D0270E423D}" type="slidenum">
              <a:rPr lang="en-US"/>
              <a:pPr>
                <a:defRPr/>
              </a:pPr>
              <a:t>25</a:t>
            </a:fld>
            <a:endParaRPr lang="en-US"/>
          </a:p>
        </p:txBody>
      </p:sp>
      <p:sp>
        <p:nvSpPr>
          <p:cNvPr id="78852" name="Rectangle 2"/>
          <p:cNvSpPr>
            <a:spLocks noGrp="1" noChangeArrowheads="1"/>
          </p:cNvSpPr>
          <p:nvPr>
            <p:ph type="title"/>
          </p:nvPr>
        </p:nvSpPr>
        <p:spPr>
          <a:xfrm>
            <a:off x="685800" y="76200"/>
            <a:ext cx="7772400" cy="762000"/>
          </a:xfrm>
        </p:spPr>
        <p:txBody>
          <a:bodyPr/>
          <a:lstStyle/>
          <a:p>
            <a:r>
              <a:rPr lang="en-US" sz="3600" dirty="0" smtClean="0"/>
              <a:t>Weak Keys</a:t>
            </a:r>
          </a:p>
        </p:txBody>
      </p:sp>
      <p:sp>
        <p:nvSpPr>
          <p:cNvPr id="78853" name="Rectangle 3"/>
          <p:cNvSpPr>
            <a:spLocks noGrp="1" noChangeArrowheads="1"/>
          </p:cNvSpPr>
          <p:nvPr>
            <p:ph type="body" idx="1"/>
          </p:nvPr>
        </p:nvSpPr>
        <p:spPr>
          <a:xfrm>
            <a:off x="381000" y="1143000"/>
            <a:ext cx="8458200" cy="4648200"/>
          </a:xfrm>
        </p:spPr>
        <p:txBody>
          <a:bodyPr/>
          <a:lstStyle/>
          <a:p>
            <a:r>
              <a:rPr lang="en-US" sz="2400" dirty="0" smtClean="0"/>
              <a:t>DES has:</a:t>
            </a:r>
          </a:p>
          <a:p>
            <a:pPr lvl="1"/>
            <a:r>
              <a:rPr lang="en-US" sz="2000" dirty="0" smtClean="0"/>
              <a:t>Four weak keys </a:t>
            </a:r>
            <a:r>
              <a:rPr lang="en-US" sz="2000" i="1" dirty="0" smtClean="0"/>
              <a:t>k</a:t>
            </a:r>
            <a:r>
              <a:rPr lang="en-US" sz="2000" dirty="0" smtClean="0"/>
              <a:t> for which </a:t>
            </a:r>
            <a:r>
              <a:rPr lang="en-US" sz="2000" i="1" dirty="0" err="1" smtClean="0"/>
              <a:t>E</a:t>
            </a:r>
            <a:r>
              <a:rPr lang="en-US" sz="2000" i="1" baseline="-30000" dirty="0" err="1" smtClean="0"/>
              <a:t>k</a:t>
            </a:r>
            <a:r>
              <a:rPr lang="en-US" sz="2000" dirty="0" smtClean="0"/>
              <a:t>(</a:t>
            </a:r>
            <a:r>
              <a:rPr lang="en-US" sz="2000" i="1" dirty="0" err="1" smtClean="0"/>
              <a:t>E</a:t>
            </a:r>
            <a:r>
              <a:rPr lang="en-US" sz="2000" i="1" baseline="-30000" dirty="0" err="1" smtClean="0"/>
              <a:t>k</a:t>
            </a:r>
            <a:r>
              <a:rPr lang="en-US" sz="2000" dirty="0" smtClean="0"/>
              <a:t>(</a:t>
            </a:r>
            <a:r>
              <a:rPr lang="en-US" sz="2000" i="1" dirty="0" smtClean="0"/>
              <a:t>m</a:t>
            </a:r>
            <a:r>
              <a:rPr lang="en-US" sz="2000" dirty="0" smtClean="0"/>
              <a:t>))= </a:t>
            </a:r>
            <a:r>
              <a:rPr lang="en-US" sz="2000" i="1" dirty="0" smtClean="0"/>
              <a:t>m</a:t>
            </a:r>
            <a:r>
              <a:rPr lang="en-US" sz="2000" dirty="0" smtClean="0"/>
              <a:t>.</a:t>
            </a:r>
          </a:p>
          <a:p>
            <a:pPr lvl="1"/>
            <a:r>
              <a:rPr lang="en-US" sz="2000" dirty="0" smtClean="0"/>
              <a:t>Twelve semi-weak keys which come in pairs </a:t>
            </a:r>
            <a:r>
              <a:rPr lang="en-US" sz="2000" i="1" dirty="0" smtClean="0"/>
              <a:t>k</a:t>
            </a:r>
            <a:r>
              <a:rPr lang="en-US" sz="2000" baseline="-30000" dirty="0" smtClean="0"/>
              <a:t>1</a:t>
            </a:r>
            <a:r>
              <a:rPr lang="en-US" sz="2000" dirty="0" smtClean="0"/>
              <a:t> and </a:t>
            </a:r>
            <a:r>
              <a:rPr lang="en-US" sz="2000" i="1" dirty="0" smtClean="0"/>
              <a:t>k</a:t>
            </a:r>
            <a:r>
              <a:rPr lang="en-US" sz="2000" baseline="-30000" dirty="0" smtClean="0"/>
              <a:t>2</a:t>
            </a:r>
            <a:r>
              <a:rPr lang="en-US" sz="2000" dirty="0" smtClean="0"/>
              <a:t> and are such that </a:t>
            </a:r>
            <a:r>
              <a:rPr lang="en-US" sz="2000" i="1" dirty="0" smtClean="0"/>
              <a:t>E</a:t>
            </a:r>
            <a:r>
              <a:rPr lang="en-US" sz="2000" i="1" baseline="-30000" dirty="0" smtClean="0"/>
              <a:t>k</a:t>
            </a:r>
            <a:r>
              <a:rPr lang="en-US" sz="2000" baseline="-30000" dirty="0" smtClean="0"/>
              <a:t>1</a:t>
            </a:r>
            <a:r>
              <a:rPr lang="en-US" sz="2000" dirty="0" smtClean="0"/>
              <a:t>(</a:t>
            </a:r>
            <a:r>
              <a:rPr lang="en-US" sz="2000" i="1" dirty="0" smtClean="0"/>
              <a:t>E</a:t>
            </a:r>
            <a:r>
              <a:rPr lang="en-US" sz="2000" i="1" baseline="-30000" dirty="0" smtClean="0"/>
              <a:t>k</a:t>
            </a:r>
            <a:r>
              <a:rPr lang="en-US" sz="2000" baseline="-30000" dirty="0" smtClean="0"/>
              <a:t>2</a:t>
            </a:r>
            <a:r>
              <a:rPr lang="en-US" sz="2000" dirty="0" smtClean="0"/>
              <a:t>(</a:t>
            </a:r>
            <a:r>
              <a:rPr lang="en-US" sz="2000" i="1" dirty="0" smtClean="0"/>
              <a:t>m</a:t>
            </a:r>
            <a:r>
              <a:rPr lang="en-US" sz="2000" dirty="0" smtClean="0"/>
              <a:t>))= </a:t>
            </a:r>
            <a:r>
              <a:rPr lang="en-US" sz="2000" i="1" dirty="0" smtClean="0"/>
              <a:t>m</a:t>
            </a:r>
            <a:r>
              <a:rPr lang="en-US" sz="2000" dirty="0" smtClean="0"/>
              <a:t>. </a:t>
            </a:r>
            <a:br>
              <a:rPr lang="en-US" sz="2000" dirty="0" smtClean="0"/>
            </a:br>
            <a:endParaRPr lang="en-US" sz="2000" dirty="0" smtClean="0"/>
          </a:p>
          <a:p>
            <a:pPr lvl="1"/>
            <a:r>
              <a:rPr lang="en-US" sz="2000" dirty="0" smtClean="0"/>
              <a:t>Weak keys are due to “key schedule” algorithm</a:t>
            </a:r>
          </a:p>
          <a:p>
            <a:r>
              <a:rPr lang="en-US" sz="2400" dirty="0" smtClean="0"/>
              <a:t>How they arise:</a:t>
            </a:r>
          </a:p>
          <a:p>
            <a:pPr lvl="1"/>
            <a:r>
              <a:rPr lang="en-US" sz="2000" dirty="0" smtClean="0"/>
              <a:t>A 28 bit quantity has potential symmetries of period 1, 2, 4, 7, and 14.</a:t>
            </a:r>
          </a:p>
          <a:p>
            <a:pPr lvl="1"/>
            <a:r>
              <a:rPr lang="en-US" sz="2000" dirty="0" smtClean="0"/>
              <a:t>Suppose each of C</a:t>
            </a:r>
            <a:r>
              <a:rPr lang="en-US" sz="2000" baseline="-25000" dirty="0" smtClean="0"/>
              <a:t>0</a:t>
            </a:r>
            <a:r>
              <a:rPr lang="en-US" sz="2000" dirty="0" smtClean="0"/>
              <a:t> and D</a:t>
            </a:r>
            <a:r>
              <a:rPr lang="en-US" sz="2000" baseline="-25000" dirty="0" smtClean="0"/>
              <a:t>0</a:t>
            </a:r>
            <a:r>
              <a:rPr lang="en-US" sz="2000" dirty="0" smtClean="0"/>
              <a:t> has a symmetry of period 1; for example C</a:t>
            </a:r>
            <a:r>
              <a:rPr lang="en-US" sz="2000" baseline="-25000" dirty="0" smtClean="0"/>
              <a:t>0</a:t>
            </a:r>
            <a:r>
              <a:rPr lang="en-US" sz="2000" dirty="0" smtClean="0"/>
              <a:t> =0x0000000, D</a:t>
            </a:r>
            <a:r>
              <a:rPr lang="en-US" sz="2000" baseline="-25000" dirty="0" smtClean="0"/>
              <a:t>0</a:t>
            </a:r>
            <a:r>
              <a:rPr lang="en-US" sz="2000" dirty="0" smtClean="0"/>
              <a:t>= 0x1111111.  We can easily figure out a master key (K) that produces such a C</a:t>
            </a:r>
            <a:r>
              <a:rPr lang="en-US" sz="2000" baseline="-25000" dirty="0" smtClean="0"/>
              <a:t>0</a:t>
            </a:r>
            <a:r>
              <a:rPr lang="en-US" sz="2000" dirty="0" smtClean="0"/>
              <a:t> and D</a:t>
            </a:r>
            <a:r>
              <a:rPr lang="en-US" sz="2000" baseline="-25000" dirty="0" smtClean="0"/>
              <a:t>0</a:t>
            </a:r>
            <a:r>
              <a:rPr lang="en-US" sz="2000" dirty="0" smtClean="0"/>
              <a:t>.</a:t>
            </a:r>
            <a:endParaRPr lang="en-US" sz="1600" dirty="0" smtClean="0"/>
          </a:p>
          <a:p>
            <a:pPr>
              <a:buFontTx/>
              <a:buNone/>
            </a:pPr>
            <a:endParaRPr lang="en-US" sz="1400" dirty="0" smtClean="0"/>
          </a:p>
        </p:txBody>
      </p:sp>
      <p:sp>
        <p:nvSpPr>
          <p:cNvPr id="8" name="Date Placeholder 7"/>
          <p:cNvSpPr>
            <a:spLocks noGrp="1"/>
          </p:cNvSpPr>
          <p:nvPr>
            <p:ph type="dt" sz="half" idx="10"/>
          </p:nvPr>
        </p:nvSpPr>
        <p:spPr/>
        <p:txBody>
          <a:bodyPr/>
          <a:lstStyle/>
          <a:p>
            <a:pPr>
              <a:defRPr/>
            </a:pPr>
            <a:r>
              <a:rPr lang="en-US" smtClean="0"/>
              <a:t>JLM 20110204</a:t>
            </a:r>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304C513-305C-4177-A865-35C0F34086C6}" type="slidenum">
              <a:rPr lang="en-US"/>
              <a:pPr>
                <a:defRPr/>
              </a:pPr>
              <a:t>26</a:t>
            </a:fld>
            <a:endParaRPr lang="en-US"/>
          </a:p>
        </p:txBody>
      </p:sp>
      <p:sp>
        <p:nvSpPr>
          <p:cNvPr id="40964" name="Rectangle 2"/>
          <p:cNvSpPr>
            <a:spLocks noGrp="1" noChangeArrowheads="1"/>
          </p:cNvSpPr>
          <p:nvPr>
            <p:ph type="title"/>
          </p:nvPr>
        </p:nvSpPr>
        <p:spPr>
          <a:xfrm>
            <a:off x="685800" y="0"/>
            <a:ext cx="7772400" cy="762000"/>
          </a:xfrm>
        </p:spPr>
        <p:txBody>
          <a:bodyPr/>
          <a:lstStyle/>
          <a:p>
            <a:r>
              <a:rPr lang="en-US" sz="3600" dirty="0" err="1" smtClean="0"/>
              <a:t>Feistel</a:t>
            </a:r>
            <a:r>
              <a:rPr lang="en-US" sz="3600" dirty="0" smtClean="0"/>
              <a:t> Ciphers defeat simple attacks</a:t>
            </a:r>
          </a:p>
        </p:txBody>
      </p:sp>
      <p:sp>
        <p:nvSpPr>
          <p:cNvPr id="40965" name="Rectangle 3"/>
          <p:cNvSpPr>
            <a:spLocks noGrp="1" noChangeArrowheads="1"/>
          </p:cNvSpPr>
          <p:nvPr>
            <p:ph type="body" idx="1"/>
          </p:nvPr>
        </p:nvSpPr>
        <p:spPr>
          <a:xfrm>
            <a:off x="381000" y="1219200"/>
            <a:ext cx="8534400" cy="4724400"/>
          </a:xfrm>
        </p:spPr>
        <p:txBody>
          <a:bodyPr/>
          <a:lstStyle/>
          <a:p>
            <a:pPr>
              <a:lnSpc>
                <a:spcPct val="90000"/>
              </a:lnSpc>
            </a:pPr>
            <a:r>
              <a:rPr lang="en-US" sz="2400" dirty="0" smtClean="0"/>
              <a:t>After 4 to 6 rounds to get flat statistics.</a:t>
            </a:r>
          </a:p>
          <a:p>
            <a:pPr>
              <a:lnSpc>
                <a:spcPct val="90000"/>
              </a:lnSpc>
            </a:pPr>
            <a:r>
              <a:rPr lang="en-US" sz="2400" dirty="0" smtClean="0"/>
              <a:t>Parallel system attack</a:t>
            </a:r>
          </a:p>
          <a:p>
            <a:pPr lvl="1">
              <a:lnSpc>
                <a:spcPct val="90000"/>
              </a:lnSpc>
            </a:pPr>
            <a:r>
              <a:rPr lang="en-US" sz="2000" dirty="0" smtClean="0"/>
              <a:t>Solve for key bits or constrain key bits</a:t>
            </a:r>
          </a:p>
          <a:p>
            <a:pPr lvl="2">
              <a:lnSpc>
                <a:spcPct val="90000"/>
              </a:lnSpc>
              <a:buFontTx/>
              <a:buNone/>
            </a:pPr>
            <a:r>
              <a:rPr lang="en-US" sz="2000" dirty="0" err="1" smtClean="0"/>
              <a:t>k</a:t>
            </a:r>
            <a:r>
              <a:rPr lang="en-US" sz="2000" baseline="-25000" dirty="0" err="1" smtClean="0"/>
              <a:t>i</a:t>
            </a:r>
            <a:r>
              <a:rPr lang="en-US" sz="2000" baseline="-25000" dirty="0" smtClean="0"/>
              <a:t>(1)</a:t>
            </a:r>
            <a:r>
              <a:rPr lang="en-US" sz="2000" dirty="0" smtClean="0"/>
              <a:t>= a</a:t>
            </a:r>
            <a:r>
              <a:rPr lang="en-US" sz="2000" baseline="-25000" dirty="0" smtClean="0"/>
              <a:t>11</a:t>
            </a:r>
            <a:r>
              <a:rPr lang="en-US" sz="2000" dirty="0" smtClean="0"/>
              <a:t>(K)p</a:t>
            </a:r>
            <a:r>
              <a:rPr lang="en-US" sz="2000" baseline="-25000" dirty="0" smtClean="0"/>
              <a:t>1 </a:t>
            </a:r>
            <a:r>
              <a:rPr lang="en-US" sz="2000" dirty="0" smtClean="0"/>
              <a:t>c</a:t>
            </a:r>
            <a:r>
              <a:rPr lang="en-US" sz="2000" baseline="-25000" dirty="0" smtClean="0"/>
              <a:t>1 </a:t>
            </a:r>
            <a:r>
              <a:rPr lang="en-US" sz="2000" dirty="0" smtClean="0"/>
              <a:t>+ a</a:t>
            </a:r>
            <a:r>
              <a:rPr lang="en-US" sz="2000" baseline="-25000" dirty="0" smtClean="0"/>
              <a:t>12</a:t>
            </a:r>
            <a:r>
              <a:rPr lang="en-US" sz="2000" dirty="0" smtClean="0"/>
              <a:t>(K)p</a:t>
            </a:r>
            <a:r>
              <a:rPr lang="en-US" sz="2000" baseline="-25000" dirty="0" smtClean="0"/>
              <a:t>2 </a:t>
            </a:r>
            <a:r>
              <a:rPr lang="en-US" sz="2000" dirty="0" smtClean="0"/>
              <a:t>c</a:t>
            </a:r>
            <a:r>
              <a:rPr lang="en-US" sz="2000" baseline="-25000" dirty="0" smtClean="0"/>
              <a:t>1 </a:t>
            </a:r>
            <a:r>
              <a:rPr lang="en-US" sz="2000" dirty="0" smtClean="0"/>
              <a:t>+…+ a</a:t>
            </a:r>
            <a:r>
              <a:rPr lang="en-US" sz="2000" baseline="-25000" dirty="0" smtClean="0"/>
              <a:t>1N</a:t>
            </a:r>
            <a:r>
              <a:rPr lang="en-US" sz="2000" dirty="0" smtClean="0"/>
              <a:t>(K)</a:t>
            </a:r>
            <a:r>
              <a:rPr lang="en-US" sz="2000" dirty="0" err="1" smtClean="0"/>
              <a:t>p</a:t>
            </a:r>
            <a:r>
              <a:rPr lang="en-US" sz="2000" baseline="-25000" dirty="0" err="1" smtClean="0"/>
              <a:t>n</a:t>
            </a:r>
            <a:r>
              <a:rPr lang="en-US" sz="2000" dirty="0" err="1" smtClean="0"/>
              <a:t>c</a:t>
            </a:r>
            <a:r>
              <a:rPr lang="en-US" sz="2000" baseline="-25000" dirty="0" err="1" smtClean="0"/>
              <a:t>n</a:t>
            </a:r>
            <a:endParaRPr lang="en-US" sz="2000" baseline="-25000" dirty="0" smtClean="0"/>
          </a:p>
          <a:p>
            <a:pPr lvl="2">
              <a:lnSpc>
                <a:spcPct val="90000"/>
              </a:lnSpc>
              <a:buFontTx/>
              <a:buNone/>
            </a:pPr>
            <a:r>
              <a:rPr lang="en-US" sz="2000" baseline="-25000" dirty="0" smtClean="0"/>
              <a:t>	</a:t>
            </a:r>
            <a:r>
              <a:rPr lang="en-US" sz="2000" dirty="0" smtClean="0"/>
              <a:t>…            …            …           …</a:t>
            </a:r>
          </a:p>
          <a:p>
            <a:pPr lvl="2">
              <a:lnSpc>
                <a:spcPct val="90000"/>
              </a:lnSpc>
              <a:buFontTx/>
              <a:buNone/>
            </a:pPr>
            <a:r>
              <a:rPr lang="en-US" sz="2000" dirty="0" err="1" smtClean="0"/>
              <a:t>k</a:t>
            </a:r>
            <a:r>
              <a:rPr lang="en-US" sz="2000" baseline="-25000" dirty="0" err="1" smtClean="0"/>
              <a:t>i</a:t>
            </a:r>
            <a:r>
              <a:rPr lang="en-US" sz="2000" baseline="-25000" dirty="0" smtClean="0"/>
              <a:t>(m)</a:t>
            </a:r>
            <a:r>
              <a:rPr lang="en-US" sz="2000" dirty="0" smtClean="0"/>
              <a:t>= a</a:t>
            </a:r>
            <a:r>
              <a:rPr lang="en-US" sz="2000" baseline="-25000" dirty="0" smtClean="0"/>
              <a:t>m1</a:t>
            </a:r>
            <a:r>
              <a:rPr lang="en-US" sz="2000" dirty="0" smtClean="0"/>
              <a:t>(K)p</a:t>
            </a:r>
            <a:r>
              <a:rPr lang="en-US" sz="2000" baseline="-25000" dirty="0" smtClean="0"/>
              <a:t>1 </a:t>
            </a:r>
            <a:r>
              <a:rPr lang="en-US" sz="2000" dirty="0" smtClean="0"/>
              <a:t>c</a:t>
            </a:r>
            <a:r>
              <a:rPr lang="en-US" sz="2000" baseline="-25000" dirty="0" smtClean="0"/>
              <a:t>1 </a:t>
            </a:r>
            <a:r>
              <a:rPr lang="en-US" sz="2000" dirty="0" smtClean="0"/>
              <a:t>+ a</a:t>
            </a:r>
            <a:r>
              <a:rPr lang="en-US" sz="2000" baseline="-25000" dirty="0" smtClean="0"/>
              <a:t>m2</a:t>
            </a:r>
            <a:r>
              <a:rPr lang="en-US" sz="2000" dirty="0" smtClean="0"/>
              <a:t>(K)p</a:t>
            </a:r>
            <a:r>
              <a:rPr lang="en-US" sz="2000" baseline="-25000" dirty="0" smtClean="0"/>
              <a:t>2 </a:t>
            </a:r>
            <a:r>
              <a:rPr lang="en-US" sz="2000" dirty="0" smtClean="0"/>
              <a:t>c</a:t>
            </a:r>
            <a:r>
              <a:rPr lang="en-US" sz="2000" baseline="-25000" dirty="0" smtClean="0"/>
              <a:t>1 </a:t>
            </a:r>
            <a:r>
              <a:rPr lang="en-US" sz="2000" dirty="0" smtClean="0"/>
              <a:t>+…+ </a:t>
            </a:r>
            <a:r>
              <a:rPr lang="en-US" sz="2000" dirty="0" err="1" smtClean="0"/>
              <a:t>a</a:t>
            </a:r>
            <a:r>
              <a:rPr lang="en-US" sz="2000" baseline="-25000" dirty="0" err="1" smtClean="0"/>
              <a:t>mN</a:t>
            </a:r>
            <a:r>
              <a:rPr lang="en-US" sz="2000" dirty="0" smtClean="0"/>
              <a:t>(K)</a:t>
            </a:r>
            <a:r>
              <a:rPr lang="en-US" sz="2000" dirty="0" err="1" smtClean="0"/>
              <a:t>p</a:t>
            </a:r>
            <a:r>
              <a:rPr lang="en-US" sz="2000" baseline="-25000" dirty="0" err="1" smtClean="0"/>
              <a:t>n</a:t>
            </a:r>
            <a:r>
              <a:rPr lang="en-US" sz="2000" dirty="0" err="1" smtClean="0"/>
              <a:t>c</a:t>
            </a:r>
            <a:r>
              <a:rPr lang="en-US" sz="2000" baseline="-25000" dirty="0" err="1" smtClean="0"/>
              <a:t>n</a:t>
            </a:r>
            <a:endParaRPr lang="en-US" sz="2000" dirty="0" smtClean="0"/>
          </a:p>
          <a:p>
            <a:pPr>
              <a:lnSpc>
                <a:spcPct val="90000"/>
              </a:lnSpc>
            </a:pPr>
            <a:r>
              <a:rPr lang="en-US" sz="2400" dirty="0" smtClean="0"/>
              <a:t>Solving Linear equations for coefficients determining cipher</a:t>
            </a:r>
          </a:p>
          <a:p>
            <a:pPr lvl="2">
              <a:lnSpc>
                <a:spcPct val="90000"/>
              </a:lnSpc>
              <a:buFontTx/>
              <a:buNone/>
            </a:pPr>
            <a:r>
              <a:rPr lang="en-US" sz="2000" dirty="0" smtClean="0"/>
              <a:t>c</a:t>
            </a:r>
            <a:r>
              <a:rPr lang="en-US" sz="2000" baseline="-25000" dirty="0" smtClean="0"/>
              <a:t>1</a:t>
            </a:r>
            <a:r>
              <a:rPr lang="en-US" sz="2000" dirty="0" smtClean="0"/>
              <a:t>= f</a:t>
            </a:r>
            <a:r>
              <a:rPr lang="en-US" sz="2000" baseline="-25000" dirty="0" smtClean="0"/>
              <a:t>11</a:t>
            </a:r>
            <a:r>
              <a:rPr lang="en-US" sz="2000" dirty="0" smtClean="0"/>
              <a:t>(K)p</a:t>
            </a:r>
            <a:r>
              <a:rPr lang="en-US" sz="2000" baseline="-25000" dirty="0" smtClean="0"/>
              <a:t>1 </a:t>
            </a:r>
            <a:r>
              <a:rPr lang="en-US" sz="2000" dirty="0" smtClean="0"/>
              <a:t>+ f</a:t>
            </a:r>
            <a:r>
              <a:rPr lang="en-US" sz="2000" baseline="-25000" dirty="0" smtClean="0"/>
              <a:t>12</a:t>
            </a:r>
            <a:r>
              <a:rPr lang="en-US" sz="2000" dirty="0" smtClean="0"/>
              <a:t>(K)p</a:t>
            </a:r>
            <a:r>
              <a:rPr lang="en-US" sz="2000" baseline="-25000" dirty="0" smtClean="0"/>
              <a:t>2 </a:t>
            </a:r>
            <a:r>
              <a:rPr lang="en-US" sz="2000" dirty="0" smtClean="0"/>
              <a:t>+…+ f</a:t>
            </a:r>
            <a:r>
              <a:rPr lang="en-US" sz="2000" baseline="-25000" dirty="0" smtClean="0"/>
              <a:t>1n</a:t>
            </a:r>
            <a:r>
              <a:rPr lang="en-US" sz="2000" dirty="0" smtClean="0"/>
              <a:t>(K)</a:t>
            </a:r>
            <a:r>
              <a:rPr lang="en-US" sz="2000" dirty="0" err="1" smtClean="0"/>
              <a:t>p</a:t>
            </a:r>
            <a:r>
              <a:rPr lang="en-US" sz="2000" baseline="-25000" dirty="0" err="1" smtClean="0"/>
              <a:t>n</a:t>
            </a:r>
            <a:endParaRPr lang="en-US" sz="2000" baseline="-25000" dirty="0" smtClean="0"/>
          </a:p>
          <a:p>
            <a:pPr lvl="2">
              <a:lnSpc>
                <a:spcPct val="90000"/>
              </a:lnSpc>
              <a:buFontTx/>
              <a:buNone/>
            </a:pPr>
            <a:r>
              <a:rPr lang="en-US" sz="2000" dirty="0" smtClean="0"/>
              <a:t>c</a:t>
            </a:r>
            <a:r>
              <a:rPr lang="en-US" sz="2000" baseline="-25000" dirty="0" smtClean="0"/>
              <a:t>2</a:t>
            </a:r>
            <a:r>
              <a:rPr lang="en-US" sz="2000" dirty="0" smtClean="0"/>
              <a:t>= f</a:t>
            </a:r>
            <a:r>
              <a:rPr lang="en-US" sz="2000" baseline="-25000" dirty="0" smtClean="0"/>
              <a:t>21</a:t>
            </a:r>
            <a:r>
              <a:rPr lang="en-US" sz="2000" dirty="0" smtClean="0"/>
              <a:t>(K)p</a:t>
            </a:r>
            <a:r>
              <a:rPr lang="en-US" sz="2000" baseline="-25000" dirty="0" smtClean="0"/>
              <a:t>1 </a:t>
            </a:r>
            <a:r>
              <a:rPr lang="en-US" sz="2000" dirty="0" smtClean="0"/>
              <a:t>+ f</a:t>
            </a:r>
            <a:r>
              <a:rPr lang="en-US" sz="2000" baseline="-25000" dirty="0" smtClean="0"/>
              <a:t>22</a:t>
            </a:r>
            <a:r>
              <a:rPr lang="en-US" sz="2000" dirty="0" smtClean="0"/>
              <a:t>(K)p</a:t>
            </a:r>
            <a:r>
              <a:rPr lang="en-US" sz="2000" baseline="-25000" dirty="0" smtClean="0"/>
              <a:t>2 </a:t>
            </a:r>
            <a:r>
              <a:rPr lang="en-US" sz="2000" dirty="0" smtClean="0"/>
              <a:t>+…+ f</a:t>
            </a:r>
            <a:r>
              <a:rPr lang="en-US" sz="2000" baseline="-25000" dirty="0" smtClean="0"/>
              <a:t>2n</a:t>
            </a:r>
            <a:r>
              <a:rPr lang="en-US" sz="2000" dirty="0" smtClean="0"/>
              <a:t>(K)</a:t>
            </a:r>
            <a:r>
              <a:rPr lang="en-US" sz="2000" dirty="0" err="1" smtClean="0"/>
              <a:t>p</a:t>
            </a:r>
            <a:r>
              <a:rPr lang="en-US" sz="2000" baseline="-25000" dirty="0" err="1" smtClean="0"/>
              <a:t>n</a:t>
            </a:r>
            <a:endParaRPr lang="en-US" sz="2000" baseline="-25000" dirty="0" smtClean="0"/>
          </a:p>
          <a:p>
            <a:pPr lvl="2">
              <a:lnSpc>
                <a:spcPct val="90000"/>
              </a:lnSpc>
              <a:buFontTx/>
              <a:buNone/>
            </a:pPr>
            <a:r>
              <a:rPr lang="en-US" sz="2000" baseline="-25000" dirty="0" smtClean="0"/>
              <a:t>	</a:t>
            </a:r>
            <a:r>
              <a:rPr lang="en-US" sz="2000" dirty="0" smtClean="0"/>
              <a:t>…            …            …           …</a:t>
            </a:r>
          </a:p>
          <a:p>
            <a:pPr lvl="2">
              <a:lnSpc>
                <a:spcPct val="90000"/>
              </a:lnSpc>
              <a:buFontTx/>
              <a:buNone/>
            </a:pPr>
            <a:r>
              <a:rPr lang="en-US" sz="2000" dirty="0" smtClean="0"/>
              <a:t>c</a:t>
            </a:r>
            <a:r>
              <a:rPr lang="en-US" sz="2000" baseline="-25000" dirty="0" smtClean="0"/>
              <a:t>m</a:t>
            </a:r>
            <a:r>
              <a:rPr lang="en-US" sz="2000" dirty="0" smtClean="0"/>
              <a:t>= f</a:t>
            </a:r>
            <a:r>
              <a:rPr lang="en-US" sz="2000" baseline="-25000" dirty="0" smtClean="0"/>
              <a:t>m1</a:t>
            </a:r>
            <a:r>
              <a:rPr lang="en-US" sz="2000" dirty="0" smtClean="0"/>
              <a:t>(K)p</a:t>
            </a:r>
            <a:r>
              <a:rPr lang="en-US" sz="2000" baseline="-25000" dirty="0" smtClean="0"/>
              <a:t>1 </a:t>
            </a:r>
            <a:r>
              <a:rPr lang="en-US" sz="2000" dirty="0" smtClean="0"/>
              <a:t>+ f</a:t>
            </a:r>
            <a:r>
              <a:rPr lang="en-US" sz="2000" baseline="-25000" dirty="0" smtClean="0"/>
              <a:t>m2</a:t>
            </a:r>
            <a:r>
              <a:rPr lang="en-US" sz="2000" dirty="0" smtClean="0"/>
              <a:t>(K)p</a:t>
            </a:r>
            <a:r>
              <a:rPr lang="en-US" sz="2000" baseline="-25000" dirty="0" smtClean="0"/>
              <a:t>2 </a:t>
            </a:r>
            <a:r>
              <a:rPr lang="en-US" sz="2000" dirty="0" smtClean="0"/>
              <a:t>+…+ </a:t>
            </a:r>
            <a:r>
              <a:rPr lang="en-US" sz="2000" dirty="0" err="1" smtClean="0"/>
              <a:t>f</a:t>
            </a:r>
            <a:r>
              <a:rPr lang="en-US" sz="2000" baseline="-25000" dirty="0" err="1" smtClean="0"/>
              <a:t>mn</a:t>
            </a:r>
            <a:r>
              <a:rPr lang="en-US" sz="2000" dirty="0" smtClean="0"/>
              <a:t>(K)</a:t>
            </a:r>
            <a:r>
              <a:rPr lang="en-US" sz="2000" dirty="0" err="1" smtClean="0"/>
              <a:t>p</a:t>
            </a:r>
            <a:r>
              <a:rPr lang="en-US" sz="2000" baseline="-25000" dirty="0" err="1" smtClean="0"/>
              <a:t>n</a:t>
            </a:r>
            <a:endParaRPr lang="en-US" sz="2000" baseline="-25000" dirty="0" smtClean="0"/>
          </a:p>
          <a:p>
            <a:pPr>
              <a:lnSpc>
                <a:spcPct val="90000"/>
              </a:lnSpc>
            </a:pPr>
            <a:r>
              <a:rPr lang="en-US" sz="2400" dirty="0" smtClean="0"/>
              <a:t>Even a weak round function can yield a strong </a:t>
            </a:r>
            <a:r>
              <a:rPr lang="en-US" sz="2400" dirty="0" err="1" smtClean="0"/>
              <a:t>Feistel</a:t>
            </a:r>
            <a:r>
              <a:rPr lang="en-US" sz="2400" dirty="0" smtClean="0"/>
              <a:t> cipher if iterated sufficiently.</a:t>
            </a:r>
          </a:p>
          <a:p>
            <a:pPr lvl="1">
              <a:lnSpc>
                <a:spcPct val="90000"/>
              </a:lnSpc>
            </a:pPr>
            <a:r>
              <a:rPr lang="en-US" sz="2000" dirty="0" smtClean="0"/>
              <a:t>Provided it’s non-linear</a:t>
            </a:r>
          </a:p>
        </p:txBody>
      </p:sp>
      <p:sp>
        <p:nvSpPr>
          <p:cNvPr id="8" name="Date Placeholder 7"/>
          <p:cNvSpPr>
            <a:spLocks noGrp="1"/>
          </p:cNvSpPr>
          <p:nvPr>
            <p:ph type="dt" sz="half" idx="10"/>
          </p:nvPr>
        </p:nvSpPr>
        <p:spPr>
          <a:xfrm>
            <a:off x="152400" y="6400800"/>
            <a:ext cx="1905000" cy="457200"/>
          </a:xfrm>
        </p:spPr>
        <p:txBody>
          <a:bodyPr/>
          <a:lstStyle/>
          <a:p>
            <a:pPr>
              <a:defRPr/>
            </a:pPr>
            <a:r>
              <a:rPr lang="en-US" smtClean="0"/>
              <a:t>JLM 20110204</a:t>
            </a:r>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FD249A5-A20D-4E9C-B310-14D7DAF26C9B}" type="slidenum">
              <a:rPr lang="en-US" altLang="ko-KR"/>
              <a:pPr/>
              <a:t>27</a:t>
            </a:fld>
            <a:endParaRPr lang="en-US" altLang="ko-KR"/>
          </a:p>
        </p:txBody>
      </p:sp>
      <p:sp>
        <p:nvSpPr>
          <p:cNvPr id="8194" name="Rectangle 2"/>
          <p:cNvSpPr>
            <a:spLocks noGrp="1" noChangeArrowheads="1"/>
          </p:cNvSpPr>
          <p:nvPr>
            <p:ph type="title"/>
          </p:nvPr>
        </p:nvSpPr>
        <p:spPr>
          <a:xfrm>
            <a:off x="685800" y="228600"/>
            <a:ext cx="7772400" cy="762000"/>
          </a:xfrm>
        </p:spPr>
        <p:txBody>
          <a:bodyPr/>
          <a:lstStyle/>
          <a:p>
            <a:r>
              <a:rPr lang="en-US" altLang="ko-KR" sz="3600" dirty="0" smtClean="0"/>
              <a:t>The sophisticated attacks</a:t>
            </a:r>
            <a:endParaRPr lang="en-US" altLang="ko-KR" sz="3600" dirty="0"/>
          </a:p>
        </p:txBody>
      </p:sp>
      <p:sp>
        <p:nvSpPr>
          <p:cNvPr id="8195" name="Rectangle 3"/>
          <p:cNvSpPr>
            <a:spLocks noGrp="1" noChangeArrowheads="1"/>
          </p:cNvSpPr>
          <p:nvPr>
            <p:ph type="body" idx="1"/>
          </p:nvPr>
        </p:nvSpPr>
        <p:spPr>
          <a:xfrm>
            <a:off x="381000" y="2133600"/>
            <a:ext cx="8458200" cy="3962400"/>
          </a:xfrm>
        </p:spPr>
        <p:txBody>
          <a:bodyPr/>
          <a:lstStyle/>
          <a:p>
            <a:r>
              <a:rPr lang="en-US" altLang="ko-KR" sz="2400" dirty="0" smtClean="0"/>
              <a:t>Exhaustive search</a:t>
            </a:r>
          </a:p>
          <a:p>
            <a:r>
              <a:rPr lang="en-US" altLang="ko-KR" sz="2400" dirty="0" smtClean="0"/>
              <a:t>Differential cryptanalysis</a:t>
            </a:r>
          </a:p>
          <a:p>
            <a:pPr lvl="1"/>
            <a:r>
              <a:rPr lang="en-US" altLang="ko-KR" sz="2400" dirty="0" smtClean="0"/>
              <a:t>Differentials</a:t>
            </a:r>
          </a:p>
          <a:p>
            <a:r>
              <a:rPr lang="en-US" altLang="ko-KR" sz="2400" dirty="0" smtClean="0"/>
              <a:t>Linear Cryptanalysis</a:t>
            </a:r>
          </a:p>
          <a:p>
            <a:pPr lvl="1"/>
            <a:r>
              <a:rPr lang="en-US" altLang="ko-KR" sz="2400" dirty="0" smtClean="0"/>
              <a:t>Linear approximations</a:t>
            </a:r>
          </a:p>
        </p:txBody>
      </p:sp>
      <p:sp>
        <p:nvSpPr>
          <p:cNvPr id="8" name="Date Placeholder 3"/>
          <p:cNvSpPr>
            <a:spLocks noGrp="1"/>
          </p:cNvSpPr>
          <p:nvPr>
            <p:ph type="dt" sz="quarter" idx="10"/>
          </p:nvPr>
        </p:nvSpPr>
        <p:spPr>
          <a:xfrm>
            <a:off x="685800" y="6248400"/>
            <a:ext cx="1905000" cy="457200"/>
          </a:xfrm>
        </p:spPr>
        <p:txBody>
          <a:bodyPr/>
          <a:lstStyle/>
          <a:p>
            <a:pPr>
              <a:defRPr/>
            </a:pPr>
            <a:r>
              <a:rPr lang="en-US" smtClean="0"/>
              <a:t>JLM 20110204</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FD249A5-A20D-4E9C-B310-14D7DAF26C9B}" type="slidenum">
              <a:rPr lang="en-US" altLang="ko-KR"/>
              <a:pPr/>
              <a:t>28</a:t>
            </a:fld>
            <a:endParaRPr lang="en-US" altLang="ko-KR" dirty="0"/>
          </a:p>
        </p:txBody>
      </p:sp>
      <p:sp>
        <p:nvSpPr>
          <p:cNvPr id="8194" name="Rectangle 2"/>
          <p:cNvSpPr>
            <a:spLocks noGrp="1" noChangeArrowheads="1"/>
          </p:cNvSpPr>
          <p:nvPr>
            <p:ph type="title"/>
          </p:nvPr>
        </p:nvSpPr>
        <p:spPr>
          <a:xfrm>
            <a:off x="685800" y="-76200"/>
            <a:ext cx="7772400" cy="762000"/>
          </a:xfrm>
        </p:spPr>
        <p:txBody>
          <a:bodyPr/>
          <a:lstStyle/>
          <a:p>
            <a:r>
              <a:rPr lang="en-US" altLang="ko-KR" sz="3600" dirty="0" smtClean="0"/>
              <a:t>Polynomial representation</a:t>
            </a:r>
            <a:endParaRPr lang="en-US" altLang="ko-KR" sz="3600" dirty="0"/>
          </a:p>
        </p:txBody>
      </p:sp>
      <p:sp>
        <p:nvSpPr>
          <p:cNvPr id="8195" name="Rectangle 3"/>
          <p:cNvSpPr>
            <a:spLocks noGrp="1" noChangeArrowheads="1"/>
          </p:cNvSpPr>
          <p:nvPr>
            <p:ph type="body" idx="1"/>
          </p:nvPr>
        </p:nvSpPr>
        <p:spPr>
          <a:xfrm>
            <a:off x="304800" y="914400"/>
            <a:ext cx="8305800" cy="1371600"/>
          </a:xfrm>
        </p:spPr>
        <p:txBody>
          <a:bodyPr/>
          <a:lstStyle/>
          <a:p>
            <a:r>
              <a:rPr lang="en-US" sz="1800" dirty="0" smtClean="0"/>
              <a:t>If f is boolean function on n variables x</a:t>
            </a:r>
            <a:r>
              <a:rPr lang="en-US" sz="1800" baseline="-25000" dirty="0" smtClean="0"/>
              <a:t>1</a:t>
            </a:r>
            <a:r>
              <a:rPr lang="en-US" sz="1800" dirty="0" smtClean="0"/>
              <a:t>, x</a:t>
            </a:r>
            <a:r>
              <a:rPr lang="en-US" sz="1800" baseline="-25000" dirty="0" smtClean="0"/>
              <a:t>2</a:t>
            </a:r>
            <a:r>
              <a:rPr lang="en-US" sz="1800" dirty="0" smtClean="0"/>
              <a:t>, …, x</a:t>
            </a:r>
            <a:r>
              <a:rPr lang="en-US" sz="1800" baseline="-25000" dirty="0" smtClean="0"/>
              <a:t>n</a:t>
            </a:r>
            <a:r>
              <a:rPr lang="en-US" sz="1800" dirty="0" smtClean="0"/>
              <a:t> and </a:t>
            </a:r>
            <a:r>
              <a:rPr lang="en-US" sz="1800" b="1" dirty="0" smtClean="0"/>
              <a:t>a</a:t>
            </a:r>
            <a:r>
              <a:rPr lang="en-US" sz="1800" dirty="0" smtClean="0"/>
              <a:t>=(a1, a2, …, an ) then f(x</a:t>
            </a:r>
            <a:r>
              <a:rPr lang="en-US" sz="1800" baseline="-25000" dirty="0" smtClean="0"/>
              <a:t>1</a:t>
            </a:r>
            <a:r>
              <a:rPr lang="en-US" sz="1800" dirty="0" smtClean="0"/>
              <a:t>, x</a:t>
            </a:r>
            <a:r>
              <a:rPr lang="en-US" sz="1800" baseline="-25000" dirty="0" smtClean="0"/>
              <a:t>2</a:t>
            </a:r>
            <a:r>
              <a:rPr lang="en-US" sz="1800" dirty="0" smtClean="0"/>
              <a:t>, …, x</a:t>
            </a:r>
            <a:r>
              <a:rPr lang="en-US" sz="1800" baseline="-25000" dirty="0" smtClean="0"/>
              <a:t>n</a:t>
            </a:r>
            <a:r>
              <a:rPr lang="en-US" sz="1800" dirty="0" smtClean="0"/>
              <a:t>)=</a:t>
            </a:r>
            <a:r>
              <a:rPr lang="en-US" sz="1800" dirty="0" smtClean="0">
                <a:latin typeface="Math1" pitchFamily="2" charset="2"/>
              </a:rPr>
              <a:t> </a:t>
            </a:r>
            <a:r>
              <a:rPr lang="en-US" dirty="0" smtClean="0">
                <a:latin typeface="Math1Mono"/>
              </a:rPr>
              <a:t>S</a:t>
            </a:r>
            <a:r>
              <a:rPr lang="en-US" sz="1800" b="1" baseline="-25000" dirty="0" smtClean="0">
                <a:latin typeface="Arial" pitchFamily="34" charset="0"/>
                <a:cs typeface="Arial" pitchFamily="34" charset="0"/>
              </a:rPr>
              <a:t>a</a:t>
            </a:r>
            <a:r>
              <a:rPr lang="en-US" sz="1800" dirty="0" smtClean="0">
                <a:latin typeface="Arial" pitchFamily="34" charset="0"/>
                <a:cs typeface="Arial" pitchFamily="34" charset="0"/>
              </a:rPr>
              <a:t>g(</a:t>
            </a:r>
            <a:r>
              <a:rPr lang="en-US" sz="1800" b="1" dirty="0" smtClean="0">
                <a:latin typeface="Arial" pitchFamily="34" charset="0"/>
                <a:cs typeface="Arial" pitchFamily="34" charset="0"/>
              </a:rPr>
              <a:t>a</a:t>
            </a:r>
            <a:r>
              <a:rPr lang="en-US" sz="1800" dirty="0" smtClean="0">
                <a:latin typeface="Arial" pitchFamily="34" charset="0"/>
                <a:cs typeface="Arial" pitchFamily="34" charset="0"/>
              </a:rPr>
              <a:t>) </a:t>
            </a:r>
            <a:r>
              <a:rPr lang="en-US" sz="1800" dirty="0" smtClean="0"/>
              <a:t>x</a:t>
            </a:r>
            <a:r>
              <a:rPr lang="en-US" sz="1800" baseline="-25000" dirty="0" smtClean="0"/>
              <a:t>1</a:t>
            </a:r>
            <a:r>
              <a:rPr lang="en-US" sz="1800" baseline="30000" dirty="0" smtClean="0"/>
              <a:t>a1</a:t>
            </a:r>
            <a:r>
              <a:rPr lang="en-US" sz="1800" dirty="0" smtClean="0"/>
              <a:t> x</a:t>
            </a:r>
            <a:r>
              <a:rPr lang="en-US" sz="1800" baseline="-25000" dirty="0" smtClean="0"/>
              <a:t>2</a:t>
            </a:r>
            <a:r>
              <a:rPr lang="en-US" sz="1800" baseline="30000" dirty="0" smtClean="0"/>
              <a:t>a2</a:t>
            </a:r>
            <a:r>
              <a:rPr lang="en-US" sz="1800" dirty="0" smtClean="0"/>
              <a:t> …, x</a:t>
            </a:r>
            <a:r>
              <a:rPr lang="en-US" sz="1800" baseline="-25000" dirty="0" smtClean="0"/>
              <a:t>n</a:t>
            </a:r>
            <a:r>
              <a:rPr lang="en-US" sz="1800" baseline="30000" dirty="0" smtClean="0"/>
              <a:t>an</a:t>
            </a:r>
            <a:r>
              <a:rPr lang="en-US" sz="1800" dirty="0" smtClean="0"/>
              <a:t>  where </a:t>
            </a:r>
            <a:r>
              <a:rPr lang="en-US" sz="1800" dirty="0" smtClean="0">
                <a:latin typeface="Arial" pitchFamily="34" charset="0"/>
                <a:cs typeface="Arial" pitchFamily="34" charset="0"/>
              </a:rPr>
              <a:t>g(</a:t>
            </a:r>
            <a:r>
              <a:rPr lang="en-US" sz="1800" b="1" dirty="0" smtClean="0">
                <a:latin typeface="Arial" pitchFamily="34" charset="0"/>
                <a:cs typeface="Arial" pitchFamily="34" charset="0"/>
              </a:rPr>
              <a:t>a</a:t>
            </a:r>
            <a:r>
              <a:rPr lang="en-US" sz="1800" dirty="0" smtClean="0">
                <a:latin typeface="Arial" pitchFamily="34" charset="0"/>
                <a:cs typeface="Arial" pitchFamily="34" charset="0"/>
              </a:rPr>
              <a:t>) = </a:t>
            </a:r>
            <a:r>
              <a:rPr lang="en-US" sz="2400" dirty="0" err="1" smtClean="0">
                <a:latin typeface="Math1Mono"/>
              </a:rPr>
              <a:t>S</a:t>
            </a:r>
            <a:r>
              <a:rPr lang="en-US" sz="1800" b="1" baseline="-25000" dirty="0" err="1" smtClean="0">
                <a:latin typeface="Arial" pitchFamily="34" charset="0"/>
                <a:cs typeface="Arial" pitchFamily="34" charset="0"/>
              </a:rPr>
              <a:t>b</a:t>
            </a:r>
            <a:r>
              <a:rPr lang="en-US" sz="1800" b="1" baseline="-25000" dirty="0" smtClean="0">
                <a:latin typeface="Arial" pitchFamily="34" charset="0"/>
                <a:cs typeface="Arial" pitchFamily="34" charset="0"/>
              </a:rPr>
              <a:t>&lt;a </a:t>
            </a:r>
            <a:r>
              <a:rPr lang="en-US" sz="1800" dirty="0" smtClean="0"/>
              <a:t>f(b</a:t>
            </a:r>
            <a:r>
              <a:rPr lang="en-US" sz="1800" baseline="-25000" dirty="0" smtClean="0"/>
              <a:t>1</a:t>
            </a:r>
            <a:r>
              <a:rPr lang="en-US" sz="1800" dirty="0" smtClean="0"/>
              <a:t>, b</a:t>
            </a:r>
            <a:r>
              <a:rPr lang="en-US" sz="1800" baseline="-25000" dirty="0" smtClean="0"/>
              <a:t>2</a:t>
            </a:r>
            <a:r>
              <a:rPr lang="en-US" sz="1800" dirty="0" smtClean="0"/>
              <a:t>, …, </a:t>
            </a:r>
            <a:r>
              <a:rPr lang="en-US" sz="1800" dirty="0" err="1" smtClean="0"/>
              <a:t>b</a:t>
            </a:r>
            <a:r>
              <a:rPr lang="en-US" sz="1800" baseline="-25000" dirty="0" err="1" smtClean="0"/>
              <a:t>n</a:t>
            </a:r>
            <a:r>
              <a:rPr lang="en-US" sz="1800" dirty="0" smtClean="0"/>
              <a:t>). Here </a:t>
            </a:r>
            <a:r>
              <a:rPr lang="en-US" sz="1800" b="1" dirty="0" smtClean="0">
                <a:latin typeface="Arial" pitchFamily="34" charset="0"/>
                <a:cs typeface="Arial" pitchFamily="34" charset="0"/>
              </a:rPr>
              <a:t>b&lt;a</a:t>
            </a:r>
            <a:r>
              <a:rPr lang="en-US" sz="1800" dirty="0" smtClean="0">
                <a:latin typeface="Arial" pitchFamily="34" charset="0"/>
                <a:cs typeface="Arial" pitchFamily="34" charset="0"/>
              </a:rPr>
              <a:t> means the binary representation of b does not have a 1 unless there is a corresponding 1 in the representation of a.</a:t>
            </a:r>
            <a:endParaRPr lang="en-US" sz="1800" dirty="0" smtClean="0"/>
          </a:p>
        </p:txBody>
      </p:sp>
      <p:sp>
        <p:nvSpPr>
          <p:cNvPr id="8" name="Date Placeholder 3"/>
          <p:cNvSpPr>
            <a:spLocks noGrp="1"/>
          </p:cNvSpPr>
          <p:nvPr>
            <p:ph type="dt" sz="quarter" idx="10"/>
          </p:nvPr>
        </p:nvSpPr>
        <p:spPr>
          <a:xfrm>
            <a:off x="685800" y="6248400"/>
            <a:ext cx="1905000" cy="457200"/>
          </a:xfrm>
        </p:spPr>
        <p:txBody>
          <a:bodyPr/>
          <a:lstStyle/>
          <a:p>
            <a:pPr>
              <a:defRPr/>
            </a:pPr>
            <a:r>
              <a:rPr lang="en-US" smtClean="0"/>
              <a:t>JLM 20110204</a:t>
            </a:r>
            <a:endParaRPr lang="en-US" dirty="0"/>
          </a:p>
        </p:txBody>
      </p:sp>
      <p:graphicFrame>
        <p:nvGraphicFramePr>
          <p:cNvPr id="6" name="Table 5"/>
          <p:cNvGraphicFramePr>
            <a:graphicFrameLocks noGrp="1"/>
          </p:cNvGraphicFramePr>
          <p:nvPr/>
        </p:nvGraphicFramePr>
        <p:xfrm>
          <a:off x="6172200" y="2438400"/>
          <a:ext cx="2743200" cy="3337560"/>
        </p:xfrm>
        <a:graphic>
          <a:graphicData uri="http://schemas.openxmlformats.org/drawingml/2006/table">
            <a:tbl>
              <a:tblPr firstRow="1" bandRow="1">
                <a:tableStyleId>{5C22544A-7EE6-4342-B048-85BDC9FD1C3A}</a:tableStyleId>
              </a:tblPr>
              <a:tblGrid>
                <a:gridCol w="457200"/>
                <a:gridCol w="457200"/>
                <a:gridCol w="457200"/>
                <a:gridCol w="1371600"/>
              </a:tblGrid>
              <a:tr h="370840">
                <a:tc>
                  <a:txBody>
                    <a:bodyPr/>
                    <a:lstStyle/>
                    <a:p>
                      <a:pPr algn="r"/>
                      <a:r>
                        <a:rPr lang="en-US" dirty="0" smtClean="0">
                          <a:solidFill>
                            <a:schemeClr val="tx1"/>
                          </a:solidFill>
                        </a:rPr>
                        <a:t>x</a:t>
                      </a:r>
                      <a:r>
                        <a:rPr lang="en-US" baseline="-25000" dirty="0" smtClean="0">
                          <a:solidFill>
                            <a:schemeClr val="tx1"/>
                          </a:solidFill>
                        </a:rPr>
                        <a:t>1</a:t>
                      </a:r>
                      <a:endParaRPr lang="en-US" baseline="-25000" dirty="0">
                        <a:solidFill>
                          <a:schemeClr val="tx1"/>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x</a:t>
                      </a:r>
                      <a:r>
                        <a:rPr lang="en-US" baseline="-25000" dirty="0" smtClean="0">
                          <a:solidFill>
                            <a:schemeClr val="tx1"/>
                          </a:solidFill>
                        </a:rPr>
                        <a:t>2</a:t>
                      </a:r>
                      <a:endParaRPr lang="en-US" dirty="0">
                        <a:solidFill>
                          <a:schemeClr val="tx1"/>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x</a:t>
                      </a:r>
                      <a:r>
                        <a:rPr lang="en-US" baseline="-25000" dirty="0" smtClean="0">
                          <a:solidFill>
                            <a:schemeClr val="tx1"/>
                          </a:solidFill>
                        </a:rPr>
                        <a:t>3</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f(x</a:t>
                      </a:r>
                      <a:r>
                        <a:rPr lang="en-US" baseline="-25000" dirty="0" smtClean="0">
                          <a:solidFill>
                            <a:schemeClr val="tx1"/>
                          </a:solidFill>
                        </a:rPr>
                        <a:t>1</a:t>
                      </a:r>
                      <a:r>
                        <a:rPr lang="en-US" baseline="0" dirty="0" smtClean="0">
                          <a:solidFill>
                            <a:schemeClr val="tx1"/>
                          </a:solidFill>
                        </a:rPr>
                        <a:t>, </a:t>
                      </a:r>
                      <a:r>
                        <a:rPr lang="en-US" dirty="0" smtClean="0">
                          <a:solidFill>
                            <a:schemeClr val="tx1"/>
                          </a:solidFill>
                        </a:rPr>
                        <a:t>x</a:t>
                      </a:r>
                      <a:r>
                        <a:rPr lang="en-US" baseline="-25000" dirty="0" smtClean="0">
                          <a:solidFill>
                            <a:schemeClr val="tx1"/>
                          </a:solidFill>
                        </a:rPr>
                        <a:t>2</a:t>
                      </a:r>
                      <a:r>
                        <a:rPr lang="en-US" baseline="0" dirty="0" smtClean="0">
                          <a:solidFill>
                            <a:schemeClr val="tx1"/>
                          </a:solidFill>
                        </a:rPr>
                        <a:t>,</a:t>
                      </a:r>
                      <a:r>
                        <a:rPr lang="en-US" dirty="0" smtClean="0">
                          <a:solidFill>
                            <a:schemeClr val="tx1"/>
                          </a:solidFill>
                        </a:rPr>
                        <a:t> x</a:t>
                      </a:r>
                      <a:r>
                        <a:rPr lang="en-US" baseline="-25000" dirty="0" smtClean="0">
                          <a:solidFill>
                            <a:schemeClr val="tx1"/>
                          </a:solidFill>
                        </a:rPr>
                        <a:t>3</a:t>
                      </a:r>
                      <a:r>
                        <a:rPr lang="en-US" baseline="0" dirty="0" smtClean="0">
                          <a:solidFill>
                            <a:schemeClr val="tx1"/>
                          </a:solidFill>
                        </a:rPr>
                        <a:t>)</a:t>
                      </a:r>
                      <a:endParaRPr lang="en-US" dirty="0">
                        <a:solidFill>
                          <a:schemeClr val="tx1"/>
                        </a:solidFill>
                      </a:endParaRPr>
                    </a:p>
                  </a:txBody>
                  <a:tcPr/>
                </a:tc>
              </a:tr>
              <a:tr h="370840">
                <a:tc>
                  <a:txBody>
                    <a:bodyPr/>
                    <a:lstStyle/>
                    <a:p>
                      <a:pPr algn="r"/>
                      <a:r>
                        <a:rPr lang="en-US" dirty="0" smtClean="0">
                          <a:solidFill>
                            <a:schemeClr val="tx1"/>
                          </a:solidFill>
                        </a:rPr>
                        <a:t>0</a:t>
                      </a:r>
                      <a:endParaRPr lang="en-US" dirty="0">
                        <a:solidFill>
                          <a:schemeClr val="tx1"/>
                        </a:solidFill>
                      </a:endParaRPr>
                    </a:p>
                  </a:txBody>
                  <a:tcPr/>
                </a:tc>
                <a:tc>
                  <a:txBody>
                    <a:bodyPr/>
                    <a:lstStyle/>
                    <a:p>
                      <a:pPr algn="r"/>
                      <a:r>
                        <a:rPr lang="en-US" dirty="0" smtClean="0">
                          <a:solidFill>
                            <a:schemeClr val="tx1"/>
                          </a:solidFill>
                        </a:rPr>
                        <a:t>0</a:t>
                      </a:r>
                      <a:endParaRPr lang="en-US" dirty="0">
                        <a:solidFill>
                          <a:schemeClr val="tx1"/>
                        </a:solidFill>
                      </a:endParaRPr>
                    </a:p>
                  </a:txBody>
                  <a:tcPr/>
                </a:tc>
                <a:tc>
                  <a:txBody>
                    <a:bodyPr/>
                    <a:lstStyle/>
                    <a:p>
                      <a:pPr algn="r"/>
                      <a:r>
                        <a:rPr lang="en-US" dirty="0" smtClean="0">
                          <a:solidFill>
                            <a:schemeClr val="tx1"/>
                          </a:solidFill>
                        </a:rPr>
                        <a:t>0</a:t>
                      </a:r>
                      <a:endParaRPr lang="en-US" dirty="0">
                        <a:solidFill>
                          <a:schemeClr val="tx1"/>
                        </a:solidFill>
                      </a:endParaRPr>
                    </a:p>
                  </a:txBody>
                  <a:tcPr/>
                </a:tc>
                <a:tc>
                  <a:txBody>
                    <a:bodyPr/>
                    <a:lstStyle/>
                    <a:p>
                      <a:pPr algn="r"/>
                      <a:r>
                        <a:rPr lang="en-US" dirty="0" smtClean="0">
                          <a:solidFill>
                            <a:schemeClr val="tx1"/>
                          </a:solidFill>
                        </a:rPr>
                        <a:t>1</a:t>
                      </a:r>
                      <a:endParaRPr lang="en-US" dirty="0">
                        <a:solidFill>
                          <a:schemeClr val="tx1"/>
                        </a:solidFill>
                      </a:endParaRPr>
                    </a:p>
                  </a:txBody>
                  <a:tcPr/>
                </a:tc>
              </a:tr>
              <a:tr h="370840">
                <a:tc>
                  <a:txBody>
                    <a:bodyPr/>
                    <a:lstStyle/>
                    <a:p>
                      <a:pPr algn="r"/>
                      <a:r>
                        <a:rPr lang="en-US" dirty="0" smtClean="0">
                          <a:solidFill>
                            <a:schemeClr val="tx1"/>
                          </a:solidFill>
                        </a:rPr>
                        <a:t>1</a:t>
                      </a:r>
                      <a:endParaRPr lang="en-US" dirty="0">
                        <a:solidFill>
                          <a:schemeClr val="tx1"/>
                        </a:solidFill>
                      </a:endParaRPr>
                    </a:p>
                  </a:txBody>
                  <a:tcPr/>
                </a:tc>
                <a:tc>
                  <a:txBody>
                    <a:bodyPr/>
                    <a:lstStyle/>
                    <a:p>
                      <a:pPr algn="r"/>
                      <a:r>
                        <a:rPr lang="en-US" dirty="0" smtClean="0">
                          <a:solidFill>
                            <a:schemeClr val="tx1"/>
                          </a:solidFill>
                        </a:rPr>
                        <a:t>0</a:t>
                      </a:r>
                      <a:endParaRPr lang="en-US" dirty="0">
                        <a:solidFill>
                          <a:schemeClr val="tx1"/>
                        </a:solidFill>
                      </a:endParaRPr>
                    </a:p>
                  </a:txBody>
                  <a:tcPr/>
                </a:tc>
                <a:tc>
                  <a:txBody>
                    <a:bodyPr/>
                    <a:lstStyle/>
                    <a:p>
                      <a:pPr algn="r"/>
                      <a:r>
                        <a:rPr lang="en-US" dirty="0" smtClean="0">
                          <a:solidFill>
                            <a:schemeClr val="tx1"/>
                          </a:solidFill>
                        </a:rPr>
                        <a:t>0</a:t>
                      </a:r>
                      <a:endParaRPr lang="en-US" dirty="0">
                        <a:solidFill>
                          <a:schemeClr val="tx1"/>
                        </a:solidFill>
                      </a:endParaRPr>
                    </a:p>
                  </a:txBody>
                  <a:tcPr/>
                </a:tc>
                <a:tc>
                  <a:txBody>
                    <a:bodyPr/>
                    <a:lstStyle/>
                    <a:p>
                      <a:pPr algn="r"/>
                      <a:r>
                        <a:rPr lang="en-US" dirty="0" smtClean="0">
                          <a:solidFill>
                            <a:schemeClr val="tx1"/>
                          </a:solidFill>
                        </a:rPr>
                        <a:t>0</a:t>
                      </a:r>
                      <a:endParaRPr lang="en-US" dirty="0">
                        <a:solidFill>
                          <a:schemeClr val="tx1"/>
                        </a:solidFill>
                      </a:endParaRPr>
                    </a:p>
                  </a:txBody>
                  <a:tcPr/>
                </a:tc>
              </a:tr>
              <a:tr h="370840">
                <a:tc>
                  <a:txBody>
                    <a:bodyPr/>
                    <a:lstStyle/>
                    <a:p>
                      <a:pPr algn="r"/>
                      <a:r>
                        <a:rPr lang="en-US" dirty="0" smtClean="0">
                          <a:solidFill>
                            <a:schemeClr val="tx1"/>
                          </a:solidFill>
                        </a:rPr>
                        <a:t>0</a:t>
                      </a:r>
                      <a:endParaRPr lang="en-US" dirty="0">
                        <a:solidFill>
                          <a:schemeClr val="tx1"/>
                        </a:solidFill>
                      </a:endParaRPr>
                    </a:p>
                  </a:txBody>
                  <a:tcPr/>
                </a:tc>
                <a:tc>
                  <a:txBody>
                    <a:bodyPr/>
                    <a:lstStyle/>
                    <a:p>
                      <a:pPr algn="r"/>
                      <a:r>
                        <a:rPr lang="en-US" dirty="0" smtClean="0">
                          <a:solidFill>
                            <a:schemeClr val="tx1"/>
                          </a:solidFill>
                        </a:rPr>
                        <a:t>1</a:t>
                      </a:r>
                      <a:endParaRPr lang="en-US" dirty="0">
                        <a:solidFill>
                          <a:schemeClr val="tx1"/>
                        </a:solidFill>
                      </a:endParaRPr>
                    </a:p>
                  </a:txBody>
                  <a:tcPr/>
                </a:tc>
                <a:tc>
                  <a:txBody>
                    <a:bodyPr/>
                    <a:lstStyle/>
                    <a:p>
                      <a:pPr algn="r"/>
                      <a:r>
                        <a:rPr lang="en-US" dirty="0" smtClean="0">
                          <a:solidFill>
                            <a:schemeClr val="tx1"/>
                          </a:solidFill>
                        </a:rPr>
                        <a:t>0</a:t>
                      </a:r>
                      <a:endParaRPr lang="en-US" dirty="0">
                        <a:solidFill>
                          <a:schemeClr val="tx1"/>
                        </a:solidFill>
                      </a:endParaRPr>
                    </a:p>
                  </a:txBody>
                  <a:tcPr/>
                </a:tc>
                <a:tc>
                  <a:txBody>
                    <a:bodyPr/>
                    <a:lstStyle/>
                    <a:p>
                      <a:pPr algn="r"/>
                      <a:r>
                        <a:rPr lang="en-US" dirty="0" smtClean="0">
                          <a:solidFill>
                            <a:schemeClr val="tx1"/>
                          </a:solidFill>
                        </a:rPr>
                        <a:t>1</a:t>
                      </a:r>
                      <a:endParaRPr lang="en-US" dirty="0">
                        <a:solidFill>
                          <a:schemeClr val="tx1"/>
                        </a:solidFill>
                      </a:endParaRPr>
                    </a:p>
                  </a:txBody>
                  <a:tcPr/>
                </a:tc>
              </a:tr>
              <a:tr h="370840">
                <a:tc>
                  <a:txBody>
                    <a:bodyPr/>
                    <a:lstStyle/>
                    <a:p>
                      <a:pPr algn="r"/>
                      <a:r>
                        <a:rPr lang="en-US" dirty="0" smtClean="0">
                          <a:solidFill>
                            <a:schemeClr val="tx1"/>
                          </a:solidFill>
                        </a:rPr>
                        <a:t>1</a:t>
                      </a:r>
                      <a:endParaRPr lang="en-US" dirty="0">
                        <a:solidFill>
                          <a:schemeClr val="tx1"/>
                        </a:solidFill>
                      </a:endParaRPr>
                    </a:p>
                  </a:txBody>
                  <a:tcPr/>
                </a:tc>
                <a:tc>
                  <a:txBody>
                    <a:bodyPr/>
                    <a:lstStyle/>
                    <a:p>
                      <a:pPr algn="r"/>
                      <a:r>
                        <a:rPr lang="en-US" dirty="0" smtClean="0">
                          <a:solidFill>
                            <a:schemeClr val="tx1"/>
                          </a:solidFill>
                        </a:rPr>
                        <a:t>1</a:t>
                      </a:r>
                      <a:endParaRPr lang="en-US" dirty="0">
                        <a:solidFill>
                          <a:schemeClr val="tx1"/>
                        </a:solidFill>
                      </a:endParaRPr>
                    </a:p>
                  </a:txBody>
                  <a:tcPr/>
                </a:tc>
                <a:tc>
                  <a:txBody>
                    <a:bodyPr/>
                    <a:lstStyle/>
                    <a:p>
                      <a:pPr algn="r"/>
                      <a:r>
                        <a:rPr lang="en-US" dirty="0" smtClean="0">
                          <a:solidFill>
                            <a:schemeClr val="tx1"/>
                          </a:solidFill>
                        </a:rPr>
                        <a:t>0</a:t>
                      </a:r>
                      <a:endParaRPr lang="en-US" dirty="0">
                        <a:solidFill>
                          <a:schemeClr val="tx1"/>
                        </a:solidFill>
                      </a:endParaRPr>
                    </a:p>
                  </a:txBody>
                  <a:tcPr/>
                </a:tc>
                <a:tc>
                  <a:txBody>
                    <a:bodyPr/>
                    <a:lstStyle/>
                    <a:p>
                      <a:pPr algn="r"/>
                      <a:r>
                        <a:rPr lang="en-US" dirty="0" smtClean="0">
                          <a:solidFill>
                            <a:schemeClr val="tx1"/>
                          </a:solidFill>
                        </a:rPr>
                        <a:t>0</a:t>
                      </a:r>
                      <a:endParaRPr lang="en-US" dirty="0">
                        <a:solidFill>
                          <a:schemeClr val="tx1"/>
                        </a:solidFill>
                      </a:endParaRPr>
                    </a:p>
                  </a:txBody>
                  <a:tcPr/>
                </a:tc>
              </a:tr>
              <a:tr h="370840">
                <a:tc>
                  <a:txBody>
                    <a:bodyPr/>
                    <a:lstStyle/>
                    <a:p>
                      <a:pPr algn="r"/>
                      <a:r>
                        <a:rPr lang="en-US" dirty="0" smtClean="0">
                          <a:solidFill>
                            <a:schemeClr val="tx1"/>
                          </a:solidFill>
                        </a:rPr>
                        <a:t>0</a:t>
                      </a:r>
                      <a:endParaRPr lang="en-US" dirty="0">
                        <a:solidFill>
                          <a:schemeClr val="tx1"/>
                        </a:solidFill>
                      </a:endParaRPr>
                    </a:p>
                  </a:txBody>
                  <a:tcPr/>
                </a:tc>
                <a:tc>
                  <a:txBody>
                    <a:bodyPr/>
                    <a:lstStyle/>
                    <a:p>
                      <a:pPr algn="r"/>
                      <a:r>
                        <a:rPr lang="en-US" dirty="0" smtClean="0">
                          <a:solidFill>
                            <a:schemeClr val="tx1"/>
                          </a:solidFill>
                        </a:rPr>
                        <a:t>0</a:t>
                      </a:r>
                      <a:endParaRPr lang="en-US" dirty="0">
                        <a:solidFill>
                          <a:schemeClr val="tx1"/>
                        </a:solidFill>
                      </a:endParaRPr>
                    </a:p>
                  </a:txBody>
                  <a:tcPr/>
                </a:tc>
                <a:tc>
                  <a:txBody>
                    <a:bodyPr/>
                    <a:lstStyle/>
                    <a:p>
                      <a:pPr algn="r"/>
                      <a:r>
                        <a:rPr lang="en-US" dirty="0" smtClean="0">
                          <a:solidFill>
                            <a:schemeClr val="tx1"/>
                          </a:solidFill>
                        </a:rPr>
                        <a:t>1</a:t>
                      </a:r>
                      <a:endParaRPr lang="en-US" dirty="0">
                        <a:solidFill>
                          <a:schemeClr val="tx1"/>
                        </a:solidFill>
                      </a:endParaRPr>
                    </a:p>
                  </a:txBody>
                  <a:tcPr/>
                </a:tc>
                <a:tc>
                  <a:txBody>
                    <a:bodyPr/>
                    <a:lstStyle/>
                    <a:p>
                      <a:pPr algn="r"/>
                      <a:r>
                        <a:rPr lang="en-US" dirty="0" smtClean="0">
                          <a:solidFill>
                            <a:schemeClr val="tx1"/>
                          </a:solidFill>
                        </a:rPr>
                        <a:t>1</a:t>
                      </a:r>
                      <a:endParaRPr lang="en-US" dirty="0">
                        <a:solidFill>
                          <a:schemeClr val="tx1"/>
                        </a:solidFill>
                      </a:endParaRPr>
                    </a:p>
                  </a:txBody>
                  <a:tcPr/>
                </a:tc>
              </a:tr>
              <a:tr h="370840">
                <a:tc>
                  <a:txBody>
                    <a:bodyPr/>
                    <a:lstStyle/>
                    <a:p>
                      <a:pPr algn="r"/>
                      <a:r>
                        <a:rPr lang="en-US" dirty="0" smtClean="0">
                          <a:solidFill>
                            <a:schemeClr val="tx1"/>
                          </a:solidFill>
                        </a:rPr>
                        <a:t>1</a:t>
                      </a:r>
                      <a:endParaRPr lang="en-US" dirty="0">
                        <a:solidFill>
                          <a:schemeClr val="tx1"/>
                        </a:solidFill>
                      </a:endParaRPr>
                    </a:p>
                  </a:txBody>
                  <a:tcPr/>
                </a:tc>
                <a:tc>
                  <a:txBody>
                    <a:bodyPr/>
                    <a:lstStyle/>
                    <a:p>
                      <a:pPr algn="r"/>
                      <a:r>
                        <a:rPr lang="en-US" dirty="0" smtClean="0">
                          <a:solidFill>
                            <a:schemeClr val="tx1"/>
                          </a:solidFill>
                        </a:rPr>
                        <a:t>0</a:t>
                      </a:r>
                      <a:endParaRPr lang="en-US" dirty="0">
                        <a:solidFill>
                          <a:schemeClr val="tx1"/>
                        </a:solidFill>
                      </a:endParaRPr>
                    </a:p>
                  </a:txBody>
                  <a:tcPr/>
                </a:tc>
                <a:tc>
                  <a:txBody>
                    <a:bodyPr/>
                    <a:lstStyle/>
                    <a:p>
                      <a:pPr algn="r"/>
                      <a:r>
                        <a:rPr lang="en-US" dirty="0" smtClean="0">
                          <a:solidFill>
                            <a:schemeClr val="tx1"/>
                          </a:solidFill>
                        </a:rPr>
                        <a:t>1</a:t>
                      </a:r>
                      <a:endParaRPr lang="en-US" dirty="0">
                        <a:solidFill>
                          <a:schemeClr val="tx1"/>
                        </a:solidFill>
                      </a:endParaRPr>
                    </a:p>
                  </a:txBody>
                  <a:tcPr/>
                </a:tc>
                <a:tc>
                  <a:txBody>
                    <a:bodyPr/>
                    <a:lstStyle/>
                    <a:p>
                      <a:pPr algn="r"/>
                      <a:r>
                        <a:rPr lang="en-US" dirty="0" smtClean="0">
                          <a:solidFill>
                            <a:schemeClr val="tx1"/>
                          </a:solidFill>
                        </a:rPr>
                        <a:t>0</a:t>
                      </a:r>
                      <a:endParaRPr lang="en-US" dirty="0">
                        <a:solidFill>
                          <a:schemeClr val="tx1"/>
                        </a:solidFill>
                      </a:endParaRPr>
                    </a:p>
                  </a:txBody>
                  <a:tcPr/>
                </a:tc>
              </a:tr>
              <a:tr h="370840">
                <a:tc>
                  <a:txBody>
                    <a:bodyPr/>
                    <a:lstStyle/>
                    <a:p>
                      <a:pPr algn="r"/>
                      <a:r>
                        <a:rPr lang="en-US" dirty="0" smtClean="0">
                          <a:solidFill>
                            <a:schemeClr val="tx1"/>
                          </a:solidFill>
                        </a:rPr>
                        <a:t>0</a:t>
                      </a:r>
                      <a:endParaRPr lang="en-US" dirty="0">
                        <a:solidFill>
                          <a:schemeClr val="tx1"/>
                        </a:solidFill>
                      </a:endParaRPr>
                    </a:p>
                  </a:txBody>
                  <a:tcPr/>
                </a:tc>
                <a:tc>
                  <a:txBody>
                    <a:bodyPr/>
                    <a:lstStyle/>
                    <a:p>
                      <a:pPr algn="r"/>
                      <a:r>
                        <a:rPr lang="en-US" dirty="0" smtClean="0">
                          <a:solidFill>
                            <a:schemeClr val="tx1"/>
                          </a:solidFill>
                        </a:rPr>
                        <a:t>1</a:t>
                      </a:r>
                      <a:endParaRPr lang="en-US" dirty="0">
                        <a:solidFill>
                          <a:schemeClr val="tx1"/>
                        </a:solidFill>
                      </a:endParaRPr>
                    </a:p>
                  </a:txBody>
                  <a:tcPr/>
                </a:tc>
                <a:tc>
                  <a:txBody>
                    <a:bodyPr/>
                    <a:lstStyle/>
                    <a:p>
                      <a:pPr algn="r"/>
                      <a:r>
                        <a:rPr lang="en-US" dirty="0" smtClean="0">
                          <a:solidFill>
                            <a:schemeClr val="tx1"/>
                          </a:solidFill>
                        </a:rPr>
                        <a:t>1</a:t>
                      </a:r>
                      <a:endParaRPr lang="en-US" dirty="0">
                        <a:solidFill>
                          <a:schemeClr val="tx1"/>
                        </a:solidFill>
                      </a:endParaRPr>
                    </a:p>
                  </a:txBody>
                  <a:tcPr/>
                </a:tc>
                <a:tc>
                  <a:txBody>
                    <a:bodyPr/>
                    <a:lstStyle/>
                    <a:p>
                      <a:pPr algn="r"/>
                      <a:r>
                        <a:rPr lang="en-US" dirty="0" smtClean="0">
                          <a:solidFill>
                            <a:schemeClr val="tx1"/>
                          </a:solidFill>
                        </a:rPr>
                        <a:t>0</a:t>
                      </a:r>
                      <a:endParaRPr lang="en-US" dirty="0">
                        <a:solidFill>
                          <a:schemeClr val="tx1"/>
                        </a:solidFill>
                      </a:endParaRPr>
                    </a:p>
                  </a:txBody>
                  <a:tcPr/>
                </a:tc>
              </a:tr>
              <a:tr h="370840">
                <a:tc>
                  <a:txBody>
                    <a:bodyPr/>
                    <a:lstStyle/>
                    <a:p>
                      <a:pPr algn="r"/>
                      <a:r>
                        <a:rPr lang="en-US" dirty="0" smtClean="0">
                          <a:solidFill>
                            <a:schemeClr val="tx1"/>
                          </a:solidFill>
                        </a:rPr>
                        <a:t>1</a:t>
                      </a:r>
                      <a:endParaRPr lang="en-US" dirty="0">
                        <a:solidFill>
                          <a:schemeClr val="tx1"/>
                        </a:solidFill>
                      </a:endParaRPr>
                    </a:p>
                  </a:txBody>
                  <a:tcPr/>
                </a:tc>
                <a:tc>
                  <a:txBody>
                    <a:bodyPr/>
                    <a:lstStyle/>
                    <a:p>
                      <a:pPr algn="r"/>
                      <a:r>
                        <a:rPr lang="en-US" dirty="0" smtClean="0">
                          <a:solidFill>
                            <a:schemeClr val="tx1"/>
                          </a:solidFill>
                        </a:rPr>
                        <a:t>1</a:t>
                      </a:r>
                      <a:endParaRPr lang="en-US" dirty="0">
                        <a:solidFill>
                          <a:schemeClr val="tx1"/>
                        </a:solidFill>
                      </a:endParaRPr>
                    </a:p>
                  </a:txBody>
                  <a:tcPr/>
                </a:tc>
                <a:tc>
                  <a:txBody>
                    <a:bodyPr/>
                    <a:lstStyle/>
                    <a:p>
                      <a:pPr algn="r"/>
                      <a:r>
                        <a:rPr lang="en-US" dirty="0" smtClean="0">
                          <a:solidFill>
                            <a:schemeClr val="tx1"/>
                          </a:solidFill>
                        </a:rPr>
                        <a:t>1</a:t>
                      </a:r>
                      <a:endParaRPr lang="en-US" dirty="0">
                        <a:solidFill>
                          <a:schemeClr val="tx1"/>
                        </a:solidFill>
                      </a:endParaRPr>
                    </a:p>
                  </a:txBody>
                  <a:tcPr/>
                </a:tc>
                <a:tc>
                  <a:txBody>
                    <a:bodyPr/>
                    <a:lstStyle/>
                    <a:p>
                      <a:pPr algn="r"/>
                      <a:r>
                        <a:rPr lang="en-US" dirty="0" smtClean="0">
                          <a:solidFill>
                            <a:schemeClr val="tx1"/>
                          </a:solidFill>
                        </a:rPr>
                        <a:t>1</a:t>
                      </a:r>
                      <a:endParaRPr lang="en-US" dirty="0">
                        <a:solidFill>
                          <a:schemeClr val="tx1"/>
                        </a:solidFill>
                      </a:endParaRPr>
                    </a:p>
                  </a:txBody>
                  <a:tcPr/>
                </a:tc>
              </a:tr>
            </a:tbl>
          </a:graphicData>
        </a:graphic>
      </p:graphicFrame>
      <p:sp>
        <p:nvSpPr>
          <p:cNvPr id="7" name="Rectangle 3"/>
          <p:cNvSpPr txBox="1">
            <a:spLocks noChangeArrowheads="1"/>
          </p:cNvSpPr>
          <p:nvPr/>
        </p:nvSpPr>
        <p:spPr bwMode="auto">
          <a:xfrm>
            <a:off x="304800" y="2743200"/>
            <a:ext cx="5638800" cy="3276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1" lang="en-US" sz="1800" b="0" i="0" u="none" strike="noStrike" kern="0" cap="none" spc="0" normalizeH="0" baseline="0" noProof="0" dirty="0" smtClean="0">
                <a:ln>
                  <a:noFill/>
                </a:ln>
                <a:solidFill>
                  <a:schemeClr val="tx1"/>
                </a:solidFill>
                <a:effectLst/>
                <a:uLnTx/>
                <a:uFillTx/>
                <a:latin typeface="Arial" pitchFamily="34" charset="0"/>
                <a:cs typeface="Arial" pitchFamily="34" charset="0"/>
              </a:rPr>
              <a:t>g(0,0,0)= f(0,0,0)=1</a:t>
            </a:r>
          </a:p>
          <a:p>
            <a:pPr marL="342900" lvl="0" indent="-342900">
              <a:spcBef>
                <a:spcPct val="20000"/>
              </a:spcBef>
              <a:buFontTx/>
              <a:buChar char="•"/>
            </a:pPr>
            <a:r>
              <a:rPr kumimoji="1" lang="en-US" sz="1800" kern="0" dirty="0" smtClean="0">
                <a:latin typeface="Arial" pitchFamily="34" charset="0"/>
                <a:cs typeface="Arial" pitchFamily="34" charset="0"/>
              </a:rPr>
              <a:t>g(0,1,0)=f(0,0,0)+f(0,1,0)=0</a:t>
            </a:r>
          </a:p>
          <a:p>
            <a:pPr marL="342900" indent="-342900">
              <a:spcBef>
                <a:spcPct val="20000"/>
              </a:spcBef>
              <a:buFontTx/>
              <a:buChar char="•"/>
            </a:pPr>
            <a:r>
              <a:rPr kumimoji="1" lang="en-US" sz="1800" kern="0" dirty="0" smtClean="0">
                <a:latin typeface="Arial" pitchFamily="34" charset="0"/>
                <a:cs typeface="Arial" pitchFamily="34" charset="0"/>
              </a:rPr>
              <a:t>g(1,0,0)=f(0,0,0)+f(1,0,0)=1</a:t>
            </a:r>
          </a:p>
          <a:p>
            <a:pPr marL="342900" indent="-342900">
              <a:spcBef>
                <a:spcPct val="20000"/>
              </a:spcBef>
              <a:buFontTx/>
              <a:buChar char="•"/>
            </a:pPr>
            <a:r>
              <a:rPr kumimoji="1" lang="en-US" sz="1800" kern="0" dirty="0" smtClean="0">
                <a:latin typeface="Arial" pitchFamily="34" charset="0"/>
                <a:cs typeface="Arial" pitchFamily="34" charset="0"/>
              </a:rPr>
              <a:t>g(1,1,0)=f(0,0,0)+f(1,0,0) )+f(0,1,0))+f(1,1,0)=0 </a:t>
            </a:r>
          </a:p>
          <a:p>
            <a:pPr marL="342900" indent="-342900">
              <a:spcBef>
                <a:spcPct val="20000"/>
              </a:spcBef>
              <a:buFontTx/>
              <a:buChar char="•"/>
            </a:pPr>
            <a:r>
              <a:rPr kumimoji="1" lang="en-US" sz="1800" kern="0" dirty="0" smtClean="0">
                <a:latin typeface="Arial" pitchFamily="34" charset="0"/>
                <a:cs typeface="Arial" pitchFamily="34" charset="0"/>
              </a:rPr>
              <a:t>g(0,0,1)=f(0,0,0)+f(0,0,1)=0</a:t>
            </a:r>
          </a:p>
          <a:p>
            <a:pPr marL="342900" indent="-342900">
              <a:spcBef>
                <a:spcPct val="20000"/>
              </a:spcBef>
              <a:buFontTx/>
              <a:buChar char="•"/>
            </a:pPr>
            <a:r>
              <a:rPr kumimoji="1" lang="en-US" sz="1800" kern="0" dirty="0" smtClean="0">
                <a:latin typeface="Arial" pitchFamily="34" charset="0"/>
                <a:cs typeface="Arial" pitchFamily="34" charset="0"/>
              </a:rPr>
              <a:t>g(0,1,1)=f(0,0,0)+f(0,0,1) +f(0,1,0)+f(0,1,1)=1</a:t>
            </a:r>
          </a:p>
          <a:p>
            <a:pPr marL="342900" indent="-342900">
              <a:spcBef>
                <a:spcPct val="20000"/>
              </a:spcBef>
              <a:buFontTx/>
              <a:buChar char="•"/>
            </a:pPr>
            <a:r>
              <a:rPr kumimoji="1" lang="en-US" sz="1800" kern="0" dirty="0" smtClean="0">
                <a:latin typeface="Arial" pitchFamily="34" charset="0"/>
                <a:cs typeface="Arial" pitchFamily="34" charset="0"/>
              </a:rPr>
              <a:t>g(0,0,1)= g(1,0,1)= g(0,1,1)= g(1,1,1)= 0</a:t>
            </a:r>
          </a:p>
          <a:p>
            <a:pPr marL="342900" indent="-342900">
              <a:spcBef>
                <a:spcPct val="20000"/>
              </a:spcBef>
              <a:buFontTx/>
              <a:buChar char="•"/>
            </a:pPr>
            <a:endParaRPr kumimoji="1" lang="en-US" sz="1800" kern="0" dirty="0" smtClean="0">
              <a:latin typeface="Arial" pitchFamily="34" charset="0"/>
              <a:cs typeface="Arial" pitchFamily="34" charset="0"/>
            </a:endParaRPr>
          </a:p>
          <a:p>
            <a:pPr marL="342900" indent="-342900">
              <a:spcBef>
                <a:spcPct val="20000"/>
              </a:spcBef>
              <a:buFontTx/>
              <a:buChar char="•"/>
            </a:pPr>
            <a:r>
              <a:rPr lang="en-US" sz="1800" dirty="0" smtClean="0">
                <a:latin typeface="Arial" pitchFamily="34" charset="0"/>
                <a:cs typeface="Arial" pitchFamily="34" charset="0"/>
              </a:rPr>
              <a:t>f(x</a:t>
            </a:r>
            <a:r>
              <a:rPr lang="en-US" sz="1800" baseline="-25000" dirty="0" smtClean="0">
                <a:latin typeface="Arial" pitchFamily="34" charset="0"/>
                <a:cs typeface="Arial" pitchFamily="34" charset="0"/>
              </a:rPr>
              <a:t>1</a:t>
            </a:r>
            <a:r>
              <a:rPr lang="en-US" sz="1800" dirty="0" smtClean="0">
                <a:latin typeface="Arial" pitchFamily="34" charset="0"/>
                <a:cs typeface="Arial" pitchFamily="34" charset="0"/>
              </a:rPr>
              <a:t>, x</a:t>
            </a:r>
            <a:r>
              <a:rPr lang="en-US" sz="1800" baseline="-25000" dirty="0" smtClean="0">
                <a:latin typeface="Arial" pitchFamily="34" charset="0"/>
                <a:cs typeface="Arial" pitchFamily="34" charset="0"/>
              </a:rPr>
              <a:t>2</a:t>
            </a:r>
            <a:r>
              <a:rPr lang="en-US" sz="1800" dirty="0" smtClean="0">
                <a:latin typeface="Arial" pitchFamily="34" charset="0"/>
                <a:cs typeface="Arial" pitchFamily="34" charset="0"/>
              </a:rPr>
              <a:t>, x</a:t>
            </a:r>
            <a:r>
              <a:rPr lang="en-US" sz="1800" baseline="-25000" dirty="0" smtClean="0">
                <a:latin typeface="Arial" pitchFamily="34" charset="0"/>
                <a:cs typeface="Arial" pitchFamily="34" charset="0"/>
              </a:rPr>
              <a:t>3</a:t>
            </a:r>
            <a:r>
              <a:rPr lang="en-US" sz="1800" dirty="0" smtClean="0">
                <a:latin typeface="Arial" pitchFamily="34" charset="0"/>
                <a:cs typeface="Arial" pitchFamily="34" charset="0"/>
              </a:rPr>
              <a:t>)= 1+x</a:t>
            </a:r>
            <a:r>
              <a:rPr lang="en-US" sz="1800" baseline="-25000" dirty="0" smtClean="0">
                <a:latin typeface="Arial" pitchFamily="34" charset="0"/>
                <a:cs typeface="Arial" pitchFamily="34" charset="0"/>
              </a:rPr>
              <a:t>1</a:t>
            </a:r>
            <a:r>
              <a:rPr lang="en-US" sz="1800" dirty="0" smtClean="0">
                <a:latin typeface="Arial" pitchFamily="34" charset="0"/>
                <a:cs typeface="Arial" pitchFamily="34" charset="0"/>
              </a:rPr>
              <a:t>+x</a:t>
            </a:r>
            <a:r>
              <a:rPr lang="en-US" sz="1800" baseline="-25000" dirty="0" smtClean="0">
                <a:latin typeface="Arial" pitchFamily="34" charset="0"/>
                <a:cs typeface="Arial" pitchFamily="34" charset="0"/>
              </a:rPr>
              <a:t>2</a:t>
            </a:r>
            <a:r>
              <a:rPr lang="en-US" sz="1800" dirty="0" smtClean="0">
                <a:latin typeface="Arial" pitchFamily="34" charset="0"/>
                <a:cs typeface="Arial" pitchFamily="34" charset="0"/>
              </a:rPr>
              <a:t> x</a:t>
            </a:r>
            <a:r>
              <a:rPr lang="en-US" sz="1800" baseline="-25000" dirty="0" smtClean="0">
                <a:latin typeface="Arial" pitchFamily="34" charset="0"/>
                <a:cs typeface="Arial" pitchFamily="34" charset="0"/>
              </a:rPr>
              <a:t>3</a:t>
            </a:r>
            <a:endParaRPr lang="en-US" sz="1800" dirty="0" smtClean="0">
              <a:latin typeface="Arial" pitchFamily="34" charset="0"/>
              <a:cs typeface="Arial" pitchFamily="34" charset="0"/>
            </a:endParaRPr>
          </a:p>
          <a:p>
            <a:pPr marL="342900" indent="-342900">
              <a:spcBef>
                <a:spcPct val="20000"/>
              </a:spcBef>
              <a:buFontTx/>
              <a:buChar char="•"/>
            </a:pPr>
            <a:endParaRPr kumimoji="1" lang="en-US" sz="1800" kern="0" dirty="0" smtClean="0">
              <a:latin typeface="Arial" pitchFamily="34" charset="0"/>
              <a:cs typeface="Arial" pitchFamily="34" charset="0"/>
            </a:endParaRPr>
          </a:p>
          <a:p>
            <a:pPr marL="342900" lvl="0" indent="-342900">
              <a:spcBef>
                <a:spcPct val="20000"/>
              </a:spcBef>
              <a:buFontTx/>
              <a:buChar char="•"/>
            </a:pPr>
            <a:endParaRPr kumimoji="1" lang="en-US" sz="18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A57F788-EC8E-4878-B211-3B276917BD0B}" type="slidenum">
              <a:rPr lang="en-US"/>
              <a:pPr>
                <a:defRPr/>
              </a:pPr>
              <a:t>29</a:t>
            </a:fld>
            <a:endParaRPr lang="en-US"/>
          </a:p>
        </p:txBody>
      </p:sp>
      <p:sp>
        <p:nvSpPr>
          <p:cNvPr id="88068" name="Rectangle 2"/>
          <p:cNvSpPr>
            <a:spLocks noGrp="1" noChangeArrowheads="1"/>
          </p:cNvSpPr>
          <p:nvPr>
            <p:ph type="title"/>
          </p:nvPr>
        </p:nvSpPr>
        <p:spPr>
          <a:xfrm>
            <a:off x="685800" y="0"/>
            <a:ext cx="7772400" cy="838200"/>
          </a:xfrm>
        </p:spPr>
        <p:txBody>
          <a:bodyPr/>
          <a:lstStyle/>
          <a:p>
            <a:r>
              <a:rPr lang="en-US" sz="3600" dirty="0" smtClean="0"/>
              <a:t>S Boxes as Polynomials over GF(2)</a:t>
            </a:r>
          </a:p>
        </p:txBody>
      </p:sp>
      <p:sp>
        <p:nvSpPr>
          <p:cNvPr id="88069" name="Rectangle 3"/>
          <p:cNvSpPr>
            <a:spLocks noGrp="1" noChangeArrowheads="1"/>
          </p:cNvSpPr>
          <p:nvPr>
            <p:ph type="body" idx="1"/>
          </p:nvPr>
        </p:nvSpPr>
        <p:spPr>
          <a:xfrm>
            <a:off x="304800" y="1295400"/>
            <a:ext cx="8534400" cy="5029200"/>
          </a:xfrm>
        </p:spPr>
        <p:txBody>
          <a:bodyPr/>
          <a:lstStyle/>
          <a:p>
            <a:pPr>
              <a:lnSpc>
                <a:spcPct val="80000"/>
              </a:lnSpc>
              <a:buFontTx/>
              <a:buNone/>
            </a:pPr>
            <a:r>
              <a:rPr lang="en-US" sz="1800" dirty="0" smtClean="0">
                <a:latin typeface="Courier New" pitchFamily="49" charset="0"/>
                <a:cs typeface="Times New Roman" pitchFamily="18" charset="0"/>
              </a:rPr>
              <a:t>1,1: 56+4+35+2+26+25+246+245+236+2356+16+15+156+14+146+145+13+135+134+1346+1345+13456+125+1256+1245+123+12356+1234+12346</a:t>
            </a:r>
          </a:p>
          <a:p>
            <a:pPr>
              <a:lnSpc>
                <a:spcPct val="80000"/>
              </a:lnSpc>
              <a:buFontTx/>
              <a:buNone/>
            </a:pPr>
            <a:r>
              <a:rPr lang="en-US" sz="1800" dirty="0" smtClean="0">
                <a:latin typeface="Courier New" pitchFamily="49" charset="0"/>
                <a:cs typeface="Times New Roman" pitchFamily="18" charset="0"/>
              </a:rPr>
              <a:t> </a:t>
            </a:r>
          </a:p>
          <a:p>
            <a:pPr>
              <a:lnSpc>
                <a:spcPct val="80000"/>
              </a:lnSpc>
              <a:buFontTx/>
              <a:buNone/>
            </a:pPr>
            <a:r>
              <a:rPr lang="en-US" sz="1800" dirty="0" smtClean="0">
                <a:latin typeface="Courier New" pitchFamily="49" charset="0"/>
                <a:cs typeface="Times New Roman" pitchFamily="18" charset="0"/>
              </a:rPr>
              <a:t>1,2: C+6+5+4+45+456+36+35+34+346+26+25+24+246+2456+23+236+235+234+2346+1+15+156+134+13456+12+126+1256+124+1246+1245+12456+123+1236+1235+12356+1234+12346 </a:t>
            </a:r>
          </a:p>
          <a:p>
            <a:pPr>
              <a:lnSpc>
                <a:spcPct val="80000"/>
              </a:lnSpc>
              <a:buFontTx/>
              <a:buNone/>
            </a:pPr>
            <a:r>
              <a:rPr lang="en-US" sz="1800" dirty="0" smtClean="0">
                <a:latin typeface="Courier New" pitchFamily="49" charset="0"/>
                <a:cs typeface="Times New Roman" pitchFamily="18" charset="0"/>
              </a:rPr>
              <a:t> </a:t>
            </a:r>
          </a:p>
          <a:p>
            <a:pPr>
              <a:lnSpc>
                <a:spcPct val="80000"/>
              </a:lnSpc>
              <a:buFontTx/>
              <a:buNone/>
            </a:pPr>
            <a:r>
              <a:rPr lang="en-US" sz="1800" dirty="0" smtClean="0">
                <a:latin typeface="Courier New" pitchFamily="49" charset="0"/>
                <a:cs typeface="Times New Roman" pitchFamily="18" charset="0"/>
              </a:rPr>
              <a:t>1,3: C+6+56+46+45+3+35+356+346+3456+2+26+24+246+245+236+16+15+145+13+1356+134+13456+12+126+125+12456+123+1236+1235+12356+1234+12346 </a:t>
            </a:r>
          </a:p>
          <a:p>
            <a:pPr>
              <a:lnSpc>
                <a:spcPct val="80000"/>
              </a:lnSpc>
              <a:buFontTx/>
              <a:buNone/>
            </a:pPr>
            <a:r>
              <a:rPr lang="en-US" sz="1800" dirty="0" smtClean="0">
                <a:latin typeface="Courier New" pitchFamily="49" charset="0"/>
                <a:cs typeface="Times New Roman" pitchFamily="18" charset="0"/>
              </a:rPr>
              <a:t> </a:t>
            </a:r>
          </a:p>
          <a:p>
            <a:pPr>
              <a:lnSpc>
                <a:spcPct val="80000"/>
              </a:lnSpc>
              <a:buFontTx/>
              <a:buNone/>
            </a:pPr>
            <a:r>
              <a:rPr lang="en-US" sz="1800" dirty="0" smtClean="0">
                <a:latin typeface="Courier New" pitchFamily="49" charset="0"/>
                <a:cs typeface="Times New Roman" pitchFamily="18" charset="0"/>
              </a:rPr>
              <a:t>1,4: C+6+5+456+3+34+346+345+2+23+234+1+15+14+146+135+134+1346+1345+1256+124+1246+1245+123+12356+1234+12346 </a:t>
            </a:r>
          </a:p>
          <a:p>
            <a:pPr>
              <a:lnSpc>
                <a:spcPct val="80000"/>
              </a:lnSpc>
              <a:buFontTx/>
              <a:buNone/>
            </a:pPr>
            <a:endParaRPr lang="en-US" sz="1800" dirty="0" smtClean="0">
              <a:latin typeface="Courier New" pitchFamily="49" charset="0"/>
              <a:cs typeface="Times New Roman" pitchFamily="18" charset="0"/>
            </a:endParaRPr>
          </a:p>
          <a:p>
            <a:pPr>
              <a:lnSpc>
                <a:spcPct val="80000"/>
              </a:lnSpc>
              <a:buFontTx/>
              <a:buNone/>
            </a:pPr>
            <a:r>
              <a:rPr lang="en-US" sz="2000" dirty="0" smtClean="0">
                <a:latin typeface="Calibri" pitchFamily="34" charset="0"/>
                <a:cs typeface="Times New Roman" pitchFamily="18" charset="0"/>
              </a:rPr>
              <a:t>Legend: </a:t>
            </a:r>
            <a:r>
              <a:rPr lang="en-US" sz="1800" dirty="0" smtClean="0">
                <a:latin typeface="Courier New" pitchFamily="49" charset="0"/>
                <a:cs typeface="Times New Roman" pitchFamily="18" charset="0"/>
              </a:rPr>
              <a:t>C+6+56+46 means </a:t>
            </a:r>
            <a:r>
              <a:rPr lang="en-US" sz="2000" dirty="0" smtClean="0">
                <a:latin typeface="Arial"/>
                <a:cs typeface="Times New Roman" pitchFamily="18" charset="0"/>
              </a:rPr>
              <a:t>1</a:t>
            </a:r>
            <a:r>
              <a:rPr lang="en-US" sz="2000" dirty="0" smtClean="0">
                <a:latin typeface="Math1Mono"/>
              </a:rPr>
              <a:t>Å</a:t>
            </a:r>
            <a:r>
              <a:rPr lang="en-US" altLang="zh-TW" sz="2000" dirty="0" smtClean="0">
                <a:solidFill>
                  <a:srgbClr val="000000"/>
                </a:solidFill>
                <a:ea typeface="PMingLiU" pitchFamily="18" charset="-120"/>
              </a:rPr>
              <a:t>x</a:t>
            </a:r>
            <a:r>
              <a:rPr lang="en-US" altLang="zh-TW" sz="2000" baseline="-25000" dirty="0" smtClean="0">
                <a:solidFill>
                  <a:srgbClr val="000000"/>
                </a:solidFill>
                <a:ea typeface="PMingLiU" pitchFamily="18" charset="-120"/>
              </a:rPr>
              <a:t>6</a:t>
            </a:r>
            <a:r>
              <a:rPr lang="en-US" sz="2000" dirty="0" smtClean="0">
                <a:latin typeface="Math1Mono"/>
              </a:rPr>
              <a:t>Å</a:t>
            </a:r>
            <a:r>
              <a:rPr lang="en-US" altLang="zh-TW" sz="2000" dirty="0" smtClean="0">
                <a:solidFill>
                  <a:srgbClr val="000000"/>
                </a:solidFill>
                <a:ea typeface="PMingLiU" pitchFamily="18" charset="-120"/>
              </a:rPr>
              <a:t>x</a:t>
            </a:r>
            <a:r>
              <a:rPr lang="en-US" altLang="zh-TW" sz="2000" baseline="-25000" dirty="0" smtClean="0">
                <a:solidFill>
                  <a:srgbClr val="000000"/>
                </a:solidFill>
                <a:ea typeface="PMingLiU" pitchFamily="18" charset="-120"/>
              </a:rPr>
              <a:t>5</a:t>
            </a:r>
            <a:r>
              <a:rPr lang="en-US" altLang="zh-TW" sz="2000" dirty="0" smtClean="0">
                <a:solidFill>
                  <a:srgbClr val="000000"/>
                </a:solidFill>
                <a:ea typeface="PMingLiU" pitchFamily="18" charset="-120"/>
              </a:rPr>
              <a:t>x</a:t>
            </a:r>
            <a:r>
              <a:rPr lang="en-US" altLang="zh-TW" sz="2000" baseline="-25000" dirty="0" smtClean="0">
                <a:solidFill>
                  <a:srgbClr val="000000"/>
                </a:solidFill>
                <a:ea typeface="PMingLiU" pitchFamily="18" charset="-120"/>
              </a:rPr>
              <a:t>6</a:t>
            </a:r>
            <a:r>
              <a:rPr lang="en-US" sz="2000" dirty="0" smtClean="0">
                <a:latin typeface="Math1Mono"/>
              </a:rPr>
              <a:t>Å</a:t>
            </a:r>
            <a:r>
              <a:rPr lang="en-US" altLang="zh-TW" sz="2000" dirty="0" smtClean="0">
                <a:solidFill>
                  <a:srgbClr val="000000"/>
                </a:solidFill>
                <a:ea typeface="PMingLiU" pitchFamily="18" charset="-120"/>
              </a:rPr>
              <a:t>x</a:t>
            </a:r>
            <a:r>
              <a:rPr lang="en-US" altLang="zh-TW" sz="2000" baseline="-25000" dirty="0" smtClean="0">
                <a:solidFill>
                  <a:srgbClr val="000000"/>
                </a:solidFill>
                <a:ea typeface="PMingLiU" pitchFamily="18" charset="-120"/>
              </a:rPr>
              <a:t>4</a:t>
            </a:r>
            <a:r>
              <a:rPr lang="en-US" altLang="zh-TW" sz="2000" dirty="0" smtClean="0">
                <a:solidFill>
                  <a:srgbClr val="000000"/>
                </a:solidFill>
                <a:ea typeface="PMingLiU" pitchFamily="18" charset="-120"/>
              </a:rPr>
              <a:t>x</a:t>
            </a:r>
            <a:r>
              <a:rPr lang="en-US" altLang="zh-TW" sz="2000" baseline="-25000" dirty="0" smtClean="0">
                <a:solidFill>
                  <a:srgbClr val="000000"/>
                </a:solidFill>
                <a:ea typeface="PMingLiU" pitchFamily="18" charset="-120"/>
              </a:rPr>
              <a:t>6</a:t>
            </a:r>
            <a:endParaRPr lang="en-US" sz="2000" baseline="-25000" dirty="0" smtClean="0">
              <a:solidFill>
                <a:srgbClr val="000000"/>
              </a:solidFill>
              <a:ea typeface="PMingLiU" pitchFamily="18" charset="-120"/>
              <a:cs typeface="Times New Roman" pitchFamily="18" charset="0"/>
            </a:endParaRPr>
          </a:p>
          <a:p>
            <a:pPr>
              <a:lnSpc>
                <a:spcPct val="80000"/>
              </a:lnSpc>
              <a:buFontTx/>
              <a:buNone/>
            </a:pPr>
            <a:r>
              <a:rPr lang="en-US" sz="1600" dirty="0" smtClean="0">
                <a:latin typeface="Arial Unicode MS" pitchFamily="34" charset="-128"/>
                <a:cs typeface="Times New Roman" pitchFamily="18" charset="0"/>
              </a:rPr>
              <a:t> </a:t>
            </a:r>
          </a:p>
        </p:txBody>
      </p:sp>
      <p:sp>
        <p:nvSpPr>
          <p:cNvPr id="7" name="Date Placeholder 6"/>
          <p:cNvSpPr>
            <a:spLocks noGrp="1"/>
          </p:cNvSpPr>
          <p:nvPr>
            <p:ph type="dt" sz="half" idx="10"/>
          </p:nvPr>
        </p:nvSpPr>
        <p:spPr/>
        <p:txBody>
          <a:bodyPr/>
          <a:lstStyle/>
          <a:p>
            <a:pPr>
              <a:defRPr/>
            </a:pPr>
            <a:r>
              <a:rPr lang="en-US" smtClean="0"/>
              <a:t>JLM 20110204</a:t>
            </a:r>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JLM 20110204</a:t>
            </a:r>
            <a:endParaRPr lang="en-US" dirty="0"/>
          </a:p>
        </p:txBody>
      </p:sp>
      <p:sp>
        <p:nvSpPr>
          <p:cNvPr id="6" name="Slide Number Placeholder 5"/>
          <p:cNvSpPr>
            <a:spLocks noGrp="1"/>
          </p:cNvSpPr>
          <p:nvPr>
            <p:ph type="sldNum" sz="quarter" idx="12"/>
          </p:nvPr>
        </p:nvSpPr>
        <p:spPr/>
        <p:txBody>
          <a:bodyPr/>
          <a:lstStyle/>
          <a:p>
            <a:pPr>
              <a:defRPr/>
            </a:pPr>
            <a:fld id="{A0BA6AF2-DE1A-49CD-930B-E5AA3E0D8F02}" type="slidenum">
              <a:rPr lang="en-US"/>
              <a:pPr>
                <a:defRPr/>
              </a:pPr>
              <a:t>3</a:t>
            </a:fld>
            <a:endParaRPr lang="en-US"/>
          </a:p>
        </p:txBody>
      </p:sp>
      <p:sp>
        <p:nvSpPr>
          <p:cNvPr id="19460" name="Rectangle 2"/>
          <p:cNvSpPr>
            <a:spLocks noGrp="1" noChangeArrowheads="1"/>
          </p:cNvSpPr>
          <p:nvPr>
            <p:ph type="title"/>
          </p:nvPr>
        </p:nvSpPr>
        <p:spPr>
          <a:xfrm>
            <a:off x="685800" y="152400"/>
            <a:ext cx="7772400" cy="533400"/>
          </a:xfrm>
        </p:spPr>
        <p:txBody>
          <a:bodyPr/>
          <a:lstStyle/>
          <a:p>
            <a:r>
              <a:rPr lang="en-US" sz="3600" dirty="0" smtClean="0"/>
              <a:t>Cryptography and adversaries</a:t>
            </a:r>
          </a:p>
        </p:txBody>
      </p:sp>
      <p:sp>
        <p:nvSpPr>
          <p:cNvPr id="19461" name="Rectangle 3"/>
          <p:cNvSpPr>
            <a:spLocks noGrp="1" noChangeArrowheads="1"/>
          </p:cNvSpPr>
          <p:nvPr>
            <p:ph type="body" idx="1"/>
          </p:nvPr>
        </p:nvSpPr>
        <p:spPr>
          <a:xfrm>
            <a:off x="304800" y="1143000"/>
            <a:ext cx="8610600" cy="5181600"/>
          </a:xfrm>
        </p:spPr>
        <p:txBody>
          <a:bodyPr/>
          <a:lstStyle/>
          <a:p>
            <a:r>
              <a:rPr lang="en-US" sz="2400" dirty="0" smtClean="0"/>
              <a:t>Cryptography is computing in the presence of an </a:t>
            </a:r>
            <a:r>
              <a:rPr lang="en-US" sz="2400" dirty="0" smtClean="0">
                <a:solidFill>
                  <a:srgbClr val="C00000"/>
                </a:solidFill>
              </a:rPr>
              <a:t>adversary</a:t>
            </a:r>
            <a:r>
              <a:rPr lang="en-US" sz="2400" dirty="0" smtClean="0"/>
              <a:t>.</a:t>
            </a:r>
          </a:p>
          <a:p>
            <a:r>
              <a:rPr lang="en-US" sz="2400" dirty="0" smtClean="0"/>
              <a:t>What do you want to protect?</a:t>
            </a:r>
          </a:p>
          <a:p>
            <a:r>
              <a:rPr lang="en-US" sz="2400" dirty="0" smtClean="0"/>
              <a:t>Against who? </a:t>
            </a:r>
          </a:p>
          <a:p>
            <a:r>
              <a:rPr lang="en-US" sz="2400" dirty="0" smtClean="0"/>
              <a:t>Under what circumstances?</a:t>
            </a:r>
          </a:p>
          <a:p>
            <a:r>
              <a:rPr lang="en-US" sz="2400" dirty="0" smtClean="0"/>
              <a:t>An adversary is characterized by:</a:t>
            </a:r>
          </a:p>
          <a:p>
            <a:pPr lvl="1"/>
            <a:r>
              <a:rPr lang="en-US" sz="2000" dirty="0" smtClean="0"/>
              <a:t>Talent</a:t>
            </a:r>
          </a:p>
          <a:p>
            <a:pPr lvl="1"/>
            <a:r>
              <a:rPr lang="en-US" sz="2000" dirty="0" smtClean="0"/>
              <a:t>Access to information</a:t>
            </a:r>
          </a:p>
          <a:p>
            <a:pPr lvl="2"/>
            <a:r>
              <a:rPr lang="en-US" sz="2000" dirty="0" smtClean="0"/>
              <a:t>Probable plaintext attacks.</a:t>
            </a:r>
          </a:p>
          <a:p>
            <a:pPr lvl="2"/>
            <a:r>
              <a:rPr lang="en-US" sz="2000" dirty="0" smtClean="0"/>
              <a:t>Known plaintext/</a:t>
            </a:r>
            <a:r>
              <a:rPr lang="en-US" sz="2000" dirty="0" err="1" smtClean="0"/>
              <a:t>ciphertext</a:t>
            </a:r>
            <a:r>
              <a:rPr lang="en-US" sz="2000" dirty="0" smtClean="0"/>
              <a:t> attacks.</a:t>
            </a:r>
          </a:p>
          <a:p>
            <a:pPr lvl="2"/>
            <a:r>
              <a:rPr lang="en-US" sz="2000" dirty="0" smtClean="0"/>
              <a:t>Chosen plaintext attacks.</a:t>
            </a:r>
          </a:p>
          <a:p>
            <a:pPr lvl="2"/>
            <a:r>
              <a:rPr lang="en-US" sz="2000" dirty="0" smtClean="0"/>
              <a:t>Adaptive interactive chosen plaintext attacks (oracle model).</a:t>
            </a:r>
          </a:p>
          <a:p>
            <a:pPr lvl="1"/>
            <a:r>
              <a:rPr lang="en-US" sz="2000" dirty="0" smtClean="0"/>
              <a:t>Computational resources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JLM 20110204</a:t>
            </a:r>
            <a:endParaRPr lang="en-US" dirty="0"/>
          </a:p>
        </p:txBody>
      </p:sp>
      <p:sp>
        <p:nvSpPr>
          <p:cNvPr id="6" name="Slide Number Placeholder 5"/>
          <p:cNvSpPr>
            <a:spLocks noGrp="1"/>
          </p:cNvSpPr>
          <p:nvPr>
            <p:ph type="sldNum" sz="quarter" idx="12"/>
          </p:nvPr>
        </p:nvSpPr>
        <p:spPr/>
        <p:txBody>
          <a:bodyPr/>
          <a:lstStyle/>
          <a:p>
            <a:pPr>
              <a:defRPr/>
            </a:pPr>
            <a:fld id="{C4A9C207-5B15-40FD-A040-6394A7E4E7B1}" type="slidenum">
              <a:rPr lang="en-US"/>
              <a:pPr>
                <a:defRPr/>
              </a:pPr>
              <a:t>30</a:t>
            </a:fld>
            <a:endParaRPr lang="en-US"/>
          </a:p>
        </p:txBody>
      </p:sp>
      <p:sp>
        <p:nvSpPr>
          <p:cNvPr id="115716" name="Rectangle 2"/>
          <p:cNvSpPr>
            <a:spLocks noGrp="1" noChangeArrowheads="1"/>
          </p:cNvSpPr>
          <p:nvPr>
            <p:ph type="title"/>
          </p:nvPr>
        </p:nvSpPr>
        <p:spPr>
          <a:xfrm>
            <a:off x="609600" y="228600"/>
            <a:ext cx="7772400" cy="762000"/>
          </a:xfrm>
        </p:spPr>
        <p:txBody>
          <a:bodyPr/>
          <a:lstStyle/>
          <a:p>
            <a:r>
              <a:rPr lang="en-US" sz="3600" dirty="0" smtClean="0"/>
              <a:t>Differential Cryptanalysis</a:t>
            </a:r>
            <a:br>
              <a:rPr lang="en-US" sz="3600" dirty="0" smtClean="0"/>
            </a:br>
            <a:endParaRPr lang="en-US" sz="3600" dirty="0" smtClean="0"/>
          </a:p>
        </p:txBody>
      </p:sp>
      <p:sp>
        <p:nvSpPr>
          <p:cNvPr id="115717" name="Rectangle 3"/>
          <p:cNvSpPr>
            <a:spLocks noGrp="1" noChangeArrowheads="1"/>
          </p:cNvSpPr>
          <p:nvPr>
            <p:ph type="body" idx="1"/>
          </p:nvPr>
        </p:nvSpPr>
        <p:spPr>
          <a:xfrm>
            <a:off x="381000" y="1524000"/>
            <a:ext cx="8458200" cy="4038600"/>
          </a:xfrm>
        </p:spPr>
        <p:txBody>
          <a:bodyPr/>
          <a:lstStyle/>
          <a:p>
            <a:r>
              <a:rPr lang="en-US" sz="2000" dirty="0" smtClean="0"/>
              <a:t>Let E and E* be inputs to a cipher and C and C* be corresponding outputs with E</a:t>
            </a:r>
            <a:r>
              <a:rPr lang="en-US" sz="2000" dirty="0" smtClean="0">
                <a:latin typeface="Math1Mono"/>
              </a:rPr>
              <a:t>Å</a:t>
            </a:r>
            <a:r>
              <a:rPr lang="en-US" sz="2000" dirty="0" smtClean="0"/>
              <a:t>E*=E’ and C</a:t>
            </a:r>
            <a:r>
              <a:rPr lang="en-US" sz="2000" dirty="0" smtClean="0">
                <a:latin typeface="Math1Mono"/>
              </a:rPr>
              <a:t>Å</a:t>
            </a:r>
            <a:r>
              <a:rPr lang="en-US" sz="2000" dirty="0" smtClean="0"/>
              <a:t>C*=C’.</a:t>
            </a:r>
          </a:p>
          <a:p>
            <a:r>
              <a:rPr lang="en-US" sz="2000" dirty="0" smtClean="0"/>
              <a:t>The notation E’ </a:t>
            </a:r>
            <a:r>
              <a:rPr lang="en-US" sz="2000" dirty="0" smtClean="0">
                <a:sym typeface="Wingdings" pitchFamily="2" charset="2"/>
              </a:rPr>
              <a:t> C’, p means the “input </a:t>
            </a:r>
            <a:r>
              <a:rPr lang="en-US" sz="2000" dirty="0" err="1" smtClean="0">
                <a:sym typeface="Wingdings" pitchFamily="2" charset="2"/>
              </a:rPr>
              <a:t>xor</a:t>
            </a:r>
            <a:r>
              <a:rPr lang="en-US" sz="2000" dirty="0" smtClean="0">
                <a:sym typeface="Wingdings" pitchFamily="2" charset="2"/>
              </a:rPr>
              <a:t>”, E’ produces the “output </a:t>
            </a:r>
            <a:r>
              <a:rPr lang="en-US" sz="2000" dirty="0" err="1" smtClean="0">
                <a:sym typeface="Wingdings" pitchFamily="2" charset="2"/>
              </a:rPr>
              <a:t>xor</a:t>
            </a:r>
            <a:r>
              <a:rPr lang="en-US" sz="2000" dirty="0" smtClean="0">
                <a:sym typeface="Wingdings" pitchFamily="2" charset="2"/>
              </a:rPr>
              <a:t>” C’ with probability p.  Not all input/output </a:t>
            </a:r>
            <a:r>
              <a:rPr lang="en-US" sz="2000" dirty="0" err="1" smtClean="0">
                <a:sym typeface="Wingdings" pitchFamily="2" charset="2"/>
              </a:rPr>
              <a:t>xors</a:t>
            </a:r>
            <a:r>
              <a:rPr lang="en-US" sz="2000" dirty="0" smtClean="0">
                <a:sym typeface="Wingdings" pitchFamily="2" charset="2"/>
              </a:rPr>
              <a:t> and possible and the distribution is uneven.  This can be used to find keys. </a:t>
            </a:r>
            <a:r>
              <a:rPr lang="en-US" sz="2000" dirty="0" smtClean="0"/>
              <a:t>E’ </a:t>
            </a:r>
            <a:r>
              <a:rPr lang="en-US" sz="2000" dirty="0" smtClean="0">
                <a:sym typeface="Wingdings" pitchFamily="2" charset="2"/>
              </a:rPr>
              <a:t> C’, p is called a </a:t>
            </a:r>
            <a:r>
              <a:rPr lang="en-US" sz="2000" i="1" dirty="0" smtClean="0">
                <a:sym typeface="Wingdings" pitchFamily="2" charset="2"/>
              </a:rPr>
              <a:t>characteristic</a:t>
            </a:r>
            <a:r>
              <a:rPr lang="en-US" sz="2000" dirty="0" smtClean="0">
                <a:sym typeface="Wingdings" pitchFamily="2" charset="2"/>
              </a:rPr>
              <a:t>.</a:t>
            </a:r>
            <a:endParaRPr lang="en-US" sz="2000" dirty="0" smtClean="0"/>
          </a:p>
          <a:p>
            <a:r>
              <a:rPr lang="en-US" sz="2000" dirty="0" smtClean="0"/>
              <a:t>Notation: </a:t>
            </a:r>
            <a:r>
              <a:rPr lang="en-US" sz="2000" dirty="0" err="1" smtClean="0"/>
              <a:t>D</a:t>
            </a:r>
            <a:r>
              <a:rPr lang="en-US" sz="2000" baseline="-25000" dirty="0" err="1" smtClean="0"/>
              <a:t>j</a:t>
            </a:r>
            <a:r>
              <a:rPr lang="en-US" sz="2000" dirty="0" err="1" smtClean="0"/>
              <a:t>(x’,y</a:t>
            </a:r>
            <a:r>
              <a:rPr lang="en-US" sz="2000" dirty="0" smtClean="0"/>
              <a:t>’)= {u: </a:t>
            </a:r>
            <a:r>
              <a:rPr lang="en-US" sz="2000" dirty="0" err="1" smtClean="0"/>
              <a:t>S</a:t>
            </a:r>
            <a:r>
              <a:rPr lang="en-US" sz="2000" baseline="-25000" dirty="0" err="1" smtClean="0"/>
              <a:t>j</a:t>
            </a:r>
            <a:r>
              <a:rPr lang="en-US" sz="2000" dirty="0" err="1" smtClean="0"/>
              <a:t>(u)</a:t>
            </a:r>
            <a:r>
              <a:rPr lang="en-US" sz="2000" dirty="0" err="1" smtClean="0">
                <a:latin typeface="Math1Mono"/>
              </a:rPr>
              <a:t>Å</a:t>
            </a:r>
            <a:r>
              <a:rPr lang="en-US" sz="2000" dirty="0" err="1" smtClean="0"/>
              <a:t>S</a:t>
            </a:r>
            <a:r>
              <a:rPr lang="en-US" sz="2000" baseline="-25000" dirty="0" err="1" smtClean="0"/>
              <a:t>j</a:t>
            </a:r>
            <a:r>
              <a:rPr lang="en-US" sz="2000" dirty="0" err="1" smtClean="0"/>
              <a:t>(u</a:t>
            </a:r>
            <a:r>
              <a:rPr lang="en-US" sz="2000" dirty="0" err="1" smtClean="0">
                <a:latin typeface="Math1Mono"/>
              </a:rPr>
              <a:t>Å</a:t>
            </a:r>
            <a:r>
              <a:rPr lang="en-US" sz="2000" dirty="0" err="1" smtClean="0"/>
              <a:t>x</a:t>
            </a:r>
            <a:r>
              <a:rPr lang="en-US" sz="2000" dirty="0" smtClean="0"/>
              <a:t>’)= y’}. </a:t>
            </a:r>
            <a:r>
              <a:rPr lang="en-US" sz="2000" dirty="0" err="1" smtClean="0"/>
              <a:t>k</a:t>
            </a:r>
            <a:r>
              <a:rPr lang="en-US" sz="2000" baseline="-25000" dirty="0" err="1" smtClean="0"/>
              <a:t>j</a:t>
            </a:r>
            <a:r>
              <a:rPr lang="en-US" sz="2000" dirty="0" err="1" smtClean="0">
                <a:latin typeface="Math1Mono"/>
              </a:rPr>
              <a:t>Î</a:t>
            </a:r>
            <a:r>
              <a:rPr lang="en-US" sz="2000" dirty="0" err="1" smtClean="0"/>
              <a:t>x</a:t>
            </a:r>
            <a:r>
              <a:rPr lang="en-US" sz="2000" dirty="0" err="1" smtClean="0">
                <a:latin typeface="Math1Mono"/>
              </a:rPr>
              <a:t>Å</a:t>
            </a:r>
            <a:r>
              <a:rPr lang="en-US" sz="2000" dirty="0" err="1" smtClean="0"/>
              <a:t>D</a:t>
            </a:r>
            <a:r>
              <a:rPr lang="en-US" sz="2000" baseline="-25000" dirty="0" err="1" smtClean="0"/>
              <a:t>j</a:t>
            </a:r>
            <a:r>
              <a:rPr lang="en-US" sz="2000" dirty="0" err="1" smtClean="0"/>
              <a:t>(x’,y</a:t>
            </a:r>
            <a:r>
              <a:rPr lang="en-US" sz="2000" dirty="0" smtClean="0"/>
              <a:t>’)= </a:t>
            </a:r>
            <a:r>
              <a:rPr lang="en-US" sz="2000" dirty="0" err="1" smtClean="0">
                <a:latin typeface="Math1" pitchFamily="2" charset="2"/>
              </a:rPr>
              <a:t>t</a:t>
            </a:r>
            <a:r>
              <a:rPr lang="en-US" sz="2000" baseline="-25000" dirty="0" err="1" smtClean="0"/>
              <a:t>j</a:t>
            </a:r>
            <a:r>
              <a:rPr lang="en-US" sz="2000" dirty="0" err="1" smtClean="0"/>
              <a:t>(x,x’,y</a:t>
            </a:r>
            <a:r>
              <a:rPr lang="en-US" sz="2000" dirty="0" smtClean="0"/>
              <a:t>’).  </a:t>
            </a:r>
          </a:p>
          <a:p>
            <a:pPr>
              <a:buNone/>
            </a:pPr>
            <a:r>
              <a:rPr lang="en-US" sz="2000" dirty="0" smtClean="0"/>
              <a:t>	</a:t>
            </a:r>
            <a:r>
              <a:rPr lang="en-US" sz="2000" dirty="0" err="1" smtClean="0"/>
              <a:t>test(E</a:t>
            </a:r>
            <a:r>
              <a:rPr lang="en-US" sz="2000" baseline="-25000" dirty="0" err="1" smtClean="0"/>
              <a:t>j</a:t>
            </a:r>
            <a:r>
              <a:rPr lang="en-US" sz="2000" dirty="0" smtClean="0"/>
              <a:t>, </a:t>
            </a:r>
            <a:r>
              <a:rPr lang="en-US" sz="2000" dirty="0" err="1" smtClean="0"/>
              <a:t>E</a:t>
            </a:r>
            <a:r>
              <a:rPr lang="en-US" sz="2000" baseline="-25000" dirty="0" err="1" smtClean="0"/>
              <a:t>j</a:t>
            </a:r>
            <a:r>
              <a:rPr lang="en-US" sz="2000" dirty="0" smtClean="0"/>
              <a:t>*,</a:t>
            </a:r>
            <a:r>
              <a:rPr lang="en-US" sz="2000" dirty="0" err="1" smtClean="0"/>
              <a:t>C</a:t>
            </a:r>
            <a:r>
              <a:rPr lang="en-US" sz="2000" baseline="-25000" dirty="0" err="1" smtClean="0"/>
              <a:t>j</a:t>
            </a:r>
            <a:r>
              <a:rPr lang="en-US" sz="2000" dirty="0" smtClean="0"/>
              <a:t>’)= </a:t>
            </a:r>
            <a:r>
              <a:rPr lang="en-US" sz="2000" dirty="0" err="1" smtClean="0">
                <a:latin typeface="Math1Mono"/>
              </a:rPr>
              <a:t>t</a:t>
            </a:r>
            <a:r>
              <a:rPr lang="en-US" sz="2000" baseline="-25000" dirty="0" err="1" smtClean="0"/>
              <a:t>j</a:t>
            </a:r>
            <a:r>
              <a:rPr lang="en-US" sz="2000" dirty="0" err="1" smtClean="0"/>
              <a:t>(E</a:t>
            </a:r>
            <a:r>
              <a:rPr lang="en-US" sz="2000" baseline="-25000" dirty="0" err="1" smtClean="0"/>
              <a:t>j</a:t>
            </a:r>
            <a:r>
              <a:rPr lang="en-US" sz="2000" dirty="0" err="1" smtClean="0"/>
              <a:t>,E</a:t>
            </a:r>
            <a:r>
              <a:rPr lang="en-US" sz="2000" baseline="-25000" dirty="0" err="1" smtClean="0"/>
              <a:t>j</a:t>
            </a:r>
            <a:r>
              <a:rPr lang="en-US" sz="2000" dirty="0" err="1" smtClean="0">
                <a:latin typeface="Math1Mono"/>
              </a:rPr>
              <a:t>Å</a:t>
            </a:r>
            <a:r>
              <a:rPr lang="en-US" sz="2000" dirty="0" smtClean="0"/>
              <a:t> </a:t>
            </a:r>
            <a:r>
              <a:rPr lang="en-US" sz="2000" dirty="0" err="1" smtClean="0"/>
              <a:t>E</a:t>
            </a:r>
            <a:r>
              <a:rPr lang="en-US" sz="2000" baseline="-25000" dirty="0" err="1" smtClean="0"/>
              <a:t>j</a:t>
            </a:r>
            <a:r>
              <a:rPr lang="en-US" sz="2000" dirty="0" smtClean="0"/>
              <a:t>*’, </a:t>
            </a:r>
            <a:r>
              <a:rPr lang="en-US" sz="2000" dirty="0" err="1" smtClean="0"/>
              <a:t>C</a:t>
            </a:r>
            <a:r>
              <a:rPr lang="en-US" sz="2000" baseline="-25000" dirty="0" err="1" smtClean="0"/>
              <a:t>j</a:t>
            </a:r>
            <a:r>
              <a:rPr lang="en-US" sz="2000" dirty="0" smtClean="0"/>
              <a:t>’)</a:t>
            </a:r>
          </a:p>
          <a:p>
            <a:r>
              <a:rPr lang="en-US" sz="2000" dirty="0" smtClean="0"/>
              <a:t>For the characteristic 0x34</a:t>
            </a:r>
            <a:r>
              <a:rPr lang="en-US" sz="2000" dirty="0" smtClean="0">
                <a:sym typeface="Wingdings" pitchFamily="2" charset="2"/>
              </a:rPr>
              <a:t>d in S-box 1 from inputs</a:t>
            </a:r>
            <a:r>
              <a:rPr lang="en-US" sz="2000" dirty="0" smtClean="0"/>
              <a:t>1</a:t>
            </a:r>
            <a:r>
              <a:rPr lang="en-US" sz="2000" dirty="0" smtClean="0">
                <a:latin typeface="Math1Mono"/>
              </a:rPr>
              <a:t>Å</a:t>
            </a:r>
            <a:r>
              <a:rPr lang="en-US" sz="2000" dirty="0" smtClean="0"/>
              <a:t>35=34,           D</a:t>
            </a:r>
            <a:r>
              <a:rPr lang="en-US" sz="2000" baseline="-25000" dirty="0" smtClean="0"/>
              <a:t>1</a:t>
            </a:r>
            <a:r>
              <a:rPr lang="en-US" sz="2000" dirty="0" smtClean="0"/>
              <a:t>(34,d)= {06, 10, 16, 1c, 22, 24, 28, 32} and k</a:t>
            </a:r>
            <a:r>
              <a:rPr lang="en-US" sz="2000" baseline="-25000" dirty="0" smtClean="0"/>
              <a:t>j</a:t>
            </a:r>
            <a:r>
              <a:rPr lang="en-US" sz="2000" dirty="0" smtClean="0">
                <a:latin typeface="Math1Mono"/>
              </a:rPr>
              <a:t>Î</a:t>
            </a:r>
            <a:r>
              <a:rPr lang="en-US" sz="2000" dirty="0" smtClean="0"/>
              <a:t>{7, 10, 17, 1d,  23, 25, 29, 33}= 1</a:t>
            </a:r>
            <a:r>
              <a:rPr lang="en-US" sz="2000" dirty="0" smtClean="0">
                <a:latin typeface="Math1Mono"/>
              </a:rPr>
              <a:t>Å</a:t>
            </a:r>
            <a:r>
              <a:rPr lang="en-US" sz="2000" dirty="0" smtClean="0"/>
              <a:t>D</a:t>
            </a:r>
            <a:r>
              <a:rPr lang="en-US" sz="2000" baseline="-25000" dirty="0" smtClean="0"/>
              <a:t>1</a:t>
            </a:r>
            <a:r>
              <a:rPr lang="en-US" sz="2000" dirty="0" smtClean="0"/>
              <a:t>(34,d)</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 name="Date Placeholder 3"/>
          <p:cNvSpPr>
            <a:spLocks noGrp="1"/>
          </p:cNvSpPr>
          <p:nvPr>
            <p:ph type="dt" sz="quarter" idx="10"/>
          </p:nvPr>
        </p:nvSpPr>
        <p:spPr/>
        <p:txBody>
          <a:bodyPr/>
          <a:lstStyle/>
          <a:p>
            <a:pPr>
              <a:defRPr/>
            </a:pPr>
            <a:r>
              <a:rPr lang="en-US" smtClean="0"/>
              <a:t>JLM 20101205</a:t>
            </a:r>
            <a:endParaRPr lang="en-US" dirty="0"/>
          </a:p>
        </p:txBody>
      </p:sp>
      <p:sp>
        <p:nvSpPr>
          <p:cNvPr id="64" name="Slide Number Placeholder 5"/>
          <p:cNvSpPr>
            <a:spLocks noGrp="1"/>
          </p:cNvSpPr>
          <p:nvPr>
            <p:ph type="sldNum" sz="quarter" idx="12"/>
          </p:nvPr>
        </p:nvSpPr>
        <p:spPr/>
        <p:txBody>
          <a:bodyPr/>
          <a:lstStyle/>
          <a:p>
            <a:pPr>
              <a:defRPr/>
            </a:pPr>
            <a:fld id="{F4563156-A95B-4A5F-B3AE-0EAC2A0B5EF7}" type="slidenum">
              <a:rPr lang="en-US"/>
              <a:pPr>
                <a:defRPr/>
              </a:pPr>
              <a:t>31</a:t>
            </a:fld>
            <a:endParaRPr lang="en-US"/>
          </a:p>
        </p:txBody>
      </p:sp>
      <p:sp>
        <p:nvSpPr>
          <p:cNvPr id="101380" name="Rectangle 2"/>
          <p:cNvSpPr>
            <a:spLocks noGrp="1" noChangeArrowheads="1"/>
          </p:cNvSpPr>
          <p:nvPr>
            <p:ph type="title"/>
          </p:nvPr>
        </p:nvSpPr>
        <p:spPr>
          <a:xfrm>
            <a:off x="609600" y="0"/>
            <a:ext cx="7772400" cy="685800"/>
          </a:xfrm>
        </p:spPr>
        <p:txBody>
          <a:bodyPr/>
          <a:lstStyle/>
          <a:p>
            <a:r>
              <a:rPr lang="en-US" sz="3200" dirty="0" smtClean="0"/>
              <a:t>Simplified DES</a:t>
            </a:r>
          </a:p>
        </p:txBody>
      </p:sp>
      <p:sp>
        <p:nvSpPr>
          <p:cNvPr id="101381" name="Rectangle 3"/>
          <p:cNvSpPr>
            <a:spLocks noGrp="1" noChangeArrowheads="1"/>
          </p:cNvSpPr>
          <p:nvPr>
            <p:ph type="body" idx="1"/>
          </p:nvPr>
        </p:nvSpPr>
        <p:spPr>
          <a:xfrm>
            <a:off x="152400" y="1447800"/>
            <a:ext cx="4953000" cy="4038600"/>
          </a:xfrm>
        </p:spPr>
        <p:txBody>
          <a:bodyPr/>
          <a:lstStyle/>
          <a:p>
            <a:r>
              <a:rPr lang="en-US" sz="2000" dirty="0" smtClean="0"/>
              <a:t>L</a:t>
            </a:r>
            <a:r>
              <a:rPr lang="en-US" sz="2000" baseline="-25000" dirty="0" smtClean="0"/>
              <a:t>i+1</a:t>
            </a:r>
            <a:r>
              <a:rPr lang="en-US" sz="2000" dirty="0" smtClean="0"/>
              <a:t>= </a:t>
            </a:r>
            <a:r>
              <a:rPr lang="en-US" sz="2000" dirty="0" err="1" smtClean="0"/>
              <a:t>R</a:t>
            </a:r>
            <a:r>
              <a:rPr lang="en-US" sz="2000" baseline="-25000" dirty="0" err="1" smtClean="0"/>
              <a:t>i</a:t>
            </a:r>
            <a:r>
              <a:rPr lang="en-US" sz="2000" dirty="0" smtClean="0"/>
              <a:t>, each 6 bits.</a:t>
            </a:r>
          </a:p>
          <a:p>
            <a:r>
              <a:rPr lang="en-US" sz="2000" dirty="0" smtClean="0"/>
              <a:t>R</a:t>
            </a:r>
            <a:r>
              <a:rPr lang="en-US" sz="2000" baseline="-25000" dirty="0" smtClean="0"/>
              <a:t>i+1</a:t>
            </a:r>
            <a:r>
              <a:rPr lang="en-US" sz="2000" dirty="0" smtClean="0"/>
              <a:t>= </a:t>
            </a:r>
            <a:r>
              <a:rPr lang="en-US" sz="2000" dirty="0" err="1" smtClean="0"/>
              <a:t>L</a:t>
            </a:r>
            <a:r>
              <a:rPr lang="en-US" sz="2000" baseline="-25000" dirty="0" err="1" smtClean="0"/>
              <a:t>i</a:t>
            </a:r>
            <a:r>
              <a:rPr lang="en-US" sz="2000" dirty="0" err="1" smtClean="0">
                <a:latin typeface="Math1Mono"/>
              </a:rPr>
              <a:t>Å</a:t>
            </a:r>
            <a:r>
              <a:rPr lang="en-US" sz="2000" dirty="0" err="1" smtClean="0"/>
              <a:t>f</a:t>
            </a:r>
            <a:r>
              <a:rPr lang="en-US" sz="2000" dirty="0" smtClean="0"/>
              <a:t>(</a:t>
            </a:r>
            <a:r>
              <a:rPr lang="en-US" sz="2000" dirty="0" err="1" smtClean="0"/>
              <a:t>R</a:t>
            </a:r>
            <a:r>
              <a:rPr lang="en-US" sz="2000" baseline="-25000" dirty="0" err="1" smtClean="0"/>
              <a:t>i</a:t>
            </a:r>
            <a:r>
              <a:rPr lang="en-US" sz="2000" dirty="0" err="1" smtClean="0"/>
              <a:t>,K</a:t>
            </a:r>
            <a:r>
              <a:rPr lang="en-US" sz="2000" baseline="-25000" dirty="0" err="1" smtClean="0"/>
              <a:t>i</a:t>
            </a:r>
            <a:r>
              <a:rPr lang="en-US" sz="2000" dirty="0" smtClean="0"/>
              <a:t>)</a:t>
            </a:r>
          </a:p>
          <a:p>
            <a:r>
              <a:rPr lang="en-US" sz="2000" dirty="0" smtClean="0"/>
              <a:t>K is 9 bits.</a:t>
            </a:r>
          </a:p>
          <a:p>
            <a:r>
              <a:rPr lang="en-US" sz="2000" dirty="0" smtClean="0"/>
              <a:t>E(x)=  (x</a:t>
            </a:r>
            <a:r>
              <a:rPr lang="en-US" sz="2000" baseline="-25000" dirty="0" smtClean="0"/>
              <a:t>1</a:t>
            </a:r>
            <a:r>
              <a:rPr lang="en-US" sz="2000" dirty="0" smtClean="0"/>
              <a:t> x</a:t>
            </a:r>
            <a:r>
              <a:rPr lang="en-US" sz="2000" baseline="-25000" dirty="0" smtClean="0"/>
              <a:t>2</a:t>
            </a:r>
            <a:r>
              <a:rPr lang="en-US" sz="2000" dirty="0" smtClean="0"/>
              <a:t> x</a:t>
            </a:r>
            <a:r>
              <a:rPr lang="en-US" sz="2000" baseline="-25000" dirty="0" smtClean="0"/>
              <a:t>4</a:t>
            </a:r>
            <a:r>
              <a:rPr lang="en-US" sz="2000" dirty="0" smtClean="0"/>
              <a:t> x</a:t>
            </a:r>
            <a:r>
              <a:rPr lang="en-US" sz="2000" baseline="-25000" dirty="0" smtClean="0"/>
              <a:t>3</a:t>
            </a:r>
            <a:r>
              <a:rPr lang="en-US" sz="2000" dirty="0" smtClean="0"/>
              <a:t> x</a:t>
            </a:r>
            <a:r>
              <a:rPr lang="en-US" sz="2000" baseline="-25000" dirty="0" smtClean="0"/>
              <a:t>4</a:t>
            </a:r>
            <a:r>
              <a:rPr lang="en-US" sz="2000" dirty="0" smtClean="0"/>
              <a:t> x</a:t>
            </a:r>
            <a:r>
              <a:rPr lang="en-US" sz="2000" baseline="-25000" dirty="0" smtClean="0"/>
              <a:t>3</a:t>
            </a:r>
            <a:r>
              <a:rPr lang="en-US" sz="2000" dirty="0" smtClean="0"/>
              <a:t> x</a:t>
            </a:r>
            <a:r>
              <a:rPr lang="en-US" sz="2000" baseline="-25000" dirty="0" smtClean="0"/>
              <a:t>5</a:t>
            </a:r>
            <a:r>
              <a:rPr lang="en-US" sz="2000" dirty="0" smtClean="0"/>
              <a:t> x</a:t>
            </a:r>
            <a:r>
              <a:rPr lang="en-US" sz="2000" baseline="-25000" dirty="0" smtClean="0"/>
              <a:t>6</a:t>
            </a:r>
            <a:r>
              <a:rPr lang="en-US" sz="2000" dirty="0" smtClean="0"/>
              <a:t>)</a:t>
            </a:r>
          </a:p>
          <a:p>
            <a:r>
              <a:rPr lang="en-US" sz="2000" dirty="0" smtClean="0"/>
              <a:t>S</a:t>
            </a:r>
            <a:r>
              <a:rPr lang="en-US" sz="2000" baseline="-25000" dirty="0" smtClean="0"/>
              <a:t>1</a:t>
            </a:r>
          </a:p>
          <a:p>
            <a:pPr lvl="1"/>
            <a:r>
              <a:rPr lang="en-US" sz="1600" dirty="0" smtClean="0">
                <a:latin typeface="Courier New" pitchFamily="49" charset="0"/>
                <a:cs typeface="Courier New" pitchFamily="49" charset="0"/>
              </a:rPr>
              <a:t>101 010 001 110 011 100 111 000</a:t>
            </a:r>
          </a:p>
          <a:p>
            <a:pPr lvl="1"/>
            <a:r>
              <a:rPr lang="en-US" sz="1600" dirty="0" smtClean="0">
                <a:latin typeface="Courier New" pitchFamily="49" charset="0"/>
                <a:cs typeface="Courier New" pitchFamily="49" charset="0"/>
              </a:rPr>
              <a:t>001 100 110 010 000 111 101 011</a:t>
            </a:r>
          </a:p>
          <a:p>
            <a:r>
              <a:rPr lang="en-US" sz="2000" dirty="0" smtClean="0"/>
              <a:t>S</a:t>
            </a:r>
            <a:r>
              <a:rPr lang="en-US" sz="2000" baseline="-25000" dirty="0" smtClean="0"/>
              <a:t>2</a:t>
            </a:r>
          </a:p>
          <a:p>
            <a:pPr lvl="1"/>
            <a:r>
              <a:rPr lang="en-US" sz="1600" dirty="0" smtClean="0">
                <a:latin typeface="Courier New" pitchFamily="49" charset="0"/>
                <a:cs typeface="Courier New" pitchFamily="49" charset="0"/>
              </a:rPr>
              <a:t>100 000 110 101 111 001 011 010</a:t>
            </a:r>
          </a:p>
          <a:p>
            <a:pPr lvl="1"/>
            <a:r>
              <a:rPr lang="en-US" sz="1600" dirty="0" smtClean="0">
                <a:latin typeface="Courier New" pitchFamily="49" charset="0"/>
                <a:cs typeface="Courier New" pitchFamily="49" charset="0"/>
              </a:rPr>
              <a:t>101 011 000 111 110 010 001 100</a:t>
            </a:r>
          </a:p>
          <a:p>
            <a:r>
              <a:rPr lang="en-US" sz="2000" dirty="0" err="1" smtClean="0">
                <a:latin typeface="Arial" pitchFamily="34" charset="0"/>
                <a:cs typeface="Arial" pitchFamily="34" charset="0"/>
              </a:rPr>
              <a:t>K</a:t>
            </a:r>
            <a:r>
              <a:rPr lang="en-US" sz="2000" baseline="-25000" dirty="0" err="1" smtClean="0">
                <a:latin typeface="Arial" pitchFamily="34" charset="0"/>
                <a:cs typeface="Arial" pitchFamily="34" charset="0"/>
              </a:rPr>
              <a:t>i</a:t>
            </a:r>
            <a:r>
              <a:rPr lang="en-US" sz="2000" dirty="0" smtClean="0">
                <a:latin typeface="Arial" pitchFamily="34" charset="0"/>
                <a:cs typeface="Arial" pitchFamily="34" charset="0"/>
              </a:rPr>
              <a:t> is 8 bits of K starting at </a:t>
            </a:r>
            <a:r>
              <a:rPr lang="en-US" sz="2000" dirty="0" err="1" smtClean="0">
                <a:latin typeface="Arial" pitchFamily="34" charset="0"/>
                <a:cs typeface="Arial" pitchFamily="34" charset="0"/>
              </a:rPr>
              <a:t>i</a:t>
            </a:r>
            <a:r>
              <a:rPr lang="en-US" sz="2000" baseline="30000" dirty="0" err="1" smtClean="0">
                <a:latin typeface="Arial" pitchFamily="34" charset="0"/>
                <a:cs typeface="Arial" pitchFamily="34" charset="0"/>
              </a:rPr>
              <a:t>th</a:t>
            </a:r>
            <a:r>
              <a:rPr lang="en-US" sz="2000" dirty="0" smtClean="0">
                <a:latin typeface="Arial" pitchFamily="34" charset="0"/>
                <a:cs typeface="Arial" pitchFamily="34" charset="0"/>
              </a:rPr>
              <a:t> bit.</a:t>
            </a:r>
          </a:p>
          <a:p>
            <a:pPr>
              <a:buNone/>
            </a:pPr>
            <a:endParaRPr lang="en-US" sz="2000" baseline="-25000" dirty="0" smtClean="0"/>
          </a:p>
        </p:txBody>
      </p:sp>
      <p:sp>
        <p:nvSpPr>
          <p:cNvPr id="101382" name="Oval 4"/>
          <p:cNvSpPr>
            <a:spLocks noChangeArrowheads="1"/>
          </p:cNvSpPr>
          <p:nvPr/>
        </p:nvSpPr>
        <p:spPr bwMode="auto">
          <a:xfrm>
            <a:off x="5562600" y="655320"/>
            <a:ext cx="3276600" cy="640080"/>
          </a:xfrm>
          <a:prstGeom prst="ellipse">
            <a:avLst/>
          </a:prstGeom>
          <a:noFill/>
          <a:ln w="12700" cap="sq" algn="ctr">
            <a:solidFill>
              <a:schemeClr val="tx1"/>
            </a:solidFill>
            <a:round/>
            <a:headEnd/>
            <a:tailEnd/>
          </a:ln>
        </p:spPr>
        <p:txBody>
          <a:bodyPr wrap="square" anchor="ctr">
            <a:spAutoFit/>
          </a:bodyPr>
          <a:lstStyle/>
          <a:p>
            <a:endParaRPr lang="en-US"/>
          </a:p>
        </p:txBody>
      </p:sp>
      <p:sp>
        <p:nvSpPr>
          <p:cNvPr id="101383" name="Oval 5"/>
          <p:cNvSpPr>
            <a:spLocks noChangeArrowheads="1"/>
          </p:cNvSpPr>
          <p:nvPr/>
        </p:nvSpPr>
        <p:spPr bwMode="auto">
          <a:xfrm>
            <a:off x="5486400" y="5638800"/>
            <a:ext cx="3429000" cy="609600"/>
          </a:xfrm>
          <a:prstGeom prst="ellipse">
            <a:avLst/>
          </a:prstGeom>
          <a:noFill/>
          <a:ln w="12700" cap="sq" algn="ctr">
            <a:solidFill>
              <a:schemeClr val="tx1"/>
            </a:solidFill>
            <a:round/>
            <a:headEnd/>
            <a:tailEnd/>
          </a:ln>
        </p:spPr>
        <p:txBody>
          <a:bodyPr anchor="ctr">
            <a:spAutoFit/>
          </a:bodyPr>
          <a:lstStyle/>
          <a:p>
            <a:endParaRPr lang="en-US"/>
          </a:p>
        </p:txBody>
      </p:sp>
      <p:sp>
        <p:nvSpPr>
          <p:cNvPr id="101384" name="Rectangle 6"/>
          <p:cNvSpPr>
            <a:spLocks noChangeArrowheads="1"/>
          </p:cNvSpPr>
          <p:nvPr/>
        </p:nvSpPr>
        <p:spPr bwMode="auto">
          <a:xfrm>
            <a:off x="6858000" y="1828800"/>
            <a:ext cx="685800" cy="381000"/>
          </a:xfrm>
          <a:prstGeom prst="rect">
            <a:avLst/>
          </a:prstGeom>
          <a:noFill/>
          <a:ln w="12700" cap="sq" algn="ctr">
            <a:solidFill>
              <a:schemeClr val="tx1"/>
            </a:solidFill>
            <a:miter lim="800000"/>
            <a:headEnd/>
            <a:tailEnd/>
          </a:ln>
        </p:spPr>
        <p:txBody>
          <a:bodyPr anchor="ctr">
            <a:spAutoFit/>
          </a:bodyPr>
          <a:lstStyle/>
          <a:p>
            <a:endParaRPr lang="en-US"/>
          </a:p>
        </p:txBody>
      </p:sp>
      <p:sp>
        <p:nvSpPr>
          <p:cNvPr id="101385" name="Text Box 7"/>
          <p:cNvSpPr txBox="1">
            <a:spLocks noChangeArrowheads="1"/>
          </p:cNvSpPr>
          <p:nvPr/>
        </p:nvSpPr>
        <p:spPr bwMode="auto">
          <a:xfrm>
            <a:off x="5257800" y="1752600"/>
            <a:ext cx="411163" cy="457200"/>
          </a:xfrm>
          <a:prstGeom prst="rect">
            <a:avLst/>
          </a:prstGeom>
          <a:noFill/>
          <a:ln w="12700" cap="sq" algn="ctr">
            <a:noFill/>
            <a:miter lim="800000"/>
            <a:headEnd/>
            <a:tailEnd/>
          </a:ln>
        </p:spPr>
        <p:txBody>
          <a:bodyPr>
            <a:spAutoFit/>
          </a:bodyPr>
          <a:lstStyle/>
          <a:p>
            <a:pPr algn="ctr"/>
            <a:r>
              <a:rPr kumimoji="1" lang="en-US" sz="2400" dirty="0">
                <a:latin typeface="Math1Mono"/>
              </a:rPr>
              <a:t>Å</a:t>
            </a:r>
          </a:p>
        </p:txBody>
      </p:sp>
      <p:sp>
        <p:nvSpPr>
          <p:cNvPr id="101386" name="Line 8"/>
          <p:cNvSpPr>
            <a:spLocks noChangeShapeType="1"/>
          </p:cNvSpPr>
          <p:nvPr/>
        </p:nvSpPr>
        <p:spPr bwMode="auto">
          <a:xfrm flipH="1">
            <a:off x="5562600" y="1981200"/>
            <a:ext cx="1295400" cy="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01387" name="Text Box 9"/>
          <p:cNvSpPr txBox="1">
            <a:spLocks noChangeArrowheads="1"/>
          </p:cNvSpPr>
          <p:nvPr/>
        </p:nvSpPr>
        <p:spPr bwMode="auto">
          <a:xfrm>
            <a:off x="5715000" y="838200"/>
            <a:ext cx="2895600" cy="366713"/>
          </a:xfrm>
          <a:prstGeom prst="rect">
            <a:avLst/>
          </a:prstGeom>
          <a:noFill/>
          <a:ln w="12700" cap="sq" algn="ctr">
            <a:noFill/>
            <a:miter lim="800000"/>
            <a:headEnd/>
            <a:tailEnd/>
          </a:ln>
        </p:spPr>
        <p:txBody>
          <a:bodyPr wrap="square">
            <a:spAutoFit/>
          </a:bodyPr>
          <a:lstStyle/>
          <a:p>
            <a:pPr algn="ctr"/>
            <a:r>
              <a:rPr lang="en-US" sz="1800" dirty="0" smtClean="0">
                <a:latin typeface="Arial" pitchFamily="34" charset="0"/>
              </a:rPr>
              <a:t>L</a:t>
            </a:r>
            <a:r>
              <a:rPr lang="en-US" sz="1800" baseline="-25000" dirty="0" smtClean="0">
                <a:latin typeface="Arial" pitchFamily="34" charset="0"/>
              </a:rPr>
              <a:t>0</a:t>
            </a:r>
            <a:r>
              <a:rPr lang="en-US" sz="1800" dirty="0" smtClean="0">
                <a:latin typeface="Arial" pitchFamily="34" charset="0"/>
              </a:rPr>
              <a:t>R</a:t>
            </a:r>
            <a:r>
              <a:rPr lang="en-US" sz="1800" baseline="-25000" dirty="0" smtClean="0">
                <a:latin typeface="Arial" pitchFamily="34" charset="0"/>
              </a:rPr>
              <a:t>0</a:t>
            </a:r>
            <a:endParaRPr lang="en-US" sz="1800" dirty="0">
              <a:latin typeface="Arial" pitchFamily="34" charset="0"/>
            </a:endParaRPr>
          </a:p>
        </p:txBody>
      </p:sp>
      <p:sp>
        <p:nvSpPr>
          <p:cNvPr id="101388" name="Text Box 10"/>
          <p:cNvSpPr txBox="1">
            <a:spLocks noChangeArrowheads="1"/>
          </p:cNvSpPr>
          <p:nvPr/>
        </p:nvSpPr>
        <p:spPr bwMode="auto">
          <a:xfrm>
            <a:off x="6765925" y="5791200"/>
            <a:ext cx="708025" cy="366713"/>
          </a:xfrm>
          <a:prstGeom prst="rect">
            <a:avLst/>
          </a:prstGeom>
          <a:noFill/>
          <a:ln w="12700" cap="sq" algn="ctr">
            <a:noFill/>
            <a:miter lim="800000"/>
            <a:headEnd/>
            <a:tailEnd/>
          </a:ln>
        </p:spPr>
        <p:txBody>
          <a:bodyPr wrap="none">
            <a:spAutoFit/>
          </a:bodyPr>
          <a:lstStyle/>
          <a:p>
            <a:pPr algn="ctr"/>
            <a:r>
              <a:rPr lang="en-US" sz="1800">
                <a:latin typeface="Arial" pitchFamily="34" charset="0"/>
              </a:rPr>
              <a:t>L</a:t>
            </a:r>
            <a:r>
              <a:rPr lang="en-US" sz="1800" baseline="-25000">
                <a:latin typeface="Arial" pitchFamily="34" charset="0"/>
              </a:rPr>
              <a:t>4</a:t>
            </a:r>
            <a:r>
              <a:rPr lang="en-US" sz="1800">
                <a:latin typeface="Arial" pitchFamily="34" charset="0"/>
              </a:rPr>
              <a:t> R</a:t>
            </a:r>
            <a:r>
              <a:rPr lang="en-US" sz="1800" baseline="-25000">
                <a:latin typeface="Arial" pitchFamily="34" charset="0"/>
              </a:rPr>
              <a:t>4</a:t>
            </a:r>
          </a:p>
        </p:txBody>
      </p:sp>
      <p:sp>
        <p:nvSpPr>
          <p:cNvPr id="101389" name="Line 11"/>
          <p:cNvSpPr>
            <a:spLocks noChangeShapeType="1"/>
          </p:cNvSpPr>
          <p:nvPr/>
        </p:nvSpPr>
        <p:spPr bwMode="auto">
          <a:xfrm flipH="1">
            <a:off x="7543800" y="1981200"/>
            <a:ext cx="1295400" cy="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01390" name="Text Box 12"/>
          <p:cNvSpPr txBox="1">
            <a:spLocks noChangeArrowheads="1"/>
          </p:cNvSpPr>
          <p:nvPr/>
        </p:nvSpPr>
        <p:spPr bwMode="auto">
          <a:xfrm>
            <a:off x="7086600" y="1828800"/>
            <a:ext cx="323850" cy="366713"/>
          </a:xfrm>
          <a:prstGeom prst="rect">
            <a:avLst/>
          </a:prstGeom>
          <a:noFill/>
          <a:ln w="12700" cap="sq" algn="ctr">
            <a:noFill/>
            <a:miter lim="800000"/>
            <a:headEnd/>
            <a:tailEnd/>
          </a:ln>
        </p:spPr>
        <p:txBody>
          <a:bodyPr wrap="none">
            <a:spAutoFit/>
          </a:bodyPr>
          <a:lstStyle/>
          <a:p>
            <a:pPr algn="ctr"/>
            <a:r>
              <a:rPr lang="en-US" sz="1800">
                <a:latin typeface="Arial" pitchFamily="34" charset="0"/>
              </a:rPr>
              <a:t>F</a:t>
            </a:r>
          </a:p>
        </p:txBody>
      </p:sp>
      <p:sp>
        <p:nvSpPr>
          <p:cNvPr id="101393" name="Line 15"/>
          <p:cNvSpPr>
            <a:spLocks noChangeShapeType="1"/>
          </p:cNvSpPr>
          <p:nvPr/>
        </p:nvSpPr>
        <p:spPr bwMode="auto">
          <a:xfrm>
            <a:off x="7239000" y="1295400"/>
            <a:ext cx="0" cy="3048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01394" name="Line 16"/>
          <p:cNvSpPr>
            <a:spLocks noChangeShapeType="1"/>
          </p:cNvSpPr>
          <p:nvPr/>
        </p:nvSpPr>
        <p:spPr bwMode="auto">
          <a:xfrm>
            <a:off x="5486400" y="1600200"/>
            <a:ext cx="3352800" cy="0"/>
          </a:xfrm>
          <a:prstGeom prst="line">
            <a:avLst/>
          </a:prstGeom>
          <a:noFill/>
          <a:ln w="12700" cap="sq">
            <a:solidFill>
              <a:schemeClr val="tx1"/>
            </a:solidFill>
            <a:round/>
            <a:headEnd/>
            <a:tailEnd/>
          </a:ln>
        </p:spPr>
        <p:txBody>
          <a:bodyPr anchor="ctr">
            <a:spAutoFit/>
          </a:bodyPr>
          <a:lstStyle/>
          <a:p>
            <a:endParaRPr lang="en-US"/>
          </a:p>
        </p:txBody>
      </p:sp>
      <p:sp>
        <p:nvSpPr>
          <p:cNvPr id="101395" name="Line 17"/>
          <p:cNvSpPr>
            <a:spLocks noChangeShapeType="1"/>
          </p:cNvSpPr>
          <p:nvPr/>
        </p:nvSpPr>
        <p:spPr bwMode="auto">
          <a:xfrm>
            <a:off x="5486400" y="5334000"/>
            <a:ext cx="3352800" cy="0"/>
          </a:xfrm>
          <a:prstGeom prst="line">
            <a:avLst/>
          </a:prstGeom>
          <a:noFill/>
          <a:ln w="12700" cap="sq">
            <a:solidFill>
              <a:schemeClr val="tx1"/>
            </a:solidFill>
            <a:round/>
            <a:headEnd/>
            <a:tailEnd/>
          </a:ln>
        </p:spPr>
        <p:txBody>
          <a:bodyPr anchor="ctr">
            <a:spAutoFit/>
          </a:bodyPr>
          <a:lstStyle/>
          <a:p>
            <a:endParaRPr lang="en-US"/>
          </a:p>
        </p:txBody>
      </p:sp>
      <p:sp>
        <p:nvSpPr>
          <p:cNvPr id="101396" name="Line 18"/>
          <p:cNvSpPr>
            <a:spLocks noChangeShapeType="1"/>
          </p:cNvSpPr>
          <p:nvPr/>
        </p:nvSpPr>
        <p:spPr bwMode="auto">
          <a:xfrm>
            <a:off x="7239000" y="5334000"/>
            <a:ext cx="0" cy="3048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01397" name="Line 19"/>
          <p:cNvSpPr>
            <a:spLocks noChangeShapeType="1"/>
          </p:cNvSpPr>
          <p:nvPr/>
        </p:nvSpPr>
        <p:spPr bwMode="auto">
          <a:xfrm>
            <a:off x="5486400" y="1600200"/>
            <a:ext cx="0" cy="3048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01398" name="Line 20"/>
          <p:cNvSpPr>
            <a:spLocks noChangeShapeType="1"/>
          </p:cNvSpPr>
          <p:nvPr/>
        </p:nvSpPr>
        <p:spPr bwMode="auto">
          <a:xfrm>
            <a:off x="8839200" y="1600200"/>
            <a:ext cx="0" cy="3810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01399" name="Line 21"/>
          <p:cNvSpPr>
            <a:spLocks noChangeShapeType="1"/>
          </p:cNvSpPr>
          <p:nvPr/>
        </p:nvSpPr>
        <p:spPr bwMode="auto">
          <a:xfrm>
            <a:off x="5486400" y="2133600"/>
            <a:ext cx="0" cy="2286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01400" name="Line 22"/>
          <p:cNvSpPr>
            <a:spLocks noChangeShapeType="1"/>
          </p:cNvSpPr>
          <p:nvPr/>
        </p:nvSpPr>
        <p:spPr bwMode="auto">
          <a:xfrm>
            <a:off x="8839200" y="1981200"/>
            <a:ext cx="0" cy="3048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01401" name="Rectangle 23"/>
          <p:cNvSpPr>
            <a:spLocks noChangeArrowheads="1"/>
          </p:cNvSpPr>
          <p:nvPr/>
        </p:nvSpPr>
        <p:spPr bwMode="auto">
          <a:xfrm>
            <a:off x="6858000" y="2895600"/>
            <a:ext cx="685800" cy="381000"/>
          </a:xfrm>
          <a:prstGeom prst="rect">
            <a:avLst/>
          </a:prstGeom>
          <a:noFill/>
          <a:ln w="12700" cap="sq" algn="ctr">
            <a:solidFill>
              <a:schemeClr val="tx1"/>
            </a:solidFill>
            <a:miter lim="800000"/>
            <a:headEnd/>
            <a:tailEnd/>
          </a:ln>
        </p:spPr>
        <p:txBody>
          <a:bodyPr anchor="ctr">
            <a:spAutoFit/>
          </a:bodyPr>
          <a:lstStyle/>
          <a:p>
            <a:endParaRPr lang="en-US"/>
          </a:p>
        </p:txBody>
      </p:sp>
      <p:sp>
        <p:nvSpPr>
          <p:cNvPr id="101402" name="Line 24"/>
          <p:cNvSpPr>
            <a:spLocks noChangeShapeType="1"/>
          </p:cNvSpPr>
          <p:nvPr/>
        </p:nvSpPr>
        <p:spPr bwMode="auto">
          <a:xfrm flipH="1">
            <a:off x="5562600" y="3048000"/>
            <a:ext cx="1295400" cy="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01403" name="Line 25"/>
          <p:cNvSpPr>
            <a:spLocks noChangeShapeType="1"/>
          </p:cNvSpPr>
          <p:nvPr/>
        </p:nvSpPr>
        <p:spPr bwMode="auto">
          <a:xfrm flipH="1">
            <a:off x="7543800" y="3048000"/>
            <a:ext cx="1295400" cy="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01404" name="Text Box 26"/>
          <p:cNvSpPr txBox="1">
            <a:spLocks noChangeArrowheads="1"/>
          </p:cNvSpPr>
          <p:nvPr/>
        </p:nvSpPr>
        <p:spPr bwMode="auto">
          <a:xfrm>
            <a:off x="7086600" y="2895600"/>
            <a:ext cx="323850" cy="366713"/>
          </a:xfrm>
          <a:prstGeom prst="rect">
            <a:avLst/>
          </a:prstGeom>
          <a:noFill/>
          <a:ln w="12700" cap="sq" algn="ctr">
            <a:noFill/>
            <a:miter lim="800000"/>
            <a:headEnd/>
            <a:tailEnd/>
          </a:ln>
        </p:spPr>
        <p:txBody>
          <a:bodyPr wrap="none">
            <a:spAutoFit/>
          </a:bodyPr>
          <a:lstStyle/>
          <a:p>
            <a:pPr algn="ctr"/>
            <a:r>
              <a:rPr lang="en-US" sz="1800">
                <a:latin typeface="Arial" pitchFamily="34" charset="0"/>
              </a:rPr>
              <a:t>F</a:t>
            </a:r>
          </a:p>
        </p:txBody>
      </p:sp>
      <p:sp>
        <p:nvSpPr>
          <p:cNvPr id="101407" name="Line 29"/>
          <p:cNvSpPr>
            <a:spLocks noChangeShapeType="1"/>
          </p:cNvSpPr>
          <p:nvPr/>
        </p:nvSpPr>
        <p:spPr bwMode="auto">
          <a:xfrm>
            <a:off x="5486400" y="2743200"/>
            <a:ext cx="0" cy="2286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01408" name="Line 30"/>
          <p:cNvSpPr>
            <a:spLocks noChangeShapeType="1"/>
          </p:cNvSpPr>
          <p:nvPr/>
        </p:nvSpPr>
        <p:spPr bwMode="auto">
          <a:xfrm flipH="1">
            <a:off x="8839200" y="2667000"/>
            <a:ext cx="0" cy="3810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01409" name="Line 31"/>
          <p:cNvSpPr>
            <a:spLocks noChangeShapeType="1"/>
          </p:cNvSpPr>
          <p:nvPr/>
        </p:nvSpPr>
        <p:spPr bwMode="auto">
          <a:xfrm>
            <a:off x="5486400" y="3200400"/>
            <a:ext cx="0" cy="2286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01410" name="Line 32"/>
          <p:cNvSpPr>
            <a:spLocks noChangeShapeType="1"/>
          </p:cNvSpPr>
          <p:nvPr/>
        </p:nvSpPr>
        <p:spPr bwMode="auto">
          <a:xfrm>
            <a:off x="8839200" y="3048000"/>
            <a:ext cx="0" cy="3048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01411" name="Text Box 33"/>
          <p:cNvSpPr txBox="1">
            <a:spLocks noChangeArrowheads="1"/>
          </p:cNvSpPr>
          <p:nvPr/>
        </p:nvSpPr>
        <p:spPr bwMode="auto">
          <a:xfrm>
            <a:off x="5257800" y="2819400"/>
            <a:ext cx="411163" cy="457200"/>
          </a:xfrm>
          <a:prstGeom prst="rect">
            <a:avLst/>
          </a:prstGeom>
          <a:noFill/>
          <a:ln w="12700" cap="sq" algn="ctr">
            <a:noFill/>
            <a:miter lim="800000"/>
            <a:headEnd/>
            <a:tailEnd/>
          </a:ln>
        </p:spPr>
        <p:txBody>
          <a:bodyPr>
            <a:spAutoFit/>
          </a:bodyPr>
          <a:lstStyle/>
          <a:p>
            <a:pPr algn="ctr"/>
            <a:r>
              <a:rPr kumimoji="1" lang="en-US" sz="2400" dirty="0">
                <a:latin typeface="Math1Mono"/>
              </a:rPr>
              <a:t>Å</a:t>
            </a:r>
          </a:p>
        </p:txBody>
      </p:sp>
      <p:sp>
        <p:nvSpPr>
          <p:cNvPr id="101412" name="Line 34"/>
          <p:cNvSpPr>
            <a:spLocks noChangeShapeType="1"/>
          </p:cNvSpPr>
          <p:nvPr/>
        </p:nvSpPr>
        <p:spPr bwMode="auto">
          <a:xfrm flipH="1">
            <a:off x="5486400" y="2286000"/>
            <a:ext cx="3352800" cy="4572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01413" name="Line 35"/>
          <p:cNvSpPr>
            <a:spLocks noChangeShapeType="1"/>
          </p:cNvSpPr>
          <p:nvPr/>
        </p:nvSpPr>
        <p:spPr bwMode="auto">
          <a:xfrm>
            <a:off x="5486400" y="2362200"/>
            <a:ext cx="3352800" cy="3048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01414" name="Rectangle 36"/>
          <p:cNvSpPr>
            <a:spLocks noChangeArrowheads="1"/>
          </p:cNvSpPr>
          <p:nvPr/>
        </p:nvSpPr>
        <p:spPr bwMode="auto">
          <a:xfrm>
            <a:off x="6858000" y="4724400"/>
            <a:ext cx="685800" cy="381000"/>
          </a:xfrm>
          <a:prstGeom prst="rect">
            <a:avLst/>
          </a:prstGeom>
          <a:noFill/>
          <a:ln w="12700" cap="sq" algn="ctr">
            <a:solidFill>
              <a:schemeClr val="tx1"/>
            </a:solidFill>
            <a:miter lim="800000"/>
            <a:headEnd/>
            <a:tailEnd/>
          </a:ln>
        </p:spPr>
        <p:txBody>
          <a:bodyPr anchor="ctr">
            <a:spAutoFit/>
          </a:bodyPr>
          <a:lstStyle/>
          <a:p>
            <a:endParaRPr lang="en-US"/>
          </a:p>
        </p:txBody>
      </p:sp>
      <p:sp>
        <p:nvSpPr>
          <p:cNvPr id="101415" name="Line 37"/>
          <p:cNvSpPr>
            <a:spLocks noChangeShapeType="1"/>
          </p:cNvSpPr>
          <p:nvPr/>
        </p:nvSpPr>
        <p:spPr bwMode="auto">
          <a:xfrm flipH="1">
            <a:off x="5562600" y="4876800"/>
            <a:ext cx="1295400" cy="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01416" name="Line 38"/>
          <p:cNvSpPr>
            <a:spLocks noChangeShapeType="1"/>
          </p:cNvSpPr>
          <p:nvPr/>
        </p:nvSpPr>
        <p:spPr bwMode="auto">
          <a:xfrm flipH="1">
            <a:off x="7543800" y="4876800"/>
            <a:ext cx="1295400" cy="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01417" name="Text Box 39"/>
          <p:cNvSpPr txBox="1">
            <a:spLocks noChangeArrowheads="1"/>
          </p:cNvSpPr>
          <p:nvPr/>
        </p:nvSpPr>
        <p:spPr bwMode="auto">
          <a:xfrm>
            <a:off x="7086600" y="4724400"/>
            <a:ext cx="323850" cy="366713"/>
          </a:xfrm>
          <a:prstGeom prst="rect">
            <a:avLst/>
          </a:prstGeom>
          <a:noFill/>
          <a:ln w="12700" cap="sq" algn="ctr">
            <a:noFill/>
            <a:miter lim="800000"/>
            <a:headEnd/>
            <a:tailEnd/>
          </a:ln>
        </p:spPr>
        <p:txBody>
          <a:bodyPr wrap="none">
            <a:spAutoFit/>
          </a:bodyPr>
          <a:lstStyle/>
          <a:p>
            <a:pPr algn="ctr"/>
            <a:r>
              <a:rPr lang="en-US" sz="1800">
                <a:latin typeface="Arial" pitchFamily="34" charset="0"/>
              </a:rPr>
              <a:t>F</a:t>
            </a:r>
          </a:p>
        </p:txBody>
      </p:sp>
      <p:sp>
        <p:nvSpPr>
          <p:cNvPr id="101420" name="Line 42"/>
          <p:cNvSpPr>
            <a:spLocks noChangeShapeType="1"/>
          </p:cNvSpPr>
          <p:nvPr/>
        </p:nvSpPr>
        <p:spPr bwMode="auto">
          <a:xfrm>
            <a:off x="5486400" y="4572000"/>
            <a:ext cx="0" cy="1524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01421" name="Line 43"/>
          <p:cNvSpPr>
            <a:spLocks noChangeShapeType="1"/>
          </p:cNvSpPr>
          <p:nvPr/>
        </p:nvSpPr>
        <p:spPr bwMode="auto">
          <a:xfrm flipH="1">
            <a:off x="8839200" y="4572000"/>
            <a:ext cx="0" cy="3048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01422" name="Line 44"/>
          <p:cNvSpPr>
            <a:spLocks noChangeShapeType="1"/>
          </p:cNvSpPr>
          <p:nvPr/>
        </p:nvSpPr>
        <p:spPr bwMode="auto">
          <a:xfrm>
            <a:off x="5486400" y="4953000"/>
            <a:ext cx="0" cy="3810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01423" name="Line 45"/>
          <p:cNvSpPr>
            <a:spLocks noChangeShapeType="1"/>
          </p:cNvSpPr>
          <p:nvPr/>
        </p:nvSpPr>
        <p:spPr bwMode="auto">
          <a:xfrm>
            <a:off x="8839200" y="4876800"/>
            <a:ext cx="0" cy="4572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01424" name="Text Box 46"/>
          <p:cNvSpPr txBox="1">
            <a:spLocks noChangeArrowheads="1"/>
          </p:cNvSpPr>
          <p:nvPr/>
        </p:nvSpPr>
        <p:spPr bwMode="auto">
          <a:xfrm>
            <a:off x="5303838" y="4572000"/>
            <a:ext cx="411162" cy="457200"/>
          </a:xfrm>
          <a:prstGeom prst="rect">
            <a:avLst/>
          </a:prstGeom>
          <a:noFill/>
          <a:ln w="12700" cap="sq" algn="ctr">
            <a:noFill/>
            <a:miter lim="800000"/>
            <a:headEnd/>
            <a:tailEnd/>
          </a:ln>
        </p:spPr>
        <p:txBody>
          <a:bodyPr>
            <a:spAutoFit/>
          </a:bodyPr>
          <a:lstStyle/>
          <a:p>
            <a:pPr algn="ctr"/>
            <a:r>
              <a:rPr kumimoji="1" lang="en-US" sz="2400" dirty="0">
                <a:latin typeface="Math1Mono"/>
              </a:rPr>
              <a:t>Å</a:t>
            </a:r>
          </a:p>
        </p:txBody>
      </p:sp>
      <p:sp>
        <p:nvSpPr>
          <p:cNvPr id="101425" name="Line 47"/>
          <p:cNvSpPr>
            <a:spLocks noChangeShapeType="1"/>
          </p:cNvSpPr>
          <p:nvPr/>
        </p:nvSpPr>
        <p:spPr bwMode="auto">
          <a:xfrm flipH="1">
            <a:off x="5486400" y="3352800"/>
            <a:ext cx="3352800" cy="381000"/>
          </a:xfrm>
          <a:prstGeom prst="line">
            <a:avLst/>
          </a:prstGeom>
          <a:noFill/>
          <a:ln w="12700" cap="sq">
            <a:solidFill>
              <a:schemeClr val="tx1"/>
            </a:solidFill>
            <a:round/>
            <a:headEnd/>
            <a:tailEnd type="triangle" w="med" len="med"/>
          </a:ln>
        </p:spPr>
        <p:txBody>
          <a:bodyPr wrap="square" anchor="ctr">
            <a:spAutoFit/>
          </a:bodyPr>
          <a:lstStyle/>
          <a:p>
            <a:endParaRPr lang="en-US"/>
          </a:p>
        </p:txBody>
      </p:sp>
      <p:sp>
        <p:nvSpPr>
          <p:cNvPr id="101426" name="Line 48"/>
          <p:cNvSpPr>
            <a:spLocks noChangeShapeType="1"/>
          </p:cNvSpPr>
          <p:nvPr/>
        </p:nvSpPr>
        <p:spPr bwMode="auto">
          <a:xfrm>
            <a:off x="5486400" y="3429000"/>
            <a:ext cx="3352800" cy="2286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01427" name="Rectangle 49"/>
          <p:cNvSpPr>
            <a:spLocks noChangeArrowheads="1"/>
          </p:cNvSpPr>
          <p:nvPr/>
        </p:nvSpPr>
        <p:spPr bwMode="auto">
          <a:xfrm>
            <a:off x="6858000" y="3886200"/>
            <a:ext cx="685800" cy="381000"/>
          </a:xfrm>
          <a:prstGeom prst="rect">
            <a:avLst/>
          </a:prstGeom>
          <a:noFill/>
          <a:ln w="12700" cap="sq" algn="ctr">
            <a:solidFill>
              <a:schemeClr val="tx1"/>
            </a:solidFill>
            <a:miter lim="800000"/>
            <a:headEnd/>
            <a:tailEnd/>
          </a:ln>
        </p:spPr>
        <p:txBody>
          <a:bodyPr anchor="ctr">
            <a:spAutoFit/>
          </a:bodyPr>
          <a:lstStyle/>
          <a:p>
            <a:endParaRPr lang="en-US"/>
          </a:p>
        </p:txBody>
      </p:sp>
      <p:sp>
        <p:nvSpPr>
          <p:cNvPr id="101428" name="Line 50"/>
          <p:cNvSpPr>
            <a:spLocks noChangeShapeType="1"/>
          </p:cNvSpPr>
          <p:nvPr/>
        </p:nvSpPr>
        <p:spPr bwMode="auto">
          <a:xfrm flipH="1">
            <a:off x="5562600" y="4038600"/>
            <a:ext cx="1295400" cy="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01429" name="Line 51"/>
          <p:cNvSpPr>
            <a:spLocks noChangeShapeType="1"/>
          </p:cNvSpPr>
          <p:nvPr/>
        </p:nvSpPr>
        <p:spPr bwMode="auto">
          <a:xfrm flipH="1">
            <a:off x="7543800" y="4038600"/>
            <a:ext cx="1295400" cy="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01430" name="Text Box 52"/>
          <p:cNvSpPr txBox="1">
            <a:spLocks noChangeArrowheads="1"/>
          </p:cNvSpPr>
          <p:nvPr/>
        </p:nvSpPr>
        <p:spPr bwMode="auto">
          <a:xfrm>
            <a:off x="7086600" y="3886200"/>
            <a:ext cx="323850" cy="366713"/>
          </a:xfrm>
          <a:prstGeom prst="rect">
            <a:avLst/>
          </a:prstGeom>
          <a:noFill/>
          <a:ln w="12700" cap="sq" algn="ctr">
            <a:noFill/>
            <a:miter lim="800000"/>
            <a:headEnd/>
            <a:tailEnd/>
          </a:ln>
        </p:spPr>
        <p:txBody>
          <a:bodyPr wrap="none">
            <a:spAutoFit/>
          </a:bodyPr>
          <a:lstStyle/>
          <a:p>
            <a:pPr algn="ctr"/>
            <a:r>
              <a:rPr lang="en-US" sz="1800">
                <a:latin typeface="Arial" pitchFamily="34" charset="0"/>
              </a:rPr>
              <a:t>F</a:t>
            </a:r>
          </a:p>
        </p:txBody>
      </p:sp>
      <p:sp>
        <p:nvSpPr>
          <p:cNvPr id="101432" name="Line 54"/>
          <p:cNvSpPr>
            <a:spLocks noChangeShapeType="1"/>
          </p:cNvSpPr>
          <p:nvPr/>
        </p:nvSpPr>
        <p:spPr bwMode="auto">
          <a:xfrm>
            <a:off x="5486400" y="3733800"/>
            <a:ext cx="0" cy="2286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01433" name="Line 55"/>
          <p:cNvSpPr>
            <a:spLocks noChangeShapeType="1"/>
          </p:cNvSpPr>
          <p:nvPr/>
        </p:nvSpPr>
        <p:spPr bwMode="auto">
          <a:xfrm flipH="1">
            <a:off x="8839200" y="3657600"/>
            <a:ext cx="0" cy="3810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01434" name="Line 56"/>
          <p:cNvSpPr>
            <a:spLocks noChangeShapeType="1"/>
          </p:cNvSpPr>
          <p:nvPr/>
        </p:nvSpPr>
        <p:spPr bwMode="auto">
          <a:xfrm>
            <a:off x="5486400" y="4191000"/>
            <a:ext cx="0" cy="2286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01435" name="Line 57"/>
          <p:cNvSpPr>
            <a:spLocks noChangeShapeType="1"/>
          </p:cNvSpPr>
          <p:nvPr/>
        </p:nvSpPr>
        <p:spPr bwMode="auto">
          <a:xfrm>
            <a:off x="8839200" y="4038600"/>
            <a:ext cx="0" cy="3048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01436" name="Text Box 58"/>
          <p:cNvSpPr txBox="1">
            <a:spLocks noChangeArrowheads="1"/>
          </p:cNvSpPr>
          <p:nvPr/>
        </p:nvSpPr>
        <p:spPr bwMode="auto">
          <a:xfrm>
            <a:off x="5257800" y="3810000"/>
            <a:ext cx="411163" cy="457200"/>
          </a:xfrm>
          <a:prstGeom prst="rect">
            <a:avLst/>
          </a:prstGeom>
          <a:noFill/>
          <a:ln w="12700" cap="sq" algn="ctr">
            <a:noFill/>
            <a:miter lim="800000"/>
            <a:headEnd/>
            <a:tailEnd/>
          </a:ln>
        </p:spPr>
        <p:txBody>
          <a:bodyPr>
            <a:spAutoFit/>
          </a:bodyPr>
          <a:lstStyle/>
          <a:p>
            <a:pPr algn="ctr"/>
            <a:r>
              <a:rPr kumimoji="1" lang="en-US" sz="2400" dirty="0">
                <a:latin typeface="Math1Mono"/>
              </a:rPr>
              <a:t>Å</a:t>
            </a:r>
          </a:p>
        </p:txBody>
      </p:sp>
      <p:sp>
        <p:nvSpPr>
          <p:cNvPr id="101438" name="Line 60"/>
          <p:cNvSpPr>
            <a:spLocks noChangeShapeType="1"/>
          </p:cNvSpPr>
          <p:nvPr/>
        </p:nvSpPr>
        <p:spPr bwMode="auto">
          <a:xfrm flipH="1">
            <a:off x="5486400" y="4343400"/>
            <a:ext cx="3352800" cy="2286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01439" name="Line 61"/>
          <p:cNvSpPr>
            <a:spLocks noChangeShapeType="1"/>
          </p:cNvSpPr>
          <p:nvPr/>
        </p:nvSpPr>
        <p:spPr bwMode="auto">
          <a:xfrm>
            <a:off x="5486400" y="4419600"/>
            <a:ext cx="3352800" cy="1524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65" name="Text Box 9"/>
          <p:cNvSpPr txBox="1">
            <a:spLocks noChangeArrowheads="1"/>
          </p:cNvSpPr>
          <p:nvPr/>
        </p:nvSpPr>
        <p:spPr bwMode="auto">
          <a:xfrm>
            <a:off x="5469534" y="1600200"/>
            <a:ext cx="397866" cy="369332"/>
          </a:xfrm>
          <a:prstGeom prst="rect">
            <a:avLst/>
          </a:prstGeom>
          <a:noFill/>
          <a:ln w="12700" cap="sq" algn="ctr">
            <a:noFill/>
            <a:miter lim="800000"/>
            <a:headEnd/>
            <a:tailEnd/>
          </a:ln>
        </p:spPr>
        <p:txBody>
          <a:bodyPr wrap="none">
            <a:spAutoFit/>
          </a:bodyPr>
          <a:lstStyle/>
          <a:p>
            <a:pPr algn="ctr"/>
            <a:r>
              <a:rPr lang="en-US" sz="1800" dirty="0" smtClean="0">
                <a:latin typeface="Arial" pitchFamily="34" charset="0"/>
                <a:cs typeface="Arial" pitchFamily="34" charset="0"/>
              </a:rPr>
              <a:t>L</a:t>
            </a:r>
            <a:r>
              <a:rPr lang="en-US" sz="1800" baseline="-25000" dirty="0" smtClean="0">
                <a:latin typeface="Arial" pitchFamily="34" charset="0"/>
                <a:cs typeface="Arial" pitchFamily="34" charset="0"/>
              </a:rPr>
              <a:t>0</a:t>
            </a:r>
            <a:endParaRPr lang="en-US" sz="1800" baseline="-25000" dirty="0">
              <a:latin typeface="Arial" pitchFamily="34" charset="0"/>
              <a:cs typeface="Arial" pitchFamily="34" charset="0"/>
            </a:endParaRPr>
          </a:p>
        </p:txBody>
      </p:sp>
      <p:sp>
        <p:nvSpPr>
          <p:cNvPr id="66" name="Text Box 9"/>
          <p:cNvSpPr txBox="1">
            <a:spLocks noChangeArrowheads="1"/>
          </p:cNvSpPr>
          <p:nvPr/>
        </p:nvSpPr>
        <p:spPr bwMode="auto">
          <a:xfrm>
            <a:off x="5469534" y="2678668"/>
            <a:ext cx="397866" cy="369332"/>
          </a:xfrm>
          <a:prstGeom prst="rect">
            <a:avLst/>
          </a:prstGeom>
          <a:noFill/>
          <a:ln w="12700" cap="sq" algn="ctr">
            <a:noFill/>
            <a:miter lim="800000"/>
            <a:headEnd/>
            <a:tailEnd/>
          </a:ln>
        </p:spPr>
        <p:txBody>
          <a:bodyPr wrap="none">
            <a:spAutoFit/>
          </a:bodyPr>
          <a:lstStyle/>
          <a:p>
            <a:pPr algn="ctr"/>
            <a:r>
              <a:rPr lang="en-US" sz="1800" dirty="0" smtClean="0">
                <a:latin typeface="Arial" pitchFamily="34" charset="0"/>
                <a:cs typeface="Arial" pitchFamily="34" charset="0"/>
              </a:rPr>
              <a:t>L</a:t>
            </a:r>
            <a:r>
              <a:rPr lang="en-US" sz="1800" baseline="-25000" dirty="0" smtClean="0">
                <a:latin typeface="Arial" pitchFamily="34" charset="0"/>
                <a:cs typeface="Arial" pitchFamily="34" charset="0"/>
              </a:rPr>
              <a:t>1</a:t>
            </a:r>
            <a:endParaRPr lang="en-US" sz="1800" baseline="-25000" dirty="0">
              <a:latin typeface="Arial" pitchFamily="34" charset="0"/>
              <a:cs typeface="Arial" pitchFamily="34" charset="0"/>
            </a:endParaRPr>
          </a:p>
        </p:txBody>
      </p:sp>
      <p:sp>
        <p:nvSpPr>
          <p:cNvPr id="67" name="Text Box 9"/>
          <p:cNvSpPr txBox="1">
            <a:spLocks noChangeArrowheads="1"/>
          </p:cNvSpPr>
          <p:nvPr/>
        </p:nvSpPr>
        <p:spPr bwMode="auto">
          <a:xfrm>
            <a:off x="5545734" y="3669268"/>
            <a:ext cx="397866" cy="369332"/>
          </a:xfrm>
          <a:prstGeom prst="rect">
            <a:avLst/>
          </a:prstGeom>
          <a:noFill/>
          <a:ln w="12700" cap="sq" algn="ctr">
            <a:noFill/>
            <a:miter lim="800000"/>
            <a:headEnd/>
            <a:tailEnd/>
          </a:ln>
        </p:spPr>
        <p:txBody>
          <a:bodyPr wrap="none">
            <a:spAutoFit/>
          </a:bodyPr>
          <a:lstStyle/>
          <a:p>
            <a:pPr algn="ctr"/>
            <a:r>
              <a:rPr lang="en-US" sz="1800" dirty="0" smtClean="0">
                <a:latin typeface="Arial" pitchFamily="34" charset="0"/>
                <a:cs typeface="Arial" pitchFamily="34" charset="0"/>
              </a:rPr>
              <a:t>L</a:t>
            </a:r>
            <a:r>
              <a:rPr lang="en-US" sz="1800" baseline="-25000" dirty="0" smtClean="0">
                <a:latin typeface="Arial" pitchFamily="34" charset="0"/>
                <a:cs typeface="Arial" pitchFamily="34" charset="0"/>
              </a:rPr>
              <a:t>2</a:t>
            </a:r>
            <a:endParaRPr lang="en-US" sz="1800" baseline="-25000" dirty="0">
              <a:latin typeface="Arial" pitchFamily="34" charset="0"/>
              <a:cs typeface="Arial" pitchFamily="34" charset="0"/>
            </a:endParaRPr>
          </a:p>
        </p:txBody>
      </p:sp>
      <p:sp>
        <p:nvSpPr>
          <p:cNvPr id="68" name="Text Box 9"/>
          <p:cNvSpPr txBox="1">
            <a:spLocks noChangeArrowheads="1"/>
          </p:cNvSpPr>
          <p:nvPr/>
        </p:nvSpPr>
        <p:spPr bwMode="auto">
          <a:xfrm>
            <a:off x="5562600" y="4495800"/>
            <a:ext cx="397866" cy="369332"/>
          </a:xfrm>
          <a:prstGeom prst="rect">
            <a:avLst/>
          </a:prstGeom>
          <a:noFill/>
          <a:ln w="12700" cap="sq" algn="ctr">
            <a:noFill/>
            <a:miter lim="800000"/>
            <a:headEnd/>
            <a:tailEnd/>
          </a:ln>
        </p:spPr>
        <p:txBody>
          <a:bodyPr wrap="none">
            <a:spAutoFit/>
          </a:bodyPr>
          <a:lstStyle/>
          <a:p>
            <a:pPr algn="ctr"/>
            <a:r>
              <a:rPr lang="en-US" sz="1800" dirty="0" smtClean="0">
                <a:latin typeface="Arial" pitchFamily="34" charset="0"/>
                <a:cs typeface="Arial" pitchFamily="34" charset="0"/>
              </a:rPr>
              <a:t>L</a:t>
            </a:r>
            <a:r>
              <a:rPr lang="en-US" sz="1800" baseline="-25000" dirty="0" smtClean="0">
                <a:latin typeface="Arial" pitchFamily="34" charset="0"/>
                <a:cs typeface="Arial" pitchFamily="34" charset="0"/>
              </a:rPr>
              <a:t>3</a:t>
            </a:r>
            <a:endParaRPr lang="en-US" sz="1800" baseline="-25000" dirty="0">
              <a:latin typeface="Arial" pitchFamily="34" charset="0"/>
              <a:cs typeface="Arial" pitchFamily="34" charset="0"/>
            </a:endParaRPr>
          </a:p>
        </p:txBody>
      </p:sp>
      <p:sp>
        <p:nvSpPr>
          <p:cNvPr id="70" name="Text Box 9"/>
          <p:cNvSpPr txBox="1">
            <a:spLocks noChangeArrowheads="1"/>
          </p:cNvSpPr>
          <p:nvPr/>
        </p:nvSpPr>
        <p:spPr bwMode="auto">
          <a:xfrm>
            <a:off x="8441334" y="1600200"/>
            <a:ext cx="436338" cy="369332"/>
          </a:xfrm>
          <a:prstGeom prst="rect">
            <a:avLst/>
          </a:prstGeom>
          <a:noFill/>
          <a:ln w="12700" cap="sq" algn="ctr">
            <a:noFill/>
            <a:miter lim="800000"/>
            <a:headEnd/>
            <a:tailEnd/>
          </a:ln>
        </p:spPr>
        <p:txBody>
          <a:bodyPr wrap="none">
            <a:spAutoFit/>
          </a:bodyPr>
          <a:lstStyle/>
          <a:p>
            <a:pPr algn="ctr"/>
            <a:r>
              <a:rPr lang="en-US" sz="1800" dirty="0" smtClean="0">
                <a:latin typeface="Arial" pitchFamily="34" charset="0"/>
                <a:cs typeface="Arial" pitchFamily="34" charset="0"/>
              </a:rPr>
              <a:t>R</a:t>
            </a:r>
            <a:r>
              <a:rPr lang="en-US" sz="1800" baseline="-25000" dirty="0" smtClean="0">
                <a:latin typeface="Arial" pitchFamily="34" charset="0"/>
                <a:cs typeface="Arial" pitchFamily="34" charset="0"/>
              </a:rPr>
              <a:t>0</a:t>
            </a:r>
            <a:endParaRPr lang="en-US" sz="1800" baseline="-25000" dirty="0">
              <a:latin typeface="Arial" pitchFamily="34" charset="0"/>
              <a:cs typeface="Arial" pitchFamily="34" charset="0"/>
            </a:endParaRPr>
          </a:p>
        </p:txBody>
      </p:sp>
      <p:sp>
        <p:nvSpPr>
          <p:cNvPr id="71" name="Text Box 9"/>
          <p:cNvSpPr txBox="1">
            <a:spLocks noChangeArrowheads="1"/>
          </p:cNvSpPr>
          <p:nvPr/>
        </p:nvSpPr>
        <p:spPr bwMode="auto">
          <a:xfrm>
            <a:off x="8458200" y="2602468"/>
            <a:ext cx="436338" cy="369332"/>
          </a:xfrm>
          <a:prstGeom prst="rect">
            <a:avLst/>
          </a:prstGeom>
          <a:noFill/>
          <a:ln w="12700" cap="sq" algn="ctr">
            <a:noFill/>
            <a:miter lim="800000"/>
            <a:headEnd/>
            <a:tailEnd/>
          </a:ln>
        </p:spPr>
        <p:txBody>
          <a:bodyPr wrap="none">
            <a:spAutoFit/>
          </a:bodyPr>
          <a:lstStyle/>
          <a:p>
            <a:pPr algn="ctr"/>
            <a:r>
              <a:rPr lang="en-US" sz="1800" dirty="0" smtClean="0">
                <a:latin typeface="Arial" pitchFamily="34" charset="0"/>
                <a:cs typeface="Arial" pitchFamily="34" charset="0"/>
              </a:rPr>
              <a:t>R</a:t>
            </a:r>
            <a:r>
              <a:rPr lang="en-US" sz="1800" baseline="-25000" dirty="0" smtClean="0">
                <a:latin typeface="Arial" pitchFamily="34" charset="0"/>
                <a:cs typeface="Arial" pitchFamily="34" charset="0"/>
              </a:rPr>
              <a:t>1</a:t>
            </a:r>
            <a:endParaRPr lang="en-US" sz="1800" baseline="-25000" dirty="0">
              <a:latin typeface="Arial" pitchFamily="34" charset="0"/>
              <a:cs typeface="Arial" pitchFamily="34" charset="0"/>
            </a:endParaRPr>
          </a:p>
        </p:txBody>
      </p:sp>
      <p:sp>
        <p:nvSpPr>
          <p:cNvPr id="72" name="Text Box 9"/>
          <p:cNvSpPr txBox="1">
            <a:spLocks noChangeArrowheads="1"/>
          </p:cNvSpPr>
          <p:nvPr/>
        </p:nvSpPr>
        <p:spPr bwMode="auto">
          <a:xfrm>
            <a:off x="8458200" y="3669268"/>
            <a:ext cx="436338" cy="369332"/>
          </a:xfrm>
          <a:prstGeom prst="rect">
            <a:avLst/>
          </a:prstGeom>
          <a:noFill/>
          <a:ln w="12700" cap="sq" algn="ctr">
            <a:noFill/>
            <a:miter lim="800000"/>
            <a:headEnd/>
            <a:tailEnd/>
          </a:ln>
        </p:spPr>
        <p:txBody>
          <a:bodyPr wrap="none">
            <a:spAutoFit/>
          </a:bodyPr>
          <a:lstStyle/>
          <a:p>
            <a:pPr algn="ctr"/>
            <a:r>
              <a:rPr lang="en-US" sz="1800" dirty="0" smtClean="0">
                <a:latin typeface="Arial" pitchFamily="34" charset="0"/>
                <a:cs typeface="Arial" pitchFamily="34" charset="0"/>
              </a:rPr>
              <a:t>R</a:t>
            </a:r>
            <a:r>
              <a:rPr lang="en-US" sz="1800" baseline="-25000" dirty="0" smtClean="0">
                <a:latin typeface="Arial" pitchFamily="34" charset="0"/>
                <a:cs typeface="Arial" pitchFamily="34" charset="0"/>
              </a:rPr>
              <a:t>2</a:t>
            </a:r>
            <a:endParaRPr lang="en-US" sz="1800" baseline="-25000" dirty="0">
              <a:latin typeface="Arial" pitchFamily="34" charset="0"/>
              <a:cs typeface="Arial" pitchFamily="34" charset="0"/>
            </a:endParaRPr>
          </a:p>
        </p:txBody>
      </p:sp>
      <p:sp>
        <p:nvSpPr>
          <p:cNvPr id="73" name="Text Box 9"/>
          <p:cNvSpPr txBox="1">
            <a:spLocks noChangeArrowheads="1"/>
          </p:cNvSpPr>
          <p:nvPr/>
        </p:nvSpPr>
        <p:spPr bwMode="auto">
          <a:xfrm>
            <a:off x="8458200" y="4507468"/>
            <a:ext cx="436338" cy="369332"/>
          </a:xfrm>
          <a:prstGeom prst="rect">
            <a:avLst/>
          </a:prstGeom>
          <a:noFill/>
          <a:ln w="12700" cap="sq" algn="ctr">
            <a:noFill/>
            <a:miter lim="800000"/>
            <a:headEnd/>
            <a:tailEnd/>
          </a:ln>
        </p:spPr>
        <p:txBody>
          <a:bodyPr wrap="none">
            <a:spAutoFit/>
          </a:bodyPr>
          <a:lstStyle/>
          <a:p>
            <a:pPr algn="ctr"/>
            <a:r>
              <a:rPr lang="en-US" sz="1800" dirty="0" smtClean="0">
                <a:latin typeface="Arial" pitchFamily="34" charset="0"/>
                <a:cs typeface="Arial" pitchFamily="34" charset="0"/>
              </a:rPr>
              <a:t>R</a:t>
            </a:r>
            <a:r>
              <a:rPr lang="en-US" sz="1800" baseline="-25000" dirty="0" smtClean="0">
                <a:latin typeface="Arial" pitchFamily="34" charset="0"/>
                <a:cs typeface="Arial" pitchFamily="34" charset="0"/>
              </a:rPr>
              <a:t>3</a:t>
            </a:r>
            <a:endParaRPr lang="en-US" sz="1800" baseline="-25000" dirty="0">
              <a:latin typeface="Arial" pitchFamily="34" charset="0"/>
              <a:cs typeface="Arial" pitchFamily="34" charset="0"/>
            </a:endParaRPr>
          </a:p>
        </p:txBody>
      </p:sp>
      <p:sp>
        <p:nvSpPr>
          <p:cNvPr id="75" name="Text Box 9"/>
          <p:cNvSpPr txBox="1">
            <a:spLocks noChangeArrowheads="1"/>
          </p:cNvSpPr>
          <p:nvPr/>
        </p:nvSpPr>
        <p:spPr bwMode="auto">
          <a:xfrm>
            <a:off x="5562600" y="4964668"/>
            <a:ext cx="397866" cy="369332"/>
          </a:xfrm>
          <a:prstGeom prst="rect">
            <a:avLst/>
          </a:prstGeom>
          <a:noFill/>
          <a:ln w="12700" cap="sq" algn="ctr">
            <a:noFill/>
            <a:miter lim="800000"/>
            <a:headEnd/>
            <a:tailEnd/>
          </a:ln>
        </p:spPr>
        <p:txBody>
          <a:bodyPr wrap="none">
            <a:spAutoFit/>
          </a:bodyPr>
          <a:lstStyle/>
          <a:p>
            <a:pPr algn="ctr"/>
            <a:r>
              <a:rPr lang="en-US" sz="1800" dirty="0" smtClean="0">
                <a:latin typeface="Arial" pitchFamily="34" charset="0"/>
                <a:cs typeface="Arial" pitchFamily="34" charset="0"/>
              </a:rPr>
              <a:t>L</a:t>
            </a:r>
            <a:r>
              <a:rPr lang="en-US" sz="1800" baseline="-25000" dirty="0" smtClean="0">
                <a:latin typeface="Arial" pitchFamily="34" charset="0"/>
                <a:cs typeface="Arial" pitchFamily="34" charset="0"/>
              </a:rPr>
              <a:t>4</a:t>
            </a:r>
            <a:endParaRPr lang="en-US" sz="1800" baseline="-25000" dirty="0">
              <a:latin typeface="Arial" pitchFamily="34" charset="0"/>
              <a:cs typeface="Arial" pitchFamily="34" charset="0"/>
            </a:endParaRPr>
          </a:p>
        </p:txBody>
      </p:sp>
      <p:sp>
        <p:nvSpPr>
          <p:cNvPr id="76" name="Text Box 9"/>
          <p:cNvSpPr txBox="1">
            <a:spLocks noChangeArrowheads="1"/>
          </p:cNvSpPr>
          <p:nvPr/>
        </p:nvSpPr>
        <p:spPr bwMode="auto">
          <a:xfrm>
            <a:off x="8458200" y="4964668"/>
            <a:ext cx="436338" cy="369332"/>
          </a:xfrm>
          <a:prstGeom prst="rect">
            <a:avLst/>
          </a:prstGeom>
          <a:noFill/>
          <a:ln w="12700" cap="sq" algn="ctr">
            <a:noFill/>
            <a:miter lim="800000"/>
            <a:headEnd/>
            <a:tailEnd/>
          </a:ln>
        </p:spPr>
        <p:txBody>
          <a:bodyPr wrap="none">
            <a:spAutoFit/>
          </a:bodyPr>
          <a:lstStyle/>
          <a:p>
            <a:pPr algn="ctr"/>
            <a:r>
              <a:rPr lang="en-US" sz="1800" dirty="0" smtClean="0">
                <a:latin typeface="Arial" pitchFamily="34" charset="0"/>
                <a:cs typeface="Arial" pitchFamily="34" charset="0"/>
              </a:rPr>
              <a:t>R</a:t>
            </a:r>
            <a:r>
              <a:rPr lang="en-US" sz="1800" baseline="-25000" dirty="0" smtClean="0">
                <a:latin typeface="Arial" pitchFamily="34" charset="0"/>
                <a:cs typeface="Arial" pitchFamily="34" charset="0"/>
              </a:rPr>
              <a:t>4</a:t>
            </a:r>
            <a:endParaRPr lang="en-US" sz="1800" baseline="-250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096000"/>
            <a:ext cx="1905000" cy="457200"/>
          </a:xfrm>
        </p:spPr>
        <p:txBody>
          <a:bodyPr/>
          <a:lstStyle/>
          <a:p>
            <a:pPr>
              <a:defRPr/>
            </a:pPr>
            <a:fld id="{48BA5B03-EFC0-454D-97A4-720CA125F039}" type="slidenum">
              <a:rPr lang="en-US" smtClean="0"/>
              <a:pPr>
                <a:defRPr/>
              </a:pPr>
              <a:t>32</a:t>
            </a:fld>
            <a:endParaRPr lang="en-US" dirty="0" smtClean="0"/>
          </a:p>
        </p:txBody>
      </p:sp>
      <p:sp>
        <p:nvSpPr>
          <p:cNvPr id="61444" name="Rectangle 2"/>
          <p:cNvSpPr>
            <a:spLocks noGrp="1" noChangeArrowheads="1"/>
          </p:cNvSpPr>
          <p:nvPr>
            <p:ph type="title"/>
          </p:nvPr>
        </p:nvSpPr>
        <p:spPr>
          <a:xfrm>
            <a:off x="685800" y="0"/>
            <a:ext cx="7772400" cy="685800"/>
          </a:xfrm>
        </p:spPr>
        <p:txBody>
          <a:bodyPr/>
          <a:lstStyle/>
          <a:p>
            <a:r>
              <a:rPr lang="en-US" sz="3600" dirty="0" smtClean="0"/>
              <a:t>Differential Cryptanalysis – 3 rounds</a:t>
            </a:r>
          </a:p>
        </p:txBody>
      </p:sp>
      <p:sp>
        <p:nvSpPr>
          <p:cNvPr id="61445" name="Rectangle 3"/>
          <p:cNvSpPr>
            <a:spLocks noGrp="1" noChangeArrowheads="1"/>
          </p:cNvSpPr>
          <p:nvPr>
            <p:ph type="body" idx="1"/>
          </p:nvPr>
        </p:nvSpPr>
        <p:spPr>
          <a:xfrm>
            <a:off x="228600" y="1066800"/>
            <a:ext cx="5105400" cy="5257800"/>
          </a:xfrm>
        </p:spPr>
        <p:txBody>
          <a:bodyPr/>
          <a:lstStyle/>
          <a:p>
            <a:r>
              <a:rPr lang="en-US" sz="2000" dirty="0" smtClean="0">
                <a:latin typeface="Arial" pitchFamily="34" charset="0"/>
                <a:cs typeface="Arial" pitchFamily="34" charset="0"/>
                <a:sym typeface="Wingdings" pitchFamily="2" charset="2"/>
              </a:rPr>
              <a:t>R</a:t>
            </a:r>
            <a:r>
              <a:rPr lang="en-US" sz="2000" baseline="-25000" dirty="0" smtClean="0">
                <a:latin typeface="Arial" pitchFamily="34" charset="0"/>
                <a:cs typeface="Arial" pitchFamily="34" charset="0"/>
                <a:sym typeface="Wingdings" pitchFamily="2" charset="2"/>
              </a:rPr>
              <a:t>4</a:t>
            </a:r>
            <a:r>
              <a:rPr lang="en-US" altLang="zh-TW" sz="2000" dirty="0" smtClean="0">
                <a:solidFill>
                  <a:srgbClr val="000000"/>
                </a:solidFill>
                <a:latin typeface="Math1Mono"/>
                <a:ea typeface="PMingLiU" pitchFamily="18" charset="-120"/>
              </a:rPr>
              <a:t>Å</a:t>
            </a:r>
            <a:r>
              <a:rPr lang="en-US" sz="2000" dirty="0" smtClean="0">
                <a:latin typeface="Arial" pitchFamily="34" charset="0"/>
                <a:cs typeface="Arial" pitchFamily="34" charset="0"/>
                <a:sym typeface="Wingdings" pitchFamily="2" charset="2"/>
              </a:rPr>
              <a:t>R</a:t>
            </a:r>
            <a:r>
              <a:rPr lang="en-US" sz="2000" baseline="-25000" dirty="0" smtClean="0">
                <a:latin typeface="Arial" pitchFamily="34" charset="0"/>
                <a:cs typeface="Arial" pitchFamily="34" charset="0"/>
                <a:sym typeface="Wingdings" pitchFamily="2" charset="2"/>
              </a:rPr>
              <a:t>1</a:t>
            </a:r>
            <a:r>
              <a:rPr lang="en-US" sz="2000" dirty="0" smtClean="0">
                <a:latin typeface="Arial" pitchFamily="34" charset="0"/>
                <a:cs typeface="Arial" pitchFamily="34" charset="0"/>
                <a:sym typeface="Wingdings" pitchFamily="2" charset="2"/>
              </a:rPr>
              <a:t>= f(k</a:t>
            </a:r>
            <a:r>
              <a:rPr lang="en-US" sz="2000" baseline="-25000" dirty="0" smtClean="0">
                <a:latin typeface="Arial" pitchFamily="34" charset="0"/>
                <a:cs typeface="Arial" pitchFamily="34" charset="0"/>
                <a:sym typeface="Wingdings" pitchFamily="2" charset="2"/>
              </a:rPr>
              <a:t>3</a:t>
            </a:r>
            <a:r>
              <a:rPr lang="en-US" sz="2000" dirty="0" smtClean="0">
                <a:latin typeface="Arial" pitchFamily="34" charset="0"/>
                <a:cs typeface="Arial" pitchFamily="34" charset="0"/>
                <a:sym typeface="Wingdings" pitchFamily="2" charset="2"/>
              </a:rPr>
              <a:t>,R</a:t>
            </a:r>
            <a:r>
              <a:rPr lang="en-US" sz="2000" baseline="-25000" dirty="0" smtClean="0">
                <a:latin typeface="Arial" pitchFamily="34" charset="0"/>
                <a:cs typeface="Arial" pitchFamily="34" charset="0"/>
                <a:sym typeface="Wingdings" pitchFamily="2" charset="2"/>
              </a:rPr>
              <a:t>2</a:t>
            </a:r>
            <a:r>
              <a:rPr lang="en-US" sz="2000" dirty="0" smtClean="0">
                <a:latin typeface="Arial" pitchFamily="34" charset="0"/>
                <a:cs typeface="Arial" pitchFamily="34" charset="0"/>
                <a:sym typeface="Wingdings" pitchFamily="2" charset="2"/>
              </a:rPr>
              <a:t>).            ………. (1)</a:t>
            </a:r>
          </a:p>
          <a:p>
            <a:r>
              <a:rPr lang="en-US" sz="2000" dirty="0" smtClean="0">
                <a:latin typeface="Arial" pitchFamily="34" charset="0"/>
                <a:cs typeface="Arial" pitchFamily="34" charset="0"/>
                <a:sym typeface="Wingdings" pitchFamily="2" charset="2"/>
              </a:rPr>
              <a:t>L</a:t>
            </a:r>
            <a:r>
              <a:rPr lang="en-US" sz="2000" baseline="-25000" dirty="0" smtClean="0">
                <a:latin typeface="Arial" pitchFamily="34" charset="0"/>
                <a:cs typeface="Arial" pitchFamily="34" charset="0"/>
                <a:sym typeface="Wingdings" pitchFamily="2" charset="2"/>
              </a:rPr>
              <a:t>4</a:t>
            </a:r>
            <a:r>
              <a:rPr lang="en-US" altLang="zh-TW" sz="2000" dirty="0" smtClean="0">
                <a:solidFill>
                  <a:srgbClr val="000000"/>
                </a:solidFill>
                <a:latin typeface="Math1Mono"/>
                <a:ea typeface="PMingLiU" pitchFamily="18" charset="-120"/>
              </a:rPr>
              <a:t>Å</a:t>
            </a:r>
            <a:r>
              <a:rPr lang="en-US" sz="2000" dirty="0" smtClean="0">
                <a:latin typeface="Arial" pitchFamily="34" charset="0"/>
                <a:cs typeface="Arial" pitchFamily="34" charset="0"/>
                <a:sym typeface="Wingdings" pitchFamily="2" charset="2"/>
              </a:rPr>
              <a:t>L</a:t>
            </a:r>
            <a:r>
              <a:rPr lang="en-US" sz="2000" baseline="-25000" dirty="0" smtClean="0">
                <a:latin typeface="Arial" pitchFamily="34" charset="0"/>
                <a:cs typeface="Arial" pitchFamily="34" charset="0"/>
                <a:sym typeface="Wingdings" pitchFamily="2" charset="2"/>
              </a:rPr>
              <a:t>3</a:t>
            </a:r>
            <a:r>
              <a:rPr lang="en-US" sz="2000" dirty="0" smtClean="0">
                <a:latin typeface="Arial" pitchFamily="34" charset="0"/>
                <a:cs typeface="Arial" pitchFamily="34" charset="0"/>
                <a:sym typeface="Wingdings" pitchFamily="2" charset="2"/>
              </a:rPr>
              <a:t>=f (k</a:t>
            </a:r>
            <a:r>
              <a:rPr lang="en-US" sz="2000" baseline="-25000" dirty="0" smtClean="0">
                <a:latin typeface="Arial" pitchFamily="34" charset="0"/>
                <a:cs typeface="Arial" pitchFamily="34" charset="0"/>
                <a:sym typeface="Wingdings" pitchFamily="2" charset="2"/>
              </a:rPr>
              <a:t>4</a:t>
            </a:r>
            <a:r>
              <a:rPr lang="en-US" sz="2000" dirty="0" smtClean="0">
                <a:latin typeface="Arial" pitchFamily="34" charset="0"/>
                <a:cs typeface="Arial" pitchFamily="34" charset="0"/>
                <a:sym typeface="Wingdings" pitchFamily="2" charset="2"/>
              </a:rPr>
              <a:t>,R</a:t>
            </a:r>
            <a:r>
              <a:rPr lang="en-US" sz="2000" baseline="-25000" dirty="0" smtClean="0">
                <a:latin typeface="Arial" pitchFamily="34" charset="0"/>
                <a:cs typeface="Arial" pitchFamily="34" charset="0"/>
                <a:sym typeface="Wingdings" pitchFamily="2" charset="2"/>
              </a:rPr>
              <a:t>3</a:t>
            </a:r>
            <a:r>
              <a:rPr lang="en-US" sz="2000" dirty="0" smtClean="0">
                <a:latin typeface="Arial" pitchFamily="34" charset="0"/>
                <a:cs typeface="Arial" pitchFamily="34" charset="0"/>
                <a:sym typeface="Wingdings" pitchFamily="2" charset="2"/>
              </a:rPr>
              <a:t>).            ………. (2)</a:t>
            </a:r>
          </a:p>
          <a:p>
            <a:r>
              <a:rPr lang="en-US" sz="2000" dirty="0" smtClean="0">
                <a:latin typeface="Arial" pitchFamily="34" charset="0"/>
                <a:cs typeface="Arial" pitchFamily="34" charset="0"/>
                <a:sym typeface="Wingdings" pitchFamily="2" charset="2"/>
              </a:rPr>
              <a:t>R</a:t>
            </a:r>
            <a:r>
              <a:rPr lang="en-US" sz="2000" baseline="-25000" dirty="0" smtClean="0">
                <a:latin typeface="Arial" pitchFamily="34" charset="0"/>
                <a:cs typeface="Arial" pitchFamily="34" charset="0"/>
                <a:sym typeface="Wingdings" pitchFamily="2" charset="2"/>
              </a:rPr>
              <a:t>4</a:t>
            </a:r>
            <a:r>
              <a:rPr lang="en-US" sz="2000" dirty="0" smtClean="0">
                <a:latin typeface="Arial" pitchFamily="34" charset="0"/>
                <a:cs typeface="Arial" pitchFamily="34" charset="0"/>
                <a:sym typeface="Wingdings" pitchFamily="2" charset="2"/>
              </a:rPr>
              <a:t>=R</a:t>
            </a:r>
            <a:r>
              <a:rPr lang="en-US" sz="2000" baseline="-25000" dirty="0" smtClean="0">
                <a:latin typeface="Arial" pitchFamily="34" charset="0"/>
                <a:cs typeface="Arial" pitchFamily="34" charset="0"/>
                <a:sym typeface="Wingdings" pitchFamily="2" charset="2"/>
              </a:rPr>
              <a:t>3</a:t>
            </a:r>
            <a:r>
              <a:rPr lang="en-US" sz="2000" dirty="0" smtClean="0">
                <a:latin typeface="Arial" pitchFamily="34" charset="0"/>
                <a:cs typeface="Arial" pitchFamily="34" charset="0"/>
                <a:sym typeface="Wingdings" pitchFamily="2" charset="2"/>
              </a:rPr>
              <a:t>, L</a:t>
            </a:r>
            <a:r>
              <a:rPr lang="en-US" sz="2000" baseline="-25000" dirty="0" smtClean="0">
                <a:latin typeface="Arial" pitchFamily="34" charset="0"/>
                <a:cs typeface="Arial" pitchFamily="34" charset="0"/>
                <a:sym typeface="Wingdings" pitchFamily="2" charset="2"/>
              </a:rPr>
              <a:t>2</a:t>
            </a:r>
            <a:r>
              <a:rPr lang="en-US" sz="2000" dirty="0" smtClean="0">
                <a:latin typeface="Arial" pitchFamily="34" charset="0"/>
                <a:cs typeface="Arial" pitchFamily="34" charset="0"/>
                <a:sym typeface="Wingdings" pitchFamily="2" charset="2"/>
              </a:rPr>
              <a:t>=R</a:t>
            </a:r>
            <a:r>
              <a:rPr lang="en-US" sz="2000" baseline="-25000" dirty="0" smtClean="0">
                <a:latin typeface="Arial" pitchFamily="34" charset="0"/>
                <a:cs typeface="Arial" pitchFamily="34" charset="0"/>
                <a:sym typeface="Wingdings" pitchFamily="2" charset="2"/>
              </a:rPr>
              <a:t>1</a:t>
            </a:r>
            <a:r>
              <a:rPr lang="en-US" sz="2000" dirty="0" smtClean="0">
                <a:latin typeface="Arial" pitchFamily="34" charset="0"/>
                <a:cs typeface="Arial" pitchFamily="34" charset="0"/>
                <a:sym typeface="Wingdings" pitchFamily="2" charset="2"/>
              </a:rPr>
              <a:t>, L</a:t>
            </a:r>
            <a:r>
              <a:rPr lang="en-US" sz="2000" baseline="-25000" dirty="0" smtClean="0">
                <a:latin typeface="Arial" pitchFamily="34" charset="0"/>
                <a:cs typeface="Arial" pitchFamily="34" charset="0"/>
                <a:sym typeface="Wingdings" pitchFamily="2" charset="2"/>
              </a:rPr>
              <a:t>3</a:t>
            </a:r>
            <a:r>
              <a:rPr lang="en-US" sz="2000" dirty="0" smtClean="0">
                <a:latin typeface="Arial" pitchFamily="34" charset="0"/>
                <a:cs typeface="Arial" pitchFamily="34" charset="0"/>
                <a:sym typeface="Wingdings" pitchFamily="2" charset="2"/>
              </a:rPr>
              <a:t>=R</a:t>
            </a:r>
            <a:r>
              <a:rPr lang="en-US" sz="2000" baseline="-25000" dirty="0" smtClean="0">
                <a:latin typeface="Arial" pitchFamily="34" charset="0"/>
                <a:cs typeface="Arial" pitchFamily="34" charset="0"/>
                <a:sym typeface="Wingdings" pitchFamily="2" charset="2"/>
              </a:rPr>
              <a:t>2</a:t>
            </a:r>
            <a:r>
              <a:rPr lang="en-US" sz="2000" dirty="0" smtClean="0">
                <a:latin typeface="Arial" pitchFamily="34" charset="0"/>
                <a:cs typeface="Arial" pitchFamily="34" charset="0"/>
                <a:sym typeface="Wingdings" pitchFamily="2" charset="2"/>
              </a:rPr>
              <a:t>.</a:t>
            </a:r>
          </a:p>
          <a:p>
            <a:pPr>
              <a:buNone/>
            </a:pPr>
            <a:endParaRPr lang="en-US" sz="2000" dirty="0" smtClean="0">
              <a:latin typeface="Arial" pitchFamily="34" charset="0"/>
              <a:cs typeface="Arial" pitchFamily="34" charset="0"/>
              <a:sym typeface="Wingdings" pitchFamily="2" charset="2"/>
            </a:endParaRPr>
          </a:p>
          <a:p>
            <a:r>
              <a:rPr lang="en-US" sz="2000" dirty="0" smtClean="0">
                <a:latin typeface="Arial" pitchFamily="34" charset="0"/>
                <a:cs typeface="Arial" pitchFamily="34" charset="0"/>
                <a:sym typeface="Wingdings" pitchFamily="2" charset="2"/>
              </a:rPr>
              <a:t>1&amp;2 L</a:t>
            </a:r>
            <a:r>
              <a:rPr lang="en-US" sz="2000" baseline="-25000" dirty="0" smtClean="0">
                <a:latin typeface="Arial" pitchFamily="34" charset="0"/>
                <a:cs typeface="Arial" pitchFamily="34" charset="0"/>
                <a:sym typeface="Wingdings" pitchFamily="2" charset="2"/>
              </a:rPr>
              <a:t>4</a:t>
            </a:r>
            <a:r>
              <a:rPr lang="en-US" altLang="zh-TW" sz="2000" dirty="0" smtClean="0">
                <a:solidFill>
                  <a:srgbClr val="000000"/>
                </a:solidFill>
                <a:latin typeface="Math1Mono"/>
                <a:ea typeface="PMingLiU" pitchFamily="18" charset="-120"/>
              </a:rPr>
              <a:t>Å</a:t>
            </a:r>
            <a:r>
              <a:rPr lang="en-US" sz="2000" dirty="0" smtClean="0">
                <a:latin typeface="Arial" pitchFamily="34" charset="0"/>
                <a:cs typeface="Arial" pitchFamily="34" charset="0"/>
                <a:sym typeface="Wingdings" pitchFamily="2" charset="2"/>
              </a:rPr>
              <a:t>L</a:t>
            </a:r>
            <a:r>
              <a:rPr lang="en-US" sz="2000" baseline="-25000" dirty="0" smtClean="0">
                <a:latin typeface="Arial" pitchFamily="34" charset="0"/>
                <a:cs typeface="Arial" pitchFamily="34" charset="0"/>
                <a:sym typeface="Wingdings" pitchFamily="2" charset="2"/>
              </a:rPr>
              <a:t>3</a:t>
            </a:r>
            <a:r>
              <a:rPr lang="en-US" altLang="zh-TW" sz="2000" dirty="0" smtClean="0">
                <a:solidFill>
                  <a:srgbClr val="000000"/>
                </a:solidFill>
                <a:latin typeface="Math1Mono"/>
                <a:ea typeface="PMingLiU" pitchFamily="18" charset="-120"/>
              </a:rPr>
              <a:t>Å</a:t>
            </a:r>
            <a:r>
              <a:rPr lang="en-US" sz="2000" dirty="0" smtClean="0">
                <a:latin typeface="Arial" pitchFamily="34" charset="0"/>
                <a:cs typeface="Arial" pitchFamily="34" charset="0"/>
                <a:sym typeface="Wingdings" pitchFamily="2" charset="2"/>
              </a:rPr>
              <a:t>R</a:t>
            </a:r>
            <a:r>
              <a:rPr lang="en-US" sz="2000" baseline="-25000" dirty="0" smtClean="0">
                <a:latin typeface="Arial" pitchFamily="34" charset="0"/>
                <a:cs typeface="Arial" pitchFamily="34" charset="0"/>
                <a:sym typeface="Wingdings" pitchFamily="2" charset="2"/>
              </a:rPr>
              <a:t>2</a:t>
            </a:r>
            <a:r>
              <a:rPr lang="en-US" altLang="zh-TW" sz="2000" dirty="0" smtClean="0">
                <a:solidFill>
                  <a:srgbClr val="000000"/>
                </a:solidFill>
                <a:latin typeface="Math1Mono"/>
                <a:ea typeface="PMingLiU" pitchFamily="18" charset="-120"/>
              </a:rPr>
              <a:t>Å</a:t>
            </a:r>
            <a:r>
              <a:rPr lang="en-US" sz="2000" dirty="0" smtClean="0">
                <a:latin typeface="Arial" pitchFamily="34" charset="0"/>
                <a:cs typeface="Arial" pitchFamily="34" charset="0"/>
                <a:sym typeface="Wingdings" pitchFamily="2" charset="2"/>
              </a:rPr>
              <a:t>L</a:t>
            </a:r>
            <a:r>
              <a:rPr lang="en-US" sz="2000" baseline="-25000" dirty="0" smtClean="0">
                <a:latin typeface="Arial" pitchFamily="34" charset="0"/>
                <a:cs typeface="Arial" pitchFamily="34" charset="0"/>
                <a:sym typeface="Wingdings" pitchFamily="2" charset="2"/>
              </a:rPr>
              <a:t>1</a:t>
            </a:r>
            <a:r>
              <a:rPr lang="en-US" sz="2000" dirty="0" smtClean="0">
                <a:latin typeface="Arial" pitchFamily="34" charset="0"/>
                <a:cs typeface="Arial" pitchFamily="34" charset="0"/>
                <a:sym typeface="Wingdings" pitchFamily="2" charset="2"/>
              </a:rPr>
              <a:t>= f(k</a:t>
            </a:r>
            <a:r>
              <a:rPr lang="en-US" sz="2000" baseline="-25000" dirty="0" smtClean="0">
                <a:latin typeface="Arial" pitchFamily="34" charset="0"/>
                <a:cs typeface="Arial" pitchFamily="34" charset="0"/>
                <a:sym typeface="Wingdings" pitchFamily="2" charset="2"/>
              </a:rPr>
              <a:t>2</a:t>
            </a:r>
            <a:r>
              <a:rPr lang="en-US" sz="2000" dirty="0" smtClean="0">
                <a:latin typeface="Arial" pitchFamily="34" charset="0"/>
                <a:cs typeface="Arial" pitchFamily="34" charset="0"/>
                <a:sym typeface="Wingdings" pitchFamily="2" charset="2"/>
              </a:rPr>
              <a:t>,R</a:t>
            </a:r>
            <a:r>
              <a:rPr lang="en-US" sz="2000" baseline="-25000" dirty="0" smtClean="0">
                <a:latin typeface="Arial" pitchFamily="34" charset="0"/>
                <a:cs typeface="Arial" pitchFamily="34" charset="0"/>
                <a:sym typeface="Wingdings" pitchFamily="2" charset="2"/>
              </a:rPr>
              <a:t>1</a:t>
            </a:r>
            <a:r>
              <a:rPr lang="en-US" sz="2000" dirty="0" smtClean="0">
                <a:latin typeface="Arial" pitchFamily="34" charset="0"/>
                <a:cs typeface="Arial" pitchFamily="34" charset="0"/>
                <a:sym typeface="Wingdings" pitchFamily="2" charset="2"/>
              </a:rPr>
              <a:t>)</a:t>
            </a:r>
            <a:r>
              <a:rPr lang="en-US" altLang="zh-TW" sz="2000" dirty="0" smtClean="0">
                <a:solidFill>
                  <a:srgbClr val="000000"/>
                </a:solidFill>
                <a:latin typeface="Math1Mono"/>
                <a:ea typeface="PMingLiU" pitchFamily="18" charset="-120"/>
              </a:rPr>
              <a:t>Å</a:t>
            </a:r>
            <a:r>
              <a:rPr lang="en-US" sz="2000" dirty="0" smtClean="0">
                <a:latin typeface="Arial" pitchFamily="34" charset="0"/>
                <a:cs typeface="Arial" pitchFamily="34" charset="0"/>
                <a:sym typeface="Wingdings" pitchFamily="2" charset="2"/>
              </a:rPr>
              <a:t>f(k</a:t>
            </a:r>
            <a:r>
              <a:rPr lang="en-US" sz="2000" baseline="-25000" dirty="0" smtClean="0">
                <a:latin typeface="Arial" pitchFamily="34" charset="0"/>
                <a:cs typeface="Arial" pitchFamily="34" charset="0"/>
                <a:sym typeface="Wingdings" pitchFamily="2" charset="2"/>
              </a:rPr>
              <a:t>4</a:t>
            </a:r>
            <a:r>
              <a:rPr lang="en-US" sz="2000" dirty="0" smtClean="0">
                <a:latin typeface="Arial" pitchFamily="34" charset="0"/>
                <a:cs typeface="Arial" pitchFamily="34" charset="0"/>
                <a:sym typeface="Wingdings" pitchFamily="2" charset="2"/>
              </a:rPr>
              <a:t>,R</a:t>
            </a:r>
            <a:r>
              <a:rPr lang="en-US" sz="2000" baseline="-25000" dirty="0" smtClean="0">
                <a:latin typeface="Arial" pitchFamily="34" charset="0"/>
                <a:cs typeface="Arial" pitchFamily="34" charset="0"/>
                <a:sym typeface="Wingdings" pitchFamily="2" charset="2"/>
              </a:rPr>
              <a:t>3</a:t>
            </a:r>
            <a:r>
              <a:rPr lang="en-US" sz="2000" dirty="0" smtClean="0">
                <a:latin typeface="Arial" pitchFamily="34" charset="0"/>
                <a:cs typeface="Arial" pitchFamily="34" charset="0"/>
                <a:sym typeface="Wingdings" pitchFamily="2" charset="2"/>
              </a:rPr>
              <a:t>).</a:t>
            </a:r>
          </a:p>
          <a:p>
            <a:r>
              <a:rPr lang="en-US" sz="2000" dirty="0" smtClean="0">
                <a:latin typeface="Arial" pitchFamily="34" charset="0"/>
                <a:cs typeface="Arial" pitchFamily="34" charset="0"/>
                <a:sym typeface="Wingdings" pitchFamily="2" charset="2"/>
              </a:rPr>
              <a:t>L</a:t>
            </a:r>
            <a:r>
              <a:rPr lang="en-US" sz="2000" baseline="-25000" dirty="0" smtClean="0">
                <a:latin typeface="Arial" pitchFamily="34" charset="0"/>
                <a:cs typeface="Arial" pitchFamily="34" charset="0"/>
                <a:sym typeface="Wingdings" pitchFamily="2" charset="2"/>
              </a:rPr>
              <a:t>3</a:t>
            </a:r>
            <a:r>
              <a:rPr lang="en-US" sz="2000" dirty="0" smtClean="0">
                <a:latin typeface="Arial" pitchFamily="34" charset="0"/>
                <a:cs typeface="Arial" pitchFamily="34" charset="0"/>
                <a:sym typeface="Wingdings" pitchFamily="2" charset="2"/>
              </a:rPr>
              <a:t>=R</a:t>
            </a:r>
            <a:r>
              <a:rPr lang="en-US" sz="2000" baseline="-25000" dirty="0" smtClean="0">
                <a:latin typeface="Arial" pitchFamily="34" charset="0"/>
                <a:cs typeface="Arial" pitchFamily="34" charset="0"/>
                <a:sym typeface="Wingdings" pitchFamily="2" charset="2"/>
              </a:rPr>
              <a:t>2</a:t>
            </a:r>
            <a:r>
              <a:rPr lang="en-US" sz="2000" dirty="0" smtClean="0">
                <a:latin typeface="Arial" pitchFamily="34" charset="0"/>
                <a:cs typeface="Arial" pitchFamily="34" charset="0"/>
                <a:sym typeface="Wingdings" pitchFamily="2" charset="2"/>
              </a:rPr>
              <a:t> L</a:t>
            </a:r>
            <a:r>
              <a:rPr lang="en-US" sz="2000" baseline="-25000" dirty="0" smtClean="0">
                <a:latin typeface="Arial" pitchFamily="34" charset="0"/>
                <a:cs typeface="Arial" pitchFamily="34" charset="0"/>
                <a:sym typeface="Wingdings" pitchFamily="2" charset="2"/>
              </a:rPr>
              <a:t>4</a:t>
            </a:r>
            <a:r>
              <a:rPr lang="en-US" altLang="zh-TW" sz="2000" dirty="0" smtClean="0">
                <a:solidFill>
                  <a:srgbClr val="000000"/>
                </a:solidFill>
                <a:latin typeface="Math1Mono"/>
                <a:ea typeface="PMingLiU" pitchFamily="18" charset="-120"/>
              </a:rPr>
              <a:t>Å</a:t>
            </a:r>
            <a:r>
              <a:rPr lang="en-US" sz="2000" dirty="0" smtClean="0">
                <a:latin typeface="Arial" pitchFamily="34" charset="0"/>
                <a:cs typeface="Arial" pitchFamily="34" charset="0"/>
                <a:sym typeface="Wingdings" pitchFamily="2" charset="2"/>
              </a:rPr>
              <a:t>L</a:t>
            </a:r>
            <a:r>
              <a:rPr lang="en-US" sz="2000" baseline="-25000" dirty="0" smtClean="0">
                <a:latin typeface="Arial" pitchFamily="34" charset="0"/>
                <a:cs typeface="Arial" pitchFamily="34" charset="0"/>
                <a:sym typeface="Wingdings" pitchFamily="2" charset="2"/>
              </a:rPr>
              <a:t>1</a:t>
            </a:r>
            <a:r>
              <a:rPr lang="en-US" sz="2000" dirty="0" smtClean="0">
                <a:latin typeface="Arial" pitchFamily="34" charset="0"/>
                <a:cs typeface="Arial" pitchFamily="34" charset="0"/>
                <a:sym typeface="Wingdings" pitchFamily="2" charset="2"/>
              </a:rPr>
              <a:t>= f(k</a:t>
            </a:r>
            <a:r>
              <a:rPr lang="en-US" sz="2000" baseline="-25000" dirty="0" smtClean="0">
                <a:latin typeface="Arial" pitchFamily="34" charset="0"/>
                <a:cs typeface="Arial" pitchFamily="34" charset="0"/>
                <a:sym typeface="Wingdings" pitchFamily="2" charset="2"/>
              </a:rPr>
              <a:t>2</a:t>
            </a:r>
            <a:r>
              <a:rPr lang="en-US" sz="2000" dirty="0" smtClean="0">
                <a:latin typeface="Arial" pitchFamily="34" charset="0"/>
                <a:cs typeface="Arial" pitchFamily="34" charset="0"/>
                <a:sym typeface="Wingdings" pitchFamily="2" charset="2"/>
              </a:rPr>
              <a:t>,R</a:t>
            </a:r>
            <a:r>
              <a:rPr lang="en-US" sz="2000" baseline="-25000" dirty="0" smtClean="0">
                <a:latin typeface="Arial" pitchFamily="34" charset="0"/>
                <a:cs typeface="Arial" pitchFamily="34" charset="0"/>
                <a:sym typeface="Wingdings" pitchFamily="2" charset="2"/>
              </a:rPr>
              <a:t>1</a:t>
            </a:r>
            <a:r>
              <a:rPr lang="en-US" sz="2000" dirty="0" smtClean="0">
                <a:latin typeface="Arial" pitchFamily="34" charset="0"/>
                <a:cs typeface="Arial" pitchFamily="34" charset="0"/>
                <a:sym typeface="Wingdings" pitchFamily="2" charset="2"/>
              </a:rPr>
              <a:t>)</a:t>
            </a:r>
            <a:r>
              <a:rPr lang="en-US" altLang="zh-TW" sz="2000" dirty="0" smtClean="0">
                <a:solidFill>
                  <a:srgbClr val="000000"/>
                </a:solidFill>
                <a:latin typeface="Math1Mono"/>
                <a:ea typeface="PMingLiU" pitchFamily="18" charset="-120"/>
              </a:rPr>
              <a:t>Å</a:t>
            </a:r>
            <a:r>
              <a:rPr lang="en-US" sz="2000" dirty="0" smtClean="0">
                <a:latin typeface="Arial" pitchFamily="34" charset="0"/>
                <a:cs typeface="Arial" pitchFamily="34" charset="0"/>
                <a:sym typeface="Wingdings" pitchFamily="2" charset="2"/>
              </a:rPr>
              <a:t>f(k</a:t>
            </a:r>
            <a:r>
              <a:rPr lang="en-US" sz="2000" baseline="-25000" dirty="0" smtClean="0">
                <a:latin typeface="Arial" pitchFamily="34" charset="0"/>
                <a:cs typeface="Arial" pitchFamily="34" charset="0"/>
                <a:sym typeface="Wingdings" pitchFamily="2" charset="2"/>
              </a:rPr>
              <a:t>4</a:t>
            </a:r>
            <a:r>
              <a:rPr lang="en-US" sz="2000" dirty="0" smtClean="0">
                <a:latin typeface="Arial" pitchFamily="34" charset="0"/>
                <a:cs typeface="Arial" pitchFamily="34" charset="0"/>
                <a:sym typeface="Wingdings" pitchFamily="2" charset="2"/>
              </a:rPr>
              <a:t>,R</a:t>
            </a:r>
            <a:r>
              <a:rPr lang="en-US" sz="2000" baseline="-25000" dirty="0" smtClean="0">
                <a:latin typeface="Arial" pitchFamily="34" charset="0"/>
                <a:cs typeface="Arial" pitchFamily="34" charset="0"/>
                <a:sym typeface="Wingdings" pitchFamily="2" charset="2"/>
              </a:rPr>
              <a:t>3</a:t>
            </a:r>
            <a:r>
              <a:rPr lang="en-US" sz="2000" dirty="0" smtClean="0">
                <a:latin typeface="Arial" pitchFamily="34" charset="0"/>
                <a:cs typeface="Arial" pitchFamily="34" charset="0"/>
                <a:sym typeface="Wingdings" pitchFamily="2" charset="2"/>
              </a:rPr>
              <a:t>).</a:t>
            </a:r>
          </a:p>
          <a:p>
            <a:pPr>
              <a:buNone/>
            </a:pPr>
            <a:endParaRPr lang="en-US" sz="2000" dirty="0" smtClean="0">
              <a:latin typeface="Arial" pitchFamily="34" charset="0"/>
              <a:cs typeface="Arial" pitchFamily="34" charset="0"/>
              <a:sym typeface="Wingdings" pitchFamily="2" charset="2"/>
            </a:endParaRPr>
          </a:p>
          <a:p>
            <a:r>
              <a:rPr lang="en-US" sz="2000" dirty="0" smtClean="0">
                <a:latin typeface="Arial" pitchFamily="34" charset="0"/>
                <a:cs typeface="Arial" pitchFamily="34" charset="0"/>
                <a:sym typeface="Wingdings" pitchFamily="2" charset="2"/>
              </a:rPr>
              <a:t>L</a:t>
            </a:r>
            <a:r>
              <a:rPr lang="en-US" sz="2000" baseline="-25000" dirty="0" smtClean="0">
                <a:latin typeface="Arial" pitchFamily="34" charset="0"/>
                <a:cs typeface="Arial" pitchFamily="34" charset="0"/>
                <a:sym typeface="Wingdings" pitchFamily="2" charset="2"/>
              </a:rPr>
              <a:t>4</a:t>
            </a:r>
            <a:r>
              <a:rPr lang="en-US" altLang="zh-TW" sz="2000" dirty="0" smtClean="0">
                <a:solidFill>
                  <a:srgbClr val="000000"/>
                </a:solidFill>
                <a:latin typeface="Math1Mono"/>
                <a:ea typeface="PMingLiU" pitchFamily="18" charset="-120"/>
              </a:rPr>
              <a:t>Å</a:t>
            </a:r>
            <a:r>
              <a:rPr lang="en-US" sz="2000" dirty="0" smtClean="0">
                <a:latin typeface="Arial" pitchFamily="34" charset="0"/>
                <a:cs typeface="Arial" pitchFamily="34" charset="0"/>
                <a:sym typeface="Wingdings" pitchFamily="2" charset="2"/>
              </a:rPr>
              <a:t>L</a:t>
            </a:r>
            <a:r>
              <a:rPr lang="en-US" sz="2000" baseline="-25000" dirty="0" smtClean="0">
                <a:latin typeface="Arial" pitchFamily="34" charset="0"/>
                <a:cs typeface="Arial" pitchFamily="34" charset="0"/>
                <a:sym typeface="Wingdings" pitchFamily="2" charset="2"/>
              </a:rPr>
              <a:t>1</a:t>
            </a:r>
            <a:r>
              <a:rPr lang="en-US" sz="2000" dirty="0" smtClean="0">
                <a:latin typeface="Arial" pitchFamily="34" charset="0"/>
                <a:cs typeface="Arial" pitchFamily="34" charset="0"/>
                <a:sym typeface="Wingdings" pitchFamily="2" charset="2"/>
              </a:rPr>
              <a:t>= f(k</a:t>
            </a:r>
            <a:r>
              <a:rPr lang="en-US" sz="2000" baseline="-25000" dirty="0" smtClean="0">
                <a:latin typeface="Arial" pitchFamily="34" charset="0"/>
                <a:cs typeface="Arial" pitchFamily="34" charset="0"/>
                <a:sym typeface="Wingdings" pitchFamily="2" charset="2"/>
              </a:rPr>
              <a:t>2</a:t>
            </a:r>
            <a:r>
              <a:rPr lang="en-US" sz="2000" dirty="0" smtClean="0">
                <a:latin typeface="Arial" pitchFamily="34" charset="0"/>
                <a:cs typeface="Arial" pitchFamily="34" charset="0"/>
                <a:sym typeface="Wingdings" pitchFamily="2" charset="2"/>
              </a:rPr>
              <a:t>,R</a:t>
            </a:r>
            <a:r>
              <a:rPr lang="en-US" sz="2000" baseline="-25000" dirty="0" smtClean="0">
                <a:latin typeface="Arial" pitchFamily="34" charset="0"/>
                <a:cs typeface="Arial" pitchFamily="34" charset="0"/>
                <a:sym typeface="Wingdings" pitchFamily="2" charset="2"/>
              </a:rPr>
              <a:t>1</a:t>
            </a:r>
            <a:r>
              <a:rPr lang="en-US" sz="2000" dirty="0" smtClean="0">
                <a:latin typeface="Arial" pitchFamily="34" charset="0"/>
                <a:cs typeface="Arial" pitchFamily="34" charset="0"/>
                <a:sym typeface="Wingdings" pitchFamily="2" charset="2"/>
              </a:rPr>
              <a:t>)</a:t>
            </a:r>
            <a:r>
              <a:rPr lang="en-US" altLang="zh-TW" sz="2000" dirty="0" smtClean="0">
                <a:solidFill>
                  <a:srgbClr val="000000"/>
                </a:solidFill>
                <a:latin typeface="Math1Mono"/>
                <a:ea typeface="PMingLiU" pitchFamily="18" charset="-120"/>
              </a:rPr>
              <a:t>Å</a:t>
            </a:r>
            <a:r>
              <a:rPr lang="en-US" sz="2000" dirty="0" smtClean="0">
                <a:latin typeface="Arial" pitchFamily="34" charset="0"/>
                <a:cs typeface="Arial" pitchFamily="34" charset="0"/>
                <a:sym typeface="Wingdings" pitchFamily="2" charset="2"/>
              </a:rPr>
              <a:t>f(k</a:t>
            </a:r>
            <a:r>
              <a:rPr lang="en-US" sz="2000" baseline="-25000" dirty="0" smtClean="0">
                <a:latin typeface="Arial" pitchFamily="34" charset="0"/>
                <a:cs typeface="Arial" pitchFamily="34" charset="0"/>
                <a:sym typeface="Wingdings" pitchFamily="2" charset="2"/>
              </a:rPr>
              <a:t>4</a:t>
            </a:r>
            <a:r>
              <a:rPr lang="en-US" sz="2000" dirty="0" smtClean="0">
                <a:latin typeface="Arial" pitchFamily="34" charset="0"/>
                <a:cs typeface="Arial" pitchFamily="34" charset="0"/>
                <a:sym typeface="Wingdings" pitchFamily="2" charset="2"/>
              </a:rPr>
              <a:t>,R</a:t>
            </a:r>
            <a:r>
              <a:rPr lang="en-US" sz="2000" baseline="-25000" dirty="0" smtClean="0">
                <a:latin typeface="Arial" pitchFamily="34" charset="0"/>
                <a:cs typeface="Arial" pitchFamily="34" charset="0"/>
                <a:sym typeface="Wingdings" pitchFamily="2" charset="2"/>
              </a:rPr>
              <a:t>3</a:t>
            </a:r>
            <a:r>
              <a:rPr lang="en-US" sz="2000" dirty="0" smtClean="0">
                <a:latin typeface="Arial" pitchFamily="34" charset="0"/>
                <a:cs typeface="Arial" pitchFamily="34" charset="0"/>
                <a:sym typeface="Wingdings" pitchFamily="2" charset="2"/>
              </a:rPr>
              <a:t>).  ……..(3)</a:t>
            </a:r>
          </a:p>
          <a:p>
            <a:r>
              <a:rPr lang="en-US" sz="2000" dirty="0" smtClean="0">
                <a:latin typeface="Arial" pitchFamily="34" charset="0"/>
                <a:cs typeface="Arial" pitchFamily="34" charset="0"/>
                <a:sym typeface="Wingdings" pitchFamily="2" charset="2"/>
              </a:rPr>
              <a:t>L</a:t>
            </a:r>
            <a:r>
              <a:rPr lang="en-US" sz="2000" baseline="-25000" dirty="0" smtClean="0">
                <a:latin typeface="Arial" pitchFamily="34" charset="0"/>
                <a:cs typeface="Arial" pitchFamily="34" charset="0"/>
                <a:sym typeface="Wingdings" pitchFamily="2" charset="2"/>
              </a:rPr>
              <a:t>4</a:t>
            </a:r>
            <a:r>
              <a:rPr lang="en-US" sz="2000" dirty="0" smtClean="0">
                <a:latin typeface="Arial" pitchFamily="34" charset="0"/>
                <a:cs typeface="Arial" pitchFamily="34" charset="0"/>
                <a:sym typeface="Wingdings" pitchFamily="2" charset="2"/>
              </a:rPr>
              <a:t>*</a:t>
            </a:r>
            <a:r>
              <a:rPr lang="en-US" altLang="zh-TW" sz="2000" dirty="0" smtClean="0">
                <a:solidFill>
                  <a:srgbClr val="000000"/>
                </a:solidFill>
                <a:latin typeface="Math1Mono"/>
                <a:ea typeface="PMingLiU" pitchFamily="18" charset="-120"/>
              </a:rPr>
              <a:t>Å</a:t>
            </a:r>
            <a:r>
              <a:rPr lang="en-US" sz="2000" dirty="0" smtClean="0">
                <a:latin typeface="Arial" pitchFamily="34" charset="0"/>
                <a:cs typeface="Arial" pitchFamily="34" charset="0"/>
                <a:sym typeface="Wingdings" pitchFamily="2" charset="2"/>
              </a:rPr>
              <a:t>L</a:t>
            </a:r>
            <a:r>
              <a:rPr lang="en-US" sz="2000" baseline="-25000" dirty="0" smtClean="0">
                <a:latin typeface="Arial" pitchFamily="34" charset="0"/>
                <a:cs typeface="Arial" pitchFamily="34" charset="0"/>
                <a:sym typeface="Wingdings" pitchFamily="2" charset="2"/>
              </a:rPr>
              <a:t>1</a:t>
            </a:r>
            <a:r>
              <a:rPr lang="en-US" sz="2000" dirty="0" smtClean="0">
                <a:latin typeface="Arial" pitchFamily="34" charset="0"/>
                <a:cs typeface="Arial" pitchFamily="34" charset="0"/>
                <a:sym typeface="Wingdings" pitchFamily="2" charset="2"/>
              </a:rPr>
              <a:t>*= f(k</a:t>
            </a:r>
            <a:r>
              <a:rPr lang="en-US" sz="2000" baseline="-25000" dirty="0" smtClean="0">
                <a:latin typeface="Arial" pitchFamily="34" charset="0"/>
                <a:cs typeface="Arial" pitchFamily="34" charset="0"/>
                <a:sym typeface="Wingdings" pitchFamily="2" charset="2"/>
              </a:rPr>
              <a:t>2</a:t>
            </a:r>
            <a:r>
              <a:rPr lang="en-US" sz="2000" dirty="0" smtClean="0">
                <a:latin typeface="Arial" pitchFamily="34" charset="0"/>
                <a:cs typeface="Arial" pitchFamily="34" charset="0"/>
                <a:sym typeface="Wingdings" pitchFamily="2" charset="2"/>
              </a:rPr>
              <a:t>,R</a:t>
            </a:r>
            <a:r>
              <a:rPr lang="en-US" sz="2000" baseline="-25000" dirty="0" smtClean="0">
                <a:latin typeface="Arial" pitchFamily="34" charset="0"/>
                <a:cs typeface="Arial" pitchFamily="34" charset="0"/>
                <a:sym typeface="Wingdings" pitchFamily="2" charset="2"/>
              </a:rPr>
              <a:t>1</a:t>
            </a:r>
            <a:r>
              <a:rPr lang="en-US" sz="2000" dirty="0" smtClean="0">
                <a:latin typeface="Arial" pitchFamily="34" charset="0"/>
                <a:cs typeface="Arial" pitchFamily="34" charset="0"/>
                <a:sym typeface="Wingdings" pitchFamily="2" charset="2"/>
              </a:rPr>
              <a:t>*)</a:t>
            </a:r>
            <a:r>
              <a:rPr lang="en-US" altLang="zh-TW" sz="2000" dirty="0" smtClean="0">
                <a:solidFill>
                  <a:srgbClr val="000000"/>
                </a:solidFill>
                <a:latin typeface="Math1Mono"/>
                <a:ea typeface="PMingLiU" pitchFamily="18" charset="-120"/>
              </a:rPr>
              <a:t>Å</a:t>
            </a:r>
            <a:r>
              <a:rPr lang="en-US" sz="2000" dirty="0" smtClean="0">
                <a:latin typeface="Arial" pitchFamily="34" charset="0"/>
                <a:cs typeface="Arial" pitchFamily="34" charset="0"/>
                <a:sym typeface="Wingdings" pitchFamily="2" charset="2"/>
              </a:rPr>
              <a:t>f(k</a:t>
            </a:r>
            <a:r>
              <a:rPr lang="en-US" sz="2000" baseline="-25000" dirty="0" smtClean="0">
                <a:latin typeface="Arial" pitchFamily="34" charset="0"/>
                <a:cs typeface="Arial" pitchFamily="34" charset="0"/>
                <a:sym typeface="Wingdings" pitchFamily="2" charset="2"/>
              </a:rPr>
              <a:t>4</a:t>
            </a:r>
            <a:r>
              <a:rPr lang="en-US" sz="2000" dirty="0" smtClean="0">
                <a:latin typeface="Arial" pitchFamily="34" charset="0"/>
                <a:cs typeface="Arial" pitchFamily="34" charset="0"/>
                <a:sym typeface="Wingdings" pitchFamily="2" charset="2"/>
              </a:rPr>
              <a:t>,R</a:t>
            </a:r>
            <a:r>
              <a:rPr lang="en-US" sz="2000" baseline="-25000" dirty="0" smtClean="0">
                <a:latin typeface="Arial" pitchFamily="34" charset="0"/>
                <a:cs typeface="Arial" pitchFamily="34" charset="0"/>
                <a:sym typeface="Wingdings" pitchFamily="2" charset="2"/>
              </a:rPr>
              <a:t>3</a:t>
            </a:r>
            <a:r>
              <a:rPr lang="en-US" sz="2000" dirty="0" smtClean="0">
                <a:latin typeface="Arial" pitchFamily="34" charset="0"/>
                <a:cs typeface="Arial" pitchFamily="34" charset="0"/>
                <a:sym typeface="Wingdings" pitchFamily="2" charset="2"/>
              </a:rPr>
              <a:t>*). ....(4)</a:t>
            </a:r>
          </a:p>
          <a:p>
            <a:r>
              <a:rPr lang="en-US" sz="2000" dirty="0" smtClean="0">
                <a:latin typeface="Arial" pitchFamily="34" charset="0"/>
                <a:cs typeface="Arial" pitchFamily="34" charset="0"/>
                <a:sym typeface="Wingdings" pitchFamily="2" charset="2"/>
              </a:rPr>
              <a:t>3&amp;4 L</a:t>
            </a:r>
            <a:r>
              <a:rPr lang="en-US" sz="2000" baseline="-25000" dirty="0" smtClean="0">
                <a:latin typeface="Arial" pitchFamily="34" charset="0"/>
                <a:cs typeface="Arial" pitchFamily="34" charset="0"/>
                <a:sym typeface="Wingdings" pitchFamily="2" charset="2"/>
              </a:rPr>
              <a:t>4</a:t>
            </a:r>
            <a:r>
              <a:rPr lang="en-US" altLang="zh-TW" sz="2000" b="1" baseline="30000" dirty="0" smtClean="0">
                <a:solidFill>
                  <a:srgbClr val="000000"/>
                </a:solidFill>
                <a:latin typeface="Arial" pitchFamily="34" charset="0"/>
                <a:ea typeface="PMingLiU" pitchFamily="18" charset="-120"/>
                <a:cs typeface="Arial" pitchFamily="34" charset="0"/>
              </a:rPr>
              <a:t>’</a:t>
            </a:r>
            <a:r>
              <a:rPr lang="en-US" altLang="zh-TW" sz="2000" dirty="0" smtClean="0">
                <a:solidFill>
                  <a:srgbClr val="000000"/>
                </a:solidFill>
                <a:latin typeface="Math1Mono"/>
                <a:ea typeface="PMingLiU" pitchFamily="18" charset="-120"/>
              </a:rPr>
              <a:t>Å</a:t>
            </a:r>
            <a:r>
              <a:rPr lang="en-US" sz="2000" dirty="0" smtClean="0">
                <a:latin typeface="Arial" pitchFamily="34" charset="0"/>
                <a:cs typeface="Arial" pitchFamily="34" charset="0"/>
                <a:sym typeface="Wingdings" pitchFamily="2" charset="2"/>
              </a:rPr>
              <a:t>L</a:t>
            </a:r>
            <a:r>
              <a:rPr lang="en-US" sz="2000" baseline="-25000" dirty="0" smtClean="0">
                <a:latin typeface="Arial" pitchFamily="34" charset="0"/>
                <a:cs typeface="Arial" pitchFamily="34" charset="0"/>
                <a:sym typeface="Wingdings" pitchFamily="2" charset="2"/>
              </a:rPr>
              <a:t>1</a:t>
            </a:r>
            <a:r>
              <a:rPr lang="en-US" altLang="zh-TW" sz="2000" b="1" baseline="30000" dirty="0" smtClean="0">
                <a:solidFill>
                  <a:srgbClr val="000000"/>
                </a:solidFill>
                <a:latin typeface="Arial" pitchFamily="34" charset="0"/>
                <a:ea typeface="PMingLiU" pitchFamily="18" charset="-120"/>
                <a:cs typeface="Arial" pitchFamily="34" charset="0"/>
              </a:rPr>
              <a:t>’</a:t>
            </a:r>
            <a:r>
              <a:rPr lang="en-US" sz="2000" dirty="0" smtClean="0">
                <a:latin typeface="Arial" pitchFamily="34" charset="0"/>
                <a:cs typeface="Arial" pitchFamily="34" charset="0"/>
                <a:sym typeface="Wingdings" pitchFamily="2" charset="2"/>
              </a:rPr>
              <a:t>= f(k</a:t>
            </a:r>
            <a:r>
              <a:rPr lang="en-US" sz="2000" baseline="-25000" dirty="0" smtClean="0">
                <a:latin typeface="Arial" pitchFamily="34" charset="0"/>
                <a:cs typeface="Arial" pitchFamily="34" charset="0"/>
                <a:sym typeface="Wingdings" pitchFamily="2" charset="2"/>
              </a:rPr>
              <a:t>2</a:t>
            </a:r>
            <a:r>
              <a:rPr lang="en-US" sz="2000" dirty="0" smtClean="0">
                <a:latin typeface="Arial" pitchFamily="34" charset="0"/>
                <a:cs typeface="Arial" pitchFamily="34" charset="0"/>
                <a:sym typeface="Wingdings" pitchFamily="2" charset="2"/>
              </a:rPr>
              <a:t>,R</a:t>
            </a:r>
            <a:r>
              <a:rPr lang="en-US" sz="2000" baseline="-25000" dirty="0" smtClean="0">
                <a:latin typeface="Arial" pitchFamily="34" charset="0"/>
                <a:cs typeface="Arial" pitchFamily="34" charset="0"/>
                <a:sym typeface="Wingdings" pitchFamily="2" charset="2"/>
              </a:rPr>
              <a:t>1</a:t>
            </a:r>
            <a:r>
              <a:rPr lang="en-US" sz="2000" baseline="30000" dirty="0" smtClean="0">
                <a:latin typeface="Arial" pitchFamily="34" charset="0"/>
                <a:cs typeface="Arial" pitchFamily="34" charset="0"/>
                <a:sym typeface="Wingdings" pitchFamily="2" charset="2"/>
              </a:rPr>
              <a:t>*</a:t>
            </a:r>
            <a:r>
              <a:rPr lang="en-US" sz="2000" dirty="0" smtClean="0">
                <a:latin typeface="Arial" pitchFamily="34" charset="0"/>
                <a:cs typeface="Arial" pitchFamily="34" charset="0"/>
                <a:sym typeface="Wingdings" pitchFamily="2" charset="2"/>
              </a:rPr>
              <a:t>)</a:t>
            </a:r>
            <a:r>
              <a:rPr lang="en-US" altLang="zh-TW" sz="2000" dirty="0" smtClean="0">
                <a:solidFill>
                  <a:srgbClr val="000000"/>
                </a:solidFill>
                <a:latin typeface="Math1Mono"/>
                <a:ea typeface="PMingLiU" pitchFamily="18" charset="-120"/>
              </a:rPr>
              <a:t>Å</a:t>
            </a:r>
            <a:r>
              <a:rPr lang="en-US" sz="2000" dirty="0" smtClean="0">
                <a:latin typeface="Arial" pitchFamily="34" charset="0"/>
                <a:cs typeface="Arial" pitchFamily="34" charset="0"/>
                <a:sym typeface="Wingdings" pitchFamily="2" charset="2"/>
              </a:rPr>
              <a:t>f(k</a:t>
            </a:r>
            <a:r>
              <a:rPr lang="en-US" sz="2000" baseline="-25000" dirty="0" smtClean="0">
                <a:latin typeface="Arial" pitchFamily="34" charset="0"/>
                <a:cs typeface="Arial" pitchFamily="34" charset="0"/>
                <a:sym typeface="Wingdings" pitchFamily="2" charset="2"/>
              </a:rPr>
              <a:t>4</a:t>
            </a:r>
            <a:r>
              <a:rPr lang="en-US" sz="2000" dirty="0" smtClean="0">
                <a:latin typeface="Arial" pitchFamily="34" charset="0"/>
                <a:cs typeface="Arial" pitchFamily="34" charset="0"/>
                <a:sym typeface="Wingdings" pitchFamily="2" charset="2"/>
              </a:rPr>
              <a:t>,R</a:t>
            </a:r>
            <a:r>
              <a:rPr lang="en-US" sz="2000" baseline="-25000" dirty="0" smtClean="0">
                <a:latin typeface="Arial" pitchFamily="34" charset="0"/>
                <a:cs typeface="Arial" pitchFamily="34" charset="0"/>
                <a:sym typeface="Wingdings" pitchFamily="2" charset="2"/>
              </a:rPr>
              <a:t>3</a:t>
            </a:r>
            <a:r>
              <a:rPr lang="en-US" sz="2000" baseline="30000" dirty="0" smtClean="0">
                <a:latin typeface="Arial" pitchFamily="34" charset="0"/>
                <a:cs typeface="Arial" pitchFamily="34" charset="0"/>
                <a:sym typeface="Wingdings" pitchFamily="2" charset="2"/>
              </a:rPr>
              <a:t>*</a:t>
            </a:r>
            <a:r>
              <a:rPr lang="en-US" sz="2000" dirty="0" smtClean="0">
                <a:latin typeface="Arial" pitchFamily="34" charset="0"/>
                <a:cs typeface="Arial" pitchFamily="34" charset="0"/>
                <a:sym typeface="Wingdings" pitchFamily="2" charset="2"/>
              </a:rPr>
              <a:t>)</a:t>
            </a:r>
            <a:r>
              <a:rPr lang="en-US" altLang="zh-TW" sz="2000" dirty="0" smtClean="0">
                <a:solidFill>
                  <a:srgbClr val="000000"/>
                </a:solidFill>
                <a:latin typeface="Math1Mono"/>
                <a:ea typeface="PMingLiU" pitchFamily="18" charset="-120"/>
              </a:rPr>
              <a:t>Å</a:t>
            </a:r>
            <a:r>
              <a:rPr lang="en-US" sz="2000" dirty="0" smtClean="0">
                <a:latin typeface="Arial" pitchFamily="34" charset="0"/>
                <a:cs typeface="Arial" pitchFamily="34" charset="0"/>
                <a:sym typeface="Wingdings" pitchFamily="2" charset="2"/>
              </a:rPr>
              <a:t>f(k</a:t>
            </a:r>
            <a:r>
              <a:rPr lang="en-US" sz="2000" baseline="-25000" dirty="0" smtClean="0">
                <a:latin typeface="Arial" pitchFamily="34" charset="0"/>
                <a:cs typeface="Arial" pitchFamily="34" charset="0"/>
                <a:sym typeface="Wingdings" pitchFamily="2" charset="2"/>
              </a:rPr>
              <a:t>2</a:t>
            </a:r>
            <a:r>
              <a:rPr lang="en-US" sz="2000" dirty="0" smtClean="0">
                <a:latin typeface="Arial" pitchFamily="34" charset="0"/>
                <a:cs typeface="Arial" pitchFamily="34" charset="0"/>
                <a:sym typeface="Wingdings" pitchFamily="2" charset="2"/>
              </a:rPr>
              <a:t>,R</a:t>
            </a:r>
            <a:r>
              <a:rPr lang="en-US" sz="2000" baseline="-25000" dirty="0" smtClean="0">
                <a:latin typeface="Arial" pitchFamily="34" charset="0"/>
                <a:cs typeface="Arial" pitchFamily="34" charset="0"/>
                <a:sym typeface="Wingdings" pitchFamily="2" charset="2"/>
              </a:rPr>
              <a:t>1</a:t>
            </a:r>
            <a:r>
              <a:rPr lang="en-US" sz="2000" baseline="30000" dirty="0" smtClean="0">
                <a:latin typeface="Arial" pitchFamily="34" charset="0"/>
                <a:cs typeface="Arial" pitchFamily="34" charset="0"/>
                <a:sym typeface="Wingdings" pitchFamily="2" charset="2"/>
              </a:rPr>
              <a:t>*</a:t>
            </a:r>
            <a:r>
              <a:rPr lang="en-US" sz="2000" dirty="0" smtClean="0">
                <a:latin typeface="Arial" pitchFamily="34" charset="0"/>
                <a:cs typeface="Arial" pitchFamily="34" charset="0"/>
                <a:sym typeface="Wingdings" pitchFamily="2" charset="2"/>
              </a:rPr>
              <a:t>)</a:t>
            </a:r>
            <a:r>
              <a:rPr lang="en-US" altLang="zh-TW" sz="2000" dirty="0" smtClean="0">
                <a:solidFill>
                  <a:srgbClr val="000000"/>
                </a:solidFill>
                <a:latin typeface="Math1Mono"/>
                <a:ea typeface="PMingLiU" pitchFamily="18" charset="-120"/>
              </a:rPr>
              <a:t>Å</a:t>
            </a:r>
            <a:r>
              <a:rPr lang="en-US" sz="2000" dirty="0" smtClean="0">
                <a:latin typeface="Arial" pitchFamily="34" charset="0"/>
                <a:cs typeface="Arial" pitchFamily="34" charset="0"/>
                <a:sym typeface="Wingdings" pitchFamily="2" charset="2"/>
              </a:rPr>
              <a:t>f(k</a:t>
            </a:r>
            <a:r>
              <a:rPr lang="en-US" sz="2000" baseline="-25000" dirty="0" smtClean="0">
                <a:latin typeface="Arial" pitchFamily="34" charset="0"/>
                <a:cs typeface="Arial" pitchFamily="34" charset="0"/>
                <a:sym typeface="Wingdings" pitchFamily="2" charset="2"/>
              </a:rPr>
              <a:t>4</a:t>
            </a:r>
            <a:r>
              <a:rPr lang="en-US" sz="2000" dirty="0" smtClean="0">
                <a:latin typeface="Arial" pitchFamily="34" charset="0"/>
                <a:cs typeface="Arial" pitchFamily="34" charset="0"/>
                <a:sym typeface="Wingdings" pitchFamily="2" charset="2"/>
              </a:rPr>
              <a:t>,R</a:t>
            </a:r>
            <a:r>
              <a:rPr lang="en-US" sz="2000" baseline="-25000" dirty="0" smtClean="0">
                <a:latin typeface="Arial" pitchFamily="34" charset="0"/>
                <a:cs typeface="Arial" pitchFamily="34" charset="0"/>
                <a:sym typeface="Wingdings" pitchFamily="2" charset="2"/>
              </a:rPr>
              <a:t>3</a:t>
            </a:r>
            <a:r>
              <a:rPr lang="en-US" sz="2000" baseline="30000" dirty="0" smtClean="0">
                <a:latin typeface="Arial" pitchFamily="34" charset="0"/>
                <a:cs typeface="Arial" pitchFamily="34" charset="0"/>
                <a:sym typeface="Wingdings" pitchFamily="2" charset="2"/>
              </a:rPr>
              <a:t>*</a:t>
            </a:r>
            <a:r>
              <a:rPr lang="en-US" sz="2000" dirty="0" smtClean="0">
                <a:latin typeface="Arial" pitchFamily="34" charset="0"/>
                <a:cs typeface="Arial" pitchFamily="34" charset="0"/>
                <a:sym typeface="Wingdings" pitchFamily="2" charset="2"/>
              </a:rPr>
              <a:t>).</a:t>
            </a:r>
          </a:p>
          <a:p>
            <a:r>
              <a:rPr lang="en-US" sz="2000" dirty="0" smtClean="0">
                <a:latin typeface="Arial" pitchFamily="34" charset="0"/>
                <a:cs typeface="Arial" pitchFamily="34" charset="0"/>
                <a:sym typeface="Wingdings" pitchFamily="2" charset="2"/>
              </a:rPr>
              <a:t>R</a:t>
            </a:r>
            <a:r>
              <a:rPr lang="en-US" sz="2000" baseline="-25000" dirty="0" smtClean="0">
                <a:latin typeface="Arial" pitchFamily="34" charset="0"/>
                <a:cs typeface="Arial" pitchFamily="34" charset="0"/>
                <a:sym typeface="Wingdings" pitchFamily="2" charset="2"/>
              </a:rPr>
              <a:t>1</a:t>
            </a:r>
            <a:r>
              <a:rPr lang="en-US" sz="2000" dirty="0" smtClean="0">
                <a:latin typeface="Arial" pitchFamily="34" charset="0"/>
                <a:cs typeface="Arial" pitchFamily="34" charset="0"/>
                <a:sym typeface="Wingdings" pitchFamily="2" charset="2"/>
              </a:rPr>
              <a:t>=R</a:t>
            </a:r>
            <a:r>
              <a:rPr lang="en-US" sz="2000" baseline="-25000" dirty="0" smtClean="0">
                <a:latin typeface="Arial" pitchFamily="34" charset="0"/>
                <a:cs typeface="Arial" pitchFamily="34" charset="0"/>
                <a:sym typeface="Wingdings" pitchFamily="2" charset="2"/>
              </a:rPr>
              <a:t>1</a:t>
            </a:r>
            <a:r>
              <a:rPr lang="en-US" sz="2000" baseline="30000" dirty="0" smtClean="0">
                <a:latin typeface="Arial" pitchFamily="34" charset="0"/>
                <a:cs typeface="Arial" pitchFamily="34" charset="0"/>
                <a:sym typeface="Wingdings" pitchFamily="2" charset="2"/>
              </a:rPr>
              <a:t>*</a:t>
            </a:r>
            <a:r>
              <a:rPr lang="en-US" sz="2000" dirty="0" smtClean="0">
                <a:latin typeface="Arial" pitchFamily="34" charset="0"/>
                <a:cs typeface="Arial" pitchFamily="34" charset="0"/>
                <a:sym typeface="Wingdings" pitchFamily="2" charset="2"/>
              </a:rPr>
              <a:t> L</a:t>
            </a:r>
            <a:r>
              <a:rPr lang="en-US" sz="2000" baseline="-25000" dirty="0" smtClean="0">
                <a:latin typeface="Arial" pitchFamily="34" charset="0"/>
                <a:cs typeface="Arial" pitchFamily="34" charset="0"/>
                <a:sym typeface="Wingdings" pitchFamily="2" charset="2"/>
              </a:rPr>
              <a:t>4</a:t>
            </a:r>
            <a:r>
              <a:rPr lang="en-US" sz="2000" baseline="30000" dirty="0" smtClean="0">
                <a:latin typeface="Arial" pitchFamily="34" charset="0"/>
                <a:cs typeface="Arial" pitchFamily="34" charset="0"/>
                <a:sym typeface="Wingdings" pitchFamily="2" charset="2"/>
              </a:rPr>
              <a:t>’</a:t>
            </a:r>
            <a:r>
              <a:rPr lang="en-US" altLang="zh-TW" sz="2000" dirty="0" smtClean="0">
                <a:solidFill>
                  <a:srgbClr val="000000"/>
                </a:solidFill>
                <a:latin typeface="Math1Mono"/>
                <a:ea typeface="PMingLiU" pitchFamily="18" charset="-120"/>
              </a:rPr>
              <a:t>Å</a:t>
            </a:r>
            <a:r>
              <a:rPr lang="en-US" sz="2000" dirty="0" smtClean="0">
                <a:latin typeface="Arial" pitchFamily="34" charset="0"/>
                <a:cs typeface="Arial" pitchFamily="34" charset="0"/>
                <a:sym typeface="Wingdings" pitchFamily="2" charset="2"/>
              </a:rPr>
              <a:t>L</a:t>
            </a:r>
            <a:r>
              <a:rPr lang="en-US" sz="2000" baseline="-25000" dirty="0" smtClean="0">
                <a:latin typeface="Arial" pitchFamily="34" charset="0"/>
                <a:cs typeface="Arial" pitchFamily="34" charset="0"/>
                <a:sym typeface="Wingdings" pitchFamily="2" charset="2"/>
              </a:rPr>
              <a:t>1</a:t>
            </a:r>
            <a:r>
              <a:rPr lang="en-US" sz="2000" baseline="30000" dirty="0" smtClean="0">
                <a:latin typeface="Arial" pitchFamily="34" charset="0"/>
                <a:cs typeface="Arial" pitchFamily="34" charset="0"/>
                <a:sym typeface="Wingdings" pitchFamily="2" charset="2"/>
              </a:rPr>
              <a:t>’</a:t>
            </a:r>
            <a:r>
              <a:rPr lang="en-US" sz="2000" dirty="0" smtClean="0">
                <a:latin typeface="Arial" pitchFamily="34" charset="0"/>
                <a:cs typeface="Arial" pitchFamily="34" charset="0"/>
                <a:sym typeface="Wingdings" pitchFamily="2" charset="2"/>
              </a:rPr>
              <a:t>= f(k</a:t>
            </a:r>
            <a:r>
              <a:rPr lang="en-US" sz="2000" baseline="-25000" dirty="0" smtClean="0">
                <a:latin typeface="Arial" pitchFamily="34" charset="0"/>
                <a:cs typeface="Arial" pitchFamily="34" charset="0"/>
                <a:sym typeface="Wingdings" pitchFamily="2" charset="2"/>
              </a:rPr>
              <a:t>4</a:t>
            </a:r>
            <a:r>
              <a:rPr lang="en-US" sz="2000" dirty="0" smtClean="0">
                <a:latin typeface="Arial" pitchFamily="34" charset="0"/>
                <a:cs typeface="Arial" pitchFamily="34" charset="0"/>
                <a:sym typeface="Wingdings" pitchFamily="2" charset="2"/>
              </a:rPr>
              <a:t>,R</a:t>
            </a:r>
            <a:r>
              <a:rPr lang="en-US" sz="2000" baseline="-25000" dirty="0" smtClean="0">
                <a:latin typeface="Arial" pitchFamily="34" charset="0"/>
                <a:cs typeface="Arial" pitchFamily="34" charset="0"/>
                <a:sym typeface="Wingdings" pitchFamily="2" charset="2"/>
              </a:rPr>
              <a:t>3</a:t>
            </a:r>
            <a:r>
              <a:rPr lang="en-US" sz="2000" dirty="0" smtClean="0">
                <a:latin typeface="Arial" pitchFamily="34" charset="0"/>
                <a:cs typeface="Arial" pitchFamily="34" charset="0"/>
                <a:sym typeface="Wingdings" pitchFamily="2" charset="2"/>
              </a:rPr>
              <a:t>)</a:t>
            </a:r>
            <a:r>
              <a:rPr lang="en-US" altLang="zh-TW" sz="2000" dirty="0" smtClean="0">
                <a:solidFill>
                  <a:srgbClr val="000000"/>
                </a:solidFill>
                <a:latin typeface="Math1Mono"/>
                <a:ea typeface="PMingLiU" pitchFamily="18" charset="-120"/>
              </a:rPr>
              <a:t>Å</a:t>
            </a:r>
            <a:r>
              <a:rPr lang="en-US" sz="2000" dirty="0" smtClean="0">
                <a:latin typeface="Arial" pitchFamily="34" charset="0"/>
                <a:cs typeface="Arial" pitchFamily="34" charset="0"/>
                <a:sym typeface="Wingdings" pitchFamily="2" charset="2"/>
              </a:rPr>
              <a:t>f(k</a:t>
            </a:r>
            <a:r>
              <a:rPr lang="en-US" sz="2000" baseline="-25000" dirty="0" smtClean="0">
                <a:latin typeface="Arial" pitchFamily="34" charset="0"/>
                <a:cs typeface="Arial" pitchFamily="34" charset="0"/>
                <a:sym typeface="Wingdings" pitchFamily="2" charset="2"/>
              </a:rPr>
              <a:t>4</a:t>
            </a:r>
            <a:r>
              <a:rPr lang="en-US" sz="2000" dirty="0" smtClean="0">
                <a:latin typeface="Arial" pitchFamily="34" charset="0"/>
                <a:cs typeface="Arial" pitchFamily="34" charset="0"/>
                <a:sym typeface="Wingdings" pitchFamily="2" charset="2"/>
              </a:rPr>
              <a:t>,R</a:t>
            </a:r>
            <a:r>
              <a:rPr lang="en-US" sz="2000" baseline="-25000" dirty="0" smtClean="0">
                <a:latin typeface="Arial" pitchFamily="34" charset="0"/>
                <a:cs typeface="Arial" pitchFamily="34" charset="0"/>
                <a:sym typeface="Wingdings" pitchFamily="2" charset="2"/>
              </a:rPr>
              <a:t>3</a:t>
            </a:r>
            <a:r>
              <a:rPr lang="en-US" sz="2000" baseline="30000" dirty="0" smtClean="0">
                <a:latin typeface="Arial" pitchFamily="34" charset="0"/>
                <a:cs typeface="Arial" pitchFamily="34" charset="0"/>
                <a:sym typeface="Wingdings" pitchFamily="2" charset="2"/>
              </a:rPr>
              <a:t>*</a:t>
            </a:r>
            <a:r>
              <a:rPr lang="en-US" sz="2000" dirty="0" smtClean="0">
                <a:latin typeface="Arial" pitchFamily="34" charset="0"/>
                <a:cs typeface="Arial" pitchFamily="34" charset="0"/>
                <a:sym typeface="Wingdings" pitchFamily="2" charset="2"/>
              </a:rPr>
              <a:t>).</a:t>
            </a:r>
          </a:p>
          <a:p>
            <a:endParaRPr lang="en-US" sz="2400" dirty="0" smtClean="0">
              <a:latin typeface="Arial" pitchFamily="34" charset="0"/>
              <a:cs typeface="Arial" pitchFamily="34" charset="0"/>
              <a:sym typeface="Wingdings" pitchFamily="2" charset="2"/>
            </a:endParaRPr>
          </a:p>
          <a:p>
            <a:endParaRPr lang="en-US" sz="2400" dirty="0" smtClean="0">
              <a:latin typeface="Arial" pitchFamily="34" charset="0"/>
              <a:cs typeface="Arial" pitchFamily="34" charset="0"/>
              <a:sym typeface="Wingdings" pitchFamily="2" charset="2"/>
            </a:endParaRPr>
          </a:p>
          <a:p>
            <a:endParaRPr lang="en-US" sz="2400" dirty="0" smtClean="0">
              <a:latin typeface="Arial" pitchFamily="34" charset="0"/>
              <a:cs typeface="Arial" pitchFamily="34" charset="0"/>
              <a:sym typeface="Wingdings" pitchFamily="2" charset="2"/>
            </a:endParaRPr>
          </a:p>
          <a:p>
            <a:endParaRPr lang="en-US" sz="2400" dirty="0" smtClean="0">
              <a:latin typeface="Arial" pitchFamily="34" charset="0"/>
              <a:cs typeface="Arial" pitchFamily="34" charset="0"/>
              <a:sym typeface="Wingdings" pitchFamily="2" charset="2"/>
            </a:endParaRPr>
          </a:p>
          <a:p>
            <a:endParaRPr lang="en-US" sz="2400" dirty="0" smtClean="0">
              <a:latin typeface="Arial Unicode MS" pitchFamily="34" charset="-128"/>
              <a:sym typeface="Wingdings" pitchFamily="2" charset="2"/>
            </a:endParaRPr>
          </a:p>
        </p:txBody>
      </p:sp>
      <p:sp>
        <p:nvSpPr>
          <p:cNvPr id="8" name="Oval 4"/>
          <p:cNvSpPr>
            <a:spLocks noChangeArrowheads="1"/>
          </p:cNvSpPr>
          <p:nvPr/>
        </p:nvSpPr>
        <p:spPr bwMode="auto">
          <a:xfrm>
            <a:off x="5410200" y="914400"/>
            <a:ext cx="3352800" cy="609600"/>
          </a:xfrm>
          <a:prstGeom prst="ellipse">
            <a:avLst/>
          </a:prstGeom>
          <a:noFill/>
          <a:ln w="12700" cap="sq" algn="ctr">
            <a:solidFill>
              <a:schemeClr val="tx1"/>
            </a:solidFill>
            <a:round/>
            <a:headEnd/>
            <a:tailEnd/>
          </a:ln>
        </p:spPr>
        <p:txBody>
          <a:bodyPr anchor="ctr">
            <a:spAutoFit/>
          </a:bodyPr>
          <a:lstStyle/>
          <a:p>
            <a:endParaRPr lang="en-US"/>
          </a:p>
        </p:txBody>
      </p:sp>
      <p:sp>
        <p:nvSpPr>
          <p:cNvPr id="9" name="Oval 5"/>
          <p:cNvSpPr>
            <a:spLocks noChangeArrowheads="1"/>
          </p:cNvSpPr>
          <p:nvPr/>
        </p:nvSpPr>
        <p:spPr bwMode="auto">
          <a:xfrm>
            <a:off x="5507037" y="5029200"/>
            <a:ext cx="3429000" cy="609600"/>
          </a:xfrm>
          <a:prstGeom prst="ellipse">
            <a:avLst/>
          </a:prstGeom>
          <a:noFill/>
          <a:ln w="12700" cap="sq" algn="ctr">
            <a:solidFill>
              <a:schemeClr val="tx1"/>
            </a:solidFill>
            <a:round/>
            <a:headEnd/>
            <a:tailEnd/>
          </a:ln>
        </p:spPr>
        <p:txBody>
          <a:bodyPr anchor="ctr">
            <a:spAutoFit/>
          </a:bodyPr>
          <a:lstStyle/>
          <a:p>
            <a:endParaRPr lang="en-US"/>
          </a:p>
        </p:txBody>
      </p:sp>
      <p:sp>
        <p:nvSpPr>
          <p:cNvPr id="10" name="Rectangle 6"/>
          <p:cNvSpPr>
            <a:spLocks noChangeArrowheads="1"/>
          </p:cNvSpPr>
          <p:nvPr/>
        </p:nvSpPr>
        <p:spPr bwMode="auto">
          <a:xfrm>
            <a:off x="6781800" y="2057400"/>
            <a:ext cx="685800" cy="381000"/>
          </a:xfrm>
          <a:prstGeom prst="rect">
            <a:avLst/>
          </a:prstGeom>
          <a:noFill/>
          <a:ln w="12700" cap="sq" algn="ctr">
            <a:solidFill>
              <a:schemeClr val="tx1"/>
            </a:solidFill>
            <a:miter lim="800000"/>
            <a:headEnd/>
            <a:tailEnd/>
          </a:ln>
        </p:spPr>
        <p:txBody>
          <a:bodyPr anchor="ctr">
            <a:spAutoFit/>
          </a:bodyPr>
          <a:lstStyle/>
          <a:p>
            <a:endParaRPr lang="en-US"/>
          </a:p>
        </p:txBody>
      </p:sp>
      <p:sp>
        <p:nvSpPr>
          <p:cNvPr id="11" name="Text Box 7"/>
          <p:cNvSpPr txBox="1">
            <a:spLocks noChangeArrowheads="1"/>
          </p:cNvSpPr>
          <p:nvPr/>
        </p:nvSpPr>
        <p:spPr bwMode="auto">
          <a:xfrm>
            <a:off x="5181600" y="1981200"/>
            <a:ext cx="411163" cy="457200"/>
          </a:xfrm>
          <a:prstGeom prst="rect">
            <a:avLst/>
          </a:prstGeom>
          <a:noFill/>
          <a:ln w="12700" cap="sq" algn="ctr">
            <a:noFill/>
            <a:miter lim="800000"/>
            <a:headEnd/>
            <a:tailEnd/>
          </a:ln>
        </p:spPr>
        <p:txBody>
          <a:bodyPr>
            <a:spAutoFit/>
          </a:bodyPr>
          <a:lstStyle/>
          <a:p>
            <a:pPr algn="ctr"/>
            <a:r>
              <a:rPr kumimoji="1" lang="en-US" sz="2400" dirty="0">
                <a:latin typeface="Math1Mono"/>
              </a:rPr>
              <a:t>Å</a:t>
            </a:r>
          </a:p>
        </p:txBody>
      </p:sp>
      <p:sp>
        <p:nvSpPr>
          <p:cNvPr id="12" name="Line 8"/>
          <p:cNvSpPr>
            <a:spLocks noChangeShapeType="1"/>
          </p:cNvSpPr>
          <p:nvPr/>
        </p:nvSpPr>
        <p:spPr bwMode="auto">
          <a:xfrm flipH="1">
            <a:off x="5486400" y="2209800"/>
            <a:ext cx="1295400" cy="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3" name="Text Box 9"/>
          <p:cNvSpPr txBox="1">
            <a:spLocks noChangeArrowheads="1"/>
          </p:cNvSpPr>
          <p:nvPr/>
        </p:nvSpPr>
        <p:spPr bwMode="auto">
          <a:xfrm>
            <a:off x="6722944" y="1068388"/>
            <a:ext cx="713657" cy="369332"/>
          </a:xfrm>
          <a:prstGeom prst="rect">
            <a:avLst/>
          </a:prstGeom>
          <a:noFill/>
          <a:ln w="12700" cap="sq" algn="ctr">
            <a:noFill/>
            <a:miter lim="800000"/>
            <a:headEnd/>
            <a:tailEnd/>
          </a:ln>
        </p:spPr>
        <p:txBody>
          <a:bodyPr wrap="none">
            <a:spAutoFit/>
          </a:bodyPr>
          <a:lstStyle/>
          <a:p>
            <a:pPr algn="ctr"/>
            <a:r>
              <a:rPr lang="en-US" sz="1800" dirty="0" smtClean="0">
                <a:latin typeface="Arial" pitchFamily="34" charset="0"/>
                <a:cs typeface="Arial" pitchFamily="34" charset="0"/>
              </a:rPr>
              <a:t>L</a:t>
            </a:r>
            <a:r>
              <a:rPr lang="en-US" sz="1800" baseline="-25000" dirty="0" smtClean="0">
                <a:latin typeface="Arial" pitchFamily="34" charset="0"/>
                <a:cs typeface="Arial" pitchFamily="34" charset="0"/>
              </a:rPr>
              <a:t>1</a:t>
            </a:r>
            <a:r>
              <a:rPr lang="en-US" sz="1800" dirty="0" smtClean="0">
                <a:latin typeface="Arial" pitchFamily="34" charset="0"/>
                <a:cs typeface="Arial" pitchFamily="34" charset="0"/>
              </a:rPr>
              <a:t> R</a:t>
            </a:r>
            <a:r>
              <a:rPr lang="en-US" sz="1800" baseline="-25000" dirty="0" smtClean="0">
                <a:latin typeface="Arial" pitchFamily="34" charset="0"/>
                <a:cs typeface="Arial" pitchFamily="34" charset="0"/>
              </a:rPr>
              <a:t>1</a:t>
            </a:r>
            <a:endParaRPr lang="en-US" sz="1800" baseline="-25000" dirty="0">
              <a:latin typeface="Arial" pitchFamily="34" charset="0"/>
              <a:cs typeface="Arial" pitchFamily="34" charset="0"/>
            </a:endParaRPr>
          </a:p>
        </p:txBody>
      </p:sp>
      <p:sp>
        <p:nvSpPr>
          <p:cNvPr id="15" name="Line 11"/>
          <p:cNvSpPr>
            <a:spLocks noChangeShapeType="1"/>
          </p:cNvSpPr>
          <p:nvPr/>
        </p:nvSpPr>
        <p:spPr bwMode="auto">
          <a:xfrm flipH="1">
            <a:off x="7467600" y="2209800"/>
            <a:ext cx="1295400" cy="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6" name="Text Box 12"/>
          <p:cNvSpPr txBox="1">
            <a:spLocks noChangeArrowheads="1"/>
          </p:cNvSpPr>
          <p:nvPr/>
        </p:nvSpPr>
        <p:spPr bwMode="auto">
          <a:xfrm>
            <a:off x="7010400" y="2057400"/>
            <a:ext cx="323850" cy="366713"/>
          </a:xfrm>
          <a:prstGeom prst="rect">
            <a:avLst/>
          </a:prstGeom>
          <a:noFill/>
          <a:ln w="12700" cap="sq" algn="ctr">
            <a:noFill/>
            <a:miter lim="800000"/>
            <a:headEnd/>
            <a:tailEnd/>
          </a:ln>
        </p:spPr>
        <p:txBody>
          <a:bodyPr wrap="none">
            <a:spAutoFit/>
          </a:bodyPr>
          <a:lstStyle/>
          <a:p>
            <a:pPr algn="ctr"/>
            <a:r>
              <a:rPr lang="en-US" sz="1800">
                <a:latin typeface="Arial" pitchFamily="34" charset="0"/>
              </a:rPr>
              <a:t>F</a:t>
            </a:r>
          </a:p>
        </p:txBody>
      </p:sp>
      <p:sp>
        <p:nvSpPr>
          <p:cNvPr id="19" name="Line 15"/>
          <p:cNvSpPr>
            <a:spLocks noChangeShapeType="1"/>
          </p:cNvSpPr>
          <p:nvPr/>
        </p:nvSpPr>
        <p:spPr bwMode="auto">
          <a:xfrm>
            <a:off x="7162800" y="1524000"/>
            <a:ext cx="0" cy="3048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20" name="Line 16"/>
          <p:cNvSpPr>
            <a:spLocks noChangeShapeType="1"/>
          </p:cNvSpPr>
          <p:nvPr/>
        </p:nvSpPr>
        <p:spPr bwMode="auto">
          <a:xfrm>
            <a:off x="5410200" y="1828800"/>
            <a:ext cx="3352800" cy="0"/>
          </a:xfrm>
          <a:prstGeom prst="line">
            <a:avLst/>
          </a:prstGeom>
          <a:noFill/>
          <a:ln w="12700" cap="sq">
            <a:solidFill>
              <a:schemeClr val="tx1"/>
            </a:solidFill>
            <a:round/>
            <a:headEnd/>
            <a:tailEnd/>
          </a:ln>
        </p:spPr>
        <p:txBody>
          <a:bodyPr anchor="ctr">
            <a:spAutoFit/>
          </a:bodyPr>
          <a:lstStyle/>
          <a:p>
            <a:endParaRPr lang="en-US"/>
          </a:p>
        </p:txBody>
      </p:sp>
      <p:sp>
        <p:nvSpPr>
          <p:cNvPr id="21" name="Line 17"/>
          <p:cNvSpPr>
            <a:spLocks noChangeShapeType="1"/>
          </p:cNvSpPr>
          <p:nvPr/>
        </p:nvSpPr>
        <p:spPr bwMode="auto">
          <a:xfrm>
            <a:off x="5410200" y="4724400"/>
            <a:ext cx="3352800" cy="0"/>
          </a:xfrm>
          <a:prstGeom prst="line">
            <a:avLst/>
          </a:prstGeom>
          <a:noFill/>
          <a:ln w="12700" cap="sq">
            <a:solidFill>
              <a:schemeClr val="tx1"/>
            </a:solidFill>
            <a:round/>
            <a:headEnd/>
            <a:tailEnd/>
          </a:ln>
        </p:spPr>
        <p:txBody>
          <a:bodyPr anchor="ctr">
            <a:spAutoFit/>
          </a:bodyPr>
          <a:lstStyle/>
          <a:p>
            <a:endParaRPr lang="en-US"/>
          </a:p>
        </p:txBody>
      </p:sp>
      <p:sp>
        <p:nvSpPr>
          <p:cNvPr id="22" name="Line 18"/>
          <p:cNvSpPr>
            <a:spLocks noChangeShapeType="1"/>
          </p:cNvSpPr>
          <p:nvPr/>
        </p:nvSpPr>
        <p:spPr bwMode="auto">
          <a:xfrm>
            <a:off x="7162800" y="4724400"/>
            <a:ext cx="0" cy="3048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23" name="Line 19"/>
          <p:cNvSpPr>
            <a:spLocks noChangeShapeType="1"/>
          </p:cNvSpPr>
          <p:nvPr/>
        </p:nvSpPr>
        <p:spPr bwMode="auto">
          <a:xfrm>
            <a:off x="5410200" y="1828800"/>
            <a:ext cx="0" cy="3048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24" name="Line 20"/>
          <p:cNvSpPr>
            <a:spLocks noChangeShapeType="1"/>
          </p:cNvSpPr>
          <p:nvPr/>
        </p:nvSpPr>
        <p:spPr bwMode="auto">
          <a:xfrm>
            <a:off x="8763000" y="1828800"/>
            <a:ext cx="0" cy="3810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25" name="Line 21"/>
          <p:cNvSpPr>
            <a:spLocks noChangeShapeType="1"/>
          </p:cNvSpPr>
          <p:nvPr/>
        </p:nvSpPr>
        <p:spPr bwMode="auto">
          <a:xfrm>
            <a:off x="5410200" y="2362200"/>
            <a:ext cx="0" cy="2286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26" name="Line 22"/>
          <p:cNvSpPr>
            <a:spLocks noChangeShapeType="1"/>
          </p:cNvSpPr>
          <p:nvPr/>
        </p:nvSpPr>
        <p:spPr bwMode="auto">
          <a:xfrm>
            <a:off x="8763000" y="2209800"/>
            <a:ext cx="0" cy="3048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27" name="Rectangle 23"/>
          <p:cNvSpPr>
            <a:spLocks noChangeArrowheads="1"/>
          </p:cNvSpPr>
          <p:nvPr/>
        </p:nvSpPr>
        <p:spPr bwMode="auto">
          <a:xfrm>
            <a:off x="6781800" y="3124200"/>
            <a:ext cx="685800" cy="381000"/>
          </a:xfrm>
          <a:prstGeom prst="rect">
            <a:avLst/>
          </a:prstGeom>
          <a:noFill/>
          <a:ln w="12700" cap="sq" algn="ctr">
            <a:solidFill>
              <a:schemeClr val="tx1"/>
            </a:solidFill>
            <a:miter lim="800000"/>
            <a:headEnd/>
            <a:tailEnd/>
          </a:ln>
        </p:spPr>
        <p:txBody>
          <a:bodyPr anchor="ctr">
            <a:spAutoFit/>
          </a:bodyPr>
          <a:lstStyle/>
          <a:p>
            <a:endParaRPr lang="en-US"/>
          </a:p>
        </p:txBody>
      </p:sp>
      <p:sp>
        <p:nvSpPr>
          <p:cNvPr id="28" name="Line 24"/>
          <p:cNvSpPr>
            <a:spLocks noChangeShapeType="1"/>
          </p:cNvSpPr>
          <p:nvPr/>
        </p:nvSpPr>
        <p:spPr bwMode="auto">
          <a:xfrm flipH="1">
            <a:off x="5486400" y="3276600"/>
            <a:ext cx="1295400" cy="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29" name="Line 25"/>
          <p:cNvSpPr>
            <a:spLocks noChangeShapeType="1"/>
          </p:cNvSpPr>
          <p:nvPr/>
        </p:nvSpPr>
        <p:spPr bwMode="auto">
          <a:xfrm flipH="1">
            <a:off x="7467600" y="3276600"/>
            <a:ext cx="1295400" cy="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30" name="Text Box 26"/>
          <p:cNvSpPr txBox="1">
            <a:spLocks noChangeArrowheads="1"/>
          </p:cNvSpPr>
          <p:nvPr/>
        </p:nvSpPr>
        <p:spPr bwMode="auto">
          <a:xfrm>
            <a:off x="7010400" y="3124200"/>
            <a:ext cx="323850" cy="366713"/>
          </a:xfrm>
          <a:prstGeom prst="rect">
            <a:avLst/>
          </a:prstGeom>
          <a:noFill/>
          <a:ln w="12700" cap="sq" algn="ctr">
            <a:noFill/>
            <a:miter lim="800000"/>
            <a:headEnd/>
            <a:tailEnd/>
          </a:ln>
        </p:spPr>
        <p:txBody>
          <a:bodyPr wrap="none">
            <a:spAutoFit/>
          </a:bodyPr>
          <a:lstStyle/>
          <a:p>
            <a:pPr algn="ctr"/>
            <a:r>
              <a:rPr lang="en-US" sz="1800">
                <a:latin typeface="Arial" pitchFamily="34" charset="0"/>
              </a:rPr>
              <a:t>F</a:t>
            </a:r>
          </a:p>
        </p:txBody>
      </p:sp>
      <p:sp>
        <p:nvSpPr>
          <p:cNvPr id="33" name="Line 29"/>
          <p:cNvSpPr>
            <a:spLocks noChangeShapeType="1"/>
          </p:cNvSpPr>
          <p:nvPr/>
        </p:nvSpPr>
        <p:spPr bwMode="auto">
          <a:xfrm>
            <a:off x="5410200" y="2971800"/>
            <a:ext cx="0" cy="2286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34" name="Line 30"/>
          <p:cNvSpPr>
            <a:spLocks noChangeShapeType="1"/>
          </p:cNvSpPr>
          <p:nvPr/>
        </p:nvSpPr>
        <p:spPr bwMode="auto">
          <a:xfrm flipH="1">
            <a:off x="8763000" y="2895600"/>
            <a:ext cx="0" cy="3810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35" name="Line 31"/>
          <p:cNvSpPr>
            <a:spLocks noChangeShapeType="1"/>
          </p:cNvSpPr>
          <p:nvPr/>
        </p:nvSpPr>
        <p:spPr bwMode="auto">
          <a:xfrm>
            <a:off x="5410200" y="3429000"/>
            <a:ext cx="0" cy="2286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36" name="Line 32"/>
          <p:cNvSpPr>
            <a:spLocks noChangeShapeType="1"/>
          </p:cNvSpPr>
          <p:nvPr/>
        </p:nvSpPr>
        <p:spPr bwMode="auto">
          <a:xfrm>
            <a:off x="8763000" y="3276600"/>
            <a:ext cx="0" cy="3810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37" name="Text Box 33"/>
          <p:cNvSpPr txBox="1">
            <a:spLocks noChangeArrowheads="1"/>
          </p:cNvSpPr>
          <p:nvPr/>
        </p:nvSpPr>
        <p:spPr bwMode="auto">
          <a:xfrm>
            <a:off x="5181600" y="3048000"/>
            <a:ext cx="411163" cy="457200"/>
          </a:xfrm>
          <a:prstGeom prst="rect">
            <a:avLst/>
          </a:prstGeom>
          <a:noFill/>
          <a:ln w="12700" cap="sq" algn="ctr">
            <a:noFill/>
            <a:miter lim="800000"/>
            <a:headEnd/>
            <a:tailEnd/>
          </a:ln>
        </p:spPr>
        <p:txBody>
          <a:bodyPr>
            <a:spAutoFit/>
          </a:bodyPr>
          <a:lstStyle/>
          <a:p>
            <a:pPr algn="ctr"/>
            <a:r>
              <a:rPr kumimoji="1" lang="en-US" sz="2400" dirty="0">
                <a:latin typeface="Math1Mono"/>
              </a:rPr>
              <a:t>Å</a:t>
            </a:r>
          </a:p>
        </p:txBody>
      </p:sp>
      <p:sp>
        <p:nvSpPr>
          <p:cNvPr id="38" name="Line 34"/>
          <p:cNvSpPr>
            <a:spLocks noChangeShapeType="1"/>
          </p:cNvSpPr>
          <p:nvPr/>
        </p:nvSpPr>
        <p:spPr bwMode="auto">
          <a:xfrm flipH="1">
            <a:off x="5410200" y="2514600"/>
            <a:ext cx="3352800" cy="4572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39" name="Line 35"/>
          <p:cNvSpPr>
            <a:spLocks noChangeShapeType="1"/>
          </p:cNvSpPr>
          <p:nvPr/>
        </p:nvSpPr>
        <p:spPr bwMode="auto">
          <a:xfrm>
            <a:off x="5410200" y="2590800"/>
            <a:ext cx="3352800" cy="3048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40" name="Rectangle 36"/>
          <p:cNvSpPr>
            <a:spLocks noChangeArrowheads="1"/>
          </p:cNvSpPr>
          <p:nvPr/>
        </p:nvSpPr>
        <p:spPr bwMode="auto">
          <a:xfrm>
            <a:off x="6781800" y="4114800"/>
            <a:ext cx="685800" cy="381000"/>
          </a:xfrm>
          <a:prstGeom prst="rect">
            <a:avLst/>
          </a:prstGeom>
          <a:noFill/>
          <a:ln w="12700" cap="sq" algn="ctr">
            <a:solidFill>
              <a:schemeClr val="tx1"/>
            </a:solidFill>
            <a:miter lim="800000"/>
            <a:headEnd/>
            <a:tailEnd/>
          </a:ln>
        </p:spPr>
        <p:txBody>
          <a:bodyPr anchor="ctr">
            <a:spAutoFit/>
          </a:bodyPr>
          <a:lstStyle/>
          <a:p>
            <a:endParaRPr lang="en-US"/>
          </a:p>
        </p:txBody>
      </p:sp>
      <p:sp>
        <p:nvSpPr>
          <p:cNvPr id="41" name="Line 37"/>
          <p:cNvSpPr>
            <a:spLocks noChangeShapeType="1"/>
          </p:cNvSpPr>
          <p:nvPr/>
        </p:nvSpPr>
        <p:spPr bwMode="auto">
          <a:xfrm flipH="1">
            <a:off x="5486400" y="4267200"/>
            <a:ext cx="1295400" cy="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42" name="Line 38"/>
          <p:cNvSpPr>
            <a:spLocks noChangeShapeType="1"/>
          </p:cNvSpPr>
          <p:nvPr/>
        </p:nvSpPr>
        <p:spPr bwMode="auto">
          <a:xfrm flipH="1">
            <a:off x="7467600" y="4267200"/>
            <a:ext cx="1295400" cy="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43" name="Text Box 39"/>
          <p:cNvSpPr txBox="1">
            <a:spLocks noChangeArrowheads="1"/>
          </p:cNvSpPr>
          <p:nvPr/>
        </p:nvSpPr>
        <p:spPr bwMode="auto">
          <a:xfrm>
            <a:off x="7010400" y="4114800"/>
            <a:ext cx="323850" cy="366713"/>
          </a:xfrm>
          <a:prstGeom prst="rect">
            <a:avLst/>
          </a:prstGeom>
          <a:noFill/>
          <a:ln w="12700" cap="sq" algn="ctr">
            <a:noFill/>
            <a:miter lim="800000"/>
            <a:headEnd/>
            <a:tailEnd/>
          </a:ln>
        </p:spPr>
        <p:txBody>
          <a:bodyPr wrap="none">
            <a:spAutoFit/>
          </a:bodyPr>
          <a:lstStyle/>
          <a:p>
            <a:pPr algn="ctr"/>
            <a:r>
              <a:rPr lang="en-US" sz="1800">
                <a:latin typeface="Arial" pitchFamily="34" charset="0"/>
              </a:rPr>
              <a:t>F</a:t>
            </a:r>
          </a:p>
        </p:txBody>
      </p:sp>
      <p:sp>
        <p:nvSpPr>
          <p:cNvPr id="46" name="Line 42"/>
          <p:cNvSpPr>
            <a:spLocks noChangeShapeType="1"/>
          </p:cNvSpPr>
          <p:nvPr/>
        </p:nvSpPr>
        <p:spPr bwMode="auto">
          <a:xfrm>
            <a:off x="5410200" y="3886200"/>
            <a:ext cx="0" cy="2286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47" name="Line 43"/>
          <p:cNvSpPr>
            <a:spLocks noChangeShapeType="1"/>
          </p:cNvSpPr>
          <p:nvPr/>
        </p:nvSpPr>
        <p:spPr bwMode="auto">
          <a:xfrm flipH="1">
            <a:off x="8763000" y="3886200"/>
            <a:ext cx="0" cy="3810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48" name="Line 44"/>
          <p:cNvSpPr>
            <a:spLocks noChangeShapeType="1"/>
          </p:cNvSpPr>
          <p:nvPr/>
        </p:nvSpPr>
        <p:spPr bwMode="auto">
          <a:xfrm>
            <a:off x="5410200" y="4343400"/>
            <a:ext cx="0" cy="3810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49" name="Line 45"/>
          <p:cNvSpPr>
            <a:spLocks noChangeShapeType="1"/>
          </p:cNvSpPr>
          <p:nvPr/>
        </p:nvSpPr>
        <p:spPr bwMode="auto">
          <a:xfrm>
            <a:off x="8763000" y="4267200"/>
            <a:ext cx="0" cy="4572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50" name="Text Box 46"/>
          <p:cNvSpPr txBox="1">
            <a:spLocks noChangeArrowheads="1"/>
          </p:cNvSpPr>
          <p:nvPr/>
        </p:nvSpPr>
        <p:spPr bwMode="auto">
          <a:xfrm>
            <a:off x="5181600" y="3962400"/>
            <a:ext cx="411163" cy="457200"/>
          </a:xfrm>
          <a:prstGeom prst="rect">
            <a:avLst/>
          </a:prstGeom>
          <a:noFill/>
          <a:ln w="12700" cap="sq" algn="ctr">
            <a:noFill/>
            <a:miter lim="800000"/>
            <a:headEnd/>
            <a:tailEnd/>
          </a:ln>
        </p:spPr>
        <p:txBody>
          <a:bodyPr>
            <a:spAutoFit/>
          </a:bodyPr>
          <a:lstStyle/>
          <a:p>
            <a:pPr algn="ctr"/>
            <a:r>
              <a:rPr kumimoji="1" lang="en-US" sz="2400" dirty="0">
                <a:latin typeface="Math1Mono"/>
              </a:rPr>
              <a:t>Å</a:t>
            </a:r>
          </a:p>
        </p:txBody>
      </p:sp>
      <p:sp>
        <p:nvSpPr>
          <p:cNvPr id="51" name="Line 47"/>
          <p:cNvSpPr>
            <a:spLocks noChangeShapeType="1"/>
          </p:cNvSpPr>
          <p:nvPr/>
        </p:nvSpPr>
        <p:spPr bwMode="auto">
          <a:xfrm flipH="1">
            <a:off x="5410200" y="3657600"/>
            <a:ext cx="3352800" cy="2286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52" name="Line 48"/>
          <p:cNvSpPr>
            <a:spLocks noChangeShapeType="1"/>
          </p:cNvSpPr>
          <p:nvPr/>
        </p:nvSpPr>
        <p:spPr bwMode="auto">
          <a:xfrm>
            <a:off x="5410200" y="3657600"/>
            <a:ext cx="3352800" cy="2286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02" name="Text Box 9"/>
          <p:cNvSpPr txBox="1">
            <a:spLocks noChangeArrowheads="1"/>
          </p:cNvSpPr>
          <p:nvPr/>
        </p:nvSpPr>
        <p:spPr bwMode="auto">
          <a:xfrm>
            <a:off x="6858000" y="5105400"/>
            <a:ext cx="713657" cy="369332"/>
          </a:xfrm>
          <a:prstGeom prst="rect">
            <a:avLst/>
          </a:prstGeom>
          <a:noFill/>
          <a:ln w="12700" cap="sq" algn="ctr">
            <a:noFill/>
            <a:miter lim="800000"/>
            <a:headEnd/>
            <a:tailEnd/>
          </a:ln>
        </p:spPr>
        <p:txBody>
          <a:bodyPr wrap="none">
            <a:spAutoFit/>
          </a:bodyPr>
          <a:lstStyle/>
          <a:p>
            <a:pPr algn="ctr"/>
            <a:r>
              <a:rPr lang="en-US" sz="1800" dirty="0" smtClean="0">
                <a:latin typeface="Arial" pitchFamily="34" charset="0"/>
                <a:cs typeface="Arial" pitchFamily="34" charset="0"/>
              </a:rPr>
              <a:t>L</a:t>
            </a:r>
            <a:r>
              <a:rPr lang="en-US" sz="1800" baseline="-25000" dirty="0" smtClean="0">
                <a:latin typeface="Arial" pitchFamily="34" charset="0"/>
                <a:cs typeface="Arial" pitchFamily="34" charset="0"/>
              </a:rPr>
              <a:t>4</a:t>
            </a:r>
            <a:r>
              <a:rPr lang="en-US" sz="1800" dirty="0" smtClean="0">
                <a:latin typeface="Arial" pitchFamily="34" charset="0"/>
                <a:cs typeface="Arial" pitchFamily="34" charset="0"/>
              </a:rPr>
              <a:t> R</a:t>
            </a:r>
            <a:r>
              <a:rPr lang="en-US" sz="1800" baseline="-25000" dirty="0" smtClean="0">
                <a:latin typeface="Arial" pitchFamily="34" charset="0"/>
                <a:cs typeface="Arial" pitchFamily="34" charset="0"/>
              </a:rPr>
              <a:t>4</a:t>
            </a:r>
            <a:endParaRPr lang="en-US" sz="1800" baseline="-25000" dirty="0">
              <a:latin typeface="Arial" pitchFamily="34" charset="0"/>
              <a:cs typeface="Arial" pitchFamily="34" charset="0"/>
            </a:endParaRPr>
          </a:p>
        </p:txBody>
      </p:sp>
      <p:sp>
        <p:nvSpPr>
          <p:cNvPr id="105" name="Text Box 9"/>
          <p:cNvSpPr txBox="1">
            <a:spLocks noChangeArrowheads="1"/>
          </p:cNvSpPr>
          <p:nvPr/>
        </p:nvSpPr>
        <p:spPr bwMode="auto">
          <a:xfrm>
            <a:off x="8326662" y="2895600"/>
            <a:ext cx="436338" cy="369332"/>
          </a:xfrm>
          <a:prstGeom prst="rect">
            <a:avLst/>
          </a:prstGeom>
          <a:noFill/>
          <a:ln w="12700" cap="sq" algn="ctr">
            <a:noFill/>
            <a:miter lim="800000"/>
            <a:headEnd/>
            <a:tailEnd/>
          </a:ln>
        </p:spPr>
        <p:txBody>
          <a:bodyPr wrap="none">
            <a:spAutoFit/>
          </a:bodyPr>
          <a:lstStyle/>
          <a:p>
            <a:pPr algn="ctr"/>
            <a:r>
              <a:rPr lang="en-US" sz="1800" dirty="0" smtClean="0">
                <a:latin typeface="Arial" pitchFamily="34" charset="0"/>
                <a:cs typeface="Arial" pitchFamily="34" charset="0"/>
              </a:rPr>
              <a:t>R</a:t>
            </a:r>
            <a:r>
              <a:rPr lang="en-US" sz="1800" baseline="-25000" dirty="0" smtClean="0">
                <a:latin typeface="Arial" pitchFamily="34" charset="0"/>
                <a:cs typeface="Arial" pitchFamily="34" charset="0"/>
              </a:rPr>
              <a:t>2</a:t>
            </a:r>
            <a:endParaRPr lang="en-US" sz="1800" baseline="-25000" dirty="0">
              <a:latin typeface="Arial" pitchFamily="34" charset="0"/>
              <a:cs typeface="Arial" pitchFamily="34" charset="0"/>
            </a:endParaRPr>
          </a:p>
        </p:txBody>
      </p:sp>
      <p:sp>
        <p:nvSpPr>
          <p:cNvPr id="106" name="Text Box 9"/>
          <p:cNvSpPr txBox="1">
            <a:spLocks noChangeArrowheads="1"/>
          </p:cNvSpPr>
          <p:nvPr/>
        </p:nvSpPr>
        <p:spPr bwMode="auto">
          <a:xfrm>
            <a:off x="8326662" y="3886200"/>
            <a:ext cx="436338" cy="369332"/>
          </a:xfrm>
          <a:prstGeom prst="rect">
            <a:avLst/>
          </a:prstGeom>
          <a:noFill/>
          <a:ln w="12700" cap="sq" algn="ctr">
            <a:noFill/>
            <a:miter lim="800000"/>
            <a:headEnd/>
            <a:tailEnd/>
          </a:ln>
        </p:spPr>
        <p:txBody>
          <a:bodyPr wrap="none">
            <a:spAutoFit/>
          </a:bodyPr>
          <a:lstStyle/>
          <a:p>
            <a:pPr algn="ctr"/>
            <a:r>
              <a:rPr lang="en-US" sz="1800" dirty="0" smtClean="0">
                <a:latin typeface="Arial" pitchFamily="34" charset="0"/>
                <a:cs typeface="Arial" pitchFamily="34" charset="0"/>
              </a:rPr>
              <a:t>R</a:t>
            </a:r>
            <a:r>
              <a:rPr lang="en-US" sz="1800" baseline="-25000" dirty="0" smtClean="0">
                <a:latin typeface="Arial" pitchFamily="34" charset="0"/>
                <a:cs typeface="Arial" pitchFamily="34" charset="0"/>
              </a:rPr>
              <a:t>3</a:t>
            </a:r>
            <a:endParaRPr lang="en-US" sz="1800" baseline="-25000" dirty="0">
              <a:latin typeface="Arial" pitchFamily="34" charset="0"/>
              <a:cs typeface="Arial" pitchFamily="34" charset="0"/>
            </a:endParaRPr>
          </a:p>
        </p:txBody>
      </p:sp>
      <p:sp>
        <p:nvSpPr>
          <p:cNvPr id="107" name="Text Box 9"/>
          <p:cNvSpPr txBox="1">
            <a:spLocks noChangeArrowheads="1"/>
          </p:cNvSpPr>
          <p:nvPr/>
        </p:nvSpPr>
        <p:spPr bwMode="auto">
          <a:xfrm>
            <a:off x="8382000" y="1828800"/>
            <a:ext cx="436338" cy="369332"/>
          </a:xfrm>
          <a:prstGeom prst="rect">
            <a:avLst/>
          </a:prstGeom>
          <a:noFill/>
          <a:ln w="12700" cap="sq" algn="ctr">
            <a:noFill/>
            <a:miter lim="800000"/>
            <a:headEnd/>
            <a:tailEnd/>
          </a:ln>
        </p:spPr>
        <p:txBody>
          <a:bodyPr wrap="none">
            <a:spAutoFit/>
          </a:bodyPr>
          <a:lstStyle/>
          <a:p>
            <a:pPr algn="ctr"/>
            <a:r>
              <a:rPr lang="en-US" sz="1800" dirty="0" smtClean="0">
                <a:latin typeface="Arial" pitchFamily="34" charset="0"/>
                <a:cs typeface="Arial" pitchFamily="34" charset="0"/>
              </a:rPr>
              <a:t>R</a:t>
            </a:r>
            <a:r>
              <a:rPr lang="en-US" sz="1800" baseline="-25000" dirty="0" smtClean="0">
                <a:latin typeface="Arial" pitchFamily="34" charset="0"/>
                <a:cs typeface="Arial" pitchFamily="34" charset="0"/>
              </a:rPr>
              <a:t>1</a:t>
            </a:r>
            <a:endParaRPr lang="en-US" sz="1800" baseline="-25000" dirty="0">
              <a:latin typeface="Arial" pitchFamily="34" charset="0"/>
              <a:cs typeface="Arial" pitchFamily="34" charset="0"/>
            </a:endParaRPr>
          </a:p>
        </p:txBody>
      </p:sp>
      <p:sp>
        <p:nvSpPr>
          <p:cNvPr id="108" name="Text Box 9"/>
          <p:cNvSpPr txBox="1">
            <a:spLocks noChangeArrowheads="1"/>
          </p:cNvSpPr>
          <p:nvPr/>
        </p:nvSpPr>
        <p:spPr bwMode="auto">
          <a:xfrm>
            <a:off x="5469534" y="1828800"/>
            <a:ext cx="397866" cy="369332"/>
          </a:xfrm>
          <a:prstGeom prst="rect">
            <a:avLst/>
          </a:prstGeom>
          <a:noFill/>
          <a:ln w="12700" cap="sq" algn="ctr">
            <a:noFill/>
            <a:miter lim="800000"/>
            <a:headEnd/>
            <a:tailEnd/>
          </a:ln>
        </p:spPr>
        <p:txBody>
          <a:bodyPr wrap="none">
            <a:spAutoFit/>
          </a:bodyPr>
          <a:lstStyle/>
          <a:p>
            <a:pPr algn="ctr"/>
            <a:r>
              <a:rPr lang="en-US" sz="1800" dirty="0" smtClean="0">
                <a:latin typeface="Arial" pitchFamily="34" charset="0"/>
                <a:cs typeface="Arial" pitchFamily="34" charset="0"/>
              </a:rPr>
              <a:t>L</a:t>
            </a:r>
            <a:r>
              <a:rPr lang="en-US" sz="1800" baseline="-25000" dirty="0" smtClean="0">
                <a:latin typeface="Arial" pitchFamily="34" charset="0"/>
                <a:cs typeface="Arial" pitchFamily="34" charset="0"/>
              </a:rPr>
              <a:t>1</a:t>
            </a:r>
            <a:endParaRPr lang="en-US" sz="1800" baseline="-25000" dirty="0">
              <a:latin typeface="Arial" pitchFamily="34" charset="0"/>
              <a:cs typeface="Arial" pitchFamily="34" charset="0"/>
            </a:endParaRPr>
          </a:p>
        </p:txBody>
      </p:sp>
      <p:sp>
        <p:nvSpPr>
          <p:cNvPr id="109" name="Text Box 9"/>
          <p:cNvSpPr txBox="1">
            <a:spLocks noChangeArrowheads="1"/>
          </p:cNvSpPr>
          <p:nvPr/>
        </p:nvSpPr>
        <p:spPr bwMode="auto">
          <a:xfrm>
            <a:off x="5486400" y="2907268"/>
            <a:ext cx="397866" cy="369332"/>
          </a:xfrm>
          <a:prstGeom prst="rect">
            <a:avLst/>
          </a:prstGeom>
          <a:noFill/>
          <a:ln w="12700" cap="sq" algn="ctr">
            <a:noFill/>
            <a:miter lim="800000"/>
            <a:headEnd/>
            <a:tailEnd/>
          </a:ln>
        </p:spPr>
        <p:txBody>
          <a:bodyPr wrap="none">
            <a:spAutoFit/>
          </a:bodyPr>
          <a:lstStyle/>
          <a:p>
            <a:pPr algn="ctr"/>
            <a:r>
              <a:rPr lang="en-US" sz="1800" dirty="0" smtClean="0">
                <a:latin typeface="Arial" pitchFamily="34" charset="0"/>
                <a:cs typeface="Arial" pitchFamily="34" charset="0"/>
              </a:rPr>
              <a:t>L</a:t>
            </a:r>
            <a:r>
              <a:rPr lang="en-US" sz="1800" baseline="-25000" dirty="0" smtClean="0">
                <a:latin typeface="Arial" pitchFamily="34" charset="0"/>
                <a:cs typeface="Arial" pitchFamily="34" charset="0"/>
              </a:rPr>
              <a:t>2</a:t>
            </a:r>
            <a:endParaRPr lang="en-US" sz="1800" baseline="-25000" dirty="0">
              <a:latin typeface="Arial" pitchFamily="34" charset="0"/>
              <a:cs typeface="Arial" pitchFamily="34" charset="0"/>
            </a:endParaRPr>
          </a:p>
        </p:txBody>
      </p:sp>
      <p:sp>
        <p:nvSpPr>
          <p:cNvPr id="110" name="Text Box 9"/>
          <p:cNvSpPr txBox="1">
            <a:spLocks noChangeArrowheads="1"/>
          </p:cNvSpPr>
          <p:nvPr/>
        </p:nvSpPr>
        <p:spPr bwMode="auto">
          <a:xfrm>
            <a:off x="5486400" y="3897868"/>
            <a:ext cx="397866" cy="369332"/>
          </a:xfrm>
          <a:prstGeom prst="rect">
            <a:avLst/>
          </a:prstGeom>
          <a:noFill/>
          <a:ln w="12700" cap="sq" algn="ctr">
            <a:noFill/>
            <a:miter lim="800000"/>
            <a:headEnd/>
            <a:tailEnd/>
          </a:ln>
        </p:spPr>
        <p:txBody>
          <a:bodyPr wrap="none">
            <a:spAutoFit/>
          </a:bodyPr>
          <a:lstStyle/>
          <a:p>
            <a:pPr algn="ctr"/>
            <a:r>
              <a:rPr lang="en-US" sz="1800" dirty="0" smtClean="0">
                <a:latin typeface="Arial" pitchFamily="34" charset="0"/>
                <a:cs typeface="Arial" pitchFamily="34" charset="0"/>
              </a:rPr>
              <a:t>L</a:t>
            </a:r>
            <a:r>
              <a:rPr lang="en-US" sz="1800" baseline="-25000" dirty="0" smtClean="0">
                <a:latin typeface="Arial" pitchFamily="34" charset="0"/>
                <a:cs typeface="Arial" pitchFamily="34" charset="0"/>
              </a:rPr>
              <a:t>3</a:t>
            </a:r>
            <a:endParaRPr lang="en-US" sz="1800" baseline="-25000" dirty="0">
              <a:latin typeface="Arial" pitchFamily="34" charset="0"/>
              <a:cs typeface="Arial" pitchFamily="34" charset="0"/>
            </a:endParaRPr>
          </a:p>
        </p:txBody>
      </p:sp>
      <p:sp>
        <p:nvSpPr>
          <p:cNvPr id="53" name="Date Placeholder 52"/>
          <p:cNvSpPr>
            <a:spLocks noGrp="1"/>
          </p:cNvSpPr>
          <p:nvPr>
            <p:ph type="dt" sz="half" idx="10"/>
          </p:nvPr>
        </p:nvSpPr>
        <p:spPr/>
        <p:txBody>
          <a:bodyPr/>
          <a:lstStyle/>
          <a:p>
            <a:pPr>
              <a:defRPr/>
            </a:pPr>
            <a:r>
              <a:rPr lang="en-US" smtClean="0"/>
              <a:t>JLM 20110204</a:t>
            </a:r>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934200" y="6172200"/>
            <a:ext cx="1905000" cy="457200"/>
          </a:xfrm>
        </p:spPr>
        <p:txBody>
          <a:bodyPr/>
          <a:lstStyle/>
          <a:p>
            <a:pPr>
              <a:defRPr/>
            </a:pPr>
            <a:fld id="{48BA5B03-EFC0-454D-97A4-720CA125F039}" type="slidenum">
              <a:rPr lang="en-US" smtClean="0"/>
              <a:pPr>
                <a:defRPr/>
              </a:pPr>
              <a:t>33</a:t>
            </a:fld>
            <a:endParaRPr lang="en-US" dirty="0" smtClean="0"/>
          </a:p>
        </p:txBody>
      </p:sp>
      <p:sp>
        <p:nvSpPr>
          <p:cNvPr id="61444" name="Rectangle 2"/>
          <p:cNvSpPr>
            <a:spLocks noGrp="1" noChangeArrowheads="1"/>
          </p:cNvSpPr>
          <p:nvPr>
            <p:ph type="title"/>
          </p:nvPr>
        </p:nvSpPr>
        <p:spPr>
          <a:xfrm>
            <a:off x="685800" y="0"/>
            <a:ext cx="7772400" cy="685800"/>
          </a:xfrm>
        </p:spPr>
        <p:txBody>
          <a:bodyPr/>
          <a:lstStyle/>
          <a:p>
            <a:r>
              <a:rPr lang="en-US" sz="3600" dirty="0" smtClean="0"/>
              <a:t>Differential Cryptanalysis – 3 rounds</a:t>
            </a:r>
          </a:p>
        </p:txBody>
      </p:sp>
      <p:sp>
        <p:nvSpPr>
          <p:cNvPr id="61445" name="Rectangle 3"/>
          <p:cNvSpPr>
            <a:spLocks noGrp="1" noChangeArrowheads="1"/>
          </p:cNvSpPr>
          <p:nvPr>
            <p:ph type="body" idx="1"/>
          </p:nvPr>
        </p:nvSpPr>
        <p:spPr>
          <a:xfrm>
            <a:off x="457200" y="914400"/>
            <a:ext cx="5410200" cy="5486400"/>
          </a:xfrm>
        </p:spPr>
        <p:txBody>
          <a:bodyPr/>
          <a:lstStyle/>
          <a:p>
            <a:pPr>
              <a:buNone/>
            </a:pPr>
            <a:r>
              <a:rPr lang="en-US" sz="1600" dirty="0" smtClean="0">
                <a:latin typeface="Courier New" pitchFamily="49" charset="0"/>
                <a:cs typeface="Courier New" pitchFamily="49" charset="0"/>
                <a:sym typeface="Wingdings" pitchFamily="2" charset="2"/>
              </a:rPr>
              <a:t>L</a:t>
            </a:r>
            <a:r>
              <a:rPr lang="en-US" sz="1600" baseline="-25000" dirty="0" smtClean="0">
                <a:latin typeface="Courier New" pitchFamily="49" charset="0"/>
                <a:cs typeface="Courier New" pitchFamily="49" charset="0"/>
                <a:sym typeface="Wingdings" pitchFamily="2" charset="2"/>
              </a:rPr>
              <a:t>1</a:t>
            </a:r>
            <a:r>
              <a:rPr lang="en-US" sz="1600" dirty="0" smtClean="0">
                <a:latin typeface="Courier New" pitchFamily="49" charset="0"/>
                <a:cs typeface="Courier New" pitchFamily="49" charset="0"/>
                <a:sym typeface="Wingdings" pitchFamily="2" charset="2"/>
              </a:rPr>
              <a:t>, R</a:t>
            </a:r>
            <a:r>
              <a:rPr lang="en-US" sz="1600" baseline="-25000" dirty="0" smtClean="0">
                <a:latin typeface="Courier New" pitchFamily="49" charset="0"/>
                <a:cs typeface="Courier New" pitchFamily="49" charset="0"/>
                <a:sym typeface="Wingdings" pitchFamily="2" charset="2"/>
              </a:rPr>
              <a:t>1   </a:t>
            </a:r>
            <a:r>
              <a:rPr lang="en-US" sz="1600" dirty="0" smtClean="0">
                <a:latin typeface="Courier New" pitchFamily="49" charset="0"/>
                <a:cs typeface="Courier New" pitchFamily="49" charset="0"/>
                <a:sym typeface="Wingdings" pitchFamily="2" charset="2"/>
              </a:rPr>
              <a:t>: 000111 011011</a:t>
            </a:r>
          </a:p>
          <a:p>
            <a:pPr>
              <a:buNone/>
            </a:pPr>
            <a:r>
              <a:rPr lang="en-US" sz="1600" dirty="0" smtClean="0">
                <a:latin typeface="Courier New" pitchFamily="49" charset="0"/>
                <a:cs typeface="Courier New" pitchFamily="49" charset="0"/>
                <a:sym typeface="Wingdings" pitchFamily="2" charset="2"/>
              </a:rPr>
              <a:t>L</a:t>
            </a:r>
            <a:r>
              <a:rPr lang="en-US" sz="1600" baseline="-25000" dirty="0" smtClean="0">
                <a:latin typeface="Courier New" pitchFamily="49" charset="0"/>
                <a:cs typeface="Courier New" pitchFamily="49" charset="0"/>
                <a:sym typeface="Wingdings" pitchFamily="2" charset="2"/>
              </a:rPr>
              <a:t>1</a:t>
            </a:r>
            <a:r>
              <a:rPr lang="en-US" sz="1600" dirty="0" smtClean="0">
                <a:latin typeface="Courier New" pitchFamily="49" charset="0"/>
                <a:cs typeface="Courier New" pitchFamily="49" charset="0"/>
                <a:sym typeface="Wingdings" pitchFamily="2" charset="2"/>
              </a:rPr>
              <a:t>*, R</a:t>
            </a:r>
            <a:r>
              <a:rPr lang="en-US" sz="1600" baseline="-25000" dirty="0" smtClean="0">
                <a:latin typeface="Courier New" pitchFamily="49" charset="0"/>
                <a:cs typeface="Courier New" pitchFamily="49" charset="0"/>
                <a:sym typeface="Wingdings" pitchFamily="2" charset="2"/>
              </a:rPr>
              <a:t>1</a:t>
            </a:r>
            <a:r>
              <a:rPr lang="en-US" sz="1600" dirty="0" smtClean="0">
                <a:latin typeface="Courier New" pitchFamily="49" charset="0"/>
                <a:cs typeface="Courier New" pitchFamily="49" charset="0"/>
                <a:sym typeface="Wingdings" pitchFamily="2" charset="2"/>
              </a:rPr>
              <a:t>*: 101110 011011</a:t>
            </a:r>
          </a:p>
          <a:p>
            <a:pPr>
              <a:buNone/>
            </a:pPr>
            <a:r>
              <a:rPr lang="en-US" sz="1600" dirty="0" smtClean="0">
                <a:latin typeface="Courier New" pitchFamily="49" charset="0"/>
                <a:cs typeface="Courier New" pitchFamily="49" charset="0"/>
                <a:sym typeface="Wingdings" pitchFamily="2" charset="2"/>
              </a:rPr>
              <a:t>L</a:t>
            </a:r>
            <a:r>
              <a:rPr lang="en-US" sz="1600" baseline="-25000" dirty="0" smtClean="0">
                <a:latin typeface="Courier New" pitchFamily="49" charset="0"/>
                <a:cs typeface="Courier New" pitchFamily="49" charset="0"/>
                <a:sym typeface="Wingdings" pitchFamily="2" charset="2"/>
              </a:rPr>
              <a:t>1</a:t>
            </a:r>
            <a:r>
              <a:rPr lang="en-US" sz="1600" dirty="0" smtClean="0">
                <a:latin typeface="Courier New" pitchFamily="49" charset="0"/>
                <a:cs typeface="Courier New" pitchFamily="49" charset="0"/>
                <a:sym typeface="Wingdings" pitchFamily="2" charset="2"/>
              </a:rPr>
              <a:t>’, R</a:t>
            </a:r>
            <a:r>
              <a:rPr lang="en-US" sz="1600" baseline="-25000" dirty="0" smtClean="0">
                <a:latin typeface="Courier New" pitchFamily="49" charset="0"/>
                <a:cs typeface="Courier New" pitchFamily="49" charset="0"/>
                <a:sym typeface="Wingdings" pitchFamily="2" charset="2"/>
              </a:rPr>
              <a:t>1</a:t>
            </a:r>
            <a:r>
              <a:rPr lang="en-US" sz="1600" dirty="0" smtClean="0">
                <a:latin typeface="Courier New" pitchFamily="49" charset="0"/>
                <a:cs typeface="Courier New" pitchFamily="49" charset="0"/>
                <a:sym typeface="Wingdings" pitchFamily="2" charset="2"/>
              </a:rPr>
              <a:t>’: 101001 000000</a:t>
            </a:r>
          </a:p>
          <a:p>
            <a:pPr>
              <a:buNone/>
            </a:pPr>
            <a:endParaRPr lang="en-US" sz="1600" dirty="0" smtClean="0">
              <a:latin typeface="Courier New" pitchFamily="49" charset="0"/>
              <a:cs typeface="Courier New" pitchFamily="49" charset="0"/>
              <a:sym typeface="Wingdings" pitchFamily="2" charset="2"/>
            </a:endParaRPr>
          </a:p>
          <a:p>
            <a:pPr>
              <a:buNone/>
            </a:pPr>
            <a:r>
              <a:rPr lang="en-US" sz="1600" dirty="0" smtClean="0">
                <a:latin typeface="Courier New" pitchFamily="49" charset="0"/>
                <a:cs typeface="Courier New" pitchFamily="49" charset="0"/>
                <a:sym typeface="Wingdings" pitchFamily="2" charset="2"/>
              </a:rPr>
              <a:t>L</a:t>
            </a:r>
            <a:r>
              <a:rPr lang="en-US" sz="1600" baseline="-25000" dirty="0" smtClean="0">
                <a:latin typeface="Courier New" pitchFamily="49" charset="0"/>
                <a:cs typeface="Courier New" pitchFamily="49" charset="0"/>
                <a:sym typeface="Wingdings" pitchFamily="2" charset="2"/>
              </a:rPr>
              <a:t>4</a:t>
            </a:r>
            <a:r>
              <a:rPr lang="en-US" sz="1600" dirty="0" smtClean="0">
                <a:latin typeface="Courier New" pitchFamily="49" charset="0"/>
                <a:cs typeface="Courier New" pitchFamily="49" charset="0"/>
                <a:sym typeface="Wingdings" pitchFamily="2" charset="2"/>
              </a:rPr>
              <a:t>, R</a:t>
            </a:r>
            <a:r>
              <a:rPr lang="en-US" sz="1600" baseline="-25000" dirty="0" smtClean="0">
                <a:latin typeface="Courier New" pitchFamily="49" charset="0"/>
                <a:cs typeface="Courier New" pitchFamily="49" charset="0"/>
                <a:sym typeface="Wingdings" pitchFamily="2" charset="2"/>
              </a:rPr>
              <a:t>4   </a:t>
            </a:r>
            <a:r>
              <a:rPr lang="en-US" sz="1600" dirty="0" smtClean="0">
                <a:latin typeface="Courier New" pitchFamily="49" charset="0"/>
                <a:cs typeface="Courier New" pitchFamily="49" charset="0"/>
                <a:sym typeface="Wingdings" pitchFamily="2" charset="2"/>
              </a:rPr>
              <a:t>: 100101 000011 </a:t>
            </a:r>
          </a:p>
          <a:p>
            <a:pPr>
              <a:buNone/>
            </a:pPr>
            <a:r>
              <a:rPr lang="en-US" sz="1600" dirty="0" smtClean="0">
                <a:latin typeface="Courier New" pitchFamily="49" charset="0"/>
                <a:cs typeface="Courier New" pitchFamily="49" charset="0"/>
                <a:sym typeface="Wingdings" pitchFamily="2" charset="2"/>
              </a:rPr>
              <a:t>L</a:t>
            </a:r>
            <a:r>
              <a:rPr lang="en-US" sz="1600" baseline="-25000" dirty="0" smtClean="0">
                <a:latin typeface="Courier New" pitchFamily="49" charset="0"/>
                <a:cs typeface="Courier New" pitchFamily="49" charset="0"/>
                <a:sym typeface="Wingdings" pitchFamily="2" charset="2"/>
              </a:rPr>
              <a:t>4</a:t>
            </a:r>
            <a:r>
              <a:rPr lang="en-US" sz="1600" dirty="0" smtClean="0">
                <a:latin typeface="Courier New" pitchFamily="49" charset="0"/>
                <a:cs typeface="Courier New" pitchFamily="49" charset="0"/>
                <a:sym typeface="Wingdings" pitchFamily="2" charset="2"/>
              </a:rPr>
              <a:t>*, R</a:t>
            </a:r>
            <a:r>
              <a:rPr lang="en-US" sz="1600" baseline="-25000" dirty="0" smtClean="0">
                <a:latin typeface="Courier New" pitchFamily="49" charset="0"/>
                <a:cs typeface="Courier New" pitchFamily="49" charset="0"/>
                <a:sym typeface="Wingdings" pitchFamily="2" charset="2"/>
              </a:rPr>
              <a:t>4</a:t>
            </a:r>
            <a:r>
              <a:rPr lang="en-US" sz="1600" dirty="0" smtClean="0">
                <a:latin typeface="Courier New" pitchFamily="49" charset="0"/>
                <a:cs typeface="Courier New" pitchFamily="49" charset="0"/>
                <a:sym typeface="Wingdings" pitchFamily="2" charset="2"/>
              </a:rPr>
              <a:t>*: 011000 100100 </a:t>
            </a:r>
          </a:p>
          <a:p>
            <a:pPr>
              <a:buNone/>
            </a:pPr>
            <a:r>
              <a:rPr lang="en-US" sz="1600" dirty="0" smtClean="0">
                <a:latin typeface="Courier New" pitchFamily="49" charset="0"/>
                <a:cs typeface="Courier New" pitchFamily="49" charset="0"/>
                <a:sym typeface="Wingdings" pitchFamily="2" charset="2"/>
              </a:rPr>
              <a:t>L</a:t>
            </a:r>
            <a:r>
              <a:rPr lang="en-US" sz="1600" baseline="-25000" dirty="0" smtClean="0">
                <a:latin typeface="Courier New" pitchFamily="49" charset="0"/>
                <a:cs typeface="Courier New" pitchFamily="49" charset="0"/>
                <a:sym typeface="Wingdings" pitchFamily="2" charset="2"/>
              </a:rPr>
              <a:t>4</a:t>
            </a:r>
            <a:r>
              <a:rPr lang="en-US" sz="1600" dirty="0" smtClean="0">
                <a:latin typeface="Courier New" pitchFamily="49" charset="0"/>
                <a:cs typeface="Courier New" pitchFamily="49" charset="0"/>
                <a:sym typeface="Wingdings" pitchFamily="2" charset="2"/>
              </a:rPr>
              <a:t>’, R</a:t>
            </a:r>
            <a:r>
              <a:rPr lang="en-US" sz="1600" baseline="-25000" dirty="0" smtClean="0">
                <a:latin typeface="Courier New" pitchFamily="49" charset="0"/>
                <a:cs typeface="Courier New" pitchFamily="49" charset="0"/>
                <a:sym typeface="Wingdings" pitchFamily="2" charset="2"/>
              </a:rPr>
              <a:t>4</a:t>
            </a:r>
            <a:r>
              <a:rPr lang="en-US" sz="1600" dirty="0" smtClean="0">
                <a:latin typeface="Courier New" pitchFamily="49" charset="0"/>
                <a:cs typeface="Courier New" pitchFamily="49" charset="0"/>
                <a:sym typeface="Wingdings" pitchFamily="2" charset="2"/>
              </a:rPr>
              <a:t>’: 111101 100111</a:t>
            </a:r>
          </a:p>
          <a:p>
            <a:pPr>
              <a:buNone/>
            </a:pPr>
            <a:endParaRPr lang="en-US" sz="1600" dirty="0" smtClean="0">
              <a:latin typeface="Courier New" pitchFamily="49" charset="0"/>
              <a:cs typeface="Courier New" pitchFamily="49" charset="0"/>
              <a:sym typeface="Wingdings" pitchFamily="2" charset="2"/>
            </a:endParaRPr>
          </a:p>
          <a:p>
            <a:pPr>
              <a:buNone/>
            </a:pPr>
            <a:r>
              <a:rPr lang="en-US" sz="1600" dirty="0" smtClean="0">
                <a:latin typeface="Courier New" pitchFamily="49" charset="0"/>
                <a:cs typeface="Courier New" pitchFamily="49" charset="0"/>
                <a:sym typeface="Wingdings" pitchFamily="2" charset="2"/>
              </a:rPr>
              <a:t>E(R</a:t>
            </a:r>
            <a:r>
              <a:rPr lang="en-US" sz="1600" baseline="-25000" dirty="0" smtClean="0">
                <a:latin typeface="Courier New" pitchFamily="49" charset="0"/>
                <a:cs typeface="Courier New" pitchFamily="49" charset="0"/>
                <a:sym typeface="Wingdings" pitchFamily="2" charset="2"/>
              </a:rPr>
              <a:t>4</a:t>
            </a:r>
            <a:r>
              <a:rPr lang="en-US" sz="1600" dirty="0" smtClean="0">
                <a:latin typeface="Courier New" pitchFamily="49" charset="0"/>
                <a:cs typeface="Courier New" pitchFamily="49" charset="0"/>
                <a:sym typeface="Wingdings" pitchFamily="2" charset="2"/>
              </a:rPr>
              <a:t>)   : 0000 0011</a:t>
            </a:r>
          </a:p>
          <a:p>
            <a:pPr>
              <a:buNone/>
            </a:pPr>
            <a:r>
              <a:rPr lang="en-US" sz="1600" dirty="0" smtClean="0">
                <a:latin typeface="Courier New" pitchFamily="49" charset="0"/>
                <a:cs typeface="Courier New" pitchFamily="49" charset="0"/>
                <a:sym typeface="Wingdings" pitchFamily="2" charset="2"/>
              </a:rPr>
              <a:t>E(R</a:t>
            </a:r>
            <a:r>
              <a:rPr lang="en-US" sz="1600" baseline="-25000" dirty="0" smtClean="0">
                <a:latin typeface="Courier New" pitchFamily="49" charset="0"/>
                <a:cs typeface="Courier New" pitchFamily="49" charset="0"/>
                <a:sym typeface="Wingdings" pitchFamily="2" charset="2"/>
              </a:rPr>
              <a:t>4</a:t>
            </a:r>
            <a:r>
              <a:rPr lang="en-US" sz="1600" dirty="0" smtClean="0">
                <a:latin typeface="Courier New" pitchFamily="49" charset="0"/>
                <a:cs typeface="Courier New" pitchFamily="49" charset="0"/>
                <a:sym typeface="Wingdings" pitchFamily="2" charset="2"/>
              </a:rPr>
              <a:t>’)  : 1010 1011</a:t>
            </a:r>
          </a:p>
          <a:p>
            <a:pPr>
              <a:buNone/>
            </a:pPr>
            <a:r>
              <a:rPr lang="en-US" sz="1600" dirty="0" smtClean="0">
                <a:latin typeface="Courier New" pitchFamily="49" charset="0"/>
                <a:cs typeface="Courier New" pitchFamily="49" charset="0"/>
                <a:sym typeface="Wingdings" pitchFamily="2" charset="2"/>
              </a:rPr>
              <a:t>L</a:t>
            </a:r>
            <a:r>
              <a:rPr lang="en-US" sz="1600" baseline="-25000" dirty="0" smtClean="0">
                <a:latin typeface="Courier New" pitchFamily="49" charset="0"/>
                <a:cs typeface="Courier New" pitchFamily="49" charset="0"/>
                <a:sym typeface="Wingdings" pitchFamily="2" charset="2"/>
              </a:rPr>
              <a:t>4</a:t>
            </a:r>
            <a:r>
              <a:rPr lang="en-US" sz="1600" dirty="0" smtClean="0">
                <a:latin typeface="Courier New" pitchFamily="49" charset="0"/>
                <a:cs typeface="Courier New" pitchFamily="49" charset="0"/>
                <a:sym typeface="Wingdings" pitchFamily="2" charset="2"/>
              </a:rPr>
              <a:t>’</a:t>
            </a:r>
            <a:r>
              <a:rPr lang="en-US" altLang="zh-TW" sz="1600" dirty="0" smtClean="0">
                <a:solidFill>
                  <a:srgbClr val="000000"/>
                </a:solidFill>
                <a:latin typeface="Math1Mono"/>
                <a:ea typeface="PMingLiU" pitchFamily="18" charset="-120"/>
              </a:rPr>
              <a:t>Å</a:t>
            </a:r>
            <a:r>
              <a:rPr lang="en-US" sz="1600" dirty="0" smtClean="0">
                <a:latin typeface="Courier New" pitchFamily="49" charset="0"/>
                <a:cs typeface="Courier New" pitchFamily="49" charset="0"/>
                <a:sym typeface="Wingdings" pitchFamily="2" charset="2"/>
              </a:rPr>
              <a:t>L</a:t>
            </a:r>
            <a:r>
              <a:rPr lang="en-US" sz="1600" baseline="-25000" dirty="0" smtClean="0">
                <a:latin typeface="Courier New" pitchFamily="49" charset="0"/>
                <a:cs typeface="Courier New" pitchFamily="49" charset="0"/>
                <a:sym typeface="Wingdings" pitchFamily="2" charset="2"/>
              </a:rPr>
              <a:t>1</a:t>
            </a:r>
            <a:r>
              <a:rPr lang="en-US" sz="1600" dirty="0" smtClean="0">
                <a:latin typeface="Courier New" pitchFamily="49" charset="0"/>
                <a:cs typeface="Courier New" pitchFamily="49" charset="0"/>
                <a:sym typeface="Wingdings" pitchFamily="2" charset="2"/>
              </a:rPr>
              <a:t>’ : 111 101</a:t>
            </a:r>
            <a:r>
              <a:rPr lang="en-US" altLang="zh-TW" sz="1600" dirty="0" smtClean="0">
                <a:solidFill>
                  <a:srgbClr val="000000"/>
                </a:solidFill>
                <a:latin typeface="Math1Mono"/>
                <a:ea typeface="PMingLiU" pitchFamily="18" charset="-120"/>
              </a:rPr>
              <a:t>Å</a:t>
            </a:r>
            <a:r>
              <a:rPr lang="en-US" altLang="zh-TW" sz="1600" dirty="0" smtClean="0">
                <a:solidFill>
                  <a:srgbClr val="000000"/>
                </a:solidFill>
                <a:latin typeface="Math1" pitchFamily="2" charset="2"/>
                <a:ea typeface="PMingLiU" pitchFamily="18" charset="-120"/>
              </a:rPr>
              <a:t> </a:t>
            </a:r>
            <a:r>
              <a:rPr lang="en-US" sz="1600" dirty="0" smtClean="0">
                <a:latin typeface="Courier New" pitchFamily="49" charset="0"/>
                <a:cs typeface="Courier New" pitchFamily="49" charset="0"/>
                <a:sym typeface="Wingdings" pitchFamily="2" charset="2"/>
              </a:rPr>
              <a:t>101 001= 010 100.</a:t>
            </a:r>
          </a:p>
          <a:p>
            <a:pPr>
              <a:buNone/>
            </a:pPr>
            <a:r>
              <a:rPr lang="en-US" sz="1600" dirty="0" smtClean="0">
                <a:latin typeface="Courier New" pitchFamily="49" charset="0"/>
                <a:cs typeface="Courier New" pitchFamily="49" charset="0"/>
                <a:sym typeface="Wingdings" pitchFamily="2" charset="2"/>
              </a:rPr>
              <a:t>S</a:t>
            </a:r>
            <a:r>
              <a:rPr lang="en-US" sz="1600" baseline="-25000" dirty="0" smtClean="0">
                <a:latin typeface="Courier New" pitchFamily="49" charset="0"/>
                <a:cs typeface="Courier New" pitchFamily="49" charset="0"/>
                <a:sym typeface="Wingdings" pitchFamily="2" charset="2"/>
              </a:rPr>
              <a:t>1</a:t>
            </a:r>
            <a:r>
              <a:rPr lang="en-US" sz="1600" dirty="0" smtClean="0">
                <a:latin typeface="Courier New" pitchFamily="49" charset="0"/>
                <a:cs typeface="Courier New" pitchFamily="49" charset="0"/>
                <a:sym typeface="Wingdings" pitchFamily="2" charset="2"/>
              </a:rPr>
              <a:t>’: 1010  010(1001,0011).</a:t>
            </a:r>
          </a:p>
          <a:p>
            <a:pPr>
              <a:buNone/>
            </a:pPr>
            <a:r>
              <a:rPr lang="en-US" sz="1600" dirty="0" smtClean="0">
                <a:latin typeface="Courier New" pitchFamily="49" charset="0"/>
                <a:cs typeface="Courier New" pitchFamily="49" charset="0"/>
                <a:sym typeface="Wingdings" pitchFamily="2" charset="2"/>
              </a:rPr>
              <a:t>S</a:t>
            </a:r>
            <a:r>
              <a:rPr lang="en-US" sz="1600" baseline="-25000" dirty="0" smtClean="0">
                <a:latin typeface="Courier New" pitchFamily="49" charset="0"/>
                <a:cs typeface="Courier New" pitchFamily="49" charset="0"/>
                <a:sym typeface="Wingdings" pitchFamily="2" charset="2"/>
              </a:rPr>
              <a:t>2</a:t>
            </a:r>
            <a:r>
              <a:rPr lang="en-US" sz="1600" dirty="0" smtClean="0">
                <a:latin typeface="Courier New" pitchFamily="49" charset="0"/>
                <a:cs typeface="Courier New" pitchFamily="49" charset="0"/>
                <a:sym typeface="Wingdings" pitchFamily="2" charset="2"/>
              </a:rPr>
              <a:t>’: 1011  100(1100,0111).</a:t>
            </a:r>
          </a:p>
          <a:p>
            <a:pPr>
              <a:buNone/>
            </a:pPr>
            <a:endParaRPr lang="en-US" sz="1600" dirty="0" smtClean="0">
              <a:latin typeface="Courier New" pitchFamily="49" charset="0"/>
              <a:cs typeface="Courier New" pitchFamily="49" charset="0"/>
              <a:sym typeface="Wingdings" pitchFamily="2" charset="2"/>
            </a:endParaRPr>
          </a:p>
          <a:p>
            <a:pPr>
              <a:buNone/>
            </a:pPr>
            <a:r>
              <a:rPr lang="en-US" sz="1600" dirty="0" smtClean="0">
                <a:latin typeface="Courier New" pitchFamily="49" charset="0"/>
                <a:cs typeface="Courier New" pitchFamily="49" charset="0"/>
                <a:sym typeface="Wingdings" pitchFamily="2" charset="2"/>
              </a:rPr>
              <a:t>(E(R</a:t>
            </a:r>
            <a:r>
              <a:rPr lang="en-US" sz="1600" baseline="-25000" dirty="0" smtClean="0">
                <a:latin typeface="Courier New" pitchFamily="49" charset="0"/>
                <a:cs typeface="Courier New" pitchFamily="49" charset="0"/>
                <a:sym typeface="Wingdings" pitchFamily="2" charset="2"/>
              </a:rPr>
              <a:t>4</a:t>
            </a:r>
            <a:r>
              <a:rPr lang="en-US" altLang="zh-TW" sz="1600" dirty="0" smtClean="0">
                <a:solidFill>
                  <a:srgbClr val="000000"/>
                </a:solidFill>
                <a:latin typeface="Math1Mono"/>
                <a:ea typeface="PMingLiU" pitchFamily="18" charset="-120"/>
              </a:rPr>
              <a:t> Å</a:t>
            </a:r>
            <a:r>
              <a:rPr lang="en-US" sz="1600" dirty="0" smtClean="0">
                <a:latin typeface="Courier New" pitchFamily="49" charset="0"/>
                <a:cs typeface="Courier New" pitchFamily="49" charset="0"/>
                <a:sym typeface="Wingdings" pitchFamily="2" charset="2"/>
              </a:rPr>
              <a:t>k</a:t>
            </a:r>
            <a:r>
              <a:rPr lang="en-US" sz="1600" baseline="-25000" dirty="0" smtClean="0">
                <a:latin typeface="Courier New" pitchFamily="49" charset="0"/>
                <a:cs typeface="Courier New" pitchFamily="49" charset="0"/>
                <a:sym typeface="Wingdings" pitchFamily="2" charset="2"/>
              </a:rPr>
              <a:t>4</a:t>
            </a:r>
            <a:r>
              <a:rPr lang="en-US" sz="1600" dirty="0" smtClean="0">
                <a:latin typeface="Courier New" pitchFamily="49" charset="0"/>
                <a:cs typeface="Courier New" pitchFamily="49" charset="0"/>
                <a:sym typeface="Wingdings" pitchFamily="2" charset="2"/>
              </a:rPr>
              <a:t>)</a:t>
            </a:r>
            <a:r>
              <a:rPr lang="en-US" sz="1600" baseline="-25000" dirty="0" smtClean="0">
                <a:latin typeface="Courier New" pitchFamily="49" charset="0"/>
                <a:cs typeface="Courier New" pitchFamily="49" charset="0"/>
                <a:sym typeface="Wingdings" pitchFamily="2" charset="2"/>
              </a:rPr>
              <a:t>1..4</a:t>
            </a:r>
            <a:r>
              <a:rPr lang="en-US" sz="1600" dirty="0" smtClean="0">
                <a:latin typeface="Courier New" pitchFamily="49" charset="0"/>
                <a:cs typeface="Courier New" pitchFamily="49" charset="0"/>
                <a:sym typeface="Wingdings" pitchFamily="2" charset="2"/>
              </a:rPr>
              <a:t>=1001|0011, k</a:t>
            </a:r>
            <a:r>
              <a:rPr lang="en-US" sz="1600" baseline="-25000" dirty="0" smtClean="0">
                <a:latin typeface="Courier New" pitchFamily="49" charset="0"/>
                <a:cs typeface="Courier New" pitchFamily="49" charset="0"/>
                <a:sym typeface="Wingdings" pitchFamily="2" charset="2"/>
              </a:rPr>
              <a:t>4</a:t>
            </a:r>
            <a:r>
              <a:rPr lang="en-US" sz="1600" dirty="0" smtClean="0">
                <a:latin typeface="Courier New" pitchFamily="49" charset="0"/>
                <a:cs typeface="Courier New" pitchFamily="49" charset="0"/>
                <a:sym typeface="Wingdings" pitchFamily="2" charset="2"/>
              </a:rPr>
              <a:t>= 1001|0011.</a:t>
            </a:r>
          </a:p>
          <a:p>
            <a:pPr>
              <a:buNone/>
            </a:pPr>
            <a:r>
              <a:rPr lang="en-US" sz="1600" dirty="0" smtClean="0">
                <a:latin typeface="Courier New" pitchFamily="49" charset="0"/>
                <a:cs typeface="Courier New" pitchFamily="49" charset="0"/>
                <a:sym typeface="Wingdings" pitchFamily="2" charset="2"/>
              </a:rPr>
              <a:t>(E(R</a:t>
            </a:r>
            <a:r>
              <a:rPr lang="en-US" sz="1600" baseline="-25000" dirty="0" smtClean="0">
                <a:latin typeface="Courier New" pitchFamily="49" charset="0"/>
                <a:cs typeface="Courier New" pitchFamily="49" charset="0"/>
                <a:sym typeface="Wingdings" pitchFamily="2" charset="2"/>
              </a:rPr>
              <a:t>4</a:t>
            </a:r>
            <a:r>
              <a:rPr lang="en-US" sz="1600" dirty="0" smtClean="0">
                <a:latin typeface="Courier New" pitchFamily="49" charset="0"/>
                <a:cs typeface="Courier New" pitchFamily="49" charset="0"/>
                <a:sym typeface="Wingdings" pitchFamily="2" charset="2"/>
              </a:rPr>
              <a:t>)</a:t>
            </a:r>
            <a:r>
              <a:rPr lang="en-US" altLang="zh-TW" sz="1600" dirty="0" smtClean="0">
                <a:solidFill>
                  <a:srgbClr val="000000"/>
                </a:solidFill>
                <a:latin typeface="Math1Mono"/>
                <a:ea typeface="PMingLiU" pitchFamily="18" charset="-120"/>
              </a:rPr>
              <a:t>Å</a:t>
            </a:r>
            <a:r>
              <a:rPr lang="en-US" sz="1600" dirty="0" smtClean="0">
                <a:latin typeface="Courier New" pitchFamily="49" charset="0"/>
                <a:cs typeface="Courier New" pitchFamily="49" charset="0"/>
                <a:sym typeface="Wingdings" pitchFamily="2" charset="2"/>
              </a:rPr>
              <a:t>k</a:t>
            </a:r>
            <a:r>
              <a:rPr lang="en-US" sz="1600" baseline="-25000" dirty="0" smtClean="0">
                <a:latin typeface="Courier New" pitchFamily="49" charset="0"/>
                <a:cs typeface="Courier New" pitchFamily="49" charset="0"/>
                <a:sym typeface="Wingdings" pitchFamily="2" charset="2"/>
              </a:rPr>
              <a:t>4</a:t>
            </a:r>
            <a:r>
              <a:rPr lang="en-US" sz="1600" dirty="0" smtClean="0">
                <a:latin typeface="Courier New" pitchFamily="49" charset="0"/>
                <a:cs typeface="Courier New" pitchFamily="49" charset="0"/>
                <a:sym typeface="Wingdings" pitchFamily="2" charset="2"/>
              </a:rPr>
              <a:t>)</a:t>
            </a:r>
            <a:r>
              <a:rPr lang="en-US" sz="1600" baseline="-25000" dirty="0" smtClean="0">
                <a:latin typeface="Courier New" pitchFamily="49" charset="0"/>
                <a:cs typeface="Courier New" pitchFamily="49" charset="0"/>
                <a:sym typeface="Wingdings" pitchFamily="2" charset="2"/>
              </a:rPr>
              <a:t>5..8</a:t>
            </a:r>
            <a:r>
              <a:rPr lang="en-US" sz="1600" dirty="0" smtClean="0">
                <a:latin typeface="Courier New" pitchFamily="49" charset="0"/>
                <a:cs typeface="Courier New" pitchFamily="49" charset="0"/>
                <a:sym typeface="Wingdings" pitchFamily="2" charset="2"/>
              </a:rPr>
              <a:t>= 1100|0111,k</a:t>
            </a:r>
            <a:r>
              <a:rPr lang="en-US" sz="1600" baseline="-25000" dirty="0" smtClean="0">
                <a:latin typeface="Courier New" pitchFamily="49" charset="0"/>
                <a:cs typeface="Courier New" pitchFamily="49" charset="0"/>
                <a:sym typeface="Wingdings" pitchFamily="2" charset="2"/>
              </a:rPr>
              <a:t>4</a:t>
            </a:r>
            <a:r>
              <a:rPr lang="en-US" sz="1600" dirty="0" smtClean="0">
                <a:latin typeface="Courier New" pitchFamily="49" charset="0"/>
                <a:cs typeface="Courier New" pitchFamily="49" charset="0"/>
                <a:sym typeface="Wingdings" pitchFamily="2" charset="2"/>
              </a:rPr>
              <a:t>= 1111|0100.</a:t>
            </a:r>
          </a:p>
          <a:p>
            <a:pPr>
              <a:buNone/>
            </a:pPr>
            <a:endParaRPr lang="en-US" sz="1600" dirty="0" smtClean="0">
              <a:latin typeface="Courier New" pitchFamily="49" charset="0"/>
              <a:cs typeface="Courier New" pitchFamily="49" charset="0"/>
              <a:sym typeface="Wingdings" pitchFamily="2" charset="2"/>
            </a:endParaRPr>
          </a:p>
          <a:p>
            <a:pPr>
              <a:buNone/>
            </a:pPr>
            <a:r>
              <a:rPr lang="en-US" sz="1600" dirty="0" smtClean="0">
                <a:latin typeface="Courier New" pitchFamily="49" charset="0"/>
                <a:cs typeface="Courier New" pitchFamily="49" charset="0"/>
                <a:sym typeface="Wingdings" pitchFamily="2" charset="2"/>
              </a:rPr>
              <a:t>K= 00x001101</a:t>
            </a:r>
          </a:p>
          <a:p>
            <a:pPr>
              <a:buNone/>
            </a:pPr>
            <a:endParaRPr lang="en-US" sz="1800" dirty="0" smtClean="0">
              <a:latin typeface="Courier New" pitchFamily="49" charset="0"/>
              <a:cs typeface="Courier New" pitchFamily="49" charset="0"/>
              <a:sym typeface="Wingdings" pitchFamily="2" charset="2"/>
            </a:endParaRPr>
          </a:p>
          <a:p>
            <a:pPr>
              <a:buNone/>
            </a:pPr>
            <a:endParaRPr lang="en-US" sz="2000" dirty="0" smtClean="0">
              <a:latin typeface="Courier New" pitchFamily="49" charset="0"/>
              <a:cs typeface="Courier New" pitchFamily="49" charset="0"/>
              <a:sym typeface="Wingdings" pitchFamily="2" charset="2"/>
            </a:endParaRPr>
          </a:p>
          <a:p>
            <a:pPr>
              <a:buNone/>
            </a:pPr>
            <a:endParaRPr lang="en-US" sz="2000" dirty="0" smtClean="0">
              <a:latin typeface="Courier New" pitchFamily="49" charset="0"/>
              <a:cs typeface="Courier New" pitchFamily="49" charset="0"/>
              <a:sym typeface="Wingdings" pitchFamily="2" charset="2"/>
            </a:endParaRPr>
          </a:p>
          <a:p>
            <a:pPr>
              <a:buNone/>
            </a:pPr>
            <a:endParaRPr lang="en-US" sz="2000" dirty="0" smtClean="0">
              <a:latin typeface="Courier New" pitchFamily="49" charset="0"/>
              <a:cs typeface="Courier New" pitchFamily="49" charset="0"/>
              <a:sym typeface="Wingdings" pitchFamily="2" charset="2"/>
            </a:endParaRPr>
          </a:p>
          <a:p>
            <a:pPr>
              <a:buNone/>
            </a:pPr>
            <a:endParaRPr lang="en-US" sz="2000" dirty="0" smtClean="0">
              <a:latin typeface="Courier New" pitchFamily="49" charset="0"/>
              <a:cs typeface="Courier New" pitchFamily="49" charset="0"/>
              <a:sym typeface="Wingdings" pitchFamily="2" charset="2"/>
            </a:endParaRPr>
          </a:p>
          <a:p>
            <a:pPr>
              <a:buNone/>
            </a:pPr>
            <a:endParaRPr lang="en-US" sz="2000" dirty="0" smtClean="0">
              <a:latin typeface="Courier New" pitchFamily="49" charset="0"/>
              <a:cs typeface="Courier New" pitchFamily="49" charset="0"/>
              <a:sym typeface="Wingdings" pitchFamily="2" charset="2"/>
            </a:endParaRPr>
          </a:p>
          <a:p>
            <a:endParaRPr lang="en-US" sz="2400" dirty="0" smtClean="0">
              <a:latin typeface="Arial" pitchFamily="34" charset="0"/>
              <a:cs typeface="Arial" pitchFamily="34" charset="0"/>
              <a:sym typeface="Wingdings" pitchFamily="2" charset="2"/>
            </a:endParaRPr>
          </a:p>
          <a:p>
            <a:endParaRPr lang="en-US" sz="2400" dirty="0" smtClean="0">
              <a:latin typeface="Arial" pitchFamily="34" charset="0"/>
              <a:cs typeface="Arial" pitchFamily="34" charset="0"/>
              <a:sym typeface="Wingdings" pitchFamily="2" charset="2"/>
            </a:endParaRPr>
          </a:p>
          <a:p>
            <a:endParaRPr lang="en-US" sz="2400" dirty="0" smtClean="0">
              <a:latin typeface="Arial" pitchFamily="34" charset="0"/>
              <a:cs typeface="Arial" pitchFamily="34" charset="0"/>
              <a:sym typeface="Wingdings" pitchFamily="2" charset="2"/>
            </a:endParaRPr>
          </a:p>
          <a:p>
            <a:endParaRPr lang="en-US" sz="2400" dirty="0" smtClean="0">
              <a:latin typeface="Arial" pitchFamily="34" charset="0"/>
              <a:cs typeface="Arial" pitchFamily="34" charset="0"/>
              <a:sym typeface="Wingdings" pitchFamily="2" charset="2"/>
            </a:endParaRPr>
          </a:p>
          <a:p>
            <a:endParaRPr lang="en-US" sz="2400" dirty="0" smtClean="0">
              <a:latin typeface="Arial Unicode MS" pitchFamily="34" charset="-128"/>
              <a:sym typeface="Wingdings" pitchFamily="2" charset="2"/>
            </a:endParaRPr>
          </a:p>
        </p:txBody>
      </p:sp>
      <p:sp>
        <p:nvSpPr>
          <p:cNvPr id="8" name="Oval 4"/>
          <p:cNvSpPr>
            <a:spLocks noChangeArrowheads="1"/>
          </p:cNvSpPr>
          <p:nvPr/>
        </p:nvSpPr>
        <p:spPr bwMode="auto">
          <a:xfrm>
            <a:off x="5334000" y="838200"/>
            <a:ext cx="3352800" cy="609600"/>
          </a:xfrm>
          <a:prstGeom prst="ellipse">
            <a:avLst/>
          </a:prstGeom>
          <a:noFill/>
          <a:ln w="12700" cap="sq" algn="ctr">
            <a:solidFill>
              <a:schemeClr val="tx1"/>
            </a:solidFill>
            <a:round/>
            <a:headEnd/>
            <a:tailEnd/>
          </a:ln>
        </p:spPr>
        <p:txBody>
          <a:bodyPr anchor="ctr">
            <a:spAutoFit/>
          </a:bodyPr>
          <a:lstStyle/>
          <a:p>
            <a:endParaRPr lang="en-US"/>
          </a:p>
        </p:txBody>
      </p:sp>
      <p:sp>
        <p:nvSpPr>
          <p:cNvPr id="9" name="Oval 5"/>
          <p:cNvSpPr>
            <a:spLocks noChangeArrowheads="1"/>
          </p:cNvSpPr>
          <p:nvPr/>
        </p:nvSpPr>
        <p:spPr bwMode="auto">
          <a:xfrm>
            <a:off x="5430837" y="4953000"/>
            <a:ext cx="3429000" cy="609600"/>
          </a:xfrm>
          <a:prstGeom prst="ellipse">
            <a:avLst/>
          </a:prstGeom>
          <a:noFill/>
          <a:ln w="12700" cap="sq" algn="ctr">
            <a:solidFill>
              <a:schemeClr val="tx1"/>
            </a:solidFill>
            <a:round/>
            <a:headEnd/>
            <a:tailEnd/>
          </a:ln>
        </p:spPr>
        <p:txBody>
          <a:bodyPr anchor="ctr">
            <a:spAutoFit/>
          </a:bodyPr>
          <a:lstStyle/>
          <a:p>
            <a:endParaRPr lang="en-US"/>
          </a:p>
        </p:txBody>
      </p:sp>
      <p:sp>
        <p:nvSpPr>
          <p:cNvPr id="10" name="Rectangle 6"/>
          <p:cNvSpPr>
            <a:spLocks noChangeArrowheads="1"/>
          </p:cNvSpPr>
          <p:nvPr/>
        </p:nvSpPr>
        <p:spPr bwMode="auto">
          <a:xfrm>
            <a:off x="6705600" y="1981200"/>
            <a:ext cx="685800" cy="381000"/>
          </a:xfrm>
          <a:prstGeom prst="rect">
            <a:avLst/>
          </a:prstGeom>
          <a:noFill/>
          <a:ln w="12700" cap="sq" algn="ctr">
            <a:solidFill>
              <a:schemeClr val="tx1"/>
            </a:solidFill>
            <a:miter lim="800000"/>
            <a:headEnd/>
            <a:tailEnd/>
          </a:ln>
        </p:spPr>
        <p:txBody>
          <a:bodyPr anchor="ctr">
            <a:spAutoFit/>
          </a:bodyPr>
          <a:lstStyle/>
          <a:p>
            <a:endParaRPr lang="en-US"/>
          </a:p>
        </p:txBody>
      </p:sp>
      <p:sp>
        <p:nvSpPr>
          <p:cNvPr id="11" name="Text Box 7"/>
          <p:cNvSpPr txBox="1">
            <a:spLocks noChangeArrowheads="1"/>
          </p:cNvSpPr>
          <p:nvPr/>
        </p:nvSpPr>
        <p:spPr bwMode="auto">
          <a:xfrm>
            <a:off x="5105400" y="1905000"/>
            <a:ext cx="411163" cy="457200"/>
          </a:xfrm>
          <a:prstGeom prst="rect">
            <a:avLst/>
          </a:prstGeom>
          <a:noFill/>
          <a:ln w="12700" cap="sq" algn="ctr">
            <a:noFill/>
            <a:miter lim="800000"/>
            <a:headEnd/>
            <a:tailEnd/>
          </a:ln>
        </p:spPr>
        <p:txBody>
          <a:bodyPr>
            <a:spAutoFit/>
          </a:bodyPr>
          <a:lstStyle/>
          <a:p>
            <a:pPr algn="ctr"/>
            <a:r>
              <a:rPr kumimoji="1" lang="en-US" sz="2400" dirty="0">
                <a:latin typeface="Math1Mono"/>
              </a:rPr>
              <a:t>Å</a:t>
            </a:r>
          </a:p>
        </p:txBody>
      </p:sp>
      <p:sp>
        <p:nvSpPr>
          <p:cNvPr id="12" name="Line 8"/>
          <p:cNvSpPr>
            <a:spLocks noChangeShapeType="1"/>
          </p:cNvSpPr>
          <p:nvPr/>
        </p:nvSpPr>
        <p:spPr bwMode="auto">
          <a:xfrm flipH="1">
            <a:off x="5410200" y="2133600"/>
            <a:ext cx="1295400" cy="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3" name="Text Box 9"/>
          <p:cNvSpPr txBox="1">
            <a:spLocks noChangeArrowheads="1"/>
          </p:cNvSpPr>
          <p:nvPr/>
        </p:nvSpPr>
        <p:spPr bwMode="auto">
          <a:xfrm>
            <a:off x="6646744" y="992188"/>
            <a:ext cx="713657" cy="369332"/>
          </a:xfrm>
          <a:prstGeom prst="rect">
            <a:avLst/>
          </a:prstGeom>
          <a:noFill/>
          <a:ln w="12700" cap="sq" algn="ctr">
            <a:noFill/>
            <a:miter lim="800000"/>
            <a:headEnd/>
            <a:tailEnd/>
          </a:ln>
        </p:spPr>
        <p:txBody>
          <a:bodyPr wrap="none">
            <a:spAutoFit/>
          </a:bodyPr>
          <a:lstStyle/>
          <a:p>
            <a:pPr algn="ctr"/>
            <a:r>
              <a:rPr lang="en-US" sz="1800" dirty="0" smtClean="0">
                <a:latin typeface="Arial" pitchFamily="34" charset="0"/>
                <a:cs typeface="Arial" pitchFamily="34" charset="0"/>
              </a:rPr>
              <a:t>L</a:t>
            </a:r>
            <a:r>
              <a:rPr lang="en-US" sz="1800" baseline="-25000" dirty="0" smtClean="0">
                <a:latin typeface="Arial" pitchFamily="34" charset="0"/>
                <a:cs typeface="Arial" pitchFamily="34" charset="0"/>
              </a:rPr>
              <a:t>1</a:t>
            </a:r>
            <a:r>
              <a:rPr lang="en-US" sz="1800" dirty="0" smtClean="0">
                <a:latin typeface="Arial" pitchFamily="34" charset="0"/>
                <a:cs typeface="Arial" pitchFamily="34" charset="0"/>
              </a:rPr>
              <a:t> R</a:t>
            </a:r>
            <a:r>
              <a:rPr lang="en-US" sz="1800" baseline="-25000" dirty="0" smtClean="0">
                <a:latin typeface="Arial" pitchFamily="34" charset="0"/>
                <a:cs typeface="Arial" pitchFamily="34" charset="0"/>
              </a:rPr>
              <a:t>1</a:t>
            </a:r>
            <a:endParaRPr lang="en-US" sz="1800" baseline="-25000" dirty="0">
              <a:latin typeface="Arial" pitchFamily="34" charset="0"/>
              <a:cs typeface="Arial" pitchFamily="34" charset="0"/>
            </a:endParaRPr>
          </a:p>
        </p:txBody>
      </p:sp>
      <p:sp>
        <p:nvSpPr>
          <p:cNvPr id="15" name="Line 11"/>
          <p:cNvSpPr>
            <a:spLocks noChangeShapeType="1"/>
          </p:cNvSpPr>
          <p:nvPr/>
        </p:nvSpPr>
        <p:spPr bwMode="auto">
          <a:xfrm flipH="1">
            <a:off x="7391400" y="2133600"/>
            <a:ext cx="1295400" cy="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6" name="Text Box 12"/>
          <p:cNvSpPr txBox="1">
            <a:spLocks noChangeArrowheads="1"/>
          </p:cNvSpPr>
          <p:nvPr/>
        </p:nvSpPr>
        <p:spPr bwMode="auto">
          <a:xfrm>
            <a:off x="6934200" y="1981200"/>
            <a:ext cx="323850" cy="366713"/>
          </a:xfrm>
          <a:prstGeom prst="rect">
            <a:avLst/>
          </a:prstGeom>
          <a:noFill/>
          <a:ln w="12700" cap="sq" algn="ctr">
            <a:noFill/>
            <a:miter lim="800000"/>
            <a:headEnd/>
            <a:tailEnd/>
          </a:ln>
        </p:spPr>
        <p:txBody>
          <a:bodyPr wrap="none">
            <a:spAutoFit/>
          </a:bodyPr>
          <a:lstStyle/>
          <a:p>
            <a:pPr algn="ctr"/>
            <a:r>
              <a:rPr lang="en-US" sz="1800">
                <a:latin typeface="Arial" pitchFamily="34" charset="0"/>
              </a:rPr>
              <a:t>F</a:t>
            </a:r>
          </a:p>
        </p:txBody>
      </p:sp>
      <p:sp>
        <p:nvSpPr>
          <p:cNvPr id="19" name="Line 15"/>
          <p:cNvSpPr>
            <a:spLocks noChangeShapeType="1"/>
          </p:cNvSpPr>
          <p:nvPr/>
        </p:nvSpPr>
        <p:spPr bwMode="auto">
          <a:xfrm>
            <a:off x="7086600" y="1447800"/>
            <a:ext cx="0" cy="3048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20" name="Line 16"/>
          <p:cNvSpPr>
            <a:spLocks noChangeShapeType="1"/>
          </p:cNvSpPr>
          <p:nvPr/>
        </p:nvSpPr>
        <p:spPr bwMode="auto">
          <a:xfrm>
            <a:off x="5334000" y="1752600"/>
            <a:ext cx="3352800" cy="0"/>
          </a:xfrm>
          <a:prstGeom prst="line">
            <a:avLst/>
          </a:prstGeom>
          <a:noFill/>
          <a:ln w="12700" cap="sq">
            <a:solidFill>
              <a:schemeClr val="tx1"/>
            </a:solidFill>
            <a:round/>
            <a:headEnd/>
            <a:tailEnd/>
          </a:ln>
        </p:spPr>
        <p:txBody>
          <a:bodyPr anchor="ctr">
            <a:spAutoFit/>
          </a:bodyPr>
          <a:lstStyle/>
          <a:p>
            <a:endParaRPr lang="en-US"/>
          </a:p>
        </p:txBody>
      </p:sp>
      <p:sp>
        <p:nvSpPr>
          <p:cNvPr id="21" name="Line 17"/>
          <p:cNvSpPr>
            <a:spLocks noChangeShapeType="1"/>
          </p:cNvSpPr>
          <p:nvPr/>
        </p:nvSpPr>
        <p:spPr bwMode="auto">
          <a:xfrm>
            <a:off x="5334000" y="4648200"/>
            <a:ext cx="3352800" cy="0"/>
          </a:xfrm>
          <a:prstGeom prst="line">
            <a:avLst/>
          </a:prstGeom>
          <a:noFill/>
          <a:ln w="12700" cap="sq">
            <a:solidFill>
              <a:schemeClr val="tx1"/>
            </a:solidFill>
            <a:round/>
            <a:headEnd/>
            <a:tailEnd/>
          </a:ln>
        </p:spPr>
        <p:txBody>
          <a:bodyPr anchor="ctr">
            <a:spAutoFit/>
          </a:bodyPr>
          <a:lstStyle/>
          <a:p>
            <a:endParaRPr lang="en-US"/>
          </a:p>
        </p:txBody>
      </p:sp>
      <p:sp>
        <p:nvSpPr>
          <p:cNvPr id="22" name="Line 18"/>
          <p:cNvSpPr>
            <a:spLocks noChangeShapeType="1"/>
          </p:cNvSpPr>
          <p:nvPr/>
        </p:nvSpPr>
        <p:spPr bwMode="auto">
          <a:xfrm>
            <a:off x="7086600" y="4648200"/>
            <a:ext cx="0" cy="3048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23" name="Line 19"/>
          <p:cNvSpPr>
            <a:spLocks noChangeShapeType="1"/>
          </p:cNvSpPr>
          <p:nvPr/>
        </p:nvSpPr>
        <p:spPr bwMode="auto">
          <a:xfrm>
            <a:off x="5334000" y="1752600"/>
            <a:ext cx="0" cy="3048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24" name="Line 20"/>
          <p:cNvSpPr>
            <a:spLocks noChangeShapeType="1"/>
          </p:cNvSpPr>
          <p:nvPr/>
        </p:nvSpPr>
        <p:spPr bwMode="auto">
          <a:xfrm>
            <a:off x="8686800" y="1752600"/>
            <a:ext cx="0" cy="3810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25" name="Line 21"/>
          <p:cNvSpPr>
            <a:spLocks noChangeShapeType="1"/>
          </p:cNvSpPr>
          <p:nvPr/>
        </p:nvSpPr>
        <p:spPr bwMode="auto">
          <a:xfrm>
            <a:off x="5334000" y="2286000"/>
            <a:ext cx="0" cy="2286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26" name="Line 22"/>
          <p:cNvSpPr>
            <a:spLocks noChangeShapeType="1"/>
          </p:cNvSpPr>
          <p:nvPr/>
        </p:nvSpPr>
        <p:spPr bwMode="auto">
          <a:xfrm>
            <a:off x="8686800" y="2133600"/>
            <a:ext cx="0" cy="3048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27" name="Rectangle 23"/>
          <p:cNvSpPr>
            <a:spLocks noChangeArrowheads="1"/>
          </p:cNvSpPr>
          <p:nvPr/>
        </p:nvSpPr>
        <p:spPr bwMode="auto">
          <a:xfrm>
            <a:off x="6705600" y="3048000"/>
            <a:ext cx="685800" cy="381000"/>
          </a:xfrm>
          <a:prstGeom prst="rect">
            <a:avLst/>
          </a:prstGeom>
          <a:noFill/>
          <a:ln w="12700" cap="sq" algn="ctr">
            <a:solidFill>
              <a:schemeClr val="tx1"/>
            </a:solidFill>
            <a:miter lim="800000"/>
            <a:headEnd/>
            <a:tailEnd/>
          </a:ln>
        </p:spPr>
        <p:txBody>
          <a:bodyPr anchor="ctr">
            <a:spAutoFit/>
          </a:bodyPr>
          <a:lstStyle/>
          <a:p>
            <a:endParaRPr lang="en-US"/>
          </a:p>
        </p:txBody>
      </p:sp>
      <p:sp>
        <p:nvSpPr>
          <p:cNvPr id="28" name="Line 24"/>
          <p:cNvSpPr>
            <a:spLocks noChangeShapeType="1"/>
          </p:cNvSpPr>
          <p:nvPr/>
        </p:nvSpPr>
        <p:spPr bwMode="auto">
          <a:xfrm flipH="1">
            <a:off x="5410200" y="3200400"/>
            <a:ext cx="1295400" cy="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29" name="Line 25"/>
          <p:cNvSpPr>
            <a:spLocks noChangeShapeType="1"/>
          </p:cNvSpPr>
          <p:nvPr/>
        </p:nvSpPr>
        <p:spPr bwMode="auto">
          <a:xfrm flipH="1">
            <a:off x="7391400" y="3200400"/>
            <a:ext cx="1295400" cy="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30" name="Text Box 26"/>
          <p:cNvSpPr txBox="1">
            <a:spLocks noChangeArrowheads="1"/>
          </p:cNvSpPr>
          <p:nvPr/>
        </p:nvSpPr>
        <p:spPr bwMode="auto">
          <a:xfrm>
            <a:off x="6934200" y="3048000"/>
            <a:ext cx="323850" cy="366713"/>
          </a:xfrm>
          <a:prstGeom prst="rect">
            <a:avLst/>
          </a:prstGeom>
          <a:noFill/>
          <a:ln w="12700" cap="sq" algn="ctr">
            <a:noFill/>
            <a:miter lim="800000"/>
            <a:headEnd/>
            <a:tailEnd/>
          </a:ln>
        </p:spPr>
        <p:txBody>
          <a:bodyPr wrap="none">
            <a:spAutoFit/>
          </a:bodyPr>
          <a:lstStyle/>
          <a:p>
            <a:pPr algn="ctr"/>
            <a:r>
              <a:rPr lang="en-US" sz="1800">
                <a:latin typeface="Arial" pitchFamily="34" charset="0"/>
              </a:rPr>
              <a:t>F</a:t>
            </a:r>
          </a:p>
        </p:txBody>
      </p:sp>
      <p:sp>
        <p:nvSpPr>
          <p:cNvPr id="33" name="Line 29"/>
          <p:cNvSpPr>
            <a:spLocks noChangeShapeType="1"/>
          </p:cNvSpPr>
          <p:nvPr/>
        </p:nvSpPr>
        <p:spPr bwMode="auto">
          <a:xfrm>
            <a:off x="5334000" y="2895600"/>
            <a:ext cx="0" cy="2286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34" name="Line 30"/>
          <p:cNvSpPr>
            <a:spLocks noChangeShapeType="1"/>
          </p:cNvSpPr>
          <p:nvPr/>
        </p:nvSpPr>
        <p:spPr bwMode="auto">
          <a:xfrm flipH="1">
            <a:off x="8686800" y="2819400"/>
            <a:ext cx="0" cy="3810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35" name="Line 31"/>
          <p:cNvSpPr>
            <a:spLocks noChangeShapeType="1"/>
          </p:cNvSpPr>
          <p:nvPr/>
        </p:nvSpPr>
        <p:spPr bwMode="auto">
          <a:xfrm>
            <a:off x="5334000" y="3352800"/>
            <a:ext cx="0" cy="2286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36" name="Line 32"/>
          <p:cNvSpPr>
            <a:spLocks noChangeShapeType="1"/>
          </p:cNvSpPr>
          <p:nvPr/>
        </p:nvSpPr>
        <p:spPr bwMode="auto">
          <a:xfrm>
            <a:off x="8686800" y="3200400"/>
            <a:ext cx="0" cy="3810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37" name="Text Box 33"/>
          <p:cNvSpPr txBox="1">
            <a:spLocks noChangeArrowheads="1"/>
          </p:cNvSpPr>
          <p:nvPr/>
        </p:nvSpPr>
        <p:spPr bwMode="auto">
          <a:xfrm>
            <a:off x="5105400" y="2971800"/>
            <a:ext cx="411163" cy="457200"/>
          </a:xfrm>
          <a:prstGeom prst="rect">
            <a:avLst/>
          </a:prstGeom>
          <a:noFill/>
          <a:ln w="12700" cap="sq" algn="ctr">
            <a:noFill/>
            <a:miter lim="800000"/>
            <a:headEnd/>
            <a:tailEnd/>
          </a:ln>
        </p:spPr>
        <p:txBody>
          <a:bodyPr>
            <a:spAutoFit/>
          </a:bodyPr>
          <a:lstStyle/>
          <a:p>
            <a:pPr algn="ctr"/>
            <a:r>
              <a:rPr kumimoji="1" lang="en-US" sz="2400" dirty="0">
                <a:latin typeface="Math1Mono"/>
              </a:rPr>
              <a:t>Å</a:t>
            </a:r>
          </a:p>
        </p:txBody>
      </p:sp>
      <p:sp>
        <p:nvSpPr>
          <p:cNvPr id="38" name="Line 34"/>
          <p:cNvSpPr>
            <a:spLocks noChangeShapeType="1"/>
          </p:cNvSpPr>
          <p:nvPr/>
        </p:nvSpPr>
        <p:spPr bwMode="auto">
          <a:xfrm flipH="1">
            <a:off x="5334000" y="2438400"/>
            <a:ext cx="3352800" cy="4572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39" name="Line 35"/>
          <p:cNvSpPr>
            <a:spLocks noChangeShapeType="1"/>
          </p:cNvSpPr>
          <p:nvPr/>
        </p:nvSpPr>
        <p:spPr bwMode="auto">
          <a:xfrm>
            <a:off x="5334000" y="2514600"/>
            <a:ext cx="3352800" cy="3048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40" name="Rectangle 36"/>
          <p:cNvSpPr>
            <a:spLocks noChangeArrowheads="1"/>
          </p:cNvSpPr>
          <p:nvPr/>
        </p:nvSpPr>
        <p:spPr bwMode="auto">
          <a:xfrm>
            <a:off x="6705600" y="4038600"/>
            <a:ext cx="685800" cy="381000"/>
          </a:xfrm>
          <a:prstGeom prst="rect">
            <a:avLst/>
          </a:prstGeom>
          <a:noFill/>
          <a:ln w="12700" cap="sq" algn="ctr">
            <a:solidFill>
              <a:schemeClr val="tx1"/>
            </a:solidFill>
            <a:miter lim="800000"/>
            <a:headEnd/>
            <a:tailEnd/>
          </a:ln>
        </p:spPr>
        <p:txBody>
          <a:bodyPr anchor="ctr">
            <a:spAutoFit/>
          </a:bodyPr>
          <a:lstStyle/>
          <a:p>
            <a:endParaRPr lang="en-US"/>
          </a:p>
        </p:txBody>
      </p:sp>
      <p:sp>
        <p:nvSpPr>
          <p:cNvPr id="41" name="Line 37"/>
          <p:cNvSpPr>
            <a:spLocks noChangeShapeType="1"/>
          </p:cNvSpPr>
          <p:nvPr/>
        </p:nvSpPr>
        <p:spPr bwMode="auto">
          <a:xfrm flipH="1">
            <a:off x="5410200" y="4191000"/>
            <a:ext cx="1295400" cy="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42" name="Line 38"/>
          <p:cNvSpPr>
            <a:spLocks noChangeShapeType="1"/>
          </p:cNvSpPr>
          <p:nvPr/>
        </p:nvSpPr>
        <p:spPr bwMode="auto">
          <a:xfrm flipH="1">
            <a:off x="7391400" y="4191000"/>
            <a:ext cx="1295400" cy="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43" name="Text Box 39"/>
          <p:cNvSpPr txBox="1">
            <a:spLocks noChangeArrowheads="1"/>
          </p:cNvSpPr>
          <p:nvPr/>
        </p:nvSpPr>
        <p:spPr bwMode="auto">
          <a:xfrm>
            <a:off x="6934200" y="4038600"/>
            <a:ext cx="323850" cy="366713"/>
          </a:xfrm>
          <a:prstGeom prst="rect">
            <a:avLst/>
          </a:prstGeom>
          <a:noFill/>
          <a:ln w="12700" cap="sq" algn="ctr">
            <a:noFill/>
            <a:miter lim="800000"/>
            <a:headEnd/>
            <a:tailEnd/>
          </a:ln>
        </p:spPr>
        <p:txBody>
          <a:bodyPr wrap="none">
            <a:spAutoFit/>
          </a:bodyPr>
          <a:lstStyle/>
          <a:p>
            <a:pPr algn="ctr"/>
            <a:r>
              <a:rPr lang="en-US" sz="1800">
                <a:latin typeface="Arial" pitchFamily="34" charset="0"/>
              </a:rPr>
              <a:t>F</a:t>
            </a:r>
          </a:p>
        </p:txBody>
      </p:sp>
      <p:sp>
        <p:nvSpPr>
          <p:cNvPr id="46" name="Line 42"/>
          <p:cNvSpPr>
            <a:spLocks noChangeShapeType="1"/>
          </p:cNvSpPr>
          <p:nvPr/>
        </p:nvSpPr>
        <p:spPr bwMode="auto">
          <a:xfrm>
            <a:off x="5334000" y="3810000"/>
            <a:ext cx="0" cy="2286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47" name="Line 43"/>
          <p:cNvSpPr>
            <a:spLocks noChangeShapeType="1"/>
          </p:cNvSpPr>
          <p:nvPr/>
        </p:nvSpPr>
        <p:spPr bwMode="auto">
          <a:xfrm flipH="1">
            <a:off x="8686800" y="3810000"/>
            <a:ext cx="0" cy="3810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48" name="Line 44"/>
          <p:cNvSpPr>
            <a:spLocks noChangeShapeType="1"/>
          </p:cNvSpPr>
          <p:nvPr/>
        </p:nvSpPr>
        <p:spPr bwMode="auto">
          <a:xfrm>
            <a:off x="5334000" y="4267200"/>
            <a:ext cx="0" cy="3810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49" name="Line 45"/>
          <p:cNvSpPr>
            <a:spLocks noChangeShapeType="1"/>
          </p:cNvSpPr>
          <p:nvPr/>
        </p:nvSpPr>
        <p:spPr bwMode="auto">
          <a:xfrm>
            <a:off x="8686800" y="4191000"/>
            <a:ext cx="0" cy="4572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50" name="Text Box 46"/>
          <p:cNvSpPr txBox="1">
            <a:spLocks noChangeArrowheads="1"/>
          </p:cNvSpPr>
          <p:nvPr/>
        </p:nvSpPr>
        <p:spPr bwMode="auto">
          <a:xfrm>
            <a:off x="5105400" y="3886200"/>
            <a:ext cx="411163" cy="457200"/>
          </a:xfrm>
          <a:prstGeom prst="rect">
            <a:avLst/>
          </a:prstGeom>
          <a:noFill/>
          <a:ln w="12700" cap="sq" algn="ctr">
            <a:noFill/>
            <a:miter lim="800000"/>
            <a:headEnd/>
            <a:tailEnd/>
          </a:ln>
        </p:spPr>
        <p:txBody>
          <a:bodyPr>
            <a:spAutoFit/>
          </a:bodyPr>
          <a:lstStyle/>
          <a:p>
            <a:pPr algn="ctr"/>
            <a:r>
              <a:rPr kumimoji="1" lang="en-US" sz="2400" dirty="0">
                <a:latin typeface="Math1Mono"/>
              </a:rPr>
              <a:t>Å</a:t>
            </a:r>
          </a:p>
        </p:txBody>
      </p:sp>
      <p:sp>
        <p:nvSpPr>
          <p:cNvPr id="51" name="Line 47"/>
          <p:cNvSpPr>
            <a:spLocks noChangeShapeType="1"/>
          </p:cNvSpPr>
          <p:nvPr/>
        </p:nvSpPr>
        <p:spPr bwMode="auto">
          <a:xfrm flipH="1">
            <a:off x="5334000" y="3581400"/>
            <a:ext cx="3352800" cy="2286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52" name="Line 48"/>
          <p:cNvSpPr>
            <a:spLocks noChangeShapeType="1"/>
          </p:cNvSpPr>
          <p:nvPr/>
        </p:nvSpPr>
        <p:spPr bwMode="auto">
          <a:xfrm>
            <a:off x="5334000" y="3581400"/>
            <a:ext cx="3352800" cy="2286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02" name="Text Box 9"/>
          <p:cNvSpPr txBox="1">
            <a:spLocks noChangeArrowheads="1"/>
          </p:cNvSpPr>
          <p:nvPr/>
        </p:nvSpPr>
        <p:spPr bwMode="auto">
          <a:xfrm>
            <a:off x="6781800" y="5029200"/>
            <a:ext cx="713657" cy="369332"/>
          </a:xfrm>
          <a:prstGeom prst="rect">
            <a:avLst/>
          </a:prstGeom>
          <a:noFill/>
          <a:ln w="12700" cap="sq" algn="ctr">
            <a:noFill/>
            <a:miter lim="800000"/>
            <a:headEnd/>
            <a:tailEnd/>
          </a:ln>
        </p:spPr>
        <p:txBody>
          <a:bodyPr wrap="none">
            <a:spAutoFit/>
          </a:bodyPr>
          <a:lstStyle/>
          <a:p>
            <a:pPr algn="ctr"/>
            <a:r>
              <a:rPr lang="en-US" sz="1800" dirty="0" smtClean="0">
                <a:latin typeface="Arial" pitchFamily="34" charset="0"/>
                <a:cs typeface="Arial" pitchFamily="34" charset="0"/>
              </a:rPr>
              <a:t>L</a:t>
            </a:r>
            <a:r>
              <a:rPr lang="en-US" sz="1800" baseline="-25000" dirty="0" smtClean="0">
                <a:latin typeface="Arial" pitchFamily="34" charset="0"/>
                <a:cs typeface="Arial" pitchFamily="34" charset="0"/>
              </a:rPr>
              <a:t>4</a:t>
            </a:r>
            <a:r>
              <a:rPr lang="en-US" sz="1800" dirty="0" smtClean="0">
                <a:latin typeface="Arial" pitchFamily="34" charset="0"/>
                <a:cs typeface="Arial" pitchFamily="34" charset="0"/>
              </a:rPr>
              <a:t> R</a:t>
            </a:r>
            <a:r>
              <a:rPr lang="en-US" sz="1800" baseline="-25000" dirty="0" smtClean="0">
                <a:latin typeface="Arial" pitchFamily="34" charset="0"/>
                <a:cs typeface="Arial" pitchFamily="34" charset="0"/>
              </a:rPr>
              <a:t>4</a:t>
            </a:r>
            <a:endParaRPr lang="en-US" sz="1800" baseline="-25000" dirty="0">
              <a:latin typeface="Arial" pitchFamily="34" charset="0"/>
              <a:cs typeface="Arial" pitchFamily="34" charset="0"/>
            </a:endParaRPr>
          </a:p>
        </p:txBody>
      </p:sp>
      <p:sp>
        <p:nvSpPr>
          <p:cNvPr id="105" name="Text Box 9"/>
          <p:cNvSpPr txBox="1">
            <a:spLocks noChangeArrowheads="1"/>
          </p:cNvSpPr>
          <p:nvPr/>
        </p:nvSpPr>
        <p:spPr bwMode="auto">
          <a:xfrm>
            <a:off x="8250462" y="2819400"/>
            <a:ext cx="436338" cy="369332"/>
          </a:xfrm>
          <a:prstGeom prst="rect">
            <a:avLst/>
          </a:prstGeom>
          <a:noFill/>
          <a:ln w="12700" cap="sq" algn="ctr">
            <a:noFill/>
            <a:miter lim="800000"/>
            <a:headEnd/>
            <a:tailEnd/>
          </a:ln>
        </p:spPr>
        <p:txBody>
          <a:bodyPr wrap="none">
            <a:spAutoFit/>
          </a:bodyPr>
          <a:lstStyle/>
          <a:p>
            <a:pPr algn="ctr"/>
            <a:r>
              <a:rPr lang="en-US" sz="1800" dirty="0" smtClean="0">
                <a:latin typeface="Arial" pitchFamily="34" charset="0"/>
                <a:cs typeface="Arial" pitchFamily="34" charset="0"/>
              </a:rPr>
              <a:t>R</a:t>
            </a:r>
            <a:r>
              <a:rPr lang="en-US" sz="1800" baseline="-25000" dirty="0" smtClean="0">
                <a:latin typeface="Arial" pitchFamily="34" charset="0"/>
                <a:cs typeface="Arial" pitchFamily="34" charset="0"/>
              </a:rPr>
              <a:t>2</a:t>
            </a:r>
            <a:endParaRPr lang="en-US" sz="1800" baseline="-25000" dirty="0">
              <a:latin typeface="Arial" pitchFamily="34" charset="0"/>
              <a:cs typeface="Arial" pitchFamily="34" charset="0"/>
            </a:endParaRPr>
          </a:p>
        </p:txBody>
      </p:sp>
      <p:sp>
        <p:nvSpPr>
          <p:cNvPr id="106" name="Text Box 9"/>
          <p:cNvSpPr txBox="1">
            <a:spLocks noChangeArrowheads="1"/>
          </p:cNvSpPr>
          <p:nvPr/>
        </p:nvSpPr>
        <p:spPr bwMode="auto">
          <a:xfrm>
            <a:off x="8250462" y="3810000"/>
            <a:ext cx="436338" cy="369332"/>
          </a:xfrm>
          <a:prstGeom prst="rect">
            <a:avLst/>
          </a:prstGeom>
          <a:noFill/>
          <a:ln w="12700" cap="sq" algn="ctr">
            <a:noFill/>
            <a:miter lim="800000"/>
            <a:headEnd/>
            <a:tailEnd/>
          </a:ln>
        </p:spPr>
        <p:txBody>
          <a:bodyPr wrap="none">
            <a:spAutoFit/>
          </a:bodyPr>
          <a:lstStyle/>
          <a:p>
            <a:pPr algn="ctr"/>
            <a:r>
              <a:rPr lang="en-US" sz="1800" dirty="0" smtClean="0">
                <a:latin typeface="Arial" pitchFamily="34" charset="0"/>
                <a:cs typeface="Arial" pitchFamily="34" charset="0"/>
              </a:rPr>
              <a:t>R</a:t>
            </a:r>
            <a:r>
              <a:rPr lang="en-US" sz="1800" baseline="-25000" dirty="0" smtClean="0">
                <a:latin typeface="Arial" pitchFamily="34" charset="0"/>
                <a:cs typeface="Arial" pitchFamily="34" charset="0"/>
              </a:rPr>
              <a:t>3</a:t>
            </a:r>
            <a:endParaRPr lang="en-US" sz="1800" baseline="-25000" dirty="0">
              <a:latin typeface="Arial" pitchFamily="34" charset="0"/>
              <a:cs typeface="Arial" pitchFamily="34" charset="0"/>
            </a:endParaRPr>
          </a:p>
        </p:txBody>
      </p:sp>
      <p:sp>
        <p:nvSpPr>
          <p:cNvPr id="107" name="Text Box 9"/>
          <p:cNvSpPr txBox="1">
            <a:spLocks noChangeArrowheads="1"/>
          </p:cNvSpPr>
          <p:nvPr/>
        </p:nvSpPr>
        <p:spPr bwMode="auto">
          <a:xfrm>
            <a:off x="8305800" y="1752600"/>
            <a:ext cx="436338" cy="369332"/>
          </a:xfrm>
          <a:prstGeom prst="rect">
            <a:avLst/>
          </a:prstGeom>
          <a:noFill/>
          <a:ln w="12700" cap="sq" algn="ctr">
            <a:noFill/>
            <a:miter lim="800000"/>
            <a:headEnd/>
            <a:tailEnd/>
          </a:ln>
        </p:spPr>
        <p:txBody>
          <a:bodyPr wrap="none">
            <a:spAutoFit/>
          </a:bodyPr>
          <a:lstStyle/>
          <a:p>
            <a:pPr algn="ctr"/>
            <a:r>
              <a:rPr lang="en-US" sz="1800" dirty="0" smtClean="0">
                <a:latin typeface="Arial" pitchFamily="34" charset="0"/>
                <a:cs typeface="Arial" pitchFamily="34" charset="0"/>
              </a:rPr>
              <a:t>R</a:t>
            </a:r>
            <a:r>
              <a:rPr lang="en-US" sz="1800" baseline="-25000" dirty="0" smtClean="0">
                <a:latin typeface="Arial" pitchFamily="34" charset="0"/>
                <a:cs typeface="Arial" pitchFamily="34" charset="0"/>
              </a:rPr>
              <a:t>1</a:t>
            </a:r>
            <a:endParaRPr lang="en-US" sz="1800" baseline="-25000" dirty="0">
              <a:latin typeface="Arial" pitchFamily="34" charset="0"/>
              <a:cs typeface="Arial" pitchFamily="34" charset="0"/>
            </a:endParaRPr>
          </a:p>
        </p:txBody>
      </p:sp>
      <p:sp>
        <p:nvSpPr>
          <p:cNvPr id="108" name="Text Box 9"/>
          <p:cNvSpPr txBox="1">
            <a:spLocks noChangeArrowheads="1"/>
          </p:cNvSpPr>
          <p:nvPr/>
        </p:nvSpPr>
        <p:spPr bwMode="auto">
          <a:xfrm>
            <a:off x="5393334" y="1752600"/>
            <a:ext cx="397866" cy="369332"/>
          </a:xfrm>
          <a:prstGeom prst="rect">
            <a:avLst/>
          </a:prstGeom>
          <a:noFill/>
          <a:ln w="12700" cap="sq" algn="ctr">
            <a:noFill/>
            <a:miter lim="800000"/>
            <a:headEnd/>
            <a:tailEnd/>
          </a:ln>
        </p:spPr>
        <p:txBody>
          <a:bodyPr wrap="none">
            <a:spAutoFit/>
          </a:bodyPr>
          <a:lstStyle/>
          <a:p>
            <a:pPr algn="ctr"/>
            <a:r>
              <a:rPr lang="en-US" sz="1800" dirty="0" smtClean="0">
                <a:latin typeface="Arial" pitchFamily="34" charset="0"/>
                <a:cs typeface="Arial" pitchFamily="34" charset="0"/>
              </a:rPr>
              <a:t>L</a:t>
            </a:r>
            <a:r>
              <a:rPr lang="en-US" sz="1800" baseline="-25000" dirty="0" smtClean="0">
                <a:latin typeface="Arial" pitchFamily="34" charset="0"/>
                <a:cs typeface="Arial" pitchFamily="34" charset="0"/>
              </a:rPr>
              <a:t>1</a:t>
            </a:r>
            <a:endParaRPr lang="en-US" sz="1800" baseline="-25000" dirty="0">
              <a:latin typeface="Arial" pitchFamily="34" charset="0"/>
              <a:cs typeface="Arial" pitchFamily="34" charset="0"/>
            </a:endParaRPr>
          </a:p>
        </p:txBody>
      </p:sp>
      <p:sp>
        <p:nvSpPr>
          <p:cNvPr id="109" name="Text Box 9"/>
          <p:cNvSpPr txBox="1">
            <a:spLocks noChangeArrowheads="1"/>
          </p:cNvSpPr>
          <p:nvPr/>
        </p:nvSpPr>
        <p:spPr bwMode="auto">
          <a:xfrm>
            <a:off x="5410200" y="2831068"/>
            <a:ext cx="397866" cy="369332"/>
          </a:xfrm>
          <a:prstGeom prst="rect">
            <a:avLst/>
          </a:prstGeom>
          <a:noFill/>
          <a:ln w="12700" cap="sq" algn="ctr">
            <a:noFill/>
            <a:miter lim="800000"/>
            <a:headEnd/>
            <a:tailEnd/>
          </a:ln>
        </p:spPr>
        <p:txBody>
          <a:bodyPr wrap="none">
            <a:spAutoFit/>
          </a:bodyPr>
          <a:lstStyle/>
          <a:p>
            <a:pPr algn="ctr"/>
            <a:r>
              <a:rPr lang="en-US" sz="1800" dirty="0" smtClean="0">
                <a:latin typeface="Arial" pitchFamily="34" charset="0"/>
                <a:cs typeface="Arial" pitchFamily="34" charset="0"/>
              </a:rPr>
              <a:t>L</a:t>
            </a:r>
            <a:r>
              <a:rPr lang="en-US" sz="1800" baseline="-25000" dirty="0" smtClean="0">
                <a:latin typeface="Arial" pitchFamily="34" charset="0"/>
                <a:cs typeface="Arial" pitchFamily="34" charset="0"/>
              </a:rPr>
              <a:t>2</a:t>
            </a:r>
            <a:endParaRPr lang="en-US" sz="1800" baseline="-25000" dirty="0">
              <a:latin typeface="Arial" pitchFamily="34" charset="0"/>
              <a:cs typeface="Arial" pitchFamily="34" charset="0"/>
            </a:endParaRPr>
          </a:p>
        </p:txBody>
      </p:sp>
      <p:sp>
        <p:nvSpPr>
          <p:cNvPr id="110" name="Text Box 9"/>
          <p:cNvSpPr txBox="1">
            <a:spLocks noChangeArrowheads="1"/>
          </p:cNvSpPr>
          <p:nvPr/>
        </p:nvSpPr>
        <p:spPr bwMode="auto">
          <a:xfrm>
            <a:off x="5410200" y="3821668"/>
            <a:ext cx="397866" cy="369332"/>
          </a:xfrm>
          <a:prstGeom prst="rect">
            <a:avLst/>
          </a:prstGeom>
          <a:noFill/>
          <a:ln w="12700" cap="sq" algn="ctr">
            <a:noFill/>
            <a:miter lim="800000"/>
            <a:headEnd/>
            <a:tailEnd/>
          </a:ln>
        </p:spPr>
        <p:txBody>
          <a:bodyPr wrap="none">
            <a:spAutoFit/>
          </a:bodyPr>
          <a:lstStyle/>
          <a:p>
            <a:pPr algn="ctr"/>
            <a:r>
              <a:rPr lang="en-US" sz="1800" dirty="0" smtClean="0">
                <a:latin typeface="Arial" pitchFamily="34" charset="0"/>
                <a:cs typeface="Arial" pitchFamily="34" charset="0"/>
              </a:rPr>
              <a:t>L</a:t>
            </a:r>
            <a:r>
              <a:rPr lang="en-US" sz="1800" baseline="-25000" dirty="0" smtClean="0">
                <a:latin typeface="Arial" pitchFamily="34" charset="0"/>
                <a:cs typeface="Arial" pitchFamily="34" charset="0"/>
              </a:rPr>
              <a:t>3</a:t>
            </a:r>
            <a:endParaRPr lang="en-US" sz="1800" baseline="-25000" dirty="0">
              <a:latin typeface="Arial" pitchFamily="34" charset="0"/>
              <a:cs typeface="Arial" pitchFamily="34" charset="0"/>
            </a:endParaRPr>
          </a:p>
        </p:txBody>
      </p:sp>
      <p:sp>
        <p:nvSpPr>
          <p:cNvPr id="53" name="Date Placeholder 52"/>
          <p:cNvSpPr>
            <a:spLocks noGrp="1"/>
          </p:cNvSpPr>
          <p:nvPr>
            <p:ph type="dt" sz="half" idx="10"/>
          </p:nvPr>
        </p:nvSpPr>
        <p:spPr/>
        <p:txBody>
          <a:bodyPr/>
          <a:lstStyle/>
          <a:p>
            <a:pPr>
              <a:defRPr/>
            </a:pPr>
            <a:r>
              <a:rPr lang="en-US" smtClean="0"/>
              <a:t>JLM 20110204</a:t>
            </a:r>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 name="Date Placeholder 3"/>
          <p:cNvSpPr>
            <a:spLocks noGrp="1"/>
          </p:cNvSpPr>
          <p:nvPr>
            <p:ph type="dt" sz="quarter" idx="10"/>
          </p:nvPr>
        </p:nvSpPr>
        <p:spPr/>
        <p:txBody>
          <a:bodyPr/>
          <a:lstStyle/>
          <a:p>
            <a:pPr>
              <a:defRPr/>
            </a:pPr>
            <a:r>
              <a:rPr lang="en-US" smtClean="0"/>
              <a:t>JLM 20110204</a:t>
            </a:r>
            <a:endParaRPr lang="en-US" dirty="0"/>
          </a:p>
        </p:txBody>
      </p:sp>
      <p:sp>
        <p:nvSpPr>
          <p:cNvPr id="61" name="Slide Number Placeholder 5"/>
          <p:cNvSpPr>
            <a:spLocks noGrp="1"/>
          </p:cNvSpPr>
          <p:nvPr>
            <p:ph type="sldNum" sz="quarter" idx="12"/>
          </p:nvPr>
        </p:nvSpPr>
        <p:spPr/>
        <p:txBody>
          <a:bodyPr/>
          <a:lstStyle/>
          <a:p>
            <a:pPr>
              <a:defRPr/>
            </a:pPr>
            <a:fld id="{CFF3D09A-B096-494E-9882-E2BDC4C0FA78}" type="slidenum">
              <a:rPr lang="en-US"/>
              <a:pPr>
                <a:defRPr/>
              </a:pPr>
              <a:t>34</a:t>
            </a:fld>
            <a:endParaRPr lang="en-US"/>
          </a:p>
        </p:txBody>
      </p:sp>
      <p:sp>
        <p:nvSpPr>
          <p:cNvPr id="116740" name="Rectangle 2"/>
          <p:cNvSpPr>
            <a:spLocks noGrp="1" noChangeArrowheads="1"/>
          </p:cNvSpPr>
          <p:nvPr>
            <p:ph type="title"/>
          </p:nvPr>
        </p:nvSpPr>
        <p:spPr>
          <a:xfrm>
            <a:off x="685800" y="76200"/>
            <a:ext cx="7772400" cy="1143000"/>
          </a:xfrm>
        </p:spPr>
        <p:txBody>
          <a:bodyPr/>
          <a:lstStyle/>
          <a:p>
            <a:r>
              <a:rPr lang="en-US" sz="3600" dirty="0" smtClean="0"/>
              <a:t>Comments on Differential Cryptanalysis of full DES</a:t>
            </a:r>
          </a:p>
        </p:txBody>
      </p:sp>
      <p:graphicFrame>
        <p:nvGraphicFramePr>
          <p:cNvPr id="3022851" name="Group 3"/>
          <p:cNvGraphicFramePr>
            <a:graphicFrameLocks noGrp="1"/>
          </p:cNvGraphicFramePr>
          <p:nvPr>
            <p:ph idx="1"/>
          </p:nvPr>
        </p:nvGraphicFramePr>
        <p:xfrm>
          <a:off x="228600" y="2286000"/>
          <a:ext cx="8610600" cy="2834640"/>
        </p:xfrm>
        <a:graphic>
          <a:graphicData uri="http://schemas.openxmlformats.org/drawingml/2006/table">
            <a:tbl>
              <a:tblPr/>
              <a:tblGrid>
                <a:gridCol w="1162050"/>
                <a:gridCol w="1123950"/>
                <a:gridCol w="1371600"/>
                <a:gridCol w="990600"/>
                <a:gridCol w="1066800"/>
                <a:gridCol w="1066800"/>
                <a:gridCol w="685800"/>
                <a:gridCol w="1143000"/>
              </a:tblGrid>
              <a:tr h="762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000" b="1" i="0" u="none" strike="noStrike" cap="none" normalizeH="0" baseline="0" smtClean="0">
                          <a:ln>
                            <a:noFill/>
                          </a:ln>
                          <a:solidFill>
                            <a:schemeClr val="tx1"/>
                          </a:solidFill>
                          <a:effectLst/>
                          <a:latin typeface="Arial" pitchFamily="34" charset="0"/>
                        </a:rPr>
                        <a:t># Rounds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000" b="1" i="0" u="none" strike="noStrike" cap="none" normalizeH="0" baseline="0" smtClean="0">
                          <a:ln>
                            <a:noFill/>
                          </a:ln>
                          <a:solidFill>
                            <a:schemeClr val="tx1"/>
                          </a:solidFill>
                          <a:effectLst/>
                          <a:latin typeface="Arial" pitchFamily="34" charset="0"/>
                        </a:rPr>
                        <a:t>Needed pairs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000" b="1" i="0" u="none" strike="noStrike" cap="none" normalizeH="0" baseline="0" smtClean="0">
                          <a:ln>
                            <a:noFill/>
                          </a:ln>
                          <a:solidFill>
                            <a:schemeClr val="tx1"/>
                          </a:solidFill>
                          <a:effectLst/>
                          <a:latin typeface="Arial" pitchFamily="34" charset="0"/>
                        </a:rPr>
                        <a:t>Analyzed Pairs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000" b="1" i="0" u="none" strike="noStrike" cap="none" normalizeH="0" baseline="0" smtClean="0">
                          <a:ln>
                            <a:noFill/>
                          </a:ln>
                          <a:solidFill>
                            <a:schemeClr val="tx1"/>
                          </a:solidFill>
                          <a:effectLst/>
                          <a:latin typeface="Arial" pitchFamily="34" charset="0"/>
                        </a:rPr>
                        <a:t>Bits Found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000" b="1" i="0" u="none" strike="noStrike" cap="none" normalizeH="0" baseline="0" smtClean="0">
                          <a:ln>
                            <a:noFill/>
                          </a:ln>
                          <a:solidFill>
                            <a:schemeClr val="tx1"/>
                          </a:solidFill>
                          <a:effectLst/>
                          <a:latin typeface="Arial" pitchFamily="34" charset="0"/>
                        </a:rPr>
                        <a:t># Char rounds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000" b="1" i="0" u="none" strike="noStrike" cap="none" normalizeH="0" baseline="0" smtClean="0">
                          <a:ln>
                            <a:noFill/>
                          </a:ln>
                          <a:solidFill>
                            <a:schemeClr val="tx1"/>
                          </a:solidFill>
                          <a:effectLst/>
                          <a:latin typeface="Arial" pitchFamily="34" charset="0"/>
                        </a:rPr>
                        <a:t>Char prob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000" b="1" i="0" u="none" strike="noStrike" cap="none" normalizeH="0" baseline="0" smtClean="0">
                          <a:ln>
                            <a:noFill/>
                          </a:ln>
                          <a:solidFill>
                            <a:schemeClr val="tx1"/>
                          </a:solidFill>
                          <a:effectLst/>
                          <a:latin typeface="Arial" pitchFamily="34" charset="0"/>
                        </a:rPr>
                        <a:t>S/N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000" b="1" i="0" u="none" strike="noStrike" cap="none" normalizeH="0" baseline="0" smtClean="0">
                          <a:ln>
                            <a:noFill/>
                          </a:ln>
                          <a:solidFill>
                            <a:schemeClr val="tx1"/>
                          </a:solidFill>
                          <a:effectLst/>
                          <a:latin typeface="Arial" pitchFamily="34" charset="0"/>
                        </a:rPr>
                        <a:t>Chosen Plain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000" b="0" i="0" u="none" strike="noStrike" cap="none" normalizeH="0" baseline="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000" b="0" i="0" u="none" strike="noStrike" cap="none" normalizeH="0" baseline="0" smtClean="0">
                          <a:ln>
                            <a:noFill/>
                          </a:ln>
                          <a:solidFill>
                            <a:schemeClr val="tx1"/>
                          </a:solidFill>
                          <a:effectLst/>
                          <a:latin typeface="Arial" pitchFamily="34" charset="0"/>
                        </a:rPr>
                        <a:t>2</a:t>
                      </a:r>
                      <a:r>
                        <a:rPr kumimoji="1" lang="en-US" sz="2000" b="0" i="0" u="none" strike="noStrike" cap="none" normalizeH="0" baseline="30000" smtClean="0">
                          <a:ln>
                            <a:noFill/>
                          </a:ln>
                          <a:solidFill>
                            <a:schemeClr val="tx1"/>
                          </a:solidFill>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000" b="0" i="0" u="none" strike="noStrike" cap="none" normalizeH="0" baseline="0" smtClean="0">
                          <a:ln>
                            <a:noFill/>
                          </a:ln>
                          <a:solidFill>
                            <a:schemeClr val="tx1"/>
                          </a:solidFill>
                          <a:effectLst/>
                          <a:latin typeface="Arial" pitchFamily="34" charset="0"/>
                        </a:rPr>
                        <a:t>2</a:t>
                      </a:r>
                      <a:r>
                        <a:rPr kumimoji="1" lang="en-US" sz="2000" b="0" i="0" u="none" strike="noStrike" cap="none" normalizeH="0" baseline="30000" smtClean="0">
                          <a:ln>
                            <a:noFill/>
                          </a:ln>
                          <a:solidFill>
                            <a:schemeClr val="tx1"/>
                          </a:solidFill>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000" b="0" i="0" u="none" strike="noStrike" cap="none" normalizeH="0" baseline="0" smtClean="0">
                          <a:ln>
                            <a:noFill/>
                          </a:ln>
                          <a:solidFill>
                            <a:schemeClr val="tx1"/>
                          </a:solidFill>
                          <a:effectLst/>
                          <a:latin typeface="Arial" pitchFamily="34" charset="0"/>
                        </a:rPr>
                        <a:t>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000" b="0" i="0" u="none" strike="noStrike" cap="none" normalizeH="0" baseline="0" smtClean="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000" b="0" i="0" u="none" strike="noStrike" cap="none" normalizeH="0" baseline="0" smtClean="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000" b="0" i="0" u="none" strike="noStrike" cap="none" normalizeH="0" baseline="0" smtClean="0">
                          <a:ln>
                            <a:noFill/>
                          </a:ln>
                          <a:solidFill>
                            <a:schemeClr val="tx1"/>
                          </a:solidFill>
                          <a:effectLst/>
                          <a:latin typeface="Arial" pitchFamily="34"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000" b="0" i="0" u="none" strike="noStrike" cap="none" normalizeH="0" baseline="0" smtClean="0">
                          <a:ln>
                            <a:noFill/>
                          </a:ln>
                          <a:solidFill>
                            <a:schemeClr val="tx1"/>
                          </a:solidFill>
                          <a:effectLst/>
                          <a:latin typeface="Arial" pitchFamily="34" charset="0"/>
                        </a:rPr>
                        <a:t>2</a:t>
                      </a:r>
                      <a:r>
                        <a:rPr kumimoji="1" lang="en-US" sz="2000" b="0" i="0" u="none" strike="noStrike" cap="none" normalizeH="0" baseline="30000" smtClean="0">
                          <a:ln>
                            <a:noFill/>
                          </a:ln>
                          <a:solidFill>
                            <a:schemeClr val="tx1"/>
                          </a:solidFill>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000" b="0" i="0" u="none" strike="noStrike" cap="none" normalizeH="0" baseline="0" smtClean="0">
                          <a:ln>
                            <a:noFill/>
                          </a:ln>
                          <a:solidFill>
                            <a:schemeClr val="tx1"/>
                          </a:solidFill>
                          <a:effectLst/>
                          <a:latin typeface="Arial"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000" b="0" i="0" u="none" strike="noStrike" cap="none" normalizeH="0" baseline="0" smtClean="0">
                          <a:ln>
                            <a:noFill/>
                          </a:ln>
                          <a:solidFill>
                            <a:schemeClr val="tx1"/>
                          </a:solidFill>
                          <a:effectLst/>
                          <a:latin typeface="Arial" pitchFamily="34" charset="0"/>
                        </a:rPr>
                        <a:t>2</a:t>
                      </a:r>
                      <a:r>
                        <a:rPr kumimoji="1" lang="en-US" sz="2000" b="0" i="0" u="none" strike="noStrike" cap="none" normalizeH="0" baseline="30000" smtClean="0">
                          <a:ln>
                            <a:noFill/>
                          </a:ln>
                          <a:solidFill>
                            <a:schemeClr val="tx1"/>
                          </a:solidFill>
                          <a:effectLst/>
                          <a:latin typeface="Arial"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000" b="0" i="0" u="none" strike="noStrike" cap="none" normalizeH="0" baseline="0" smtClean="0">
                          <a:ln>
                            <a:noFill/>
                          </a:ln>
                          <a:solidFill>
                            <a:schemeClr val="tx1"/>
                          </a:solidFill>
                          <a:effectLst/>
                          <a:latin typeface="Arial" pitchFamily="34" charset="0"/>
                        </a:rPr>
                        <a:t>2</a:t>
                      </a:r>
                      <a:r>
                        <a:rPr kumimoji="1" lang="en-US" sz="2000" b="0" i="0" u="none" strike="noStrike" cap="none" normalizeH="0" baseline="30000" smtClean="0">
                          <a:ln>
                            <a:noFill/>
                          </a:ln>
                          <a:solidFill>
                            <a:schemeClr val="tx1"/>
                          </a:solidFill>
                          <a:effectLst/>
                          <a:latin typeface="Arial"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000" b="0" i="0" u="none" strike="noStrike" cap="none" normalizeH="0" baseline="0" smtClean="0">
                          <a:ln>
                            <a:noFill/>
                          </a:ln>
                          <a:solidFill>
                            <a:schemeClr val="tx1"/>
                          </a:solidFill>
                          <a:effectLst/>
                          <a:latin typeface="Arial" pitchFamily="34"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000" b="0" i="0" u="none" strike="noStrike" cap="none" normalizeH="0" baseline="0" smtClean="0">
                          <a:ln>
                            <a:noFill/>
                          </a:ln>
                          <a:solidFill>
                            <a:schemeClr val="tx1"/>
                          </a:solidFill>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000" b="0" i="0" u="none" strike="noStrike" cap="none" normalizeH="0" baseline="0" smtClean="0">
                          <a:ln>
                            <a:noFill/>
                          </a:ln>
                          <a:solidFill>
                            <a:schemeClr val="tx1"/>
                          </a:solidFill>
                          <a:effectLst/>
                          <a:latin typeface="Arial" pitchFamily="34" charset="0"/>
                        </a:rPr>
                        <a:t>1/16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000" b="0" i="0" u="none" strike="noStrike" cap="none" normalizeH="0" baseline="0" smtClean="0">
                          <a:ln>
                            <a:noFill/>
                          </a:ln>
                          <a:solidFill>
                            <a:schemeClr val="tx1"/>
                          </a:solidFill>
                          <a:effectLst/>
                          <a:latin typeface="Arial" pitchFamily="34" charset="0"/>
                        </a:rPr>
                        <a:t>2</a:t>
                      </a:r>
                      <a:r>
                        <a:rPr kumimoji="1" lang="en-US" sz="2000" b="0" i="0" u="none" strike="noStrike" cap="none" normalizeH="0" baseline="30000" smtClean="0">
                          <a:ln>
                            <a:noFill/>
                          </a:ln>
                          <a:solidFill>
                            <a:schemeClr val="tx1"/>
                          </a:solidFill>
                          <a:effectLst/>
                          <a:latin typeface="Arial" pitchFamily="34"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000" b="0" i="0" u="none" strike="noStrike" cap="none" normalizeH="0" baseline="0" smtClean="0">
                          <a:ln>
                            <a:noFill/>
                          </a:ln>
                          <a:solidFill>
                            <a:schemeClr val="tx1"/>
                          </a:solidFill>
                          <a:effectLst/>
                          <a:latin typeface="Arial" pitchFamily="34" charset="0"/>
                        </a:rPr>
                        <a:t>2</a:t>
                      </a:r>
                      <a:r>
                        <a:rPr kumimoji="1" lang="en-US" sz="2000" b="0" i="0" u="none" strike="noStrike" cap="none" normalizeH="0" baseline="30000" smtClean="0">
                          <a:ln>
                            <a:noFill/>
                          </a:ln>
                          <a:solidFill>
                            <a:schemeClr val="tx1"/>
                          </a:solidFill>
                          <a:effectLst/>
                          <a:latin typeface="Arial" pitchFamily="34"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000" b="0" i="0" u="none" strike="noStrike" cap="none" normalizeH="0" baseline="0" smtClean="0">
                          <a:ln>
                            <a:noFill/>
                          </a:ln>
                          <a:solidFill>
                            <a:schemeClr val="tx1"/>
                          </a:solidFill>
                          <a:effectLst/>
                          <a:latin typeface="Arial" pitchFamily="34"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000" b="0" i="0" u="none" strike="noStrike" cap="none" normalizeH="0" baseline="0" smtClean="0">
                          <a:ln>
                            <a:noFill/>
                          </a:ln>
                          <a:solidFill>
                            <a:schemeClr val="tx1"/>
                          </a:solidFill>
                          <a:effectLst/>
                          <a:latin typeface="Arial" pitchFamily="34" charset="0"/>
                        </a:rPr>
                        <a:t>2</a:t>
                      </a:r>
                      <a:r>
                        <a:rPr kumimoji="1" lang="en-US" sz="2000" b="0" i="0" u="none" strike="noStrike" cap="none" normalizeH="0" baseline="30000" smtClean="0">
                          <a:ln>
                            <a:noFill/>
                          </a:ln>
                          <a:solidFill>
                            <a:schemeClr val="tx1"/>
                          </a:solidFill>
                          <a:effectLst/>
                          <a:latin typeface="Arial"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000" b="0" i="0" u="none" strike="noStrike" cap="none" normalizeH="0" baseline="0" smtClean="0">
                          <a:ln>
                            <a:noFill/>
                          </a:ln>
                          <a:solidFill>
                            <a:schemeClr val="tx1"/>
                          </a:solidFill>
                          <a:effectLst/>
                          <a:latin typeface="Arial" pitchFamily="34" charset="0"/>
                        </a:rPr>
                        <a:t>2</a:t>
                      </a:r>
                      <a:r>
                        <a:rPr kumimoji="1" lang="en-US" sz="2000" b="0" i="0" u="none" strike="noStrike" cap="none" normalizeH="0" baseline="30000" smtClean="0">
                          <a:ln>
                            <a:noFill/>
                          </a:ln>
                          <a:solidFill>
                            <a:schemeClr val="tx1"/>
                          </a:solidFill>
                          <a:effectLst/>
                          <a:latin typeface="Arial" pitchFamily="34"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000" b="0" i="0" u="none" strike="noStrike" cap="none" normalizeH="0" baseline="0" smtClean="0">
                          <a:ln>
                            <a:noFill/>
                          </a:ln>
                          <a:solidFill>
                            <a:schemeClr val="tx1"/>
                          </a:solidFill>
                          <a:effectLst/>
                          <a:latin typeface="Arial" pitchFamily="34"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000" b="0" i="0" u="none" strike="noStrike" cap="none" normalizeH="0" baseline="0" smtClean="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000" b="0" i="0" u="none" strike="noStrike" cap="none" normalizeH="0" baseline="0" smtClean="0">
                          <a:ln>
                            <a:noFill/>
                          </a:ln>
                          <a:solidFill>
                            <a:schemeClr val="tx1"/>
                          </a:solidFill>
                          <a:effectLst/>
                          <a:latin typeface="Arial" pitchFamily="34" charset="0"/>
                        </a:rPr>
                        <a:t>1/10486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000" b="0" i="0" u="none" strike="noStrike" cap="none" normalizeH="0" baseline="0" smtClean="0">
                          <a:ln>
                            <a:noFill/>
                          </a:ln>
                          <a:solidFill>
                            <a:schemeClr val="tx1"/>
                          </a:solidFill>
                          <a:effectLst/>
                          <a:latin typeface="Arial" pitchFamily="34" charset="0"/>
                        </a:rPr>
                        <a:t>15.6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000" b="0" i="0" u="none" strike="noStrike" cap="none" normalizeH="0" baseline="0" smtClean="0">
                          <a:ln>
                            <a:noFill/>
                          </a:ln>
                          <a:solidFill>
                            <a:schemeClr val="tx1"/>
                          </a:solidFill>
                          <a:effectLst/>
                          <a:latin typeface="Arial" pitchFamily="34" charset="0"/>
                        </a:rPr>
                        <a:t>2</a:t>
                      </a:r>
                      <a:r>
                        <a:rPr kumimoji="1" lang="en-US" sz="2000" b="0" i="0" u="none" strike="noStrike" cap="none" normalizeH="0" baseline="30000" smtClean="0">
                          <a:ln>
                            <a:noFill/>
                          </a:ln>
                          <a:solidFill>
                            <a:schemeClr val="tx1"/>
                          </a:solidFill>
                          <a:effectLst/>
                          <a:latin typeface="Arial" pitchFamily="34" charset="0"/>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000" b="0" i="0" u="none" strike="noStrike" cap="none" normalizeH="0" baseline="0" smtClean="0">
                          <a:ln>
                            <a:noFill/>
                          </a:ln>
                          <a:solidFill>
                            <a:schemeClr val="tx1"/>
                          </a:solidFill>
                          <a:effectLst/>
                          <a:latin typeface="Arial" pitchFamily="34" charset="0"/>
                        </a:rPr>
                        <a:t>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000" b="0" i="0" u="none" strike="noStrike" cap="none" normalizeH="0" baseline="0" smtClean="0">
                          <a:ln>
                            <a:noFill/>
                          </a:ln>
                          <a:solidFill>
                            <a:schemeClr val="tx1"/>
                          </a:solidFill>
                          <a:effectLst/>
                          <a:latin typeface="Arial" pitchFamily="34" charset="0"/>
                        </a:rPr>
                        <a:t>2</a:t>
                      </a:r>
                      <a:r>
                        <a:rPr kumimoji="1" lang="en-US" sz="2000" b="0" i="0" u="none" strike="noStrike" cap="none" normalizeH="0" baseline="30000" smtClean="0">
                          <a:ln>
                            <a:noFill/>
                          </a:ln>
                          <a:solidFill>
                            <a:schemeClr val="tx1"/>
                          </a:solidFill>
                          <a:effectLst/>
                          <a:latin typeface="Arial" pitchFamily="34" charset="0"/>
                        </a:rPr>
                        <a:t>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000" b="0" i="0" u="none" strike="noStrike" cap="none" normalizeH="0" baseline="0" smtClean="0">
                          <a:ln>
                            <a:noFill/>
                          </a:ln>
                          <a:solidFill>
                            <a:schemeClr val="tx1"/>
                          </a:solidFill>
                          <a:effectLst/>
                          <a:latin typeface="Arial" pitchFamily="34" charset="0"/>
                        </a:rPr>
                        <a:t>2</a:t>
                      </a:r>
                      <a:r>
                        <a:rPr kumimoji="1" lang="en-US" sz="2000" b="0" i="0" u="none" strike="noStrike" cap="none" normalizeH="0" baseline="30000" smtClean="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000" b="0" i="0" u="none" strike="noStrike" cap="none" normalizeH="0" baseline="0" smtClean="0">
                          <a:ln>
                            <a:noFill/>
                          </a:ln>
                          <a:solidFill>
                            <a:schemeClr val="tx1"/>
                          </a:solidFill>
                          <a:effectLst/>
                          <a:latin typeface="Arial" pitchFamily="34"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000" b="0" i="0" u="none" strike="noStrike" cap="none" normalizeH="0" baseline="0" smtClean="0">
                          <a:ln>
                            <a:noFill/>
                          </a:ln>
                          <a:solidFill>
                            <a:schemeClr val="tx1"/>
                          </a:solidFill>
                          <a:effectLst/>
                          <a:latin typeface="Arial"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000" b="0" i="0" u="none" strike="noStrike" cap="none" normalizeH="0" baseline="0" smtClean="0">
                          <a:ln>
                            <a:noFill/>
                          </a:ln>
                          <a:solidFill>
                            <a:schemeClr val="tx1"/>
                          </a:solidFill>
                          <a:effectLst/>
                          <a:latin typeface="Arial" pitchFamily="34" charset="0"/>
                        </a:rPr>
                        <a:t>2</a:t>
                      </a:r>
                      <a:r>
                        <a:rPr kumimoji="1" lang="en-US" sz="2000" b="0" i="0" u="none" strike="noStrike" cap="none" normalizeH="0" baseline="30000" smtClean="0">
                          <a:ln>
                            <a:noFill/>
                          </a:ln>
                          <a:solidFill>
                            <a:schemeClr val="tx1"/>
                          </a:solidFill>
                          <a:effectLst/>
                          <a:latin typeface="Arial" pitchFamily="34" charset="0"/>
                        </a:rPr>
                        <a:t>-55.1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000" b="0" i="0" u="none" strike="noStrike" cap="none" normalizeH="0" baseline="0" smtClean="0">
                          <a:ln>
                            <a:noFill/>
                          </a:ln>
                          <a:solidFill>
                            <a:schemeClr val="tx1"/>
                          </a:solidFill>
                          <a:effectLst/>
                          <a:latin typeface="Arial" pitchFamily="34"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000" b="0" i="0" u="none" strike="noStrike" cap="none" normalizeH="0" baseline="0" smtClean="0">
                          <a:ln>
                            <a:noFill/>
                          </a:ln>
                          <a:solidFill>
                            <a:schemeClr val="tx1"/>
                          </a:solidFill>
                          <a:effectLst/>
                          <a:latin typeface="Arial" pitchFamily="34" charset="0"/>
                        </a:rPr>
                        <a:t>2</a:t>
                      </a:r>
                      <a:r>
                        <a:rPr kumimoji="1" lang="en-US" sz="2000" b="0" i="0" u="none" strike="noStrike" cap="none" normalizeH="0" baseline="30000" smtClean="0">
                          <a:ln>
                            <a:noFill/>
                          </a:ln>
                          <a:solidFill>
                            <a:schemeClr val="tx1"/>
                          </a:solidFill>
                          <a:effectLst/>
                          <a:latin typeface="Arial" pitchFamily="34" charset="0"/>
                        </a:rPr>
                        <a:t>58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JLM 20110204</a:t>
            </a:r>
            <a:endParaRPr lang="en-US" dirty="0"/>
          </a:p>
        </p:txBody>
      </p:sp>
      <p:sp>
        <p:nvSpPr>
          <p:cNvPr id="8" name="Slide Number Placeholder 5"/>
          <p:cNvSpPr>
            <a:spLocks noGrp="1"/>
          </p:cNvSpPr>
          <p:nvPr>
            <p:ph type="sldNum" sz="quarter" idx="12"/>
          </p:nvPr>
        </p:nvSpPr>
        <p:spPr/>
        <p:txBody>
          <a:bodyPr/>
          <a:lstStyle/>
          <a:p>
            <a:pPr>
              <a:defRPr/>
            </a:pPr>
            <a:fld id="{A0A0DCF7-EB04-4F61-82EE-D054BBBB09BD}" type="slidenum">
              <a:rPr lang="en-US"/>
              <a:pPr>
                <a:defRPr/>
              </a:pPr>
              <a:t>35</a:t>
            </a:fld>
            <a:endParaRPr lang="en-US"/>
          </a:p>
        </p:txBody>
      </p:sp>
      <p:sp>
        <p:nvSpPr>
          <p:cNvPr id="117764" name="Rectangle 2"/>
          <p:cNvSpPr>
            <a:spLocks noGrp="1" noChangeArrowheads="1"/>
          </p:cNvSpPr>
          <p:nvPr>
            <p:ph type="title"/>
          </p:nvPr>
        </p:nvSpPr>
        <p:spPr>
          <a:xfrm>
            <a:off x="685800" y="76200"/>
            <a:ext cx="7772400" cy="685800"/>
          </a:xfrm>
        </p:spPr>
        <p:txBody>
          <a:bodyPr/>
          <a:lstStyle/>
          <a:p>
            <a:r>
              <a:rPr lang="en-US" sz="3600" dirty="0" smtClean="0"/>
              <a:t>DES S-Box Design Criteria</a:t>
            </a:r>
          </a:p>
        </p:txBody>
      </p:sp>
      <p:sp>
        <p:nvSpPr>
          <p:cNvPr id="117765" name="Text Box 3"/>
          <p:cNvSpPr txBox="1">
            <a:spLocks noChangeArrowheads="1"/>
          </p:cNvSpPr>
          <p:nvPr/>
        </p:nvSpPr>
        <p:spPr bwMode="auto">
          <a:xfrm>
            <a:off x="593725" y="2381250"/>
            <a:ext cx="7788275" cy="579438"/>
          </a:xfrm>
          <a:prstGeom prst="rect">
            <a:avLst/>
          </a:prstGeom>
          <a:noFill/>
          <a:ln w="12700" cap="sq">
            <a:noFill/>
            <a:miter lim="800000"/>
            <a:headEnd type="none" w="sm" len="sm"/>
            <a:tailEnd type="none" w="sm" len="sm"/>
          </a:ln>
        </p:spPr>
        <p:txBody>
          <a:bodyPr>
            <a:spAutoFit/>
          </a:bodyPr>
          <a:lstStyle/>
          <a:p>
            <a:endParaRPr lang="en-US" sz="3200">
              <a:latin typeface="Math3Mono" pitchFamily="2" charset="2"/>
            </a:endParaRPr>
          </a:p>
        </p:txBody>
      </p:sp>
      <p:sp>
        <p:nvSpPr>
          <p:cNvPr id="117766" name="Text Box 4"/>
          <p:cNvSpPr txBox="1">
            <a:spLocks noChangeArrowheads="1"/>
          </p:cNvSpPr>
          <p:nvPr/>
        </p:nvSpPr>
        <p:spPr bwMode="auto">
          <a:xfrm>
            <a:off x="669925" y="2025650"/>
            <a:ext cx="7331075" cy="579438"/>
          </a:xfrm>
          <a:prstGeom prst="rect">
            <a:avLst/>
          </a:prstGeom>
          <a:noFill/>
          <a:ln w="12700" cap="sq">
            <a:noFill/>
            <a:miter lim="800000"/>
            <a:headEnd type="none" w="sm" len="sm"/>
            <a:tailEnd type="none" w="sm" len="sm"/>
          </a:ln>
        </p:spPr>
        <p:txBody>
          <a:bodyPr>
            <a:spAutoFit/>
          </a:bodyPr>
          <a:lstStyle/>
          <a:p>
            <a:pPr lvl="1">
              <a:buFontTx/>
              <a:buChar char="•"/>
            </a:pPr>
            <a:endParaRPr lang="en-US" sz="3200">
              <a:latin typeface="Arial" pitchFamily="34" charset="0"/>
            </a:endParaRPr>
          </a:p>
        </p:txBody>
      </p:sp>
      <p:sp>
        <p:nvSpPr>
          <p:cNvPr id="117767" name="Rectangle 5"/>
          <p:cNvSpPr>
            <a:spLocks noGrp="1" noChangeArrowheads="1"/>
          </p:cNvSpPr>
          <p:nvPr>
            <p:ph type="body" idx="1"/>
          </p:nvPr>
        </p:nvSpPr>
        <p:spPr>
          <a:xfrm>
            <a:off x="457200" y="1447800"/>
            <a:ext cx="8077200" cy="4343400"/>
          </a:xfrm>
          <a:noFill/>
        </p:spPr>
        <p:txBody>
          <a:bodyPr/>
          <a:lstStyle/>
          <a:p>
            <a:pPr>
              <a:lnSpc>
                <a:spcPct val="90000"/>
              </a:lnSpc>
            </a:pPr>
            <a:r>
              <a:rPr lang="en-US" sz="2400" dirty="0" smtClean="0"/>
              <a:t>No S-box is linear or affine function of its input.</a:t>
            </a:r>
          </a:p>
          <a:p>
            <a:pPr>
              <a:lnSpc>
                <a:spcPct val="90000"/>
              </a:lnSpc>
            </a:pPr>
            <a:r>
              <a:rPr lang="en-US" sz="2400" dirty="0" smtClean="0"/>
              <a:t>Changing one bit in the input of an S-Box changes at least two output bits.</a:t>
            </a:r>
          </a:p>
          <a:p>
            <a:pPr>
              <a:lnSpc>
                <a:spcPct val="90000"/>
              </a:lnSpc>
            </a:pPr>
            <a:r>
              <a:rPr lang="en-US" sz="2400" dirty="0" smtClean="0"/>
              <a:t>S-boxes were chosen to minimize the difference between the number of 1’s and 0’s when any input bit is held constant.</a:t>
            </a:r>
          </a:p>
          <a:p>
            <a:pPr>
              <a:lnSpc>
                <a:spcPct val="90000"/>
              </a:lnSpc>
            </a:pPr>
            <a:r>
              <a:rPr lang="en-US" sz="2400" dirty="0" smtClean="0"/>
              <a:t>S(X) and S(X</a:t>
            </a:r>
            <a:r>
              <a:rPr lang="en-US" sz="2400" dirty="0" smtClean="0">
                <a:latin typeface="Math1Mono"/>
              </a:rPr>
              <a:t>Å</a:t>
            </a:r>
            <a:r>
              <a:rPr lang="en-US" sz="2400" dirty="0" smtClean="0"/>
              <a:t>001100) differ in at least 2 bits</a:t>
            </a:r>
          </a:p>
          <a:p>
            <a:pPr>
              <a:lnSpc>
                <a:spcPct val="90000"/>
              </a:lnSpc>
            </a:pPr>
            <a:r>
              <a:rPr lang="en-US" sz="2400" dirty="0" smtClean="0"/>
              <a:t>S(X)</a:t>
            </a:r>
            <a:r>
              <a:rPr lang="en-US" sz="2400" dirty="0" smtClean="0">
                <a:latin typeface="Math1Mono"/>
              </a:rPr>
              <a:t>¹</a:t>
            </a:r>
            <a:r>
              <a:rPr lang="en-US" sz="2400" dirty="0" smtClean="0"/>
              <a:t>S(X</a:t>
            </a:r>
            <a:r>
              <a:rPr lang="en-US" sz="2400" dirty="0" smtClean="0">
                <a:latin typeface="Math1Mono"/>
              </a:rPr>
              <a:t>Å</a:t>
            </a:r>
            <a:r>
              <a:rPr lang="en-US" sz="2400" dirty="0" smtClean="0"/>
              <a:t>11xy00)</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JLM 20110204</a:t>
            </a:r>
            <a:endParaRPr lang="en-US" dirty="0"/>
          </a:p>
        </p:txBody>
      </p:sp>
      <p:sp>
        <p:nvSpPr>
          <p:cNvPr id="6" name="Slide Number Placeholder 5"/>
          <p:cNvSpPr>
            <a:spLocks noGrp="1"/>
          </p:cNvSpPr>
          <p:nvPr>
            <p:ph type="sldNum" sz="quarter" idx="12"/>
          </p:nvPr>
        </p:nvSpPr>
        <p:spPr/>
        <p:txBody>
          <a:bodyPr/>
          <a:lstStyle/>
          <a:p>
            <a:pPr>
              <a:defRPr/>
            </a:pPr>
            <a:fld id="{C4A9C207-5B15-40FD-A040-6394A7E4E7B1}" type="slidenum">
              <a:rPr lang="en-US"/>
              <a:pPr>
                <a:defRPr/>
              </a:pPr>
              <a:t>36</a:t>
            </a:fld>
            <a:endParaRPr lang="en-US"/>
          </a:p>
        </p:txBody>
      </p:sp>
      <p:sp>
        <p:nvSpPr>
          <p:cNvPr id="115716" name="Rectangle 2"/>
          <p:cNvSpPr>
            <a:spLocks noGrp="1" noChangeArrowheads="1"/>
          </p:cNvSpPr>
          <p:nvPr>
            <p:ph type="title"/>
          </p:nvPr>
        </p:nvSpPr>
        <p:spPr>
          <a:xfrm>
            <a:off x="609600" y="76200"/>
            <a:ext cx="7772400" cy="762000"/>
          </a:xfrm>
        </p:spPr>
        <p:txBody>
          <a:bodyPr/>
          <a:lstStyle/>
          <a:p>
            <a:r>
              <a:rPr lang="en-US" sz="3600" dirty="0" smtClean="0"/>
              <a:t>1R Differential attack</a:t>
            </a:r>
          </a:p>
        </p:txBody>
      </p:sp>
      <p:sp>
        <p:nvSpPr>
          <p:cNvPr id="115717" name="Rectangle 3"/>
          <p:cNvSpPr>
            <a:spLocks noGrp="1" noChangeArrowheads="1"/>
          </p:cNvSpPr>
          <p:nvPr>
            <p:ph type="body" idx="1"/>
          </p:nvPr>
        </p:nvSpPr>
        <p:spPr>
          <a:xfrm>
            <a:off x="228600" y="2819400"/>
            <a:ext cx="4191000" cy="1828800"/>
          </a:xfrm>
        </p:spPr>
        <p:txBody>
          <a:bodyPr/>
          <a:lstStyle/>
          <a:p>
            <a:r>
              <a:rPr lang="en-US" sz="2000" dirty="0" smtClean="0"/>
              <a:t>Trial decode last round with all possible </a:t>
            </a:r>
            <a:r>
              <a:rPr lang="en-US" sz="2000" dirty="0" err="1" smtClean="0"/>
              <a:t>subkeys</a:t>
            </a:r>
            <a:r>
              <a:rPr lang="en-US" sz="2000" dirty="0" smtClean="0"/>
              <a:t>, see if differential holds.</a:t>
            </a:r>
          </a:p>
        </p:txBody>
      </p:sp>
      <p:sp>
        <p:nvSpPr>
          <p:cNvPr id="7" name="Oval 4"/>
          <p:cNvSpPr>
            <a:spLocks noChangeArrowheads="1"/>
          </p:cNvSpPr>
          <p:nvPr/>
        </p:nvSpPr>
        <p:spPr bwMode="auto">
          <a:xfrm>
            <a:off x="5410200" y="914400"/>
            <a:ext cx="3352800" cy="609600"/>
          </a:xfrm>
          <a:prstGeom prst="ellipse">
            <a:avLst/>
          </a:prstGeom>
          <a:noFill/>
          <a:ln w="12700" cap="sq" algn="ctr">
            <a:solidFill>
              <a:schemeClr val="tx1"/>
            </a:solidFill>
            <a:round/>
            <a:headEnd/>
            <a:tailEnd/>
          </a:ln>
        </p:spPr>
        <p:txBody>
          <a:bodyPr anchor="ctr">
            <a:spAutoFit/>
          </a:bodyPr>
          <a:lstStyle/>
          <a:p>
            <a:endParaRPr lang="en-US"/>
          </a:p>
        </p:txBody>
      </p:sp>
      <p:sp>
        <p:nvSpPr>
          <p:cNvPr id="8" name="Oval 5"/>
          <p:cNvSpPr>
            <a:spLocks noChangeArrowheads="1"/>
          </p:cNvSpPr>
          <p:nvPr/>
        </p:nvSpPr>
        <p:spPr bwMode="auto">
          <a:xfrm>
            <a:off x="5507037" y="5791200"/>
            <a:ext cx="3429000" cy="609600"/>
          </a:xfrm>
          <a:prstGeom prst="ellipse">
            <a:avLst/>
          </a:prstGeom>
          <a:noFill/>
          <a:ln w="12700" cap="sq" algn="ctr">
            <a:solidFill>
              <a:schemeClr val="tx1"/>
            </a:solidFill>
            <a:round/>
            <a:headEnd/>
            <a:tailEnd/>
          </a:ln>
        </p:spPr>
        <p:txBody>
          <a:bodyPr anchor="ctr">
            <a:spAutoFit/>
          </a:bodyPr>
          <a:lstStyle/>
          <a:p>
            <a:endParaRPr lang="en-US"/>
          </a:p>
        </p:txBody>
      </p:sp>
      <p:sp>
        <p:nvSpPr>
          <p:cNvPr id="9" name="Rectangle 6"/>
          <p:cNvSpPr>
            <a:spLocks noChangeArrowheads="1"/>
          </p:cNvSpPr>
          <p:nvPr/>
        </p:nvSpPr>
        <p:spPr bwMode="auto">
          <a:xfrm>
            <a:off x="6781800" y="2057400"/>
            <a:ext cx="685800" cy="381000"/>
          </a:xfrm>
          <a:prstGeom prst="rect">
            <a:avLst/>
          </a:prstGeom>
          <a:noFill/>
          <a:ln w="12700" cap="sq" algn="ctr">
            <a:solidFill>
              <a:schemeClr val="tx1"/>
            </a:solidFill>
            <a:miter lim="800000"/>
            <a:headEnd/>
            <a:tailEnd/>
          </a:ln>
        </p:spPr>
        <p:txBody>
          <a:bodyPr anchor="ctr">
            <a:spAutoFit/>
          </a:bodyPr>
          <a:lstStyle/>
          <a:p>
            <a:endParaRPr lang="en-US"/>
          </a:p>
        </p:txBody>
      </p:sp>
      <p:sp>
        <p:nvSpPr>
          <p:cNvPr id="10" name="Text Box 7"/>
          <p:cNvSpPr txBox="1">
            <a:spLocks noChangeArrowheads="1"/>
          </p:cNvSpPr>
          <p:nvPr/>
        </p:nvSpPr>
        <p:spPr bwMode="auto">
          <a:xfrm>
            <a:off x="5181600" y="1981200"/>
            <a:ext cx="411163" cy="457200"/>
          </a:xfrm>
          <a:prstGeom prst="rect">
            <a:avLst/>
          </a:prstGeom>
          <a:noFill/>
          <a:ln w="12700" cap="sq" algn="ctr">
            <a:noFill/>
            <a:miter lim="800000"/>
            <a:headEnd/>
            <a:tailEnd/>
          </a:ln>
        </p:spPr>
        <p:txBody>
          <a:bodyPr>
            <a:spAutoFit/>
          </a:bodyPr>
          <a:lstStyle/>
          <a:p>
            <a:pPr algn="ctr"/>
            <a:r>
              <a:rPr kumimoji="1" lang="en-US" sz="2400" dirty="0">
                <a:latin typeface="Math1Mono"/>
              </a:rPr>
              <a:t>Å</a:t>
            </a:r>
          </a:p>
        </p:txBody>
      </p:sp>
      <p:sp>
        <p:nvSpPr>
          <p:cNvPr id="11" name="Line 8"/>
          <p:cNvSpPr>
            <a:spLocks noChangeShapeType="1"/>
          </p:cNvSpPr>
          <p:nvPr/>
        </p:nvSpPr>
        <p:spPr bwMode="auto">
          <a:xfrm flipH="1">
            <a:off x="5486400" y="2209800"/>
            <a:ext cx="1295400" cy="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 name="Text Box 9"/>
          <p:cNvSpPr txBox="1">
            <a:spLocks noChangeArrowheads="1"/>
          </p:cNvSpPr>
          <p:nvPr/>
        </p:nvSpPr>
        <p:spPr bwMode="auto">
          <a:xfrm>
            <a:off x="6722944" y="1068388"/>
            <a:ext cx="713657" cy="369332"/>
          </a:xfrm>
          <a:prstGeom prst="rect">
            <a:avLst/>
          </a:prstGeom>
          <a:noFill/>
          <a:ln w="12700" cap="sq" algn="ctr">
            <a:noFill/>
            <a:miter lim="800000"/>
            <a:headEnd/>
            <a:tailEnd/>
          </a:ln>
        </p:spPr>
        <p:txBody>
          <a:bodyPr wrap="none">
            <a:spAutoFit/>
          </a:bodyPr>
          <a:lstStyle/>
          <a:p>
            <a:pPr algn="ctr"/>
            <a:r>
              <a:rPr lang="en-US" sz="1800" dirty="0" smtClean="0">
                <a:latin typeface="Arial" pitchFamily="34" charset="0"/>
                <a:cs typeface="Arial" pitchFamily="34" charset="0"/>
              </a:rPr>
              <a:t>L</a:t>
            </a:r>
            <a:r>
              <a:rPr lang="en-US" sz="1800" baseline="-25000" dirty="0" smtClean="0">
                <a:latin typeface="Arial" pitchFamily="34" charset="0"/>
                <a:cs typeface="Arial" pitchFamily="34" charset="0"/>
              </a:rPr>
              <a:t>1</a:t>
            </a:r>
            <a:r>
              <a:rPr lang="en-US" sz="1800" dirty="0" smtClean="0">
                <a:latin typeface="Arial" pitchFamily="34" charset="0"/>
                <a:cs typeface="Arial" pitchFamily="34" charset="0"/>
              </a:rPr>
              <a:t> R</a:t>
            </a:r>
            <a:r>
              <a:rPr lang="en-US" sz="1800" baseline="-25000" dirty="0" smtClean="0">
                <a:latin typeface="Arial" pitchFamily="34" charset="0"/>
                <a:cs typeface="Arial" pitchFamily="34" charset="0"/>
              </a:rPr>
              <a:t>1</a:t>
            </a:r>
            <a:endParaRPr lang="en-US" sz="1800" baseline="-25000" dirty="0">
              <a:latin typeface="Arial" pitchFamily="34" charset="0"/>
              <a:cs typeface="Arial" pitchFamily="34" charset="0"/>
            </a:endParaRPr>
          </a:p>
        </p:txBody>
      </p:sp>
      <p:sp>
        <p:nvSpPr>
          <p:cNvPr id="13" name="Line 11"/>
          <p:cNvSpPr>
            <a:spLocks noChangeShapeType="1"/>
          </p:cNvSpPr>
          <p:nvPr/>
        </p:nvSpPr>
        <p:spPr bwMode="auto">
          <a:xfrm flipH="1">
            <a:off x="7467600" y="2209800"/>
            <a:ext cx="1295400" cy="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4" name="Text Box 12"/>
          <p:cNvSpPr txBox="1">
            <a:spLocks noChangeArrowheads="1"/>
          </p:cNvSpPr>
          <p:nvPr/>
        </p:nvSpPr>
        <p:spPr bwMode="auto">
          <a:xfrm>
            <a:off x="7010400" y="2057400"/>
            <a:ext cx="323850" cy="366713"/>
          </a:xfrm>
          <a:prstGeom prst="rect">
            <a:avLst/>
          </a:prstGeom>
          <a:noFill/>
          <a:ln w="12700" cap="sq" algn="ctr">
            <a:noFill/>
            <a:miter lim="800000"/>
            <a:headEnd/>
            <a:tailEnd/>
          </a:ln>
        </p:spPr>
        <p:txBody>
          <a:bodyPr wrap="none">
            <a:spAutoFit/>
          </a:bodyPr>
          <a:lstStyle/>
          <a:p>
            <a:pPr algn="ctr"/>
            <a:r>
              <a:rPr lang="en-US" sz="1800">
                <a:latin typeface="Arial" pitchFamily="34" charset="0"/>
              </a:rPr>
              <a:t>F</a:t>
            </a:r>
          </a:p>
        </p:txBody>
      </p:sp>
      <p:sp>
        <p:nvSpPr>
          <p:cNvPr id="15" name="Line 15"/>
          <p:cNvSpPr>
            <a:spLocks noChangeShapeType="1"/>
          </p:cNvSpPr>
          <p:nvPr/>
        </p:nvSpPr>
        <p:spPr bwMode="auto">
          <a:xfrm>
            <a:off x="7162800" y="1524000"/>
            <a:ext cx="0" cy="3048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6" name="Line 16"/>
          <p:cNvSpPr>
            <a:spLocks noChangeShapeType="1"/>
          </p:cNvSpPr>
          <p:nvPr/>
        </p:nvSpPr>
        <p:spPr bwMode="auto">
          <a:xfrm>
            <a:off x="5410200" y="1828800"/>
            <a:ext cx="3352800" cy="0"/>
          </a:xfrm>
          <a:prstGeom prst="line">
            <a:avLst/>
          </a:prstGeom>
          <a:noFill/>
          <a:ln w="12700" cap="sq">
            <a:solidFill>
              <a:schemeClr val="tx1"/>
            </a:solidFill>
            <a:round/>
            <a:headEnd/>
            <a:tailEnd/>
          </a:ln>
        </p:spPr>
        <p:txBody>
          <a:bodyPr anchor="ctr">
            <a:spAutoFit/>
          </a:bodyPr>
          <a:lstStyle/>
          <a:p>
            <a:endParaRPr lang="en-US"/>
          </a:p>
        </p:txBody>
      </p:sp>
      <p:sp>
        <p:nvSpPr>
          <p:cNvPr id="17" name="Line 17"/>
          <p:cNvSpPr>
            <a:spLocks noChangeShapeType="1"/>
          </p:cNvSpPr>
          <p:nvPr/>
        </p:nvSpPr>
        <p:spPr bwMode="auto">
          <a:xfrm>
            <a:off x="5410200" y="5486400"/>
            <a:ext cx="3352800" cy="0"/>
          </a:xfrm>
          <a:prstGeom prst="line">
            <a:avLst/>
          </a:prstGeom>
          <a:noFill/>
          <a:ln w="12700" cap="sq">
            <a:solidFill>
              <a:schemeClr val="tx1"/>
            </a:solidFill>
            <a:round/>
            <a:headEnd/>
            <a:tailEnd/>
          </a:ln>
        </p:spPr>
        <p:txBody>
          <a:bodyPr anchor="ctr">
            <a:spAutoFit/>
          </a:bodyPr>
          <a:lstStyle/>
          <a:p>
            <a:endParaRPr lang="en-US"/>
          </a:p>
        </p:txBody>
      </p:sp>
      <p:sp>
        <p:nvSpPr>
          <p:cNvPr id="18" name="Line 18"/>
          <p:cNvSpPr>
            <a:spLocks noChangeShapeType="1"/>
          </p:cNvSpPr>
          <p:nvPr/>
        </p:nvSpPr>
        <p:spPr bwMode="auto">
          <a:xfrm>
            <a:off x="7162800" y="5486400"/>
            <a:ext cx="0" cy="3048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9" name="Line 19"/>
          <p:cNvSpPr>
            <a:spLocks noChangeShapeType="1"/>
          </p:cNvSpPr>
          <p:nvPr/>
        </p:nvSpPr>
        <p:spPr bwMode="auto">
          <a:xfrm>
            <a:off x="5410200" y="1828800"/>
            <a:ext cx="0" cy="3048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20" name="Line 20"/>
          <p:cNvSpPr>
            <a:spLocks noChangeShapeType="1"/>
          </p:cNvSpPr>
          <p:nvPr/>
        </p:nvSpPr>
        <p:spPr bwMode="auto">
          <a:xfrm>
            <a:off x="8763000" y="1828800"/>
            <a:ext cx="0" cy="3810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21" name="Line 21"/>
          <p:cNvSpPr>
            <a:spLocks noChangeShapeType="1"/>
          </p:cNvSpPr>
          <p:nvPr/>
        </p:nvSpPr>
        <p:spPr bwMode="auto">
          <a:xfrm>
            <a:off x="5410200" y="2362200"/>
            <a:ext cx="0" cy="2286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22" name="Line 22"/>
          <p:cNvSpPr>
            <a:spLocks noChangeShapeType="1"/>
          </p:cNvSpPr>
          <p:nvPr/>
        </p:nvSpPr>
        <p:spPr bwMode="auto">
          <a:xfrm>
            <a:off x="8763000" y="2209800"/>
            <a:ext cx="0" cy="3048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23" name="Rectangle 23"/>
          <p:cNvSpPr>
            <a:spLocks noChangeArrowheads="1"/>
          </p:cNvSpPr>
          <p:nvPr/>
        </p:nvSpPr>
        <p:spPr bwMode="auto">
          <a:xfrm>
            <a:off x="6781800" y="3124200"/>
            <a:ext cx="685800" cy="381000"/>
          </a:xfrm>
          <a:prstGeom prst="rect">
            <a:avLst/>
          </a:prstGeom>
          <a:noFill/>
          <a:ln w="12700" cap="sq" algn="ctr">
            <a:solidFill>
              <a:schemeClr val="tx1"/>
            </a:solidFill>
            <a:miter lim="800000"/>
            <a:headEnd/>
            <a:tailEnd/>
          </a:ln>
        </p:spPr>
        <p:txBody>
          <a:bodyPr anchor="ctr">
            <a:spAutoFit/>
          </a:bodyPr>
          <a:lstStyle/>
          <a:p>
            <a:endParaRPr lang="en-US"/>
          </a:p>
        </p:txBody>
      </p:sp>
      <p:sp>
        <p:nvSpPr>
          <p:cNvPr id="24" name="Line 24"/>
          <p:cNvSpPr>
            <a:spLocks noChangeShapeType="1"/>
          </p:cNvSpPr>
          <p:nvPr/>
        </p:nvSpPr>
        <p:spPr bwMode="auto">
          <a:xfrm flipH="1">
            <a:off x="5486400" y="3276600"/>
            <a:ext cx="1295400" cy="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25" name="Line 25"/>
          <p:cNvSpPr>
            <a:spLocks noChangeShapeType="1"/>
          </p:cNvSpPr>
          <p:nvPr/>
        </p:nvSpPr>
        <p:spPr bwMode="auto">
          <a:xfrm flipH="1">
            <a:off x="7467600" y="3276600"/>
            <a:ext cx="1295400" cy="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26" name="Text Box 26"/>
          <p:cNvSpPr txBox="1">
            <a:spLocks noChangeArrowheads="1"/>
          </p:cNvSpPr>
          <p:nvPr/>
        </p:nvSpPr>
        <p:spPr bwMode="auto">
          <a:xfrm>
            <a:off x="7010400" y="3124200"/>
            <a:ext cx="323850" cy="366713"/>
          </a:xfrm>
          <a:prstGeom prst="rect">
            <a:avLst/>
          </a:prstGeom>
          <a:noFill/>
          <a:ln w="12700" cap="sq" algn="ctr">
            <a:noFill/>
            <a:miter lim="800000"/>
            <a:headEnd/>
            <a:tailEnd/>
          </a:ln>
        </p:spPr>
        <p:txBody>
          <a:bodyPr wrap="none">
            <a:spAutoFit/>
          </a:bodyPr>
          <a:lstStyle/>
          <a:p>
            <a:pPr algn="ctr"/>
            <a:r>
              <a:rPr lang="en-US" sz="1800">
                <a:latin typeface="Arial" pitchFamily="34" charset="0"/>
              </a:rPr>
              <a:t>F</a:t>
            </a:r>
          </a:p>
        </p:txBody>
      </p:sp>
      <p:sp>
        <p:nvSpPr>
          <p:cNvPr id="27" name="Line 29"/>
          <p:cNvSpPr>
            <a:spLocks noChangeShapeType="1"/>
          </p:cNvSpPr>
          <p:nvPr/>
        </p:nvSpPr>
        <p:spPr bwMode="auto">
          <a:xfrm>
            <a:off x="5410200" y="2971800"/>
            <a:ext cx="0" cy="2286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28" name="Line 30"/>
          <p:cNvSpPr>
            <a:spLocks noChangeShapeType="1"/>
          </p:cNvSpPr>
          <p:nvPr/>
        </p:nvSpPr>
        <p:spPr bwMode="auto">
          <a:xfrm flipH="1">
            <a:off x="8763000" y="2895600"/>
            <a:ext cx="0" cy="3810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29" name="Line 31"/>
          <p:cNvSpPr>
            <a:spLocks noChangeShapeType="1"/>
          </p:cNvSpPr>
          <p:nvPr/>
        </p:nvSpPr>
        <p:spPr bwMode="auto">
          <a:xfrm>
            <a:off x="5410200" y="3429000"/>
            <a:ext cx="0" cy="2286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30" name="Line 32"/>
          <p:cNvSpPr>
            <a:spLocks noChangeShapeType="1"/>
          </p:cNvSpPr>
          <p:nvPr/>
        </p:nvSpPr>
        <p:spPr bwMode="auto">
          <a:xfrm>
            <a:off x="8763000" y="3276600"/>
            <a:ext cx="0" cy="3810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31" name="Text Box 33"/>
          <p:cNvSpPr txBox="1">
            <a:spLocks noChangeArrowheads="1"/>
          </p:cNvSpPr>
          <p:nvPr/>
        </p:nvSpPr>
        <p:spPr bwMode="auto">
          <a:xfrm>
            <a:off x="5181600" y="3048000"/>
            <a:ext cx="411163" cy="457200"/>
          </a:xfrm>
          <a:prstGeom prst="rect">
            <a:avLst/>
          </a:prstGeom>
          <a:noFill/>
          <a:ln w="12700" cap="sq" algn="ctr">
            <a:noFill/>
            <a:miter lim="800000"/>
            <a:headEnd/>
            <a:tailEnd/>
          </a:ln>
        </p:spPr>
        <p:txBody>
          <a:bodyPr>
            <a:spAutoFit/>
          </a:bodyPr>
          <a:lstStyle/>
          <a:p>
            <a:pPr algn="ctr"/>
            <a:r>
              <a:rPr kumimoji="1" lang="en-US" sz="2400" dirty="0">
                <a:latin typeface="Math1Mono"/>
              </a:rPr>
              <a:t>Å</a:t>
            </a:r>
          </a:p>
        </p:txBody>
      </p:sp>
      <p:sp>
        <p:nvSpPr>
          <p:cNvPr id="32" name="Line 34"/>
          <p:cNvSpPr>
            <a:spLocks noChangeShapeType="1"/>
          </p:cNvSpPr>
          <p:nvPr/>
        </p:nvSpPr>
        <p:spPr bwMode="auto">
          <a:xfrm flipH="1">
            <a:off x="5410200" y="2514600"/>
            <a:ext cx="3352800" cy="4572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33" name="Line 35"/>
          <p:cNvSpPr>
            <a:spLocks noChangeShapeType="1"/>
          </p:cNvSpPr>
          <p:nvPr/>
        </p:nvSpPr>
        <p:spPr bwMode="auto">
          <a:xfrm>
            <a:off x="5410200" y="2590800"/>
            <a:ext cx="3352800" cy="3048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34" name="Rectangle 36"/>
          <p:cNvSpPr>
            <a:spLocks noChangeArrowheads="1"/>
          </p:cNvSpPr>
          <p:nvPr/>
        </p:nvSpPr>
        <p:spPr bwMode="auto">
          <a:xfrm>
            <a:off x="6781800" y="4876800"/>
            <a:ext cx="685800" cy="381000"/>
          </a:xfrm>
          <a:prstGeom prst="rect">
            <a:avLst/>
          </a:prstGeom>
          <a:noFill/>
          <a:ln w="12700" cap="sq" algn="ctr">
            <a:solidFill>
              <a:schemeClr val="tx1"/>
            </a:solidFill>
            <a:miter lim="800000"/>
            <a:headEnd/>
            <a:tailEnd/>
          </a:ln>
        </p:spPr>
        <p:txBody>
          <a:bodyPr anchor="ctr">
            <a:spAutoFit/>
          </a:bodyPr>
          <a:lstStyle/>
          <a:p>
            <a:endParaRPr lang="en-US"/>
          </a:p>
        </p:txBody>
      </p:sp>
      <p:sp>
        <p:nvSpPr>
          <p:cNvPr id="35" name="Line 37"/>
          <p:cNvSpPr>
            <a:spLocks noChangeShapeType="1"/>
          </p:cNvSpPr>
          <p:nvPr/>
        </p:nvSpPr>
        <p:spPr bwMode="auto">
          <a:xfrm flipH="1">
            <a:off x="5486400" y="5029200"/>
            <a:ext cx="1295400" cy="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36" name="Line 38"/>
          <p:cNvSpPr>
            <a:spLocks noChangeShapeType="1"/>
          </p:cNvSpPr>
          <p:nvPr/>
        </p:nvSpPr>
        <p:spPr bwMode="auto">
          <a:xfrm flipH="1">
            <a:off x="7467600" y="5029200"/>
            <a:ext cx="1295400" cy="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37" name="Text Box 39"/>
          <p:cNvSpPr txBox="1">
            <a:spLocks noChangeArrowheads="1"/>
          </p:cNvSpPr>
          <p:nvPr/>
        </p:nvSpPr>
        <p:spPr bwMode="auto">
          <a:xfrm>
            <a:off x="7010400" y="4876800"/>
            <a:ext cx="323850" cy="366713"/>
          </a:xfrm>
          <a:prstGeom prst="rect">
            <a:avLst/>
          </a:prstGeom>
          <a:noFill/>
          <a:ln w="12700" cap="sq" algn="ctr">
            <a:noFill/>
            <a:miter lim="800000"/>
            <a:headEnd/>
            <a:tailEnd/>
          </a:ln>
        </p:spPr>
        <p:txBody>
          <a:bodyPr wrap="none">
            <a:spAutoFit/>
          </a:bodyPr>
          <a:lstStyle/>
          <a:p>
            <a:pPr algn="ctr"/>
            <a:r>
              <a:rPr lang="en-US" sz="1800" dirty="0">
                <a:latin typeface="Arial" pitchFamily="34" charset="0"/>
              </a:rPr>
              <a:t>F</a:t>
            </a:r>
          </a:p>
        </p:txBody>
      </p:sp>
      <p:sp>
        <p:nvSpPr>
          <p:cNvPr id="38" name="Line 42"/>
          <p:cNvSpPr>
            <a:spLocks noChangeShapeType="1"/>
          </p:cNvSpPr>
          <p:nvPr/>
        </p:nvSpPr>
        <p:spPr bwMode="auto">
          <a:xfrm>
            <a:off x="5410200" y="4648200"/>
            <a:ext cx="0" cy="2286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39" name="Line 43"/>
          <p:cNvSpPr>
            <a:spLocks noChangeShapeType="1"/>
          </p:cNvSpPr>
          <p:nvPr/>
        </p:nvSpPr>
        <p:spPr bwMode="auto">
          <a:xfrm flipH="1">
            <a:off x="8763000" y="4648200"/>
            <a:ext cx="0" cy="3810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40" name="Line 44"/>
          <p:cNvSpPr>
            <a:spLocks noChangeShapeType="1"/>
          </p:cNvSpPr>
          <p:nvPr/>
        </p:nvSpPr>
        <p:spPr bwMode="auto">
          <a:xfrm>
            <a:off x="5410200" y="5105400"/>
            <a:ext cx="0" cy="3810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41" name="Line 45"/>
          <p:cNvSpPr>
            <a:spLocks noChangeShapeType="1"/>
          </p:cNvSpPr>
          <p:nvPr/>
        </p:nvSpPr>
        <p:spPr bwMode="auto">
          <a:xfrm>
            <a:off x="8763000" y="5029200"/>
            <a:ext cx="0" cy="4572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42" name="Text Box 46"/>
          <p:cNvSpPr txBox="1">
            <a:spLocks noChangeArrowheads="1"/>
          </p:cNvSpPr>
          <p:nvPr/>
        </p:nvSpPr>
        <p:spPr bwMode="auto">
          <a:xfrm>
            <a:off x="5181600" y="4724400"/>
            <a:ext cx="411163" cy="457200"/>
          </a:xfrm>
          <a:prstGeom prst="rect">
            <a:avLst/>
          </a:prstGeom>
          <a:noFill/>
          <a:ln w="12700" cap="sq" algn="ctr">
            <a:noFill/>
            <a:miter lim="800000"/>
            <a:headEnd/>
            <a:tailEnd/>
          </a:ln>
        </p:spPr>
        <p:txBody>
          <a:bodyPr>
            <a:spAutoFit/>
          </a:bodyPr>
          <a:lstStyle/>
          <a:p>
            <a:pPr algn="ctr"/>
            <a:r>
              <a:rPr kumimoji="1" lang="en-US" sz="2400" dirty="0">
                <a:latin typeface="Math1Mono"/>
              </a:rPr>
              <a:t>Å</a:t>
            </a:r>
          </a:p>
        </p:txBody>
      </p:sp>
      <p:sp>
        <p:nvSpPr>
          <p:cNvPr id="45" name="Text Box 9"/>
          <p:cNvSpPr txBox="1">
            <a:spLocks noChangeArrowheads="1"/>
          </p:cNvSpPr>
          <p:nvPr/>
        </p:nvSpPr>
        <p:spPr bwMode="auto">
          <a:xfrm>
            <a:off x="6858000" y="5867400"/>
            <a:ext cx="713657" cy="369332"/>
          </a:xfrm>
          <a:prstGeom prst="rect">
            <a:avLst/>
          </a:prstGeom>
          <a:noFill/>
          <a:ln w="12700" cap="sq" algn="ctr">
            <a:noFill/>
            <a:miter lim="800000"/>
            <a:headEnd/>
            <a:tailEnd/>
          </a:ln>
        </p:spPr>
        <p:txBody>
          <a:bodyPr wrap="none">
            <a:spAutoFit/>
          </a:bodyPr>
          <a:lstStyle/>
          <a:p>
            <a:pPr algn="ctr"/>
            <a:r>
              <a:rPr lang="en-US" sz="1800" dirty="0" smtClean="0">
                <a:latin typeface="Arial" pitchFamily="34" charset="0"/>
                <a:cs typeface="Arial" pitchFamily="34" charset="0"/>
              </a:rPr>
              <a:t>L</a:t>
            </a:r>
            <a:r>
              <a:rPr lang="en-US" sz="1800" baseline="-25000" dirty="0" smtClean="0">
                <a:latin typeface="Arial" pitchFamily="34" charset="0"/>
                <a:cs typeface="Arial" pitchFamily="34" charset="0"/>
              </a:rPr>
              <a:t>4</a:t>
            </a:r>
            <a:r>
              <a:rPr lang="en-US" sz="1800" dirty="0" smtClean="0">
                <a:latin typeface="Arial" pitchFamily="34" charset="0"/>
                <a:cs typeface="Arial" pitchFamily="34" charset="0"/>
              </a:rPr>
              <a:t> R</a:t>
            </a:r>
            <a:r>
              <a:rPr lang="en-US" sz="1800" baseline="-25000" dirty="0" smtClean="0">
                <a:latin typeface="Arial" pitchFamily="34" charset="0"/>
                <a:cs typeface="Arial" pitchFamily="34" charset="0"/>
              </a:rPr>
              <a:t>4</a:t>
            </a:r>
            <a:endParaRPr lang="en-US" sz="1800" baseline="-25000" dirty="0">
              <a:latin typeface="Arial" pitchFamily="34" charset="0"/>
              <a:cs typeface="Arial" pitchFamily="34" charset="0"/>
            </a:endParaRPr>
          </a:p>
        </p:txBody>
      </p:sp>
      <p:sp>
        <p:nvSpPr>
          <p:cNvPr id="46" name="Text Box 9"/>
          <p:cNvSpPr txBox="1">
            <a:spLocks noChangeArrowheads="1"/>
          </p:cNvSpPr>
          <p:nvPr/>
        </p:nvSpPr>
        <p:spPr bwMode="auto">
          <a:xfrm>
            <a:off x="8326662" y="2895600"/>
            <a:ext cx="436338" cy="369332"/>
          </a:xfrm>
          <a:prstGeom prst="rect">
            <a:avLst/>
          </a:prstGeom>
          <a:noFill/>
          <a:ln w="12700" cap="sq" algn="ctr">
            <a:noFill/>
            <a:miter lim="800000"/>
            <a:headEnd/>
            <a:tailEnd/>
          </a:ln>
        </p:spPr>
        <p:txBody>
          <a:bodyPr wrap="none">
            <a:spAutoFit/>
          </a:bodyPr>
          <a:lstStyle/>
          <a:p>
            <a:pPr algn="ctr"/>
            <a:r>
              <a:rPr lang="en-US" sz="1800" dirty="0" smtClean="0">
                <a:latin typeface="Arial" pitchFamily="34" charset="0"/>
                <a:cs typeface="Arial" pitchFamily="34" charset="0"/>
              </a:rPr>
              <a:t>R</a:t>
            </a:r>
            <a:r>
              <a:rPr lang="en-US" sz="1800" baseline="-25000" dirty="0" smtClean="0">
                <a:latin typeface="Arial" pitchFamily="34" charset="0"/>
                <a:cs typeface="Arial" pitchFamily="34" charset="0"/>
              </a:rPr>
              <a:t>2</a:t>
            </a:r>
            <a:endParaRPr lang="en-US" sz="1800" baseline="-25000" dirty="0">
              <a:latin typeface="Arial" pitchFamily="34" charset="0"/>
              <a:cs typeface="Arial" pitchFamily="34" charset="0"/>
            </a:endParaRPr>
          </a:p>
        </p:txBody>
      </p:sp>
      <p:sp>
        <p:nvSpPr>
          <p:cNvPr id="47" name="Text Box 9"/>
          <p:cNvSpPr txBox="1">
            <a:spLocks noChangeArrowheads="1"/>
          </p:cNvSpPr>
          <p:nvPr/>
        </p:nvSpPr>
        <p:spPr bwMode="auto">
          <a:xfrm>
            <a:off x="8326662" y="4648200"/>
            <a:ext cx="436338" cy="369332"/>
          </a:xfrm>
          <a:prstGeom prst="rect">
            <a:avLst/>
          </a:prstGeom>
          <a:noFill/>
          <a:ln w="12700" cap="sq" algn="ctr">
            <a:noFill/>
            <a:miter lim="800000"/>
            <a:headEnd/>
            <a:tailEnd/>
          </a:ln>
        </p:spPr>
        <p:txBody>
          <a:bodyPr wrap="none">
            <a:spAutoFit/>
          </a:bodyPr>
          <a:lstStyle/>
          <a:p>
            <a:pPr algn="ctr"/>
            <a:r>
              <a:rPr lang="en-US" sz="1800" dirty="0" err="1" smtClean="0">
                <a:latin typeface="Arial" pitchFamily="34" charset="0"/>
                <a:cs typeface="Arial" pitchFamily="34" charset="0"/>
              </a:rPr>
              <a:t>R</a:t>
            </a:r>
            <a:r>
              <a:rPr lang="en-US" sz="1800" baseline="-25000" dirty="0" err="1" smtClean="0">
                <a:latin typeface="Arial" pitchFamily="34" charset="0"/>
                <a:cs typeface="Arial" pitchFamily="34" charset="0"/>
              </a:rPr>
              <a:t>n</a:t>
            </a:r>
            <a:endParaRPr lang="en-US" sz="1800" baseline="-25000" dirty="0">
              <a:latin typeface="Arial" pitchFamily="34" charset="0"/>
              <a:cs typeface="Arial" pitchFamily="34" charset="0"/>
            </a:endParaRPr>
          </a:p>
        </p:txBody>
      </p:sp>
      <p:sp>
        <p:nvSpPr>
          <p:cNvPr id="48" name="Text Box 9"/>
          <p:cNvSpPr txBox="1">
            <a:spLocks noChangeArrowheads="1"/>
          </p:cNvSpPr>
          <p:nvPr/>
        </p:nvSpPr>
        <p:spPr bwMode="auto">
          <a:xfrm>
            <a:off x="8382000" y="1828800"/>
            <a:ext cx="436338" cy="369332"/>
          </a:xfrm>
          <a:prstGeom prst="rect">
            <a:avLst/>
          </a:prstGeom>
          <a:noFill/>
          <a:ln w="12700" cap="sq" algn="ctr">
            <a:noFill/>
            <a:miter lim="800000"/>
            <a:headEnd/>
            <a:tailEnd/>
          </a:ln>
        </p:spPr>
        <p:txBody>
          <a:bodyPr wrap="none">
            <a:spAutoFit/>
          </a:bodyPr>
          <a:lstStyle/>
          <a:p>
            <a:pPr algn="ctr"/>
            <a:r>
              <a:rPr lang="en-US" sz="1800" dirty="0" smtClean="0">
                <a:latin typeface="Arial" pitchFamily="34" charset="0"/>
                <a:cs typeface="Arial" pitchFamily="34" charset="0"/>
              </a:rPr>
              <a:t>R</a:t>
            </a:r>
            <a:r>
              <a:rPr lang="en-US" sz="1800" baseline="-25000" dirty="0" smtClean="0">
                <a:latin typeface="Arial" pitchFamily="34" charset="0"/>
                <a:cs typeface="Arial" pitchFamily="34" charset="0"/>
              </a:rPr>
              <a:t>1</a:t>
            </a:r>
            <a:endParaRPr lang="en-US" sz="1800" baseline="-25000" dirty="0">
              <a:latin typeface="Arial" pitchFamily="34" charset="0"/>
              <a:cs typeface="Arial" pitchFamily="34" charset="0"/>
            </a:endParaRPr>
          </a:p>
        </p:txBody>
      </p:sp>
      <p:sp>
        <p:nvSpPr>
          <p:cNvPr id="49" name="Text Box 9"/>
          <p:cNvSpPr txBox="1">
            <a:spLocks noChangeArrowheads="1"/>
          </p:cNvSpPr>
          <p:nvPr/>
        </p:nvSpPr>
        <p:spPr bwMode="auto">
          <a:xfrm>
            <a:off x="5469534" y="1828800"/>
            <a:ext cx="397866" cy="369332"/>
          </a:xfrm>
          <a:prstGeom prst="rect">
            <a:avLst/>
          </a:prstGeom>
          <a:noFill/>
          <a:ln w="12700" cap="sq" algn="ctr">
            <a:noFill/>
            <a:miter lim="800000"/>
            <a:headEnd/>
            <a:tailEnd/>
          </a:ln>
        </p:spPr>
        <p:txBody>
          <a:bodyPr wrap="none">
            <a:spAutoFit/>
          </a:bodyPr>
          <a:lstStyle/>
          <a:p>
            <a:pPr algn="ctr"/>
            <a:r>
              <a:rPr lang="en-US" sz="1800" dirty="0" smtClean="0">
                <a:latin typeface="Arial" pitchFamily="34" charset="0"/>
                <a:cs typeface="Arial" pitchFamily="34" charset="0"/>
              </a:rPr>
              <a:t>L</a:t>
            </a:r>
            <a:r>
              <a:rPr lang="en-US" sz="1800" baseline="-25000" dirty="0" smtClean="0">
                <a:latin typeface="Arial" pitchFamily="34" charset="0"/>
                <a:cs typeface="Arial" pitchFamily="34" charset="0"/>
              </a:rPr>
              <a:t>1</a:t>
            </a:r>
            <a:endParaRPr lang="en-US" sz="1800" baseline="-25000" dirty="0">
              <a:latin typeface="Arial" pitchFamily="34" charset="0"/>
              <a:cs typeface="Arial" pitchFamily="34" charset="0"/>
            </a:endParaRPr>
          </a:p>
        </p:txBody>
      </p:sp>
      <p:sp>
        <p:nvSpPr>
          <p:cNvPr id="50" name="Text Box 9"/>
          <p:cNvSpPr txBox="1">
            <a:spLocks noChangeArrowheads="1"/>
          </p:cNvSpPr>
          <p:nvPr/>
        </p:nvSpPr>
        <p:spPr bwMode="auto">
          <a:xfrm>
            <a:off x="5486400" y="2907268"/>
            <a:ext cx="397866" cy="369332"/>
          </a:xfrm>
          <a:prstGeom prst="rect">
            <a:avLst/>
          </a:prstGeom>
          <a:noFill/>
          <a:ln w="12700" cap="sq" algn="ctr">
            <a:noFill/>
            <a:miter lim="800000"/>
            <a:headEnd/>
            <a:tailEnd/>
          </a:ln>
        </p:spPr>
        <p:txBody>
          <a:bodyPr wrap="none">
            <a:spAutoFit/>
          </a:bodyPr>
          <a:lstStyle/>
          <a:p>
            <a:pPr algn="ctr"/>
            <a:r>
              <a:rPr lang="en-US" sz="1800" dirty="0" smtClean="0">
                <a:latin typeface="Arial" pitchFamily="34" charset="0"/>
                <a:cs typeface="Arial" pitchFamily="34" charset="0"/>
              </a:rPr>
              <a:t>L</a:t>
            </a:r>
            <a:r>
              <a:rPr lang="en-US" sz="1800" baseline="-25000" dirty="0" smtClean="0">
                <a:latin typeface="Arial" pitchFamily="34" charset="0"/>
                <a:cs typeface="Arial" pitchFamily="34" charset="0"/>
              </a:rPr>
              <a:t>2</a:t>
            </a:r>
            <a:endParaRPr lang="en-US" sz="1800" baseline="-25000" dirty="0">
              <a:latin typeface="Arial" pitchFamily="34" charset="0"/>
              <a:cs typeface="Arial" pitchFamily="34" charset="0"/>
            </a:endParaRPr>
          </a:p>
        </p:txBody>
      </p:sp>
      <p:sp>
        <p:nvSpPr>
          <p:cNvPr id="51" name="Text Box 9"/>
          <p:cNvSpPr txBox="1">
            <a:spLocks noChangeArrowheads="1"/>
          </p:cNvSpPr>
          <p:nvPr/>
        </p:nvSpPr>
        <p:spPr bwMode="auto">
          <a:xfrm>
            <a:off x="5486400" y="4659868"/>
            <a:ext cx="397866" cy="369332"/>
          </a:xfrm>
          <a:prstGeom prst="rect">
            <a:avLst/>
          </a:prstGeom>
          <a:noFill/>
          <a:ln w="12700" cap="sq" algn="ctr">
            <a:noFill/>
            <a:miter lim="800000"/>
            <a:headEnd/>
            <a:tailEnd/>
          </a:ln>
        </p:spPr>
        <p:txBody>
          <a:bodyPr wrap="none">
            <a:spAutoFit/>
          </a:bodyPr>
          <a:lstStyle/>
          <a:p>
            <a:pPr algn="ctr"/>
            <a:r>
              <a:rPr lang="en-US" sz="1800" dirty="0" err="1" smtClean="0">
                <a:latin typeface="Arial" pitchFamily="34" charset="0"/>
                <a:cs typeface="Arial" pitchFamily="34" charset="0"/>
              </a:rPr>
              <a:t>L</a:t>
            </a:r>
            <a:r>
              <a:rPr lang="en-US" sz="1800" baseline="-25000" dirty="0" err="1" smtClean="0">
                <a:latin typeface="Arial" pitchFamily="34" charset="0"/>
                <a:cs typeface="Arial" pitchFamily="34" charset="0"/>
              </a:rPr>
              <a:t>n</a:t>
            </a:r>
            <a:endParaRPr lang="en-US" sz="1800" baseline="-25000" dirty="0">
              <a:latin typeface="Arial" pitchFamily="34" charset="0"/>
              <a:cs typeface="Arial" pitchFamily="34" charset="0"/>
            </a:endParaRPr>
          </a:p>
        </p:txBody>
      </p:sp>
      <p:sp>
        <p:nvSpPr>
          <p:cNvPr id="53" name="Text Box 9"/>
          <p:cNvSpPr txBox="1">
            <a:spLocks noChangeArrowheads="1"/>
          </p:cNvSpPr>
          <p:nvPr/>
        </p:nvSpPr>
        <p:spPr bwMode="auto">
          <a:xfrm>
            <a:off x="6804301" y="3886200"/>
            <a:ext cx="543739" cy="523220"/>
          </a:xfrm>
          <a:prstGeom prst="rect">
            <a:avLst/>
          </a:prstGeom>
          <a:noFill/>
          <a:ln w="12700" cap="sq" algn="ctr">
            <a:noFill/>
            <a:miter lim="800000"/>
            <a:headEnd/>
            <a:tailEnd/>
          </a:ln>
        </p:spPr>
        <p:txBody>
          <a:bodyPr wrap="none">
            <a:spAutoFit/>
          </a:bodyPr>
          <a:lstStyle/>
          <a:p>
            <a:pPr algn="ctr"/>
            <a:r>
              <a:rPr lang="en-US" sz="2800" dirty="0" smtClean="0">
                <a:latin typeface="Arial" pitchFamily="34" charset="0"/>
                <a:cs typeface="Arial" pitchFamily="34" charset="0"/>
              </a:rPr>
              <a:t>…</a:t>
            </a:r>
            <a:endParaRPr lang="en-US" sz="2800" baseline="-250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JLM 20110204</a:t>
            </a:r>
            <a:endParaRPr lang="en-US" dirty="0"/>
          </a:p>
        </p:txBody>
      </p:sp>
      <p:sp>
        <p:nvSpPr>
          <p:cNvPr id="6" name="Slide Number Placeholder 5"/>
          <p:cNvSpPr>
            <a:spLocks noGrp="1"/>
          </p:cNvSpPr>
          <p:nvPr>
            <p:ph type="sldNum" sz="quarter" idx="12"/>
          </p:nvPr>
        </p:nvSpPr>
        <p:spPr/>
        <p:txBody>
          <a:bodyPr/>
          <a:lstStyle/>
          <a:p>
            <a:pPr>
              <a:defRPr/>
            </a:pPr>
            <a:fld id="{24CCA3FC-D5D3-483B-A080-F75943D534F0}" type="slidenum">
              <a:rPr lang="en-US"/>
              <a:pPr>
                <a:defRPr/>
              </a:pPr>
              <a:t>37</a:t>
            </a:fld>
            <a:endParaRPr lang="en-US"/>
          </a:p>
        </p:txBody>
      </p:sp>
      <p:sp>
        <p:nvSpPr>
          <p:cNvPr id="120836" name="Rectangle 2"/>
          <p:cNvSpPr>
            <a:spLocks noGrp="1" noChangeArrowheads="1"/>
          </p:cNvSpPr>
          <p:nvPr>
            <p:ph type="title"/>
          </p:nvPr>
        </p:nvSpPr>
        <p:spPr>
          <a:xfrm>
            <a:off x="685800" y="76200"/>
            <a:ext cx="7772400" cy="685800"/>
          </a:xfrm>
        </p:spPr>
        <p:txBody>
          <a:bodyPr/>
          <a:lstStyle/>
          <a:p>
            <a:r>
              <a:rPr lang="en-US" sz="3600" dirty="0" smtClean="0"/>
              <a:t>Linear Cryptanalysis</a:t>
            </a:r>
          </a:p>
        </p:txBody>
      </p:sp>
      <p:sp>
        <p:nvSpPr>
          <p:cNvPr id="120837" name="Rectangle 3"/>
          <p:cNvSpPr>
            <a:spLocks noGrp="1" noChangeArrowheads="1"/>
          </p:cNvSpPr>
          <p:nvPr>
            <p:ph type="body" idx="1"/>
          </p:nvPr>
        </p:nvSpPr>
        <p:spPr>
          <a:xfrm>
            <a:off x="304800" y="1143000"/>
            <a:ext cx="8458200" cy="4114800"/>
          </a:xfrm>
        </p:spPr>
        <p:txBody>
          <a:bodyPr/>
          <a:lstStyle/>
          <a:p>
            <a:r>
              <a:rPr lang="en-US" sz="2400" dirty="0" smtClean="0"/>
              <a:t>Basic idea:</a:t>
            </a:r>
          </a:p>
          <a:p>
            <a:pPr lvl="1"/>
            <a:r>
              <a:rPr lang="en-US" sz="2400" dirty="0" smtClean="0"/>
              <a:t>Suppose </a:t>
            </a:r>
            <a:r>
              <a:rPr lang="en-US" sz="2400" dirty="0" err="1" smtClean="0">
                <a:latin typeface="Math1Mono"/>
              </a:rPr>
              <a:t>a</a:t>
            </a:r>
            <a:r>
              <a:rPr lang="en-US" sz="2400" baseline="-25000" dirty="0" err="1" smtClean="0"/>
              <a:t>i</a:t>
            </a:r>
            <a:r>
              <a:rPr lang="en-US" sz="2400" dirty="0" smtClean="0"/>
              <a:t>(P)</a:t>
            </a:r>
            <a:r>
              <a:rPr lang="en-US" sz="2400" dirty="0" err="1" smtClean="0">
                <a:latin typeface="Math1Mono"/>
              </a:rPr>
              <a:t>Åb</a:t>
            </a:r>
            <a:r>
              <a:rPr lang="en-US" sz="2400" baseline="-25000" dirty="0" err="1" smtClean="0"/>
              <a:t>i</a:t>
            </a:r>
            <a:r>
              <a:rPr lang="en-US" sz="2400" dirty="0" smtClean="0"/>
              <a:t>(C)=</a:t>
            </a:r>
            <a:r>
              <a:rPr lang="en-US" sz="2400" dirty="0" err="1" smtClean="0">
                <a:latin typeface="Math1Mono"/>
              </a:rPr>
              <a:t>g</a:t>
            </a:r>
            <a:r>
              <a:rPr lang="en-US" sz="2400" baseline="-25000" dirty="0" err="1" smtClean="0"/>
              <a:t>i</a:t>
            </a:r>
            <a:r>
              <a:rPr lang="en-US" sz="2400" dirty="0" smtClean="0"/>
              <a:t>(k) holds with </a:t>
            </a:r>
            <a:r>
              <a:rPr lang="en-US" sz="2400" dirty="0" err="1" smtClean="0">
                <a:latin typeface="Math1Mono"/>
              </a:rPr>
              <a:t>g</a:t>
            </a:r>
            <a:r>
              <a:rPr lang="en-US" sz="2400" baseline="-25000" dirty="0" err="1" smtClean="0"/>
              <a:t>i</a:t>
            </a:r>
            <a:r>
              <a:rPr lang="en-US" sz="2400" dirty="0" smtClean="0">
                <a:latin typeface="Math1" pitchFamily="2" charset="2"/>
              </a:rPr>
              <a:t>,</a:t>
            </a:r>
            <a:r>
              <a:rPr lang="en-US" sz="2400" dirty="0" smtClean="0"/>
              <a:t> linear, for </a:t>
            </a:r>
            <a:r>
              <a:rPr lang="en-US" sz="2400" dirty="0" err="1" smtClean="0"/>
              <a:t>i</a:t>
            </a:r>
            <a:r>
              <a:rPr lang="en-US" sz="2400" dirty="0" smtClean="0"/>
              <a:t>= 1, 2, …, m.</a:t>
            </a:r>
          </a:p>
          <a:p>
            <a:pPr lvl="1"/>
            <a:r>
              <a:rPr lang="en-US" sz="2400" dirty="0" smtClean="0"/>
              <a:t>Each equation imposes a linear constraint and reduces key search by a factor of 2.  </a:t>
            </a:r>
          </a:p>
          <a:p>
            <a:pPr lvl="1"/>
            <a:r>
              <a:rPr lang="en-US" sz="2400" dirty="0" smtClean="0"/>
              <a:t>Guess (n-m-1) bits of key.  There are 2</a:t>
            </a:r>
            <a:r>
              <a:rPr lang="en-US" sz="2400" baseline="30000" dirty="0" smtClean="0"/>
              <a:t>(n-m-1)</a:t>
            </a:r>
            <a:r>
              <a:rPr lang="en-US" sz="2400" dirty="0" smtClean="0"/>
              <a:t>.  Use the constraints to get the remaining keys.</a:t>
            </a:r>
          </a:p>
          <a:p>
            <a:pPr lvl="1"/>
            <a:endParaRPr lang="en-US" sz="2400" dirty="0" smtClean="0"/>
          </a:p>
          <a:p>
            <a:r>
              <a:rPr lang="en-US" sz="2400" dirty="0" smtClean="0"/>
              <a:t>Can we find linear constraints in the “per round” functions and knit them together?</a:t>
            </a:r>
          </a:p>
          <a:p>
            <a:r>
              <a:rPr lang="en-US" sz="2400" dirty="0" smtClean="0"/>
              <a:t>No!  Per Round functions do not have linear constraints.</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JLM 20110204</a:t>
            </a:r>
            <a:endParaRPr lang="en-US" dirty="0"/>
          </a:p>
        </p:txBody>
      </p:sp>
      <p:sp>
        <p:nvSpPr>
          <p:cNvPr id="6" name="Slide Number Placeholder 5"/>
          <p:cNvSpPr>
            <a:spLocks noGrp="1"/>
          </p:cNvSpPr>
          <p:nvPr>
            <p:ph type="sldNum" sz="quarter" idx="12"/>
          </p:nvPr>
        </p:nvSpPr>
        <p:spPr/>
        <p:txBody>
          <a:bodyPr/>
          <a:lstStyle/>
          <a:p>
            <a:pPr>
              <a:defRPr/>
            </a:pPr>
            <a:fld id="{2988F602-454B-4881-B2DC-79F15E04200F}" type="slidenum">
              <a:rPr lang="en-US"/>
              <a:pPr>
                <a:defRPr/>
              </a:pPr>
              <a:t>38</a:t>
            </a:fld>
            <a:endParaRPr lang="en-US"/>
          </a:p>
        </p:txBody>
      </p:sp>
      <p:sp>
        <p:nvSpPr>
          <p:cNvPr id="121860" name="Rectangle 2"/>
          <p:cNvSpPr>
            <a:spLocks noGrp="1" noChangeArrowheads="1"/>
          </p:cNvSpPr>
          <p:nvPr>
            <p:ph type="title"/>
          </p:nvPr>
        </p:nvSpPr>
        <p:spPr>
          <a:xfrm>
            <a:off x="685800" y="76200"/>
            <a:ext cx="7772400" cy="685800"/>
          </a:xfrm>
        </p:spPr>
        <p:txBody>
          <a:bodyPr/>
          <a:lstStyle/>
          <a:p>
            <a:r>
              <a:rPr lang="en-US" sz="3600" dirty="0" smtClean="0"/>
              <a:t>Linear Cryptanalysis</a:t>
            </a:r>
          </a:p>
        </p:txBody>
      </p:sp>
      <p:sp>
        <p:nvSpPr>
          <p:cNvPr id="121861" name="Rectangle 3"/>
          <p:cNvSpPr>
            <a:spLocks noGrp="1" noChangeArrowheads="1"/>
          </p:cNvSpPr>
          <p:nvPr>
            <p:ph type="body" idx="1"/>
          </p:nvPr>
        </p:nvSpPr>
        <p:spPr>
          <a:xfrm>
            <a:off x="228600" y="1447800"/>
            <a:ext cx="8610600" cy="3962400"/>
          </a:xfrm>
        </p:spPr>
        <p:txBody>
          <a:bodyPr/>
          <a:lstStyle/>
          <a:p>
            <a:pPr>
              <a:lnSpc>
                <a:spcPct val="90000"/>
              </a:lnSpc>
            </a:pPr>
            <a:r>
              <a:rPr lang="en-US" sz="2400" dirty="0" smtClean="0"/>
              <a:t>Next idea </a:t>
            </a:r>
          </a:p>
          <a:p>
            <a:pPr lvl="1">
              <a:lnSpc>
                <a:spcPct val="90000"/>
              </a:lnSpc>
            </a:pPr>
            <a:r>
              <a:rPr lang="en-US" sz="2400" dirty="0" smtClean="0"/>
              <a:t>Can we find </a:t>
            </a:r>
            <a:r>
              <a:rPr lang="en-US" sz="2400" dirty="0" smtClean="0">
                <a:latin typeface="Math1Mono"/>
              </a:rPr>
              <a:t>a</a:t>
            </a:r>
            <a:r>
              <a:rPr lang="en-US" sz="2400" dirty="0" smtClean="0"/>
              <a:t>(P)</a:t>
            </a:r>
            <a:r>
              <a:rPr lang="en-US" sz="2400" dirty="0" err="1" smtClean="0">
                <a:latin typeface="Math1Mono"/>
              </a:rPr>
              <a:t>Åb</a:t>
            </a:r>
            <a:r>
              <a:rPr lang="en-US" sz="2400" dirty="0" smtClean="0"/>
              <a:t>(C)= </a:t>
            </a:r>
            <a:r>
              <a:rPr lang="en-US" sz="2400" dirty="0" smtClean="0">
                <a:latin typeface="Math1Mono"/>
              </a:rPr>
              <a:t>g</a:t>
            </a:r>
            <a:r>
              <a:rPr lang="en-US" sz="2400" dirty="0" smtClean="0"/>
              <a:t>(k) which holds with </a:t>
            </a:r>
            <a:r>
              <a:rPr lang="en-US" sz="2400" dirty="0" smtClean="0">
                <a:latin typeface="Math1Mono"/>
              </a:rPr>
              <a:t>g</a:t>
            </a:r>
            <a:r>
              <a:rPr lang="en-US" sz="2400" dirty="0" smtClean="0">
                <a:latin typeface="Math1" pitchFamily="2" charset="2"/>
              </a:rPr>
              <a:t>,</a:t>
            </a:r>
            <a:r>
              <a:rPr lang="en-US" sz="2400" dirty="0" smtClean="0"/>
              <a:t> linear, with probability p?</a:t>
            </a:r>
          </a:p>
          <a:p>
            <a:pPr lvl="1">
              <a:lnSpc>
                <a:spcPct val="90000"/>
              </a:lnSpc>
            </a:pPr>
            <a:r>
              <a:rPr lang="en-US" sz="2400" dirty="0" smtClean="0"/>
              <a:t>Suppose </a:t>
            </a:r>
            <a:r>
              <a:rPr lang="en-US" sz="2400" dirty="0" smtClean="0">
                <a:latin typeface="Math1Mono"/>
              </a:rPr>
              <a:t>a</a:t>
            </a:r>
            <a:r>
              <a:rPr lang="en-US" sz="2400" dirty="0" smtClean="0"/>
              <a:t>(P)</a:t>
            </a:r>
            <a:r>
              <a:rPr lang="en-US" sz="2400" dirty="0" err="1" smtClean="0">
                <a:latin typeface="Math1Mono"/>
              </a:rPr>
              <a:t>Åb</a:t>
            </a:r>
            <a:r>
              <a:rPr lang="en-US" sz="2400" dirty="0" smtClean="0"/>
              <a:t>(C)= </a:t>
            </a:r>
            <a:r>
              <a:rPr lang="en-US" sz="2400" dirty="0" smtClean="0">
                <a:latin typeface="Math1Mono"/>
              </a:rPr>
              <a:t>g</a:t>
            </a:r>
            <a:r>
              <a:rPr lang="en-US" sz="2400" dirty="0" smtClean="0"/>
              <a:t>(k), with probability p&gt;.5.</a:t>
            </a:r>
          </a:p>
          <a:p>
            <a:pPr lvl="1">
              <a:lnSpc>
                <a:spcPct val="90000"/>
              </a:lnSpc>
            </a:pPr>
            <a:r>
              <a:rPr lang="en-US" sz="2400" dirty="0" smtClean="0"/>
              <a:t>Collect a lot of plain/cipher pairs.  </a:t>
            </a:r>
          </a:p>
          <a:p>
            <a:pPr lvl="1">
              <a:lnSpc>
                <a:spcPct val="90000"/>
              </a:lnSpc>
            </a:pPr>
            <a:r>
              <a:rPr lang="en-US" sz="2400" dirty="0" smtClean="0"/>
              <a:t>Each will “vote” for </a:t>
            </a:r>
            <a:r>
              <a:rPr lang="en-US" sz="2400" dirty="0" smtClean="0">
                <a:latin typeface="Math1Mono"/>
              </a:rPr>
              <a:t>g</a:t>
            </a:r>
            <a:r>
              <a:rPr lang="en-US" sz="2400" dirty="0" smtClean="0"/>
              <a:t>(k)=0 or </a:t>
            </a:r>
            <a:r>
              <a:rPr lang="en-US" sz="2400" dirty="0" smtClean="0">
                <a:latin typeface="Math1Mono"/>
              </a:rPr>
              <a:t>g</a:t>
            </a:r>
            <a:r>
              <a:rPr lang="en-US" sz="2400" dirty="0" smtClean="0"/>
              <a:t>(k)=1.</a:t>
            </a:r>
          </a:p>
          <a:p>
            <a:pPr lvl="1">
              <a:lnSpc>
                <a:spcPct val="90000"/>
              </a:lnSpc>
            </a:pPr>
            <a:r>
              <a:rPr lang="en-US" sz="2400" dirty="0" smtClean="0"/>
              <a:t>Pick the winner.</a:t>
            </a:r>
          </a:p>
          <a:p>
            <a:pPr lvl="1">
              <a:lnSpc>
                <a:spcPct val="90000"/>
              </a:lnSpc>
              <a:buFontTx/>
              <a:buNone/>
            </a:pPr>
            <a:endParaRPr lang="en-US" sz="2400" dirty="0" smtClean="0"/>
          </a:p>
          <a:p>
            <a:pPr>
              <a:lnSpc>
                <a:spcPct val="90000"/>
              </a:lnSpc>
            </a:pPr>
            <a:r>
              <a:rPr lang="en-US" sz="2400" dirty="0" smtClean="0"/>
              <a:t>p= 1/2+</a:t>
            </a:r>
            <a:r>
              <a:rPr lang="en-US" sz="2400" dirty="0" smtClean="0">
                <a:latin typeface="Math1Mono"/>
              </a:rPr>
              <a:t>e</a:t>
            </a:r>
            <a:r>
              <a:rPr lang="en-US" sz="2400" dirty="0" smtClean="0"/>
              <a:t> requires c</a:t>
            </a:r>
            <a:r>
              <a:rPr lang="en-US" sz="2400" dirty="0" smtClean="0">
                <a:latin typeface="Math1Mono"/>
              </a:rPr>
              <a:t>e</a:t>
            </a:r>
            <a:r>
              <a:rPr lang="en-US" sz="2400" baseline="30000" dirty="0" smtClean="0"/>
              <a:t>-2</a:t>
            </a:r>
            <a:r>
              <a:rPr lang="en-US" sz="2400" dirty="0" smtClean="0"/>
              <a:t> texts (we’ll see why later).</a:t>
            </a:r>
          </a:p>
          <a:p>
            <a:pPr>
              <a:lnSpc>
                <a:spcPct val="90000"/>
              </a:lnSpc>
            </a:pPr>
            <a:r>
              <a:rPr lang="en-US" sz="2400" dirty="0" smtClean="0"/>
              <a:t> </a:t>
            </a:r>
            <a:r>
              <a:rPr lang="en-US" sz="2400" dirty="0" smtClean="0">
                <a:latin typeface="Math1Mono"/>
              </a:rPr>
              <a:t>e</a:t>
            </a:r>
            <a:r>
              <a:rPr lang="en-US" sz="2400" dirty="0" smtClean="0">
                <a:latin typeface="Math1" pitchFamily="2" charset="2"/>
              </a:rPr>
              <a:t>  </a:t>
            </a:r>
            <a:r>
              <a:rPr lang="en-US" sz="2400" dirty="0" smtClean="0"/>
              <a:t>is called “bias”.</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 name="Date Placeholder 3"/>
          <p:cNvSpPr>
            <a:spLocks noGrp="1"/>
          </p:cNvSpPr>
          <p:nvPr>
            <p:ph type="dt" sz="quarter" idx="10"/>
          </p:nvPr>
        </p:nvSpPr>
        <p:spPr/>
        <p:txBody>
          <a:bodyPr/>
          <a:lstStyle/>
          <a:p>
            <a:pPr>
              <a:defRPr/>
            </a:pPr>
            <a:r>
              <a:rPr lang="en-US" smtClean="0"/>
              <a:t>JLM 20110204</a:t>
            </a:r>
            <a:endParaRPr lang="en-US" dirty="0"/>
          </a:p>
        </p:txBody>
      </p:sp>
      <p:sp>
        <p:nvSpPr>
          <p:cNvPr id="57" name="Slide Number Placeholder 5"/>
          <p:cNvSpPr>
            <a:spLocks noGrp="1"/>
          </p:cNvSpPr>
          <p:nvPr>
            <p:ph type="sldNum" sz="quarter" idx="12"/>
          </p:nvPr>
        </p:nvSpPr>
        <p:spPr>
          <a:xfrm>
            <a:off x="6477000" y="6248400"/>
            <a:ext cx="1905000" cy="457200"/>
          </a:xfrm>
        </p:spPr>
        <p:txBody>
          <a:bodyPr/>
          <a:lstStyle/>
          <a:p>
            <a:pPr>
              <a:defRPr/>
            </a:pPr>
            <a:fld id="{6AB429D7-8070-47C4-A0C3-C2BD79E93EDA}" type="slidenum">
              <a:rPr lang="en-US"/>
              <a:pPr>
                <a:defRPr/>
              </a:pPr>
              <a:t>39</a:t>
            </a:fld>
            <a:endParaRPr lang="en-US"/>
          </a:p>
        </p:txBody>
      </p:sp>
      <p:sp>
        <p:nvSpPr>
          <p:cNvPr id="122884" name="Rectangle 2"/>
          <p:cNvSpPr>
            <a:spLocks noGrp="1" noChangeArrowheads="1"/>
          </p:cNvSpPr>
          <p:nvPr>
            <p:ph type="title"/>
          </p:nvPr>
        </p:nvSpPr>
        <p:spPr>
          <a:xfrm>
            <a:off x="685800" y="0"/>
            <a:ext cx="7772400" cy="838200"/>
          </a:xfrm>
        </p:spPr>
        <p:txBody>
          <a:bodyPr/>
          <a:lstStyle/>
          <a:p>
            <a:r>
              <a:rPr lang="en-US" sz="3600" dirty="0" smtClean="0"/>
              <a:t>Linear Cryptanalysis Notation</a:t>
            </a:r>
          </a:p>
        </p:txBody>
      </p:sp>
      <p:sp>
        <p:nvSpPr>
          <p:cNvPr id="122885" name="Rectangle 3"/>
          <p:cNvSpPr>
            <a:spLocks noGrp="1" noChangeArrowheads="1"/>
          </p:cNvSpPr>
          <p:nvPr>
            <p:ph type="body" idx="1"/>
          </p:nvPr>
        </p:nvSpPr>
        <p:spPr>
          <a:xfrm>
            <a:off x="152400" y="1524000"/>
            <a:ext cx="4572000" cy="4495800"/>
          </a:xfrm>
        </p:spPr>
        <p:txBody>
          <a:bodyPr/>
          <a:lstStyle/>
          <a:p>
            <a:pPr>
              <a:lnSpc>
                <a:spcPct val="80000"/>
              </a:lnSpc>
            </a:pPr>
            <a:r>
              <a:rPr lang="en-US" sz="2000" dirty="0" smtClean="0"/>
              <a:t>Matsui numbers bits from right to left, rightmost bit is bit 0.  FIPS (and everyone else) goes from left to right starting at 1.  I will use the FIPS conventions.  To map Matsui positions to everyone else’s:</a:t>
            </a:r>
          </a:p>
          <a:p>
            <a:pPr lvl="1">
              <a:lnSpc>
                <a:spcPct val="80000"/>
              </a:lnSpc>
            </a:pPr>
            <a:r>
              <a:rPr lang="en-US" sz="2000" dirty="0" smtClean="0"/>
              <a:t>M(</a:t>
            </a:r>
            <a:r>
              <a:rPr lang="en-US" sz="2000" dirty="0" err="1" smtClean="0"/>
              <a:t>i</a:t>
            </a:r>
            <a:r>
              <a:rPr lang="en-US" sz="2000" dirty="0" smtClean="0"/>
              <a:t>)= 64-EE(</a:t>
            </a:r>
            <a:r>
              <a:rPr lang="en-US" sz="2000" dirty="0" err="1" smtClean="0"/>
              <a:t>i</a:t>
            </a:r>
            <a:r>
              <a:rPr lang="en-US" sz="2000" dirty="0" smtClean="0"/>
              <a:t>).  For 32 bits make the obvious change</a:t>
            </a:r>
            <a:r>
              <a:rPr lang="en-US" sz="2400" dirty="0" smtClean="0"/>
              <a:t>.</a:t>
            </a:r>
          </a:p>
          <a:p>
            <a:pPr>
              <a:lnSpc>
                <a:spcPct val="80000"/>
              </a:lnSpc>
            </a:pPr>
            <a:endParaRPr lang="en-US" sz="2400" dirty="0" smtClean="0"/>
          </a:p>
          <a:p>
            <a:pPr>
              <a:lnSpc>
                <a:spcPct val="80000"/>
              </a:lnSpc>
            </a:pPr>
            <a:r>
              <a:rPr lang="en-US" sz="2000" dirty="0" smtClean="0"/>
              <a:t>Matsui also refers to the two portions of the plaintext and cipher-text as  (P</a:t>
            </a:r>
            <a:r>
              <a:rPr lang="en-US" sz="2000" baseline="-25000" dirty="0" smtClean="0"/>
              <a:t>H</a:t>
            </a:r>
            <a:r>
              <a:rPr lang="en-US" sz="2000" dirty="0" smtClean="0"/>
              <a:t>, P</a:t>
            </a:r>
            <a:r>
              <a:rPr lang="en-US" sz="2000" baseline="-25000" dirty="0" smtClean="0"/>
              <a:t>L</a:t>
            </a:r>
            <a:r>
              <a:rPr lang="en-US" sz="2000" dirty="0" smtClean="0"/>
              <a:t>), (C</a:t>
            </a:r>
            <a:r>
              <a:rPr lang="en-US" sz="2000" baseline="-25000" dirty="0" smtClean="0"/>
              <a:t>H</a:t>
            </a:r>
            <a:r>
              <a:rPr lang="en-US" sz="2000" dirty="0" smtClean="0"/>
              <a:t>, C</a:t>
            </a:r>
            <a:r>
              <a:rPr lang="en-US" sz="2000" baseline="-25000" dirty="0" smtClean="0"/>
              <a:t>L</a:t>
            </a:r>
            <a:r>
              <a:rPr lang="en-US" sz="2000" dirty="0" smtClean="0"/>
              <a:t>), we’ll stick with (P</a:t>
            </a:r>
            <a:r>
              <a:rPr lang="en-US" sz="2000" baseline="-25000" dirty="0" smtClean="0"/>
              <a:t>L</a:t>
            </a:r>
            <a:r>
              <a:rPr lang="en-US" sz="2000" dirty="0" smtClean="0"/>
              <a:t>, P</a:t>
            </a:r>
            <a:r>
              <a:rPr lang="en-US" sz="2000" baseline="-25000" dirty="0" smtClean="0"/>
              <a:t>R</a:t>
            </a:r>
            <a:r>
              <a:rPr lang="en-US" sz="2000" dirty="0" smtClean="0"/>
              <a:t>), (C</a:t>
            </a:r>
            <a:r>
              <a:rPr lang="en-US" sz="2000" baseline="-25000" dirty="0" smtClean="0"/>
              <a:t>L</a:t>
            </a:r>
            <a:r>
              <a:rPr lang="en-US" sz="2000" dirty="0" smtClean="0"/>
              <a:t>, C</a:t>
            </a:r>
            <a:r>
              <a:rPr lang="en-US" sz="2000" baseline="-25000" dirty="0" smtClean="0"/>
              <a:t>R</a:t>
            </a:r>
            <a:r>
              <a:rPr lang="en-US" sz="2000" dirty="0" smtClean="0"/>
              <a:t>).</a:t>
            </a:r>
          </a:p>
        </p:txBody>
      </p:sp>
      <p:sp>
        <p:nvSpPr>
          <p:cNvPr id="122886" name="Oval 4"/>
          <p:cNvSpPr>
            <a:spLocks noChangeArrowheads="1"/>
          </p:cNvSpPr>
          <p:nvPr/>
        </p:nvSpPr>
        <p:spPr bwMode="auto">
          <a:xfrm>
            <a:off x="5105400" y="1524000"/>
            <a:ext cx="3352800" cy="609600"/>
          </a:xfrm>
          <a:prstGeom prst="ellipse">
            <a:avLst/>
          </a:prstGeom>
          <a:noFill/>
          <a:ln w="12700" cap="sq" algn="ctr">
            <a:solidFill>
              <a:schemeClr val="tx1"/>
            </a:solidFill>
            <a:round/>
            <a:headEnd/>
            <a:tailEnd/>
          </a:ln>
        </p:spPr>
        <p:txBody>
          <a:bodyPr anchor="ctr">
            <a:spAutoFit/>
          </a:bodyPr>
          <a:lstStyle/>
          <a:p>
            <a:endParaRPr lang="en-US"/>
          </a:p>
        </p:txBody>
      </p:sp>
      <p:sp>
        <p:nvSpPr>
          <p:cNvPr id="122887" name="Oval 5"/>
          <p:cNvSpPr>
            <a:spLocks noChangeArrowheads="1"/>
          </p:cNvSpPr>
          <p:nvPr/>
        </p:nvSpPr>
        <p:spPr bwMode="auto">
          <a:xfrm>
            <a:off x="5181600" y="5638800"/>
            <a:ext cx="3505200" cy="609600"/>
          </a:xfrm>
          <a:prstGeom prst="ellipse">
            <a:avLst/>
          </a:prstGeom>
          <a:noFill/>
          <a:ln w="12700" cap="sq" algn="ctr">
            <a:solidFill>
              <a:schemeClr val="tx1"/>
            </a:solidFill>
            <a:round/>
            <a:headEnd/>
            <a:tailEnd/>
          </a:ln>
        </p:spPr>
        <p:txBody>
          <a:bodyPr anchor="ctr">
            <a:spAutoFit/>
          </a:bodyPr>
          <a:lstStyle/>
          <a:p>
            <a:endParaRPr lang="en-US"/>
          </a:p>
        </p:txBody>
      </p:sp>
      <p:sp>
        <p:nvSpPr>
          <p:cNvPr id="122888" name="Rectangle 6"/>
          <p:cNvSpPr>
            <a:spLocks noChangeArrowheads="1"/>
          </p:cNvSpPr>
          <p:nvPr/>
        </p:nvSpPr>
        <p:spPr bwMode="auto">
          <a:xfrm>
            <a:off x="6477000" y="2667000"/>
            <a:ext cx="685800" cy="381000"/>
          </a:xfrm>
          <a:prstGeom prst="rect">
            <a:avLst/>
          </a:prstGeom>
          <a:noFill/>
          <a:ln w="12700" cap="sq" algn="ctr">
            <a:solidFill>
              <a:schemeClr val="tx1"/>
            </a:solidFill>
            <a:miter lim="800000"/>
            <a:headEnd/>
            <a:tailEnd/>
          </a:ln>
        </p:spPr>
        <p:txBody>
          <a:bodyPr anchor="ctr">
            <a:spAutoFit/>
          </a:bodyPr>
          <a:lstStyle/>
          <a:p>
            <a:endParaRPr lang="en-US"/>
          </a:p>
        </p:txBody>
      </p:sp>
      <p:sp>
        <p:nvSpPr>
          <p:cNvPr id="122889" name="Text Box 7"/>
          <p:cNvSpPr txBox="1">
            <a:spLocks noChangeArrowheads="1"/>
          </p:cNvSpPr>
          <p:nvPr/>
        </p:nvSpPr>
        <p:spPr bwMode="auto">
          <a:xfrm>
            <a:off x="4876800" y="2590800"/>
            <a:ext cx="411163" cy="457200"/>
          </a:xfrm>
          <a:prstGeom prst="rect">
            <a:avLst/>
          </a:prstGeom>
          <a:noFill/>
          <a:ln w="12700" cap="sq" algn="ctr">
            <a:noFill/>
            <a:miter lim="800000"/>
            <a:headEnd/>
            <a:tailEnd/>
          </a:ln>
        </p:spPr>
        <p:txBody>
          <a:bodyPr>
            <a:spAutoFit/>
          </a:bodyPr>
          <a:lstStyle/>
          <a:p>
            <a:pPr algn="ctr"/>
            <a:r>
              <a:rPr kumimoji="1" lang="en-US" sz="2400" dirty="0">
                <a:latin typeface="Math1Mono"/>
              </a:rPr>
              <a:t>Å</a:t>
            </a:r>
          </a:p>
        </p:txBody>
      </p:sp>
      <p:sp>
        <p:nvSpPr>
          <p:cNvPr id="122890" name="Line 8"/>
          <p:cNvSpPr>
            <a:spLocks noChangeShapeType="1"/>
          </p:cNvSpPr>
          <p:nvPr/>
        </p:nvSpPr>
        <p:spPr bwMode="auto">
          <a:xfrm flipH="1">
            <a:off x="5181600" y="2819400"/>
            <a:ext cx="1295400" cy="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2891" name="Text Box 9"/>
          <p:cNvSpPr txBox="1">
            <a:spLocks noChangeArrowheads="1"/>
          </p:cNvSpPr>
          <p:nvPr/>
        </p:nvSpPr>
        <p:spPr bwMode="auto">
          <a:xfrm>
            <a:off x="6442075" y="1676400"/>
            <a:ext cx="746125" cy="366713"/>
          </a:xfrm>
          <a:prstGeom prst="rect">
            <a:avLst/>
          </a:prstGeom>
          <a:noFill/>
          <a:ln w="12700" cap="sq" algn="ctr">
            <a:noFill/>
            <a:miter lim="800000"/>
            <a:headEnd/>
            <a:tailEnd/>
          </a:ln>
        </p:spPr>
        <p:txBody>
          <a:bodyPr wrap="none">
            <a:spAutoFit/>
          </a:bodyPr>
          <a:lstStyle/>
          <a:p>
            <a:pPr algn="ctr"/>
            <a:r>
              <a:rPr lang="en-US" sz="1800">
                <a:latin typeface="Arial" pitchFamily="34" charset="0"/>
              </a:rPr>
              <a:t>P</a:t>
            </a:r>
            <a:r>
              <a:rPr lang="en-US" sz="1800" baseline="-25000">
                <a:latin typeface="Arial" pitchFamily="34" charset="0"/>
              </a:rPr>
              <a:t>L</a:t>
            </a:r>
            <a:r>
              <a:rPr lang="en-US" sz="1800">
                <a:latin typeface="Arial" pitchFamily="34" charset="0"/>
              </a:rPr>
              <a:t> P</a:t>
            </a:r>
            <a:r>
              <a:rPr lang="en-US" sz="1800" baseline="-25000">
                <a:latin typeface="Arial" pitchFamily="34" charset="0"/>
              </a:rPr>
              <a:t>R</a:t>
            </a:r>
          </a:p>
        </p:txBody>
      </p:sp>
      <p:sp>
        <p:nvSpPr>
          <p:cNvPr id="122892" name="Text Box 10"/>
          <p:cNvSpPr txBox="1">
            <a:spLocks noChangeArrowheads="1"/>
          </p:cNvSpPr>
          <p:nvPr/>
        </p:nvSpPr>
        <p:spPr bwMode="auto">
          <a:xfrm>
            <a:off x="6581775" y="5791200"/>
            <a:ext cx="771525" cy="366713"/>
          </a:xfrm>
          <a:prstGeom prst="rect">
            <a:avLst/>
          </a:prstGeom>
          <a:noFill/>
          <a:ln w="12700" cap="sq" algn="ctr">
            <a:noFill/>
            <a:miter lim="800000"/>
            <a:headEnd/>
            <a:tailEnd/>
          </a:ln>
        </p:spPr>
        <p:txBody>
          <a:bodyPr wrap="none">
            <a:spAutoFit/>
          </a:bodyPr>
          <a:lstStyle/>
          <a:p>
            <a:pPr algn="ctr"/>
            <a:r>
              <a:rPr lang="en-US" sz="1800">
                <a:latin typeface="Arial" pitchFamily="34" charset="0"/>
              </a:rPr>
              <a:t>C</a:t>
            </a:r>
            <a:r>
              <a:rPr lang="en-US" sz="1800" baseline="-25000">
                <a:latin typeface="Arial" pitchFamily="34" charset="0"/>
              </a:rPr>
              <a:t>L</a:t>
            </a:r>
            <a:r>
              <a:rPr lang="en-US" sz="1800">
                <a:latin typeface="Arial" pitchFamily="34" charset="0"/>
              </a:rPr>
              <a:t> C</a:t>
            </a:r>
            <a:r>
              <a:rPr lang="en-US" sz="1800" baseline="-25000">
                <a:latin typeface="Arial" pitchFamily="34" charset="0"/>
              </a:rPr>
              <a:t>R</a:t>
            </a:r>
          </a:p>
        </p:txBody>
      </p:sp>
      <p:sp>
        <p:nvSpPr>
          <p:cNvPr id="122893" name="Line 11"/>
          <p:cNvSpPr>
            <a:spLocks noChangeShapeType="1"/>
          </p:cNvSpPr>
          <p:nvPr/>
        </p:nvSpPr>
        <p:spPr bwMode="auto">
          <a:xfrm flipH="1">
            <a:off x="7162800" y="2819400"/>
            <a:ext cx="1295400" cy="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2894" name="Text Box 12"/>
          <p:cNvSpPr txBox="1">
            <a:spLocks noChangeArrowheads="1"/>
          </p:cNvSpPr>
          <p:nvPr/>
        </p:nvSpPr>
        <p:spPr bwMode="auto">
          <a:xfrm>
            <a:off x="6705600" y="2667000"/>
            <a:ext cx="323850" cy="366713"/>
          </a:xfrm>
          <a:prstGeom prst="rect">
            <a:avLst/>
          </a:prstGeom>
          <a:noFill/>
          <a:ln w="12700" cap="sq" algn="ctr">
            <a:noFill/>
            <a:miter lim="800000"/>
            <a:headEnd/>
            <a:tailEnd/>
          </a:ln>
        </p:spPr>
        <p:txBody>
          <a:bodyPr wrap="none">
            <a:spAutoFit/>
          </a:bodyPr>
          <a:lstStyle/>
          <a:p>
            <a:pPr algn="ctr"/>
            <a:r>
              <a:rPr lang="en-US" sz="1800">
                <a:latin typeface="Arial" pitchFamily="34" charset="0"/>
              </a:rPr>
              <a:t>F</a:t>
            </a:r>
          </a:p>
        </p:txBody>
      </p:sp>
      <p:sp>
        <p:nvSpPr>
          <p:cNvPr id="122895" name="Text Box 13"/>
          <p:cNvSpPr txBox="1">
            <a:spLocks noChangeArrowheads="1"/>
          </p:cNvSpPr>
          <p:nvPr/>
        </p:nvSpPr>
        <p:spPr bwMode="auto">
          <a:xfrm>
            <a:off x="7543800" y="2514600"/>
            <a:ext cx="366713" cy="304800"/>
          </a:xfrm>
          <a:prstGeom prst="rect">
            <a:avLst/>
          </a:prstGeom>
          <a:noFill/>
          <a:ln w="12700" cap="sq" algn="ctr">
            <a:noFill/>
            <a:miter lim="800000"/>
            <a:headEnd/>
            <a:tailEnd/>
          </a:ln>
        </p:spPr>
        <p:txBody>
          <a:bodyPr wrap="none">
            <a:spAutoFit/>
          </a:bodyPr>
          <a:lstStyle/>
          <a:p>
            <a:pPr algn="ctr"/>
            <a:r>
              <a:rPr lang="en-US" sz="1400">
                <a:latin typeface="Arial" pitchFamily="34" charset="0"/>
              </a:rPr>
              <a:t>X</a:t>
            </a:r>
            <a:r>
              <a:rPr lang="en-US" sz="1400" baseline="-25000">
                <a:latin typeface="Arial" pitchFamily="34" charset="0"/>
              </a:rPr>
              <a:t>1</a:t>
            </a:r>
          </a:p>
        </p:txBody>
      </p:sp>
      <p:sp>
        <p:nvSpPr>
          <p:cNvPr id="122896" name="Line 14"/>
          <p:cNvSpPr>
            <a:spLocks noChangeShapeType="1"/>
          </p:cNvSpPr>
          <p:nvPr/>
        </p:nvSpPr>
        <p:spPr bwMode="auto">
          <a:xfrm>
            <a:off x="6858000" y="2133600"/>
            <a:ext cx="0" cy="3048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2897" name="Line 15"/>
          <p:cNvSpPr>
            <a:spLocks noChangeShapeType="1"/>
          </p:cNvSpPr>
          <p:nvPr/>
        </p:nvSpPr>
        <p:spPr bwMode="auto">
          <a:xfrm>
            <a:off x="5105400" y="2438400"/>
            <a:ext cx="3352800" cy="0"/>
          </a:xfrm>
          <a:prstGeom prst="line">
            <a:avLst/>
          </a:prstGeom>
          <a:noFill/>
          <a:ln w="12700" cap="sq">
            <a:solidFill>
              <a:schemeClr val="tx1"/>
            </a:solidFill>
            <a:round/>
            <a:headEnd/>
            <a:tailEnd/>
          </a:ln>
        </p:spPr>
        <p:txBody>
          <a:bodyPr anchor="ctr">
            <a:spAutoFit/>
          </a:bodyPr>
          <a:lstStyle/>
          <a:p>
            <a:endParaRPr lang="en-US"/>
          </a:p>
        </p:txBody>
      </p:sp>
      <p:sp>
        <p:nvSpPr>
          <p:cNvPr id="122898" name="Line 16"/>
          <p:cNvSpPr>
            <a:spLocks noChangeShapeType="1"/>
          </p:cNvSpPr>
          <p:nvPr/>
        </p:nvSpPr>
        <p:spPr bwMode="auto">
          <a:xfrm>
            <a:off x="5105400" y="5334000"/>
            <a:ext cx="3352800" cy="0"/>
          </a:xfrm>
          <a:prstGeom prst="line">
            <a:avLst/>
          </a:prstGeom>
          <a:noFill/>
          <a:ln w="12700" cap="sq">
            <a:solidFill>
              <a:schemeClr val="tx1"/>
            </a:solidFill>
            <a:round/>
            <a:headEnd/>
            <a:tailEnd/>
          </a:ln>
        </p:spPr>
        <p:txBody>
          <a:bodyPr anchor="ctr">
            <a:spAutoFit/>
          </a:bodyPr>
          <a:lstStyle/>
          <a:p>
            <a:endParaRPr lang="en-US"/>
          </a:p>
        </p:txBody>
      </p:sp>
      <p:sp>
        <p:nvSpPr>
          <p:cNvPr id="122899" name="Line 17"/>
          <p:cNvSpPr>
            <a:spLocks noChangeShapeType="1"/>
          </p:cNvSpPr>
          <p:nvPr/>
        </p:nvSpPr>
        <p:spPr bwMode="auto">
          <a:xfrm>
            <a:off x="6858000" y="5334000"/>
            <a:ext cx="0" cy="3048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2900" name="Line 18"/>
          <p:cNvSpPr>
            <a:spLocks noChangeShapeType="1"/>
          </p:cNvSpPr>
          <p:nvPr/>
        </p:nvSpPr>
        <p:spPr bwMode="auto">
          <a:xfrm>
            <a:off x="5105400" y="2438400"/>
            <a:ext cx="0" cy="3048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2901" name="Line 19"/>
          <p:cNvSpPr>
            <a:spLocks noChangeShapeType="1"/>
          </p:cNvSpPr>
          <p:nvPr/>
        </p:nvSpPr>
        <p:spPr bwMode="auto">
          <a:xfrm>
            <a:off x="8458200" y="2438400"/>
            <a:ext cx="0" cy="3810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2902" name="Line 20"/>
          <p:cNvSpPr>
            <a:spLocks noChangeShapeType="1"/>
          </p:cNvSpPr>
          <p:nvPr/>
        </p:nvSpPr>
        <p:spPr bwMode="auto">
          <a:xfrm>
            <a:off x="5105400" y="2971800"/>
            <a:ext cx="0" cy="2286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2903" name="Line 21"/>
          <p:cNvSpPr>
            <a:spLocks noChangeShapeType="1"/>
          </p:cNvSpPr>
          <p:nvPr/>
        </p:nvSpPr>
        <p:spPr bwMode="auto">
          <a:xfrm>
            <a:off x="8458200" y="2819400"/>
            <a:ext cx="0" cy="3048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2904" name="Rectangle 22"/>
          <p:cNvSpPr>
            <a:spLocks noChangeArrowheads="1"/>
          </p:cNvSpPr>
          <p:nvPr/>
        </p:nvSpPr>
        <p:spPr bwMode="auto">
          <a:xfrm>
            <a:off x="6477000" y="3733800"/>
            <a:ext cx="685800" cy="381000"/>
          </a:xfrm>
          <a:prstGeom prst="rect">
            <a:avLst/>
          </a:prstGeom>
          <a:noFill/>
          <a:ln w="12700" cap="sq" algn="ctr">
            <a:solidFill>
              <a:schemeClr val="tx1"/>
            </a:solidFill>
            <a:miter lim="800000"/>
            <a:headEnd/>
            <a:tailEnd/>
          </a:ln>
        </p:spPr>
        <p:txBody>
          <a:bodyPr anchor="ctr">
            <a:spAutoFit/>
          </a:bodyPr>
          <a:lstStyle/>
          <a:p>
            <a:endParaRPr lang="en-US"/>
          </a:p>
        </p:txBody>
      </p:sp>
      <p:sp>
        <p:nvSpPr>
          <p:cNvPr id="122905" name="Line 23"/>
          <p:cNvSpPr>
            <a:spLocks noChangeShapeType="1"/>
          </p:cNvSpPr>
          <p:nvPr/>
        </p:nvSpPr>
        <p:spPr bwMode="auto">
          <a:xfrm flipH="1">
            <a:off x="5181600" y="3886200"/>
            <a:ext cx="1295400" cy="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2906" name="Line 24"/>
          <p:cNvSpPr>
            <a:spLocks noChangeShapeType="1"/>
          </p:cNvSpPr>
          <p:nvPr/>
        </p:nvSpPr>
        <p:spPr bwMode="auto">
          <a:xfrm flipH="1">
            <a:off x="7162800" y="3886200"/>
            <a:ext cx="1295400" cy="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2907" name="Text Box 25"/>
          <p:cNvSpPr txBox="1">
            <a:spLocks noChangeArrowheads="1"/>
          </p:cNvSpPr>
          <p:nvPr/>
        </p:nvSpPr>
        <p:spPr bwMode="auto">
          <a:xfrm>
            <a:off x="6705600" y="3733800"/>
            <a:ext cx="323850" cy="366713"/>
          </a:xfrm>
          <a:prstGeom prst="rect">
            <a:avLst/>
          </a:prstGeom>
          <a:noFill/>
          <a:ln w="12700" cap="sq" algn="ctr">
            <a:noFill/>
            <a:miter lim="800000"/>
            <a:headEnd/>
            <a:tailEnd/>
          </a:ln>
        </p:spPr>
        <p:txBody>
          <a:bodyPr wrap="none">
            <a:spAutoFit/>
          </a:bodyPr>
          <a:lstStyle/>
          <a:p>
            <a:pPr algn="ctr"/>
            <a:r>
              <a:rPr lang="en-US" sz="1800">
                <a:latin typeface="Arial" pitchFamily="34" charset="0"/>
              </a:rPr>
              <a:t>F</a:t>
            </a:r>
          </a:p>
        </p:txBody>
      </p:sp>
      <p:sp>
        <p:nvSpPr>
          <p:cNvPr id="122908" name="Text Box 26"/>
          <p:cNvSpPr txBox="1">
            <a:spLocks noChangeArrowheads="1"/>
          </p:cNvSpPr>
          <p:nvPr/>
        </p:nvSpPr>
        <p:spPr bwMode="auto">
          <a:xfrm>
            <a:off x="7580313" y="3505200"/>
            <a:ext cx="366712" cy="304800"/>
          </a:xfrm>
          <a:prstGeom prst="rect">
            <a:avLst/>
          </a:prstGeom>
          <a:noFill/>
          <a:ln w="12700" cap="sq" algn="ctr">
            <a:noFill/>
            <a:miter lim="800000"/>
            <a:headEnd/>
            <a:tailEnd/>
          </a:ln>
        </p:spPr>
        <p:txBody>
          <a:bodyPr wrap="none">
            <a:spAutoFit/>
          </a:bodyPr>
          <a:lstStyle/>
          <a:p>
            <a:pPr algn="ctr"/>
            <a:r>
              <a:rPr lang="en-US" sz="1400">
                <a:latin typeface="Arial" pitchFamily="34" charset="0"/>
              </a:rPr>
              <a:t>X</a:t>
            </a:r>
            <a:r>
              <a:rPr lang="en-US" sz="1400" baseline="-25000">
                <a:latin typeface="Arial" pitchFamily="34" charset="0"/>
              </a:rPr>
              <a:t>2</a:t>
            </a:r>
          </a:p>
        </p:txBody>
      </p:sp>
      <p:sp>
        <p:nvSpPr>
          <p:cNvPr id="122909" name="Line 27"/>
          <p:cNvSpPr>
            <a:spLocks noChangeShapeType="1"/>
          </p:cNvSpPr>
          <p:nvPr/>
        </p:nvSpPr>
        <p:spPr bwMode="auto">
          <a:xfrm>
            <a:off x="5105400" y="3581400"/>
            <a:ext cx="0" cy="2286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2910" name="Line 28"/>
          <p:cNvSpPr>
            <a:spLocks noChangeShapeType="1"/>
          </p:cNvSpPr>
          <p:nvPr/>
        </p:nvSpPr>
        <p:spPr bwMode="auto">
          <a:xfrm flipH="1">
            <a:off x="8458200" y="3505200"/>
            <a:ext cx="0" cy="3810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2911" name="Line 29"/>
          <p:cNvSpPr>
            <a:spLocks noChangeShapeType="1"/>
          </p:cNvSpPr>
          <p:nvPr/>
        </p:nvSpPr>
        <p:spPr bwMode="auto">
          <a:xfrm>
            <a:off x="5105400" y="4038600"/>
            <a:ext cx="0" cy="2286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2912" name="Line 30"/>
          <p:cNvSpPr>
            <a:spLocks noChangeShapeType="1"/>
          </p:cNvSpPr>
          <p:nvPr/>
        </p:nvSpPr>
        <p:spPr bwMode="auto">
          <a:xfrm>
            <a:off x="8458200" y="3886200"/>
            <a:ext cx="0" cy="3048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2913" name="Text Box 31"/>
          <p:cNvSpPr txBox="1">
            <a:spLocks noChangeArrowheads="1"/>
          </p:cNvSpPr>
          <p:nvPr/>
        </p:nvSpPr>
        <p:spPr bwMode="auto">
          <a:xfrm>
            <a:off x="4876800" y="3657600"/>
            <a:ext cx="411163" cy="457200"/>
          </a:xfrm>
          <a:prstGeom prst="rect">
            <a:avLst/>
          </a:prstGeom>
          <a:noFill/>
          <a:ln w="12700" cap="sq" algn="ctr">
            <a:noFill/>
            <a:miter lim="800000"/>
            <a:headEnd/>
            <a:tailEnd/>
          </a:ln>
        </p:spPr>
        <p:txBody>
          <a:bodyPr>
            <a:spAutoFit/>
          </a:bodyPr>
          <a:lstStyle/>
          <a:p>
            <a:pPr algn="ctr"/>
            <a:r>
              <a:rPr kumimoji="1" lang="en-US" sz="2400" dirty="0">
                <a:latin typeface="Math1Mono"/>
              </a:rPr>
              <a:t>Å</a:t>
            </a:r>
          </a:p>
        </p:txBody>
      </p:sp>
      <p:sp>
        <p:nvSpPr>
          <p:cNvPr id="122914" name="Line 32"/>
          <p:cNvSpPr>
            <a:spLocks noChangeShapeType="1"/>
          </p:cNvSpPr>
          <p:nvPr/>
        </p:nvSpPr>
        <p:spPr bwMode="auto">
          <a:xfrm flipH="1">
            <a:off x="5105400" y="3124200"/>
            <a:ext cx="3352800" cy="4572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2915" name="Line 33"/>
          <p:cNvSpPr>
            <a:spLocks noChangeShapeType="1"/>
          </p:cNvSpPr>
          <p:nvPr/>
        </p:nvSpPr>
        <p:spPr bwMode="auto">
          <a:xfrm>
            <a:off x="5105400" y="3200400"/>
            <a:ext cx="3352800" cy="3048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2916" name="Rectangle 34"/>
          <p:cNvSpPr>
            <a:spLocks noChangeArrowheads="1"/>
          </p:cNvSpPr>
          <p:nvPr/>
        </p:nvSpPr>
        <p:spPr bwMode="auto">
          <a:xfrm>
            <a:off x="6477000" y="4724400"/>
            <a:ext cx="685800" cy="381000"/>
          </a:xfrm>
          <a:prstGeom prst="rect">
            <a:avLst/>
          </a:prstGeom>
          <a:noFill/>
          <a:ln w="12700" cap="sq" algn="ctr">
            <a:solidFill>
              <a:schemeClr val="tx1"/>
            </a:solidFill>
            <a:miter lim="800000"/>
            <a:headEnd/>
            <a:tailEnd/>
          </a:ln>
        </p:spPr>
        <p:txBody>
          <a:bodyPr anchor="ctr">
            <a:spAutoFit/>
          </a:bodyPr>
          <a:lstStyle/>
          <a:p>
            <a:endParaRPr lang="en-US"/>
          </a:p>
        </p:txBody>
      </p:sp>
      <p:sp>
        <p:nvSpPr>
          <p:cNvPr id="122917" name="Line 35"/>
          <p:cNvSpPr>
            <a:spLocks noChangeShapeType="1"/>
          </p:cNvSpPr>
          <p:nvPr/>
        </p:nvSpPr>
        <p:spPr bwMode="auto">
          <a:xfrm flipH="1">
            <a:off x="5181600" y="4876800"/>
            <a:ext cx="1295400" cy="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2918" name="Line 36"/>
          <p:cNvSpPr>
            <a:spLocks noChangeShapeType="1"/>
          </p:cNvSpPr>
          <p:nvPr/>
        </p:nvSpPr>
        <p:spPr bwMode="auto">
          <a:xfrm flipH="1">
            <a:off x="7162800" y="4876800"/>
            <a:ext cx="1295400" cy="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2919" name="Text Box 37"/>
          <p:cNvSpPr txBox="1">
            <a:spLocks noChangeArrowheads="1"/>
          </p:cNvSpPr>
          <p:nvPr/>
        </p:nvSpPr>
        <p:spPr bwMode="auto">
          <a:xfrm>
            <a:off x="6705600" y="4724400"/>
            <a:ext cx="323850" cy="366713"/>
          </a:xfrm>
          <a:prstGeom prst="rect">
            <a:avLst/>
          </a:prstGeom>
          <a:noFill/>
          <a:ln w="12700" cap="sq" algn="ctr">
            <a:noFill/>
            <a:miter lim="800000"/>
            <a:headEnd/>
            <a:tailEnd/>
          </a:ln>
        </p:spPr>
        <p:txBody>
          <a:bodyPr wrap="none">
            <a:spAutoFit/>
          </a:bodyPr>
          <a:lstStyle/>
          <a:p>
            <a:pPr algn="ctr"/>
            <a:r>
              <a:rPr lang="en-US" sz="1800">
                <a:latin typeface="Arial" pitchFamily="34" charset="0"/>
              </a:rPr>
              <a:t>F</a:t>
            </a:r>
          </a:p>
        </p:txBody>
      </p:sp>
      <p:sp>
        <p:nvSpPr>
          <p:cNvPr id="122920" name="Text Box 38"/>
          <p:cNvSpPr txBox="1">
            <a:spLocks noChangeArrowheads="1"/>
          </p:cNvSpPr>
          <p:nvPr/>
        </p:nvSpPr>
        <p:spPr bwMode="auto">
          <a:xfrm>
            <a:off x="7580313" y="4495800"/>
            <a:ext cx="366712" cy="304800"/>
          </a:xfrm>
          <a:prstGeom prst="rect">
            <a:avLst/>
          </a:prstGeom>
          <a:noFill/>
          <a:ln w="12700" cap="sq" algn="ctr">
            <a:noFill/>
            <a:miter lim="800000"/>
            <a:headEnd/>
            <a:tailEnd/>
          </a:ln>
        </p:spPr>
        <p:txBody>
          <a:bodyPr wrap="none">
            <a:spAutoFit/>
          </a:bodyPr>
          <a:lstStyle/>
          <a:p>
            <a:pPr algn="ctr"/>
            <a:r>
              <a:rPr lang="en-US" sz="1400">
                <a:latin typeface="Arial" pitchFamily="34" charset="0"/>
              </a:rPr>
              <a:t>X</a:t>
            </a:r>
            <a:r>
              <a:rPr lang="en-US" sz="1400" baseline="-25000">
                <a:latin typeface="Arial" pitchFamily="34" charset="0"/>
              </a:rPr>
              <a:t>3</a:t>
            </a:r>
          </a:p>
        </p:txBody>
      </p:sp>
      <p:sp>
        <p:nvSpPr>
          <p:cNvPr id="122921" name="Line 39"/>
          <p:cNvSpPr>
            <a:spLocks noChangeShapeType="1"/>
          </p:cNvSpPr>
          <p:nvPr/>
        </p:nvSpPr>
        <p:spPr bwMode="auto">
          <a:xfrm>
            <a:off x="5105400" y="4572000"/>
            <a:ext cx="0" cy="1524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2922" name="Line 40"/>
          <p:cNvSpPr>
            <a:spLocks noChangeShapeType="1"/>
          </p:cNvSpPr>
          <p:nvPr/>
        </p:nvSpPr>
        <p:spPr bwMode="auto">
          <a:xfrm flipH="1">
            <a:off x="8458200" y="4495800"/>
            <a:ext cx="0" cy="3810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2923" name="Line 41"/>
          <p:cNvSpPr>
            <a:spLocks noChangeShapeType="1"/>
          </p:cNvSpPr>
          <p:nvPr/>
        </p:nvSpPr>
        <p:spPr bwMode="auto">
          <a:xfrm>
            <a:off x="5105400" y="4953000"/>
            <a:ext cx="0" cy="3810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2924" name="Line 42"/>
          <p:cNvSpPr>
            <a:spLocks noChangeShapeType="1"/>
          </p:cNvSpPr>
          <p:nvPr/>
        </p:nvSpPr>
        <p:spPr bwMode="auto">
          <a:xfrm>
            <a:off x="8458200" y="4876800"/>
            <a:ext cx="0" cy="4572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2925" name="Text Box 43"/>
          <p:cNvSpPr txBox="1">
            <a:spLocks noChangeArrowheads="1"/>
          </p:cNvSpPr>
          <p:nvPr/>
        </p:nvSpPr>
        <p:spPr bwMode="auto">
          <a:xfrm>
            <a:off x="4922838" y="4572000"/>
            <a:ext cx="411162" cy="457200"/>
          </a:xfrm>
          <a:prstGeom prst="rect">
            <a:avLst/>
          </a:prstGeom>
          <a:noFill/>
          <a:ln w="12700" cap="sq" algn="ctr">
            <a:noFill/>
            <a:miter lim="800000"/>
            <a:headEnd/>
            <a:tailEnd/>
          </a:ln>
        </p:spPr>
        <p:txBody>
          <a:bodyPr>
            <a:spAutoFit/>
          </a:bodyPr>
          <a:lstStyle/>
          <a:p>
            <a:pPr algn="ctr"/>
            <a:r>
              <a:rPr kumimoji="1" lang="en-US" sz="2400" dirty="0">
                <a:latin typeface="Math1Mono"/>
              </a:rPr>
              <a:t>Å</a:t>
            </a:r>
          </a:p>
        </p:txBody>
      </p:sp>
      <p:sp>
        <p:nvSpPr>
          <p:cNvPr id="122926" name="Line 44"/>
          <p:cNvSpPr>
            <a:spLocks noChangeShapeType="1"/>
          </p:cNvSpPr>
          <p:nvPr/>
        </p:nvSpPr>
        <p:spPr bwMode="auto">
          <a:xfrm flipH="1">
            <a:off x="5105400" y="4191000"/>
            <a:ext cx="3352800" cy="3810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2927" name="Line 45"/>
          <p:cNvSpPr>
            <a:spLocks noChangeShapeType="1"/>
          </p:cNvSpPr>
          <p:nvPr/>
        </p:nvSpPr>
        <p:spPr bwMode="auto">
          <a:xfrm>
            <a:off x="5105400" y="4267200"/>
            <a:ext cx="3352800" cy="2286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2928" name="Line 46"/>
          <p:cNvSpPr>
            <a:spLocks noChangeShapeType="1"/>
          </p:cNvSpPr>
          <p:nvPr/>
        </p:nvSpPr>
        <p:spPr bwMode="auto">
          <a:xfrm flipH="1">
            <a:off x="7162800" y="2971800"/>
            <a:ext cx="1447800" cy="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2929" name="Text Box 47"/>
          <p:cNvSpPr txBox="1">
            <a:spLocks noChangeArrowheads="1"/>
          </p:cNvSpPr>
          <p:nvPr/>
        </p:nvSpPr>
        <p:spPr bwMode="auto">
          <a:xfrm>
            <a:off x="8548688" y="2819400"/>
            <a:ext cx="519112" cy="307777"/>
          </a:xfrm>
          <a:prstGeom prst="rect">
            <a:avLst/>
          </a:prstGeom>
          <a:noFill/>
          <a:ln w="12700" cap="sq" algn="ctr">
            <a:noFill/>
            <a:miter lim="800000"/>
            <a:headEnd/>
            <a:tailEnd/>
          </a:ln>
        </p:spPr>
        <p:txBody>
          <a:bodyPr wrap="square">
            <a:spAutoFit/>
          </a:bodyPr>
          <a:lstStyle/>
          <a:p>
            <a:pPr algn="ctr"/>
            <a:r>
              <a:rPr lang="en-US" sz="1400" b="1" dirty="0">
                <a:latin typeface="Arial" pitchFamily="34" charset="0"/>
              </a:rPr>
              <a:t>k</a:t>
            </a:r>
            <a:r>
              <a:rPr lang="en-US" sz="1400" b="1" baseline="-25000" dirty="0">
                <a:latin typeface="Arial" pitchFamily="34" charset="0"/>
              </a:rPr>
              <a:t>1</a:t>
            </a:r>
          </a:p>
        </p:txBody>
      </p:sp>
      <p:sp>
        <p:nvSpPr>
          <p:cNvPr id="122930" name="Line 48"/>
          <p:cNvSpPr>
            <a:spLocks noChangeShapeType="1"/>
          </p:cNvSpPr>
          <p:nvPr/>
        </p:nvSpPr>
        <p:spPr bwMode="auto">
          <a:xfrm flipH="1">
            <a:off x="7162800" y="4038600"/>
            <a:ext cx="1447800" cy="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2931" name="Text Box 49"/>
          <p:cNvSpPr txBox="1">
            <a:spLocks noChangeArrowheads="1"/>
          </p:cNvSpPr>
          <p:nvPr/>
        </p:nvSpPr>
        <p:spPr bwMode="auto">
          <a:xfrm>
            <a:off x="8548688" y="3886200"/>
            <a:ext cx="519112" cy="304800"/>
          </a:xfrm>
          <a:prstGeom prst="rect">
            <a:avLst/>
          </a:prstGeom>
          <a:noFill/>
          <a:ln w="12700" cap="sq" algn="ctr">
            <a:noFill/>
            <a:miter lim="800000"/>
            <a:headEnd/>
            <a:tailEnd/>
          </a:ln>
        </p:spPr>
        <p:txBody>
          <a:bodyPr wrap="square">
            <a:spAutoFit/>
          </a:bodyPr>
          <a:lstStyle/>
          <a:p>
            <a:pPr algn="ctr"/>
            <a:r>
              <a:rPr lang="en-US" sz="1400" b="1" dirty="0">
                <a:latin typeface="Arial" pitchFamily="34" charset="0"/>
              </a:rPr>
              <a:t>k</a:t>
            </a:r>
            <a:r>
              <a:rPr lang="en-US" sz="1400" b="1" baseline="-25000" dirty="0">
                <a:latin typeface="Arial" pitchFamily="34" charset="0"/>
              </a:rPr>
              <a:t>2</a:t>
            </a:r>
          </a:p>
        </p:txBody>
      </p:sp>
      <p:sp>
        <p:nvSpPr>
          <p:cNvPr id="122932" name="Line 50"/>
          <p:cNvSpPr>
            <a:spLocks noChangeShapeType="1"/>
          </p:cNvSpPr>
          <p:nvPr/>
        </p:nvSpPr>
        <p:spPr bwMode="auto">
          <a:xfrm flipH="1">
            <a:off x="7162800" y="5029200"/>
            <a:ext cx="1447800" cy="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2933" name="Text Box 51"/>
          <p:cNvSpPr txBox="1">
            <a:spLocks noChangeArrowheads="1"/>
          </p:cNvSpPr>
          <p:nvPr/>
        </p:nvSpPr>
        <p:spPr bwMode="auto">
          <a:xfrm>
            <a:off x="8548688" y="4876800"/>
            <a:ext cx="519112" cy="304800"/>
          </a:xfrm>
          <a:prstGeom prst="rect">
            <a:avLst/>
          </a:prstGeom>
          <a:noFill/>
          <a:ln w="12700" cap="sq" algn="ctr">
            <a:noFill/>
            <a:miter lim="800000"/>
            <a:headEnd/>
            <a:tailEnd/>
          </a:ln>
        </p:spPr>
        <p:txBody>
          <a:bodyPr wrap="square">
            <a:spAutoFit/>
          </a:bodyPr>
          <a:lstStyle/>
          <a:p>
            <a:pPr algn="ctr"/>
            <a:r>
              <a:rPr lang="en-US" sz="1400" b="1" dirty="0">
                <a:latin typeface="Arial" pitchFamily="34" charset="0"/>
              </a:rPr>
              <a:t>k</a:t>
            </a:r>
            <a:r>
              <a:rPr lang="en-US" sz="1400" b="1" baseline="-25000" dirty="0">
                <a:latin typeface="Arial" pitchFamily="34" charset="0"/>
              </a:rPr>
              <a:t>3</a:t>
            </a:r>
          </a:p>
        </p:txBody>
      </p:sp>
      <p:sp>
        <p:nvSpPr>
          <p:cNvPr id="122934" name="Text Box 52"/>
          <p:cNvSpPr txBox="1">
            <a:spLocks noChangeArrowheads="1"/>
          </p:cNvSpPr>
          <p:nvPr/>
        </p:nvSpPr>
        <p:spPr bwMode="auto">
          <a:xfrm>
            <a:off x="5791200" y="2514600"/>
            <a:ext cx="366713" cy="304800"/>
          </a:xfrm>
          <a:prstGeom prst="rect">
            <a:avLst/>
          </a:prstGeom>
          <a:noFill/>
          <a:ln w="12700" cap="sq" algn="ctr">
            <a:noFill/>
            <a:miter lim="800000"/>
            <a:headEnd/>
            <a:tailEnd/>
          </a:ln>
        </p:spPr>
        <p:txBody>
          <a:bodyPr wrap="none">
            <a:spAutoFit/>
          </a:bodyPr>
          <a:lstStyle/>
          <a:p>
            <a:pPr algn="ctr"/>
            <a:r>
              <a:rPr lang="en-US" sz="1400">
                <a:latin typeface="Arial" pitchFamily="34" charset="0"/>
              </a:rPr>
              <a:t>Y</a:t>
            </a:r>
            <a:r>
              <a:rPr lang="en-US" sz="1400" baseline="-25000">
                <a:latin typeface="Arial" pitchFamily="34" charset="0"/>
              </a:rPr>
              <a:t>1</a:t>
            </a:r>
          </a:p>
        </p:txBody>
      </p:sp>
      <p:sp>
        <p:nvSpPr>
          <p:cNvPr id="122935" name="Text Box 53"/>
          <p:cNvSpPr txBox="1">
            <a:spLocks noChangeArrowheads="1"/>
          </p:cNvSpPr>
          <p:nvPr/>
        </p:nvSpPr>
        <p:spPr bwMode="auto">
          <a:xfrm>
            <a:off x="5715000" y="3505200"/>
            <a:ext cx="366713" cy="304800"/>
          </a:xfrm>
          <a:prstGeom prst="rect">
            <a:avLst/>
          </a:prstGeom>
          <a:noFill/>
          <a:ln w="12700" cap="sq" algn="ctr">
            <a:noFill/>
            <a:miter lim="800000"/>
            <a:headEnd/>
            <a:tailEnd/>
          </a:ln>
        </p:spPr>
        <p:txBody>
          <a:bodyPr wrap="none">
            <a:spAutoFit/>
          </a:bodyPr>
          <a:lstStyle/>
          <a:p>
            <a:pPr algn="ctr"/>
            <a:r>
              <a:rPr lang="en-US" sz="1400">
                <a:latin typeface="Arial" pitchFamily="34" charset="0"/>
              </a:rPr>
              <a:t>Y</a:t>
            </a:r>
            <a:r>
              <a:rPr lang="en-US" sz="1400" baseline="-25000">
                <a:latin typeface="Arial" pitchFamily="34" charset="0"/>
              </a:rPr>
              <a:t>2</a:t>
            </a:r>
          </a:p>
        </p:txBody>
      </p:sp>
      <p:sp>
        <p:nvSpPr>
          <p:cNvPr id="122936" name="Text Box 54"/>
          <p:cNvSpPr txBox="1">
            <a:spLocks noChangeArrowheads="1"/>
          </p:cNvSpPr>
          <p:nvPr/>
        </p:nvSpPr>
        <p:spPr bwMode="auto">
          <a:xfrm>
            <a:off x="5715000" y="4572000"/>
            <a:ext cx="457200" cy="304800"/>
          </a:xfrm>
          <a:prstGeom prst="rect">
            <a:avLst/>
          </a:prstGeom>
          <a:noFill/>
          <a:ln w="12700" cap="sq" algn="ctr">
            <a:noFill/>
            <a:miter lim="800000"/>
            <a:headEnd/>
            <a:tailEnd/>
          </a:ln>
        </p:spPr>
        <p:txBody>
          <a:bodyPr wrap="square">
            <a:spAutoFit/>
          </a:bodyPr>
          <a:lstStyle/>
          <a:p>
            <a:pPr algn="ctr"/>
            <a:r>
              <a:rPr lang="en-US" sz="1400" dirty="0">
                <a:latin typeface="Arial" pitchFamily="34" charset="0"/>
              </a:rPr>
              <a:t>Y</a:t>
            </a:r>
            <a:r>
              <a:rPr lang="en-US" sz="1400" baseline="-25000" dirty="0">
                <a:latin typeface="Arial" pitchFamily="34" charset="0"/>
              </a:rPr>
              <a:t>3</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xfrm>
            <a:off x="533400" y="6096000"/>
            <a:ext cx="1905000" cy="457200"/>
          </a:xfrm>
        </p:spPr>
        <p:txBody>
          <a:bodyPr/>
          <a:lstStyle/>
          <a:p>
            <a:pPr>
              <a:defRPr/>
            </a:pPr>
            <a:r>
              <a:rPr lang="en-US" smtClean="0"/>
              <a:t>JLM 20110204</a:t>
            </a:r>
            <a:endParaRPr lang="en-US" dirty="0"/>
          </a:p>
        </p:txBody>
      </p:sp>
      <p:sp>
        <p:nvSpPr>
          <p:cNvPr id="6" name="Slide Number Placeholder 5"/>
          <p:cNvSpPr>
            <a:spLocks noGrp="1"/>
          </p:cNvSpPr>
          <p:nvPr>
            <p:ph type="sldNum" sz="quarter" idx="12"/>
          </p:nvPr>
        </p:nvSpPr>
        <p:spPr/>
        <p:txBody>
          <a:bodyPr/>
          <a:lstStyle/>
          <a:p>
            <a:pPr>
              <a:defRPr/>
            </a:pPr>
            <a:fld id="{9B39C6C8-4A62-4243-B321-4EDA814F7980}" type="slidenum">
              <a:rPr lang="en-US" smtClean="0"/>
              <a:pPr>
                <a:defRPr/>
              </a:pPr>
              <a:t>4</a:t>
            </a:fld>
            <a:endParaRPr lang="en-US" smtClean="0"/>
          </a:p>
        </p:txBody>
      </p:sp>
      <p:sp>
        <p:nvSpPr>
          <p:cNvPr id="26628" name="Rectangle 2"/>
          <p:cNvSpPr>
            <a:spLocks noGrp="1" noChangeArrowheads="1"/>
          </p:cNvSpPr>
          <p:nvPr>
            <p:ph type="title"/>
          </p:nvPr>
        </p:nvSpPr>
        <p:spPr>
          <a:xfrm>
            <a:off x="685800" y="228600"/>
            <a:ext cx="7772400" cy="914400"/>
          </a:xfrm>
        </p:spPr>
        <p:txBody>
          <a:bodyPr/>
          <a:lstStyle/>
          <a:p>
            <a:r>
              <a:rPr lang="en-US" sz="3600" dirty="0" smtClean="0"/>
              <a:t>Computational strength of adversary</a:t>
            </a:r>
          </a:p>
        </p:txBody>
      </p:sp>
      <p:sp>
        <p:nvSpPr>
          <p:cNvPr id="26629" name="Rectangle 3"/>
          <p:cNvSpPr>
            <a:spLocks noGrp="1" noChangeArrowheads="1"/>
          </p:cNvSpPr>
          <p:nvPr>
            <p:ph type="body" idx="1"/>
          </p:nvPr>
        </p:nvSpPr>
        <p:spPr>
          <a:xfrm>
            <a:off x="304800" y="2057400"/>
            <a:ext cx="8534400" cy="3505200"/>
          </a:xfrm>
        </p:spPr>
        <p:txBody>
          <a:bodyPr/>
          <a:lstStyle/>
          <a:p>
            <a:r>
              <a:rPr lang="en-US" sz="2400" dirty="0" smtClean="0"/>
              <a:t>Infinite - Perfect Security</a:t>
            </a:r>
          </a:p>
          <a:p>
            <a:pPr lvl="1"/>
            <a:r>
              <a:rPr lang="en-US" sz="2000" dirty="0" smtClean="0"/>
              <a:t>Information Theoretic</a:t>
            </a:r>
          </a:p>
          <a:p>
            <a:pPr lvl="1"/>
            <a:r>
              <a:rPr lang="en-US" sz="2000" dirty="0" smtClean="0"/>
              <a:t>Doesn’t depend on computing resources or time available</a:t>
            </a:r>
          </a:p>
          <a:p>
            <a:r>
              <a:rPr lang="en-US" sz="2400" dirty="0" smtClean="0"/>
              <a:t>Polynomial</a:t>
            </a:r>
          </a:p>
          <a:p>
            <a:pPr lvl="1"/>
            <a:r>
              <a:rPr lang="en-US" sz="2000" dirty="0" smtClean="0"/>
              <a:t>Asymptotic measure of computing power</a:t>
            </a:r>
          </a:p>
          <a:p>
            <a:pPr lvl="1"/>
            <a:r>
              <a:rPr lang="en-US" sz="2000" dirty="0" smtClean="0"/>
              <a:t>Indicative but not dispositive</a:t>
            </a:r>
          </a:p>
          <a:p>
            <a:r>
              <a:rPr lang="en-US" sz="2400" dirty="0" smtClean="0"/>
              <a:t>Realistic</a:t>
            </a:r>
          </a:p>
          <a:p>
            <a:pPr lvl="1"/>
            <a:r>
              <a:rPr lang="en-US" sz="2000" dirty="0" smtClean="0"/>
              <a:t>The actual computing resources under known or suspected attacks.</a:t>
            </a:r>
          </a:p>
          <a:p>
            <a:pPr lvl="1"/>
            <a:r>
              <a:rPr lang="en-US" sz="2000" dirty="0" smtClean="0"/>
              <a:t>This is us, low brow.</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Date Placeholder 3"/>
          <p:cNvSpPr>
            <a:spLocks noGrp="1"/>
          </p:cNvSpPr>
          <p:nvPr>
            <p:ph type="dt" sz="quarter" idx="10"/>
          </p:nvPr>
        </p:nvSpPr>
        <p:spPr/>
        <p:txBody>
          <a:bodyPr/>
          <a:lstStyle/>
          <a:p>
            <a:pPr>
              <a:defRPr/>
            </a:pPr>
            <a:r>
              <a:rPr lang="en-US" smtClean="0"/>
              <a:t>JLM 20110204</a:t>
            </a:r>
            <a:endParaRPr lang="en-US" dirty="0"/>
          </a:p>
        </p:txBody>
      </p:sp>
      <p:sp>
        <p:nvSpPr>
          <p:cNvPr id="14" name="Slide Number Placeholder 5"/>
          <p:cNvSpPr>
            <a:spLocks noGrp="1"/>
          </p:cNvSpPr>
          <p:nvPr>
            <p:ph type="sldNum" sz="quarter" idx="12"/>
          </p:nvPr>
        </p:nvSpPr>
        <p:spPr/>
        <p:txBody>
          <a:bodyPr/>
          <a:lstStyle/>
          <a:p>
            <a:pPr>
              <a:defRPr/>
            </a:pPr>
            <a:fld id="{236C6D50-A277-4B23-BB6C-FEB64001D343}" type="slidenum">
              <a:rPr lang="en-US"/>
              <a:pPr>
                <a:defRPr/>
              </a:pPr>
              <a:t>40</a:t>
            </a:fld>
            <a:endParaRPr lang="en-US"/>
          </a:p>
        </p:txBody>
      </p:sp>
      <p:sp>
        <p:nvSpPr>
          <p:cNvPr id="123908" name="Rectangle 2"/>
          <p:cNvSpPr>
            <a:spLocks noGrp="1" noChangeArrowheads="1"/>
          </p:cNvSpPr>
          <p:nvPr>
            <p:ph type="title"/>
          </p:nvPr>
        </p:nvSpPr>
        <p:spPr>
          <a:xfrm>
            <a:off x="685800" y="0"/>
            <a:ext cx="7772400" cy="762000"/>
          </a:xfrm>
        </p:spPr>
        <p:txBody>
          <a:bodyPr/>
          <a:lstStyle/>
          <a:p>
            <a:r>
              <a:rPr lang="en-US" sz="3600" dirty="0" smtClean="0"/>
              <a:t>Linear and near linear dependence </a:t>
            </a:r>
          </a:p>
        </p:txBody>
      </p:sp>
      <p:sp>
        <p:nvSpPr>
          <p:cNvPr id="123909" name="Rectangle 3"/>
          <p:cNvSpPr>
            <a:spLocks noGrp="1" noChangeArrowheads="1"/>
          </p:cNvSpPr>
          <p:nvPr>
            <p:ph type="body" idx="1"/>
          </p:nvPr>
        </p:nvSpPr>
        <p:spPr>
          <a:xfrm>
            <a:off x="533400" y="1143000"/>
            <a:ext cx="7772400" cy="4724400"/>
          </a:xfrm>
        </p:spPr>
        <p:txBody>
          <a:bodyPr/>
          <a:lstStyle/>
          <a:p>
            <a:r>
              <a:rPr lang="en-US" sz="2000" dirty="0" smtClean="0"/>
              <a:t>Here is a linear relationship over GF(2) in S5 that holds with probability 52/64 (from NS</a:t>
            </a:r>
            <a:r>
              <a:rPr lang="en-US" sz="2000" baseline="-25000" dirty="0" smtClean="0"/>
              <a:t>5</a:t>
            </a:r>
            <a:r>
              <a:rPr lang="en-US" sz="2000" dirty="0" smtClean="0"/>
              <a:t>(010000,1111)= 12:</a:t>
            </a:r>
          </a:p>
          <a:p>
            <a:pPr>
              <a:buFontTx/>
              <a:buNone/>
            </a:pPr>
            <a:endParaRPr lang="en-US" sz="2000" dirty="0" smtClean="0"/>
          </a:p>
          <a:p>
            <a:pPr>
              <a:buFontTx/>
              <a:buNone/>
            </a:pPr>
            <a:endParaRPr lang="en-US" sz="2000" dirty="0" smtClean="0"/>
          </a:p>
          <a:p>
            <a:pPr>
              <a:buFontTx/>
              <a:buNone/>
            </a:pPr>
            <a:endParaRPr lang="en-US" sz="2000" dirty="0" smtClean="0"/>
          </a:p>
          <a:p>
            <a:r>
              <a:rPr lang="en-US" sz="2000" dirty="0" smtClean="0"/>
              <a:t>X[2]</a:t>
            </a:r>
            <a:r>
              <a:rPr lang="en-US" sz="2000" dirty="0" smtClean="0">
                <a:latin typeface="Math1Mono"/>
              </a:rPr>
              <a:t>Å</a:t>
            </a:r>
            <a:r>
              <a:rPr lang="en-US" sz="2000" dirty="0" smtClean="0"/>
              <a:t>Y[1]</a:t>
            </a:r>
            <a:r>
              <a:rPr lang="en-US" sz="2000" dirty="0" smtClean="0">
                <a:latin typeface="Math1Mono"/>
              </a:rPr>
              <a:t>Å</a:t>
            </a:r>
            <a:r>
              <a:rPr lang="en-US" sz="2000" dirty="0" smtClean="0"/>
              <a:t>Y[2]</a:t>
            </a:r>
            <a:r>
              <a:rPr lang="en-US" sz="2000" dirty="0" smtClean="0">
                <a:latin typeface="Math1Mono"/>
              </a:rPr>
              <a:t>Å</a:t>
            </a:r>
            <a:r>
              <a:rPr lang="en-US" sz="2000" dirty="0" smtClean="0"/>
              <a:t>Y[3]</a:t>
            </a:r>
            <a:r>
              <a:rPr lang="en-US" sz="2000" dirty="0" smtClean="0">
                <a:latin typeface="Math1Mono"/>
              </a:rPr>
              <a:t>Å</a:t>
            </a:r>
            <a:r>
              <a:rPr lang="en-US" sz="2000" dirty="0" smtClean="0"/>
              <a:t>Y[4]=K[2]</a:t>
            </a:r>
            <a:r>
              <a:rPr lang="en-US" sz="2000" dirty="0" smtClean="0">
                <a:latin typeface="Math1Mono"/>
              </a:rPr>
              <a:t>Å</a:t>
            </a:r>
            <a:r>
              <a:rPr lang="en-US" sz="2000" dirty="0" smtClean="0"/>
              <a:t>1.</a:t>
            </a:r>
          </a:p>
          <a:p>
            <a:r>
              <a:rPr lang="en-US" sz="2000" dirty="0" smtClean="0"/>
              <a:t>Sometimes written: X[2]</a:t>
            </a:r>
            <a:r>
              <a:rPr lang="en-US" altLang="zh-TW" sz="2000" dirty="0" smtClean="0">
                <a:solidFill>
                  <a:srgbClr val="000000"/>
                </a:solidFill>
                <a:latin typeface="Math1Mono"/>
                <a:ea typeface="PMingLiU" pitchFamily="18" charset="-120"/>
              </a:rPr>
              <a:t>Å</a:t>
            </a:r>
            <a:r>
              <a:rPr lang="en-US" sz="2000" dirty="0" smtClean="0"/>
              <a:t>Y[1,2,3,4]=K[2]</a:t>
            </a:r>
            <a:r>
              <a:rPr lang="en-US" altLang="zh-TW" sz="2000" dirty="0" smtClean="0">
                <a:solidFill>
                  <a:srgbClr val="000000"/>
                </a:solidFill>
                <a:latin typeface="Math1Mono"/>
                <a:ea typeface="PMingLiU" pitchFamily="18" charset="-120"/>
              </a:rPr>
              <a:t>Å</a:t>
            </a:r>
            <a:r>
              <a:rPr lang="en-US" sz="2000" dirty="0" smtClean="0"/>
              <a:t>1</a:t>
            </a:r>
            <a:r>
              <a:rPr lang="en-US" sz="2000" dirty="0" smtClean="0">
                <a:latin typeface="Math1" pitchFamily="2" charset="2"/>
              </a:rPr>
              <a:t>.</a:t>
            </a:r>
          </a:p>
          <a:p>
            <a:pPr>
              <a:buFontTx/>
              <a:buNone/>
            </a:pPr>
            <a:endParaRPr lang="en-US" sz="2000" dirty="0" smtClean="0"/>
          </a:p>
          <a:p>
            <a:r>
              <a:rPr lang="en-US" sz="2000" dirty="0" smtClean="0"/>
              <a:t>You can find relations like this using the “Boolean Function” techniques we describe a little later</a:t>
            </a:r>
          </a:p>
          <a:p>
            <a:pPr>
              <a:buFontTx/>
              <a:buNone/>
            </a:pPr>
            <a:endParaRPr lang="en-US" sz="2000" dirty="0" smtClean="0"/>
          </a:p>
          <a:p>
            <a:r>
              <a:rPr lang="en-US" sz="2000" dirty="0" smtClean="0"/>
              <a:t>After applying P, this becomes</a:t>
            </a:r>
          </a:p>
          <a:p>
            <a:pPr lvl="1">
              <a:buFontTx/>
              <a:buNone/>
            </a:pPr>
            <a:r>
              <a:rPr lang="en-US" sz="2000" dirty="0" smtClean="0"/>
              <a:t>X[17]</a:t>
            </a:r>
            <a:r>
              <a:rPr lang="en-US" sz="2000" dirty="0" smtClean="0">
                <a:latin typeface="Math1Mono"/>
              </a:rPr>
              <a:t>Å</a:t>
            </a:r>
            <a:r>
              <a:rPr lang="en-US" sz="2000" dirty="0" smtClean="0"/>
              <a:t>F(X,K)[3,8,14,25]= K[26]</a:t>
            </a:r>
            <a:r>
              <a:rPr lang="en-US" sz="2000" dirty="0" smtClean="0">
                <a:latin typeface="Math1Mono"/>
              </a:rPr>
              <a:t>Å</a:t>
            </a:r>
            <a:r>
              <a:rPr lang="en-US" sz="2000" dirty="0" smtClean="0"/>
              <a:t>1</a:t>
            </a:r>
            <a:endParaRPr lang="en-US" sz="1800" dirty="0" smtClean="0"/>
          </a:p>
        </p:txBody>
      </p:sp>
      <p:sp>
        <p:nvSpPr>
          <p:cNvPr id="123910" name="Rectangle 4"/>
          <p:cNvSpPr>
            <a:spLocks noChangeArrowheads="1"/>
          </p:cNvSpPr>
          <p:nvPr/>
        </p:nvSpPr>
        <p:spPr bwMode="auto">
          <a:xfrm>
            <a:off x="3124200" y="2209800"/>
            <a:ext cx="685800" cy="533400"/>
          </a:xfrm>
          <a:prstGeom prst="rect">
            <a:avLst/>
          </a:prstGeom>
          <a:noFill/>
          <a:ln w="12700" cap="sq" algn="ctr">
            <a:solidFill>
              <a:schemeClr val="tx1"/>
            </a:solidFill>
            <a:miter lim="800000"/>
            <a:headEnd/>
            <a:tailEnd/>
          </a:ln>
        </p:spPr>
        <p:txBody>
          <a:bodyPr anchor="ctr">
            <a:spAutoFit/>
          </a:bodyPr>
          <a:lstStyle/>
          <a:p>
            <a:endParaRPr lang="en-US"/>
          </a:p>
        </p:txBody>
      </p:sp>
      <p:sp>
        <p:nvSpPr>
          <p:cNvPr id="123911" name="Line 5"/>
          <p:cNvSpPr>
            <a:spLocks noChangeShapeType="1"/>
          </p:cNvSpPr>
          <p:nvPr/>
        </p:nvSpPr>
        <p:spPr bwMode="auto">
          <a:xfrm flipH="1">
            <a:off x="1828800" y="2514600"/>
            <a:ext cx="1295400" cy="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3912" name="Text Box 6"/>
          <p:cNvSpPr txBox="1">
            <a:spLocks noChangeArrowheads="1"/>
          </p:cNvSpPr>
          <p:nvPr/>
        </p:nvSpPr>
        <p:spPr bwMode="auto">
          <a:xfrm>
            <a:off x="3282950" y="2286000"/>
            <a:ext cx="463550" cy="366713"/>
          </a:xfrm>
          <a:prstGeom prst="rect">
            <a:avLst/>
          </a:prstGeom>
          <a:noFill/>
          <a:ln w="12700" cap="sq" algn="ctr">
            <a:noFill/>
            <a:miter lim="800000"/>
            <a:headEnd/>
            <a:tailEnd/>
          </a:ln>
        </p:spPr>
        <p:txBody>
          <a:bodyPr wrap="none">
            <a:spAutoFit/>
          </a:bodyPr>
          <a:lstStyle/>
          <a:p>
            <a:pPr algn="ctr"/>
            <a:r>
              <a:rPr lang="en-US" sz="1800">
                <a:latin typeface="Arial" pitchFamily="34" charset="0"/>
              </a:rPr>
              <a:t>S5</a:t>
            </a:r>
          </a:p>
        </p:txBody>
      </p:sp>
      <p:sp>
        <p:nvSpPr>
          <p:cNvPr id="123913" name="Line 7"/>
          <p:cNvSpPr>
            <a:spLocks noChangeShapeType="1"/>
          </p:cNvSpPr>
          <p:nvPr/>
        </p:nvSpPr>
        <p:spPr bwMode="auto">
          <a:xfrm flipH="1">
            <a:off x="3810000" y="2667000"/>
            <a:ext cx="1447800" cy="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3914" name="Text Box 8"/>
          <p:cNvSpPr txBox="1">
            <a:spLocks noChangeArrowheads="1"/>
          </p:cNvSpPr>
          <p:nvPr/>
        </p:nvSpPr>
        <p:spPr bwMode="auto">
          <a:xfrm>
            <a:off x="5181600" y="2514600"/>
            <a:ext cx="976313" cy="396875"/>
          </a:xfrm>
          <a:prstGeom prst="rect">
            <a:avLst/>
          </a:prstGeom>
          <a:noFill/>
          <a:ln w="12700" cap="sq" algn="ctr">
            <a:noFill/>
            <a:miter lim="800000"/>
            <a:headEnd/>
            <a:tailEnd/>
          </a:ln>
        </p:spPr>
        <p:txBody>
          <a:bodyPr>
            <a:spAutoFit/>
          </a:bodyPr>
          <a:lstStyle/>
          <a:p>
            <a:pPr algn="ctr"/>
            <a:r>
              <a:rPr lang="en-US" sz="2000">
                <a:latin typeface="Arial" pitchFamily="34" charset="0"/>
              </a:rPr>
              <a:t>K</a:t>
            </a:r>
            <a:r>
              <a:rPr lang="en-US" sz="2000" baseline="-25000">
                <a:latin typeface="Arial" pitchFamily="34" charset="0"/>
              </a:rPr>
              <a:t>[1..6]</a:t>
            </a:r>
          </a:p>
        </p:txBody>
      </p:sp>
      <p:sp>
        <p:nvSpPr>
          <p:cNvPr id="123915" name="Text Box 9"/>
          <p:cNvSpPr txBox="1">
            <a:spLocks noChangeArrowheads="1"/>
          </p:cNvSpPr>
          <p:nvPr/>
        </p:nvSpPr>
        <p:spPr bwMode="auto">
          <a:xfrm>
            <a:off x="1060450" y="2286000"/>
            <a:ext cx="722313" cy="396875"/>
          </a:xfrm>
          <a:prstGeom prst="rect">
            <a:avLst/>
          </a:prstGeom>
          <a:noFill/>
          <a:ln w="12700" cap="sq" algn="ctr">
            <a:noFill/>
            <a:miter lim="800000"/>
            <a:headEnd/>
            <a:tailEnd/>
          </a:ln>
        </p:spPr>
        <p:txBody>
          <a:bodyPr wrap="none">
            <a:spAutoFit/>
          </a:bodyPr>
          <a:lstStyle/>
          <a:p>
            <a:pPr algn="ctr"/>
            <a:r>
              <a:rPr lang="en-US" sz="2000">
                <a:latin typeface="Arial" pitchFamily="34" charset="0"/>
              </a:rPr>
              <a:t>Y</a:t>
            </a:r>
            <a:r>
              <a:rPr lang="en-US" sz="2000" baseline="-25000">
                <a:latin typeface="Arial" pitchFamily="34" charset="0"/>
              </a:rPr>
              <a:t>[1..4]</a:t>
            </a:r>
          </a:p>
        </p:txBody>
      </p:sp>
      <p:sp>
        <p:nvSpPr>
          <p:cNvPr id="123916" name="Line 10"/>
          <p:cNvSpPr>
            <a:spLocks noChangeShapeType="1"/>
          </p:cNvSpPr>
          <p:nvPr/>
        </p:nvSpPr>
        <p:spPr bwMode="auto">
          <a:xfrm flipH="1">
            <a:off x="3810000" y="2286000"/>
            <a:ext cx="1295400" cy="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3917" name="Text Box 11"/>
          <p:cNvSpPr txBox="1">
            <a:spLocks noChangeArrowheads="1"/>
          </p:cNvSpPr>
          <p:nvPr/>
        </p:nvSpPr>
        <p:spPr bwMode="auto">
          <a:xfrm>
            <a:off x="5327650" y="2057400"/>
            <a:ext cx="722313" cy="396875"/>
          </a:xfrm>
          <a:prstGeom prst="rect">
            <a:avLst/>
          </a:prstGeom>
          <a:noFill/>
          <a:ln w="12700" cap="sq" algn="ctr">
            <a:noFill/>
            <a:miter lim="800000"/>
            <a:headEnd/>
            <a:tailEnd/>
          </a:ln>
        </p:spPr>
        <p:txBody>
          <a:bodyPr wrap="none">
            <a:spAutoFit/>
          </a:bodyPr>
          <a:lstStyle/>
          <a:p>
            <a:pPr algn="ctr"/>
            <a:r>
              <a:rPr lang="en-US" sz="2000">
                <a:latin typeface="Arial" pitchFamily="34" charset="0"/>
              </a:rPr>
              <a:t>X</a:t>
            </a:r>
            <a:r>
              <a:rPr lang="en-US" sz="2000" baseline="-25000">
                <a:latin typeface="Arial" pitchFamily="34" charset="0"/>
              </a:rPr>
              <a:t>[1..6]</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 name="Date Placeholder 3"/>
          <p:cNvSpPr>
            <a:spLocks noGrp="1"/>
          </p:cNvSpPr>
          <p:nvPr>
            <p:ph type="dt" sz="quarter" idx="10"/>
          </p:nvPr>
        </p:nvSpPr>
        <p:spPr/>
        <p:txBody>
          <a:bodyPr/>
          <a:lstStyle/>
          <a:p>
            <a:pPr>
              <a:defRPr/>
            </a:pPr>
            <a:r>
              <a:rPr lang="en-US" smtClean="0"/>
              <a:t>JLM 20110204</a:t>
            </a:r>
            <a:endParaRPr lang="en-US" dirty="0"/>
          </a:p>
        </p:txBody>
      </p:sp>
      <p:sp>
        <p:nvSpPr>
          <p:cNvPr id="63" name="Slide Number Placeholder 5"/>
          <p:cNvSpPr>
            <a:spLocks noGrp="1"/>
          </p:cNvSpPr>
          <p:nvPr>
            <p:ph type="sldNum" sz="quarter" idx="12"/>
          </p:nvPr>
        </p:nvSpPr>
        <p:spPr/>
        <p:txBody>
          <a:bodyPr/>
          <a:lstStyle/>
          <a:p>
            <a:pPr>
              <a:defRPr/>
            </a:pPr>
            <a:fld id="{C13565C3-2EDC-4968-8E17-03819C45369A}" type="slidenum">
              <a:rPr lang="en-US"/>
              <a:pPr>
                <a:defRPr/>
              </a:pPr>
              <a:t>41</a:t>
            </a:fld>
            <a:endParaRPr lang="en-US"/>
          </a:p>
        </p:txBody>
      </p:sp>
      <p:sp>
        <p:nvSpPr>
          <p:cNvPr id="124932" name="Rectangle 2"/>
          <p:cNvSpPr>
            <a:spLocks noGrp="1" noChangeArrowheads="1"/>
          </p:cNvSpPr>
          <p:nvPr>
            <p:ph type="title"/>
          </p:nvPr>
        </p:nvSpPr>
        <p:spPr>
          <a:xfrm>
            <a:off x="685800" y="76200"/>
            <a:ext cx="7772400" cy="762000"/>
          </a:xfrm>
        </p:spPr>
        <p:txBody>
          <a:bodyPr/>
          <a:lstStyle/>
          <a:p>
            <a:r>
              <a:rPr lang="en-US" sz="3600" dirty="0" smtClean="0"/>
              <a:t>Linear Cryptanalysis of 3 round DES</a:t>
            </a:r>
          </a:p>
        </p:txBody>
      </p:sp>
      <p:sp>
        <p:nvSpPr>
          <p:cNvPr id="124933" name="Rectangle 3"/>
          <p:cNvSpPr>
            <a:spLocks noGrp="1" noChangeArrowheads="1"/>
          </p:cNvSpPr>
          <p:nvPr>
            <p:ph type="body" idx="1"/>
          </p:nvPr>
        </p:nvSpPr>
        <p:spPr>
          <a:xfrm>
            <a:off x="152400" y="1143000"/>
            <a:ext cx="4800600" cy="4724400"/>
          </a:xfrm>
        </p:spPr>
        <p:txBody>
          <a:bodyPr/>
          <a:lstStyle/>
          <a:p>
            <a:pPr>
              <a:lnSpc>
                <a:spcPct val="90000"/>
              </a:lnSpc>
              <a:buFontTx/>
              <a:buNone/>
            </a:pPr>
            <a:r>
              <a:rPr lang="en-US" sz="1800" dirty="0" smtClean="0"/>
              <a:t>X[17]</a:t>
            </a:r>
            <a:r>
              <a:rPr lang="en-US" sz="1800" dirty="0" smtClean="0">
                <a:latin typeface="Math1Mono"/>
              </a:rPr>
              <a:t> Å</a:t>
            </a:r>
            <a:r>
              <a:rPr lang="en-US" sz="1800" dirty="0" smtClean="0"/>
              <a:t>Y[3,8,14,25]= K[26]</a:t>
            </a:r>
            <a:r>
              <a:rPr lang="en-US" sz="1800" dirty="0" smtClean="0">
                <a:latin typeface="Math1Mono"/>
              </a:rPr>
              <a:t> Å</a:t>
            </a:r>
            <a:r>
              <a:rPr lang="en-US" sz="1800" dirty="0" smtClean="0"/>
              <a:t>1,  p= 52/64</a:t>
            </a:r>
          </a:p>
          <a:p>
            <a:pPr>
              <a:lnSpc>
                <a:spcPct val="90000"/>
              </a:lnSpc>
              <a:buFontTx/>
              <a:buNone/>
            </a:pPr>
            <a:endParaRPr lang="en-US" sz="1800" dirty="0" smtClean="0"/>
          </a:p>
          <a:p>
            <a:pPr>
              <a:lnSpc>
                <a:spcPct val="90000"/>
              </a:lnSpc>
            </a:pPr>
            <a:r>
              <a:rPr lang="en-US" sz="1800" dirty="0" smtClean="0"/>
              <a:t>Round 1</a:t>
            </a:r>
          </a:p>
          <a:p>
            <a:pPr>
              <a:lnSpc>
                <a:spcPct val="90000"/>
              </a:lnSpc>
              <a:buFontTx/>
              <a:buNone/>
            </a:pPr>
            <a:r>
              <a:rPr lang="en-US" sz="1800" dirty="0" smtClean="0"/>
              <a:t>X</a:t>
            </a:r>
            <a:r>
              <a:rPr lang="en-US" sz="1800" baseline="-25000" dirty="0" smtClean="0"/>
              <a:t>1</a:t>
            </a:r>
            <a:r>
              <a:rPr lang="en-US" sz="1800" dirty="0" smtClean="0"/>
              <a:t>[17]</a:t>
            </a:r>
            <a:r>
              <a:rPr lang="en-US" sz="1800" dirty="0" smtClean="0">
                <a:latin typeface="Math1Mono"/>
              </a:rPr>
              <a:t>Å</a:t>
            </a:r>
            <a:r>
              <a:rPr lang="en-US" sz="1800" dirty="0" smtClean="0"/>
              <a:t>Y</a:t>
            </a:r>
            <a:r>
              <a:rPr lang="en-US" sz="1800" baseline="-25000" dirty="0" smtClean="0"/>
              <a:t>1</a:t>
            </a:r>
            <a:r>
              <a:rPr lang="en-US" sz="1800" dirty="0" smtClean="0"/>
              <a:t>[3,8,14,25]= K</a:t>
            </a:r>
            <a:r>
              <a:rPr lang="en-US" sz="1800" baseline="-25000" dirty="0" smtClean="0"/>
              <a:t>1</a:t>
            </a:r>
            <a:r>
              <a:rPr lang="en-US" sz="1800" dirty="0" smtClean="0"/>
              <a:t>[26]</a:t>
            </a:r>
            <a:r>
              <a:rPr lang="en-US" sz="1800" dirty="0" smtClean="0">
                <a:latin typeface="Math1Mono"/>
              </a:rPr>
              <a:t>Å</a:t>
            </a:r>
            <a:r>
              <a:rPr lang="en-US" sz="1800" dirty="0" smtClean="0"/>
              <a:t>1</a:t>
            </a:r>
          </a:p>
          <a:p>
            <a:pPr>
              <a:lnSpc>
                <a:spcPct val="90000"/>
              </a:lnSpc>
              <a:buFontTx/>
              <a:buNone/>
            </a:pPr>
            <a:r>
              <a:rPr lang="en-US" sz="1800" dirty="0" smtClean="0"/>
              <a:t>P</a:t>
            </a:r>
            <a:r>
              <a:rPr lang="en-US" sz="1800" baseline="-25000" dirty="0" smtClean="0"/>
              <a:t>R</a:t>
            </a:r>
            <a:r>
              <a:rPr lang="en-US" sz="1800" dirty="0" smtClean="0"/>
              <a:t>[17]</a:t>
            </a:r>
            <a:r>
              <a:rPr lang="en-US" sz="1800" dirty="0" smtClean="0">
                <a:latin typeface="Math1Mono"/>
              </a:rPr>
              <a:t>Å</a:t>
            </a:r>
            <a:r>
              <a:rPr lang="en-US" sz="1800" dirty="0" smtClean="0"/>
              <a:t>P</a:t>
            </a:r>
            <a:r>
              <a:rPr lang="en-US" sz="1800" baseline="-25000" dirty="0" smtClean="0"/>
              <a:t>L</a:t>
            </a:r>
            <a:r>
              <a:rPr lang="en-US" sz="1800" dirty="0" smtClean="0"/>
              <a:t>[3,8,14,25]</a:t>
            </a:r>
            <a:r>
              <a:rPr lang="en-US" sz="1800" dirty="0" smtClean="0">
                <a:latin typeface="Math1Mono"/>
              </a:rPr>
              <a:t>Å</a:t>
            </a:r>
            <a:r>
              <a:rPr lang="en-US" sz="1800" dirty="0" smtClean="0"/>
              <a:t>R</a:t>
            </a:r>
            <a:r>
              <a:rPr lang="en-US" sz="1800" baseline="-25000" dirty="0" smtClean="0"/>
              <a:t>1</a:t>
            </a:r>
            <a:r>
              <a:rPr lang="en-US" sz="1800" dirty="0" smtClean="0"/>
              <a:t>[3,8,14,25]= </a:t>
            </a:r>
          </a:p>
          <a:p>
            <a:pPr>
              <a:lnSpc>
                <a:spcPct val="90000"/>
              </a:lnSpc>
              <a:buFontTx/>
              <a:buNone/>
            </a:pPr>
            <a:r>
              <a:rPr lang="en-US" sz="1800" dirty="0" smtClean="0"/>
              <a:t>        K</a:t>
            </a:r>
            <a:r>
              <a:rPr lang="en-US" sz="1800" baseline="-25000" dirty="0" smtClean="0"/>
              <a:t>1</a:t>
            </a:r>
            <a:r>
              <a:rPr lang="en-US" sz="1800" dirty="0" smtClean="0"/>
              <a:t>[26] </a:t>
            </a:r>
            <a:r>
              <a:rPr lang="en-US" sz="1800" dirty="0" smtClean="0">
                <a:latin typeface="Math1Mono"/>
              </a:rPr>
              <a:t>Å</a:t>
            </a:r>
            <a:r>
              <a:rPr lang="en-US" sz="1800" dirty="0" smtClean="0"/>
              <a:t>1</a:t>
            </a:r>
          </a:p>
          <a:p>
            <a:pPr>
              <a:lnSpc>
                <a:spcPct val="90000"/>
              </a:lnSpc>
              <a:buFontTx/>
              <a:buNone/>
            </a:pPr>
            <a:endParaRPr lang="en-US" sz="1800" dirty="0" smtClean="0"/>
          </a:p>
          <a:p>
            <a:pPr>
              <a:lnSpc>
                <a:spcPct val="90000"/>
              </a:lnSpc>
            </a:pPr>
            <a:r>
              <a:rPr lang="en-US" sz="1800" dirty="0" smtClean="0"/>
              <a:t>Round 3</a:t>
            </a:r>
          </a:p>
          <a:p>
            <a:pPr>
              <a:lnSpc>
                <a:spcPct val="90000"/>
              </a:lnSpc>
              <a:buFontTx/>
              <a:buNone/>
            </a:pPr>
            <a:r>
              <a:rPr lang="en-US" sz="1800" dirty="0" smtClean="0"/>
              <a:t>X</a:t>
            </a:r>
            <a:r>
              <a:rPr lang="en-US" sz="1800" baseline="-25000" dirty="0" smtClean="0"/>
              <a:t>3</a:t>
            </a:r>
            <a:r>
              <a:rPr lang="en-US" sz="1800" dirty="0" smtClean="0"/>
              <a:t>[17]</a:t>
            </a:r>
            <a:r>
              <a:rPr lang="en-US" sz="1800" dirty="0" smtClean="0">
                <a:latin typeface="Math1Mono"/>
              </a:rPr>
              <a:t>Å</a:t>
            </a:r>
            <a:r>
              <a:rPr lang="en-US" sz="1800" dirty="0" smtClean="0"/>
              <a:t>Y</a:t>
            </a:r>
            <a:r>
              <a:rPr lang="en-US" sz="1800" baseline="-25000" dirty="0" smtClean="0"/>
              <a:t>3</a:t>
            </a:r>
            <a:r>
              <a:rPr lang="en-US" sz="1800" dirty="0" smtClean="0"/>
              <a:t>[3,8,14,25]= K</a:t>
            </a:r>
            <a:r>
              <a:rPr lang="en-US" sz="1800" baseline="-25000" dirty="0" smtClean="0"/>
              <a:t>3</a:t>
            </a:r>
            <a:r>
              <a:rPr lang="en-US" sz="1800" dirty="0" smtClean="0"/>
              <a:t>[26]</a:t>
            </a:r>
            <a:r>
              <a:rPr lang="en-US" sz="1800" dirty="0" smtClean="0">
                <a:latin typeface="Math1Mono"/>
              </a:rPr>
              <a:t>Å</a:t>
            </a:r>
            <a:r>
              <a:rPr lang="en-US" sz="1800" dirty="0" smtClean="0"/>
              <a:t>1</a:t>
            </a:r>
          </a:p>
          <a:p>
            <a:pPr>
              <a:lnSpc>
                <a:spcPct val="90000"/>
              </a:lnSpc>
              <a:buFontTx/>
              <a:buNone/>
            </a:pPr>
            <a:r>
              <a:rPr lang="en-US" sz="1800" dirty="0" smtClean="0"/>
              <a:t>R</a:t>
            </a:r>
            <a:r>
              <a:rPr lang="en-US" sz="1800" baseline="-25000" dirty="0" smtClean="0"/>
              <a:t>1</a:t>
            </a:r>
            <a:r>
              <a:rPr lang="en-US" sz="1800" dirty="0" smtClean="0"/>
              <a:t>[3,8,14,25]</a:t>
            </a:r>
            <a:r>
              <a:rPr lang="en-US" sz="1800" dirty="0" smtClean="0">
                <a:latin typeface="Math1Mono"/>
              </a:rPr>
              <a:t>Å</a:t>
            </a:r>
            <a:r>
              <a:rPr lang="en-US" sz="1800" dirty="0" smtClean="0"/>
              <a:t>C</a:t>
            </a:r>
            <a:r>
              <a:rPr lang="en-US" sz="1800" baseline="-25000" dirty="0" smtClean="0"/>
              <a:t>L</a:t>
            </a:r>
            <a:r>
              <a:rPr lang="en-US" sz="1800" dirty="0" smtClean="0"/>
              <a:t>[3,8,14,25]</a:t>
            </a:r>
            <a:r>
              <a:rPr lang="en-US" sz="1800" dirty="0" smtClean="0">
                <a:latin typeface="Math1Mono"/>
              </a:rPr>
              <a:t>Å</a:t>
            </a:r>
            <a:r>
              <a:rPr lang="en-US" sz="1800" dirty="0" smtClean="0"/>
              <a:t>C</a:t>
            </a:r>
            <a:r>
              <a:rPr lang="en-US" sz="1800" baseline="-25000" dirty="0" smtClean="0"/>
              <a:t>R</a:t>
            </a:r>
            <a:r>
              <a:rPr lang="en-US" sz="1800" dirty="0" smtClean="0"/>
              <a:t>[17]= </a:t>
            </a:r>
          </a:p>
          <a:p>
            <a:pPr>
              <a:lnSpc>
                <a:spcPct val="90000"/>
              </a:lnSpc>
              <a:buFontTx/>
              <a:buNone/>
            </a:pPr>
            <a:r>
              <a:rPr lang="en-US" sz="1800" dirty="0" smtClean="0"/>
              <a:t>        K</a:t>
            </a:r>
            <a:r>
              <a:rPr lang="en-US" sz="1800" baseline="-25000" dirty="0" smtClean="0"/>
              <a:t>3</a:t>
            </a:r>
            <a:r>
              <a:rPr lang="en-US" sz="1800" dirty="0" smtClean="0"/>
              <a:t>[26]</a:t>
            </a:r>
            <a:r>
              <a:rPr lang="en-US" sz="1800" dirty="0" smtClean="0">
                <a:latin typeface="Math1Mono"/>
              </a:rPr>
              <a:t> Å</a:t>
            </a:r>
            <a:r>
              <a:rPr lang="en-US" sz="1800" dirty="0" smtClean="0"/>
              <a:t>1</a:t>
            </a:r>
          </a:p>
          <a:p>
            <a:pPr>
              <a:lnSpc>
                <a:spcPct val="90000"/>
              </a:lnSpc>
              <a:buFontTx/>
              <a:buNone/>
            </a:pPr>
            <a:endParaRPr lang="en-US" sz="1800" dirty="0" smtClean="0"/>
          </a:p>
          <a:p>
            <a:pPr>
              <a:lnSpc>
                <a:spcPct val="90000"/>
              </a:lnSpc>
            </a:pPr>
            <a:r>
              <a:rPr lang="en-US" sz="1800" dirty="0" smtClean="0"/>
              <a:t>Adding the two get:</a:t>
            </a:r>
          </a:p>
          <a:p>
            <a:pPr>
              <a:lnSpc>
                <a:spcPct val="90000"/>
              </a:lnSpc>
              <a:buFontTx/>
              <a:buNone/>
            </a:pPr>
            <a:r>
              <a:rPr lang="en-US" sz="1800" dirty="0" smtClean="0"/>
              <a:t>P</a:t>
            </a:r>
            <a:r>
              <a:rPr lang="en-US" sz="1800" baseline="-25000" dirty="0" smtClean="0"/>
              <a:t>R</a:t>
            </a:r>
            <a:r>
              <a:rPr lang="en-US" sz="1800" dirty="0" smtClean="0"/>
              <a:t>[17]</a:t>
            </a:r>
            <a:r>
              <a:rPr lang="en-US" sz="1800" dirty="0" smtClean="0">
                <a:latin typeface="Math1Mono"/>
              </a:rPr>
              <a:t>Å</a:t>
            </a:r>
            <a:r>
              <a:rPr lang="en-US" sz="1800" dirty="0" smtClean="0"/>
              <a:t>P</a:t>
            </a:r>
            <a:r>
              <a:rPr lang="en-US" sz="1800" baseline="-25000" dirty="0" smtClean="0"/>
              <a:t>L</a:t>
            </a:r>
            <a:r>
              <a:rPr lang="en-US" sz="1800" dirty="0" smtClean="0"/>
              <a:t>[3,8,14,25]</a:t>
            </a:r>
            <a:r>
              <a:rPr lang="en-US" sz="1800" dirty="0" smtClean="0">
                <a:latin typeface="Math1Mono"/>
              </a:rPr>
              <a:t>Å</a:t>
            </a:r>
            <a:r>
              <a:rPr lang="en-US" sz="1800" dirty="0" smtClean="0"/>
              <a:t>C</a:t>
            </a:r>
            <a:r>
              <a:rPr lang="en-US" sz="1800" baseline="-25000" dirty="0" smtClean="0"/>
              <a:t>L</a:t>
            </a:r>
            <a:r>
              <a:rPr lang="en-US" sz="1800" dirty="0" smtClean="0"/>
              <a:t>[3,8,14,25]</a:t>
            </a:r>
            <a:r>
              <a:rPr lang="en-US" sz="1800" dirty="0" smtClean="0">
                <a:latin typeface="Math1Mono"/>
              </a:rPr>
              <a:t>Å</a:t>
            </a:r>
            <a:r>
              <a:rPr lang="en-US" sz="1800" dirty="0" smtClean="0"/>
              <a:t>C</a:t>
            </a:r>
            <a:r>
              <a:rPr lang="en-US" sz="1800" baseline="-25000" dirty="0" smtClean="0"/>
              <a:t>R</a:t>
            </a:r>
            <a:r>
              <a:rPr lang="en-US" sz="1800" dirty="0" smtClean="0"/>
              <a:t>[17]=</a:t>
            </a:r>
          </a:p>
          <a:p>
            <a:pPr>
              <a:lnSpc>
                <a:spcPct val="90000"/>
              </a:lnSpc>
              <a:buFontTx/>
              <a:buNone/>
            </a:pPr>
            <a:r>
              <a:rPr lang="en-US" sz="1800" dirty="0" smtClean="0"/>
              <a:t>        K</a:t>
            </a:r>
            <a:r>
              <a:rPr lang="en-US" sz="1800" baseline="-25000" dirty="0" smtClean="0"/>
              <a:t>1</a:t>
            </a:r>
            <a:r>
              <a:rPr lang="en-US" sz="1800" dirty="0" smtClean="0"/>
              <a:t>[26]</a:t>
            </a:r>
            <a:r>
              <a:rPr lang="en-US" sz="1800" dirty="0" smtClean="0">
                <a:latin typeface="Math1Mono"/>
              </a:rPr>
              <a:t>Å</a:t>
            </a:r>
            <a:r>
              <a:rPr lang="en-US" sz="1800" dirty="0" smtClean="0"/>
              <a:t>K</a:t>
            </a:r>
            <a:r>
              <a:rPr lang="en-US" sz="1800" baseline="-25000" dirty="0" smtClean="0"/>
              <a:t>3</a:t>
            </a:r>
            <a:r>
              <a:rPr lang="en-US" sz="1800" dirty="0" smtClean="0"/>
              <a:t>[26]</a:t>
            </a:r>
          </a:p>
          <a:p>
            <a:pPr>
              <a:lnSpc>
                <a:spcPct val="90000"/>
              </a:lnSpc>
              <a:buFontTx/>
              <a:buNone/>
            </a:pPr>
            <a:endParaRPr lang="en-US" sz="1800" dirty="0" smtClean="0"/>
          </a:p>
          <a:p>
            <a:pPr>
              <a:lnSpc>
                <a:spcPct val="90000"/>
              </a:lnSpc>
              <a:buFontTx/>
              <a:buNone/>
            </a:pPr>
            <a:r>
              <a:rPr lang="en-US" sz="1800" dirty="0" smtClean="0"/>
              <a:t>Thus holds with p= (52/64)</a:t>
            </a:r>
            <a:r>
              <a:rPr lang="en-US" sz="1800" baseline="30000" dirty="0" smtClean="0"/>
              <a:t>2</a:t>
            </a:r>
            <a:r>
              <a:rPr lang="en-US" sz="1800" dirty="0" smtClean="0"/>
              <a:t>+(12/64)</a:t>
            </a:r>
            <a:r>
              <a:rPr lang="en-US" sz="1800" baseline="30000" dirty="0" smtClean="0"/>
              <a:t>2</a:t>
            </a:r>
            <a:r>
              <a:rPr lang="en-US" sz="1800" dirty="0" smtClean="0"/>
              <a:t>=.66</a:t>
            </a:r>
          </a:p>
        </p:txBody>
      </p:sp>
      <p:sp>
        <p:nvSpPr>
          <p:cNvPr id="124934" name="Oval 4"/>
          <p:cNvSpPr>
            <a:spLocks noChangeArrowheads="1"/>
          </p:cNvSpPr>
          <p:nvPr/>
        </p:nvSpPr>
        <p:spPr bwMode="auto">
          <a:xfrm>
            <a:off x="5029200" y="1447800"/>
            <a:ext cx="3352800" cy="609600"/>
          </a:xfrm>
          <a:prstGeom prst="ellipse">
            <a:avLst/>
          </a:prstGeom>
          <a:noFill/>
          <a:ln w="12700" cap="sq" algn="ctr">
            <a:solidFill>
              <a:schemeClr val="tx1"/>
            </a:solidFill>
            <a:round/>
            <a:headEnd/>
            <a:tailEnd/>
          </a:ln>
        </p:spPr>
        <p:txBody>
          <a:bodyPr anchor="ctr">
            <a:spAutoFit/>
          </a:bodyPr>
          <a:lstStyle/>
          <a:p>
            <a:endParaRPr lang="en-US"/>
          </a:p>
        </p:txBody>
      </p:sp>
      <p:sp>
        <p:nvSpPr>
          <p:cNvPr id="124935" name="Oval 5"/>
          <p:cNvSpPr>
            <a:spLocks noChangeArrowheads="1"/>
          </p:cNvSpPr>
          <p:nvPr/>
        </p:nvSpPr>
        <p:spPr bwMode="auto">
          <a:xfrm>
            <a:off x="5105400" y="5562600"/>
            <a:ext cx="3505200" cy="609600"/>
          </a:xfrm>
          <a:prstGeom prst="ellipse">
            <a:avLst/>
          </a:prstGeom>
          <a:noFill/>
          <a:ln w="12700" cap="sq" algn="ctr">
            <a:solidFill>
              <a:schemeClr val="tx1"/>
            </a:solidFill>
            <a:round/>
            <a:headEnd/>
            <a:tailEnd/>
          </a:ln>
        </p:spPr>
        <p:txBody>
          <a:bodyPr anchor="ctr">
            <a:spAutoFit/>
          </a:bodyPr>
          <a:lstStyle/>
          <a:p>
            <a:endParaRPr lang="en-US"/>
          </a:p>
        </p:txBody>
      </p:sp>
      <p:sp>
        <p:nvSpPr>
          <p:cNvPr id="124936" name="Rectangle 6"/>
          <p:cNvSpPr>
            <a:spLocks noChangeArrowheads="1"/>
          </p:cNvSpPr>
          <p:nvPr/>
        </p:nvSpPr>
        <p:spPr bwMode="auto">
          <a:xfrm>
            <a:off x="6400800" y="2590800"/>
            <a:ext cx="685800" cy="381000"/>
          </a:xfrm>
          <a:prstGeom prst="rect">
            <a:avLst/>
          </a:prstGeom>
          <a:noFill/>
          <a:ln w="12700" cap="sq" algn="ctr">
            <a:solidFill>
              <a:schemeClr val="tx1"/>
            </a:solidFill>
            <a:miter lim="800000"/>
            <a:headEnd/>
            <a:tailEnd/>
          </a:ln>
        </p:spPr>
        <p:txBody>
          <a:bodyPr anchor="ctr">
            <a:spAutoFit/>
          </a:bodyPr>
          <a:lstStyle/>
          <a:p>
            <a:endParaRPr lang="en-US"/>
          </a:p>
        </p:txBody>
      </p:sp>
      <p:sp>
        <p:nvSpPr>
          <p:cNvPr id="124937" name="Text Box 7"/>
          <p:cNvSpPr txBox="1">
            <a:spLocks noChangeArrowheads="1"/>
          </p:cNvSpPr>
          <p:nvPr/>
        </p:nvSpPr>
        <p:spPr bwMode="auto">
          <a:xfrm>
            <a:off x="4800600" y="2514600"/>
            <a:ext cx="411162" cy="457200"/>
          </a:xfrm>
          <a:prstGeom prst="rect">
            <a:avLst/>
          </a:prstGeom>
          <a:noFill/>
          <a:ln w="12700" cap="sq" algn="ctr">
            <a:noFill/>
            <a:miter lim="800000"/>
            <a:headEnd/>
            <a:tailEnd/>
          </a:ln>
        </p:spPr>
        <p:txBody>
          <a:bodyPr>
            <a:spAutoFit/>
          </a:bodyPr>
          <a:lstStyle/>
          <a:p>
            <a:pPr algn="ctr"/>
            <a:r>
              <a:rPr kumimoji="1" lang="en-US" sz="2400" dirty="0">
                <a:latin typeface="Math1Mono"/>
              </a:rPr>
              <a:t>Å</a:t>
            </a:r>
          </a:p>
        </p:txBody>
      </p:sp>
      <p:sp>
        <p:nvSpPr>
          <p:cNvPr id="124938" name="Line 8"/>
          <p:cNvSpPr>
            <a:spLocks noChangeShapeType="1"/>
          </p:cNvSpPr>
          <p:nvPr/>
        </p:nvSpPr>
        <p:spPr bwMode="auto">
          <a:xfrm flipH="1">
            <a:off x="5105400" y="2743200"/>
            <a:ext cx="1295400" cy="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4939" name="Text Box 9"/>
          <p:cNvSpPr txBox="1">
            <a:spLocks noChangeArrowheads="1"/>
          </p:cNvSpPr>
          <p:nvPr/>
        </p:nvSpPr>
        <p:spPr bwMode="auto">
          <a:xfrm>
            <a:off x="6365875" y="1600200"/>
            <a:ext cx="746125" cy="366713"/>
          </a:xfrm>
          <a:prstGeom prst="rect">
            <a:avLst/>
          </a:prstGeom>
          <a:noFill/>
          <a:ln w="12700" cap="sq" algn="ctr">
            <a:noFill/>
            <a:miter lim="800000"/>
            <a:headEnd/>
            <a:tailEnd/>
          </a:ln>
        </p:spPr>
        <p:txBody>
          <a:bodyPr wrap="none">
            <a:spAutoFit/>
          </a:bodyPr>
          <a:lstStyle/>
          <a:p>
            <a:pPr algn="ctr"/>
            <a:r>
              <a:rPr lang="en-US" sz="1800">
                <a:latin typeface="Arial" pitchFamily="34" charset="0"/>
              </a:rPr>
              <a:t>P</a:t>
            </a:r>
            <a:r>
              <a:rPr lang="en-US" sz="1800" baseline="-25000">
                <a:latin typeface="Arial" pitchFamily="34" charset="0"/>
              </a:rPr>
              <a:t>L</a:t>
            </a:r>
            <a:r>
              <a:rPr lang="en-US" sz="1800">
                <a:latin typeface="Arial" pitchFamily="34" charset="0"/>
              </a:rPr>
              <a:t> P</a:t>
            </a:r>
            <a:r>
              <a:rPr lang="en-US" sz="1800" baseline="-25000">
                <a:latin typeface="Arial" pitchFamily="34" charset="0"/>
              </a:rPr>
              <a:t>R</a:t>
            </a:r>
          </a:p>
        </p:txBody>
      </p:sp>
      <p:sp>
        <p:nvSpPr>
          <p:cNvPr id="124940" name="Text Box 10"/>
          <p:cNvSpPr txBox="1">
            <a:spLocks noChangeArrowheads="1"/>
          </p:cNvSpPr>
          <p:nvPr/>
        </p:nvSpPr>
        <p:spPr bwMode="auto">
          <a:xfrm>
            <a:off x="6505575" y="5715000"/>
            <a:ext cx="771525" cy="366713"/>
          </a:xfrm>
          <a:prstGeom prst="rect">
            <a:avLst/>
          </a:prstGeom>
          <a:noFill/>
          <a:ln w="12700" cap="sq" algn="ctr">
            <a:noFill/>
            <a:miter lim="800000"/>
            <a:headEnd/>
            <a:tailEnd/>
          </a:ln>
        </p:spPr>
        <p:txBody>
          <a:bodyPr wrap="none">
            <a:spAutoFit/>
          </a:bodyPr>
          <a:lstStyle/>
          <a:p>
            <a:pPr algn="ctr"/>
            <a:r>
              <a:rPr lang="en-US" sz="1800">
                <a:latin typeface="Arial" pitchFamily="34" charset="0"/>
              </a:rPr>
              <a:t>C</a:t>
            </a:r>
            <a:r>
              <a:rPr lang="en-US" sz="1800" baseline="-25000">
                <a:latin typeface="Arial" pitchFamily="34" charset="0"/>
              </a:rPr>
              <a:t>L</a:t>
            </a:r>
            <a:r>
              <a:rPr lang="en-US" sz="1800">
                <a:latin typeface="Arial" pitchFamily="34" charset="0"/>
              </a:rPr>
              <a:t> C</a:t>
            </a:r>
            <a:r>
              <a:rPr lang="en-US" sz="1800" baseline="-25000">
                <a:latin typeface="Arial" pitchFamily="34" charset="0"/>
              </a:rPr>
              <a:t>R</a:t>
            </a:r>
          </a:p>
        </p:txBody>
      </p:sp>
      <p:sp>
        <p:nvSpPr>
          <p:cNvPr id="124941" name="Line 11"/>
          <p:cNvSpPr>
            <a:spLocks noChangeShapeType="1"/>
          </p:cNvSpPr>
          <p:nvPr/>
        </p:nvSpPr>
        <p:spPr bwMode="auto">
          <a:xfrm flipH="1">
            <a:off x="7086600" y="2743200"/>
            <a:ext cx="1295400" cy="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4942" name="Text Box 12"/>
          <p:cNvSpPr txBox="1">
            <a:spLocks noChangeArrowheads="1"/>
          </p:cNvSpPr>
          <p:nvPr/>
        </p:nvSpPr>
        <p:spPr bwMode="auto">
          <a:xfrm>
            <a:off x="6629400" y="2590800"/>
            <a:ext cx="323850" cy="366713"/>
          </a:xfrm>
          <a:prstGeom prst="rect">
            <a:avLst/>
          </a:prstGeom>
          <a:noFill/>
          <a:ln w="12700" cap="sq" algn="ctr">
            <a:noFill/>
            <a:miter lim="800000"/>
            <a:headEnd/>
            <a:tailEnd/>
          </a:ln>
        </p:spPr>
        <p:txBody>
          <a:bodyPr wrap="none">
            <a:spAutoFit/>
          </a:bodyPr>
          <a:lstStyle/>
          <a:p>
            <a:pPr algn="ctr"/>
            <a:r>
              <a:rPr lang="en-US" sz="1800">
                <a:latin typeface="Arial" pitchFamily="34" charset="0"/>
              </a:rPr>
              <a:t>F</a:t>
            </a:r>
          </a:p>
        </p:txBody>
      </p:sp>
      <p:sp>
        <p:nvSpPr>
          <p:cNvPr id="124943" name="Text Box 13"/>
          <p:cNvSpPr txBox="1">
            <a:spLocks noChangeArrowheads="1"/>
          </p:cNvSpPr>
          <p:nvPr/>
        </p:nvSpPr>
        <p:spPr bwMode="auto">
          <a:xfrm>
            <a:off x="7239000" y="2438400"/>
            <a:ext cx="1143000" cy="304800"/>
          </a:xfrm>
          <a:prstGeom prst="rect">
            <a:avLst/>
          </a:prstGeom>
          <a:noFill/>
          <a:ln w="12700" cap="sq" algn="ctr">
            <a:noFill/>
            <a:miter lim="800000"/>
            <a:headEnd/>
            <a:tailEnd/>
          </a:ln>
        </p:spPr>
        <p:txBody>
          <a:bodyPr wrap="square">
            <a:spAutoFit/>
          </a:bodyPr>
          <a:lstStyle/>
          <a:p>
            <a:r>
              <a:rPr lang="en-US" sz="1400" dirty="0" smtClean="0">
                <a:latin typeface="Arial" pitchFamily="34" charset="0"/>
              </a:rPr>
              <a:t>X</a:t>
            </a:r>
            <a:r>
              <a:rPr lang="en-US" sz="1400" baseline="-25000" dirty="0" smtClean="0">
                <a:latin typeface="Arial" pitchFamily="34" charset="0"/>
              </a:rPr>
              <a:t>1</a:t>
            </a:r>
            <a:r>
              <a:rPr lang="en-US" sz="1400" dirty="0" smtClean="0">
                <a:latin typeface="Arial" pitchFamily="34" charset="0"/>
              </a:rPr>
              <a:t>, 17</a:t>
            </a:r>
            <a:endParaRPr lang="en-US" sz="1400" dirty="0">
              <a:latin typeface="Arial" pitchFamily="34" charset="0"/>
            </a:endParaRPr>
          </a:p>
        </p:txBody>
      </p:sp>
      <p:sp>
        <p:nvSpPr>
          <p:cNvPr id="124944" name="Line 14"/>
          <p:cNvSpPr>
            <a:spLocks noChangeShapeType="1"/>
          </p:cNvSpPr>
          <p:nvPr/>
        </p:nvSpPr>
        <p:spPr bwMode="auto">
          <a:xfrm>
            <a:off x="6781800" y="2057400"/>
            <a:ext cx="0" cy="3048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4945" name="Line 15"/>
          <p:cNvSpPr>
            <a:spLocks noChangeShapeType="1"/>
          </p:cNvSpPr>
          <p:nvPr/>
        </p:nvSpPr>
        <p:spPr bwMode="auto">
          <a:xfrm>
            <a:off x="5029200" y="2362200"/>
            <a:ext cx="3352800" cy="0"/>
          </a:xfrm>
          <a:prstGeom prst="line">
            <a:avLst/>
          </a:prstGeom>
          <a:noFill/>
          <a:ln w="12700" cap="sq">
            <a:solidFill>
              <a:schemeClr val="tx1"/>
            </a:solidFill>
            <a:round/>
            <a:headEnd/>
            <a:tailEnd/>
          </a:ln>
        </p:spPr>
        <p:txBody>
          <a:bodyPr anchor="ctr">
            <a:spAutoFit/>
          </a:bodyPr>
          <a:lstStyle/>
          <a:p>
            <a:endParaRPr lang="en-US"/>
          </a:p>
        </p:txBody>
      </p:sp>
      <p:sp>
        <p:nvSpPr>
          <p:cNvPr id="124946" name="Line 16"/>
          <p:cNvSpPr>
            <a:spLocks noChangeShapeType="1"/>
          </p:cNvSpPr>
          <p:nvPr/>
        </p:nvSpPr>
        <p:spPr bwMode="auto">
          <a:xfrm>
            <a:off x="5029200" y="5257800"/>
            <a:ext cx="3352800" cy="0"/>
          </a:xfrm>
          <a:prstGeom prst="line">
            <a:avLst/>
          </a:prstGeom>
          <a:noFill/>
          <a:ln w="12700" cap="sq">
            <a:solidFill>
              <a:schemeClr val="tx1"/>
            </a:solidFill>
            <a:round/>
            <a:headEnd/>
            <a:tailEnd/>
          </a:ln>
        </p:spPr>
        <p:txBody>
          <a:bodyPr anchor="ctr">
            <a:spAutoFit/>
          </a:bodyPr>
          <a:lstStyle/>
          <a:p>
            <a:endParaRPr lang="en-US"/>
          </a:p>
        </p:txBody>
      </p:sp>
      <p:sp>
        <p:nvSpPr>
          <p:cNvPr id="124947" name="Line 17"/>
          <p:cNvSpPr>
            <a:spLocks noChangeShapeType="1"/>
          </p:cNvSpPr>
          <p:nvPr/>
        </p:nvSpPr>
        <p:spPr bwMode="auto">
          <a:xfrm>
            <a:off x="6781800" y="5257800"/>
            <a:ext cx="0" cy="3048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4948" name="Line 18"/>
          <p:cNvSpPr>
            <a:spLocks noChangeShapeType="1"/>
          </p:cNvSpPr>
          <p:nvPr/>
        </p:nvSpPr>
        <p:spPr bwMode="auto">
          <a:xfrm>
            <a:off x="5029200" y="2362200"/>
            <a:ext cx="0" cy="3048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4949" name="Line 19"/>
          <p:cNvSpPr>
            <a:spLocks noChangeShapeType="1"/>
          </p:cNvSpPr>
          <p:nvPr/>
        </p:nvSpPr>
        <p:spPr bwMode="auto">
          <a:xfrm>
            <a:off x="8382000" y="2362200"/>
            <a:ext cx="0" cy="3810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4950" name="Line 20"/>
          <p:cNvSpPr>
            <a:spLocks noChangeShapeType="1"/>
          </p:cNvSpPr>
          <p:nvPr/>
        </p:nvSpPr>
        <p:spPr bwMode="auto">
          <a:xfrm>
            <a:off x="5029200" y="2895600"/>
            <a:ext cx="0" cy="2286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4951" name="Line 21"/>
          <p:cNvSpPr>
            <a:spLocks noChangeShapeType="1"/>
          </p:cNvSpPr>
          <p:nvPr/>
        </p:nvSpPr>
        <p:spPr bwMode="auto">
          <a:xfrm>
            <a:off x="8382000" y="2743200"/>
            <a:ext cx="0" cy="3048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4952" name="Rectangle 22"/>
          <p:cNvSpPr>
            <a:spLocks noChangeArrowheads="1"/>
          </p:cNvSpPr>
          <p:nvPr/>
        </p:nvSpPr>
        <p:spPr bwMode="auto">
          <a:xfrm>
            <a:off x="6400800" y="3657600"/>
            <a:ext cx="685800" cy="381000"/>
          </a:xfrm>
          <a:prstGeom prst="rect">
            <a:avLst/>
          </a:prstGeom>
          <a:noFill/>
          <a:ln w="12700" cap="sq" algn="ctr">
            <a:solidFill>
              <a:schemeClr val="tx1"/>
            </a:solidFill>
            <a:miter lim="800000"/>
            <a:headEnd/>
            <a:tailEnd/>
          </a:ln>
        </p:spPr>
        <p:txBody>
          <a:bodyPr anchor="ctr">
            <a:spAutoFit/>
          </a:bodyPr>
          <a:lstStyle/>
          <a:p>
            <a:endParaRPr lang="en-US"/>
          </a:p>
        </p:txBody>
      </p:sp>
      <p:sp>
        <p:nvSpPr>
          <p:cNvPr id="124953" name="Line 23"/>
          <p:cNvSpPr>
            <a:spLocks noChangeShapeType="1"/>
          </p:cNvSpPr>
          <p:nvPr/>
        </p:nvSpPr>
        <p:spPr bwMode="auto">
          <a:xfrm flipH="1">
            <a:off x="5105400" y="3810000"/>
            <a:ext cx="1295400" cy="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4954" name="Line 24"/>
          <p:cNvSpPr>
            <a:spLocks noChangeShapeType="1"/>
          </p:cNvSpPr>
          <p:nvPr/>
        </p:nvSpPr>
        <p:spPr bwMode="auto">
          <a:xfrm flipH="1">
            <a:off x="7086600" y="3810000"/>
            <a:ext cx="1295400" cy="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4955" name="Text Box 25"/>
          <p:cNvSpPr txBox="1">
            <a:spLocks noChangeArrowheads="1"/>
          </p:cNvSpPr>
          <p:nvPr/>
        </p:nvSpPr>
        <p:spPr bwMode="auto">
          <a:xfrm>
            <a:off x="6629400" y="3657600"/>
            <a:ext cx="323850" cy="366713"/>
          </a:xfrm>
          <a:prstGeom prst="rect">
            <a:avLst/>
          </a:prstGeom>
          <a:noFill/>
          <a:ln w="12700" cap="sq" algn="ctr">
            <a:noFill/>
            <a:miter lim="800000"/>
            <a:headEnd/>
            <a:tailEnd/>
          </a:ln>
        </p:spPr>
        <p:txBody>
          <a:bodyPr wrap="none">
            <a:spAutoFit/>
          </a:bodyPr>
          <a:lstStyle/>
          <a:p>
            <a:pPr algn="ctr"/>
            <a:r>
              <a:rPr lang="en-US" sz="1800">
                <a:latin typeface="Arial" pitchFamily="34" charset="0"/>
              </a:rPr>
              <a:t>F</a:t>
            </a:r>
          </a:p>
        </p:txBody>
      </p:sp>
      <p:sp>
        <p:nvSpPr>
          <p:cNvPr id="124956" name="Text Box 26"/>
          <p:cNvSpPr txBox="1">
            <a:spLocks noChangeArrowheads="1"/>
          </p:cNvSpPr>
          <p:nvPr/>
        </p:nvSpPr>
        <p:spPr bwMode="auto">
          <a:xfrm>
            <a:off x="7504112" y="3505200"/>
            <a:ext cx="366713" cy="304800"/>
          </a:xfrm>
          <a:prstGeom prst="rect">
            <a:avLst/>
          </a:prstGeom>
          <a:noFill/>
          <a:ln w="12700" cap="sq" algn="ctr">
            <a:noFill/>
            <a:miter lim="800000"/>
            <a:headEnd/>
            <a:tailEnd/>
          </a:ln>
        </p:spPr>
        <p:txBody>
          <a:bodyPr wrap="none">
            <a:spAutoFit/>
          </a:bodyPr>
          <a:lstStyle/>
          <a:p>
            <a:pPr algn="ctr"/>
            <a:r>
              <a:rPr lang="en-US" sz="1400">
                <a:latin typeface="Arial" pitchFamily="34" charset="0"/>
              </a:rPr>
              <a:t>X</a:t>
            </a:r>
            <a:r>
              <a:rPr lang="en-US" sz="1400" baseline="-25000">
                <a:latin typeface="Arial" pitchFamily="34" charset="0"/>
              </a:rPr>
              <a:t>2</a:t>
            </a:r>
          </a:p>
        </p:txBody>
      </p:sp>
      <p:sp>
        <p:nvSpPr>
          <p:cNvPr id="124957" name="Line 27"/>
          <p:cNvSpPr>
            <a:spLocks noChangeShapeType="1"/>
          </p:cNvSpPr>
          <p:nvPr/>
        </p:nvSpPr>
        <p:spPr bwMode="auto">
          <a:xfrm>
            <a:off x="5029200" y="3505200"/>
            <a:ext cx="0" cy="2286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4958" name="Line 28"/>
          <p:cNvSpPr>
            <a:spLocks noChangeShapeType="1"/>
          </p:cNvSpPr>
          <p:nvPr/>
        </p:nvSpPr>
        <p:spPr bwMode="auto">
          <a:xfrm flipH="1">
            <a:off x="8382000" y="3429000"/>
            <a:ext cx="0" cy="3810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4959" name="Line 29"/>
          <p:cNvSpPr>
            <a:spLocks noChangeShapeType="1"/>
          </p:cNvSpPr>
          <p:nvPr/>
        </p:nvSpPr>
        <p:spPr bwMode="auto">
          <a:xfrm>
            <a:off x="5029200" y="3962400"/>
            <a:ext cx="0" cy="2286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4960" name="Line 30"/>
          <p:cNvSpPr>
            <a:spLocks noChangeShapeType="1"/>
          </p:cNvSpPr>
          <p:nvPr/>
        </p:nvSpPr>
        <p:spPr bwMode="auto">
          <a:xfrm>
            <a:off x="8382000" y="3810000"/>
            <a:ext cx="0" cy="3048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4961" name="Text Box 31"/>
          <p:cNvSpPr txBox="1">
            <a:spLocks noChangeArrowheads="1"/>
          </p:cNvSpPr>
          <p:nvPr/>
        </p:nvSpPr>
        <p:spPr bwMode="auto">
          <a:xfrm>
            <a:off x="4800600" y="3581400"/>
            <a:ext cx="411162" cy="457200"/>
          </a:xfrm>
          <a:prstGeom prst="rect">
            <a:avLst/>
          </a:prstGeom>
          <a:noFill/>
          <a:ln w="12700" cap="sq" algn="ctr">
            <a:noFill/>
            <a:miter lim="800000"/>
            <a:headEnd/>
            <a:tailEnd/>
          </a:ln>
        </p:spPr>
        <p:txBody>
          <a:bodyPr>
            <a:spAutoFit/>
          </a:bodyPr>
          <a:lstStyle/>
          <a:p>
            <a:pPr algn="ctr"/>
            <a:r>
              <a:rPr kumimoji="1" lang="en-US" sz="2400" dirty="0">
                <a:latin typeface="Math1Mono"/>
              </a:rPr>
              <a:t>Å</a:t>
            </a:r>
          </a:p>
        </p:txBody>
      </p:sp>
      <p:sp>
        <p:nvSpPr>
          <p:cNvPr id="124962" name="Line 32"/>
          <p:cNvSpPr>
            <a:spLocks noChangeShapeType="1"/>
          </p:cNvSpPr>
          <p:nvPr/>
        </p:nvSpPr>
        <p:spPr bwMode="auto">
          <a:xfrm flipH="1">
            <a:off x="5029200" y="3048000"/>
            <a:ext cx="3352800" cy="4572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4963" name="Line 33"/>
          <p:cNvSpPr>
            <a:spLocks noChangeShapeType="1"/>
          </p:cNvSpPr>
          <p:nvPr/>
        </p:nvSpPr>
        <p:spPr bwMode="auto">
          <a:xfrm>
            <a:off x="5029200" y="3124200"/>
            <a:ext cx="3352800" cy="3048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4964" name="Rectangle 34"/>
          <p:cNvSpPr>
            <a:spLocks noChangeArrowheads="1"/>
          </p:cNvSpPr>
          <p:nvPr/>
        </p:nvSpPr>
        <p:spPr bwMode="auto">
          <a:xfrm>
            <a:off x="6400800" y="4648200"/>
            <a:ext cx="685800" cy="381000"/>
          </a:xfrm>
          <a:prstGeom prst="rect">
            <a:avLst/>
          </a:prstGeom>
          <a:noFill/>
          <a:ln w="12700" cap="sq" algn="ctr">
            <a:solidFill>
              <a:schemeClr val="tx1"/>
            </a:solidFill>
            <a:miter lim="800000"/>
            <a:headEnd/>
            <a:tailEnd/>
          </a:ln>
        </p:spPr>
        <p:txBody>
          <a:bodyPr anchor="ctr">
            <a:spAutoFit/>
          </a:bodyPr>
          <a:lstStyle/>
          <a:p>
            <a:endParaRPr lang="en-US"/>
          </a:p>
        </p:txBody>
      </p:sp>
      <p:sp>
        <p:nvSpPr>
          <p:cNvPr id="124965" name="Line 35"/>
          <p:cNvSpPr>
            <a:spLocks noChangeShapeType="1"/>
          </p:cNvSpPr>
          <p:nvPr/>
        </p:nvSpPr>
        <p:spPr bwMode="auto">
          <a:xfrm flipH="1">
            <a:off x="5105400" y="4800600"/>
            <a:ext cx="1295400" cy="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4966" name="Line 36"/>
          <p:cNvSpPr>
            <a:spLocks noChangeShapeType="1"/>
          </p:cNvSpPr>
          <p:nvPr/>
        </p:nvSpPr>
        <p:spPr bwMode="auto">
          <a:xfrm flipH="1">
            <a:off x="7086600" y="4800600"/>
            <a:ext cx="1295400" cy="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4967" name="Text Box 37"/>
          <p:cNvSpPr txBox="1">
            <a:spLocks noChangeArrowheads="1"/>
          </p:cNvSpPr>
          <p:nvPr/>
        </p:nvSpPr>
        <p:spPr bwMode="auto">
          <a:xfrm>
            <a:off x="6629400" y="4648200"/>
            <a:ext cx="323850" cy="366713"/>
          </a:xfrm>
          <a:prstGeom prst="rect">
            <a:avLst/>
          </a:prstGeom>
          <a:noFill/>
          <a:ln w="12700" cap="sq" algn="ctr">
            <a:noFill/>
            <a:miter lim="800000"/>
            <a:headEnd/>
            <a:tailEnd/>
          </a:ln>
        </p:spPr>
        <p:txBody>
          <a:bodyPr wrap="none">
            <a:spAutoFit/>
          </a:bodyPr>
          <a:lstStyle/>
          <a:p>
            <a:pPr algn="ctr"/>
            <a:r>
              <a:rPr lang="en-US" sz="1800">
                <a:latin typeface="Arial" pitchFamily="34" charset="0"/>
              </a:rPr>
              <a:t>F</a:t>
            </a:r>
          </a:p>
        </p:txBody>
      </p:sp>
      <p:sp>
        <p:nvSpPr>
          <p:cNvPr id="124968" name="Text Box 38"/>
          <p:cNvSpPr txBox="1">
            <a:spLocks noChangeArrowheads="1"/>
          </p:cNvSpPr>
          <p:nvPr/>
        </p:nvSpPr>
        <p:spPr bwMode="auto">
          <a:xfrm>
            <a:off x="7504112" y="4495800"/>
            <a:ext cx="366713" cy="304800"/>
          </a:xfrm>
          <a:prstGeom prst="rect">
            <a:avLst/>
          </a:prstGeom>
          <a:noFill/>
          <a:ln w="12700" cap="sq" algn="ctr">
            <a:noFill/>
            <a:miter lim="800000"/>
            <a:headEnd/>
            <a:tailEnd/>
          </a:ln>
        </p:spPr>
        <p:txBody>
          <a:bodyPr wrap="none">
            <a:spAutoFit/>
          </a:bodyPr>
          <a:lstStyle/>
          <a:p>
            <a:pPr algn="ctr"/>
            <a:r>
              <a:rPr lang="en-US" sz="1400">
                <a:latin typeface="Arial" pitchFamily="34" charset="0"/>
              </a:rPr>
              <a:t>X</a:t>
            </a:r>
            <a:r>
              <a:rPr lang="en-US" sz="1400" baseline="-25000">
                <a:latin typeface="Arial" pitchFamily="34" charset="0"/>
              </a:rPr>
              <a:t>3</a:t>
            </a:r>
          </a:p>
        </p:txBody>
      </p:sp>
      <p:sp>
        <p:nvSpPr>
          <p:cNvPr id="124969" name="Line 39"/>
          <p:cNvSpPr>
            <a:spLocks noChangeShapeType="1"/>
          </p:cNvSpPr>
          <p:nvPr/>
        </p:nvSpPr>
        <p:spPr bwMode="auto">
          <a:xfrm>
            <a:off x="5029200" y="4495800"/>
            <a:ext cx="0" cy="1524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4970" name="Line 40"/>
          <p:cNvSpPr>
            <a:spLocks noChangeShapeType="1"/>
          </p:cNvSpPr>
          <p:nvPr/>
        </p:nvSpPr>
        <p:spPr bwMode="auto">
          <a:xfrm flipH="1">
            <a:off x="8382000" y="4419600"/>
            <a:ext cx="0" cy="3810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4971" name="Line 41"/>
          <p:cNvSpPr>
            <a:spLocks noChangeShapeType="1"/>
          </p:cNvSpPr>
          <p:nvPr/>
        </p:nvSpPr>
        <p:spPr bwMode="auto">
          <a:xfrm>
            <a:off x="5029200" y="4876800"/>
            <a:ext cx="0" cy="3810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4972" name="Line 42"/>
          <p:cNvSpPr>
            <a:spLocks noChangeShapeType="1"/>
          </p:cNvSpPr>
          <p:nvPr/>
        </p:nvSpPr>
        <p:spPr bwMode="auto">
          <a:xfrm>
            <a:off x="8382000" y="4800600"/>
            <a:ext cx="0" cy="4572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4973" name="Text Box 43"/>
          <p:cNvSpPr txBox="1">
            <a:spLocks noChangeArrowheads="1"/>
          </p:cNvSpPr>
          <p:nvPr/>
        </p:nvSpPr>
        <p:spPr bwMode="auto">
          <a:xfrm>
            <a:off x="4846637" y="4495800"/>
            <a:ext cx="411163" cy="461665"/>
          </a:xfrm>
          <a:prstGeom prst="rect">
            <a:avLst/>
          </a:prstGeom>
          <a:noFill/>
          <a:ln w="12700" cap="sq" algn="ctr">
            <a:noFill/>
            <a:miter lim="800000"/>
            <a:headEnd/>
            <a:tailEnd/>
          </a:ln>
        </p:spPr>
        <p:txBody>
          <a:bodyPr>
            <a:spAutoFit/>
          </a:bodyPr>
          <a:lstStyle/>
          <a:p>
            <a:pPr algn="ctr"/>
            <a:r>
              <a:rPr lang="en-US" sz="2400" dirty="0" smtClean="0">
                <a:latin typeface="Math1Mono"/>
              </a:rPr>
              <a:t>Å</a:t>
            </a:r>
            <a:endParaRPr kumimoji="1" lang="en-US" sz="2400" dirty="0">
              <a:latin typeface="Math1" pitchFamily="2" charset="2"/>
            </a:endParaRPr>
          </a:p>
        </p:txBody>
      </p:sp>
      <p:sp>
        <p:nvSpPr>
          <p:cNvPr id="124974" name="Line 44"/>
          <p:cNvSpPr>
            <a:spLocks noChangeShapeType="1"/>
          </p:cNvSpPr>
          <p:nvPr/>
        </p:nvSpPr>
        <p:spPr bwMode="auto">
          <a:xfrm flipH="1">
            <a:off x="5029200" y="4114800"/>
            <a:ext cx="3352800" cy="3810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4975" name="Line 45"/>
          <p:cNvSpPr>
            <a:spLocks noChangeShapeType="1"/>
          </p:cNvSpPr>
          <p:nvPr/>
        </p:nvSpPr>
        <p:spPr bwMode="auto">
          <a:xfrm>
            <a:off x="5029200" y="4191000"/>
            <a:ext cx="3352800" cy="22860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4976" name="Line 46"/>
          <p:cNvSpPr>
            <a:spLocks noChangeShapeType="1"/>
          </p:cNvSpPr>
          <p:nvPr/>
        </p:nvSpPr>
        <p:spPr bwMode="auto">
          <a:xfrm flipH="1">
            <a:off x="7086600" y="2895600"/>
            <a:ext cx="1447800" cy="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4977" name="Text Box 47"/>
          <p:cNvSpPr txBox="1">
            <a:spLocks noChangeArrowheads="1"/>
          </p:cNvSpPr>
          <p:nvPr/>
        </p:nvSpPr>
        <p:spPr bwMode="auto">
          <a:xfrm>
            <a:off x="8458200" y="2743200"/>
            <a:ext cx="514350" cy="304800"/>
          </a:xfrm>
          <a:prstGeom prst="rect">
            <a:avLst/>
          </a:prstGeom>
          <a:noFill/>
          <a:ln w="12700" cap="sq" algn="ctr">
            <a:noFill/>
            <a:miter lim="800000"/>
            <a:headEnd/>
            <a:tailEnd/>
          </a:ln>
        </p:spPr>
        <p:txBody>
          <a:bodyPr wrap="square">
            <a:spAutoFit/>
          </a:bodyPr>
          <a:lstStyle/>
          <a:p>
            <a:pPr algn="ctr"/>
            <a:r>
              <a:rPr lang="en-US" sz="1400" b="1" dirty="0">
                <a:latin typeface="Arial" pitchFamily="34" charset="0"/>
              </a:rPr>
              <a:t>k</a:t>
            </a:r>
            <a:r>
              <a:rPr lang="en-US" sz="1400" b="1" baseline="-25000" dirty="0">
                <a:latin typeface="Arial" pitchFamily="34" charset="0"/>
              </a:rPr>
              <a:t>1</a:t>
            </a:r>
          </a:p>
        </p:txBody>
      </p:sp>
      <p:sp>
        <p:nvSpPr>
          <p:cNvPr id="124978" name="Line 48"/>
          <p:cNvSpPr>
            <a:spLocks noChangeShapeType="1"/>
          </p:cNvSpPr>
          <p:nvPr/>
        </p:nvSpPr>
        <p:spPr bwMode="auto">
          <a:xfrm flipH="1">
            <a:off x="7086600" y="3962400"/>
            <a:ext cx="1447800" cy="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4979" name="Text Box 49"/>
          <p:cNvSpPr txBox="1">
            <a:spLocks noChangeArrowheads="1"/>
          </p:cNvSpPr>
          <p:nvPr/>
        </p:nvSpPr>
        <p:spPr bwMode="auto">
          <a:xfrm>
            <a:off x="8458200" y="3810000"/>
            <a:ext cx="514350" cy="304800"/>
          </a:xfrm>
          <a:prstGeom prst="rect">
            <a:avLst/>
          </a:prstGeom>
          <a:noFill/>
          <a:ln w="12700" cap="sq" algn="ctr">
            <a:noFill/>
            <a:miter lim="800000"/>
            <a:headEnd/>
            <a:tailEnd/>
          </a:ln>
        </p:spPr>
        <p:txBody>
          <a:bodyPr wrap="square">
            <a:spAutoFit/>
          </a:bodyPr>
          <a:lstStyle/>
          <a:p>
            <a:pPr algn="ctr"/>
            <a:r>
              <a:rPr lang="en-US" sz="1400" b="1">
                <a:latin typeface="Arial" pitchFamily="34" charset="0"/>
              </a:rPr>
              <a:t>k</a:t>
            </a:r>
            <a:r>
              <a:rPr lang="en-US" sz="1400" b="1" baseline="-25000">
                <a:latin typeface="Arial" pitchFamily="34" charset="0"/>
              </a:rPr>
              <a:t>2</a:t>
            </a:r>
          </a:p>
        </p:txBody>
      </p:sp>
      <p:sp>
        <p:nvSpPr>
          <p:cNvPr id="124980" name="Line 50"/>
          <p:cNvSpPr>
            <a:spLocks noChangeShapeType="1"/>
          </p:cNvSpPr>
          <p:nvPr/>
        </p:nvSpPr>
        <p:spPr bwMode="auto">
          <a:xfrm flipH="1">
            <a:off x="7086600" y="4953000"/>
            <a:ext cx="1447800" cy="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124981" name="Text Box 51"/>
          <p:cNvSpPr txBox="1">
            <a:spLocks noChangeArrowheads="1"/>
          </p:cNvSpPr>
          <p:nvPr/>
        </p:nvSpPr>
        <p:spPr bwMode="auto">
          <a:xfrm>
            <a:off x="8458200" y="4800600"/>
            <a:ext cx="514350" cy="304800"/>
          </a:xfrm>
          <a:prstGeom prst="rect">
            <a:avLst/>
          </a:prstGeom>
          <a:noFill/>
          <a:ln w="12700" cap="sq" algn="ctr">
            <a:noFill/>
            <a:miter lim="800000"/>
            <a:headEnd/>
            <a:tailEnd/>
          </a:ln>
        </p:spPr>
        <p:txBody>
          <a:bodyPr wrap="square">
            <a:spAutoFit/>
          </a:bodyPr>
          <a:lstStyle/>
          <a:p>
            <a:pPr algn="ctr"/>
            <a:r>
              <a:rPr lang="en-US" sz="1400" b="1" dirty="0">
                <a:latin typeface="Arial" pitchFamily="34" charset="0"/>
              </a:rPr>
              <a:t>k</a:t>
            </a:r>
            <a:r>
              <a:rPr lang="en-US" sz="1400" b="1" baseline="-25000" dirty="0">
                <a:latin typeface="Arial" pitchFamily="34" charset="0"/>
              </a:rPr>
              <a:t>3</a:t>
            </a:r>
          </a:p>
        </p:txBody>
      </p:sp>
      <p:sp>
        <p:nvSpPr>
          <p:cNvPr id="124982" name="Text Box 52"/>
          <p:cNvSpPr txBox="1">
            <a:spLocks noChangeArrowheads="1"/>
          </p:cNvSpPr>
          <p:nvPr/>
        </p:nvSpPr>
        <p:spPr bwMode="auto">
          <a:xfrm>
            <a:off x="5181600" y="2524780"/>
            <a:ext cx="1143000" cy="523220"/>
          </a:xfrm>
          <a:prstGeom prst="rect">
            <a:avLst/>
          </a:prstGeom>
          <a:noFill/>
          <a:ln w="12700" cap="sq" algn="ctr">
            <a:noFill/>
            <a:miter lim="800000"/>
            <a:headEnd/>
            <a:tailEnd/>
          </a:ln>
        </p:spPr>
        <p:txBody>
          <a:bodyPr wrap="square">
            <a:spAutoFit/>
          </a:bodyPr>
          <a:lstStyle/>
          <a:p>
            <a:r>
              <a:rPr lang="en-US" sz="1400" dirty="0" smtClean="0">
                <a:latin typeface="Arial" pitchFamily="34" charset="0"/>
              </a:rPr>
              <a:t>Y</a:t>
            </a:r>
            <a:r>
              <a:rPr lang="en-US" sz="1400" baseline="-25000" dirty="0" smtClean="0">
                <a:latin typeface="Arial" pitchFamily="34" charset="0"/>
              </a:rPr>
              <a:t>1</a:t>
            </a:r>
            <a:r>
              <a:rPr lang="en-US" sz="1400" dirty="0" smtClean="0">
                <a:latin typeface="Arial" pitchFamily="34" charset="0"/>
              </a:rPr>
              <a:t>, </a:t>
            </a:r>
          </a:p>
          <a:p>
            <a:r>
              <a:rPr lang="en-US" sz="1400" dirty="0" smtClean="0">
                <a:latin typeface="Arial" pitchFamily="34" charset="0"/>
              </a:rPr>
              <a:t>3,8,14,25</a:t>
            </a:r>
            <a:endParaRPr lang="en-US" sz="1400" dirty="0">
              <a:latin typeface="Arial" pitchFamily="34" charset="0"/>
            </a:endParaRPr>
          </a:p>
        </p:txBody>
      </p:sp>
      <p:sp>
        <p:nvSpPr>
          <p:cNvPr id="124983" name="Text Box 53"/>
          <p:cNvSpPr txBox="1">
            <a:spLocks noChangeArrowheads="1"/>
          </p:cNvSpPr>
          <p:nvPr/>
        </p:nvSpPr>
        <p:spPr bwMode="auto">
          <a:xfrm>
            <a:off x="5715000" y="3505200"/>
            <a:ext cx="366712" cy="304800"/>
          </a:xfrm>
          <a:prstGeom prst="rect">
            <a:avLst/>
          </a:prstGeom>
          <a:noFill/>
          <a:ln w="12700" cap="sq" algn="ctr">
            <a:noFill/>
            <a:miter lim="800000"/>
            <a:headEnd/>
            <a:tailEnd/>
          </a:ln>
        </p:spPr>
        <p:txBody>
          <a:bodyPr wrap="none">
            <a:spAutoFit/>
          </a:bodyPr>
          <a:lstStyle/>
          <a:p>
            <a:pPr algn="ctr"/>
            <a:r>
              <a:rPr lang="en-US" sz="1400">
                <a:latin typeface="Arial" pitchFamily="34" charset="0"/>
              </a:rPr>
              <a:t>Y</a:t>
            </a:r>
            <a:r>
              <a:rPr lang="en-US" sz="1400" baseline="-25000">
                <a:latin typeface="Arial" pitchFamily="34" charset="0"/>
              </a:rPr>
              <a:t>2</a:t>
            </a:r>
          </a:p>
        </p:txBody>
      </p:sp>
      <p:sp>
        <p:nvSpPr>
          <p:cNvPr id="124984" name="Text Box 54"/>
          <p:cNvSpPr txBox="1">
            <a:spLocks noChangeArrowheads="1"/>
          </p:cNvSpPr>
          <p:nvPr/>
        </p:nvSpPr>
        <p:spPr bwMode="auto">
          <a:xfrm>
            <a:off x="5791200" y="4495800"/>
            <a:ext cx="366712" cy="304800"/>
          </a:xfrm>
          <a:prstGeom prst="rect">
            <a:avLst/>
          </a:prstGeom>
          <a:noFill/>
          <a:ln w="12700" cap="sq" algn="ctr">
            <a:noFill/>
            <a:miter lim="800000"/>
            <a:headEnd/>
            <a:tailEnd/>
          </a:ln>
        </p:spPr>
        <p:txBody>
          <a:bodyPr wrap="none">
            <a:spAutoFit/>
          </a:bodyPr>
          <a:lstStyle/>
          <a:p>
            <a:pPr algn="ctr"/>
            <a:r>
              <a:rPr lang="en-US" sz="1400">
                <a:latin typeface="Arial" pitchFamily="34" charset="0"/>
              </a:rPr>
              <a:t>Y</a:t>
            </a:r>
            <a:r>
              <a:rPr lang="en-US" sz="1400" baseline="-25000">
                <a:latin typeface="Arial" pitchFamily="34" charset="0"/>
              </a:rPr>
              <a:t>3</a:t>
            </a:r>
          </a:p>
        </p:txBody>
      </p:sp>
      <p:sp>
        <p:nvSpPr>
          <p:cNvPr id="124985" name="Text Box 55"/>
          <p:cNvSpPr txBox="1">
            <a:spLocks noChangeArrowheads="1"/>
          </p:cNvSpPr>
          <p:nvPr/>
        </p:nvSpPr>
        <p:spPr bwMode="auto">
          <a:xfrm>
            <a:off x="4572000" y="3429000"/>
            <a:ext cx="346075" cy="304800"/>
          </a:xfrm>
          <a:prstGeom prst="rect">
            <a:avLst/>
          </a:prstGeom>
          <a:noFill/>
          <a:ln w="12700" cap="sq" algn="ctr">
            <a:noFill/>
            <a:miter lim="800000"/>
            <a:headEnd/>
            <a:tailEnd/>
          </a:ln>
        </p:spPr>
        <p:txBody>
          <a:bodyPr wrap="none">
            <a:spAutoFit/>
          </a:bodyPr>
          <a:lstStyle/>
          <a:p>
            <a:pPr algn="ctr"/>
            <a:r>
              <a:rPr lang="en-US" sz="1400">
                <a:latin typeface="Arial" pitchFamily="34" charset="0"/>
              </a:rPr>
              <a:t>L</a:t>
            </a:r>
            <a:r>
              <a:rPr lang="en-US" sz="1400" baseline="-25000">
                <a:latin typeface="Arial" pitchFamily="34" charset="0"/>
              </a:rPr>
              <a:t>1</a:t>
            </a:r>
          </a:p>
        </p:txBody>
      </p:sp>
      <p:sp>
        <p:nvSpPr>
          <p:cNvPr id="124986" name="Text Box 56"/>
          <p:cNvSpPr txBox="1">
            <a:spLocks noChangeArrowheads="1"/>
          </p:cNvSpPr>
          <p:nvPr/>
        </p:nvSpPr>
        <p:spPr bwMode="auto">
          <a:xfrm>
            <a:off x="4572000" y="4343400"/>
            <a:ext cx="346075" cy="304800"/>
          </a:xfrm>
          <a:prstGeom prst="rect">
            <a:avLst/>
          </a:prstGeom>
          <a:noFill/>
          <a:ln w="12700" cap="sq" algn="ctr">
            <a:noFill/>
            <a:miter lim="800000"/>
            <a:headEnd/>
            <a:tailEnd/>
          </a:ln>
        </p:spPr>
        <p:txBody>
          <a:bodyPr wrap="none">
            <a:spAutoFit/>
          </a:bodyPr>
          <a:lstStyle/>
          <a:p>
            <a:pPr algn="ctr"/>
            <a:r>
              <a:rPr lang="en-US" sz="1400">
                <a:latin typeface="Arial" pitchFamily="34" charset="0"/>
              </a:rPr>
              <a:t>L</a:t>
            </a:r>
            <a:r>
              <a:rPr lang="en-US" sz="1400" baseline="-25000">
                <a:latin typeface="Arial" pitchFamily="34" charset="0"/>
              </a:rPr>
              <a:t>2</a:t>
            </a:r>
          </a:p>
        </p:txBody>
      </p:sp>
      <p:sp>
        <p:nvSpPr>
          <p:cNvPr id="124987" name="Text Box 57"/>
          <p:cNvSpPr txBox="1">
            <a:spLocks noChangeArrowheads="1"/>
          </p:cNvSpPr>
          <p:nvPr/>
        </p:nvSpPr>
        <p:spPr bwMode="auto">
          <a:xfrm>
            <a:off x="4572000" y="2286000"/>
            <a:ext cx="346075" cy="304800"/>
          </a:xfrm>
          <a:prstGeom prst="rect">
            <a:avLst/>
          </a:prstGeom>
          <a:noFill/>
          <a:ln w="12700" cap="sq" algn="ctr">
            <a:noFill/>
            <a:miter lim="800000"/>
            <a:headEnd/>
            <a:tailEnd/>
          </a:ln>
        </p:spPr>
        <p:txBody>
          <a:bodyPr wrap="none">
            <a:spAutoFit/>
          </a:bodyPr>
          <a:lstStyle/>
          <a:p>
            <a:pPr algn="ctr"/>
            <a:r>
              <a:rPr lang="en-US" sz="1400">
                <a:latin typeface="Arial" pitchFamily="34" charset="0"/>
              </a:rPr>
              <a:t>L</a:t>
            </a:r>
            <a:r>
              <a:rPr lang="en-US" sz="1400" baseline="-25000">
                <a:latin typeface="Arial" pitchFamily="34" charset="0"/>
              </a:rPr>
              <a:t>0</a:t>
            </a:r>
          </a:p>
        </p:txBody>
      </p:sp>
      <p:sp>
        <p:nvSpPr>
          <p:cNvPr id="124988" name="Text Box 58"/>
          <p:cNvSpPr txBox="1">
            <a:spLocks noChangeArrowheads="1"/>
          </p:cNvSpPr>
          <p:nvPr/>
        </p:nvSpPr>
        <p:spPr bwMode="auto">
          <a:xfrm>
            <a:off x="8382000" y="2286000"/>
            <a:ext cx="376237" cy="304800"/>
          </a:xfrm>
          <a:prstGeom prst="rect">
            <a:avLst/>
          </a:prstGeom>
          <a:noFill/>
          <a:ln w="12700" cap="sq" algn="ctr">
            <a:noFill/>
            <a:miter lim="800000"/>
            <a:headEnd/>
            <a:tailEnd/>
          </a:ln>
        </p:spPr>
        <p:txBody>
          <a:bodyPr wrap="none">
            <a:spAutoFit/>
          </a:bodyPr>
          <a:lstStyle/>
          <a:p>
            <a:pPr algn="ctr"/>
            <a:r>
              <a:rPr lang="en-US" sz="1400">
                <a:latin typeface="Arial" pitchFamily="34" charset="0"/>
              </a:rPr>
              <a:t>R</a:t>
            </a:r>
            <a:r>
              <a:rPr lang="en-US" sz="1400" baseline="-25000">
                <a:latin typeface="Arial" pitchFamily="34" charset="0"/>
              </a:rPr>
              <a:t>0</a:t>
            </a:r>
          </a:p>
        </p:txBody>
      </p:sp>
      <p:sp>
        <p:nvSpPr>
          <p:cNvPr id="124989" name="Text Box 59"/>
          <p:cNvSpPr txBox="1">
            <a:spLocks noChangeArrowheads="1"/>
          </p:cNvSpPr>
          <p:nvPr/>
        </p:nvSpPr>
        <p:spPr bwMode="auto">
          <a:xfrm>
            <a:off x="8382000" y="3352800"/>
            <a:ext cx="376237" cy="304800"/>
          </a:xfrm>
          <a:prstGeom prst="rect">
            <a:avLst/>
          </a:prstGeom>
          <a:noFill/>
          <a:ln w="12700" cap="sq" algn="ctr">
            <a:noFill/>
            <a:miter lim="800000"/>
            <a:headEnd/>
            <a:tailEnd/>
          </a:ln>
        </p:spPr>
        <p:txBody>
          <a:bodyPr wrap="none">
            <a:spAutoFit/>
          </a:bodyPr>
          <a:lstStyle/>
          <a:p>
            <a:pPr algn="ctr"/>
            <a:r>
              <a:rPr lang="en-US" sz="1400">
                <a:latin typeface="Arial" pitchFamily="34" charset="0"/>
              </a:rPr>
              <a:t>R</a:t>
            </a:r>
            <a:r>
              <a:rPr lang="en-US" sz="1400" baseline="-25000">
                <a:latin typeface="Arial" pitchFamily="34" charset="0"/>
              </a:rPr>
              <a:t>1</a:t>
            </a:r>
          </a:p>
        </p:txBody>
      </p:sp>
      <p:sp>
        <p:nvSpPr>
          <p:cNvPr id="124990" name="Text Box 60"/>
          <p:cNvSpPr txBox="1">
            <a:spLocks noChangeArrowheads="1"/>
          </p:cNvSpPr>
          <p:nvPr/>
        </p:nvSpPr>
        <p:spPr bwMode="auto">
          <a:xfrm>
            <a:off x="8458200" y="4343400"/>
            <a:ext cx="376237" cy="304800"/>
          </a:xfrm>
          <a:prstGeom prst="rect">
            <a:avLst/>
          </a:prstGeom>
          <a:noFill/>
          <a:ln w="12700" cap="sq" algn="ctr">
            <a:noFill/>
            <a:miter lim="800000"/>
            <a:headEnd/>
            <a:tailEnd/>
          </a:ln>
        </p:spPr>
        <p:txBody>
          <a:bodyPr wrap="none">
            <a:spAutoFit/>
          </a:bodyPr>
          <a:lstStyle/>
          <a:p>
            <a:pPr algn="ctr"/>
            <a:r>
              <a:rPr lang="en-US" sz="1400">
                <a:latin typeface="Arial" pitchFamily="34" charset="0"/>
              </a:rPr>
              <a:t>R</a:t>
            </a:r>
            <a:r>
              <a:rPr lang="en-US" sz="1400" baseline="-25000">
                <a:latin typeface="Arial" pitchFamily="34" charset="0"/>
              </a:rPr>
              <a:t>2</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JLM 20110204</a:t>
            </a:r>
            <a:endParaRPr lang="en-US" dirty="0"/>
          </a:p>
        </p:txBody>
      </p:sp>
      <p:sp>
        <p:nvSpPr>
          <p:cNvPr id="6" name="Slide Number Placeholder 5"/>
          <p:cNvSpPr>
            <a:spLocks noGrp="1"/>
          </p:cNvSpPr>
          <p:nvPr>
            <p:ph type="sldNum" sz="quarter" idx="12"/>
          </p:nvPr>
        </p:nvSpPr>
        <p:spPr/>
        <p:txBody>
          <a:bodyPr/>
          <a:lstStyle/>
          <a:p>
            <a:pPr>
              <a:defRPr/>
            </a:pPr>
            <a:fld id="{4065B91F-A3A2-4A56-A2EF-D2C8040967AC}" type="slidenum">
              <a:rPr lang="en-US"/>
              <a:pPr>
                <a:defRPr/>
              </a:pPr>
              <a:t>42</a:t>
            </a:fld>
            <a:endParaRPr lang="en-US"/>
          </a:p>
        </p:txBody>
      </p:sp>
      <p:sp>
        <p:nvSpPr>
          <p:cNvPr id="128004" name="Rectangle 2"/>
          <p:cNvSpPr>
            <a:spLocks noGrp="1" noChangeArrowheads="1"/>
          </p:cNvSpPr>
          <p:nvPr>
            <p:ph type="title"/>
          </p:nvPr>
        </p:nvSpPr>
        <p:spPr>
          <a:xfrm>
            <a:off x="609600" y="76200"/>
            <a:ext cx="7772400" cy="762000"/>
          </a:xfrm>
        </p:spPr>
        <p:txBody>
          <a:bodyPr/>
          <a:lstStyle/>
          <a:p>
            <a:r>
              <a:rPr lang="en-US" sz="3600" dirty="0" smtClean="0"/>
              <a:t>Piling up Lemma</a:t>
            </a:r>
          </a:p>
        </p:txBody>
      </p:sp>
      <p:sp>
        <p:nvSpPr>
          <p:cNvPr id="128005" name="Rectangle 3"/>
          <p:cNvSpPr>
            <a:spLocks noGrp="1" noChangeArrowheads="1"/>
          </p:cNvSpPr>
          <p:nvPr>
            <p:ph type="body" idx="1"/>
          </p:nvPr>
        </p:nvSpPr>
        <p:spPr>
          <a:xfrm>
            <a:off x="304800" y="1371600"/>
            <a:ext cx="8610600" cy="4343400"/>
          </a:xfrm>
        </p:spPr>
        <p:txBody>
          <a:bodyPr/>
          <a:lstStyle/>
          <a:p>
            <a:r>
              <a:rPr lang="en-US" sz="2400" dirty="0" smtClean="0"/>
              <a:t>Let X</a:t>
            </a:r>
            <a:r>
              <a:rPr lang="en-US" sz="2400" baseline="-25000" dirty="0" smtClean="0"/>
              <a:t>i</a:t>
            </a:r>
            <a:r>
              <a:rPr lang="en-US" sz="2400" dirty="0" smtClean="0"/>
              <a:t>  (1</a:t>
            </a:r>
            <a:r>
              <a:rPr lang="en-US" sz="2400" dirty="0" smtClean="0">
                <a:latin typeface="Math3" pitchFamily="2" charset="2"/>
              </a:rPr>
              <a:t>c</a:t>
            </a:r>
            <a:r>
              <a:rPr lang="en-US" sz="2400" dirty="0" smtClean="0"/>
              <a:t>i</a:t>
            </a:r>
            <a:r>
              <a:rPr lang="en-US" sz="2400" dirty="0" smtClean="0">
                <a:latin typeface="Math3" pitchFamily="2" charset="2"/>
              </a:rPr>
              <a:t>c</a:t>
            </a:r>
            <a:r>
              <a:rPr lang="en-US" sz="2400" dirty="0" smtClean="0"/>
              <a:t>n) be independent random variables whose values are 0 with probability p</a:t>
            </a:r>
            <a:r>
              <a:rPr lang="en-US" sz="2400" baseline="-25000" dirty="0" smtClean="0"/>
              <a:t>i</a:t>
            </a:r>
            <a:r>
              <a:rPr lang="en-US" sz="2400" dirty="0" smtClean="0"/>
              <a:t>.  Then the probability that X</a:t>
            </a:r>
            <a:r>
              <a:rPr lang="en-US" sz="2400" baseline="-25000" dirty="0" smtClean="0"/>
              <a:t>1</a:t>
            </a:r>
            <a:r>
              <a:rPr lang="en-US" sz="2400" dirty="0" smtClean="0">
                <a:latin typeface="Math1Mono"/>
              </a:rPr>
              <a:t>Å</a:t>
            </a:r>
            <a:r>
              <a:rPr lang="en-US" sz="2400" dirty="0" smtClean="0"/>
              <a:t>X</a:t>
            </a:r>
            <a:r>
              <a:rPr lang="en-US" sz="2400" baseline="-25000" dirty="0" smtClean="0"/>
              <a:t>2</a:t>
            </a:r>
            <a:r>
              <a:rPr lang="en-US" sz="2400" dirty="0" smtClean="0">
                <a:latin typeface="Math1Mono"/>
              </a:rPr>
              <a:t>Å</a:t>
            </a:r>
            <a:r>
              <a:rPr lang="en-US" sz="2400" dirty="0" smtClean="0">
                <a:latin typeface="Math1" pitchFamily="2" charset="2"/>
              </a:rPr>
              <a:t> ... </a:t>
            </a:r>
            <a:r>
              <a:rPr lang="en-US" sz="2400" dirty="0" err="1" smtClean="0">
                <a:latin typeface="Math1Mono"/>
              </a:rPr>
              <a:t>Å</a:t>
            </a:r>
            <a:r>
              <a:rPr lang="en-US" sz="2400" dirty="0" err="1" smtClean="0"/>
              <a:t>X</a:t>
            </a:r>
            <a:r>
              <a:rPr lang="en-US" sz="2400" baseline="-25000" dirty="0" err="1" smtClean="0"/>
              <a:t>n</a:t>
            </a:r>
            <a:r>
              <a:rPr lang="en-US" sz="2400" dirty="0" smtClean="0"/>
              <a:t>= 0 is </a:t>
            </a:r>
          </a:p>
          <a:p>
            <a:pPr algn="ctr">
              <a:buFontTx/>
              <a:buNone/>
            </a:pPr>
            <a:r>
              <a:rPr lang="en-US" sz="2400" dirty="0" smtClean="0"/>
              <a:t>½+2</a:t>
            </a:r>
            <a:r>
              <a:rPr lang="en-US" sz="2400" baseline="30000" dirty="0" smtClean="0"/>
              <a:t>n-1</a:t>
            </a:r>
            <a:r>
              <a:rPr lang="en-US" sz="2400" dirty="0" smtClean="0"/>
              <a:t> </a:t>
            </a:r>
            <a:r>
              <a:rPr lang="en-US" sz="2400" dirty="0" smtClean="0">
                <a:latin typeface="Math1" pitchFamily="2" charset="2"/>
              </a:rPr>
              <a:t>P</a:t>
            </a:r>
            <a:r>
              <a:rPr lang="en-US" sz="2400" baseline="-25000" dirty="0" smtClean="0"/>
              <a:t>[1,n]</a:t>
            </a:r>
            <a:r>
              <a:rPr lang="en-US" sz="2400" dirty="0" smtClean="0"/>
              <a:t> (p</a:t>
            </a:r>
            <a:r>
              <a:rPr lang="en-US" sz="2400" baseline="-25000" dirty="0" smtClean="0"/>
              <a:t>i</a:t>
            </a:r>
            <a:r>
              <a:rPr lang="en-US" sz="2400" dirty="0" smtClean="0"/>
              <a:t>-1/2)</a:t>
            </a:r>
          </a:p>
          <a:p>
            <a:pPr>
              <a:buFontTx/>
              <a:buNone/>
            </a:pPr>
            <a:endParaRPr lang="en-US" sz="2400" dirty="0" smtClean="0"/>
          </a:p>
          <a:p>
            <a:pPr>
              <a:buFontTx/>
              <a:buNone/>
            </a:pPr>
            <a:r>
              <a:rPr lang="en-US" sz="2400" dirty="0" smtClean="0"/>
              <a:t>Proof:  </a:t>
            </a:r>
          </a:p>
          <a:p>
            <a:pPr lvl="1">
              <a:buFontTx/>
              <a:buNone/>
            </a:pPr>
            <a:r>
              <a:rPr lang="en-US" sz="2400" dirty="0" smtClean="0"/>
              <a:t>By induction on n.  It’s tautological for n=1.  </a:t>
            </a:r>
          </a:p>
          <a:p>
            <a:pPr lvl="1">
              <a:buFontTx/>
              <a:buNone/>
            </a:pPr>
            <a:r>
              <a:rPr lang="en-US" sz="2400" dirty="0" smtClean="0"/>
              <a:t>Suppose Pr[X</a:t>
            </a:r>
            <a:r>
              <a:rPr lang="en-US" sz="2400" baseline="-25000" dirty="0" smtClean="0"/>
              <a:t>1</a:t>
            </a:r>
            <a:r>
              <a:rPr lang="en-US" sz="2400" dirty="0" smtClean="0">
                <a:latin typeface="Math1Mono"/>
              </a:rPr>
              <a:t>Å</a:t>
            </a:r>
            <a:r>
              <a:rPr lang="en-US" sz="2400" dirty="0" smtClean="0"/>
              <a:t>X</a:t>
            </a:r>
            <a:r>
              <a:rPr lang="en-US" sz="2400" baseline="-25000" dirty="0" smtClean="0"/>
              <a:t>2</a:t>
            </a:r>
            <a:r>
              <a:rPr lang="en-US" sz="2400" dirty="0" smtClean="0">
                <a:latin typeface="Math1Mono"/>
              </a:rPr>
              <a:t>Å</a:t>
            </a:r>
            <a:r>
              <a:rPr lang="en-US" sz="2400" dirty="0" smtClean="0">
                <a:latin typeface="Math1" pitchFamily="2" charset="2"/>
              </a:rPr>
              <a:t> ... </a:t>
            </a:r>
            <a:r>
              <a:rPr lang="en-US" sz="2400" dirty="0" smtClean="0">
                <a:latin typeface="Math1Mono"/>
              </a:rPr>
              <a:t>Å</a:t>
            </a:r>
            <a:r>
              <a:rPr lang="en-US" sz="2400" dirty="0" smtClean="0"/>
              <a:t>X</a:t>
            </a:r>
            <a:r>
              <a:rPr lang="en-US" sz="2400" baseline="-25000" dirty="0" smtClean="0"/>
              <a:t>n-1</a:t>
            </a:r>
            <a:r>
              <a:rPr lang="en-US" sz="2400" dirty="0" smtClean="0"/>
              <a:t>= 0]= q= ½+2</a:t>
            </a:r>
            <a:r>
              <a:rPr lang="en-US" sz="2400" baseline="30000" dirty="0" smtClean="0"/>
              <a:t>n-2</a:t>
            </a:r>
            <a:r>
              <a:rPr lang="en-US" sz="2400" dirty="0" smtClean="0"/>
              <a:t> </a:t>
            </a:r>
            <a:r>
              <a:rPr lang="en-US" sz="2400" dirty="0" smtClean="0">
                <a:latin typeface="Math1" pitchFamily="2" charset="2"/>
              </a:rPr>
              <a:t>P</a:t>
            </a:r>
            <a:r>
              <a:rPr lang="en-US" sz="2400" baseline="-25000" dirty="0" smtClean="0"/>
              <a:t>[1,n-1]</a:t>
            </a:r>
            <a:r>
              <a:rPr lang="en-US" sz="2400" dirty="0" smtClean="0"/>
              <a:t> (p</a:t>
            </a:r>
            <a:r>
              <a:rPr lang="en-US" sz="2400" baseline="-25000" dirty="0" smtClean="0"/>
              <a:t>i</a:t>
            </a:r>
            <a:r>
              <a:rPr lang="en-US" sz="2400" dirty="0" smtClean="0"/>
              <a:t>-1/2).  </a:t>
            </a:r>
          </a:p>
          <a:p>
            <a:pPr lvl="1">
              <a:buFontTx/>
              <a:buNone/>
            </a:pPr>
            <a:r>
              <a:rPr lang="en-US" sz="2400" dirty="0" smtClean="0"/>
              <a:t>Then Pr[X</a:t>
            </a:r>
            <a:r>
              <a:rPr lang="en-US" sz="2400" baseline="-25000" dirty="0" smtClean="0"/>
              <a:t>1</a:t>
            </a:r>
            <a:r>
              <a:rPr lang="en-US" sz="2400" dirty="0" smtClean="0">
                <a:latin typeface="Math1Mono"/>
              </a:rPr>
              <a:t>Å</a:t>
            </a:r>
            <a:r>
              <a:rPr lang="en-US" sz="2400" dirty="0" smtClean="0"/>
              <a:t>X</a:t>
            </a:r>
            <a:r>
              <a:rPr lang="en-US" sz="2400" baseline="-25000" dirty="0" smtClean="0"/>
              <a:t>2</a:t>
            </a:r>
            <a:r>
              <a:rPr lang="en-US" sz="2400" dirty="0" smtClean="0">
                <a:latin typeface="Math1Mono"/>
              </a:rPr>
              <a:t>Å</a:t>
            </a:r>
            <a:r>
              <a:rPr lang="en-US" sz="2400" dirty="0" smtClean="0">
                <a:latin typeface="Math1" pitchFamily="2" charset="2"/>
              </a:rPr>
              <a:t> ... </a:t>
            </a:r>
            <a:r>
              <a:rPr lang="en-US" sz="2400" dirty="0" err="1" smtClean="0">
                <a:latin typeface="Math1Mono"/>
              </a:rPr>
              <a:t>Å</a:t>
            </a:r>
            <a:r>
              <a:rPr lang="en-US" sz="2400" dirty="0" err="1" smtClean="0"/>
              <a:t>X</a:t>
            </a:r>
            <a:r>
              <a:rPr lang="en-US" sz="2400" baseline="-25000" dirty="0" err="1" smtClean="0"/>
              <a:t>n</a:t>
            </a:r>
            <a:r>
              <a:rPr lang="en-US" sz="2400" dirty="0" smtClean="0"/>
              <a:t>= 0]= </a:t>
            </a:r>
            <a:r>
              <a:rPr lang="en-US" sz="2400" dirty="0" err="1" smtClean="0"/>
              <a:t>qp</a:t>
            </a:r>
            <a:r>
              <a:rPr lang="en-US" sz="2400" baseline="-25000" dirty="0" err="1" smtClean="0"/>
              <a:t>n</a:t>
            </a:r>
            <a:r>
              <a:rPr lang="en-US" sz="2400" dirty="0" smtClean="0"/>
              <a:t> +(1-q)(1-p</a:t>
            </a:r>
            <a:r>
              <a:rPr lang="en-US" sz="2400" baseline="-25000" dirty="0" smtClean="0"/>
              <a:t>n</a:t>
            </a:r>
            <a:r>
              <a:rPr lang="en-US" sz="2400" dirty="0" smtClean="0"/>
              <a:t>)= ½+2</a:t>
            </a:r>
            <a:r>
              <a:rPr lang="en-US" sz="2400" baseline="30000" dirty="0" smtClean="0"/>
              <a:t>n-1</a:t>
            </a:r>
            <a:r>
              <a:rPr lang="en-US" sz="2400" dirty="0" smtClean="0"/>
              <a:t> </a:t>
            </a:r>
            <a:r>
              <a:rPr lang="en-US" sz="2400" dirty="0" smtClean="0">
                <a:latin typeface="Math1" pitchFamily="2" charset="2"/>
              </a:rPr>
              <a:t>P</a:t>
            </a:r>
            <a:r>
              <a:rPr lang="en-US" sz="2400" baseline="-25000" dirty="0" smtClean="0"/>
              <a:t>[1,n]</a:t>
            </a:r>
            <a:r>
              <a:rPr lang="en-US" sz="2400" dirty="0" smtClean="0"/>
              <a:t> (p</a:t>
            </a:r>
            <a:r>
              <a:rPr lang="en-US" sz="2400" baseline="-25000" dirty="0" smtClean="0"/>
              <a:t>i</a:t>
            </a:r>
            <a:r>
              <a:rPr lang="en-US" sz="2400" dirty="0" smtClean="0"/>
              <a:t>-1/2) as claimed.</a:t>
            </a:r>
          </a:p>
          <a:p>
            <a:pPr>
              <a:buFontTx/>
              <a:buNone/>
            </a:pPr>
            <a:endParaRPr lang="en-US" sz="2400" dirty="0" smtClean="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JLM 20110204</a:t>
            </a:r>
            <a:endParaRPr lang="en-US" dirty="0"/>
          </a:p>
        </p:txBody>
      </p:sp>
      <p:sp>
        <p:nvSpPr>
          <p:cNvPr id="6" name="Slide Number Placeholder 5"/>
          <p:cNvSpPr>
            <a:spLocks noGrp="1"/>
          </p:cNvSpPr>
          <p:nvPr>
            <p:ph type="sldNum" sz="quarter" idx="12"/>
          </p:nvPr>
        </p:nvSpPr>
        <p:spPr/>
        <p:txBody>
          <a:bodyPr/>
          <a:lstStyle/>
          <a:p>
            <a:pPr>
              <a:defRPr/>
            </a:pPr>
            <a:fld id="{2321DB80-2744-4003-9825-94A4832B8648}" type="slidenum">
              <a:rPr lang="en-US"/>
              <a:pPr>
                <a:defRPr/>
              </a:pPr>
              <a:t>43</a:t>
            </a:fld>
            <a:endParaRPr lang="en-US"/>
          </a:p>
        </p:txBody>
      </p:sp>
      <p:sp>
        <p:nvSpPr>
          <p:cNvPr id="138244" name="Rectangle 2"/>
          <p:cNvSpPr>
            <a:spLocks noGrp="1" noChangeArrowheads="1"/>
          </p:cNvSpPr>
          <p:nvPr>
            <p:ph type="title"/>
          </p:nvPr>
        </p:nvSpPr>
        <p:spPr>
          <a:xfrm>
            <a:off x="685800" y="76200"/>
            <a:ext cx="7772400" cy="838200"/>
          </a:xfrm>
        </p:spPr>
        <p:txBody>
          <a:bodyPr/>
          <a:lstStyle/>
          <a:p>
            <a:r>
              <a:rPr lang="en-US" sz="3600" dirty="0" smtClean="0"/>
              <a:t>Linear Cryptanalysis of full DES</a:t>
            </a:r>
          </a:p>
        </p:txBody>
      </p:sp>
      <p:sp>
        <p:nvSpPr>
          <p:cNvPr id="138245" name="Rectangle 3"/>
          <p:cNvSpPr>
            <a:spLocks noGrp="1" noChangeArrowheads="1"/>
          </p:cNvSpPr>
          <p:nvPr>
            <p:ph type="body" idx="1"/>
          </p:nvPr>
        </p:nvSpPr>
        <p:spPr>
          <a:xfrm>
            <a:off x="381000" y="1295400"/>
            <a:ext cx="8229600" cy="4953000"/>
          </a:xfrm>
        </p:spPr>
        <p:txBody>
          <a:bodyPr/>
          <a:lstStyle/>
          <a:p>
            <a:pPr>
              <a:lnSpc>
                <a:spcPct val="80000"/>
              </a:lnSpc>
            </a:pPr>
            <a:r>
              <a:rPr lang="en-US" sz="2000" dirty="0" smtClean="0"/>
              <a:t>Can be accomplished with ~2</a:t>
            </a:r>
            <a:r>
              <a:rPr lang="en-US" sz="2000" baseline="30000" dirty="0" smtClean="0"/>
              <a:t>43</a:t>
            </a:r>
            <a:r>
              <a:rPr lang="en-US" sz="2000" dirty="0" smtClean="0"/>
              <a:t> known plaintexts, using a14 round approximation</a:t>
            </a:r>
          </a:p>
          <a:p>
            <a:pPr marL="762000" lvl="1" indent="-304800">
              <a:lnSpc>
                <a:spcPct val="80000"/>
              </a:lnSpc>
            </a:pPr>
            <a:r>
              <a:rPr lang="en-US" sz="2000" dirty="0" smtClean="0"/>
              <a:t>For each 48 bit last round sub-key, decrypt cipher-text backwards across last round for all sample cipher-texts</a:t>
            </a:r>
          </a:p>
          <a:p>
            <a:pPr marL="762000" lvl="1" indent="-304800">
              <a:lnSpc>
                <a:spcPct val="80000"/>
              </a:lnSpc>
            </a:pPr>
            <a:r>
              <a:rPr lang="en-US" sz="2000" dirty="0" smtClean="0"/>
              <a:t>Increment count for all sub-keys whose linear expression holds true to the penultimate round</a:t>
            </a:r>
          </a:p>
          <a:p>
            <a:pPr marL="762000" lvl="1" indent="-304800">
              <a:lnSpc>
                <a:spcPct val="80000"/>
              </a:lnSpc>
            </a:pPr>
            <a:r>
              <a:rPr lang="en-US" sz="2000" dirty="0" smtClean="0"/>
              <a:t>This is done for the first and last round yielding 13 key bits each (total: 26) </a:t>
            </a:r>
          </a:p>
          <a:p>
            <a:pPr marL="762000" lvl="1" indent="-304800">
              <a:lnSpc>
                <a:spcPct val="80000"/>
              </a:lnSpc>
            </a:pPr>
            <a:endParaRPr lang="en-US" sz="2000" dirty="0" smtClean="0"/>
          </a:p>
          <a:p>
            <a:pPr>
              <a:lnSpc>
                <a:spcPct val="80000"/>
              </a:lnSpc>
            </a:pPr>
            <a:r>
              <a:rPr lang="en-US" sz="2000" dirty="0" smtClean="0"/>
              <a:t>Here they are:</a:t>
            </a:r>
          </a:p>
          <a:p>
            <a:pPr lvl="1">
              <a:lnSpc>
                <a:spcPct val="80000"/>
              </a:lnSpc>
              <a:buFontTx/>
              <a:buNone/>
            </a:pPr>
            <a:r>
              <a:rPr lang="en-US" sz="2000" dirty="0" smtClean="0"/>
              <a:t>P</a:t>
            </a:r>
            <a:r>
              <a:rPr lang="en-US" sz="2000" baseline="-25000" dirty="0" smtClean="0"/>
              <a:t>R</a:t>
            </a:r>
            <a:r>
              <a:rPr lang="en-US" sz="2000" dirty="0" smtClean="0"/>
              <a:t>[</a:t>
            </a:r>
            <a:r>
              <a:rPr kumimoji="0" lang="en-US" sz="2000" dirty="0" smtClean="0"/>
              <a:t>8,14,25</a:t>
            </a:r>
            <a:r>
              <a:rPr lang="en-US" sz="2000" dirty="0" smtClean="0"/>
              <a:t>]</a:t>
            </a:r>
            <a:r>
              <a:rPr lang="en-US" sz="2000" dirty="0" smtClean="0">
                <a:latin typeface="Math1Mono"/>
              </a:rPr>
              <a:t>Å</a:t>
            </a:r>
            <a:r>
              <a:rPr lang="en-US" sz="2000" dirty="0" smtClean="0"/>
              <a:t>C</a:t>
            </a:r>
            <a:r>
              <a:rPr lang="en-US" sz="2000" baseline="-25000" dirty="0" smtClean="0"/>
              <a:t>L</a:t>
            </a:r>
            <a:r>
              <a:rPr lang="en-US" sz="2000" dirty="0" smtClean="0"/>
              <a:t>[</a:t>
            </a:r>
            <a:r>
              <a:rPr kumimoji="0" lang="en-US" sz="2000" dirty="0" smtClean="0"/>
              <a:t>3,8,14,25</a:t>
            </a:r>
            <a:r>
              <a:rPr lang="en-US" sz="2000" dirty="0" smtClean="0"/>
              <a:t>]</a:t>
            </a:r>
            <a:r>
              <a:rPr lang="en-US" sz="2000" dirty="0" smtClean="0">
                <a:latin typeface="Math1Mono"/>
              </a:rPr>
              <a:t>Å</a:t>
            </a:r>
            <a:r>
              <a:rPr lang="en-US" sz="2000" dirty="0" smtClean="0"/>
              <a:t>C</a:t>
            </a:r>
            <a:r>
              <a:rPr lang="en-US" sz="2000" baseline="-25000" dirty="0" smtClean="0"/>
              <a:t>R</a:t>
            </a:r>
            <a:r>
              <a:rPr lang="en-US" sz="2000" dirty="0" smtClean="0"/>
              <a:t>[17]= K</a:t>
            </a:r>
            <a:r>
              <a:rPr lang="en-US" sz="2000" baseline="-25000" dirty="0" smtClean="0"/>
              <a:t>1</a:t>
            </a:r>
            <a:r>
              <a:rPr lang="en-US" sz="2000" dirty="0" smtClean="0"/>
              <a:t>[26]</a:t>
            </a:r>
            <a:r>
              <a:rPr lang="en-US" sz="2000" dirty="0" smtClean="0">
                <a:latin typeface="Math1Mono"/>
              </a:rPr>
              <a:t>Å</a:t>
            </a:r>
            <a:r>
              <a:rPr lang="en-US" sz="2000" dirty="0" smtClean="0"/>
              <a:t>K</a:t>
            </a:r>
            <a:r>
              <a:rPr lang="en-US" sz="2000" baseline="-25000" dirty="0" smtClean="0"/>
              <a:t>3</a:t>
            </a:r>
            <a:r>
              <a:rPr lang="en-US" sz="2000" dirty="0" smtClean="0"/>
              <a:t>[4]</a:t>
            </a:r>
            <a:r>
              <a:rPr lang="en-US" sz="2000" dirty="0" smtClean="0">
                <a:latin typeface="Math1Mono"/>
              </a:rPr>
              <a:t>Å</a:t>
            </a:r>
            <a:r>
              <a:rPr lang="en-US" sz="2000" dirty="0" smtClean="0"/>
              <a:t>K</a:t>
            </a:r>
            <a:r>
              <a:rPr lang="en-US" sz="2000" baseline="-25000" dirty="0" smtClean="0"/>
              <a:t>4</a:t>
            </a:r>
            <a:r>
              <a:rPr lang="en-US" sz="2000" dirty="0" smtClean="0"/>
              <a:t>[26]</a:t>
            </a:r>
            <a:r>
              <a:rPr lang="en-US" sz="2000" dirty="0" smtClean="0">
                <a:latin typeface="Math1Mono"/>
              </a:rPr>
              <a:t>Å</a:t>
            </a:r>
            <a:r>
              <a:rPr lang="en-US" sz="2000" dirty="0" smtClean="0"/>
              <a:t>K</a:t>
            </a:r>
            <a:r>
              <a:rPr lang="en-US" sz="2000" baseline="-25000" dirty="0" smtClean="0"/>
              <a:t>6</a:t>
            </a:r>
            <a:r>
              <a:rPr lang="en-US" sz="2000" dirty="0" smtClean="0"/>
              <a:t>[26]</a:t>
            </a:r>
            <a:r>
              <a:rPr lang="en-US" sz="2000" dirty="0" smtClean="0">
                <a:latin typeface="Math1Mono"/>
              </a:rPr>
              <a:t>Å</a:t>
            </a:r>
          </a:p>
          <a:p>
            <a:pPr lvl="1">
              <a:lnSpc>
                <a:spcPct val="80000"/>
              </a:lnSpc>
              <a:buFontTx/>
              <a:buNone/>
            </a:pPr>
            <a:r>
              <a:rPr lang="en-US" sz="2000" dirty="0" smtClean="0">
                <a:latin typeface="Math1Mono"/>
              </a:rPr>
              <a:t>         </a:t>
            </a:r>
            <a:r>
              <a:rPr lang="en-US" sz="2000" dirty="0" smtClean="0"/>
              <a:t>K</a:t>
            </a:r>
            <a:r>
              <a:rPr lang="en-US" sz="2000" baseline="-25000" dirty="0" smtClean="0"/>
              <a:t>7</a:t>
            </a:r>
            <a:r>
              <a:rPr lang="en-US" sz="2000" dirty="0" smtClean="0"/>
              <a:t>[4]</a:t>
            </a:r>
            <a:r>
              <a:rPr lang="en-US" sz="2000" dirty="0" smtClean="0">
                <a:latin typeface="Math1Mono"/>
              </a:rPr>
              <a:t>Å</a:t>
            </a:r>
            <a:r>
              <a:rPr lang="en-US" sz="2000" dirty="0" smtClean="0"/>
              <a:t>K</a:t>
            </a:r>
            <a:r>
              <a:rPr lang="en-US" sz="2000" baseline="-25000" dirty="0" smtClean="0"/>
              <a:t>8</a:t>
            </a:r>
            <a:r>
              <a:rPr lang="en-US" sz="2000" dirty="0" smtClean="0"/>
              <a:t>[26]</a:t>
            </a:r>
            <a:r>
              <a:rPr lang="en-US" sz="2000" dirty="0" smtClean="0">
                <a:latin typeface="Math1Mono"/>
              </a:rPr>
              <a:t>Å</a:t>
            </a:r>
            <a:r>
              <a:rPr lang="en-US" sz="2000" dirty="0" smtClean="0"/>
              <a:t>K</a:t>
            </a:r>
            <a:r>
              <a:rPr lang="en-US" sz="2000" baseline="-25000" dirty="0" smtClean="0"/>
              <a:t>10</a:t>
            </a:r>
            <a:r>
              <a:rPr lang="en-US" sz="2000" dirty="0" smtClean="0"/>
              <a:t>[26]</a:t>
            </a:r>
            <a:r>
              <a:rPr lang="en-US" sz="2000" dirty="0" smtClean="0">
                <a:latin typeface="Math1Mono"/>
              </a:rPr>
              <a:t>Å</a:t>
            </a:r>
            <a:r>
              <a:rPr lang="en-US" sz="2000" dirty="0" smtClean="0"/>
              <a:t>K</a:t>
            </a:r>
            <a:r>
              <a:rPr lang="en-US" sz="2000" baseline="-25000" dirty="0" smtClean="0"/>
              <a:t>11</a:t>
            </a:r>
            <a:r>
              <a:rPr lang="en-US" sz="2000" dirty="0" smtClean="0"/>
              <a:t>[4]</a:t>
            </a:r>
            <a:r>
              <a:rPr lang="en-US" sz="2000" dirty="0" smtClean="0">
                <a:latin typeface="Math1Mono"/>
              </a:rPr>
              <a:t>Å</a:t>
            </a:r>
            <a:r>
              <a:rPr lang="en-US" sz="2000" dirty="0" smtClean="0"/>
              <a:t>K</a:t>
            </a:r>
            <a:r>
              <a:rPr lang="en-US" sz="2000" baseline="-25000" dirty="0" smtClean="0"/>
              <a:t>12</a:t>
            </a:r>
            <a:r>
              <a:rPr lang="en-US" sz="2000" dirty="0" smtClean="0"/>
              <a:t>[26]</a:t>
            </a:r>
            <a:r>
              <a:rPr lang="en-US" sz="2000" dirty="0" smtClean="0">
                <a:latin typeface="Math1Mono"/>
              </a:rPr>
              <a:t>Å</a:t>
            </a:r>
            <a:r>
              <a:rPr lang="en-US" sz="2000" dirty="0" smtClean="0"/>
              <a:t>K</a:t>
            </a:r>
            <a:r>
              <a:rPr lang="en-US" sz="2000" baseline="-25000" dirty="0" smtClean="0"/>
              <a:t>14</a:t>
            </a:r>
            <a:r>
              <a:rPr lang="en-US" sz="2000" dirty="0" smtClean="0"/>
              <a:t>[26] </a:t>
            </a:r>
          </a:p>
          <a:p>
            <a:pPr lvl="1">
              <a:lnSpc>
                <a:spcPct val="80000"/>
              </a:lnSpc>
              <a:buFontTx/>
              <a:buNone/>
            </a:pPr>
            <a:r>
              <a:rPr lang="en-US" sz="2000" dirty="0" smtClean="0"/>
              <a:t>with probability ½ -1.19x2</a:t>
            </a:r>
            <a:r>
              <a:rPr lang="en-US" sz="2000" baseline="30000" dirty="0" smtClean="0"/>
              <a:t>-21</a:t>
            </a:r>
          </a:p>
          <a:p>
            <a:pPr lvl="1">
              <a:lnSpc>
                <a:spcPct val="80000"/>
              </a:lnSpc>
              <a:buFontTx/>
              <a:buNone/>
            </a:pPr>
            <a:endParaRPr lang="en-US" sz="2000" baseline="30000" dirty="0" smtClean="0"/>
          </a:p>
          <a:p>
            <a:pPr lvl="1">
              <a:lnSpc>
                <a:spcPct val="80000"/>
              </a:lnSpc>
              <a:buFontTx/>
              <a:buNone/>
            </a:pPr>
            <a:r>
              <a:rPr lang="en-US" sz="2000" dirty="0" smtClean="0"/>
              <a:t>C</a:t>
            </a:r>
            <a:r>
              <a:rPr lang="en-US" sz="2000" baseline="-25000" dirty="0" smtClean="0"/>
              <a:t>R</a:t>
            </a:r>
            <a:r>
              <a:rPr lang="en-US" sz="2000" dirty="0" smtClean="0"/>
              <a:t>[</a:t>
            </a:r>
            <a:r>
              <a:rPr kumimoji="0" lang="en-US" sz="2000" dirty="0" smtClean="0"/>
              <a:t>8,14,25</a:t>
            </a:r>
            <a:r>
              <a:rPr lang="en-US" sz="2000" dirty="0" smtClean="0"/>
              <a:t>]</a:t>
            </a:r>
            <a:r>
              <a:rPr lang="en-US" sz="2000" dirty="0" smtClean="0">
                <a:latin typeface="Math1Mono"/>
              </a:rPr>
              <a:t>Å</a:t>
            </a:r>
            <a:r>
              <a:rPr lang="en-US" sz="2000" dirty="0" smtClean="0"/>
              <a:t>P</a:t>
            </a:r>
            <a:r>
              <a:rPr lang="en-US" sz="2000" baseline="-25000" dirty="0" smtClean="0"/>
              <a:t>L</a:t>
            </a:r>
            <a:r>
              <a:rPr lang="en-US" sz="2000" dirty="0" smtClean="0"/>
              <a:t>[</a:t>
            </a:r>
            <a:r>
              <a:rPr kumimoji="0" lang="en-US" sz="2000" dirty="0" smtClean="0"/>
              <a:t>3,8,14,25</a:t>
            </a:r>
            <a:r>
              <a:rPr lang="en-US" sz="2000" dirty="0" smtClean="0"/>
              <a:t>]</a:t>
            </a:r>
            <a:r>
              <a:rPr lang="en-US" sz="2000" dirty="0" smtClean="0">
                <a:latin typeface="Math1Mono"/>
              </a:rPr>
              <a:t>Å</a:t>
            </a:r>
            <a:r>
              <a:rPr lang="en-US" sz="2000" dirty="0" smtClean="0"/>
              <a:t>P</a:t>
            </a:r>
            <a:r>
              <a:rPr lang="en-US" sz="2000" baseline="-25000" dirty="0" smtClean="0"/>
              <a:t>R</a:t>
            </a:r>
            <a:r>
              <a:rPr lang="en-US" sz="2000" dirty="0" smtClean="0"/>
              <a:t>[17]= K</a:t>
            </a:r>
            <a:r>
              <a:rPr lang="en-US" sz="2000" baseline="-25000" dirty="0" smtClean="0"/>
              <a:t>13</a:t>
            </a:r>
            <a:r>
              <a:rPr lang="en-US" sz="2000" dirty="0" smtClean="0"/>
              <a:t>[26]</a:t>
            </a:r>
            <a:r>
              <a:rPr lang="en-US" sz="2000" dirty="0" smtClean="0">
                <a:latin typeface="Math1Mono"/>
              </a:rPr>
              <a:t>Å</a:t>
            </a:r>
            <a:r>
              <a:rPr lang="en-US" sz="2000" dirty="0" smtClean="0"/>
              <a:t>K</a:t>
            </a:r>
            <a:r>
              <a:rPr lang="en-US" sz="2000" baseline="-25000" dirty="0" smtClean="0"/>
              <a:t>12</a:t>
            </a:r>
            <a:r>
              <a:rPr lang="en-US" sz="2000" dirty="0" smtClean="0"/>
              <a:t>[24]</a:t>
            </a:r>
            <a:r>
              <a:rPr lang="en-US" sz="2000" dirty="0" smtClean="0">
                <a:latin typeface="Math1Mono"/>
              </a:rPr>
              <a:t>Å</a:t>
            </a:r>
            <a:r>
              <a:rPr lang="en-US" sz="2000" dirty="0" smtClean="0"/>
              <a:t>K</a:t>
            </a:r>
            <a:r>
              <a:rPr lang="en-US" sz="2000" baseline="-25000" dirty="0" smtClean="0"/>
              <a:t>11</a:t>
            </a:r>
            <a:r>
              <a:rPr lang="en-US" sz="2000" dirty="0" smtClean="0"/>
              <a:t>[26]</a:t>
            </a:r>
            <a:r>
              <a:rPr lang="en-US" sz="2000" dirty="0" smtClean="0">
                <a:latin typeface="Math1Mono"/>
              </a:rPr>
              <a:t>Å</a:t>
            </a:r>
          </a:p>
          <a:p>
            <a:pPr lvl="1">
              <a:lnSpc>
                <a:spcPct val="80000"/>
              </a:lnSpc>
              <a:buFontTx/>
              <a:buNone/>
            </a:pPr>
            <a:r>
              <a:rPr lang="en-US" sz="2000" dirty="0" smtClean="0">
                <a:latin typeface="Math1Mono"/>
              </a:rPr>
              <a:t>         </a:t>
            </a:r>
            <a:r>
              <a:rPr lang="en-US" sz="2000" dirty="0" smtClean="0"/>
              <a:t>K</a:t>
            </a:r>
            <a:r>
              <a:rPr lang="en-US" sz="2000" baseline="-25000" dirty="0" smtClean="0"/>
              <a:t>9</a:t>
            </a:r>
            <a:r>
              <a:rPr lang="en-US" sz="2000" dirty="0" smtClean="0"/>
              <a:t>[26]</a:t>
            </a:r>
            <a:r>
              <a:rPr lang="en-US" sz="2000" dirty="0" smtClean="0">
                <a:latin typeface="Math1Mono"/>
              </a:rPr>
              <a:t> Å</a:t>
            </a:r>
            <a:r>
              <a:rPr lang="en-US" sz="2000" dirty="0" smtClean="0"/>
              <a:t>K</a:t>
            </a:r>
            <a:r>
              <a:rPr lang="en-US" sz="2000" baseline="-25000" dirty="0" smtClean="0"/>
              <a:t>8</a:t>
            </a:r>
            <a:r>
              <a:rPr lang="en-US" sz="2000" dirty="0" smtClean="0"/>
              <a:t>[24]</a:t>
            </a:r>
            <a:r>
              <a:rPr lang="en-US" sz="2000" dirty="0" smtClean="0">
                <a:latin typeface="Math1Mono"/>
              </a:rPr>
              <a:t>Å</a:t>
            </a:r>
            <a:r>
              <a:rPr lang="en-US" sz="2000" dirty="0" smtClean="0"/>
              <a:t>K</a:t>
            </a:r>
            <a:r>
              <a:rPr lang="en-US" sz="2000" baseline="-25000" dirty="0" smtClean="0"/>
              <a:t>7</a:t>
            </a:r>
            <a:r>
              <a:rPr lang="en-US" sz="2000" dirty="0" smtClean="0"/>
              <a:t>[26]</a:t>
            </a:r>
            <a:r>
              <a:rPr lang="en-US" sz="2000" dirty="0" smtClean="0">
                <a:latin typeface="Math1Mono"/>
              </a:rPr>
              <a:t>Å</a:t>
            </a:r>
            <a:r>
              <a:rPr lang="en-US" sz="2000" dirty="0" smtClean="0"/>
              <a:t>K</a:t>
            </a:r>
            <a:r>
              <a:rPr lang="en-US" sz="2000" baseline="-25000" dirty="0" smtClean="0"/>
              <a:t>5</a:t>
            </a:r>
            <a:r>
              <a:rPr lang="en-US" sz="2000" dirty="0" smtClean="0"/>
              <a:t>[26]</a:t>
            </a:r>
            <a:r>
              <a:rPr lang="en-US" sz="2000" dirty="0" smtClean="0">
                <a:latin typeface="Math1Mono"/>
              </a:rPr>
              <a:t>Å</a:t>
            </a:r>
            <a:r>
              <a:rPr lang="en-US" sz="2000" dirty="0" smtClean="0"/>
              <a:t>K</a:t>
            </a:r>
            <a:r>
              <a:rPr lang="en-US" sz="2000" baseline="-25000" dirty="0" smtClean="0"/>
              <a:t>4</a:t>
            </a:r>
            <a:r>
              <a:rPr lang="en-US" sz="2000" dirty="0" smtClean="0"/>
              <a:t>[4]</a:t>
            </a:r>
            <a:r>
              <a:rPr lang="en-US" sz="2000" dirty="0" smtClean="0">
                <a:latin typeface="Math1Mono"/>
              </a:rPr>
              <a:t>Å</a:t>
            </a:r>
            <a:r>
              <a:rPr lang="en-US" sz="2000" dirty="0" smtClean="0"/>
              <a:t>K</a:t>
            </a:r>
            <a:r>
              <a:rPr lang="en-US" sz="2000" baseline="-25000" dirty="0" smtClean="0"/>
              <a:t>3</a:t>
            </a:r>
            <a:r>
              <a:rPr lang="en-US" sz="2000" dirty="0" smtClean="0"/>
              <a:t>[26]</a:t>
            </a:r>
            <a:r>
              <a:rPr lang="en-US" sz="2000" dirty="0" smtClean="0">
                <a:latin typeface="Math1Mono"/>
              </a:rPr>
              <a:t>Å</a:t>
            </a:r>
            <a:r>
              <a:rPr lang="en-US" sz="2000" dirty="0" smtClean="0"/>
              <a:t>K</a:t>
            </a:r>
            <a:r>
              <a:rPr lang="en-US" sz="2000" baseline="-25000" dirty="0" smtClean="0"/>
              <a:t>1 </a:t>
            </a:r>
            <a:r>
              <a:rPr lang="en-US" sz="2000" dirty="0" smtClean="0"/>
              <a:t>[26] </a:t>
            </a:r>
          </a:p>
          <a:p>
            <a:pPr lvl="1">
              <a:lnSpc>
                <a:spcPct val="80000"/>
              </a:lnSpc>
              <a:buFontTx/>
              <a:buNone/>
            </a:pPr>
            <a:r>
              <a:rPr lang="en-US" sz="2000" dirty="0" smtClean="0"/>
              <a:t>with probability ½ -1.19x2</a:t>
            </a:r>
            <a:r>
              <a:rPr lang="en-US" sz="2000" baseline="30000" dirty="0" smtClean="0"/>
              <a:t>-21</a:t>
            </a:r>
          </a:p>
          <a:p>
            <a:pPr>
              <a:lnSpc>
                <a:spcPct val="80000"/>
              </a:lnSpc>
              <a:buFontTx/>
              <a:buNone/>
            </a:pPr>
            <a:endParaRPr lang="en-US" sz="2000" dirty="0" smtClean="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JLM 20110204</a:t>
            </a:r>
            <a:endParaRPr lang="en-US" dirty="0"/>
          </a:p>
        </p:txBody>
      </p:sp>
      <p:sp>
        <p:nvSpPr>
          <p:cNvPr id="6" name="Slide Number Placeholder 5"/>
          <p:cNvSpPr>
            <a:spLocks noGrp="1"/>
          </p:cNvSpPr>
          <p:nvPr>
            <p:ph type="sldNum" sz="quarter" idx="12"/>
          </p:nvPr>
        </p:nvSpPr>
        <p:spPr/>
        <p:txBody>
          <a:bodyPr/>
          <a:lstStyle/>
          <a:p>
            <a:pPr>
              <a:defRPr/>
            </a:pPr>
            <a:fld id="{C4A9C207-5B15-40FD-A040-6394A7E4E7B1}" type="slidenum">
              <a:rPr lang="en-US"/>
              <a:pPr>
                <a:defRPr/>
              </a:pPr>
              <a:t>44</a:t>
            </a:fld>
            <a:endParaRPr lang="en-US"/>
          </a:p>
        </p:txBody>
      </p:sp>
      <p:sp>
        <p:nvSpPr>
          <p:cNvPr id="115716" name="Rectangle 2"/>
          <p:cNvSpPr>
            <a:spLocks noGrp="1" noChangeArrowheads="1"/>
          </p:cNvSpPr>
          <p:nvPr>
            <p:ph type="title"/>
          </p:nvPr>
        </p:nvSpPr>
        <p:spPr>
          <a:xfrm>
            <a:off x="609600" y="76200"/>
            <a:ext cx="7772400" cy="762000"/>
          </a:xfrm>
        </p:spPr>
        <p:txBody>
          <a:bodyPr/>
          <a:lstStyle/>
          <a:p>
            <a:r>
              <a:rPr lang="en-US" sz="3600" dirty="0" smtClean="0"/>
              <a:t>Estimating cost of Linear attack</a:t>
            </a:r>
          </a:p>
        </p:txBody>
      </p:sp>
      <p:sp>
        <p:nvSpPr>
          <p:cNvPr id="115717" name="Rectangle 3"/>
          <p:cNvSpPr>
            <a:spLocks noGrp="1" noChangeArrowheads="1"/>
          </p:cNvSpPr>
          <p:nvPr>
            <p:ph type="body" idx="1"/>
          </p:nvPr>
        </p:nvSpPr>
        <p:spPr>
          <a:xfrm>
            <a:off x="304800" y="2057400"/>
            <a:ext cx="8534400" cy="4343400"/>
          </a:xfrm>
        </p:spPr>
        <p:txBody>
          <a:bodyPr/>
          <a:lstStyle/>
          <a:p>
            <a:r>
              <a:rPr lang="en-US" sz="2000" dirty="0" smtClean="0"/>
              <a:t>Let X be the random variable representing the number of “1’s” resulting from an approximate linear relation of bias q.</a:t>
            </a:r>
          </a:p>
          <a:p>
            <a:r>
              <a:rPr lang="en-US" sz="2000" dirty="0" smtClean="0"/>
              <a:t>Linear attack is successful if for n trials, X&gt;N/2</a:t>
            </a:r>
          </a:p>
          <a:p>
            <a:r>
              <a:rPr lang="en-US" sz="2000" dirty="0" smtClean="0"/>
              <a:t>What is Pr(X&gt;N/2)?  X is normally distributed as X~N(</a:t>
            </a:r>
            <a:r>
              <a:rPr lang="en-US" sz="2000" dirty="0" smtClean="0">
                <a:latin typeface="Math1" pitchFamily="2" charset="2"/>
              </a:rPr>
              <a:t>m, s</a:t>
            </a:r>
            <a:r>
              <a:rPr lang="en-US" sz="2000" dirty="0" smtClean="0"/>
              <a:t>), where </a:t>
            </a:r>
            <a:r>
              <a:rPr lang="en-US" sz="2000" dirty="0" smtClean="0">
                <a:latin typeface="Math1" pitchFamily="2" charset="2"/>
              </a:rPr>
              <a:t>m</a:t>
            </a:r>
            <a:r>
              <a:rPr lang="en-US" sz="2000" dirty="0" smtClean="0"/>
              <a:t>=N/2+Nq and </a:t>
            </a:r>
            <a:r>
              <a:rPr lang="en-US" sz="2000" dirty="0" smtClean="0">
                <a:latin typeface="Math1" pitchFamily="2" charset="2"/>
              </a:rPr>
              <a:t>s</a:t>
            </a:r>
            <a:r>
              <a:rPr lang="en-US" sz="2000" dirty="0" smtClean="0"/>
              <a:t>= N</a:t>
            </a:r>
            <a:r>
              <a:rPr lang="en-US" sz="2000" baseline="30000" dirty="0" smtClean="0"/>
              <a:t>1/2</a:t>
            </a:r>
            <a:r>
              <a:rPr lang="en-US" sz="2000" dirty="0" smtClean="0"/>
              <a:t>/2.  N~O(q</a:t>
            </a:r>
            <a:r>
              <a:rPr lang="en-US" sz="2000" baseline="30000" dirty="0" smtClean="0"/>
              <a:t>-2</a:t>
            </a:r>
            <a:r>
              <a:rPr lang="en-US" sz="2000" dirty="0" smtClean="0"/>
              <a:t>)</a:t>
            </a:r>
          </a:p>
          <a:p>
            <a:endParaRPr lang="en-US" sz="2400" dirty="0" smtClean="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321DB80-2744-4003-9825-94A4832B8648}" type="slidenum">
              <a:rPr lang="en-US"/>
              <a:pPr>
                <a:defRPr/>
              </a:pPr>
              <a:t>45</a:t>
            </a:fld>
            <a:endParaRPr lang="en-US" dirty="0"/>
          </a:p>
        </p:txBody>
      </p:sp>
      <p:sp>
        <p:nvSpPr>
          <p:cNvPr id="138244" name="Rectangle 2"/>
          <p:cNvSpPr>
            <a:spLocks noGrp="1" noChangeArrowheads="1"/>
          </p:cNvSpPr>
          <p:nvPr>
            <p:ph type="title"/>
          </p:nvPr>
        </p:nvSpPr>
        <p:spPr>
          <a:xfrm>
            <a:off x="685800" y="0"/>
            <a:ext cx="7772400" cy="762000"/>
          </a:xfrm>
        </p:spPr>
        <p:txBody>
          <a:bodyPr/>
          <a:lstStyle/>
          <a:p>
            <a:r>
              <a:rPr lang="en-US" sz="3600" dirty="0" smtClean="0"/>
              <a:t>Full Linear Attack on DES</a:t>
            </a:r>
          </a:p>
        </p:txBody>
      </p:sp>
      <p:sp>
        <p:nvSpPr>
          <p:cNvPr id="138245" name="Rectangle 3"/>
          <p:cNvSpPr>
            <a:spLocks noGrp="1" noChangeArrowheads="1"/>
          </p:cNvSpPr>
          <p:nvPr>
            <p:ph type="body" idx="1"/>
          </p:nvPr>
        </p:nvSpPr>
        <p:spPr>
          <a:xfrm>
            <a:off x="381000" y="1295400"/>
            <a:ext cx="8229600" cy="5181600"/>
          </a:xfrm>
        </p:spPr>
        <p:txBody>
          <a:bodyPr/>
          <a:lstStyle/>
          <a:p>
            <a:pPr>
              <a:lnSpc>
                <a:spcPct val="80000"/>
              </a:lnSpc>
            </a:pPr>
            <a:r>
              <a:rPr lang="en-US" sz="2000" dirty="0" smtClean="0"/>
              <a:t>Linear cryptanalysis can be accomplished with ~2</a:t>
            </a:r>
            <a:r>
              <a:rPr lang="en-US" sz="2000" baseline="30000" dirty="0" smtClean="0"/>
              <a:t>43</a:t>
            </a:r>
            <a:r>
              <a:rPr lang="en-US" sz="2000" dirty="0" smtClean="0"/>
              <a:t> known plaintexts, using a more sophisticated estimation 14 round approximation</a:t>
            </a:r>
          </a:p>
          <a:p>
            <a:pPr marL="762000" lvl="1" indent="-304800">
              <a:lnSpc>
                <a:spcPct val="80000"/>
              </a:lnSpc>
            </a:pPr>
            <a:r>
              <a:rPr lang="en-US" sz="2000" dirty="0" smtClean="0"/>
              <a:t>For each 48 bit last round sub-key, decrypt cipher-text backwards across last round for all sample cipher-texts</a:t>
            </a:r>
          </a:p>
          <a:p>
            <a:pPr marL="762000" lvl="1" indent="-304800">
              <a:lnSpc>
                <a:spcPct val="80000"/>
              </a:lnSpc>
            </a:pPr>
            <a:r>
              <a:rPr lang="en-US" sz="2000" dirty="0" smtClean="0"/>
              <a:t>Increment count for all sub-keys whose linear expression holds true to the penultimate round</a:t>
            </a:r>
          </a:p>
          <a:p>
            <a:pPr marL="762000" lvl="1" indent="-304800">
              <a:lnSpc>
                <a:spcPct val="80000"/>
              </a:lnSpc>
            </a:pPr>
            <a:r>
              <a:rPr lang="en-US" sz="2000" dirty="0" smtClean="0"/>
              <a:t>This is done for the first and last round yielding 13 key bits each (total: 26) </a:t>
            </a:r>
          </a:p>
          <a:p>
            <a:pPr marL="762000" lvl="1" indent="-304800">
              <a:lnSpc>
                <a:spcPct val="80000"/>
              </a:lnSpc>
            </a:pPr>
            <a:endParaRPr lang="en-US" sz="2000" dirty="0" smtClean="0"/>
          </a:p>
          <a:p>
            <a:pPr>
              <a:lnSpc>
                <a:spcPct val="80000"/>
              </a:lnSpc>
            </a:pPr>
            <a:r>
              <a:rPr lang="en-US" sz="1800" dirty="0" smtClean="0"/>
              <a:t>Here they are:</a:t>
            </a:r>
          </a:p>
          <a:p>
            <a:pPr lvl="1">
              <a:lnSpc>
                <a:spcPct val="80000"/>
              </a:lnSpc>
              <a:buFontTx/>
              <a:buNone/>
            </a:pPr>
            <a:r>
              <a:rPr lang="en-US" sz="1800" dirty="0" smtClean="0"/>
              <a:t>P</a:t>
            </a:r>
            <a:r>
              <a:rPr lang="en-US" sz="1800" baseline="-25000" dirty="0" smtClean="0"/>
              <a:t>R</a:t>
            </a:r>
            <a:r>
              <a:rPr lang="en-US" sz="1800" dirty="0" smtClean="0"/>
              <a:t>[</a:t>
            </a:r>
            <a:r>
              <a:rPr kumimoji="0" lang="en-US" sz="1800" dirty="0" smtClean="0"/>
              <a:t>8,14,25</a:t>
            </a:r>
            <a:r>
              <a:rPr lang="en-US" sz="1800" dirty="0" smtClean="0"/>
              <a:t>]</a:t>
            </a:r>
            <a:r>
              <a:rPr lang="en-US" sz="1800" dirty="0" smtClean="0">
                <a:latin typeface="Math1Mono"/>
              </a:rPr>
              <a:t>Å</a:t>
            </a:r>
            <a:r>
              <a:rPr lang="en-US" sz="1800" dirty="0" smtClean="0"/>
              <a:t>C</a:t>
            </a:r>
            <a:r>
              <a:rPr lang="en-US" sz="1800" baseline="-25000" dirty="0" smtClean="0"/>
              <a:t>L</a:t>
            </a:r>
            <a:r>
              <a:rPr lang="en-US" sz="1800" dirty="0" smtClean="0"/>
              <a:t>[</a:t>
            </a:r>
            <a:r>
              <a:rPr kumimoji="0" lang="en-US" sz="1800" dirty="0" smtClean="0"/>
              <a:t>3,8,14,25</a:t>
            </a:r>
            <a:r>
              <a:rPr lang="en-US" sz="1800" dirty="0" smtClean="0"/>
              <a:t>]</a:t>
            </a:r>
            <a:r>
              <a:rPr lang="en-US" sz="1800" dirty="0" smtClean="0">
                <a:latin typeface="Math1Mono"/>
              </a:rPr>
              <a:t>Å</a:t>
            </a:r>
            <a:r>
              <a:rPr lang="en-US" sz="1800" dirty="0" smtClean="0"/>
              <a:t>C</a:t>
            </a:r>
            <a:r>
              <a:rPr lang="en-US" sz="1800" baseline="-25000" dirty="0" smtClean="0"/>
              <a:t>R</a:t>
            </a:r>
            <a:r>
              <a:rPr lang="en-US" sz="1800" dirty="0" smtClean="0"/>
              <a:t>[17]= K</a:t>
            </a:r>
            <a:r>
              <a:rPr lang="en-US" sz="1800" baseline="-25000" dirty="0" smtClean="0"/>
              <a:t>1</a:t>
            </a:r>
            <a:r>
              <a:rPr lang="en-US" sz="1800" dirty="0" smtClean="0"/>
              <a:t>[26]</a:t>
            </a:r>
            <a:r>
              <a:rPr lang="en-US" sz="1800" dirty="0" smtClean="0">
                <a:latin typeface="Math1Mono"/>
              </a:rPr>
              <a:t>Å</a:t>
            </a:r>
            <a:r>
              <a:rPr lang="en-US" sz="1800" dirty="0" smtClean="0"/>
              <a:t>K</a:t>
            </a:r>
            <a:r>
              <a:rPr lang="en-US" sz="1800" baseline="-25000" dirty="0" smtClean="0"/>
              <a:t>3</a:t>
            </a:r>
            <a:r>
              <a:rPr lang="en-US" sz="1800" dirty="0" smtClean="0"/>
              <a:t>[4]</a:t>
            </a:r>
            <a:r>
              <a:rPr lang="en-US" sz="1800" dirty="0" smtClean="0">
                <a:latin typeface="Math1Mono"/>
              </a:rPr>
              <a:t>Å</a:t>
            </a:r>
            <a:r>
              <a:rPr lang="en-US" sz="1800" dirty="0" smtClean="0"/>
              <a:t>K</a:t>
            </a:r>
            <a:r>
              <a:rPr lang="en-US" sz="1800" baseline="-25000" dirty="0" smtClean="0"/>
              <a:t>4</a:t>
            </a:r>
            <a:r>
              <a:rPr lang="en-US" sz="1800" dirty="0" smtClean="0"/>
              <a:t>[26]</a:t>
            </a:r>
            <a:r>
              <a:rPr lang="en-US" sz="1800" dirty="0" smtClean="0">
                <a:latin typeface="Math1Mono"/>
              </a:rPr>
              <a:t>Å</a:t>
            </a:r>
            <a:r>
              <a:rPr lang="en-US" sz="1800" dirty="0" smtClean="0"/>
              <a:t>K</a:t>
            </a:r>
            <a:r>
              <a:rPr lang="en-US" sz="1800" baseline="-25000" dirty="0" smtClean="0"/>
              <a:t>6</a:t>
            </a:r>
            <a:r>
              <a:rPr lang="en-US" sz="1800" dirty="0" smtClean="0"/>
              <a:t>[26]</a:t>
            </a:r>
            <a:r>
              <a:rPr lang="en-US" sz="1800" dirty="0" smtClean="0">
                <a:latin typeface="Math1Mono"/>
              </a:rPr>
              <a:t>Å</a:t>
            </a:r>
            <a:r>
              <a:rPr lang="en-US" sz="1800" dirty="0" smtClean="0"/>
              <a:t>K</a:t>
            </a:r>
            <a:r>
              <a:rPr lang="en-US" sz="1800" baseline="-25000" dirty="0" smtClean="0"/>
              <a:t>7</a:t>
            </a:r>
            <a:r>
              <a:rPr lang="en-US" sz="1800" dirty="0" smtClean="0"/>
              <a:t>[4]</a:t>
            </a:r>
            <a:r>
              <a:rPr lang="en-US" sz="1800" dirty="0" smtClean="0">
                <a:latin typeface="Math1Mono"/>
              </a:rPr>
              <a:t>Å</a:t>
            </a:r>
            <a:r>
              <a:rPr lang="en-US" sz="1800" dirty="0" smtClean="0"/>
              <a:t>K</a:t>
            </a:r>
            <a:r>
              <a:rPr lang="en-US" sz="1800" baseline="-25000" dirty="0" smtClean="0"/>
              <a:t>8</a:t>
            </a:r>
            <a:r>
              <a:rPr lang="en-US" sz="1800" dirty="0" smtClean="0"/>
              <a:t>[26]</a:t>
            </a:r>
            <a:r>
              <a:rPr lang="en-US" sz="1800" dirty="0" smtClean="0">
                <a:latin typeface="Math1Mono"/>
              </a:rPr>
              <a:t> Å</a:t>
            </a:r>
            <a:r>
              <a:rPr lang="en-US" sz="1800" dirty="0" smtClean="0"/>
              <a:t>K</a:t>
            </a:r>
            <a:r>
              <a:rPr lang="en-US" sz="1800" baseline="-25000" dirty="0" smtClean="0"/>
              <a:t>10</a:t>
            </a:r>
            <a:r>
              <a:rPr lang="en-US" sz="1800" dirty="0" smtClean="0"/>
              <a:t>[26]</a:t>
            </a:r>
            <a:r>
              <a:rPr lang="en-US" sz="1800" dirty="0" smtClean="0">
                <a:latin typeface="Math1Mono"/>
              </a:rPr>
              <a:t>Å</a:t>
            </a:r>
            <a:r>
              <a:rPr lang="en-US" sz="1800" dirty="0" smtClean="0"/>
              <a:t>K</a:t>
            </a:r>
            <a:r>
              <a:rPr lang="en-US" sz="1800" baseline="-25000" dirty="0" smtClean="0"/>
              <a:t>11</a:t>
            </a:r>
            <a:r>
              <a:rPr lang="en-US" sz="1800" dirty="0" smtClean="0"/>
              <a:t>[4]</a:t>
            </a:r>
            <a:r>
              <a:rPr lang="en-US" sz="1800" dirty="0" smtClean="0">
                <a:latin typeface="Math1Mono"/>
              </a:rPr>
              <a:t>Å</a:t>
            </a:r>
            <a:r>
              <a:rPr lang="en-US" sz="1800" dirty="0" smtClean="0"/>
              <a:t>K</a:t>
            </a:r>
            <a:r>
              <a:rPr lang="en-US" sz="1800" baseline="-25000" dirty="0" smtClean="0"/>
              <a:t>12</a:t>
            </a:r>
            <a:r>
              <a:rPr lang="en-US" sz="1800" dirty="0" smtClean="0"/>
              <a:t>[26]</a:t>
            </a:r>
            <a:r>
              <a:rPr lang="en-US" sz="1800" dirty="0" smtClean="0">
                <a:latin typeface="Math1Mono"/>
              </a:rPr>
              <a:t>Å</a:t>
            </a:r>
            <a:r>
              <a:rPr lang="en-US" sz="1800" dirty="0" smtClean="0"/>
              <a:t>K</a:t>
            </a:r>
            <a:r>
              <a:rPr lang="en-US" sz="1800" baseline="-25000" dirty="0" smtClean="0"/>
              <a:t>14</a:t>
            </a:r>
            <a:r>
              <a:rPr lang="en-US" sz="1800" dirty="0" smtClean="0"/>
              <a:t>[26] </a:t>
            </a:r>
          </a:p>
          <a:p>
            <a:pPr lvl="1">
              <a:lnSpc>
                <a:spcPct val="80000"/>
              </a:lnSpc>
              <a:buFontTx/>
              <a:buNone/>
            </a:pPr>
            <a:r>
              <a:rPr lang="en-US" sz="1800" dirty="0" smtClean="0"/>
              <a:t>with probability </a:t>
            </a:r>
            <a:r>
              <a:rPr lang="en-US" sz="1800" b="1" dirty="0" smtClean="0">
                <a:solidFill>
                  <a:schemeClr val="accent2"/>
                </a:solidFill>
              </a:rPr>
              <a:t>½ -1.19x2</a:t>
            </a:r>
            <a:r>
              <a:rPr lang="en-US" sz="1800" b="1" baseline="30000" dirty="0" smtClean="0">
                <a:solidFill>
                  <a:schemeClr val="accent2"/>
                </a:solidFill>
              </a:rPr>
              <a:t>-21</a:t>
            </a:r>
          </a:p>
          <a:p>
            <a:pPr lvl="1">
              <a:lnSpc>
                <a:spcPct val="80000"/>
              </a:lnSpc>
              <a:buFontTx/>
              <a:buNone/>
            </a:pPr>
            <a:endParaRPr lang="en-US" sz="1800" baseline="30000" dirty="0" smtClean="0"/>
          </a:p>
          <a:p>
            <a:pPr lvl="1">
              <a:lnSpc>
                <a:spcPct val="80000"/>
              </a:lnSpc>
              <a:buFontTx/>
              <a:buNone/>
            </a:pPr>
            <a:r>
              <a:rPr lang="en-US" sz="1800" dirty="0" smtClean="0"/>
              <a:t>C</a:t>
            </a:r>
            <a:r>
              <a:rPr lang="en-US" sz="1800" baseline="-25000" dirty="0" smtClean="0"/>
              <a:t>R</a:t>
            </a:r>
            <a:r>
              <a:rPr lang="en-US" sz="1800" dirty="0" smtClean="0"/>
              <a:t>[</a:t>
            </a:r>
            <a:r>
              <a:rPr kumimoji="0" lang="en-US" sz="1800" dirty="0" smtClean="0"/>
              <a:t>8,14,25</a:t>
            </a:r>
            <a:r>
              <a:rPr lang="en-US" sz="1800" dirty="0" smtClean="0"/>
              <a:t>]</a:t>
            </a:r>
            <a:r>
              <a:rPr lang="en-US" sz="1800" dirty="0" smtClean="0">
                <a:latin typeface="Math1Mono"/>
              </a:rPr>
              <a:t>Å</a:t>
            </a:r>
            <a:r>
              <a:rPr lang="en-US" sz="1800" dirty="0" smtClean="0"/>
              <a:t>P</a:t>
            </a:r>
            <a:r>
              <a:rPr lang="en-US" sz="1800" baseline="-25000" dirty="0" smtClean="0"/>
              <a:t>L</a:t>
            </a:r>
            <a:r>
              <a:rPr lang="en-US" sz="1800" dirty="0" smtClean="0"/>
              <a:t>[</a:t>
            </a:r>
            <a:r>
              <a:rPr kumimoji="0" lang="en-US" sz="1800" dirty="0" smtClean="0"/>
              <a:t>3,8,14,25</a:t>
            </a:r>
            <a:r>
              <a:rPr lang="en-US" sz="1800" dirty="0" smtClean="0"/>
              <a:t>]</a:t>
            </a:r>
            <a:r>
              <a:rPr lang="en-US" sz="1800" dirty="0" smtClean="0">
                <a:latin typeface="Math1Mono"/>
              </a:rPr>
              <a:t>Å</a:t>
            </a:r>
            <a:r>
              <a:rPr lang="en-US" sz="1800" dirty="0" smtClean="0"/>
              <a:t>P</a:t>
            </a:r>
            <a:r>
              <a:rPr lang="en-US" sz="1800" baseline="-25000" dirty="0" smtClean="0"/>
              <a:t>R</a:t>
            </a:r>
            <a:r>
              <a:rPr lang="en-US" sz="1800" dirty="0" smtClean="0"/>
              <a:t>[17]= K</a:t>
            </a:r>
            <a:r>
              <a:rPr lang="en-US" sz="1800" baseline="-25000" dirty="0" smtClean="0"/>
              <a:t>13</a:t>
            </a:r>
            <a:r>
              <a:rPr lang="en-US" sz="1800" dirty="0" smtClean="0"/>
              <a:t>[26]</a:t>
            </a:r>
            <a:r>
              <a:rPr lang="en-US" sz="1800" dirty="0" smtClean="0">
                <a:latin typeface="Math1Mono"/>
              </a:rPr>
              <a:t>Å</a:t>
            </a:r>
            <a:r>
              <a:rPr lang="en-US" sz="1800" dirty="0" smtClean="0"/>
              <a:t>K</a:t>
            </a:r>
            <a:r>
              <a:rPr lang="en-US" sz="1800" baseline="-25000" dirty="0" smtClean="0"/>
              <a:t>12</a:t>
            </a:r>
            <a:r>
              <a:rPr lang="en-US" sz="1800" dirty="0" smtClean="0"/>
              <a:t>[24]</a:t>
            </a:r>
            <a:r>
              <a:rPr lang="en-US" sz="1800" dirty="0" smtClean="0">
                <a:latin typeface="Math1Mono"/>
              </a:rPr>
              <a:t>Å</a:t>
            </a:r>
            <a:r>
              <a:rPr lang="en-US" sz="1800" dirty="0" smtClean="0"/>
              <a:t>K</a:t>
            </a:r>
            <a:r>
              <a:rPr lang="en-US" sz="1800" baseline="-25000" dirty="0" smtClean="0"/>
              <a:t>11</a:t>
            </a:r>
            <a:r>
              <a:rPr lang="en-US" sz="1800" dirty="0" smtClean="0"/>
              <a:t>[26]</a:t>
            </a:r>
            <a:r>
              <a:rPr lang="en-US" sz="1800" dirty="0" smtClean="0">
                <a:latin typeface="Math1Mono"/>
              </a:rPr>
              <a:t>Å</a:t>
            </a:r>
            <a:r>
              <a:rPr lang="en-US" sz="1800" dirty="0" smtClean="0"/>
              <a:t>K</a:t>
            </a:r>
            <a:r>
              <a:rPr lang="en-US" sz="1800" baseline="-25000" dirty="0" smtClean="0"/>
              <a:t>9</a:t>
            </a:r>
            <a:r>
              <a:rPr lang="en-US" sz="1800" dirty="0" smtClean="0"/>
              <a:t>[26]</a:t>
            </a:r>
            <a:r>
              <a:rPr lang="en-US" sz="1800" dirty="0" smtClean="0">
                <a:latin typeface="Math1Mono"/>
              </a:rPr>
              <a:t>Å</a:t>
            </a:r>
            <a:r>
              <a:rPr lang="en-US" sz="1800" dirty="0" smtClean="0"/>
              <a:t>K</a:t>
            </a:r>
            <a:r>
              <a:rPr lang="en-US" sz="1800" baseline="-25000" dirty="0" smtClean="0"/>
              <a:t>8</a:t>
            </a:r>
            <a:r>
              <a:rPr lang="en-US" sz="1800" dirty="0" smtClean="0"/>
              <a:t>[24]</a:t>
            </a:r>
            <a:r>
              <a:rPr lang="en-US" sz="1800" dirty="0" smtClean="0">
                <a:latin typeface="Math1Mono"/>
              </a:rPr>
              <a:t> Å</a:t>
            </a:r>
            <a:r>
              <a:rPr lang="en-US" sz="1800" dirty="0" smtClean="0"/>
              <a:t>K</a:t>
            </a:r>
            <a:r>
              <a:rPr lang="en-US" sz="1800" baseline="-25000" dirty="0" smtClean="0"/>
              <a:t>7</a:t>
            </a:r>
            <a:r>
              <a:rPr lang="en-US" sz="1800" dirty="0" smtClean="0"/>
              <a:t>[26]</a:t>
            </a:r>
            <a:r>
              <a:rPr lang="en-US" sz="1800" dirty="0" smtClean="0">
                <a:latin typeface="Math1Mono"/>
              </a:rPr>
              <a:t>Å</a:t>
            </a:r>
            <a:r>
              <a:rPr lang="en-US" sz="1800" dirty="0" smtClean="0"/>
              <a:t>K</a:t>
            </a:r>
            <a:r>
              <a:rPr lang="en-US" sz="1800" baseline="-25000" dirty="0" smtClean="0"/>
              <a:t>5</a:t>
            </a:r>
            <a:r>
              <a:rPr lang="en-US" sz="1800" dirty="0" smtClean="0"/>
              <a:t>[26]</a:t>
            </a:r>
            <a:r>
              <a:rPr lang="en-US" sz="1800" dirty="0" smtClean="0">
                <a:latin typeface="Math1Mono"/>
              </a:rPr>
              <a:t>Å</a:t>
            </a:r>
            <a:r>
              <a:rPr lang="en-US" sz="1800" dirty="0" smtClean="0"/>
              <a:t>K</a:t>
            </a:r>
            <a:r>
              <a:rPr lang="en-US" sz="1800" baseline="-25000" dirty="0" smtClean="0"/>
              <a:t>4</a:t>
            </a:r>
            <a:r>
              <a:rPr lang="en-US" sz="1800" dirty="0" smtClean="0"/>
              <a:t>[4]</a:t>
            </a:r>
            <a:r>
              <a:rPr lang="en-US" sz="1800" dirty="0" smtClean="0">
                <a:latin typeface="Math1Mono"/>
              </a:rPr>
              <a:t> Å</a:t>
            </a:r>
            <a:r>
              <a:rPr lang="en-US" sz="1800" dirty="0" smtClean="0"/>
              <a:t>K</a:t>
            </a:r>
            <a:r>
              <a:rPr lang="en-US" sz="1800" baseline="-25000" dirty="0" smtClean="0"/>
              <a:t>3</a:t>
            </a:r>
            <a:r>
              <a:rPr lang="en-US" sz="1800" dirty="0" smtClean="0"/>
              <a:t>[26]</a:t>
            </a:r>
            <a:r>
              <a:rPr lang="en-US" sz="1800" dirty="0" smtClean="0">
                <a:latin typeface="Math1Mono"/>
              </a:rPr>
              <a:t>Å</a:t>
            </a:r>
            <a:r>
              <a:rPr lang="en-US" sz="1800" dirty="0" smtClean="0"/>
              <a:t>K</a:t>
            </a:r>
            <a:r>
              <a:rPr lang="en-US" sz="1800" baseline="-25000" dirty="0" smtClean="0"/>
              <a:t>1 </a:t>
            </a:r>
            <a:r>
              <a:rPr lang="en-US" sz="1800" dirty="0" smtClean="0"/>
              <a:t>[26] </a:t>
            </a:r>
          </a:p>
          <a:p>
            <a:pPr lvl="1">
              <a:lnSpc>
                <a:spcPct val="80000"/>
              </a:lnSpc>
              <a:buFontTx/>
              <a:buNone/>
            </a:pPr>
            <a:r>
              <a:rPr lang="en-US" sz="1800" dirty="0" smtClean="0"/>
              <a:t>with probability </a:t>
            </a:r>
            <a:r>
              <a:rPr lang="en-US" sz="1800" b="1" dirty="0" smtClean="0">
                <a:solidFill>
                  <a:schemeClr val="accent2"/>
                </a:solidFill>
              </a:rPr>
              <a:t>½ -1.19x2</a:t>
            </a:r>
            <a:r>
              <a:rPr lang="en-US" sz="1800" b="1" baseline="30000" dirty="0" smtClean="0">
                <a:solidFill>
                  <a:schemeClr val="accent2"/>
                </a:solidFill>
              </a:rPr>
              <a:t>-21</a:t>
            </a:r>
          </a:p>
          <a:p>
            <a:pPr>
              <a:lnSpc>
                <a:spcPct val="80000"/>
              </a:lnSpc>
              <a:buFontTx/>
              <a:buNone/>
            </a:pPr>
            <a:endParaRPr lang="en-US" sz="1800" dirty="0" smtClean="0"/>
          </a:p>
        </p:txBody>
      </p:sp>
      <p:sp>
        <p:nvSpPr>
          <p:cNvPr id="7" name="Date Placeholder 6"/>
          <p:cNvSpPr>
            <a:spLocks noGrp="1"/>
          </p:cNvSpPr>
          <p:nvPr>
            <p:ph type="dt" sz="half" idx="10"/>
          </p:nvPr>
        </p:nvSpPr>
        <p:spPr/>
        <p:txBody>
          <a:bodyPr/>
          <a:lstStyle/>
          <a:p>
            <a:pPr>
              <a:defRPr/>
            </a:pPr>
            <a:r>
              <a:rPr lang="en-US" smtClean="0"/>
              <a:t>JLM 20110204</a:t>
            </a:r>
            <a:endParaRPr 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2133600" y="76200"/>
            <a:ext cx="4267200" cy="685800"/>
          </a:xfrm>
        </p:spPr>
        <p:txBody>
          <a:bodyPr/>
          <a:lstStyle/>
          <a:p>
            <a:r>
              <a:rPr lang="en-US" sz="3600" dirty="0"/>
              <a:t>FEAL-4 Cipher</a:t>
            </a:r>
          </a:p>
        </p:txBody>
      </p:sp>
      <p:sp>
        <p:nvSpPr>
          <p:cNvPr id="217091" name="Rectangle 3"/>
          <p:cNvSpPr>
            <a:spLocks noGrp="1" noChangeArrowheads="1"/>
          </p:cNvSpPr>
          <p:nvPr>
            <p:ph type="body" idx="1"/>
          </p:nvPr>
        </p:nvSpPr>
        <p:spPr>
          <a:xfrm>
            <a:off x="304800" y="1828800"/>
            <a:ext cx="4648200" cy="3733800"/>
          </a:xfrm>
        </p:spPr>
        <p:txBody>
          <a:bodyPr/>
          <a:lstStyle/>
          <a:p>
            <a:r>
              <a:rPr lang="en-US" sz="2000" dirty="0" smtClean="0"/>
              <a:t>Four round </a:t>
            </a:r>
            <a:r>
              <a:rPr lang="en-US" sz="2000" dirty="0" err="1" smtClean="0"/>
              <a:t>Feistel</a:t>
            </a:r>
            <a:r>
              <a:rPr lang="en-US" sz="2000" dirty="0" smtClean="0"/>
              <a:t> cipher with a 64-bit block and 64-bit key </a:t>
            </a:r>
          </a:p>
          <a:p>
            <a:r>
              <a:rPr lang="en-US" sz="2000" dirty="0" smtClean="0"/>
              <a:t>Plaintext</a:t>
            </a:r>
            <a:r>
              <a:rPr lang="en-US" sz="2000" dirty="0"/>
              <a:t>: </a:t>
            </a:r>
            <a:r>
              <a:rPr lang="en-US" sz="2000" dirty="0" smtClean="0"/>
              <a:t>P</a:t>
            </a:r>
            <a:r>
              <a:rPr lang="en-US" sz="2000" dirty="0" smtClean="0">
                <a:latin typeface="Times-Roman" charset="0"/>
              </a:rPr>
              <a:t>, </a:t>
            </a:r>
            <a:r>
              <a:rPr lang="en-US" sz="2000" dirty="0" smtClean="0"/>
              <a:t>Cipher-text</a:t>
            </a:r>
            <a:r>
              <a:rPr lang="en-US" sz="2000" dirty="0"/>
              <a:t>: C</a:t>
            </a:r>
          </a:p>
          <a:p>
            <a:r>
              <a:rPr lang="en-US" sz="2000" dirty="0"/>
              <a:t>Round function: F</a:t>
            </a:r>
          </a:p>
          <a:p>
            <a:r>
              <a:rPr lang="en-US" sz="2000" dirty="0"/>
              <a:t>32-bit </a:t>
            </a:r>
            <a:r>
              <a:rPr lang="en-US" sz="2000" dirty="0" smtClean="0"/>
              <a:t>sub-keys</a:t>
            </a:r>
            <a:r>
              <a:rPr lang="en-US" sz="2000" dirty="0"/>
              <a:t>: </a:t>
            </a:r>
            <a:r>
              <a:rPr lang="en-US" sz="2000" dirty="0" smtClean="0"/>
              <a:t>K</a:t>
            </a:r>
            <a:r>
              <a:rPr lang="en-US" sz="2000" baseline="-25000" dirty="0" smtClean="0"/>
              <a:t>0</a:t>
            </a:r>
            <a:r>
              <a:rPr lang="en-US" sz="2000" dirty="0" smtClean="0"/>
              <a:t>, K</a:t>
            </a:r>
            <a:r>
              <a:rPr lang="en-US" sz="2000" baseline="-25000" dirty="0" smtClean="0"/>
              <a:t>1</a:t>
            </a:r>
            <a:r>
              <a:rPr lang="en-US" sz="2000" dirty="0" smtClean="0"/>
              <a:t>, …, K</a:t>
            </a:r>
            <a:r>
              <a:rPr lang="en-US" sz="2000" baseline="-25000" dirty="0" smtClean="0"/>
              <a:t>5</a:t>
            </a:r>
          </a:p>
          <a:p>
            <a:r>
              <a:rPr lang="en-US" sz="2000" dirty="0" smtClean="0"/>
              <a:t>Most important failed cipher:  showed the power of differential cryptanalysis and linear cryptanalysis</a:t>
            </a:r>
          </a:p>
          <a:p>
            <a:endParaRPr lang="en-US" sz="2400" dirty="0"/>
          </a:p>
        </p:txBody>
      </p:sp>
      <p:pic>
        <p:nvPicPr>
          <p:cNvPr id="217093" name="Picture 5" descr="slide0006_image001"/>
          <p:cNvPicPr>
            <a:picLocks noChangeAspect="1" noChangeArrowheads="1"/>
          </p:cNvPicPr>
          <p:nvPr/>
        </p:nvPicPr>
        <p:blipFill>
          <a:blip r:embed="rId2" cstate="print"/>
          <a:srcRect/>
          <a:stretch>
            <a:fillRect/>
          </a:stretch>
        </p:blipFill>
        <p:spPr bwMode="auto">
          <a:xfrm>
            <a:off x="5029200" y="838200"/>
            <a:ext cx="4056063" cy="5105400"/>
          </a:xfrm>
          <a:prstGeom prst="rect">
            <a:avLst/>
          </a:prstGeom>
          <a:noFill/>
        </p:spPr>
      </p:pic>
      <p:sp>
        <p:nvSpPr>
          <p:cNvPr id="6" name="TextBox 5"/>
          <p:cNvSpPr txBox="1"/>
          <p:nvPr/>
        </p:nvSpPr>
        <p:spPr>
          <a:xfrm>
            <a:off x="3886200" y="5867400"/>
            <a:ext cx="2081019" cy="253916"/>
          </a:xfrm>
          <a:prstGeom prst="rect">
            <a:avLst/>
          </a:prstGeom>
          <a:noFill/>
        </p:spPr>
        <p:txBody>
          <a:bodyPr wrap="none" rtlCol="0">
            <a:spAutoFit/>
          </a:bodyPr>
          <a:lstStyle/>
          <a:p>
            <a:r>
              <a:rPr lang="en-US" sz="1050" dirty="0" smtClean="0">
                <a:latin typeface="+mn-lt"/>
              </a:rPr>
              <a:t>Slide adapted from Mark Stamp</a:t>
            </a:r>
            <a:endParaRPr lang="en-US" sz="1050" dirty="0">
              <a:latin typeface="+mn-lt"/>
            </a:endParaRPr>
          </a:p>
        </p:txBody>
      </p:sp>
      <p:sp>
        <p:nvSpPr>
          <p:cNvPr id="7" name="Slide Number Placeholder 4"/>
          <p:cNvSpPr>
            <a:spLocks noGrp="1"/>
          </p:cNvSpPr>
          <p:nvPr>
            <p:ph type="sldNum" sz="quarter" idx="11"/>
          </p:nvPr>
        </p:nvSpPr>
        <p:spPr>
          <a:xfrm>
            <a:off x="6934200" y="6172200"/>
            <a:ext cx="1828800" cy="457200"/>
          </a:xfrm>
        </p:spPr>
        <p:txBody>
          <a:bodyPr/>
          <a:lstStyle/>
          <a:p>
            <a:pPr algn="r"/>
            <a:fld id="{3FD249A5-A20D-4E9C-B310-14D7DAF26C9B}" type="slidenum">
              <a:rPr lang="en-US" altLang="ko-KR"/>
              <a:pPr algn="r"/>
              <a:t>46</a:t>
            </a:fld>
            <a:endParaRPr lang="en-US" altLang="ko-KR" dirty="0"/>
          </a:p>
        </p:txBody>
      </p:sp>
      <p:sp>
        <p:nvSpPr>
          <p:cNvPr id="9" name="Date Placeholder 8"/>
          <p:cNvSpPr>
            <a:spLocks noGrp="1"/>
          </p:cNvSpPr>
          <p:nvPr>
            <p:ph type="dt" sz="half" idx="10"/>
          </p:nvPr>
        </p:nvSpPr>
        <p:spPr/>
        <p:txBody>
          <a:bodyPr/>
          <a:lstStyle/>
          <a:p>
            <a:pPr>
              <a:defRPr/>
            </a:pPr>
            <a:r>
              <a:rPr lang="en-US" smtClean="0"/>
              <a:t>JLM 20110204</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685800" y="76200"/>
            <a:ext cx="7772400" cy="838200"/>
          </a:xfrm>
        </p:spPr>
        <p:txBody>
          <a:bodyPr/>
          <a:lstStyle/>
          <a:p>
            <a:r>
              <a:rPr lang="en-US" sz="3600" dirty="0"/>
              <a:t>FEAL-4 Round Function</a:t>
            </a:r>
          </a:p>
        </p:txBody>
      </p:sp>
      <p:sp>
        <p:nvSpPr>
          <p:cNvPr id="218115" name="Rectangle 3"/>
          <p:cNvSpPr>
            <a:spLocks noGrp="1" noChangeArrowheads="1"/>
          </p:cNvSpPr>
          <p:nvPr>
            <p:ph type="body" idx="1"/>
          </p:nvPr>
        </p:nvSpPr>
        <p:spPr>
          <a:xfrm>
            <a:off x="381000" y="1447800"/>
            <a:ext cx="4572000" cy="4495800"/>
          </a:xfrm>
        </p:spPr>
        <p:txBody>
          <a:bodyPr/>
          <a:lstStyle/>
          <a:p>
            <a:r>
              <a:rPr lang="en-US" sz="2000" dirty="0" smtClean="0"/>
              <a:t>G</a:t>
            </a:r>
            <a:r>
              <a:rPr lang="en-US" sz="2000" baseline="-25000" dirty="0" smtClean="0"/>
              <a:t>0</a:t>
            </a:r>
            <a:r>
              <a:rPr lang="en-US" sz="2000" dirty="0" smtClean="0"/>
              <a:t>(</a:t>
            </a:r>
            <a:r>
              <a:rPr lang="en-US" sz="2000" dirty="0" err="1" smtClean="0"/>
              <a:t>a,b</a:t>
            </a:r>
            <a:r>
              <a:rPr lang="en-US" sz="2000" dirty="0"/>
              <a:t>) = (</a:t>
            </a:r>
            <a:r>
              <a:rPr lang="en-US" sz="2000" dirty="0" err="1" smtClean="0"/>
              <a:t>a+b</a:t>
            </a:r>
            <a:r>
              <a:rPr lang="en-US" sz="2000" dirty="0" smtClean="0"/>
              <a:t> </a:t>
            </a:r>
            <a:r>
              <a:rPr lang="en-US" sz="2000" dirty="0"/>
              <a:t>(mod 256</a:t>
            </a:r>
            <a:r>
              <a:rPr lang="en-US" sz="2000" dirty="0" smtClean="0"/>
              <a:t>))&lt;&lt;&lt; </a:t>
            </a:r>
            <a:r>
              <a:rPr lang="en-US" sz="2000" dirty="0"/>
              <a:t>2</a:t>
            </a:r>
          </a:p>
          <a:p>
            <a:r>
              <a:rPr lang="en-US" sz="2000" dirty="0" smtClean="0"/>
              <a:t>G</a:t>
            </a:r>
            <a:r>
              <a:rPr lang="en-US" sz="2000" baseline="-25000" dirty="0" smtClean="0"/>
              <a:t>1</a:t>
            </a:r>
            <a:r>
              <a:rPr lang="en-US" sz="2000" dirty="0" smtClean="0"/>
              <a:t>(</a:t>
            </a:r>
            <a:r>
              <a:rPr lang="en-US" sz="2000" dirty="0" err="1" smtClean="0"/>
              <a:t>a,b</a:t>
            </a:r>
            <a:r>
              <a:rPr lang="en-US" sz="2000" dirty="0"/>
              <a:t>) = (</a:t>
            </a:r>
            <a:r>
              <a:rPr lang="en-US" sz="2000" dirty="0" smtClean="0"/>
              <a:t>a+b+1 </a:t>
            </a:r>
            <a:r>
              <a:rPr lang="en-US" sz="2000" dirty="0"/>
              <a:t>(mod 256</a:t>
            </a:r>
            <a:r>
              <a:rPr lang="en-US" sz="2000" dirty="0" smtClean="0"/>
              <a:t>))&lt;&lt;&lt; </a:t>
            </a:r>
            <a:r>
              <a:rPr lang="en-US" sz="2000" dirty="0"/>
              <a:t>2</a:t>
            </a:r>
          </a:p>
          <a:p>
            <a:r>
              <a:rPr lang="en-US" sz="2000" dirty="0"/>
              <a:t>Where “&lt;&lt;&lt;”  is left cyclic shift (rotation)</a:t>
            </a:r>
          </a:p>
          <a:p>
            <a:r>
              <a:rPr lang="en-US" sz="2000" dirty="0"/>
              <a:t>Then F(x</a:t>
            </a:r>
            <a:r>
              <a:rPr lang="en-US" sz="2000" baseline="-25000" dirty="0"/>
              <a:t>0</a:t>
            </a:r>
            <a:r>
              <a:rPr lang="en-US" sz="2000" dirty="0"/>
              <a:t>,x</a:t>
            </a:r>
            <a:r>
              <a:rPr lang="en-US" sz="2000" baseline="-25000" dirty="0"/>
              <a:t>1</a:t>
            </a:r>
            <a:r>
              <a:rPr lang="en-US" sz="2000" dirty="0"/>
              <a:t>,x</a:t>
            </a:r>
            <a:r>
              <a:rPr lang="en-US" sz="2000" baseline="-25000" dirty="0"/>
              <a:t>2</a:t>
            </a:r>
            <a:r>
              <a:rPr lang="en-US" sz="2000" dirty="0"/>
              <a:t>,x</a:t>
            </a:r>
            <a:r>
              <a:rPr lang="en-US" sz="2000" baseline="-25000" dirty="0"/>
              <a:t>3</a:t>
            </a:r>
            <a:r>
              <a:rPr lang="en-US" sz="2000" dirty="0"/>
              <a:t>) = (y</a:t>
            </a:r>
            <a:r>
              <a:rPr lang="en-US" sz="2000" baseline="-25000" dirty="0"/>
              <a:t>0</a:t>
            </a:r>
            <a:r>
              <a:rPr lang="en-US" sz="2000" dirty="0"/>
              <a:t>,y</a:t>
            </a:r>
            <a:r>
              <a:rPr lang="en-US" sz="2000" baseline="-25000" dirty="0"/>
              <a:t>1</a:t>
            </a:r>
            <a:r>
              <a:rPr lang="en-US" sz="2000" dirty="0"/>
              <a:t>,y</a:t>
            </a:r>
            <a:r>
              <a:rPr lang="en-US" sz="2000" baseline="-25000" dirty="0"/>
              <a:t>2</a:t>
            </a:r>
            <a:r>
              <a:rPr lang="en-US" sz="2000" dirty="0"/>
              <a:t>,y</a:t>
            </a:r>
            <a:r>
              <a:rPr lang="en-US" sz="2000" baseline="-25000" dirty="0"/>
              <a:t>3</a:t>
            </a:r>
            <a:r>
              <a:rPr lang="en-US" sz="2000" dirty="0"/>
              <a:t>) where</a:t>
            </a:r>
          </a:p>
          <a:p>
            <a:pPr marL="857250" lvl="1" indent="-457200">
              <a:buFont typeface="+mj-lt"/>
              <a:buAutoNum type="arabicPeriod"/>
            </a:pPr>
            <a:r>
              <a:rPr lang="en-US" sz="2000" dirty="0" smtClean="0"/>
              <a:t>y</a:t>
            </a:r>
            <a:r>
              <a:rPr lang="en-US" sz="2000" baseline="-25000" dirty="0" smtClean="0"/>
              <a:t>1</a:t>
            </a:r>
            <a:r>
              <a:rPr lang="en-US" sz="2000" dirty="0" smtClean="0"/>
              <a:t> </a:t>
            </a:r>
            <a:r>
              <a:rPr lang="en-US" sz="2000" dirty="0"/>
              <a:t>= </a:t>
            </a:r>
            <a:r>
              <a:rPr lang="en-US" sz="2000" dirty="0" smtClean="0"/>
              <a:t>G</a:t>
            </a:r>
            <a:r>
              <a:rPr lang="en-US" sz="2000" baseline="-25000" dirty="0" smtClean="0"/>
              <a:t>1</a:t>
            </a:r>
            <a:r>
              <a:rPr lang="en-US" sz="2000" dirty="0" smtClean="0"/>
              <a:t>(x</a:t>
            </a:r>
            <a:r>
              <a:rPr lang="en-US" sz="2000" baseline="-25000" dirty="0" smtClean="0"/>
              <a:t>0</a:t>
            </a:r>
            <a:r>
              <a:rPr lang="en-US" sz="2000" dirty="0" smtClean="0">
                <a:sym typeface="Symbol" pitchFamily="18" charset="2"/>
              </a:rPr>
              <a:t></a:t>
            </a:r>
            <a:r>
              <a:rPr lang="en-US" sz="2000" dirty="0" smtClean="0"/>
              <a:t>x</a:t>
            </a:r>
            <a:r>
              <a:rPr lang="en-US" sz="2000" baseline="-25000" dirty="0" smtClean="0"/>
              <a:t>1</a:t>
            </a:r>
            <a:r>
              <a:rPr lang="en-US" sz="2000" dirty="0"/>
              <a:t>, </a:t>
            </a:r>
            <a:r>
              <a:rPr lang="en-US" sz="2000" dirty="0" smtClean="0"/>
              <a:t>x</a:t>
            </a:r>
            <a:r>
              <a:rPr lang="en-US" sz="2000" baseline="-25000" dirty="0" smtClean="0"/>
              <a:t>2</a:t>
            </a:r>
            <a:r>
              <a:rPr lang="en-US" sz="2000" dirty="0" smtClean="0">
                <a:sym typeface="Symbol" pitchFamily="18" charset="2"/>
              </a:rPr>
              <a:t></a:t>
            </a:r>
            <a:r>
              <a:rPr lang="en-US" sz="2000" dirty="0" smtClean="0"/>
              <a:t>x</a:t>
            </a:r>
            <a:r>
              <a:rPr lang="en-US" sz="2000" baseline="-25000" dirty="0" smtClean="0"/>
              <a:t>3</a:t>
            </a:r>
            <a:r>
              <a:rPr lang="en-US" sz="2000" dirty="0"/>
              <a:t>) 	</a:t>
            </a:r>
            <a:endParaRPr lang="en-US" sz="2000" dirty="0" smtClean="0"/>
          </a:p>
          <a:p>
            <a:pPr marL="857250" lvl="1" indent="-457200">
              <a:buFont typeface="+mj-lt"/>
              <a:buAutoNum type="arabicPeriod"/>
            </a:pPr>
            <a:r>
              <a:rPr lang="en-US" sz="2000" dirty="0" smtClean="0"/>
              <a:t>y</a:t>
            </a:r>
            <a:r>
              <a:rPr lang="en-US" sz="2000" baseline="-25000" dirty="0" smtClean="0"/>
              <a:t>0</a:t>
            </a:r>
            <a:r>
              <a:rPr lang="en-US" sz="2000" dirty="0" smtClean="0"/>
              <a:t> </a:t>
            </a:r>
            <a:r>
              <a:rPr lang="en-US" sz="2000" dirty="0"/>
              <a:t>= G</a:t>
            </a:r>
            <a:r>
              <a:rPr lang="en-US" sz="2000" baseline="-25000" dirty="0"/>
              <a:t>0</a:t>
            </a:r>
            <a:r>
              <a:rPr lang="en-US" sz="2000" dirty="0"/>
              <a:t>(x</a:t>
            </a:r>
            <a:r>
              <a:rPr lang="en-US" sz="2000" baseline="-25000" dirty="0"/>
              <a:t>0</a:t>
            </a:r>
            <a:r>
              <a:rPr lang="en-US" sz="2000" dirty="0"/>
              <a:t>, y</a:t>
            </a:r>
            <a:r>
              <a:rPr lang="en-US" sz="2000" baseline="-25000" dirty="0"/>
              <a:t>1</a:t>
            </a:r>
            <a:r>
              <a:rPr lang="en-US" sz="2000" dirty="0"/>
              <a:t>) </a:t>
            </a:r>
          </a:p>
          <a:p>
            <a:pPr marL="857250" lvl="1" indent="-457200">
              <a:buFont typeface="+mj-lt"/>
              <a:buAutoNum type="arabicPeriod"/>
            </a:pPr>
            <a:r>
              <a:rPr lang="en-US" sz="2000" dirty="0" smtClean="0"/>
              <a:t>y</a:t>
            </a:r>
            <a:r>
              <a:rPr lang="en-US" sz="2000" baseline="-25000" dirty="0" smtClean="0"/>
              <a:t>2</a:t>
            </a:r>
            <a:r>
              <a:rPr lang="en-US" sz="2000" dirty="0" smtClean="0"/>
              <a:t> </a:t>
            </a:r>
            <a:r>
              <a:rPr lang="en-US" sz="2000" dirty="0"/>
              <a:t>= </a:t>
            </a:r>
            <a:r>
              <a:rPr lang="en-US" sz="2000" dirty="0" smtClean="0"/>
              <a:t>G</a:t>
            </a:r>
            <a:r>
              <a:rPr lang="en-US" sz="2000" baseline="-25000" dirty="0" smtClean="0"/>
              <a:t>0</a:t>
            </a:r>
            <a:r>
              <a:rPr lang="en-US" sz="2000" dirty="0" smtClean="0"/>
              <a:t>(y</a:t>
            </a:r>
            <a:r>
              <a:rPr lang="en-US" sz="2000" baseline="-25000" dirty="0" smtClean="0"/>
              <a:t>1</a:t>
            </a:r>
            <a:r>
              <a:rPr lang="en-US" sz="2000" dirty="0"/>
              <a:t>, </a:t>
            </a:r>
            <a:r>
              <a:rPr lang="en-US" sz="2000" dirty="0" smtClean="0"/>
              <a:t>x</a:t>
            </a:r>
            <a:r>
              <a:rPr lang="en-US" sz="2000" baseline="-25000" dirty="0" smtClean="0"/>
              <a:t>2</a:t>
            </a:r>
            <a:r>
              <a:rPr lang="en-US" sz="2000" dirty="0" smtClean="0">
                <a:sym typeface="Symbol" pitchFamily="18" charset="2"/>
              </a:rPr>
              <a:t></a:t>
            </a:r>
            <a:r>
              <a:rPr lang="en-US" sz="2000" dirty="0" smtClean="0"/>
              <a:t>x</a:t>
            </a:r>
            <a:r>
              <a:rPr lang="en-US" sz="2000" baseline="-25000" dirty="0" smtClean="0"/>
              <a:t>3</a:t>
            </a:r>
            <a:r>
              <a:rPr lang="en-US" sz="2000" dirty="0"/>
              <a:t>) </a:t>
            </a:r>
          </a:p>
          <a:p>
            <a:pPr marL="857250" lvl="1" indent="-457200">
              <a:buFont typeface="+mj-lt"/>
              <a:buAutoNum type="arabicPeriod"/>
            </a:pPr>
            <a:r>
              <a:rPr lang="en-US" sz="2000" dirty="0" smtClean="0"/>
              <a:t>y</a:t>
            </a:r>
            <a:r>
              <a:rPr lang="en-US" sz="2000" baseline="-25000" dirty="0" smtClean="0"/>
              <a:t>3</a:t>
            </a:r>
            <a:r>
              <a:rPr lang="en-US" sz="2000" dirty="0" smtClean="0"/>
              <a:t> </a:t>
            </a:r>
            <a:r>
              <a:rPr lang="en-US" sz="2000" dirty="0"/>
              <a:t>= G</a:t>
            </a:r>
            <a:r>
              <a:rPr lang="en-US" sz="2000" baseline="-25000" dirty="0"/>
              <a:t>1</a:t>
            </a:r>
            <a:r>
              <a:rPr lang="en-US" sz="2000" dirty="0"/>
              <a:t>(y</a:t>
            </a:r>
            <a:r>
              <a:rPr lang="en-US" sz="2000" baseline="-25000" dirty="0"/>
              <a:t>2</a:t>
            </a:r>
            <a:r>
              <a:rPr lang="en-US" sz="2000" dirty="0"/>
              <a:t>, x</a:t>
            </a:r>
            <a:r>
              <a:rPr lang="en-US" sz="2000" baseline="-25000" dirty="0"/>
              <a:t>3</a:t>
            </a:r>
            <a:r>
              <a:rPr lang="en-US" sz="2000" dirty="0"/>
              <a:t>) </a:t>
            </a:r>
          </a:p>
        </p:txBody>
      </p:sp>
      <p:sp>
        <p:nvSpPr>
          <p:cNvPr id="5" name="TextBox 4"/>
          <p:cNvSpPr txBox="1"/>
          <p:nvPr/>
        </p:nvSpPr>
        <p:spPr>
          <a:xfrm>
            <a:off x="5334000" y="5994484"/>
            <a:ext cx="1765227" cy="253916"/>
          </a:xfrm>
          <a:prstGeom prst="rect">
            <a:avLst/>
          </a:prstGeom>
          <a:noFill/>
        </p:spPr>
        <p:txBody>
          <a:bodyPr wrap="none" rtlCol="0">
            <a:spAutoFit/>
          </a:bodyPr>
          <a:lstStyle/>
          <a:p>
            <a:r>
              <a:rPr lang="en-US" sz="1050" dirty="0" smtClean="0">
                <a:latin typeface="+mn-lt"/>
              </a:rPr>
              <a:t>Diagram from Mark Stamp</a:t>
            </a:r>
            <a:endParaRPr lang="en-US" sz="1050" dirty="0">
              <a:latin typeface="+mn-lt"/>
            </a:endParaRPr>
          </a:p>
        </p:txBody>
      </p:sp>
      <p:sp>
        <p:nvSpPr>
          <p:cNvPr id="6" name="Slide Number Placeholder 4"/>
          <p:cNvSpPr>
            <a:spLocks noGrp="1"/>
          </p:cNvSpPr>
          <p:nvPr>
            <p:ph type="sldNum" sz="quarter" idx="11"/>
          </p:nvPr>
        </p:nvSpPr>
        <p:spPr>
          <a:xfrm>
            <a:off x="6934200" y="6172200"/>
            <a:ext cx="1828800" cy="457200"/>
          </a:xfrm>
        </p:spPr>
        <p:txBody>
          <a:bodyPr/>
          <a:lstStyle/>
          <a:p>
            <a:pPr algn="r"/>
            <a:fld id="{3FD249A5-A20D-4E9C-B310-14D7DAF26C9B}" type="slidenum">
              <a:rPr lang="en-US" altLang="ko-KR"/>
              <a:pPr algn="r"/>
              <a:t>47</a:t>
            </a:fld>
            <a:endParaRPr lang="en-US" altLang="ko-KR" dirty="0"/>
          </a:p>
        </p:txBody>
      </p:sp>
      <p:pic>
        <p:nvPicPr>
          <p:cNvPr id="8" name="Picture 5" descr="slide0008_image002"/>
          <p:cNvPicPr>
            <a:picLocks noChangeAspect="1" noChangeArrowheads="1"/>
          </p:cNvPicPr>
          <p:nvPr/>
        </p:nvPicPr>
        <p:blipFill>
          <a:blip r:embed="rId2" cstate="print"/>
          <a:srcRect/>
          <a:stretch>
            <a:fillRect/>
          </a:stretch>
        </p:blipFill>
        <p:spPr bwMode="auto">
          <a:xfrm>
            <a:off x="5029200" y="1905000"/>
            <a:ext cx="3962400" cy="3732212"/>
          </a:xfrm>
          <a:prstGeom prst="rect">
            <a:avLst/>
          </a:prstGeom>
          <a:noFill/>
        </p:spPr>
      </p:pic>
      <p:sp>
        <p:nvSpPr>
          <p:cNvPr id="9" name="Date Placeholder 8"/>
          <p:cNvSpPr>
            <a:spLocks noGrp="1"/>
          </p:cNvSpPr>
          <p:nvPr>
            <p:ph type="dt" sz="half" idx="10"/>
          </p:nvPr>
        </p:nvSpPr>
        <p:spPr/>
        <p:txBody>
          <a:bodyPr/>
          <a:lstStyle/>
          <a:p>
            <a:pPr>
              <a:defRPr/>
            </a:pPr>
            <a:r>
              <a:rPr lang="en-US" smtClean="0"/>
              <a:t>JLM 20110204</a:t>
            </a: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685800" y="76200"/>
            <a:ext cx="7772400" cy="838200"/>
          </a:xfrm>
        </p:spPr>
        <p:txBody>
          <a:bodyPr/>
          <a:lstStyle/>
          <a:p>
            <a:r>
              <a:rPr lang="en-US" sz="3600" dirty="0"/>
              <a:t>FEAL-4 </a:t>
            </a:r>
            <a:r>
              <a:rPr lang="en-US" sz="3600" dirty="0" smtClean="0"/>
              <a:t>Key Schedule</a:t>
            </a:r>
            <a:endParaRPr lang="en-US" sz="3600" dirty="0"/>
          </a:p>
        </p:txBody>
      </p:sp>
      <p:sp>
        <p:nvSpPr>
          <p:cNvPr id="218115" name="Rectangle 3"/>
          <p:cNvSpPr>
            <a:spLocks noGrp="1" noChangeArrowheads="1"/>
          </p:cNvSpPr>
          <p:nvPr>
            <p:ph type="body" idx="1"/>
          </p:nvPr>
        </p:nvSpPr>
        <p:spPr>
          <a:xfrm>
            <a:off x="457200" y="1371600"/>
            <a:ext cx="8305800" cy="4419600"/>
          </a:xfrm>
        </p:spPr>
        <p:txBody>
          <a:bodyPr/>
          <a:lstStyle/>
          <a:p>
            <a:r>
              <a:rPr lang="en-US" sz="2400" dirty="0" smtClean="0"/>
              <a:t>F</a:t>
            </a:r>
            <a:r>
              <a:rPr lang="en-US" sz="2400" baseline="-25000" dirty="0" smtClean="0"/>
              <a:t>K</a:t>
            </a:r>
            <a:r>
              <a:rPr lang="en-US" sz="2400" dirty="0" smtClean="0"/>
              <a:t>(a</a:t>
            </a:r>
            <a:r>
              <a:rPr lang="en-US" sz="2400" baseline="-25000" dirty="0" smtClean="0"/>
              <a:t>0</a:t>
            </a:r>
            <a:r>
              <a:rPr lang="en-US" sz="2400" dirty="0" smtClean="0"/>
              <a:t>||a</a:t>
            </a:r>
            <a:r>
              <a:rPr lang="en-US" sz="2400" baseline="-25000" dirty="0" smtClean="0"/>
              <a:t>1</a:t>
            </a:r>
            <a:r>
              <a:rPr lang="en-US" sz="2400" dirty="0" smtClean="0"/>
              <a:t>||a</a:t>
            </a:r>
            <a:r>
              <a:rPr lang="en-US" sz="2400" baseline="-25000" dirty="0" smtClean="0"/>
              <a:t>2</a:t>
            </a:r>
            <a:r>
              <a:rPr lang="en-US" sz="2400" dirty="0" smtClean="0"/>
              <a:t>||a</a:t>
            </a:r>
            <a:r>
              <a:rPr lang="en-US" sz="2400" baseline="-25000" dirty="0" smtClean="0"/>
              <a:t>3</a:t>
            </a:r>
            <a:r>
              <a:rPr lang="en-US" sz="2400" dirty="0" smtClean="0"/>
              <a:t>, b</a:t>
            </a:r>
            <a:r>
              <a:rPr lang="en-US" sz="2400" baseline="-25000" dirty="0" smtClean="0"/>
              <a:t>0</a:t>
            </a:r>
            <a:r>
              <a:rPr lang="en-US" sz="2400" dirty="0" smtClean="0"/>
              <a:t>||b</a:t>
            </a:r>
            <a:r>
              <a:rPr lang="en-US" sz="2400" baseline="-25000" dirty="0" smtClean="0"/>
              <a:t>1</a:t>
            </a:r>
            <a:r>
              <a:rPr lang="en-US" sz="2400" dirty="0" smtClean="0"/>
              <a:t>||b</a:t>
            </a:r>
            <a:r>
              <a:rPr lang="en-US" sz="2400" baseline="-25000" dirty="0" smtClean="0"/>
              <a:t>2</a:t>
            </a:r>
            <a:r>
              <a:rPr lang="en-US" sz="2400" dirty="0" smtClean="0"/>
              <a:t>||b</a:t>
            </a:r>
            <a:r>
              <a:rPr lang="en-US" sz="2400" baseline="-25000" dirty="0" smtClean="0"/>
              <a:t>3</a:t>
            </a:r>
            <a:r>
              <a:rPr lang="en-US" sz="2400" dirty="0" smtClean="0"/>
              <a:t>)= c</a:t>
            </a:r>
            <a:r>
              <a:rPr lang="en-US" sz="2400" baseline="-25000" dirty="0" smtClean="0"/>
              <a:t>0</a:t>
            </a:r>
            <a:r>
              <a:rPr lang="en-US" sz="2400" dirty="0" smtClean="0"/>
              <a:t>||c</a:t>
            </a:r>
            <a:r>
              <a:rPr lang="en-US" sz="2400" baseline="-25000" dirty="0" smtClean="0"/>
              <a:t>1</a:t>
            </a:r>
            <a:r>
              <a:rPr lang="en-US" sz="2400" dirty="0" smtClean="0"/>
              <a:t>||c</a:t>
            </a:r>
            <a:r>
              <a:rPr lang="en-US" sz="2400" baseline="-25000" dirty="0" smtClean="0"/>
              <a:t>2</a:t>
            </a:r>
            <a:r>
              <a:rPr lang="en-US" sz="2400" dirty="0" smtClean="0"/>
              <a:t>||c</a:t>
            </a:r>
            <a:r>
              <a:rPr lang="en-US" sz="2400" baseline="-25000" dirty="0" smtClean="0"/>
              <a:t>3</a:t>
            </a:r>
            <a:r>
              <a:rPr lang="en-US" sz="2400" dirty="0" smtClean="0"/>
              <a:t> by</a:t>
            </a:r>
          </a:p>
          <a:p>
            <a:pPr lvl="1"/>
            <a:r>
              <a:rPr lang="en-US" sz="2000" dirty="0" smtClean="0"/>
              <a:t>d</a:t>
            </a:r>
            <a:r>
              <a:rPr lang="en-US" sz="2000" baseline="-25000" dirty="0" smtClean="0"/>
              <a:t>1</a:t>
            </a:r>
            <a:r>
              <a:rPr lang="en-US" sz="2000" dirty="0" smtClean="0"/>
              <a:t>= a</a:t>
            </a:r>
            <a:r>
              <a:rPr lang="en-US" sz="2000" baseline="-25000" dirty="0" smtClean="0"/>
              <a:t>0</a:t>
            </a:r>
            <a:r>
              <a:rPr lang="en-US" sz="2000" dirty="0" smtClean="0">
                <a:latin typeface="Times-Roman" charset="0"/>
                <a:sym typeface="Symbol" pitchFamily="18" charset="2"/>
              </a:rPr>
              <a:t></a:t>
            </a:r>
            <a:r>
              <a:rPr lang="en-US" sz="2000" dirty="0" smtClean="0"/>
              <a:t>a</a:t>
            </a:r>
            <a:r>
              <a:rPr lang="en-US" sz="2000" baseline="-25000" dirty="0" smtClean="0"/>
              <a:t>1</a:t>
            </a:r>
          </a:p>
          <a:p>
            <a:pPr lvl="1"/>
            <a:r>
              <a:rPr lang="en-US" sz="2000" dirty="0" smtClean="0"/>
              <a:t>d</a:t>
            </a:r>
            <a:r>
              <a:rPr lang="en-US" sz="2000" baseline="-25000" dirty="0" smtClean="0"/>
              <a:t>2</a:t>
            </a:r>
            <a:r>
              <a:rPr lang="en-US" sz="2000" dirty="0" smtClean="0"/>
              <a:t>= a</a:t>
            </a:r>
            <a:r>
              <a:rPr lang="en-US" sz="2000" baseline="-25000" dirty="0" smtClean="0"/>
              <a:t>2</a:t>
            </a:r>
            <a:r>
              <a:rPr lang="en-US" sz="2000" dirty="0" smtClean="0">
                <a:latin typeface="Times-Roman" charset="0"/>
                <a:sym typeface="Symbol" pitchFamily="18" charset="2"/>
              </a:rPr>
              <a:t></a:t>
            </a:r>
            <a:r>
              <a:rPr lang="en-US" sz="2000" dirty="0" smtClean="0"/>
              <a:t>a</a:t>
            </a:r>
            <a:r>
              <a:rPr lang="en-US" sz="2000" baseline="-25000" dirty="0" smtClean="0"/>
              <a:t>3</a:t>
            </a:r>
            <a:endParaRPr lang="en-US" sz="2000" dirty="0" smtClean="0"/>
          </a:p>
          <a:p>
            <a:pPr lvl="1"/>
            <a:r>
              <a:rPr lang="en-US" sz="2000" dirty="0" smtClean="0"/>
              <a:t>c</a:t>
            </a:r>
            <a:r>
              <a:rPr lang="en-US" sz="2000" baseline="-25000" dirty="0" smtClean="0"/>
              <a:t>1</a:t>
            </a:r>
            <a:r>
              <a:rPr lang="en-US" sz="2000" dirty="0" smtClean="0"/>
              <a:t>= G</a:t>
            </a:r>
            <a:r>
              <a:rPr lang="en-US" sz="2000" baseline="-25000" dirty="0" smtClean="0"/>
              <a:t>1</a:t>
            </a:r>
            <a:r>
              <a:rPr lang="en-US" sz="2000" dirty="0" smtClean="0"/>
              <a:t>(d</a:t>
            </a:r>
            <a:r>
              <a:rPr lang="en-US" sz="2000" baseline="-25000" dirty="0" smtClean="0"/>
              <a:t>1</a:t>
            </a:r>
            <a:r>
              <a:rPr lang="en-US" sz="2000" dirty="0" smtClean="0"/>
              <a:t>,a</a:t>
            </a:r>
            <a:r>
              <a:rPr lang="en-US" sz="2000" baseline="-25000" dirty="0" smtClean="0"/>
              <a:t>2</a:t>
            </a:r>
            <a:r>
              <a:rPr lang="en-US" sz="2000" dirty="0" smtClean="0">
                <a:latin typeface="Times-Roman" charset="0"/>
                <a:sym typeface="Symbol" pitchFamily="18" charset="2"/>
              </a:rPr>
              <a:t></a:t>
            </a:r>
            <a:r>
              <a:rPr lang="en-US" sz="2000" dirty="0" smtClean="0"/>
              <a:t>b</a:t>
            </a:r>
            <a:r>
              <a:rPr lang="en-US" sz="2000" baseline="-25000" dirty="0" smtClean="0"/>
              <a:t>0</a:t>
            </a:r>
            <a:r>
              <a:rPr lang="en-US" sz="2000" dirty="0" smtClean="0"/>
              <a:t>)</a:t>
            </a:r>
          </a:p>
          <a:p>
            <a:pPr lvl="1"/>
            <a:r>
              <a:rPr lang="en-US" sz="2000" dirty="0" smtClean="0"/>
              <a:t>c</a:t>
            </a:r>
            <a:r>
              <a:rPr lang="en-US" sz="2000" baseline="-25000" dirty="0" smtClean="0"/>
              <a:t>2</a:t>
            </a:r>
            <a:r>
              <a:rPr lang="en-US" sz="2000" dirty="0" smtClean="0"/>
              <a:t>= G</a:t>
            </a:r>
            <a:r>
              <a:rPr lang="en-US" sz="2000" baseline="-25000" dirty="0" smtClean="0"/>
              <a:t>0</a:t>
            </a:r>
            <a:r>
              <a:rPr lang="en-US" sz="2000" dirty="0" smtClean="0"/>
              <a:t>(d</a:t>
            </a:r>
            <a:r>
              <a:rPr lang="en-US" sz="2000" baseline="-25000" dirty="0" smtClean="0"/>
              <a:t>2</a:t>
            </a:r>
            <a:r>
              <a:rPr lang="en-US" sz="2000" dirty="0" smtClean="0"/>
              <a:t>,c</a:t>
            </a:r>
            <a:r>
              <a:rPr lang="en-US" sz="2000" baseline="-25000" dirty="0" smtClean="0"/>
              <a:t>1</a:t>
            </a:r>
            <a:r>
              <a:rPr lang="en-US" sz="2000" dirty="0" smtClean="0">
                <a:latin typeface="Times-Roman" charset="0"/>
                <a:sym typeface="Symbol" pitchFamily="18" charset="2"/>
              </a:rPr>
              <a:t></a:t>
            </a:r>
            <a:r>
              <a:rPr lang="en-US" sz="2000" dirty="0" smtClean="0"/>
              <a:t>b</a:t>
            </a:r>
            <a:r>
              <a:rPr lang="en-US" sz="2000" baseline="-25000" dirty="0" smtClean="0"/>
              <a:t>1</a:t>
            </a:r>
            <a:r>
              <a:rPr lang="en-US" sz="2000" dirty="0" smtClean="0"/>
              <a:t>)</a:t>
            </a:r>
          </a:p>
          <a:p>
            <a:pPr lvl="1"/>
            <a:r>
              <a:rPr lang="en-US" sz="2000" dirty="0" smtClean="0"/>
              <a:t>c</a:t>
            </a:r>
            <a:r>
              <a:rPr lang="en-US" sz="2000" baseline="-25000" dirty="0" smtClean="0"/>
              <a:t>0</a:t>
            </a:r>
            <a:r>
              <a:rPr lang="en-US" sz="2000" dirty="0" smtClean="0"/>
              <a:t>= G</a:t>
            </a:r>
            <a:r>
              <a:rPr lang="en-US" sz="2000" baseline="-25000" dirty="0" smtClean="0"/>
              <a:t>0</a:t>
            </a:r>
            <a:r>
              <a:rPr lang="en-US" sz="2000" dirty="0" smtClean="0"/>
              <a:t>(a</a:t>
            </a:r>
            <a:r>
              <a:rPr lang="en-US" sz="2000" baseline="-25000" dirty="0" smtClean="0"/>
              <a:t>0</a:t>
            </a:r>
            <a:r>
              <a:rPr lang="en-US" sz="2000" dirty="0" smtClean="0"/>
              <a:t>,c</a:t>
            </a:r>
            <a:r>
              <a:rPr lang="en-US" sz="2000" baseline="-25000" dirty="0" smtClean="0"/>
              <a:t>1</a:t>
            </a:r>
            <a:r>
              <a:rPr lang="en-US" sz="2000" dirty="0" smtClean="0">
                <a:latin typeface="Times-Roman" charset="0"/>
                <a:sym typeface="Symbol" pitchFamily="18" charset="2"/>
              </a:rPr>
              <a:t></a:t>
            </a:r>
            <a:r>
              <a:rPr lang="en-US" sz="2000" dirty="0" smtClean="0"/>
              <a:t>b</a:t>
            </a:r>
            <a:r>
              <a:rPr lang="en-US" sz="2000" baseline="-25000" dirty="0" smtClean="0"/>
              <a:t>2</a:t>
            </a:r>
            <a:r>
              <a:rPr lang="en-US" sz="2000" dirty="0" smtClean="0"/>
              <a:t>)</a:t>
            </a:r>
          </a:p>
          <a:p>
            <a:pPr lvl="1"/>
            <a:r>
              <a:rPr lang="en-US" sz="2000" dirty="0" smtClean="0"/>
              <a:t>c</a:t>
            </a:r>
            <a:r>
              <a:rPr lang="en-US" sz="2000" baseline="-25000" dirty="0" smtClean="0"/>
              <a:t>3</a:t>
            </a:r>
            <a:r>
              <a:rPr lang="en-US" sz="2000" dirty="0" smtClean="0"/>
              <a:t>= G</a:t>
            </a:r>
            <a:r>
              <a:rPr lang="en-US" sz="2000" baseline="-25000" dirty="0" smtClean="0"/>
              <a:t>1</a:t>
            </a:r>
            <a:r>
              <a:rPr lang="en-US" sz="2000" dirty="0" smtClean="0"/>
              <a:t>(a</a:t>
            </a:r>
            <a:r>
              <a:rPr lang="en-US" sz="2000" baseline="-25000" dirty="0" smtClean="0"/>
              <a:t>3</a:t>
            </a:r>
            <a:r>
              <a:rPr lang="en-US" sz="2000" dirty="0" smtClean="0"/>
              <a:t>,c</a:t>
            </a:r>
            <a:r>
              <a:rPr lang="en-US" sz="2000" baseline="-25000" dirty="0" smtClean="0"/>
              <a:t>2</a:t>
            </a:r>
            <a:r>
              <a:rPr lang="en-US" sz="2000" dirty="0" smtClean="0">
                <a:latin typeface="Times-Roman" charset="0"/>
                <a:sym typeface="Symbol" pitchFamily="18" charset="2"/>
              </a:rPr>
              <a:t></a:t>
            </a:r>
            <a:r>
              <a:rPr lang="en-US" sz="2000" dirty="0" smtClean="0"/>
              <a:t>b</a:t>
            </a:r>
            <a:r>
              <a:rPr lang="en-US" sz="2000" baseline="-25000" dirty="0" smtClean="0"/>
              <a:t>3</a:t>
            </a:r>
            <a:r>
              <a:rPr lang="en-US" sz="2000" dirty="0" smtClean="0"/>
              <a:t>)</a:t>
            </a:r>
          </a:p>
          <a:p>
            <a:r>
              <a:rPr lang="en-US" sz="2000" dirty="0" smtClean="0"/>
              <a:t>K</a:t>
            </a:r>
            <a:r>
              <a:rPr lang="en-US" sz="2000" baseline="-25000" dirty="0" smtClean="0"/>
              <a:t>-2</a:t>
            </a:r>
            <a:r>
              <a:rPr lang="en-US" sz="2000" dirty="0" smtClean="0"/>
              <a:t>= 0</a:t>
            </a:r>
          </a:p>
          <a:p>
            <a:r>
              <a:rPr lang="en-US" sz="2000" dirty="0" smtClean="0"/>
              <a:t>K</a:t>
            </a:r>
            <a:r>
              <a:rPr lang="en-US" sz="2000" baseline="-25000" dirty="0" smtClean="0"/>
              <a:t>-1</a:t>
            </a:r>
            <a:r>
              <a:rPr lang="en-US" sz="2000" dirty="0" smtClean="0"/>
              <a:t>= K</a:t>
            </a:r>
            <a:r>
              <a:rPr lang="en-US" sz="2000" baseline="-25000" dirty="0" smtClean="0"/>
              <a:t>L</a:t>
            </a:r>
          </a:p>
          <a:p>
            <a:r>
              <a:rPr lang="en-US" sz="2000" dirty="0" smtClean="0"/>
              <a:t>K</a:t>
            </a:r>
            <a:r>
              <a:rPr lang="en-US" sz="2000" baseline="-25000" dirty="0" smtClean="0"/>
              <a:t>0</a:t>
            </a:r>
            <a:r>
              <a:rPr lang="en-US" sz="2000" dirty="0" smtClean="0"/>
              <a:t>= K</a:t>
            </a:r>
            <a:r>
              <a:rPr lang="en-US" sz="2000" baseline="-25000" dirty="0" smtClean="0"/>
              <a:t>R</a:t>
            </a:r>
          </a:p>
          <a:p>
            <a:r>
              <a:rPr lang="en-US" sz="2000" dirty="0" err="1" smtClean="0"/>
              <a:t>K</a:t>
            </a:r>
            <a:r>
              <a:rPr lang="en-US" sz="2000" baseline="-25000" dirty="0" err="1" smtClean="0"/>
              <a:t>i</a:t>
            </a:r>
            <a:r>
              <a:rPr lang="en-US" sz="2000" dirty="0" smtClean="0"/>
              <a:t>= </a:t>
            </a:r>
            <a:r>
              <a:rPr lang="en-US" sz="2000" dirty="0" err="1" smtClean="0"/>
              <a:t>f</a:t>
            </a:r>
            <a:r>
              <a:rPr lang="en-US" sz="2000" baseline="-25000" dirty="0" err="1" smtClean="0"/>
              <a:t>K</a:t>
            </a:r>
            <a:r>
              <a:rPr lang="en-US" sz="2000" dirty="0" smtClean="0"/>
              <a:t>(K</a:t>
            </a:r>
            <a:r>
              <a:rPr lang="en-US" sz="2000" baseline="-25000" dirty="0" smtClean="0"/>
              <a:t>i-2</a:t>
            </a:r>
            <a:r>
              <a:rPr lang="en-US" sz="2000" dirty="0" smtClean="0"/>
              <a:t>, K</a:t>
            </a:r>
            <a:r>
              <a:rPr lang="en-US" sz="2000" baseline="-25000" dirty="0" smtClean="0"/>
              <a:t>i-1</a:t>
            </a:r>
            <a:r>
              <a:rPr lang="en-US" sz="2000" dirty="0" smtClean="0">
                <a:latin typeface="Times-Roman" charset="0"/>
                <a:sym typeface="Symbol" pitchFamily="18" charset="2"/>
              </a:rPr>
              <a:t></a:t>
            </a:r>
            <a:r>
              <a:rPr lang="en-US" sz="2000" dirty="0" smtClean="0"/>
              <a:t>K</a:t>
            </a:r>
            <a:r>
              <a:rPr lang="en-US" sz="2000" baseline="-25000" dirty="0" smtClean="0"/>
              <a:t>i-3</a:t>
            </a:r>
            <a:r>
              <a:rPr lang="en-US" sz="2000" dirty="0" smtClean="0"/>
              <a:t>)</a:t>
            </a:r>
          </a:p>
          <a:p>
            <a:endParaRPr lang="en-US" sz="2400" dirty="0" smtClean="0"/>
          </a:p>
          <a:p>
            <a:pPr lvl="1"/>
            <a:endParaRPr lang="en-US" sz="2000" dirty="0"/>
          </a:p>
        </p:txBody>
      </p:sp>
      <p:sp>
        <p:nvSpPr>
          <p:cNvPr id="5" name="TextBox 4"/>
          <p:cNvSpPr txBox="1"/>
          <p:nvPr/>
        </p:nvSpPr>
        <p:spPr>
          <a:xfrm>
            <a:off x="2871981" y="5994484"/>
            <a:ext cx="2081019" cy="253916"/>
          </a:xfrm>
          <a:prstGeom prst="rect">
            <a:avLst/>
          </a:prstGeom>
          <a:noFill/>
        </p:spPr>
        <p:txBody>
          <a:bodyPr wrap="none" rtlCol="0">
            <a:spAutoFit/>
          </a:bodyPr>
          <a:lstStyle/>
          <a:p>
            <a:r>
              <a:rPr lang="en-US" sz="1050" dirty="0" smtClean="0">
                <a:latin typeface="+mn-lt"/>
              </a:rPr>
              <a:t>Slide adapted from Mark Stamp</a:t>
            </a:r>
            <a:endParaRPr lang="en-US" sz="1050" dirty="0">
              <a:latin typeface="+mn-lt"/>
            </a:endParaRPr>
          </a:p>
        </p:txBody>
      </p:sp>
      <p:sp>
        <p:nvSpPr>
          <p:cNvPr id="6" name="Slide Number Placeholder 4"/>
          <p:cNvSpPr>
            <a:spLocks noGrp="1"/>
          </p:cNvSpPr>
          <p:nvPr>
            <p:ph type="sldNum" sz="quarter" idx="11"/>
          </p:nvPr>
        </p:nvSpPr>
        <p:spPr>
          <a:xfrm>
            <a:off x="6934200" y="6172200"/>
            <a:ext cx="1828800" cy="457200"/>
          </a:xfrm>
        </p:spPr>
        <p:txBody>
          <a:bodyPr/>
          <a:lstStyle/>
          <a:p>
            <a:pPr algn="r"/>
            <a:fld id="{3FD249A5-A20D-4E9C-B310-14D7DAF26C9B}" type="slidenum">
              <a:rPr lang="en-US" altLang="ko-KR"/>
              <a:pPr algn="r"/>
              <a:t>48</a:t>
            </a:fld>
            <a:endParaRPr lang="en-US" altLang="ko-KR" dirty="0"/>
          </a:p>
        </p:txBody>
      </p:sp>
      <p:sp>
        <p:nvSpPr>
          <p:cNvPr id="8" name="Date Placeholder 7"/>
          <p:cNvSpPr>
            <a:spLocks noGrp="1"/>
          </p:cNvSpPr>
          <p:nvPr>
            <p:ph type="dt" sz="half" idx="10"/>
          </p:nvPr>
        </p:nvSpPr>
        <p:spPr/>
        <p:txBody>
          <a:bodyPr/>
          <a:lstStyle/>
          <a:p>
            <a:pPr>
              <a:defRPr/>
            </a:pPr>
            <a:r>
              <a:rPr lang="en-US" smtClean="0"/>
              <a:t>JLM 20110204</a:t>
            </a: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228600" y="0"/>
            <a:ext cx="8229600" cy="762000"/>
          </a:xfrm>
        </p:spPr>
        <p:txBody>
          <a:bodyPr/>
          <a:lstStyle/>
          <a:p>
            <a:r>
              <a:rPr lang="en-US" sz="3600" dirty="0"/>
              <a:t>FEAL-4 Differential </a:t>
            </a:r>
            <a:r>
              <a:rPr lang="en-US" sz="3600" dirty="0" smtClean="0"/>
              <a:t>Attack</a:t>
            </a:r>
            <a:endParaRPr lang="en-US" sz="3600" dirty="0"/>
          </a:p>
        </p:txBody>
      </p:sp>
      <p:sp>
        <p:nvSpPr>
          <p:cNvPr id="226307" name="Rectangle 3"/>
          <p:cNvSpPr>
            <a:spLocks noGrp="1" noChangeArrowheads="1"/>
          </p:cNvSpPr>
          <p:nvPr>
            <p:ph type="body" idx="1"/>
          </p:nvPr>
        </p:nvSpPr>
        <p:spPr>
          <a:xfrm>
            <a:off x="76200" y="1371600"/>
            <a:ext cx="5943600" cy="3505200"/>
          </a:xfrm>
        </p:spPr>
        <p:txBody>
          <a:bodyPr/>
          <a:lstStyle/>
          <a:p>
            <a:r>
              <a:rPr lang="en-US" sz="2000" dirty="0" smtClean="0"/>
              <a:t>If A</a:t>
            </a:r>
            <a:r>
              <a:rPr lang="en-US" sz="2000" baseline="-25000" dirty="0" smtClean="0"/>
              <a:t>0</a:t>
            </a:r>
            <a:r>
              <a:rPr lang="en-US" sz="2000" dirty="0" smtClean="0">
                <a:sym typeface="Symbol" pitchFamily="18" charset="2"/>
              </a:rPr>
              <a:t></a:t>
            </a:r>
            <a:r>
              <a:rPr lang="en-US" sz="2000" dirty="0" smtClean="0"/>
              <a:t>A</a:t>
            </a:r>
            <a:r>
              <a:rPr lang="en-US" sz="2000" baseline="-25000" dirty="0" smtClean="0"/>
              <a:t>1</a:t>
            </a:r>
            <a:r>
              <a:rPr lang="en-US" sz="2000" dirty="0" smtClean="0"/>
              <a:t> = 0 then F(A</a:t>
            </a:r>
            <a:r>
              <a:rPr lang="en-US" sz="2000" baseline="-25000" dirty="0" smtClean="0"/>
              <a:t>0</a:t>
            </a:r>
            <a:r>
              <a:rPr lang="en-US" sz="2000" dirty="0" smtClean="0"/>
              <a:t>) = F(A</a:t>
            </a:r>
            <a:r>
              <a:rPr lang="en-US" sz="2000" baseline="-25000" dirty="0" smtClean="0"/>
              <a:t>1</a:t>
            </a:r>
            <a:r>
              <a:rPr lang="en-US" sz="2000" dirty="0" smtClean="0"/>
              <a:t>), p=1.</a:t>
            </a:r>
          </a:p>
          <a:p>
            <a:r>
              <a:rPr lang="en-US" sz="2000" dirty="0" smtClean="0"/>
              <a:t>If A</a:t>
            </a:r>
            <a:r>
              <a:rPr lang="en-US" sz="2000" baseline="-25000" dirty="0" smtClean="0"/>
              <a:t>0</a:t>
            </a:r>
            <a:r>
              <a:rPr lang="en-US" sz="2000" dirty="0" smtClean="0">
                <a:sym typeface="Symbol" pitchFamily="18" charset="2"/>
              </a:rPr>
              <a:t></a:t>
            </a:r>
            <a:r>
              <a:rPr lang="en-US" sz="2000" dirty="0" smtClean="0"/>
              <a:t>A</a:t>
            </a:r>
            <a:r>
              <a:rPr lang="en-US" sz="2000" baseline="-25000" dirty="0" smtClean="0"/>
              <a:t>1</a:t>
            </a:r>
            <a:r>
              <a:rPr lang="en-US" sz="2000" dirty="0" smtClean="0"/>
              <a:t>= 0x80800000 then F(A</a:t>
            </a:r>
            <a:r>
              <a:rPr lang="en-US" sz="2000" baseline="-25000" dirty="0" smtClean="0"/>
              <a:t>0</a:t>
            </a:r>
            <a:r>
              <a:rPr lang="en-US" sz="2000" dirty="0" smtClean="0"/>
              <a:t>)</a:t>
            </a:r>
            <a:r>
              <a:rPr lang="en-US" sz="2000" dirty="0" smtClean="0">
                <a:sym typeface="Symbol" pitchFamily="18" charset="2"/>
              </a:rPr>
              <a:t></a:t>
            </a:r>
            <a:r>
              <a:rPr lang="en-US" sz="2000" dirty="0" smtClean="0"/>
              <a:t>F(A</a:t>
            </a:r>
            <a:r>
              <a:rPr lang="en-US" sz="2000" baseline="-25000" dirty="0" smtClean="0"/>
              <a:t>1</a:t>
            </a:r>
            <a:r>
              <a:rPr lang="en-US" sz="2000" dirty="0" smtClean="0"/>
              <a:t>)= 0x02000000, p=1</a:t>
            </a:r>
          </a:p>
          <a:p>
            <a:r>
              <a:rPr lang="en-US" sz="2000" dirty="0" smtClean="0"/>
              <a:t>Choose (P</a:t>
            </a:r>
            <a:r>
              <a:rPr lang="en-US" sz="2000" baseline="-25000" dirty="0" smtClean="0"/>
              <a:t>0</a:t>
            </a:r>
            <a:r>
              <a:rPr lang="en-US" sz="2000" dirty="0" smtClean="0"/>
              <a:t>, P</a:t>
            </a:r>
            <a:r>
              <a:rPr lang="en-US" sz="2000" baseline="-25000" dirty="0" smtClean="0"/>
              <a:t>1</a:t>
            </a:r>
            <a:r>
              <a:rPr lang="en-US" sz="2000" dirty="0" smtClean="0"/>
              <a:t>): </a:t>
            </a:r>
          </a:p>
          <a:p>
            <a:r>
              <a:rPr lang="en-US" sz="2000" dirty="0" smtClean="0"/>
              <a:t>       P</a:t>
            </a:r>
            <a:r>
              <a:rPr lang="en-US" sz="2000" baseline="-25000" dirty="0" smtClean="0"/>
              <a:t>0</a:t>
            </a:r>
            <a:r>
              <a:rPr lang="en-US" sz="2000" dirty="0" smtClean="0">
                <a:sym typeface="Symbol" pitchFamily="18" charset="2"/>
              </a:rPr>
              <a:t></a:t>
            </a:r>
            <a:r>
              <a:rPr lang="en-US" sz="2000" dirty="0" smtClean="0"/>
              <a:t>P</a:t>
            </a:r>
            <a:r>
              <a:rPr lang="en-US" sz="2000" baseline="-25000" dirty="0" smtClean="0"/>
              <a:t>1</a:t>
            </a:r>
            <a:r>
              <a:rPr lang="en-US" sz="2000" dirty="0" smtClean="0"/>
              <a:t>=0x8080000080800000 </a:t>
            </a:r>
          </a:p>
          <a:p>
            <a:r>
              <a:rPr lang="en-US" sz="2000" dirty="0" smtClean="0"/>
              <a:t>P</a:t>
            </a:r>
            <a:r>
              <a:rPr lang="en-US" sz="2000" dirty="0" smtClean="0">
                <a:sym typeface="Symbol" pitchFamily="18" charset="2"/>
              </a:rPr>
              <a:t></a:t>
            </a:r>
            <a:r>
              <a:rPr lang="en-US" sz="2000" dirty="0" smtClean="0"/>
              <a:t>= P</a:t>
            </a:r>
            <a:r>
              <a:rPr lang="en-US" sz="2000" baseline="-25000" dirty="0" smtClean="0"/>
              <a:t>0</a:t>
            </a:r>
            <a:r>
              <a:rPr lang="en-US" sz="2000" dirty="0" smtClean="0">
                <a:sym typeface="Symbol" pitchFamily="18" charset="2"/>
              </a:rPr>
              <a:t></a:t>
            </a:r>
            <a:r>
              <a:rPr lang="en-US" sz="2000" dirty="0" smtClean="0"/>
              <a:t>P</a:t>
            </a:r>
            <a:r>
              <a:rPr lang="en-US" sz="2000" baseline="-25000" dirty="0" smtClean="0"/>
              <a:t>1</a:t>
            </a:r>
            <a:r>
              <a:rPr lang="en-US" sz="2000" dirty="0" smtClean="0"/>
              <a:t>, C</a:t>
            </a:r>
            <a:r>
              <a:rPr lang="en-US" sz="2000" dirty="0" smtClean="0">
                <a:sym typeface="Symbol" pitchFamily="18" charset="2"/>
              </a:rPr>
              <a:t></a:t>
            </a:r>
            <a:r>
              <a:rPr lang="en-US" sz="2000" dirty="0" smtClean="0"/>
              <a:t>= C</a:t>
            </a:r>
            <a:r>
              <a:rPr lang="en-US" sz="2000" baseline="-25000" dirty="0" smtClean="0"/>
              <a:t>0</a:t>
            </a:r>
            <a:r>
              <a:rPr lang="en-US" sz="2000" dirty="0" smtClean="0">
                <a:sym typeface="Symbol" pitchFamily="18" charset="2"/>
              </a:rPr>
              <a:t></a:t>
            </a:r>
            <a:r>
              <a:rPr lang="en-US" sz="2000" dirty="0" smtClean="0"/>
              <a:t>C</a:t>
            </a:r>
            <a:r>
              <a:rPr lang="en-US" sz="2000" baseline="-25000" dirty="0" smtClean="0"/>
              <a:t>1</a:t>
            </a:r>
            <a:endParaRPr lang="en-US" sz="2000" dirty="0" smtClean="0"/>
          </a:p>
          <a:p>
            <a:r>
              <a:rPr lang="en-US" sz="2000" dirty="0" smtClean="0"/>
              <a:t>L</a:t>
            </a:r>
            <a:r>
              <a:rPr lang="en-US" sz="2000" dirty="0" smtClean="0">
                <a:sym typeface="Symbol" pitchFamily="18" charset="2"/>
              </a:rPr>
              <a:t>= 0x02000000Z, </a:t>
            </a:r>
            <a:r>
              <a:rPr lang="en-US" sz="2000" dirty="0" smtClean="0"/>
              <a:t>Y</a:t>
            </a:r>
            <a:r>
              <a:rPr lang="en-US" sz="2000" dirty="0" smtClean="0">
                <a:sym typeface="Symbol" pitchFamily="18" charset="2"/>
              </a:rPr>
              <a:t>= 0x80800000  X</a:t>
            </a:r>
            <a:endParaRPr lang="en-US" sz="2000" dirty="0" smtClean="0"/>
          </a:p>
          <a:p>
            <a:r>
              <a:rPr lang="en-US" sz="2000" dirty="0" smtClean="0"/>
              <a:t>For </a:t>
            </a:r>
            <a:r>
              <a:rPr lang="en-US" sz="2000" dirty="0" smtClean="0">
                <a:sym typeface="Symbol" pitchFamily="18" charset="2"/>
              </a:rPr>
              <a:t>C= (L,R) we have </a:t>
            </a:r>
            <a:r>
              <a:rPr lang="en-US" sz="2000" dirty="0" smtClean="0"/>
              <a:t>Y</a:t>
            </a:r>
            <a:r>
              <a:rPr lang="en-US" sz="2000" dirty="0" smtClean="0">
                <a:sym typeface="Symbol" pitchFamily="18" charset="2"/>
              </a:rPr>
              <a:t> = LR</a:t>
            </a:r>
            <a:endParaRPr lang="en-US" sz="2000" dirty="0" smtClean="0"/>
          </a:p>
          <a:p>
            <a:r>
              <a:rPr lang="en-US" sz="2000" dirty="0" smtClean="0"/>
              <a:t>Solve for sub-key </a:t>
            </a:r>
            <a:r>
              <a:rPr lang="en-US" sz="2000" dirty="0" smtClean="0">
                <a:latin typeface="Times-Roman" charset="0"/>
              </a:rPr>
              <a:t>K</a:t>
            </a:r>
            <a:r>
              <a:rPr lang="en-US" sz="2000" baseline="-25000" dirty="0" smtClean="0">
                <a:latin typeface="Times-Roman" charset="0"/>
              </a:rPr>
              <a:t>3</a:t>
            </a:r>
            <a:r>
              <a:rPr lang="en-US" sz="2000" dirty="0" smtClean="0">
                <a:latin typeface="Times-Roman" charset="0"/>
              </a:rPr>
              <a:t>: </a:t>
            </a:r>
            <a:r>
              <a:rPr lang="en-US" sz="2000" dirty="0" smtClean="0"/>
              <a:t>Z</a:t>
            </a:r>
            <a:r>
              <a:rPr lang="en-US" sz="2000" dirty="0" smtClean="0">
                <a:latin typeface="Times-Roman" charset="0"/>
                <a:sym typeface="Symbol" pitchFamily="18" charset="2"/>
              </a:rPr>
              <a:t> = </a:t>
            </a:r>
            <a:r>
              <a:rPr lang="en-US" sz="2000" dirty="0" smtClean="0">
                <a:sym typeface="Symbol" pitchFamily="18" charset="2"/>
              </a:rPr>
              <a:t>0x02000000L</a:t>
            </a:r>
            <a:endParaRPr lang="en-US" sz="2000" dirty="0" smtClean="0"/>
          </a:p>
          <a:p>
            <a:r>
              <a:rPr lang="en-US" sz="2000" dirty="0" smtClean="0"/>
              <a:t>Compute Y</a:t>
            </a:r>
            <a:r>
              <a:rPr lang="en-US" sz="2000" baseline="-25000" dirty="0" smtClean="0"/>
              <a:t>0</a:t>
            </a:r>
            <a:r>
              <a:rPr lang="en-US" sz="2000" dirty="0" smtClean="0">
                <a:sym typeface="Symbol" pitchFamily="18" charset="2"/>
              </a:rPr>
              <a:t>= L</a:t>
            </a:r>
            <a:r>
              <a:rPr lang="en-US" sz="2000" baseline="-25000" dirty="0" smtClean="0">
                <a:sym typeface="Symbol" pitchFamily="18" charset="2"/>
              </a:rPr>
              <a:t>0</a:t>
            </a:r>
            <a:r>
              <a:rPr lang="en-US" sz="2000" dirty="0" smtClean="0">
                <a:sym typeface="Symbol" pitchFamily="18" charset="2"/>
              </a:rPr>
              <a:t>R</a:t>
            </a:r>
            <a:r>
              <a:rPr lang="en-US" sz="2000" baseline="-25000" dirty="0" smtClean="0">
                <a:sym typeface="Symbol" pitchFamily="18" charset="2"/>
              </a:rPr>
              <a:t>0</a:t>
            </a:r>
            <a:r>
              <a:rPr lang="en-US" sz="2000" dirty="0" smtClean="0">
                <a:sym typeface="Symbol" pitchFamily="18" charset="2"/>
              </a:rPr>
              <a:t>, </a:t>
            </a:r>
            <a:r>
              <a:rPr lang="en-US" sz="2000" dirty="0" smtClean="0"/>
              <a:t>Y</a:t>
            </a:r>
            <a:r>
              <a:rPr lang="en-US" sz="2000" baseline="-25000" dirty="0" smtClean="0"/>
              <a:t>1</a:t>
            </a:r>
            <a:r>
              <a:rPr lang="en-US" sz="2000" dirty="0" smtClean="0">
                <a:sym typeface="Symbol" pitchFamily="18" charset="2"/>
              </a:rPr>
              <a:t>= L</a:t>
            </a:r>
            <a:r>
              <a:rPr lang="en-US" sz="2000" baseline="-25000" dirty="0" smtClean="0">
                <a:sym typeface="Symbol" pitchFamily="18" charset="2"/>
              </a:rPr>
              <a:t>1</a:t>
            </a:r>
            <a:r>
              <a:rPr lang="en-US" sz="2000" dirty="0" smtClean="0">
                <a:sym typeface="Symbol" pitchFamily="18" charset="2"/>
              </a:rPr>
              <a:t>R</a:t>
            </a:r>
            <a:r>
              <a:rPr lang="en-US" sz="2000" baseline="-25000" dirty="0" smtClean="0">
                <a:sym typeface="Symbol" pitchFamily="18" charset="2"/>
              </a:rPr>
              <a:t>1</a:t>
            </a:r>
          </a:p>
          <a:p>
            <a:pPr>
              <a:buSzPct val="100000"/>
              <a:buFont typeface="Arial" pitchFamily="34" charset="0"/>
              <a:buChar char="•"/>
            </a:pPr>
            <a:r>
              <a:rPr lang="en-US" sz="2000" dirty="0" smtClean="0"/>
              <a:t>Guess K</a:t>
            </a:r>
            <a:r>
              <a:rPr lang="en-US" sz="2000" baseline="-25000" dirty="0" smtClean="0"/>
              <a:t>3</a:t>
            </a:r>
            <a:r>
              <a:rPr lang="en-US" sz="2000" dirty="0" smtClean="0"/>
              <a:t> and compute putative Z</a:t>
            </a:r>
            <a:r>
              <a:rPr lang="en-US" sz="2000" baseline="-25000" dirty="0" smtClean="0"/>
              <a:t>0</a:t>
            </a:r>
            <a:r>
              <a:rPr lang="en-US" sz="2000" dirty="0" smtClean="0"/>
              <a:t>, Z</a:t>
            </a:r>
            <a:r>
              <a:rPr lang="en-US" sz="2000" baseline="-25000" dirty="0" smtClean="0"/>
              <a:t>1</a:t>
            </a:r>
          </a:p>
          <a:p>
            <a:pPr marL="800100" lvl="1" indent="-342900">
              <a:buSzPct val="100000"/>
              <a:buFont typeface="Arial" pitchFamily="34" charset="0"/>
              <a:buChar char="•"/>
            </a:pPr>
            <a:r>
              <a:rPr lang="en-US" sz="2000" dirty="0" smtClean="0"/>
              <a:t>Note: </a:t>
            </a:r>
            <a:r>
              <a:rPr lang="en-US" sz="2000" dirty="0" err="1" smtClean="0"/>
              <a:t>Z</a:t>
            </a:r>
            <a:r>
              <a:rPr lang="en-US" sz="2000" baseline="-25000" dirty="0" err="1" smtClean="0"/>
              <a:t>i</a:t>
            </a:r>
            <a:r>
              <a:rPr lang="en-US" sz="2000" dirty="0" smtClean="0"/>
              <a:t>= F(Y</a:t>
            </a:r>
            <a:r>
              <a:rPr lang="en-US" sz="2000" baseline="-25000" dirty="0" smtClean="0"/>
              <a:t>i</a:t>
            </a:r>
            <a:r>
              <a:rPr lang="en-US" sz="2000" dirty="0" smtClean="0">
                <a:sym typeface="Symbol" pitchFamily="18" charset="2"/>
              </a:rPr>
              <a:t>K</a:t>
            </a:r>
            <a:r>
              <a:rPr lang="en-US" sz="2000" baseline="-25000" dirty="0" smtClean="0">
                <a:sym typeface="Symbol" pitchFamily="18" charset="2"/>
              </a:rPr>
              <a:t>3</a:t>
            </a:r>
            <a:r>
              <a:rPr lang="en-US" sz="2000" dirty="0" smtClean="0">
                <a:sym typeface="Symbol" pitchFamily="18" charset="2"/>
              </a:rPr>
              <a:t>)</a:t>
            </a:r>
          </a:p>
          <a:p>
            <a:pPr>
              <a:buSzPct val="100000"/>
              <a:buFont typeface="Arial" pitchFamily="34" charset="0"/>
              <a:buChar char="•"/>
            </a:pPr>
            <a:r>
              <a:rPr lang="en-US" sz="2000" dirty="0" smtClean="0"/>
              <a:t>Compare true Z</a:t>
            </a:r>
            <a:r>
              <a:rPr lang="en-US" sz="2000" dirty="0" smtClean="0">
                <a:sym typeface="Symbol" pitchFamily="18" charset="2"/>
              </a:rPr>
              <a:t></a:t>
            </a:r>
            <a:r>
              <a:rPr lang="en-US" sz="2000" dirty="0" smtClean="0"/>
              <a:t> to putative Z</a:t>
            </a:r>
            <a:r>
              <a:rPr lang="en-US" sz="2000" dirty="0" smtClean="0">
                <a:sym typeface="Symbol" pitchFamily="18" charset="2"/>
              </a:rPr>
              <a:t></a:t>
            </a:r>
            <a:r>
              <a:rPr lang="en-US" sz="2000" dirty="0" smtClean="0"/>
              <a:t> </a:t>
            </a:r>
          </a:p>
          <a:p>
            <a:endParaRPr lang="en-US" sz="2400" dirty="0"/>
          </a:p>
        </p:txBody>
      </p:sp>
      <p:pic>
        <p:nvPicPr>
          <p:cNvPr id="226309" name="Picture 5" descr="slide0012_image003"/>
          <p:cNvPicPr>
            <a:picLocks noChangeAspect="1" noChangeArrowheads="1"/>
          </p:cNvPicPr>
          <p:nvPr/>
        </p:nvPicPr>
        <p:blipFill>
          <a:blip r:embed="rId2" cstate="print"/>
          <a:srcRect/>
          <a:stretch>
            <a:fillRect/>
          </a:stretch>
        </p:blipFill>
        <p:spPr bwMode="auto">
          <a:xfrm>
            <a:off x="5722937" y="914400"/>
            <a:ext cx="3421063" cy="5181600"/>
          </a:xfrm>
          <a:prstGeom prst="rect">
            <a:avLst/>
          </a:prstGeom>
          <a:noFill/>
        </p:spPr>
      </p:pic>
      <p:sp>
        <p:nvSpPr>
          <p:cNvPr id="6" name="TextBox 5"/>
          <p:cNvSpPr txBox="1"/>
          <p:nvPr/>
        </p:nvSpPr>
        <p:spPr>
          <a:xfrm>
            <a:off x="3962400" y="6248400"/>
            <a:ext cx="2081019" cy="253916"/>
          </a:xfrm>
          <a:prstGeom prst="rect">
            <a:avLst/>
          </a:prstGeom>
          <a:noFill/>
        </p:spPr>
        <p:txBody>
          <a:bodyPr wrap="none" rtlCol="0">
            <a:spAutoFit/>
          </a:bodyPr>
          <a:lstStyle/>
          <a:p>
            <a:r>
              <a:rPr lang="en-US" sz="1050" dirty="0" smtClean="0">
                <a:latin typeface="+mn-lt"/>
              </a:rPr>
              <a:t>Slide adapted from Mark Stamp</a:t>
            </a:r>
            <a:endParaRPr lang="en-US" sz="1050" dirty="0">
              <a:latin typeface="+mn-lt"/>
            </a:endParaRPr>
          </a:p>
        </p:txBody>
      </p:sp>
      <p:sp>
        <p:nvSpPr>
          <p:cNvPr id="7" name="Slide Number Placeholder 4"/>
          <p:cNvSpPr>
            <a:spLocks noGrp="1"/>
          </p:cNvSpPr>
          <p:nvPr>
            <p:ph type="sldNum" sz="quarter" idx="11"/>
          </p:nvPr>
        </p:nvSpPr>
        <p:spPr>
          <a:xfrm>
            <a:off x="6934200" y="6172200"/>
            <a:ext cx="1828800" cy="457200"/>
          </a:xfrm>
        </p:spPr>
        <p:txBody>
          <a:bodyPr/>
          <a:lstStyle/>
          <a:p>
            <a:pPr algn="r"/>
            <a:fld id="{3FD249A5-A20D-4E9C-B310-14D7DAF26C9B}" type="slidenum">
              <a:rPr lang="en-US" altLang="ko-KR"/>
              <a:pPr algn="r"/>
              <a:t>49</a:t>
            </a:fld>
            <a:endParaRPr lang="en-US" altLang="ko-KR" dirty="0"/>
          </a:p>
        </p:txBody>
      </p:sp>
      <p:sp>
        <p:nvSpPr>
          <p:cNvPr id="9" name="TextBox 8"/>
          <p:cNvSpPr txBox="1"/>
          <p:nvPr/>
        </p:nvSpPr>
        <p:spPr>
          <a:xfrm>
            <a:off x="7848600" y="3623846"/>
            <a:ext cx="340158" cy="338554"/>
          </a:xfrm>
          <a:prstGeom prst="rect">
            <a:avLst/>
          </a:prstGeom>
          <a:noFill/>
        </p:spPr>
        <p:txBody>
          <a:bodyPr wrap="none" rtlCol="0">
            <a:spAutoFit/>
          </a:bodyPr>
          <a:lstStyle/>
          <a:p>
            <a:r>
              <a:rPr lang="en-US" sz="1600" dirty="0" smtClean="0">
                <a:latin typeface="Calibri" pitchFamily="34" charset="0"/>
                <a:cs typeface="Calibri" pitchFamily="34" charset="0"/>
              </a:rPr>
              <a:t>T’</a:t>
            </a:r>
            <a:endParaRPr lang="en-US" sz="1600" dirty="0">
              <a:latin typeface="Calibri" pitchFamily="34" charset="0"/>
              <a:cs typeface="Calibri" pitchFamily="34" charset="0"/>
            </a:endParaRPr>
          </a:p>
        </p:txBody>
      </p:sp>
      <p:sp>
        <p:nvSpPr>
          <p:cNvPr id="10" name="TextBox 9"/>
          <p:cNvSpPr txBox="1"/>
          <p:nvPr/>
        </p:nvSpPr>
        <p:spPr>
          <a:xfrm>
            <a:off x="8001000" y="2633246"/>
            <a:ext cx="340158" cy="338554"/>
          </a:xfrm>
          <a:prstGeom prst="rect">
            <a:avLst/>
          </a:prstGeom>
          <a:noFill/>
        </p:spPr>
        <p:txBody>
          <a:bodyPr wrap="square" rtlCol="0">
            <a:spAutoFit/>
          </a:bodyPr>
          <a:lstStyle/>
          <a:p>
            <a:r>
              <a:rPr lang="en-US" sz="1600" dirty="0" smtClean="0">
                <a:latin typeface="Calibri" pitchFamily="34" charset="0"/>
                <a:cs typeface="Calibri" pitchFamily="34" charset="0"/>
              </a:rPr>
              <a:t>S’</a:t>
            </a:r>
            <a:endParaRPr lang="en-US" sz="1600" dirty="0">
              <a:latin typeface="Calibri" pitchFamily="34" charset="0"/>
              <a:cs typeface="Calibri" pitchFamily="34" charset="0"/>
            </a:endParaRPr>
          </a:p>
        </p:txBody>
      </p:sp>
      <p:sp>
        <p:nvSpPr>
          <p:cNvPr id="11" name="TextBox 10"/>
          <p:cNvSpPr txBox="1"/>
          <p:nvPr/>
        </p:nvSpPr>
        <p:spPr>
          <a:xfrm>
            <a:off x="6705600" y="2633246"/>
            <a:ext cx="348172" cy="338554"/>
          </a:xfrm>
          <a:prstGeom prst="rect">
            <a:avLst/>
          </a:prstGeom>
          <a:noFill/>
        </p:spPr>
        <p:txBody>
          <a:bodyPr wrap="none" rtlCol="0">
            <a:spAutoFit/>
          </a:bodyPr>
          <a:lstStyle/>
          <a:p>
            <a:r>
              <a:rPr lang="en-US" sz="1600" dirty="0" smtClean="0">
                <a:latin typeface="Calibri" pitchFamily="34" charset="0"/>
                <a:cs typeface="Calibri" pitchFamily="34" charset="0"/>
              </a:rPr>
              <a:t>R’</a:t>
            </a:r>
            <a:endParaRPr lang="en-US" sz="1600" dirty="0">
              <a:latin typeface="Calibri" pitchFamily="34" charset="0"/>
              <a:cs typeface="Calibri" pitchFamily="34" charset="0"/>
            </a:endParaRPr>
          </a:p>
        </p:txBody>
      </p:sp>
      <p:sp>
        <p:nvSpPr>
          <p:cNvPr id="12" name="Date Placeholder 11"/>
          <p:cNvSpPr>
            <a:spLocks noGrp="1"/>
          </p:cNvSpPr>
          <p:nvPr>
            <p:ph type="dt" sz="half" idx="10"/>
          </p:nvPr>
        </p:nvSpPr>
        <p:spPr/>
        <p:txBody>
          <a:bodyPr/>
          <a:lstStyle/>
          <a:p>
            <a:pPr>
              <a:defRPr/>
            </a:pPr>
            <a:r>
              <a:rPr lang="en-US" smtClean="0"/>
              <a:t>JLM 20110204</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p:cNvSpPr>
            <a:spLocks noGrp="1"/>
          </p:cNvSpPr>
          <p:nvPr>
            <p:ph type="dt" sz="quarter" idx="10"/>
          </p:nvPr>
        </p:nvSpPr>
        <p:spPr/>
        <p:txBody>
          <a:bodyPr/>
          <a:lstStyle/>
          <a:p>
            <a:pPr>
              <a:defRPr/>
            </a:pPr>
            <a:r>
              <a:rPr lang="en-US" smtClean="0"/>
              <a:t>JLM 20110204</a:t>
            </a:r>
            <a:endParaRPr lang="en-US" dirty="0"/>
          </a:p>
        </p:txBody>
      </p:sp>
      <p:sp>
        <p:nvSpPr>
          <p:cNvPr id="22" name="Slide Number Placeholder 5"/>
          <p:cNvSpPr>
            <a:spLocks noGrp="1"/>
          </p:cNvSpPr>
          <p:nvPr>
            <p:ph type="sldNum" sz="quarter" idx="12"/>
          </p:nvPr>
        </p:nvSpPr>
        <p:spPr/>
        <p:txBody>
          <a:bodyPr/>
          <a:lstStyle/>
          <a:p>
            <a:pPr>
              <a:defRPr/>
            </a:pPr>
            <a:fld id="{04D48849-B45C-48CB-A0AE-1E7B02EB7FC2}" type="slidenum">
              <a:rPr lang="en-US"/>
              <a:pPr>
                <a:defRPr/>
              </a:pPr>
              <a:t>5</a:t>
            </a:fld>
            <a:endParaRPr lang="en-US"/>
          </a:p>
        </p:txBody>
      </p:sp>
      <p:sp>
        <p:nvSpPr>
          <p:cNvPr id="31748" name="Rectangle 2"/>
          <p:cNvSpPr>
            <a:spLocks noGrp="1" noChangeArrowheads="1"/>
          </p:cNvSpPr>
          <p:nvPr>
            <p:ph type="title"/>
          </p:nvPr>
        </p:nvSpPr>
        <p:spPr>
          <a:xfrm>
            <a:off x="685800" y="228600"/>
            <a:ext cx="7772400" cy="685800"/>
          </a:xfrm>
        </p:spPr>
        <p:txBody>
          <a:bodyPr/>
          <a:lstStyle/>
          <a:p>
            <a:r>
              <a:rPr lang="en-US" sz="3600" dirty="0" smtClean="0"/>
              <a:t>Symmetric ciphers</a:t>
            </a:r>
          </a:p>
        </p:txBody>
      </p:sp>
      <p:sp>
        <p:nvSpPr>
          <p:cNvPr id="31749" name="Rectangle 3"/>
          <p:cNvSpPr>
            <a:spLocks noGrp="1" noChangeArrowheads="1"/>
          </p:cNvSpPr>
          <p:nvPr>
            <p:ph type="body" idx="1"/>
          </p:nvPr>
        </p:nvSpPr>
        <p:spPr>
          <a:xfrm>
            <a:off x="304800" y="3581400"/>
            <a:ext cx="8610600" cy="2514600"/>
          </a:xfrm>
        </p:spPr>
        <p:txBody>
          <a:bodyPr/>
          <a:lstStyle/>
          <a:p>
            <a:r>
              <a:rPr lang="en-US" sz="2400" dirty="0" smtClean="0"/>
              <a:t>Encryption and Decryption use the same key.</a:t>
            </a:r>
          </a:p>
          <a:p>
            <a:pPr lvl="1"/>
            <a:r>
              <a:rPr lang="en-US" sz="2000" dirty="0" smtClean="0"/>
              <a:t>The transformations are simple and fast enough for practical implementation and use.</a:t>
            </a:r>
          </a:p>
          <a:p>
            <a:pPr lvl="1"/>
            <a:r>
              <a:rPr lang="en-US" sz="2000" dirty="0" smtClean="0"/>
              <a:t>Two major types: </a:t>
            </a:r>
          </a:p>
          <a:p>
            <a:pPr lvl="2"/>
            <a:r>
              <a:rPr lang="en-US" sz="2000" dirty="0" smtClean="0"/>
              <a:t>Stream ciphers: bit at a time </a:t>
            </a:r>
          </a:p>
          <a:p>
            <a:pPr lvl="2"/>
            <a:r>
              <a:rPr lang="en-US" sz="2000" dirty="0" smtClean="0"/>
              <a:t>Block ciphers: n bits </a:t>
            </a:r>
            <a:r>
              <a:rPr lang="en-US" sz="2000" dirty="0" smtClean="0">
                <a:sym typeface="Wingdings" pitchFamily="2" charset="2"/>
              </a:rPr>
              <a:t> n bits</a:t>
            </a:r>
            <a:endParaRPr lang="en-US" sz="2000" dirty="0" smtClean="0"/>
          </a:p>
          <a:p>
            <a:pPr lvl="1"/>
            <a:r>
              <a:rPr lang="en-US" sz="2000" dirty="0" smtClean="0"/>
              <a:t>Examples: DES, AES, RC4, A5, Enigma, SIGABA, etc.</a:t>
            </a:r>
          </a:p>
        </p:txBody>
      </p:sp>
      <p:sp>
        <p:nvSpPr>
          <p:cNvPr id="31750" name="Rectangle 4"/>
          <p:cNvSpPr>
            <a:spLocks noChangeArrowheads="1"/>
          </p:cNvSpPr>
          <p:nvPr/>
        </p:nvSpPr>
        <p:spPr bwMode="auto">
          <a:xfrm>
            <a:off x="2362200" y="1538287"/>
            <a:ext cx="1143000" cy="838200"/>
          </a:xfrm>
          <a:prstGeom prst="rect">
            <a:avLst/>
          </a:prstGeom>
          <a:noFill/>
          <a:ln w="12700" cap="sq" algn="ctr">
            <a:solidFill>
              <a:schemeClr val="tx1"/>
            </a:solidFill>
            <a:miter lim="800000"/>
            <a:headEnd/>
            <a:tailEnd/>
          </a:ln>
        </p:spPr>
        <p:txBody>
          <a:bodyPr anchor="ctr">
            <a:spAutoFit/>
          </a:bodyPr>
          <a:lstStyle/>
          <a:p>
            <a:endParaRPr lang="en-US"/>
          </a:p>
        </p:txBody>
      </p:sp>
      <p:sp>
        <p:nvSpPr>
          <p:cNvPr id="31751" name="Text Box 5"/>
          <p:cNvSpPr txBox="1">
            <a:spLocks noChangeArrowheads="1"/>
          </p:cNvSpPr>
          <p:nvPr/>
        </p:nvSpPr>
        <p:spPr bwMode="auto">
          <a:xfrm>
            <a:off x="2438400" y="2833687"/>
            <a:ext cx="908050" cy="366713"/>
          </a:xfrm>
          <a:prstGeom prst="rect">
            <a:avLst/>
          </a:prstGeom>
          <a:noFill/>
          <a:ln w="12700" cap="sq" algn="ctr">
            <a:noFill/>
            <a:miter lim="800000"/>
            <a:headEnd/>
            <a:tailEnd/>
          </a:ln>
        </p:spPr>
        <p:txBody>
          <a:bodyPr wrap="none">
            <a:spAutoFit/>
          </a:bodyPr>
          <a:lstStyle/>
          <a:p>
            <a:r>
              <a:rPr lang="en-US" sz="1800" dirty="0">
                <a:solidFill>
                  <a:schemeClr val="accent6"/>
                </a:solidFill>
                <a:latin typeface="Arial" charset="0"/>
                <a:cs typeface="Arial" charset="0"/>
              </a:rPr>
              <a:t>Key (k)</a:t>
            </a:r>
          </a:p>
        </p:txBody>
      </p:sp>
      <p:sp>
        <p:nvSpPr>
          <p:cNvPr id="31752" name="Line 6"/>
          <p:cNvSpPr>
            <a:spLocks noChangeShapeType="1"/>
          </p:cNvSpPr>
          <p:nvPr/>
        </p:nvSpPr>
        <p:spPr bwMode="auto">
          <a:xfrm>
            <a:off x="1554480" y="1995487"/>
            <a:ext cx="731520" cy="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31753" name="Text Box 8"/>
          <p:cNvSpPr txBox="1">
            <a:spLocks noChangeArrowheads="1"/>
          </p:cNvSpPr>
          <p:nvPr/>
        </p:nvSpPr>
        <p:spPr bwMode="auto">
          <a:xfrm>
            <a:off x="3733800" y="1552574"/>
            <a:ext cx="1905000" cy="366713"/>
          </a:xfrm>
          <a:prstGeom prst="rect">
            <a:avLst/>
          </a:prstGeom>
          <a:noFill/>
          <a:ln w="12700" cap="sq" algn="ctr">
            <a:noFill/>
            <a:miter lim="800000"/>
            <a:headEnd/>
            <a:tailEnd/>
          </a:ln>
        </p:spPr>
        <p:txBody>
          <a:bodyPr>
            <a:spAutoFit/>
          </a:bodyPr>
          <a:lstStyle/>
          <a:p>
            <a:r>
              <a:rPr lang="en-US" sz="1800" dirty="0" err="1">
                <a:latin typeface="Arial" charset="0"/>
                <a:cs typeface="Arial" charset="0"/>
              </a:rPr>
              <a:t>Ciphertext</a:t>
            </a:r>
            <a:r>
              <a:rPr lang="en-US" sz="1800" dirty="0">
                <a:latin typeface="Arial" charset="0"/>
                <a:cs typeface="Arial" charset="0"/>
              </a:rPr>
              <a:t> (C)</a:t>
            </a:r>
          </a:p>
        </p:txBody>
      </p:sp>
      <p:sp>
        <p:nvSpPr>
          <p:cNvPr id="31754" name="Text Box 9"/>
          <p:cNvSpPr txBox="1">
            <a:spLocks noChangeArrowheads="1"/>
          </p:cNvSpPr>
          <p:nvPr/>
        </p:nvSpPr>
        <p:spPr bwMode="auto">
          <a:xfrm>
            <a:off x="2438400" y="1614487"/>
            <a:ext cx="1022350" cy="641350"/>
          </a:xfrm>
          <a:prstGeom prst="rect">
            <a:avLst/>
          </a:prstGeom>
          <a:noFill/>
          <a:ln w="12700" cap="sq" algn="ctr">
            <a:noFill/>
            <a:miter lim="800000"/>
            <a:headEnd/>
            <a:tailEnd/>
          </a:ln>
        </p:spPr>
        <p:txBody>
          <a:bodyPr wrap="none">
            <a:spAutoFit/>
          </a:bodyPr>
          <a:lstStyle/>
          <a:p>
            <a:r>
              <a:rPr lang="en-US" sz="1800" dirty="0">
                <a:latin typeface="Arial" charset="0"/>
                <a:cs typeface="Arial" charset="0"/>
              </a:rPr>
              <a:t>Encrypt </a:t>
            </a:r>
          </a:p>
          <a:p>
            <a:r>
              <a:rPr lang="en-US" sz="1800" dirty="0" err="1">
                <a:latin typeface="Arial" charset="0"/>
                <a:cs typeface="Arial" charset="0"/>
              </a:rPr>
              <a:t>E</a:t>
            </a:r>
            <a:r>
              <a:rPr lang="en-US" sz="1800" baseline="-25000" dirty="0" err="1">
                <a:latin typeface="Arial" charset="0"/>
                <a:cs typeface="Arial" charset="0"/>
              </a:rPr>
              <a:t>k</a:t>
            </a:r>
            <a:r>
              <a:rPr lang="en-US" sz="1800" dirty="0">
                <a:latin typeface="Arial" charset="0"/>
                <a:cs typeface="Arial" charset="0"/>
              </a:rPr>
              <a:t>(P)</a:t>
            </a:r>
          </a:p>
        </p:txBody>
      </p:sp>
      <p:sp>
        <p:nvSpPr>
          <p:cNvPr id="31757" name="Text Box 20"/>
          <p:cNvSpPr txBox="1">
            <a:spLocks noChangeArrowheads="1"/>
          </p:cNvSpPr>
          <p:nvPr/>
        </p:nvSpPr>
        <p:spPr bwMode="auto">
          <a:xfrm>
            <a:off x="76200" y="1766887"/>
            <a:ext cx="1524000" cy="366713"/>
          </a:xfrm>
          <a:prstGeom prst="rect">
            <a:avLst/>
          </a:prstGeom>
          <a:noFill/>
          <a:ln w="12700" cap="sq" algn="ctr">
            <a:noFill/>
            <a:miter lim="800000"/>
            <a:headEnd/>
            <a:tailEnd/>
          </a:ln>
        </p:spPr>
        <p:txBody>
          <a:bodyPr>
            <a:spAutoFit/>
          </a:bodyPr>
          <a:lstStyle/>
          <a:p>
            <a:r>
              <a:rPr lang="en-US" sz="1800" dirty="0">
                <a:solidFill>
                  <a:schemeClr val="accent2"/>
                </a:solidFill>
                <a:latin typeface="Arial" charset="0"/>
                <a:cs typeface="Arial" charset="0"/>
              </a:rPr>
              <a:t>Plaintext (P)</a:t>
            </a:r>
          </a:p>
        </p:txBody>
      </p:sp>
      <p:sp>
        <p:nvSpPr>
          <p:cNvPr id="31758" name="Rectangle 21"/>
          <p:cNvSpPr>
            <a:spLocks noChangeArrowheads="1"/>
          </p:cNvSpPr>
          <p:nvPr/>
        </p:nvSpPr>
        <p:spPr bwMode="auto">
          <a:xfrm>
            <a:off x="5791200" y="1538287"/>
            <a:ext cx="1143000" cy="838200"/>
          </a:xfrm>
          <a:prstGeom prst="rect">
            <a:avLst/>
          </a:prstGeom>
          <a:noFill/>
          <a:ln w="12700" cap="sq" algn="ctr">
            <a:solidFill>
              <a:schemeClr val="tx1"/>
            </a:solidFill>
            <a:miter lim="800000"/>
            <a:headEnd/>
            <a:tailEnd/>
          </a:ln>
        </p:spPr>
        <p:txBody>
          <a:bodyPr anchor="ctr">
            <a:spAutoFit/>
          </a:bodyPr>
          <a:lstStyle/>
          <a:p>
            <a:endParaRPr lang="en-US"/>
          </a:p>
        </p:txBody>
      </p:sp>
      <p:sp>
        <p:nvSpPr>
          <p:cNvPr id="31759" name="Text Box 22"/>
          <p:cNvSpPr txBox="1">
            <a:spLocks noChangeArrowheads="1"/>
          </p:cNvSpPr>
          <p:nvPr/>
        </p:nvSpPr>
        <p:spPr bwMode="auto">
          <a:xfrm>
            <a:off x="5867400" y="2833687"/>
            <a:ext cx="908050" cy="366712"/>
          </a:xfrm>
          <a:prstGeom prst="rect">
            <a:avLst/>
          </a:prstGeom>
          <a:noFill/>
          <a:ln w="12700" cap="sq" algn="ctr">
            <a:noFill/>
            <a:miter lim="800000"/>
            <a:headEnd/>
            <a:tailEnd/>
          </a:ln>
        </p:spPr>
        <p:txBody>
          <a:bodyPr wrap="none">
            <a:spAutoFit/>
          </a:bodyPr>
          <a:lstStyle/>
          <a:p>
            <a:r>
              <a:rPr lang="en-US" sz="1800" dirty="0">
                <a:solidFill>
                  <a:schemeClr val="accent2"/>
                </a:solidFill>
                <a:latin typeface="Arial" charset="0"/>
                <a:cs typeface="Arial" charset="0"/>
              </a:rPr>
              <a:t>Key (k)</a:t>
            </a:r>
          </a:p>
        </p:txBody>
      </p:sp>
      <p:sp>
        <p:nvSpPr>
          <p:cNvPr id="31761" name="Text Box 24"/>
          <p:cNvSpPr txBox="1">
            <a:spLocks noChangeArrowheads="1"/>
          </p:cNvSpPr>
          <p:nvPr/>
        </p:nvSpPr>
        <p:spPr bwMode="auto">
          <a:xfrm>
            <a:off x="7467600" y="1843087"/>
            <a:ext cx="1524000" cy="369332"/>
          </a:xfrm>
          <a:prstGeom prst="rect">
            <a:avLst/>
          </a:prstGeom>
          <a:noFill/>
          <a:ln w="12700" cap="sq" algn="ctr">
            <a:noFill/>
            <a:miter lim="800000"/>
            <a:headEnd/>
            <a:tailEnd/>
          </a:ln>
        </p:spPr>
        <p:txBody>
          <a:bodyPr wrap="square">
            <a:spAutoFit/>
          </a:bodyPr>
          <a:lstStyle/>
          <a:p>
            <a:r>
              <a:rPr lang="en-US" sz="1800" dirty="0">
                <a:solidFill>
                  <a:schemeClr val="accent2"/>
                </a:solidFill>
                <a:latin typeface="Arial" charset="0"/>
                <a:cs typeface="Arial" charset="0"/>
              </a:rPr>
              <a:t>Plaintext (P)</a:t>
            </a:r>
          </a:p>
        </p:txBody>
      </p:sp>
      <p:sp>
        <p:nvSpPr>
          <p:cNvPr id="31762" name="Text Box 25"/>
          <p:cNvSpPr txBox="1">
            <a:spLocks noChangeArrowheads="1"/>
          </p:cNvSpPr>
          <p:nvPr/>
        </p:nvSpPr>
        <p:spPr bwMode="auto">
          <a:xfrm>
            <a:off x="5791200" y="1690687"/>
            <a:ext cx="1035050" cy="641350"/>
          </a:xfrm>
          <a:prstGeom prst="rect">
            <a:avLst/>
          </a:prstGeom>
          <a:noFill/>
          <a:ln w="12700" cap="sq" algn="ctr">
            <a:noFill/>
            <a:miter lim="800000"/>
            <a:headEnd/>
            <a:tailEnd/>
          </a:ln>
        </p:spPr>
        <p:txBody>
          <a:bodyPr wrap="none">
            <a:spAutoFit/>
          </a:bodyPr>
          <a:lstStyle/>
          <a:p>
            <a:r>
              <a:rPr lang="en-US" sz="1800">
                <a:latin typeface="Arial" charset="0"/>
                <a:cs typeface="Arial" charset="0"/>
              </a:rPr>
              <a:t>Decrypt </a:t>
            </a:r>
          </a:p>
          <a:p>
            <a:r>
              <a:rPr lang="en-US" sz="1800">
                <a:latin typeface="Arial" charset="0"/>
                <a:cs typeface="Arial" charset="0"/>
              </a:rPr>
              <a:t>D</a:t>
            </a:r>
            <a:r>
              <a:rPr lang="en-US" sz="1800" baseline="-25000">
                <a:latin typeface="Arial" charset="0"/>
                <a:cs typeface="Arial" charset="0"/>
              </a:rPr>
              <a:t>k</a:t>
            </a:r>
            <a:r>
              <a:rPr lang="en-US" sz="1800">
                <a:latin typeface="Arial" charset="0"/>
                <a:cs typeface="Arial" charset="0"/>
              </a:rPr>
              <a:t>(P)</a:t>
            </a:r>
          </a:p>
        </p:txBody>
      </p:sp>
      <p:sp>
        <p:nvSpPr>
          <p:cNvPr id="31764" name="Line 27"/>
          <p:cNvSpPr>
            <a:spLocks noChangeShapeType="1"/>
          </p:cNvSpPr>
          <p:nvPr/>
        </p:nvSpPr>
        <p:spPr bwMode="auto">
          <a:xfrm>
            <a:off x="6934200" y="1995487"/>
            <a:ext cx="609600" cy="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23" name="Line 18"/>
          <p:cNvSpPr>
            <a:spLocks noChangeShapeType="1"/>
          </p:cNvSpPr>
          <p:nvPr/>
        </p:nvSpPr>
        <p:spPr bwMode="auto">
          <a:xfrm>
            <a:off x="3505200" y="1995487"/>
            <a:ext cx="2286000" cy="0"/>
          </a:xfrm>
          <a:prstGeom prst="line">
            <a:avLst/>
          </a:prstGeom>
          <a:noFill/>
          <a:ln w="12700" cap="sq">
            <a:solidFill>
              <a:schemeClr val="tx1"/>
            </a:solidFill>
            <a:round/>
            <a:headEnd/>
            <a:tailEnd type="triangle" w="med" len="med"/>
          </a:ln>
        </p:spPr>
        <p:txBody>
          <a:bodyPr anchor="ctr">
            <a:spAutoFit/>
          </a:bodyPr>
          <a:lstStyle/>
          <a:p>
            <a:endParaRPr lang="en-US"/>
          </a:p>
        </p:txBody>
      </p:sp>
      <p:sp>
        <p:nvSpPr>
          <p:cNvPr id="28" name="Line 22"/>
          <p:cNvSpPr>
            <a:spLocks noChangeShapeType="1"/>
          </p:cNvSpPr>
          <p:nvPr/>
        </p:nvSpPr>
        <p:spPr bwMode="auto">
          <a:xfrm flipV="1">
            <a:off x="2895600" y="2376487"/>
            <a:ext cx="0" cy="457200"/>
          </a:xfrm>
          <a:prstGeom prst="line">
            <a:avLst/>
          </a:prstGeom>
          <a:noFill/>
          <a:ln w="12700" cap="sq">
            <a:solidFill>
              <a:schemeClr val="tx1"/>
            </a:solidFill>
            <a:round/>
            <a:headEnd type="none" w="med" len="med"/>
            <a:tailEnd type="triangle"/>
          </a:ln>
        </p:spPr>
        <p:txBody>
          <a:bodyPr anchor="ctr">
            <a:spAutoFit/>
          </a:bodyPr>
          <a:lstStyle/>
          <a:p>
            <a:endParaRPr lang="en-US"/>
          </a:p>
        </p:txBody>
      </p:sp>
      <p:sp>
        <p:nvSpPr>
          <p:cNvPr id="29" name="Line 22"/>
          <p:cNvSpPr>
            <a:spLocks noChangeShapeType="1"/>
          </p:cNvSpPr>
          <p:nvPr/>
        </p:nvSpPr>
        <p:spPr bwMode="auto">
          <a:xfrm flipV="1">
            <a:off x="6324600" y="2376487"/>
            <a:ext cx="0" cy="457200"/>
          </a:xfrm>
          <a:prstGeom prst="line">
            <a:avLst/>
          </a:prstGeom>
          <a:noFill/>
          <a:ln w="12700" cap="sq">
            <a:solidFill>
              <a:schemeClr val="tx1"/>
            </a:solidFill>
            <a:round/>
            <a:headEnd type="none" w="med" len="med"/>
            <a:tailEnd type="triangle"/>
          </a:ln>
        </p:spPr>
        <p:txBody>
          <a:bodyPr anchor="ctr">
            <a:spAutoFit/>
          </a:bodyPr>
          <a:lstStyle/>
          <a:p>
            <a:endParaRPr lang="en-US"/>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685800" y="76200"/>
            <a:ext cx="7772400" cy="838200"/>
          </a:xfrm>
        </p:spPr>
        <p:txBody>
          <a:bodyPr/>
          <a:lstStyle/>
          <a:p>
            <a:r>
              <a:rPr lang="en-US" sz="3600" dirty="0"/>
              <a:t>FEAL-4 Differential Attack</a:t>
            </a:r>
          </a:p>
        </p:txBody>
      </p:sp>
      <p:sp>
        <p:nvSpPr>
          <p:cNvPr id="230403" name="Rectangle 3"/>
          <p:cNvSpPr>
            <a:spLocks noGrp="1" noChangeArrowheads="1"/>
          </p:cNvSpPr>
          <p:nvPr>
            <p:ph type="body" idx="1"/>
          </p:nvPr>
        </p:nvSpPr>
        <p:spPr>
          <a:xfrm>
            <a:off x="228600" y="1219200"/>
            <a:ext cx="8686800" cy="4724400"/>
          </a:xfrm>
        </p:spPr>
        <p:txBody>
          <a:bodyPr/>
          <a:lstStyle/>
          <a:p>
            <a:r>
              <a:rPr lang="en-US" sz="2000" dirty="0"/>
              <a:t>Using 4 chosen plaintext pairs</a:t>
            </a:r>
          </a:p>
          <a:p>
            <a:pPr lvl="1"/>
            <a:r>
              <a:rPr lang="en-US" sz="2000" dirty="0"/>
              <a:t>Work is of order 2</a:t>
            </a:r>
            <a:r>
              <a:rPr lang="en-US" sz="2000" baseline="30000" dirty="0"/>
              <a:t>32</a:t>
            </a:r>
            <a:r>
              <a:rPr lang="en-US" sz="2000" dirty="0"/>
              <a:t> </a:t>
            </a:r>
          </a:p>
          <a:p>
            <a:pPr lvl="1"/>
            <a:r>
              <a:rPr lang="en-US" sz="2000" dirty="0"/>
              <a:t>Expect one K</a:t>
            </a:r>
            <a:r>
              <a:rPr lang="en-US" sz="2000" baseline="-25000" dirty="0"/>
              <a:t>3</a:t>
            </a:r>
            <a:r>
              <a:rPr lang="en-US" sz="2000" dirty="0"/>
              <a:t> to survive</a:t>
            </a:r>
          </a:p>
          <a:p>
            <a:r>
              <a:rPr lang="en-US" sz="2000" dirty="0" smtClean="0"/>
              <a:t>Can </a:t>
            </a:r>
            <a:r>
              <a:rPr lang="en-US" sz="2000" dirty="0"/>
              <a:t>reduce work to about 2</a:t>
            </a:r>
            <a:r>
              <a:rPr lang="en-US" sz="2000" baseline="30000" dirty="0"/>
              <a:t>17</a:t>
            </a:r>
            <a:endParaRPr lang="en-US" sz="2000" dirty="0"/>
          </a:p>
          <a:p>
            <a:pPr lvl="1"/>
            <a:r>
              <a:rPr lang="en-US" sz="2000" dirty="0" smtClean="0"/>
              <a:t>For 32-bit word A=(a</a:t>
            </a:r>
            <a:r>
              <a:rPr lang="en-US" sz="2000" baseline="-25000" dirty="0" smtClean="0"/>
              <a:t>0</a:t>
            </a:r>
            <a:r>
              <a:rPr lang="en-US" sz="2000" dirty="0" smtClean="0"/>
              <a:t>,a</a:t>
            </a:r>
            <a:r>
              <a:rPr lang="en-US" sz="2000" baseline="-25000" dirty="0" smtClean="0"/>
              <a:t>1</a:t>
            </a:r>
            <a:r>
              <a:rPr lang="en-US" sz="2000" dirty="0" smtClean="0"/>
              <a:t>,a</a:t>
            </a:r>
            <a:r>
              <a:rPr lang="en-US" sz="2000" baseline="-25000" dirty="0" smtClean="0"/>
              <a:t>2</a:t>
            </a:r>
            <a:r>
              <a:rPr lang="en-US" sz="2000" dirty="0" smtClean="0"/>
              <a:t>,a</a:t>
            </a:r>
            <a:r>
              <a:rPr lang="en-US" sz="2000" baseline="-25000" dirty="0" smtClean="0"/>
              <a:t>3</a:t>
            </a:r>
            <a:r>
              <a:rPr lang="en-US" sz="2000" dirty="0" smtClean="0"/>
              <a:t>), define </a:t>
            </a:r>
          </a:p>
          <a:p>
            <a:pPr lvl="1">
              <a:buFont typeface="Wingdings" pitchFamily="2" charset="2"/>
              <a:buNone/>
            </a:pPr>
            <a:r>
              <a:rPr lang="en-US" sz="2000" dirty="0" smtClean="0"/>
              <a:t>	M(A) = (z, a</a:t>
            </a:r>
            <a:r>
              <a:rPr lang="en-US" sz="2000" baseline="-25000" dirty="0" smtClean="0"/>
              <a:t>0</a:t>
            </a:r>
            <a:r>
              <a:rPr lang="en-US" sz="2000" dirty="0" smtClean="0">
                <a:sym typeface="Symbol" pitchFamily="18" charset="2"/>
              </a:rPr>
              <a:t></a:t>
            </a:r>
            <a:r>
              <a:rPr lang="en-US" sz="2000" dirty="0" smtClean="0"/>
              <a:t>a</a:t>
            </a:r>
            <a:r>
              <a:rPr lang="en-US" sz="2000" baseline="-25000" dirty="0" smtClean="0"/>
              <a:t>1</a:t>
            </a:r>
            <a:r>
              <a:rPr lang="en-US" sz="2000" dirty="0" smtClean="0"/>
              <a:t>, a</a:t>
            </a:r>
            <a:r>
              <a:rPr lang="en-US" sz="2000" baseline="-25000" dirty="0" smtClean="0"/>
              <a:t>2</a:t>
            </a:r>
            <a:r>
              <a:rPr lang="en-US" sz="2000" dirty="0" smtClean="0">
                <a:sym typeface="Symbol" pitchFamily="18" charset="2"/>
              </a:rPr>
              <a:t></a:t>
            </a:r>
            <a:r>
              <a:rPr lang="en-US" sz="2000" dirty="0" smtClean="0"/>
              <a:t>a</a:t>
            </a:r>
            <a:r>
              <a:rPr lang="en-US" sz="2000" baseline="-25000" dirty="0" smtClean="0"/>
              <a:t>3</a:t>
            </a:r>
            <a:r>
              <a:rPr lang="en-US" sz="2000" dirty="0" smtClean="0"/>
              <a:t>, z), where z is all-zero byte</a:t>
            </a:r>
          </a:p>
          <a:p>
            <a:pPr lvl="1"/>
            <a:r>
              <a:rPr lang="en-US" sz="2000" dirty="0" smtClean="0"/>
              <a:t>For all possible A=(z, a</a:t>
            </a:r>
            <a:r>
              <a:rPr lang="en-US" sz="2000" baseline="-25000" dirty="0" smtClean="0"/>
              <a:t>0</a:t>
            </a:r>
            <a:r>
              <a:rPr lang="en-US" sz="2000" dirty="0" smtClean="0"/>
              <a:t>, a</a:t>
            </a:r>
            <a:r>
              <a:rPr lang="en-US" sz="2000" baseline="-25000" dirty="0" smtClean="0"/>
              <a:t>1</a:t>
            </a:r>
            <a:r>
              <a:rPr lang="en-US" sz="2000" dirty="0" smtClean="0"/>
              <a:t>, z), compute</a:t>
            </a:r>
          </a:p>
          <a:p>
            <a:pPr lvl="1">
              <a:buFont typeface="Wingdings" pitchFamily="2" charset="2"/>
              <a:buNone/>
            </a:pPr>
            <a:r>
              <a:rPr lang="en-US" sz="2000" dirty="0" smtClean="0"/>
              <a:t>     Q</a:t>
            </a:r>
            <a:r>
              <a:rPr lang="en-US" sz="2000" baseline="-25000" dirty="0" smtClean="0"/>
              <a:t>0</a:t>
            </a:r>
            <a:r>
              <a:rPr lang="en-US" sz="2000" dirty="0" smtClean="0"/>
              <a:t> = F(M(Y</a:t>
            </a:r>
            <a:r>
              <a:rPr lang="en-US" sz="2000" baseline="-25000" dirty="0" smtClean="0"/>
              <a:t>0</a:t>
            </a:r>
            <a:r>
              <a:rPr lang="en-US" sz="2000" dirty="0" smtClean="0"/>
              <a:t>)</a:t>
            </a:r>
            <a:r>
              <a:rPr lang="en-US" sz="2000" dirty="0" smtClean="0">
                <a:sym typeface="Symbol" pitchFamily="18" charset="2"/>
              </a:rPr>
              <a:t></a:t>
            </a:r>
            <a:r>
              <a:rPr lang="en-US" sz="2000" dirty="0" smtClean="0"/>
              <a:t>A) and Q</a:t>
            </a:r>
            <a:r>
              <a:rPr lang="en-US" sz="2000" baseline="-25000" dirty="0" smtClean="0"/>
              <a:t>1</a:t>
            </a:r>
            <a:r>
              <a:rPr lang="en-US" sz="2000" dirty="0" smtClean="0"/>
              <a:t> = F(M(Y</a:t>
            </a:r>
            <a:r>
              <a:rPr lang="en-US" sz="2000" baseline="-25000" dirty="0" smtClean="0"/>
              <a:t>1</a:t>
            </a:r>
            <a:r>
              <a:rPr lang="en-US" sz="2000" dirty="0" smtClean="0"/>
              <a:t>)</a:t>
            </a:r>
            <a:r>
              <a:rPr lang="en-US" sz="2000" dirty="0" smtClean="0">
                <a:sym typeface="Symbol" pitchFamily="18" charset="2"/>
              </a:rPr>
              <a:t></a:t>
            </a:r>
            <a:r>
              <a:rPr lang="en-US" sz="2000" dirty="0" smtClean="0"/>
              <a:t>A) </a:t>
            </a:r>
          </a:p>
          <a:p>
            <a:pPr lvl="1"/>
            <a:r>
              <a:rPr lang="en-US" sz="2000" dirty="0" smtClean="0"/>
              <a:t>Can be used to find 16 bits of K</a:t>
            </a:r>
            <a:r>
              <a:rPr lang="en-US" sz="2000" baseline="-25000" dirty="0" smtClean="0"/>
              <a:t>3</a:t>
            </a:r>
            <a:r>
              <a:rPr lang="en-US" sz="2000" dirty="0" smtClean="0"/>
              <a:t> </a:t>
            </a:r>
          </a:p>
          <a:p>
            <a:r>
              <a:rPr lang="en-US" sz="2000" dirty="0" smtClean="0"/>
              <a:t>When A = M(K</a:t>
            </a:r>
            <a:r>
              <a:rPr lang="en-US" sz="2000" baseline="-25000" dirty="0" smtClean="0"/>
              <a:t>3</a:t>
            </a:r>
            <a:r>
              <a:rPr lang="en-US" sz="2000" dirty="0" smtClean="0"/>
              <a:t>), we have </a:t>
            </a:r>
            <a:r>
              <a:rPr lang="en-US" sz="2000" dirty="0" smtClean="0">
                <a:sym typeface="Symbol" pitchFamily="18" charset="2"/>
              </a:rPr>
              <a:t></a:t>
            </a:r>
            <a:r>
              <a:rPr lang="en-US" sz="2000" dirty="0" smtClean="0"/>
              <a:t>Q</a:t>
            </a:r>
            <a:r>
              <a:rPr lang="en-US" sz="2000" baseline="-25000" dirty="0" smtClean="0"/>
              <a:t>0</a:t>
            </a:r>
            <a:r>
              <a:rPr lang="en-US" sz="2000" dirty="0" smtClean="0">
                <a:sym typeface="Symbol" pitchFamily="18" charset="2"/>
              </a:rPr>
              <a:t></a:t>
            </a:r>
            <a:r>
              <a:rPr lang="en-US" sz="2000" dirty="0" smtClean="0"/>
              <a:t>Q</a:t>
            </a:r>
            <a:r>
              <a:rPr lang="en-US" sz="2000" baseline="-25000" dirty="0" smtClean="0"/>
              <a:t>1</a:t>
            </a:r>
            <a:r>
              <a:rPr lang="en-US" sz="2000" dirty="0" smtClean="0">
                <a:sym typeface="Symbol" pitchFamily="18" charset="2"/>
              </a:rPr>
              <a:t></a:t>
            </a:r>
            <a:r>
              <a:rPr lang="en-US" sz="2000" baseline="-25000" dirty="0" smtClean="0"/>
              <a:t>8…23</a:t>
            </a:r>
            <a:r>
              <a:rPr lang="en-US" sz="2000" dirty="0" smtClean="0"/>
              <a:t> = </a:t>
            </a:r>
            <a:r>
              <a:rPr lang="en-US" sz="2000" dirty="0" smtClean="0">
                <a:sym typeface="Symbol" pitchFamily="18" charset="2"/>
              </a:rPr>
              <a:t></a:t>
            </a:r>
            <a:r>
              <a:rPr lang="en-US" sz="2000" dirty="0" smtClean="0"/>
              <a:t>Z</a:t>
            </a:r>
            <a:r>
              <a:rPr lang="en-US" sz="2000" dirty="0" smtClean="0">
                <a:sym typeface="Symbol" pitchFamily="18" charset="2"/>
              </a:rPr>
              <a:t></a:t>
            </a:r>
            <a:r>
              <a:rPr lang="en-US" sz="2000" baseline="-25000" dirty="0" smtClean="0"/>
              <a:t>8…23</a:t>
            </a:r>
            <a:r>
              <a:rPr lang="en-US" sz="2000" dirty="0" smtClean="0"/>
              <a:t> where </a:t>
            </a:r>
            <a:r>
              <a:rPr lang="en-US" sz="2000" dirty="0" err="1" smtClean="0">
                <a:sym typeface="Symbol" pitchFamily="18" charset="2"/>
              </a:rPr>
              <a:t></a:t>
            </a:r>
            <a:r>
              <a:rPr lang="en-US" sz="2000" dirty="0" err="1" smtClean="0"/>
              <a:t>X</a:t>
            </a:r>
            <a:r>
              <a:rPr lang="en-US" sz="2000" dirty="0" err="1" smtClean="0">
                <a:sym typeface="Symbol" pitchFamily="18" charset="2"/>
              </a:rPr>
              <a:t></a:t>
            </a:r>
            <a:r>
              <a:rPr lang="en-US" sz="2000" baseline="-25000" dirty="0" err="1" smtClean="0"/>
              <a:t>i</a:t>
            </a:r>
            <a:r>
              <a:rPr lang="en-US" sz="2000" baseline="-25000" dirty="0" smtClean="0"/>
              <a:t>…j</a:t>
            </a:r>
            <a:r>
              <a:rPr lang="en-US" sz="2000" dirty="0" smtClean="0"/>
              <a:t> is bits </a:t>
            </a:r>
            <a:r>
              <a:rPr lang="en-US" sz="2000" dirty="0" err="1" smtClean="0"/>
              <a:t>i</a:t>
            </a:r>
            <a:r>
              <a:rPr lang="en-US" sz="2000" dirty="0" smtClean="0"/>
              <a:t> thru j of X.  Can recover K</a:t>
            </a:r>
            <a:r>
              <a:rPr lang="en-US" sz="2000" baseline="-25000" dirty="0" smtClean="0"/>
              <a:t>3</a:t>
            </a:r>
            <a:r>
              <a:rPr lang="en-US" sz="2000" dirty="0" smtClean="0"/>
              <a:t> with about 2</a:t>
            </a:r>
            <a:r>
              <a:rPr lang="en-US" sz="2000" baseline="30000" dirty="0" smtClean="0"/>
              <a:t>17</a:t>
            </a:r>
            <a:r>
              <a:rPr lang="en-US" sz="2000" dirty="0" smtClean="0"/>
              <a:t> work</a:t>
            </a:r>
          </a:p>
          <a:p>
            <a:r>
              <a:rPr lang="en-US" sz="2000" dirty="0" smtClean="0"/>
              <a:t>Once K</a:t>
            </a:r>
            <a:r>
              <a:rPr lang="en-US" sz="2000" baseline="-25000" dirty="0" smtClean="0"/>
              <a:t>3</a:t>
            </a:r>
            <a:r>
              <a:rPr lang="en-US" sz="2000" dirty="0" smtClean="0"/>
              <a:t> is known, can successively recover K</a:t>
            </a:r>
            <a:r>
              <a:rPr lang="en-US" sz="2000" baseline="-25000" dirty="0" smtClean="0"/>
              <a:t>2</a:t>
            </a:r>
            <a:r>
              <a:rPr lang="en-US" sz="2000" dirty="0" smtClean="0"/>
              <a:t>,K</a:t>
            </a:r>
            <a:r>
              <a:rPr lang="en-US" sz="2000" baseline="-25000" dirty="0" smtClean="0"/>
              <a:t>1</a:t>
            </a:r>
            <a:r>
              <a:rPr lang="en-US" sz="2000" dirty="0" smtClean="0"/>
              <a:t>,K</a:t>
            </a:r>
            <a:r>
              <a:rPr lang="en-US" sz="2000" baseline="-25000" dirty="0" smtClean="0"/>
              <a:t>0</a:t>
            </a:r>
            <a:r>
              <a:rPr lang="en-US" sz="2000" dirty="0" smtClean="0"/>
              <a:t> and finally K</a:t>
            </a:r>
            <a:r>
              <a:rPr lang="en-US" sz="2000" baseline="-25000" dirty="0" smtClean="0"/>
              <a:t>4</a:t>
            </a:r>
            <a:r>
              <a:rPr lang="en-US" sz="2000" dirty="0" smtClean="0"/>
              <a:t>,K</a:t>
            </a:r>
            <a:r>
              <a:rPr lang="en-US" sz="2000" baseline="-25000" dirty="0" smtClean="0"/>
              <a:t>5</a:t>
            </a:r>
          </a:p>
          <a:p>
            <a:r>
              <a:rPr lang="en-US" sz="2000" dirty="0" smtClean="0"/>
              <a:t>Second characteristic: 0xa200 8000   0x2280 8000</a:t>
            </a:r>
          </a:p>
          <a:p>
            <a:pPr lvl="1"/>
            <a:endParaRPr lang="en-US" sz="2000" dirty="0" smtClean="0"/>
          </a:p>
          <a:p>
            <a:endParaRPr lang="en-US" sz="2400" dirty="0"/>
          </a:p>
        </p:txBody>
      </p:sp>
      <p:sp>
        <p:nvSpPr>
          <p:cNvPr id="5" name="TextBox 4"/>
          <p:cNvSpPr txBox="1"/>
          <p:nvPr/>
        </p:nvSpPr>
        <p:spPr>
          <a:xfrm>
            <a:off x="5334000" y="6146884"/>
            <a:ext cx="2081019" cy="253916"/>
          </a:xfrm>
          <a:prstGeom prst="rect">
            <a:avLst/>
          </a:prstGeom>
          <a:noFill/>
        </p:spPr>
        <p:txBody>
          <a:bodyPr wrap="none" rtlCol="0">
            <a:spAutoFit/>
          </a:bodyPr>
          <a:lstStyle/>
          <a:p>
            <a:r>
              <a:rPr lang="en-US" sz="1050" dirty="0" smtClean="0">
                <a:latin typeface="+mn-lt"/>
              </a:rPr>
              <a:t>Slide adapted from Mark Stamp</a:t>
            </a:r>
            <a:endParaRPr lang="en-US" sz="1050" dirty="0">
              <a:latin typeface="+mn-lt"/>
            </a:endParaRPr>
          </a:p>
        </p:txBody>
      </p:sp>
      <p:sp>
        <p:nvSpPr>
          <p:cNvPr id="6" name="Slide Number Placeholder 4"/>
          <p:cNvSpPr>
            <a:spLocks noGrp="1"/>
          </p:cNvSpPr>
          <p:nvPr>
            <p:ph type="sldNum" sz="quarter" idx="11"/>
          </p:nvPr>
        </p:nvSpPr>
        <p:spPr>
          <a:xfrm>
            <a:off x="6934200" y="6172200"/>
            <a:ext cx="1828800" cy="457200"/>
          </a:xfrm>
        </p:spPr>
        <p:txBody>
          <a:bodyPr/>
          <a:lstStyle/>
          <a:p>
            <a:pPr algn="r"/>
            <a:fld id="{3FD249A5-A20D-4E9C-B310-14D7DAF26C9B}" type="slidenum">
              <a:rPr lang="en-US" altLang="ko-KR"/>
              <a:pPr algn="r"/>
              <a:t>50</a:t>
            </a:fld>
            <a:endParaRPr lang="en-US" altLang="ko-KR" dirty="0"/>
          </a:p>
        </p:txBody>
      </p:sp>
      <p:sp>
        <p:nvSpPr>
          <p:cNvPr id="8" name="Date Placeholder 7"/>
          <p:cNvSpPr>
            <a:spLocks noGrp="1"/>
          </p:cNvSpPr>
          <p:nvPr>
            <p:ph type="dt" sz="half" idx="10"/>
          </p:nvPr>
        </p:nvSpPr>
        <p:spPr/>
        <p:txBody>
          <a:bodyPr/>
          <a:lstStyle/>
          <a:p>
            <a:pPr>
              <a:defRPr/>
            </a:pPr>
            <a:r>
              <a:rPr lang="en-US" smtClean="0"/>
              <a:t>JLM 20110204</a:t>
            </a: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685800" y="152400"/>
            <a:ext cx="7772400" cy="762000"/>
          </a:xfrm>
        </p:spPr>
        <p:txBody>
          <a:bodyPr/>
          <a:lstStyle/>
          <a:p>
            <a:r>
              <a:rPr lang="en-US" sz="3600" dirty="0"/>
              <a:t>FEAL-4 Differential Attack</a:t>
            </a:r>
          </a:p>
        </p:txBody>
      </p:sp>
      <p:sp>
        <p:nvSpPr>
          <p:cNvPr id="233475" name="Rectangle 3"/>
          <p:cNvSpPr>
            <a:spLocks noGrp="1" noChangeArrowheads="1"/>
          </p:cNvSpPr>
          <p:nvPr>
            <p:ph type="body" idx="1"/>
          </p:nvPr>
        </p:nvSpPr>
        <p:spPr>
          <a:xfrm>
            <a:off x="381000" y="1066800"/>
            <a:ext cx="3352800" cy="609600"/>
          </a:xfrm>
        </p:spPr>
        <p:txBody>
          <a:bodyPr/>
          <a:lstStyle/>
          <a:p>
            <a:r>
              <a:rPr lang="en-US" sz="2400" dirty="0"/>
              <a:t>Primary for </a:t>
            </a:r>
            <a:r>
              <a:rPr lang="en-US" sz="2400" dirty="0">
                <a:latin typeface="Times-Roman" charset="0"/>
              </a:rPr>
              <a:t>K</a:t>
            </a:r>
            <a:r>
              <a:rPr lang="en-US" sz="2400" baseline="-25000" dirty="0">
                <a:latin typeface="Times-Roman" charset="0"/>
              </a:rPr>
              <a:t>3</a:t>
            </a:r>
            <a:endParaRPr lang="en-US" sz="2400" dirty="0"/>
          </a:p>
        </p:txBody>
      </p:sp>
      <p:sp>
        <p:nvSpPr>
          <p:cNvPr id="233476" name="Rectangle 4"/>
          <p:cNvSpPr>
            <a:spLocks noChangeArrowheads="1"/>
          </p:cNvSpPr>
          <p:nvPr/>
        </p:nvSpPr>
        <p:spPr bwMode="auto">
          <a:xfrm>
            <a:off x="4724400" y="1066800"/>
            <a:ext cx="3810000" cy="609600"/>
          </a:xfrm>
          <a:prstGeom prst="rect">
            <a:avLst/>
          </a:prstGeom>
          <a:noFill/>
          <a:ln w="9525">
            <a:noFill/>
            <a:miter lim="800000"/>
            <a:headEnd/>
            <a:tailEnd/>
          </a:ln>
          <a:effectLst/>
        </p:spPr>
        <p:txBody>
          <a:bodyPr/>
          <a:lstStyle/>
          <a:p>
            <a:pPr marL="342900" indent="-342900">
              <a:lnSpc>
                <a:spcPct val="90000"/>
              </a:lnSpc>
              <a:spcBef>
                <a:spcPct val="20000"/>
              </a:spcBef>
              <a:buSzPct val="100000"/>
              <a:buFont typeface="Arial" pitchFamily="34" charset="0"/>
              <a:buChar char="•"/>
            </a:pPr>
            <a:r>
              <a:rPr lang="en-US" sz="2400" dirty="0">
                <a:latin typeface="+mn-lt"/>
              </a:rPr>
              <a:t>Secondary for K</a:t>
            </a:r>
            <a:r>
              <a:rPr lang="en-US" sz="2400" baseline="-25000" dirty="0">
                <a:latin typeface="+mn-lt"/>
              </a:rPr>
              <a:t>3</a:t>
            </a:r>
            <a:endParaRPr lang="en-US" sz="2400" dirty="0">
              <a:latin typeface="+mn-lt"/>
            </a:endParaRPr>
          </a:p>
        </p:txBody>
      </p:sp>
      <p:pic>
        <p:nvPicPr>
          <p:cNvPr id="233477" name="Picture 5"/>
          <p:cNvPicPr>
            <a:picLocks noChangeAspect="1" noChangeArrowheads="1"/>
          </p:cNvPicPr>
          <p:nvPr/>
        </p:nvPicPr>
        <p:blipFill>
          <a:blip r:embed="rId2" cstate="print"/>
          <a:srcRect/>
          <a:stretch>
            <a:fillRect/>
          </a:stretch>
        </p:blipFill>
        <p:spPr bwMode="auto">
          <a:xfrm>
            <a:off x="304800" y="1676400"/>
            <a:ext cx="3962400" cy="3962400"/>
          </a:xfrm>
          <a:prstGeom prst="rect">
            <a:avLst/>
          </a:prstGeom>
          <a:noFill/>
        </p:spPr>
      </p:pic>
      <p:pic>
        <p:nvPicPr>
          <p:cNvPr id="233478" name="Picture 6"/>
          <p:cNvPicPr>
            <a:picLocks noChangeAspect="1" noChangeArrowheads="1"/>
          </p:cNvPicPr>
          <p:nvPr/>
        </p:nvPicPr>
        <p:blipFill>
          <a:blip r:embed="rId3" cstate="print"/>
          <a:srcRect/>
          <a:stretch>
            <a:fillRect/>
          </a:stretch>
        </p:blipFill>
        <p:spPr bwMode="auto">
          <a:xfrm>
            <a:off x="4648200" y="2209800"/>
            <a:ext cx="4178300" cy="3021013"/>
          </a:xfrm>
          <a:prstGeom prst="rect">
            <a:avLst/>
          </a:prstGeom>
          <a:noFill/>
        </p:spPr>
      </p:pic>
      <p:sp>
        <p:nvSpPr>
          <p:cNvPr id="233479" name="Rectangle 7"/>
          <p:cNvSpPr>
            <a:spLocks noChangeArrowheads="1"/>
          </p:cNvSpPr>
          <p:nvPr/>
        </p:nvSpPr>
        <p:spPr bwMode="auto">
          <a:xfrm>
            <a:off x="381000" y="5638800"/>
            <a:ext cx="8077200" cy="609600"/>
          </a:xfrm>
          <a:prstGeom prst="rect">
            <a:avLst/>
          </a:prstGeom>
          <a:noFill/>
          <a:ln w="9525">
            <a:noFill/>
            <a:miter lim="800000"/>
            <a:headEnd/>
            <a:tailEnd/>
          </a:ln>
          <a:effectLst/>
        </p:spPr>
        <p:txBody>
          <a:bodyPr/>
          <a:lstStyle/>
          <a:p>
            <a:pPr marL="342900" indent="-342900">
              <a:lnSpc>
                <a:spcPct val="90000"/>
              </a:lnSpc>
              <a:spcBef>
                <a:spcPct val="20000"/>
              </a:spcBef>
              <a:buSzPct val="100000"/>
              <a:buFont typeface="Arial" pitchFamily="34" charset="0"/>
              <a:buChar char="•"/>
            </a:pPr>
            <a:r>
              <a:rPr lang="en-US" sz="2400" dirty="0">
                <a:latin typeface="+mn-lt"/>
              </a:rPr>
              <a:t>Assuming only one chosen plaintext pair</a:t>
            </a:r>
          </a:p>
        </p:txBody>
      </p:sp>
      <p:sp>
        <p:nvSpPr>
          <p:cNvPr id="9" name="TextBox 8"/>
          <p:cNvSpPr txBox="1"/>
          <p:nvPr/>
        </p:nvSpPr>
        <p:spPr>
          <a:xfrm>
            <a:off x="7062981" y="5943600"/>
            <a:ext cx="2081019" cy="253916"/>
          </a:xfrm>
          <a:prstGeom prst="rect">
            <a:avLst/>
          </a:prstGeom>
          <a:noFill/>
        </p:spPr>
        <p:txBody>
          <a:bodyPr wrap="none" rtlCol="0">
            <a:spAutoFit/>
          </a:bodyPr>
          <a:lstStyle/>
          <a:p>
            <a:r>
              <a:rPr lang="en-US" sz="1050" dirty="0" smtClean="0">
                <a:latin typeface="+mn-lt"/>
              </a:rPr>
              <a:t>Slide adapted from Mark Stamp</a:t>
            </a:r>
            <a:endParaRPr lang="en-US" sz="1050" dirty="0">
              <a:latin typeface="+mn-lt"/>
            </a:endParaRPr>
          </a:p>
        </p:txBody>
      </p:sp>
      <p:sp>
        <p:nvSpPr>
          <p:cNvPr id="10" name="Slide Number Placeholder 4"/>
          <p:cNvSpPr>
            <a:spLocks noGrp="1"/>
          </p:cNvSpPr>
          <p:nvPr>
            <p:ph type="sldNum" sz="quarter" idx="11"/>
          </p:nvPr>
        </p:nvSpPr>
        <p:spPr>
          <a:xfrm>
            <a:off x="6934200" y="6172200"/>
            <a:ext cx="1828800" cy="457200"/>
          </a:xfrm>
        </p:spPr>
        <p:txBody>
          <a:bodyPr/>
          <a:lstStyle/>
          <a:p>
            <a:pPr algn="r"/>
            <a:fld id="{3FD249A5-A20D-4E9C-B310-14D7DAF26C9B}" type="slidenum">
              <a:rPr lang="en-US" altLang="ko-KR"/>
              <a:pPr algn="r"/>
              <a:t>51</a:t>
            </a:fld>
            <a:endParaRPr lang="en-US" altLang="ko-KR" dirty="0"/>
          </a:p>
        </p:txBody>
      </p:sp>
      <p:sp>
        <p:nvSpPr>
          <p:cNvPr id="12" name="Date Placeholder 11"/>
          <p:cNvSpPr>
            <a:spLocks noGrp="1"/>
          </p:cNvSpPr>
          <p:nvPr>
            <p:ph type="dt" sz="half" idx="10"/>
          </p:nvPr>
        </p:nvSpPr>
        <p:spPr/>
        <p:txBody>
          <a:bodyPr/>
          <a:lstStyle/>
          <a:p>
            <a:pPr>
              <a:defRPr/>
            </a:pPr>
            <a:r>
              <a:rPr lang="en-US" smtClean="0"/>
              <a:t>JLM 20110204</a:t>
            </a: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685800" y="0"/>
            <a:ext cx="7772400" cy="762000"/>
          </a:xfrm>
        </p:spPr>
        <p:txBody>
          <a:bodyPr/>
          <a:lstStyle/>
          <a:p>
            <a:r>
              <a:rPr lang="en-US" sz="3600" dirty="0"/>
              <a:t>FEAL-4 Linear Attack</a:t>
            </a:r>
          </a:p>
        </p:txBody>
      </p:sp>
      <p:sp>
        <p:nvSpPr>
          <p:cNvPr id="237571" name="Rectangle 3"/>
          <p:cNvSpPr>
            <a:spLocks noGrp="1" noChangeArrowheads="1"/>
          </p:cNvSpPr>
          <p:nvPr>
            <p:ph type="body" idx="1"/>
          </p:nvPr>
        </p:nvSpPr>
        <p:spPr>
          <a:xfrm>
            <a:off x="76200" y="1066800"/>
            <a:ext cx="6248400" cy="4876800"/>
          </a:xfrm>
        </p:spPr>
        <p:txBody>
          <a:bodyPr/>
          <a:lstStyle/>
          <a:p>
            <a:r>
              <a:rPr lang="en-US" sz="1800" dirty="0" smtClean="0"/>
              <a:t>X </a:t>
            </a:r>
            <a:r>
              <a:rPr lang="en-US" sz="1800" dirty="0"/>
              <a:t>= </a:t>
            </a:r>
            <a:r>
              <a:rPr lang="en-US" sz="1800" dirty="0" smtClean="0"/>
              <a:t>X[0], …, X[31]), Y=F(X).  Notation: </a:t>
            </a:r>
            <a:r>
              <a:rPr lang="en-US" sz="1800" dirty="0" err="1" smtClean="0"/>
              <a:t>X[i,j</a:t>
            </a:r>
            <a:r>
              <a:rPr lang="en-US" sz="1800" dirty="0" smtClean="0"/>
              <a:t>]= </a:t>
            </a:r>
            <a:r>
              <a:rPr lang="en-US" sz="1800" dirty="0" err="1" smtClean="0"/>
              <a:t>X[i]</a:t>
            </a:r>
            <a:r>
              <a:rPr lang="en-US" sz="1800" dirty="0" err="1" smtClean="0">
                <a:sym typeface="Symbol" pitchFamily="18" charset="2"/>
              </a:rPr>
              <a:t></a:t>
            </a:r>
            <a:r>
              <a:rPr lang="en-US" sz="1800" dirty="0" err="1" smtClean="0"/>
              <a:t>X[j</a:t>
            </a:r>
            <a:r>
              <a:rPr lang="en-US" sz="1800" dirty="0" smtClean="0"/>
              <a:t>]</a:t>
            </a:r>
            <a:endParaRPr lang="en-US" sz="1800" dirty="0"/>
          </a:p>
          <a:p>
            <a:r>
              <a:rPr lang="en-US" sz="1800" dirty="0" smtClean="0"/>
              <a:t>(</a:t>
            </a:r>
            <a:r>
              <a:rPr lang="en-US" sz="1800" dirty="0" err="1" smtClean="0"/>
              <a:t>a</a:t>
            </a:r>
            <a:r>
              <a:rPr lang="en-US" sz="1800" dirty="0" err="1" smtClean="0">
                <a:sym typeface="Symbol" pitchFamily="18" charset="2"/>
              </a:rPr>
              <a:t></a:t>
            </a:r>
            <a:r>
              <a:rPr lang="en-US" sz="1800" dirty="0" err="1" smtClean="0"/>
              <a:t>b</a:t>
            </a:r>
            <a:r>
              <a:rPr lang="en-US" sz="1800" dirty="0" smtClean="0"/>
              <a:t>)[7] </a:t>
            </a:r>
            <a:r>
              <a:rPr lang="en-US" sz="1800" dirty="0"/>
              <a:t>= </a:t>
            </a:r>
            <a:r>
              <a:rPr lang="en-US" sz="1800" dirty="0" smtClean="0"/>
              <a:t>(</a:t>
            </a:r>
            <a:r>
              <a:rPr lang="en-US" sz="1800" dirty="0" err="1" smtClean="0"/>
              <a:t>a+b</a:t>
            </a:r>
            <a:r>
              <a:rPr lang="en-US" sz="1800" dirty="0" smtClean="0"/>
              <a:t>(mod </a:t>
            </a:r>
            <a:r>
              <a:rPr lang="en-US" sz="1800" dirty="0"/>
              <a:t>256</a:t>
            </a:r>
            <a:r>
              <a:rPr lang="en-US" sz="1800" dirty="0" smtClean="0"/>
              <a:t>))[7], so </a:t>
            </a:r>
            <a:endParaRPr lang="en-US" sz="1800" dirty="0"/>
          </a:p>
          <a:p>
            <a:r>
              <a:rPr lang="en-US" sz="1800" dirty="0" smtClean="0"/>
              <a:t>G</a:t>
            </a:r>
            <a:r>
              <a:rPr lang="en-US" sz="1800" baseline="-25000" dirty="0" smtClean="0"/>
              <a:t>0</a:t>
            </a:r>
            <a:r>
              <a:rPr lang="en-US" sz="1800" dirty="0" smtClean="0"/>
              <a:t>(</a:t>
            </a:r>
            <a:r>
              <a:rPr lang="en-US" sz="1800" dirty="0" err="1" smtClean="0"/>
              <a:t>a,b</a:t>
            </a:r>
            <a:r>
              <a:rPr lang="en-US" sz="1800" dirty="0" smtClean="0"/>
              <a:t>)[5] </a:t>
            </a:r>
            <a:r>
              <a:rPr lang="en-US" sz="1800" dirty="0"/>
              <a:t>= </a:t>
            </a:r>
            <a:r>
              <a:rPr lang="en-US" sz="1800" dirty="0" smtClean="0"/>
              <a:t>(</a:t>
            </a:r>
            <a:r>
              <a:rPr lang="en-US" sz="1800" dirty="0" err="1" smtClean="0"/>
              <a:t>a</a:t>
            </a:r>
            <a:r>
              <a:rPr lang="en-US" sz="1800" dirty="0" err="1" smtClean="0">
                <a:sym typeface="Symbol" pitchFamily="18" charset="2"/>
              </a:rPr>
              <a:t></a:t>
            </a:r>
            <a:r>
              <a:rPr lang="en-US" sz="1800" dirty="0" err="1" smtClean="0"/>
              <a:t>b</a:t>
            </a:r>
            <a:r>
              <a:rPr lang="en-US" sz="1800" dirty="0" smtClean="0"/>
              <a:t>)[7] </a:t>
            </a:r>
          </a:p>
          <a:p>
            <a:r>
              <a:rPr lang="en-US" sz="1800" dirty="0" smtClean="0"/>
              <a:t>(a</a:t>
            </a:r>
            <a:r>
              <a:rPr lang="en-US" sz="1800" dirty="0" smtClean="0">
                <a:sym typeface="Symbol" pitchFamily="18" charset="2"/>
              </a:rPr>
              <a:t></a:t>
            </a:r>
            <a:r>
              <a:rPr lang="en-US" sz="1800" dirty="0" smtClean="0"/>
              <a:t>b</a:t>
            </a:r>
            <a:r>
              <a:rPr lang="en-US" sz="1800" dirty="0" smtClean="0">
                <a:sym typeface="Symbol" pitchFamily="18" charset="2"/>
              </a:rPr>
              <a:t>1</a:t>
            </a:r>
            <a:r>
              <a:rPr lang="en-US" sz="1800" dirty="0" smtClean="0"/>
              <a:t>)[7] = (a+b+1(mod 256))[7], so </a:t>
            </a:r>
          </a:p>
          <a:p>
            <a:r>
              <a:rPr lang="en-US" sz="1800" dirty="0" smtClean="0"/>
              <a:t>G</a:t>
            </a:r>
            <a:r>
              <a:rPr lang="en-US" sz="1800" baseline="-25000" dirty="0" smtClean="0"/>
              <a:t>1</a:t>
            </a:r>
            <a:r>
              <a:rPr lang="en-US" sz="1800" dirty="0" smtClean="0"/>
              <a:t>(a,b)[5] </a:t>
            </a:r>
            <a:r>
              <a:rPr lang="en-US" sz="1800" dirty="0"/>
              <a:t>= </a:t>
            </a:r>
            <a:r>
              <a:rPr lang="en-US" sz="1800" dirty="0" smtClean="0"/>
              <a:t>(a</a:t>
            </a:r>
            <a:r>
              <a:rPr lang="en-US" sz="1800" dirty="0" smtClean="0">
                <a:sym typeface="Symbol" pitchFamily="18" charset="2"/>
              </a:rPr>
              <a:t></a:t>
            </a:r>
            <a:r>
              <a:rPr lang="en-US" sz="1800" dirty="0" smtClean="0"/>
              <a:t>b</a:t>
            </a:r>
            <a:r>
              <a:rPr lang="en-US" sz="1800" dirty="0" smtClean="0">
                <a:sym typeface="Symbol" pitchFamily="18" charset="2"/>
              </a:rPr>
              <a:t>1)[7]</a:t>
            </a:r>
          </a:p>
          <a:p>
            <a:r>
              <a:rPr lang="en-US" sz="1800" dirty="0" smtClean="0">
                <a:sym typeface="Symbol" pitchFamily="18" charset="2"/>
              </a:rPr>
              <a:t>Since </a:t>
            </a:r>
            <a:r>
              <a:rPr lang="en-US" sz="1800" dirty="0" smtClean="0"/>
              <a:t>y</a:t>
            </a:r>
            <a:r>
              <a:rPr lang="en-US" sz="1800" baseline="-25000" dirty="0" smtClean="0"/>
              <a:t>1</a:t>
            </a:r>
            <a:r>
              <a:rPr lang="en-US" sz="1800" dirty="0" smtClean="0"/>
              <a:t>= G</a:t>
            </a:r>
            <a:r>
              <a:rPr lang="en-US" sz="1800" baseline="-25000" dirty="0" smtClean="0"/>
              <a:t>1</a:t>
            </a:r>
            <a:r>
              <a:rPr lang="en-US" sz="1800" dirty="0" smtClean="0"/>
              <a:t>(x</a:t>
            </a:r>
            <a:r>
              <a:rPr lang="en-US" sz="1800" baseline="-25000" dirty="0" smtClean="0"/>
              <a:t>0</a:t>
            </a:r>
            <a:r>
              <a:rPr lang="en-US" sz="1800" dirty="0" smtClean="0">
                <a:sym typeface="Symbol" pitchFamily="18" charset="2"/>
              </a:rPr>
              <a:t></a:t>
            </a:r>
            <a:r>
              <a:rPr lang="en-US" sz="1800" dirty="0" smtClean="0"/>
              <a:t>x</a:t>
            </a:r>
            <a:r>
              <a:rPr lang="en-US" sz="1800" baseline="-25000" dirty="0" smtClean="0"/>
              <a:t>1</a:t>
            </a:r>
            <a:r>
              <a:rPr lang="en-US" sz="1800" dirty="0" smtClean="0"/>
              <a:t>, x</a:t>
            </a:r>
            <a:r>
              <a:rPr lang="en-US" sz="1800" baseline="-25000" dirty="0" smtClean="0"/>
              <a:t>2</a:t>
            </a:r>
            <a:r>
              <a:rPr lang="en-US" sz="1800" dirty="0" smtClean="0">
                <a:sym typeface="Symbol" pitchFamily="18" charset="2"/>
              </a:rPr>
              <a:t></a:t>
            </a:r>
            <a:r>
              <a:rPr lang="en-US" sz="1800" dirty="0" smtClean="0"/>
              <a:t>x</a:t>
            </a:r>
            <a:r>
              <a:rPr lang="en-US" sz="1800" baseline="-25000" dirty="0" smtClean="0"/>
              <a:t>3</a:t>
            </a:r>
            <a:r>
              <a:rPr lang="en-US" sz="1800" dirty="0" smtClean="0"/>
              <a:t>),</a:t>
            </a:r>
            <a:endParaRPr lang="en-US" sz="1800" dirty="0" smtClean="0">
              <a:sym typeface="Symbol" pitchFamily="18" charset="2"/>
            </a:endParaRPr>
          </a:p>
          <a:p>
            <a:r>
              <a:rPr lang="en-US" sz="1800" dirty="0" smtClean="0">
                <a:sym typeface="Symbol" pitchFamily="18" charset="2"/>
              </a:rPr>
              <a:t>Y[13]=y</a:t>
            </a:r>
            <a:r>
              <a:rPr lang="en-US" sz="1800" baseline="-25000" dirty="0" smtClean="0">
                <a:sym typeface="Symbol" pitchFamily="18" charset="2"/>
              </a:rPr>
              <a:t>1</a:t>
            </a:r>
            <a:r>
              <a:rPr lang="en-US" sz="1800" dirty="0" smtClean="0">
                <a:sym typeface="Symbol" pitchFamily="18" charset="2"/>
              </a:rPr>
              <a:t>[5]=x</a:t>
            </a:r>
            <a:r>
              <a:rPr lang="en-US" sz="1800" baseline="-25000" dirty="0" smtClean="0">
                <a:sym typeface="Symbol" pitchFamily="18" charset="2"/>
              </a:rPr>
              <a:t>0</a:t>
            </a:r>
            <a:r>
              <a:rPr lang="en-US" sz="1800" dirty="0" smtClean="0">
                <a:sym typeface="Symbol" pitchFamily="18" charset="2"/>
              </a:rPr>
              <a:t>[7]x</a:t>
            </a:r>
            <a:r>
              <a:rPr lang="en-US" sz="1800" baseline="-25000" dirty="0" smtClean="0">
                <a:sym typeface="Symbol" pitchFamily="18" charset="2"/>
              </a:rPr>
              <a:t>1</a:t>
            </a:r>
            <a:r>
              <a:rPr lang="en-US" sz="1800" dirty="0" smtClean="0">
                <a:sym typeface="Symbol" pitchFamily="18" charset="2"/>
              </a:rPr>
              <a:t>[7]x</a:t>
            </a:r>
            <a:r>
              <a:rPr lang="en-US" sz="1800" baseline="-25000" dirty="0" smtClean="0">
                <a:sym typeface="Symbol" pitchFamily="18" charset="2"/>
              </a:rPr>
              <a:t>2</a:t>
            </a:r>
            <a:r>
              <a:rPr lang="en-US" sz="1800" dirty="0" smtClean="0">
                <a:sym typeface="Symbol" pitchFamily="18" charset="2"/>
              </a:rPr>
              <a:t>[7]x</a:t>
            </a:r>
            <a:r>
              <a:rPr lang="en-US" sz="1800" baseline="-25000" dirty="0" smtClean="0">
                <a:sym typeface="Symbol" pitchFamily="18" charset="2"/>
              </a:rPr>
              <a:t>3</a:t>
            </a:r>
            <a:r>
              <a:rPr lang="en-US" sz="1800" dirty="0" smtClean="0">
                <a:sym typeface="Symbol" pitchFamily="18" charset="2"/>
              </a:rPr>
              <a:t>[7]1=X[7,15,23,31]1</a:t>
            </a:r>
          </a:p>
          <a:p>
            <a:pPr marL="342900" lvl="1" indent="-342900">
              <a:buFontTx/>
              <a:buChar char="•"/>
            </a:pPr>
            <a:r>
              <a:rPr lang="en-US" sz="1800" dirty="0" smtClean="0">
                <a:sym typeface="Symbol" pitchFamily="18" charset="2"/>
              </a:rPr>
              <a:t>Since </a:t>
            </a:r>
            <a:r>
              <a:rPr lang="en-US" sz="1800" dirty="0" smtClean="0"/>
              <a:t>y</a:t>
            </a:r>
            <a:r>
              <a:rPr lang="en-US" sz="1800" baseline="-25000" dirty="0" smtClean="0"/>
              <a:t>0</a:t>
            </a:r>
            <a:r>
              <a:rPr lang="en-US" sz="1800" dirty="0" smtClean="0"/>
              <a:t>=G</a:t>
            </a:r>
            <a:r>
              <a:rPr lang="en-US" sz="1800" baseline="-25000" dirty="0" smtClean="0"/>
              <a:t>0</a:t>
            </a:r>
            <a:r>
              <a:rPr lang="en-US" sz="1800" dirty="0" smtClean="0"/>
              <a:t>(x</a:t>
            </a:r>
            <a:r>
              <a:rPr lang="en-US" sz="1800" baseline="-25000" dirty="0" smtClean="0"/>
              <a:t>0</a:t>
            </a:r>
            <a:r>
              <a:rPr lang="en-US" sz="1800" dirty="0" smtClean="0"/>
              <a:t>, y</a:t>
            </a:r>
            <a:r>
              <a:rPr lang="en-US" sz="1800" baseline="-25000" dirty="0" smtClean="0"/>
              <a:t>1</a:t>
            </a:r>
            <a:r>
              <a:rPr lang="en-US" sz="1800" dirty="0" smtClean="0"/>
              <a:t>),</a:t>
            </a:r>
            <a:r>
              <a:rPr lang="en-US" sz="1800" dirty="0" smtClean="0">
                <a:sym typeface="Symbol" pitchFamily="18" charset="2"/>
              </a:rPr>
              <a:t> Y[5]=y</a:t>
            </a:r>
            <a:r>
              <a:rPr lang="en-US" sz="1800" baseline="-25000" dirty="0" smtClean="0">
                <a:sym typeface="Symbol" pitchFamily="18" charset="2"/>
              </a:rPr>
              <a:t>0</a:t>
            </a:r>
            <a:r>
              <a:rPr lang="en-US" sz="1800" dirty="0" smtClean="0">
                <a:sym typeface="Symbol" pitchFamily="18" charset="2"/>
              </a:rPr>
              <a:t>[5]=y</a:t>
            </a:r>
            <a:r>
              <a:rPr lang="en-US" sz="1800" baseline="-25000" dirty="0" smtClean="0">
                <a:sym typeface="Symbol" pitchFamily="18" charset="2"/>
              </a:rPr>
              <a:t>1</a:t>
            </a:r>
            <a:r>
              <a:rPr lang="en-US" sz="1800" dirty="0" smtClean="0">
                <a:sym typeface="Symbol" pitchFamily="18" charset="2"/>
              </a:rPr>
              <a:t>[7]x</a:t>
            </a:r>
            <a:r>
              <a:rPr lang="en-US" sz="1800" baseline="-25000" dirty="0" smtClean="0">
                <a:sym typeface="Symbol" pitchFamily="18" charset="2"/>
              </a:rPr>
              <a:t>0</a:t>
            </a:r>
            <a:r>
              <a:rPr lang="en-US" sz="1800" dirty="0" smtClean="0">
                <a:sym typeface="Symbol" pitchFamily="18" charset="2"/>
              </a:rPr>
              <a:t>[7] =Y[15]X[7]</a:t>
            </a:r>
          </a:p>
          <a:p>
            <a:pPr marL="342900" lvl="1" indent="-342900">
              <a:buFontTx/>
              <a:buChar char="•"/>
            </a:pPr>
            <a:r>
              <a:rPr lang="en-US" sz="1800" dirty="0" smtClean="0">
                <a:sym typeface="Symbol" pitchFamily="18" charset="2"/>
              </a:rPr>
              <a:t>Since </a:t>
            </a:r>
            <a:r>
              <a:rPr lang="en-US" sz="1800" dirty="0" smtClean="0"/>
              <a:t>y</a:t>
            </a:r>
            <a:r>
              <a:rPr lang="en-US" sz="1800" baseline="-25000" dirty="0" smtClean="0"/>
              <a:t>2</a:t>
            </a:r>
            <a:r>
              <a:rPr lang="en-US" sz="1800" dirty="0" smtClean="0"/>
              <a:t>=G</a:t>
            </a:r>
            <a:r>
              <a:rPr lang="en-US" sz="1800" baseline="-25000" dirty="0" smtClean="0"/>
              <a:t>0</a:t>
            </a:r>
            <a:r>
              <a:rPr lang="en-US" sz="1800" dirty="0" smtClean="0"/>
              <a:t>(y</a:t>
            </a:r>
            <a:r>
              <a:rPr lang="en-US" sz="1800" baseline="-25000" dirty="0" smtClean="0"/>
              <a:t>1</a:t>
            </a:r>
            <a:r>
              <a:rPr lang="en-US" sz="1800" dirty="0" smtClean="0"/>
              <a:t>, x</a:t>
            </a:r>
            <a:r>
              <a:rPr lang="en-US" sz="1800" baseline="-25000" dirty="0" smtClean="0"/>
              <a:t>2</a:t>
            </a:r>
            <a:r>
              <a:rPr lang="en-US" sz="1800" dirty="0" smtClean="0">
                <a:sym typeface="Symbol" pitchFamily="18" charset="2"/>
              </a:rPr>
              <a:t></a:t>
            </a:r>
            <a:r>
              <a:rPr lang="en-US" sz="1800" dirty="0" smtClean="0"/>
              <a:t>x</a:t>
            </a:r>
            <a:r>
              <a:rPr lang="en-US" sz="1800" baseline="-25000" dirty="0" smtClean="0"/>
              <a:t>3</a:t>
            </a:r>
            <a:r>
              <a:rPr lang="en-US" sz="1800" dirty="0" smtClean="0"/>
              <a:t>),</a:t>
            </a:r>
            <a:r>
              <a:rPr lang="en-US" sz="1800" dirty="0" smtClean="0">
                <a:sym typeface="Symbol" pitchFamily="18" charset="2"/>
              </a:rPr>
              <a:t> </a:t>
            </a:r>
          </a:p>
          <a:p>
            <a:pPr marL="342900" lvl="1" indent="-342900">
              <a:buNone/>
            </a:pPr>
            <a:r>
              <a:rPr lang="en-US" sz="1800" dirty="0" smtClean="0">
                <a:sym typeface="Symbol" pitchFamily="18" charset="2"/>
              </a:rPr>
              <a:t>	    Y[21]=y</a:t>
            </a:r>
            <a:r>
              <a:rPr lang="en-US" sz="1800" baseline="-25000" dirty="0" smtClean="0">
                <a:sym typeface="Symbol" pitchFamily="18" charset="2"/>
              </a:rPr>
              <a:t>2</a:t>
            </a:r>
            <a:r>
              <a:rPr lang="en-US" sz="1800" dirty="0" smtClean="0">
                <a:sym typeface="Symbol" pitchFamily="18" charset="2"/>
              </a:rPr>
              <a:t>[5]=y</a:t>
            </a:r>
            <a:r>
              <a:rPr lang="en-US" sz="1800" baseline="-25000" dirty="0" smtClean="0">
                <a:sym typeface="Symbol" pitchFamily="18" charset="2"/>
              </a:rPr>
              <a:t>1</a:t>
            </a:r>
            <a:r>
              <a:rPr lang="en-US" sz="1800" dirty="0" smtClean="0">
                <a:sym typeface="Symbol" pitchFamily="18" charset="2"/>
              </a:rPr>
              <a:t>[7]x</a:t>
            </a:r>
            <a:r>
              <a:rPr lang="en-US" sz="1800" baseline="-25000" dirty="0" smtClean="0">
                <a:sym typeface="Symbol" pitchFamily="18" charset="2"/>
              </a:rPr>
              <a:t>2</a:t>
            </a:r>
            <a:r>
              <a:rPr lang="en-US" sz="1800" dirty="0" smtClean="0">
                <a:sym typeface="Symbol" pitchFamily="18" charset="2"/>
              </a:rPr>
              <a:t>[7]x</a:t>
            </a:r>
            <a:r>
              <a:rPr lang="en-US" sz="1800" baseline="-25000" dirty="0" smtClean="0">
                <a:sym typeface="Symbol" pitchFamily="18" charset="2"/>
              </a:rPr>
              <a:t>3</a:t>
            </a:r>
            <a:r>
              <a:rPr lang="en-US" sz="1800" dirty="0" smtClean="0">
                <a:sym typeface="Symbol" pitchFamily="18" charset="2"/>
              </a:rPr>
              <a:t>[7] = Y[15]X[23,31]</a:t>
            </a:r>
          </a:p>
          <a:p>
            <a:pPr marL="342900" lvl="1" indent="-342900">
              <a:buFontTx/>
              <a:buChar char="•"/>
            </a:pPr>
            <a:r>
              <a:rPr lang="en-US" sz="1800" dirty="0" smtClean="0">
                <a:sym typeface="Symbol" pitchFamily="18" charset="2"/>
              </a:rPr>
              <a:t>Since </a:t>
            </a:r>
            <a:r>
              <a:rPr lang="en-US" sz="1800" dirty="0" smtClean="0"/>
              <a:t>y</a:t>
            </a:r>
            <a:r>
              <a:rPr lang="en-US" sz="1800" baseline="-25000" dirty="0" smtClean="0"/>
              <a:t>3</a:t>
            </a:r>
            <a:r>
              <a:rPr lang="en-US" sz="1800" dirty="0" smtClean="0"/>
              <a:t>=G</a:t>
            </a:r>
            <a:r>
              <a:rPr lang="en-US" sz="1800" baseline="-25000" dirty="0" smtClean="0"/>
              <a:t>1</a:t>
            </a:r>
            <a:r>
              <a:rPr lang="en-US" sz="1800" dirty="0" smtClean="0"/>
              <a:t>(y</a:t>
            </a:r>
            <a:r>
              <a:rPr lang="en-US" sz="1800" baseline="-25000" dirty="0" smtClean="0"/>
              <a:t>2</a:t>
            </a:r>
            <a:r>
              <a:rPr lang="en-US" sz="1800" dirty="0" smtClean="0"/>
              <a:t>,x</a:t>
            </a:r>
            <a:r>
              <a:rPr lang="en-US" sz="1800" baseline="-25000" dirty="0" smtClean="0"/>
              <a:t>3</a:t>
            </a:r>
            <a:r>
              <a:rPr lang="en-US" sz="1800" dirty="0" smtClean="0"/>
              <a:t>),</a:t>
            </a:r>
            <a:r>
              <a:rPr lang="en-US" sz="1800" dirty="0" smtClean="0">
                <a:sym typeface="Symbol" pitchFamily="18" charset="2"/>
              </a:rPr>
              <a:t> </a:t>
            </a:r>
          </a:p>
          <a:p>
            <a:pPr marL="342900" lvl="1" indent="-342900">
              <a:buNone/>
            </a:pPr>
            <a:r>
              <a:rPr lang="en-US" sz="1800" dirty="0" smtClean="0">
                <a:sym typeface="Symbol" pitchFamily="18" charset="2"/>
              </a:rPr>
              <a:t>	    Y[29]=y</a:t>
            </a:r>
            <a:r>
              <a:rPr lang="en-US" sz="1800" baseline="-25000" dirty="0" smtClean="0">
                <a:sym typeface="Symbol" pitchFamily="18" charset="2"/>
              </a:rPr>
              <a:t>3</a:t>
            </a:r>
            <a:r>
              <a:rPr lang="en-US" sz="1800" dirty="0" smtClean="0">
                <a:sym typeface="Symbol" pitchFamily="18" charset="2"/>
              </a:rPr>
              <a:t>[5]=y</a:t>
            </a:r>
            <a:r>
              <a:rPr lang="en-US" sz="1800" baseline="-25000" dirty="0" smtClean="0">
                <a:sym typeface="Symbol" pitchFamily="18" charset="2"/>
              </a:rPr>
              <a:t>2</a:t>
            </a:r>
            <a:r>
              <a:rPr lang="en-US" sz="1800" dirty="0" smtClean="0">
                <a:sym typeface="Symbol" pitchFamily="18" charset="2"/>
              </a:rPr>
              <a:t>[7]x</a:t>
            </a:r>
            <a:r>
              <a:rPr lang="en-US" sz="1800" baseline="-25000" dirty="0" smtClean="0">
                <a:sym typeface="Symbol" pitchFamily="18" charset="2"/>
              </a:rPr>
              <a:t>3</a:t>
            </a:r>
            <a:r>
              <a:rPr lang="en-US" sz="1800" dirty="0" smtClean="0">
                <a:sym typeface="Symbol" pitchFamily="18" charset="2"/>
              </a:rPr>
              <a:t>[7]1= Y[23]X[31]1</a:t>
            </a:r>
          </a:p>
          <a:p>
            <a:pPr marL="342900" lvl="1" indent="-342900">
              <a:buFontTx/>
              <a:buChar char="•"/>
            </a:pPr>
            <a:endParaRPr lang="en-US" sz="1800" dirty="0" smtClean="0">
              <a:sym typeface="Symbol" pitchFamily="18" charset="2"/>
            </a:endParaRPr>
          </a:p>
          <a:p>
            <a:pPr marL="342900" lvl="1" indent="-342900">
              <a:buFontTx/>
              <a:buChar char="•"/>
            </a:pPr>
            <a:endParaRPr lang="en-US" sz="1800" dirty="0" smtClean="0">
              <a:sym typeface="Symbol" pitchFamily="18" charset="2"/>
            </a:endParaRPr>
          </a:p>
          <a:p>
            <a:endParaRPr lang="en-US" sz="1800" dirty="0" smtClean="0">
              <a:sym typeface="Symbol" pitchFamily="18" charset="2"/>
            </a:endParaRPr>
          </a:p>
          <a:p>
            <a:pPr>
              <a:buNone/>
            </a:pPr>
            <a:endParaRPr lang="en-US" sz="2000" dirty="0" smtClean="0">
              <a:sym typeface="Symbol" pitchFamily="18" charset="2"/>
            </a:endParaRPr>
          </a:p>
          <a:p>
            <a:pPr>
              <a:buNone/>
            </a:pPr>
            <a:endParaRPr lang="en-US" sz="2000" dirty="0">
              <a:latin typeface="Times-Roman" charset="0"/>
              <a:sym typeface="Symbol" pitchFamily="18" charset="2"/>
            </a:endParaRPr>
          </a:p>
        </p:txBody>
      </p:sp>
      <p:sp>
        <p:nvSpPr>
          <p:cNvPr id="6" name="Slide Number Placeholder 4"/>
          <p:cNvSpPr>
            <a:spLocks noGrp="1"/>
          </p:cNvSpPr>
          <p:nvPr>
            <p:ph type="sldNum" sz="quarter" idx="11"/>
          </p:nvPr>
        </p:nvSpPr>
        <p:spPr>
          <a:xfrm>
            <a:off x="6934200" y="6172200"/>
            <a:ext cx="1828800" cy="457200"/>
          </a:xfrm>
        </p:spPr>
        <p:txBody>
          <a:bodyPr/>
          <a:lstStyle/>
          <a:p>
            <a:pPr algn="r"/>
            <a:fld id="{3FD249A5-A20D-4E9C-B310-14D7DAF26C9B}" type="slidenum">
              <a:rPr lang="en-US" altLang="ko-KR"/>
              <a:pPr algn="r"/>
              <a:t>52</a:t>
            </a:fld>
            <a:endParaRPr lang="en-US" altLang="ko-KR" dirty="0"/>
          </a:p>
        </p:txBody>
      </p:sp>
      <p:sp>
        <p:nvSpPr>
          <p:cNvPr id="29" name="Date Placeholder 28"/>
          <p:cNvSpPr>
            <a:spLocks noGrp="1"/>
          </p:cNvSpPr>
          <p:nvPr>
            <p:ph type="dt" sz="half" idx="10"/>
          </p:nvPr>
        </p:nvSpPr>
        <p:spPr/>
        <p:txBody>
          <a:bodyPr/>
          <a:lstStyle/>
          <a:p>
            <a:pPr>
              <a:defRPr/>
            </a:pPr>
            <a:r>
              <a:rPr lang="en-US" smtClean="0"/>
              <a:t>JLM 20110204</a:t>
            </a:r>
            <a:endParaRPr lang="en-US"/>
          </a:p>
        </p:txBody>
      </p:sp>
      <p:pic>
        <p:nvPicPr>
          <p:cNvPr id="30" name="Picture 5" descr="slide0008_image002"/>
          <p:cNvPicPr>
            <a:picLocks noChangeAspect="1" noChangeArrowheads="1"/>
          </p:cNvPicPr>
          <p:nvPr/>
        </p:nvPicPr>
        <p:blipFill>
          <a:blip r:embed="rId2" cstate="print"/>
          <a:srcRect/>
          <a:stretch>
            <a:fillRect/>
          </a:stretch>
        </p:blipFill>
        <p:spPr bwMode="auto">
          <a:xfrm>
            <a:off x="6248400" y="2209800"/>
            <a:ext cx="2819400" cy="2819400"/>
          </a:xfrm>
          <a:prstGeom prst="rect">
            <a:avLst/>
          </a:prstGeom>
          <a:noFill/>
        </p:spPr>
      </p:pic>
      <p:sp>
        <p:nvSpPr>
          <p:cNvPr id="31" name="TextBox 30"/>
          <p:cNvSpPr txBox="1"/>
          <p:nvPr/>
        </p:nvSpPr>
        <p:spPr>
          <a:xfrm>
            <a:off x="5867400" y="5543490"/>
            <a:ext cx="381000" cy="400110"/>
          </a:xfrm>
          <a:prstGeom prst="rect">
            <a:avLst/>
          </a:prstGeom>
          <a:noFill/>
        </p:spPr>
        <p:txBody>
          <a:bodyPr wrap="square" rtlCol="0">
            <a:spAutoFit/>
          </a:bodyPr>
          <a:lstStyle/>
          <a:p>
            <a:r>
              <a:rPr lang="en-US" sz="2000" dirty="0" smtClean="0">
                <a:latin typeface="+mn-lt"/>
              </a:rPr>
              <a:t>Y</a:t>
            </a:r>
            <a:endParaRPr lang="en-US" sz="2000" dirty="0">
              <a:latin typeface="+mn-lt"/>
            </a:endParaRPr>
          </a:p>
        </p:txBody>
      </p:sp>
      <p:sp>
        <p:nvSpPr>
          <p:cNvPr id="32" name="TextBox 31"/>
          <p:cNvSpPr txBox="1"/>
          <p:nvPr/>
        </p:nvSpPr>
        <p:spPr>
          <a:xfrm>
            <a:off x="8305800" y="5543490"/>
            <a:ext cx="381000" cy="400110"/>
          </a:xfrm>
          <a:prstGeom prst="rect">
            <a:avLst/>
          </a:prstGeom>
          <a:noFill/>
        </p:spPr>
        <p:txBody>
          <a:bodyPr wrap="square" rtlCol="0">
            <a:spAutoFit/>
          </a:bodyPr>
          <a:lstStyle/>
          <a:p>
            <a:r>
              <a:rPr lang="en-US" sz="2000" dirty="0" smtClean="0">
                <a:latin typeface="+mn-lt"/>
              </a:rPr>
              <a:t>X</a:t>
            </a:r>
            <a:endParaRPr lang="en-US" sz="2000" dirty="0">
              <a:latin typeface="+mn-lt"/>
            </a:endParaRPr>
          </a:p>
        </p:txBody>
      </p:sp>
      <p:sp>
        <p:nvSpPr>
          <p:cNvPr id="33" name="TextBox 32"/>
          <p:cNvSpPr txBox="1"/>
          <p:nvPr/>
        </p:nvSpPr>
        <p:spPr>
          <a:xfrm>
            <a:off x="6019800" y="886361"/>
            <a:ext cx="2971800" cy="1323439"/>
          </a:xfrm>
          <a:prstGeom prst="rect">
            <a:avLst/>
          </a:prstGeom>
          <a:noFill/>
        </p:spPr>
        <p:txBody>
          <a:bodyPr wrap="square" rtlCol="0">
            <a:spAutoFit/>
          </a:bodyPr>
          <a:lstStyle/>
          <a:p>
            <a:pPr lvl="0"/>
            <a:r>
              <a:rPr lang="en-US" sz="2000" dirty="0" smtClean="0">
                <a:solidFill>
                  <a:srgbClr val="000000"/>
                </a:solidFill>
                <a:latin typeface="Arial"/>
              </a:rPr>
              <a:t>Y=F(X)</a:t>
            </a:r>
          </a:p>
          <a:p>
            <a:pPr lvl="1">
              <a:buFont typeface="Arial" pitchFamily="34" charset="0"/>
              <a:buChar char="•"/>
            </a:pPr>
            <a:r>
              <a:rPr lang="en-US" sz="2000" dirty="0" smtClean="0">
                <a:latin typeface="+mn-lt"/>
              </a:rPr>
              <a:t>  Y=(y</a:t>
            </a:r>
            <a:r>
              <a:rPr lang="en-US" sz="2000" baseline="-25000" dirty="0" smtClean="0">
                <a:latin typeface="+mn-lt"/>
              </a:rPr>
              <a:t>0</a:t>
            </a:r>
            <a:r>
              <a:rPr lang="en-US" sz="2000" dirty="0" smtClean="0">
                <a:latin typeface="+mn-lt"/>
              </a:rPr>
              <a:t>,</a:t>
            </a:r>
            <a:r>
              <a:rPr lang="en-US" sz="2000" dirty="0" smtClean="0">
                <a:solidFill>
                  <a:srgbClr val="000000"/>
                </a:solidFill>
                <a:latin typeface="Arial"/>
              </a:rPr>
              <a:t> y</a:t>
            </a:r>
            <a:r>
              <a:rPr lang="en-US" sz="2000" baseline="-25000" dirty="0" smtClean="0">
                <a:solidFill>
                  <a:srgbClr val="000000"/>
                </a:solidFill>
                <a:latin typeface="Arial"/>
              </a:rPr>
              <a:t>1</a:t>
            </a:r>
            <a:r>
              <a:rPr lang="en-US" sz="2000" dirty="0" smtClean="0">
                <a:solidFill>
                  <a:srgbClr val="000000"/>
                </a:solidFill>
                <a:latin typeface="Arial"/>
              </a:rPr>
              <a:t>, y</a:t>
            </a:r>
            <a:r>
              <a:rPr lang="en-US" sz="2000" baseline="-25000" dirty="0" smtClean="0">
                <a:solidFill>
                  <a:srgbClr val="000000"/>
                </a:solidFill>
                <a:latin typeface="Arial"/>
              </a:rPr>
              <a:t>2</a:t>
            </a:r>
            <a:r>
              <a:rPr lang="en-US" sz="2000" dirty="0" smtClean="0">
                <a:solidFill>
                  <a:srgbClr val="000000"/>
                </a:solidFill>
                <a:latin typeface="Arial"/>
              </a:rPr>
              <a:t>, y</a:t>
            </a:r>
            <a:r>
              <a:rPr lang="en-US" sz="2000" baseline="-25000" dirty="0" smtClean="0">
                <a:solidFill>
                  <a:srgbClr val="000000"/>
                </a:solidFill>
                <a:latin typeface="Arial"/>
              </a:rPr>
              <a:t>3</a:t>
            </a:r>
            <a:r>
              <a:rPr lang="en-US" sz="2000" dirty="0" smtClean="0">
                <a:solidFill>
                  <a:srgbClr val="000000"/>
                </a:solidFill>
                <a:latin typeface="Arial"/>
              </a:rPr>
              <a:t>)</a:t>
            </a:r>
          </a:p>
          <a:p>
            <a:pPr lvl="1">
              <a:buFont typeface="Arial" pitchFamily="34" charset="0"/>
              <a:buChar char="•"/>
            </a:pPr>
            <a:r>
              <a:rPr lang="en-US" sz="2000" dirty="0" smtClean="0">
                <a:latin typeface="+mn-lt"/>
              </a:rPr>
              <a:t>  X=(x</a:t>
            </a:r>
            <a:r>
              <a:rPr lang="en-US" sz="2000" baseline="-25000" dirty="0" smtClean="0">
                <a:latin typeface="+mn-lt"/>
              </a:rPr>
              <a:t>0</a:t>
            </a:r>
            <a:r>
              <a:rPr lang="en-US" sz="2000" dirty="0" smtClean="0">
                <a:latin typeface="+mn-lt"/>
              </a:rPr>
              <a:t>,</a:t>
            </a:r>
            <a:r>
              <a:rPr lang="en-US" sz="2000" dirty="0" smtClean="0">
                <a:solidFill>
                  <a:srgbClr val="000000"/>
                </a:solidFill>
                <a:latin typeface="+mn-lt"/>
              </a:rPr>
              <a:t> </a:t>
            </a:r>
            <a:r>
              <a:rPr lang="en-US" sz="2000" dirty="0" smtClean="0">
                <a:solidFill>
                  <a:srgbClr val="000000"/>
                </a:solidFill>
                <a:latin typeface="Arial"/>
              </a:rPr>
              <a:t>x</a:t>
            </a:r>
            <a:r>
              <a:rPr lang="en-US" sz="2000" baseline="-25000" dirty="0" smtClean="0">
                <a:solidFill>
                  <a:srgbClr val="000000"/>
                </a:solidFill>
                <a:latin typeface="Arial"/>
              </a:rPr>
              <a:t>1</a:t>
            </a:r>
            <a:r>
              <a:rPr lang="en-US" sz="2000" dirty="0" smtClean="0">
                <a:solidFill>
                  <a:srgbClr val="000000"/>
                </a:solidFill>
                <a:latin typeface="Arial"/>
              </a:rPr>
              <a:t>, x</a:t>
            </a:r>
            <a:r>
              <a:rPr lang="en-US" sz="2000" baseline="-25000" dirty="0" smtClean="0">
                <a:solidFill>
                  <a:srgbClr val="000000"/>
                </a:solidFill>
                <a:latin typeface="Arial"/>
              </a:rPr>
              <a:t>2</a:t>
            </a:r>
            <a:r>
              <a:rPr lang="en-US" sz="2000" dirty="0" smtClean="0">
                <a:solidFill>
                  <a:srgbClr val="000000"/>
                </a:solidFill>
                <a:latin typeface="Arial"/>
              </a:rPr>
              <a:t>, x</a:t>
            </a:r>
            <a:r>
              <a:rPr lang="en-US" sz="2000" baseline="-25000" dirty="0" smtClean="0">
                <a:solidFill>
                  <a:srgbClr val="000000"/>
                </a:solidFill>
                <a:latin typeface="Arial"/>
              </a:rPr>
              <a:t>3</a:t>
            </a:r>
            <a:r>
              <a:rPr lang="en-US" sz="2000" dirty="0" smtClean="0">
                <a:solidFill>
                  <a:srgbClr val="000000"/>
                </a:solidFill>
                <a:latin typeface="Arial"/>
              </a:rPr>
              <a:t>)</a:t>
            </a:r>
            <a:endParaRPr lang="en-US" sz="2000" dirty="0" smtClean="0"/>
          </a:p>
          <a:p>
            <a:endParaRPr lang="en-US" sz="2000" dirty="0" smtClean="0">
              <a:latin typeface="+mn-lt"/>
            </a:endParaRPr>
          </a:p>
        </p:txBody>
      </p:sp>
      <p:sp>
        <p:nvSpPr>
          <p:cNvPr id="35" name="Rectangle 34"/>
          <p:cNvSpPr/>
          <p:nvPr/>
        </p:nvSpPr>
        <p:spPr bwMode="auto">
          <a:xfrm>
            <a:off x="6858000" y="5486400"/>
            <a:ext cx="838200" cy="609600"/>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ourier New" pitchFamily="49" charset="0"/>
            </a:endParaRPr>
          </a:p>
        </p:txBody>
      </p:sp>
      <p:sp>
        <p:nvSpPr>
          <p:cNvPr id="36" name="TextBox 35"/>
          <p:cNvSpPr txBox="1"/>
          <p:nvPr/>
        </p:nvSpPr>
        <p:spPr>
          <a:xfrm>
            <a:off x="7086600" y="5562600"/>
            <a:ext cx="381000" cy="400110"/>
          </a:xfrm>
          <a:prstGeom prst="rect">
            <a:avLst/>
          </a:prstGeom>
          <a:noFill/>
        </p:spPr>
        <p:txBody>
          <a:bodyPr wrap="square" rtlCol="0">
            <a:spAutoFit/>
          </a:bodyPr>
          <a:lstStyle/>
          <a:p>
            <a:r>
              <a:rPr lang="en-US" sz="2000" dirty="0" smtClean="0">
                <a:latin typeface="+mn-lt"/>
              </a:rPr>
              <a:t>F</a:t>
            </a:r>
            <a:endParaRPr lang="en-US" sz="2000" dirty="0">
              <a:latin typeface="+mn-lt"/>
            </a:endParaRPr>
          </a:p>
        </p:txBody>
      </p:sp>
      <p:cxnSp>
        <p:nvCxnSpPr>
          <p:cNvPr id="38" name="Straight Arrow Connector 37"/>
          <p:cNvCxnSpPr/>
          <p:nvPr/>
        </p:nvCxnSpPr>
        <p:spPr bwMode="auto">
          <a:xfrm rot="10800000">
            <a:off x="6172200" y="5715000"/>
            <a:ext cx="685800" cy="1588"/>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45" name="Straight Arrow Connector 44"/>
          <p:cNvCxnSpPr/>
          <p:nvPr/>
        </p:nvCxnSpPr>
        <p:spPr bwMode="auto">
          <a:xfrm rot="10800000">
            <a:off x="7696200" y="5715000"/>
            <a:ext cx="685800" cy="1588"/>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685800" y="76200"/>
            <a:ext cx="7772400" cy="762000"/>
          </a:xfrm>
        </p:spPr>
        <p:txBody>
          <a:bodyPr/>
          <a:lstStyle/>
          <a:p>
            <a:r>
              <a:rPr lang="en-US" sz="3600" dirty="0"/>
              <a:t>FEAL-4 Linear Attack</a:t>
            </a:r>
          </a:p>
        </p:txBody>
      </p:sp>
      <p:sp>
        <p:nvSpPr>
          <p:cNvPr id="6" name="Slide Number Placeholder 4"/>
          <p:cNvSpPr>
            <a:spLocks noGrp="1"/>
          </p:cNvSpPr>
          <p:nvPr>
            <p:ph type="sldNum" sz="quarter" idx="11"/>
          </p:nvPr>
        </p:nvSpPr>
        <p:spPr>
          <a:xfrm>
            <a:off x="6934200" y="6172200"/>
            <a:ext cx="1828800" cy="457200"/>
          </a:xfrm>
        </p:spPr>
        <p:txBody>
          <a:bodyPr/>
          <a:lstStyle/>
          <a:p>
            <a:pPr algn="r"/>
            <a:fld id="{3FD249A5-A20D-4E9C-B310-14D7DAF26C9B}" type="slidenum">
              <a:rPr lang="en-US" altLang="ko-KR"/>
              <a:pPr algn="r"/>
              <a:t>53</a:t>
            </a:fld>
            <a:endParaRPr lang="en-US" altLang="ko-KR" dirty="0"/>
          </a:p>
        </p:txBody>
      </p:sp>
      <p:pic>
        <p:nvPicPr>
          <p:cNvPr id="8" name="Picture 5" descr="slide0021_image007"/>
          <p:cNvPicPr>
            <a:picLocks noChangeAspect="1" noChangeArrowheads="1"/>
          </p:cNvPicPr>
          <p:nvPr/>
        </p:nvPicPr>
        <p:blipFill>
          <a:blip r:embed="rId2" cstate="print"/>
          <a:srcRect/>
          <a:stretch>
            <a:fillRect/>
          </a:stretch>
        </p:blipFill>
        <p:spPr bwMode="auto">
          <a:xfrm>
            <a:off x="5124450" y="1219200"/>
            <a:ext cx="4019550" cy="5029200"/>
          </a:xfrm>
          <a:prstGeom prst="rect">
            <a:avLst/>
          </a:prstGeom>
          <a:noFill/>
        </p:spPr>
      </p:pic>
      <p:sp>
        <p:nvSpPr>
          <p:cNvPr id="9" name="TextBox 8"/>
          <p:cNvSpPr txBox="1"/>
          <p:nvPr/>
        </p:nvSpPr>
        <p:spPr>
          <a:xfrm>
            <a:off x="6324600" y="914400"/>
            <a:ext cx="685800" cy="307777"/>
          </a:xfrm>
          <a:prstGeom prst="rect">
            <a:avLst/>
          </a:prstGeom>
          <a:noFill/>
        </p:spPr>
        <p:txBody>
          <a:bodyPr wrap="square" rtlCol="0">
            <a:spAutoFit/>
          </a:bodyPr>
          <a:lstStyle/>
          <a:p>
            <a:r>
              <a:rPr lang="en-US" sz="1400" dirty="0" smtClean="0">
                <a:latin typeface="+mn-lt"/>
              </a:rPr>
              <a:t>P</a:t>
            </a:r>
            <a:r>
              <a:rPr lang="en-US" sz="1400" baseline="-25000" dirty="0" smtClean="0">
                <a:latin typeface="+mn-lt"/>
              </a:rPr>
              <a:t>L</a:t>
            </a:r>
            <a:r>
              <a:rPr lang="en-US" sz="1400" dirty="0" smtClean="0">
                <a:latin typeface="+mn-lt"/>
              </a:rPr>
              <a:t>, P</a:t>
            </a:r>
            <a:r>
              <a:rPr lang="en-US" sz="1400" baseline="-25000" dirty="0" smtClean="0">
                <a:latin typeface="+mn-lt"/>
              </a:rPr>
              <a:t>R</a:t>
            </a:r>
            <a:endParaRPr lang="en-US" dirty="0">
              <a:latin typeface="+mn-lt"/>
            </a:endParaRPr>
          </a:p>
        </p:txBody>
      </p:sp>
      <p:sp>
        <p:nvSpPr>
          <p:cNvPr id="12" name="TextBox 11"/>
          <p:cNvSpPr txBox="1"/>
          <p:nvPr/>
        </p:nvSpPr>
        <p:spPr>
          <a:xfrm>
            <a:off x="7010400" y="2057400"/>
            <a:ext cx="457200" cy="307777"/>
          </a:xfrm>
          <a:prstGeom prst="rect">
            <a:avLst/>
          </a:prstGeom>
          <a:noFill/>
        </p:spPr>
        <p:txBody>
          <a:bodyPr wrap="square" rtlCol="0">
            <a:spAutoFit/>
          </a:bodyPr>
          <a:lstStyle/>
          <a:p>
            <a:r>
              <a:rPr lang="en-US" sz="1400" dirty="0" smtClean="0">
                <a:latin typeface="+mn-lt"/>
              </a:rPr>
              <a:t>X</a:t>
            </a:r>
            <a:r>
              <a:rPr lang="en-US" sz="1400" baseline="-25000" dirty="0" smtClean="0">
                <a:latin typeface="+mn-lt"/>
              </a:rPr>
              <a:t>0</a:t>
            </a:r>
            <a:endParaRPr lang="en-US" dirty="0">
              <a:latin typeface="+mn-lt"/>
            </a:endParaRPr>
          </a:p>
        </p:txBody>
      </p:sp>
      <p:sp>
        <p:nvSpPr>
          <p:cNvPr id="13" name="TextBox 12"/>
          <p:cNvSpPr txBox="1"/>
          <p:nvPr/>
        </p:nvSpPr>
        <p:spPr>
          <a:xfrm>
            <a:off x="7010400" y="2895600"/>
            <a:ext cx="457200" cy="307777"/>
          </a:xfrm>
          <a:prstGeom prst="rect">
            <a:avLst/>
          </a:prstGeom>
          <a:noFill/>
        </p:spPr>
        <p:txBody>
          <a:bodyPr wrap="square" rtlCol="0">
            <a:spAutoFit/>
          </a:bodyPr>
          <a:lstStyle/>
          <a:p>
            <a:r>
              <a:rPr lang="en-US" sz="1400" dirty="0" smtClean="0">
                <a:latin typeface="+mn-lt"/>
              </a:rPr>
              <a:t>X</a:t>
            </a:r>
            <a:r>
              <a:rPr lang="en-US" sz="1400" baseline="-25000" dirty="0" smtClean="0">
                <a:latin typeface="+mn-lt"/>
              </a:rPr>
              <a:t>1</a:t>
            </a:r>
            <a:endParaRPr lang="en-US" dirty="0">
              <a:latin typeface="+mn-lt"/>
            </a:endParaRPr>
          </a:p>
        </p:txBody>
      </p:sp>
      <p:sp>
        <p:nvSpPr>
          <p:cNvPr id="14" name="TextBox 13"/>
          <p:cNvSpPr txBox="1"/>
          <p:nvPr/>
        </p:nvSpPr>
        <p:spPr>
          <a:xfrm>
            <a:off x="7010400" y="4648200"/>
            <a:ext cx="457200" cy="307777"/>
          </a:xfrm>
          <a:prstGeom prst="rect">
            <a:avLst/>
          </a:prstGeom>
          <a:noFill/>
        </p:spPr>
        <p:txBody>
          <a:bodyPr wrap="square" rtlCol="0">
            <a:spAutoFit/>
          </a:bodyPr>
          <a:lstStyle/>
          <a:p>
            <a:r>
              <a:rPr lang="en-US" sz="1400" dirty="0" smtClean="0">
                <a:latin typeface="+mn-lt"/>
              </a:rPr>
              <a:t>X</a:t>
            </a:r>
            <a:r>
              <a:rPr lang="en-US" sz="1400" baseline="-25000" dirty="0" smtClean="0">
                <a:latin typeface="+mn-lt"/>
              </a:rPr>
              <a:t>3</a:t>
            </a:r>
            <a:endParaRPr lang="en-US" dirty="0">
              <a:latin typeface="+mn-lt"/>
            </a:endParaRPr>
          </a:p>
        </p:txBody>
      </p:sp>
      <p:sp>
        <p:nvSpPr>
          <p:cNvPr id="15" name="TextBox 14"/>
          <p:cNvSpPr txBox="1"/>
          <p:nvPr/>
        </p:nvSpPr>
        <p:spPr>
          <a:xfrm>
            <a:off x="8077200" y="1981200"/>
            <a:ext cx="1447800" cy="307777"/>
          </a:xfrm>
          <a:prstGeom prst="rect">
            <a:avLst/>
          </a:prstGeom>
          <a:noFill/>
        </p:spPr>
        <p:txBody>
          <a:bodyPr wrap="square" rtlCol="0">
            <a:spAutoFit/>
          </a:bodyPr>
          <a:lstStyle/>
          <a:p>
            <a:r>
              <a:rPr lang="en-US" sz="1400" dirty="0" smtClean="0">
                <a:latin typeface="+mn-lt"/>
              </a:rPr>
              <a:t>R</a:t>
            </a:r>
            <a:r>
              <a:rPr lang="en-US" sz="1400" baseline="-25000" dirty="0" smtClean="0">
                <a:latin typeface="+mn-lt"/>
              </a:rPr>
              <a:t>0</a:t>
            </a:r>
            <a:endParaRPr lang="en-US" dirty="0">
              <a:latin typeface="+mn-lt"/>
            </a:endParaRPr>
          </a:p>
        </p:txBody>
      </p:sp>
      <p:sp>
        <p:nvSpPr>
          <p:cNvPr id="16" name="TextBox 15"/>
          <p:cNvSpPr txBox="1"/>
          <p:nvPr/>
        </p:nvSpPr>
        <p:spPr>
          <a:xfrm>
            <a:off x="4953000" y="1828800"/>
            <a:ext cx="533400" cy="304800"/>
          </a:xfrm>
          <a:prstGeom prst="rect">
            <a:avLst/>
          </a:prstGeom>
          <a:noFill/>
        </p:spPr>
        <p:txBody>
          <a:bodyPr wrap="square" rtlCol="0">
            <a:spAutoFit/>
          </a:bodyPr>
          <a:lstStyle/>
          <a:p>
            <a:r>
              <a:rPr lang="en-US" sz="1400" dirty="0" smtClean="0">
                <a:latin typeface="+mn-lt"/>
              </a:rPr>
              <a:t>L</a:t>
            </a:r>
            <a:r>
              <a:rPr lang="en-US" sz="1400" baseline="-25000" dirty="0" smtClean="0">
                <a:latin typeface="+mn-lt"/>
              </a:rPr>
              <a:t>0</a:t>
            </a:r>
            <a:endParaRPr lang="en-US" dirty="0">
              <a:latin typeface="+mn-lt"/>
            </a:endParaRPr>
          </a:p>
        </p:txBody>
      </p:sp>
      <p:sp>
        <p:nvSpPr>
          <p:cNvPr id="17" name="TextBox 16"/>
          <p:cNvSpPr txBox="1"/>
          <p:nvPr/>
        </p:nvSpPr>
        <p:spPr>
          <a:xfrm>
            <a:off x="4953000" y="2819400"/>
            <a:ext cx="533400" cy="304800"/>
          </a:xfrm>
          <a:prstGeom prst="rect">
            <a:avLst/>
          </a:prstGeom>
          <a:noFill/>
        </p:spPr>
        <p:txBody>
          <a:bodyPr wrap="square" rtlCol="0">
            <a:spAutoFit/>
          </a:bodyPr>
          <a:lstStyle/>
          <a:p>
            <a:r>
              <a:rPr lang="en-US" sz="1400" dirty="0" smtClean="0">
                <a:latin typeface="+mn-lt"/>
              </a:rPr>
              <a:t>L</a:t>
            </a:r>
            <a:r>
              <a:rPr lang="en-US" sz="1400" baseline="-25000" dirty="0" smtClean="0">
                <a:latin typeface="+mn-lt"/>
              </a:rPr>
              <a:t>1</a:t>
            </a:r>
            <a:endParaRPr lang="en-US" dirty="0">
              <a:latin typeface="+mn-lt"/>
            </a:endParaRPr>
          </a:p>
        </p:txBody>
      </p:sp>
      <p:sp>
        <p:nvSpPr>
          <p:cNvPr id="18" name="TextBox 17"/>
          <p:cNvSpPr txBox="1"/>
          <p:nvPr/>
        </p:nvSpPr>
        <p:spPr>
          <a:xfrm>
            <a:off x="4953000" y="3657600"/>
            <a:ext cx="533400" cy="304800"/>
          </a:xfrm>
          <a:prstGeom prst="rect">
            <a:avLst/>
          </a:prstGeom>
          <a:noFill/>
        </p:spPr>
        <p:txBody>
          <a:bodyPr wrap="square" rtlCol="0">
            <a:spAutoFit/>
          </a:bodyPr>
          <a:lstStyle/>
          <a:p>
            <a:r>
              <a:rPr lang="en-US" sz="1400" dirty="0" smtClean="0">
                <a:latin typeface="+mn-lt"/>
              </a:rPr>
              <a:t>L</a:t>
            </a:r>
            <a:r>
              <a:rPr lang="en-US" sz="1400" baseline="-25000" dirty="0" smtClean="0">
                <a:latin typeface="+mn-lt"/>
              </a:rPr>
              <a:t>2</a:t>
            </a:r>
            <a:endParaRPr lang="en-US" dirty="0">
              <a:latin typeface="+mn-lt"/>
            </a:endParaRPr>
          </a:p>
        </p:txBody>
      </p:sp>
      <p:sp>
        <p:nvSpPr>
          <p:cNvPr id="19" name="TextBox 18"/>
          <p:cNvSpPr txBox="1"/>
          <p:nvPr/>
        </p:nvSpPr>
        <p:spPr>
          <a:xfrm>
            <a:off x="5029200" y="4572000"/>
            <a:ext cx="533400" cy="304800"/>
          </a:xfrm>
          <a:prstGeom prst="rect">
            <a:avLst/>
          </a:prstGeom>
          <a:noFill/>
        </p:spPr>
        <p:txBody>
          <a:bodyPr wrap="square" rtlCol="0">
            <a:spAutoFit/>
          </a:bodyPr>
          <a:lstStyle/>
          <a:p>
            <a:r>
              <a:rPr lang="en-US" sz="1400" dirty="0" smtClean="0">
                <a:latin typeface="+mn-lt"/>
              </a:rPr>
              <a:t>L</a:t>
            </a:r>
            <a:r>
              <a:rPr lang="en-US" sz="1400" baseline="-25000" dirty="0" smtClean="0">
                <a:latin typeface="+mn-lt"/>
              </a:rPr>
              <a:t>3</a:t>
            </a:r>
            <a:endParaRPr lang="en-US" dirty="0">
              <a:latin typeface="+mn-lt"/>
            </a:endParaRPr>
          </a:p>
        </p:txBody>
      </p:sp>
      <p:sp>
        <p:nvSpPr>
          <p:cNvPr id="20" name="TextBox 19"/>
          <p:cNvSpPr txBox="1"/>
          <p:nvPr/>
        </p:nvSpPr>
        <p:spPr>
          <a:xfrm>
            <a:off x="8153400" y="3048000"/>
            <a:ext cx="533400" cy="304800"/>
          </a:xfrm>
          <a:prstGeom prst="rect">
            <a:avLst/>
          </a:prstGeom>
          <a:noFill/>
        </p:spPr>
        <p:txBody>
          <a:bodyPr wrap="square" rtlCol="0">
            <a:spAutoFit/>
          </a:bodyPr>
          <a:lstStyle/>
          <a:p>
            <a:r>
              <a:rPr lang="en-US" sz="1400" dirty="0" smtClean="0">
                <a:latin typeface="+mn-lt"/>
              </a:rPr>
              <a:t>R</a:t>
            </a:r>
            <a:r>
              <a:rPr lang="en-US" sz="1400" baseline="-25000" dirty="0" smtClean="0">
                <a:latin typeface="+mn-lt"/>
              </a:rPr>
              <a:t>1</a:t>
            </a:r>
            <a:endParaRPr lang="en-US" dirty="0">
              <a:latin typeface="+mn-lt"/>
            </a:endParaRPr>
          </a:p>
        </p:txBody>
      </p:sp>
      <p:sp>
        <p:nvSpPr>
          <p:cNvPr id="21" name="TextBox 20"/>
          <p:cNvSpPr txBox="1"/>
          <p:nvPr/>
        </p:nvSpPr>
        <p:spPr>
          <a:xfrm>
            <a:off x="8153400" y="3962400"/>
            <a:ext cx="533400" cy="304800"/>
          </a:xfrm>
          <a:prstGeom prst="rect">
            <a:avLst/>
          </a:prstGeom>
          <a:noFill/>
        </p:spPr>
        <p:txBody>
          <a:bodyPr wrap="square" rtlCol="0">
            <a:spAutoFit/>
          </a:bodyPr>
          <a:lstStyle/>
          <a:p>
            <a:r>
              <a:rPr lang="en-US" sz="1400" dirty="0" smtClean="0">
                <a:latin typeface="+mn-lt"/>
              </a:rPr>
              <a:t>R</a:t>
            </a:r>
            <a:r>
              <a:rPr lang="en-US" sz="1400" baseline="-25000" dirty="0" smtClean="0">
                <a:latin typeface="+mn-lt"/>
              </a:rPr>
              <a:t>2</a:t>
            </a:r>
            <a:endParaRPr lang="en-US" dirty="0">
              <a:latin typeface="+mn-lt"/>
            </a:endParaRPr>
          </a:p>
        </p:txBody>
      </p:sp>
      <p:sp>
        <p:nvSpPr>
          <p:cNvPr id="22" name="TextBox 21"/>
          <p:cNvSpPr txBox="1"/>
          <p:nvPr/>
        </p:nvSpPr>
        <p:spPr>
          <a:xfrm>
            <a:off x="7010400" y="3810000"/>
            <a:ext cx="533400" cy="304800"/>
          </a:xfrm>
          <a:prstGeom prst="rect">
            <a:avLst/>
          </a:prstGeom>
          <a:noFill/>
        </p:spPr>
        <p:txBody>
          <a:bodyPr wrap="square" rtlCol="0">
            <a:spAutoFit/>
          </a:bodyPr>
          <a:lstStyle/>
          <a:p>
            <a:r>
              <a:rPr lang="en-US" sz="1400" dirty="0" smtClean="0">
                <a:latin typeface="+mn-lt"/>
              </a:rPr>
              <a:t>X</a:t>
            </a:r>
            <a:r>
              <a:rPr lang="en-US" sz="1400" baseline="-25000" dirty="0" smtClean="0">
                <a:latin typeface="+mn-lt"/>
              </a:rPr>
              <a:t>2</a:t>
            </a:r>
            <a:endParaRPr lang="en-US" dirty="0">
              <a:latin typeface="+mn-lt"/>
            </a:endParaRPr>
          </a:p>
        </p:txBody>
      </p:sp>
      <p:sp>
        <p:nvSpPr>
          <p:cNvPr id="23" name="TextBox 22"/>
          <p:cNvSpPr txBox="1"/>
          <p:nvPr/>
        </p:nvSpPr>
        <p:spPr>
          <a:xfrm>
            <a:off x="8153400" y="4800600"/>
            <a:ext cx="533400" cy="304800"/>
          </a:xfrm>
          <a:prstGeom prst="rect">
            <a:avLst/>
          </a:prstGeom>
          <a:noFill/>
        </p:spPr>
        <p:txBody>
          <a:bodyPr wrap="square" rtlCol="0">
            <a:spAutoFit/>
          </a:bodyPr>
          <a:lstStyle/>
          <a:p>
            <a:r>
              <a:rPr lang="en-US" sz="1400" dirty="0" smtClean="0">
                <a:latin typeface="+mn-lt"/>
              </a:rPr>
              <a:t>R</a:t>
            </a:r>
            <a:r>
              <a:rPr lang="en-US" sz="1400" baseline="-25000" dirty="0" smtClean="0">
                <a:latin typeface="+mn-lt"/>
              </a:rPr>
              <a:t>3</a:t>
            </a:r>
            <a:endParaRPr lang="en-US" dirty="0">
              <a:latin typeface="+mn-lt"/>
            </a:endParaRPr>
          </a:p>
        </p:txBody>
      </p:sp>
      <p:sp>
        <p:nvSpPr>
          <p:cNvPr id="24" name="TextBox 23"/>
          <p:cNvSpPr txBox="1"/>
          <p:nvPr/>
        </p:nvSpPr>
        <p:spPr>
          <a:xfrm>
            <a:off x="5791200" y="2054423"/>
            <a:ext cx="457200" cy="307777"/>
          </a:xfrm>
          <a:prstGeom prst="rect">
            <a:avLst/>
          </a:prstGeom>
          <a:noFill/>
        </p:spPr>
        <p:txBody>
          <a:bodyPr wrap="square" rtlCol="0">
            <a:spAutoFit/>
          </a:bodyPr>
          <a:lstStyle/>
          <a:p>
            <a:r>
              <a:rPr lang="en-US" sz="1400" dirty="0" smtClean="0">
                <a:latin typeface="+mn-lt"/>
              </a:rPr>
              <a:t>Y</a:t>
            </a:r>
            <a:r>
              <a:rPr lang="en-US" sz="1400" baseline="-25000" dirty="0" smtClean="0">
                <a:latin typeface="+mn-lt"/>
              </a:rPr>
              <a:t>0</a:t>
            </a:r>
            <a:endParaRPr lang="en-US" dirty="0">
              <a:latin typeface="+mn-lt"/>
            </a:endParaRPr>
          </a:p>
        </p:txBody>
      </p:sp>
      <p:sp>
        <p:nvSpPr>
          <p:cNvPr id="25" name="TextBox 24"/>
          <p:cNvSpPr txBox="1"/>
          <p:nvPr/>
        </p:nvSpPr>
        <p:spPr>
          <a:xfrm>
            <a:off x="5791200" y="2892623"/>
            <a:ext cx="457200" cy="307777"/>
          </a:xfrm>
          <a:prstGeom prst="rect">
            <a:avLst/>
          </a:prstGeom>
          <a:noFill/>
        </p:spPr>
        <p:txBody>
          <a:bodyPr wrap="square" rtlCol="0">
            <a:spAutoFit/>
          </a:bodyPr>
          <a:lstStyle/>
          <a:p>
            <a:r>
              <a:rPr lang="en-US" sz="1400" dirty="0" smtClean="0">
                <a:latin typeface="+mn-lt"/>
              </a:rPr>
              <a:t>Y</a:t>
            </a:r>
            <a:r>
              <a:rPr lang="en-US" sz="1400" baseline="-25000" dirty="0" smtClean="0">
                <a:latin typeface="+mn-lt"/>
              </a:rPr>
              <a:t>1</a:t>
            </a:r>
            <a:endParaRPr lang="en-US" dirty="0">
              <a:latin typeface="+mn-lt"/>
            </a:endParaRPr>
          </a:p>
        </p:txBody>
      </p:sp>
      <p:sp>
        <p:nvSpPr>
          <p:cNvPr id="26" name="TextBox 25"/>
          <p:cNvSpPr txBox="1"/>
          <p:nvPr/>
        </p:nvSpPr>
        <p:spPr>
          <a:xfrm>
            <a:off x="5715000" y="3807023"/>
            <a:ext cx="457200" cy="307777"/>
          </a:xfrm>
          <a:prstGeom prst="rect">
            <a:avLst/>
          </a:prstGeom>
          <a:noFill/>
        </p:spPr>
        <p:txBody>
          <a:bodyPr wrap="square" rtlCol="0">
            <a:spAutoFit/>
          </a:bodyPr>
          <a:lstStyle/>
          <a:p>
            <a:r>
              <a:rPr lang="en-US" sz="1400" dirty="0" smtClean="0">
                <a:latin typeface="+mn-lt"/>
              </a:rPr>
              <a:t>Y</a:t>
            </a:r>
            <a:r>
              <a:rPr lang="en-US" sz="1400" baseline="-25000" dirty="0" smtClean="0">
                <a:latin typeface="+mn-lt"/>
              </a:rPr>
              <a:t>2</a:t>
            </a:r>
            <a:endParaRPr lang="en-US" dirty="0">
              <a:latin typeface="+mn-lt"/>
            </a:endParaRPr>
          </a:p>
        </p:txBody>
      </p:sp>
      <p:sp>
        <p:nvSpPr>
          <p:cNvPr id="27" name="TextBox 26"/>
          <p:cNvSpPr txBox="1"/>
          <p:nvPr/>
        </p:nvSpPr>
        <p:spPr>
          <a:xfrm>
            <a:off x="5715000" y="4645223"/>
            <a:ext cx="457200" cy="307777"/>
          </a:xfrm>
          <a:prstGeom prst="rect">
            <a:avLst/>
          </a:prstGeom>
          <a:noFill/>
        </p:spPr>
        <p:txBody>
          <a:bodyPr wrap="square" rtlCol="0">
            <a:spAutoFit/>
          </a:bodyPr>
          <a:lstStyle/>
          <a:p>
            <a:r>
              <a:rPr lang="en-US" sz="1400" dirty="0" smtClean="0">
                <a:latin typeface="+mn-lt"/>
              </a:rPr>
              <a:t>Y</a:t>
            </a:r>
            <a:r>
              <a:rPr lang="en-US" sz="1400" baseline="-25000" dirty="0" smtClean="0">
                <a:latin typeface="+mn-lt"/>
              </a:rPr>
              <a:t>3</a:t>
            </a:r>
            <a:endParaRPr lang="en-US" dirty="0">
              <a:latin typeface="+mn-lt"/>
            </a:endParaRPr>
          </a:p>
        </p:txBody>
      </p:sp>
      <p:sp>
        <p:nvSpPr>
          <p:cNvPr id="29" name="Date Placeholder 28"/>
          <p:cNvSpPr>
            <a:spLocks noGrp="1"/>
          </p:cNvSpPr>
          <p:nvPr>
            <p:ph type="dt" sz="half" idx="10"/>
          </p:nvPr>
        </p:nvSpPr>
        <p:spPr/>
        <p:txBody>
          <a:bodyPr/>
          <a:lstStyle/>
          <a:p>
            <a:pPr>
              <a:defRPr/>
            </a:pPr>
            <a:r>
              <a:rPr lang="en-US" smtClean="0"/>
              <a:t>JLM 20110204</a:t>
            </a:r>
            <a:endParaRPr lang="en-US"/>
          </a:p>
        </p:txBody>
      </p:sp>
      <p:sp>
        <p:nvSpPr>
          <p:cNvPr id="30" name="TextBox 29"/>
          <p:cNvSpPr txBox="1"/>
          <p:nvPr/>
        </p:nvSpPr>
        <p:spPr>
          <a:xfrm>
            <a:off x="6400800" y="6245423"/>
            <a:ext cx="762000" cy="307777"/>
          </a:xfrm>
          <a:prstGeom prst="rect">
            <a:avLst/>
          </a:prstGeom>
          <a:noFill/>
        </p:spPr>
        <p:txBody>
          <a:bodyPr wrap="square" rtlCol="0">
            <a:spAutoFit/>
          </a:bodyPr>
          <a:lstStyle/>
          <a:p>
            <a:r>
              <a:rPr lang="en-US" sz="1400" dirty="0" smtClean="0">
                <a:latin typeface="+mn-lt"/>
              </a:rPr>
              <a:t>C</a:t>
            </a:r>
            <a:r>
              <a:rPr lang="en-US" sz="1400" baseline="-25000" dirty="0" smtClean="0">
                <a:latin typeface="+mn-lt"/>
              </a:rPr>
              <a:t>L</a:t>
            </a:r>
            <a:r>
              <a:rPr lang="en-US" sz="1400" dirty="0" smtClean="0">
                <a:latin typeface="+mn-lt"/>
              </a:rPr>
              <a:t>, C</a:t>
            </a:r>
            <a:r>
              <a:rPr lang="en-US" sz="1400" baseline="-25000" dirty="0" smtClean="0">
                <a:latin typeface="+mn-lt"/>
              </a:rPr>
              <a:t>R</a:t>
            </a:r>
            <a:endParaRPr lang="en-US" dirty="0">
              <a:latin typeface="+mn-lt"/>
            </a:endParaRPr>
          </a:p>
        </p:txBody>
      </p:sp>
      <p:sp>
        <p:nvSpPr>
          <p:cNvPr id="237571" name="Rectangle 3"/>
          <p:cNvSpPr>
            <a:spLocks noGrp="1" noChangeArrowheads="1"/>
          </p:cNvSpPr>
          <p:nvPr>
            <p:ph type="body" idx="1"/>
          </p:nvPr>
        </p:nvSpPr>
        <p:spPr>
          <a:xfrm>
            <a:off x="76200" y="1905000"/>
            <a:ext cx="6172200" cy="5181600"/>
          </a:xfrm>
        </p:spPr>
        <p:txBody>
          <a:bodyPr/>
          <a:lstStyle/>
          <a:p>
            <a:r>
              <a:rPr lang="en-US" sz="1800" dirty="0" smtClean="0">
                <a:sym typeface="Symbol" pitchFamily="18" charset="2"/>
              </a:rPr>
              <a:t>L</a:t>
            </a:r>
            <a:r>
              <a:rPr lang="en-US" sz="1800" baseline="-25000" dirty="0" smtClean="0">
                <a:sym typeface="Symbol" pitchFamily="18" charset="2"/>
              </a:rPr>
              <a:t>0</a:t>
            </a:r>
            <a:r>
              <a:rPr lang="en-US" sz="1800" dirty="0" smtClean="0">
                <a:sym typeface="Symbol" pitchFamily="18" charset="2"/>
              </a:rPr>
              <a:t>= P</a:t>
            </a:r>
            <a:r>
              <a:rPr lang="en-US" sz="1800" baseline="-25000" dirty="0" smtClean="0">
                <a:sym typeface="Symbol" pitchFamily="18" charset="2"/>
              </a:rPr>
              <a:t>L</a:t>
            </a:r>
            <a:r>
              <a:rPr lang="en-US" sz="2000" dirty="0" smtClean="0">
                <a:sym typeface="Symbol" pitchFamily="18" charset="2"/>
              </a:rPr>
              <a:t>, </a:t>
            </a:r>
            <a:r>
              <a:rPr lang="en-US" sz="1800" dirty="0" smtClean="0">
                <a:sym typeface="Symbol" pitchFamily="18" charset="2"/>
              </a:rPr>
              <a:t>R</a:t>
            </a:r>
            <a:r>
              <a:rPr lang="en-US" sz="1800" baseline="-25000" dirty="0" smtClean="0">
                <a:sym typeface="Symbol" pitchFamily="18" charset="2"/>
              </a:rPr>
              <a:t>0</a:t>
            </a:r>
            <a:r>
              <a:rPr lang="en-US" sz="1800" dirty="0" smtClean="0">
                <a:sym typeface="Symbol" pitchFamily="18" charset="2"/>
              </a:rPr>
              <a:t>= P</a:t>
            </a:r>
            <a:r>
              <a:rPr lang="en-US" sz="1800" baseline="-25000" dirty="0" smtClean="0">
                <a:sym typeface="Symbol" pitchFamily="18" charset="2"/>
              </a:rPr>
              <a:t>L</a:t>
            </a:r>
            <a:r>
              <a:rPr lang="en-US" sz="1800" dirty="0" smtClean="0">
                <a:sym typeface="Symbol" pitchFamily="18" charset="2"/>
              </a:rPr>
              <a:t>P</a:t>
            </a:r>
            <a:r>
              <a:rPr lang="en-US" sz="1800" baseline="-25000" dirty="0" smtClean="0">
                <a:sym typeface="Symbol" pitchFamily="18" charset="2"/>
              </a:rPr>
              <a:t>R</a:t>
            </a:r>
            <a:endParaRPr lang="en-US" sz="2000" dirty="0" smtClean="0">
              <a:sym typeface="Symbol" pitchFamily="18" charset="2"/>
            </a:endParaRPr>
          </a:p>
          <a:p>
            <a:r>
              <a:rPr lang="en-US" sz="1800" dirty="0" smtClean="0">
                <a:sym typeface="Symbol" pitchFamily="18" charset="2"/>
              </a:rPr>
              <a:t>Y</a:t>
            </a:r>
            <a:r>
              <a:rPr lang="en-US" sz="1800" baseline="-25000" dirty="0" smtClean="0">
                <a:sym typeface="Symbol" pitchFamily="18" charset="2"/>
              </a:rPr>
              <a:t>0</a:t>
            </a:r>
            <a:r>
              <a:rPr lang="en-US" sz="1800" dirty="0" smtClean="0">
                <a:sym typeface="Symbol" pitchFamily="18" charset="2"/>
              </a:rPr>
              <a:t>= F(R</a:t>
            </a:r>
            <a:r>
              <a:rPr lang="en-US" sz="1800" baseline="-25000" dirty="0" smtClean="0">
                <a:sym typeface="Symbol" pitchFamily="18" charset="2"/>
              </a:rPr>
              <a:t>0</a:t>
            </a:r>
            <a:r>
              <a:rPr lang="en-US" sz="1800" dirty="0" smtClean="0">
                <a:sym typeface="Symbol" pitchFamily="18" charset="2"/>
              </a:rPr>
              <a:t>K</a:t>
            </a:r>
            <a:r>
              <a:rPr lang="en-US" sz="1800" baseline="-25000" dirty="0" smtClean="0">
                <a:sym typeface="Symbol" pitchFamily="18" charset="2"/>
              </a:rPr>
              <a:t>0</a:t>
            </a:r>
            <a:r>
              <a:rPr lang="en-US" sz="1800" dirty="0" smtClean="0">
                <a:sym typeface="Symbol" pitchFamily="18" charset="2"/>
              </a:rPr>
              <a:t>), R</a:t>
            </a:r>
            <a:r>
              <a:rPr lang="en-US" sz="1800" baseline="-25000" dirty="0" smtClean="0">
                <a:sym typeface="Symbol" pitchFamily="18" charset="2"/>
              </a:rPr>
              <a:t>1</a:t>
            </a:r>
            <a:r>
              <a:rPr lang="en-US" sz="1800" dirty="0" smtClean="0">
                <a:sym typeface="Symbol" pitchFamily="18" charset="2"/>
              </a:rPr>
              <a:t>= L</a:t>
            </a:r>
            <a:r>
              <a:rPr lang="en-US" sz="1800" baseline="-25000" dirty="0" smtClean="0">
                <a:sym typeface="Symbol" pitchFamily="18" charset="2"/>
              </a:rPr>
              <a:t>0</a:t>
            </a:r>
            <a:r>
              <a:rPr lang="en-US" sz="1800" dirty="0" smtClean="0">
                <a:sym typeface="Symbol" pitchFamily="18" charset="2"/>
              </a:rPr>
              <a:t>Y</a:t>
            </a:r>
            <a:r>
              <a:rPr lang="en-US" sz="1800" baseline="-25000" dirty="0" smtClean="0">
                <a:sym typeface="Symbol" pitchFamily="18" charset="2"/>
              </a:rPr>
              <a:t>0</a:t>
            </a:r>
            <a:r>
              <a:rPr lang="en-US" sz="1800" dirty="0" smtClean="0">
                <a:sym typeface="Symbol" pitchFamily="18" charset="2"/>
              </a:rPr>
              <a:t>, L</a:t>
            </a:r>
            <a:r>
              <a:rPr lang="en-US" sz="1800" baseline="-25000" dirty="0" smtClean="0">
                <a:sym typeface="Symbol" pitchFamily="18" charset="2"/>
              </a:rPr>
              <a:t>1</a:t>
            </a:r>
            <a:r>
              <a:rPr lang="en-US" sz="1800" dirty="0" smtClean="0">
                <a:sym typeface="Symbol" pitchFamily="18" charset="2"/>
              </a:rPr>
              <a:t>= R</a:t>
            </a:r>
            <a:r>
              <a:rPr lang="en-US" sz="1800" baseline="-25000" dirty="0" smtClean="0">
                <a:sym typeface="Symbol" pitchFamily="18" charset="2"/>
              </a:rPr>
              <a:t>0</a:t>
            </a:r>
          </a:p>
          <a:p>
            <a:r>
              <a:rPr lang="en-US" sz="1800" dirty="0" smtClean="0">
                <a:sym typeface="Symbol" pitchFamily="18" charset="2"/>
              </a:rPr>
              <a:t>Y</a:t>
            </a:r>
            <a:r>
              <a:rPr lang="en-US" sz="1800" baseline="-25000" dirty="0" smtClean="0">
                <a:sym typeface="Symbol" pitchFamily="18" charset="2"/>
              </a:rPr>
              <a:t>1</a:t>
            </a:r>
            <a:r>
              <a:rPr lang="en-US" sz="1800" dirty="0" smtClean="0">
                <a:sym typeface="Symbol" pitchFamily="18" charset="2"/>
              </a:rPr>
              <a:t>= F(R</a:t>
            </a:r>
            <a:r>
              <a:rPr lang="en-US" sz="1800" baseline="-25000" dirty="0" smtClean="0">
                <a:sym typeface="Symbol" pitchFamily="18" charset="2"/>
              </a:rPr>
              <a:t>1</a:t>
            </a:r>
            <a:r>
              <a:rPr lang="en-US" sz="1800" dirty="0" smtClean="0">
                <a:sym typeface="Symbol" pitchFamily="18" charset="2"/>
              </a:rPr>
              <a:t>K</a:t>
            </a:r>
            <a:r>
              <a:rPr lang="en-US" sz="1800" baseline="-25000" dirty="0" smtClean="0">
                <a:sym typeface="Symbol" pitchFamily="18" charset="2"/>
              </a:rPr>
              <a:t>1</a:t>
            </a:r>
            <a:r>
              <a:rPr lang="en-US" sz="1800" dirty="0" smtClean="0">
                <a:sym typeface="Symbol" pitchFamily="18" charset="2"/>
              </a:rPr>
              <a:t>), R</a:t>
            </a:r>
            <a:r>
              <a:rPr lang="en-US" sz="1800" baseline="-25000" dirty="0" smtClean="0">
                <a:sym typeface="Symbol" pitchFamily="18" charset="2"/>
              </a:rPr>
              <a:t>2</a:t>
            </a:r>
            <a:r>
              <a:rPr lang="en-US" sz="1800" dirty="0" smtClean="0">
                <a:sym typeface="Symbol" pitchFamily="18" charset="2"/>
              </a:rPr>
              <a:t>= L</a:t>
            </a:r>
            <a:r>
              <a:rPr lang="en-US" sz="1800" baseline="-25000" dirty="0" smtClean="0">
                <a:sym typeface="Symbol" pitchFamily="18" charset="2"/>
              </a:rPr>
              <a:t>1</a:t>
            </a:r>
            <a:r>
              <a:rPr lang="en-US" sz="1800" dirty="0" smtClean="0">
                <a:sym typeface="Symbol" pitchFamily="18" charset="2"/>
              </a:rPr>
              <a:t>Y</a:t>
            </a:r>
            <a:r>
              <a:rPr lang="en-US" sz="1800" baseline="-25000" dirty="0" smtClean="0">
                <a:sym typeface="Symbol" pitchFamily="18" charset="2"/>
              </a:rPr>
              <a:t>1</a:t>
            </a:r>
            <a:r>
              <a:rPr lang="en-US" sz="1800" dirty="0" smtClean="0">
                <a:sym typeface="Symbol" pitchFamily="18" charset="2"/>
              </a:rPr>
              <a:t>, L</a:t>
            </a:r>
            <a:r>
              <a:rPr lang="en-US" sz="1800" baseline="-25000" dirty="0" smtClean="0">
                <a:sym typeface="Symbol" pitchFamily="18" charset="2"/>
              </a:rPr>
              <a:t>2</a:t>
            </a:r>
            <a:r>
              <a:rPr lang="en-US" sz="1800" dirty="0" smtClean="0">
                <a:sym typeface="Symbol" pitchFamily="18" charset="2"/>
              </a:rPr>
              <a:t>= R</a:t>
            </a:r>
            <a:r>
              <a:rPr lang="en-US" sz="1800" baseline="-25000" dirty="0" smtClean="0">
                <a:sym typeface="Symbol" pitchFamily="18" charset="2"/>
              </a:rPr>
              <a:t>1</a:t>
            </a:r>
            <a:endParaRPr lang="en-US" sz="1800" dirty="0" smtClean="0">
              <a:sym typeface="Symbol" pitchFamily="18" charset="2"/>
            </a:endParaRPr>
          </a:p>
          <a:p>
            <a:r>
              <a:rPr lang="en-US" sz="1800" dirty="0" smtClean="0">
                <a:sym typeface="Symbol" pitchFamily="18" charset="2"/>
              </a:rPr>
              <a:t>Y</a:t>
            </a:r>
            <a:r>
              <a:rPr lang="en-US" sz="1800" baseline="-25000" dirty="0" smtClean="0">
                <a:sym typeface="Symbol" pitchFamily="18" charset="2"/>
              </a:rPr>
              <a:t>2</a:t>
            </a:r>
            <a:r>
              <a:rPr lang="en-US" sz="1800" dirty="0" smtClean="0">
                <a:sym typeface="Symbol" pitchFamily="18" charset="2"/>
              </a:rPr>
              <a:t>= F(R</a:t>
            </a:r>
            <a:r>
              <a:rPr lang="en-US" sz="1800" baseline="-25000" dirty="0" smtClean="0">
                <a:sym typeface="Symbol" pitchFamily="18" charset="2"/>
              </a:rPr>
              <a:t>2</a:t>
            </a:r>
            <a:r>
              <a:rPr lang="en-US" sz="1800" dirty="0" smtClean="0">
                <a:sym typeface="Symbol" pitchFamily="18" charset="2"/>
              </a:rPr>
              <a:t>K</a:t>
            </a:r>
            <a:r>
              <a:rPr lang="en-US" sz="1800" baseline="-25000" dirty="0" smtClean="0">
                <a:sym typeface="Symbol" pitchFamily="18" charset="2"/>
              </a:rPr>
              <a:t>2</a:t>
            </a:r>
            <a:r>
              <a:rPr lang="en-US" sz="1800" dirty="0" smtClean="0">
                <a:sym typeface="Symbol" pitchFamily="18" charset="2"/>
              </a:rPr>
              <a:t>), R</a:t>
            </a:r>
            <a:r>
              <a:rPr lang="en-US" sz="1800" baseline="-25000" dirty="0" smtClean="0">
                <a:sym typeface="Symbol" pitchFamily="18" charset="2"/>
              </a:rPr>
              <a:t>3</a:t>
            </a:r>
            <a:r>
              <a:rPr lang="en-US" sz="1800" dirty="0" smtClean="0">
                <a:sym typeface="Symbol" pitchFamily="18" charset="2"/>
              </a:rPr>
              <a:t>= L</a:t>
            </a:r>
            <a:r>
              <a:rPr lang="en-US" sz="1800" baseline="-25000" dirty="0" smtClean="0">
                <a:sym typeface="Symbol" pitchFamily="18" charset="2"/>
              </a:rPr>
              <a:t>2</a:t>
            </a:r>
            <a:r>
              <a:rPr lang="en-US" sz="1800" dirty="0" smtClean="0">
                <a:sym typeface="Symbol" pitchFamily="18" charset="2"/>
              </a:rPr>
              <a:t>Y</a:t>
            </a:r>
            <a:r>
              <a:rPr lang="en-US" sz="1800" baseline="-25000" dirty="0" smtClean="0">
                <a:sym typeface="Symbol" pitchFamily="18" charset="2"/>
              </a:rPr>
              <a:t>2</a:t>
            </a:r>
            <a:r>
              <a:rPr lang="en-US" sz="1800" dirty="0" smtClean="0">
                <a:sym typeface="Symbol" pitchFamily="18" charset="2"/>
              </a:rPr>
              <a:t>, L</a:t>
            </a:r>
            <a:r>
              <a:rPr lang="en-US" sz="1800" baseline="-25000" dirty="0" smtClean="0">
                <a:sym typeface="Symbol" pitchFamily="18" charset="2"/>
              </a:rPr>
              <a:t>3</a:t>
            </a:r>
            <a:r>
              <a:rPr lang="en-US" sz="1800" dirty="0" smtClean="0">
                <a:sym typeface="Symbol" pitchFamily="18" charset="2"/>
              </a:rPr>
              <a:t>= R</a:t>
            </a:r>
            <a:r>
              <a:rPr lang="en-US" sz="1800" baseline="-25000" dirty="0" smtClean="0">
                <a:sym typeface="Symbol" pitchFamily="18" charset="2"/>
              </a:rPr>
              <a:t>2</a:t>
            </a:r>
            <a:endParaRPr lang="en-US" sz="1800" dirty="0" smtClean="0">
              <a:sym typeface="Symbol" pitchFamily="18" charset="2"/>
            </a:endParaRPr>
          </a:p>
          <a:p>
            <a:r>
              <a:rPr lang="en-US" sz="1800" dirty="0" smtClean="0">
                <a:sym typeface="Symbol" pitchFamily="18" charset="2"/>
              </a:rPr>
              <a:t>Y</a:t>
            </a:r>
            <a:r>
              <a:rPr lang="en-US" sz="1800" baseline="-25000" dirty="0" smtClean="0">
                <a:sym typeface="Symbol" pitchFamily="18" charset="2"/>
              </a:rPr>
              <a:t>3</a:t>
            </a:r>
            <a:r>
              <a:rPr lang="en-US" sz="1800" dirty="0" smtClean="0">
                <a:sym typeface="Symbol" pitchFamily="18" charset="2"/>
              </a:rPr>
              <a:t>= F(R</a:t>
            </a:r>
            <a:r>
              <a:rPr lang="en-US" sz="1800" baseline="-25000" dirty="0" smtClean="0">
                <a:sym typeface="Symbol" pitchFamily="18" charset="2"/>
              </a:rPr>
              <a:t>3</a:t>
            </a:r>
            <a:r>
              <a:rPr lang="en-US" sz="1800" dirty="0" smtClean="0">
                <a:sym typeface="Symbol" pitchFamily="18" charset="2"/>
              </a:rPr>
              <a:t>K</a:t>
            </a:r>
            <a:r>
              <a:rPr lang="en-US" sz="1800" baseline="-25000" dirty="0" smtClean="0">
                <a:sym typeface="Symbol" pitchFamily="18" charset="2"/>
              </a:rPr>
              <a:t>3</a:t>
            </a:r>
            <a:r>
              <a:rPr lang="en-US" sz="1800" dirty="0" smtClean="0">
                <a:sym typeface="Symbol" pitchFamily="18" charset="2"/>
              </a:rPr>
              <a:t>)</a:t>
            </a:r>
          </a:p>
          <a:p>
            <a:r>
              <a:rPr lang="en-US" sz="1800" dirty="0" smtClean="0">
                <a:sym typeface="Symbol" pitchFamily="18" charset="2"/>
              </a:rPr>
              <a:t>C</a:t>
            </a:r>
            <a:r>
              <a:rPr lang="en-US" sz="1800" baseline="-25000" dirty="0" smtClean="0">
                <a:sym typeface="Symbol" pitchFamily="18" charset="2"/>
              </a:rPr>
              <a:t>L</a:t>
            </a:r>
            <a:r>
              <a:rPr lang="en-US" sz="1800" dirty="0" smtClean="0">
                <a:sym typeface="Symbol" pitchFamily="18" charset="2"/>
              </a:rPr>
              <a:t>= L</a:t>
            </a:r>
            <a:r>
              <a:rPr lang="en-US" sz="1800" baseline="-25000" dirty="0" smtClean="0">
                <a:sym typeface="Symbol" pitchFamily="18" charset="2"/>
              </a:rPr>
              <a:t>3</a:t>
            </a:r>
            <a:r>
              <a:rPr lang="en-US" sz="1800" dirty="0" smtClean="0">
                <a:sym typeface="Symbol" pitchFamily="18" charset="2"/>
              </a:rPr>
              <a:t>Y</a:t>
            </a:r>
            <a:r>
              <a:rPr lang="en-US" sz="1800" baseline="-25000" dirty="0" smtClean="0">
                <a:sym typeface="Symbol" pitchFamily="18" charset="2"/>
              </a:rPr>
              <a:t>3</a:t>
            </a:r>
            <a:r>
              <a:rPr lang="en-US" sz="1800" dirty="0" smtClean="0">
                <a:sym typeface="Symbol" pitchFamily="18" charset="2"/>
              </a:rPr>
              <a:t>K</a:t>
            </a:r>
            <a:r>
              <a:rPr lang="en-US" sz="1800" baseline="-25000" dirty="0" smtClean="0">
                <a:sym typeface="Symbol" pitchFamily="18" charset="2"/>
              </a:rPr>
              <a:t>4</a:t>
            </a:r>
            <a:r>
              <a:rPr lang="en-US" sz="1800" dirty="0" smtClean="0">
                <a:sym typeface="Symbol" pitchFamily="18" charset="2"/>
              </a:rPr>
              <a:t>, C</a:t>
            </a:r>
            <a:r>
              <a:rPr lang="en-US" sz="1800" baseline="-25000" dirty="0" smtClean="0">
                <a:sym typeface="Symbol" pitchFamily="18" charset="2"/>
              </a:rPr>
              <a:t>R</a:t>
            </a:r>
            <a:r>
              <a:rPr lang="en-US" sz="1800" dirty="0" smtClean="0">
                <a:sym typeface="Symbol" pitchFamily="18" charset="2"/>
              </a:rPr>
              <a:t>= C</a:t>
            </a:r>
            <a:r>
              <a:rPr lang="en-US" sz="1800" baseline="-25000" dirty="0" smtClean="0">
                <a:sym typeface="Symbol" pitchFamily="18" charset="2"/>
              </a:rPr>
              <a:t>L</a:t>
            </a:r>
            <a:r>
              <a:rPr lang="en-US" sz="1800" dirty="0" smtClean="0">
                <a:sym typeface="Symbol" pitchFamily="18" charset="2"/>
              </a:rPr>
              <a:t>R</a:t>
            </a:r>
            <a:r>
              <a:rPr lang="en-US" sz="1800" baseline="-25000" dirty="0" smtClean="0">
                <a:sym typeface="Symbol" pitchFamily="18" charset="2"/>
              </a:rPr>
              <a:t>3</a:t>
            </a:r>
            <a:r>
              <a:rPr lang="en-US" sz="1800" dirty="0" smtClean="0">
                <a:sym typeface="Symbol" pitchFamily="18" charset="2"/>
              </a:rPr>
              <a:t>K</a:t>
            </a:r>
            <a:r>
              <a:rPr lang="en-US" sz="1800" baseline="-25000" dirty="0" smtClean="0">
                <a:sym typeface="Symbol" pitchFamily="18" charset="2"/>
              </a:rPr>
              <a:t>5</a:t>
            </a:r>
          </a:p>
          <a:p>
            <a:r>
              <a:rPr lang="en-US" sz="1800" dirty="0" smtClean="0">
                <a:sym typeface="Symbol" pitchFamily="18" charset="2"/>
              </a:rPr>
              <a:t>C</a:t>
            </a:r>
            <a:r>
              <a:rPr lang="en-US" sz="1800" baseline="-25000" dirty="0" smtClean="0">
                <a:sym typeface="Symbol" pitchFamily="18" charset="2"/>
              </a:rPr>
              <a:t>L</a:t>
            </a:r>
            <a:r>
              <a:rPr lang="en-US" sz="1800" dirty="0" smtClean="0">
                <a:sym typeface="Symbol" pitchFamily="18" charset="2"/>
              </a:rPr>
              <a:t>= L</a:t>
            </a:r>
            <a:r>
              <a:rPr lang="en-US" sz="1800" baseline="-25000" dirty="0" smtClean="0">
                <a:sym typeface="Symbol" pitchFamily="18" charset="2"/>
              </a:rPr>
              <a:t>1</a:t>
            </a:r>
            <a:r>
              <a:rPr lang="en-US" sz="1800" dirty="0" smtClean="0">
                <a:sym typeface="Symbol" pitchFamily="18" charset="2"/>
              </a:rPr>
              <a:t>Y</a:t>
            </a:r>
            <a:r>
              <a:rPr lang="en-US" sz="1800" baseline="-25000" dirty="0" smtClean="0">
                <a:sym typeface="Symbol" pitchFamily="18" charset="2"/>
              </a:rPr>
              <a:t>1</a:t>
            </a:r>
            <a:r>
              <a:rPr lang="en-US" sz="1800" dirty="0" smtClean="0">
                <a:sym typeface="Symbol" pitchFamily="18" charset="2"/>
              </a:rPr>
              <a:t>Y</a:t>
            </a:r>
            <a:r>
              <a:rPr lang="en-US" sz="1800" baseline="-25000" dirty="0" smtClean="0">
                <a:sym typeface="Symbol" pitchFamily="18" charset="2"/>
              </a:rPr>
              <a:t>3</a:t>
            </a:r>
            <a:r>
              <a:rPr lang="en-US" sz="1800" dirty="0" smtClean="0">
                <a:sym typeface="Symbol" pitchFamily="18" charset="2"/>
              </a:rPr>
              <a:t>K</a:t>
            </a:r>
            <a:r>
              <a:rPr lang="en-US" sz="1800" baseline="-25000" dirty="0" smtClean="0">
                <a:sym typeface="Symbol" pitchFamily="18" charset="2"/>
              </a:rPr>
              <a:t>4</a:t>
            </a:r>
            <a:r>
              <a:rPr lang="en-US" sz="1800" dirty="0" smtClean="0">
                <a:sym typeface="Symbol" pitchFamily="18" charset="2"/>
              </a:rPr>
              <a:t>= P</a:t>
            </a:r>
            <a:r>
              <a:rPr lang="en-US" sz="1800" baseline="-25000" dirty="0" smtClean="0">
                <a:sym typeface="Symbol" pitchFamily="18" charset="2"/>
              </a:rPr>
              <a:t>L</a:t>
            </a:r>
            <a:r>
              <a:rPr lang="en-US" sz="1800" dirty="0" smtClean="0">
                <a:sym typeface="Symbol" pitchFamily="18" charset="2"/>
              </a:rPr>
              <a:t>P</a:t>
            </a:r>
            <a:r>
              <a:rPr lang="en-US" sz="1800" baseline="-25000" dirty="0" smtClean="0">
                <a:sym typeface="Symbol" pitchFamily="18" charset="2"/>
              </a:rPr>
              <a:t>R</a:t>
            </a:r>
            <a:r>
              <a:rPr lang="en-US" sz="1800" dirty="0" smtClean="0">
                <a:sym typeface="Symbol" pitchFamily="18" charset="2"/>
              </a:rPr>
              <a:t>Y</a:t>
            </a:r>
            <a:r>
              <a:rPr lang="en-US" sz="1800" baseline="-25000" dirty="0" smtClean="0">
                <a:sym typeface="Symbol" pitchFamily="18" charset="2"/>
              </a:rPr>
              <a:t>1</a:t>
            </a:r>
            <a:r>
              <a:rPr lang="en-US" sz="1800" dirty="0" smtClean="0">
                <a:sym typeface="Symbol" pitchFamily="18" charset="2"/>
              </a:rPr>
              <a:t>Y</a:t>
            </a:r>
            <a:r>
              <a:rPr lang="en-US" sz="1800" baseline="-25000" dirty="0" smtClean="0">
                <a:sym typeface="Symbol" pitchFamily="18" charset="2"/>
              </a:rPr>
              <a:t>3</a:t>
            </a:r>
            <a:r>
              <a:rPr lang="en-US" sz="1800" dirty="0" smtClean="0">
                <a:sym typeface="Symbol" pitchFamily="18" charset="2"/>
              </a:rPr>
              <a:t>K</a:t>
            </a:r>
            <a:r>
              <a:rPr lang="en-US" sz="1800" baseline="-25000" dirty="0" smtClean="0">
                <a:sym typeface="Symbol" pitchFamily="18" charset="2"/>
              </a:rPr>
              <a:t>4</a:t>
            </a:r>
          </a:p>
          <a:p>
            <a:r>
              <a:rPr lang="en-US" sz="1800" dirty="0" smtClean="0">
                <a:sym typeface="Symbol" pitchFamily="18" charset="2"/>
              </a:rPr>
              <a:t>So C</a:t>
            </a:r>
            <a:r>
              <a:rPr lang="en-US" sz="1800" baseline="-25000" dirty="0" smtClean="0">
                <a:sym typeface="Symbol" pitchFamily="18" charset="2"/>
              </a:rPr>
              <a:t>L</a:t>
            </a:r>
            <a:r>
              <a:rPr lang="en-US" sz="1800" dirty="0" smtClean="0">
                <a:sym typeface="Symbol" pitchFamily="18" charset="2"/>
              </a:rPr>
              <a:t>P</a:t>
            </a:r>
            <a:r>
              <a:rPr lang="en-US" sz="1800" baseline="-25000" dirty="0" smtClean="0">
                <a:sym typeface="Symbol" pitchFamily="18" charset="2"/>
              </a:rPr>
              <a:t>L</a:t>
            </a:r>
            <a:r>
              <a:rPr lang="en-US" sz="1800" dirty="0" smtClean="0">
                <a:sym typeface="Symbol" pitchFamily="18" charset="2"/>
              </a:rPr>
              <a:t>P</a:t>
            </a:r>
            <a:r>
              <a:rPr lang="en-US" sz="1800" baseline="-25000" dirty="0" smtClean="0">
                <a:sym typeface="Symbol" pitchFamily="18" charset="2"/>
              </a:rPr>
              <a:t>R</a:t>
            </a:r>
            <a:r>
              <a:rPr lang="en-US" sz="1800" dirty="0" smtClean="0">
                <a:sym typeface="Symbol" pitchFamily="18" charset="2"/>
              </a:rPr>
              <a:t>K</a:t>
            </a:r>
            <a:r>
              <a:rPr lang="en-US" sz="1800" baseline="-25000" dirty="0" smtClean="0">
                <a:sym typeface="Symbol" pitchFamily="18" charset="2"/>
              </a:rPr>
              <a:t>4</a:t>
            </a:r>
            <a:r>
              <a:rPr lang="en-US" sz="1800" dirty="0" smtClean="0">
                <a:sym typeface="Symbol" pitchFamily="18" charset="2"/>
              </a:rPr>
              <a:t>= Y</a:t>
            </a:r>
            <a:r>
              <a:rPr lang="en-US" sz="1800" baseline="-25000" dirty="0" smtClean="0">
                <a:sym typeface="Symbol" pitchFamily="18" charset="2"/>
              </a:rPr>
              <a:t>1</a:t>
            </a:r>
            <a:r>
              <a:rPr lang="en-US" sz="1800" dirty="0" smtClean="0">
                <a:sym typeface="Symbol" pitchFamily="18" charset="2"/>
              </a:rPr>
              <a:t>Y</a:t>
            </a:r>
            <a:r>
              <a:rPr lang="en-US" sz="1800" baseline="-25000" dirty="0" smtClean="0">
                <a:sym typeface="Symbol" pitchFamily="18" charset="2"/>
              </a:rPr>
              <a:t>3</a:t>
            </a:r>
          </a:p>
          <a:p>
            <a:r>
              <a:rPr lang="en-US" sz="1800" dirty="0" smtClean="0">
                <a:sym typeface="Symbol" pitchFamily="18" charset="2"/>
              </a:rPr>
              <a:t>C</a:t>
            </a:r>
            <a:r>
              <a:rPr lang="en-US" sz="1800" baseline="-25000" dirty="0" smtClean="0">
                <a:sym typeface="Symbol" pitchFamily="18" charset="2"/>
              </a:rPr>
              <a:t>L</a:t>
            </a:r>
            <a:r>
              <a:rPr lang="en-US" sz="1800" dirty="0" smtClean="0">
                <a:sym typeface="Symbol" pitchFamily="18" charset="2"/>
              </a:rPr>
              <a:t>P</a:t>
            </a:r>
            <a:r>
              <a:rPr lang="en-US" sz="1800" baseline="-25000" dirty="0" smtClean="0">
                <a:sym typeface="Symbol" pitchFamily="18" charset="2"/>
              </a:rPr>
              <a:t>L</a:t>
            </a:r>
            <a:r>
              <a:rPr lang="en-US" sz="1800" dirty="0" smtClean="0">
                <a:sym typeface="Symbol" pitchFamily="18" charset="2"/>
              </a:rPr>
              <a:t>P</a:t>
            </a:r>
            <a:r>
              <a:rPr lang="en-US" sz="1800" baseline="-25000" dirty="0" smtClean="0">
                <a:sym typeface="Symbol" pitchFamily="18" charset="2"/>
              </a:rPr>
              <a:t>R</a:t>
            </a:r>
            <a:r>
              <a:rPr lang="en-US" sz="1800" dirty="0" smtClean="0">
                <a:sym typeface="Symbol" pitchFamily="18" charset="2"/>
              </a:rPr>
              <a:t>K</a:t>
            </a:r>
            <a:r>
              <a:rPr lang="en-US" sz="1800" baseline="-25000" dirty="0" smtClean="0">
                <a:sym typeface="Symbol" pitchFamily="18" charset="2"/>
              </a:rPr>
              <a:t>4 </a:t>
            </a:r>
            <a:r>
              <a:rPr lang="en-US" sz="1800" dirty="0" smtClean="0">
                <a:sym typeface="Symbol" pitchFamily="18" charset="2"/>
              </a:rPr>
              <a:t>=F(R</a:t>
            </a:r>
            <a:r>
              <a:rPr lang="en-US" sz="1800" baseline="-25000" dirty="0" smtClean="0">
                <a:sym typeface="Symbol" pitchFamily="18" charset="2"/>
              </a:rPr>
              <a:t>1</a:t>
            </a:r>
            <a:r>
              <a:rPr lang="en-US" sz="1800" dirty="0" smtClean="0">
                <a:sym typeface="Symbol" pitchFamily="18" charset="2"/>
              </a:rPr>
              <a:t>K</a:t>
            </a:r>
            <a:r>
              <a:rPr lang="en-US" sz="1800" baseline="-25000" dirty="0" smtClean="0">
                <a:sym typeface="Symbol" pitchFamily="18" charset="2"/>
              </a:rPr>
              <a:t>1</a:t>
            </a:r>
            <a:r>
              <a:rPr lang="en-US" sz="1800" dirty="0" smtClean="0">
                <a:sym typeface="Symbol" pitchFamily="18" charset="2"/>
              </a:rPr>
              <a:t>)F(R</a:t>
            </a:r>
            <a:r>
              <a:rPr lang="en-US" sz="1800" baseline="-25000" dirty="0" smtClean="0">
                <a:sym typeface="Symbol" pitchFamily="18" charset="2"/>
              </a:rPr>
              <a:t>3</a:t>
            </a:r>
            <a:r>
              <a:rPr lang="en-US" sz="1800" dirty="0" smtClean="0">
                <a:sym typeface="Symbol" pitchFamily="18" charset="2"/>
              </a:rPr>
              <a:t>K</a:t>
            </a:r>
            <a:r>
              <a:rPr lang="en-US" sz="1800" baseline="-25000" dirty="0" smtClean="0">
                <a:sym typeface="Symbol" pitchFamily="18" charset="2"/>
              </a:rPr>
              <a:t>3</a:t>
            </a:r>
            <a:r>
              <a:rPr lang="en-US" sz="1800" dirty="0" smtClean="0">
                <a:sym typeface="Symbol" pitchFamily="18" charset="2"/>
              </a:rPr>
              <a:t>)</a:t>
            </a:r>
          </a:p>
          <a:p>
            <a:r>
              <a:rPr lang="en-US" sz="1800" dirty="0" smtClean="0">
                <a:sym typeface="Symbol" pitchFamily="18" charset="2"/>
              </a:rPr>
              <a:t>C</a:t>
            </a:r>
            <a:r>
              <a:rPr lang="en-US" sz="1800" baseline="-25000" dirty="0" smtClean="0">
                <a:sym typeface="Symbol" pitchFamily="18" charset="2"/>
              </a:rPr>
              <a:t>L</a:t>
            </a:r>
            <a:r>
              <a:rPr lang="en-US" sz="1800" dirty="0" smtClean="0">
                <a:sym typeface="Symbol" pitchFamily="18" charset="2"/>
              </a:rPr>
              <a:t>P</a:t>
            </a:r>
            <a:r>
              <a:rPr lang="en-US" sz="1800" baseline="-25000" dirty="0" smtClean="0">
                <a:sym typeface="Symbol" pitchFamily="18" charset="2"/>
              </a:rPr>
              <a:t>L</a:t>
            </a:r>
            <a:r>
              <a:rPr lang="en-US" sz="1800" dirty="0" smtClean="0">
                <a:sym typeface="Symbol" pitchFamily="18" charset="2"/>
              </a:rPr>
              <a:t>P</a:t>
            </a:r>
            <a:r>
              <a:rPr lang="en-US" sz="1800" baseline="-25000" dirty="0" smtClean="0">
                <a:sym typeface="Symbol" pitchFamily="18" charset="2"/>
              </a:rPr>
              <a:t>R</a:t>
            </a:r>
            <a:r>
              <a:rPr lang="en-US" sz="1800" dirty="0" smtClean="0">
                <a:sym typeface="Symbol" pitchFamily="18" charset="2"/>
              </a:rPr>
              <a:t>K</a:t>
            </a:r>
            <a:r>
              <a:rPr lang="en-US" sz="1800" baseline="-25000" dirty="0" smtClean="0">
                <a:sym typeface="Symbol" pitchFamily="18" charset="2"/>
              </a:rPr>
              <a:t>4 </a:t>
            </a:r>
            <a:r>
              <a:rPr lang="en-US" sz="1800" dirty="0" smtClean="0">
                <a:sym typeface="Symbol" pitchFamily="18" charset="2"/>
              </a:rPr>
              <a:t>=F(L</a:t>
            </a:r>
            <a:r>
              <a:rPr lang="en-US" sz="1800" baseline="-25000" dirty="0" smtClean="0">
                <a:sym typeface="Symbol" pitchFamily="18" charset="2"/>
              </a:rPr>
              <a:t>0</a:t>
            </a:r>
            <a:r>
              <a:rPr lang="en-US" sz="1800" dirty="0" smtClean="0">
                <a:sym typeface="Symbol" pitchFamily="18" charset="2"/>
              </a:rPr>
              <a:t>Y</a:t>
            </a:r>
            <a:r>
              <a:rPr lang="en-US" sz="1800" baseline="-25000" dirty="0" smtClean="0">
                <a:sym typeface="Symbol" pitchFamily="18" charset="2"/>
              </a:rPr>
              <a:t>0</a:t>
            </a:r>
            <a:r>
              <a:rPr lang="en-US" sz="1800" dirty="0" smtClean="0">
                <a:sym typeface="Symbol" pitchFamily="18" charset="2"/>
              </a:rPr>
              <a:t>K</a:t>
            </a:r>
            <a:r>
              <a:rPr lang="en-US" sz="1800" baseline="-25000" dirty="0" smtClean="0">
                <a:sym typeface="Symbol" pitchFamily="18" charset="2"/>
              </a:rPr>
              <a:t>1</a:t>
            </a:r>
            <a:r>
              <a:rPr lang="en-US" sz="1800" dirty="0" smtClean="0">
                <a:sym typeface="Symbol" pitchFamily="18" charset="2"/>
              </a:rPr>
              <a:t>)F(R</a:t>
            </a:r>
            <a:r>
              <a:rPr lang="en-US" sz="1800" baseline="-25000" dirty="0" smtClean="0">
                <a:sym typeface="Symbol" pitchFamily="18" charset="2"/>
              </a:rPr>
              <a:t>3</a:t>
            </a:r>
            <a:r>
              <a:rPr lang="en-US" sz="1800" dirty="0" smtClean="0">
                <a:sym typeface="Symbol" pitchFamily="18" charset="2"/>
              </a:rPr>
              <a:t>K</a:t>
            </a:r>
            <a:r>
              <a:rPr lang="en-US" sz="1800" baseline="-25000" dirty="0" smtClean="0">
                <a:sym typeface="Symbol" pitchFamily="18" charset="2"/>
              </a:rPr>
              <a:t>3</a:t>
            </a:r>
            <a:r>
              <a:rPr lang="en-US" sz="1800" dirty="0" smtClean="0">
                <a:sym typeface="Symbol" pitchFamily="18" charset="2"/>
              </a:rPr>
              <a:t>)</a:t>
            </a:r>
          </a:p>
          <a:p>
            <a:r>
              <a:rPr lang="en-US" sz="1800" dirty="0" smtClean="0">
                <a:sym typeface="Symbol" pitchFamily="18" charset="2"/>
              </a:rPr>
              <a:t>Since R</a:t>
            </a:r>
            <a:r>
              <a:rPr lang="en-US" sz="1800" baseline="-25000" dirty="0" smtClean="0">
                <a:sym typeface="Symbol" pitchFamily="18" charset="2"/>
              </a:rPr>
              <a:t>3 </a:t>
            </a:r>
            <a:r>
              <a:rPr lang="en-US" sz="1800" dirty="0" smtClean="0">
                <a:sym typeface="Symbol" pitchFamily="18" charset="2"/>
              </a:rPr>
              <a:t>= C</a:t>
            </a:r>
            <a:r>
              <a:rPr lang="en-US" sz="1800" baseline="-25000" dirty="0" smtClean="0">
                <a:sym typeface="Symbol" pitchFamily="18" charset="2"/>
              </a:rPr>
              <a:t>L</a:t>
            </a:r>
            <a:r>
              <a:rPr lang="en-US" sz="1800" dirty="0" smtClean="0">
                <a:sym typeface="Symbol" pitchFamily="18" charset="2"/>
              </a:rPr>
              <a:t>C</a:t>
            </a:r>
            <a:r>
              <a:rPr lang="en-US" sz="1800" baseline="-25000" dirty="0" smtClean="0">
                <a:sym typeface="Symbol" pitchFamily="18" charset="2"/>
              </a:rPr>
              <a:t>R</a:t>
            </a:r>
            <a:r>
              <a:rPr lang="en-US" sz="1800" dirty="0" smtClean="0">
                <a:sym typeface="Symbol" pitchFamily="18" charset="2"/>
              </a:rPr>
              <a:t>K</a:t>
            </a:r>
            <a:r>
              <a:rPr lang="en-US" sz="1800" baseline="-25000" dirty="0" smtClean="0">
                <a:sym typeface="Symbol" pitchFamily="18" charset="2"/>
              </a:rPr>
              <a:t>5</a:t>
            </a:r>
            <a:r>
              <a:rPr lang="en-US" sz="1800" dirty="0" smtClean="0">
                <a:sym typeface="Symbol" pitchFamily="18" charset="2"/>
              </a:rPr>
              <a:t>, and L</a:t>
            </a:r>
            <a:r>
              <a:rPr lang="en-US" sz="1800" baseline="-25000" dirty="0" smtClean="0">
                <a:sym typeface="Symbol" pitchFamily="18" charset="2"/>
              </a:rPr>
              <a:t>0</a:t>
            </a:r>
            <a:r>
              <a:rPr lang="en-US" sz="1800" dirty="0" smtClean="0">
                <a:sym typeface="Symbol" pitchFamily="18" charset="2"/>
              </a:rPr>
              <a:t>= P</a:t>
            </a:r>
            <a:r>
              <a:rPr lang="en-US" sz="1800" baseline="-25000" dirty="0" smtClean="0">
                <a:sym typeface="Symbol" pitchFamily="18" charset="2"/>
              </a:rPr>
              <a:t>L</a:t>
            </a:r>
            <a:endParaRPr lang="en-US" sz="1800" dirty="0" smtClean="0">
              <a:sym typeface="Symbol" pitchFamily="18" charset="2"/>
            </a:endParaRPr>
          </a:p>
          <a:p>
            <a:r>
              <a:rPr lang="en-US" sz="1800" dirty="0" smtClean="0">
                <a:sym typeface="Symbol" pitchFamily="18" charset="2"/>
              </a:rPr>
              <a:t>C</a:t>
            </a:r>
            <a:r>
              <a:rPr lang="en-US" sz="1800" baseline="-25000" dirty="0" smtClean="0">
                <a:sym typeface="Symbol" pitchFamily="18" charset="2"/>
              </a:rPr>
              <a:t>L</a:t>
            </a:r>
            <a:r>
              <a:rPr lang="en-US" sz="1800" dirty="0" smtClean="0">
                <a:sym typeface="Symbol" pitchFamily="18" charset="2"/>
              </a:rPr>
              <a:t>P</a:t>
            </a:r>
            <a:r>
              <a:rPr lang="en-US" sz="1800" baseline="-25000" dirty="0" smtClean="0">
                <a:sym typeface="Symbol" pitchFamily="18" charset="2"/>
              </a:rPr>
              <a:t>L</a:t>
            </a:r>
            <a:r>
              <a:rPr lang="en-US" sz="1800" dirty="0" smtClean="0">
                <a:sym typeface="Symbol" pitchFamily="18" charset="2"/>
              </a:rPr>
              <a:t>P</a:t>
            </a:r>
            <a:r>
              <a:rPr lang="en-US" sz="1800" baseline="-25000" dirty="0" smtClean="0">
                <a:sym typeface="Symbol" pitchFamily="18" charset="2"/>
              </a:rPr>
              <a:t>R</a:t>
            </a:r>
            <a:r>
              <a:rPr lang="en-US" sz="1800" dirty="0" smtClean="0">
                <a:sym typeface="Symbol" pitchFamily="18" charset="2"/>
              </a:rPr>
              <a:t>K</a:t>
            </a:r>
            <a:r>
              <a:rPr lang="en-US" sz="1800" baseline="-25000" dirty="0" smtClean="0">
                <a:sym typeface="Symbol" pitchFamily="18" charset="2"/>
              </a:rPr>
              <a:t>4 </a:t>
            </a:r>
            <a:r>
              <a:rPr lang="en-US" sz="1800" dirty="0" smtClean="0">
                <a:sym typeface="Symbol" pitchFamily="18" charset="2"/>
              </a:rPr>
              <a:t>= F(P</a:t>
            </a:r>
            <a:r>
              <a:rPr lang="en-US" sz="1800" baseline="-25000" dirty="0" smtClean="0">
                <a:sym typeface="Symbol" pitchFamily="18" charset="2"/>
              </a:rPr>
              <a:t>L</a:t>
            </a:r>
            <a:r>
              <a:rPr lang="en-US" sz="1800" dirty="0" smtClean="0">
                <a:sym typeface="Symbol" pitchFamily="18" charset="2"/>
              </a:rPr>
              <a:t>Y</a:t>
            </a:r>
            <a:r>
              <a:rPr lang="en-US" sz="1800" baseline="-25000" dirty="0" smtClean="0">
                <a:sym typeface="Symbol" pitchFamily="18" charset="2"/>
              </a:rPr>
              <a:t>0</a:t>
            </a:r>
            <a:r>
              <a:rPr lang="en-US" sz="1800" dirty="0" smtClean="0">
                <a:sym typeface="Symbol" pitchFamily="18" charset="2"/>
              </a:rPr>
              <a:t>K</a:t>
            </a:r>
            <a:r>
              <a:rPr lang="en-US" sz="1800" baseline="-25000" dirty="0" smtClean="0">
                <a:sym typeface="Symbol" pitchFamily="18" charset="2"/>
              </a:rPr>
              <a:t>1</a:t>
            </a:r>
            <a:r>
              <a:rPr lang="en-US" sz="1800" dirty="0" smtClean="0">
                <a:sym typeface="Symbol" pitchFamily="18" charset="2"/>
              </a:rPr>
              <a:t>)F(C</a:t>
            </a:r>
            <a:r>
              <a:rPr lang="en-US" sz="1800" baseline="-25000" dirty="0" smtClean="0">
                <a:sym typeface="Symbol" pitchFamily="18" charset="2"/>
              </a:rPr>
              <a:t>L</a:t>
            </a:r>
            <a:r>
              <a:rPr lang="en-US" sz="1800" dirty="0" smtClean="0">
                <a:sym typeface="Symbol" pitchFamily="18" charset="2"/>
              </a:rPr>
              <a:t>C</a:t>
            </a:r>
            <a:r>
              <a:rPr lang="en-US" sz="1800" baseline="-25000" dirty="0" smtClean="0">
                <a:sym typeface="Symbol" pitchFamily="18" charset="2"/>
              </a:rPr>
              <a:t>R</a:t>
            </a:r>
            <a:r>
              <a:rPr lang="en-US" sz="1800" dirty="0" smtClean="0">
                <a:sym typeface="Symbol" pitchFamily="18" charset="2"/>
              </a:rPr>
              <a:t>K</a:t>
            </a:r>
            <a:r>
              <a:rPr lang="en-US" sz="1800" baseline="-25000" dirty="0" smtClean="0">
                <a:sym typeface="Symbol" pitchFamily="18" charset="2"/>
              </a:rPr>
              <a:t>5</a:t>
            </a:r>
            <a:r>
              <a:rPr lang="en-US" sz="1800" dirty="0" smtClean="0">
                <a:sym typeface="Symbol" pitchFamily="18" charset="2"/>
              </a:rPr>
              <a:t>K</a:t>
            </a:r>
            <a:r>
              <a:rPr lang="en-US" sz="1800" baseline="-25000" dirty="0" smtClean="0">
                <a:sym typeface="Symbol" pitchFamily="18" charset="2"/>
              </a:rPr>
              <a:t>3</a:t>
            </a:r>
            <a:r>
              <a:rPr lang="en-US" sz="1800" dirty="0" smtClean="0">
                <a:sym typeface="Symbol" pitchFamily="18" charset="2"/>
              </a:rPr>
              <a:t>)</a:t>
            </a:r>
          </a:p>
          <a:p>
            <a:endParaRPr lang="en-US" sz="1800" dirty="0" smtClean="0">
              <a:sym typeface="Symbol" pitchFamily="18" charset="2"/>
            </a:endParaRPr>
          </a:p>
          <a:p>
            <a:endParaRPr lang="en-US" sz="1800" dirty="0" smtClean="0">
              <a:sym typeface="Symbol" pitchFamily="18" charset="2"/>
            </a:endParaRPr>
          </a:p>
          <a:p>
            <a:endParaRPr lang="en-US" sz="1800" dirty="0" smtClean="0">
              <a:sym typeface="Symbol" pitchFamily="18" charset="2"/>
            </a:endParaRPr>
          </a:p>
          <a:p>
            <a:endParaRPr lang="en-US" sz="1800" dirty="0" smtClean="0">
              <a:sym typeface="Symbol" pitchFamily="18" charset="2"/>
            </a:endParaRPr>
          </a:p>
          <a:p>
            <a:endParaRPr lang="en-US" sz="1800" dirty="0" smtClean="0">
              <a:sym typeface="Symbol" pitchFamily="18" charset="2"/>
            </a:endParaRPr>
          </a:p>
          <a:p>
            <a:endParaRPr lang="en-US" sz="1800" dirty="0" smtClean="0">
              <a:sym typeface="Symbol" pitchFamily="18" charset="2"/>
            </a:endParaRPr>
          </a:p>
          <a:p>
            <a:endParaRPr lang="en-US" sz="2000" dirty="0" smtClean="0">
              <a:latin typeface="Times-Roman" charset="0"/>
              <a:sym typeface="Symbol" pitchFamily="18" charset="2"/>
            </a:endParaRPr>
          </a:p>
          <a:p>
            <a:endParaRPr lang="en-US" sz="2400" dirty="0" smtClean="0">
              <a:latin typeface="Times-Roman" charset="0"/>
              <a:sym typeface="Symbol" pitchFamily="18" charset="2"/>
            </a:endParaRPr>
          </a:p>
          <a:p>
            <a:endParaRPr lang="en-US" sz="2000" dirty="0" smtClean="0">
              <a:latin typeface="Times-Roman" charset="0"/>
            </a:endParaRPr>
          </a:p>
          <a:p>
            <a:endParaRPr lang="en-US" sz="2000" dirty="0" smtClean="0">
              <a:latin typeface="Times-Roman" charset="0"/>
            </a:endParaRPr>
          </a:p>
          <a:p>
            <a:endParaRPr lang="en-US" sz="2000" dirty="0">
              <a:latin typeface="Times-Roman" charset="0"/>
              <a:sym typeface="Symbol" pitchFamily="18" charset="2"/>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685800" y="-76200"/>
            <a:ext cx="7772400" cy="914400"/>
          </a:xfrm>
        </p:spPr>
        <p:txBody>
          <a:bodyPr/>
          <a:lstStyle/>
          <a:p>
            <a:r>
              <a:rPr lang="en-US" sz="3600" dirty="0"/>
              <a:t>FEAL-4 Linear Attack</a:t>
            </a:r>
          </a:p>
        </p:txBody>
      </p:sp>
      <p:sp>
        <p:nvSpPr>
          <p:cNvPr id="238595" name="Rectangle 3"/>
          <p:cNvSpPr>
            <a:spLocks noGrp="1" noChangeArrowheads="1"/>
          </p:cNvSpPr>
          <p:nvPr>
            <p:ph type="body" idx="1"/>
          </p:nvPr>
        </p:nvSpPr>
        <p:spPr>
          <a:xfrm>
            <a:off x="76200" y="1066800"/>
            <a:ext cx="9067800" cy="4572000"/>
          </a:xfrm>
        </p:spPr>
        <p:txBody>
          <a:bodyPr/>
          <a:lstStyle/>
          <a:p>
            <a:r>
              <a:rPr lang="en-US" sz="2000" dirty="0" smtClean="0">
                <a:sym typeface="Symbol" pitchFamily="18" charset="2"/>
              </a:rPr>
              <a:t>We’ve show</a:t>
            </a:r>
          </a:p>
          <a:p>
            <a:pPr lvl="1">
              <a:buFont typeface="+mj-lt"/>
              <a:buAutoNum type="arabicPeriod"/>
            </a:pPr>
            <a:r>
              <a:rPr lang="en-US" sz="1800" dirty="0" smtClean="0">
                <a:sym typeface="Symbol" pitchFamily="18" charset="2"/>
              </a:rPr>
              <a:t>C</a:t>
            </a:r>
            <a:r>
              <a:rPr lang="en-US" sz="1800" baseline="-25000" dirty="0" smtClean="0">
                <a:sym typeface="Symbol" pitchFamily="18" charset="2"/>
              </a:rPr>
              <a:t>L</a:t>
            </a:r>
            <a:r>
              <a:rPr lang="en-US" sz="1800" dirty="0" smtClean="0">
                <a:sym typeface="Symbol" pitchFamily="18" charset="2"/>
              </a:rPr>
              <a:t>P</a:t>
            </a:r>
            <a:r>
              <a:rPr lang="en-US" sz="1800" baseline="-25000" dirty="0" smtClean="0">
                <a:sym typeface="Symbol" pitchFamily="18" charset="2"/>
              </a:rPr>
              <a:t>L</a:t>
            </a:r>
            <a:r>
              <a:rPr lang="en-US" sz="1800" dirty="0" smtClean="0">
                <a:sym typeface="Symbol" pitchFamily="18" charset="2"/>
              </a:rPr>
              <a:t>P</a:t>
            </a:r>
            <a:r>
              <a:rPr lang="en-US" sz="1800" baseline="-25000" dirty="0" smtClean="0">
                <a:sym typeface="Symbol" pitchFamily="18" charset="2"/>
              </a:rPr>
              <a:t>R</a:t>
            </a:r>
            <a:r>
              <a:rPr lang="en-US" sz="1800" dirty="0" smtClean="0">
                <a:sym typeface="Symbol" pitchFamily="18" charset="2"/>
              </a:rPr>
              <a:t>K</a:t>
            </a:r>
            <a:r>
              <a:rPr lang="en-US" sz="1800" baseline="-25000" dirty="0" smtClean="0">
                <a:sym typeface="Symbol" pitchFamily="18" charset="2"/>
              </a:rPr>
              <a:t>4 </a:t>
            </a:r>
            <a:r>
              <a:rPr lang="en-US" sz="1800" dirty="0" smtClean="0">
                <a:sym typeface="Symbol" pitchFamily="18" charset="2"/>
              </a:rPr>
              <a:t>= F(P</a:t>
            </a:r>
            <a:r>
              <a:rPr lang="en-US" sz="1800" baseline="-25000" dirty="0" smtClean="0">
                <a:sym typeface="Symbol" pitchFamily="18" charset="2"/>
              </a:rPr>
              <a:t>L</a:t>
            </a:r>
            <a:r>
              <a:rPr lang="en-US" sz="1800" dirty="0" smtClean="0">
                <a:sym typeface="Symbol" pitchFamily="18" charset="2"/>
              </a:rPr>
              <a:t>Y</a:t>
            </a:r>
            <a:r>
              <a:rPr lang="en-US" sz="1800" baseline="-25000" dirty="0" smtClean="0">
                <a:sym typeface="Symbol" pitchFamily="18" charset="2"/>
              </a:rPr>
              <a:t>0</a:t>
            </a:r>
            <a:r>
              <a:rPr lang="en-US" sz="1800" dirty="0" smtClean="0">
                <a:sym typeface="Symbol" pitchFamily="18" charset="2"/>
              </a:rPr>
              <a:t>K</a:t>
            </a:r>
            <a:r>
              <a:rPr lang="en-US" sz="1800" baseline="-25000" dirty="0" smtClean="0">
                <a:sym typeface="Symbol" pitchFamily="18" charset="2"/>
              </a:rPr>
              <a:t>1</a:t>
            </a:r>
            <a:r>
              <a:rPr lang="en-US" sz="1800" dirty="0" smtClean="0">
                <a:sym typeface="Symbol" pitchFamily="18" charset="2"/>
              </a:rPr>
              <a:t>)F(C</a:t>
            </a:r>
            <a:r>
              <a:rPr lang="en-US" sz="1800" baseline="-25000" dirty="0" smtClean="0">
                <a:sym typeface="Symbol" pitchFamily="18" charset="2"/>
              </a:rPr>
              <a:t>L</a:t>
            </a:r>
            <a:r>
              <a:rPr lang="en-US" sz="1800" dirty="0" smtClean="0">
                <a:sym typeface="Symbol" pitchFamily="18" charset="2"/>
              </a:rPr>
              <a:t>C</a:t>
            </a:r>
            <a:r>
              <a:rPr lang="en-US" sz="1800" baseline="-25000" dirty="0" smtClean="0">
                <a:sym typeface="Symbol" pitchFamily="18" charset="2"/>
              </a:rPr>
              <a:t>R</a:t>
            </a:r>
            <a:r>
              <a:rPr lang="en-US" sz="1800" dirty="0" smtClean="0">
                <a:sym typeface="Symbol" pitchFamily="18" charset="2"/>
              </a:rPr>
              <a:t>K</a:t>
            </a:r>
            <a:r>
              <a:rPr lang="en-US" sz="1800" baseline="-25000" dirty="0" smtClean="0">
                <a:sym typeface="Symbol" pitchFamily="18" charset="2"/>
              </a:rPr>
              <a:t>5</a:t>
            </a:r>
            <a:r>
              <a:rPr lang="en-US" sz="1800" dirty="0" smtClean="0">
                <a:sym typeface="Symbol" pitchFamily="18" charset="2"/>
              </a:rPr>
              <a:t>K</a:t>
            </a:r>
            <a:r>
              <a:rPr lang="en-US" sz="1800" baseline="-25000" dirty="0" smtClean="0">
                <a:sym typeface="Symbol" pitchFamily="18" charset="2"/>
              </a:rPr>
              <a:t>3</a:t>
            </a:r>
            <a:r>
              <a:rPr lang="en-US" sz="1800" dirty="0" smtClean="0">
                <a:sym typeface="Symbol" pitchFamily="18" charset="2"/>
              </a:rPr>
              <a:t>),</a:t>
            </a:r>
            <a:r>
              <a:rPr lang="en-US" sz="1800" baseline="-25000" dirty="0" smtClean="0">
                <a:sym typeface="Symbol" pitchFamily="18" charset="2"/>
              </a:rPr>
              <a:t> </a:t>
            </a:r>
          </a:p>
          <a:p>
            <a:pPr lvl="1">
              <a:buFont typeface="+mj-lt"/>
              <a:buAutoNum type="arabicPeriod"/>
            </a:pPr>
            <a:r>
              <a:rPr lang="en-US" sz="1800" dirty="0" smtClean="0">
                <a:sym typeface="Symbol" pitchFamily="18" charset="2"/>
              </a:rPr>
              <a:t>Y</a:t>
            </a:r>
            <a:r>
              <a:rPr lang="en-US" sz="1800" baseline="-25000" dirty="0" smtClean="0">
                <a:sym typeface="Symbol" pitchFamily="18" charset="2"/>
              </a:rPr>
              <a:t>0</a:t>
            </a:r>
            <a:r>
              <a:rPr lang="en-US" sz="1800" dirty="0" smtClean="0">
                <a:sym typeface="Symbol" pitchFamily="18" charset="2"/>
              </a:rPr>
              <a:t>= F(R</a:t>
            </a:r>
            <a:r>
              <a:rPr lang="en-US" sz="1800" baseline="-25000" dirty="0" smtClean="0">
                <a:sym typeface="Symbol" pitchFamily="18" charset="2"/>
              </a:rPr>
              <a:t>0</a:t>
            </a:r>
            <a:r>
              <a:rPr lang="en-US" sz="1800" dirty="0" smtClean="0">
                <a:sym typeface="Symbol" pitchFamily="18" charset="2"/>
              </a:rPr>
              <a:t>K</a:t>
            </a:r>
            <a:r>
              <a:rPr lang="en-US" sz="1800" baseline="-25000" dirty="0" smtClean="0">
                <a:sym typeface="Symbol" pitchFamily="18" charset="2"/>
              </a:rPr>
              <a:t>0</a:t>
            </a:r>
            <a:r>
              <a:rPr lang="en-US" sz="1800" dirty="0" smtClean="0">
                <a:sym typeface="Symbol" pitchFamily="18" charset="2"/>
              </a:rPr>
              <a:t>)=F(P</a:t>
            </a:r>
            <a:r>
              <a:rPr lang="en-US" sz="1800" baseline="-25000" dirty="0" smtClean="0">
                <a:sym typeface="Symbol" pitchFamily="18" charset="2"/>
              </a:rPr>
              <a:t>L</a:t>
            </a:r>
            <a:r>
              <a:rPr lang="en-US" sz="1800" dirty="0" smtClean="0">
                <a:sym typeface="Symbol" pitchFamily="18" charset="2"/>
              </a:rPr>
              <a:t>P</a:t>
            </a:r>
            <a:r>
              <a:rPr lang="en-US" sz="1800" baseline="-25000" dirty="0" smtClean="0">
                <a:sym typeface="Symbol" pitchFamily="18" charset="2"/>
              </a:rPr>
              <a:t>R</a:t>
            </a:r>
            <a:r>
              <a:rPr lang="en-US" sz="1800" dirty="0" smtClean="0">
                <a:sym typeface="Symbol" pitchFamily="18" charset="2"/>
              </a:rPr>
              <a:t>K</a:t>
            </a:r>
            <a:r>
              <a:rPr lang="en-US" sz="1800" baseline="-25000" dirty="0" smtClean="0">
                <a:sym typeface="Symbol" pitchFamily="18" charset="2"/>
              </a:rPr>
              <a:t>0</a:t>
            </a:r>
            <a:r>
              <a:rPr lang="en-US" sz="1800" dirty="0" smtClean="0">
                <a:sym typeface="Symbol" pitchFamily="18" charset="2"/>
              </a:rPr>
              <a:t>) </a:t>
            </a:r>
          </a:p>
          <a:p>
            <a:pPr lvl="1">
              <a:buFont typeface="+mj-lt"/>
              <a:buAutoNum type="arabicPeriod"/>
            </a:pPr>
            <a:r>
              <a:rPr lang="en-US" sz="1800" dirty="0" smtClean="0">
                <a:sym typeface="Symbol" pitchFamily="18" charset="2"/>
              </a:rPr>
              <a:t>Y[13]=X[7,15,23,31]1</a:t>
            </a:r>
          </a:p>
          <a:p>
            <a:pPr lvl="1">
              <a:buFont typeface="+mj-lt"/>
              <a:buAutoNum type="arabicPeriod"/>
            </a:pPr>
            <a:r>
              <a:rPr lang="en-US" sz="1800" dirty="0" smtClean="0">
                <a:sym typeface="Symbol" pitchFamily="18" charset="2"/>
              </a:rPr>
              <a:t>Y[5] =Y[15]X[7]</a:t>
            </a:r>
          </a:p>
          <a:p>
            <a:pPr lvl="1">
              <a:buFont typeface="+mj-lt"/>
              <a:buAutoNum type="arabicPeriod"/>
            </a:pPr>
            <a:r>
              <a:rPr lang="en-US" sz="1800" dirty="0" smtClean="0">
                <a:sym typeface="Symbol" pitchFamily="18" charset="2"/>
              </a:rPr>
              <a:t>Y[21]=Y[15]X[23,31]</a:t>
            </a:r>
          </a:p>
          <a:p>
            <a:pPr lvl="1">
              <a:buFont typeface="+mj-lt"/>
              <a:buAutoNum type="arabicPeriod"/>
            </a:pPr>
            <a:r>
              <a:rPr lang="en-US" sz="1800" dirty="0" smtClean="0">
                <a:sym typeface="Symbol" pitchFamily="18" charset="2"/>
              </a:rPr>
              <a:t>Y[29]Y[23] = X[31]1</a:t>
            </a:r>
          </a:p>
          <a:p>
            <a:r>
              <a:rPr lang="en-US" sz="1800" dirty="0" smtClean="0">
                <a:sym typeface="Symbol" pitchFamily="18" charset="2"/>
              </a:rPr>
              <a:t>From 1,</a:t>
            </a:r>
          </a:p>
          <a:p>
            <a:pPr marL="800100" lvl="1" indent="-342900">
              <a:buFont typeface="+mj-lt"/>
              <a:buAutoNum type="arabicPeriod" startAt="7"/>
            </a:pPr>
            <a:r>
              <a:rPr lang="en-US" sz="1800" dirty="0" smtClean="0">
                <a:sym typeface="Symbol" pitchFamily="18" charset="2"/>
              </a:rPr>
              <a:t>(C</a:t>
            </a:r>
            <a:r>
              <a:rPr lang="en-US" sz="1800" baseline="-25000" dirty="0" smtClean="0">
                <a:sym typeface="Symbol" pitchFamily="18" charset="2"/>
              </a:rPr>
              <a:t>L</a:t>
            </a:r>
            <a:r>
              <a:rPr lang="en-US" sz="1800" dirty="0" smtClean="0">
                <a:sym typeface="Symbol" pitchFamily="18" charset="2"/>
              </a:rPr>
              <a:t>P</a:t>
            </a:r>
            <a:r>
              <a:rPr lang="en-US" sz="1800" baseline="-25000" dirty="0" smtClean="0">
                <a:sym typeface="Symbol" pitchFamily="18" charset="2"/>
              </a:rPr>
              <a:t>L</a:t>
            </a:r>
            <a:r>
              <a:rPr lang="en-US" sz="1800" dirty="0" smtClean="0">
                <a:sym typeface="Symbol" pitchFamily="18" charset="2"/>
              </a:rPr>
              <a:t>P</a:t>
            </a:r>
            <a:r>
              <a:rPr lang="en-US" sz="1800" baseline="-25000" dirty="0" smtClean="0">
                <a:sym typeface="Symbol" pitchFamily="18" charset="2"/>
              </a:rPr>
              <a:t>R</a:t>
            </a:r>
            <a:r>
              <a:rPr lang="en-US" sz="1800" dirty="0" smtClean="0">
                <a:sym typeface="Symbol" pitchFamily="18" charset="2"/>
              </a:rPr>
              <a:t>K</a:t>
            </a:r>
            <a:r>
              <a:rPr lang="en-US" sz="1800" baseline="-25000" dirty="0" smtClean="0">
                <a:sym typeface="Symbol" pitchFamily="18" charset="2"/>
              </a:rPr>
              <a:t>4</a:t>
            </a:r>
            <a:r>
              <a:rPr lang="en-US" sz="1800" dirty="0" smtClean="0">
                <a:sym typeface="Symbol" pitchFamily="18" charset="2"/>
              </a:rPr>
              <a:t>)[23,29]= F(P</a:t>
            </a:r>
            <a:r>
              <a:rPr lang="en-US" sz="1800" baseline="-25000" dirty="0" smtClean="0">
                <a:sym typeface="Symbol" pitchFamily="18" charset="2"/>
              </a:rPr>
              <a:t>L</a:t>
            </a:r>
            <a:r>
              <a:rPr lang="en-US" sz="1800" dirty="0" smtClean="0">
                <a:sym typeface="Symbol" pitchFamily="18" charset="2"/>
              </a:rPr>
              <a:t>Y</a:t>
            </a:r>
            <a:r>
              <a:rPr lang="en-US" sz="1800" baseline="-25000" dirty="0" smtClean="0">
                <a:sym typeface="Symbol" pitchFamily="18" charset="2"/>
              </a:rPr>
              <a:t>0</a:t>
            </a:r>
            <a:r>
              <a:rPr lang="en-US" sz="1800" dirty="0" smtClean="0">
                <a:sym typeface="Symbol" pitchFamily="18" charset="2"/>
              </a:rPr>
              <a:t>K</a:t>
            </a:r>
            <a:r>
              <a:rPr lang="en-US" sz="1800" baseline="-25000" dirty="0" smtClean="0">
                <a:sym typeface="Symbol" pitchFamily="18" charset="2"/>
              </a:rPr>
              <a:t>1</a:t>
            </a:r>
            <a:r>
              <a:rPr lang="en-US" sz="1800" dirty="0" smtClean="0">
                <a:sym typeface="Symbol" pitchFamily="18" charset="2"/>
              </a:rPr>
              <a:t>)[23,29]F(C</a:t>
            </a:r>
            <a:r>
              <a:rPr lang="en-US" sz="1800" baseline="-25000" dirty="0" smtClean="0">
                <a:sym typeface="Symbol" pitchFamily="18" charset="2"/>
              </a:rPr>
              <a:t>L</a:t>
            </a:r>
            <a:r>
              <a:rPr lang="en-US" sz="1800" dirty="0" smtClean="0">
                <a:sym typeface="Symbol" pitchFamily="18" charset="2"/>
              </a:rPr>
              <a:t>C</a:t>
            </a:r>
            <a:r>
              <a:rPr lang="en-US" sz="1800" baseline="-25000" dirty="0" smtClean="0">
                <a:sym typeface="Symbol" pitchFamily="18" charset="2"/>
              </a:rPr>
              <a:t>R</a:t>
            </a:r>
            <a:r>
              <a:rPr lang="en-US" sz="1800" dirty="0" smtClean="0">
                <a:sym typeface="Symbol" pitchFamily="18" charset="2"/>
              </a:rPr>
              <a:t>K</a:t>
            </a:r>
            <a:r>
              <a:rPr lang="en-US" sz="1800" baseline="-25000" dirty="0" smtClean="0">
                <a:sym typeface="Symbol" pitchFamily="18" charset="2"/>
              </a:rPr>
              <a:t>5</a:t>
            </a:r>
            <a:r>
              <a:rPr lang="en-US" sz="1800" dirty="0" smtClean="0">
                <a:sym typeface="Symbol" pitchFamily="18" charset="2"/>
              </a:rPr>
              <a:t>K</a:t>
            </a:r>
            <a:r>
              <a:rPr lang="en-US" sz="1800" baseline="-25000" dirty="0" smtClean="0">
                <a:sym typeface="Symbol" pitchFamily="18" charset="2"/>
              </a:rPr>
              <a:t>3</a:t>
            </a:r>
            <a:r>
              <a:rPr lang="en-US" sz="1800" dirty="0" smtClean="0">
                <a:sym typeface="Symbol" pitchFamily="18" charset="2"/>
              </a:rPr>
              <a:t>)[23,29]</a:t>
            </a:r>
          </a:p>
          <a:p>
            <a:r>
              <a:rPr lang="en-US" sz="1800" dirty="0" smtClean="0">
                <a:sym typeface="Symbol" pitchFamily="18" charset="2"/>
              </a:rPr>
              <a:t>From 6, </a:t>
            </a:r>
          </a:p>
          <a:p>
            <a:pPr marL="800100" lvl="1" indent="-342900">
              <a:buFont typeface="+mj-lt"/>
              <a:buAutoNum type="arabicPeriod" startAt="8"/>
            </a:pPr>
            <a:r>
              <a:rPr lang="en-US" sz="1800" dirty="0" smtClean="0">
                <a:sym typeface="Symbol" pitchFamily="18" charset="2"/>
              </a:rPr>
              <a:t>F(P</a:t>
            </a:r>
            <a:r>
              <a:rPr lang="en-US" sz="1800" baseline="-25000" dirty="0" smtClean="0">
                <a:sym typeface="Symbol" pitchFamily="18" charset="2"/>
              </a:rPr>
              <a:t>L</a:t>
            </a:r>
            <a:r>
              <a:rPr lang="en-US" sz="1800" dirty="0" smtClean="0">
                <a:sym typeface="Symbol" pitchFamily="18" charset="2"/>
              </a:rPr>
              <a:t>Y</a:t>
            </a:r>
            <a:r>
              <a:rPr lang="en-US" sz="1800" baseline="-25000" dirty="0" smtClean="0">
                <a:sym typeface="Symbol" pitchFamily="18" charset="2"/>
              </a:rPr>
              <a:t>0</a:t>
            </a:r>
            <a:r>
              <a:rPr lang="en-US" sz="1800" dirty="0" smtClean="0">
                <a:sym typeface="Symbol" pitchFamily="18" charset="2"/>
              </a:rPr>
              <a:t>K</a:t>
            </a:r>
            <a:r>
              <a:rPr lang="en-US" sz="1800" baseline="-25000" dirty="0" smtClean="0">
                <a:sym typeface="Symbol" pitchFamily="18" charset="2"/>
              </a:rPr>
              <a:t>1</a:t>
            </a:r>
            <a:r>
              <a:rPr lang="en-US" sz="1800" dirty="0" smtClean="0">
                <a:sym typeface="Symbol" pitchFamily="18" charset="2"/>
              </a:rPr>
              <a:t>)[23,29]= (P</a:t>
            </a:r>
            <a:r>
              <a:rPr lang="en-US" sz="1800" baseline="-25000" dirty="0" smtClean="0">
                <a:sym typeface="Symbol" pitchFamily="18" charset="2"/>
              </a:rPr>
              <a:t>L</a:t>
            </a:r>
            <a:r>
              <a:rPr lang="en-US" sz="1800" dirty="0" smtClean="0">
                <a:sym typeface="Symbol" pitchFamily="18" charset="2"/>
              </a:rPr>
              <a:t>Y</a:t>
            </a:r>
            <a:r>
              <a:rPr lang="en-US" sz="1800" baseline="-25000" dirty="0" smtClean="0">
                <a:sym typeface="Symbol" pitchFamily="18" charset="2"/>
              </a:rPr>
              <a:t>0</a:t>
            </a:r>
            <a:r>
              <a:rPr lang="en-US" sz="1800" dirty="0" smtClean="0">
                <a:sym typeface="Symbol" pitchFamily="18" charset="2"/>
              </a:rPr>
              <a:t>K</a:t>
            </a:r>
            <a:r>
              <a:rPr lang="en-US" sz="1800" baseline="-25000" dirty="0" smtClean="0">
                <a:sym typeface="Symbol" pitchFamily="18" charset="2"/>
              </a:rPr>
              <a:t>1</a:t>
            </a:r>
            <a:r>
              <a:rPr lang="en-US" sz="1800" dirty="0" smtClean="0">
                <a:sym typeface="Symbol" pitchFamily="18" charset="2"/>
              </a:rPr>
              <a:t>)[31]1</a:t>
            </a:r>
          </a:p>
          <a:p>
            <a:pPr marL="800100" lvl="1" indent="-342900">
              <a:buFont typeface="+mj-lt"/>
              <a:buAutoNum type="arabicPeriod" startAt="8"/>
            </a:pPr>
            <a:r>
              <a:rPr lang="en-US" sz="1800" dirty="0" smtClean="0">
                <a:sym typeface="Symbol" pitchFamily="18" charset="2"/>
              </a:rPr>
              <a:t>F(C</a:t>
            </a:r>
            <a:r>
              <a:rPr lang="en-US" sz="1800" baseline="-25000" dirty="0" smtClean="0">
                <a:sym typeface="Symbol" pitchFamily="18" charset="2"/>
              </a:rPr>
              <a:t>L</a:t>
            </a:r>
            <a:r>
              <a:rPr lang="en-US" sz="1800" dirty="0" smtClean="0">
                <a:sym typeface="Symbol" pitchFamily="18" charset="2"/>
              </a:rPr>
              <a:t>C</a:t>
            </a:r>
            <a:r>
              <a:rPr lang="en-US" sz="1800" baseline="-25000" dirty="0" smtClean="0">
                <a:sym typeface="Symbol" pitchFamily="18" charset="2"/>
              </a:rPr>
              <a:t>R</a:t>
            </a:r>
            <a:r>
              <a:rPr lang="en-US" sz="1800" dirty="0" smtClean="0">
                <a:sym typeface="Symbol" pitchFamily="18" charset="2"/>
              </a:rPr>
              <a:t>K</a:t>
            </a:r>
            <a:r>
              <a:rPr lang="en-US" sz="1800" baseline="-25000" dirty="0" smtClean="0">
                <a:sym typeface="Symbol" pitchFamily="18" charset="2"/>
              </a:rPr>
              <a:t>5</a:t>
            </a:r>
            <a:r>
              <a:rPr lang="en-US" sz="1800" dirty="0" smtClean="0">
                <a:sym typeface="Symbol" pitchFamily="18" charset="2"/>
              </a:rPr>
              <a:t>K</a:t>
            </a:r>
            <a:r>
              <a:rPr lang="en-US" sz="1800" baseline="-25000" dirty="0" smtClean="0">
                <a:sym typeface="Symbol" pitchFamily="18" charset="2"/>
              </a:rPr>
              <a:t>3</a:t>
            </a:r>
            <a:r>
              <a:rPr lang="en-US" sz="1800" dirty="0" smtClean="0">
                <a:sym typeface="Symbol" pitchFamily="18" charset="2"/>
              </a:rPr>
              <a:t>)[23,29]= (C</a:t>
            </a:r>
            <a:r>
              <a:rPr lang="en-US" sz="1800" baseline="-25000" dirty="0" smtClean="0">
                <a:sym typeface="Symbol" pitchFamily="18" charset="2"/>
              </a:rPr>
              <a:t>L</a:t>
            </a:r>
            <a:r>
              <a:rPr lang="en-US" sz="1800" dirty="0" smtClean="0">
                <a:sym typeface="Symbol" pitchFamily="18" charset="2"/>
              </a:rPr>
              <a:t>C</a:t>
            </a:r>
            <a:r>
              <a:rPr lang="en-US" sz="1800" baseline="-25000" dirty="0" smtClean="0">
                <a:sym typeface="Symbol" pitchFamily="18" charset="2"/>
              </a:rPr>
              <a:t>R</a:t>
            </a:r>
            <a:r>
              <a:rPr lang="en-US" sz="1800" dirty="0" smtClean="0">
                <a:sym typeface="Symbol" pitchFamily="18" charset="2"/>
              </a:rPr>
              <a:t>K</a:t>
            </a:r>
            <a:r>
              <a:rPr lang="en-US" sz="1800" baseline="-25000" dirty="0" smtClean="0">
                <a:sym typeface="Symbol" pitchFamily="18" charset="2"/>
              </a:rPr>
              <a:t>5</a:t>
            </a:r>
            <a:r>
              <a:rPr lang="en-US" sz="1800" dirty="0" smtClean="0">
                <a:sym typeface="Symbol" pitchFamily="18" charset="2"/>
              </a:rPr>
              <a:t>K</a:t>
            </a:r>
            <a:r>
              <a:rPr lang="en-US" sz="1800" baseline="-25000" dirty="0" smtClean="0">
                <a:sym typeface="Symbol" pitchFamily="18" charset="2"/>
              </a:rPr>
              <a:t>3</a:t>
            </a:r>
            <a:r>
              <a:rPr lang="en-US" sz="1800" dirty="0" smtClean="0">
                <a:sym typeface="Symbol" pitchFamily="18" charset="2"/>
              </a:rPr>
              <a:t>)[31]1</a:t>
            </a:r>
          </a:p>
          <a:p>
            <a:r>
              <a:rPr lang="en-US" sz="1800" dirty="0" smtClean="0">
                <a:sym typeface="Symbol" pitchFamily="18" charset="2"/>
              </a:rPr>
              <a:t>Adding 8 and 9,</a:t>
            </a:r>
          </a:p>
          <a:p>
            <a:pPr marL="800100" lvl="1" indent="-342900">
              <a:buFont typeface="+mj-lt"/>
              <a:buAutoNum type="arabicPeriod" startAt="10"/>
            </a:pPr>
            <a:r>
              <a:rPr lang="en-US" sz="1800" dirty="0" smtClean="0">
                <a:sym typeface="Symbol" pitchFamily="18" charset="2"/>
              </a:rPr>
              <a:t>(C</a:t>
            </a:r>
            <a:r>
              <a:rPr lang="en-US" sz="1800" baseline="-25000" dirty="0" smtClean="0">
                <a:sym typeface="Symbol" pitchFamily="18" charset="2"/>
              </a:rPr>
              <a:t>L</a:t>
            </a:r>
            <a:r>
              <a:rPr lang="en-US" sz="1800" dirty="0" smtClean="0">
                <a:sym typeface="Symbol" pitchFamily="18" charset="2"/>
              </a:rPr>
              <a:t>P</a:t>
            </a:r>
            <a:r>
              <a:rPr lang="en-US" sz="1800" baseline="-25000" dirty="0" smtClean="0">
                <a:sym typeface="Symbol" pitchFamily="18" charset="2"/>
              </a:rPr>
              <a:t>L</a:t>
            </a:r>
            <a:r>
              <a:rPr lang="en-US" sz="1800" dirty="0" smtClean="0">
                <a:sym typeface="Symbol" pitchFamily="18" charset="2"/>
              </a:rPr>
              <a:t>P</a:t>
            </a:r>
            <a:r>
              <a:rPr lang="en-US" sz="1800" baseline="-25000" dirty="0" smtClean="0">
                <a:sym typeface="Symbol" pitchFamily="18" charset="2"/>
              </a:rPr>
              <a:t>R</a:t>
            </a:r>
            <a:r>
              <a:rPr lang="en-US" sz="1800" dirty="0" smtClean="0">
                <a:sym typeface="Symbol" pitchFamily="18" charset="2"/>
              </a:rPr>
              <a:t>K</a:t>
            </a:r>
            <a:r>
              <a:rPr lang="en-US" sz="1800" baseline="-25000" dirty="0" smtClean="0">
                <a:sym typeface="Symbol" pitchFamily="18" charset="2"/>
              </a:rPr>
              <a:t>4</a:t>
            </a:r>
            <a:r>
              <a:rPr lang="en-US" sz="1800" dirty="0" smtClean="0">
                <a:sym typeface="Symbol" pitchFamily="18" charset="2"/>
              </a:rPr>
              <a:t>)[23,29]= (P</a:t>
            </a:r>
            <a:r>
              <a:rPr lang="en-US" sz="1800" baseline="-25000" dirty="0" smtClean="0">
                <a:sym typeface="Symbol" pitchFamily="18" charset="2"/>
              </a:rPr>
              <a:t>L</a:t>
            </a:r>
            <a:r>
              <a:rPr lang="en-US" sz="1800" dirty="0" smtClean="0">
                <a:sym typeface="Symbol" pitchFamily="18" charset="2"/>
              </a:rPr>
              <a:t>Y</a:t>
            </a:r>
            <a:r>
              <a:rPr lang="en-US" sz="1800" baseline="-25000" dirty="0" smtClean="0">
                <a:sym typeface="Symbol" pitchFamily="18" charset="2"/>
              </a:rPr>
              <a:t>0</a:t>
            </a:r>
            <a:r>
              <a:rPr lang="en-US" sz="1800" dirty="0" smtClean="0">
                <a:sym typeface="Symbol" pitchFamily="18" charset="2"/>
              </a:rPr>
              <a:t>K</a:t>
            </a:r>
            <a:r>
              <a:rPr lang="en-US" sz="1800" baseline="-25000" dirty="0" smtClean="0">
                <a:sym typeface="Symbol" pitchFamily="18" charset="2"/>
              </a:rPr>
              <a:t>1</a:t>
            </a:r>
            <a:r>
              <a:rPr lang="en-US" sz="1800" dirty="0" smtClean="0">
                <a:sym typeface="Symbol" pitchFamily="18" charset="2"/>
              </a:rPr>
              <a:t>)[31](C</a:t>
            </a:r>
            <a:r>
              <a:rPr lang="en-US" sz="1800" baseline="-25000" dirty="0" smtClean="0">
                <a:sym typeface="Symbol" pitchFamily="18" charset="2"/>
              </a:rPr>
              <a:t>L</a:t>
            </a:r>
            <a:r>
              <a:rPr lang="en-US" sz="1800" dirty="0" smtClean="0">
                <a:sym typeface="Symbol" pitchFamily="18" charset="2"/>
              </a:rPr>
              <a:t>C</a:t>
            </a:r>
            <a:r>
              <a:rPr lang="en-US" sz="1800" baseline="-25000" dirty="0" smtClean="0">
                <a:sym typeface="Symbol" pitchFamily="18" charset="2"/>
              </a:rPr>
              <a:t>R</a:t>
            </a:r>
            <a:r>
              <a:rPr lang="en-US" sz="1800" dirty="0" smtClean="0">
                <a:sym typeface="Symbol" pitchFamily="18" charset="2"/>
              </a:rPr>
              <a:t>K</a:t>
            </a:r>
            <a:r>
              <a:rPr lang="en-US" sz="1800" baseline="-25000" dirty="0" smtClean="0">
                <a:sym typeface="Symbol" pitchFamily="18" charset="2"/>
              </a:rPr>
              <a:t>5</a:t>
            </a:r>
            <a:r>
              <a:rPr lang="en-US" sz="1800" dirty="0" smtClean="0">
                <a:sym typeface="Symbol" pitchFamily="18" charset="2"/>
              </a:rPr>
              <a:t>K</a:t>
            </a:r>
            <a:r>
              <a:rPr lang="en-US" sz="1800" baseline="-25000" dirty="0" smtClean="0">
                <a:sym typeface="Symbol" pitchFamily="18" charset="2"/>
              </a:rPr>
              <a:t>3</a:t>
            </a:r>
            <a:r>
              <a:rPr lang="en-US" sz="1800" dirty="0" smtClean="0">
                <a:sym typeface="Symbol" pitchFamily="18" charset="2"/>
              </a:rPr>
              <a:t>)[31]</a:t>
            </a:r>
            <a:endParaRPr lang="en-US" sz="1800" baseline="-25000" dirty="0" smtClean="0">
              <a:sym typeface="Symbol" pitchFamily="18" charset="2"/>
            </a:endParaRPr>
          </a:p>
          <a:p>
            <a:pPr>
              <a:buNone/>
            </a:pPr>
            <a:endParaRPr lang="en-US" sz="2000" baseline="-25000" dirty="0" smtClean="0">
              <a:sym typeface="Symbol" pitchFamily="18" charset="2"/>
            </a:endParaRPr>
          </a:p>
        </p:txBody>
      </p:sp>
      <p:sp>
        <p:nvSpPr>
          <p:cNvPr id="5" name="TextBox 4"/>
          <p:cNvSpPr txBox="1"/>
          <p:nvPr/>
        </p:nvSpPr>
        <p:spPr>
          <a:xfrm>
            <a:off x="5867400" y="6248400"/>
            <a:ext cx="2081019" cy="253916"/>
          </a:xfrm>
          <a:prstGeom prst="rect">
            <a:avLst/>
          </a:prstGeom>
          <a:noFill/>
        </p:spPr>
        <p:txBody>
          <a:bodyPr wrap="none" rtlCol="0">
            <a:spAutoFit/>
          </a:bodyPr>
          <a:lstStyle/>
          <a:p>
            <a:r>
              <a:rPr lang="en-US" sz="1050" dirty="0" smtClean="0">
                <a:latin typeface="+mn-lt"/>
              </a:rPr>
              <a:t>Slide adapted from Mark Stamp</a:t>
            </a:r>
            <a:endParaRPr lang="en-US" sz="1050" dirty="0">
              <a:latin typeface="+mn-lt"/>
            </a:endParaRPr>
          </a:p>
        </p:txBody>
      </p:sp>
      <p:sp>
        <p:nvSpPr>
          <p:cNvPr id="6" name="Slide Number Placeholder 4"/>
          <p:cNvSpPr>
            <a:spLocks noGrp="1"/>
          </p:cNvSpPr>
          <p:nvPr>
            <p:ph type="sldNum" sz="quarter" idx="11"/>
          </p:nvPr>
        </p:nvSpPr>
        <p:spPr>
          <a:xfrm>
            <a:off x="6934200" y="6172200"/>
            <a:ext cx="1828800" cy="457200"/>
          </a:xfrm>
        </p:spPr>
        <p:txBody>
          <a:bodyPr/>
          <a:lstStyle/>
          <a:p>
            <a:pPr algn="r"/>
            <a:fld id="{3FD249A5-A20D-4E9C-B310-14D7DAF26C9B}" type="slidenum">
              <a:rPr lang="en-US" altLang="ko-KR"/>
              <a:pPr algn="r"/>
              <a:t>54</a:t>
            </a:fld>
            <a:endParaRPr lang="en-US" altLang="ko-KR" dirty="0"/>
          </a:p>
        </p:txBody>
      </p:sp>
      <p:sp>
        <p:nvSpPr>
          <p:cNvPr id="8" name="Date Placeholder 7"/>
          <p:cNvSpPr>
            <a:spLocks noGrp="1"/>
          </p:cNvSpPr>
          <p:nvPr>
            <p:ph type="dt" sz="half" idx="10"/>
          </p:nvPr>
        </p:nvSpPr>
        <p:spPr/>
        <p:txBody>
          <a:bodyPr/>
          <a:lstStyle/>
          <a:p>
            <a:pPr>
              <a:defRPr/>
            </a:pPr>
            <a:r>
              <a:rPr lang="en-US" smtClean="0"/>
              <a:t>JLM 20110204</a:t>
            </a: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685800" y="-76200"/>
            <a:ext cx="7772400" cy="914400"/>
          </a:xfrm>
        </p:spPr>
        <p:txBody>
          <a:bodyPr/>
          <a:lstStyle/>
          <a:p>
            <a:r>
              <a:rPr lang="en-US" sz="3600" dirty="0"/>
              <a:t>FEAL-4 Linear Attack</a:t>
            </a:r>
          </a:p>
        </p:txBody>
      </p:sp>
      <p:sp>
        <p:nvSpPr>
          <p:cNvPr id="238595" name="Rectangle 3"/>
          <p:cNvSpPr>
            <a:spLocks noGrp="1" noChangeArrowheads="1"/>
          </p:cNvSpPr>
          <p:nvPr>
            <p:ph type="body" idx="1"/>
          </p:nvPr>
        </p:nvSpPr>
        <p:spPr>
          <a:xfrm>
            <a:off x="228600" y="1447800"/>
            <a:ext cx="8686800" cy="4572000"/>
          </a:xfrm>
        </p:spPr>
        <p:txBody>
          <a:bodyPr/>
          <a:lstStyle/>
          <a:p>
            <a:pPr marL="400050"/>
            <a:r>
              <a:rPr lang="en-US" sz="2000" dirty="0" smtClean="0">
                <a:sym typeface="Symbol" pitchFamily="18" charset="2"/>
              </a:rPr>
              <a:t>From the last slide,</a:t>
            </a:r>
          </a:p>
          <a:p>
            <a:pPr marL="400050"/>
            <a:r>
              <a:rPr lang="en-US" sz="2000" dirty="0" smtClean="0">
                <a:sym typeface="Symbol" pitchFamily="18" charset="2"/>
              </a:rPr>
              <a:t>(C</a:t>
            </a:r>
            <a:r>
              <a:rPr lang="en-US" sz="2000" baseline="-25000" dirty="0" smtClean="0">
                <a:sym typeface="Symbol" pitchFamily="18" charset="2"/>
              </a:rPr>
              <a:t>L</a:t>
            </a:r>
            <a:r>
              <a:rPr lang="en-US" sz="2000" dirty="0" smtClean="0">
                <a:sym typeface="Symbol" pitchFamily="18" charset="2"/>
              </a:rPr>
              <a:t>P</a:t>
            </a:r>
            <a:r>
              <a:rPr lang="en-US" sz="2000" baseline="-25000" dirty="0" smtClean="0">
                <a:sym typeface="Symbol" pitchFamily="18" charset="2"/>
              </a:rPr>
              <a:t>L</a:t>
            </a:r>
            <a:r>
              <a:rPr lang="en-US" sz="2000" dirty="0" smtClean="0">
                <a:sym typeface="Symbol" pitchFamily="18" charset="2"/>
              </a:rPr>
              <a:t>P</a:t>
            </a:r>
            <a:r>
              <a:rPr lang="en-US" sz="2000" baseline="-25000" dirty="0" smtClean="0">
                <a:sym typeface="Symbol" pitchFamily="18" charset="2"/>
              </a:rPr>
              <a:t>R</a:t>
            </a:r>
            <a:r>
              <a:rPr lang="en-US" sz="2000" dirty="0" smtClean="0">
                <a:sym typeface="Symbol" pitchFamily="18" charset="2"/>
              </a:rPr>
              <a:t>K</a:t>
            </a:r>
            <a:r>
              <a:rPr lang="en-US" sz="2000" baseline="-25000" dirty="0" smtClean="0">
                <a:sym typeface="Symbol" pitchFamily="18" charset="2"/>
              </a:rPr>
              <a:t>4</a:t>
            </a:r>
            <a:r>
              <a:rPr lang="en-US" sz="2000" dirty="0" smtClean="0">
                <a:sym typeface="Symbol" pitchFamily="18" charset="2"/>
              </a:rPr>
              <a:t>)[23,29]= (P</a:t>
            </a:r>
            <a:r>
              <a:rPr lang="en-US" sz="2000" baseline="-25000" dirty="0" smtClean="0">
                <a:sym typeface="Symbol" pitchFamily="18" charset="2"/>
              </a:rPr>
              <a:t>L</a:t>
            </a:r>
            <a:r>
              <a:rPr lang="en-US" sz="2000" dirty="0" smtClean="0">
                <a:sym typeface="Symbol" pitchFamily="18" charset="2"/>
              </a:rPr>
              <a:t>Y</a:t>
            </a:r>
            <a:r>
              <a:rPr lang="en-US" sz="2000" baseline="-25000" dirty="0" smtClean="0">
                <a:sym typeface="Symbol" pitchFamily="18" charset="2"/>
              </a:rPr>
              <a:t>0</a:t>
            </a:r>
            <a:r>
              <a:rPr lang="en-US" sz="2000" dirty="0" smtClean="0">
                <a:sym typeface="Symbol" pitchFamily="18" charset="2"/>
              </a:rPr>
              <a:t>K</a:t>
            </a:r>
            <a:r>
              <a:rPr lang="en-US" sz="2000" baseline="-25000" dirty="0" smtClean="0">
                <a:sym typeface="Symbol" pitchFamily="18" charset="2"/>
              </a:rPr>
              <a:t>1</a:t>
            </a:r>
            <a:r>
              <a:rPr lang="en-US" sz="2000" dirty="0" smtClean="0">
                <a:sym typeface="Symbol" pitchFamily="18" charset="2"/>
              </a:rPr>
              <a:t>)[31](C</a:t>
            </a:r>
            <a:r>
              <a:rPr lang="en-US" sz="2000" baseline="-25000" dirty="0" smtClean="0">
                <a:sym typeface="Symbol" pitchFamily="18" charset="2"/>
              </a:rPr>
              <a:t>L</a:t>
            </a:r>
            <a:r>
              <a:rPr lang="en-US" sz="2000" dirty="0" smtClean="0">
                <a:sym typeface="Symbol" pitchFamily="18" charset="2"/>
              </a:rPr>
              <a:t>C</a:t>
            </a:r>
            <a:r>
              <a:rPr lang="en-US" sz="2000" baseline="-25000" dirty="0" smtClean="0">
                <a:sym typeface="Symbol" pitchFamily="18" charset="2"/>
              </a:rPr>
              <a:t>R</a:t>
            </a:r>
            <a:r>
              <a:rPr lang="en-US" sz="2000" dirty="0" smtClean="0">
                <a:sym typeface="Symbol" pitchFamily="18" charset="2"/>
              </a:rPr>
              <a:t>K</a:t>
            </a:r>
            <a:r>
              <a:rPr lang="en-US" sz="2000" baseline="-25000" dirty="0" smtClean="0">
                <a:sym typeface="Symbol" pitchFamily="18" charset="2"/>
              </a:rPr>
              <a:t>5</a:t>
            </a:r>
            <a:r>
              <a:rPr lang="en-US" sz="2000" dirty="0" smtClean="0">
                <a:sym typeface="Symbol" pitchFamily="18" charset="2"/>
              </a:rPr>
              <a:t>K</a:t>
            </a:r>
            <a:r>
              <a:rPr lang="en-US" sz="2000" baseline="-25000" dirty="0" smtClean="0">
                <a:sym typeface="Symbol" pitchFamily="18" charset="2"/>
              </a:rPr>
              <a:t>3</a:t>
            </a:r>
            <a:r>
              <a:rPr lang="en-US" sz="2000" dirty="0" smtClean="0">
                <a:sym typeface="Symbol" pitchFamily="18" charset="2"/>
              </a:rPr>
              <a:t>)[31], so</a:t>
            </a:r>
          </a:p>
          <a:p>
            <a:pPr marL="400050"/>
            <a:r>
              <a:rPr lang="en-US" sz="2000" dirty="0" smtClean="0">
                <a:sym typeface="Symbol" pitchFamily="18" charset="2"/>
              </a:rPr>
              <a:t>K</a:t>
            </a:r>
            <a:r>
              <a:rPr lang="en-US" sz="2000" baseline="-25000" dirty="0" smtClean="0">
                <a:sym typeface="Symbol" pitchFamily="18" charset="2"/>
              </a:rPr>
              <a:t>4</a:t>
            </a:r>
            <a:r>
              <a:rPr lang="en-US" sz="2000" dirty="0" smtClean="0">
                <a:sym typeface="Symbol" pitchFamily="18" charset="2"/>
              </a:rPr>
              <a:t>[23,29](K</a:t>
            </a:r>
            <a:r>
              <a:rPr lang="en-US" sz="2000" baseline="-25000" dirty="0" smtClean="0">
                <a:sym typeface="Symbol" pitchFamily="18" charset="2"/>
              </a:rPr>
              <a:t>1</a:t>
            </a:r>
            <a:r>
              <a:rPr lang="en-US" sz="2000" dirty="0" smtClean="0">
                <a:sym typeface="Symbol" pitchFamily="18" charset="2"/>
              </a:rPr>
              <a:t>K</a:t>
            </a:r>
            <a:r>
              <a:rPr lang="en-US" sz="2000" baseline="-25000" dirty="0" smtClean="0">
                <a:sym typeface="Symbol" pitchFamily="18" charset="2"/>
              </a:rPr>
              <a:t>5</a:t>
            </a:r>
            <a:r>
              <a:rPr lang="en-US" sz="2000" dirty="0" smtClean="0">
                <a:sym typeface="Symbol" pitchFamily="18" charset="2"/>
              </a:rPr>
              <a:t>K</a:t>
            </a:r>
            <a:r>
              <a:rPr lang="en-US" sz="2000" baseline="-25000" dirty="0" smtClean="0">
                <a:sym typeface="Symbol" pitchFamily="18" charset="2"/>
              </a:rPr>
              <a:t>3</a:t>
            </a:r>
            <a:r>
              <a:rPr lang="en-US" sz="2000" dirty="0" smtClean="0">
                <a:sym typeface="Symbol" pitchFamily="18" charset="2"/>
              </a:rPr>
              <a:t>)[31]=</a:t>
            </a:r>
          </a:p>
          <a:p>
            <a:pPr marL="400050">
              <a:buNone/>
            </a:pPr>
            <a:r>
              <a:rPr lang="en-US" sz="2000" dirty="0" smtClean="0">
                <a:sym typeface="Symbol" pitchFamily="18" charset="2"/>
              </a:rPr>
              <a:t>		   (C</a:t>
            </a:r>
            <a:r>
              <a:rPr lang="en-US" sz="2000" baseline="-25000" dirty="0" smtClean="0">
                <a:sym typeface="Symbol" pitchFamily="18" charset="2"/>
              </a:rPr>
              <a:t>L</a:t>
            </a:r>
            <a:r>
              <a:rPr lang="en-US" sz="2000" dirty="0" smtClean="0">
                <a:sym typeface="Symbol" pitchFamily="18" charset="2"/>
              </a:rPr>
              <a:t>P</a:t>
            </a:r>
            <a:r>
              <a:rPr lang="en-US" sz="2000" baseline="-25000" dirty="0" smtClean="0">
                <a:sym typeface="Symbol" pitchFamily="18" charset="2"/>
              </a:rPr>
              <a:t>L</a:t>
            </a:r>
            <a:r>
              <a:rPr lang="en-US" sz="2000" dirty="0" smtClean="0">
                <a:sym typeface="Symbol" pitchFamily="18" charset="2"/>
              </a:rPr>
              <a:t>P</a:t>
            </a:r>
            <a:r>
              <a:rPr lang="en-US" sz="2000" baseline="-25000" dirty="0" smtClean="0">
                <a:sym typeface="Symbol" pitchFamily="18" charset="2"/>
              </a:rPr>
              <a:t>R</a:t>
            </a:r>
            <a:r>
              <a:rPr lang="en-US" sz="2000" dirty="0" smtClean="0">
                <a:sym typeface="Symbol" pitchFamily="18" charset="2"/>
              </a:rPr>
              <a:t>)[23,29]P</a:t>
            </a:r>
            <a:r>
              <a:rPr lang="en-US" sz="2000" baseline="-25000" dirty="0" smtClean="0">
                <a:sym typeface="Symbol" pitchFamily="18" charset="2"/>
              </a:rPr>
              <a:t>L</a:t>
            </a:r>
            <a:r>
              <a:rPr lang="en-US" sz="2000" dirty="0" smtClean="0">
                <a:sym typeface="Symbol" pitchFamily="18" charset="2"/>
              </a:rPr>
              <a:t>[31]Y</a:t>
            </a:r>
            <a:r>
              <a:rPr lang="en-US" sz="2000" baseline="-25000" dirty="0" smtClean="0">
                <a:sym typeface="Symbol" pitchFamily="18" charset="2"/>
              </a:rPr>
              <a:t>0</a:t>
            </a:r>
            <a:r>
              <a:rPr lang="en-US" sz="2000" dirty="0" smtClean="0">
                <a:sym typeface="Symbol" pitchFamily="18" charset="2"/>
              </a:rPr>
              <a:t>[31](C</a:t>
            </a:r>
            <a:r>
              <a:rPr lang="en-US" sz="2000" baseline="-25000" dirty="0" smtClean="0">
                <a:sym typeface="Symbol" pitchFamily="18" charset="2"/>
              </a:rPr>
              <a:t>L</a:t>
            </a:r>
            <a:r>
              <a:rPr lang="en-US" sz="2000" dirty="0" smtClean="0">
                <a:sym typeface="Symbol" pitchFamily="18" charset="2"/>
              </a:rPr>
              <a:t>C</a:t>
            </a:r>
            <a:r>
              <a:rPr lang="en-US" sz="2000" baseline="-25000" dirty="0" smtClean="0">
                <a:sym typeface="Symbol" pitchFamily="18" charset="2"/>
              </a:rPr>
              <a:t>R</a:t>
            </a:r>
            <a:r>
              <a:rPr lang="en-US" sz="2000" dirty="0" smtClean="0">
                <a:sym typeface="Symbol" pitchFamily="18" charset="2"/>
              </a:rPr>
              <a:t>)[31]=</a:t>
            </a:r>
          </a:p>
          <a:p>
            <a:pPr marL="400050">
              <a:buNone/>
            </a:pPr>
            <a:r>
              <a:rPr lang="en-US" sz="2000" dirty="0" smtClean="0">
                <a:sym typeface="Symbol" pitchFamily="18" charset="2"/>
              </a:rPr>
              <a:t>		   (C</a:t>
            </a:r>
            <a:r>
              <a:rPr lang="en-US" sz="2000" baseline="-25000" dirty="0" smtClean="0">
                <a:sym typeface="Symbol" pitchFamily="18" charset="2"/>
              </a:rPr>
              <a:t>L</a:t>
            </a:r>
            <a:r>
              <a:rPr lang="en-US" sz="2000" dirty="0" smtClean="0">
                <a:sym typeface="Symbol" pitchFamily="18" charset="2"/>
              </a:rPr>
              <a:t>P</a:t>
            </a:r>
            <a:r>
              <a:rPr lang="en-US" sz="2000" baseline="-25000" dirty="0" smtClean="0">
                <a:sym typeface="Symbol" pitchFamily="18" charset="2"/>
              </a:rPr>
              <a:t>L</a:t>
            </a:r>
            <a:r>
              <a:rPr lang="en-US" sz="2000" dirty="0" smtClean="0">
                <a:sym typeface="Symbol" pitchFamily="18" charset="2"/>
              </a:rPr>
              <a:t>P</a:t>
            </a:r>
            <a:r>
              <a:rPr lang="en-US" sz="2000" baseline="-25000" dirty="0" smtClean="0">
                <a:sym typeface="Symbol" pitchFamily="18" charset="2"/>
              </a:rPr>
              <a:t>R</a:t>
            </a:r>
            <a:r>
              <a:rPr lang="en-US" sz="2000" dirty="0" smtClean="0">
                <a:sym typeface="Symbol" pitchFamily="18" charset="2"/>
              </a:rPr>
              <a:t>)[23,29]P</a:t>
            </a:r>
            <a:r>
              <a:rPr lang="en-US" sz="2000" baseline="-25000" dirty="0" smtClean="0">
                <a:sym typeface="Symbol" pitchFamily="18" charset="2"/>
              </a:rPr>
              <a:t>L</a:t>
            </a:r>
            <a:r>
              <a:rPr lang="en-US" sz="2000" dirty="0" smtClean="0">
                <a:sym typeface="Symbol" pitchFamily="18" charset="2"/>
              </a:rPr>
              <a:t>[31](C</a:t>
            </a:r>
            <a:r>
              <a:rPr lang="en-US" sz="2000" baseline="-25000" dirty="0" smtClean="0">
                <a:sym typeface="Symbol" pitchFamily="18" charset="2"/>
              </a:rPr>
              <a:t>L</a:t>
            </a:r>
            <a:r>
              <a:rPr lang="en-US" sz="2000" dirty="0" smtClean="0">
                <a:sym typeface="Symbol" pitchFamily="18" charset="2"/>
              </a:rPr>
              <a:t>C</a:t>
            </a:r>
            <a:r>
              <a:rPr lang="en-US" sz="2000" baseline="-25000" dirty="0" smtClean="0">
                <a:sym typeface="Symbol" pitchFamily="18" charset="2"/>
              </a:rPr>
              <a:t>R</a:t>
            </a:r>
            <a:r>
              <a:rPr lang="en-US" sz="2000" dirty="0" smtClean="0">
                <a:sym typeface="Symbol" pitchFamily="18" charset="2"/>
              </a:rPr>
              <a:t>)[31] F(P</a:t>
            </a:r>
            <a:r>
              <a:rPr lang="en-US" sz="2000" baseline="-25000" dirty="0" smtClean="0">
                <a:sym typeface="Symbol" pitchFamily="18" charset="2"/>
              </a:rPr>
              <a:t>L</a:t>
            </a:r>
            <a:r>
              <a:rPr lang="en-US" sz="2000" dirty="0" smtClean="0">
                <a:sym typeface="Symbol" pitchFamily="18" charset="2"/>
              </a:rPr>
              <a:t>P</a:t>
            </a:r>
            <a:r>
              <a:rPr lang="en-US" sz="2000" baseline="-25000" dirty="0" smtClean="0">
                <a:sym typeface="Symbol" pitchFamily="18" charset="2"/>
              </a:rPr>
              <a:t>R</a:t>
            </a:r>
            <a:r>
              <a:rPr lang="en-US" sz="2000" dirty="0" smtClean="0">
                <a:sym typeface="Symbol" pitchFamily="18" charset="2"/>
              </a:rPr>
              <a:t>K</a:t>
            </a:r>
            <a:r>
              <a:rPr lang="en-US" sz="2000" baseline="-25000" dirty="0" smtClean="0">
                <a:sym typeface="Symbol" pitchFamily="18" charset="2"/>
              </a:rPr>
              <a:t>0</a:t>
            </a:r>
            <a:r>
              <a:rPr lang="en-US" sz="2000" dirty="0" smtClean="0">
                <a:sym typeface="Symbol" pitchFamily="18" charset="2"/>
              </a:rPr>
              <a:t>)[31]</a:t>
            </a:r>
          </a:p>
          <a:p>
            <a:pPr marL="400050"/>
            <a:r>
              <a:rPr lang="en-US" sz="2000" dirty="0" smtClean="0">
                <a:sym typeface="Symbol" pitchFamily="18" charset="2"/>
              </a:rPr>
              <a:t>The left hand side is a constant for fixed key.</a:t>
            </a:r>
          </a:p>
          <a:p>
            <a:pPr marL="400050"/>
            <a:r>
              <a:rPr lang="en-US" sz="2000" dirty="0" smtClean="0">
                <a:sym typeface="Symbol" pitchFamily="18" charset="2"/>
              </a:rPr>
              <a:t>The attack consists of guessing K</a:t>
            </a:r>
            <a:r>
              <a:rPr lang="en-US" sz="2000" baseline="-25000" dirty="0" smtClean="0">
                <a:sym typeface="Symbol" pitchFamily="18" charset="2"/>
              </a:rPr>
              <a:t>0 </a:t>
            </a:r>
            <a:r>
              <a:rPr lang="en-US" sz="2000" dirty="0" smtClean="0">
                <a:sym typeface="Symbol" pitchFamily="18" charset="2"/>
              </a:rPr>
              <a:t>and computing</a:t>
            </a:r>
          </a:p>
          <a:p>
            <a:pPr marL="800100" lvl="1">
              <a:buNone/>
            </a:pPr>
            <a:r>
              <a:rPr lang="en-US" sz="2000" dirty="0" smtClean="0">
                <a:sym typeface="Symbol" pitchFamily="18" charset="2"/>
              </a:rPr>
              <a:t> h(P,C)= (C</a:t>
            </a:r>
            <a:r>
              <a:rPr lang="en-US" sz="2000" baseline="-25000" dirty="0" smtClean="0">
                <a:sym typeface="Symbol" pitchFamily="18" charset="2"/>
              </a:rPr>
              <a:t>L</a:t>
            </a:r>
            <a:r>
              <a:rPr lang="en-US" sz="2000" dirty="0" smtClean="0">
                <a:sym typeface="Symbol" pitchFamily="18" charset="2"/>
              </a:rPr>
              <a:t>P</a:t>
            </a:r>
            <a:r>
              <a:rPr lang="en-US" sz="2000" baseline="-25000" dirty="0" smtClean="0">
                <a:sym typeface="Symbol" pitchFamily="18" charset="2"/>
              </a:rPr>
              <a:t>L</a:t>
            </a:r>
            <a:r>
              <a:rPr lang="en-US" sz="2000" dirty="0" smtClean="0">
                <a:sym typeface="Symbol" pitchFamily="18" charset="2"/>
              </a:rPr>
              <a:t>P</a:t>
            </a:r>
            <a:r>
              <a:rPr lang="en-US" sz="2000" baseline="-25000" dirty="0" smtClean="0">
                <a:sym typeface="Symbol" pitchFamily="18" charset="2"/>
              </a:rPr>
              <a:t>R</a:t>
            </a:r>
            <a:r>
              <a:rPr lang="en-US" sz="2000" dirty="0" smtClean="0">
                <a:sym typeface="Symbol" pitchFamily="18" charset="2"/>
              </a:rPr>
              <a:t>)[23,29]P</a:t>
            </a:r>
            <a:r>
              <a:rPr lang="en-US" sz="2000" baseline="-25000" dirty="0" smtClean="0">
                <a:sym typeface="Symbol" pitchFamily="18" charset="2"/>
              </a:rPr>
              <a:t>L</a:t>
            </a:r>
            <a:r>
              <a:rPr lang="en-US" sz="2000" dirty="0" smtClean="0">
                <a:sym typeface="Symbol" pitchFamily="18" charset="2"/>
              </a:rPr>
              <a:t>[31](C</a:t>
            </a:r>
            <a:r>
              <a:rPr lang="en-US" sz="2000" baseline="-25000" dirty="0" smtClean="0">
                <a:sym typeface="Symbol" pitchFamily="18" charset="2"/>
              </a:rPr>
              <a:t>L</a:t>
            </a:r>
            <a:r>
              <a:rPr lang="en-US" sz="2000" dirty="0" smtClean="0">
                <a:sym typeface="Symbol" pitchFamily="18" charset="2"/>
              </a:rPr>
              <a:t>C</a:t>
            </a:r>
            <a:r>
              <a:rPr lang="en-US" sz="2000" baseline="-25000" dirty="0" smtClean="0">
                <a:sym typeface="Symbol" pitchFamily="18" charset="2"/>
              </a:rPr>
              <a:t>R</a:t>
            </a:r>
            <a:r>
              <a:rPr lang="en-US" sz="2000" dirty="0" smtClean="0">
                <a:sym typeface="Symbol" pitchFamily="18" charset="2"/>
              </a:rPr>
              <a:t>)[31]F(P</a:t>
            </a:r>
            <a:r>
              <a:rPr lang="en-US" sz="2000" baseline="-25000" dirty="0" smtClean="0">
                <a:sym typeface="Symbol" pitchFamily="18" charset="2"/>
              </a:rPr>
              <a:t>L</a:t>
            </a:r>
            <a:r>
              <a:rPr lang="en-US" sz="2000" dirty="0" smtClean="0">
                <a:sym typeface="Symbol" pitchFamily="18" charset="2"/>
              </a:rPr>
              <a:t>P</a:t>
            </a:r>
            <a:r>
              <a:rPr lang="en-US" sz="2000" baseline="-25000" dirty="0" smtClean="0">
                <a:sym typeface="Symbol" pitchFamily="18" charset="2"/>
              </a:rPr>
              <a:t>R</a:t>
            </a:r>
            <a:r>
              <a:rPr lang="en-US" sz="2000" dirty="0" smtClean="0">
                <a:sym typeface="Symbol" pitchFamily="18" charset="2"/>
              </a:rPr>
              <a:t>K</a:t>
            </a:r>
            <a:r>
              <a:rPr lang="en-US" sz="2000" baseline="-25000" dirty="0" smtClean="0">
                <a:sym typeface="Symbol" pitchFamily="18" charset="2"/>
              </a:rPr>
              <a:t>0</a:t>
            </a:r>
            <a:r>
              <a:rPr lang="en-US" sz="2000" dirty="0" smtClean="0">
                <a:sym typeface="Symbol" pitchFamily="18" charset="2"/>
              </a:rPr>
              <a:t>)[31]</a:t>
            </a:r>
          </a:p>
          <a:p>
            <a:pPr marL="400050">
              <a:buNone/>
            </a:pPr>
            <a:r>
              <a:rPr lang="en-US" sz="2000" dirty="0" smtClean="0">
                <a:sym typeface="Symbol" pitchFamily="18" charset="2"/>
              </a:rPr>
              <a:t>     for a number of corresponding (P</a:t>
            </a:r>
            <a:r>
              <a:rPr lang="en-US" sz="2000" baseline="-25000" dirty="0" smtClean="0">
                <a:sym typeface="Symbol" pitchFamily="18" charset="2"/>
              </a:rPr>
              <a:t>L</a:t>
            </a:r>
            <a:r>
              <a:rPr lang="en-US" sz="2000" dirty="0" smtClean="0">
                <a:sym typeface="Symbol" pitchFamily="18" charset="2"/>
              </a:rPr>
              <a:t>, P</a:t>
            </a:r>
            <a:r>
              <a:rPr lang="en-US" sz="2000" baseline="-25000" dirty="0" smtClean="0">
                <a:sym typeface="Symbol" pitchFamily="18" charset="2"/>
              </a:rPr>
              <a:t>R</a:t>
            </a:r>
            <a:r>
              <a:rPr lang="en-US" sz="2000" dirty="0" smtClean="0">
                <a:sym typeface="Symbol" pitchFamily="18" charset="2"/>
              </a:rPr>
              <a:t>), (C</a:t>
            </a:r>
            <a:r>
              <a:rPr lang="en-US" sz="2000" baseline="-25000" dirty="0" smtClean="0">
                <a:sym typeface="Symbol" pitchFamily="18" charset="2"/>
              </a:rPr>
              <a:t>L</a:t>
            </a:r>
            <a:r>
              <a:rPr lang="en-US" sz="2000" dirty="0" smtClean="0">
                <a:sym typeface="Symbol" pitchFamily="18" charset="2"/>
              </a:rPr>
              <a:t>, C</a:t>
            </a:r>
            <a:r>
              <a:rPr lang="en-US" sz="2000" baseline="-25000" dirty="0" smtClean="0">
                <a:sym typeface="Symbol" pitchFamily="18" charset="2"/>
              </a:rPr>
              <a:t>R</a:t>
            </a:r>
            <a:r>
              <a:rPr lang="en-US" sz="2000" dirty="0" smtClean="0">
                <a:sym typeface="Symbol" pitchFamily="18" charset="2"/>
              </a:rPr>
              <a:t>)</a:t>
            </a:r>
          </a:p>
          <a:p>
            <a:pPr marL="400050"/>
            <a:r>
              <a:rPr lang="en-US" sz="2000" dirty="0" smtClean="0">
                <a:sym typeface="Symbol" pitchFamily="18" charset="2"/>
              </a:rPr>
              <a:t>If the guessed K</a:t>
            </a:r>
            <a:r>
              <a:rPr lang="en-US" sz="2000" baseline="-25000" dirty="0" smtClean="0">
                <a:sym typeface="Symbol" pitchFamily="18" charset="2"/>
              </a:rPr>
              <a:t>0 </a:t>
            </a:r>
            <a:r>
              <a:rPr lang="en-US" sz="2000" dirty="0" smtClean="0">
                <a:sym typeface="Symbol" pitchFamily="18" charset="2"/>
              </a:rPr>
              <a:t>is right, h(P,C) will have the same value for each corresponding pair of plain-text and cipher-text.</a:t>
            </a:r>
          </a:p>
          <a:p>
            <a:pPr>
              <a:buNone/>
            </a:pPr>
            <a:endParaRPr lang="en-US" sz="2000" baseline="-25000" dirty="0" smtClean="0">
              <a:sym typeface="Symbol" pitchFamily="18" charset="2"/>
            </a:endParaRPr>
          </a:p>
        </p:txBody>
      </p:sp>
      <p:sp>
        <p:nvSpPr>
          <p:cNvPr id="6" name="Slide Number Placeholder 4"/>
          <p:cNvSpPr>
            <a:spLocks noGrp="1"/>
          </p:cNvSpPr>
          <p:nvPr>
            <p:ph type="sldNum" sz="quarter" idx="11"/>
          </p:nvPr>
        </p:nvSpPr>
        <p:spPr>
          <a:xfrm>
            <a:off x="6934200" y="6172200"/>
            <a:ext cx="1828800" cy="457200"/>
          </a:xfrm>
        </p:spPr>
        <p:txBody>
          <a:bodyPr/>
          <a:lstStyle/>
          <a:p>
            <a:pPr algn="r"/>
            <a:fld id="{3FD249A5-A20D-4E9C-B310-14D7DAF26C9B}" type="slidenum">
              <a:rPr lang="en-US" altLang="ko-KR"/>
              <a:pPr algn="r"/>
              <a:t>55</a:t>
            </a:fld>
            <a:endParaRPr lang="en-US" altLang="ko-KR" dirty="0"/>
          </a:p>
        </p:txBody>
      </p:sp>
      <p:sp>
        <p:nvSpPr>
          <p:cNvPr id="8" name="Date Placeholder 7"/>
          <p:cNvSpPr>
            <a:spLocks noGrp="1"/>
          </p:cNvSpPr>
          <p:nvPr>
            <p:ph type="dt" sz="half" idx="10"/>
          </p:nvPr>
        </p:nvSpPr>
        <p:spPr/>
        <p:txBody>
          <a:bodyPr/>
          <a:lstStyle/>
          <a:p>
            <a:pPr>
              <a:defRPr/>
            </a:pPr>
            <a:r>
              <a:rPr lang="en-US" smtClean="0"/>
              <a:t>JLM 20110204</a:t>
            </a: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685800" y="0"/>
            <a:ext cx="7772400" cy="914400"/>
          </a:xfrm>
        </p:spPr>
        <p:txBody>
          <a:bodyPr/>
          <a:lstStyle/>
          <a:p>
            <a:r>
              <a:rPr lang="en-US" sz="3600" dirty="0"/>
              <a:t>FEAL-4 Linear </a:t>
            </a:r>
            <a:r>
              <a:rPr lang="en-US" sz="3600" dirty="0" smtClean="0"/>
              <a:t>Attack - Improvement</a:t>
            </a:r>
            <a:endParaRPr lang="en-US" sz="3600" dirty="0"/>
          </a:p>
        </p:txBody>
      </p:sp>
      <p:sp>
        <p:nvSpPr>
          <p:cNvPr id="238595" name="Rectangle 3"/>
          <p:cNvSpPr>
            <a:spLocks noGrp="1" noChangeArrowheads="1"/>
          </p:cNvSpPr>
          <p:nvPr>
            <p:ph type="body" idx="1"/>
          </p:nvPr>
        </p:nvSpPr>
        <p:spPr>
          <a:xfrm>
            <a:off x="304800" y="1524000"/>
            <a:ext cx="8382000" cy="3886200"/>
          </a:xfrm>
        </p:spPr>
        <p:txBody>
          <a:bodyPr/>
          <a:lstStyle/>
          <a:p>
            <a:r>
              <a:rPr lang="en-US" sz="2000" dirty="0" smtClean="0"/>
              <a:t>Possible to improve on linear attack</a:t>
            </a:r>
          </a:p>
          <a:p>
            <a:pPr lvl="1"/>
            <a:r>
              <a:rPr lang="en-US" sz="2000" dirty="0" smtClean="0"/>
              <a:t>Put K</a:t>
            </a:r>
            <a:r>
              <a:rPr lang="en-US" sz="2000" baseline="-25000" dirty="0" smtClean="0"/>
              <a:t>0</a:t>
            </a:r>
            <a:r>
              <a:rPr lang="en-US" sz="2000" dirty="0" smtClean="0"/>
              <a:t>’= ((K</a:t>
            </a:r>
            <a:r>
              <a:rPr lang="en-US" sz="2000" baseline="-25000" dirty="0" smtClean="0"/>
              <a:t>0</a:t>
            </a:r>
            <a:r>
              <a:rPr lang="en-US" sz="2000" dirty="0" smtClean="0"/>
              <a:t>)</a:t>
            </a:r>
            <a:r>
              <a:rPr lang="en-US" sz="2000" baseline="-25000" dirty="0" smtClean="0"/>
              <a:t>0,…,7</a:t>
            </a:r>
            <a:r>
              <a:rPr lang="en-US" sz="2000" dirty="0" smtClean="0">
                <a:sym typeface="Symbol" pitchFamily="18" charset="2"/>
              </a:rPr>
              <a:t></a:t>
            </a:r>
            <a:r>
              <a:rPr lang="en-US" sz="2000" dirty="0" smtClean="0"/>
              <a:t>(K</a:t>
            </a:r>
            <a:r>
              <a:rPr lang="en-US" sz="2000" baseline="-25000" dirty="0" smtClean="0"/>
              <a:t>0</a:t>
            </a:r>
            <a:r>
              <a:rPr lang="en-US" sz="2000" dirty="0" smtClean="0"/>
              <a:t>)</a:t>
            </a:r>
            <a:r>
              <a:rPr lang="en-US" sz="2000" baseline="-25000" dirty="0" smtClean="0"/>
              <a:t>8,…,15</a:t>
            </a:r>
            <a:r>
              <a:rPr lang="en-US" sz="2000" dirty="0" smtClean="0"/>
              <a:t>, (K</a:t>
            </a:r>
            <a:r>
              <a:rPr lang="en-US" sz="2000" baseline="-25000" dirty="0" smtClean="0"/>
              <a:t>0</a:t>
            </a:r>
            <a:r>
              <a:rPr lang="en-US" sz="2000" dirty="0" smtClean="0"/>
              <a:t>)</a:t>
            </a:r>
            <a:r>
              <a:rPr lang="en-US" sz="2000" baseline="-25000" dirty="0" smtClean="0"/>
              <a:t>16,…,23</a:t>
            </a:r>
            <a:r>
              <a:rPr lang="en-US" sz="2000" dirty="0" smtClean="0">
                <a:sym typeface="Symbol" pitchFamily="18" charset="2"/>
              </a:rPr>
              <a:t></a:t>
            </a:r>
            <a:r>
              <a:rPr lang="en-US" sz="2000" dirty="0" smtClean="0"/>
              <a:t>(K</a:t>
            </a:r>
            <a:r>
              <a:rPr lang="en-US" sz="2000" baseline="-25000" dirty="0" smtClean="0"/>
              <a:t>0</a:t>
            </a:r>
            <a:r>
              <a:rPr lang="en-US" sz="2000" dirty="0" smtClean="0"/>
              <a:t>)</a:t>
            </a:r>
            <a:r>
              <a:rPr lang="en-US" sz="2000" baseline="-25000" dirty="0" smtClean="0"/>
              <a:t>24,…,31</a:t>
            </a:r>
            <a:r>
              <a:rPr lang="en-US" sz="2000" dirty="0" smtClean="0"/>
              <a:t>)</a:t>
            </a:r>
          </a:p>
          <a:p>
            <a:pPr lvl="1"/>
            <a:r>
              <a:rPr lang="en-US" sz="2000" dirty="0" smtClean="0"/>
              <a:t>Consider reduced cipher to get a new relation</a:t>
            </a:r>
          </a:p>
          <a:p>
            <a:pPr lvl="1"/>
            <a:r>
              <a:rPr lang="en-US" sz="2000" dirty="0" smtClean="0">
                <a:sym typeface="Symbol" pitchFamily="18" charset="2"/>
              </a:rPr>
              <a:t>h’(P,C)= (C</a:t>
            </a:r>
            <a:r>
              <a:rPr lang="en-US" sz="2000" baseline="-25000" dirty="0" smtClean="0">
                <a:sym typeface="Symbol" pitchFamily="18" charset="2"/>
              </a:rPr>
              <a:t>L</a:t>
            </a:r>
            <a:r>
              <a:rPr lang="en-US" sz="2000" dirty="0" smtClean="0">
                <a:sym typeface="Symbol" pitchFamily="18" charset="2"/>
              </a:rPr>
              <a:t>P</a:t>
            </a:r>
            <a:r>
              <a:rPr lang="en-US" sz="2000" baseline="-25000" dirty="0" smtClean="0">
                <a:sym typeface="Symbol" pitchFamily="18" charset="2"/>
              </a:rPr>
              <a:t>L</a:t>
            </a:r>
            <a:r>
              <a:rPr lang="en-US" sz="2000" dirty="0" smtClean="0">
                <a:sym typeface="Symbol" pitchFamily="18" charset="2"/>
              </a:rPr>
              <a:t>P</a:t>
            </a:r>
            <a:r>
              <a:rPr lang="en-US" sz="2000" baseline="-25000" dirty="0" smtClean="0">
                <a:sym typeface="Symbol" pitchFamily="18" charset="2"/>
              </a:rPr>
              <a:t>R</a:t>
            </a:r>
            <a:r>
              <a:rPr lang="en-US" sz="2000" dirty="0" smtClean="0">
                <a:sym typeface="Symbol" pitchFamily="18" charset="2"/>
              </a:rPr>
              <a:t>)[5,13,21]P</a:t>
            </a:r>
            <a:r>
              <a:rPr lang="en-US" sz="2000" baseline="-25000" dirty="0" smtClean="0">
                <a:sym typeface="Symbol" pitchFamily="18" charset="2"/>
              </a:rPr>
              <a:t>L</a:t>
            </a:r>
            <a:r>
              <a:rPr lang="en-US" sz="2000" dirty="0" smtClean="0">
                <a:sym typeface="Symbol" pitchFamily="18" charset="2"/>
              </a:rPr>
              <a:t>[15](C</a:t>
            </a:r>
            <a:r>
              <a:rPr lang="en-US" sz="2000" baseline="-25000" dirty="0" smtClean="0">
                <a:sym typeface="Symbol" pitchFamily="18" charset="2"/>
              </a:rPr>
              <a:t>L</a:t>
            </a:r>
            <a:r>
              <a:rPr lang="en-US" sz="2000" dirty="0" smtClean="0">
                <a:sym typeface="Symbol" pitchFamily="18" charset="2"/>
              </a:rPr>
              <a:t>C</a:t>
            </a:r>
            <a:r>
              <a:rPr lang="en-US" sz="2000" baseline="-25000" dirty="0" smtClean="0">
                <a:sym typeface="Symbol" pitchFamily="18" charset="2"/>
              </a:rPr>
              <a:t>R</a:t>
            </a:r>
            <a:r>
              <a:rPr lang="en-US" sz="2000" dirty="0" smtClean="0">
                <a:sym typeface="Symbol" pitchFamily="18" charset="2"/>
              </a:rPr>
              <a:t>)[15]F(P</a:t>
            </a:r>
            <a:r>
              <a:rPr lang="en-US" sz="2000" baseline="-25000" dirty="0" smtClean="0">
                <a:sym typeface="Symbol" pitchFamily="18" charset="2"/>
              </a:rPr>
              <a:t>L</a:t>
            </a:r>
            <a:r>
              <a:rPr lang="en-US" sz="2000" dirty="0" smtClean="0">
                <a:sym typeface="Symbol" pitchFamily="18" charset="2"/>
              </a:rPr>
              <a:t>P</a:t>
            </a:r>
            <a:r>
              <a:rPr lang="en-US" sz="2000" baseline="-25000" dirty="0" smtClean="0">
                <a:sym typeface="Symbol" pitchFamily="18" charset="2"/>
              </a:rPr>
              <a:t>R</a:t>
            </a:r>
            <a:r>
              <a:rPr lang="en-US" sz="2000" dirty="0" smtClean="0">
                <a:sym typeface="Symbol" pitchFamily="18" charset="2"/>
              </a:rPr>
              <a:t>K</a:t>
            </a:r>
            <a:r>
              <a:rPr lang="en-US" sz="2000" baseline="-25000" dirty="0" smtClean="0">
                <a:sym typeface="Symbol" pitchFamily="18" charset="2"/>
              </a:rPr>
              <a:t>0</a:t>
            </a:r>
            <a:r>
              <a:rPr lang="en-US" sz="2000" dirty="0" smtClean="0">
                <a:sym typeface="Symbol" pitchFamily="18" charset="2"/>
              </a:rPr>
              <a:t>)[15]</a:t>
            </a:r>
          </a:p>
          <a:p>
            <a:pPr lvl="1"/>
            <a:r>
              <a:rPr lang="en-US" sz="2000" dirty="0" smtClean="0"/>
              <a:t>h’(P,C) depends only on bits 0,9,…,15,17,…,23  of K</a:t>
            </a:r>
            <a:r>
              <a:rPr lang="en-US" sz="2000" baseline="-25000" dirty="0" smtClean="0"/>
              <a:t>0</a:t>
            </a:r>
          </a:p>
          <a:p>
            <a:pPr lvl="1"/>
            <a:r>
              <a:rPr lang="en-US" sz="2000" dirty="0" smtClean="0"/>
              <a:t>Find these 12 bits of K</a:t>
            </a:r>
            <a:r>
              <a:rPr lang="en-US" sz="2000" baseline="-25000" dirty="0" smtClean="0"/>
              <a:t>0</a:t>
            </a:r>
            <a:r>
              <a:rPr lang="en-US" sz="2000" dirty="0" smtClean="0"/>
              <a:t> first, then the remaining 20 can be found using similar approximations and exhaustive search.</a:t>
            </a:r>
          </a:p>
          <a:p>
            <a:endParaRPr lang="en-US" sz="2000" dirty="0"/>
          </a:p>
        </p:txBody>
      </p:sp>
      <p:sp>
        <p:nvSpPr>
          <p:cNvPr id="6" name="Slide Number Placeholder 4"/>
          <p:cNvSpPr>
            <a:spLocks noGrp="1"/>
          </p:cNvSpPr>
          <p:nvPr>
            <p:ph type="sldNum" sz="quarter" idx="11"/>
          </p:nvPr>
        </p:nvSpPr>
        <p:spPr>
          <a:xfrm>
            <a:off x="6934200" y="6172200"/>
            <a:ext cx="1828800" cy="457200"/>
          </a:xfrm>
        </p:spPr>
        <p:txBody>
          <a:bodyPr/>
          <a:lstStyle/>
          <a:p>
            <a:pPr algn="r"/>
            <a:fld id="{3FD249A5-A20D-4E9C-B310-14D7DAF26C9B}" type="slidenum">
              <a:rPr lang="en-US" altLang="ko-KR"/>
              <a:pPr algn="r"/>
              <a:t>56</a:t>
            </a:fld>
            <a:endParaRPr lang="en-US" altLang="ko-KR" dirty="0"/>
          </a:p>
        </p:txBody>
      </p:sp>
      <p:sp>
        <p:nvSpPr>
          <p:cNvPr id="8" name="Date Placeholder 7"/>
          <p:cNvSpPr>
            <a:spLocks noGrp="1"/>
          </p:cNvSpPr>
          <p:nvPr>
            <p:ph type="dt" sz="half" idx="10"/>
          </p:nvPr>
        </p:nvSpPr>
        <p:spPr/>
        <p:txBody>
          <a:bodyPr/>
          <a:lstStyle/>
          <a:p>
            <a:pPr>
              <a:defRPr/>
            </a:pPr>
            <a:r>
              <a:rPr lang="en-US" smtClean="0"/>
              <a:t>JLM 20110204</a:t>
            </a: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0D8604DC-2AB2-4D74-A52B-715EEDB7F483}" type="slidenum">
              <a:rPr lang="en-US"/>
              <a:pPr>
                <a:defRPr/>
              </a:pPr>
              <a:t>57</a:t>
            </a:fld>
            <a:endParaRPr lang="en-US" dirty="0"/>
          </a:p>
        </p:txBody>
      </p:sp>
      <p:sp>
        <p:nvSpPr>
          <p:cNvPr id="190468" name="Rectangle 2"/>
          <p:cNvSpPr>
            <a:spLocks noGrp="1" noChangeArrowheads="1"/>
          </p:cNvSpPr>
          <p:nvPr>
            <p:ph type="title"/>
          </p:nvPr>
        </p:nvSpPr>
        <p:spPr>
          <a:xfrm>
            <a:off x="685800" y="152400"/>
            <a:ext cx="7772400" cy="762000"/>
          </a:xfrm>
        </p:spPr>
        <p:txBody>
          <a:bodyPr/>
          <a:lstStyle/>
          <a:p>
            <a:r>
              <a:rPr lang="en-US" sz="3200" dirty="0" smtClean="0"/>
              <a:t>DESX and whitening</a:t>
            </a:r>
          </a:p>
        </p:txBody>
      </p:sp>
      <p:sp>
        <p:nvSpPr>
          <p:cNvPr id="190470" name="Text Box 4"/>
          <p:cNvSpPr txBox="1">
            <a:spLocks noChangeArrowheads="1"/>
          </p:cNvSpPr>
          <p:nvPr/>
        </p:nvSpPr>
        <p:spPr bwMode="auto">
          <a:xfrm>
            <a:off x="381000" y="1295400"/>
            <a:ext cx="8763000" cy="1754188"/>
          </a:xfrm>
          <a:prstGeom prst="rect">
            <a:avLst/>
          </a:prstGeom>
          <a:noFill/>
          <a:ln w="12700" cap="sq">
            <a:noFill/>
            <a:miter lim="800000"/>
            <a:headEnd type="none" w="sm" len="sm"/>
            <a:tailEnd type="none" w="sm" len="sm"/>
          </a:ln>
        </p:spPr>
        <p:txBody>
          <a:bodyPr>
            <a:spAutoFit/>
          </a:bodyPr>
          <a:lstStyle/>
          <a:p>
            <a:pPr lvl="1"/>
            <a:endParaRPr lang="en-US" sz="2400" dirty="0">
              <a:latin typeface="Arial" pitchFamily="34" charset="0"/>
            </a:endParaRPr>
          </a:p>
          <a:p>
            <a:endParaRPr lang="en-US" sz="2400" baseline="-25000" dirty="0">
              <a:latin typeface="Arial Unicode MS" pitchFamily="34" charset="-128"/>
            </a:endParaRPr>
          </a:p>
          <a:p>
            <a:endParaRPr lang="en-US" sz="2400" baseline="-25000" dirty="0">
              <a:latin typeface="Arial Unicode MS" pitchFamily="34" charset="-128"/>
            </a:endParaRPr>
          </a:p>
          <a:p>
            <a:endParaRPr lang="en-US" sz="3200" baseline="-25000" dirty="0">
              <a:latin typeface="Arial Unicode MS" pitchFamily="34" charset="-128"/>
            </a:endParaRPr>
          </a:p>
          <a:p>
            <a:pPr lvl="1"/>
            <a:endParaRPr lang="en-US" sz="3200" dirty="0">
              <a:latin typeface="Arial" pitchFamily="34" charset="0"/>
            </a:endParaRPr>
          </a:p>
        </p:txBody>
      </p:sp>
      <p:sp>
        <p:nvSpPr>
          <p:cNvPr id="190471" name="Text Box 5"/>
          <p:cNvSpPr txBox="1">
            <a:spLocks noChangeArrowheads="1"/>
          </p:cNvSpPr>
          <p:nvPr/>
        </p:nvSpPr>
        <p:spPr bwMode="auto">
          <a:xfrm>
            <a:off x="304800" y="1507153"/>
            <a:ext cx="8534400" cy="4893647"/>
          </a:xfrm>
          <a:prstGeom prst="rect">
            <a:avLst/>
          </a:prstGeom>
          <a:noFill/>
          <a:ln w="12700" cap="sq">
            <a:noFill/>
            <a:miter lim="800000"/>
            <a:headEnd/>
            <a:tailEnd/>
          </a:ln>
        </p:spPr>
        <p:txBody>
          <a:bodyPr wrap="square">
            <a:spAutoFit/>
          </a:bodyPr>
          <a:lstStyle/>
          <a:p>
            <a:pPr marL="457200" indent="-457200">
              <a:buFont typeface="Arial" pitchFamily="34" charset="0"/>
              <a:buChar char="•"/>
            </a:pPr>
            <a:r>
              <a:rPr lang="en-US" sz="2400" dirty="0" smtClean="0">
                <a:latin typeface="Arial" pitchFamily="34" charset="0"/>
              </a:rPr>
              <a:t>Attacks like differential and linear cryptanalysis are easier since we can direct observe the input to the first round and output of the last round directly.</a:t>
            </a:r>
          </a:p>
          <a:p>
            <a:pPr marL="457200" indent="-457200">
              <a:buFont typeface="Arial" pitchFamily="34" charset="0"/>
              <a:buChar char="•"/>
            </a:pPr>
            <a:endParaRPr lang="en-US" sz="2400" dirty="0" smtClean="0">
              <a:latin typeface="Arial" pitchFamily="34" charset="0"/>
            </a:endParaRPr>
          </a:p>
          <a:p>
            <a:pPr marL="457200" indent="-457200">
              <a:buFont typeface="Arial" pitchFamily="34" charset="0"/>
              <a:buChar char="•"/>
            </a:pPr>
            <a:r>
              <a:rPr lang="en-US" sz="2400" dirty="0" smtClean="0">
                <a:latin typeface="Arial" pitchFamily="34" charset="0"/>
              </a:rPr>
              <a:t>Rivest and Killian:  </a:t>
            </a:r>
          </a:p>
          <a:p>
            <a:pPr marL="914400" lvl="1" indent="-457200"/>
            <a:endParaRPr lang="en-US" sz="2400" dirty="0" smtClean="0">
              <a:latin typeface="Arial" pitchFamily="34" charset="0"/>
            </a:endParaRPr>
          </a:p>
          <a:p>
            <a:pPr marL="457200" indent="-457200">
              <a:buFont typeface="Arial" pitchFamily="34" charset="0"/>
              <a:buChar char="•"/>
            </a:pPr>
            <a:r>
              <a:rPr lang="en-US" sz="2400" dirty="0" smtClean="0">
                <a:latin typeface="Arial" pitchFamily="34" charset="0"/>
              </a:rPr>
              <a:t>DESX(k</a:t>
            </a:r>
            <a:r>
              <a:rPr lang="en-US" sz="2400" baseline="-25000" dirty="0" smtClean="0">
                <a:latin typeface="Arial" pitchFamily="34" charset="0"/>
              </a:rPr>
              <a:t>1</a:t>
            </a:r>
            <a:r>
              <a:rPr lang="en-US" sz="2400" dirty="0" smtClean="0">
                <a:latin typeface="Arial" pitchFamily="34" charset="0"/>
              </a:rPr>
              <a:t>,k</a:t>
            </a:r>
            <a:r>
              <a:rPr lang="en-US" sz="2400" baseline="-25000" dirty="0" smtClean="0">
                <a:latin typeface="Arial" pitchFamily="34" charset="0"/>
              </a:rPr>
              <a:t>2</a:t>
            </a:r>
            <a:r>
              <a:rPr lang="en-US" sz="2400" dirty="0" smtClean="0">
                <a:latin typeface="Arial" pitchFamily="34" charset="0"/>
              </a:rPr>
              <a:t>,k</a:t>
            </a:r>
            <a:r>
              <a:rPr lang="en-US" sz="2400" baseline="-25000" dirty="0" smtClean="0">
                <a:latin typeface="Arial" pitchFamily="34" charset="0"/>
              </a:rPr>
              <a:t>3</a:t>
            </a:r>
            <a:r>
              <a:rPr lang="en-US" sz="2400" dirty="0" smtClean="0">
                <a:latin typeface="Arial" pitchFamily="34" charset="0"/>
              </a:rPr>
              <a:t>,x)= k</a:t>
            </a:r>
            <a:r>
              <a:rPr lang="en-US" sz="2400" baseline="-25000" dirty="0" smtClean="0">
                <a:latin typeface="Arial" pitchFamily="34" charset="0"/>
              </a:rPr>
              <a:t>3</a:t>
            </a:r>
            <a:r>
              <a:rPr lang="en-US" sz="2400" dirty="0" smtClean="0">
                <a:sym typeface="Symbol" pitchFamily="18" charset="2"/>
              </a:rPr>
              <a:t></a:t>
            </a:r>
            <a:r>
              <a:rPr lang="en-US" sz="2400" dirty="0" smtClean="0">
                <a:latin typeface="Arial" pitchFamily="34" charset="0"/>
              </a:rPr>
              <a:t>DES(k</a:t>
            </a:r>
            <a:r>
              <a:rPr lang="en-US" sz="2400" baseline="-25000" dirty="0" smtClean="0">
                <a:latin typeface="Arial" pitchFamily="34" charset="0"/>
              </a:rPr>
              <a:t>1</a:t>
            </a:r>
            <a:r>
              <a:rPr lang="en-US" sz="2400" dirty="0" smtClean="0">
                <a:latin typeface="Arial" pitchFamily="34" charset="0"/>
              </a:rPr>
              <a:t>, k</a:t>
            </a:r>
            <a:r>
              <a:rPr lang="en-US" sz="2400" baseline="-25000" dirty="0" smtClean="0">
                <a:latin typeface="Arial" pitchFamily="34" charset="0"/>
              </a:rPr>
              <a:t>2</a:t>
            </a:r>
            <a:r>
              <a:rPr lang="en-US" sz="2400" dirty="0" smtClean="0">
                <a:sym typeface="Symbol" pitchFamily="18" charset="2"/>
              </a:rPr>
              <a:t></a:t>
            </a:r>
            <a:r>
              <a:rPr lang="en-US" sz="2400" dirty="0" smtClean="0">
                <a:latin typeface="Arial" pitchFamily="34" charset="0"/>
              </a:rPr>
              <a:t>x)</a:t>
            </a:r>
          </a:p>
          <a:p>
            <a:pPr marL="914400" lvl="1" indent="-457200">
              <a:buFont typeface="Arial" pitchFamily="34" charset="0"/>
              <a:buChar char="•"/>
            </a:pPr>
            <a:endParaRPr lang="en-US" sz="2400" dirty="0" smtClean="0">
              <a:latin typeface="Arial" pitchFamily="34" charset="0"/>
            </a:endParaRPr>
          </a:p>
          <a:p>
            <a:pPr marL="457200" indent="-457200">
              <a:buFont typeface="Arial" pitchFamily="34" charset="0"/>
              <a:buChar char="•"/>
            </a:pPr>
            <a:r>
              <a:rPr lang="en-US" sz="2400" dirty="0" smtClean="0">
                <a:latin typeface="Arial" pitchFamily="34" charset="0"/>
              </a:rPr>
              <a:t>Strategy adopted by almost all the AES participants.</a:t>
            </a:r>
          </a:p>
          <a:p>
            <a:pPr marL="457200" indent="-457200">
              <a:buFont typeface="Arial" pitchFamily="34" charset="0"/>
              <a:buChar char="•"/>
            </a:pPr>
            <a:endParaRPr lang="en-US" sz="2400" dirty="0" smtClean="0">
              <a:latin typeface="Arial" pitchFamily="34" charset="0"/>
            </a:endParaRPr>
          </a:p>
          <a:p>
            <a:pPr marL="457200" indent="-457200">
              <a:buFont typeface="Arial" pitchFamily="34" charset="0"/>
              <a:buChar char="•"/>
            </a:pPr>
            <a:endParaRPr lang="en-US" sz="2400" dirty="0" smtClean="0">
              <a:latin typeface="Arial" pitchFamily="34" charset="0"/>
            </a:endParaRPr>
          </a:p>
          <a:p>
            <a:pPr marL="457200" indent="-457200">
              <a:buFont typeface="Arial" pitchFamily="34" charset="0"/>
              <a:buChar char="•"/>
            </a:pPr>
            <a:endParaRPr lang="en-US" sz="2400" dirty="0" smtClean="0">
              <a:latin typeface="Arial" pitchFamily="34" charset="0"/>
            </a:endParaRPr>
          </a:p>
          <a:p>
            <a:pPr marL="457200" indent="-457200">
              <a:buFont typeface="Arial" pitchFamily="34" charset="0"/>
              <a:buChar char="•"/>
            </a:pPr>
            <a:endParaRPr lang="en-US" sz="2400" dirty="0">
              <a:latin typeface="Arial" pitchFamily="34" charset="0"/>
            </a:endParaRPr>
          </a:p>
        </p:txBody>
      </p:sp>
      <p:sp>
        <p:nvSpPr>
          <p:cNvPr id="9" name="Date Placeholder 8"/>
          <p:cNvSpPr>
            <a:spLocks noGrp="1"/>
          </p:cNvSpPr>
          <p:nvPr>
            <p:ph type="dt" sz="half" idx="10"/>
          </p:nvPr>
        </p:nvSpPr>
        <p:spPr/>
        <p:txBody>
          <a:bodyPr/>
          <a:lstStyle/>
          <a:p>
            <a:pPr>
              <a:defRPr/>
            </a:pPr>
            <a:r>
              <a:rPr lang="en-US" smtClean="0"/>
              <a:t>JLM 20110204</a:t>
            </a:r>
            <a:endParaRPr lang="en-US"/>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B46F753-AD38-4F24-A87A-A5BE662C9BED}" type="slidenum">
              <a:rPr lang="en-US"/>
              <a:pPr>
                <a:defRPr/>
              </a:pPr>
              <a:t>58</a:t>
            </a:fld>
            <a:endParaRPr lang="en-US" dirty="0"/>
          </a:p>
        </p:txBody>
      </p:sp>
      <p:sp>
        <p:nvSpPr>
          <p:cNvPr id="187396" name="Rectangle 2"/>
          <p:cNvSpPr>
            <a:spLocks noGrp="1" noChangeArrowheads="1"/>
          </p:cNvSpPr>
          <p:nvPr>
            <p:ph type="title"/>
          </p:nvPr>
        </p:nvSpPr>
        <p:spPr>
          <a:xfrm>
            <a:off x="685800" y="76200"/>
            <a:ext cx="7772400" cy="762000"/>
          </a:xfrm>
        </p:spPr>
        <p:txBody>
          <a:bodyPr/>
          <a:lstStyle/>
          <a:p>
            <a:r>
              <a:rPr lang="en-US" sz="3600" dirty="0" smtClean="0"/>
              <a:t>AES History</a:t>
            </a:r>
          </a:p>
        </p:txBody>
      </p:sp>
      <p:sp>
        <p:nvSpPr>
          <p:cNvPr id="187397" name="Rectangle 3"/>
          <p:cNvSpPr>
            <a:spLocks noGrp="1" noChangeArrowheads="1"/>
          </p:cNvSpPr>
          <p:nvPr>
            <p:ph type="body" idx="1"/>
          </p:nvPr>
        </p:nvSpPr>
        <p:spPr>
          <a:xfrm>
            <a:off x="457200" y="1219200"/>
            <a:ext cx="8305800" cy="5029200"/>
          </a:xfrm>
        </p:spPr>
        <p:txBody>
          <a:bodyPr/>
          <a:lstStyle/>
          <a:p>
            <a:pPr>
              <a:lnSpc>
                <a:spcPct val="90000"/>
              </a:lnSpc>
            </a:pPr>
            <a:r>
              <a:rPr lang="en-US" sz="2000" dirty="0" smtClean="0"/>
              <a:t>Call for DES successor 1/97</a:t>
            </a:r>
          </a:p>
          <a:p>
            <a:pPr>
              <a:lnSpc>
                <a:spcPct val="90000"/>
              </a:lnSpc>
            </a:pPr>
            <a:r>
              <a:rPr lang="en-US" sz="2000" dirty="0" smtClean="0"/>
              <a:t>Nine Submissions</a:t>
            </a:r>
          </a:p>
          <a:p>
            <a:pPr lvl="1">
              <a:lnSpc>
                <a:spcPct val="90000"/>
              </a:lnSpc>
            </a:pPr>
            <a:r>
              <a:rPr lang="en-US" sz="2000" dirty="0" smtClean="0"/>
              <a:t>CAST-256, CRYPTON, DEAL, DFC (cipher), E2, FROG, HPC, LOKI97, MAGENTA, MARS, RC6, Rijndael, SAFER+, Serpent, and Twofish. </a:t>
            </a:r>
          </a:p>
          <a:p>
            <a:pPr>
              <a:lnSpc>
                <a:spcPct val="90000"/>
              </a:lnSpc>
            </a:pPr>
            <a:r>
              <a:rPr lang="en-US" sz="2000" dirty="0" smtClean="0"/>
              <a:t>Finalists</a:t>
            </a:r>
          </a:p>
          <a:p>
            <a:pPr lvl="1">
              <a:lnSpc>
                <a:spcPct val="90000"/>
              </a:lnSpc>
            </a:pPr>
            <a:r>
              <a:rPr lang="en-US" sz="2000" dirty="0" smtClean="0"/>
              <a:t>MARS, RC6, Rijndael, Serpent, and Twofish </a:t>
            </a:r>
          </a:p>
          <a:p>
            <a:pPr>
              <a:lnSpc>
                <a:spcPct val="90000"/>
              </a:lnSpc>
            </a:pPr>
            <a:r>
              <a:rPr lang="en-US" sz="2000" smtClean="0"/>
              <a:t>And </a:t>
            </a:r>
          </a:p>
          <a:p>
            <a:pPr>
              <a:lnSpc>
                <a:spcPct val="90000"/>
              </a:lnSpc>
            </a:pPr>
            <a:r>
              <a:rPr lang="en-US" sz="2000" smtClean="0"/>
              <a:t>the </a:t>
            </a:r>
            <a:r>
              <a:rPr lang="en-US" sz="2000" dirty="0" smtClean="0"/>
              <a:t>winner is Rijndael: FIPS 197 published 11/2001</a:t>
            </a:r>
          </a:p>
          <a:p>
            <a:pPr>
              <a:lnSpc>
                <a:spcPct val="90000"/>
              </a:lnSpc>
            </a:pPr>
            <a:endParaRPr lang="en-US" sz="2000" dirty="0" smtClean="0"/>
          </a:p>
          <a:p>
            <a:pPr>
              <a:lnSpc>
                <a:spcPct val="90000"/>
              </a:lnSpc>
            </a:pPr>
            <a:r>
              <a:rPr lang="en-US" sz="2000" dirty="0" smtClean="0"/>
              <a:t>Good References:  </a:t>
            </a:r>
          </a:p>
          <a:p>
            <a:pPr lvl="1">
              <a:lnSpc>
                <a:spcPct val="90000"/>
              </a:lnSpc>
            </a:pPr>
            <a:r>
              <a:rPr lang="en-US" sz="2000" dirty="0" smtClean="0"/>
              <a:t>Daemen and Rijimen, The Design of Rijndael.  Springer. </a:t>
            </a:r>
          </a:p>
          <a:p>
            <a:pPr lvl="1">
              <a:lnSpc>
                <a:spcPct val="90000"/>
              </a:lnSpc>
            </a:pPr>
            <a:r>
              <a:rPr lang="en-US" sz="2000" dirty="0" smtClean="0"/>
              <a:t>Ferguson et. al., The Twofish Encryption Algorithm.  Wiley.</a:t>
            </a:r>
          </a:p>
          <a:p>
            <a:pPr lvl="1">
              <a:lnSpc>
                <a:spcPct val="90000"/>
              </a:lnSpc>
            </a:pPr>
            <a:r>
              <a:rPr lang="en-US" sz="2000" dirty="0" smtClean="0"/>
              <a:t>Tons of contemporaneous material, thesis, etc.  Almost all on WWW.</a:t>
            </a:r>
          </a:p>
        </p:txBody>
      </p:sp>
      <p:sp>
        <p:nvSpPr>
          <p:cNvPr id="8" name="Date Placeholder 7"/>
          <p:cNvSpPr>
            <a:spLocks noGrp="1"/>
          </p:cNvSpPr>
          <p:nvPr>
            <p:ph type="dt" sz="half" idx="10"/>
          </p:nvPr>
        </p:nvSpPr>
        <p:spPr/>
        <p:txBody>
          <a:bodyPr/>
          <a:lstStyle/>
          <a:p>
            <a:pPr>
              <a:defRPr/>
            </a:pPr>
            <a:r>
              <a:rPr lang="en-US" smtClean="0"/>
              <a:t>JLM 20110204</a:t>
            </a:r>
            <a:endParaRPr lang="en-US"/>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5"/>
          <p:cNvSpPr>
            <a:spLocks noGrp="1"/>
          </p:cNvSpPr>
          <p:nvPr>
            <p:ph type="sldNum" sz="quarter" idx="12"/>
          </p:nvPr>
        </p:nvSpPr>
        <p:spPr/>
        <p:txBody>
          <a:bodyPr/>
          <a:lstStyle/>
          <a:p>
            <a:pPr>
              <a:defRPr/>
            </a:pPr>
            <a:fld id="{4C58CE1E-66A0-4302-B370-850A1806EA13}" type="slidenum">
              <a:rPr lang="en-US"/>
              <a:pPr>
                <a:defRPr/>
              </a:pPr>
              <a:t>59</a:t>
            </a:fld>
            <a:endParaRPr lang="en-US" dirty="0"/>
          </a:p>
        </p:txBody>
      </p:sp>
      <p:sp>
        <p:nvSpPr>
          <p:cNvPr id="188420" name="Rectangle 2"/>
          <p:cNvSpPr>
            <a:spLocks noGrp="1" noChangeArrowheads="1"/>
          </p:cNvSpPr>
          <p:nvPr>
            <p:ph type="title"/>
          </p:nvPr>
        </p:nvSpPr>
        <p:spPr>
          <a:xfrm>
            <a:off x="685800" y="0"/>
            <a:ext cx="7772400" cy="914400"/>
          </a:xfrm>
        </p:spPr>
        <p:txBody>
          <a:bodyPr/>
          <a:lstStyle/>
          <a:p>
            <a:r>
              <a:rPr lang="en-US" sz="3600" dirty="0" smtClean="0"/>
              <a:t>AES</a:t>
            </a:r>
          </a:p>
        </p:txBody>
      </p:sp>
      <p:sp>
        <p:nvSpPr>
          <p:cNvPr id="188421" name="Rectangle 3"/>
          <p:cNvSpPr>
            <a:spLocks noChangeArrowheads="1"/>
          </p:cNvSpPr>
          <p:nvPr/>
        </p:nvSpPr>
        <p:spPr bwMode="auto">
          <a:xfrm>
            <a:off x="2482850" y="3048000"/>
            <a:ext cx="1828800" cy="24384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endParaRPr lang="en-US" sz="2400" dirty="0">
              <a:latin typeface="Arial" pitchFamily="34" charset="0"/>
            </a:endParaRPr>
          </a:p>
        </p:txBody>
      </p:sp>
      <p:sp>
        <p:nvSpPr>
          <p:cNvPr id="188422" name="Text Box 4"/>
          <p:cNvSpPr txBox="1">
            <a:spLocks noChangeArrowheads="1"/>
          </p:cNvSpPr>
          <p:nvPr/>
        </p:nvSpPr>
        <p:spPr bwMode="auto">
          <a:xfrm>
            <a:off x="381000" y="2401888"/>
            <a:ext cx="1354138" cy="457200"/>
          </a:xfrm>
          <a:prstGeom prst="rect">
            <a:avLst/>
          </a:prstGeom>
          <a:noFill/>
          <a:ln w="12700" cap="sq">
            <a:noFill/>
            <a:miter lim="800000"/>
            <a:headEnd type="none" w="sm" len="sm"/>
            <a:tailEnd type="none" w="sm" len="sm"/>
          </a:ln>
        </p:spPr>
        <p:txBody>
          <a:bodyPr wrap="none">
            <a:spAutoFit/>
          </a:bodyPr>
          <a:lstStyle/>
          <a:p>
            <a:r>
              <a:rPr lang="en-US" sz="2400" dirty="0">
                <a:latin typeface="Arial" pitchFamily="34" charset="0"/>
              </a:rPr>
              <a:t>Plaintext</a:t>
            </a:r>
          </a:p>
        </p:txBody>
      </p:sp>
      <p:sp>
        <p:nvSpPr>
          <p:cNvPr id="188423" name="Text Box 5"/>
          <p:cNvSpPr txBox="1">
            <a:spLocks noChangeArrowheads="1"/>
          </p:cNvSpPr>
          <p:nvPr/>
        </p:nvSpPr>
        <p:spPr bwMode="auto">
          <a:xfrm>
            <a:off x="3886200" y="5602288"/>
            <a:ext cx="1574800" cy="457200"/>
          </a:xfrm>
          <a:prstGeom prst="rect">
            <a:avLst/>
          </a:prstGeom>
          <a:noFill/>
          <a:ln w="12700" cap="sq">
            <a:noFill/>
            <a:miter lim="800000"/>
            <a:headEnd type="none" w="sm" len="sm"/>
            <a:tailEnd type="none" w="sm" len="sm"/>
          </a:ln>
        </p:spPr>
        <p:txBody>
          <a:bodyPr wrap="none">
            <a:spAutoFit/>
          </a:bodyPr>
          <a:lstStyle/>
          <a:p>
            <a:r>
              <a:rPr lang="en-US" sz="2400" dirty="0">
                <a:latin typeface="Arial" pitchFamily="34" charset="0"/>
              </a:rPr>
              <a:t>Ciphertext</a:t>
            </a:r>
          </a:p>
        </p:txBody>
      </p:sp>
      <p:sp>
        <p:nvSpPr>
          <p:cNvPr id="188424" name="Freeform 6"/>
          <p:cNvSpPr>
            <a:spLocks/>
          </p:cNvSpPr>
          <p:nvPr/>
        </p:nvSpPr>
        <p:spPr bwMode="auto">
          <a:xfrm>
            <a:off x="1797050" y="2667000"/>
            <a:ext cx="1600200" cy="381000"/>
          </a:xfrm>
          <a:custGeom>
            <a:avLst/>
            <a:gdLst>
              <a:gd name="T0" fmla="*/ 0 w 259"/>
              <a:gd name="T1" fmla="*/ 0 h 331"/>
              <a:gd name="T2" fmla="*/ 2147483647 w 259"/>
              <a:gd name="T3" fmla="*/ 0 h 331"/>
              <a:gd name="T4" fmla="*/ 2147483647 w 259"/>
              <a:gd name="T5" fmla="*/ 2147483647 h 331"/>
              <a:gd name="T6" fmla="*/ 0 60000 65536"/>
              <a:gd name="T7" fmla="*/ 0 60000 65536"/>
              <a:gd name="T8" fmla="*/ 0 60000 65536"/>
              <a:gd name="T9" fmla="*/ 0 w 259"/>
              <a:gd name="T10" fmla="*/ 0 h 331"/>
              <a:gd name="T11" fmla="*/ 259 w 259"/>
              <a:gd name="T12" fmla="*/ 331 h 331"/>
            </a:gdLst>
            <a:ahLst/>
            <a:cxnLst>
              <a:cxn ang="T6">
                <a:pos x="T0" y="T1"/>
              </a:cxn>
              <a:cxn ang="T7">
                <a:pos x="T2" y="T3"/>
              </a:cxn>
              <a:cxn ang="T8">
                <a:pos x="T4" y="T5"/>
              </a:cxn>
            </a:cxnLst>
            <a:rect l="T9" t="T10" r="T11" b="T12"/>
            <a:pathLst>
              <a:path w="259" h="331">
                <a:moveTo>
                  <a:pt x="0" y="0"/>
                </a:moveTo>
                <a:lnTo>
                  <a:pt x="257" y="0"/>
                </a:lnTo>
                <a:lnTo>
                  <a:pt x="259" y="331"/>
                </a:lnTo>
              </a:path>
            </a:pathLst>
          </a:custGeom>
          <a:noFill/>
          <a:ln w="12700" cap="sq">
            <a:solidFill>
              <a:schemeClr val="tx1"/>
            </a:solidFill>
            <a:round/>
            <a:headEnd type="none" w="sm" len="sm"/>
            <a:tailEnd type="triangle" w="lg" len="lg"/>
          </a:ln>
        </p:spPr>
        <p:txBody>
          <a:bodyPr wrap="none" anchor="ctr"/>
          <a:lstStyle/>
          <a:p>
            <a:endParaRPr lang="en-US" dirty="0"/>
          </a:p>
        </p:txBody>
      </p:sp>
      <p:sp>
        <p:nvSpPr>
          <p:cNvPr id="188425" name="Freeform 7"/>
          <p:cNvSpPr>
            <a:spLocks/>
          </p:cNvSpPr>
          <p:nvPr/>
        </p:nvSpPr>
        <p:spPr bwMode="auto">
          <a:xfrm>
            <a:off x="3394075" y="5486400"/>
            <a:ext cx="482600" cy="328613"/>
          </a:xfrm>
          <a:custGeom>
            <a:avLst/>
            <a:gdLst>
              <a:gd name="T0" fmla="*/ 2147483647 w 304"/>
              <a:gd name="T1" fmla="*/ 0 h 207"/>
              <a:gd name="T2" fmla="*/ 0 w 304"/>
              <a:gd name="T3" fmla="*/ 2147483647 h 207"/>
              <a:gd name="T4" fmla="*/ 2147483647 w 304"/>
              <a:gd name="T5" fmla="*/ 2147483647 h 207"/>
              <a:gd name="T6" fmla="*/ 0 60000 65536"/>
              <a:gd name="T7" fmla="*/ 0 60000 65536"/>
              <a:gd name="T8" fmla="*/ 0 60000 65536"/>
              <a:gd name="T9" fmla="*/ 0 w 304"/>
              <a:gd name="T10" fmla="*/ 0 h 207"/>
              <a:gd name="T11" fmla="*/ 304 w 304"/>
              <a:gd name="T12" fmla="*/ 207 h 207"/>
            </a:gdLst>
            <a:ahLst/>
            <a:cxnLst>
              <a:cxn ang="T6">
                <a:pos x="T0" y="T1"/>
              </a:cxn>
              <a:cxn ang="T7">
                <a:pos x="T2" y="T3"/>
              </a:cxn>
              <a:cxn ang="T8">
                <a:pos x="T4" y="T5"/>
              </a:cxn>
            </a:cxnLst>
            <a:rect l="T9" t="T10" r="T11" b="T12"/>
            <a:pathLst>
              <a:path w="304" h="207">
                <a:moveTo>
                  <a:pt x="2" y="0"/>
                </a:moveTo>
                <a:lnTo>
                  <a:pt x="0" y="207"/>
                </a:lnTo>
                <a:lnTo>
                  <a:pt x="304" y="207"/>
                </a:lnTo>
              </a:path>
            </a:pathLst>
          </a:custGeom>
          <a:noFill/>
          <a:ln w="12700" cap="sq">
            <a:solidFill>
              <a:schemeClr val="tx1"/>
            </a:solidFill>
            <a:round/>
            <a:headEnd type="none" w="sm" len="sm"/>
            <a:tailEnd type="triangle" w="lg" len="lg"/>
          </a:ln>
        </p:spPr>
        <p:txBody>
          <a:bodyPr wrap="none" anchor="ctr"/>
          <a:lstStyle/>
          <a:p>
            <a:endParaRPr lang="en-US" dirty="0"/>
          </a:p>
        </p:txBody>
      </p:sp>
      <p:sp>
        <p:nvSpPr>
          <p:cNvPr id="188426" name="Line 8"/>
          <p:cNvSpPr>
            <a:spLocks noChangeShapeType="1"/>
          </p:cNvSpPr>
          <p:nvPr/>
        </p:nvSpPr>
        <p:spPr bwMode="auto">
          <a:xfrm>
            <a:off x="2482850" y="3200400"/>
            <a:ext cx="1828800" cy="0"/>
          </a:xfrm>
          <a:prstGeom prst="line">
            <a:avLst/>
          </a:prstGeom>
          <a:noFill/>
          <a:ln w="12700" cap="sq">
            <a:solidFill>
              <a:schemeClr val="tx1"/>
            </a:solidFill>
            <a:round/>
            <a:headEnd type="none" w="sm" len="sm"/>
            <a:tailEnd type="none" w="sm" len="sm"/>
          </a:ln>
        </p:spPr>
        <p:txBody>
          <a:bodyPr wrap="none" anchor="ctr"/>
          <a:lstStyle/>
          <a:p>
            <a:endParaRPr lang="en-US" dirty="0"/>
          </a:p>
        </p:txBody>
      </p:sp>
      <p:sp>
        <p:nvSpPr>
          <p:cNvPr id="188427" name="Line 9"/>
          <p:cNvSpPr>
            <a:spLocks noChangeShapeType="1"/>
          </p:cNvSpPr>
          <p:nvPr/>
        </p:nvSpPr>
        <p:spPr bwMode="auto">
          <a:xfrm>
            <a:off x="2482850" y="3352800"/>
            <a:ext cx="1828800" cy="0"/>
          </a:xfrm>
          <a:prstGeom prst="line">
            <a:avLst/>
          </a:prstGeom>
          <a:noFill/>
          <a:ln w="12700" cap="sq">
            <a:solidFill>
              <a:schemeClr val="tx1"/>
            </a:solidFill>
            <a:round/>
            <a:headEnd type="none" w="sm" len="sm"/>
            <a:tailEnd type="none" w="sm" len="sm"/>
          </a:ln>
        </p:spPr>
        <p:txBody>
          <a:bodyPr wrap="none" anchor="ctr"/>
          <a:lstStyle/>
          <a:p>
            <a:endParaRPr lang="en-US" dirty="0"/>
          </a:p>
        </p:txBody>
      </p:sp>
      <p:sp>
        <p:nvSpPr>
          <p:cNvPr id="188428" name="Line 10"/>
          <p:cNvSpPr>
            <a:spLocks noChangeShapeType="1"/>
          </p:cNvSpPr>
          <p:nvPr/>
        </p:nvSpPr>
        <p:spPr bwMode="auto">
          <a:xfrm>
            <a:off x="2482850" y="3505200"/>
            <a:ext cx="1828800" cy="0"/>
          </a:xfrm>
          <a:prstGeom prst="line">
            <a:avLst/>
          </a:prstGeom>
          <a:noFill/>
          <a:ln w="12700" cap="sq">
            <a:solidFill>
              <a:schemeClr val="tx1"/>
            </a:solidFill>
            <a:round/>
            <a:headEnd type="none" w="sm" len="sm"/>
            <a:tailEnd type="none" w="sm" len="sm"/>
          </a:ln>
        </p:spPr>
        <p:txBody>
          <a:bodyPr wrap="none" anchor="ctr"/>
          <a:lstStyle/>
          <a:p>
            <a:endParaRPr lang="en-US" dirty="0"/>
          </a:p>
        </p:txBody>
      </p:sp>
      <p:sp>
        <p:nvSpPr>
          <p:cNvPr id="188429" name="Line 11"/>
          <p:cNvSpPr>
            <a:spLocks noChangeShapeType="1"/>
          </p:cNvSpPr>
          <p:nvPr/>
        </p:nvSpPr>
        <p:spPr bwMode="auto">
          <a:xfrm>
            <a:off x="2482850" y="3657600"/>
            <a:ext cx="1828800" cy="0"/>
          </a:xfrm>
          <a:prstGeom prst="line">
            <a:avLst/>
          </a:prstGeom>
          <a:noFill/>
          <a:ln w="12700" cap="sq">
            <a:solidFill>
              <a:schemeClr val="tx1"/>
            </a:solidFill>
            <a:round/>
            <a:headEnd type="none" w="sm" len="sm"/>
            <a:tailEnd type="none" w="sm" len="sm"/>
          </a:ln>
        </p:spPr>
        <p:txBody>
          <a:bodyPr wrap="none" anchor="ctr"/>
          <a:lstStyle/>
          <a:p>
            <a:endParaRPr lang="en-US" dirty="0"/>
          </a:p>
        </p:txBody>
      </p:sp>
      <p:sp>
        <p:nvSpPr>
          <p:cNvPr id="188430" name="Line 12"/>
          <p:cNvSpPr>
            <a:spLocks noChangeShapeType="1"/>
          </p:cNvSpPr>
          <p:nvPr/>
        </p:nvSpPr>
        <p:spPr bwMode="auto">
          <a:xfrm>
            <a:off x="2482850" y="3810000"/>
            <a:ext cx="1828800" cy="0"/>
          </a:xfrm>
          <a:prstGeom prst="line">
            <a:avLst/>
          </a:prstGeom>
          <a:noFill/>
          <a:ln w="12700" cap="sq">
            <a:solidFill>
              <a:schemeClr val="tx1"/>
            </a:solidFill>
            <a:round/>
            <a:headEnd type="none" w="sm" len="sm"/>
            <a:tailEnd type="none" w="sm" len="sm"/>
          </a:ln>
        </p:spPr>
        <p:txBody>
          <a:bodyPr wrap="none" anchor="ctr"/>
          <a:lstStyle/>
          <a:p>
            <a:endParaRPr lang="en-US" dirty="0"/>
          </a:p>
        </p:txBody>
      </p:sp>
      <p:sp>
        <p:nvSpPr>
          <p:cNvPr id="188431" name="Line 13"/>
          <p:cNvSpPr>
            <a:spLocks noChangeShapeType="1"/>
          </p:cNvSpPr>
          <p:nvPr/>
        </p:nvSpPr>
        <p:spPr bwMode="auto">
          <a:xfrm>
            <a:off x="2482850" y="3962400"/>
            <a:ext cx="1828800" cy="0"/>
          </a:xfrm>
          <a:prstGeom prst="line">
            <a:avLst/>
          </a:prstGeom>
          <a:noFill/>
          <a:ln w="12700" cap="sq">
            <a:solidFill>
              <a:schemeClr val="tx1"/>
            </a:solidFill>
            <a:round/>
            <a:headEnd type="none" w="sm" len="sm"/>
            <a:tailEnd type="none" w="sm" len="sm"/>
          </a:ln>
        </p:spPr>
        <p:txBody>
          <a:bodyPr wrap="none" anchor="ctr"/>
          <a:lstStyle/>
          <a:p>
            <a:endParaRPr lang="en-US" dirty="0"/>
          </a:p>
        </p:txBody>
      </p:sp>
      <p:sp>
        <p:nvSpPr>
          <p:cNvPr id="188432" name="Line 14"/>
          <p:cNvSpPr>
            <a:spLocks noChangeShapeType="1"/>
          </p:cNvSpPr>
          <p:nvPr/>
        </p:nvSpPr>
        <p:spPr bwMode="auto">
          <a:xfrm>
            <a:off x="2482850" y="4114800"/>
            <a:ext cx="1828800" cy="0"/>
          </a:xfrm>
          <a:prstGeom prst="line">
            <a:avLst/>
          </a:prstGeom>
          <a:noFill/>
          <a:ln w="12700" cap="sq">
            <a:solidFill>
              <a:schemeClr val="tx1"/>
            </a:solidFill>
            <a:round/>
            <a:headEnd type="none" w="sm" len="sm"/>
            <a:tailEnd type="none" w="sm" len="sm"/>
          </a:ln>
        </p:spPr>
        <p:txBody>
          <a:bodyPr wrap="none" anchor="ctr"/>
          <a:lstStyle/>
          <a:p>
            <a:endParaRPr lang="en-US" dirty="0"/>
          </a:p>
        </p:txBody>
      </p:sp>
      <p:sp>
        <p:nvSpPr>
          <p:cNvPr id="188433" name="Line 15"/>
          <p:cNvSpPr>
            <a:spLocks noChangeShapeType="1"/>
          </p:cNvSpPr>
          <p:nvPr/>
        </p:nvSpPr>
        <p:spPr bwMode="auto">
          <a:xfrm>
            <a:off x="2482850" y="4267200"/>
            <a:ext cx="1828800" cy="0"/>
          </a:xfrm>
          <a:prstGeom prst="line">
            <a:avLst/>
          </a:prstGeom>
          <a:noFill/>
          <a:ln w="12700" cap="sq">
            <a:solidFill>
              <a:schemeClr val="tx1"/>
            </a:solidFill>
            <a:round/>
            <a:headEnd type="none" w="sm" len="sm"/>
            <a:tailEnd type="none" w="sm" len="sm"/>
          </a:ln>
        </p:spPr>
        <p:txBody>
          <a:bodyPr wrap="none" anchor="ctr"/>
          <a:lstStyle/>
          <a:p>
            <a:endParaRPr lang="en-US" dirty="0"/>
          </a:p>
        </p:txBody>
      </p:sp>
      <p:sp>
        <p:nvSpPr>
          <p:cNvPr id="188434" name="Line 16"/>
          <p:cNvSpPr>
            <a:spLocks noChangeShapeType="1"/>
          </p:cNvSpPr>
          <p:nvPr/>
        </p:nvSpPr>
        <p:spPr bwMode="auto">
          <a:xfrm>
            <a:off x="2482850" y="4419600"/>
            <a:ext cx="1828800" cy="0"/>
          </a:xfrm>
          <a:prstGeom prst="line">
            <a:avLst/>
          </a:prstGeom>
          <a:noFill/>
          <a:ln w="12700" cap="sq">
            <a:solidFill>
              <a:schemeClr val="tx1"/>
            </a:solidFill>
            <a:round/>
            <a:headEnd type="none" w="sm" len="sm"/>
            <a:tailEnd type="none" w="sm" len="sm"/>
          </a:ln>
        </p:spPr>
        <p:txBody>
          <a:bodyPr wrap="none" anchor="ctr"/>
          <a:lstStyle/>
          <a:p>
            <a:endParaRPr lang="en-US" dirty="0"/>
          </a:p>
        </p:txBody>
      </p:sp>
      <p:sp>
        <p:nvSpPr>
          <p:cNvPr id="188435" name="Line 17"/>
          <p:cNvSpPr>
            <a:spLocks noChangeShapeType="1"/>
          </p:cNvSpPr>
          <p:nvPr/>
        </p:nvSpPr>
        <p:spPr bwMode="auto">
          <a:xfrm>
            <a:off x="2482850" y="4572000"/>
            <a:ext cx="1828800" cy="0"/>
          </a:xfrm>
          <a:prstGeom prst="line">
            <a:avLst/>
          </a:prstGeom>
          <a:noFill/>
          <a:ln w="12700" cap="sq">
            <a:solidFill>
              <a:schemeClr val="tx1"/>
            </a:solidFill>
            <a:round/>
            <a:headEnd type="none" w="sm" len="sm"/>
            <a:tailEnd type="none" w="sm" len="sm"/>
          </a:ln>
        </p:spPr>
        <p:txBody>
          <a:bodyPr wrap="none" anchor="ctr"/>
          <a:lstStyle/>
          <a:p>
            <a:endParaRPr lang="en-US" dirty="0"/>
          </a:p>
        </p:txBody>
      </p:sp>
      <p:sp>
        <p:nvSpPr>
          <p:cNvPr id="188436" name="Line 18"/>
          <p:cNvSpPr>
            <a:spLocks noChangeShapeType="1"/>
          </p:cNvSpPr>
          <p:nvPr/>
        </p:nvSpPr>
        <p:spPr bwMode="auto">
          <a:xfrm>
            <a:off x="2482850" y="4724400"/>
            <a:ext cx="1828800" cy="0"/>
          </a:xfrm>
          <a:prstGeom prst="line">
            <a:avLst/>
          </a:prstGeom>
          <a:noFill/>
          <a:ln w="12700" cap="sq">
            <a:solidFill>
              <a:schemeClr val="tx1"/>
            </a:solidFill>
            <a:round/>
            <a:headEnd type="none" w="sm" len="sm"/>
            <a:tailEnd type="none" w="sm" len="sm"/>
          </a:ln>
        </p:spPr>
        <p:txBody>
          <a:bodyPr wrap="none" anchor="ctr"/>
          <a:lstStyle/>
          <a:p>
            <a:endParaRPr lang="en-US" dirty="0"/>
          </a:p>
        </p:txBody>
      </p:sp>
      <p:sp>
        <p:nvSpPr>
          <p:cNvPr id="188437" name="Line 19"/>
          <p:cNvSpPr>
            <a:spLocks noChangeShapeType="1"/>
          </p:cNvSpPr>
          <p:nvPr/>
        </p:nvSpPr>
        <p:spPr bwMode="auto">
          <a:xfrm>
            <a:off x="2482850" y="4876800"/>
            <a:ext cx="1828800" cy="0"/>
          </a:xfrm>
          <a:prstGeom prst="line">
            <a:avLst/>
          </a:prstGeom>
          <a:noFill/>
          <a:ln w="12700" cap="sq">
            <a:solidFill>
              <a:schemeClr val="tx1"/>
            </a:solidFill>
            <a:round/>
            <a:headEnd type="none" w="sm" len="sm"/>
            <a:tailEnd type="none" w="sm" len="sm"/>
          </a:ln>
        </p:spPr>
        <p:txBody>
          <a:bodyPr wrap="none" anchor="ctr"/>
          <a:lstStyle/>
          <a:p>
            <a:endParaRPr lang="en-US" dirty="0"/>
          </a:p>
        </p:txBody>
      </p:sp>
      <p:sp>
        <p:nvSpPr>
          <p:cNvPr id="188438" name="Line 20"/>
          <p:cNvSpPr>
            <a:spLocks noChangeShapeType="1"/>
          </p:cNvSpPr>
          <p:nvPr/>
        </p:nvSpPr>
        <p:spPr bwMode="auto">
          <a:xfrm>
            <a:off x="2482850" y="5029200"/>
            <a:ext cx="1828800" cy="0"/>
          </a:xfrm>
          <a:prstGeom prst="line">
            <a:avLst/>
          </a:prstGeom>
          <a:noFill/>
          <a:ln w="12700" cap="sq">
            <a:solidFill>
              <a:schemeClr val="tx1"/>
            </a:solidFill>
            <a:round/>
            <a:headEnd type="none" w="sm" len="sm"/>
            <a:tailEnd type="none" w="sm" len="sm"/>
          </a:ln>
        </p:spPr>
        <p:txBody>
          <a:bodyPr wrap="none" anchor="ctr"/>
          <a:lstStyle/>
          <a:p>
            <a:endParaRPr lang="en-US" dirty="0"/>
          </a:p>
        </p:txBody>
      </p:sp>
      <p:sp>
        <p:nvSpPr>
          <p:cNvPr id="188439" name="Line 21"/>
          <p:cNvSpPr>
            <a:spLocks noChangeShapeType="1"/>
          </p:cNvSpPr>
          <p:nvPr/>
        </p:nvSpPr>
        <p:spPr bwMode="auto">
          <a:xfrm>
            <a:off x="2482850" y="5181600"/>
            <a:ext cx="1828800" cy="0"/>
          </a:xfrm>
          <a:prstGeom prst="line">
            <a:avLst/>
          </a:prstGeom>
          <a:noFill/>
          <a:ln w="12700" cap="sq">
            <a:solidFill>
              <a:schemeClr val="tx1"/>
            </a:solidFill>
            <a:round/>
            <a:headEnd type="none" w="sm" len="sm"/>
            <a:tailEnd type="none" w="sm" len="sm"/>
          </a:ln>
        </p:spPr>
        <p:txBody>
          <a:bodyPr wrap="none" anchor="ctr"/>
          <a:lstStyle/>
          <a:p>
            <a:endParaRPr lang="en-US" dirty="0"/>
          </a:p>
        </p:txBody>
      </p:sp>
      <p:sp>
        <p:nvSpPr>
          <p:cNvPr id="188440" name="Line 22"/>
          <p:cNvSpPr>
            <a:spLocks noChangeShapeType="1"/>
          </p:cNvSpPr>
          <p:nvPr/>
        </p:nvSpPr>
        <p:spPr bwMode="auto">
          <a:xfrm>
            <a:off x="2482850" y="5334000"/>
            <a:ext cx="1828800" cy="0"/>
          </a:xfrm>
          <a:prstGeom prst="line">
            <a:avLst/>
          </a:prstGeom>
          <a:noFill/>
          <a:ln w="12700" cap="sq">
            <a:solidFill>
              <a:schemeClr val="tx1"/>
            </a:solidFill>
            <a:round/>
            <a:headEnd type="none" w="sm" len="sm"/>
            <a:tailEnd type="none" w="sm" len="sm"/>
          </a:ln>
        </p:spPr>
        <p:txBody>
          <a:bodyPr wrap="none" anchor="ctr"/>
          <a:lstStyle/>
          <a:p>
            <a:endParaRPr lang="en-US" dirty="0"/>
          </a:p>
        </p:txBody>
      </p:sp>
      <p:sp>
        <p:nvSpPr>
          <p:cNvPr id="188441" name="AutoShape 23"/>
          <p:cNvSpPr>
            <a:spLocks/>
          </p:cNvSpPr>
          <p:nvPr/>
        </p:nvSpPr>
        <p:spPr bwMode="auto">
          <a:xfrm>
            <a:off x="4540250" y="3048000"/>
            <a:ext cx="457200" cy="2438400"/>
          </a:xfrm>
          <a:prstGeom prst="rightBrace">
            <a:avLst>
              <a:gd name="adj1" fmla="val 44444"/>
              <a:gd name="adj2" fmla="val 50000"/>
            </a:avLst>
          </a:prstGeom>
          <a:noFill/>
          <a:ln w="12700" cap="sq">
            <a:solidFill>
              <a:schemeClr val="tx1"/>
            </a:solidFill>
            <a:round/>
            <a:headEnd type="none" w="sm" len="sm"/>
            <a:tailEnd type="none" w="sm" len="sm"/>
          </a:ln>
        </p:spPr>
        <p:txBody>
          <a:bodyPr wrap="none" anchor="ctr"/>
          <a:lstStyle/>
          <a:p>
            <a:endParaRPr lang="en-US" dirty="0"/>
          </a:p>
        </p:txBody>
      </p:sp>
      <p:sp>
        <p:nvSpPr>
          <p:cNvPr id="188442" name="Text Box 24"/>
          <p:cNvSpPr txBox="1">
            <a:spLocks noChangeArrowheads="1"/>
          </p:cNvSpPr>
          <p:nvPr/>
        </p:nvSpPr>
        <p:spPr bwMode="auto">
          <a:xfrm>
            <a:off x="5226050" y="3833813"/>
            <a:ext cx="1422400" cy="457200"/>
          </a:xfrm>
          <a:prstGeom prst="rect">
            <a:avLst/>
          </a:prstGeom>
          <a:noFill/>
          <a:ln w="12700" cap="sq">
            <a:noFill/>
            <a:miter lim="800000"/>
            <a:headEnd type="none" w="sm" len="sm"/>
            <a:tailEnd type="none" w="sm" len="sm"/>
          </a:ln>
        </p:spPr>
        <p:txBody>
          <a:bodyPr wrap="none">
            <a:spAutoFit/>
          </a:bodyPr>
          <a:lstStyle/>
          <a:p>
            <a:r>
              <a:rPr lang="en-US" sz="2400" dirty="0">
                <a:latin typeface="Arial" pitchFamily="34" charset="0"/>
              </a:rPr>
              <a:t>r Rounds</a:t>
            </a:r>
          </a:p>
        </p:txBody>
      </p:sp>
      <p:sp>
        <p:nvSpPr>
          <p:cNvPr id="188443" name="Line 25"/>
          <p:cNvSpPr>
            <a:spLocks noChangeShapeType="1"/>
          </p:cNvSpPr>
          <p:nvPr/>
        </p:nvSpPr>
        <p:spPr bwMode="auto">
          <a:xfrm>
            <a:off x="4387850" y="3124200"/>
            <a:ext cx="3232150" cy="0"/>
          </a:xfrm>
          <a:prstGeom prst="line">
            <a:avLst/>
          </a:prstGeom>
          <a:noFill/>
          <a:ln w="12700" cap="sq">
            <a:solidFill>
              <a:schemeClr val="tx1"/>
            </a:solidFill>
            <a:round/>
            <a:headEnd type="triangle" w="med" len="med"/>
            <a:tailEnd type="none" w="lg" len="lg"/>
          </a:ln>
        </p:spPr>
        <p:txBody>
          <a:bodyPr wrap="none" anchor="ctr"/>
          <a:lstStyle/>
          <a:p>
            <a:endParaRPr lang="en-US" dirty="0"/>
          </a:p>
        </p:txBody>
      </p:sp>
      <p:sp>
        <p:nvSpPr>
          <p:cNvPr id="188444" name="Text Box 26"/>
          <p:cNvSpPr txBox="1">
            <a:spLocks noChangeArrowheads="1"/>
          </p:cNvSpPr>
          <p:nvPr/>
        </p:nvSpPr>
        <p:spPr bwMode="auto">
          <a:xfrm>
            <a:off x="5715000" y="2819400"/>
            <a:ext cx="336550" cy="304800"/>
          </a:xfrm>
          <a:prstGeom prst="rect">
            <a:avLst/>
          </a:prstGeom>
          <a:noFill/>
          <a:ln w="12700" cap="sq">
            <a:noFill/>
            <a:miter lim="800000"/>
            <a:headEnd type="none" w="sm" len="sm"/>
            <a:tailEnd type="none" w="sm" len="sm"/>
          </a:ln>
        </p:spPr>
        <p:txBody>
          <a:bodyPr wrap="none">
            <a:spAutoFit/>
          </a:bodyPr>
          <a:lstStyle/>
          <a:p>
            <a:r>
              <a:rPr lang="en-US" sz="1400" dirty="0">
                <a:latin typeface="Arial Unicode MS" pitchFamily="34" charset="-128"/>
              </a:rPr>
              <a:t>k</a:t>
            </a:r>
            <a:r>
              <a:rPr lang="en-US" sz="1400" baseline="-25000" dirty="0">
                <a:latin typeface="Arial Unicode MS" pitchFamily="34" charset="-128"/>
              </a:rPr>
              <a:t>1</a:t>
            </a:r>
          </a:p>
        </p:txBody>
      </p:sp>
      <p:sp>
        <p:nvSpPr>
          <p:cNvPr id="188445" name="Line 27"/>
          <p:cNvSpPr>
            <a:spLocks noChangeShapeType="1"/>
          </p:cNvSpPr>
          <p:nvPr/>
        </p:nvSpPr>
        <p:spPr bwMode="auto">
          <a:xfrm>
            <a:off x="4387850" y="3276600"/>
            <a:ext cx="3232150" cy="0"/>
          </a:xfrm>
          <a:prstGeom prst="line">
            <a:avLst/>
          </a:prstGeom>
          <a:noFill/>
          <a:ln w="12700" cap="sq">
            <a:solidFill>
              <a:schemeClr val="tx1"/>
            </a:solidFill>
            <a:round/>
            <a:headEnd type="triangle" w="med" len="med"/>
            <a:tailEnd type="none" w="lg" len="lg"/>
          </a:ln>
        </p:spPr>
        <p:txBody>
          <a:bodyPr wrap="none" anchor="ctr"/>
          <a:lstStyle/>
          <a:p>
            <a:endParaRPr lang="en-US" dirty="0"/>
          </a:p>
        </p:txBody>
      </p:sp>
      <p:sp>
        <p:nvSpPr>
          <p:cNvPr id="188446" name="Text Box 28"/>
          <p:cNvSpPr txBox="1">
            <a:spLocks noChangeArrowheads="1"/>
          </p:cNvSpPr>
          <p:nvPr/>
        </p:nvSpPr>
        <p:spPr bwMode="auto">
          <a:xfrm>
            <a:off x="5715000" y="3352800"/>
            <a:ext cx="358775" cy="304800"/>
          </a:xfrm>
          <a:prstGeom prst="rect">
            <a:avLst/>
          </a:prstGeom>
          <a:noFill/>
          <a:ln w="12700" cap="sq">
            <a:noFill/>
            <a:miter lim="800000"/>
            <a:headEnd type="none" w="sm" len="sm"/>
            <a:tailEnd type="none" w="sm" len="sm"/>
          </a:ln>
        </p:spPr>
        <p:txBody>
          <a:bodyPr>
            <a:spAutoFit/>
          </a:bodyPr>
          <a:lstStyle/>
          <a:p>
            <a:r>
              <a:rPr lang="en-US" sz="1400" dirty="0">
                <a:latin typeface="Arial Unicode MS" pitchFamily="34" charset="-128"/>
              </a:rPr>
              <a:t>k</a:t>
            </a:r>
            <a:r>
              <a:rPr lang="en-US" sz="1400" baseline="-25000" dirty="0">
                <a:latin typeface="Arial Unicode MS" pitchFamily="34" charset="-128"/>
              </a:rPr>
              <a:t>2</a:t>
            </a:r>
          </a:p>
        </p:txBody>
      </p:sp>
      <p:sp>
        <p:nvSpPr>
          <p:cNvPr id="188447" name="Line 29"/>
          <p:cNvSpPr>
            <a:spLocks noChangeShapeType="1"/>
          </p:cNvSpPr>
          <p:nvPr/>
        </p:nvSpPr>
        <p:spPr bwMode="auto">
          <a:xfrm>
            <a:off x="4387850" y="5410200"/>
            <a:ext cx="3232150" cy="0"/>
          </a:xfrm>
          <a:prstGeom prst="line">
            <a:avLst/>
          </a:prstGeom>
          <a:noFill/>
          <a:ln w="12700" cap="sq">
            <a:solidFill>
              <a:schemeClr val="tx1"/>
            </a:solidFill>
            <a:round/>
            <a:headEnd type="triangle" w="med" len="med"/>
            <a:tailEnd type="none" w="lg" len="lg"/>
          </a:ln>
        </p:spPr>
        <p:txBody>
          <a:bodyPr wrap="none" anchor="ctr"/>
          <a:lstStyle/>
          <a:p>
            <a:endParaRPr lang="en-US" dirty="0"/>
          </a:p>
        </p:txBody>
      </p:sp>
      <p:sp>
        <p:nvSpPr>
          <p:cNvPr id="188448" name="Text Box 30"/>
          <p:cNvSpPr txBox="1">
            <a:spLocks noChangeArrowheads="1"/>
          </p:cNvSpPr>
          <p:nvPr/>
        </p:nvSpPr>
        <p:spPr bwMode="auto">
          <a:xfrm>
            <a:off x="5867400" y="5105400"/>
            <a:ext cx="533400" cy="304800"/>
          </a:xfrm>
          <a:prstGeom prst="rect">
            <a:avLst/>
          </a:prstGeom>
          <a:noFill/>
          <a:ln w="12700" cap="sq">
            <a:noFill/>
            <a:miter lim="800000"/>
            <a:headEnd type="none" w="sm" len="sm"/>
            <a:tailEnd type="none" w="sm" len="sm"/>
          </a:ln>
        </p:spPr>
        <p:txBody>
          <a:bodyPr>
            <a:spAutoFit/>
          </a:bodyPr>
          <a:lstStyle/>
          <a:p>
            <a:r>
              <a:rPr lang="en-US" sz="1400" dirty="0">
                <a:latin typeface="Arial Unicode MS" pitchFamily="34" charset="-128"/>
              </a:rPr>
              <a:t>k</a:t>
            </a:r>
            <a:r>
              <a:rPr lang="en-US" sz="1400" baseline="-25000" dirty="0">
                <a:latin typeface="Arial Unicode MS" pitchFamily="34" charset="-128"/>
              </a:rPr>
              <a:t>r</a:t>
            </a:r>
          </a:p>
        </p:txBody>
      </p:sp>
      <p:sp>
        <p:nvSpPr>
          <p:cNvPr id="188449" name="Rectangle 31"/>
          <p:cNvSpPr>
            <a:spLocks noChangeArrowheads="1"/>
          </p:cNvSpPr>
          <p:nvPr/>
        </p:nvSpPr>
        <p:spPr bwMode="auto">
          <a:xfrm>
            <a:off x="6324600" y="2133600"/>
            <a:ext cx="2743200" cy="5334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sz="2000" dirty="0">
                <a:latin typeface="Arial" pitchFamily="34" charset="0"/>
              </a:rPr>
              <a:t>Key Schedule</a:t>
            </a:r>
          </a:p>
        </p:txBody>
      </p:sp>
      <p:sp>
        <p:nvSpPr>
          <p:cNvPr id="188450" name="Text Box 32"/>
          <p:cNvSpPr txBox="1">
            <a:spLocks noChangeArrowheads="1"/>
          </p:cNvSpPr>
          <p:nvPr/>
        </p:nvSpPr>
        <p:spPr bwMode="auto">
          <a:xfrm>
            <a:off x="7315200" y="1293813"/>
            <a:ext cx="622300" cy="396875"/>
          </a:xfrm>
          <a:prstGeom prst="rect">
            <a:avLst/>
          </a:prstGeom>
          <a:noFill/>
          <a:ln w="12700" cap="sq">
            <a:noFill/>
            <a:miter lim="800000"/>
            <a:headEnd type="none" w="sm" len="sm"/>
            <a:tailEnd type="none" w="sm" len="sm"/>
          </a:ln>
        </p:spPr>
        <p:txBody>
          <a:bodyPr wrap="none">
            <a:spAutoFit/>
          </a:bodyPr>
          <a:lstStyle/>
          <a:p>
            <a:r>
              <a:rPr lang="en-US" sz="2000" dirty="0">
                <a:latin typeface="Arial" pitchFamily="34" charset="0"/>
              </a:rPr>
              <a:t>Key</a:t>
            </a:r>
          </a:p>
        </p:txBody>
      </p:sp>
      <p:sp>
        <p:nvSpPr>
          <p:cNvPr id="188451" name="Line 33"/>
          <p:cNvSpPr>
            <a:spLocks noChangeShapeType="1"/>
          </p:cNvSpPr>
          <p:nvPr/>
        </p:nvSpPr>
        <p:spPr bwMode="auto">
          <a:xfrm>
            <a:off x="7620000" y="1752600"/>
            <a:ext cx="0" cy="381000"/>
          </a:xfrm>
          <a:prstGeom prst="line">
            <a:avLst/>
          </a:prstGeom>
          <a:noFill/>
          <a:ln w="12700" cap="sq">
            <a:solidFill>
              <a:schemeClr val="tx1"/>
            </a:solidFill>
            <a:round/>
            <a:headEnd type="none" w="sm" len="sm"/>
            <a:tailEnd type="triangle" w="sm" len="sm"/>
          </a:ln>
        </p:spPr>
        <p:txBody>
          <a:bodyPr/>
          <a:lstStyle/>
          <a:p>
            <a:endParaRPr lang="en-US" dirty="0"/>
          </a:p>
        </p:txBody>
      </p:sp>
      <p:sp>
        <p:nvSpPr>
          <p:cNvPr id="188452" name="Line 34"/>
          <p:cNvSpPr>
            <a:spLocks noChangeShapeType="1"/>
          </p:cNvSpPr>
          <p:nvPr/>
        </p:nvSpPr>
        <p:spPr bwMode="auto">
          <a:xfrm>
            <a:off x="7620000" y="2667000"/>
            <a:ext cx="0" cy="2743200"/>
          </a:xfrm>
          <a:prstGeom prst="line">
            <a:avLst/>
          </a:prstGeom>
          <a:noFill/>
          <a:ln w="12700" cap="sq">
            <a:solidFill>
              <a:schemeClr val="tx1"/>
            </a:solidFill>
            <a:round/>
            <a:headEnd type="none" w="sm" len="sm"/>
            <a:tailEnd type="none" w="sm" len="sm"/>
          </a:ln>
        </p:spPr>
        <p:txBody>
          <a:bodyPr/>
          <a:lstStyle/>
          <a:p>
            <a:endParaRPr lang="en-US" dirty="0"/>
          </a:p>
        </p:txBody>
      </p:sp>
      <p:sp>
        <p:nvSpPr>
          <p:cNvPr id="39" name="Date Placeholder 38"/>
          <p:cNvSpPr>
            <a:spLocks noGrp="1"/>
          </p:cNvSpPr>
          <p:nvPr>
            <p:ph type="dt" sz="half" idx="10"/>
          </p:nvPr>
        </p:nvSpPr>
        <p:spPr/>
        <p:txBody>
          <a:bodyPr/>
          <a:lstStyle/>
          <a:p>
            <a:pPr>
              <a:defRPr/>
            </a:pPr>
            <a:r>
              <a:rPr lang="en-US" smtClean="0"/>
              <a:t>JLM 20110204</a:t>
            </a:r>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JLM 20110204</a:t>
            </a:r>
            <a:endParaRPr lang="en-US" dirty="0"/>
          </a:p>
        </p:txBody>
      </p:sp>
      <p:sp>
        <p:nvSpPr>
          <p:cNvPr id="6" name="Slide Number Placeholder 5"/>
          <p:cNvSpPr>
            <a:spLocks noGrp="1"/>
          </p:cNvSpPr>
          <p:nvPr>
            <p:ph type="sldNum" sz="quarter" idx="12"/>
          </p:nvPr>
        </p:nvSpPr>
        <p:spPr/>
        <p:txBody>
          <a:bodyPr/>
          <a:lstStyle/>
          <a:p>
            <a:pPr>
              <a:defRPr/>
            </a:pPr>
            <a:fld id="{005C2276-9CB0-4A01-BF94-3B6676696CA1}" type="slidenum">
              <a:rPr lang="en-US"/>
              <a:pPr>
                <a:defRPr/>
              </a:pPr>
              <a:t>6</a:t>
            </a:fld>
            <a:endParaRPr lang="en-US"/>
          </a:p>
        </p:txBody>
      </p:sp>
      <p:sp>
        <p:nvSpPr>
          <p:cNvPr id="37892" name="Rectangle 2"/>
          <p:cNvSpPr>
            <a:spLocks noGrp="1" noChangeArrowheads="1"/>
          </p:cNvSpPr>
          <p:nvPr>
            <p:ph type="title"/>
          </p:nvPr>
        </p:nvSpPr>
        <p:spPr>
          <a:xfrm>
            <a:off x="685800" y="152400"/>
            <a:ext cx="7772400" cy="533400"/>
          </a:xfrm>
        </p:spPr>
        <p:txBody>
          <a:bodyPr/>
          <a:lstStyle/>
          <a:p>
            <a:r>
              <a:rPr lang="en-US" sz="3600" dirty="0" smtClean="0"/>
              <a:t>Cipher Requirements</a:t>
            </a:r>
          </a:p>
        </p:txBody>
      </p:sp>
      <p:sp>
        <p:nvSpPr>
          <p:cNvPr id="37893" name="Rectangle 3"/>
          <p:cNvSpPr>
            <a:spLocks noGrp="1" noChangeArrowheads="1"/>
          </p:cNvSpPr>
          <p:nvPr>
            <p:ph type="body" idx="1"/>
          </p:nvPr>
        </p:nvSpPr>
        <p:spPr>
          <a:xfrm>
            <a:off x="228600" y="1295400"/>
            <a:ext cx="8686800" cy="4267200"/>
          </a:xfrm>
        </p:spPr>
        <p:txBody>
          <a:bodyPr/>
          <a:lstStyle/>
          <a:p>
            <a:r>
              <a:rPr lang="en-US" sz="2000" dirty="0" smtClean="0"/>
              <a:t>WW II</a:t>
            </a:r>
          </a:p>
          <a:p>
            <a:pPr lvl="1"/>
            <a:r>
              <a:rPr lang="en-US" sz="2000" dirty="0" smtClean="0"/>
              <a:t>Universally available (simple, light instrumentation) – interoperability.</a:t>
            </a:r>
          </a:p>
          <a:p>
            <a:pPr lvl="1"/>
            <a:r>
              <a:rPr lang="en-US" sz="2000" dirty="0" smtClean="0"/>
              <a:t>Compact, rugged: easy for people (soldiers) to use.</a:t>
            </a:r>
          </a:p>
          <a:p>
            <a:pPr lvl="1"/>
            <a:r>
              <a:rPr lang="en-US" sz="2000" dirty="0" err="1" smtClean="0"/>
              <a:t>Kerckhoff’s</a:t>
            </a:r>
            <a:r>
              <a:rPr lang="en-US" sz="2000" dirty="0" smtClean="0"/>
              <a:t> Principle: Security in key only: </a:t>
            </a:r>
            <a:r>
              <a:rPr lang="en-US" altLang="zh-TW" sz="2000" dirty="0" smtClean="0">
                <a:ea typeface="新細明體" pitchFamily="18" charset="-120"/>
              </a:rPr>
              <a:t>We assume that the attacker knows the complete details of the cryptographic algorithm and implementation</a:t>
            </a:r>
            <a:endParaRPr lang="en-US" sz="2000" dirty="0" smtClean="0"/>
          </a:p>
          <a:p>
            <a:pPr lvl="1"/>
            <a:r>
              <a:rPr lang="en-US" sz="2000" dirty="0" smtClean="0"/>
              <a:t>Adversary has access to some corresponding plain and cipher-text</a:t>
            </a:r>
          </a:p>
          <a:p>
            <a:r>
              <a:rPr lang="en-US" sz="2000" dirty="0" smtClean="0"/>
              <a:t>Now </a:t>
            </a:r>
          </a:p>
          <a:p>
            <a:pPr lvl="1"/>
            <a:r>
              <a:rPr lang="en-US" sz="2000" dirty="0" smtClean="0"/>
              <a:t>Adversary has access to unlimited cipher-text and lots of chosen text.</a:t>
            </a:r>
          </a:p>
          <a:p>
            <a:pPr lvl="1"/>
            <a:r>
              <a:rPr lang="en-US" sz="2000" dirty="0" smtClean="0"/>
              <a:t>Implementation in digital devices (power/speed) paramount.</a:t>
            </a:r>
          </a:p>
          <a:p>
            <a:pPr lvl="1"/>
            <a:r>
              <a:rPr lang="en-US" sz="2000" dirty="0" smtClean="0"/>
              <a:t>Easy for computers to use.</a:t>
            </a:r>
          </a:p>
          <a:p>
            <a:pPr lvl="1"/>
            <a:r>
              <a:rPr lang="en-US" sz="2000" dirty="0" smtClean="0"/>
              <a:t>Resistant to ridiculous amount of computing power.</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417B9A8-9F0E-4F89-ABBB-D43C91BED5B7}" type="slidenum">
              <a:rPr lang="en-US"/>
              <a:pPr>
                <a:defRPr/>
              </a:pPr>
              <a:t>60</a:t>
            </a:fld>
            <a:endParaRPr lang="en-US" dirty="0"/>
          </a:p>
        </p:txBody>
      </p:sp>
      <p:sp>
        <p:nvSpPr>
          <p:cNvPr id="189444" name="Rectangle 2"/>
          <p:cNvSpPr>
            <a:spLocks noGrp="1" noChangeArrowheads="1"/>
          </p:cNvSpPr>
          <p:nvPr>
            <p:ph type="title"/>
          </p:nvPr>
        </p:nvSpPr>
        <p:spPr>
          <a:xfrm>
            <a:off x="685800" y="76200"/>
            <a:ext cx="7772400" cy="838200"/>
          </a:xfrm>
        </p:spPr>
        <p:txBody>
          <a:bodyPr/>
          <a:lstStyle/>
          <a:p>
            <a:r>
              <a:rPr lang="en-US" sz="3600" dirty="0" smtClean="0"/>
              <a:t>AES Requirements</a:t>
            </a:r>
          </a:p>
        </p:txBody>
      </p:sp>
      <p:sp>
        <p:nvSpPr>
          <p:cNvPr id="189445" name="Rectangle 3"/>
          <p:cNvSpPr>
            <a:spLocks noGrp="1" noChangeArrowheads="1"/>
          </p:cNvSpPr>
          <p:nvPr>
            <p:ph type="body" idx="1"/>
          </p:nvPr>
        </p:nvSpPr>
        <p:spPr>
          <a:xfrm>
            <a:off x="228600" y="1295400"/>
            <a:ext cx="8458200" cy="4572000"/>
          </a:xfrm>
        </p:spPr>
        <p:txBody>
          <a:bodyPr/>
          <a:lstStyle/>
          <a:p>
            <a:pPr marL="660400" indent="-660400"/>
            <a:r>
              <a:rPr lang="en-US" sz="2000" dirty="0" smtClean="0"/>
              <a:t>128, 192, 256 bit keys</a:t>
            </a:r>
          </a:p>
          <a:p>
            <a:pPr marL="660400" indent="-660400"/>
            <a:r>
              <a:rPr lang="en-US" sz="2000" dirty="0" smtClean="0"/>
              <a:t>Algorithms will be judged on the following factors: </a:t>
            </a:r>
          </a:p>
          <a:p>
            <a:pPr marL="1035050" lvl="1" indent="-577850"/>
            <a:r>
              <a:rPr lang="en-US" sz="1800" dirty="0" smtClean="0"/>
              <a:t>Actual security of the algorithm compared to other submitted algorithms (at the same key and block size). </a:t>
            </a:r>
          </a:p>
          <a:p>
            <a:pPr marL="1035050" lvl="1" indent="-577850"/>
            <a:r>
              <a:rPr lang="en-US" sz="1800" dirty="0" smtClean="0"/>
              <a:t>The extent to which the algorithm output is indistinguishable from a random permutation on the input block. </a:t>
            </a:r>
          </a:p>
          <a:p>
            <a:pPr marL="1035050" lvl="1" indent="-577850"/>
            <a:r>
              <a:rPr lang="en-US" sz="1800" dirty="0" smtClean="0"/>
              <a:t>Soundness of the mathematical basis for the algorithm’s security. </a:t>
            </a:r>
          </a:p>
          <a:p>
            <a:pPr marL="1035050" lvl="1" indent="-577850"/>
            <a:r>
              <a:rPr lang="en-US" sz="1800" dirty="0" smtClean="0"/>
              <a:t>Other security factors raised by the public during the evaluation process, including any attacks which demonstrate that the actual security of the algorithm is less than the strength claimed by the submitter. </a:t>
            </a:r>
          </a:p>
          <a:p>
            <a:pPr marL="1035050" lvl="1" indent="-577850"/>
            <a:r>
              <a:rPr lang="en-US" sz="1800" dirty="0" smtClean="0"/>
              <a:t>Claimed attacks will be evaluated for practicality.</a:t>
            </a:r>
            <a:r>
              <a:rPr lang="en-US" dirty="0" smtClean="0"/>
              <a:t> </a:t>
            </a:r>
            <a:endParaRPr lang="en-US" sz="2400" dirty="0" smtClean="0"/>
          </a:p>
          <a:p>
            <a:pPr marL="660400" indent="-660400"/>
            <a:r>
              <a:rPr lang="en-US" sz="2000" dirty="0" smtClean="0"/>
              <a:t>Key agility (NSA): “Two blocks encrypted with two different keys should not take much more time than two blocks encrypted with the same key.</a:t>
            </a:r>
          </a:p>
        </p:txBody>
      </p:sp>
      <p:sp>
        <p:nvSpPr>
          <p:cNvPr id="8" name="Date Placeholder 7"/>
          <p:cNvSpPr>
            <a:spLocks noGrp="1"/>
          </p:cNvSpPr>
          <p:nvPr>
            <p:ph type="dt" sz="half" idx="10"/>
          </p:nvPr>
        </p:nvSpPr>
        <p:spPr/>
        <p:txBody>
          <a:bodyPr/>
          <a:lstStyle/>
          <a:p>
            <a:pPr>
              <a:defRPr/>
            </a:pPr>
            <a:r>
              <a:rPr lang="en-US" smtClean="0"/>
              <a:t>JLM 20110204</a:t>
            </a:r>
            <a:endParaRPr lang="en-US"/>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Slide Number Placeholder 5"/>
          <p:cNvSpPr>
            <a:spLocks noGrp="1"/>
          </p:cNvSpPr>
          <p:nvPr>
            <p:ph type="sldNum" sz="quarter" idx="12"/>
          </p:nvPr>
        </p:nvSpPr>
        <p:spPr>
          <a:noFill/>
        </p:spPr>
        <p:txBody>
          <a:bodyPr/>
          <a:lstStyle/>
          <a:p>
            <a:fld id="{E5127626-FC9E-46A5-A69A-9DC834047FB9}" type="slidenum">
              <a:rPr lang="en-US" smtClean="0"/>
              <a:pPr/>
              <a:t>61</a:t>
            </a:fld>
            <a:endParaRPr lang="en-US" smtClean="0"/>
          </a:p>
        </p:txBody>
      </p:sp>
      <p:sp>
        <p:nvSpPr>
          <p:cNvPr id="155652" name="Rectangle 2"/>
          <p:cNvSpPr>
            <a:spLocks noGrp="1" noChangeArrowheads="1"/>
          </p:cNvSpPr>
          <p:nvPr>
            <p:ph type="title"/>
          </p:nvPr>
        </p:nvSpPr>
        <p:spPr>
          <a:xfrm>
            <a:off x="685800" y="228600"/>
            <a:ext cx="7772400" cy="990600"/>
          </a:xfrm>
        </p:spPr>
        <p:txBody>
          <a:bodyPr/>
          <a:lstStyle/>
          <a:p>
            <a:r>
              <a:rPr lang="en-US" sz="4000" smtClean="0"/>
              <a:t>End</a:t>
            </a:r>
          </a:p>
        </p:txBody>
      </p:sp>
      <p:sp>
        <p:nvSpPr>
          <p:cNvPr id="6" name="Date Placeholder 5"/>
          <p:cNvSpPr>
            <a:spLocks noGrp="1"/>
          </p:cNvSpPr>
          <p:nvPr>
            <p:ph type="dt" sz="half" idx="10"/>
          </p:nvPr>
        </p:nvSpPr>
        <p:spPr>
          <a:xfrm>
            <a:off x="685800" y="6096000"/>
            <a:ext cx="1905000" cy="457200"/>
          </a:xfrm>
        </p:spPr>
        <p:txBody>
          <a:bodyPr/>
          <a:lstStyle/>
          <a:p>
            <a:pPr>
              <a:defRPr/>
            </a:pPr>
            <a:r>
              <a:rPr lang="en-US" smtClean="0"/>
              <a:t>JLM 20110204</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JLM 20110204</a:t>
            </a:r>
            <a:endParaRPr lang="en-US" dirty="0"/>
          </a:p>
        </p:txBody>
      </p:sp>
      <p:sp>
        <p:nvSpPr>
          <p:cNvPr id="6" name="Slide Number Placeholder 5"/>
          <p:cNvSpPr>
            <a:spLocks noGrp="1"/>
          </p:cNvSpPr>
          <p:nvPr>
            <p:ph type="sldNum" sz="quarter" idx="12"/>
          </p:nvPr>
        </p:nvSpPr>
        <p:spPr/>
        <p:txBody>
          <a:bodyPr/>
          <a:lstStyle/>
          <a:p>
            <a:pPr>
              <a:defRPr/>
            </a:pPr>
            <a:fld id="{8A015047-377E-4F5E-9D67-42CCA139AB6C}" type="slidenum">
              <a:rPr lang="en-US"/>
              <a:pPr>
                <a:defRPr/>
              </a:pPr>
              <a:t>7</a:t>
            </a:fld>
            <a:endParaRPr lang="en-US"/>
          </a:p>
        </p:txBody>
      </p:sp>
      <p:sp>
        <p:nvSpPr>
          <p:cNvPr id="39940" name="Rectangle 2"/>
          <p:cNvSpPr>
            <a:spLocks noGrp="1" noChangeArrowheads="1"/>
          </p:cNvSpPr>
          <p:nvPr>
            <p:ph type="title"/>
          </p:nvPr>
        </p:nvSpPr>
        <p:spPr>
          <a:xfrm>
            <a:off x="152400" y="228600"/>
            <a:ext cx="8610600" cy="609600"/>
          </a:xfrm>
        </p:spPr>
        <p:txBody>
          <a:bodyPr/>
          <a:lstStyle/>
          <a:p>
            <a:r>
              <a:rPr lang="en-US" sz="3600" dirty="0" smtClean="0"/>
              <a:t>Practical attacks</a:t>
            </a:r>
          </a:p>
        </p:txBody>
      </p:sp>
      <p:sp>
        <p:nvSpPr>
          <p:cNvPr id="39941" name="Rectangle 3"/>
          <p:cNvSpPr>
            <a:spLocks noGrp="1" noChangeArrowheads="1"/>
          </p:cNvSpPr>
          <p:nvPr>
            <p:ph type="body" idx="1"/>
          </p:nvPr>
        </p:nvSpPr>
        <p:spPr>
          <a:xfrm>
            <a:off x="533400" y="1524000"/>
            <a:ext cx="8153400" cy="4038600"/>
          </a:xfrm>
        </p:spPr>
        <p:txBody>
          <a:bodyPr/>
          <a:lstStyle/>
          <a:p>
            <a:r>
              <a:rPr lang="en-US" sz="2400" dirty="0" smtClean="0"/>
              <a:t>Exhaustive search of theoretical key space.</a:t>
            </a:r>
          </a:p>
          <a:p>
            <a:r>
              <a:rPr lang="en-US" sz="2400" dirty="0" smtClean="0"/>
              <a:t>Exhaustive search of actual key space as restricted by poor practice.</a:t>
            </a:r>
          </a:p>
          <a:p>
            <a:r>
              <a:rPr lang="en-US" sz="2400" dirty="0" smtClean="0"/>
              <a:t>Exploiting bad key management or storage.</a:t>
            </a:r>
          </a:p>
          <a:p>
            <a:r>
              <a:rPr lang="en-US" sz="2400" dirty="0" smtClean="0"/>
              <a:t>Stealing keys.</a:t>
            </a:r>
          </a:p>
          <a:p>
            <a:r>
              <a:rPr lang="en-US" sz="2400" dirty="0" smtClean="0"/>
              <a:t>Exploiting encryption errors.</a:t>
            </a:r>
          </a:p>
          <a:p>
            <a:r>
              <a:rPr lang="en-US" sz="2400" dirty="0" smtClean="0"/>
              <a:t>Spoofing (ATM PIN).</a:t>
            </a:r>
          </a:p>
          <a:p>
            <a:r>
              <a:rPr lang="en-US" sz="2400" dirty="0" smtClean="0"/>
              <a:t>Leaking due to size, position, language choice, frequency, inter-symbol transitions, timing differences, side channels..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FD249A5-A20D-4E9C-B310-14D7DAF26C9B}" type="slidenum">
              <a:rPr lang="en-US" altLang="ko-KR"/>
              <a:pPr/>
              <a:t>8</a:t>
            </a:fld>
            <a:endParaRPr lang="en-US" altLang="ko-KR"/>
          </a:p>
        </p:txBody>
      </p:sp>
      <p:sp>
        <p:nvSpPr>
          <p:cNvPr id="8194" name="Rectangle 2"/>
          <p:cNvSpPr>
            <a:spLocks noGrp="1" noChangeArrowheads="1"/>
          </p:cNvSpPr>
          <p:nvPr>
            <p:ph type="title"/>
          </p:nvPr>
        </p:nvSpPr>
        <p:spPr>
          <a:xfrm>
            <a:off x="685800" y="76200"/>
            <a:ext cx="7772400" cy="762000"/>
          </a:xfrm>
        </p:spPr>
        <p:txBody>
          <a:bodyPr/>
          <a:lstStyle/>
          <a:p>
            <a:r>
              <a:rPr lang="en-US" altLang="ko-KR" sz="3600" dirty="0" smtClean="0"/>
              <a:t>Mathematical view of block ciphers</a:t>
            </a:r>
            <a:endParaRPr lang="en-US" altLang="ko-KR" sz="3600" dirty="0"/>
          </a:p>
        </p:txBody>
      </p:sp>
      <p:sp>
        <p:nvSpPr>
          <p:cNvPr id="8195" name="Rectangle 3"/>
          <p:cNvSpPr>
            <a:spLocks noGrp="1" noChangeArrowheads="1"/>
          </p:cNvSpPr>
          <p:nvPr>
            <p:ph type="body" idx="1"/>
          </p:nvPr>
        </p:nvSpPr>
        <p:spPr>
          <a:xfrm>
            <a:off x="457200" y="1524000"/>
            <a:ext cx="8305800" cy="4419600"/>
          </a:xfrm>
        </p:spPr>
        <p:txBody>
          <a:bodyPr/>
          <a:lstStyle/>
          <a:p>
            <a:r>
              <a:rPr lang="en-US" altLang="ko-KR" sz="2400" dirty="0" smtClean="0"/>
              <a:t>E(k, x)= </a:t>
            </a:r>
            <a:r>
              <a:rPr lang="en-US" altLang="ko-KR" sz="2400" dirty="0" err="1" smtClean="0"/>
              <a:t>y</a:t>
            </a:r>
            <a:r>
              <a:rPr lang="en-US" altLang="ko-KR" sz="2400" dirty="0" smtClean="0"/>
              <a:t>.</a:t>
            </a:r>
          </a:p>
          <a:p>
            <a:r>
              <a:rPr lang="en-US" altLang="ko-KR" sz="2400" dirty="0" smtClean="0"/>
              <a:t>E: GF(2)</a:t>
            </a:r>
            <a:r>
              <a:rPr lang="en-US" altLang="ko-KR" sz="2400" baseline="30000" dirty="0" err="1" smtClean="0"/>
              <a:t>m</a:t>
            </a:r>
            <a:r>
              <a:rPr lang="en-US" altLang="ko-KR" sz="2400" dirty="0" err="1" smtClean="0"/>
              <a:t>xGF</a:t>
            </a:r>
            <a:r>
              <a:rPr lang="en-US" altLang="ko-KR" sz="2400" dirty="0" smtClean="0"/>
              <a:t>(2)</a:t>
            </a:r>
            <a:r>
              <a:rPr lang="en-US" altLang="ko-KR" sz="2400" baseline="30000" dirty="0" smtClean="0"/>
              <a:t>n</a:t>
            </a:r>
            <a:r>
              <a:rPr lang="en-US" altLang="ko-KR" sz="2400" dirty="0" smtClean="0"/>
              <a:t>       GF(2)</a:t>
            </a:r>
            <a:r>
              <a:rPr lang="en-US" altLang="ko-KR" sz="2400" baseline="30000" dirty="0" smtClean="0"/>
              <a:t>n</a:t>
            </a:r>
            <a:r>
              <a:rPr lang="en-US" altLang="ko-KR" sz="2400" dirty="0" smtClean="0"/>
              <a:t>, often m=n.</a:t>
            </a:r>
          </a:p>
          <a:p>
            <a:r>
              <a:rPr lang="en-US" altLang="ko-KR" sz="2400" dirty="0" smtClean="0"/>
              <a:t>E(</a:t>
            </a:r>
            <a:r>
              <a:rPr lang="en-US" altLang="ko-KR" sz="2400" dirty="0" err="1" smtClean="0"/>
              <a:t>k,x</a:t>
            </a:r>
            <a:r>
              <a:rPr lang="en-US" altLang="ko-KR" sz="2400" dirty="0" smtClean="0"/>
              <a:t>) is a </a:t>
            </a:r>
            <a:r>
              <a:rPr lang="en-US" altLang="ko-KR" sz="2400" dirty="0" err="1" smtClean="0"/>
              <a:t>bijection</a:t>
            </a:r>
            <a:r>
              <a:rPr lang="en-US" altLang="ko-KR" sz="2400" dirty="0" smtClean="0"/>
              <a:t> in second variable.</a:t>
            </a:r>
          </a:p>
          <a:p>
            <a:r>
              <a:rPr lang="en-US" altLang="ko-KR" sz="2400" dirty="0" smtClean="0"/>
              <a:t>E(k,</a:t>
            </a:r>
            <a:r>
              <a:rPr lang="en-US" sz="2400" dirty="0" smtClean="0">
                <a:latin typeface="Math1Mono"/>
              </a:rPr>
              <a:t> </a:t>
            </a:r>
            <a:r>
              <a:rPr lang="en-US" sz="2400" dirty="0" smtClean="0"/>
              <a:t>·</a:t>
            </a:r>
            <a:r>
              <a:rPr lang="en-US" altLang="ko-KR" sz="2400" dirty="0" smtClean="0"/>
              <a:t>) in S</a:t>
            </a:r>
            <a:r>
              <a:rPr lang="en-US" altLang="ko-KR" sz="2400" baseline="-25000" dirty="0" smtClean="0"/>
              <a:t>N</a:t>
            </a:r>
            <a:r>
              <a:rPr lang="en-US" altLang="ko-KR" sz="2400" dirty="0" smtClean="0"/>
              <a:t>, N= 2</a:t>
            </a:r>
            <a:r>
              <a:rPr lang="en-US" altLang="ko-KR" sz="2400" baseline="30000" dirty="0" smtClean="0"/>
              <a:t>n</a:t>
            </a:r>
            <a:r>
              <a:rPr lang="en-US" altLang="ko-KR" sz="2400" dirty="0" smtClean="0"/>
              <a:t>.  In other words, </a:t>
            </a:r>
            <a:r>
              <a:rPr lang="en-US" altLang="ko-KR" sz="2400" dirty="0" err="1" smtClean="0"/>
              <a:t>k</a:t>
            </a:r>
            <a:r>
              <a:rPr lang="en-US" altLang="ko-KR" sz="2400" dirty="0" smtClean="0"/>
              <a:t> selects a permutation from S</a:t>
            </a:r>
            <a:r>
              <a:rPr lang="en-US" altLang="ko-KR" sz="2400" baseline="-25000" dirty="0" smtClean="0"/>
              <a:t>N</a:t>
            </a:r>
            <a:r>
              <a:rPr lang="en-US" altLang="ko-KR" sz="2400" dirty="0" smtClean="0"/>
              <a:t>.  If </a:t>
            </a:r>
            <a:r>
              <a:rPr lang="en-US" altLang="ko-KR" sz="2400" dirty="0" err="1" smtClean="0"/>
              <a:t>n</a:t>
            </a:r>
            <a:r>
              <a:rPr lang="en-US" altLang="ko-KR" sz="2400" dirty="0" smtClean="0"/>
              <a:t>=64, N=2</a:t>
            </a:r>
            <a:r>
              <a:rPr lang="en-US" altLang="ko-KR" sz="2400" baseline="30000" dirty="0" smtClean="0"/>
              <a:t>64</a:t>
            </a:r>
            <a:r>
              <a:rPr lang="en-US" altLang="ko-KR" sz="2400" dirty="0" smtClean="0"/>
              <a:t> and |S</a:t>
            </a:r>
            <a:r>
              <a:rPr lang="en-US" altLang="ko-KR" sz="2400" baseline="-25000" dirty="0" smtClean="0"/>
              <a:t>N</a:t>
            </a:r>
            <a:r>
              <a:rPr lang="en-US" altLang="ko-KR" sz="2400" dirty="0" smtClean="0"/>
              <a:t>|= 2</a:t>
            </a:r>
            <a:r>
              <a:rPr lang="en-US" altLang="ko-KR" sz="2400" baseline="30000" dirty="0" smtClean="0"/>
              <a:t>64</a:t>
            </a:r>
            <a:r>
              <a:rPr lang="en-US" altLang="ko-KR" sz="2400" dirty="0" smtClean="0"/>
              <a:t>! which is enormous</a:t>
            </a:r>
          </a:p>
          <a:p>
            <a:r>
              <a:rPr lang="en-US" altLang="ko-KR" sz="2400" dirty="0" smtClean="0"/>
              <a:t>Each bit position is a balanced </a:t>
            </a:r>
            <a:r>
              <a:rPr lang="en-US" altLang="ko-KR" sz="2400" dirty="0" err="1" smtClean="0"/>
              <a:t>boolean</a:t>
            </a:r>
            <a:r>
              <a:rPr lang="en-US" altLang="ko-KR" sz="2400" dirty="0" smtClean="0"/>
              <a:t> function.</a:t>
            </a:r>
          </a:p>
          <a:p>
            <a:r>
              <a:rPr lang="en-US" altLang="ko-KR" sz="2400" dirty="0" smtClean="0"/>
              <a:t>E (and its inverse) should be easy to compute if you know </a:t>
            </a:r>
            <a:r>
              <a:rPr lang="en-US" altLang="ko-KR" sz="2400" dirty="0" err="1" smtClean="0"/>
              <a:t>k</a:t>
            </a:r>
            <a:r>
              <a:rPr lang="en-US" altLang="ko-KR" sz="2400" dirty="0" smtClean="0"/>
              <a:t> but not if you don’t.</a:t>
            </a:r>
          </a:p>
        </p:txBody>
      </p:sp>
      <p:cxnSp>
        <p:nvCxnSpPr>
          <p:cNvPr id="7" name="Straight Arrow Connector 6"/>
          <p:cNvCxnSpPr/>
          <p:nvPr/>
        </p:nvCxnSpPr>
        <p:spPr bwMode="auto">
          <a:xfrm>
            <a:off x="3352800" y="2208212"/>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8" name="Date Placeholder 3"/>
          <p:cNvSpPr>
            <a:spLocks noGrp="1"/>
          </p:cNvSpPr>
          <p:nvPr>
            <p:ph type="dt" sz="quarter" idx="10"/>
          </p:nvPr>
        </p:nvSpPr>
        <p:spPr>
          <a:xfrm>
            <a:off x="685800" y="6248400"/>
            <a:ext cx="1905000" cy="457200"/>
          </a:xfrm>
        </p:spPr>
        <p:txBody>
          <a:bodyPr/>
          <a:lstStyle/>
          <a:p>
            <a:pPr>
              <a:defRPr/>
            </a:pPr>
            <a:r>
              <a:rPr lang="en-US" smtClean="0"/>
              <a:t>JLM 20110204</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D7A3C86-92B6-445B-ACBB-49307DBAE9E0}" type="slidenum">
              <a:rPr lang="en-US"/>
              <a:pPr/>
              <a:t>9</a:t>
            </a:fld>
            <a:endParaRPr lang="en-US"/>
          </a:p>
        </p:txBody>
      </p:sp>
      <p:sp>
        <p:nvSpPr>
          <p:cNvPr id="1026" name="Rectangle 2"/>
          <p:cNvSpPr>
            <a:spLocks noGrp="1" noChangeArrowheads="1"/>
          </p:cNvSpPr>
          <p:nvPr>
            <p:ph type="title"/>
          </p:nvPr>
        </p:nvSpPr>
        <p:spPr>
          <a:xfrm>
            <a:off x="685800" y="76200"/>
            <a:ext cx="7772400" cy="838200"/>
          </a:xfrm>
        </p:spPr>
        <p:txBody>
          <a:bodyPr/>
          <a:lstStyle/>
          <a:p>
            <a:r>
              <a:rPr lang="en-US" sz="3600" dirty="0" smtClean="0"/>
              <a:t>What is a block cipher</a:t>
            </a:r>
            <a:endParaRPr lang="en-AU" sz="3600" dirty="0"/>
          </a:p>
        </p:txBody>
      </p:sp>
      <p:pic>
        <p:nvPicPr>
          <p:cNvPr id="1029" name="Picture 5"/>
          <p:cNvPicPr>
            <a:picLocks noChangeAspect="1" noChangeArrowheads="1"/>
          </p:cNvPicPr>
          <p:nvPr/>
        </p:nvPicPr>
        <p:blipFill>
          <a:blip r:embed="rId3" cstate="print"/>
          <a:srcRect/>
          <a:stretch>
            <a:fillRect/>
          </a:stretch>
        </p:blipFill>
        <p:spPr bwMode="auto">
          <a:xfrm>
            <a:off x="1371600" y="1295400"/>
            <a:ext cx="6464300" cy="4976813"/>
          </a:xfrm>
          <a:prstGeom prst="rect">
            <a:avLst/>
          </a:prstGeom>
          <a:noFill/>
          <a:ln w="9525">
            <a:noFill/>
            <a:miter lim="800000"/>
            <a:headEnd/>
            <a:tailEnd/>
          </a:ln>
          <a:effectLst/>
        </p:spPr>
      </p:pic>
      <p:sp>
        <p:nvSpPr>
          <p:cNvPr id="5" name="Date Placeholder 3"/>
          <p:cNvSpPr>
            <a:spLocks noGrp="1"/>
          </p:cNvSpPr>
          <p:nvPr>
            <p:ph type="dt" sz="quarter" idx="10"/>
          </p:nvPr>
        </p:nvSpPr>
        <p:spPr>
          <a:xfrm>
            <a:off x="685800" y="6248400"/>
            <a:ext cx="1905000" cy="457200"/>
          </a:xfrm>
        </p:spPr>
        <p:txBody>
          <a:bodyPr/>
          <a:lstStyle/>
          <a:p>
            <a:pPr>
              <a:defRPr/>
            </a:pPr>
            <a:r>
              <a:rPr lang="en-US" smtClean="0"/>
              <a:t>JLM 20110204</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ntemporary">
  <a:themeElements>
    <a:clrScheme name="">
      <a:dk1>
        <a:srgbClr val="000000"/>
      </a:dk1>
      <a:lt1>
        <a:srgbClr val="FFFFFF"/>
      </a:lt1>
      <a:dk2>
        <a:srgbClr val="000000"/>
      </a:dk2>
      <a:lt2>
        <a:srgbClr val="969696"/>
      </a:lt2>
      <a:accent1>
        <a:srgbClr val="C0C0C0"/>
      </a:accent1>
      <a:accent2>
        <a:srgbClr val="FF0000"/>
      </a:accent2>
      <a:accent3>
        <a:srgbClr val="FFFFFF"/>
      </a:accent3>
      <a:accent4>
        <a:srgbClr val="000000"/>
      </a:accent4>
      <a:accent5>
        <a:srgbClr val="DCDCDC"/>
      </a:accent5>
      <a:accent6>
        <a:srgbClr val="E70000"/>
      </a:accent6>
      <a:hlink>
        <a:srgbClr val="330099"/>
      </a:hlink>
      <a:folHlink>
        <a:srgbClr val="CBCBCB"/>
      </a:folHlink>
    </a:clrScheme>
    <a:fontScheme name="Contempora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Courier New" pitchFamily="49"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Courier New" pitchFamily="49" charset="0"/>
          </a:defRPr>
        </a:defPPr>
      </a:lstStyle>
    </a:lnDef>
  </a:objectDefaults>
  <a:extraClrSchemeLst>
    <a:extraClrScheme>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Contemporary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Contemporary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Designs\Contemporary.pot</Template>
  <TotalTime>70033</TotalTime>
  <Words>4920</Words>
  <Application>Microsoft Office PowerPoint</Application>
  <PresentationFormat>On-screen Show (4:3)</PresentationFormat>
  <Paragraphs>934</Paragraphs>
  <Slides>61</Slides>
  <Notes>1</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61</vt:i4>
      </vt:variant>
    </vt:vector>
  </HeadingPairs>
  <TitlesOfParts>
    <vt:vector size="80" baseType="lpstr">
      <vt:lpstr>Arial</vt:lpstr>
      <vt:lpstr>Courier New</vt:lpstr>
      <vt:lpstr>Calibri</vt:lpstr>
      <vt:lpstr>Math1Mono</vt:lpstr>
      <vt:lpstr>Wingdings</vt:lpstr>
      <vt:lpstr>新細明體</vt:lpstr>
      <vt:lpstr>Arial Unicode MS</vt:lpstr>
      <vt:lpstr>Math3Mono</vt:lpstr>
      <vt:lpstr>Math1</vt:lpstr>
      <vt:lpstr>StarMath</vt:lpstr>
      <vt:lpstr>cmmi10</vt:lpstr>
      <vt:lpstr>cmr10</vt:lpstr>
      <vt:lpstr>cmsy10</vt:lpstr>
      <vt:lpstr>cmmi7</vt:lpstr>
      <vt:lpstr>Times New Roman</vt:lpstr>
      <vt:lpstr>Symbol</vt:lpstr>
      <vt:lpstr>Math3</vt:lpstr>
      <vt:lpstr>Times-Roman</vt:lpstr>
      <vt:lpstr>Contemporary</vt:lpstr>
      <vt:lpstr>Slide 1</vt:lpstr>
      <vt:lpstr>The wiretap channel: “In the beginning”</vt:lpstr>
      <vt:lpstr>Cryptography and adversaries</vt:lpstr>
      <vt:lpstr>Computational strength of adversary</vt:lpstr>
      <vt:lpstr>Symmetric ciphers</vt:lpstr>
      <vt:lpstr>Cipher Requirements</vt:lpstr>
      <vt:lpstr>Practical attacks</vt:lpstr>
      <vt:lpstr>Mathematical view of block ciphers</vt:lpstr>
      <vt:lpstr>What is a block cipher</vt:lpstr>
      <vt:lpstr>Iterated key dependant transformations </vt:lpstr>
      <vt:lpstr>Block ciphers -review</vt:lpstr>
      <vt:lpstr>Horst Feistel to the rescue!</vt:lpstr>
      <vt:lpstr>Iterated Feistel Cipher</vt:lpstr>
      <vt:lpstr>Data Encryption Standard</vt:lpstr>
      <vt:lpstr>Slide 15</vt:lpstr>
      <vt:lpstr>Slide 16</vt:lpstr>
      <vt:lpstr>Slide 17</vt:lpstr>
      <vt:lpstr>DES Described Algebraically</vt:lpstr>
      <vt:lpstr>DES Key Schedule</vt:lpstr>
      <vt:lpstr>What can go wrong</vt:lpstr>
      <vt:lpstr>DES Attacks: Exhaustive Search</vt:lpstr>
      <vt:lpstr>Random mappings</vt:lpstr>
      <vt:lpstr>Time memory trade off (“TMTO”)</vt:lpstr>
      <vt:lpstr>Group theory and DES</vt:lpstr>
      <vt:lpstr>Weak Keys</vt:lpstr>
      <vt:lpstr>Feistel Ciphers defeat simple attacks</vt:lpstr>
      <vt:lpstr>The sophisticated attacks</vt:lpstr>
      <vt:lpstr>Polynomial representation</vt:lpstr>
      <vt:lpstr>S Boxes as Polynomials over GF(2)</vt:lpstr>
      <vt:lpstr>Differential Cryptanalysis </vt:lpstr>
      <vt:lpstr>Simplified DES</vt:lpstr>
      <vt:lpstr>Differential Cryptanalysis – 3 rounds</vt:lpstr>
      <vt:lpstr>Differential Cryptanalysis – 3 rounds</vt:lpstr>
      <vt:lpstr>Comments on Differential Cryptanalysis of full DES</vt:lpstr>
      <vt:lpstr>DES S-Box Design Criteria</vt:lpstr>
      <vt:lpstr>1R Differential attack</vt:lpstr>
      <vt:lpstr>Linear Cryptanalysis</vt:lpstr>
      <vt:lpstr>Linear Cryptanalysis</vt:lpstr>
      <vt:lpstr>Linear Cryptanalysis Notation</vt:lpstr>
      <vt:lpstr>Linear and near linear dependence </vt:lpstr>
      <vt:lpstr>Linear Cryptanalysis of 3 round DES</vt:lpstr>
      <vt:lpstr>Piling up Lemma</vt:lpstr>
      <vt:lpstr>Linear Cryptanalysis of full DES</vt:lpstr>
      <vt:lpstr>Estimating cost of Linear attack</vt:lpstr>
      <vt:lpstr>Full Linear Attack on DES</vt:lpstr>
      <vt:lpstr>FEAL-4 Cipher</vt:lpstr>
      <vt:lpstr>FEAL-4 Round Function</vt:lpstr>
      <vt:lpstr>FEAL-4 Key Schedule</vt:lpstr>
      <vt:lpstr>FEAL-4 Differential Attack</vt:lpstr>
      <vt:lpstr>FEAL-4 Differential Attack</vt:lpstr>
      <vt:lpstr>FEAL-4 Differential Attack</vt:lpstr>
      <vt:lpstr>FEAL-4 Linear Attack</vt:lpstr>
      <vt:lpstr>FEAL-4 Linear Attack</vt:lpstr>
      <vt:lpstr>FEAL-4 Linear Attack</vt:lpstr>
      <vt:lpstr>FEAL-4 Linear Attack</vt:lpstr>
      <vt:lpstr>FEAL-4 Linear Attack - Improvement</vt:lpstr>
      <vt:lpstr>DESX and whitening</vt:lpstr>
      <vt:lpstr>AES History</vt:lpstr>
      <vt:lpstr>AES</vt:lpstr>
      <vt:lpstr>AES Requirements</vt:lpstr>
      <vt:lpstr>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Block Ciphers</dc:title>
  <dc:subject>Cryptanalysis</dc:subject>
  <dc:creator>John L. Manferdelli</dc:creator>
  <cp:lastModifiedBy>John Manferdelli</cp:lastModifiedBy>
  <cp:revision>3167</cp:revision>
  <dcterms:created xsi:type="dcterms:W3CDTF">2011-02-03T00:28:28Z</dcterms:created>
  <dcterms:modified xsi:type="dcterms:W3CDTF">2011-02-03T21:47:24Z</dcterms:modified>
</cp:coreProperties>
</file>