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18" r:id="rId2"/>
  </p:sldMasterIdLst>
  <p:notesMasterIdLst>
    <p:notesMasterId r:id="rId22"/>
  </p:notesMasterIdLst>
  <p:handoutMasterIdLst>
    <p:handoutMasterId r:id="rId23"/>
  </p:handoutMasterIdLst>
  <p:sldIdLst>
    <p:sldId id="352" r:id="rId3"/>
    <p:sldId id="275" r:id="rId4"/>
    <p:sldId id="274" r:id="rId5"/>
    <p:sldId id="273" r:id="rId6"/>
    <p:sldId id="339" r:id="rId7"/>
    <p:sldId id="347" r:id="rId8"/>
    <p:sldId id="348" r:id="rId9"/>
    <p:sldId id="351" r:id="rId10"/>
    <p:sldId id="324" r:id="rId11"/>
    <p:sldId id="336" r:id="rId12"/>
    <p:sldId id="337" r:id="rId13"/>
    <p:sldId id="335" r:id="rId14"/>
    <p:sldId id="321" r:id="rId15"/>
    <p:sldId id="323" r:id="rId16"/>
    <p:sldId id="343" r:id="rId17"/>
    <p:sldId id="326" r:id="rId18"/>
    <p:sldId id="327" r:id="rId19"/>
    <p:sldId id="328" r:id="rId20"/>
    <p:sldId id="329" r:id="rId21"/>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Lee Hill, Silver Fox Productions" initials="TLH&lt; SFP" lastIdx="11" clrIdx="0"/>
  <p:cmAuthor id="1" name="Jamesu" initials="J" lastIdx="2" clrIdx="1"/>
  <p:cmAuthor id="2" name="Brian Germain" initials="BG" lastIdx="13" clrIdx="2"/>
  <p:cmAuthor id="3" name="Heather Simmonsen" initials="H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6D07"/>
    <a:srgbClr val="FF5C00"/>
    <a:srgbClr val="69DA0C"/>
    <a:srgbClr val="F3AF35"/>
    <a:srgbClr val="7DFF00"/>
    <a:srgbClr val="00E3FF"/>
    <a:srgbClr val="000000"/>
    <a:srgbClr val="F6AE1E"/>
    <a:srgbClr val="FFFFFF"/>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163" autoAdjust="0"/>
    <p:restoredTop sz="94807" autoAdjust="0"/>
  </p:normalViewPr>
  <p:slideViewPr>
    <p:cSldViewPr>
      <p:cViewPr>
        <p:scale>
          <a:sx n="80" d="100"/>
          <a:sy n="80" d="100"/>
        </p:scale>
        <p:origin x="-294" y="36"/>
      </p:cViewPr>
      <p:guideLst>
        <p:guide orient="horz" pos="144"/>
        <p:guide orient="horz" pos="895"/>
        <p:guide orient="horz" pos="1484"/>
        <p:guide orient="horz" pos="1200"/>
        <p:guide orient="horz" pos="2736"/>
        <p:guide orient="horz" pos="4319"/>
        <p:guide orient="horz" pos="4176"/>
        <p:guide pos="2880"/>
        <p:guide pos="240"/>
        <p:guide pos="460"/>
        <p:guide pos="5520"/>
        <p:guide pos="3168"/>
        <p:guide pos="5299"/>
        <p:guide pos="2736"/>
      </p:guideLst>
    </p:cSldViewPr>
  </p:slideViewPr>
  <p:outlineViewPr>
    <p:cViewPr>
      <p:scale>
        <a:sx n="33" d="100"/>
        <a:sy n="33" d="100"/>
      </p:scale>
      <p:origin x="0" y="11736"/>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96" d="100"/>
          <a:sy n="96" d="100"/>
        </p:scale>
        <p:origin x="-264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a:rPr>
              <a:t>Marketing Symposium 2008</a:t>
            </a:r>
            <a:endParaRPr lang="en-US" dirty="0">
              <a:latin typeface="Segoe"/>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a:rPr>
              <a:pPr/>
              <a:t>6/4/2008</a:t>
            </a:fld>
            <a:endParaRPr lang="en-US" dirty="0">
              <a:latin typeface="Segoe"/>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a:rPr>
              <a:t>© 2008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a:rPr>
            </a:br>
            <a:r>
              <a:rPr lang="en-US" sz="500" dirty="0" smtClean="0">
                <a:solidFill>
                  <a:srgbClr val="000000"/>
                </a:solidFill>
                <a:latin typeface="Segoe"/>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a:rPr>
              <a:pPr/>
              <a:t>‹#›</a:t>
            </a:fld>
            <a:endParaRPr lang="en-US" dirty="0">
              <a:latin typeface="Segoe"/>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a:defRPr>
            </a:lvl1pPr>
          </a:lstStyle>
          <a:p>
            <a:r>
              <a:rPr lang="en-US" dirty="0" smtClean="0"/>
              <a:t>Marketing Symposium 2008</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a:defRPr>
            </a:lvl1pPr>
          </a:lstStyle>
          <a:p>
            <a:fld id="{7C3FBCD4-166E-446F-AF18-7D4A0CF9AEF6}" type="datetimeFigureOut">
              <a:rPr lang="en-US" smtClean="0"/>
              <a:pPr/>
              <a:t>6/4/2008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a:defRPr>
            </a:lvl1pPr>
          </a:lstStyle>
          <a:p>
            <a:r>
              <a:rPr lang="en-US" dirty="0" smtClean="0">
                <a:solidFill>
                  <a:srgbClr val="000000"/>
                </a:solidFill>
              </a:rPr>
              <a:t>© 2008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a:defRPr>
            </a:lvl1pPr>
          </a:lstStyle>
          <a:p>
            <a:fld id="{8B263312-38AA-4E1E-B2B5-0F8F122B24F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a:t>
            </a:r>
            <a:r>
              <a:rPr lang="en-US" baseline="0" dirty="0" smtClean="0"/>
              <a:t> see pictures like this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6/4/2008 12:51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 or this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 or even this … do you ever wonder how many of the people here are actual Microsoft customers?  Well,</a:t>
            </a:r>
            <a:r>
              <a:rPr lang="en-US" baseline="0" dirty="0" smtClean="0"/>
              <a:t> if you assume that the photo is an accurate representation of the world’s population, then the answer is … not many. There are 6 billion people in the world today, and about a billion use PC technology (and about half of those actually pay us for it).  So think of the Microsoft customers as being the people who are wearing light blue shirts in the photo.</a:t>
            </a:r>
          </a:p>
          <a:p>
            <a:endParaRPr lang="en-US" baseline="0" dirty="0" smtClean="0"/>
          </a:p>
          <a:p>
            <a:r>
              <a:rPr lang="en-US" baseline="0" dirty="0" smtClean="0"/>
              <a:t>As a company, we face challenges for growth, and one could argue there are 2 ways we can do so.  We can sell more software and services to existing customers, or we can sell software and services to new customers.</a:t>
            </a:r>
          </a:p>
          <a:p>
            <a:endParaRPr lang="en-US" baseline="0" dirty="0" smtClean="0"/>
          </a:p>
          <a:p>
            <a:r>
              <a:rPr lang="en-US" baseline="0" dirty="0" smtClean="0"/>
              <a:t>Our team is focused on the latter strategy.</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1143000" y="684213"/>
            <a:ext cx="4572000" cy="3429000"/>
          </a:xfrm>
          <a:prstGeom prst="rect">
            <a:avLst/>
          </a:prstGeom>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endParaRPr lang="en-US" dirty="0" smtClean="0"/>
          </a:p>
        </p:txBody>
      </p:sp>
      <p:sp>
        <p:nvSpPr>
          <p:cNvPr id="4" name="Slide Number Placeholder 3"/>
          <p:cNvSpPr>
            <a:spLocks noGrp="1"/>
          </p:cNvSpPr>
          <p:nvPr>
            <p:ph type="sldNum" sz="quarter" idx="5"/>
          </p:nvPr>
        </p:nvSpPr>
        <p:spPr>
          <a:xfrm>
            <a:off x="3884028" y="8684926"/>
            <a:ext cx="2972421" cy="457513"/>
          </a:xfrm>
          <a:prstGeom prst="rect">
            <a:avLst/>
          </a:prstGeom>
        </p:spPr>
        <p:txBody>
          <a:bodyPr/>
          <a:lstStyle/>
          <a:p>
            <a:pPr>
              <a:defRPr/>
            </a:pPr>
            <a:fld id="{6EABEF68-05AB-4B36-86FD-5ECA189A38E4}"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a:ln/>
        </p:spPr>
        <p:txBody>
          <a:bodyPr wrap="square" numCol="1" anchor="t" anchorCtr="0" compatLnSpc="1">
            <a:prstTxWarp prst="textNoShape">
              <a:avLst/>
            </a:prstTxWarp>
          </a:bodyPr>
          <a:lstStyle/>
          <a:p>
            <a:pPr defTabSz="1194140">
              <a:spcBef>
                <a:spcPct val="0"/>
              </a:spcBef>
            </a:pPr>
            <a:r>
              <a:rPr lang="en-US" dirty="0" smtClean="0">
                <a:latin typeface="Arial" pitchFamily="34" charset="0"/>
              </a:rPr>
              <a:t>Ais.</a:t>
            </a:r>
          </a:p>
          <a:p>
            <a:pPr defTabSz="1194140">
              <a:spcBef>
                <a:spcPct val="20000"/>
              </a:spcBef>
              <a:buClr>
                <a:schemeClr val="tx2"/>
              </a:buClr>
              <a:buSzPct val="95000"/>
              <a:buFontTx/>
              <a:buChar char="•"/>
            </a:pPr>
            <a:r>
              <a:rPr lang="en-US" sz="1200" dirty="0" smtClean="0"/>
              <a:t>Younger populations in EM’s – hungry to consume</a:t>
            </a:r>
          </a:p>
          <a:p>
            <a:pPr marL="268998" lvl="1" indent="-117094" defTabSz="1194140">
              <a:spcBef>
                <a:spcPct val="20000"/>
              </a:spcBef>
              <a:buClr>
                <a:schemeClr val="tx2"/>
              </a:buClr>
              <a:buSzPct val="95000"/>
              <a:buFontTx/>
              <a:buChar char="•"/>
            </a:pPr>
            <a:r>
              <a:rPr lang="en-US" dirty="0" smtClean="0"/>
              <a:t>Median age in Africa is 19, India is 24, China is 33. (Europe 45)</a:t>
            </a:r>
          </a:p>
          <a:p>
            <a:pPr defTabSz="1194140">
              <a:spcBef>
                <a:spcPct val="0"/>
              </a:spcBef>
              <a:buFontTx/>
              <a:buAutoNum type="arabicPeriod"/>
            </a:pPr>
            <a:endParaRPr lang="en-US" dirty="0" smtClean="0">
              <a:latin typeface="Arial" pitchFamily="34" charset="0"/>
            </a:endParaRPr>
          </a:p>
          <a:p>
            <a:pPr defTabSz="1194140">
              <a:spcBef>
                <a:spcPct val="0"/>
              </a:spcBef>
              <a:buFontTx/>
              <a:buAutoNum type="arabicPeriod"/>
            </a:pPr>
            <a:r>
              <a:rPr lang="en-US" dirty="0" smtClean="0">
                <a:latin typeface="Arial" pitchFamily="34" charset="0"/>
              </a:rPr>
              <a:t>Include WW numbers</a:t>
            </a:r>
          </a:p>
          <a:p>
            <a:pPr defTabSz="1194140">
              <a:spcBef>
                <a:spcPct val="0"/>
              </a:spcBef>
              <a:buFontTx/>
              <a:buAutoNum type="arabicPeriod"/>
            </a:pPr>
            <a:r>
              <a:rPr lang="en-US" dirty="0" smtClean="0">
                <a:latin typeface="Arial" pitchFamily="34" charset="0"/>
              </a:rPr>
              <a:t>Adjust table top left. Inflation adjustments, market oppty.</a:t>
            </a:r>
          </a:p>
          <a:p>
            <a:pPr defTabSz="1194140">
              <a:spcBef>
                <a:spcPct val="0"/>
              </a:spcBef>
              <a:buFontTx/>
              <a:buAutoNum type="arabicPeriod"/>
            </a:pPr>
            <a:r>
              <a:rPr lang="en-US" dirty="0" smtClean="0">
                <a:latin typeface="Arial" pitchFamily="34" charset="0"/>
              </a:rPr>
              <a:t>Top right. Geo Growth View. </a:t>
            </a:r>
          </a:p>
          <a:p>
            <a:pPr defTabSz="1194140">
              <a:spcBef>
                <a:spcPct val="0"/>
              </a:spcBef>
              <a:buFontTx/>
              <a:buAutoNum type="arabicPeriod"/>
            </a:pPr>
            <a:r>
              <a:rPr lang="en-US" dirty="0" smtClean="0">
                <a:latin typeface="Arial" pitchFamily="34" charset="0"/>
              </a:rPr>
              <a:t>Number the boxes to drive discussion. </a:t>
            </a:r>
          </a:p>
          <a:p>
            <a:pPr defTabSz="1194140">
              <a:spcBef>
                <a:spcPct val="0"/>
              </a:spcBef>
              <a:buFontTx/>
              <a:buAutoNum type="arabicPeriod"/>
            </a:pPr>
            <a:r>
              <a:rPr lang="en-US" dirty="0" smtClean="0">
                <a:latin typeface="Arial" pitchFamily="34" charset="0"/>
              </a:rPr>
              <a:t>Review implications to MS.</a:t>
            </a:r>
          </a:p>
          <a:p>
            <a:pPr defTabSz="1194140">
              <a:spcBef>
                <a:spcPct val="0"/>
              </a:spcBef>
              <a:buFontTx/>
              <a:buAutoNum type="arabicPeriod"/>
            </a:pPr>
            <a:endParaRPr lang="en-US" dirty="0" smtClean="0">
              <a:latin typeface="Arial" pitchFamily="34" charset="0"/>
            </a:endParaRPr>
          </a:p>
          <a:p>
            <a:pPr marL="268998" lvl="1" indent="-117094" defTabSz="1194140">
              <a:spcBef>
                <a:spcPct val="0"/>
              </a:spcBef>
            </a:pPr>
            <a:r>
              <a:rPr lang="en-US" sz="1400" dirty="0" smtClean="0"/>
              <a:t>Less than 5% of total students will go on to college – </a:t>
            </a:r>
            <a:br>
              <a:rPr lang="en-US" sz="1400" dirty="0" smtClean="0"/>
            </a:br>
            <a:r>
              <a:rPr lang="en-US" sz="1400" dirty="0" smtClean="0"/>
              <a:t>almost all from TOP and upper MOP</a:t>
            </a:r>
          </a:p>
          <a:p>
            <a:pPr marL="56017" lvl="0" indent="-117094" defTabSz="1194140">
              <a:spcBef>
                <a:spcPct val="0"/>
              </a:spcBef>
              <a:buNone/>
            </a:pPr>
            <a:endParaRPr lang="en-US" sz="1400" dirty="0" smtClean="0"/>
          </a:p>
          <a:p>
            <a:pPr marL="171585" indent="-171585" defTabSz="914009">
              <a:spcBef>
                <a:spcPct val="20000"/>
              </a:spcBef>
              <a:buClr>
                <a:schemeClr val="tx2"/>
              </a:buClr>
              <a:buSzPct val="95000"/>
              <a:defRPr/>
            </a:pPr>
            <a:r>
              <a:rPr lang="en-US" sz="1400" b="1" dirty="0" smtClean="0">
                <a:solidFill>
                  <a:schemeClr val="tx1"/>
                </a:solidFill>
                <a:latin typeface="Segoe"/>
              </a:rPr>
              <a:t>BRIC GDP growth outpaces G-6 countries by 2010</a:t>
            </a:r>
          </a:p>
          <a:p>
            <a:pPr marL="171585" indent="-171585" defTabSz="914009">
              <a:spcBef>
                <a:spcPct val="20000"/>
              </a:spcBef>
              <a:buClr>
                <a:schemeClr val="tx2"/>
              </a:buClr>
              <a:buSzPct val="95000"/>
              <a:defRPr/>
            </a:pPr>
            <a:endParaRPr lang="en-US" sz="1400" dirty="0" smtClean="0">
              <a:solidFill>
                <a:schemeClr val="tx1"/>
              </a:solidFill>
              <a:latin typeface="Segoe"/>
            </a:endParaRPr>
          </a:p>
          <a:p>
            <a:pPr marL="171585" lvl="1" indent="-171585" defTabSz="914009">
              <a:spcBef>
                <a:spcPct val="20000"/>
              </a:spcBef>
              <a:buClr>
                <a:schemeClr val="tx2"/>
              </a:buClr>
              <a:buSzPct val="95000"/>
              <a:defRPr/>
            </a:pPr>
            <a:r>
              <a:rPr lang="en-US" sz="1400" dirty="0" smtClean="0">
                <a:solidFill>
                  <a:schemeClr val="tx1"/>
                </a:solidFill>
                <a:latin typeface="Segoe"/>
              </a:rPr>
              <a:t> </a:t>
            </a:r>
            <a:r>
              <a:rPr lang="en-US" sz="1400" b="1" dirty="0" smtClean="0">
                <a:solidFill>
                  <a:schemeClr val="tx1"/>
                </a:solidFill>
                <a:latin typeface="Segoe"/>
              </a:rPr>
              <a:t>Consumer spending growth accelerating</a:t>
            </a:r>
          </a:p>
          <a:p>
            <a:pPr marL="305040" lvl="1" indent="-133455" defTabSz="914009">
              <a:lnSpc>
                <a:spcPts val="1299"/>
              </a:lnSpc>
              <a:spcBef>
                <a:spcPct val="20000"/>
              </a:spcBef>
              <a:buClr>
                <a:schemeClr val="tx2"/>
              </a:buClr>
              <a:buSzPct val="95000"/>
              <a:defRPr/>
            </a:pPr>
            <a:r>
              <a:rPr lang="en-US" sz="1200" dirty="0" smtClean="0">
                <a:solidFill>
                  <a:schemeClr val="tx1"/>
                </a:solidFill>
                <a:latin typeface="Segoe"/>
              </a:rPr>
              <a:t>Communications 389% &amp; Education 235% (2005-2010 BRIC+M)</a:t>
            </a:r>
          </a:p>
          <a:p>
            <a:pPr marL="305040" lvl="1" indent="-133455" defTabSz="914009">
              <a:lnSpc>
                <a:spcPts val="1299"/>
              </a:lnSpc>
              <a:spcBef>
                <a:spcPct val="20000"/>
              </a:spcBef>
              <a:buClr>
                <a:schemeClr val="tx2"/>
              </a:buClr>
              <a:buSzPct val="95000"/>
              <a:defRPr/>
            </a:pPr>
            <a:endParaRPr lang="en-US" sz="1200" dirty="0" smtClean="0">
              <a:solidFill>
                <a:schemeClr val="tx1"/>
              </a:solidFill>
              <a:latin typeface="Segoe"/>
            </a:endParaRPr>
          </a:p>
          <a:p>
            <a:pPr marL="171585" lvl="1" indent="-171585" defTabSz="914009">
              <a:spcBef>
                <a:spcPct val="20000"/>
              </a:spcBef>
              <a:buClr>
                <a:schemeClr val="tx2"/>
              </a:buClr>
              <a:buSzPct val="95000"/>
              <a:defRPr/>
            </a:pPr>
            <a:r>
              <a:rPr lang="en-US" sz="1400" b="1" dirty="0" smtClean="0">
                <a:solidFill>
                  <a:schemeClr val="tx1"/>
                </a:solidFill>
                <a:latin typeface="Segoe"/>
              </a:rPr>
              <a:t>Increasing ICT4D funding from governments and donors </a:t>
            </a:r>
          </a:p>
          <a:p>
            <a:pPr marL="305040" lvl="1" indent="-133455" defTabSz="914009">
              <a:spcBef>
                <a:spcPct val="20000"/>
              </a:spcBef>
              <a:buClr>
                <a:schemeClr val="tx2"/>
              </a:buClr>
              <a:buSzPct val="95000"/>
              <a:defRPr/>
            </a:pPr>
            <a:r>
              <a:rPr lang="en-US" sz="1200" dirty="0" smtClean="0">
                <a:solidFill>
                  <a:schemeClr val="tx1"/>
                </a:solidFill>
                <a:latin typeface="Segoe"/>
              </a:rPr>
              <a:t> Africa key focus &amp; China now key player in donor money flows</a:t>
            </a:r>
          </a:p>
          <a:p>
            <a:pPr marL="305040" lvl="1" indent="-133455" defTabSz="914009">
              <a:lnSpc>
                <a:spcPts val="1299"/>
              </a:lnSpc>
              <a:spcBef>
                <a:spcPct val="20000"/>
              </a:spcBef>
              <a:buClr>
                <a:schemeClr val="tx2"/>
              </a:buClr>
              <a:buSzPct val="95000"/>
              <a:defRPr/>
            </a:pPr>
            <a:endParaRPr lang="en-US" sz="1200" dirty="0" smtClean="0">
              <a:solidFill>
                <a:schemeClr val="tx1"/>
              </a:solidFill>
              <a:latin typeface="Segoe"/>
            </a:endParaRPr>
          </a:p>
          <a:p>
            <a:pPr marL="171585" lvl="1" indent="-171585" defTabSz="914009">
              <a:spcBef>
                <a:spcPct val="20000"/>
              </a:spcBef>
              <a:buClr>
                <a:schemeClr val="tx2"/>
              </a:buClr>
              <a:buSzPct val="95000"/>
              <a:defRPr/>
            </a:pPr>
            <a:r>
              <a:rPr lang="en-US" sz="1400" b="1" dirty="0" smtClean="0">
                <a:solidFill>
                  <a:schemeClr val="tx1"/>
                </a:solidFill>
                <a:latin typeface="Segoe"/>
              </a:rPr>
              <a:t>Significant education opportunity</a:t>
            </a:r>
          </a:p>
          <a:p>
            <a:pPr marL="305040" lvl="1" indent="-133455" defTabSz="914009">
              <a:lnSpc>
                <a:spcPts val="1299"/>
              </a:lnSpc>
              <a:spcBef>
                <a:spcPct val="20000"/>
              </a:spcBef>
              <a:buClr>
                <a:schemeClr val="tx2"/>
              </a:buClr>
              <a:buSzPct val="95000"/>
              <a:defRPr/>
            </a:pPr>
            <a:r>
              <a:rPr lang="en-US" sz="1200" dirty="0" smtClean="0">
                <a:solidFill>
                  <a:schemeClr val="tx1"/>
                </a:solidFill>
                <a:latin typeface="Segoe"/>
              </a:rPr>
              <a:t>1.1B K-12 students in EM’s of which over 82% are from BOP and MOP</a:t>
            </a:r>
          </a:p>
          <a:p>
            <a:pPr marL="305040" lvl="1" indent="-133455" defTabSz="914009">
              <a:lnSpc>
                <a:spcPts val="1299"/>
              </a:lnSpc>
              <a:spcBef>
                <a:spcPct val="20000"/>
              </a:spcBef>
              <a:buClr>
                <a:schemeClr val="tx2"/>
              </a:buClr>
              <a:buSzPct val="95000"/>
              <a:defRPr/>
            </a:pPr>
            <a:r>
              <a:rPr lang="en-US" sz="1200" dirty="0" smtClean="0">
                <a:solidFill>
                  <a:schemeClr val="tx1"/>
                </a:solidFill>
                <a:latin typeface="Segoe"/>
              </a:rPr>
              <a:t>Government education spending increasing 175% (2005-2010 All EM)</a:t>
            </a:r>
          </a:p>
          <a:p>
            <a:pPr marL="56017" lvl="0" indent="-117094" defTabSz="1194140">
              <a:spcBef>
                <a:spcPct val="0"/>
              </a:spcBef>
              <a:buNone/>
            </a:pPr>
            <a:endParaRPr lang="en-US" sz="1400"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193085" fontAlgn="base">
              <a:spcBef>
                <a:spcPct val="0"/>
              </a:spcBef>
              <a:spcAft>
                <a:spcPct val="0"/>
              </a:spcAft>
            </a:pPr>
            <a:fld id="{D0A6F0A0-7C87-4C17-B6EF-5049964712F5}" type="slidenum">
              <a:rPr lang="en-US">
                <a:latin typeface="Arial" pitchFamily="34" charset="0"/>
                <a:cs typeface="Arial" pitchFamily="34" charset="0"/>
              </a:rPr>
              <a:pPr defTabSz="1193085" fontAlgn="base">
                <a:spcBef>
                  <a:spcPct val="0"/>
                </a:spcBef>
                <a:spcAft>
                  <a:spcPct val="0"/>
                </a:spcAft>
              </a:pPr>
              <a:t>7</a:t>
            </a:fld>
            <a:endParaRPr lang="en-US" dirty="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kern="1200" dirty="0" smtClean="0">
                <a:solidFill>
                  <a:schemeClr val="tx1"/>
                </a:solidFill>
                <a:latin typeface="Segoe"/>
                <a:ea typeface="+mn-ea"/>
                <a:cs typeface="+mn-cs"/>
              </a:rPr>
              <a:t>UPG released the SDK on MSFT Download Center in 2007 that was based on the MSR technology.</a:t>
            </a:r>
          </a:p>
          <a:p>
            <a:pPr lvl="0"/>
            <a:r>
              <a:rPr lang="en-US" sz="900" kern="1200" dirty="0" smtClean="0">
                <a:solidFill>
                  <a:schemeClr val="tx1"/>
                </a:solidFill>
                <a:latin typeface="Segoe"/>
                <a:ea typeface="+mn-ea"/>
                <a:cs typeface="+mn-cs"/>
              </a:rPr>
              <a:t>Completed a pilot with the Thailand Ministry of Education for elementary students that was extended because they saw increased engagement with the students during learning exercises. </a:t>
            </a:r>
          </a:p>
          <a:p>
            <a:pPr lvl="0"/>
            <a:r>
              <a:rPr lang="en-US" sz="900" kern="1200" dirty="0" smtClean="0">
                <a:solidFill>
                  <a:schemeClr val="tx1"/>
                </a:solidFill>
                <a:latin typeface="Segoe"/>
                <a:ea typeface="+mn-ea"/>
                <a:cs typeface="+mn-cs"/>
              </a:rPr>
              <a:t>Have since heard that an instructor involved with this pilot has travelled to Vietnam to assist with adding </a:t>
            </a:r>
            <a:r>
              <a:rPr lang="en-US" sz="900" kern="1200" dirty="0" err="1" smtClean="0">
                <a:solidFill>
                  <a:schemeClr val="tx1"/>
                </a:solidFill>
                <a:latin typeface="Segoe"/>
                <a:ea typeface="+mn-ea"/>
                <a:cs typeface="+mn-cs"/>
              </a:rPr>
              <a:t>MultiPoint</a:t>
            </a:r>
            <a:r>
              <a:rPr lang="en-US" sz="900" kern="1200" dirty="0" smtClean="0">
                <a:solidFill>
                  <a:schemeClr val="tx1"/>
                </a:solidFill>
                <a:latin typeface="Segoe"/>
                <a:ea typeface="+mn-ea"/>
                <a:cs typeface="+mn-cs"/>
              </a:rPr>
              <a:t> to other schools’ classroom engagement plans (done without any assistance or encouragement from MSFT). </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lvl="0" fontAlgn="base">
              <a:spcBef>
                <a:spcPts val="600"/>
              </a:spcBef>
              <a:spcAft>
                <a:spcPts val="1200"/>
              </a:spcAft>
              <a:buFont typeface="Arial" pitchFamily="34" charset="0"/>
              <a:buNone/>
            </a:pPr>
            <a:r>
              <a:rPr lang="en-GB" sz="900" b="1" dirty="0" smtClean="0">
                <a:latin typeface="Segoe" pitchFamily="34" charset="0"/>
              </a:rPr>
              <a:t>General</a:t>
            </a:r>
            <a:r>
              <a:rPr lang="en-GB" sz="900" b="1" baseline="0" dirty="0" smtClean="0">
                <a:latin typeface="Segoe" pitchFamily="34" charset="0"/>
              </a:rPr>
              <a:t> Secondary PC info:</a:t>
            </a:r>
            <a:endParaRPr lang="en-GB" sz="900" b="1" dirty="0" smtClean="0">
              <a:latin typeface="Segoe" pitchFamily="34" charset="0"/>
            </a:endParaRPr>
          </a:p>
          <a:p>
            <a:pPr lvl="0" fontAlgn="base">
              <a:spcBef>
                <a:spcPts val="600"/>
              </a:spcBef>
              <a:spcAft>
                <a:spcPts val="1200"/>
              </a:spcAft>
              <a:buFont typeface="Arial" pitchFamily="34" charset="0"/>
              <a:buChar char="•"/>
            </a:pPr>
            <a:r>
              <a:rPr lang="en-GB" sz="900" dirty="0" smtClean="0">
                <a:latin typeface="Segoe" pitchFamily="34" charset="0"/>
              </a:rPr>
              <a:t>Secondary PCs are second user PCs that are resold, repurposed or donated.</a:t>
            </a:r>
          </a:p>
          <a:p>
            <a:pPr lvl="0" fontAlgn="base">
              <a:spcBef>
                <a:spcPts val="600"/>
              </a:spcBef>
              <a:spcAft>
                <a:spcPts val="1200"/>
              </a:spcAft>
              <a:buFont typeface="Arial" pitchFamily="34" charset="0"/>
              <a:buChar char="•"/>
            </a:pPr>
            <a:r>
              <a:rPr lang="en-GB" sz="900" dirty="0" smtClean="0">
                <a:latin typeface="Segoe" pitchFamily="34" charset="0"/>
              </a:rPr>
              <a:t>Estimated 74 million PCs in 2007.</a:t>
            </a:r>
          </a:p>
          <a:p>
            <a:pPr lvl="0" fontAlgn="base">
              <a:spcBef>
                <a:spcPts val="600"/>
              </a:spcBef>
              <a:spcAft>
                <a:spcPts val="1200"/>
              </a:spcAft>
              <a:buFont typeface="Arial" pitchFamily="34" charset="0"/>
              <a:buChar char="•"/>
            </a:pPr>
            <a:r>
              <a:rPr lang="en-GB" sz="900" dirty="0" smtClean="0">
                <a:latin typeface="Segoe" pitchFamily="34" charset="0"/>
              </a:rPr>
              <a:t>Thriving global ecosystem that supplies to Middle and Bottom of the pyramid.</a:t>
            </a:r>
          </a:p>
          <a:p>
            <a:pPr lvl="0" fontAlgn="base">
              <a:spcBef>
                <a:spcPts val="600"/>
              </a:spcBef>
              <a:spcAft>
                <a:spcPts val="1200"/>
              </a:spcAft>
              <a:buFont typeface="Arial" pitchFamily="34" charset="0"/>
              <a:buChar char="•"/>
            </a:pPr>
            <a:r>
              <a:rPr lang="en-GB" sz="900" dirty="0" smtClean="0">
                <a:latin typeface="Segoe" pitchFamily="34" charset="0"/>
              </a:rPr>
              <a:t>Main price range is US$50 to US$250.</a:t>
            </a:r>
          </a:p>
          <a:p>
            <a:pPr lvl="0" fontAlgn="base">
              <a:spcBef>
                <a:spcPts val="600"/>
              </a:spcBef>
              <a:spcAft>
                <a:spcPts val="1200"/>
              </a:spcAft>
              <a:buFont typeface="Arial" pitchFamily="34" charset="0"/>
              <a:buChar char="•"/>
            </a:pPr>
            <a:r>
              <a:rPr lang="en-GB" sz="900" dirty="0" smtClean="0">
                <a:latin typeface="Segoe" pitchFamily="34" charset="0"/>
              </a:rPr>
              <a:t>Customers:</a:t>
            </a:r>
          </a:p>
          <a:p>
            <a:pPr lvl="1" fontAlgn="base">
              <a:spcBef>
                <a:spcPts val="600"/>
              </a:spcBef>
              <a:spcAft>
                <a:spcPts val="1200"/>
              </a:spcAft>
              <a:buFont typeface="Arial" pitchFamily="34" charset="0"/>
              <a:buChar char="•"/>
            </a:pPr>
            <a:r>
              <a:rPr lang="en-GB" sz="900" dirty="0" smtClean="0">
                <a:latin typeface="Segoe" pitchFamily="34" charset="0"/>
              </a:rPr>
              <a:t>In Uganda 50% of PCs in small businesses are Secondary.</a:t>
            </a:r>
          </a:p>
          <a:p>
            <a:pPr lvl="1" fontAlgn="base">
              <a:spcBef>
                <a:spcPts val="600"/>
              </a:spcBef>
              <a:spcAft>
                <a:spcPts val="1200"/>
              </a:spcAft>
              <a:buFont typeface="Arial" pitchFamily="34" charset="0"/>
              <a:buChar char="•"/>
            </a:pPr>
            <a:r>
              <a:rPr lang="en-GB" sz="900" dirty="0" smtClean="0">
                <a:latin typeface="Segoe" pitchFamily="34" charset="0"/>
              </a:rPr>
              <a:t>In Nigeria and Morocco for every 2 new PCs 1 Secondary PC is acquired.</a:t>
            </a:r>
          </a:p>
          <a:p>
            <a:pPr lvl="1" fontAlgn="base">
              <a:spcBef>
                <a:spcPts val="600"/>
              </a:spcBef>
              <a:spcAft>
                <a:spcPts val="1200"/>
              </a:spcAft>
              <a:buFont typeface="Arial" pitchFamily="34" charset="0"/>
              <a:buChar char="•"/>
            </a:pPr>
            <a:r>
              <a:rPr lang="en-GB" sz="900" dirty="0" smtClean="0">
                <a:latin typeface="Segoe" pitchFamily="34" charset="0"/>
              </a:rPr>
              <a:t>In Bulgaria Secondary PCs are over 20% of the commercial market.</a:t>
            </a:r>
          </a:p>
          <a:p>
            <a:pPr lvl="1" fontAlgn="base">
              <a:spcBef>
                <a:spcPts val="600"/>
              </a:spcBef>
              <a:spcAft>
                <a:spcPts val="1200"/>
              </a:spcAft>
              <a:buFont typeface="Arial" pitchFamily="34" charset="0"/>
              <a:buChar char="•"/>
            </a:pPr>
            <a:r>
              <a:rPr lang="en-GB" sz="900" dirty="0" smtClean="0">
                <a:latin typeface="Segoe" pitchFamily="34" charset="0"/>
              </a:rPr>
              <a:t>In Canada nearly 1 million Secondary PCs have been supplied to schools and communities through a government funded program</a:t>
            </a:r>
            <a:r>
              <a:rPr lang="en-GB" sz="900" dirty="0" smtClean="0">
                <a:solidFill>
                  <a:schemeClr val="bg1"/>
                </a:solidFill>
                <a:latin typeface="Segoe" pitchFamily="34" charset="0"/>
              </a:rPr>
              <a:t>.</a:t>
            </a:r>
          </a:p>
          <a:p>
            <a:pPr lvl="0" fontAlgn="base">
              <a:spcBef>
                <a:spcPts val="600"/>
              </a:spcBef>
              <a:spcAft>
                <a:spcPts val="1200"/>
              </a:spcAft>
              <a:buFont typeface="Arial" pitchFamily="34" charset="0"/>
              <a:buChar char="•"/>
            </a:pPr>
            <a:endParaRPr lang="en-GB" sz="900" dirty="0" smtClean="0">
              <a:solidFill>
                <a:schemeClr val="bg1"/>
              </a:solidFill>
              <a:latin typeface="Segoe" pitchFamily="34" charset="0"/>
            </a:endParaRPr>
          </a:p>
          <a:p>
            <a:pPr lvl="0" fontAlgn="base">
              <a:spcBef>
                <a:spcPts val="600"/>
              </a:spcBef>
              <a:spcAft>
                <a:spcPts val="1200"/>
              </a:spcAft>
              <a:buFont typeface="Arial" pitchFamily="34" charset="0"/>
              <a:buNone/>
            </a:pPr>
            <a:r>
              <a:rPr lang="en-GB" sz="900" b="1" dirty="0" smtClean="0">
                <a:solidFill>
                  <a:schemeClr val="bg1"/>
                </a:solidFill>
                <a:latin typeface="Segoe" pitchFamily="34" charset="0"/>
              </a:rPr>
              <a:t>Vision:</a:t>
            </a:r>
          </a:p>
          <a:p>
            <a:pPr marL="115888" indent="-115888">
              <a:spcBef>
                <a:spcPct val="20000"/>
              </a:spcBef>
              <a:buSzPct val="80000"/>
              <a:buFontTx/>
              <a:buChar char="•"/>
            </a:pPr>
            <a:r>
              <a:rPr lang="en-US" dirty="0" smtClean="0"/>
              <a:t>Target the secondary PC market, a market that Microsoft does not adequately address today – estimated 15 million  PCs eligible – to reach MOP/BOP</a:t>
            </a:r>
            <a:r>
              <a:rPr lang="en-US" baseline="0" dirty="0" smtClean="0"/>
              <a:t> customers with affordable original Windows licenses </a:t>
            </a:r>
            <a:r>
              <a:rPr lang="en-US" b="1" baseline="0" dirty="0" smtClean="0"/>
              <a:t>(approx. 100% of software on refurb PCs is pirated today.) From focus groups, consumers and small businesses – even if they haven’t owned a PC before understood differences between pirated/counterfeit and original software and wanted to own genuine (and would even pay a bit  more.)</a:t>
            </a:r>
            <a:endParaRPr lang="en-US" b="1" dirty="0" smtClean="0"/>
          </a:p>
          <a:p>
            <a:pPr marL="115888" indent="-115888">
              <a:spcBef>
                <a:spcPct val="20000"/>
              </a:spcBef>
              <a:buSzPct val="80000"/>
              <a:buFontTx/>
              <a:buChar char="•"/>
            </a:pPr>
            <a:r>
              <a:rPr lang="en-US" dirty="0" smtClean="0"/>
              <a:t>Develop broad channel program with smaller “refurbisher” partners who will resell and repurpose refurbished PCs</a:t>
            </a:r>
          </a:p>
          <a:p>
            <a:pPr marL="115888" indent="-115888">
              <a:spcBef>
                <a:spcPct val="20000"/>
              </a:spcBef>
              <a:buSzPct val="80000"/>
              <a:buFontTx/>
              <a:buChar char="•"/>
            </a:pPr>
            <a:endParaRPr lang="en-US" dirty="0" smtClean="0"/>
          </a:p>
          <a:p>
            <a:pPr marL="115888" indent="-115888">
              <a:spcBef>
                <a:spcPct val="20000"/>
              </a:spcBef>
              <a:buSzPct val="80000"/>
              <a:buFontTx/>
              <a:buNone/>
            </a:pPr>
            <a:r>
              <a:rPr lang="en-US" b="1" dirty="0" smtClean="0"/>
              <a:t>Marketing</a:t>
            </a:r>
            <a:r>
              <a:rPr lang="en-US" b="1" baseline="0" dirty="0" smtClean="0"/>
              <a:t> information:</a:t>
            </a:r>
          </a:p>
          <a:p>
            <a:pPr marL="115888" indent="-115888">
              <a:spcBef>
                <a:spcPct val="20000"/>
              </a:spcBef>
              <a:buSzPct val="80000"/>
              <a:buFontTx/>
              <a:buChar char="-"/>
            </a:pPr>
            <a:r>
              <a:rPr lang="en-US" baseline="0" dirty="0" smtClean="0"/>
              <a:t>We’ve conducted both quantitative and qualitative research on this market.  Qualitative research was focus groups and interviews with consumers, small businesses and refurbishers in Ghana, Peru, Malaysia and the UK.</a:t>
            </a:r>
          </a:p>
          <a:p>
            <a:pPr marL="115888" indent="-115888">
              <a:spcBef>
                <a:spcPct val="20000"/>
              </a:spcBef>
              <a:buSzPct val="80000"/>
              <a:buFontTx/>
              <a:buChar char="-"/>
            </a:pPr>
            <a:r>
              <a:rPr lang="en-US" baseline="0" dirty="0" smtClean="0"/>
              <a:t>Messaging frameworks are now being re-written to include the information.</a:t>
            </a:r>
          </a:p>
          <a:p>
            <a:pPr marL="115888" indent="-115888">
              <a:spcBef>
                <a:spcPct val="20000"/>
              </a:spcBef>
              <a:buSzPct val="80000"/>
              <a:buFontTx/>
              <a:buChar char="-"/>
            </a:pPr>
            <a:r>
              <a:rPr lang="en-US" baseline="0" dirty="0" smtClean="0"/>
              <a:t>General awareness of the secondary PC market, and Microsoft’s role in the ecosystem, will be launched in May via a new website with a whitepaper, a refurbished PC lifecycle document, customer evidence, expert spokespeople, etc.</a:t>
            </a:r>
          </a:p>
          <a:p>
            <a:pPr marL="115888" indent="-115888">
              <a:spcBef>
                <a:spcPct val="20000"/>
              </a:spcBef>
              <a:buSzPct val="80000"/>
              <a:buFontTx/>
              <a:buChar char="-"/>
            </a:pPr>
            <a:r>
              <a:rPr lang="en-US" baseline="0" dirty="0" smtClean="0"/>
              <a:t>We are currently in POC phase in Uganda, Peru and Malaysia and are just kicking off Pilot assessment for EMEA.</a:t>
            </a:r>
          </a:p>
          <a:p>
            <a:pPr marL="115888" indent="-115888">
              <a:spcBef>
                <a:spcPct val="20000"/>
              </a:spcBef>
              <a:buSzPct val="80000"/>
              <a:buFontTx/>
              <a:buChar char="-"/>
            </a:pPr>
            <a:r>
              <a:rPr lang="en-US" baseline="0" dirty="0" smtClean="0"/>
              <a:t>We will be building out all marketing and sales tools for the field, partners and customers to launch a new Microsoft refurbisher channel for breadth partners.</a:t>
            </a:r>
          </a:p>
          <a:p>
            <a:pPr marL="115888" indent="-115888">
              <a:spcBef>
                <a:spcPct val="20000"/>
              </a:spcBef>
              <a:buSzPct val="80000"/>
              <a:buFontTx/>
              <a:buChar char="-"/>
            </a:pPr>
            <a:endParaRPr lang="en-US" baseline="0" dirty="0" smtClean="0"/>
          </a:p>
          <a:p>
            <a:pPr marL="115888" indent="-115888">
              <a:spcBef>
                <a:spcPct val="20000"/>
              </a:spcBef>
              <a:buSzPct val="80000"/>
              <a:buFontTx/>
              <a:buChar char="-"/>
            </a:pPr>
            <a:endParaRPr lang="en-US" dirty="0" smtClean="0"/>
          </a:p>
          <a:p>
            <a:pPr lvl="0" fontAlgn="base">
              <a:spcBef>
                <a:spcPts val="600"/>
              </a:spcBef>
              <a:spcAft>
                <a:spcPts val="1200"/>
              </a:spcAft>
              <a:buFont typeface="Arial" pitchFamily="34" charset="0"/>
              <a:buChar char="•"/>
            </a:pPr>
            <a:endParaRPr lang="en-GB" sz="900" dirty="0" smtClean="0">
              <a:solidFill>
                <a:schemeClr val="bg1"/>
              </a:solidFill>
              <a:latin typeface="Segoe" pitchFamily="34" charset="0"/>
            </a:endParaRPr>
          </a:p>
          <a:p>
            <a:pPr lvl="0" fontAlgn="base">
              <a:spcBef>
                <a:spcPts val="600"/>
              </a:spcBef>
              <a:spcAft>
                <a:spcPts val="1200"/>
              </a:spcAft>
              <a:buFont typeface="Arial" pitchFamily="34" charset="0"/>
              <a:buChar char="•"/>
            </a:pPr>
            <a:endParaRPr lang="en-GB" sz="900" dirty="0" smtClean="0">
              <a:solidFill>
                <a:schemeClr val="bg1"/>
              </a:solidFill>
              <a:latin typeface="Segoe" pitchFamily="34" charset="0"/>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Audience:</a:t>
            </a:r>
            <a:r>
              <a:rPr lang="en-US" baseline="0" dirty="0" smtClean="0"/>
              <a:t>  gov’t elites, gov’t implementers, kiosk owners, end users.</a:t>
            </a:r>
          </a:p>
          <a:p>
            <a:endParaRPr lang="en-US" baseline="0" dirty="0" smtClean="0"/>
          </a:p>
          <a:p>
            <a:r>
              <a:rPr lang="en-US" b="1" dirty="0" smtClean="0"/>
              <a:t>The </a:t>
            </a:r>
            <a:r>
              <a:rPr lang="en-US" b="1" baseline="0" dirty="0" smtClean="0"/>
              <a:t>customer: </a:t>
            </a:r>
          </a:p>
          <a:p>
            <a:pPr>
              <a:buFont typeface="Arial" pitchFamily="34" charset="0"/>
              <a:buChar char="•"/>
            </a:pPr>
            <a:r>
              <a:rPr lang="en-US" sz="900" dirty="0" smtClean="0"/>
              <a:t>Governments and Multilaterals rallying behind ICT4D as rural development tool with US$7.8B approximate spent </a:t>
            </a:r>
          </a:p>
          <a:p>
            <a:pPr>
              <a:buFont typeface="Arial" pitchFamily="34" charset="0"/>
              <a:buChar char="•"/>
            </a:pPr>
            <a:r>
              <a:rPr lang="en-US" sz="900" dirty="0" smtClean="0"/>
              <a:t>Kiosk</a:t>
            </a:r>
            <a:r>
              <a:rPr lang="en-US" sz="900" baseline="0" dirty="0" smtClean="0"/>
              <a:t> owners with limited to no technology expertise</a:t>
            </a:r>
          </a:p>
          <a:p>
            <a:pPr>
              <a:buFont typeface="Arial" pitchFamily="34" charset="0"/>
              <a:buChar char="•"/>
            </a:pPr>
            <a:r>
              <a:rPr lang="en-US" sz="900" baseline="0" dirty="0" smtClean="0"/>
              <a:t>End customers that have never used a PC before (or have very limited use.)</a:t>
            </a:r>
          </a:p>
          <a:p>
            <a:endParaRPr lang="en-US" sz="900" baseline="0" dirty="0" smtClean="0"/>
          </a:p>
          <a:p>
            <a:r>
              <a:rPr lang="en-US" sz="900" b="1" dirty="0" smtClean="0"/>
              <a:t>Challenges:</a:t>
            </a:r>
          </a:p>
          <a:p>
            <a:r>
              <a:rPr lang="en-US" sz="900" dirty="0" smtClean="0"/>
              <a:t>Market leadership requires deep engagement models with key countries</a:t>
            </a:r>
          </a:p>
          <a:p>
            <a:r>
              <a:rPr lang="en-US" sz="900" dirty="0" smtClean="0"/>
              <a:t>OS actively pursuing rural and EM governments’ platform</a:t>
            </a:r>
          </a:p>
          <a:p>
            <a:r>
              <a:rPr lang="en-US" sz="900" dirty="0" smtClean="0"/>
              <a:t>Lots</a:t>
            </a:r>
            <a:r>
              <a:rPr lang="en-US" sz="900" baseline="0" dirty="0" smtClean="0"/>
              <a:t> of work has been done, but no stand out best practice of sustainability</a:t>
            </a:r>
            <a:endParaRPr lang="en-US" sz="900" dirty="0" smtClean="0"/>
          </a:p>
          <a:p>
            <a:endParaRPr lang="en-US" sz="900" dirty="0" smtClean="0"/>
          </a:p>
          <a:p>
            <a:r>
              <a:rPr lang="en-US" sz="900" b="1" dirty="0" smtClean="0"/>
              <a:t>The payoff:</a:t>
            </a:r>
          </a:p>
          <a:p>
            <a:r>
              <a:rPr lang="en-US" sz="900" dirty="0" smtClean="0"/>
              <a:t>Becoming a trusted advisor around ICT4D secures our technology in first time users and governments’ platform</a:t>
            </a:r>
          </a:p>
          <a:p>
            <a:endParaRPr lang="en-US" sz="900" dirty="0" smtClean="0"/>
          </a:p>
          <a:p>
            <a:r>
              <a:rPr lang="en-US" sz="900" b="1" dirty="0" smtClean="0"/>
              <a:t>What</a:t>
            </a:r>
            <a:r>
              <a:rPr lang="en-US" sz="900" b="1" baseline="0" dirty="0" smtClean="0"/>
              <a:t> marketing is doing:</a:t>
            </a:r>
          </a:p>
          <a:p>
            <a:pPr>
              <a:buFontTx/>
              <a:buChar char="-"/>
            </a:pPr>
            <a:r>
              <a:rPr lang="en-US" sz="900" dirty="0" smtClean="0"/>
              <a:t>Developing</a:t>
            </a:r>
            <a:r>
              <a:rPr lang="en-US" sz="900" baseline="0" dirty="0" smtClean="0"/>
              <a:t> field engagement playbook</a:t>
            </a:r>
          </a:p>
          <a:p>
            <a:pPr>
              <a:buFontTx/>
              <a:buChar char="-"/>
            </a:pPr>
            <a:r>
              <a:rPr lang="en-US" sz="900" baseline="0" dirty="0" smtClean="0"/>
              <a:t>Developing to-gov’t materials to help sell our credibility</a:t>
            </a:r>
          </a:p>
          <a:p>
            <a:pPr>
              <a:buFontTx/>
              <a:buChar char="-"/>
            </a:pPr>
            <a:r>
              <a:rPr lang="en-US" sz="900" baseline="0" dirty="0" smtClean="0"/>
              <a:t>Developing/packaging how-to guides, key learnings, and other frameworks/info. to help gov’t implementers make their rural shared access plans actionable.</a:t>
            </a:r>
          </a:p>
          <a:p>
            <a:pPr>
              <a:buFontTx/>
              <a:buChar char="-"/>
            </a:pPr>
            <a:r>
              <a:rPr lang="en-US" sz="900" baseline="0" dirty="0" smtClean="0"/>
              <a:t>Developing business and marketing aids for kiosk owners to skill them up on technology and enable them to offer technology solutions to their customers.</a:t>
            </a:r>
            <a:endParaRPr lang="en-US" sz="900"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kern="1200" dirty="0" smtClean="0">
                <a:solidFill>
                  <a:schemeClr val="tx1"/>
                </a:solidFill>
                <a:latin typeface="Segoe"/>
                <a:ea typeface="+mn-ea"/>
                <a:cs typeface="+mn-cs"/>
              </a:rPr>
              <a:t>Exam Prep Market overview</a:t>
            </a:r>
          </a:p>
          <a:p>
            <a:r>
              <a:rPr lang="en-US" sz="900" kern="1200" dirty="0" smtClean="0">
                <a:solidFill>
                  <a:schemeClr val="tx1"/>
                </a:solidFill>
                <a:latin typeface="Segoe"/>
                <a:ea typeface="+mn-ea"/>
                <a:cs typeface="+mn-cs"/>
              </a:rPr>
              <a:t>   US      :  ITT Tech, DeVry, Kaplan,  </a:t>
            </a:r>
          </a:p>
          <a:p>
            <a:r>
              <a:rPr lang="en-US" sz="900" kern="1200" dirty="0" smtClean="0">
                <a:solidFill>
                  <a:schemeClr val="tx1"/>
                </a:solidFill>
                <a:latin typeface="Segoe"/>
                <a:ea typeface="+mn-ea"/>
                <a:cs typeface="+mn-cs"/>
              </a:rPr>
              <a:t>   India  :  1.6 Billion +, 30% YOY Brilliant, Fit-JEE, Heritage Institute</a:t>
            </a:r>
          </a:p>
          <a:p>
            <a:r>
              <a:rPr lang="en-US" sz="900" kern="1200" dirty="0" smtClean="0">
                <a:solidFill>
                  <a:schemeClr val="tx1"/>
                </a:solidFill>
                <a:latin typeface="Segoe"/>
                <a:ea typeface="+mn-ea"/>
                <a:cs typeface="+mn-cs"/>
              </a:rPr>
              <a:t>   China :  1.5 Billion +, 20% YOY New Oriental (5% of market)</a:t>
            </a:r>
          </a:p>
          <a:p>
            <a:r>
              <a:rPr lang="en-US" sz="900" kern="1200" dirty="0" smtClean="0">
                <a:solidFill>
                  <a:schemeClr val="tx1"/>
                </a:solidFill>
                <a:latin typeface="Segoe"/>
                <a:ea typeface="+mn-ea"/>
                <a:cs typeface="+mn-cs"/>
              </a:rPr>
              <a:t>   Brazil :  150 technical training courses officially recognized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grpSp>
        <p:nvGrpSpPr>
          <p:cNvPr id="4" name="Group 3"/>
          <p:cNvGrpSpPr/>
          <p:nvPr userDrawn="1"/>
        </p:nvGrpSpPr>
        <p:grpSpPr>
          <a:xfrm>
            <a:off x="0" y="6324600"/>
            <a:ext cx="9140826" cy="533400"/>
            <a:chOff x="-1" y="6324600"/>
            <a:chExt cx="12188826" cy="533400"/>
          </a:xfrm>
        </p:grpSpPr>
        <p:sp>
          <p:nvSpPr>
            <p:cNvPr id="5" name="Rectangle 4"/>
            <p:cNvSpPr/>
            <p:nvPr userDrawn="1"/>
          </p:nvSpPr>
          <p:spPr bwMode="auto">
            <a:xfrm>
              <a:off x="6856412" y="6324600"/>
              <a:ext cx="5332413" cy="533400"/>
            </a:xfrm>
            <a:prstGeom prst="rect">
              <a:avLst/>
            </a:prstGeom>
            <a:gradFill flip="none" rotWithShape="1">
              <a:gsLst>
                <a:gs pos="100000">
                  <a:schemeClr val="tx1"/>
                </a:gs>
                <a:gs pos="0">
                  <a:schemeClr val="lt1">
                    <a:shade val="67500"/>
                    <a:satMod val="115000"/>
                    <a:alpha val="0"/>
                  </a:schemeClr>
                </a:gs>
              </a:gsLst>
              <a:lin ang="0" scaled="1"/>
              <a:tileRect/>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6" name="Picture 5" descr="white-bar.png"/>
            <p:cNvPicPr>
              <a:picLocks noChangeAspect="1"/>
            </p:cNvPicPr>
            <p:nvPr userDrawn="1"/>
          </p:nvPicPr>
          <p:blipFill>
            <a:blip r:embed="rId3"/>
            <a:stretch>
              <a:fillRect/>
            </a:stretch>
          </p:blipFill>
          <p:spPr>
            <a:xfrm flipH="1">
              <a:off x="-1" y="6324600"/>
              <a:ext cx="12188825" cy="533400"/>
            </a:xfrm>
            <a:prstGeom prst="rect">
              <a:avLst/>
            </a:prstGeom>
          </p:spPr>
        </p:pic>
      </p:grpSp>
      <p:pic>
        <p:nvPicPr>
          <p:cNvPr id="7" name="Picture 6" descr="markSymp_Logo.png"/>
          <p:cNvPicPr>
            <a:picLocks noChangeAspect="1"/>
          </p:cNvPicPr>
          <p:nvPr userDrawn="1"/>
        </p:nvPicPr>
        <p:blipFill>
          <a:blip r:embed="rId4"/>
          <a:stretch>
            <a:fillRect/>
          </a:stretch>
        </p:blipFill>
        <p:spPr>
          <a:xfrm>
            <a:off x="5613633" y="6409577"/>
            <a:ext cx="3322175" cy="363447"/>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flipH="1">
            <a:off x="2642992" y="2481110"/>
            <a:ext cx="6501008" cy="1862290"/>
          </a:xfrm>
          <a:prstGeom prst="rect">
            <a:avLst/>
          </a:prstGeom>
          <a:gradFill>
            <a:gsLst>
              <a:gs pos="0">
                <a:schemeClr val="tx1">
                  <a:alpha val="76000"/>
                </a:schemeClr>
              </a:gs>
              <a:gs pos="100000">
                <a:schemeClr val="lt1">
                  <a:shade val="67500"/>
                  <a:satMod val="115000"/>
                  <a:alpha val="0"/>
                </a:schemeClr>
              </a:gs>
            </a:gsLst>
            <a:lin ang="0" scaled="1"/>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Rectangle 2"/>
          <p:cNvSpPr/>
          <p:nvPr userDrawn="1"/>
        </p:nvSpPr>
        <p:spPr bwMode="auto">
          <a:xfrm>
            <a:off x="0" y="2362200"/>
            <a:ext cx="6399212" cy="2109592"/>
          </a:xfrm>
          <a:prstGeom prst="rect">
            <a:avLst/>
          </a:prstGeom>
          <a:gradFill>
            <a:gsLst>
              <a:gs pos="0">
                <a:schemeClr val="tx1"/>
              </a:gs>
              <a:gs pos="100000">
                <a:schemeClr val="lt1">
                  <a:shade val="67500"/>
                  <a:satMod val="115000"/>
                  <a:alpha val="0"/>
                </a:schemeClr>
              </a:gs>
            </a:gsLst>
            <a:lin ang="0" scaled="1"/>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4" name="Picture 3" descr="white-bar.png"/>
          <p:cNvPicPr>
            <a:picLocks noChangeAspect="1"/>
          </p:cNvPicPr>
          <p:nvPr userDrawn="1"/>
        </p:nvPicPr>
        <p:blipFill>
          <a:blip r:embed="rId3"/>
          <a:stretch>
            <a:fillRect/>
          </a:stretch>
        </p:blipFill>
        <p:spPr>
          <a:xfrm>
            <a:off x="-1" y="2362200"/>
            <a:ext cx="9144001" cy="2101362"/>
          </a:xfrm>
          <a:prstGeom prst="rect">
            <a:avLst/>
          </a:prstGeom>
        </p:spPr>
      </p:pic>
      <p:pic>
        <p:nvPicPr>
          <p:cNvPr id="5" name="Picture 4" descr="markSymp_Logo.png"/>
          <p:cNvPicPr>
            <a:picLocks noChangeAspect="1"/>
          </p:cNvPicPr>
          <p:nvPr userDrawn="1"/>
        </p:nvPicPr>
        <p:blipFill>
          <a:blip r:embed="rId4"/>
          <a:stretch>
            <a:fillRect/>
          </a:stretch>
        </p:blipFill>
        <p:spPr>
          <a:xfrm>
            <a:off x="669558" y="2970169"/>
            <a:ext cx="8093442" cy="885425"/>
          </a:xfrm>
          <a:prstGeom prst="rect">
            <a:avLst/>
          </a:prstGeom>
        </p:spPr>
      </p:pic>
      <p:grpSp>
        <p:nvGrpSpPr>
          <p:cNvPr id="6" name="Group 5"/>
          <p:cNvGrpSpPr/>
          <p:nvPr userDrawn="1"/>
        </p:nvGrpSpPr>
        <p:grpSpPr>
          <a:xfrm>
            <a:off x="5029200" y="6019800"/>
            <a:ext cx="3907084" cy="609704"/>
            <a:chOff x="7305429" y="5185775"/>
            <a:chExt cx="3907084" cy="609704"/>
          </a:xfrm>
        </p:grpSpPr>
        <p:pic>
          <p:nvPicPr>
            <p:cNvPr id="7" name="Picture 6" descr="M@MS_Logo_CMYK.png"/>
            <p:cNvPicPr>
              <a:picLocks noChangeAspect="1"/>
            </p:cNvPicPr>
            <p:nvPr userDrawn="1"/>
          </p:nvPicPr>
          <p:blipFill>
            <a:blip r:embed="rId5">
              <a:lum bright="100000"/>
            </a:blip>
            <a:srcRect r="51340"/>
            <a:stretch>
              <a:fillRect/>
            </a:stretch>
          </p:blipFill>
          <p:spPr>
            <a:xfrm>
              <a:off x="7305429" y="5185775"/>
              <a:ext cx="1901201" cy="609704"/>
            </a:xfrm>
            <a:prstGeom prst="rect">
              <a:avLst/>
            </a:prstGeom>
          </p:spPr>
        </p:pic>
        <p:pic>
          <p:nvPicPr>
            <p:cNvPr id="8" name="Picture 7" descr="M@MS_Logo_CMYK.png"/>
            <p:cNvPicPr>
              <a:picLocks noChangeAspect="1"/>
            </p:cNvPicPr>
            <p:nvPr userDrawn="1"/>
          </p:nvPicPr>
          <p:blipFill>
            <a:blip r:embed="rId5">
              <a:lum bright="100000"/>
            </a:blip>
            <a:srcRect l="57317"/>
            <a:stretch>
              <a:fillRect/>
            </a:stretch>
          </p:blipFill>
          <p:spPr>
            <a:xfrm>
              <a:off x="9544833" y="5185775"/>
              <a:ext cx="1667680" cy="609704"/>
            </a:xfrm>
            <a:prstGeom prst="rect">
              <a:avLst/>
            </a:prstGeom>
          </p:spPr>
        </p:pic>
        <p:pic>
          <p:nvPicPr>
            <p:cNvPr id="9" name="Picture 8" descr="M@MS_Logo_CMYK.png"/>
            <p:cNvPicPr>
              <a:picLocks noChangeAspect="1"/>
            </p:cNvPicPr>
            <p:nvPr userDrawn="1"/>
          </p:nvPicPr>
          <p:blipFill>
            <a:blip r:embed="rId5"/>
            <a:srcRect l="48660" r="41722"/>
            <a:stretch>
              <a:fillRect/>
            </a:stretch>
          </p:blipFill>
          <p:spPr>
            <a:xfrm>
              <a:off x="9206630" y="5185775"/>
              <a:ext cx="375781" cy="609704"/>
            </a:xfrm>
            <a:prstGeom prst="rect">
              <a:avLst/>
            </a:prstGeom>
          </p:spPr>
        </p:pic>
      </p:gr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woosh">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4797"/>
          </a:xfrm>
        </p:spPr>
        <p:txBody>
          <a:bodyPr/>
          <a:lstStyle/>
          <a:p>
            <a:r>
              <a:rPr lang="en-US" dirty="0" smtClean="0"/>
              <a:t>Click to edit Master title style</a:t>
            </a:r>
            <a:endParaRPr lang="en-US" dirty="0"/>
          </a:p>
        </p:txBody>
      </p:sp>
      <p:sp>
        <p:nvSpPr>
          <p:cNvPr id="5" name="Freeform 4"/>
          <p:cNvSpPr/>
          <p:nvPr userDrawn="1"/>
        </p:nvSpPr>
        <p:spPr bwMode="auto">
          <a:xfrm>
            <a:off x="-19455" y="1070043"/>
            <a:ext cx="6361889" cy="5787957"/>
          </a:xfrm>
          <a:custGeom>
            <a:avLst/>
            <a:gdLst>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1889" h="5787957">
                <a:moveTo>
                  <a:pt x="19455" y="0"/>
                </a:moveTo>
                <a:lnTo>
                  <a:pt x="3803515" y="0"/>
                </a:lnTo>
                <a:cubicBezTo>
                  <a:pt x="3145277" y="588523"/>
                  <a:pt x="2540541" y="1585607"/>
                  <a:pt x="2976664" y="3005846"/>
                </a:cubicBezTo>
                <a:cubicBezTo>
                  <a:pt x="3412787" y="4426085"/>
                  <a:pt x="4905983" y="5204297"/>
                  <a:pt x="6361889" y="5778229"/>
                </a:cubicBezTo>
                <a:lnTo>
                  <a:pt x="0" y="5787957"/>
                </a:lnTo>
                <a:cubicBezTo>
                  <a:pt x="3242" y="3858638"/>
                  <a:pt x="6485" y="1929319"/>
                  <a:pt x="19455" y="0"/>
                </a:cubicBezTo>
                <a:close/>
              </a:path>
            </a:pathLst>
          </a:custGeom>
          <a:gradFill flip="none" rotWithShape="1">
            <a:gsLst>
              <a:gs pos="5000">
                <a:schemeClr val="accent4">
                  <a:lumMod val="50000"/>
                  <a:alpha val="0"/>
                </a:schemeClr>
              </a:gs>
              <a:gs pos="100000">
                <a:schemeClr val="bg1">
                  <a:alpha val="30000"/>
                </a:scheme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vert="horz" wrap="square" lIns="0" tIns="0" rIns="0" bIns="0" rtlCol="0" anchor="ctr" anchorCtr="0">
            <a:noAutofit/>
          </a:bodyPr>
          <a:lstStyle>
            <a:lvl1pPr algn="l" defTabSz="914363" rtl="0" eaLnBrk="1" latinLnBrk="0" hangingPunct="1">
              <a:lnSpc>
                <a:spcPct val="90000"/>
              </a:lnSpc>
              <a:spcBef>
                <a:spcPct val="0"/>
              </a:spcBef>
              <a:buNone/>
              <a:defRPr kumimoji="0" lang="en-US" sz="5400" b="0" i="1" u="none" strike="noStrike" kern="1200" cap="none" spc="-150" normalizeH="0" baseline="0" noProof="0" dirty="0">
                <a:ln w="11430"/>
                <a:gradFill flip="none" rotWithShape="1">
                  <a:gsLst>
                    <a:gs pos="0">
                      <a:srgbClr val="FFFFB9"/>
                    </a:gs>
                    <a:gs pos="100000">
                      <a:schemeClr val="accent1">
                        <a:lumMod val="60000"/>
                        <a:lumOff val="40000"/>
                      </a:schemeClr>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Segoe" pitchFamily="34" charset="0"/>
                <a:ea typeface="+mn-ea"/>
                <a:cs typeface="+mn-cs"/>
              </a:defRPr>
            </a:lvl1pPr>
          </a:lstStyle>
          <a:p>
            <a:pPr lvl="0"/>
            <a:r>
              <a:rPr lang="en-US" dirty="0" smtClean="0"/>
              <a:t>click to…</a:t>
            </a:r>
          </a:p>
        </p:txBody>
      </p:sp>
      <p:grpSp>
        <p:nvGrpSpPr>
          <p:cNvPr id="5" name="Group 4"/>
          <p:cNvGrpSpPr/>
          <p:nvPr userDrawn="1"/>
        </p:nvGrpSpPr>
        <p:grpSpPr>
          <a:xfrm>
            <a:off x="0" y="6324600"/>
            <a:ext cx="9140826" cy="533400"/>
            <a:chOff x="-1" y="6324600"/>
            <a:chExt cx="12188826" cy="533400"/>
          </a:xfrm>
        </p:grpSpPr>
        <p:sp>
          <p:nvSpPr>
            <p:cNvPr id="6" name="Rectangle 5"/>
            <p:cNvSpPr/>
            <p:nvPr userDrawn="1"/>
          </p:nvSpPr>
          <p:spPr bwMode="auto">
            <a:xfrm>
              <a:off x="6856412" y="6324600"/>
              <a:ext cx="5332413" cy="533400"/>
            </a:xfrm>
            <a:prstGeom prst="rect">
              <a:avLst/>
            </a:prstGeom>
            <a:gradFill flip="none" rotWithShape="1">
              <a:gsLst>
                <a:gs pos="100000">
                  <a:schemeClr val="tx1"/>
                </a:gs>
                <a:gs pos="0">
                  <a:schemeClr val="lt1">
                    <a:shade val="67500"/>
                    <a:satMod val="115000"/>
                    <a:alpha val="0"/>
                  </a:schemeClr>
                </a:gs>
              </a:gsLst>
              <a:lin ang="0" scaled="1"/>
              <a:tileRect/>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8" name="Picture 7" descr="white-bar.png"/>
            <p:cNvPicPr>
              <a:picLocks noChangeAspect="1"/>
            </p:cNvPicPr>
            <p:nvPr userDrawn="1"/>
          </p:nvPicPr>
          <p:blipFill>
            <a:blip r:embed="rId3"/>
            <a:stretch>
              <a:fillRect/>
            </a:stretch>
          </p:blipFill>
          <p:spPr>
            <a:xfrm flipH="1">
              <a:off x="-1" y="6324600"/>
              <a:ext cx="12188825" cy="533400"/>
            </a:xfrm>
            <a:prstGeom prst="rect">
              <a:avLst/>
            </a:prstGeom>
          </p:spPr>
        </p:pic>
      </p:grpSp>
      <p:pic>
        <p:nvPicPr>
          <p:cNvPr id="9" name="Picture 8" descr="markSymp_Logo.png"/>
          <p:cNvPicPr>
            <a:picLocks noChangeAspect="1"/>
          </p:cNvPicPr>
          <p:nvPr userDrawn="1"/>
        </p:nvPicPr>
        <p:blipFill>
          <a:blip r:embed="rId4"/>
          <a:stretch>
            <a:fillRect/>
          </a:stretch>
        </p:blipFill>
        <p:spPr>
          <a:xfrm>
            <a:off x="5613633" y="6409577"/>
            <a:ext cx="3322175" cy="363447"/>
          </a:xfrm>
          <a:prstGeom prst="rect">
            <a:avLst/>
          </a:prstGeom>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135969"/>
          </a:xfrm>
        </p:spPr>
        <p:txBody>
          <a:bodyPr/>
          <a:lstStyle>
            <a:lvl1pPr>
              <a:lnSpc>
                <a:spcPct val="90000"/>
              </a:lnSpc>
              <a:defRPr/>
            </a:lvl1pPr>
            <a:lvl2pPr algn="l" defTabSz="914363" rtl="0" eaLnBrk="1" latinLnBrk="0" hangingPunct="1">
              <a:lnSpc>
                <a:spcPct val="90000"/>
              </a:lnSpc>
              <a:spcBef>
                <a:spcPct val="20000"/>
              </a:spcBef>
              <a:buSzPct val="85000"/>
              <a:buFontTx/>
              <a:buBlip>
                <a:blip r:embed="rId2"/>
              </a:buBlip>
              <a:defRPr lang="en-US" sz="28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algn="l" defTabSz="914363" rtl="0" eaLnBrk="1" latinLnBrk="0" hangingPunct="1">
              <a:lnSpc>
                <a:spcPct val="90000"/>
              </a:lnSpc>
              <a:spcBef>
                <a:spcPct val="20000"/>
              </a:spcBef>
              <a:buSzPct val="85000"/>
              <a:buFontTx/>
              <a:buBlip>
                <a:blip r:embed="rId2"/>
              </a:buBlip>
              <a:defRPr lang="en-US" sz="2400" kern="1200" dirty="0">
                <a:solidFill>
                  <a:schemeClr val="tx1"/>
                </a:solidFill>
                <a:effectLst>
                  <a:outerShdw blurRad="63500" dist="38100" dir="2700000" algn="tl" rotWithShape="0">
                    <a:prstClr val="black">
                      <a:alpha val="20000"/>
                    </a:prstClr>
                  </a:outerShdw>
                </a:effectLst>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03680"/>
          </a:xfrm>
        </p:spPr>
        <p:txBody>
          <a:bodyPr/>
          <a:lstStyle>
            <a:lvl1pPr>
              <a:lnSpc>
                <a:spcPct val="90000"/>
              </a:lnSpc>
              <a:defRPr/>
            </a:lvl1pPr>
            <a:lvl2pPr algn="l" defTabSz="914363" rtl="0" eaLnBrk="1" latinLnBrk="0" hangingPunct="1">
              <a:lnSpc>
                <a:spcPct val="90000"/>
              </a:lnSpc>
              <a:spcBef>
                <a:spcPct val="20000"/>
              </a:spcBef>
              <a:buSzPct val="85000"/>
              <a:buFontTx/>
              <a:buBlip>
                <a:blip r:embed="rId2"/>
              </a:buBlip>
              <a:defRPr lang="en-US" sz="28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algn="l" defTabSz="914363" rtl="0" eaLnBrk="1" latinLnBrk="0" hangingPunct="1">
              <a:lnSpc>
                <a:spcPct val="90000"/>
              </a:lnSpc>
              <a:spcBef>
                <a:spcPct val="20000"/>
              </a:spcBef>
              <a:buSzPct val="85000"/>
              <a:buFontTx/>
              <a:buBlip>
                <a:blip r:embed="rId2"/>
              </a:buBlip>
              <a:defRPr lang="en-US" sz="2400" kern="1200" dirty="0">
                <a:solidFill>
                  <a:schemeClr val="tx1"/>
                </a:solidFill>
                <a:effectLst>
                  <a:outerShdw blurRad="63500" dist="38100" dir="2700000" algn="tl" rotWithShape="0">
                    <a:prstClr val="black">
                      <a:alpha val="20000"/>
                    </a:prstClr>
                  </a:outerShdw>
                </a:effectLst>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400657"/>
          </a:xfrm>
        </p:spPr>
        <p:txBody>
          <a:bodyPr/>
          <a:lstStyle>
            <a:lvl1pPr marL="339976" indent="-339976">
              <a:lnSpc>
                <a:spcPct val="90000"/>
              </a:lnSpc>
              <a:defRPr sz="2800"/>
            </a:lvl1pPr>
            <a:lvl2pPr marL="673338" indent="-325424"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marL="953785" indent="-288384"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marL="1227618" indent="-273833"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marL="1516002" indent="-280447" algn="l" defTabSz="914363" rtl="0" eaLnBrk="1" latinLnBrk="0" hangingPunct="1">
              <a:lnSpc>
                <a:spcPct val="90000"/>
              </a:lnSpc>
              <a:spcBef>
                <a:spcPct val="20000"/>
              </a:spcBef>
              <a:buSzPct val="85000"/>
              <a:buFontTx/>
              <a:buBlip>
                <a:blip r:embed="rId2"/>
              </a:buBlip>
              <a:defRPr lang="en-US" sz="2400" kern="1200" dirty="0">
                <a:solidFill>
                  <a:schemeClr val="tx1"/>
                </a:solidFill>
                <a:effectLst>
                  <a:outerShdw blurRad="63500" dist="38100" dir="2700000" algn="tl" rotWithShape="0">
                    <a:prstClr val="black">
                      <a:alpha val="20000"/>
                    </a:prstClr>
                  </a:outerShdw>
                </a:effectLst>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400657"/>
          </a:xfrm>
        </p:spPr>
        <p:txBody>
          <a:bodyPr/>
          <a:lstStyle>
            <a:lvl1pPr marL="347914" indent="-347914">
              <a:lnSpc>
                <a:spcPct val="90000"/>
              </a:lnSpc>
              <a:defRPr sz="2800"/>
            </a:lvl1pPr>
            <a:lvl2pPr marL="673338" indent="-339976"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marL="961722" indent="-302936"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marL="1227618" indent="-265896"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marL="1516002" indent="-273833" algn="l" defTabSz="914363" rtl="0" eaLnBrk="1" latinLnBrk="0" hangingPunct="1">
              <a:lnSpc>
                <a:spcPct val="90000"/>
              </a:lnSpc>
              <a:spcBef>
                <a:spcPct val="20000"/>
              </a:spcBef>
              <a:buSzPct val="85000"/>
              <a:buFontTx/>
              <a:buBlip>
                <a:blip r:embed="rId2"/>
              </a:buBlip>
              <a:defRPr lang="en-US" sz="2400" kern="1200" dirty="0">
                <a:solidFill>
                  <a:schemeClr val="tx1"/>
                </a:solidFill>
                <a:effectLst>
                  <a:outerShdw blurRad="63500" dist="38100" dir="2700000" algn="tl" rotWithShape="0">
                    <a:prstClr val="black">
                      <a:alpha val="20000"/>
                    </a:prstClr>
                  </a:outerShdw>
                </a:effectLst>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Content Swoosh">
    <p:spTree>
      <p:nvGrpSpPr>
        <p:cNvPr id="1" name=""/>
        <p:cNvGrpSpPr/>
        <p:nvPr/>
      </p:nvGrpSpPr>
      <p:grpSpPr>
        <a:xfrm>
          <a:off x="0" y="0"/>
          <a:ext cx="0" cy="0"/>
          <a:chOff x="0" y="0"/>
          <a:chExt cx="0" cy="0"/>
        </a:xfrm>
      </p:grpSpPr>
      <p:sp>
        <p:nvSpPr>
          <p:cNvPr id="5" name="Freeform 4"/>
          <p:cNvSpPr/>
          <p:nvPr userDrawn="1"/>
        </p:nvSpPr>
        <p:spPr bwMode="auto">
          <a:xfrm>
            <a:off x="-19455" y="1070043"/>
            <a:ext cx="6361889" cy="5787957"/>
          </a:xfrm>
          <a:custGeom>
            <a:avLst/>
            <a:gdLst>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 name="connsiteX0" fmla="*/ 19455 w 6361889"/>
              <a:gd name="connsiteY0" fmla="*/ 0 h 5787957"/>
              <a:gd name="connsiteX1" fmla="*/ 3803515 w 6361889"/>
              <a:gd name="connsiteY1" fmla="*/ 0 h 5787957"/>
              <a:gd name="connsiteX2" fmla="*/ 2976664 w 6361889"/>
              <a:gd name="connsiteY2" fmla="*/ 3005846 h 5787957"/>
              <a:gd name="connsiteX3" fmla="*/ 6361889 w 6361889"/>
              <a:gd name="connsiteY3" fmla="*/ 5778229 h 5787957"/>
              <a:gd name="connsiteX4" fmla="*/ 0 w 6361889"/>
              <a:gd name="connsiteY4" fmla="*/ 5787957 h 5787957"/>
              <a:gd name="connsiteX5" fmla="*/ 19455 w 6361889"/>
              <a:gd name="connsiteY5" fmla="*/ 0 h 578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1889" h="5787957">
                <a:moveTo>
                  <a:pt x="19455" y="0"/>
                </a:moveTo>
                <a:lnTo>
                  <a:pt x="3803515" y="0"/>
                </a:lnTo>
                <a:cubicBezTo>
                  <a:pt x="3145277" y="588523"/>
                  <a:pt x="2540541" y="1585607"/>
                  <a:pt x="2976664" y="3005846"/>
                </a:cubicBezTo>
                <a:cubicBezTo>
                  <a:pt x="3412787" y="4426085"/>
                  <a:pt x="4905983" y="5204297"/>
                  <a:pt x="6361889" y="5778229"/>
                </a:cubicBezTo>
                <a:lnTo>
                  <a:pt x="0" y="5787957"/>
                </a:lnTo>
                <a:cubicBezTo>
                  <a:pt x="3242" y="3858638"/>
                  <a:pt x="6485" y="1929319"/>
                  <a:pt x="19455" y="0"/>
                </a:cubicBezTo>
                <a:close/>
              </a:path>
            </a:pathLst>
          </a:custGeom>
          <a:gradFill flip="none" rotWithShape="1">
            <a:gsLst>
              <a:gs pos="5000">
                <a:schemeClr val="accent4">
                  <a:lumMod val="50000"/>
                  <a:alpha val="0"/>
                </a:schemeClr>
              </a:gs>
              <a:gs pos="100000">
                <a:schemeClr val="bg1">
                  <a:alpha val="30000"/>
                </a:scheme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343400" y="1411553"/>
            <a:ext cx="4419600" cy="2400657"/>
          </a:xfrm>
        </p:spPr>
        <p:txBody>
          <a:bodyPr/>
          <a:lstStyle>
            <a:lvl1pPr marL="347914" indent="-347914">
              <a:lnSpc>
                <a:spcPct val="90000"/>
              </a:lnSpc>
              <a:defRPr sz="2800"/>
            </a:lvl1pPr>
            <a:lvl2pPr marL="673338" indent="-339976"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marL="961722" indent="-302936"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marL="1227618" indent="-265896" algn="l" defTabSz="914363" rtl="0" eaLnBrk="1" latinLnBrk="0" hangingPunct="1">
              <a:lnSpc>
                <a:spcPct val="90000"/>
              </a:lnSpc>
              <a:spcBef>
                <a:spcPct val="20000"/>
              </a:spcBef>
              <a:buSzPct val="85000"/>
              <a:buFontTx/>
              <a:buBlip>
                <a:blip r:embed="rId2"/>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marL="1516002" indent="-273833" algn="l" defTabSz="914363" rtl="0" eaLnBrk="1" latinLnBrk="0" hangingPunct="1">
              <a:lnSpc>
                <a:spcPct val="90000"/>
              </a:lnSpc>
              <a:spcBef>
                <a:spcPct val="20000"/>
              </a:spcBef>
              <a:buSzPct val="85000"/>
              <a:buFontTx/>
              <a:buBlip>
                <a:blip r:embed="rId2"/>
              </a:buBlip>
              <a:defRPr lang="en-US" sz="2400" kern="1200" dirty="0">
                <a:solidFill>
                  <a:schemeClr val="tx1"/>
                </a:solidFill>
                <a:effectLst>
                  <a:outerShdw blurRad="63500" dist="38100" dir="2700000" algn="tl" rotWithShape="0">
                    <a:prstClr val="black">
                      <a:alpha val="2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991314"/>
          </a:xfrm>
        </p:spPr>
        <p:txBody>
          <a:bodyPr/>
          <a:lstStyle>
            <a:lvl1pPr marL="281770" indent="-281770">
              <a:defRPr sz="2300"/>
            </a:lvl1pPr>
            <a:lvl2pPr marL="562218" indent="-265896" algn="l" defTabSz="914363" rtl="0" eaLnBrk="1" latinLnBrk="0" hangingPunct="1">
              <a:lnSpc>
                <a:spcPct val="90000"/>
              </a:lnSpc>
              <a:spcBef>
                <a:spcPct val="20000"/>
              </a:spcBef>
              <a:buSzPct val="85000"/>
              <a:buFontTx/>
              <a:buBlip>
                <a:blip r:embed="rId2"/>
              </a:buBlip>
              <a:defRPr lang="en-US" sz="20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marL="813562" indent="-243407" algn="l" defTabSz="914363" rtl="0" eaLnBrk="1" latinLnBrk="0" hangingPunct="1">
              <a:lnSpc>
                <a:spcPct val="90000"/>
              </a:lnSpc>
              <a:spcBef>
                <a:spcPct val="20000"/>
              </a:spcBef>
              <a:buSzPct val="85000"/>
              <a:buFontTx/>
              <a:buBlip>
                <a:blip r:embed="rId2"/>
              </a:buBlip>
              <a:defRPr lang="en-US" sz="20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marL="1050354" indent="-228856" algn="l" defTabSz="914363" rtl="0" eaLnBrk="1" latinLnBrk="0" hangingPunct="1">
              <a:lnSpc>
                <a:spcPct val="90000"/>
              </a:lnSpc>
              <a:spcBef>
                <a:spcPct val="20000"/>
              </a:spcBef>
              <a:buSzPct val="85000"/>
              <a:buFontTx/>
              <a:buBlip>
                <a:blip r:embed="rId2"/>
              </a:buBlip>
              <a:defRPr lang="en-US" sz="20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marL="1279210" indent="-206367" algn="l" defTabSz="914363" rtl="0" eaLnBrk="1" latinLnBrk="0" hangingPunct="1">
              <a:lnSpc>
                <a:spcPct val="90000"/>
              </a:lnSpc>
              <a:spcBef>
                <a:spcPct val="20000"/>
              </a:spcBef>
              <a:buSzPct val="85000"/>
              <a:buFontTx/>
              <a:buBlip>
                <a:blip r:embed="rId2"/>
              </a:buBlip>
              <a:defRPr lang="en-US" sz="2000" kern="1200" dirty="0">
                <a:solidFill>
                  <a:schemeClr val="tx1"/>
                </a:solidFill>
                <a:effectLst>
                  <a:outerShdw blurRad="63500" dist="38100" dir="2700000" algn="tl" rotWithShape="0">
                    <a:prstClr val="black">
                      <a:alpha val="20000"/>
                    </a:prstClr>
                  </a:outerShdw>
                </a:effectLst>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991314"/>
          </a:xfrm>
        </p:spPr>
        <p:txBody>
          <a:bodyPr/>
          <a:lstStyle>
            <a:lvl1pPr marL="296321" indent="-296321">
              <a:defRPr sz="2300"/>
            </a:lvl1pPr>
            <a:lvl2pPr marL="570155" indent="-273833" algn="l" defTabSz="914363" rtl="0" eaLnBrk="1" latinLnBrk="0" hangingPunct="1">
              <a:lnSpc>
                <a:spcPct val="90000"/>
              </a:lnSpc>
              <a:spcBef>
                <a:spcPct val="20000"/>
              </a:spcBef>
              <a:buSzPct val="85000"/>
              <a:buFontTx/>
              <a:buBlip>
                <a:blip r:embed="rId2"/>
              </a:buBlip>
              <a:defRPr lang="en-US" sz="20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marL="821499" indent="-244730" algn="l" defTabSz="914363" rtl="0" eaLnBrk="1" latinLnBrk="0" hangingPunct="1">
              <a:lnSpc>
                <a:spcPct val="90000"/>
              </a:lnSpc>
              <a:spcBef>
                <a:spcPct val="20000"/>
              </a:spcBef>
              <a:buSzPct val="85000"/>
              <a:buFontTx/>
              <a:buBlip>
                <a:blip r:embed="rId2"/>
              </a:buBlip>
              <a:defRPr lang="en-US" sz="20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marL="1050354" indent="-236793" algn="l" defTabSz="914363" rtl="0" eaLnBrk="1" latinLnBrk="0" hangingPunct="1">
              <a:lnSpc>
                <a:spcPct val="90000"/>
              </a:lnSpc>
              <a:spcBef>
                <a:spcPct val="20000"/>
              </a:spcBef>
              <a:buSzPct val="85000"/>
              <a:buFontTx/>
              <a:buBlip>
                <a:blip r:embed="rId2"/>
              </a:buBlip>
              <a:defRPr lang="en-US" sz="20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marL="1279210" indent="-220919" algn="l" defTabSz="914363" rtl="0" eaLnBrk="1" latinLnBrk="0" hangingPunct="1">
              <a:lnSpc>
                <a:spcPct val="90000"/>
              </a:lnSpc>
              <a:spcBef>
                <a:spcPct val="20000"/>
              </a:spcBef>
              <a:buSzPct val="85000"/>
              <a:buFontTx/>
              <a:buBlip>
                <a:blip r:embed="rId2"/>
              </a:buBlip>
              <a:defRPr lang="en-US" sz="2000" kern="1200" dirty="0">
                <a:solidFill>
                  <a:schemeClr val="tx1"/>
                </a:solidFill>
                <a:effectLst>
                  <a:outerShdw blurRad="63500" dist="38100" dir="2700000" algn="tl" rotWithShape="0">
                    <a:prstClr val="black">
                      <a:alpha val="20000"/>
                    </a:prstClr>
                  </a:outerShdw>
                </a:effectLst>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724" r:id="rId6"/>
    <p:sldLayoutId id="2147483699" r:id="rId7"/>
    <p:sldLayoutId id="2147483700" r:id="rId8"/>
    <p:sldLayoutId id="2147483701" r:id="rId9"/>
    <p:sldLayoutId id="2147483702" r:id="rId10"/>
    <p:sldLayoutId id="2147483703" r:id="rId11"/>
    <p:sldLayoutId id="2147483704" r:id="rId12"/>
    <p:sldLayoutId id="2147483722"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p:titleStyle>
    <p:bodyStyle>
      <a:lvl1pPr marL="460375" indent="-460375" algn="l" defTabSz="914363" rtl="0" eaLnBrk="1" latinLnBrk="0" hangingPunct="1">
        <a:lnSpc>
          <a:spcPct val="90000"/>
        </a:lnSpc>
        <a:spcBef>
          <a:spcPct val="20000"/>
        </a:spcBef>
        <a:buFontTx/>
        <a:buBlip>
          <a:blip r:embed="rId16"/>
        </a:buBlip>
        <a:defRPr lang="en-US" sz="3200" kern="1200" dirty="0" smtClean="0">
          <a:solidFill>
            <a:schemeClr val="tx1"/>
          </a:solidFill>
          <a:effectLst>
            <a:outerShdw blurRad="63500" dist="38100" dir="2700000" algn="tl" rotWithShape="0">
              <a:prstClr val="black">
                <a:alpha val="20000"/>
              </a:prstClr>
            </a:outerShdw>
          </a:effectLst>
          <a:latin typeface="+mn-lt"/>
          <a:ea typeface="+mn-ea"/>
          <a:cs typeface="+mn-cs"/>
        </a:defRPr>
      </a:lvl1pPr>
      <a:lvl2pPr marL="855663" indent="-395288" algn="l" defTabSz="914363" rtl="0" eaLnBrk="1" latinLnBrk="0" hangingPunct="1">
        <a:lnSpc>
          <a:spcPct val="90000"/>
        </a:lnSpc>
        <a:spcBef>
          <a:spcPct val="20000"/>
        </a:spcBef>
        <a:buFontTx/>
        <a:buBlip>
          <a:blip r:embed="rId17"/>
        </a:buBlip>
        <a:defRPr lang="en-US" sz="2800" kern="1200" dirty="0" smtClean="0">
          <a:solidFill>
            <a:schemeClr val="tx1"/>
          </a:solidFill>
          <a:effectLst>
            <a:outerShdw blurRad="63500" dist="38100" dir="2700000" algn="tl" rotWithShape="0">
              <a:prstClr val="black">
                <a:alpha val="20000"/>
              </a:prstClr>
            </a:outerShdw>
          </a:effectLst>
          <a:latin typeface="+mn-lt"/>
          <a:ea typeface="+mn-ea"/>
          <a:cs typeface="+mn-cs"/>
        </a:defRPr>
      </a:lvl2pPr>
      <a:lvl3pPr marL="1258888" indent="-403225" algn="l" defTabSz="914363" rtl="0" eaLnBrk="1" latinLnBrk="0" hangingPunct="1">
        <a:lnSpc>
          <a:spcPct val="90000"/>
        </a:lnSpc>
        <a:spcBef>
          <a:spcPct val="20000"/>
        </a:spcBef>
        <a:buFontTx/>
        <a:buBlip>
          <a:blip r:embed="rId17"/>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lang="en-US" sz="2400" kern="1200" dirty="0" smtClean="0">
          <a:solidFill>
            <a:schemeClr val="tx1"/>
          </a:solidFill>
          <a:effectLst>
            <a:outerShdw blurRad="63500" dist="38100" dir="2700000" algn="tl" rotWithShape="0">
              <a:prstClr val="black">
                <a:alpha val="20000"/>
              </a:prstClr>
            </a:outerShdw>
          </a:effectLst>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lang="en-US" sz="2400" kern="1200" dirty="0">
          <a:solidFill>
            <a:schemeClr val="tx1"/>
          </a:solidFill>
          <a:effectLst>
            <a:outerShdw blurRad="63500" dist="38100" dir="2700000" algn="tl" rotWithShape="0">
              <a:prstClr val="black">
                <a:alpha val="20000"/>
              </a:prst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cid:image007.png@01C827B7.552EAD80"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blogs.technet.com/blogfiles/jamesu/WindowsLiveWriter/Cambridge_E12C/IMG_0510%20copy_2.jpg" TargetMode="External"/><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30250" y="1905000"/>
            <a:ext cx="7681913" cy="1523495"/>
          </a:xfrm>
          <a:prstGeom prst="rect">
            <a:avLst/>
          </a:prstGeom>
        </p:spPr>
        <p:txBody>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50" normalizeH="0" baseline="0" noProof="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t>Unlimited Potential</a:t>
            </a:r>
            <a:br>
              <a:rPr kumimoji="0" lang="en-US" sz="4800" b="0" i="0" u="none" strike="noStrike" kern="1200" cap="none" spc="-150" normalizeH="0" baseline="0" noProof="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pitchFamily="34" charset="0"/>
                <a:ea typeface="+mn-ea"/>
                <a:cs typeface="Arial" charset="0"/>
              </a:rPr>
            </a:br>
            <a:r>
              <a:rPr kumimoji="0" lang="en-US" sz="3600" b="0" i="0" u="none" strike="noStrike" kern="1200" cap="none" spc="-150" normalizeH="0" baseline="0" noProof="0" smtClean="0">
                <a:ln w="3175">
                  <a:noFill/>
                </a:ln>
                <a:solidFill>
                  <a:schemeClr val="tx2"/>
                </a:solidFill>
                <a:effectLst>
                  <a:outerShdw blurRad="50800" dist="38100" dir="2700000" algn="tl" rotWithShape="0">
                    <a:prstClr val="black">
                      <a:alpha val="40000"/>
                    </a:prstClr>
                  </a:outerShdw>
                </a:effectLst>
                <a:uLnTx/>
                <a:uFillTx/>
                <a:latin typeface="Segoe" pitchFamily="34" charset="0"/>
                <a:ea typeface="+mn-ea"/>
                <a:cs typeface="Arial" charset="0"/>
              </a:rPr>
              <a:t>Emerging strategies in emerging markets</a:t>
            </a:r>
            <a:endParaRPr kumimoji="0" lang="en-US" sz="4000" b="0" i="0" u="none" strike="noStrike" kern="1200" cap="none" spc="-150" normalizeH="0" baseline="0" noProof="0" dirty="0">
              <a:ln w="3175">
                <a:noFill/>
              </a:ln>
              <a:solidFill>
                <a:schemeClr val="tx2"/>
              </a:solidFill>
              <a:effectLst>
                <a:outerShdw blurRad="50800" dist="38100" dir="2700000" algn="tl" rotWithShape="0">
                  <a:prstClr val="black">
                    <a:alpha val="40000"/>
                  </a:prstClr>
                </a:outerShdw>
              </a:effectLst>
              <a:uLnTx/>
              <a:uFillTx/>
              <a:latin typeface="Segoe" pitchFamily="34" charset="0"/>
              <a:ea typeface="+mn-ea"/>
              <a:cs typeface="Arial" charset="0"/>
            </a:endParaRPr>
          </a:p>
        </p:txBody>
      </p:sp>
      <p:sp>
        <p:nvSpPr>
          <p:cNvPr id="6" name="Subtitle 2"/>
          <p:cNvSpPr txBox="1">
            <a:spLocks/>
          </p:cNvSpPr>
          <p:nvPr/>
        </p:nvSpPr>
        <p:spPr>
          <a:xfrm>
            <a:off x="730249" y="4344988"/>
            <a:ext cx="7681913" cy="461665"/>
          </a:xfrm>
          <a:prstGeom prst="rect">
            <a:avLst/>
          </a:prstGeom>
        </p:spPr>
        <p:txBody>
          <a:bodyPr/>
          <a:lstStyle/>
          <a:p>
            <a:pPr marL="460375" marR="0" lvl="0" indent="-460375" algn="l" defTabSz="914363" rtl="0" eaLnBrk="1" fontAlgn="auto" latinLnBrk="0" hangingPunct="1">
              <a:lnSpc>
                <a:spcPct val="9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outerShdw blurRad="63500" dist="38100" dir="2700000" algn="tl" rotWithShape="0">
                    <a:prstClr val="black">
                      <a:alpha val="20000"/>
                    </a:prstClr>
                  </a:outerShdw>
                </a:effectLst>
                <a:uLnTx/>
                <a:uFillTx/>
                <a:latin typeface="+mn-lt"/>
                <a:ea typeface="+mn-ea"/>
                <a:cs typeface="+mn-cs"/>
              </a:rPr>
              <a:t>James Utzschneider</a:t>
            </a:r>
          </a:p>
          <a:p>
            <a:pPr marL="460375" marR="0" lvl="0" indent="-460375" algn="l" defTabSz="914363" rtl="0" eaLnBrk="1" fontAlgn="auto" latinLnBrk="0" hangingPunct="1">
              <a:lnSpc>
                <a:spcPct val="9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outerShdw blurRad="63500" dist="38100" dir="2700000" algn="tl" rotWithShape="0">
                    <a:prstClr val="black">
                      <a:alpha val="20000"/>
                    </a:prstClr>
                  </a:outerShdw>
                </a:effectLst>
                <a:uLnTx/>
                <a:uFillTx/>
                <a:latin typeface="+mn-lt"/>
                <a:ea typeface="+mn-ea"/>
                <a:cs typeface="+mn-cs"/>
              </a:rPr>
              <a:t>General Manager</a:t>
            </a:r>
          </a:p>
          <a:p>
            <a:pPr marL="460375" marR="0" lvl="0" indent="-460375" algn="l" defTabSz="914363" rtl="0" eaLnBrk="1" fontAlgn="auto" latinLnBrk="0" hangingPunct="1">
              <a:lnSpc>
                <a:spcPct val="9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outerShdw blurRad="63500" dist="38100" dir="2700000" algn="tl" rotWithShape="0">
                    <a:prstClr val="black">
                      <a:alpha val="20000"/>
                    </a:prstClr>
                  </a:outerShdw>
                </a:effectLst>
                <a:uLnTx/>
                <a:uFillTx/>
                <a:latin typeface="+mn-lt"/>
                <a:ea typeface="+mn-ea"/>
                <a:cs typeface="+mn-cs"/>
              </a:rPr>
              <a:t>Microsoft Corporation</a:t>
            </a:r>
            <a:endParaRPr kumimoji="0" lang="en-US" sz="2400" b="0" i="0" u="none" strike="noStrike" kern="1200" cap="none" spc="0" normalizeH="0" baseline="0" noProof="0" dirty="0">
              <a:ln>
                <a:noFill/>
              </a:ln>
              <a:solidFill>
                <a:schemeClr val="tx1"/>
              </a:solidFill>
              <a:effectLst>
                <a:outerShdw blurRad="63500" dist="38100" dir="2700000" algn="tl" rotWithShape="0">
                  <a:prstClr val="black">
                    <a:alpha val="20000"/>
                  </a:prstClr>
                </a:outerShdw>
              </a:effectLst>
              <a:uLnTx/>
              <a:uFillTx/>
              <a:latin typeface="+mn-lt"/>
              <a:ea typeface="+mn-ea"/>
              <a:cs typeface="+mn-c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Secondary PCs</a:t>
            </a:r>
            <a:endParaRPr lang="en-US" dirty="0"/>
          </a:p>
        </p:txBody>
      </p:sp>
      <p:sp>
        <p:nvSpPr>
          <p:cNvPr id="8" name="Content Placeholder 7"/>
          <p:cNvSpPr>
            <a:spLocks noGrp="1"/>
          </p:cNvSpPr>
          <p:nvPr>
            <p:ph sz="half" idx="4294967295"/>
          </p:nvPr>
        </p:nvSpPr>
        <p:spPr>
          <a:xfrm>
            <a:off x="0" y="1716088"/>
            <a:ext cx="4114800" cy="2400300"/>
          </a:xfrm>
        </p:spPr>
        <p:txBody>
          <a:bodyPr/>
          <a:lstStyle/>
          <a:p>
            <a:endParaRPr sz="1800"/>
          </a:p>
          <a:p>
            <a:pPr>
              <a:buNone/>
            </a:pPr>
            <a:endParaRPr lang="en-US" sz="2000" dirty="0"/>
          </a:p>
        </p:txBody>
      </p:sp>
      <p:sp>
        <p:nvSpPr>
          <p:cNvPr id="9" name="Content Placeholder 8"/>
          <p:cNvSpPr>
            <a:spLocks noGrp="1"/>
          </p:cNvSpPr>
          <p:nvPr>
            <p:ph sz="half" idx="4294967295"/>
          </p:nvPr>
        </p:nvSpPr>
        <p:spPr>
          <a:xfrm>
            <a:off x="4343400" y="1420813"/>
            <a:ext cx="4419600" cy="2739211"/>
          </a:xfrm>
        </p:spPr>
        <p:txBody>
          <a:bodyPr vert="horz" wrap="square" lIns="0" tIns="0" rIns="0" bIns="0" rtlCol="0">
            <a:spAutoFit/>
          </a:bodyPr>
          <a:lstStyle/>
          <a:p>
            <a:pPr marL="0" indent="0">
              <a:buNone/>
            </a:pPr>
            <a:r>
              <a:rPr sz="2000" smtClean="0">
                <a:solidFill>
                  <a:schemeClr val="tx2"/>
                </a:solidFill>
              </a:rPr>
              <a:t>Small </a:t>
            </a:r>
            <a:r>
              <a:rPr sz="2000">
                <a:solidFill>
                  <a:schemeClr val="tx2"/>
                </a:solidFill>
              </a:rPr>
              <a:t>businesses </a:t>
            </a:r>
            <a:r>
              <a:rPr sz="2000" smtClean="0">
                <a:solidFill>
                  <a:schemeClr val="tx2"/>
                </a:solidFill>
              </a:rPr>
              <a:t>and </a:t>
            </a:r>
            <a:r>
              <a:rPr sz="2000">
                <a:solidFill>
                  <a:schemeClr val="tx2"/>
                </a:solidFill>
              </a:rPr>
              <a:t>governments in </a:t>
            </a:r>
            <a:r>
              <a:rPr sz="2000" smtClean="0">
                <a:solidFill>
                  <a:schemeClr val="tx2"/>
                </a:solidFill>
              </a:rPr>
              <a:t>emerging </a:t>
            </a:r>
            <a:r>
              <a:rPr sz="2000">
                <a:solidFill>
                  <a:schemeClr val="tx2"/>
                </a:solidFill>
              </a:rPr>
              <a:t>markets</a:t>
            </a:r>
          </a:p>
          <a:p>
            <a:pPr marL="0" indent="0">
              <a:buNone/>
            </a:pPr>
            <a:endParaRPr sz="2000" smtClean="0">
              <a:solidFill>
                <a:schemeClr val="tx2"/>
              </a:solidFill>
            </a:endParaRPr>
          </a:p>
          <a:p>
            <a:pPr marL="0" indent="0">
              <a:buNone/>
            </a:pPr>
            <a:r>
              <a:rPr sz="2000" smtClean="0">
                <a:solidFill>
                  <a:schemeClr val="tx2"/>
                </a:solidFill>
              </a:rPr>
              <a:t>Global </a:t>
            </a:r>
            <a:r>
              <a:rPr sz="2000">
                <a:solidFill>
                  <a:schemeClr val="tx2"/>
                </a:solidFill>
              </a:rPr>
              <a:t>ecosystem for resold, repurposed, and donated PCs (74 million in 2007)</a:t>
            </a:r>
          </a:p>
          <a:p>
            <a:pPr marL="0" indent="0">
              <a:buNone/>
            </a:pPr>
            <a:endParaRPr sz="2000" smtClean="0">
              <a:solidFill>
                <a:schemeClr val="tx2"/>
              </a:solidFill>
            </a:endParaRPr>
          </a:p>
          <a:p>
            <a:pPr marL="0" indent="0">
              <a:buNone/>
            </a:pPr>
            <a:r>
              <a:rPr sz="2000" smtClean="0">
                <a:solidFill>
                  <a:schemeClr val="tx2"/>
                </a:solidFill>
              </a:rPr>
              <a:t>Category </a:t>
            </a:r>
            <a:r>
              <a:rPr sz="2000">
                <a:solidFill>
                  <a:schemeClr val="tx2"/>
                </a:solidFill>
              </a:rPr>
              <a:t>branding, licensing, government evangelism, new channel</a:t>
            </a:r>
          </a:p>
        </p:txBody>
      </p:sp>
      <p:pic>
        <p:nvPicPr>
          <p:cNvPr id="5" name="Picture 3" descr="C:\Users\JackieCa.REDMOND\Pictures\2008\2 - February 2008\Mom in Ghana\L1000061.JPG"/>
          <p:cNvPicPr>
            <a:picLocks noChangeAspect="1" noChangeArrowheads="1"/>
          </p:cNvPicPr>
          <p:nvPr/>
        </p:nvPicPr>
        <p:blipFill>
          <a:blip r:embed="rId3"/>
          <a:srcRect/>
          <a:stretch>
            <a:fillRect/>
          </a:stretch>
        </p:blipFill>
        <p:spPr bwMode="auto">
          <a:xfrm>
            <a:off x="1104900" y="1162050"/>
            <a:ext cx="2590800" cy="1943100"/>
          </a:xfrm>
          <a:prstGeom prst="roundRect">
            <a:avLst>
              <a:gd name="adj" fmla="val 8594"/>
            </a:avLst>
          </a:prstGeom>
          <a:solidFill>
            <a:srgbClr val="FFFFFF">
              <a:shade val="85000"/>
            </a:srgbClr>
          </a:solidFill>
          <a:ln w="63500">
            <a:solidFill>
              <a:schemeClr val="bg1">
                <a:alpha val="30000"/>
              </a:schemeClr>
            </a:solidFill>
          </a:ln>
          <a:effectLst/>
        </p:spPr>
      </p:pic>
      <p:pic>
        <p:nvPicPr>
          <p:cNvPr id="11" name="Picture 10" descr="afrikaschool.png"/>
          <p:cNvPicPr>
            <a:picLocks noChangeAspect="1"/>
          </p:cNvPicPr>
          <p:nvPr/>
        </p:nvPicPr>
        <p:blipFill>
          <a:blip r:embed="rId4"/>
          <a:stretch>
            <a:fillRect/>
          </a:stretch>
        </p:blipFill>
        <p:spPr>
          <a:xfrm>
            <a:off x="425690" y="2823668"/>
            <a:ext cx="2749069" cy="1877413"/>
          </a:xfrm>
          <a:prstGeom prst="roundRect">
            <a:avLst>
              <a:gd name="adj" fmla="val 8594"/>
            </a:avLst>
          </a:prstGeom>
          <a:solidFill>
            <a:srgbClr val="FFFFFF">
              <a:shade val="85000"/>
            </a:srgbClr>
          </a:solidFill>
          <a:ln w="63500">
            <a:solidFill>
              <a:schemeClr val="bg1">
                <a:alpha val="30000"/>
              </a:schemeClr>
            </a:solidFill>
          </a:ln>
          <a:effectLst/>
        </p:spPr>
      </p:pic>
      <p:pic>
        <p:nvPicPr>
          <p:cNvPr id="10" name="Picture 5" descr="C:\Users\JackieCa.REDMOND\Pictures\Work Photos\Morocco\ANGHAMARTS ET CULTURE\01 Karima hakkoum (student)Halima Belhacami-teacher).jpg"/>
          <p:cNvPicPr>
            <a:picLocks noChangeAspect="1" noChangeArrowheads="1"/>
          </p:cNvPicPr>
          <p:nvPr/>
        </p:nvPicPr>
        <p:blipFill>
          <a:blip r:embed="rId5"/>
          <a:srcRect/>
          <a:stretch>
            <a:fillRect/>
          </a:stretch>
        </p:blipFill>
        <p:spPr bwMode="auto">
          <a:xfrm>
            <a:off x="1695450" y="4524375"/>
            <a:ext cx="2514600" cy="1670145"/>
          </a:xfrm>
          <a:prstGeom prst="roundRect">
            <a:avLst>
              <a:gd name="adj" fmla="val 8594"/>
            </a:avLst>
          </a:prstGeom>
          <a:solidFill>
            <a:srgbClr val="FFFFFF">
              <a:shade val="85000"/>
            </a:srgbClr>
          </a:solidFill>
          <a:ln w="63500">
            <a:solidFill>
              <a:schemeClr val="bg1">
                <a:alpha val="30000"/>
              </a:schemeClr>
            </a:solidFill>
          </a:ln>
          <a:effectLst/>
        </p:spPr>
      </p:pic>
      <p:sp>
        <p:nvSpPr>
          <p:cNvPr id="17" name="Rectangle 16"/>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18" name="Rectangle 17"/>
          <p:cNvSpPr/>
          <p:nvPr/>
        </p:nvSpPr>
        <p:spPr bwMode="auto">
          <a:xfrm>
            <a:off x="4191000" y="22860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19" name="Rectangle 18"/>
          <p:cNvSpPr/>
          <p:nvPr/>
        </p:nvSpPr>
        <p:spPr bwMode="auto">
          <a:xfrm>
            <a:off x="4191000" y="3535681"/>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nodeType="withEffect">
                                  <p:stCondLst>
                                    <p:cond delay="11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Social Impact of Secondary PCs</a:t>
            </a:r>
            <a:endParaRPr lang="en-US" dirty="0"/>
          </a:p>
        </p:txBody>
      </p:sp>
      <p:grpSp>
        <p:nvGrpSpPr>
          <p:cNvPr id="14" name="Group 13"/>
          <p:cNvGrpSpPr/>
          <p:nvPr/>
        </p:nvGrpSpPr>
        <p:grpSpPr>
          <a:xfrm>
            <a:off x="521497" y="1219200"/>
            <a:ext cx="4410338" cy="3820274"/>
            <a:chOff x="521497" y="1219200"/>
            <a:chExt cx="4410338" cy="3820274"/>
          </a:xfrm>
        </p:grpSpPr>
        <p:pic>
          <p:nvPicPr>
            <p:cNvPr id="7" name="Picture 4" descr="C:\Users\JackieCa.REDMOND\Pictures\2008\2 - February 2008\Mom in Paris\L1000212.JPG"/>
            <p:cNvPicPr>
              <a:picLocks noChangeAspect="1" noChangeArrowheads="1"/>
            </p:cNvPicPr>
            <p:nvPr/>
          </p:nvPicPr>
          <p:blipFill>
            <a:blip r:embed="rId2"/>
            <a:stretch>
              <a:fillRect/>
            </a:stretch>
          </p:blipFill>
          <p:spPr bwMode="auto">
            <a:xfrm>
              <a:off x="521497" y="1728782"/>
              <a:ext cx="4410338" cy="3310692"/>
            </a:xfrm>
            <a:prstGeom prst="roundRect">
              <a:avLst>
                <a:gd name="adj" fmla="val 8594"/>
              </a:avLst>
            </a:prstGeom>
            <a:solidFill>
              <a:srgbClr val="FFFFFF">
                <a:shade val="85000"/>
              </a:srgbClr>
            </a:solidFill>
            <a:ln w="63500">
              <a:solidFill>
                <a:schemeClr val="bg1">
                  <a:alpha val="30000"/>
                </a:schemeClr>
              </a:solidFill>
            </a:ln>
            <a:effectLst/>
          </p:spPr>
        </p:pic>
        <p:sp>
          <p:nvSpPr>
            <p:cNvPr id="11" name="TextBox 10"/>
            <p:cNvSpPr txBox="1"/>
            <p:nvPr/>
          </p:nvSpPr>
          <p:spPr>
            <a:xfrm>
              <a:off x="685800" y="1219200"/>
              <a:ext cx="2380780"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Environment</a:t>
              </a:r>
            </a:p>
          </p:txBody>
        </p:sp>
      </p:grpSp>
      <p:grpSp>
        <p:nvGrpSpPr>
          <p:cNvPr id="13" name="Group 12"/>
          <p:cNvGrpSpPr/>
          <p:nvPr/>
        </p:nvGrpSpPr>
        <p:grpSpPr>
          <a:xfrm>
            <a:off x="3702639" y="2286000"/>
            <a:ext cx="4958368" cy="3810000"/>
            <a:chOff x="3702639" y="2286000"/>
            <a:chExt cx="4958368" cy="3810000"/>
          </a:xfrm>
        </p:grpSpPr>
        <p:pic>
          <p:nvPicPr>
            <p:cNvPr id="8" name="Picture 8" descr="C:\Users\JackieCa.REDMOND\Pictures\Work Photos\Morocco\rabat\003 Karym Elhilali.jpg"/>
            <p:cNvPicPr>
              <a:picLocks noChangeAspect="1" noChangeArrowheads="1"/>
            </p:cNvPicPr>
            <p:nvPr/>
          </p:nvPicPr>
          <p:blipFill>
            <a:blip r:embed="rId3"/>
            <a:stretch>
              <a:fillRect/>
            </a:stretch>
          </p:blipFill>
          <p:spPr bwMode="auto">
            <a:xfrm>
              <a:off x="3702639" y="2802754"/>
              <a:ext cx="4958368" cy="3293246"/>
            </a:xfrm>
            <a:prstGeom prst="roundRect">
              <a:avLst>
                <a:gd name="adj" fmla="val 8594"/>
              </a:avLst>
            </a:prstGeom>
            <a:solidFill>
              <a:srgbClr val="FFFFFF">
                <a:shade val="85000"/>
              </a:srgbClr>
            </a:solidFill>
            <a:ln w="63500">
              <a:solidFill>
                <a:schemeClr val="bg1">
                  <a:alpha val="30000"/>
                </a:schemeClr>
              </a:solidFill>
            </a:ln>
            <a:effectLst/>
          </p:spPr>
        </p:pic>
        <p:sp>
          <p:nvSpPr>
            <p:cNvPr id="12" name="TextBox 11"/>
            <p:cNvSpPr txBox="1"/>
            <p:nvPr/>
          </p:nvSpPr>
          <p:spPr>
            <a:xfrm>
              <a:off x="6471015" y="2286000"/>
              <a:ext cx="2063385"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Local Jobs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par>
                                <p:cTn id="12" presetID="2" presetClass="entr" presetSubtype="2" decel="50000" fill="hold" nodeType="withEffect">
                                  <p:stCondLst>
                                    <p:cond delay="2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2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kzaw-pro-15\mydocs9\htheyer\My Documents\Business pictures\DSC_0683.JPG"/>
          <p:cNvPicPr>
            <a:picLocks noChangeAspect="1" noChangeArrowheads="1"/>
          </p:cNvPicPr>
          <p:nvPr/>
        </p:nvPicPr>
        <p:blipFill>
          <a:blip r:embed="rId3" cstate="print"/>
          <a:srcRect l="4665" t="8110" r="1673"/>
          <a:stretch>
            <a:fillRect/>
          </a:stretch>
        </p:blipFill>
        <p:spPr bwMode="auto">
          <a:xfrm>
            <a:off x="228600" y="1295400"/>
            <a:ext cx="3429000" cy="2236928"/>
          </a:xfrm>
          <a:prstGeom prst="roundRect">
            <a:avLst>
              <a:gd name="adj" fmla="val 8594"/>
            </a:avLst>
          </a:prstGeom>
          <a:solidFill>
            <a:srgbClr val="FFFFFF">
              <a:shade val="85000"/>
            </a:srgbClr>
          </a:solidFill>
          <a:ln w="63500">
            <a:solidFill>
              <a:schemeClr val="bg1">
                <a:alpha val="30000"/>
              </a:schemeClr>
            </a:solidFill>
          </a:ln>
          <a:effectLst/>
        </p:spPr>
      </p:pic>
      <p:sp>
        <p:nvSpPr>
          <p:cNvPr id="2" name="Title 1"/>
          <p:cNvSpPr>
            <a:spLocks noGrp="1"/>
          </p:cNvSpPr>
          <p:nvPr>
            <p:ph type="title"/>
          </p:nvPr>
        </p:nvSpPr>
        <p:spPr/>
        <p:txBody>
          <a:bodyPr/>
          <a:lstStyle/>
          <a:p>
            <a:r>
              <a:rPr smtClean="0"/>
              <a:t>Shared Access: Telecenters</a:t>
            </a:r>
            <a:endParaRPr lang="en-US" dirty="0"/>
          </a:p>
        </p:txBody>
      </p:sp>
      <p:sp>
        <p:nvSpPr>
          <p:cNvPr id="12" name="Content Placeholder 7"/>
          <p:cNvSpPr>
            <a:spLocks noGrp="1"/>
          </p:cNvSpPr>
          <p:nvPr>
            <p:ph sz="quarter" idx="4294967295"/>
          </p:nvPr>
        </p:nvSpPr>
        <p:spPr>
          <a:xfrm>
            <a:off x="4343400" y="1420813"/>
            <a:ext cx="4419600" cy="3016210"/>
          </a:xfrm>
        </p:spPr>
        <p:txBody>
          <a:bodyPr vert="horz" wrap="square" lIns="0" tIns="0" rIns="0" bIns="0" rtlCol="0">
            <a:spAutoFit/>
          </a:bodyPr>
          <a:lstStyle/>
          <a:p>
            <a:pPr marL="0" indent="0">
              <a:buNone/>
            </a:pPr>
            <a:r>
              <a:rPr sz="2000">
                <a:solidFill>
                  <a:schemeClr val="tx2"/>
                </a:solidFill>
              </a:rPr>
              <a:t>Rural poor who don't use </a:t>
            </a:r>
            <a:r>
              <a:rPr sz="2000" smtClean="0">
                <a:solidFill>
                  <a:schemeClr val="tx2"/>
                </a:solidFill>
              </a:rPr>
              <a:t>PCs</a:t>
            </a:r>
          </a:p>
          <a:p>
            <a:pPr marL="0" indent="0">
              <a:buNone/>
            </a:pPr>
            <a:endParaRPr sz="2000">
              <a:solidFill>
                <a:schemeClr val="tx2"/>
              </a:solidFill>
            </a:endParaRPr>
          </a:p>
          <a:p>
            <a:pPr marL="0" indent="0">
              <a:buNone/>
            </a:pPr>
            <a:r>
              <a:rPr sz="2000">
                <a:solidFill>
                  <a:schemeClr val="tx2"/>
                </a:solidFill>
              </a:rPr>
              <a:t>Government and donor funded PC kiosks used for agriculture, skills training, microfinance ($7.4 Billion spend</a:t>
            </a:r>
            <a:r>
              <a:rPr sz="2000" smtClean="0">
                <a:solidFill>
                  <a:schemeClr val="tx2"/>
                </a:solidFill>
              </a:rPr>
              <a:t>)</a:t>
            </a:r>
          </a:p>
          <a:p>
            <a:pPr marL="0" indent="0">
              <a:buNone/>
            </a:pPr>
            <a:endParaRPr sz="2000">
              <a:solidFill>
                <a:schemeClr val="tx2"/>
              </a:solidFill>
            </a:endParaRPr>
          </a:p>
          <a:p>
            <a:pPr marL="0" indent="0">
              <a:buNone/>
            </a:pPr>
            <a:r>
              <a:rPr sz="2000" smtClean="0">
                <a:solidFill>
                  <a:schemeClr val="tx2"/>
                </a:solidFill>
              </a:rPr>
              <a:t>Sustainability, NGO </a:t>
            </a:r>
            <a:r>
              <a:rPr sz="2000">
                <a:solidFill>
                  <a:schemeClr val="tx2"/>
                </a:solidFill>
              </a:rPr>
              <a:t>and </a:t>
            </a:r>
            <a:r>
              <a:rPr sz="2000" smtClean="0">
                <a:solidFill>
                  <a:schemeClr val="tx2"/>
                </a:solidFill>
              </a:rPr>
              <a:t>government </a:t>
            </a:r>
            <a:r>
              <a:rPr sz="2000">
                <a:solidFill>
                  <a:schemeClr val="tx2"/>
                </a:solidFill>
              </a:rPr>
              <a:t>evangelism, </a:t>
            </a:r>
            <a:r>
              <a:rPr sz="2000" smtClean="0">
                <a:solidFill>
                  <a:schemeClr val="tx2"/>
                </a:solidFill>
              </a:rPr>
              <a:t>scale</a:t>
            </a:r>
            <a:r>
              <a:rPr sz="2000">
                <a:solidFill>
                  <a:schemeClr val="tx2"/>
                </a:solidFill>
              </a:rPr>
              <a:t>, </a:t>
            </a:r>
            <a:r>
              <a:rPr sz="2000" smtClean="0">
                <a:solidFill>
                  <a:schemeClr val="tx2"/>
                </a:solidFill>
              </a:rPr>
              <a:t>training </a:t>
            </a:r>
            <a:r>
              <a:rPr sz="2000">
                <a:solidFill>
                  <a:schemeClr val="tx2"/>
                </a:solidFill>
              </a:rPr>
              <a:t>kiosk owners</a:t>
            </a:r>
          </a:p>
        </p:txBody>
      </p:sp>
      <p:pic>
        <p:nvPicPr>
          <p:cNvPr id="7" name="Picture 6" descr="makingTheConnectionCover.png"/>
          <p:cNvPicPr>
            <a:picLocks noChangeAspect="1"/>
          </p:cNvPicPr>
          <p:nvPr/>
        </p:nvPicPr>
        <p:blipFill>
          <a:blip r:embed="rId4"/>
          <a:srcRect t="1489" r="3295"/>
          <a:stretch>
            <a:fillRect/>
          </a:stretch>
        </p:blipFill>
        <p:spPr>
          <a:xfrm rot="21036464">
            <a:off x="860528" y="3888882"/>
            <a:ext cx="1105335" cy="1687411"/>
          </a:xfrm>
          <a:prstGeom prst="rect">
            <a:avLst/>
          </a:prstGeom>
          <a:effectLst>
            <a:outerShdw blurRad="114300" dist="88900" dir="2700000" algn="tl" rotWithShape="0">
              <a:prstClr val="black">
                <a:alpha val="40000"/>
              </a:prstClr>
            </a:outerShdw>
          </a:effectLst>
        </p:spPr>
      </p:pic>
      <p:grpSp>
        <p:nvGrpSpPr>
          <p:cNvPr id="13" name="Group 12"/>
          <p:cNvGrpSpPr/>
          <p:nvPr/>
        </p:nvGrpSpPr>
        <p:grpSpPr>
          <a:xfrm>
            <a:off x="2364426" y="4191000"/>
            <a:ext cx="1978974" cy="2216239"/>
            <a:chOff x="1915394" y="4146399"/>
            <a:chExt cx="1978974" cy="2216239"/>
          </a:xfrm>
        </p:grpSpPr>
        <p:grpSp>
          <p:nvGrpSpPr>
            <p:cNvPr id="8" name="Group 7"/>
            <p:cNvGrpSpPr/>
            <p:nvPr/>
          </p:nvGrpSpPr>
          <p:grpSpPr>
            <a:xfrm>
              <a:off x="2743200" y="5029200"/>
              <a:ext cx="1151168" cy="1333438"/>
              <a:chOff x="1345597" y="3329829"/>
              <a:chExt cx="1963737" cy="2201863"/>
            </a:xfrm>
            <a:effectLst>
              <a:outerShdw blurRad="114300" dist="88900" dir="2700000" algn="tl" rotWithShape="0">
                <a:prstClr val="black">
                  <a:alpha val="40000"/>
                </a:prstClr>
              </a:outerShdw>
            </a:effectLst>
          </p:grpSpPr>
          <p:pic>
            <p:nvPicPr>
              <p:cNvPr id="9" name="Picture 8" descr="disc.png"/>
              <p:cNvPicPr>
                <a:picLocks noChangeAspect="1"/>
              </p:cNvPicPr>
              <p:nvPr/>
            </p:nvPicPr>
            <p:blipFill>
              <a:blip r:embed="rId5"/>
              <a:stretch>
                <a:fillRect/>
              </a:stretch>
            </p:blipFill>
            <p:spPr>
              <a:xfrm>
                <a:off x="1465908" y="3418220"/>
                <a:ext cx="1748358" cy="1815088"/>
              </a:xfrm>
              <a:prstGeom prst="rect">
                <a:avLst/>
              </a:prstGeom>
            </p:spPr>
          </p:pic>
          <p:pic>
            <p:nvPicPr>
              <p:cNvPr id="10" name="Picture 6" descr="DVD_face_022608.png"/>
              <p:cNvPicPr>
                <a:picLocks noChangeAspect="1"/>
              </p:cNvPicPr>
              <p:nvPr/>
            </p:nvPicPr>
            <p:blipFill>
              <a:blip r:embed="rId6"/>
              <a:srcRect/>
              <a:stretch>
                <a:fillRect/>
              </a:stretch>
            </p:blipFill>
            <p:spPr bwMode="auto">
              <a:xfrm>
                <a:off x="1345597" y="3329829"/>
                <a:ext cx="1963737" cy="2201863"/>
              </a:xfrm>
              <a:prstGeom prst="rect">
                <a:avLst/>
              </a:prstGeom>
              <a:noFill/>
              <a:ln w="9525">
                <a:noFill/>
                <a:miter lim="800000"/>
                <a:headEnd/>
                <a:tailEnd/>
              </a:ln>
            </p:spPr>
          </p:pic>
        </p:grpSp>
        <p:pic>
          <p:nvPicPr>
            <p:cNvPr id="11" name="Picture 2"/>
            <p:cNvPicPr>
              <a:picLocks noChangeAspect="1" noChangeArrowheads="1"/>
            </p:cNvPicPr>
            <p:nvPr/>
          </p:nvPicPr>
          <p:blipFill>
            <a:blip r:embed="rId7"/>
            <a:srcRect l="1808" t="1506" r="4755" b="2768"/>
            <a:stretch>
              <a:fillRect/>
            </a:stretch>
          </p:blipFill>
          <p:spPr bwMode="auto">
            <a:xfrm rot="588427">
              <a:off x="1915394" y="4146399"/>
              <a:ext cx="1440343" cy="2035064"/>
            </a:xfrm>
            <a:prstGeom prst="rect">
              <a:avLst/>
            </a:prstGeom>
            <a:noFill/>
            <a:ln w="9525">
              <a:noFill/>
              <a:miter lim="800000"/>
              <a:headEnd/>
              <a:tailEnd/>
            </a:ln>
            <a:effectLst>
              <a:outerShdw blurRad="114300" dist="88900" dir="2700000" algn="tl" rotWithShape="0">
                <a:prstClr val="black">
                  <a:alpha val="40000"/>
                </a:prstClr>
              </a:outerShdw>
            </a:effectLst>
          </p:spPr>
        </p:pic>
      </p:grpSp>
      <p:sp>
        <p:nvSpPr>
          <p:cNvPr id="19" name="Rectangle 18"/>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20" name="Rectangle 19"/>
          <p:cNvSpPr/>
          <p:nvPr/>
        </p:nvSpPr>
        <p:spPr bwMode="auto">
          <a:xfrm>
            <a:off x="4191000" y="2011681"/>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21" name="Rectangle 20"/>
          <p:cNvSpPr/>
          <p:nvPr/>
        </p:nvSpPr>
        <p:spPr bwMode="auto">
          <a:xfrm>
            <a:off x="4191000" y="3535681"/>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10" presetClass="entr" presetSubtype="0" fill="hold" nodeType="withEffect">
                                  <p:stCondLst>
                                    <p:cond delay="11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400" smtClean="0"/>
              <a:t>Subscription Computing: "Thin Man"</a:t>
            </a:r>
            <a:endParaRPr lang="en-US" sz="4400" dirty="0"/>
          </a:p>
        </p:txBody>
      </p:sp>
      <p:sp>
        <p:nvSpPr>
          <p:cNvPr id="8" name="Content Placeholder 7"/>
          <p:cNvSpPr>
            <a:spLocks noGrp="1"/>
          </p:cNvSpPr>
          <p:nvPr>
            <p:ph sz="quarter" idx="4294967295"/>
          </p:nvPr>
        </p:nvSpPr>
        <p:spPr>
          <a:xfrm>
            <a:off x="4343400" y="1420813"/>
            <a:ext cx="4419600" cy="2738437"/>
          </a:xfrm>
        </p:spPr>
        <p:txBody>
          <a:bodyPr vert="horz" wrap="square" lIns="0" tIns="0" rIns="0" bIns="0" rtlCol="0">
            <a:spAutoFit/>
          </a:bodyPr>
          <a:lstStyle/>
          <a:p>
            <a:pPr marL="0" indent="0">
              <a:buNone/>
            </a:pPr>
            <a:r>
              <a:rPr sz="2000">
                <a:solidFill>
                  <a:schemeClr val="tx2"/>
                </a:solidFill>
              </a:rPr>
              <a:t>Urban families avoiding iCafes who cannot afford a </a:t>
            </a:r>
            <a:r>
              <a:rPr sz="2000" smtClean="0">
                <a:solidFill>
                  <a:schemeClr val="tx2"/>
                </a:solidFill>
              </a:rPr>
              <a:t>PC</a:t>
            </a:r>
          </a:p>
          <a:p>
            <a:pPr marL="0" indent="0">
              <a:buNone/>
            </a:pPr>
            <a:endParaRPr sz="2000">
              <a:solidFill>
                <a:schemeClr val="tx2"/>
              </a:solidFill>
            </a:endParaRPr>
          </a:p>
          <a:p>
            <a:pPr marL="0" indent="0">
              <a:buNone/>
            </a:pPr>
            <a:r>
              <a:rPr sz="2000">
                <a:solidFill>
                  <a:schemeClr val="tx2"/>
                </a:solidFill>
              </a:rPr>
              <a:t>Terminal-based PC service sold by telcos and other </a:t>
            </a:r>
            <a:r>
              <a:rPr sz="2000" smtClean="0">
                <a:solidFill>
                  <a:schemeClr val="tx2"/>
                </a:solidFill>
              </a:rPr>
              <a:t>partners</a:t>
            </a:r>
          </a:p>
          <a:p>
            <a:pPr marL="0" indent="0">
              <a:buNone/>
            </a:pPr>
            <a:endParaRPr sz="2000">
              <a:solidFill>
                <a:schemeClr val="tx2"/>
              </a:solidFill>
            </a:endParaRPr>
          </a:p>
          <a:p>
            <a:pPr marL="0" indent="0">
              <a:buNone/>
            </a:pPr>
            <a:r>
              <a:rPr sz="2000">
                <a:solidFill>
                  <a:schemeClr val="tx2"/>
                </a:solidFill>
              </a:rPr>
              <a:t>Terminal-based home computing!; Channel development; pricing and licensing</a:t>
            </a:r>
          </a:p>
        </p:txBody>
      </p:sp>
      <p:pic>
        <p:nvPicPr>
          <p:cNvPr id="7" name="Picture 2"/>
          <p:cNvPicPr>
            <a:picLocks noChangeAspect="1" noChangeArrowheads="1"/>
          </p:cNvPicPr>
          <p:nvPr/>
        </p:nvPicPr>
        <p:blipFill>
          <a:blip r:embed="rId2" cstate="print"/>
          <a:srcRect/>
          <a:stretch>
            <a:fillRect/>
          </a:stretch>
        </p:blipFill>
        <p:spPr bwMode="auto">
          <a:xfrm>
            <a:off x="381000" y="1676400"/>
            <a:ext cx="3287731" cy="2183642"/>
          </a:xfrm>
          <a:prstGeom prst="roundRect">
            <a:avLst>
              <a:gd name="adj" fmla="val 8594"/>
            </a:avLst>
          </a:prstGeom>
          <a:solidFill>
            <a:srgbClr val="FFFFFF">
              <a:shade val="85000"/>
            </a:srgbClr>
          </a:solidFill>
          <a:ln w="63500">
            <a:solidFill>
              <a:schemeClr val="bg1">
                <a:alpha val="30000"/>
              </a:schemeClr>
            </a:solidFill>
          </a:ln>
          <a:effectLst/>
        </p:spPr>
      </p:pic>
      <p:pic>
        <p:nvPicPr>
          <p:cNvPr id="5" name="Picture 4"/>
          <p:cNvPicPr>
            <a:picLocks noChangeAspect="1" noChangeArrowheads="1"/>
          </p:cNvPicPr>
          <p:nvPr/>
        </p:nvPicPr>
        <p:blipFill>
          <a:blip r:embed="rId3" cstate="print"/>
          <a:srcRect l="11573"/>
          <a:stretch>
            <a:fillRect/>
          </a:stretch>
        </p:blipFill>
        <p:spPr bwMode="auto">
          <a:xfrm>
            <a:off x="730250" y="3581400"/>
            <a:ext cx="3145064" cy="2362200"/>
          </a:xfrm>
          <a:prstGeom prst="roundRect">
            <a:avLst>
              <a:gd name="adj" fmla="val 8594"/>
            </a:avLst>
          </a:prstGeom>
          <a:solidFill>
            <a:srgbClr val="FFFFFF">
              <a:shade val="85000"/>
            </a:srgbClr>
          </a:solidFill>
          <a:ln w="63500">
            <a:solidFill>
              <a:schemeClr val="bg1">
                <a:alpha val="30000"/>
              </a:schemeClr>
            </a:solidFill>
          </a:ln>
          <a:effectLst/>
        </p:spPr>
      </p:pic>
      <p:sp>
        <p:nvSpPr>
          <p:cNvPr id="12" name="Rectangle 11"/>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13" name="Rectangle 12"/>
          <p:cNvSpPr/>
          <p:nvPr/>
        </p:nvSpPr>
        <p:spPr bwMode="auto">
          <a:xfrm>
            <a:off x="4191000" y="22860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14" name="Rectangle 13"/>
          <p:cNvSpPr/>
          <p:nvPr/>
        </p:nvSpPr>
        <p:spPr bwMode="auto">
          <a:xfrm>
            <a:off x="4191000" y="3230881"/>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nodeType="withEffect">
                                  <p:stCondLst>
                                    <p:cond delay="8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Mobile Services: "Kirana"</a:t>
            </a:r>
            <a:endParaRPr lang="en-US" dirty="0"/>
          </a:p>
        </p:txBody>
      </p:sp>
      <p:sp>
        <p:nvSpPr>
          <p:cNvPr id="8" name="Content Placeholder 7"/>
          <p:cNvSpPr>
            <a:spLocks noGrp="1"/>
          </p:cNvSpPr>
          <p:nvPr>
            <p:ph sz="quarter" idx="4294967295"/>
          </p:nvPr>
        </p:nvSpPr>
        <p:spPr>
          <a:xfrm>
            <a:off x="4343400" y="1420813"/>
            <a:ext cx="4419600" cy="3293209"/>
          </a:xfrm>
        </p:spPr>
        <p:txBody>
          <a:bodyPr vert="horz" wrap="square" lIns="0" tIns="0" rIns="0" bIns="0" rtlCol="0">
            <a:spAutoFit/>
          </a:bodyPr>
          <a:lstStyle/>
          <a:p>
            <a:pPr marL="0" indent="0">
              <a:buNone/>
            </a:pPr>
            <a:r>
              <a:rPr sz="2000" smtClean="0">
                <a:solidFill>
                  <a:schemeClr val="tx2"/>
                </a:solidFill>
              </a:rPr>
              <a:t>People </a:t>
            </a:r>
            <a:r>
              <a:rPr sz="2000">
                <a:solidFill>
                  <a:schemeClr val="tx2"/>
                </a:solidFill>
              </a:rPr>
              <a:t>who use cell phones but not PCs (estimated to be billion</a:t>
            </a:r>
            <a:r>
              <a:rPr sz="2000" smtClean="0">
                <a:solidFill>
                  <a:schemeClr val="tx2"/>
                </a:solidFill>
              </a:rPr>
              <a:t>)</a:t>
            </a:r>
          </a:p>
          <a:p>
            <a:pPr marL="0" indent="0">
              <a:buNone/>
            </a:pPr>
            <a:endParaRPr sz="2000">
              <a:solidFill>
                <a:schemeClr val="tx2"/>
              </a:solidFill>
            </a:endParaRPr>
          </a:p>
          <a:p>
            <a:pPr marL="0" indent="0">
              <a:buNone/>
            </a:pPr>
            <a:r>
              <a:rPr sz="2000" smtClean="0">
                <a:solidFill>
                  <a:schemeClr val="tx2"/>
                </a:solidFill>
              </a:rPr>
              <a:t>Services </a:t>
            </a:r>
            <a:r>
              <a:rPr sz="2000">
                <a:solidFill>
                  <a:schemeClr val="tx2"/>
                </a:solidFill>
              </a:rPr>
              <a:t>platform (including </a:t>
            </a:r>
            <a:r>
              <a:rPr sz="2000" smtClean="0">
                <a:solidFill>
                  <a:schemeClr val="tx2"/>
                </a:solidFill>
              </a:rPr>
              <a:t/>
            </a:r>
            <a:br>
              <a:rPr sz="2000" smtClean="0">
                <a:solidFill>
                  <a:schemeClr val="tx2"/>
                </a:solidFill>
              </a:rPr>
            </a:br>
            <a:r>
              <a:rPr sz="2000" smtClean="0">
                <a:solidFill>
                  <a:schemeClr val="tx2"/>
                </a:solidFill>
              </a:rPr>
              <a:t>advertising </a:t>
            </a:r>
            <a:r>
              <a:rPr sz="2000">
                <a:solidFill>
                  <a:schemeClr val="tx2"/>
                </a:solidFill>
              </a:rPr>
              <a:t>and Live) anchored around mobile payments system involving </a:t>
            </a:r>
            <a:r>
              <a:rPr sz="2000" smtClean="0">
                <a:solidFill>
                  <a:schemeClr val="tx2"/>
                </a:solidFill>
              </a:rPr>
              <a:t/>
            </a:r>
            <a:br>
              <a:rPr sz="2000" smtClean="0">
                <a:solidFill>
                  <a:schemeClr val="tx2"/>
                </a:solidFill>
              </a:rPr>
            </a:br>
            <a:r>
              <a:rPr sz="2000" smtClean="0">
                <a:solidFill>
                  <a:schemeClr val="tx2"/>
                </a:solidFill>
              </a:rPr>
              <a:t>pre-paid </a:t>
            </a:r>
            <a:r>
              <a:rPr sz="2000">
                <a:solidFill>
                  <a:schemeClr val="tx2"/>
                </a:solidFill>
              </a:rPr>
              <a:t>cards and POS kiosks in Africa and India</a:t>
            </a:r>
          </a:p>
          <a:p>
            <a:pPr marL="0" indent="0">
              <a:buNone/>
            </a:pPr>
            <a:endParaRPr sz="2000" smtClean="0">
              <a:solidFill>
                <a:schemeClr val="tx2"/>
              </a:solidFill>
            </a:endParaRPr>
          </a:p>
          <a:p>
            <a:pPr marL="0" indent="0">
              <a:buNone/>
            </a:pPr>
            <a:r>
              <a:rPr sz="2000" smtClean="0">
                <a:solidFill>
                  <a:schemeClr val="tx2"/>
                </a:solidFill>
              </a:rPr>
              <a:t>Channel </a:t>
            </a:r>
            <a:r>
              <a:rPr sz="2000">
                <a:solidFill>
                  <a:schemeClr val="tx2"/>
                </a:solidFill>
              </a:rPr>
              <a:t>development, scale, </a:t>
            </a:r>
            <a:r>
              <a:rPr sz="2000" smtClean="0">
                <a:solidFill>
                  <a:schemeClr val="tx2"/>
                </a:solidFill>
              </a:rPr>
              <a:t/>
            </a:r>
            <a:br>
              <a:rPr sz="2000" smtClean="0">
                <a:solidFill>
                  <a:schemeClr val="tx2"/>
                </a:solidFill>
              </a:rPr>
            </a:br>
            <a:r>
              <a:rPr sz="2000" smtClean="0">
                <a:solidFill>
                  <a:schemeClr val="tx2"/>
                </a:solidFill>
              </a:rPr>
              <a:t>value </a:t>
            </a:r>
            <a:r>
              <a:rPr sz="2000">
                <a:solidFill>
                  <a:schemeClr val="tx2"/>
                </a:solidFill>
              </a:rPr>
              <a:t>proposition</a:t>
            </a:r>
          </a:p>
        </p:txBody>
      </p:sp>
      <p:sp>
        <p:nvSpPr>
          <p:cNvPr id="11" name="Rectangle 10"/>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12" name="Rectangle 11"/>
          <p:cNvSpPr/>
          <p:nvPr/>
        </p:nvSpPr>
        <p:spPr bwMode="auto">
          <a:xfrm>
            <a:off x="4191000" y="22860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13" name="Rectangle 12"/>
          <p:cNvSpPr/>
          <p:nvPr/>
        </p:nvSpPr>
        <p:spPr bwMode="auto">
          <a:xfrm>
            <a:off x="4191000" y="4069081"/>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pic>
        <p:nvPicPr>
          <p:cNvPr id="10" name="Picture 1"/>
          <p:cNvPicPr>
            <a:picLocks noChangeAspect="1" noChangeArrowheads="1"/>
          </p:cNvPicPr>
          <p:nvPr/>
        </p:nvPicPr>
        <p:blipFill>
          <a:blip r:embed="rId2" cstate="print"/>
          <a:srcRect/>
          <a:stretch>
            <a:fillRect/>
          </a:stretch>
        </p:blipFill>
        <p:spPr bwMode="auto">
          <a:xfrm>
            <a:off x="381000" y="1524000"/>
            <a:ext cx="3091344" cy="1949450"/>
          </a:xfrm>
          <a:prstGeom prst="roundRect">
            <a:avLst/>
          </a:prstGeom>
          <a:noFill/>
          <a:ln w="57150">
            <a:solidFill>
              <a:srgbClr val="0E6D07"/>
            </a:solidFill>
            <a:miter lim="800000"/>
            <a:headEnd/>
            <a:tailEnd/>
          </a:ln>
        </p:spPr>
      </p:pic>
      <p:pic>
        <p:nvPicPr>
          <p:cNvPr id="1026" name="Picture 2" descr="C:\Users\Jamesu\Desktop\2007 India - Delhi - Oxigen Receipt.JPG"/>
          <p:cNvPicPr>
            <a:picLocks noChangeAspect="1" noChangeArrowheads="1"/>
          </p:cNvPicPr>
          <p:nvPr/>
        </p:nvPicPr>
        <p:blipFill>
          <a:blip r:embed="rId3"/>
          <a:srcRect/>
          <a:stretch>
            <a:fillRect/>
          </a:stretch>
        </p:blipFill>
        <p:spPr bwMode="auto">
          <a:xfrm>
            <a:off x="1676400" y="3200400"/>
            <a:ext cx="1772652" cy="3157537"/>
          </a:xfrm>
          <a:prstGeom prst="roundRect">
            <a:avLst/>
          </a:prstGeom>
          <a:noFill/>
          <a:ln w="57150">
            <a:solidFill>
              <a:srgbClr val="0E6D07"/>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par>
                          <p:cTn id="31" fill="hold">
                            <p:stCondLst>
                              <p:cond delay="3200"/>
                            </p:stCondLst>
                            <p:childTnLst>
                              <p:par>
                                <p:cTn id="32" presetID="10"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Education: "Milpa"</a:t>
            </a:r>
            <a:endParaRPr lang="en-US" dirty="0"/>
          </a:p>
        </p:txBody>
      </p:sp>
      <p:sp>
        <p:nvSpPr>
          <p:cNvPr id="8" name="Content Placeholder 7"/>
          <p:cNvSpPr>
            <a:spLocks noGrp="1"/>
          </p:cNvSpPr>
          <p:nvPr>
            <p:ph sz="quarter" idx="4294967295"/>
          </p:nvPr>
        </p:nvSpPr>
        <p:spPr>
          <a:xfrm>
            <a:off x="4343400" y="1420813"/>
            <a:ext cx="4419600" cy="3570287"/>
          </a:xfrm>
        </p:spPr>
        <p:txBody>
          <a:bodyPr vert="horz" wrap="square" lIns="0" tIns="0" rIns="0" bIns="0" rtlCol="0">
            <a:spAutoFit/>
          </a:bodyPr>
          <a:lstStyle/>
          <a:p>
            <a:pPr marL="0" indent="0">
              <a:buClr>
                <a:schemeClr val="tx2"/>
              </a:buClr>
              <a:buNone/>
            </a:pPr>
            <a:r>
              <a:rPr altLang="zh-TW" sz="2000" smtClean="0">
                <a:solidFill>
                  <a:schemeClr val="tx2"/>
                </a:solidFill>
                <a:sym typeface="Wingdings" pitchFamily="2" charset="2"/>
              </a:rPr>
              <a:t>People </a:t>
            </a:r>
            <a:r>
              <a:rPr altLang="zh-TW" sz="2000">
                <a:solidFill>
                  <a:schemeClr val="tx2"/>
                </a:solidFill>
                <a:sym typeface="Wingdings" pitchFamily="2" charset="2"/>
              </a:rPr>
              <a:t>trying to get ahead by passing certification </a:t>
            </a:r>
            <a:r>
              <a:rPr altLang="zh-TW" sz="2000" smtClean="0">
                <a:solidFill>
                  <a:schemeClr val="tx2"/>
                </a:solidFill>
                <a:sym typeface="Wingdings" pitchFamily="2" charset="2"/>
              </a:rPr>
              <a:t>exams</a:t>
            </a:r>
          </a:p>
          <a:p>
            <a:pPr marL="0" indent="0">
              <a:buClr>
                <a:schemeClr val="tx2"/>
              </a:buClr>
              <a:buNone/>
            </a:pPr>
            <a:endParaRPr altLang="zh-TW" sz="2000">
              <a:solidFill>
                <a:schemeClr val="tx2"/>
              </a:solidFill>
              <a:sym typeface="Wingdings" pitchFamily="2" charset="2"/>
            </a:endParaRPr>
          </a:p>
          <a:p>
            <a:pPr marL="0" indent="0">
              <a:buClr>
                <a:schemeClr val="tx2"/>
              </a:buClr>
              <a:buNone/>
            </a:pPr>
            <a:r>
              <a:rPr altLang="zh-TW" sz="2000" smtClean="0">
                <a:solidFill>
                  <a:schemeClr val="tx2"/>
                </a:solidFill>
                <a:sym typeface="Wingdings" pitchFamily="2" charset="2"/>
              </a:rPr>
              <a:t>Locally </a:t>
            </a:r>
            <a:r>
              <a:rPr altLang="zh-TW" sz="2000">
                <a:solidFill>
                  <a:schemeClr val="tx2"/>
                </a:solidFill>
                <a:sym typeface="Wingdings" pitchFamily="2" charset="2"/>
              </a:rPr>
              <a:t>relevant training content targeting skills acquisition delivered in a "Complete" education system involving rich client + web services design + new device, assuming occasional or no Internet </a:t>
            </a:r>
            <a:r>
              <a:rPr altLang="zh-TW" sz="2000" smtClean="0">
                <a:solidFill>
                  <a:schemeClr val="tx2"/>
                </a:solidFill>
                <a:sym typeface="Wingdings" pitchFamily="2" charset="2"/>
              </a:rPr>
              <a:t>connection</a:t>
            </a:r>
          </a:p>
          <a:p>
            <a:pPr marL="0" indent="0">
              <a:buClr>
                <a:schemeClr val="tx2"/>
              </a:buClr>
              <a:buNone/>
            </a:pPr>
            <a:endParaRPr altLang="zh-TW" sz="2000">
              <a:solidFill>
                <a:schemeClr val="tx2"/>
              </a:solidFill>
              <a:sym typeface="Wingdings" pitchFamily="2" charset="2"/>
            </a:endParaRPr>
          </a:p>
          <a:p>
            <a:pPr marL="0" indent="0">
              <a:buClr>
                <a:schemeClr val="tx2"/>
              </a:buClr>
              <a:buNone/>
            </a:pPr>
            <a:r>
              <a:rPr altLang="zh-TW" sz="2000" smtClean="0">
                <a:solidFill>
                  <a:schemeClr val="tx2"/>
                </a:solidFill>
                <a:sym typeface="Wingdings" pitchFamily="2" charset="2"/>
              </a:rPr>
              <a:t>Content </a:t>
            </a:r>
            <a:r>
              <a:rPr altLang="zh-TW" sz="2000">
                <a:solidFill>
                  <a:schemeClr val="tx2"/>
                </a:solidFill>
                <a:sym typeface="Wingdings" pitchFamily="2" charset="2"/>
              </a:rPr>
              <a:t>ecosystem, new channel, </a:t>
            </a:r>
            <a:r>
              <a:rPr altLang="zh-TW" sz="2000" smtClean="0">
                <a:solidFill>
                  <a:schemeClr val="tx2"/>
                </a:solidFill>
                <a:sym typeface="Wingdings" pitchFamily="2" charset="2"/>
              </a:rPr>
              <a:t>value </a:t>
            </a:r>
            <a:r>
              <a:rPr altLang="zh-TW" sz="2000">
                <a:solidFill>
                  <a:schemeClr val="tx2"/>
                </a:solidFill>
                <a:sym typeface="Wingdings" pitchFamily="2" charset="2"/>
              </a:rPr>
              <a:t>proposition, new device</a:t>
            </a:r>
          </a:p>
        </p:txBody>
      </p:sp>
      <p:pic>
        <p:nvPicPr>
          <p:cNvPr id="6" name="Picture 2"/>
          <p:cNvPicPr>
            <a:picLocks noChangeAspect="1" noChangeArrowheads="1"/>
          </p:cNvPicPr>
          <p:nvPr/>
        </p:nvPicPr>
        <p:blipFill>
          <a:blip r:embed="rId3"/>
          <a:srcRect l="421" b="833"/>
          <a:stretch>
            <a:fillRect/>
          </a:stretch>
        </p:blipFill>
        <p:spPr bwMode="auto">
          <a:xfrm>
            <a:off x="381000" y="1143000"/>
            <a:ext cx="2045730" cy="2057399"/>
          </a:xfrm>
          <a:prstGeom prst="roundRect">
            <a:avLst>
              <a:gd name="adj" fmla="val 8594"/>
            </a:avLst>
          </a:prstGeom>
          <a:solidFill>
            <a:srgbClr val="FFFFFF">
              <a:shade val="85000"/>
            </a:srgbClr>
          </a:solidFill>
          <a:ln w="63500">
            <a:solidFill>
              <a:schemeClr val="bg1">
                <a:alpha val="30000"/>
              </a:schemeClr>
            </a:solidFill>
          </a:ln>
          <a:effectLst/>
        </p:spPr>
      </p:pic>
      <p:pic>
        <p:nvPicPr>
          <p:cNvPr id="7" name="Picture 4"/>
          <p:cNvPicPr>
            <a:picLocks noChangeAspect="1" noChangeArrowheads="1"/>
          </p:cNvPicPr>
          <p:nvPr/>
        </p:nvPicPr>
        <p:blipFill>
          <a:blip r:embed="rId4" cstate="print"/>
          <a:srcRect t="806"/>
          <a:stretch>
            <a:fillRect/>
          </a:stretch>
        </p:blipFill>
        <p:spPr bwMode="auto">
          <a:xfrm>
            <a:off x="1752600" y="2355850"/>
            <a:ext cx="2106353" cy="2046946"/>
          </a:xfrm>
          <a:prstGeom prst="roundRect">
            <a:avLst>
              <a:gd name="adj" fmla="val 8594"/>
            </a:avLst>
          </a:prstGeom>
          <a:solidFill>
            <a:srgbClr val="FFFFFF">
              <a:shade val="85000"/>
            </a:srgbClr>
          </a:solidFill>
          <a:ln w="63500">
            <a:solidFill>
              <a:schemeClr val="bg1">
                <a:alpha val="30000"/>
              </a:schemeClr>
            </a:solidFill>
          </a:ln>
          <a:effectLst/>
        </p:spPr>
      </p:pic>
      <p:pic>
        <p:nvPicPr>
          <p:cNvPr id="10" name="Picture 9" descr="cid:image007.png@01C827B7.552EAD80"/>
          <p:cNvPicPr>
            <a:picLocks noChangeAspect="1"/>
          </p:cNvPicPr>
          <p:nvPr/>
        </p:nvPicPr>
        <p:blipFill>
          <a:blip r:embed="rId5" r:link="rId6"/>
          <a:srcRect l="1666" t="1666" b="1711"/>
          <a:stretch>
            <a:fillRect/>
          </a:stretch>
        </p:blipFill>
        <p:spPr bwMode="auto">
          <a:xfrm>
            <a:off x="381000" y="3810000"/>
            <a:ext cx="2248192" cy="1657350"/>
          </a:xfrm>
          <a:prstGeom prst="roundRect">
            <a:avLst>
              <a:gd name="adj" fmla="val 8594"/>
            </a:avLst>
          </a:prstGeom>
          <a:solidFill>
            <a:srgbClr val="FFFFFF">
              <a:shade val="85000"/>
            </a:srgbClr>
          </a:solidFill>
          <a:ln w="63500">
            <a:solidFill>
              <a:schemeClr val="bg1">
                <a:alpha val="30000"/>
              </a:schemeClr>
            </a:solidFill>
          </a:ln>
          <a:effectLst/>
        </p:spPr>
      </p:pic>
      <p:pic>
        <p:nvPicPr>
          <p:cNvPr id="9" name="Picture 3"/>
          <p:cNvPicPr>
            <a:picLocks noChangeAspect="1" noChangeArrowheads="1"/>
          </p:cNvPicPr>
          <p:nvPr/>
        </p:nvPicPr>
        <p:blipFill>
          <a:blip r:embed="rId7"/>
          <a:stretch>
            <a:fillRect/>
          </a:stretch>
        </p:blipFill>
        <p:spPr bwMode="auto">
          <a:xfrm>
            <a:off x="1600200" y="4532313"/>
            <a:ext cx="2496891" cy="2097087"/>
          </a:xfrm>
          <a:prstGeom prst="rect">
            <a:avLst/>
          </a:prstGeom>
          <a:noFill/>
          <a:ln>
            <a:noFill/>
          </a:ln>
        </p:spPr>
      </p:pic>
      <p:sp>
        <p:nvSpPr>
          <p:cNvPr id="16" name="Rectangle 15"/>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17" name="Rectangle 16"/>
          <p:cNvSpPr/>
          <p:nvPr/>
        </p:nvSpPr>
        <p:spPr bwMode="auto">
          <a:xfrm>
            <a:off x="4191000" y="22860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18" name="Rectangle 17"/>
          <p:cNvSpPr/>
          <p:nvPr/>
        </p:nvSpPr>
        <p:spPr bwMode="auto">
          <a:xfrm>
            <a:off x="4191000" y="43434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10" presetClass="entr" presetSubtype="0" fill="hold"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10" presetClass="entr" presetSubtype="0" fill="hold" nodeType="withEffect">
                                  <p:stCondLst>
                                    <p:cond delay="11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par>
                                <p:cTn id="37" presetID="10" presetClass="entr" presetSubtype="0" fill="hold" nodeType="withEffect">
                                  <p:stCondLst>
                                    <p:cond delay="16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We Are Learning …</a:t>
            </a:r>
            <a:endParaRPr lang="en-US" dirty="0"/>
          </a:p>
        </p:txBody>
      </p:sp>
      <p:sp>
        <p:nvSpPr>
          <p:cNvPr id="6" name="Content Placeholder 5"/>
          <p:cNvSpPr>
            <a:spLocks noGrp="1"/>
          </p:cNvSpPr>
          <p:nvPr>
            <p:ph sz="half" idx="2"/>
          </p:nvPr>
        </p:nvSpPr>
        <p:spPr>
          <a:xfrm>
            <a:off x="4343400" y="1411553"/>
            <a:ext cx="4419600" cy="4955203"/>
          </a:xfrm>
        </p:spPr>
        <p:txBody>
          <a:bodyPr vert="horz" lIns="0" tIns="0" rIns="0" bIns="0" rtlCol="0">
            <a:spAutoFit/>
          </a:bodyPr>
          <a:lstStyle/>
          <a:p>
            <a:pPr marL="296321" indent="-296321"/>
            <a:r>
              <a:rPr sz="2300" smtClean="0"/>
              <a:t>Holes exist in Microsoft's existing business models</a:t>
            </a:r>
            <a:endParaRPr sz="2300" smtClean="0"/>
          </a:p>
          <a:p>
            <a:pPr marL="296321" indent="-296321"/>
            <a:r>
              <a:rPr sz="2300" smtClean="0"/>
              <a:t>Segmetnation matters, even in this space</a:t>
            </a:r>
          </a:p>
          <a:p>
            <a:pPr marL="296321" indent="-296321"/>
            <a:r>
              <a:rPr sz="2300" smtClean="0"/>
              <a:t>MOP w</a:t>
            </a:r>
            <a:r>
              <a:rPr sz="2300" smtClean="0"/>
              <a:t>illing </a:t>
            </a:r>
            <a:r>
              <a:rPr sz="2300" smtClean="0"/>
              <a:t>to "go high" when they see good, better, best</a:t>
            </a:r>
          </a:p>
          <a:p>
            <a:pPr marL="296321" indent="-296321"/>
            <a:r>
              <a:rPr sz="2300" smtClean="0"/>
              <a:t>Willing to pay (a little) for genuine software</a:t>
            </a:r>
          </a:p>
          <a:p>
            <a:pPr marL="296321" indent="-296321"/>
            <a:r>
              <a:rPr sz="2300" smtClean="0"/>
              <a:t>Few big retail channels</a:t>
            </a:r>
          </a:p>
          <a:p>
            <a:pPr marL="296321" indent="-296321"/>
            <a:r>
              <a:rPr sz="2300" smtClean="0"/>
              <a:t>Limited credit, small purchases</a:t>
            </a:r>
          </a:p>
          <a:p>
            <a:pPr marL="296321" indent="-296321"/>
            <a:r>
              <a:rPr sz="2300" smtClean="0"/>
              <a:t>No digital marketing yet: word of mouth, newspaper, billboard and in-store advertising </a:t>
            </a:r>
          </a:p>
          <a:p>
            <a:pPr marL="296321" indent="-296321"/>
            <a:r>
              <a:rPr sz="2300" smtClean="0"/>
              <a:t>Limited awareness of Microsoft</a:t>
            </a:r>
            <a:endParaRPr sz="2300" dirty="0"/>
          </a:p>
        </p:txBody>
      </p:sp>
      <p:pic>
        <p:nvPicPr>
          <p:cNvPr id="8" name="Picture 6" descr="C:\Users\JackieCa.REDMOND\Pictures\Work Photos\Morocco\Digital Solidarity\024  Digital Solidarity.jpg"/>
          <p:cNvPicPr>
            <a:picLocks noChangeAspect="1" noChangeArrowheads="1"/>
          </p:cNvPicPr>
          <p:nvPr/>
        </p:nvPicPr>
        <p:blipFill>
          <a:blip r:embed="rId2"/>
          <a:stretch>
            <a:fillRect/>
          </a:stretch>
        </p:blipFill>
        <p:spPr bwMode="auto">
          <a:xfrm>
            <a:off x="818423" y="4038600"/>
            <a:ext cx="2960909" cy="1969827"/>
          </a:xfrm>
          <a:prstGeom prst="roundRect">
            <a:avLst>
              <a:gd name="adj" fmla="val 8594"/>
            </a:avLst>
          </a:prstGeom>
          <a:solidFill>
            <a:srgbClr val="FFFFFF">
              <a:shade val="85000"/>
            </a:srgbClr>
          </a:solidFill>
          <a:ln w="63500">
            <a:solidFill>
              <a:schemeClr val="bg1">
                <a:alpha val="30000"/>
              </a:schemeClr>
            </a:solidFill>
          </a:ln>
          <a:effectLst/>
        </p:spPr>
      </p:pic>
      <p:pic>
        <p:nvPicPr>
          <p:cNvPr id="7" name="Picture 6" descr="afrikaschool2.png"/>
          <p:cNvPicPr>
            <a:picLocks noChangeAspect="1"/>
          </p:cNvPicPr>
          <p:nvPr/>
        </p:nvPicPr>
        <p:blipFill>
          <a:blip r:embed="rId3"/>
          <a:srcRect l="533" t="1490" r="1188" b="1490"/>
          <a:stretch>
            <a:fillRect/>
          </a:stretch>
        </p:blipFill>
        <p:spPr>
          <a:xfrm>
            <a:off x="381000" y="1524000"/>
            <a:ext cx="2857500" cy="2152650"/>
          </a:xfrm>
          <a:prstGeom prst="roundRect">
            <a:avLst>
              <a:gd name="adj" fmla="val 8594"/>
            </a:avLst>
          </a:prstGeom>
          <a:solidFill>
            <a:srgbClr val="FFFFFF">
              <a:shade val="85000"/>
            </a:srgbClr>
          </a:solidFill>
          <a:ln w="63500">
            <a:solidFill>
              <a:schemeClr val="bg1">
                <a:alpha val="30000"/>
              </a:schemeClr>
            </a:solidFill>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UPG in FY09</a:t>
            </a:r>
            <a:endParaRPr lang="en-US" dirty="0"/>
          </a:p>
        </p:txBody>
      </p:sp>
      <p:sp>
        <p:nvSpPr>
          <p:cNvPr id="6" name="Content Placeholder 5"/>
          <p:cNvSpPr>
            <a:spLocks noGrp="1"/>
          </p:cNvSpPr>
          <p:nvPr>
            <p:ph sz="half" idx="2"/>
          </p:nvPr>
        </p:nvSpPr>
        <p:spPr>
          <a:xfrm>
            <a:off x="4343400" y="1411553"/>
            <a:ext cx="4419600" cy="3468642"/>
          </a:xfrm>
        </p:spPr>
        <p:txBody>
          <a:bodyPr vert="horz" lIns="0" tIns="0" rIns="0" bIns="0" rtlCol="0">
            <a:spAutoFit/>
          </a:bodyPr>
          <a:lstStyle/>
          <a:p>
            <a:pPr marL="296321" indent="-296321"/>
            <a:r>
              <a:rPr sz="2300" smtClean="0"/>
              <a:t>More digital storytelling targeting elites</a:t>
            </a:r>
          </a:p>
          <a:p>
            <a:pPr marL="296321" indent="-296321"/>
            <a:r>
              <a:rPr sz="2300" dirty="0" smtClean="0"/>
              <a:t>More shared campaigns </a:t>
            </a:r>
            <a:r>
              <a:rPr sz="2300" smtClean="0"/>
              <a:t>with </a:t>
            </a:r>
            <a:r>
              <a:rPr sz="2300" smtClean="0"/>
              <a:t>partners</a:t>
            </a:r>
            <a:endParaRPr sz="2300" dirty="0" smtClean="0"/>
          </a:p>
          <a:p>
            <a:pPr marL="296321" indent="-296321"/>
            <a:r>
              <a:rPr sz="2300" smtClean="0"/>
              <a:t>Formal MOP/BOP consumer model with tracker</a:t>
            </a:r>
          </a:p>
          <a:p>
            <a:pPr marL="296321" indent="-296321"/>
            <a:r>
              <a:rPr sz="2300" smtClean="0"/>
              <a:t>Ongoing execution of pilots </a:t>
            </a:r>
            <a:br>
              <a:rPr sz="2300" smtClean="0"/>
            </a:br>
            <a:r>
              <a:rPr sz="2300" smtClean="0"/>
              <a:t>and incubations</a:t>
            </a:r>
          </a:p>
          <a:p>
            <a:pPr marL="296321" indent="-296321"/>
            <a:r>
              <a:rPr sz="2300" smtClean="0"/>
              <a:t>Development of an online community</a:t>
            </a:r>
            <a:endParaRPr sz="2300" dirty="0"/>
          </a:p>
        </p:txBody>
      </p:sp>
      <p:pic>
        <p:nvPicPr>
          <p:cNvPr id="5" name="Picture 2" descr="C:\Users\Jamesu\AppData\Local\Microsoft\Windows\Temporary Internet Files\Content.Outlook\7WB4I5HG\UP_Home_v8 (2).jpg"/>
          <p:cNvPicPr>
            <a:picLocks noChangeAspect="1" noChangeArrowheads="1"/>
          </p:cNvPicPr>
          <p:nvPr/>
        </p:nvPicPr>
        <p:blipFill>
          <a:blip r:embed="rId2"/>
          <a:stretch>
            <a:fillRect/>
          </a:stretch>
        </p:blipFill>
        <p:spPr bwMode="auto">
          <a:xfrm>
            <a:off x="381000" y="1420814"/>
            <a:ext cx="3164047" cy="2267568"/>
          </a:xfrm>
          <a:prstGeom prst="roundRect">
            <a:avLst>
              <a:gd name="adj" fmla="val 8594"/>
            </a:avLst>
          </a:prstGeom>
          <a:solidFill>
            <a:srgbClr val="FFFFFF">
              <a:shade val="85000"/>
            </a:srgbClr>
          </a:solidFill>
          <a:ln w="63500">
            <a:solidFill>
              <a:schemeClr val="bg1">
                <a:alpha val="30000"/>
              </a:schemeClr>
            </a:solidFill>
          </a:ln>
          <a:effectLst/>
        </p:spPr>
      </p:pic>
      <p:pic>
        <p:nvPicPr>
          <p:cNvPr id="8" name="Picture 4" descr="C:\Users\JackieCa.REDMOND\Pictures\Work Photos\Morocco\INSAF\73  INSAF.jpg"/>
          <p:cNvPicPr>
            <a:picLocks noChangeAspect="1" noChangeArrowheads="1"/>
          </p:cNvPicPr>
          <p:nvPr/>
        </p:nvPicPr>
        <p:blipFill>
          <a:blip r:embed="rId3"/>
          <a:stretch>
            <a:fillRect/>
          </a:stretch>
        </p:blipFill>
        <p:spPr bwMode="auto">
          <a:xfrm>
            <a:off x="730251" y="4114801"/>
            <a:ext cx="3207082" cy="2133600"/>
          </a:xfrm>
          <a:prstGeom prst="roundRect">
            <a:avLst>
              <a:gd name="adj" fmla="val 8594"/>
            </a:avLst>
          </a:prstGeom>
          <a:solidFill>
            <a:srgbClr val="FFFFFF">
              <a:shade val="85000"/>
            </a:srgbClr>
          </a:solidFill>
          <a:ln w="63500">
            <a:solidFill>
              <a:schemeClr val="bg1">
                <a:alpha val="30000"/>
              </a:schemeClr>
            </a:solidFill>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Get Involved</a:t>
            </a:r>
            <a:endParaRPr lang="en-US" dirty="0"/>
          </a:p>
        </p:txBody>
      </p:sp>
      <p:sp>
        <p:nvSpPr>
          <p:cNvPr id="6" name="Content Placeholder 5"/>
          <p:cNvSpPr>
            <a:spLocks noGrp="1"/>
          </p:cNvSpPr>
          <p:nvPr>
            <p:ph sz="half" idx="2"/>
          </p:nvPr>
        </p:nvSpPr>
        <p:spPr>
          <a:xfrm>
            <a:off x="4343400" y="1411553"/>
            <a:ext cx="4419600" cy="1875898"/>
          </a:xfrm>
        </p:spPr>
        <p:txBody>
          <a:bodyPr vert="horz" lIns="0" tIns="0" rIns="0" bIns="0" rtlCol="0">
            <a:spAutoFit/>
          </a:bodyPr>
          <a:lstStyle/>
          <a:p>
            <a:pPr marL="296321" indent="-296321"/>
            <a:r>
              <a:rPr sz="2300" smtClean="0"/>
              <a:t>Visit the UPG </a:t>
            </a:r>
            <a:r>
              <a:rPr sz="2300" smtClean="0"/>
              <a:t>site</a:t>
            </a:r>
            <a:endParaRPr sz="2300" smtClean="0"/>
          </a:p>
          <a:p>
            <a:pPr marL="296321" indent="-296321"/>
            <a:r>
              <a:rPr sz="2300" smtClean="0"/>
              <a:t>Leverage </a:t>
            </a:r>
            <a:r>
              <a:rPr sz="2300" dirty="0" smtClean="0"/>
              <a:t>our research</a:t>
            </a:r>
          </a:p>
          <a:p>
            <a:pPr marL="296321" indent="-296321"/>
            <a:r>
              <a:rPr sz="2300" smtClean="0"/>
              <a:t>Play with our technology</a:t>
            </a:r>
          </a:p>
          <a:p>
            <a:pPr marL="296321" indent="-296321"/>
            <a:r>
              <a:rPr sz="2300" smtClean="0"/>
              <a:t>Join our team</a:t>
            </a:r>
          </a:p>
          <a:p>
            <a:pPr marL="296321" indent="-296321"/>
            <a:r>
              <a:rPr sz="2300" dirty="0" smtClean="0"/>
              <a:t>E</a:t>
            </a:r>
            <a:r>
              <a:rPr sz="2300" smtClean="0"/>
              <a:t>mail: </a:t>
            </a:r>
            <a:r>
              <a:rPr sz="2300" smtClean="0"/>
              <a:t>jamesu@microsoft.com</a:t>
            </a:r>
            <a:endParaRPr sz="2300" dirty="0"/>
          </a:p>
        </p:txBody>
      </p:sp>
      <p:pic>
        <p:nvPicPr>
          <p:cNvPr id="5" name="Picture 5" descr="C:\Users\JackieCa.REDMOND\Pictures\Work Photos\Morocco\Images of Morocco\059Images of Morocco.jpg"/>
          <p:cNvPicPr>
            <a:picLocks noChangeAspect="1" noChangeArrowheads="1"/>
          </p:cNvPicPr>
          <p:nvPr/>
        </p:nvPicPr>
        <p:blipFill>
          <a:blip r:embed="rId3"/>
          <a:srcRect l="12146" r="11443"/>
          <a:stretch>
            <a:fillRect/>
          </a:stretch>
        </p:blipFill>
        <p:spPr bwMode="auto">
          <a:xfrm>
            <a:off x="381000" y="1905000"/>
            <a:ext cx="3155950" cy="2742001"/>
          </a:xfrm>
          <a:prstGeom prst="roundRect">
            <a:avLst>
              <a:gd name="adj" fmla="val 8594"/>
            </a:avLst>
          </a:prstGeom>
          <a:solidFill>
            <a:srgbClr val="FFFFFF">
              <a:shade val="85000"/>
            </a:srgbClr>
          </a:solidFill>
          <a:ln w="63500">
            <a:solidFill>
              <a:schemeClr val="bg1">
                <a:alpha val="30000"/>
              </a:schemeClr>
            </a:solidFill>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a:blip r:embed="rId3"/>
          <a:srcRect/>
          <a:stretch>
            <a:fillRect/>
          </a:stretch>
        </p:blipFill>
        <p:spPr bwMode="black">
          <a:xfrm>
            <a:off x="1602053" y="2787386"/>
            <a:ext cx="5939896" cy="1283229"/>
          </a:xfrm>
          <a:prstGeom prst="rect">
            <a:avLst/>
          </a:prstGeom>
          <a:noFill/>
          <a:effectLst>
            <a:outerShdw blurRad="50800" dist="38100" dir="2700000" algn="tl" rotWithShape="0">
              <a:prstClr val="black">
                <a:alpha val="40000"/>
              </a:prstClr>
            </a:outerShdw>
          </a:effectLst>
        </p:spPr>
      </p:pic>
      <p:sp>
        <p:nvSpPr>
          <p:cNvPr id="5" name="Text Box 3"/>
          <p:cNvSpPr txBox="1">
            <a:spLocks noChangeArrowheads="1"/>
          </p:cNvSpPr>
          <p:nvPr/>
        </p:nvSpPr>
        <p:spPr bwMode="blackWhite">
          <a:xfrm>
            <a:off x="381000" y="6083573"/>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latin typeface="Segoe" pitchFamily="34" charset="0"/>
                <a:cs typeface="Arial" charset="0"/>
              </a:rPr>
              <a:t>© </a:t>
            </a:r>
            <a:r>
              <a:rPr lang="en-US" sz="700" dirty="0" smtClean="0">
                <a:latin typeface="Segoe" pitchFamily="34" charset="0"/>
                <a:cs typeface="Arial" charset="0"/>
              </a:rPr>
              <a:t>2008 Microsoft </a:t>
            </a:r>
            <a:r>
              <a:rPr lang="en-US" sz="700" dirty="0">
                <a:latin typeface="Segoe"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latin typeface="Segoe"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latin typeface="Segoe" pitchFamily="34" charset="0"/>
                <a:cs typeface="Arial" charset="0"/>
              </a:rPr>
            </a:br>
            <a:r>
              <a:rPr lang="en-US" sz="700" dirty="0">
                <a:latin typeface="Segoe" pitchFamily="34" charset="0"/>
                <a:cs typeface="Arial" charset="0"/>
              </a:rPr>
              <a:t>MICROSOFT 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erver2\FTP_root\clients\White_Whale\7-00265_Marketing_Symposium_03-25\PPT\Working_Raquel\Art\crowd_asian_7625729_small.png"/>
          <p:cNvPicPr>
            <a:picLocks noChangeAspect="1" noChangeArrowheads="1"/>
          </p:cNvPicPr>
          <p:nvPr/>
        </p:nvPicPr>
        <p:blipFill>
          <a:blip r:embed="rId3"/>
          <a:srcRect r="3257"/>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2\FTP_root\clients\White_Whale\7-00265_Marketing_Symposium_03-25\PPT\Working_Raquel\Art\crowd_easterneuropean.png"/>
          <p:cNvPicPr>
            <a:picLocks noChangeAspect="1" noChangeArrowheads="1"/>
          </p:cNvPicPr>
          <p:nvPr/>
        </p:nvPicPr>
        <p:blipFill>
          <a:blip r:embed="rId3"/>
          <a:srcRect/>
          <a:stretch>
            <a:fillRect/>
          </a:stretch>
        </p:blipFill>
        <p:spPr bwMode="auto">
          <a:xfrm>
            <a:off x="0" y="-4281"/>
            <a:ext cx="9144000" cy="6862281"/>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rver2\FTP_root\clients\White_Whale\7-00265_Marketing_Symposium_03-25\PPT\Working_Raquel\Art\crowd_aftrican.png"/>
          <p:cNvPicPr>
            <a:picLocks noChangeAspect="1" noChangeArrowheads="1"/>
          </p:cNvPicPr>
          <p:nvPr/>
        </p:nvPicPr>
        <p:blipFill>
          <a:blip r:embed="rId3"/>
          <a:srcRect t="6230" r="6235"/>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descr="C:\Documents and Settings\Pennie\My Documents\Up project\EMEA-globePNG2.png"/>
          <p:cNvPicPr>
            <a:picLocks noChangeAspect="1" noChangeArrowheads="1"/>
          </p:cNvPicPr>
          <p:nvPr/>
        </p:nvPicPr>
        <p:blipFill>
          <a:blip r:embed="rId3"/>
          <a:srcRect b="11757"/>
          <a:stretch>
            <a:fillRect/>
          </a:stretch>
        </p:blipFill>
        <p:spPr bwMode="auto">
          <a:xfrm>
            <a:off x="2427754" y="4961792"/>
            <a:ext cx="4289662" cy="3792415"/>
          </a:xfrm>
          <a:prstGeom prst="rect">
            <a:avLst/>
          </a:prstGeom>
          <a:noFill/>
        </p:spPr>
      </p:pic>
      <p:pic>
        <p:nvPicPr>
          <p:cNvPr id="20" name="Picture 19" descr="greenblock.png"/>
          <p:cNvPicPr>
            <a:picLocks noChangeAspect="1"/>
          </p:cNvPicPr>
          <p:nvPr/>
        </p:nvPicPr>
        <p:blipFill>
          <a:blip r:embed="rId4"/>
          <a:stretch>
            <a:fillRect/>
          </a:stretch>
        </p:blipFill>
        <p:spPr>
          <a:xfrm>
            <a:off x="0" y="4238952"/>
            <a:ext cx="9142858" cy="2619048"/>
          </a:xfrm>
          <a:prstGeom prst="rect">
            <a:avLst/>
          </a:prstGeom>
        </p:spPr>
      </p:pic>
      <p:sp>
        <p:nvSpPr>
          <p:cNvPr id="29" name="Title 28"/>
          <p:cNvSpPr>
            <a:spLocks noGrp="1"/>
          </p:cNvSpPr>
          <p:nvPr>
            <p:ph type="title"/>
          </p:nvPr>
        </p:nvSpPr>
        <p:spPr>
          <a:xfrm>
            <a:off x="381000" y="230188"/>
            <a:ext cx="8382000" cy="1495794"/>
          </a:xfrm>
        </p:spPr>
        <p:txBody>
          <a:bodyPr/>
          <a:lstStyle/>
          <a:p>
            <a:r>
              <a:rPr lang="en-US" sz="3600" dirty="0" smtClean="0"/>
              <a:t>Enable </a:t>
            </a:r>
            <a:r>
              <a:rPr lang="en-US" sz="3600" u="sng" dirty="0" smtClean="0"/>
              <a:t>sustained</a:t>
            </a:r>
            <a:r>
              <a:rPr lang="en-US" sz="3600" dirty="0" smtClean="0"/>
              <a:t> social and economic opportunity for the next five billion people</a:t>
            </a:r>
            <a:br>
              <a:rPr lang="en-US" sz="3600" dirty="0" smtClean="0"/>
            </a:br>
            <a:endParaRPr lang="en-US" sz="3600" dirty="0"/>
          </a:p>
        </p:txBody>
      </p:sp>
      <p:sp>
        <p:nvSpPr>
          <p:cNvPr id="21" name="Oval 20"/>
          <p:cNvSpPr/>
          <p:nvPr/>
        </p:nvSpPr>
        <p:spPr bwMode="ltGray">
          <a:xfrm>
            <a:off x="-597877" y="5105400"/>
            <a:ext cx="10339755" cy="2520460"/>
          </a:xfrm>
          <a:prstGeom prst="ellipse">
            <a:avLst/>
          </a:prstGeom>
          <a:gradFill flip="none" rotWithShape="1">
            <a:gsLst>
              <a:gs pos="0">
                <a:schemeClr val="bg2">
                  <a:alpha val="64000"/>
                </a:schemeClr>
              </a:gs>
              <a:gs pos="50000">
                <a:schemeClr val="bg2">
                  <a:alpha val="34000"/>
                </a:schemeClr>
              </a:gs>
              <a:gs pos="100000">
                <a:schemeClr val="bg2">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22" name="Rounded Rectangle 21"/>
          <p:cNvSpPr/>
          <p:nvPr/>
        </p:nvSpPr>
        <p:spPr>
          <a:xfrm flipH="1" flipV="1">
            <a:off x="3124200" y="3886200"/>
            <a:ext cx="2895600" cy="1981200"/>
          </a:xfrm>
          <a:prstGeom prst="roundRect">
            <a:avLst>
              <a:gd name="adj" fmla="val 10284"/>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3" name="Rounded Rectangle 22"/>
          <p:cNvSpPr/>
          <p:nvPr/>
        </p:nvSpPr>
        <p:spPr>
          <a:xfrm flipH="1">
            <a:off x="304800" y="1752600"/>
            <a:ext cx="2819400" cy="2057400"/>
          </a:xfrm>
          <a:prstGeom prst="roundRect">
            <a:avLst>
              <a:gd name="adj" fmla="val 10284"/>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5" name="Rounded Rectangle 24"/>
          <p:cNvSpPr/>
          <p:nvPr/>
        </p:nvSpPr>
        <p:spPr>
          <a:xfrm>
            <a:off x="6019800" y="1752600"/>
            <a:ext cx="2819400" cy="2057400"/>
          </a:xfrm>
          <a:prstGeom prst="roundRect">
            <a:avLst>
              <a:gd name="adj" fmla="val 10284"/>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8" name="TextBox 27"/>
          <p:cNvSpPr txBox="1"/>
          <p:nvPr/>
        </p:nvSpPr>
        <p:spPr>
          <a:xfrm>
            <a:off x="6019800" y="3733800"/>
            <a:ext cx="2819400" cy="830993"/>
          </a:xfrm>
          <a:prstGeom prst="rect">
            <a:avLst/>
          </a:prstGeom>
          <a:noFill/>
        </p:spPr>
        <p:txBody>
          <a:bodyPr wrap="square" lIns="91436" tIns="45718" rIns="91436" bIns="45718" rtlCol="0">
            <a:spAutoFit/>
          </a:bodyPr>
          <a:lstStyle/>
          <a:p>
            <a:pPr algn="ctr"/>
            <a:r>
              <a:rPr lang="en-US" sz="2400" b="1" dirty="0" smtClean="0">
                <a:effectLst>
                  <a:outerShdw blurRad="38100" dist="38100" dir="2700000" algn="tl">
                    <a:srgbClr val="000000">
                      <a:alpha val="43137"/>
                    </a:srgbClr>
                  </a:outerShdw>
                </a:effectLst>
                <a:latin typeface="Segoe" pitchFamily="34" charset="0"/>
              </a:rPr>
              <a:t>Fostering </a:t>
            </a:r>
            <a:br>
              <a:rPr lang="en-US" sz="2400" b="1" dirty="0" smtClean="0">
                <a:effectLst>
                  <a:outerShdw blurRad="38100" dist="38100" dir="2700000" algn="tl">
                    <a:srgbClr val="000000">
                      <a:alpha val="43137"/>
                    </a:srgbClr>
                  </a:outerShdw>
                </a:effectLst>
                <a:latin typeface="Segoe" pitchFamily="34" charset="0"/>
              </a:rPr>
            </a:br>
            <a:r>
              <a:rPr lang="en-US" sz="2400" b="1" dirty="0" smtClean="0">
                <a:effectLst>
                  <a:outerShdw blurRad="38100" dist="38100" dir="2700000" algn="tl">
                    <a:srgbClr val="000000">
                      <a:alpha val="43137"/>
                    </a:srgbClr>
                  </a:outerShdw>
                </a:effectLst>
                <a:latin typeface="Segoe" pitchFamily="34" charset="0"/>
              </a:rPr>
              <a:t>Local Innovation</a:t>
            </a:r>
          </a:p>
        </p:txBody>
      </p:sp>
      <p:sp>
        <p:nvSpPr>
          <p:cNvPr id="31" name="TextBox 30"/>
          <p:cNvSpPr txBox="1"/>
          <p:nvPr/>
        </p:nvSpPr>
        <p:spPr>
          <a:xfrm>
            <a:off x="2819400" y="5791200"/>
            <a:ext cx="3505200" cy="830993"/>
          </a:xfrm>
          <a:prstGeom prst="rect">
            <a:avLst/>
          </a:prstGeom>
          <a:noFill/>
        </p:spPr>
        <p:txBody>
          <a:bodyPr wrap="square" lIns="91436" tIns="45718" rIns="91436" bIns="45718" rtlCol="0">
            <a:spAutoFit/>
          </a:bodyPr>
          <a:lstStyle/>
          <a:p>
            <a:pPr algn="ctr"/>
            <a:r>
              <a:rPr lang="en-US" sz="2400" b="1" dirty="0" smtClean="0">
                <a:effectLst>
                  <a:outerShdw blurRad="38100" dist="38100" dir="2700000" algn="tl">
                    <a:srgbClr val="000000">
                      <a:alpha val="43137"/>
                    </a:srgbClr>
                  </a:outerShdw>
                </a:effectLst>
                <a:latin typeface="Segoe" pitchFamily="34" charset="0"/>
              </a:rPr>
              <a:t>Enabling Jobs &amp; Opportunity</a:t>
            </a:r>
          </a:p>
        </p:txBody>
      </p:sp>
      <p:pic>
        <p:nvPicPr>
          <p:cNvPr id="32" name="Picture 7" descr="C:\Documents and Settings\Pennie\My Documents\ACERDATA (D)\Pennie's documents\MS Image\Shapes and Graphics\Arrows - arrow\White Collection 25 percent opaque - soft shadow\curved arrow 5.png"/>
          <p:cNvPicPr>
            <a:picLocks noChangeAspect="1" noChangeArrowheads="1"/>
          </p:cNvPicPr>
          <p:nvPr/>
        </p:nvPicPr>
        <p:blipFill>
          <a:blip r:embed="rId5" cstate="print"/>
          <a:srcRect/>
          <a:stretch>
            <a:fillRect/>
          </a:stretch>
        </p:blipFill>
        <p:spPr bwMode="black">
          <a:xfrm rot="502511" flipH="1">
            <a:off x="1711868" y="4325622"/>
            <a:ext cx="1568499" cy="1135754"/>
          </a:xfrm>
          <a:prstGeom prst="rect">
            <a:avLst/>
          </a:prstGeom>
          <a:noFill/>
        </p:spPr>
      </p:pic>
      <p:pic>
        <p:nvPicPr>
          <p:cNvPr id="33" name="Picture 7" descr="C:\Documents and Settings\Pennie\My Documents\ACERDATA (D)\Pennie's documents\MS Image\Shapes and Graphics\Arrows - arrow\White Collection 25 percent opaque - soft shadow\curved arrow 5.png"/>
          <p:cNvPicPr>
            <a:picLocks noChangeAspect="1" noChangeArrowheads="1"/>
          </p:cNvPicPr>
          <p:nvPr/>
        </p:nvPicPr>
        <p:blipFill>
          <a:blip r:embed="rId6" cstate="print"/>
          <a:srcRect/>
          <a:stretch>
            <a:fillRect/>
          </a:stretch>
        </p:blipFill>
        <p:spPr bwMode="black">
          <a:xfrm rot="8235298" flipH="1">
            <a:off x="3506869" y="1486506"/>
            <a:ext cx="2039072" cy="1476497"/>
          </a:xfrm>
          <a:prstGeom prst="rect">
            <a:avLst/>
          </a:prstGeom>
          <a:noFill/>
        </p:spPr>
      </p:pic>
      <p:pic>
        <p:nvPicPr>
          <p:cNvPr id="35" name="Picture 7" descr="C:\Documents and Settings\Pennie\My Documents\ACERDATA (D)\Pennie's documents\MS Image\Shapes and Graphics\Arrows - arrow\White Collection 25 percent opaque - soft shadow\curved arrow 5.png"/>
          <p:cNvPicPr>
            <a:picLocks noChangeAspect="1" noChangeArrowheads="1"/>
          </p:cNvPicPr>
          <p:nvPr/>
        </p:nvPicPr>
        <p:blipFill>
          <a:blip r:embed="rId5" cstate="print"/>
          <a:srcRect/>
          <a:stretch>
            <a:fillRect/>
          </a:stretch>
        </p:blipFill>
        <p:spPr bwMode="black">
          <a:xfrm rot="16553749" flipH="1">
            <a:off x="6014240" y="4243563"/>
            <a:ext cx="1568499" cy="1135754"/>
          </a:xfrm>
          <a:prstGeom prst="rect">
            <a:avLst/>
          </a:prstGeom>
          <a:noFill/>
        </p:spPr>
      </p:pic>
      <p:sp>
        <p:nvSpPr>
          <p:cNvPr id="37" name="TextBox 36"/>
          <p:cNvSpPr txBox="1"/>
          <p:nvPr/>
        </p:nvSpPr>
        <p:spPr bwMode="hidden">
          <a:xfrm>
            <a:off x="3124199" y="2590800"/>
            <a:ext cx="2895601" cy="972564"/>
          </a:xfrm>
          <a:prstGeom prst="rect">
            <a:avLst/>
          </a:prstGeom>
          <a:noFill/>
        </p:spPr>
        <p:txBody>
          <a:bodyPr wrap="square" lIns="109720" tIns="54859" rIns="109720" bIns="54859" rtlCol="0">
            <a:spAutoFit/>
          </a:bodyPr>
          <a:lstStyle/>
          <a:p>
            <a:pPr algn="ctr" defTabSz="1097192">
              <a:spcBef>
                <a:spcPts val="300"/>
              </a:spcBef>
              <a:spcAft>
                <a:spcPts val="300"/>
              </a:spcAft>
              <a:defRPr/>
            </a:pPr>
            <a:r>
              <a:rPr lang="en-US" sz="2800" b="1" i="1" kern="0" dirty="0" smtClean="0">
                <a:ln w="3175" cmpd="sng">
                  <a:solidFill>
                    <a:srgbClr val="FFFFFF"/>
                  </a:solidFill>
                  <a:prstDash val="solid"/>
                </a:ln>
                <a:gradFill flip="none" rotWithShape="1">
                  <a:gsLst>
                    <a:gs pos="0">
                      <a:srgbClr val="FFFFFF"/>
                    </a:gs>
                    <a:gs pos="77000">
                      <a:srgbClr val="FFFFFF"/>
                    </a:gs>
                  </a:gsLst>
                  <a:lin ang="5400000" scaled="1"/>
                  <a:tileRect/>
                </a:gradFill>
                <a:effectLst>
                  <a:glow rad="101600">
                    <a:schemeClr val="bg1">
                      <a:alpha val="60000"/>
                    </a:schemeClr>
                  </a:glow>
                </a:effectLst>
                <a:latin typeface="Segoe" pitchFamily="34" charset="0"/>
              </a:rPr>
              <a:t>Communities </a:t>
            </a:r>
            <a:br>
              <a:rPr lang="en-US" sz="2800" b="1" i="1" kern="0" dirty="0" smtClean="0">
                <a:ln w="3175" cmpd="sng">
                  <a:solidFill>
                    <a:srgbClr val="FFFFFF"/>
                  </a:solidFill>
                  <a:prstDash val="solid"/>
                </a:ln>
                <a:gradFill flip="none" rotWithShape="1">
                  <a:gsLst>
                    <a:gs pos="0">
                      <a:srgbClr val="FFFFFF"/>
                    </a:gs>
                    <a:gs pos="77000">
                      <a:srgbClr val="FFFFFF"/>
                    </a:gs>
                  </a:gsLst>
                  <a:lin ang="5400000" scaled="1"/>
                  <a:tileRect/>
                </a:gradFill>
                <a:effectLst>
                  <a:glow rad="101600">
                    <a:schemeClr val="bg1">
                      <a:alpha val="60000"/>
                    </a:schemeClr>
                  </a:glow>
                </a:effectLst>
                <a:latin typeface="Segoe" pitchFamily="34" charset="0"/>
              </a:rPr>
            </a:br>
            <a:r>
              <a:rPr lang="en-US" sz="2800" b="1" i="1" kern="0" dirty="0" smtClean="0">
                <a:ln w="3175" cmpd="sng">
                  <a:solidFill>
                    <a:srgbClr val="FFFFFF"/>
                  </a:solidFill>
                  <a:prstDash val="solid"/>
                </a:ln>
                <a:gradFill flip="none" rotWithShape="1">
                  <a:gsLst>
                    <a:gs pos="0">
                      <a:srgbClr val="FFFFFF"/>
                    </a:gs>
                    <a:gs pos="77000">
                      <a:srgbClr val="FFFFFF"/>
                    </a:gs>
                  </a:gsLst>
                  <a:lin ang="5400000" scaled="1"/>
                  <a:tileRect/>
                </a:gradFill>
                <a:effectLst>
                  <a:glow rad="101600">
                    <a:schemeClr val="bg1">
                      <a:alpha val="60000"/>
                    </a:schemeClr>
                  </a:glow>
                </a:effectLst>
                <a:latin typeface="Segoe" pitchFamily="34" charset="0"/>
              </a:rPr>
              <a:t>Partnerships</a:t>
            </a:r>
          </a:p>
        </p:txBody>
      </p:sp>
      <p:pic>
        <p:nvPicPr>
          <p:cNvPr id="38" name="Picture 37" descr="UP_bL_r.png"/>
          <p:cNvPicPr>
            <a:picLocks noChangeAspect="1"/>
          </p:cNvPicPr>
          <p:nvPr/>
        </p:nvPicPr>
        <p:blipFill>
          <a:blip r:embed="rId7"/>
          <a:stretch>
            <a:fillRect/>
          </a:stretch>
        </p:blipFill>
        <p:spPr bwMode="black">
          <a:xfrm>
            <a:off x="281727" y="6027189"/>
            <a:ext cx="1667389" cy="665028"/>
          </a:xfrm>
          <a:prstGeom prst="rect">
            <a:avLst/>
          </a:prstGeom>
        </p:spPr>
      </p:pic>
      <p:pic>
        <p:nvPicPr>
          <p:cNvPr id="19" name="Picture 8" descr="C:\Documents and Settings\Pennie\My Documents\Up project\education.jpg"/>
          <p:cNvPicPr>
            <a:picLocks noChangeAspect="1" noChangeArrowheads="1"/>
          </p:cNvPicPr>
          <p:nvPr/>
        </p:nvPicPr>
        <p:blipFill>
          <a:blip r:embed="rId8"/>
          <a:srcRect l="2186" t="223" r="6525" b="1967"/>
          <a:stretch>
            <a:fillRect/>
          </a:stretch>
        </p:blipFill>
        <p:spPr bwMode="auto">
          <a:xfrm>
            <a:off x="381000" y="1828800"/>
            <a:ext cx="2667000" cy="1905000"/>
          </a:xfrm>
          <a:prstGeom prst="roundRect">
            <a:avLst>
              <a:gd name="adj" fmla="val 8594"/>
            </a:avLst>
          </a:prstGeom>
          <a:solidFill>
            <a:srgbClr val="FFFFFF">
              <a:shade val="85000"/>
            </a:srgbClr>
          </a:solidFill>
          <a:ln>
            <a:noFill/>
          </a:ln>
          <a:effectLst/>
        </p:spPr>
      </p:pic>
      <p:pic>
        <p:nvPicPr>
          <p:cNvPr id="36865" name="Picture 1" descr="C:\Documents and Settings\Pennie\My Documents\Up project\innovation-new.jpg"/>
          <p:cNvPicPr>
            <a:picLocks noChangeAspect="1" noChangeArrowheads="1"/>
          </p:cNvPicPr>
          <p:nvPr/>
        </p:nvPicPr>
        <p:blipFill>
          <a:blip r:embed="rId9"/>
          <a:srcRect l="8199" r="160" b="1967"/>
          <a:stretch>
            <a:fillRect/>
          </a:stretch>
        </p:blipFill>
        <p:spPr bwMode="auto">
          <a:xfrm>
            <a:off x="6096000" y="1824448"/>
            <a:ext cx="2667000" cy="1909352"/>
          </a:xfrm>
          <a:prstGeom prst="roundRect">
            <a:avLst>
              <a:gd name="adj" fmla="val 8594"/>
            </a:avLst>
          </a:prstGeom>
          <a:solidFill>
            <a:srgbClr val="FFFFFF">
              <a:shade val="85000"/>
            </a:srgbClr>
          </a:solidFill>
          <a:ln>
            <a:noFill/>
          </a:ln>
          <a:effectLst/>
        </p:spPr>
      </p:pic>
      <p:pic>
        <p:nvPicPr>
          <p:cNvPr id="24" name="Picture 9"/>
          <p:cNvPicPr>
            <a:picLocks noChangeAspect="1" noChangeArrowheads="1"/>
          </p:cNvPicPr>
          <p:nvPr/>
        </p:nvPicPr>
        <p:blipFill>
          <a:blip r:embed="rId10"/>
          <a:srcRect l="2093" t="10572" r="2359" b="4851"/>
          <a:stretch>
            <a:fillRect/>
          </a:stretch>
        </p:blipFill>
        <p:spPr bwMode="auto">
          <a:xfrm>
            <a:off x="3200400" y="3962400"/>
            <a:ext cx="2743200" cy="1828800"/>
          </a:xfrm>
          <a:prstGeom prst="roundRect">
            <a:avLst>
              <a:gd name="adj" fmla="val 8276"/>
            </a:avLst>
          </a:prstGeom>
          <a:noFill/>
          <a:ln w="9525">
            <a:noFill/>
            <a:miter lim="800000"/>
            <a:headEnd/>
            <a:tailEnd/>
          </a:ln>
          <a:effectLst/>
        </p:spPr>
      </p:pic>
      <p:sp>
        <p:nvSpPr>
          <p:cNvPr id="27" name="TextBox 26"/>
          <p:cNvSpPr txBox="1"/>
          <p:nvPr/>
        </p:nvSpPr>
        <p:spPr>
          <a:xfrm>
            <a:off x="381000" y="3733800"/>
            <a:ext cx="2631830" cy="830993"/>
          </a:xfrm>
          <a:prstGeom prst="rect">
            <a:avLst/>
          </a:prstGeom>
          <a:noFill/>
        </p:spPr>
        <p:txBody>
          <a:bodyPr wrap="square" lIns="91436" tIns="45718" rIns="91436" bIns="45718" rtlCol="0">
            <a:spAutoFit/>
          </a:bodyPr>
          <a:lstStyle/>
          <a:p>
            <a:pPr algn="ctr"/>
            <a:r>
              <a:rPr lang="en-US" sz="2400" b="1" dirty="0" smtClean="0">
                <a:effectLst>
                  <a:outerShdw blurRad="38100" dist="38100" dir="2700000" algn="tl">
                    <a:srgbClr val="000000">
                      <a:alpha val="43137"/>
                    </a:srgbClr>
                  </a:outerShdw>
                </a:effectLst>
                <a:latin typeface="Segoe" pitchFamily="34" charset="0"/>
              </a:rPr>
              <a:t>Transforming </a:t>
            </a:r>
          </a:p>
          <a:p>
            <a:pPr algn="ctr"/>
            <a:r>
              <a:rPr lang="en-US" sz="2400" b="1" dirty="0" smtClean="0">
                <a:effectLst>
                  <a:outerShdw blurRad="38100" dist="38100" dir="2700000" algn="tl">
                    <a:srgbClr val="000000">
                      <a:alpha val="43137"/>
                    </a:srgbClr>
                  </a:outerShdw>
                </a:effectLst>
                <a:latin typeface="Segoe" pitchFamily="34" charset="0"/>
              </a:rPr>
              <a:t>Education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64" presetClass="path" presetSubtype="0" accel="50000" decel="50000" fill="hold" nodeType="withEffect">
                                  <p:stCondLst>
                                    <p:cond delay="0"/>
                                  </p:stCondLst>
                                  <p:childTnLst>
                                    <p:animMotion origin="layout" path="M 0 -4.93062E-6 L 0 -0.35522 " pathEditMode="relative" rAng="0" ptsTypes="AA">
                                      <p:cBhvr>
                                        <p:cTn id="13" dur="2000" fill="hold"/>
                                        <p:tgtEl>
                                          <p:spTgt spid="26"/>
                                        </p:tgtEl>
                                        <p:attrNameLst>
                                          <p:attrName>ppt_x</p:attrName>
                                          <p:attrName>ppt_y</p:attrName>
                                        </p:attrNameLst>
                                      </p:cBhvr>
                                      <p:rCtr x="0" y="-178"/>
                                    </p:animMotion>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6865"/>
                                        </p:tgtEl>
                                        <p:attrNameLst>
                                          <p:attrName>style.visibility</p:attrName>
                                        </p:attrNameLst>
                                      </p:cBhvr>
                                      <p:to>
                                        <p:strVal val="visible"/>
                                      </p:to>
                                    </p:set>
                                    <p:animEffect transition="in" filter="fade">
                                      <p:cBhvr>
                                        <p:cTn id="30" dur="1000"/>
                                        <p:tgtEl>
                                          <p:spTgt spid="3686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childTnLst>
                                </p:cTn>
                              </p:par>
                            </p:childTnLst>
                          </p:cTn>
                        </p:par>
                        <p:par>
                          <p:cTn id="37" fill="hold">
                            <p:stCondLst>
                              <p:cond delay="5000"/>
                            </p:stCondLst>
                            <p:childTnLst>
                              <p:par>
                                <p:cTn id="38" presetID="22" presetClass="entr" presetSubtype="1"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up)">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childTnLst>
                                </p:cTn>
                              </p:par>
                            </p:childTnLst>
                          </p:cTn>
                        </p:par>
                        <p:par>
                          <p:cTn id="50" fill="hold">
                            <p:stCondLst>
                              <p:cond delay="6000"/>
                            </p:stCondLst>
                            <p:childTnLst>
                              <p:par>
                                <p:cTn id="51" presetID="22" presetClass="entr" presetSubtype="4"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8" grpId="0"/>
      <p:bldP spid="31" grpId="0"/>
      <p:bldP spid="37"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6781800" y="4953000"/>
            <a:ext cx="2590800" cy="1447800"/>
          </a:xfrm>
          <a:prstGeom prst="roundRect">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 name="Rounded Rectangle 20"/>
          <p:cNvSpPr/>
          <p:nvPr/>
        </p:nvSpPr>
        <p:spPr bwMode="auto">
          <a:xfrm>
            <a:off x="-228600" y="4953000"/>
            <a:ext cx="2590800" cy="1447800"/>
          </a:xfrm>
          <a:prstGeom prst="roundRect">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Rounded Rectangle 19"/>
          <p:cNvSpPr/>
          <p:nvPr/>
        </p:nvSpPr>
        <p:spPr bwMode="auto">
          <a:xfrm>
            <a:off x="-228600" y="3581400"/>
            <a:ext cx="3124200" cy="1295400"/>
          </a:xfrm>
          <a:prstGeom prst="roundRect">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Rounded Rectangle 18"/>
          <p:cNvSpPr/>
          <p:nvPr/>
        </p:nvSpPr>
        <p:spPr bwMode="auto">
          <a:xfrm>
            <a:off x="6172200" y="3581400"/>
            <a:ext cx="3200400" cy="1295400"/>
          </a:xfrm>
          <a:prstGeom prst="roundRect">
            <a:avLst/>
          </a:prstGeom>
          <a:solidFill>
            <a:schemeClr val="bg1">
              <a:alpha val="25000"/>
            </a:schemeClr>
          </a:soli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Down Arrow 17"/>
          <p:cNvSpPr/>
          <p:nvPr/>
        </p:nvSpPr>
        <p:spPr bwMode="auto">
          <a:xfrm>
            <a:off x="3828253" y="3407734"/>
            <a:ext cx="1508760" cy="1676400"/>
          </a:xfrm>
          <a:prstGeom prst="downArrow">
            <a:avLst>
              <a:gd name="adj1" fmla="val 67054"/>
              <a:gd name="adj2" fmla="val 32030"/>
            </a:avLst>
          </a:prstGeom>
          <a:gradFill flip="none" rotWithShape="1">
            <a:gsLst>
              <a:gs pos="0">
                <a:schemeClr val="accent4">
                  <a:lumMod val="50000"/>
                  <a:alpha val="0"/>
                </a:schemeClr>
              </a:gs>
              <a:gs pos="100000">
                <a:srgbClr val="69DA0C"/>
              </a:gs>
            </a:gsLst>
            <a:lin ang="5400000" scaled="1"/>
            <a:tileRect/>
          </a:gradFill>
          <a:ln w="1905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7" name="Picture 16" descr="comb_arrow.png"/>
          <p:cNvPicPr>
            <a:picLocks noChangeAspect="1"/>
          </p:cNvPicPr>
          <p:nvPr/>
        </p:nvPicPr>
        <p:blipFill>
          <a:blip r:embed="rId2"/>
          <a:stretch>
            <a:fillRect/>
          </a:stretch>
        </p:blipFill>
        <p:spPr>
          <a:xfrm>
            <a:off x="1617511" y="1066800"/>
            <a:ext cx="5908978" cy="3962400"/>
          </a:xfrm>
          <a:prstGeom prst="rect">
            <a:avLst/>
          </a:prstGeom>
          <a:ln>
            <a:noFill/>
          </a:ln>
        </p:spPr>
      </p:pic>
      <p:sp>
        <p:nvSpPr>
          <p:cNvPr id="4" name="Title 3"/>
          <p:cNvSpPr>
            <a:spLocks noGrp="1"/>
          </p:cNvSpPr>
          <p:nvPr>
            <p:ph type="title"/>
          </p:nvPr>
        </p:nvSpPr>
        <p:spPr/>
        <p:txBody>
          <a:bodyPr/>
          <a:lstStyle/>
          <a:p>
            <a:r>
              <a:rPr lang="en-US" smtClean="0"/>
              <a:t>Field Capacity + R&amp;D</a:t>
            </a:r>
            <a:endParaRPr lang="en-US" dirty="0"/>
          </a:p>
        </p:txBody>
      </p:sp>
      <p:sp>
        <p:nvSpPr>
          <p:cNvPr id="8" name="TextBox 7"/>
          <p:cNvSpPr txBox="1"/>
          <p:nvPr/>
        </p:nvSpPr>
        <p:spPr>
          <a:xfrm>
            <a:off x="914400" y="990600"/>
            <a:ext cx="2667000" cy="2677656"/>
          </a:xfrm>
          <a:prstGeom prst="rect">
            <a:avLst/>
          </a:prstGeom>
          <a:noFill/>
        </p:spPr>
        <p:txBody>
          <a:bodyPr wrap="none" rtlCol="0">
            <a:noAutofit/>
          </a:bodyPr>
          <a:lstStyle/>
          <a:p>
            <a:pPr algn="ctr"/>
            <a:r>
              <a:rPr lang="en-US" sz="2400" b="1" dirty="0" smtClean="0">
                <a:solidFill>
                  <a:srgbClr val="FFC000"/>
                </a:solidFill>
                <a:effectLst>
                  <a:outerShdw blurRad="38100" dist="38100" dir="2700000" algn="tl">
                    <a:srgbClr val="000000">
                      <a:alpha val="43137"/>
                    </a:srgbClr>
                  </a:outerShdw>
                </a:effectLst>
              </a:rPr>
              <a:t>Global Story</a:t>
            </a:r>
          </a:p>
          <a:p>
            <a:pPr algn="ctr"/>
            <a:r>
              <a:rPr lang="en-US" b="1" dirty="0" smtClean="0">
                <a:effectLst>
                  <a:outerShdw blurRad="38100" dist="38100" dir="2700000" algn="tl">
                    <a:srgbClr val="000000">
                      <a:alpha val="43137"/>
                    </a:srgbClr>
                  </a:outerShdw>
                </a:effectLst>
              </a:rPr>
              <a:t>Pooled effort around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existing programs:</a:t>
            </a:r>
          </a:p>
          <a:p>
            <a:pPr algn="ctr"/>
            <a:r>
              <a:rPr lang="en-US" dirty="0" smtClean="0">
                <a:effectLst>
                  <a:outerShdw blurRad="38100" dist="38100" dir="2700000" algn="tl">
                    <a:srgbClr val="000000">
                      <a:alpha val="43137"/>
                    </a:srgbClr>
                  </a:outerShdw>
                </a:effectLst>
              </a:rPr>
              <a:t>Citizenship</a:t>
            </a:r>
          </a:p>
          <a:p>
            <a:pPr algn="ctr"/>
            <a:r>
              <a:rPr lang="en-US" dirty="0" smtClean="0">
                <a:effectLst>
                  <a:outerShdw blurRad="38100" dist="38100" dir="2700000" algn="tl">
                    <a:srgbClr val="000000">
                      <a:alpha val="43137"/>
                    </a:srgbClr>
                  </a:outerShdw>
                </a:effectLst>
              </a:rPr>
              <a:t>Education</a:t>
            </a:r>
          </a:p>
          <a:p>
            <a:pPr algn="ctr"/>
            <a:r>
              <a:rPr lang="en-US" dirty="0" smtClean="0">
                <a:effectLst>
                  <a:outerShdw blurRad="38100" dist="38100" dir="2700000" algn="tl">
                    <a:srgbClr val="000000">
                      <a:alpha val="43137"/>
                    </a:srgbClr>
                  </a:outerShdw>
                </a:effectLst>
              </a:rPr>
              <a:t>DPE</a:t>
            </a:r>
          </a:p>
          <a:p>
            <a:pPr algn="ctr"/>
            <a:r>
              <a:rPr lang="en-US" dirty="0" smtClean="0">
                <a:effectLst>
                  <a:outerShdw blurRad="38100" dist="38100" dir="2700000" algn="tl">
                    <a:srgbClr val="000000">
                      <a:alpha val="43137"/>
                    </a:srgbClr>
                  </a:outerShdw>
                </a:effectLst>
              </a:rPr>
              <a:t>Public Sector</a:t>
            </a:r>
          </a:p>
          <a:p>
            <a:pPr algn="ctr"/>
            <a:r>
              <a:rPr lang="en-US" dirty="0" smtClean="0">
                <a:effectLst>
                  <a:outerShdw blurRad="38100" dist="38100" dir="2700000" algn="tl">
                    <a:srgbClr val="000000">
                      <a:alpha val="43137"/>
                    </a:srgbClr>
                  </a:outerShdw>
                </a:effectLst>
              </a:rPr>
              <a:t>UPG</a:t>
            </a:r>
          </a:p>
          <a:p>
            <a:pPr algn="ctr"/>
            <a:endParaRPr lang="en-US" dirty="0" smtClean="0">
              <a:effectLst>
                <a:outerShdw blurRad="38100" dist="38100" dir="2700000" algn="tl">
                  <a:srgbClr val="000000">
                    <a:alpha val="43137"/>
                  </a:srgbClr>
                </a:outerShdw>
              </a:effectLst>
            </a:endParaRPr>
          </a:p>
        </p:txBody>
      </p:sp>
      <p:sp>
        <p:nvSpPr>
          <p:cNvPr id="9" name="TextBox 8"/>
          <p:cNvSpPr txBox="1"/>
          <p:nvPr/>
        </p:nvSpPr>
        <p:spPr>
          <a:xfrm>
            <a:off x="5562601" y="990600"/>
            <a:ext cx="3276600" cy="2400657"/>
          </a:xfrm>
          <a:prstGeom prst="rect">
            <a:avLst/>
          </a:prstGeom>
          <a:noFill/>
        </p:spPr>
        <p:txBody>
          <a:bodyPr wrap="none" rtlCol="0">
            <a:noAutofit/>
          </a:bodyPr>
          <a:lstStyle/>
          <a:p>
            <a:pPr algn="ctr"/>
            <a:r>
              <a:rPr lang="en-US" sz="2400" b="1" dirty="0" smtClean="0">
                <a:solidFill>
                  <a:srgbClr val="FFC000"/>
                </a:solidFill>
                <a:effectLst>
                  <a:outerShdw blurRad="38100" dist="38100" dir="2700000" algn="tl">
                    <a:srgbClr val="000000">
                      <a:alpha val="43137"/>
                    </a:srgbClr>
                  </a:outerShdw>
                </a:effectLst>
              </a:rPr>
              <a:t>Product Innovation</a:t>
            </a:r>
          </a:p>
          <a:p>
            <a:pPr algn="ctr"/>
            <a:r>
              <a:rPr lang="en-US" b="1" dirty="0" smtClean="0">
                <a:effectLst>
                  <a:outerShdw blurRad="38100" dist="38100" dir="2700000" algn="tl">
                    <a:srgbClr val="000000">
                      <a:alpha val="43137"/>
                    </a:srgbClr>
                  </a:outerShdw>
                </a:effectLst>
              </a:rPr>
              <a:t>New product and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solutions incubation:</a:t>
            </a:r>
          </a:p>
          <a:p>
            <a:pPr algn="ctr"/>
            <a:r>
              <a:rPr lang="en-US" dirty="0" smtClean="0">
                <a:effectLst>
                  <a:outerShdw blurRad="38100" dist="38100" dir="2700000" algn="tl">
                    <a:srgbClr val="000000">
                      <a:alpha val="43137"/>
                    </a:srgbClr>
                  </a:outerShdw>
                </a:effectLst>
              </a:rPr>
              <a:t>Low Cost Computing</a:t>
            </a:r>
          </a:p>
          <a:p>
            <a:pPr algn="ctr"/>
            <a:r>
              <a:rPr lang="en-US" dirty="0" smtClean="0">
                <a:effectLst>
                  <a:outerShdw blurRad="38100" dist="38100" dir="2700000" algn="tl">
                    <a:srgbClr val="000000">
                      <a:alpha val="43137"/>
                    </a:srgbClr>
                  </a:outerShdw>
                </a:effectLst>
              </a:rPr>
              <a:t>Shared Access</a:t>
            </a:r>
          </a:p>
          <a:p>
            <a:pPr algn="ctr"/>
            <a:r>
              <a:rPr lang="en-US" dirty="0" smtClean="0">
                <a:effectLst>
                  <a:outerShdw blurRad="38100" dist="38100" dir="2700000" algn="tl">
                    <a:srgbClr val="000000">
                      <a:alpha val="43137"/>
                    </a:srgbClr>
                  </a:outerShdw>
                </a:effectLst>
              </a:rPr>
              <a:t>Mobile</a:t>
            </a:r>
            <a:endParaRPr lang="en-US" dirty="0" smtClean="0">
              <a:effectLst>
                <a:outerShdw blurRad="38100" dist="38100" dir="2700000" algn="tl">
                  <a:srgbClr val="000000">
                    <a:alpha val="43137"/>
                  </a:srgbClr>
                </a:outerShdw>
              </a:effectLst>
            </a:endParaRPr>
          </a:p>
          <a:p>
            <a:pPr algn="ctr"/>
            <a:r>
              <a:rPr lang="en-US" dirty="0" smtClean="0">
                <a:effectLst>
                  <a:outerShdw blurRad="38100" dist="38100" dir="2700000" algn="tl">
                    <a:srgbClr val="000000">
                      <a:alpha val="43137"/>
                    </a:srgbClr>
                  </a:outerShdw>
                </a:effectLst>
              </a:rPr>
              <a:t>Education</a:t>
            </a:r>
          </a:p>
        </p:txBody>
      </p:sp>
      <p:sp>
        <p:nvSpPr>
          <p:cNvPr id="10" name="TextBox 9"/>
          <p:cNvSpPr txBox="1"/>
          <p:nvPr/>
        </p:nvSpPr>
        <p:spPr>
          <a:xfrm>
            <a:off x="2550454" y="5029200"/>
            <a:ext cx="4043093" cy="1384995"/>
          </a:xfrm>
          <a:prstGeom prst="rect">
            <a:avLst/>
          </a:prstGeom>
          <a:noFill/>
        </p:spPr>
        <p:txBody>
          <a:bodyPr wrap="none" rtlCol="0">
            <a:noAutofit/>
          </a:bodyPr>
          <a:lstStyle/>
          <a:p>
            <a:pPr algn="ctr"/>
            <a:r>
              <a:rPr lang="en-US" sz="2400" b="1" dirty="0" smtClean="0">
                <a:solidFill>
                  <a:srgbClr val="FFC000"/>
                </a:solidFill>
                <a:effectLst>
                  <a:outerShdw blurRad="38100" dist="38100" dir="2700000" algn="tl">
                    <a:srgbClr val="000000">
                      <a:alpha val="43137"/>
                    </a:srgbClr>
                  </a:outerShdw>
                </a:effectLst>
              </a:rPr>
              <a:t>“Creative Capitalism”</a:t>
            </a:r>
            <a:endParaRPr lang="en-US" sz="2400" b="1" dirty="0" smtClean="0">
              <a:solidFill>
                <a:srgbClr val="FFC000"/>
              </a:solidFill>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Nontraditional </a:t>
            </a:r>
            <a:r>
              <a:rPr lang="en-US" sz="2000" b="1" dirty="0" smtClean="0">
                <a:effectLst>
                  <a:outerShdw blurRad="38100" dist="38100" dir="2700000" algn="tl">
                    <a:srgbClr val="000000">
                      <a:alpha val="43137"/>
                    </a:srgbClr>
                  </a:outerShdw>
                </a:effectLst>
              </a:rPr>
              <a:t>b</a:t>
            </a:r>
            <a:r>
              <a:rPr lang="en-US" sz="2000" b="1" dirty="0" smtClean="0">
                <a:effectLst>
                  <a:outerShdw blurRad="38100" dist="38100" dir="2700000" algn="tl">
                    <a:srgbClr val="000000">
                      <a:alpha val="43137"/>
                    </a:srgbClr>
                  </a:outerShdw>
                </a:effectLst>
              </a:rPr>
              <a:t>usiness </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opportunity for </a:t>
            </a:r>
            <a:r>
              <a:rPr lang="en-US" sz="2000" b="1" dirty="0" smtClean="0">
                <a:effectLst>
                  <a:outerShdw blurRad="38100" dist="38100" dir="2700000" algn="tl">
                    <a:srgbClr val="000000">
                      <a:alpha val="43137"/>
                    </a:srgbClr>
                  </a:outerShdw>
                </a:effectLst>
              </a:rPr>
              <a:t>Microsoft</a:t>
            </a:r>
          </a:p>
          <a:p>
            <a:pPr algn="ctr"/>
            <a:r>
              <a:rPr lang="en-US" sz="2000" b="1" dirty="0" smtClean="0">
                <a:effectLst>
                  <a:outerShdw blurRad="38100" dist="38100" dir="2700000" algn="tl">
                    <a:srgbClr val="000000">
                      <a:alpha val="43137"/>
                    </a:srgbClr>
                  </a:outerShdw>
                </a:effectLst>
              </a:rPr>
              <a:t>supporting social and economic </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agenda of governments</a:t>
            </a:r>
          </a:p>
        </p:txBody>
      </p:sp>
      <p:pic>
        <p:nvPicPr>
          <p:cNvPr id="2049" name="Picture 1" descr="C:\Users\Jamesu\Pictures\Work Photos\Africa\140306, ldng plane, ac.jpg"/>
          <p:cNvPicPr>
            <a:picLocks noChangeAspect="1" noChangeArrowheads="1"/>
          </p:cNvPicPr>
          <p:nvPr/>
        </p:nvPicPr>
        <p:blipFill>
          <a:blip r:embed="rId3"/>
          <a:srcRect t="23453"/>
          <a:stretch>
            <a:fillRect/>
          </a:stretch>
        </p:blipFill>
        <p:spPr bwMode="auto">
          <a:xfrm>
            <a:off x="6270550" y="3668233"/>
            <a:ext cx="1990947" cy="1143000"/>
          </a:xfrm>
          <a:prstGeom prst="roundRect">
            <a:avLst/>
          </a:prstGeom>
          <a:noFill/>
        </p:spPr>
      </p:pic>
      <p:pic>
        <p:nvPicPr>
          <p:cNvPr id="2050" name="Picture 2" descr="C:\Users\Jamesu\Pictures\Work Photos\rawding dance1.jpg"/>
          <p:cNvPicPr>
            <a:picLocks noChangeAspect="1" noChangeArrowheads="1"/>
          </p:cNvPicPr>
          <p:nvPr/>
        </p:nvPicPr>
        <p:blipFill>
          <a:blip r:embed="rId4"/>
          <a:stretch>
            <a:fillRect/>
          </a:stretch>
        </p:blipFill>
        <p:spPr bwMode="auto">
          <a:xfrm>
            <a:off x="783167" y="3657600"/>
            <a:ext cx="2015066" cy="1133475"/>
          </a:xfrm>
          <a:prstGeom prst="roundRect">
            <a:avLst/>
          </a:prstGeom>
          <a:noFill/>
        </p:spPr>
      </p:pic>
      <p:pic>
        <p:nvPicPr>
          <p:cNvPr id="2051" name="Picture 3" descr="C:\Users\Jamesu\Pictures\Work Photos\Moscow\Moscow 024.JPG"/>
          <p:cNvPicPr>
            <a:picLocks noChangeAspect="1" noChangeArrowheads="1"/>
          </p:cNvPicPr>
          <p:nvPr/>
        </p:nvPicPr>
        <p:blipFill>
          <a:blip r:embed="rId5"/>
          <a:srcRect b="50413"/>
          <a:stretch>
            <a:fillRect/>
          </a:stretch>
        </p:blipFill>
        <p:spPr bwMode="auto">
          <a:xfrm>
            <a:off x="368201" y="5050116"/>
            <a:ext cx="1898173" cy="1254991"/>
          </a:xfrm>
          <a:prstGeom prst="roundRect">
            <a:avLst>
              <a:gd name="adj" fmla="val 15302"/>
            </a:avLst>
          </a:prstGeom>
          <a:noFill/>
        </p:spPr>
      </p:pic>
      <p:pic>
        <p:nvPicPr>
          <p:cNvPr id="13" name="Picture 3" descr="C:\Users\JackieCa.REDMOND\Pictures\Work Photos\Morocco\Ass. SABIL\19Student, Sabil  Ass.jpg"/>
          <p:cNvPicPr>
            <a:picLocks noChangeAspect="1" noChangeArrowheads="1"/>
          </p:cNvPicPr>
          <p:nvPr/>
        </p:nvPicPr>
        <p:blipFill>
          <a:blip r:embed="rId6"/>
          <a:stretch>
            <a:fillRect/>
          </a:stretch>
        </p:blipFill>
        <p:spPr bwMode="auto">
          <a:xfrm>
            <a:off x="6858000" y="5044546"/>
            <a:ext cx="1905000" cy="1264708"/>
          </a:xfrm>
          <a:prstGeom prst="roundRect">
            <a:avLst/>
          </a:prstGeom>
          <a:noFill/>
        </p:spPr>
      </p:pic>
      <p:sp>
        <p:nvSpPr>
          <p:cNvPr id="15" name="Rectangle 14"/>
          <p:cNvSpPr/>
          <p:nvPr/>
        </p:nvSpPr>
        <p:spPr>
          <a:xfrm>
            <a:off x="3367660" y="3048000"/>
            <a:ext cx="2423540" cy="1403451"/>
          </a:xfrm>
          <a:prstGeom prst="rect">
            <a:avLst/>
          </a:prstGeom>
          <a:noFill/>
        </p:spPr>
        <p:txBody>
          <a:bodyPr wrap="square" lIns="109720" tIns="54859" rIns="109720" bIns="54859" rtlCol="0">
            <a:spAutoFit/>
          </a:bodyPr>
          <a:lstStyle/>
          <a:p>
            <a:pPr indent="-287338" algn="ctr" defTabSz="1097192">
              <a:defRPr/>
            </a:pPr>
            <a:r>
              <a:rPr lang="en-US" sz="2800" b="1" i="1" kern="0" dirty="0" smtClean="0">
                <a:ln w="3175" cmpd="sng">
                  <a:solidFill>
                    <a:srgbClr val="FFFFFF"/>
                  </a:solidFill>
                  <a:prstDash val="solid"/>
                </a:ln>
                <a:gradFill flip="none" rotWithShape="1">
                  <a:gsLst>
                    <a:gs pos="0">
                      <a:srgbClr val="FFFFFF"/>
                    </a:gs>
                    <a:gs pos="77000">
                      <a:srgbClr val="FFFFFF"/>
                    </a:gs>
                  </a:gsLst>
                  <a:lin ang="5400000" scaled="1"/>
                  <a:tileRect/>
                </a:gradFill>
                <a:effectLst>
                  <a:glow rad="101600">
                    <a:schemeClr val="bg1">
                      <a:alpha val="60000"/>
                    </a:schemeClr>
                  </a:glow>
                </a:effectLst>
                <a:latin typeface="Segoe" pitchFamily="34" charset="0"/>
              </a:rPr>
              <a:t>Relevance</a:t>
            </a:r>
          </a:p>
          <a:p>
            <a:pPr indent="-287338" algn="ctr" defTabSz="1097192">
              <a:defRPr/>
            </a:pPr>
            <a:r>
              <a:rPr lang="en-US" sz="2800" b="1" i="1" kern="0" dirty="0" smtClean="0">
                <a:ln w="3175" cmpd="sng">
                  <a:solidFill>
                    <a:srgbClr val="FFFFFF"/>
                  </a:solidFill>
                  <a:prstDash val="solid"/>
                </a:ln>
                <a:gradFill flip="none" rotWithShape="1">
                  <a:gsLst>
                    <a:gs pos="0">
                      <a:srgbClr val="FFFFFF"/>
                    </a:gs>
                    <a:gs pos="77000">
                      <a:srgbClr val="FFFFFF"/>
                    </a:gs>
                  </a:gsLst>
                  <a:lin ang="5400000" scaled="1"/>
                  <a:tileRect/>
                </a:gradFill>
                <a:effectLst>
                  <a:glow rad="101600">
                    <a:schemeClr val="bg1">
                      <a:alpha val="60000"/>
                    </a:schemeClr>
                  </a:glow>
                </a:effectLst>
                <a:latin typeface="Segoe" pitchFamily="34" charset="0"/>
              </a:rPr>
              <a:t>Access</a:t>
            </a:r>
          </a:p>
          <a:p>
            <a:pPr indent="-287338" algn="ctr" defTabSz="1097192">
              <a:defRPr/>
            </a:pPr>
            <a:r>
              <a:rPr lang="en-US" sz="2800" b="1" i="1" kern="0" dirty="0" smtClean="0">
                <a:ln w="3175" cmpd="sng">
                  <a:solidFill>
                    <a:srgbClr val="FFFFFF"/>
                  </a:solidFill>
                  <a:prstDash val="solid"/>
                </a:ln>
                <a:gradFill flip="none" rotWithShape="1">
                  <a:gsLst>
                    <a:gs pos="0">
                      <a:srgbClr val="FFFFFF"/>
                    </a:gs>
                    <a:gs pos="77000">
                      <a:srgbClr val="FFFFFF"/>
                    </a:gs>
                  </a:gsLst>
                  <a:lin ang="5400000" scaled="1"/>
                  <a:tileRect/>
                </a:gradFill>
                <a:effectLst>
                  <a:glow rad="101600">
                    <a:schemeClr val="bg1">
                      <a:alpha val="60000"/>
                    </a:schemeClr>
                  </a:glow>
                </a:effectLst>
                <a:latin typeface="Segoe" pitchFamily="34" charset="0"/>
              </a:rPr>
              <a:t>Affordability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1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40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par>
                                <p:cTn id="24" presetID="10" presetClass="entr" presetSubtype="0" fill="hold" nodeType="withEffect">
                                  <p:stCondLst>
                                    <p:cond delay="400"/>
                                  </p:stCondLst>
                                  <p:childTnLst>
                                    <p:set>
                                      <p:cBhvr>
                                        <p:cTn id="25" dur="1" fill="hold">
                                          <p:stCondLst>
                                            <p:cond delay="0"/>
                                          </p:stCondLst>
                                        </p:cTn>
                                        <p:tgtEl>
                                          <p:spTgt spid="2049"/>
                                        </p:tgtEl>
                                        <p:attrNameLst>
                                          <p:attrName>style.visibility</p:attrName>
                                        </p:attrNameLst>
                                      </p:cBhvr>
                                      <p:to>
                                        <p:strVal val="visible"/>
                                      </p:to>
                                    </p:set>
                                    <p:animEffect transition="in" filter="fade">
                                      <p:cBhvr>
                                        <p:cTn id="26" dur="500"/>
                                        <p:tgtEl>
                                          <p:spTgt spid="2049"/>
                                        </p:tgtEl>
                                      </p:cBhvr>
                                    </p:animEffect>
                                  </p:childTnLst>
                                </p:cTn>
                              </p:par>
                              <p:par>
                                <p:cTn id="27" presetID="10" presetClass="entr" presetSubtype="0" fill="hold" nodeType="withEffect">
                                  <p:stCondLst>
                                    <p:cond delay="50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500"/>
                                        <p:tgtEl>
                                          <p:spTgt spid="2051"/>
                                        </p:tgtEl>
                                      </p:cBhvr>
                                    </p:animEffect>
                                  </p:childTnLst>
                                </p:cTn>
                              </p:par>
                              <p:par>
                                <p:cTn id="30" presetID="10" presetClass="entr" presetSubtype="0" fill="hold" nodeType="withEffect">
                                  <p:stCondLst>
                                    <p:cond delay="5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Our Target Market</a:t>
            </a:r>
            <a:endParaRPr lang="en-US" dirty="0" smtClean="0"/>
          </a:p>
        </p:txBody>
      </p:sp>
      <p:sp>
        <p:nvSpPr>
          <p:cNvPr id="7184" name="TextBox 7"/>
          <p:cNvSpPr txBox="1">
            <a:spLocks noChangeArrowheads="1"/>
          </p:cNvSpPr>
          <p:nvPr/>
        </p:nvSpPr>
        <p:spPr bwMode="auto">
          <a:xfrm>
            <a:off x="1385662" y="2095922"/>
            <a:ext cx="1281338" cy="881628"/>
          </a:xfrm>
          <a:prstGeom prst="rect">
            <a:avLst/>
          </a:prstGeom>
          <a:noFill/>
          <a:ln w="9525">
            <a:noFill/>
            <a:miter lim="800000"/>
            <a:headEnd/>
            <a:tailEnd/>
          </a:ln>
        </p:spPr>
        <p:txBody>
          <a:bodyPr wrap="square" lIns="121772" tIns="60885" rIns="121772" bIns="60885">
            <a:spAutoFit/>
          </a:bodyPr>
          <a:lstStyle/>
          <a:p>
            <a:pPr>
              <a:lnSpc>
                <a:spcPct val="85000"/>
              </a:lnSpc>
            </a:pPr>
            <a:r>
              <a:rPr lang="en-US" sz="1600" b="1" dirty="0">
                <a:solidFill>
                  <a:schemeClr val="tx2"/>
                </a:solidFill>
                <a:latin typeface="Segoe"/>
              </a:rPr>
              <a:t>TOP</a:t>
            </a:r>
            <a:endParaRPr lang="en-US" sz="1400" b="1" dirty="0">
              <a:solidFill>
                <a:schemeClr val="tx2"/>
              </a:solidFill>
              <a:latin typeface="Segoe"/>
            </a:endParaRPr>
          </a:p>
          <a:p>
            <a:pPr>
              <a:lnSpc>
                <a:spcPct val="85000"/>
              </a:lnSpc>
            </a:pPr>
            <a:r>
              <a:rPr lang="en-US" sz="1400" dirty="0" smtClean="0">
                <a:solidFill>
                  <a:schemeClr val="tx2"/>
                </a:solidFill>
                <a:latin typeface="Segoe"/>
              </a:rPr>
              <a:t>High</a:t>
            </a:r>
          </a:p>
          <a:p>
            <a:pPr>
              <a:lnSpc>
                <a:spcPct val="85000"/>
              </a:lnSpc>
            </a:pPr>
            <a:r>
              <a:rPr lang="en-US" sz="1400" dirty="0" smtClean="0">
                <a:solidFill>
                  <a:schemeClr val="tx2"/>
                </a:solidFill>
                <a:latin typeface="Segoe"/>
              </a:rPr>
              <a:t>Disposable</a:t>
            </a:r>
          </a:p>
          <a:p>
            <a:pPr>
              <a:lnSpc>
                <a:spcPct val="85000"/>
              </a:lnSpc>
            </a:pPr>
            <a:r>
              <a:rPr lang="en-US" sz="1400" dirty="0" smtClean="0">
                <a:solidFill>
                  <a:schemeClr val="tx2"/>
                </a:solidFill>
                <a:latin typeface="Segoe"/>
              </a:rPr>
              <a:t>Income </a:t>
            </a:r>
            <a:endParaRPr lang="en-US" sz="1400" dirty="0">
              <a:solidFill>
                <a:schemeClr val="tx2"/>
              </a:solidFill>
              <a:latin typeface="Segoe"/>
            </a:endParaRPr>
          </a:p>
        </p:txBody>
      </p:sp>
      <p:sp>
        <p:nvSpPr>
          <p:cNvPr id="7185" name="TextBox 9"/>
          <p:cNvSpPr txBox="1">
            <a:spLocks noChangeArrowheads="1"/>
          </p:cNvSpPr>
          <p:nvPr/>
        </p:nvSpPr>
        <p:spPr bwMode="auto">
          <a:xfrm>
            <a:off x="685799" y="2934122"/>
            <a:ext cx="1519738" cy="881628"/>
          </a:xfrm>
          <a:prstGeom prst="rect">
            <a:avLst/>
          </a:prstGeom>
          <a:noFill/>
          <a:ln w="9525">
            <a:noFill/>
            <a:miter lim="800000"/>
            <a:headEnd/>
            <a:tailEnd/>
          </a:ln>
        </p:spPr>
        <p:txBody>
          <a:bodyPr wrap="square" lIns="121772" tIns="60885" rIns="121772" bIns="60885">
            <a:spAutoFit/>
          </a:bodyPr>
          <a:lstStyle/>
          <a:p>
            <a:pPr>
              <a:lnSpc>
                <a:spcPct val="85000"/>
              </a:lnSpc>
            </a:pPr>
            <a:r>
              <a:rPr lang="en-US" sz="1600" b="1" dirty="0">
                <a:solidFill>
                  <a:schemeClr val="tx2"/>
                </a:solidFill>
                <a:latin typeface="Segoe"/>
              </a:rPr>
              <a:t>MOP</a:t>
            </a:r>
          </a:p>
          <a:p>
            <a:pPr>
              <a:lnSpc>
                <a:spcPct val="85000"/>
              </a:lnSpc>
            </a:pPr>
            <a:r>
              <a:rPr lang="en-US" sz="1400" dirty="0" smtClean="0">
                <a:solidFill>
                  <a:schemeClr val="tx2"/>
                </a:solidFill>
                <a:latin typeface="Segoe"/>
              </a:rPr>
              <a:t>Some</a:t>
            </a:r>
          </a:p>
          <a:p>
            <a:pPr>
              <a:lnSpc>
                <a:spcPct val="85000"/>
              </a:lnSpc>
            </a:pPr>
            <a:r>
              <a:rPr lang="en-US" sz="1400" dirty="0" smtClean="0">
                <a:solidFill>
                  <a:schemeClr val="tx2"/>
                </a:solidFill>
                <a:latin typeface="Segoe"/>
              </a:rPr>
              <a:t>Disposable </a:t>
            </a:r>
            <a:r>
              <a:rPr lang="en-US" sz="1400" dirty="0">
                <a:solidFill>
                  <a:schemeClr val="tx2"/>
                </a:solidFill>
                <a:latin typeface="Segoe"/>
              </a:rPr>
              <a:t/>
            </a:r>
            <a:br>
              <a:rPr lang="en-US" sz="1400" dirty="0">
                <a:solidFill>
                  <a:schemeClr val="tx2"/>
                </a:solidFill>
                <a:latin typeface="Segoe"/>
              </a:rPr>
            </a:br>
            <a:r>
              <a:rPr lang="en-US" sz="1400" dirty="0">
                <a:solidFill>
                  <a:schemeClr val="tx2"/>
                </a:solidFill>
                <a:latin typeface="Segoe"/>
              </a:rPr>
              <a:t>Income </a:t>
            </a:r>
          </a:p>
        </p:txBody>
      </p:sp>
      <p:sp>
        <p:nvSpPr>
          <p:cNvPr id="7186" name="TextBox 11"/>
          <p:cNvSpPr txBox="1">
            <a:spLocks noChangeArrowheads="1"/>
          </p:cNvSpPr>
          <p:nvPr/>
        </p:nvSpPr>
        <p:spPr bwMode="auto">
          <a:xfrm>
            <a:off x="152399" y="3772322"/>
            <a:ext cx="1258190" cy="881628"/>
          </a:xfrm>
          <a:prstGeom prst="rect">
            <a:avLst/>
          </a:prstGeom>
          <a:noFill/>
          <a:ln w="9525">
            <a:noFill/>
            <a:miter lim="800000"/>
            <a:headEnd/>
            <a:tailEnd/>
          </a:ln>
        </p:spPr>
        <p:txBody>
          <a:bodyPr wrap="square" lIns="121772" tIns="60885" rIns="121772" bIns="60885">
            <a:spAutoFit/>
          </a:bodyPr>
          <a:lstStyle/>
          <a:p>
            <a:pPr>
              <a:lnSpc>
                <a:spcPct val="85000"/>
              </a:lnSpc>
            </a:pPr>
            <a:r>
              <a:rPr lang="en-US" sz="1600" b="1" dirty="0">
                <a:solidFill>
                  <a:schemeClr val="tx2"/>
                </a:solidFill>
                <a:latin typeface="Segoe"/>
              </a:rPr>
              <a:t>BOP</a:t>
            </a:r>
          </a:p>
          <a:p>
            <a:pPr>
              <a:lnSpc>
                <a:spcPct val="85000"/>
              </a:lnSpc>
            </a:pPr>
            <a:r>
              <a:rPr lang="en-US" sz="1400" dirty="0">
                <a:solidFill>
                  <a:schemeClr val="tx2"/>
                </a:solidFill>
                <a:latin typeface="Segoe"/>
              </a:rPr>
              <a:t>Little/No </a:t>
            </a:r>
            <a:br>
              <a:rPr lang="en-US" sz="1400" dirty="0">
                <a:solidFill>
                  <a:schemeClr val="tx2"/>
                </a:solidFill>
                <a:latin typeface="Segoe"/>
              </a:rPr>
            </a:br>
            <a:r>
              <a:rPr lang="en-US" sz="1400" dirty="0">
                <a:solidFill>
                  <a:schemeClr val="tx2"/>
                </a:solidFill>
                <a:latin typeface="Segoe"/>
              </a:rPr>
              <a:t>Disposable </a:t>
            </a:r>
            <a:br>
              <a:rPr lang="en-US" sz="1400" dirty="0">
                <a:solidFill>
                  <a:schemeClr val="tx2"/>
                </a:solidFill>
                <a:latin typeface="Segoe"/>
              </a:rPr>
            </a:br>
            <a:r>
              <a:rPr lang="en-US" sz="1400" dirty="0">
                <a:solidFill>
                  <a:schemeClr val="tx2"/>
                </a:solidFill>
                <a:latin typeface="Segoe"/>
              </a:rPr>
              <a:t>Income </a:t>
            </a:r>
          </a:p>
        </p:txBody>
      </p:sp>
      <p:sp>
        <p:nvSpPr>
          <p:cNvPr id="7187" name="TextBox 11"/>
          <p:cNvSpPr txBox="1">
            <a:spLocks noChangeArrowheads="1"/>
          </p:cNvSpPr>
          <p:nvPr/>
        </p:nvSpPr>
        <p:spPr bwMode="auto">
          <a:xfrm>
            <a:off x="1037598" y="4798463"/>
            <a:ext cx="3839204" cy="861623"/>
          </a:xfrm>
          <a:prstGeom prst="rect">
            <a:avLst/>
          </a:prstGeom>
          <a:noFill/>
          <a:ln w="9525">
            <a:noFill/>
            <a:miter lim="800000"/>
            <a:headEnd/>
            <a:tailEnd/>
          </a:ln>
        </p:spPr>
        <p:txBody>
          <a:bodyPr wrap="square" lIns="121772" tIns="60885" rIns="121772" bIns="60885">
            <a:spAutoFit/>
          </a:bodyPr>
          <a:lstStyle/>
          <a:p>
            <a:pPr algn="ctr"/>
            <a:r>
              <a:rPr lang="en-US" sz="2000" b="1" dirty="0" smtClean="0">
                <a:effectLst>
                  <a:outerShdw blurRad="38100" dist="38100" dir="2700000" algn="tl">
                    <a:srgbClr val="000000">
                      <a:alpha val="43137"/>
                    </a:srgbClr>
                  </a:outerShdw>
                </a:effectLst>
                <a:latin typeface="Segoe"/>
              </a:rPr>
              <a:t>Socio-economic Pyramid</a:t>
            </a:r>
            <a:endParaRPr lang="en-US" sz="2800" b="1" dirty="0" smtClean="0">
              <a:effectLst>
                <a:outerShdw blurRad="38100" dist="38100" dir="2700000" algn="tl">
                  <a:srgbClr val="000000">
                    <a:alpha val="43137"/>
                  </a:srgbClr>
                </a:outerShdw>
              </a:effectLst>
              <a:latin typeface="Segoe"/>
            </a:endParaRPr>
          </a:p>
          <a:p>
            <a:pPr algn="ctr"/>
            <a:r>
              <a:rPr lang="en-US" sz="2800" b="1" dirty="0" smtClean="0">
                <a:effectLst>
                  <a:outerShdw blurRad="38100" dist="38100" dir="2700000" algn="tl">
                    <a:srgbClr val="000000">
                      <a:alpha val="43137"/>
                    </a:srgbClr>
                  </a:outerShdw>
                </a:effectLst>
                <a:latin typeface="Segoe"/>
              </a:rPr>
              <a:t>2005</a:t>
            </a:r>
            <a:endParaRPr lang="en-US" sz="2400" dirty="0">
              <a:effectLst>
                <a:outerShdw blurRad="38100" dist="38100" dir="2700000" algn="tl">
                  <a:srgbClr val="000000">
                    <a:alpha val="43137"/>
                  </a:srgbClr>
                </a:outerShdw>
              </a:effectLst>
              <a:latin typeface="Segoe"/>
            </a:endParaRPr>
          </a:p>
        </p:txBody>
      </p:sp>
      <p:grpSp>
        <p:nvGrpSpPr>
          <p:cNvPr id="2" name="Group 29"/>
          <p:cNvGrpSpPr/>
          <p:nvPr/>
        </p:nvGrpSpPr>
        <p:grpSpPr>
          <a:xfrm>
            <a:off x="2958785" y="2056477"/>
            <a:ext cx="5804216" cy="3603610"/>
            <a:chOff x="2958784" y="1745927"/>
            <a:chExt cx="6004269" cy="3603610"/>
          </a:xfrm>
        </p:grpSpPr>
        <p:grpSp>
          <p:nvGrpSpPr>
            <p:cNvPr id="3" name="Group 28"/>
            <p:cNvGrpSpPr/>
            <p:nvPr/>
          </p:nvGrpSpPr>
          <p:grpSpPr>
            <a:xfrm>
              <a:off x="2958784" y="1745927"/>
              <a:ext cx="6004269" cy="2706948"/>
              <a:chOff x="2958784" y="1745927"/>
              <a:chExt cx="6004269" cy="2706948"/>
            </a:xfrm>
          </p:grpSpPr>
          <p:sp>
            <p:nvSpPr>
              <p:cNvPr id="51" name="Rectangle 50"/>
              <p:cNvSpPr/>
              <p:nvPr/>
            </p:nvSpPr>
            <p:spPr bwMode="auto">
              <a:xfrm>
                <a:off x="2958784" y="3552707"/>
                <a:ext cx="3144596" cy="900168"/>
              </a:xfrm>
              <a:prstGeom prst="rect">
                <a:avLst/>
              </a:prstGeom>
              <a:gradFill flip="none" rotWithShape="1">
                <a:gsLst>
                  <a:gs pos="41000">
                    <a:schemeClr val="accent1"/>
                  </a:gs>
                  <a:gs pos="91000">
                    <a:schemeClr val="accent3">
                      <a:alpha val="0"/>
                    </a:schemeClr>
                  </a:gs>
                </a:gsLst>
                <a:lin ang="18600000" scaled="0"/>
                <a:tileRect/>
              </a:gra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sp>
          <p:sp>
            <p:nvSpPr>
              <p:cNvPr id="50" name="Rectangle 49"/>
              <p:cNvSpPr/>
              <p:nvPr/>
            </p:nvSpPr>
            <p:spPr bwMode="auto">
              <a:xfrm>
                <a:off x="2958785" y="2647936"/>
                <a:ext cx="3155408" cy="900168"/>
              </a:xfrm>
              <a:prstGeom prst="rect">
                <a:avLst/>
              </a:prstGeom>
              <a:gradFill flip="none" rotWithShape="1">
                <a:gsLst>
                  <a:gs pos="41000">
                    <a:schemeClr val="accent3"/>
                  </a:gs>
                  <a:gs pos="92000">
                    <a:schemeClr val="accent3">
                      <a:alpha val="0"/>
                    </a:schemeClr>
                  </a:gs>
                </a:gsLst>
                <a:lin ang="18600000" scaled="0"/>
                <a:tileRect/>
              </a:gra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sp>
          <p:sp>
            <p:nvSpPr>
              <p:cNvPr id="49" name="Rectangle 48"/>
              <p:cNvSpPr/>
              <p:nvPr/>
            </p:nvSpPr>
            <p:spPr bwMode="auto">
              <a:xfrm>
                <a:off x="2958785" y="1745927"/>
                <a:ext cx="3985595" cy="900168"/>
              </a:xfrm>
              <a:prstGeom prst="rect">
                <a:avLst/>
              </a:prstGeom>
              <a:gradFill flip="none" rotWithShape="1">
                <a:gsLst>
                  <a:gs pos="41000">
                    <a:schemeClr val="accent6"/>
                  </a:gs>
                  <a:gs pos="92000">
                    <a:schemeClr val="accent3">
                      <a:alpha val="0"/>
                    </a:schemeClr>
                  </a:gs>
                </a:gsLst>
                <a:lin ang="18600000" scaled="0"/>
                <a:tileRect/>
              </a:gra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sp>
          <p:sp>
            <p:nvSpPr>
              <p:cNvPr id="32" name="Trapezoid 31"/>
              <p:cNvSpPr/>
              <p:nvPr/>
            </p:nvSpPr>
            <p:spPr bwMode="auto">
              <a:xfrm>
                <a:off x="5944012" y="1745927"/>
                <a:ext cx="2331519" cy="900168"/>
              </a:xfrm>
              <a:prstGeom prst="trapezoid">
                <a:avLst>
                  <a:gd name="adj" fmla="val 133345"/>
                </a:avLst>
              </a:prstGeom>
            </p:spPr>
            <p:style>
              <a:lnRef idx="0">
                <a:schemeClr val="accent6"/>
              </a:lnRef>
              <a:fillRef idx="3">
                <a:schemeClr val="accent6"/>
              </a:fillRef>
              <a:effectRef idx="3">
                <a:schemeClr val="accent6"/>
              </a:effectRef>
              <a:fontRef idx="minor">
                <a:schemeClr val="lt1"/>
              </a:fontRef>
            </p:style>
          </p:sp>
          <p:sp>
            <p:nvSpPr>
              <p:cNvPr id="7192" name="TextBox 11"/>
              <p:cNvSpPr txBox="1">
                <a:spLocks noChangeArrowheads="1"/>
              </p:cNvSpPr>
              <p:nvPr/>
            </p:nvSpPr>
            <p:spPr bwMode="auto">
              <a:xfrm>
                <a:off x="6665583" y="2021061"/>
                <a:ext cx="890157" cy="369180"/>
              </a:xfrm>
              <a:prstGeom prst="rect">
                <a:avLst/>
              </a:prstGeom>
              <a:noFill/>
              <a:ln w="9525">
                <a:noFill/>
                <a:miter lim="800000"/>
                <a:headEnd/>
                <a:tailEnd/>
              </a:ln>
            </p:spPr>
            <p:txBody>
              <a:bodyPr lIns="121772" tIns="60885" rIns="121772" bIns="60885">
                <a:spAutoFit/>
              </a:bodyPr>
              <a:lstStyle/>
              <a:p>
                <a:pPr algn="ctr"/>
                <a:r>
                  <a:rPr lang="en-US" sz="1600" b="1" dirty="0">
                    <a:latin typeface="Segoe"/>
                  </a:rPr>
                  <a:t>.</a:t>
                </a:r>
                <a:r>
                  <a:rPr lang="en-US" sz="1600" b="1" dirty="0" smtClean="0">
                    <a:latin typeface="Segoe"/>
                  </a:rPr>
                  <a:t>84B</a:t>
                </a:r>
                <a:endParaRPr lang="en-US" sz="1400" dirty="0">
                  <a:latin typeface="Segoe"/>
                </a:endParaRPr>
              </a:p>
            </p:txBody>
          </p:sp>
          <p:sp>
            <p:nvSpPr>
              <p:cNvPr id="33" name="Trapezoid 32"/>
              <p:cNvSpPr/>
              <p:nvPr/>
            </p:nvSpPr>
            <p:spPr bwMode="auto">
              <a:xfrm>
                <a:off x="5260576" y="2647936"/>
                <a:ext cx="3698391" cy="900168"/>
              </a:xfrm>
              <a:prstGeom prst="trapezoid">
                <a:avLst>
                  <a:gd name="adj" fmla="val 73568"/>
                </a:avLst>
              </a:prstGeom>
            </p:spPr>
            <p:style>
              <a:lnRef idx="0">
                <a:schemeClr val="accent3"/>
              </a:lnRef>
              <a:fillRef idx="3">
                <a:schemeClr val="accent3"/>
              </a:fillRef>
              <a:effectRef idx="3">
                <a:schemeClr val="accent3"/>
              </a:effectRef>
              <a:fontRef idx="minor">
                <a:schemeClr val="lt1"/>
              </a:fontRef>
            </p:style>
          </p:sp>
          <p:sp>
            <p:nvSpPr>
              <p:cNvPr id="7196" name="TextBox 11"/>
              <p:cNvSpPr txBox="1">
                <a:spLocks noChangeArrowheads="1"/>
              </p:cNvSpPr>
              <p:nvPr/>
            </p:nvSpPr>
            <p:spPr bwMode="auto">
              <a:xfrm>
                <a:off x="6735861" y="2923833"/>
                <a:ext cx="749607" cy="369180"/>
              </a:xfrm>
              <a:prstGeom prst="rect">
                <a:avLst/>
              </a:prstGeom>
              <a:noFill/>
              <a:ln w="9525">
                <a:noFill/>
                <a:miter lim="800000"/>
                <a:headEnd/>
                <a:tailEnd/>
              </a:ln>
            </p:spPr>
            <p:txBody>
              <a:bodyPr lIns="121772" tIns="60885" rIns="121772" bIns="60885">
                <a:spAutoFit/>
              </a:bodyPr>
              <a:lstStyle/>
              <a:p>
                <a:pPr algn="ctr"/>
                <a:r>
                  <a:rPr lang="en-US" sz="1600" b="1" dirty="0" smtClean="0">
                    <a:latin typeface="Segoe"/>
                  </a:rPr>
                  <a:t>2.7B</a:t>
                </a:r>
                <a:endParaRPr lang="en-US" sz="1400" dirty="0">
                  <a:latin typeface="Segoe"/>
                </a:endParaRPr>
              </a:p>
            </p:txBody>
          </p:sp>
          <p:sp>
            <p:nvSpPr>
              <p:cNvPr id="34" name="Trapezoid 33"/>
              <p:cNvSpPr/>
              <p:nvPr/>
            </p:nvSpPr>
            <p:spPr bwMode="auto">
              <a:xfrm rot="10800000">
                <a:off x="5256486" y="3552707"/>
                <a:ext cx="3706567" cy="900168"/>
              </a:xfrm>
              <a:prstGeom prst="trapezoid">
                <a:avLst>
                  <a:gd name="adj" fmla="val 8307"/>
                </a:avLst>
              </a:prstGeom>
              <a:gradFill flip="none" rotWithShape="0">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tileRect/>
              </a:gradFill>
              <a:scene3d>
                <a:camera prst="orthographicFront">
                  <a:rot lat="0" lon="0" rev="0"/>
                </a:camera>
                <a:lightRig rig="threePt" dir="t">
                  <a:rot lat="0" lon="0" rev="12000000"/>
                </a:lightRig>
              </a:scene3d>
              <a:sp3d>
                <a:bevelT w="63500" h="25400"/>
              </a:sp3d>
            </p:spPr>
            <p:style>
              <a:lnRef idx="0">
                <a:schemeClr val="accent5"/>
              </a:lnRef>
              <a:fillRef idx="3">
                <a:schemeClr val="accent5"/>
              </a:fillRef>
              <a:effectRef idx="3">
                <a:schemeClr val="accent5"/>
              </a:effectRef>
              <a:fontRef idx="minor">
                <a:schemeClr val="lt1"/>
              </a:fontRef>
            </p:style>
          </p:sp>
          <p:sp>
            <p:nvSpPr>
              <p:cNvPr id="7200" name="TextBox 11"/>
              <p:cNvSpPr txBox="1">
                <a:spLocks noChangeArrowheads="1"/>
              </p:cNvSpPr>
              <p:nvPr/>
            </p:nvSpPr>
            <p:spPr bwMode="auto">
              <a:xfrm>
                <a:off x="6735861" y="3810386"/>
                <a:ext cx="749607" cy="369180"/>
              </a:xfrm>
              <a:prstGeom prst="rect">
                <a:avLst/>
              </a:prstGeom>
              <a:noFill/>
              <a:ln w="9525">
                <a:noFill/>
                <a:miter lim="800000"/>
                <a:headEnd/>
                <a:tailEnd/>
              </a:ln>
            </p:spPr>
            <p:txBody>
              <a:bodyPr lIns="121772" tIns="60885" rIns="121772" bIns="60885">
                <a:spAutoFit/>
              </a:bodyPr>
              <a:lstStyle/>
              <a:p>
                <a:pPr algn="ctr"/>
                <a:r>
                  <a:rPr lang="en-US" sz="1600" b="1" dirty="0" smtClean="0">
                    <a:latin typeface="Segoe"/>
                  </a:rPr>
                  <a:t>3.4B</a:t>
                </a:r>
                <a:endParaRPr lang="en-US" sz="1400" dirty="0">
                  <a:latin typeface="Segoe"/>
                </a:endParaRPr>
              </a:p>
            </p:txBody>
          </p:sp>
          <p:sp>
            <p:nvSpPr>
              <p:cNvPr id="7213" name="TextBox 11"/>
              <p:cNvSpPr txBox="1">
                <a:spLocks noChangeArrowheads="1"/>
              </p:cNvSpPr>
              <p:nvPr/>
            </p:nvSpPr>
            <p:spPr bwMode="auto">
              <a:xfrm>
                <a:off x="3447326" y="2021061"/>
                <a:ext cx="749607" cy="615402"/>
              </a:xfrm>
              <a:prstGeom prst="rect">
                <a:avLst/>
              </a:prstGeom>
              <a:noFill/>
              <a:ln w="9525">
                <a:noFill/>
                <a:miter lim="800000"/>
                <a:headEnd/>
                <a:tailEnd/>
              </a:ln>
            </p:spPr>
            <p:txBody>
              <a:bodyPr lIns="121772" tIns="60885" rIns="121772" bIns="60885">
                <a:spAutoFit/>
              </a:bodyPr>
              <a:lstStyle/>
              <a:p>
                <a:pPr algn="ctr"/>
                <a:r>
                  <a:rPr lang="en-US" sz="1600" b="1" dirty="0">
                    <a:latin typeface="Segoe"/>
                  </a:rPr>
                  <a:t>+25%</a:t>
                </a:r>
                <a:endParaRPr lang="en-US" sz="1400" b="1" dirty="0">
                  <a:latin typeface="Segoe"/>
                </a:endParaRPr>
              </a:p>
            </p:txBody>
          </p:sp>
          <p:sp>
            <p:nvSpPr>
              <p:cNvPr id="7214" name="TextBox 11"/>
              <p:cNvSpPr txBox="1">
                <a:spLocks noChangeArrowheads="1"/>
              </p:cNvSpPr>
              <p:nvPr/>
            </p:nvSpPr>
            <p:spPr bwMode="auto">
              <a:xfrm>
                <a:off x="4139268" y="2923833"/>
                <a:ext cx="749607" cy="615402"/>
              </a:xfrm>
              <a:prstGeom prst="rect">
                <a:avLst/>
              </a:prstGeom>
              <a:noFill/>
              <a:ln w="9525">
                <a:noFill/>
                <a:miter lim="800000"/>
                <a:headEnd/>
                <a:tailEnd/>
              </a:ln>
            </p:spPr>
            <p:txBody>
              <a:bodyPr lIns="121772" tIns="60885" rIns="121772" bIns="60885">
                <a:spAutoFit/>
              </a:bodyPr>
              <a:lstStyle/>
              <a:p>
                <a:pPr algn="ctr"/>
                <a:r>
                  <a:rPr lang="en-US" sz="1600" b="1" dirty="0">
                    <a:latin typeface="Segoe"/>
                  </a:rPr>
                  <a:t>+22%</a:t>
                </a:r>
                <a:endParaRPr lang="en-US" sz="1400" b="1" dirty="0">
                  <a:latin typeface="Segoe"/>
                </a:endParaRPr>
              </a:p>
            </p:txBody>
          </p:sp>
          <p:sp>
            <p:nvSpPr>
              <p:cNvPr id="7215" name="TextBox 11"/>
              <p:cNvSpPr txBox="1">
                <a:spLocks noChangeArrowheads="1"/>
              </p:cNvSpPr>
              <p:nvPr/>
            </p:nvSpPr>
            <p:spPr bwMode="auto">
              <a:xfrm>
                <a:off x="4568131" y="3810386"/>
                <a:ext cx="749607" cy="369180"/>
              </a:xfrm>
              <a:prstGeom prst="rect">
                <a:avLst/>
              </a:prstGeom>
              <a:noFill/>
              <a:ln w="9525">
                <a:noFill/>
                <a:miter lim="800000"/>
                <a:headEnd/>
                <a:tailEnd/>
              </a:ln>
            </p:spPr>
            <p:txBody>
              <a:bodyPr lIns="121772" tIns="60885" rIns="121772" bIns="60885">
                <a:spAutoFit/>
              </a:bodyPr>
              <a:lstStyle/>
              <a:p>
                <a:pPr algn="ctr"/>
                <a:r>
                  <a:rPr lang="en-US" sz="1600" b="1" dirty="0">
                    <a:latin typeface="Segoe"/>
                  </a:rPr>
                  <a:t>-3%</a:t>
                </a:r>
                <a:endParaRPr lang="en-US" sz="1400" b="1" dirty="0">
                  <a:latin typeface="Segoe"/>
                </a:endParaRPr>
              </a:p>
            </p:txBody>
          </p:sp>
        </p:grpSp>
        <p:sp>
          <p:nvSpPr>
            <p:cNvPr id="7188" name="TextBox 11"/>
            <p:cNvSpPr txBox="1">
              <a:spLocks noChangeArrowheads="1"/>
            </p:cNvSpPr>
            <p:nvPr/>
          </p:nvSpPr>
          <p:spPr bwMode="auto">
            <a:xfrm>
              <a:off x="5382127" y="4487914"/>
              <a:ext cx="3457074" cy="861623"/>
            </a:xfrm>
            <a:prstGeom prst="rect">
              <a:avLst/>
            </a:prstGeom>
            <a:noFill/>
            <a:ln w="9525">
              <a:noFill/>
              <a:miter lim="800000"/>
              <a:headEnd/>
              <a:tailEnd/>
            </a:ln>
          </p:spPr>
          <p:txBody>
            <a:bodyPr wrap="square" lIns="121772" tIns="60885" rIns="121772" bIns="60885">
              <a:spAutoFit/>
            </a:bodyPr>
            <a:lstStyle/>
            <a:p>
              <a:pPr algn="ctr"/>
              <a:r>
                <a:rPr lang="en-US" sz="2000" b="1" dirty="0" smtClean="0">
                  <a:effectLst>
                    <a:outerShdw blurRad="38100" dist="38100" dir="2700000" algn="tl">
                      <a:srgbClr val="000000">
                        <a:alpha val="43137"/>
                      </a:srgbClr>
                    </a:outerShdw>
                  </a:effectLst>
                  <a:latin typeface="Segoe"/>
                </a:rPr>
                <a:t>Socio-economic “Barn”</a:t>
              </a:r>
            </a:p>
            <a:p>
              <a:pPr algn="ctr"/>
              <a:r>
                <a:rPr lang="en-US" sz="2800" b="1" dirty="0" smtClean="0">
                  <a:effectLst>
                    <a:outerShdw blurRad="38100" dist="38100" dir="2700000" algn="tl">
                      <a:srgbClr val="000000">
                        <a:alpha val="43137"/>
                      </a:srgbClr>
                    </a:outerShdw>
                  </a:effectLst>
                  <a:latin typeface="Segoe"/>
                </a:rPr>
                <a:t>2011</a:t>
              </a:r>
              <a:endParaRPr lang="en-US" sz="2400" dirty="0">
                <a:effectLst>
                  <a:outerShdw blurRad="38100" dist="38100" dir="2700000" algn="tl">
                    <a:srgbClr val="000000">
                      <a:alpha val="43137"/>
                    </a:srgbClr>
                  </a:outerShdw>
                </a:effectLst>
                <a:latin typeface="Segoe"/>
              </a:endParaRPr>
            </a:p>
          </p:txBody>
        </p:sp>
      </p:grpSp>
      <p:sp>
        <p:nvSpPr>
          <p:cNvPr id="27" name="Trapezoid 26"/>
          <p:cNvSpPr/>
          <p:nvPr/>
        </p:nvSpPr>
        <p:spPr bwMode="auto">
          <a:xfrm>
            <a:off x="2282074" y="2056477"/>
            <a:ext cx="1350253" cy="900168"/>
          </a:xfrm>
          <a:prstGeom prst="trapezoid">
            <a:avLst>
              <a:gd name="adj" fmla="val 75000"/>
            </a:avLst>
          </a:prstGeom>
        </p:spPr>
        <p:style>
          <a:lnRef idx="0">
            <a:schemeClr val="accent6"/>
          </a:lnRef>
          <a:fillRef idx="3">
            <a:schemeClr val="accent6"/>
          </a:fillRef>
          <a:effectRef idx="3">
            <a:schemeClr val="accent6"/>
          </a:effectRef>
          <a:fontRef idx="minor">
            <a:schemeClr val="lt1"/>
          </a:fontRef>
        </p:style>
      </p:sp>
      <p:sp>
        <p:nvSpPr>
          <p:cNvPr id="7204" name="TextBox 11"/>
          <p:cNvSpPr txBox="1">
            <a:spLocks noChangeArrowheads="1"/>
          </p:cNvSpPr>
          <p:nvPr/>
        </p:nvSpPr>
        <p:spPr bwMode="auto">
          <a:xfrm>
            <a:off x="2488693" y="2365849"/>
            <a:ext cx="937007" cy="369180"/>
          </a:xfrm>
          <a:prstGeom prst="rect">
            <a:avLst/>
          </a:prstGeom>
          <a:noFill/>
          <a:ln w="9525">
            <a:noFill/>
            <a:miter lim="800000"/>
            <a:headEnd/>
            <a:tailEnd/>
          </a:ln>
        </p:spPr>
        <p:txBody>
          <a:bodyPr lIns="121772" tIns="60885" rIns="121772" bIns="60885">
            <a:spAutoFit/>
          </a:bodyPr>
          <a:lstStyle/>
          <a:p>
            <a:pPr algn="ctr"/>
            <a:r>
              <a:rPr lang="en-US" sz="1600" b="1" dirty="0">
                <a:latin typeface="Segoe"/>
              </a:rPr>
              <a:t>.</a:t>
            </a:r>
            <a:r>
              <a:rPr lang="en-US" sz="1600" b="1" dirty="0" smtClean="0">
                <a:latin typeface="Segoe"/>
              </a:rPr>
              <a:t>76B</a:t>
            </a:r>
            <a:endParaRPr lang="en-US" sz="1400" dirty="0">
              <a:latin typeface="Segoe"/>
            </a:endParaRPr>
          </a:p>
        </p:txBody>
      </p:sp>
      <p:sp>
        <p:nvSpPr>
          <p:cNvPr id="25" name="Trapezoid 24"/>
          <p:cNvSpPr/>
          <p:nvPr/>
        </p:nvSpPr>
        <p:spPr bwMode="auto">
          <a:xfrm>
            <a:off x="1606949" y="2958486"/>
            <a:ext cx="2700501" cy="900168"/>
          </a:xfrm>
          <a:prstGeom prst="trapezoid">
            <a:avLst>
              <a:gd name="adj" fmla="val 75000"/>
            </a:avLst>
          </a:prstGeom>
        </p:spPr>
        <p:style>
          <a:lnRef idx="0">
            <a:schemeClr val="accent3"/>
          </a:lnRef>
          <a:fillRef idx="3">
            <a:schemeClr val="accent3"/>
          </a:fillRef>
          <a:effectRef idx="3">
            <a:schemeClr val="accent3"/>
          </a:effectRef>
          <a:fontRef idx="minor">
            <a:schemeClr val="lt1"/>
          </a:fontRef>
        </p:style>
      </p:sp>
      <p:sp>
        <p:nvSpPr>
          <p:cNvPr id="7208" name="TextBox 11"/>
          <p:cNvSpPr txBox="1">
            <a:spLocks noChangeArrowheads="1"/>
          </p:cNvSpPr>
          <p:nvPr/>
        </p:nvSpPr>
        <p:spPr bwMode="auto">
          <a:xfrm>
            <a:off x="2582396" y="3234383"/>
            <a:ext cx="749607" cy="369180"/>
          </a:xfrm>
          <a:prstGeom prst="rect">
            <a:avLst/>
          </a:prstGeom>
          <a:noFill/>
          <a:ln w="9525">
            <a:noFill/>
            <a:miter lim="800000"/>
            <a:headEnd/>
            <a:tailEnd/>
          </a:ln>
        </p:spPr>
        <p:txBody>
          <a:bodyPr lIns="121772" tIns="60885" rIns="121772" bIns="60885">
            <a:spAutoFit/>
          </a:bodyPr>
          <a:lstStyle/>
          <a:p>
            <a:pPr algn="ctr"/>
            <a:r>
              <a:rPr lang="en-US" sz="1600" b="1" dirty="0" smtClean="0">
                <a:latin typeface="Segoe"/>
              </a:rPr>
              <a:t>2.2B</a:t>
            </a:r>
            <a:endParaRPr lang="en-US" sz="1400" dirty="0">
              <a:latin typeface="Segoe"/>
            </a:endParaRPr>
          </a:p>
        </p:txBody>
      </p:sp>
      <p:sp>
        <p:nvSpPr>
          <p:cNvPr id="23" name="Trapezoid 22"/>
          <p:cNvSpPr/>
          <p:nvPr/>
        </p:nvSpPr>
        <p:spPr bwMode="auto">
          <a:xfrm>
            <a:off x="931821" y="3863257"/>
            <a:ext cx="4050754" cy="900168"/>
          </a:xfrm>
          <a:prstGeom prst="trapezoid">
            <a:avLst>
              <a:gd name="adj" fmla="val 75000"/>
            </a:avLst>
          </a:prstGeom>
        </p:spPr>
        <p:style>
          <a:lnRef idx="0">
            <a:schemeClr val="accent5"/>
          </a:lnRef>
          <a:fillRef idx="3">
            <a:schemeClr val="accent5"/>
          </a:fillRef>
          <a:effectRef idx="3">
            <a:schemeClr val="accent5"/>
          </a:effectRef>
          <a:fontRef idx="minor">
            <a:schemeClr val="lt1"/>
          </a:fontRef>
        </p:style>
      </p:sp>
      <p:sp>
        <p:nvSpPr>
          <p:cNvPr id="7212" name="TextBox 11"/>
          <p:cNvSpPr txBox="1">
            <a:spLocks noChangeArrowheads="1"/>
          </p:cNvSpPr>
          <p:nvPr/>
        </p:nvSpPr>
        <p:spPr bwMode="auto">
          <a:xfrm>
            <a:off x="2582396" y="4120936"/>
            <a:ext cx="749607" cy="369180"/>
          </a:xfrm>
          <a:prstGeom prst="rect">
            <a:avLst/>
          </a:prstGeom>
          <a:noFill/>
          <a:ln w="9525">
            <a:noFill/>
            <a:miter lim="800000"/>
            <a:headEnd/>
            <a:tailEnd/>
          </a:ln>
        </p:spPr>
        <p:txBody>
          <a:bodyPr lIns="121772" tIns="60885" rIns="121772" bIns="60885">
            <a:spAutoFit/>
          </a:bodyPr>
          <a:lstStyle/>
          <a:p>
            <a:pPr algn="ctr"/>
            <a:r>
              <a:rPr lang="en-US" sz="1600" b="1" dirty="0" smtClean="0">
                <a:latin typeface="Segoe"/>
              </a:rPr>
              <a:t>3.5B</a:t>
            </a:r>
            <a:endParaRPr lang="en-US" sz="1400" baseline="30000" dirty="0">
              <a:latin typeface="Sego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2" name="Title 1"/>
          <p:cNvSpPr>
            <a:spLocks noGrp="1"/>
          </p:cNvSpPr>
          <p:nvPr>
            <p:ph type="title"/>
          </p:nvPr>
        </p:nvSpPr>
        <p:spPr/>
        <p:txBody>
          <a:bodyPr/>
          <a:lstStyle/>
          <a:p>
            <a:r>
              <a:rPr lang="en-US" sz="4400" smtClean="0"/>
              <a:t>Ultra Low Cost PCs for Education</a:t>
            </a:r>
            <a:endParaRPr lang="en-US" sz="4400" dirty="0"/>
          </a:p>
        </p:txBody>
      </p:sp>
      <p:sp>
        <p:nvSpPr>
          <p:cNvPr id="8" name="Content Placeholder 7"/>
          <p:cNvSpPr>
            <a:spLocks noGrp="1"/>
          </p:cNvSpPr>
          <p:nvPr>
            <p:ph sz="quarter" idx="4294967295"/>
          </p:nvPr>
        </p:nvSpPr>
        <p:spPr>
          <a:xfrm>
            <a:off x="4343400" y="1420813"/>
            <a:ext cx="4800600" cy="2462213"/>
          </a:xfrm>
        </p:spPr>
        <p:txBody>
          <a:bodyPr/>
          <a:lstStyle/>
          <a:p>
            <a:pPr marL="0" indent="0">
              <a:buNone/>
            </a:pPr>
            <a:r>
              <a:rPr lang="en-US" sz="2000" dirty="0" smtClean="0">
                <a:solidFill>
                  <a:schemeClr val="tx2"/>
                </a:solidFill>
              </a:rPr>
              <a:t>Transformational schoolchildren in emerging markets</a:t>
            </a:r>
          </a:p>
          <a:p>
            <a:pPr marL="0" indent="0">
              <a:buNone/>
            </a:pPr>
            <a:endParaRPr lang="en-US" sz="2000" dirty="0" smtClean="0">
              <a:solidFill>
                <a:schemeClr val="tx2"/>
              </a:solidFill>
            </a:endParaRPr>
          </a:p>
          <a:p>
            <a:pPr marL="0" indent="0">
              <a:buNone/>
            </a:pPr>
            <a:r>
              <a:rPr lang="en-US" sz="2000" dirty="0" smtClean="0">
                <a:solidFill>
                  <a:schemeClr val="tx2"/>
                </a:solidFill>
              </a:rPr>
              <a:t>New class of sub-$300 machines used in "1-1" government education programs</a:t>
            </a:r>
          </a:p>
          <a:p>
            <a:pPr marL="0" indent="0">
              <a:buNone/>
            </a:pPr>
            <a:endParaRPr lang="en-US" sz="2000" dirty="0" smtClean="0">
              <a:solidFill>
                <a:schemeClr val="tx2"/>
              </a:solidFill>
            </a:endParaRPr>
          </a:p>
          <a:p>
            <a:pPr marL="0" indent="0">
              <a:buNone/>
            </a:pPr>
            <a:r>
              <a:rPr lang="en-US" sz="2000" dirty="0" smtClean="0">
                <a:solidFill>
                  <a:schemeClr val="tx2"/>
                </a:solidFill>
              </a:rPr>
              <a:t>Licensing</a:t>
            </a:r>
            <a:r>
              <a:rPr lang="en-US" sz="2000" dirty="0" smtClean="0">
                <a:solidFill>
                  <a:schemeClr val="tx2"/>
                </a:solidFill>
              </a:rPr>
              <a:t>, Partnerships, Education Evangelism</a:t>
            </a:r>
            <a:endParaRPr lang="en-US" sz="2000" dirty="0">
              <a:solidFill>
                <a:schemeClr val="tx2"/>
              </a:solidFill>
            </a:endParaRPr>
          </a:p>
        </p:txBody>
      </p:sp>
      <p:grpSp>
        <p:nvGrpSpPr>
          <p:cNvPr id="20" name="Group 19"/>
          <p:cNvGrpSpPr/>
          <p:nvPr/>
        </p:nvGrpSpPr>
        <p:grpSpPr>
          <a:xfrm>
            <a:off x="381000" y="4038600"/>
            <a:ext cx="2498717" cy="2395954"/>
            <a:chOff x="381000" y="4038600"/>
            <a:chExt cx="2498717" cy="2395954"/>
          </a:xfrm>
        </p:grpSpPr>
        <p:pic>
          <p:nvPicPr>
            <p:cNvPr id="52230" name="Picture 6" descr="http://wolfgang.lonien.de/wp-content/uploads/2007/10/eeepc_pink.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81000" y="4038600"/>
              <a:ext cx="1998181" cy="2159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00200" y="6096000"/>
              <a:ext cx="127951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rPr>
                <a:t>ASUS eeePC</a:t>
              </a:r>
            </a:p>
          </p:txBody>
        </p:sp>
      </p:grpSp>
      <p:grpSp>
        <p:nvGrpSpPr>
          <p:cNvPr id="21" name="Group 20"/>
          <p:cNvGrpSpPr/>
          <p:nvPr/>
        </p:nvGrpSpPr>
        <p:grpSpPr>
          <a:xfrm>
            <a:off x="4191000" y="4800600"/>
            <a:ext cx="2285999" cy="1786354"/>
            <a:chOff x="4191000" y="4800600"/>
            <a:chExt cx="2285999" cy="1786354"/>
          </a:xfrm>
        </p:grpSpPr>
        <p:pic>
          <p:nvPicPr>
            <p:cNvPr id="5" name="Picture 5" descr="IMG_0510 copy">
              <a:hlinkClick r:id="rId3"/>
            </p:cNvPr>
            <p:cNvPicPr>
              <a:picLocks noChangeAspect="1" noChangeArrowheads="1"/>
            </p:cNvPicPr>
            <p:nvPr/>
          </p:nvPicPr>
          <p:blipFill>
            <a:blip r:embed="rId4" cstate="print"/>
            <a:srcRect/>
            <a:stretch>
              <a:fillRect/>
            </a:stretch>
          </p:blipFill>
          <p:spPr bwMode="auto">
            <a:xfrm>
              <a:off x="4191000" y="4800600"/>
              <a:ext cx="2285999" cy="1752600"/>
            </a:xfrm>
            <a:prstGeom prst="roundRect">
              <a:avLst>
                <a:gd name="adj" fmla="val 8594"/>
              </a:avLst>
            </a:prstGeom>
            <a:solidFill>
              <a:srgbClr val="FFFFFF">
                <a:shade val="85000"/>
              </a:srgbClr>
            </a:solidFill>
            <a:ln w="63500">
              <a:solidFill>
                <a:schemeClr val="bg1">
                  <a:alpha val="30000"/>
                </a:schemeClr>
              </a:solidFill>
            </a:ln>
            <a:effectLst/>
          </p:spPr>
        </p:pic>
        <p:sp>
          <p:nvSpPr>
            <p:cNvPr id="12" name="TextBox 11"/>
            <p:cNvSpPr txBox="1"/>
            <p:nvPr/>
          </p:nvSpPr>
          <p:spPr>
            <a:xfrm>
              <a:off x="5105400" y="6248400"/>
              <a:ext cx="1308371"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rPr>
                <a:t>Demoing XP</a:t>
              </a:r>
            </a:p>
          </p:txBody>
        </p:sp>
      </p:grpSp>
      <p:grpSp>
        <p:nvGrpSpPr>
          <p:cNvPr id="18" name="Group 17"/>
          <p:cNvGrpSpPr/>
          <p:nvPr/>
        </p:nvGrpSpPr>
        <p:grpSpPr>
          <a:xfrm>
            <a:off x="304800" y="1066800"/>
            <a:ext cx="2057400" cy="2395954"/>
            <a:chOff x="304800" y="1066800"/>
            <a:chExt cx="2057400" cy="2395954"/>
          </a:xfrm>
        </p:grpSpPr>
        <p:pic>
          <p:nvPicPr>
            <p:cNvPr id="52226" name="Picture 2" descr="Windows XP for the XO Laptops"/>
            <p:cNvPicPr>
              <a:picLocks noChangeAspect="1" noChangeArrowheads="1"/>
            </p:cNvPicPr>
            <p:nvPr/>
          </p:nvPicPr>
          <p:blipFill>
            <a:blip r:embed="rId5"/>
            <a:stretch>
              <a:fillRect/>
            </a:stretch>
          </p:blipFill>
          <p:spPr bwMode="auto">
            <a:xfrm>
              <a:off x="304800" y="1066800"/>
              <a:ext cx="2057400" cy="2057400"/>
            </a:xfrm>
            <a:prstGeom prst="rect">
              <a:avLst/>
            </a:prstGeom>
            <a:noFill/>
            <a:ln>
              <a:noFill/>
            </a:ln>
          </p:spPr>
        </p:pic>
        <p:sp>
          <p:nvSpPr>
            <p:cNvPr id="11" name="TextBox 10"/>
            <p:cNvSpPr txBox="1"/>
            <p:nvPr/>
          </p:nvSpPr>
          <p:spPr>
            <a:xfrm>
              <a:off x="609600" y="3124200"/>
              <a:ext cx="100950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rPr>
                <a:t>OLPC XO</a:t>
              </a:r>
            </a:p>
          </p:txBody>
        </p:sp>
      </p:grpSp>
      <p:grpSp>
        <p:nvGrpSpPr>
          <p:cNvPr id="19" name="Group 18"/>
          <p:cNvGrpSpPr/>
          <p:nvPr/>
        </p:nvGrpSpPr>
        <p:grpSpPr>
          <a:xfrm>
            <a:off x="1600200" y="2667000"/>
            <a:ext cx="2514600" cy="2667000"/>
            <a:chOff x="1600200" y="2667000"/>
            <a:chExt cx="2514600" cy="2667000"/>
          </a:xfrm>
        </p:grpSpPr>
        <p:pic>
          <p:nvPicPr>
            <p:cNvPr id="52228" name="Picture 4" descr="Classmate PC"/>
            <p:cNvPicPr>
              <a:picLocks noChangeAspect="1" noChangeArrowheads="1"/>
            </p:cNvPicPr>
            <p:nvPr/>
          </p:nvPicPr>
          <p:blipFill>
            <a:blip r:embed="rId6"/>
            <a:stretch>
              <a:fillRect/>
            </a:stretch>
          </p:blipFill>
          <p:spPr bwMode="auto">
            <a:xfrm>
              <a:off x="1600200" y="2667000"/>
              <a:ext cx="2514600" cy="2447988"/>
            </a:xfrm>
            <a:prstGeom prst="rect">
              <a:avLst/>
            </a:prstGeom>
            <a:noFill/>
            <a:ln>
              <a:noFill/>
            </a:ln>
            <a:effectLst>
              <a:outerShdw blurRad="139700" dist="152400" dir="4800000" algn="tl" rotWithShape="0">
                <a:prstClr val="black">
                  <a:alpha val="30000"/>
                </a:prstClr>
              </a:outerShdw>
            </a:effectLst>
          </p:spPr>
        </p:pic>
        <p:sp>
          <p:nvSpPr>
            <p:cNvPr id="9" name="TextBox 8"/>
            <p:cNvSpPr txBox="1"/>
            <p:nvPr/>
          </p:nvSpPr>
          <p:spPr>
            <a:xfrm>
              <a:off x="2438400" y="4995446"/>
              <a:ext cx="1539204"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rPr>
                <a:t>Intel ClassMate</a:t>
              </a:r>
            </a:p>
          </p:txBody>
        </p:sp>
      </p:grpSp>
      <p:sp>
        <p:nvSpPr>
          <p:cNvPr id="16" name="Rectangle 15"/>
          <p:cNvSpPr/>
          <p:nvPr/>
        </p:nvSpPr>
        <p:spPr bwMode="auto">
          <a:xfrm>
            <a:off x="4191000" y="22860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17" name="Rectangle 16"/>
          <p:cNvSpPr/>
          <p:nvPr/>
        </p:nvSpPr>
        <p:spPr bwMode="auto">
          <a:xfrm>
            <a:off x="4191000" y="3211425"/>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par>
                                <p:cTn id="31" presetID="10" presetClass="entr" presetSubtype="0" fill="hold" nodeType="with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par>
                                <p:cTn id="34" presetID="10" presetClass="entr" presetSubtype="0" fill="hold" nodeType="withEffect">
                                  <p:stCondLst>
                                    <p:cond delay="11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childTnLst>
                                </p:cTn>
                              </p:par>
                              <p:par>
                                <p:cTn id="37" presetID="10" presetClass="entr" presetSubtype="0" fill="hold" nodeType="withEffect">
                                  <p:stCondLst>
                                    <p:cond delay="16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build="p"/>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Windows MultiPoint</a:t>
            </a:r>
            <a:endParaRPr lang="en-US" dirty="0"/>
          </a:p>
        </p:txBody>
      </p:sp>
      <p:sp>
        <p:nvSpPr>
          <p:cNvPr id="8" name="Content Placeholder 7"/>
          <p:cNvSpPr>
            <a:spLocks noGrp="1"/>
          </p:cNvSpPr>
          <p:nvPr>
            <p:ph sz="quarter" idx="4294967295"/>
          </p:nvPr>
        </p:nvSpPr>
        <p:spPr>
          <a:xfrm>
            <a:off x="4343400" y="1420813"/>
            <a:ext cx="4419600" cy="3754437"/>
          </a:xfrm>
        </p:spPr>
        <p:txBody>
          <a:bodyPr vert="horz" wrap="square" lIns="0" tIns="0" rIns="0" bIns="0" rtlCol="0">
            <a:spAutoFit/>
          </a:bodyPr>
          <a:lstStyle/>
          <a:p>
            <a:pPr marL="0" indent="0">
              <a:buNone/>
            </a:pPr>
            <a:r>
              <a:rPr sz="2000" smtClean="0">
                <a:solidFill>
                  <a:schemeClr val="tx2"/>
                </a:solidFill>
              </a:rPr>
              <a:t>Children in schools that cannot afford PCs for every student</a:t>
            </a:r>
          </a:p>
          <a:p>
            <a:pPr marL="0" indent="0">
              <a:buNone/>
            </a:pPr>
            <a:endParaRPr sz="2000" smtClean="0">
              <a:solidFill>
                <a:schemeClr val="tx2"/>
              </a:solidFill>
            </a:endParaRPr>
          </a:p>
          <a:p>
            <a:pPr marL="0" indent="0">
              <a:buNone/>
            </a:pPr>
            <a:r>
              <a:rPr sz="2000" smtClean="0">
                <a:solidFill>
                  <a:schemeClr val="tx2"/>
                </a:solidFill>
              </a:rPr>
              <a:t>MSR SDK that enables collaborative education applications using multiple cursors and mice on a single PC</a:t>
            </a:r>
          </a:p>
          <a:p>
            <a:pPr marL="0" indent="0">
              <a:buNone/>
            </a:pPr>
            <a:endParaRPr sz="2000" smtClean="0">
              <a:solidFill>
                <a:schemeClr val="tx2"/>
              </a:solidFill>
            </a:endParaRPr>
          </a:p>
          <a:p>
            <a:pPr marL="0" indent="0">
              <a:buNone/>
            </a:pPr>
            <a:r>
              <a:rPr sz="2000" smtClean="0">
                <a:solidFill>
                  <a:schemeClr val="tx2"/>
                </a:solidFill>
              </a:rPr>
              <a:t>Education ISV and developer evangelism, pricing and licensing</a:t>
            </a:r>
          </a:p>
          <a:p>
            <a:pPr marL="0" indent="0">
              <a:buNone/>
            </a:pPr>
            <a:endParaRPr sz="2000" smtClean="0">
              <a:solidFill>
                <a:schemeClr val="tx2"/>
              </a:solidFill>
            </a:endParaRPr>
          </a:p>
          <a:p>
            <a:pPr marL="0" indent="0">
              <a:buNone/>
            </a:pPr>
            <a:endParaRPr sz="2000">
              <a:solidFill>
                <a:schemeClr val="tx2"/>
              </a:solidFill>
            </a:endParaRPr>
          </a:p>
          <a:p>
            <a:pPr marL="0" indent="0">
              <a:buNone/>
            </a:pPr>
            <a:endParaRPr sz="2000" dirty="0">
              <a:solidFill>
                <a:schemeClr val="tx2"/>
              </a:solidFill>
            </a:endParaRPr>
          </a:p>
        </p:txBody>
      </p:sp>
      <p:pic>
        <p:nvPicPr>
          <p:cNvPr id="5" name="Picture 2" descr="http://www.microsoft.com/presspass/images/features/2006/12-14kidswinmultipoint_lrg.jpg"/>
          <p:cNvPicPr>
            <a:picLocks noChangeAspect="1" noChangeArrowheads="1"/>
          </p:cNvPicPr>
          <p:nvPr/>
        </p:nvPicPr>
        <p:blipFill>
          <a:blip r:embed="rId3" cstate="screen"/>
          <a:srcRect t="6960" b="2407"/>
          <a:stretch>
            <a:fillRect/>
          </a:stretch>
        </p:blipFill>
        <p:spPr bwMode="auto">
          <a:xfrm>
            <a:off x="381000" y="2355850"/>
            <a:ext cx="3505201" cy="2160587"/>
          </a:xfrm>
          <a:prstGeom prst="roundRect">
            <a:avLst>
              <a:gd name="adj" fmla="val 8594"/>
            </a:avLst>
          </a:prstGeom>
          <a:solidFill>
            <a:srgbClr val="FFFFFF">
              <a:shade val="85000"/>
            </a:srgbClr>
          </a:solidFill>
          <a:ln w="63500">
            <a:solidFill>
              <a:schemeClr val="bg1">
                <a:alpha val="30000"/>
              </a:schemeClr>
            </a:solidFill>
          </a:ln>
          <a:effectLst/>
        </p:spPr>
      </p:pic>
      <p:sp>
        <p:nvSpPr>
          <p:cNvPr id="11" name="Rectangle 10"/>
          <p:cNvSpPr/>
          <p:nvPr/>
        </p:nvSpPr>
        <p:spPr bwMode="auto">
          <a:xfrm>
            <a:off x="4191000" y="132588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Target</a:t>
            </a:r>
          </a:p>
        </p:txBody>
      </p:sp>
      <p:sp>
        <p:nvSpPr>
          <p:cNvPr id="12" name="Rectangle 11"/>
          <p:cNvSpPr/>
          <p:nvPr/>
        </p:nvSpPr>
        <p:spPr bwMode="auto">
          <a:xfrm>
            <a:off x="4191000" y="2286000"/>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Via</a:t>
            </a:r>
          </a:p>
        </p:txBody>
      </p:sp>
      <p:sp>
        <p:nvSpPr>
          <p:cNvPr id="13" name="Rectangle 12"/>
          <p:cNvSpPr/>
          <p:nvPr/>
        </p:nvSpPr>
        <p:spPr bwMode="auto">
          <a:xfrm>
            <a:off x="4191000" y="3535681"/>
            <a:ext cx="4953000" cy="45719"/>
          </a:xfrm>
          <a:prstGeom prst="rect">
            <a:avLst/>
          </a:prstGeom>
          <a:gradFill flip="none" rotWithShape="1">
            <a:gsLst>
              <a:gs pos="0">
                <a:srgbClr val="FFC000"/>
              </a:gs>
              <a:gs pos="5000">
                <a:schemeClr val="tx2"/>
              </a:gs>
              <a:gs pos="25000">
                <a:srgbClr val="FFC000"/>
              </a:gs>
              <a:gs pos="100000">
                <a:schemeClr val="bg1">
                  <a:alpha val="0"/>
                </a:schemeClr>
              </a:gs>
            </a:gsLst>
            <a:lin ang="0" scaled="1"/>
            <a:tileRect/>
          </a:gradFill>
          <a:ln>
            <a:headEnd type="none" w="med" len="med"/>
            <a:tailEnd type="none" w="med" len="med"/>
          </a:ln>
          <a:effectLst>
            <a:softEdge rad="12700"/>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Segoe Semibold"/>
              </a:rPr>
              <a:t>Challenges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par>
                          <p:cTn id="27" fill="hold">
                            <p:stCondLst>
                              <p:cond delay="12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animBg="1"/>
      <p:bldP spid="12" grpId="0" animBg="1"/>
      <p:bldP spid="13" grpId="0" animBg="1"/>
    </p:bldLst>
  </p:timing>
</p:sld>
</file>

<file path=ppt/theme/theme1.xml><?xml version="1.0" encoding="utf-8"?>
<a:theme xmlns:a="http://schemas.openxmlformats.org/drawingml/2006/main" name="Marketing Symposium 2008 4X3 template">
  <a:themeElements>
    <a:clrScheme name="Template-light">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4">
                <a:lumMod val="50000"/>
              </a:schemeClr>
            </a:gs>
            <a:gs pos="100000">
              <a:schemeClr val="bg1">
                <a:alpha val="30000"/>
              </a:scheme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sz="2400" dirty="0" err="1" smtClean="0">
            <a:effectLst>
              <a:outerShdw blurRad="38100" dist="38100" dir="2700000" algn="tl">
                <a:srgbClr val="000000">
                  <a:alpha val="43137"/>
                </a:srgbClr>
              </a:outerShdw>
            </a:effectLst>
          </a:defRPr>
        </a:defPPr>
      </a:lstStyle>
    </a:tx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Marketing Symposium 2008 4X3 template</Template>
  <TotalTime>3303</TotalTime>
  <Words>1560</Words>
  <Application>Microsoft Office PowerPoint</Application>
  <PresentationFormat>On-screen Show (4:3)</PresentationFormat>
  <Paragraphs>243</Paragraphs>
  <Slides>19</Slides>
  <Notes>11</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Marketing Symposium 2008 4X3 template</vt:lpstr>
      <vt:lpstr>White with Courier font for code slides</vt:lpstr>
      <vt:lpstr>Slide 1</vt:lpstr>
      <vt:lpstr>Slide 2</vt:lpstr>
      <vt:lpstr>Slide 3</vt:lpstr>
      <vt:lpstr>Slide 4</vt:lpstr>
      <vt:lpstr>Enable sustained social and economic opportunity for the next five billion people </vt:lpstr>
      <vt:lpstr>Field Capacity + R&amp;D</vt:lpstr>
      <vt:lpstr>Our Target Market</vt:lpstr>
      <vt:lpstr>Ultra Low Cost PCs for Education</vt:lpstr>
      <vt:lpstr>Windows MultiPoint</vt:lpstr>
      <vt:lpstr>Secondary PCs</vt:lpstr>
      <vt:lpstr>Social Impact of Secondary PCs</vt:lpstr>
      <vt:lpstr>Shared Access: Telecenters</vt:lpstr>
      <vt:lpstr>Subscription Computing: "Thin Man"</vt:lpstr>
      <vt:lpstr>Mobile Services: "Kirana"</vt:lpstr>
      <vt:lpstr>Education: "Milpa"</vt:lpstr>
      <vt:lpstr>What We Are Learning …</vt:lpstr>
      <vt:lpstr>UPG in FY09</vt:lpstr>
      <vt:lpstr>Get Involved</vt:lpstr>
      <vt:lpstr>Slide 19</vt:lpstr>
    </vt:vector>
  </TitlesOfParts>
  <Manager>&lt;Content Manager Name Here&gt;</Manager>
  <Company>Silver Fox Productions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Unlimited Potential:  Emerging strategies in emerging markets</dc:title>
  <dc:subject>Marketing Symposium 2008</dc:subject>
  <dc:creator>raquel</dc:creator>
  <dc:description>Template: Set Up: Sarah Bickle, Silver Fox Productions
Formatting: Raquel Romano, Silver Fox Productions
Event Date: March 24, 2008
Event Location: Redmond
Audience: Internal</dc:description>
  <cp:lastModifiedBy>JamesU</cp:lastModifiedBy>
  <cp:revision>161</cp:revision>
  <dcterms:created xsi:type="dcterms:W3CDTF">2008-03-11T23:59:09Z</dcterms:created>
  <dcterms:modified xsi:type="dcterms:W3CDTF">2008-06-04T20:12:35Z</dcterms:modified>
</cp:coreProperties>
</file>