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7" r:id="rId4"/>
    <p:sldId id="259" r:id="rId5"/>
    <p:sldId id="260" r:id="rId6"/>
    <p:sldId id="261" r:id="rId7"/>
    <p:sldId id="262" r:id="rId8"/>
    <p:sldId id="263" r:id="rId9"/>
    <p:sldId id="264" r:id="rId10"/>
    <p:sldId id="266" r:id="rId11"/>
    <p:sldId id="265"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initials="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870"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1/8/2013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1/8/2013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arth.i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video" Target="file:///C:\Users\anderson\Documents\work\DPH\Iron_ARTH.wm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60648"/>
            <a:ext cx="8458200" cy="1673352"/>
          </a:xfrm>
        </p:spPr>
        <p:txBody>
          <a:bodyPr>
            <a:normAutofit fontScale="90000"/>
          </a:bodyPr>
          <a:lstStyle/>
          <a:p>
            <a:r>
              <a:rPr lang="en-US" dirty="0" smtClean="0"/>
              <a:t>Mobile video for patient education: The midwives’ perspective</a:t>
            </a:r>
            <a:endParaRPr lang="en-US" dirty="0"/>
          </a:p>
        </p:txBody>
      </p:sp>
      <p:sp>
        <p:nvSpPr>
          <p:cNvPr id="3" name="Subtitle 2"/>
          <p:cNvSpPr>
            <a:spLocks noGrp="1"/>
          </p:cNvSpPr>
          <p:nvPr>
            <p:ph type="subTitle" idx="1"/>
          </p:nvPr>
        </p:nvSpPr>
        <p:spPr>
          <a:xfrm>
            <a:off x="685800" y="4495800"/>
            <a:ext cx="8077200" cy="1499616"/>
          </a:xfrm>
        </p:spPr>
        <p:txBody>
          <a:bodyPr/>
          <a:lstStyle/>
          <a:p>
            <a:r>
              <a:rPr lang="en-US" dirty="0" smtClean="0"/>
              <a:t>Brittany Fiore-</a:t>
            </a:r>
            <a:r>
              <a:rPr lang="en-US" dirty="0" err="1" smtClean="0"/>
              <a:t>Silfvast</a:t>
            </a:r>
            <a:r>
              <a:rPr lang="en-US" dirty="0" smtClean="0"/>
              <a:t>, Carl </a:t>
            </a:r>
            <a:r>
              <a:rPr lang="en-US" dirty="0" err="1" smtClean="0"/>
              <a:t>Hartung</a:t>
            </a:r>
            <a:r>
              <a:rPr lang="en-US" dirty="0" smtClean="0"/>
              <a:t>, Kirti Iyengar, </a:t>
            </a:r>
            <a:r>
              <a:rPr lang="en-US" dirty="0" err="1" smtClean="0"/>
              <a:t>Sharad</a:t>
            </a:r>
            <a:r>
              <a:rPr lang="en-US" dirty="0" smtClean="0"/>
              <a:t> Iyengar, </a:t>
            </a:r>
            <a:r>
              <a:rPr lang="en-US" dirty="0" err="1" smtClean="0"/>
              <a:t>Kiersten</a:t>
            </a:r>
            <a:r>
              <a:rPr lang="en-US" dirty="0" smtClean="0"/>
              <a:t> Israel-Ballard, Noah </a:t>
            </a:r>
            <a:r>
              <a:rPr lang="en-US" dirty="0" err="1" smtClean="0"/>
              <a:t>Perin</a:t>
            </a:r>
            <a:r>
              <a:rPr lang="en-US" dirty="0" smtClean="0"/>
              <a:t>, Richard Anderson</a:t>
            </a:r>
            <a:endParaRPr lang="en-US" dirty="0"/>
          </a:p>
        </p:txBody>
      </p:sp>
      <p:pic>
        <p:nvPicPr>
          <p:cNvPr id="1026" name="Picture 2" descr="C:\Users\anderson\Pictures\Pictures\IMG_474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76200"/>
            <a:ext cx="4800600" cy="36002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8844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methodology for evaluating video</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Ethnographic observations of  22 PNC visits</a:t>
            </a:r>
          </a:p>
          <a:p>
            <a:r>
              <a:rPr lang="en-US" dirty="0" smtClean="0"/>
              <a:t>Semi-structured interviews with the 8 nurse midwives</a:t>
            </a:r>
          </a:p>
          <a:p>
            <a:r>
              <a:rPr lang="en-US" dirty="0" smtClean="0"/>
              <a:t>Iterative coding scheme of qualitative data using </a:t>
            </a:r>
            <a:r>
              <a:rPr lang="en-US" dirty="0" err="1" smtClean="0"/>
              <a:t>Atlas.ti</a:t>
            </a:r>
            <a:endParaRPr lang="en-US" dirty="0" smtClean="0"/>
          </a:p>
          <a:p>
            <a:r>
              <a:rPr lang="en-US" dirty="0" smtClean="0"/>
              <a:t>Triangulation with quantitative data from deployment</a:t>
            </a:r>
          </a:p>
          <a:p>
            <a:pPr lvl="2"/>
            <a:endParaRPr lang="en-US" dirty="0"/>
          </a:p>
        </p:txBody>
      </p:sp>
      <p:sp>
        <p:nvSpPr>
          <p:cNvPr id="5" name="Content Placeholder 4"/>
          <p:cNvSpPr>
            <a:spLocks noGrp="1"/>
          </p:cNvSpPr>
          <p:nvPr>
            <p:ph sz="half" idx="2"/>
          </p:nvPr>
        </p:nvSpPr>
        <p:spPr/>
        <p:txBody>
          <a:bodyPr>
            <a:normAutofit fontScale="92500" lnSpcReduction="10000"/>
          </a:bodyPr>
          <a:lstStyle/>
          <a:p>
            <a:endParaRPr lang="en-US"/>
          </a:p>
        </p:txBody>
      </p:sp>
      <p:pic>
        <p:nvPicPr>
          <p:cNvPr id="1026" name="Picture 2" descr="Z:\Talks\2013\Dev2013\Brittany Photos\IMG_309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6353" y="1752600"/>
            <a:ext cx="3578034" cy="47704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9561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use of video is feasible in PNC visits </a:t>
            </a:r>
          </a:p>
          <a:p>
            <a:r>
              <a:rPr lang="en-US" dirty="0" smtClean="0"/>
              <a:t>The PNC environment is complicated </a:t>
            </a:r>
          </a:p>
          <a:p>
            <a:pPr lvl="1"/>
            <a:r>
              <a:rPr lang="en-US" dirty="0" smtClean="0"/>
              <a:t>Patient education occurs </a:t>
            </a:r>
            <a:r>
              <a:rPr lang="en-US" dirty="0" smtClean="0"/>
              <a:t>throughout </a:t>
            </a:r>
            <a:r>
              <a:rPr lang="en-US" dirty="0" smtClean="0"/>
              <a:t>visits with various levels of effort</a:t>
            </a:r>
          </a:p>
          <a:p>
            <a:pPr lvl="1"/>
            <a:r>
              <a:rPr lang="en-US" dirty="0" smtClean="0"/>
              <a:t>Multiple settings and participants</a:t>
            </a:r>
            <a:endParaRPr lang="en-US" dirty="0" smtClean="0"/>
          </a:p>
          <a:p>
            <a:r>
              <a:rPr lang="en-US" dirty="0" smtClean="0"/>
              <a:t>Authority and trust</a:t>
            </a:r>
          </a:p>
          <a:p>
            <a:pPr lvl="1"/>
            <a:r>
              <a:rPr lang="en-US" dirty="0" smtClean="0"/>
              <a:t>Nurses viewed video as being authoritative and enhancing their communication</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2050" name="Picture 2" descr="Z:\Talks\2013\Dev2013\Brittany Photos\IMG_313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31231" y="1600199"/>
            <a:ext cx="3515564" cy="263682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7"/>
          <p:cNvPicPr>
            <a:picLocks noChangeAspect="1" noChangeArrowheads="1"/>
          </p:cNvPicPr>
          <p:nvPr/>
        </p:nvPicPr>
        <p:blipFill rotWithShape="1">
          <a:blip r:embed="rId3" cstate="print"/>
          <a:srcRect l="5319" t="8092" r="9574" b="13694"/>
          <a:stretch/>
        </p:blipFill>
        <p:spPr bwMode="auto">
          <a:xfrm>
            <a:off x="5054806" y="4343400"/>
            <a:ext cx="3468414" cy="2514600"/>
          </a:xfrm>
          <a:prstGeom prst="rect">
            <a:avLst/>
          </a:prstGeom>
          <a:ln>
            <a:noFill/>
          </a:ln>
          <a:effectLst/>
        </p:spPr>
      </p:pic>
    </p:spTree>
    <p:extLst>
      <p:ext uri="{BB962C8B-B14F-4D97-AF65-F5344CB8AC3E}">
        <p14:creationId xmlns:p14="http://schemas.microsoft.com/office/powerpoint/2010/main" xmlns="" val="521370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Video used consistently on PNC visits</a:t>
            </a:r>
          </a:p>
          <a:p>
            <a:r>
              <a:rPr lang="en-US" dirty="0" smtClean="0"/>
              <a:t>Midwives reported a favorable reaction and identified this as the best feature of the mobile device</a:t>
            </a:r>
          </a:p>
          <a:p>
            <a:r>
              <a:rPr lang="en-US" dirty="0" smtClean="0"/>
              <a:t>Minor difficulties in using videos in the mobile app</a:t>
            </a:r>
            <a:endParaRPr lang="en-US" dirty="0"/>
          </a:p>
        </p:txBody>
      </p:sp>
      <p:sp>
        <p:nvSpPr>
          <p:cNvPr id="6" name="TextBox 5"/>
          <p:cNvSpPr txBox="1"/>
          <p:nvPr/>
        </p:nvSpPr>
        <p:spPr>
          <a:xfrm>
            <a:off x="4800600" y="1905000"/>
            <a:ext cx="3962400" cy="3416320"/>
          </a:xfrm>
          <a:prstGeom prst="rect">
            <a:avLst/>
          </a:prstGeom>
          <a:noFill/>
        </p:spPr>
        <p:txBody>
          <a:bodyPr wrap="square" rtlCol="0">
            <a:spAutoFit/>
          </a:bodyPr>
          <a:lstStyle/>
          <a:p>
            <a:r>
              <a:rPr lang="en-US" sz="2400" b="1" dirty="0" smtClean="0"/>
              <a:t>“The video that we show is very good – it becomes very easy for the people to understand.  There is a big difference between telling something and showing it.  On watching the video people understand that yes, this is how it is to be done.”</a:t>
            </a:r>
            <a:endParaRPr lang="en-US" sz="2400" b="1" dirty="0"/>
          </a:p>
        </p:txBody>
      </p:sp>
    </p:spTree>
    <p:extLst>
      <p:ext uri="{BB962C8B-B14F-4D97-AF65-F5344CB8AC3E}">
        <p14:creationId xmlns:p14="http://schemas.microsoft.com/office/powerpoint/2010/main" xmlns="" val="3945965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Multiple people </a:t>
            </a:r>
            <a:r>
              <a:rPr lang="en-US" dirty="0" smtClean="0"/>
              <a:t>might </a:t>
            </a:r>
            <a:r>
              <a:rPr lang="en-US" dirty="0" smtClean="0"/>
              <a:t>be present for home and clinic PNCs</a:t>
            </a:r>
          </a:p>
          <a:p>
            <a:r>
              <a:rPr lang="en-US" dirty="0" smtClean="0"/>
              <a:t>Process of doing an examination did not fully align with </a:t>
            </a:r>
            <a:r>
              <a:rPr lang="en-US" dirty="0" smtClean="0"/>
              <a:t>the protocol </a:t>
            </a:r>
            <a:r>
              <a:rPr lang="en-US" dirty="0" smtClean="0"/>
              <a:t>on the device</a:t>
            </a:r>
          </a:p>
          <a:p>
            <a:r>
              <a:rPr lang="en-US" dirty="0" smtClean="0"/>
              <a:t>Introduction of videos made educational component more explicit</a:t>
            </a:r>
            <a:endParaRPr lang="en-US" dirty="0"/>
          </a:p>
        </p:txBody>
      </p:sp>
      <p:sp>
        <p:nvSpPr>
          <p:cNvPr id="5" name="TextBox 4"/>
          <p:cNvSpPr txBox="1"/>
          <p:nvPr/>
        </p:nvSpPr>
        <p:spPr>
          <a:xfrm>
            <a:off x="4800600" y="1905000"/>
            <a:ext cx="4038600" cy="4154984"/>
          </a:xfrm>
          <a:prstGeom prst="rect">
            <a:avLst/>
          </a:prstGeom>
          <a:noFill/>
        </p:spPr>
        <p:txBody>
          <a:bodyPr wrap="square" rtlCol="0">
            <a:spAutoFit/>
          </a:bodyPr>
          <a:lstStyle/>
          <a:p>
            <a:r>
              <a:rPr lang="en-US" sz="2400" b="1" dirty="0" smtClean="0"/>
              <a:t>“When we do PNC before, only the patient and I are present . . . Now I am showing the video, now others too come on hearing the sound from the video, so they too remember that yes, we have to do this, so more people come inside, we tell the patient, and everyone hears.”</a:t>
            </a:r>
            <a:endParaRPr lang="en-US" sz="2400" b="1" dirty="0"/>
          </a:p>
        </p:txBody>
      </p:sp>
    </p:spTree>
    <p:extLst>
      <p:ext uri="{BB962C8B-B14F-4D97-AF65-F5344CB8AC3E}">
        <p14:creationId xmlns:p14="http://schemas.microsoft.com/office/powerpoint/2010/main" xmlns="" val="1250974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Multitasking</a:t>
            </a:r>
            <a:endParaRPr lang="en-US" dirty="0"/>
          </a:p>
        </p:txBody>
      </p:sp>
      <p:sp>
        <p:nvSpPr>
          <p:cNvPr id="3" name="Content Placeholder 2"/>
          <p:cNvSpPr>
            <a:spLocks noGrp="1"/>
          </p:cNvSpPr>
          <p:nvPr>
            <p:ph sz="half" idx="1"/>
          </p:nvPr>
        </p:nvSpPr>
        <p:spPr/>
        <p:txBody>
          <a:bodyPr/>
          <a:lstStyle/>
          <a:p>
            <a:r>
              <a:rPr lang="en-US" dirty="0" smtClean="0"/>
              <a:t>Nurses used time while video played for other activities</a:t>
            </a:r>
          </a:p>
          <a:p>
            <a:r>
              <a:rPr lang="en-US" dirty="0" smtClean="0"/>
              <a:t>Multiple </a:t>
            </a:r>
            <a:r>
              <a:rPr lang="en-US" dirty="0" smtClean="0"/>
              <a:t>ways </a:t>
            </a:r>
            <a:r>
              <a:rPr lang="en-US" dirty="0" smtClean="0"/>
              <a:t>of </a:t>
            </a:r>
            <a:r>
              <a:rPr lang="en-US" dirty="0" smtClean="0"/>
              <a:t>showing </a:t>
            </a:r>
            <a:r>
              <a:rPr lang="en-US" dirty="0" smtClean="0"/>
              <a:t>the video</a:t>
            </a:r>
          </a:p>
          <a:p>
            <a:r>
              <a:rPr lang="en-US" dirty="0" smtClean="0"/>
              <a:t>Video was rarely stopped for discussion</a:t>
            </a:r>
          </a:p>
          <a:p>
            <a:r>
              <a:rPr lang="en-US" dirty="0" smtClean="0"/>
              <a:t>Time for playing the video was an issue</a:t>
            </a:r>
            <a:endParaRPr lang="en-US" dirty="0"/>
          </a:p>
        </p:txBody>
      </p:sp>
      <p:sp>
        <p:nvSpPr>
          <p:cNvPr id="5" name="TextBox 4"/>
          <p:cNvSpPr txBox="1"/>
          <p:nvPr/>
        </p:nvSpPr>
        <p:spPr>
          <a:xfrm>
            <a:off x="4800600" y="1905000"/>
            <a:ext cx="3962400" cy="3046988"/>
          </a:xfrm>
          <a:prstGeom prst="rect">
            <a:avLst/>
          </a:prstGeom>
          <a:noFill/>
        </p:spPr>
        <p:txBody>
          <a:bodyPr wrap="square" rtlCol="0">
            <a:spAutoFit/>
          </a:bodyPr>
          <a:lstStyle/>
          <a:p>
            <a:r>
              <a:rPr lang="en-US" sz="2400" b="1" dirty="0" smtClean="0"/>
              <a:t>“[The good thing about the video] is that the video explains how to feed the baby and gives advice, so we don’t have to talk much.  So while they watch the video, we can continue with our work”</a:t>
            </a:r>
            <a:endParaRPr lang="en-US" sz="2400" b="1" dirty="0"/>
          </a:p>
        </p:txBody>
      </p:sp>
    </p:spTree>
    <p:extLst>
      <p:ext uri="{BB962C8B-B14F-4D97-AF65-F5344CB8AC3E}">
        <p14:creationId xmlns:p14="http://schemas.microsoft.com/office/powerpoint/2010/main" xmlns="" val="2753141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a:t>
            </a:r>
            <a:endParaRPr lang="en-US" dirty="0"/>
          </a:p>
        </p:txBody>
      </p:sp>
      <p:sp>
        <p:nvSpPr>
          <p:cNvPr id="3" name="Content Placeholder 2"/>
          <p:cNvSpPr>
            <a:spLocks noGrp="1"/>
          </p:cNvSpPr>
          <p:nvPr>
            <p:ph sz="half" idx="1"/>
          </p:nvPr>
        </p:nvSpPr>
        <p:spPr/>
        <p:txBody>
          <a:bodyPr>
            <a:normAutofit/>
          </a:bodyPr>
          <a:lstStyle/>
          <a:p>
            <a:r>
              <a:rPr lang="en-US" dirty="0" smtClean="0"/>
              <a:t>Videos extended nurses ability </a:t>
            </a:r>
            <a:r>
              <a:rPr lang="en-US" dirty="0" smtClean="0"/>
              <a:t>to  </a:t>
            </a:r>
            <a:r>
              <a:rPr lang="en-US" dirty="0" smtClean="0"/>
              <a:t>deliver </a:t>
            </a:r>
            <a:r>
              <a:rPr lang="en-US" dirty="0" smtClean="0"/>
              <a:t> complete messages</a:t>
            </a:r>
            <a:endParaRPr lang="en-US" dirty="0" smtClean="0"/>
          </a:p>
          <a:p>
            <a:r>
              <a:rPr lang="en-US" dirty="0" smtClean="0"/>
              <a:t>Some </a:t>
            </a:r>
            <a:r>
              <a:rPr lang="en-US" dirty="0" smtClean="0"/>
              <a:t>nurses felt that by featuring older nurses the videos had additional authority</a:t>
            </a:r>
          </a:p>
          <a:p>
            <a:r>
              <a:rPr lang="en-US" dirty="0" smtClean="0"/>
              <a:t>No conflicts with the video messaging</a:t>
            </a:r>
            <a:endParaRPr lang="en-US" dirty="0"/>
          </a:p>
        </p:txBody>
      </p:sp>
      <p:sp>
        <p:nvSpPr>
          <p:cNvPr id="5" name="TextBox 4"/>
          <p:cNvSpPr txBox="1"/>
          <p:nvPr/>
        </p:nvSpPr>
        <p:spPr>
          <a:xfrm>
            <a:off x="4876800" y="1905000"/>
            <a:ext cx="4038600" cy="4154984"/>
          </a:xfrm>
          <a:prstGeom prst="rect">
            <a:avLst/>
          </a:prstGeom>
          <a:noFill/>
        </p:spPr>
        <p:txBody>
          <a:bodyPr wrap="square" rtlCol="0">
            <a:spAutoFit/>
          </a:bodyPr>
          <a:lstStyle/>
          <a:p>
            <a:r>
              <a:rPr lang="en-US" sz="2400" b="1" dirty="0" smtClean="0"/>
              <a:t>“We explained that this too is showing how to feed the baby, the things that you should eat, is it necessary for you to have the tablets or not.  We are telling you through the mobile.  It is just like the nurse used to tell you.  You should take it the same way.  We show the video and they feel it is right”</a:t>
            </a:r>
            <a:endParaRPr lang="en-US" sz="2400" b="1" dirty="0"/>
          </a:p>
        </p:txBody>
      </p:sp>
    </p:spTree>
    <p:extLst>
      <p:ext uri="{BB962C8B-B14F-4D97-AF65-F5344CB8AC3E}">
        <p14:creationId xmlns:p14="http://schemas.microsoft.com/office/powerpoint/2010/main" xmlns="" val="3845546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a:t>
            </a:r>
            <a:endParaRPr lang="en-US" dirty="0"/>
          </a:p>
        </p:txBody>
      </p:sp>
      <p:sp>
        <p:nvSpPr>
          <p:cNvPr id="3" name="Content Placeholder 2"/>
          <p:cNvSpPr>
            <a:spLocks noGrp="1"/>
          </p:cNvSpPr>
          <p:nvPr>
            <p:ph sz="half" idx="1"/>
          </p:nvPr>
        </p:nvSpPr>
        <p:spPr/>
        <p:txBody>
          <a:bodyPr/>
          <a:lstStyle/>
          <a:p>
            <a:r>
              <a:rPr lang="en-US" dirty="0" smtClean="0"/>
              <a:t>Video considered to be </a:t>
            </a:r>
            <a:r>
              <a:rPr lang="en-US" dirty="0" smtClean="0"/>
              <a:t>trustworthy</a:t>
            </a:r>
            <a:endParaRPr lang="en-US" dirty="0" smtClean="0"/>
          </a:p>
          <a:p>
            <a:r>
              <a:rPr lang="en-US" dirty="0" smtClean="0"/>
              <a:t>Nurses had a theory </a:t>
            </a:r>
            <a:r>
              <a:rPr lang="en-US" dirty="0" smtClean="0"/>
              <a:t>that people understand by seeing</a:t>
            </a:r>
          </a:p>
          <a:p>
            <a:r>
              <a:rPr lang="en-US" dirty="0" smtClean="0"/>
              <a:t>Advantages </a:t>
            </a:r>
            <a:r>
              <a:rPr lang="en-US" dirty="0" smtClean="0"/>
              <a:t>identified: </a:t>
            </a:r>
            <a:r>
              <a:rPr lang="en-US" dirty="0" smtClean="0"/>
              <a:t>clarity </a:t>
            </a:r>
            <a:r>
              <a:rPr lang="en-US" dirty="0" smtClean="0"/>
              <a:t>of message,  use of local language, and local participants</a:t>
            </a:r>
          </a:p>
          <a:p>
            <a:endParaRPr lang="en-US" dirty="0"/>
          </a:p>
        </p:txBody>
      </p:sp>
      <p:sp>
        <p:nvSpPr>
          <p:cNvPr id="5" name="TextBox 4"/>
          <p:cNvSpPr txBox="1"/>
          <p:nvPr/>
        </p:nvSpPr>
        <p:spPr>
          <a:xfrm>
            <a:off x="4876800" y="1788616"/>
            <a:ext cx="3962400" cy="4154984"/>
          </a:xfrm>
          <a:prstGeom prst="rect">
            <a:avLst/>
          </a:prstGeom>
          <a:noFill/>
        </p:spPr>
        <p:txBody>
          <a:bodyPr wrap="square" rtlCol="0">
            <a:spAutoFit/>
          </a:bodyPr>
          <a:lstStyle/>
          <a:p>
            <a:r>
              <a:rPr lang="en-US" sz="2400" b="1" dirty="0" smtClean="0"/>
              <a:t>“What will the mother think?  She thinks the video is correct.  A movie has been made, so it is right because there is a lady in it, a patient and a nurse, so she understands. . .  She understands on seeing the patient.  If there had been only two nurses, she wouldn’t have understood”</a:t>
            </a:r>
            <a:endParaRPr lang="en-US" sz="2400" b="1" dirty="0"/>
          </a:p>
        </p:txBody>
      </p:sp>
    </p:spTree>
    <p:extLst>
      <p:ext uri="{BB962C8B-B14F-4D97-AF65-F5344CB8AC3E}">
        <p14:creationId xmlns:p14="http://schemas.microsoft.com/office/powerpoint/2010/main" xmlns="" val="1571353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idx="1"/>
          </p:nvPr>
        </p:nvSpPr>
        <p:spPr/>
        <p:txBody>
          <a:bodyPr/>
          <a:lstStyle/>
          <a:p>
            <a:endParaRPr lang="en-US" dirty="0"/>
          </a:p>
        </p:txBody>
      </p:sp>
      <p:pic>
        <p:nvPicPr>
          <p:cNvPr id="4" name="Picture 3" descr="C:\Users\kisrael-ballard\AppData\Local\Microsoft\Windows\Temporary Internet Files\Content.Outlook\D8GRSDMA\IMG_3068 (2).JPG"/>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1143000" y="1581150"/>
            <a:ext cx="6858000" cy="5143500"/>
          </a:xfrm>
          <a:prstGeom prst="rect">
            <a:avLst/>
          </a:prstGeom>
          <a:noFill/>
        </p:spPr>
      </p:pic>
    </p:spTree>
    <p:extLst>
      <p:ext uri="{BB962C8B-B14F-4D97-AF65-F5344CB8AC3E}">
        <p14:creationId xmlns:p14="http://schemas.microsoft.com/office/powerpoint/2010/main" xmlns="" val="3850436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a:t>
            </a:r>
            <a:endParaRPr lang="en-US" dirty="0"/>
          </a:p>
        </p:txBody>
      </p:sp>
      <p:pic>
        <p:nvPicPr>
          <p:cNvPr id="6" name="Picture 8" descr="http://www.nsf.gov/images/logos/nsf1.jpg"/>
          <p:cNvPicPr>
            <a:picLocks noChangeAspect="1" noChangeArrowheads="1"/>
          </p:cNvPicPr>
          <p:nvPr>
            <p:custDataLst>
              <p:tags r:id="rId1"/>
            </p:custDataLst>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04800" y="445770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Arth - Action Research and Training for Health">
            <a:hlinkClick r:id="rId4" tooltip="Arth - Action Research and Training for Health"/>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2583" y="1828800"/>
            <a:ext cx="2367583" cy="699981"/>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481633" y="2572715"/>
            <a:ext cx="3945632" cy="369332"/>
          </a:xfrm>
          <a:prstGeom prst="rect">
            <a:avLst/>
          </a:prstGeom>
        </p:spPr>
        <p:txBody>
          <a:bodyPr wrap="none">
            <a:spAutoFit/>
          </a:bodyPr>
          <a:lstStyle/>
          <a:p>
            <a:r>
              <a:rPr lang="en-US" dirty="0"/>
              <a:t>Action Research and Training for Health</a:t>
            </a:r>
          </a:p>
        </p:txBody>
      </p:sp>
      <p:pic>
        <p:nvPicPr>
          <p:cNvPr id="2050" name="Picture 2" descr="http://yousavewesave.org/wp-content/uploads/2012/08/path-logo-600x218.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525" y="2942047"/>
            <a:ext cx="4294534" cy="15603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928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overview</a:t>
            </a:r>
            <a:endParaRPr lang="en-US" dirty="0"/>
          </a:p>
        </p:txBody>
      </p:sp>
      <p:sp>
        <p:nvSpPr>
          <p:cNvPr id="3" name="Content Placeholder 2"/>
          <p:cNvSpPr>
            <a:spLocks noGrp="1"/>
          </p:cNvSpPr>
          <p:nvPr>
            <p:ph idx="1"/>
          </p:nvPr>
        </p:nvSpPr>
        <p:spPr/>
        <p:txBody>
          <a:bodyPr/>
          <a:lstStyle/>
          <a:p>
            <a:r>
              <a:rPr lang="en-US" dirty="0" smtClean="0"/>
              <a:t>Study of Nurse Midwife reaction to using mobile videos to support patient education</a:t>
            </a:r>
          </a:p>
          <a:p>
            <a:r>
              <a:rPr lang="en-US" dirty="0" smtClean="0"/>
              <a:t>Based on a one year project conducted in Udaipur, India</a:t>
            </a:r>
          </a:p>
          <a:p>
            <a:r>
              <a:rPr lang="en-US" dirty="0" smtClean="0"/>
              <a:t>Key contribution</a:t>
            </a:r>
          </a:p>
          <a:p>
            <a:pPr lvl="1"/>
            <a:r>
              <a:rPr lang="en-US" dirty="0" smtClean="0"/>
              <a:t>Focus on the acceptability of a mobile device to help a </a:t>
            </a:r>
            <a:r>
              <a:rPr lang="en-US" dirty="0" smtClean="0"/>
              <a:t>midwife’s </a:t>
            </a:r>
            <a:r>
              <a:rPr lang="en-US" dirty="0" smtClean="0"/>
              <a:t>work</a:t>
            </a:r>
            <a:endParaRPr lang="en-US" dirty="0"/>
          </a:p>
        </p:txBody>
      </p:sp>
      <p:pic>
        <p:nvPicPr>
          <p:cNvPr id="4" name="Picture 3" descr="Snapshot 1 (2-5-2012 8-37 AM).png"/>
          <p:cNvPicPr>
            <a:picLocks noChangeAspect="1"/>
          </p:cNvPicPr>
          <p:nvPr/>
        </p:nvPicPr>
        <p:blipFill>
          <a:blip r:embed="rId2" cstate="print"/>
          <a:srcRect l="6634" t="13249" r="4976" b="13249"/>
          <a:stretch>
            <a:fillRect/>
          </a:stretch>
        </p:blipFill>
        <p:spPr>
          <a:xfrm>
            <a:off x="6248400" y="787"/>
            <a:ext cx="2895600" cy="1808604"/>
          </a:xfrm>
          <a:prstGeom prst="rect">
            <a:avLst/>
          </a:prstGeom>
        </p:spPr>
      </p:pic>
    </p:spTree>
    <p:extLst>
      <p:ext uri="{BB962C8B-B14F-4D97-AF65-F5344CB8AC3E}">
        <p14:creationId xmlns:p14="http://schemas.microsoft.com/office/powerpoint/2010/main" xmlns="" val="3517698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mHealth</a:t>
            </a:r>
            <a:endParaRPr lang="en-US" dirty="0"/>
          </a:p>
        </p:txBody>
      </p:sp>
      <p:sp>
        <p:nvSpPr>
          <p:cNvPr id="4" name="Title 1"/>
          <p:cNvSpPr txBox="1">
            <a:spLocks/>
          </p:cNvSpPr>
          <p:nvPr/>
        </p:nvSpPr>
        <p:spPr>
          <a:xfrm>
            <a:off x="533400" y="3090672"/>
            <a:ext cx="8229600" cy="1252728"/>
          </a:xfrm>
          <a:prstGeom prst="rect">
            <a:avLst/>
          </a:prstGeom>
        </p:spPr>
        <p:txBody>
          <a:bodyPr vert="horz" lIns="91440" rIns="45720" rtlCol="0" anchor="ctr">
            <a:no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sz="4800" dirty="0" smtClean="0">
                <a:solidFill>
                  <a:schemeClr val="accent2">
                    <a:lumMod val="75000"/>
                  </a:schemeClr>
                </a:solidFill>
              </a:rPr>
              <a:t>How can </a:t>
            </a:r>
            <a:r>
              <a:rPr lang="en-US" sz="4800" dirty="0" smtClean="0">
                <a:solidFill>
                  <a:schemeClr val="accent2">
                    <a:lumMod val="75000"/>
                  </a:schemeClr>
                </a:solidFill>
              </a:rPr>
              <a:t>the wide-scale deployment of mobile devices enhance health worker and health system performance?</a:t>
            </a:r>
            <a:endParaRPr lang="en-US" sz="4800" dirty="0">
              <a:solidFill>
                <a:schemeClr val="accent2">
                  <a:lumMod val="75000"/>
                </a:schemeClr>
              </a:solidFill>
            </a:endParaRPr>
          </a:p>
        </p:txBody>
      </p:sp>
    </p:spTree>
    <p:extLst>
      <p:ext uri="{BB962C8B-B14F-4D97-AF65-F5344CB8AC3E}">
        <p14:creationId xmlns:p14="http://schemas.microsoft.com/office/powerpoint/2010/main" xmlns="" val="3568266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p:txBody>
          <a:bodyPr>
            <a:normAutofit fontScale="92500" lnSpcReduction="20000"/>
          </a:bodyPr>
          <a:lstStyle/>
          <a:p>
            <a:pPr lvl="0">
              <a:spcBef>
                <a:spcPts val="600"/>
              </a:spcBef>
            </a:pPr>
            <a:r>
              <a:rPr lang="en-US" b="1" dirty="0">
                <a:solidFill>
                  <a:schemeClr val="accent2">
                    <a:lumMod val="75000"/>
                  </a:schemeClr>
                </a:solidFill>
              </a:rPr>
              <a:t>Technical feasibility:</a:t>
            </a:r>
            <a:r>
              <a:rPr lang="en-US" dirty="0"/>
              <a:t> the device must work reliably in the field. </a:t>
            </a:r>
          </a:p>
          <a:p>
            <a:pPr lvl="0">
              <a:spcBef>
                <a:spcPts val="600"/>
              </a:spcBef>
            </a:pPr>
            <a:r>
              <a:rPr lang="en-US" b="1" dirty="0">
                <a:solidFill>
                  <a:schemeClr val="accent2">
                    <a:lumMod val="75000"/>
                  </a:schemeClr>
                </a:solidFill>
              </a:rPr>
              <a:t>Usability:</a:t>
            </a:r>
            <a:r>
              <a:rPr lang="en-US" dirty="0"/>
              <a:t> the target users must be able to operate the device. </a:t>
            </a:r>
          </a:p>
          <a:p>
            <a:pPr lvl="0">
              <a:spcBef>
                <a:spcPts val="600"/>
              </a:spcBef>
            </a:pPr>
            <a:r>
              <a:rPr lang="en-US" b="1" dirty="0">
                <a:solidFill>
                  <a:schemeClr val="accent2">
                    <a:lumMod val="75000"/>
                  </a:schemeClr>
                </a:solidFill>
              </a:rPr>
              <a:t>Acceptability:</a:t>
            </a:r>
            <a:r>
              <a:rPr lang="en-US" dirty="0"/>
              <a:t> the users must be willing to use the device in the course of their work.</a:t>
            </a:r>
          </a:p>
          <a:p>
            <a:pPr lvl="0">
              <a:spcBef>
                <a:spcPts val="600"/>
              </a:spcBef>
            </a:pPr>
            <a:r>
              <a:rPr lang="en-US" b="1" dirty="0">
                <a:solidFill>
                  <a:schemeClr val="accent2">
                    <a:lumMod val="75000"/>
                  </a:schemeClr>
                </a:solidFill>
              </a:rPr>
              <a:t>Maintainability:</a:t>
            </a:r>
            <a:r>
              <a:rPr lang="en-US" dirty="0"/>
              <a:t> it must be possible to keep the devices running at low cost.</a:t>
            </a:r>
          </a:p>
          <a:p>
            <a:pPr lvl="0">
              <a:spcBef>
                <a:spcPts val="600"/>
              </a:spcBef>
            </a:pPr>
            <a:r>
              <a:rPr lang="en-US" b="1" dirty="0">
                <a:solidFill>
                  <a:schemeClr val="accent2">
                    <a:lumMod val="75000"/>
                  </a:schemeClr>
                </a:solidFill>
              </a:rPr>
              <a:t>Affordability:</a:t>
            </a:r>
            <a:r>
              <a:rPr lang="en-US" dirty="0"/>
              <a:t> the total cost of the system must be low enough that the health system can pay for it and sees commensurate value</a:t>
            </a:r>
            <a:r>
              <a:rPr lang="en-US" dirty="0" smtClean="0"/>
              <a:t>. </a:t>
            </a:r>
            <a:endParaRPr lang="en-US" dirty="0"/>
          </a:p>
        </p:txBody>
      </p:sp>
    </p:spTree>
    <p:extLst>
      <p:ext uri="{BB962C8B-B14F-4D97-AF65-F5344CB8AC3E}">
        <p14:creationId xmlns:p14="http://schemas.microsoft.com/office/powerpoint/2010/main" xmlns="" val="1341523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Acceptability</a:t>
            </a:r>
            <a:endParaRPr lang="en-US" dirty="0"/>
          </a:p>
        </p:txBody>
      </p:sp>
      <p:sp>
        <p:nvSpPr>
          <p:cNvPr id="3" name="Content Placeholder 2"/>
          <p:cNvSpPr>
            <a:spLocks noGrp="1"/>
          </p:cNvSpPr>
          <p:nvPr>
            <p:ph idx="1"/>
          </p:nvPr>
        </p:nvSpPr>
        <p:spPr/>
        <p:txBody>
          <a:bodyPr/>
          <a:lstStyle/>
          <a:p>
            <a:r>
              <a:rPr lang="en-US" dirty="0" smtClean="0"/>
              <a:t>In order for a technology to be adopted, it must provide perceived value to those that are expected to use it</a:t>
            </a:r>
            <a:endParaRPr lang="en-US" dirty="0" smtClean="0"/>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xmlns=""/>
              </a:ext>
            </a:extLst>
          </a:blip>
          <a:srcRect t="5703"/>
          <a:stretch/>
        </p:blipFill>
        <p:spPr>
          <a:xfrm>
            <a:off x="2307506" y="3429000"/>
            <a:ext cx="4528988" cy="32030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627373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ARTH, Udaipur India</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Action Research and Training for Health</a:t>
            </a:r>
          </a:p>
          <a:p>
            <a:r>
              <a:rPr lang="en-US" dirty="0" smtClean="0"/>
              <a:t>Two maternal health clinics for </a:t>
            </a:r>
            <a:r>
              <a:rPr lang="en-US" dirty="0" smtClean="0"/>
              <a:t>a population of </a:t>
            </a:r>
            <a:r>
              <a:rPr lang="en-US" dirty="0" smtClean="0"/>
              <a:t>64,000</a:t>
            </a:r>
          </a:p>
          <a:p>
            <a:r>
              <a:rPr lang="en-US" dirty="0" smtClean="0"/>
              <a:t>Clinic and outreach services by two doctors and eight nurse midwives</a:t>
            </a:r>
          </a:p>
          <a:p>
            <a:r>
              <a:rPr lang="en-US" dirty="0" smtClean="0"/>
              <a:t>Post Natal Care (PNC) visits using ARTH </a:t>
            </a:r>
            <a:r>
              <a:rPr lang="en-US" dirty="0" smtClean="0"/>
              <a:t>protocol</a:t>
            </a:r>
          </a:p>
          <a:p>
            <a:pPr lvl="1"/>
            <a:r>
              <a:rPr lang="en-US" dirty="0" smtClean="0"/>
              <a:t>Two visits</a:t>
            </a:r>
          </a:p>
          <a:p>
            <a:pPr lvl="1"/>
            <a:r>
              <a:rPr lang="en-US" dirty="0" smtClean="0"/>
              <a:t>In clinic or home</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48200" y="1905000"/>
            <a:ext cx="4038600" cy="3016485"/>
          </a:xfrm>
        </p:spPr>
      </p:pic>
    </p:spTree>
    <p:extLst>
      <p:ext uri="{BB962C8B-B14F-4D97-AF65-F5344CB8AC3E}">
        <p14:creationId xmlns:p14="http://schemas.microsoft.com/office/powerpoint/2010/main" xmlns="" val="4809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Midwife Platform</a:t>
            </a:r>
            <a:endParaRPr lang="en-US" dirty="0"/>
          </a:p>
        </p:txBody>
      </p:sp>
      <p:sp>
        <p:nvSpPr>
          <p:cNvPr id="4" name="Content Placeholder 3"/>
          <p:cNvSpPr>
            <a:spLocks noGrp="1"/>
          </p:cNvSpPr>
          <p:nvPr>
            <p:ph sz="half" idx="1"/>
          </p:nvPr>
        </p:nvSpPr>
        <p:spPr/>
        <p:txBody>
          <a:bodyPr/>
          <a:lstStyle/>
          <a:p>
            <a:r>
              <a:rPr lang="en-US" dirty="0" smtClean="0"/>
              <a:t>Mobile data collection to support PNC visits</a:t>
            </a:r>
          </a:p>
          <a:p>
            <a:pPr lvl="1"/>
            <a:r>
              <a:rPr lang="en-US" dirty="0" smtClean="0"/>
              <a:t>Data collection</a:t>
            </a:r>
          </a:p>
          <a:p>
            <a:pPr lvl="1"/>
            <a:r>
              <a:rPr lang="en-US" dirty="0" smtClean="0"/>
              <a:t>Protocol support</a:t>
            </a:r>
          </a:p>
          <a:p>
            <a:r>
              <a:rPr lang="en-US" dirty="0" smtClean="0"/>
              <a:t>Open Data Kit application</a:t>
            </a:r>
          </a:p>
          <a:p>
            <a:r>
              <a:rPr lang="en-US" dirty="0" smtClean="0"/>
              <a:t>Android phones deployed with </a:t>
            </a:r>
            <a:r>
              <a:rPr lang="en-US" dirty="0" smtClean="0"/>
              <a:t>nurse midwives</a:t>
            </a:r>
            <a:endParaRPr lang="en-US" dirty="0"/>
          </a:p>
        </p:txBody>
      </p:sp>
      <p:sp>
        <p:nvSpPr>
          <p:cNvPr id="5" name="Content Placeholder 4"/>
          <p:cNvSpPr>
            <a:spLocks noGrp="1"/>
          </p:cNvSpPr>
          <p:nvPr>
            <p:ph sz="half" idx="2"/>
          </p:nvPr>
        </p:nvSpPr>
        <p:spPr/>
        <p:txBody>
          <a:bodyPr/>
          <a:lstStyle/>
          <a:p>
            <a:endParaRPr lang="en-US"/>
          </a:p>
        </p:txBody>
      </p:sp>
      <p:pic>
        <p:nvPicPr>
          <p:cNvPr id="6" name="Picture 5"/>
          <p:cNvPicPr>
            <a:picLocks noChangeAspect="1" noChangeArrowheads="1"/>
          </p:cNvPicPr>
          <p:nvPr/>
        </p:nvPicPr>
        <p:blipFill>
          <a:blip r:embed="rId2" cstate="print"/>
          <a:srcRect/>
          <a:stretch>
            <a:fillRect/>
          </a:stretch>
        </p:blipFill>
        <p:spPr bwMode="auto">
          <a:xfrm>
            <a:off x="5105400" y="4038600"/>
            <a:ext cx="2169610" cy="2538372"/>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7738205" y="4140705"/>
            <a:ext cx="1253395" cy="2564895"/>
          </a:xfrm>
          <a:prstGeom prst="rect">
            <a:avLst/>
          </a:prstGeom>
          <a:noFill/>
          <a:ln w="9525">
            <a:noFill/>
            <a:miter lim="800000"/>
            <a:headEnd/>
            <a:tailEnd/>
          </a:ln>
        </p:spPr>
      </p:pic>
      <p:pic>
        <p:nvPicPr>
          <p:cNvPr id="9" name="Picture 8" descr="arth5.jpg"/>
          <p:cNvPicPr>
            <a:picLocks noChangeAspect="1"/>
          </p:cNvPicPr>
          <p:nvPr/>
        </p:nvPicPr>
        <p:blipFill>
          <a:blip r:embed="rId4" cstate="print"/>
          <a:stretch>
            <a:fillRect/>
          </a:stretch>
        </p:blipFill>
        <p:spPr>
          <a:xfrm>
            <a:off x="5102352" y="1524000"/>
            <a:ext cx="3124200" cy="2343150"/>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45343" y="4495800"/>
            <a:ext cx="1039117" cy="15533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23968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videos</a:t>
            </a:r>
            <a:endParaRPr lang="en-US" dirty="0"/>
          </a:p>
        </p:txBody>
      </p:sp>
      <p:sp>
        <p:nvSpPr>
          <p:cNvPr id="4" name="Content Placeholder 3"/>
          <p:cNvSpPr>
            <a:spLocks noGrp="1"/>
          </p:cNvSpPr>
          <p:nvPr>
            <p:ph sz="half" idx="1"/>
          </p:nvPr>
        </p:nvSpPr>
        <p:spPr/>
        <p:txBody>
          <a:bodyPr>
            <a:normAutofit fontScale="92500"/>
          </a:bodyPr>
          <a:lstStyle/>
          <a:p>
            <a:r>
              <a:rPr lang="en-US" dirty="0" smtClean="0"/>
              <a:t>Three videos created</a:t>
            </a:r>
          </a:p>
          <a:p>
            <a:pPr lvl="1"/>
            <a:r>
              <a:rPr lang="en-US" dirty="0" smtClean="0"/>
              <a:t>Maternal nutrition</a:t>
            </a:r>
          </a:p>
          <a:p>
            <a:pPr lvl="1"/>
            <a:r>
              <a:rPr lang="en-US" dirty="0" smtClean="0"/>
              <a:t>Breast feeding</a:t>
            </a:r>
          </a:p>
          <a:p>
            <a:pPr lvl="1"/>
            <a:r>
              <a:rPr lang="en-US" dirty="0" smtClean="0"/>
              <a:t>Thermal care</a:t>
            </a:r>
          </a:p>
          <a:p>
            <a:r>
              <a:rPr lang="en-US" dirty="0" smtClean="0"/>
              <a:t>Videos shown during PNC</a:t>
            </a:r>
          </a:p>
          <a:p>
            <a:pPr lvl="1"/>
            <a:r>
              <a:rPr lang="en-US" dirty="0" smtClean="0"/>
              <a:t>Launched from ODK form at specific points in visit</a:t>
            </a:r>
          </a:p>
          <a:p>
            <a:r>
              <a:rPr lang="en-US" dirty="0" smtClean="0"/>
              <a:t>Nurse midwives were </a:t>
            </a:r>
            <a:r>
              <a:rPr lang="en-US" dirty="0" smtClean="0"/>
              <a:t>already expected </a:t>
            </a:r>
            <a:r>
              <a:rPr lang="en-US" dirty="0" smtClean="0"/>
              <a:t>to address these topics</a:t>
            </a:r>
            <a:endParaRPr lang="en-US" dirty="0"/>
          </a:p>
        </p:txBody>
      </p:sp>
      <p:sp>
        <p:nvSpPr>
          <p:cNvPr id="5" name="Content Placeholder 4"/>
          <p:cNvSpPr>
            <a:spLocks noGrp="1"/>
          </p:cNvSpPr>
          <p:nvPr>
            <p:ph sz="half" idx="2"/>
          </p:nvPr>
        </p:nvSpPr>
        <p:spPr/>
        <p:txBody>
          <a:bodyPr>
            <a:normAutofit fontScale="92500"/>
          </a:bodyPr>
          <a:lstStyle/>
          <a:p>
            <a:endParaRPr lang="en-US"/>
          </a:p>
        </p:txBody>
      </p:sp>
      <p:pic>
        <p:nvPicPr>
          <p:cNvPr id="6" name="Iron_ARTH.wmv">
            <a:hlinkClick r:id="" action="ppaction://media"/>
          </p:cNvPr>
          <p:cNvPicPr>
            <a:picLocks noRot="1" noChangeAspect="1"/>
          </p:cNvPicPr>
          <p:nvPr>
            <a:videoFile r:link="rId1"/>
          </p:nvPr>
        </p:nvPicPr>
        <p:blipFill>
          <a:blip r:embed="rId3" cstate="print"/>
          <a:stretch>
            <a:fillRect/>
          </a:stretch>
        </p:blipFill>
        <p:spPr>
          <a:xfrm>
            <a:off x="4953000" y="1752600"/>
            <a:ext cx="3352800" cy="2514600"/>
          </a:xfrm>
          <a:prstGeom prst="rect">
            <a:avLst/>
          </a:prstGeom>
        </p:spPr>
      </p:pic>
    </p:spTree>
    <p:extLst>
      <p:ext uri="{BB962C8B-B14F-4D97-AF65-F5344CB8AC3E}">
        <p14:creationId xmlns:p14="http://schemas.microsoft.com/office/powerpoint/2010/main" xmlns="" val="30217073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 use</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xmlns="" val="2839735158"/>
              </p:ext>
            </p:extLst>
          </p:nvPr>
        </p:nvGraphicFramePr>
        <p:xfrm>
          <a:off x="4159884" y="2188732"/>
          <a:ext cx="4907916" cy="3450068"/>
        </p:xfrm>
        <a:graphic>
          <a:graphicData uri="http://schemas.openxmlformats.org/drawingml/2006/table">
            <a:tbl>
              <a:tblPr firstRow="1" firstCol="1" bandRow="1">
                <a:tableStyleId>{073A0DAA-6AF3-43AB-8588-CEC1D06C72B9}</a:tableStyleId>
              </a:tblPr>
              <a:tblGrid>
                <a:gridCol w="1073912"/>
                <a:gridCol w="958501"/>
                <a:gridCol w="958501"/>
                <a:gridCol w="958501"/>
                <a:gridCol w="958501"/>
              </a:tblGrid>
              <a:tr h="525430">
                <a:tc>
                  <a:txBody>
                    <a:bodyPr/>
                    <a:lstStyle/>
                    <a:p>
                      <a:pPr marL="0" marR="0" algn="just">
                        <a:spcBef>
                          <a:spcPts val="0"/>
                        </a:spcBef>
                        <a:spcAft>
                          <a:spcPts val="400"/>
                        </a:spcAft>
                      </a:pPr>
                      <a:r>
                        <a:rPr lang="en-US" sz="1600" dirty="0">
                          <a:effectLst/>
                        </a:rPr>
                        <a:t> </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dirty="0">
                          <a:effectLst/>
                        </a:rPr>
                        <a:t>Nutrition</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Breast-feeding</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Thermal care</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Total</a:t>
                      </a:r>
                      <a:endParaRPr lang="en-US" sz="1600">
                        <a:effectLst/>
                        <a:latin typeface="Times New Roman"/>
                        <a:ea typeface="Times New Roman"/>
                      </a:endParaRPr>
                    </a:p>
                  </a:txBody>
                  <a:tcPr marL="68580" marR="68580" marT="0" marB="0"/>
                </a:tc>
              </a:tr>
              <a:tr h="788146">
                <a:tc>
                  <a:txBody>
                    <a:bodyPr/>
                    <a:lstStyle/>
                    <a:p>
                      <a:pPr marL="0" marR="0" algn="just">
                        <a:spcBef>
                          <a:spcPts val="0"/>
                        </a:spcBef>
                        <a:spcAft>
                          <a:spcPts val="400"/>
                        </a:spcAft>
                      </a:pPr>
                      <a:r>
                        <a:rPr lang="en-US" sz="1600" dirty="0">
                          <a:effectLst/>
                        </a:rPr>
                        <a:t>Video played </a:t>
                      </a:r>
                      <a:r>
                        <a:rPr lang="en-US" sz="1600" dirty="0" smtClean="0">
                          <a:effectLst/>
                        </a:rPr>
                        <a:t>entirely</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554 </a:t>
                      </a:r>
                    </a:p>
                    <a:p>
                      <a:pPr marL="0" marR="0" algn="just">
                        <a:spcBef>
                          <a:spcPts val="0"/>
                        </a:spcBef>
                        <a:spcAft>
                          <a:spcPts val="400"/>
                        </a:spcAft>
                      </a:pPr>
                      <a:r>
                        <a:rPr lang="en-US" sz="1600">
                          <a:effectLst/>
                        </a:rPr>
                        <a:t>(77.1 %)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497 </a:t>
                      </a:r>
                    </a:p>
                    <a:p>
                      <a:pPr marL="0" marR="0" algn="just">
                        <a:spcBef>
                          <a:spcPts val="0"/>
                        </a:spcBef>
                        <a:spcAft>
                          <a:spcPts val="400"/>
                        </a:spcAft>
                      </a:pPr>
                      <a:r>
                        <a:rPr lang="en-US" sz="1600">
                          <a:effectLst/>
                        </a:rPr>
                        <a:t>(77.7 %)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288 </a:t>
                      </a:r>
                    </a:p>
                    <a:p>
                      <a:pPr marL="0" marR="0" algn="just">
                        <a:spcBef>
                          <a:spcPts val="0"/>
                        </a:spcBef>
                        <a:spcAft>
                          <a:spcPts val="400"/>
                        </a:spcAft>
                      </a:pPr>
                      <a:r>
                        <a:rPr lang="en-US" sz="1600">
                          <a:effectLst/>
                        </a:rPr>
                        <a:t>(62.5 %)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1339</a:t>
                      </a:r>
                    </a:p>
                    <a:p>
                      <a:pPr marL="0" marR="0" algn="just">
                        <a:spcBef>
                          <a:spcPts val="0"/>
                        </a:spcBef>
                        <a:spcAft>
                          <a:spcPts val="400"/>
                        </a:spcAft>
                      </a:pPr>
                      <a:r>
                        <a:rPr lang="en-US" sz="1600">
                          <a:effectLst/>
                        </a:rPr>
                        <a:t>(73.4 %)</a:t>
                      </a:r>
                      <a:endParaRPr lang="en-US" sz="1600">
                        <a:effectLst/>
                        <a:latin typeface="Times New Roman"/>
                        <a:ea typeface="Times New Roman"/>
                      </a:endParaRPr>
                    </a:p>
                  </a:txBody>
                  <a:tcPr marL="68580" marR="68580" marT="0" marB="0"/>
                </a:tc>
              </a:tr>
              <a:tr h="788146">
                <a:tc>
                  <a:txBody>
                    <a:bodyPr/>
                    <a:lstStyle/>
                    <a:p>
                      <a:pPr marL="0" marR="0" algn="just">
                        <a:spcBef>
                          <a:spcPts val="0"/>
                        </a:spcBef>
                        <a:spcAft>
                          <a:spcPts val="400"/>
                        </a:spcAft>
                      </a:pPr>
                      <a:r>
                        <a:rPr lang="en-US" sz="1600">
                          <a:effectLst/>
                        </a:rPr>
                        <a:t>Video partially  played</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dirty="0">
                          <a:effectLst/>
                        </a:rPr>
                        <a:t>46 </a:t>
                      </a:r>
                    </a:p>
                    <a:p>
                      <a:pPr marL="0" marR="0" algn="just">
                        <a:spcBef>
                          <a:spcPts val="0"/>
                        </a:spcBef>
                        <a:spcAft>
                          <a:spcPts val="400"/>
                        </a:spcAft>
                      </a:pPr>
                      <a:r>
                        <a:rPr lang="en-US" sz="1600" dirty="0">
                          <a:effectLst/>
                        </a:rPr>
                        <a:t>(6.4 %)</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52 </a:t>
                      </a:r>
                    </a:p>
                    <a:p>
                      <a:pPr marL="0" marR="0" algn="just">
                        <a:spcBef>
                          <a:spcPts val="0"/>
                        </a:spcBef>
                        <a:spcAft>
                          <a:spcPts val="400"/>
                        </a:spcAft>
                      </a:pPr>
                      <a:r>
                        <a:rPr lang="en-US" sz="1600">
                          <a:effectLst/>
                        </a:rPr>
                        <a:t>(8.1 %)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26 </a:t>
                      </a:r>
                    </a:p>
                    <a:p>
                      <a:pPr marL="0" marR="0" algn="just">
                        <a:spcBef>
                          <a:spcPts val="0"/>
                        </a:spcBef>
                        <a:spcAft>
                          <a:spcPts val="400"/>
                        </a:spcAft>
                      </a:pPr>
                      <a:r>
                        <a:rPr lang="en-US" sz="1600">
                          <a:effectLst/>
                        </a:rPr>
                        <a:t>(5.6 %)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124</a:t>
                      </a:r>
                    </a:p>
                    <a:p>
                      <a:pPr marL="0" marR="0" algn="just">
                        <a:spcBef>
                          <a:spcPts val="0"/>
                        </a:spcBef>
                        <a:spcAft>
                          <a:spcPts val="400"/>
                        </a:spcAft>
                      </a:pPr>
                      <a:r>
                        <a:rPr lang="en-US" sz="1600">
                          <a:effectLst/>
                        </a:rPr>
                        <a:t>(6.8 %)</a:t>
                      </a:r>
                      <a:endParaRPr lang="en-US" sz="1600">
                        <a:effectLst/>
                        <a:latin typeface="Times New Roman"/>
                        <a:ea typeface="Times New Roman"/>
                      </a:endParaRPr>
                    </a:p>
                  </a:txBody>
                  <a:tcPr marL="68580" marR="68580" marT="0" marB="0"/>
                </a:tc>
              </a:tr>
              <a:tr h="595133">
                <a:tc>
                  <a:txBody>
                    <a:bodyPr/>
                    <a:lstStyle/>
                    <a:p>
                      <a:pPr marL="0" marR="0" algn="just">
                        <a:spcBef>
                          <a:spcPts val="0"/>
                        </a:spcBef>
                        <a:spcAft>
                          <a:spcPts val="400"/>
                        </a:spcAft>
                      </a:pPr>
                      <a:r>
                        <a:rPr lang="en-US" sz="1600" dirty="0">
                          <a:effectLst/>
                        </a:rPr>
                        <a:t>Video </a:t>
                      </a:r>
                      <a:r>
                        <a:rPr lang="en-US" sz="1600" dirty="0" smtClean="0">
                          <a:effectLst/>
                        </a:rPr>
                        <a:t>stopped</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110 </a:t>
                      </a:r>
                    </a:p>
                    <a:p>
                      <a:pPr marL="0" marR="0" algn="just">
                        <a:spcBef>
                          <a:spcPts val="0"/>
                        </a:spcBef>
                        <a:spcAft>
                          <a:spcPts val="400"/>
                        </a:spcAft>
                      </a:pPr>
                      <a:r>
                        <a:rPr lang="en-US" sz="1600">
                          <a:effectLst/>
                        </a:rPr>
                        <a:t>(15.3 %)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89</a:t>
                      </a:r>
                    </a:p>
                    <a:p>
                      <a:pPr marL="0" marR="0" algn="just">
                        <a:spcBef>
                          <a:spcPts val="0"/>
                        </a:spcBef>
                        <a:spcAft>
                          <a:spcPts val="400"/>
                        </a:spcAft>
                      </a:pPr>
                      <a:r>
                        <a:rPr lang="en-US" sz="1600">
                          <a:effectLst/>
                        </a:rPr>
                        <a:t>(13.9 %)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146 </a:t>
                      </a:r>
                    </a:p>
                    <a:p>
                      <a:pPr marL="0" marR="0" algn="just">
                        <a:spcBef>
                          <a:spcPts val="0"/>
                        </a:spcBef>
                        <a:spcAft>
                          <a:spcPts val="400"/>
                        </a:spcAft>
                      </a:pPr>
                      <a:r>
                        <a:rPr lang="en-US" sz="1600">
                          <a:effectLst/>
                        </a:rPr>
                        <a:t>(32.7 %)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345</a:t>
                      </a:r>
                    </a:p>
                    <a:p>
                      <a:pPr marL="0" marR="0" algn="just">
                        <a:spcBef>
                          <a:spcPts val="0"/>
                        </a:spcBef>
                        <a:spcAft>
                          <a:spcPts val="400"/>
                        </a:spcAft>
                      </a:pPr>
                      <a:r>
                        <a:rPr lang="en-US" sz="1600">
                          <a:effectLst/>
                        </a:rPr>
                        <a:t>(19.0 %)</a:t>
                      </a:r>
                      <a:endParaRPr lang="en-US" sz="1600">
                        <a:effectLst/>
                        <a:latin typeface="Times New Roman"/>
                        <a:ea typeface="Times New Roman"/>
                      </a:endParaRPr>
                    </a:p>
                  </a:txBody>
                  <a:tcPr marL="68580" marR="68580" marT="0" marB="0"/>
                </a:tc>
              </a:tr>
              <a:tr h="753213">
                <a:tc>
                  <a:txBody>
                    <a:bodyPr/>
                    <a:lstStyle/>
                    <a:p>
                      <a:pPr marL="0" marR="0" algn="just">
                        <a:spcBef>
                          <a:spcPts val="0"/>
                        </a:spcBef>
                        <a:spcAft>
                          <a:spcPts val="400"/>
                        </a:spcAft>
                      </a:pPr>
                      <a:r>
                        <a:rPr lang="en-US" sz="1600" dirty="0">
                          <a:effectLst/>
                        </a:rPr>
                        <a:t>Video play </a:t>
                      </a:r>
                      <a:r>
                        <a:rPr lang="en-US" sz="1600" dirty="0" smtClean="0">
                          <a:effectLst/>
                        </a:rPr>
                        <a:t>extended </a:t>
                      </a:r>
                      <a:endParaRPr lang="en-US" sz="1600" dirty="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9 </a:t>
                      </a:r>
                    </a:p>
                    <a:p>
                      <a:pPr marL="0" marR="0" algn="just">
                        <a:spcBef>
                          <a:spcPts val="0"/>
                        </a:spcBef>
                        <a:spcAft>
                          <a:spcPts val="400"/>
                        </a:spcAft>
                      </a:pPr>
                      <a:r>
                        <a:rPr lang="en-US" sz="1600">
                          <a:effectLst/>
                        </a:rPr>
                        <a:t>(1.2 %)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2</a:t>
                      </a:r>
                    </a:p>
                    <a:p>
                      <a:pPr marL="0" marR="0" algn="just">
                        <a:spcBef>
                          <a:spcPts val="0"/>
                        </a:spcBef>
                        <a:spcAft>
                          <a:spcPts val="400"/>
                        </a:spcAft>
                      </a:pPr>
                      <a:r>
                        <a:rPr lang="en-US" sz="1600">
                          <a:effectLst/>
                        </a:rPr>
                        <a:t>(0.3 %)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a:effectLst/>
                        </a:rPr>
                        <a:t>1</a:t>
                      </a:r>
                    </a:p>
                    <a:p>
                      <a:pPr marL="0" marR="0" algn="just">
                        <a:spcBef>
                          <a:spcPts val="0"/>
                        </a:spcBef>
                        <a:spcAft>
                          <a:spcPts val="400"/>
                        </a:spcAft>
                      </a:pPr>
                      <a:r>
                        <a:rPr lang="en-US" sz="1600">
                          <a:effectLst/>
                        </a:rPr>
                        <a:t>(0.2 %)</a:t>
                      </a:r>
                      <a:endParaRPr lang="en-US" sz="1600">
                        <a:effectLst/>
                        <a:latin typeface="Times New Roman"/>
                        <a:ea typeface="Times New Roman"/>
                      </a:endParaRPr>
                    </a:p>
                  </a:txBody>
                  <a:tcPr marL="68580" marR="68580" marT="0" marB="0"/>
                </a:tc>
                <a:tc>
                  <a:txBody>
                    <a:bodyPr/>
                    <a:lstStyle/>
                    <a:p>
                      <a:pPr marL="0" marR="0" algn="just">
                        <a:spcBef>
                          <a:spcPts val="0"/>
                        </a:spcBef>
                        <a:spcAft>
                          <a:spcPts val="400"/>
                        </a:spcAft>
                      </a:pPr>
                      <a:r>
                        <a:rPr lang="en-US" sz="1600" dirty="0">
                          <a:effectLst/>
                        </a:rPr>
                        <a:t>12</a:t>
                      </a:r>
                    </a:p>
                    <a:p>
                      <a:pPr marL="0" marR="0" algn="just">
                        <a:spcBef>
                          <a:spcPts val="0"/>
                        </a:spcBef>
                        <a:spcAft>
                          <a:spcPts val="400"/>
                        </a:spcAft>
                      </a:pPr>
                      <a:r>
                        <a:rPr lang="en-US" sz="1600" dirty="0">
                          <a:effectLst/>
                        </a:rPr>
                        <a:t>(0.7 %)</a:t>
                      </a:r>
                      <a:endParaRPr lang="en-US" sz="1600" dirty="0">
                        <a:effectLst/>
                        <a:latin typeface="Times New Roman"/>
                        <a:ea typeface="Times New Roman"/>
                      </a:endParaRPr>
                    </a:p>
                  </a:txBody>
                  <a:tcPr marL="68580" marR="68580" marT="0" marB="0"/>
                </a:tc>
              </a:tr>
            </a:tbl>
          </a:graphicData>
        </a:graphic>
      </p:graphicFrame>
      <p:sp>
        <p:nvSpPr>
          <p:cNvPr id="5" name="Content Placeholder 4"/>
          <p:cNvSpPr>
            <a:spLocks noGrp="1"/>
          </p:cNvSpPr>
          <p:nvPr>
            <p:ph sz="half" idx="2"/>
          </p:nvPr>
        </p:nvSpPr>
        <p:spPr>
          <a:xfrm>
            <a:off x="228600" y="1752600"/>
            <a:ext cx="4038600" cy="4623816"/>
          </a:xfrm>
        </p:spPr>
        <p:txBody>
          <a:bodyPr>
            <a:normAutofit fontScale="92500" lnSpcReduction="20000"/>
          </a:bodyPr>
          <a:lstStyle/>
          <a:p>
            <a:r>
              <a:rPr lang="en-US" dirty="0" smtClean="0"/>
              <a:t>One year pilot for data collection and visit support</a:t>
            </a:r>
          </a:p>
          <a:p>
            <a:r>
              <a:rPr lang="en-US" dirty="0" smtClean="0"/>
              <a:t>Nurse midwives had difficulty with data collection and continued to use paper forms</a:t>
            </a:r>
          </a:p>
          <a:p>
            <a:r>
              <a:rPr lang="en-US" dirty="0" smtClean="0"/>
              <a:t>Device logging showed that the videos were shown regularly</a:t>
            </a:r>
          </a:p>
          <a:p>
            <a:r>
              <a:rPr lang="en-US" dirty="0" smtClean="0"/>
              <a:t>Midwives identified video the most successful component of the project</a:t>
            </a:r>
            <a:endParaRPr lang="en-US" dirty="0"/>
          </a:p>
        </p:txBody>
      </p:sp>
    </p:spTree>
    <p:extLst>
      <p:ext uri="{BB962C8B-B14F-4D97-AF65-F5344CB8AC3E}">
        <p14:creationId xmlns:p14="http://schemas.microsoft.com/office/powerpoint/2010/main" xmlns="" val="39489491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3452</TotalTime>
  <Words>954</Words>
  <Application>Microsoft Office PowerPoint</Application>
  <PresentationFormat>On-screen Show (4:3)</PresentationFormat>
  <Paragraphs>125</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Module</vt:lpstr>
      <vt:lpstr>Mobile video for patient education: The midwives’ perspective</vt:lpstr>
      <vt:lpstr>Talk overview</vt:lpstr>
      <vt:lpstr>mHealth</vt:lpstr>
      <vt:lpstr>Sustainability</vt:lpstr>
      <vt:lpstr>Acceptability</vt:lpstr>
      <vt:lpstr>ARTH, Udaipur India</vt:lpstr>
      <vt:lpstr>Mobile Midwife Platform</vt:lpstr>
      <vt:lpstr>Health videos</vt:lpstr>
      <vt:lpstr>Mobile device use</vt:lpstr>
      <vt:lpstr>Study methodology for evaluating video</vt:lpstr>
      <vt:lpstr>Summary of results</vt:lpstr>
      <vt:lpstr>Feasibility</vt:lpstr>
      <vt:lpstr>Complexity</vt:lpstr>
      <vt:lpstr>Multitasking</vt:lpstr>
      <vt:lpstr>Authority</vt:lpstr>
      <vt:lpstr>Trust</vt:lpstr>
      <vt:lpstr>Questions?</vt:lpstr>
      <vt:lpstr>Acknowledgement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video for patient education: The midwives’ perspective</dc:title>
  <dc:creator>Richard Anderson</dc:creator>
  <cp:lastModifiedBy>Richard Anderson</cp:lastModifiedBy>
  <cp:revision>38</cp:revision>
  <dcterms:created xsi:type="dcterms:W3CDTF">2006-08-16T00:00:00Z</dcterms:created>
  <dcterms:modified xsi:type="dcterms:W3CDTF">2013-01-09T05:24:36Z</dcterms:modified>
</cp:coreProperties>
</file>