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80" r:id="rId3"/>
    <p:sldId id="382" r:id="rId4"/>
    <p:sldId id="385" r:id="rId5"/>
    <p:sldId id="363" r:id="rId6"/>
    <p:sldId id="345" r:id="rId7"/>
    <p:sldId id="346" r:id="rId8"/>
    <p:sldId id="347" r:id="rId9"/>
    <p:sldId id="357" r:id="rId10"/>
    <p:sldId id="358" r:id="rId11"/>
    <p:sldId id="356" r:id="rId12"/>
    <p:sldId id="359" r:id="rId13"/>
    <p:sldId id="360" r:id="rId14"/>
    <p:sldId id="344" r:id="rId15"/>
    <p:sldId id="361" r:id="rId16"/>
    <p:sldId id="367" r:id="rId17"/>
    <p:sldId id="364" r:id="rId18"/>
    <p:sldId id="368" r:id="rId19"/>
    <p:sldId id="366" r:id="rId20"/>
    <p:sldId id="365" r:id="rId21"/>
    <p:sldId id="370" r:id="rId22"/>
    <p:sldId id="373" r:id="rId23"/>
    <p:sldId id="375" r:id="rId24"/>
    <p:sldId id="371" r:id="rId25"/>
    <p:sldId id="379" r:id="rId26"/>
    <p:sldId id="376" r:id="rId27"/>
    <p:sldId id="377" r:id="rId28"/>
    <p:sldId id="378" r:id="rId29"/>
    <p:sldId id="3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CE6F2"/>
    <a:srgbClr val="0099CC"/>
    <a:srgbClr val="E6B9B8"/>
    <a:srgbClr val="FFFF00"/>
    <a:srgbClr val="FFFFFF"/>
    <a:srgbClr val="CCFF99"/>
    <a:srgbClr val="FF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3943" autoAdjust="0"/>
  </p:normalViewPr>
  <p:slideViewPr>
    <p:cSldViewPr>
      <p:cViewPr varScale="1">
        <p:scale>
          <a:sx n="94" d="100"/>
          <a:sy n="94" d="100"/>
        </p:scale>
        <p:origin x="845" y="10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48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D61A6-6CBD-4CDB-973B-82F41DBE6CD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5137B-A9A4-44F0-9FE9-F19E8FD29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1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D046-32C9-4BCA-9531-865D3F9B301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E95E6-1566-47AB-B2AC-40FE5945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E95E6-1566-47AB-B2AC-40FE59452A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9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5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1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8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5AF0-D9BC-434F-8E83-7ECD2E1DD91C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A0E4-8D92-49AE-A29D-A3AD8958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8013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9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3.png"/><Relationship Id="rId26" Type="http://schemas.openxmlformats.org/officeDocument/2006/relationships/image" Target="../media/image11.png"/><Relationship Id="rId39" Type="http://schemas.openxmlformats.org/officeDocument/2006/relationships/image" Target="../media/image24.png"/><Relationship Id="rId21" Type="http://schemas.openxmlformats.org/officeDocument/2006/relationships/image" Target="../media/image6.png"/><Relationship Id="rId34" Type="http://schemas.openxmlformats.org/officeDocument/2006/relationships/image" Target="../media/image19.png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50" Type="http://schemas.openxmlformats.org/officeDocument/2006/relationships/image" Target="../media/image35.png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image" Target="../media/image23.png"/><Relationship Id="rId46" Type="http://schemas.openxmlformats.org/officeDocument/2006/relationships/image" Target="../media/image31.png"/><Relationship Id="rId2" Type="http://schemas.openxmlformats.org/officeDocument/2006/relationships/image" Target="../media/image2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45" Type="http://schemas.openxmlformats.org/officeDocument/2006/relationships/image" Target="../media/image30.png"/><Relationship Id="rId53" Type="http://schemas.openxmlformats.org/officeDocument/2006/relationships/image" Target="../media/image38.png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49" Type="http://schemas.openxmlformats.org/officeDocument/2006/relationships/image" Target="../media/image34.png"/><Relationship Id="rId19" Type="http://schemas.openxmlformats.org/officeDocument/2006/relationships/image" Target="../media/image4.png"/><Relationship Id="rId31" Type="http://schemas.openxmlformats.org/officeDocument/2006/relationships/image" Target="../media/image16.png"/><Relationship Id="rId44" Type="http://schemas.openxmlformats.org/officeDocument/2006/relationships/image" Target="../media/image29.png"/><Relationship Id="rId52" Type="http://schemas.openxmlformats.org/officeDocument/2006/relationships/image" Target="../media/image37.png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20.png"/><Relationship Id="rId43" Type="http://schemas.openxmlformats.org/officeDocument/2006/relationships/image" Target="../media/image28.png"/><Relationship Id="rId48" Type="http://schemas.openxmlformats.org/officeDocument/2006/relationships/image" Target="../media/image33.png"/><Relationship Id="rId51" Type="http://schemas.openxmlformats.org/officeDocument/2006/relationships/image" Target="../media/image36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Branching Programs</a:t>
            </a:r>
            <a:br>
              <a:rPr lang="en-US" sz="4400" dirty="0" smtClean="0"/>
            </a:br>
            <a:r>
              <a:rPr lang="en-US" sz="4400" dirty="0" smtClean="0"/>
              <a:t>Part 2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14800"/>
            <a:ext cx="7162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Paul </a:t>
            </a:r>
            <a:r>
              <a:rPr lang="en-US" sz="3600" dirty="0" err="1" smtClean="0"/>
              <a:t>Beame</a:t>
            </a:r>
            <a:endParaRPr lang="en-US" sz="3600" dirty="0" smtClean="0"/>
          </a:p>
          <a:p>
            <a:r>
              <a:rPr lang="en-US" sz="3600" dirty="0" smtClean="0"/>
              <a:t>University of Washington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20224" y="3535977"/>
            <a:ext cx="91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20"/>
              <p:cNvSpPr txBox="1">
                <a:spLocks noChangeArrowheads="1"/>
              </p:cNvSpPr>
              <p:nvPr/>
            </p:nvSpPr>
            <p:spPr bwMode="auto">
              <a:xfrm>
                <a:off x="381000" y="990600"/>
                <a:ext cx="202568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 smtClean="0">
                    <a:latin typeface="Calibri" panose="020F0502020204030204" pitchFamily="34" charset="0"/>
                  </a:rPr>
                  <a:t>Input 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endParaRPr lang="en-US" alt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990600"/>
                <a:ext cx="202568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6325" t="-11765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Text Box 19"/>
          <p:cNvSpPr txBox="1">
            <a:spLocks noChangeArrowheads="1"/>
          </p:cNvSpPr>
          <p:nvPr/>
        </p:nvSpPr>
        <p:spPr bwMode="auto">
          <a:xfrm>
            <a:off x="7578224" y="3210540"/>
            <a:ext cx="77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 Box 21"/>
              <p:cNvSpPr txBox="1">
                <a:spLocks noChangeArrowheads="1"/>
              </p:cNvSpPr>
              <p:nvPr/>
            </p:nvSpPr>
            <p:spPr bwMode="auto">
              <a:xfrm>
                <a:off x="6816224" y="1017880"/>
                <a:ext cx="19439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 smtClean="0">
                    <a:latin typeface="Calibri" panose="020F0502020204030204" pitchFamily="34" charset="0"/>
                  </a:rPr>
                  <a:t>Input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</m:oMath>
                </a14:m>
                <a:endParaRPr lang="en-US" alt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6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6224" y="1017880"/>
                <a:ext cx="194393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6270" t="-11628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88" name="Line 24"/>
          <p:cNvSpPr>
            <a:spLocks noChangeShapeType="1"/>
          </p:cNvSpPr>
          <p:nvPr/>
        </p:nvSpPr>
        <p:spPr bwMode="auto">
          <a:xfrm>
            <a:off x="3196724" y="1707177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>
            <a:off x="3196724" y="2316777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2777624" y="1130915"/>
            <a:ext cx="651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96" name="Text Box 32"/>
              <p:cNvSpPr txBox="1">
                <a:spLocks noChangeArrowheads="1"/>
              </p:cNvSpPr>
              <p:nvPr/>
            </p:nvSpPr>
            <p:spPr bwMode="auto">
              <a:xfrm>
                <a:off x="5901824" y="1816715"/>
                <a:ext cx="1188146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en-US" sz="24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400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1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24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chemeClr val="accent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809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1824" y="1816715"/>
                <a:ext cx="1188146" cy="513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98" name="Text Box 34"/>
              <p:cNvSpPr txBox="1">
                <a:spLocks noChangeArrowheads="1"/>
              </p:cNvSpPr>
              <p:nvPr/>
            </p:nvSpPr>
            <p:spPr bwMode="auto">
              <a:xfrm>
                <a:off x="1803157" y="4676618"/>
                <a:ext cx="6546432" cy="16927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800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= # of bits Alice </a:t>
                </a:r>
                <a:r>
                  <a:rPr lang="en-US" altLang="en-US" sz="2800" dirty="0" smtClean="0">
                    <a:latin typeface="Calibri" panose="020F0502020204030204" pitchFamily="34" charset="0"/>
                  </a:rPr>
                  <a:t>needs to send to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Bob </a:t>
                </a:r>
                <a:r>
                  <a:rPr lang="en-US" altLang="en-US" sz="2800" dirty="0" smtClean="0">
                    <a:latin typeface="Calibri" panose="020F0502020204030204" pitchFamily="34" charset="0"/>
                  </a:rPr>
                  <a:t>	  for him to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b="1" dirty="0"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on</a:t>
                </a:r>
                <a:r>
                  <a:rPr lang="en-US" altLang="en-US" sz="2800" b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en-US" sz="28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n-US" altLang="en-US" sz="28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𝒀</m:t>
                    </m:r>
                  </m:oMath>
                </a14:m>
                <a:endParaRPr lang="en-US" altLang="en-US" sz="2800" b="1" dirty="0" smtClean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  <a:p>
                <a:endParaRPr lang="en-US" altLang="en-US" sz="1600" b="1" dirty="0" smtClean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  <a:p>
                <a:r>
                  <a:rPr lang="en-US" alt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𝑪</a:t>
                </a:r>
                <a:r>
                  <a:rPr lang="en-US" altLang="en-US" sz="28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𝒓</a:t>
                </a:r>
                <a:r>
                  <a:rPr lang="en-US" alt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(𝒇)</a:t>
                </a:r>
                <a:r>
                  <a:rPr lang="en-US" altLang="en-US" sz="2800" dirty="0" smtClean="0">
                    <a:latin typeface="+mn-lt"/>
                    <a:ea typeface="Cambria Math" panose="02040503050406030204" pitchFamily="18" charset="0"/>
                    <a:sym typeface="Symbol" panose="05050102010706020507" pitchFamily="18" charset="2"/>
                  </a:rPr>
                  <a:t>=# of bits for </a:t>
                </a:r>
                <a:r>
                  <a:rPr lang="en-US" alt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𝒓</a:t>
                </a:r>
                <a:r>
                  <a:rPr lang="en-US" altLang="en-US" sz="2800" dirty="0" smtClean="0">
                    <a:latin typeface="+mn-lt"/>
                    <a:ea typeface="Cambria Math" panose="02040503050406030204" pitchFamily="18" charset="0"/>
                    <a:sym typeface="Symbol" panose="05050102010706020507" pitchFamily="18" charset="2"/>
                  </a:rPr>
                  <a:t> rounds</a:t>
                </a:r>
                <a:endParaRPr lang="en-US" altLang="en-US" sz="2800" dirty="0" smtClean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809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157" y="4676618"/>
                <a:ext cx="6546432" cy="1692771"/>
              </a:xfrm>
              <a:prstGeom prst="rect">
                <a:avLst/>
              </a:prstGeom>
              <a:blipFill rotWithShape="0">
                <a:blip r:embed="rId5"/>
                <a:stretch>
                  <a:fillRect l="-1859" t="-2857" r="-372" b="-535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87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4" y="1554777"/>
            <a:ext cx="12747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24" y="1630977"/>
            <a:ext cx="1600200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1-way Communication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208 L 0.325 -0.0067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53 -4.81481E-6 L 3.33333E-6 -4.81481E-6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8" grpId="0" animBg="1"/>
      <p:bldP spid="88089" grpId="0" animBg="1"/>
      <p:bldP spid="88094" grpId="0"/>
      <p:bldP spid="88094" grpId="1"/>
      <p:bldP spid="88096" grpId="0"/>
      <p:bldP spid="88096" grpId="1"/>
      <p:bldP spid="880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Complexity and OBDD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05800" cy="5715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000" b="1" dirty="0" smtClean="0"/>
                  <a:t>Theorem: </a:t>
                </a:r>
                <a:r>
                  <a:rPr lang="en-US" sz="3000" dirty="0" smtClean="0"/>
                  <a:t> OBDD size of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000" dirty="0" smtClean="0"/>
                  <a:t> with order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𝞹</m:t>
                    </m:r>
                  </m:oMath>
                </a14:m>
                <a:r>
                  <a:rPr lang="en-US" sz="3000" dirty="0" smtClean="0"/>
                  <a:t> for                   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𝞹</m:t>
                        </m:r>
                        <m:d>
                          <m:dPr>
                            <m:ctrlP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𝞹</m:t>
                        </m:r>
                        <m:d>
                          <m:dPr>
                            <m:ctrlP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3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𝞹</m:t>
                    </m:r>
                    <m:d>
                      <m:dPr>
                        <m:ctrlP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𝞹</m:t>
                    </m:r>
                    <m:d>
                      <m:dPr>
                        <m:ctrlP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000" dirty="0" smtClean="0"/>
                  <a:t>      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𝞹</m:t>
                            </m:r>
                          </m:sub>
                        </m:sSub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000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600" b="1" dirty="0" smtClean="0"/>
                  <a:t>Proof:</a:t>
                </a:r>
                <a:r>
                  <a:rPr lang="en-US" sz="2600" dirty="0" smtClean="0"/>
                  <a:t>  Alice could send the name of a node at level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dirty="0" smtClean="0"/>
                  <a:t> .</a:t>
                </a:r>
                <a:endParaRPr lang="en-US" sz="2600" dirty="0"/>
              </a:p>
            </p:txBody>
          </p:sp>
        </mc:Choice>
        <mc:Fallback xmlns="">
          <p:sp>
            <p:nvSpPr>
              <p:cNvPr id="21" name="Content Placeholder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05800" cy="5715000"/>
              </a:xfrm>
              <a:blipFill rotWithShape="0">
                <a:blip r:embed="rId2"/>
                <a:stretch>
                  <a:fillRect l="-1467" t="-1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16200000">
            <a:off x="1183752" y="3181832"/>
            <a:ext cx="1801724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184986" y="3249867"/>
            <a:ext cx="1801724" cy="930729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2250552" y="3181832"/>
            <a:ext cx="1801724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3317352" y="3181832"/>
            <a:ext cx="1801724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384152" y="3181832"/>
            <a:ext cx="1801724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 flipV="1">
            <a:off x="4675819" y="2743200"/>
            <a:ext cx="152400" cy="1944064"/>
            <a:chOff x="3428999" y="914400"/>
            <a:chExt cx="152400" cy="1944064"/>
          </a:xfrm>
        </p:grpSpPr>
        <p:cxnSp>
          <p:nvCxnSpPr>
            <p:cNvPr id="5" name="Straight Connector 4"/>
            <p:cNvCxnSpPr>
              <a:stCxn id="7" idx="1"/>
              <a:endCxn id="7" idx="3"/>
            </p:cNvCxnSpPr>
            <p:nvPr/>
          </p:nvCxnSpPr>
          <p:spPr>
            <a:xfrm rot="5400000" flipV="1">
              <a:off x="2604338" y="1869690"/>
              <a:ext cx="1801724" cy="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Oval 12"/>
            <p:cNvSpPr>
              <a:spLocks noChangeAspect="1"/>
            </p:cNvSpPr>
            <p:nvPr/>
          </p:nvSpPr>
          <p:spPr>
            <a:xfrm rot="5400000" flipV="1">
              <a:off x="3428999" y="914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 rot="5400000" flipV="1">
              <a:off x="3428999" y="117035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 rot="5400000" flipV="1">
              <a:off x="3428999" y="142630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 rot="5400000" flipV="1">
              <a:off x="3428999" y="1682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 rot="5400000" flipV="1">
              <a:off x="3428999" y="193820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 rot="5400000" flipV="1">
              <a:off x="3428999" y="21941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 rot="5400000" flipV="1">
              <a:off x="3428999" y="245011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rot="5400000" flipV="1">
              <a:off x="3428999" y="270606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 rot="16200000">
            <a:off x="5451087" y="3181832"/>
            <a:ext cx="1801724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6200000">
            <a:off x="6518022" y="3181832"/>
            <a:ext cx="1801724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4414" y="4736387"/>
                <a:ext cx="7836889" cy="732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𝞹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𝞹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𝞹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… 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𝞹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𝞹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𝞹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𝞹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4" y="4736387"/>
                <a:ext cx="7836889" cy="7326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418884" y="6019800"/>
            <a:ext cx="228600" cy="228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52284" y="2603993"/>
            <a:ext cx="300995" cy="2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1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2283" y="4452668"/>
            <a:ext cx="300995" cy="2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16200000">
            <a:off x="572732" y="4501883"/>
            <a:ext cx="158178" cy="177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Proving OBDD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Corollary:</a:t>
                </a:r>
                <a:r>
                  <a:rPr lang="en-US" sz="2800" dirty="0" smtClean="0"/>
                  <a:t> OBDD size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 smtClean="0"/>
                  <a:t> is exponential in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𝒃𝒆𝒔𝒕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b="1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lang="en-US" sz="2800" b="1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8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𝒃𝒆𝒔𝒕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dirty="0"/>
                  <a:t> is called the </a:t>
                </a:r>
                <a:r>
                  <a:rPr lang="en-US" sz="2400" i="1" dirty="0"/>
                  <a:t>best partition 1-way </a:t>
                </a:r>
                <a:r>
                  <a:rPr lang="en-US" sz="2400" i="1" dirty="0" smtClean="0"/>
                  <a:t>two-party </a:t>
                </a:r>
                <a:r>
                  <a:rPr lang="en-US" sz="2400" dirty="0" smtClean="0"/>
                  <a:t>communication </a:t>
                </a:r>
                <a:r>
                  <a:rPr lang="en-US" sz="2400" dirty="0"/>
                  <a:t>complexity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It </a:t>
                </a:r>
                <a:r>
                  <a:rPr lang="en-US" sz="2400" dirty="0"/>
                  <a:t>depends only on the partition of the </a:t>
                </a:r>
                <a:r>
                  <a:rPr lang="en-US" sz="2400" dirty="0" smtClean="0"/>
                  <a:t>input, </a:t>
                </a:r>
                <a:r>
                  <a:rPr lang="en-US" sz="2400" dirty="0"/>
                  <a:t>not the order.</a:t>
                </a:r>
              </a:p>
              <a:p>
                <a:r>
                  <a:rPr lang="en-US" sz="2400" dirty="0" smtClean="0"/>
                  <a:t>For many simple functions it is known that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𝒃𝒆𝒔𝒕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2400" dirty="0" smtClean="0"/>
                  <a:t>For these functions we get exponential size lower bounds.  E.g.,</a:t>
                </a:r>
                <a:endParaRPr lang="en-US" sz="2800" dirty="0" smtClean="0"/>
              </a:p>
              <a:p>
                <a:pPr lvl="1"/>
                <a:r>
                  <a:rPr lang="en-US" sz="2200" dirty="0" smtClean="0"/>
                  <a:t>Shifted Equality:  On input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</a:t>
                </a:r>
                <a:r>
                  <a:rPr lang="en-US" sz="2200" b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,...,𝒙</a:t>
                </a:r>
                <a:r>
                  <a:rPr lang="en-US" sz="2200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𝒏-</a:t>
                </a:r>
                <a:r>
                  <a:rPr lang="en-US" sz="2200" b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,𝒚</a:t>
                </a:r>
                <a:r>
                  <a:rPr lang="en-US" sz="2200" b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,...,𝒚</a:t>
                </a:r>
                <a:r>
                  <a:rPr lang="en-US" sz="2200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𝒏-1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,𝒌,</a:t>
                </a:r>
                <a:r>
                  <a:rPr lang="en-US" sz="22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                                                  		 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Is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</a:t>
                </a:r>
                <a:r>
                  <a:rPr lang="en-US" sz="2200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𝒊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=𝒚</a:t>
                </a:r>
                <a:r>
                  <a:rPr lang="en-US" sz="2200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(𝒊+𝒌) mod 𝒏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for all</a:t>
                </a:r>
                <a:r>
                  <a:rPr lang="en-US" sz="22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𝒊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       </a:t>
                </a:r>
                <a:r>
                  <a:rPr lang="en-US" sz="2200" dirty="0" smtClean="0">
                    <a:solidFill>
                      <a:schemeClr val="accent3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[Lipton-Sedgewick 1981]</a:t>
                </a:r>
                <a:endParaRPr lang="en-US" sz="22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200" dirty="0"/>
                  <a:t>Hidden Weighted Bit:  On input </a:t>
                </a:r>
                <a:r>
                  <a:rPr lang="en-US" sz="2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</a:t>
                </a:r>
                <a:r>
                  <a:rPr lang="en-US" sz="2200" baseline="-25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,...,𝒙</a:t>
                </a:r>
                <a:r>
                  <a:rPr lang="en-US" sz="2200" baseline="-25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</a:t>
                </a:r>
                <a:r>
                  <a:rPr lang="en-US" sz="2200" dirty="0">
                    <a:ea typeface="Cambria Math" panose="02040503050406030204" pitchFamily="18" charset="0"/>
                  </a:rPr>
                  <a:t> output </a:t>
                </a:r>
                <a:r>
                  <a:rPr lang="en-US" sz="2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</a:t>
                </a:r>
                <a:r>
                  <a:rPr lang="en-US" sz="2200" baseline="-25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|𝒙|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where                           	                       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:r>
                  <a:rPr lang="en-US" sz="2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𝒙|</a:t>
                </a:r>
                <a:r>
                  <a:rPr lang="en-US" sz="2200" dirty="0">
                    <a:ea typeface="Cambria Math" panose="02040503050406030204" pitchFamily="18" charset="0"/>
                  </a:rPr>
                  <a:t> is the 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Hamming </a:t>
                </a:r>
                <a:r>
                  <a:rPr lang="en-US" sz="2200" dirty="0">
                    <a:ea typeface="Cambria Math" panose="02040503050406030204" pitchFamily="18" charset="0"/>
                  </a:rPr>
                  <a:t>weight of </a:t>
                </a:r>
                <a:r>
                  <a:rPr lang="en-US" sz="2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2200" dirty="0" smtClean="0">
                    <a:solidFill>
                      <a:schemeClr val="accent3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[</a:t>
                </a:r>
                <a:r>
                  <a:rPr lang="en-US" sz="2200" dirty="0">
                    <a:solidFill>
                      <a:schemeClr val="accent3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Bryant 1986]</a:t>
                </a:r>
                <a:endParaRPr lang="en-US" sz="2200" baseline="-25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200" dirty="0" smtClean="0"/>
                  <a:t>Middle bit of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2200" dirty="0" smtClean="0"/>
                  <a:t>bit integer multiplication                 </a:t>
                </a:r>
                <a:r>
                  <a:rPr lang="en-US" sz="2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[Bryant 1991]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096" r="-1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8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Proving OBDD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Communication complexity-based methods applicable to data stream space lower bounds also apply to yield OBDD size lower bounds:</a:t>
                </a:r>
              </a:p>
              <a:p>
                <a:pPr lvl="1"/>
                <a:r>
                  <a:rPr lang="en-US" sz="2400" dirty="0" smtClean="0"/>
                  <a:t>1-way </a:t>
                </a:r>
                <a:r>
                  <a:rPr lang="en-US" sz="2400" i="1" dirty="0" smtClean="0"/>
                  <a:t>Number-In-Hand (NIH) multiparty</a:t>
                </a:r>
                <a:r>
                  <a:rPr lang="en-US" sz="2400" dirty="0" smtClean="0"/>
                  <a:t> communication complexity</a:t>
                </a:r>
              </a:p>
              <a:p>
                <a:pPr lvl="2"/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𝒑</a:t>
                </a:r>
                <a:r>
                  <a:rPr lang="en-US" dirty="0" smtClean="0"/>
                  <a:t> players instead of just Alice and Bob</a:t>
                </a:r>
              </a:p>
              <a:p>
                <a:pPr lvl="2"/>
                <a:r>
                  <a:rPr lang="en-US" dirty="0" smtClean="0"/>
                  <a:t>Each player has sole access to 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 smtClean="0"/>
                  <a:t> input bits </a:t>
                </a:r>
              </a:p>
              <a:p>
                <a:pPr lvl="2"/>
                <a:r>
                  <a:rPr lang="en-US" dirty="0" smtClean="0"/>
                  <a:t>Players communicate via a shared blackboard (or sequentially)</a:t>
                </a:r>
              </a:p>
              <a:p>
                <a:pPr lvl="1"/>
                <a:r>
                  <a:rPr lang="en-US" sz="2400" dirty="0" smtClean="0"/>
                  <a:t>Can sometimes yield larger lower bounds</a:t>
                </a:r>
              </a:p>
              <a:p>
                <a:pPr marL="457200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7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6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Limited Branching Program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Structure-based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b="1" dirty="0" smtClean="0"/>
              <a:t>Oblivious</a:t>
            </a:r>
          </a:p>
          <a:p>
            <a:pPr marL="457200" lvl="1" indent="0">
              <a:buNone/>
            </a:pPr>
            <a:r>
              <a:rPr lang="en-US" dirty="0" smtClean="0"/>
              <a:t>For each BP level, all the nodes on that level have the same variable name</a:t>
            </a:r>
          </a:p>
          <a:p>
            <a:pPr lvl="1"/>
            <a:r>
              <a:rPr lang="en-US" dirty="0" smtClean="0"/>
              <a:t>e.g. Parity BP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685800"/>
                <a:ext cx="4038600" cy="5638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b="1" dirty="0" smtClean="0"/>
                  <a:t>Time-Based</a:t>
                </a:r>
              </a:p>
              <a:p>
                <a:pPr marL="0" indent="0">
                  <a:buNone/>
                </a:pPr>
                <a:endParaRPr lang="en-US" sz="1900" b="1" dirty="0"/>
              </a:p>
              <a:p>
                <a:pPr marL="0" indent="0">
                  <a:buNone/>
                </a:pPr>
                <a:r>
                  <a:rPr lang="en-US" b="1" dirty="0" smtClean="0"/>
                  <a:t>Read-Once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On every path through the BP each variable is queried at most once</a:t>
                </a:r>
              </a:p>
              <a:p>
                <a:pPr lvl="1"/>
                <a:r>
                  <a:rPr lang="en-US" dirty="0" smtClean="0"/>
                  <a:t>e.g. Parity BP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Read-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</a:t>
                </a:r>
              </a:p>
              <a:p>
                <a:pPr marL="457200" lvl="1" indent="0">
                  <a:buNone/>
                </a:pPr>
                <a:r>
                  <a:rPr lang="en-US" dirty="0"/>
                  <a:t>On every path through the BP each variable is queried at most 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</a:t>
                </a:r>
                <a:r>
                  <a:rPr lang="en-US" dirty="0" smtClean="0"/>
                  <a:t> times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Time-Bounded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Every path in the BP has length 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𝒌𝒏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685800"/>
                <a:ext cx="4038600" cy="5638800"/>
              </a:xfrm>
              <a:blipFill rotWithShape="0">
                <a:blip r:embed="rId2"/>
                <a:stretch>
                  <a:fillRect l="-2719" t="-1730" r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95800" y="1447800"/>
            <a:ext cx="44196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Read-once BPs/FBDDs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3820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sz="2800" i="1" dirty="0" smtClean="0"/>
                  <a:t>Free</a:t>
                </a:r>
                <a:r>
                  <a:rPr lang="en-US" sz="2800" dirty="0" smtClean="0"/>
                  <a:t> Binary Decision Diagrams/Read-once BPs relax the strict input order of OBDDs</a:t>
                </a:r>
              </a:p>
              <a:p>
                <a:pPr lvl="1"/>
                <a:r>
                  <a:rPr lang="en-US" sz="2400" dirty="0" smtClean="0"/>
                  <a:t>Different paths in the BP may have different orders</a:t>
                </a:r>
              </a:p>
              <a:p>
                <a:pPr lvl="1"/>
                <a:r>
                  <a:rPr lang="en-US" sz="2400" dirty="0" smtClean="0"/>
                  <a:t>No input bit is read more than once on any path: length 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/>
                <a:endParaRPr lang="en-US" sz="2400" dirty="0" smtClean="0"/>
              </a:p>
              <a:p>
                <a:r>
                  <a:rPr lang="en-US" sz="2800" dirty="0" smtClean="0"/>
                  <a:t>FBDDs are not canonical and combination of FBDDs is only convenient if their structures are the same</a:t>
                </a:r>
              </a:p>
              <a:p>
                <a:pPr lvl="1"/>
                <a:r>
                  <a:rPr lang="en-US" i="1" dirty="0" smtClean="0"/>
                  <a:t>Randomized equivalence test </a:t>
                </a:r>
                <a:r>
                  <a:rPr lang="en-US" dirty="0" smtClean="0"/>
                  <a:t>for FBDDs </a:t>
                </a:r>
              </a:p>
              <a:p>
                <a:pPr lvl="2"/>
                <a:r>
                  <a:rPr lang="en-US" dirty="0" smtClean="0"/>
                  <a:t>Interpret them as computing polynomials </a:t>
                </a:r>
              </a:p>
              <a:p>
                <a:pPr lvl="2"/>
                <a:r>
                  <a:rPr lang="en-US" dirty="0" smtClean="0"/>
                  <a:t>Applying polynomial identity testing techniques.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382000" cy="5562600"/>
              </a:xfrm>
              <a:blipFill rotWithShape="0">
                <a:blip r:embed="rId2"/>
                <a:stretch>
                  <a:fillRect l="-1309" t="-1096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Read-Once BPs/FBDDs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l-GR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size for Read-Once BPs/FBDDs to </a:t>
                </a:r>
                <a:r>
                  <a:rPr lang="en-US" sz="2800" dirty="0" smtClean="0"/>
                  <a:t>compute, e.g.</a:t>
                </a:r>
              </a:p>
              <a:p>
                <a:pPr lvl="1"/>
                <a:r>
                  <a:rPr lang="en-US" dirty="0"/>
                  <a:t>Middle bit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-bit integer multiplication                	                                                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accent3">
                        <a:lumMod val="75000"/>
                      </a:schemeClr>
                    </a:solidFill>
                  </a:rPr>
                  <a:t>Bollig-Woelfel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 2001</a:t>
                </a:r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]</a:t>
                </a:r>
              </a:p>
              <a:p>
                <a:pPr lvl="8"/>
                <a:endParaRPr lang="en-US" sz="4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Whether an 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x 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</a:t>
                </a:r>
                <a:r>
                  <a:rPr lang="en-US" dirty="0" smtClean="0"/>
                  <a:t> </a:t>
                </a:r>
                <a:r>
                  <a:rPr lang="en-US" dirty="0"/>
                  <a:t>binary matrix is a permutation matrix:  one 1 in each row and each column               						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[Krause 1988]</a:t>
                </a:r>
              </a:p>
              <a:p>
                <a:pPr lvl="2"/>
                <a:r>
                  <a:rPr lang="en-US" dirty="0"/>
                  <a:t>Rows and Columns are “competing” for the </a:t>
                </a:r>
                <a:r>
                  <a:rPr lang="en-US" dirty="0" smtClean="0"/>
                  <a:t>order</a:t>
                </a:r>
              </a:p>
              <a:p>
                <a:pPr lvl="6"/>
                <a:endParaRPr lang="en-US" sz="1050" dirty="0" smtClean="0"/>
              </a:p>
              <a:p>
                <a:pPr lvl="1"/>
                <a:r>
                  <a:rPr lang="en-US" dirty="0" smtClean="0"/>
                  <a:t>Simplest hard function for which bound is known     	                  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subSup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⋁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                                 			                     </a:t>
                </a:r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[B-Li-Roy-</a:t>
                </a:r>
                <a:r>
                  <a:rPr lang="en-US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Suciu</a:t>
                </a:r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2015]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548" r="-4000" b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6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Bound Techniques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</a:t>
                </a:r>
                <a:r>
                  <a:rPr lang="en-US" sz="2800" dirty="0" smtClean="0"/>
                  <a:t>everal techniques, e.g.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800" i="1" dirty="0" smtClean="0"/>
                  <a:t>-mixed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for every subset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800" dirty="0" smtClean="0"/>
                  <a:t> of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800" dirty="0" smtClean="0"/>
                  <a:t> input variables, the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dirty="0" smtClean="0"/>
                  <a:t> assignments to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800" dirty="0" smtClean="0"/>
                  <a:t> lead to different </a:t>
                </a:r>
                <a:r>
                  <a:rPr lang="en-US" sz="2800" dirty="0" err="1" smtClean="0"/>
                  <a:t>subfunctions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800" b="1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dirty="0" smtClean="0"/>
                  <a:t>-mixed functions require FBDD size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8"/>
                <a:endParaRPr lang="en-US" sz="1100" dirty="0" smtClean="0"/>
              </a:p>
              <a:p>
                <a:r>
                  <a:rPr lang="en-US" sz="2800" dirty="0" smtClean="0"/>
                  <a:t>Fixed distance frontier cut-and-paste</a:t>
                </a:r>
              </a:p>
              <a:p>
                <a:pPr lvl="1"/>
                <a:r>
                  <a:rPr lang="en-US" dirty="0" smtClean="0"/>
                  <a:t>Analyze density of paths to intermediate nodes at fixed distance from root and from them to the sink.</a:t>
                </a:r>
              </a:p>
              <a:p>
                <a:r>
                  <a:rPr lang="en-US" sz="2800" dirty="0" smtClean="0"/>
                  <a:t>Adaptive frontier expansion</a:t>
                </a:r>
                <a:r>
                  <a:rPr lang="en-US" dirty="0" smtClean="0"/>
                  <a:t>:  </a:t>
                </a:r>
              </a:p>
              <a:p>
                <a:pPr lvl="1"/>
                <a:r>
                  <a:rPr lang="en-US" dirty="0" smtClean="0"/>
                  <a:t>Start with the root and follow branches in BP maintaining tree of distinct </a:t>
                </a:r>
                <a:r>
                  <a:rPr lang="en-US" dirty="0" err="1" smtClean="0"/>
                  <a:t>subfunctions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2303" r="-667" b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5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 excellent reference that presents the major results as of 2000, and connects BDDs and BPs and their many variants 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Ingo Wegener</a:t>
            </a:r>
            <a:r>
              <a:rPr lang="en-US" sz="2800" dirty="0" smtClean="0"/>
              <a:t>: </a:t>
            </a:r>
            <a:r>
              <a:rPr lang="en-US" sz="2800" b="1" i="1" dirty="0" smtClean="0"/>
              <a:t>Branching </a:t>
            </a:r>
            <a:r>
              <a:rPr lang="en-US" sz="2800" b="1" i="1" dirty="0"/>
              <a:t>Programs and Binary Decision Diagrams.</a:t>
            </a:r>
            <a:r>
              <a:rPr lang="en-US" sz="2800" dirty="0"/>
              <a:t> SIAM 2000, ISBN 0-89871-458-3</a:t>
            </a:r>
          </a:p>
        </p:txBody>
      </p:sp>
      <p:pic>
        <p:nvPicPr>
          <p:cNvPr id="1026" name="Picture 2" descr="Branching Programs and Binary Decision Diagrams: Theory and Applications (Monographs on Discrete Mathematics and Application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1790700" cy="26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Limited Branching Program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Structure-based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b="1" dirty="0" smtClean="0"/>
              <a:t>Oblivious</a:t>
            </a:r>
          </a:p>
          <a:p>
            <a:pPr marL="457200" lvl="1" indent="0">
              <a:buNone/>
            </a:pPr>
            <a:r>
              <a:rPr lang="en-US" dirty="0" smtClean="0"/>
              <a:t>For each BP level, all the nodes on that level have the same variable name</a:t>
            </a:r>
          </a:p>
          <a:p>
            <a:pPr lvl="1"/>
            <a:r>
              <a:rPr lang="en-US" dirty="0" smtClean="0"/>
              <a:t>e.g. Parity BP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685800"/>
                <a:ext cx="4038600" cy="5638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b="1" dirty="0" smtClean="0"/>
                  <a:t>Time-Based</a:t>
                </a:r>
              </a:p>
              <a:p>
                <a:pPr marL="0" indent="0">
                  <a:buNone/>
                </a:pPr>
                <a:endParaRPr lang="en-US" sz="1900" b="1" dirty="0"/>
              </a:p>
              <a:p>
                <a:pPr marL="0" indent="0">
                  <a:buNone/>
                </a:pPr>
                <a:r>
                  <a:rPr lang="en-US" b="1" dirty="0" smtClean="0"/>
                  <a:t>Read-Once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On every path through the BP each variable is queried at most once</a:t>
                </a:r>
              </a:p>
              <a:p>
                <a:pPr lvl="1"/>
                <a:r>
                  <a:rPr lang="en-US" dirty="0"/>
                  <a:t>e.g. Parity </a:t>
                </a:r>
                <a:r>
                  <a:rPr lang="en-US" dirty="0" smtClean="0"/>
                  <a:t>BP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Read-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</a:t>
                </a:r>
              </a:p>
              <a:p>
                <a:pPr marL="457200" lvl="1" indent="0">
                  <a:buNone/>
                </a:pPr>
                <a:r>
                  <a:rPr lang="en-US" dirty="0"/>
                  <a:t>On every path through the BP each variable is queried at most 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</a:t>
                </a:r>
                <a:r>
                  <a:rPr lang="en-US" dirty="0" smtClean="0"/>
                  <a:t> times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Time-Bounded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Every path in the BP has length 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𝒌𝒏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685800"/>
                <a:ext cx="4038600" cy="5638800"/>
              </a:xfrm>
              <a:blipFill rotWithShape="0">
                <a:blip r:embed="rId2"/>
                <a:stretch>
                  <a:fillRect l="-2719" t="-1730" r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57200" y="1447800"/>
            <a:ext cx="39624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4572000"/>
            <a:ext cx="3962400" cy="1436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Branching program basics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Space (size) lower bounds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Multi-output functions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Time-Space tradeoff lower bounds for general BPs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Single-output functions</a:t>
            </a:r>
          </a:p>
          <a:p>
            <a:pPr lvl="1"/>
            <a:r>
              <a:rPr lang="en-US" sz="2400" dirty="0" smtClean="0"/>
              <a:t>Restricted classes of BPs</a:t>
            </a:r>
          </a:p>
          <a:p>
            <a:pPr lvl="2"/>
            <a:r>
              <a:rPr lang="en-US" dirty="0" smtClean="0"/>
              <a:t>OBDDs, Read-once (FBDDs), Oblivious, Read-k</a:t>
            </a:r>
          </a:p>
          <a:p>
            <a:pPr lvl="1"/>
            <a:r>
              <a:rPr lang="en-US" sz="2400" dirty="0" smtClean="0"/>
              <a:t>Lower bound methods for restricted </a:t>
            </a:r>
            <a:r>
              <a:rPr lang="en-US" sz="2400" dirty="0" smtClean="0"/>
              <a:t>classes</a:t>
            </a:r>
            <a:endParaRPr lang="en-US" sz="2400" dirty="0" smtClean="0"/>
          </a:p>
          <a:p>
            <a:pPr lvl="1"/>
            <a:r>
              <a:rPr lang="en-US" sz="2400" dirty="0" smtClean="0"/>
              <a:t>Lower bound methods for general </a:t>
            </a:r>
            <a:r>
              <a:rPr lang="en-US" sz="2400" dirty="0" smtClean="0"/>
              <a:t>BPs</a:t>
            </a:r>
          </a:p>
          <a:p>
            <a:pPr lvl="1"/>
            <a:r>
              <a:rPr lang="en-US" sz="2400" dirty="0" smtClean="0"/>
              <a:t>Applying tradeoffs: BPs and static data structures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Multi-output functions using single-output techniques</a:t>
            </a:r>
          </a:p>
          <a:p>
            <a:pPr lvl="1"/>
            <a:r>
              <a:rPr lang="en-US" sz="2400" dirty="0" smtClean="0"/>
              <a:t>Lower bound for encoding good codes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2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Oblivious Branching Programs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3820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Each oblivious BP has a sequence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𝛔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/>
                  <a:t>of variables queried. </a:t>
                </a:r>
              </a:p>
              <a:p>
                <a:pPr marL="457200" lvl="1" indent="0">
                  <a:buNone/>
                </a:pPr>
                <a:r>
                  <a:rPr lang="en-US" sz="2400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400" dirty="0" smtClean="0"/>
                  <a:t>Variables can appear more than once in the sequence</a:t>
                </a:r>
              </a:p>
              <a:p>
                <a:pPr lvl="1"/>
                <a:r>
                  <a:rPr lang="en-US" sz="2400" dirty="0" smtClean="0"/>
                  <a:t>No restriction on the variable order</a:t>
                </a:r>
              </a:p>
              <a:p>
                <a:pPr lvl="3"/>
                <a:endParaRPr lang="en-US" sz="1600" dirty="0"/>
              </a:p>
              <a:p>
                <a:r>
                  <a:rPr lang="en-US" sz="2800" dirty="0" smtClean="0"/>
                  <a:t>Analysis techniques are based on </a:t>
                </a:r>
                <a:r>
                  <a:rPr lang="en-US" sz="2800" i="1" dirty="0" smtClean="0"/>
                  <a:t>general</a:t>
                </a:r>
                <a:r>
                  <a:rPr lang="en-US" sz="2800" dirty="0" smtClean="0"/>
                  <a:t> best-partition communication complexity</a:t>
                </a:r>
                <a:endParaRPr lang="en-US" sz="2800" i="1" dirty="0" smtClean="0"/>
              </a:p>
              <a:p>
                <a:pPr lvl="1"/>
                <a:r>
                  <a:rPr lang="en-US" sz="2400" dirty="0" smtClean="0"/>
                  <a:t>Two party    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Alon-Maass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1988]</a:t>
                </a:r>
              </a:p>
              <a:p>
                <a:pPr lvl="1"/>
                <a:r>
                  <a:rPr lang="en-US" sz="2400" dirty="0" smtClean="0"/>
                  <a:t>Multi-party Number-On-Forehead (NOF)                 		        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[Chandra-</a:t>
                </a:r>
                <a:r>
                  <a:rPr lang="en-US" sz="24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Furst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-Lipton 1983]                                           	        [</a:t>
                </a:r>
                <a:r>
                  <a:rPr lang="en-US" sz="24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Babai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-Nisan-</a:t>
                </a:r>
                <a:r>
                  <a:rPr lang="en-US" sz="24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Szegedy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1992]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382000" cy="5562600"/>
              </a:xfrm>
              <a:blipFill rotWithShape="0">
                <a:blip r:embed="rId2"/>
                <a:stretch>
                  <a:fillRect l="-1309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4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Rectangle 242"/>
              <p:cNvSpPr/>
              <p:nvPr/>
            </p:nvSpPr>
            <p:spPr>
              <a:xfrm>
                <a:off x="361038" y="2159001"/>
                <a:ext cx="8222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3" name="Rectangle 2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38" y="2159001"/>
                <a:ext cx="82222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Rectangle 246"/>
              <p:cNvSpPr/>
              <p:nvPr/>
            </p:nvSpPr>
            <p:spPr>
              <a:xfrm>
                <a:off x="369104" y="2160015"/>
                <a:ext cx="8222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𝟐𝟗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7" name="Rectangle 2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04" y="2160015"/>
                <a:ext cx="8222251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Oblivious BPs and Communication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Content Placeholder 24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24658"/>
                <a:ext cx="8229600" cy="352374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Split the BP (or 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𝛔</a:t>
                </a:r>
                <a:r>
                  <a:rPr lang="en-US" dirty="0" smtClean="0"/>
                  <a:t>) into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/>
                  <a:t> layers (resp. segments)</a:t>
                </a:r>
              </a:p>
              <a:p>
                <a:r>
                  <a:rPr lang="en-US" dirty="0" smtClean="0"/>
                  <a:t>Assign each layer/segment to either Alice or Bob</a:t>
                </a:r>
              </a:p>
              <a:p>
                <a:r>
                  <a:rPr lang="en-US" dirty="0" smtClean="0"/>
                  <a:t>Each player receives part of the input for variables read in their layers</a:t>
                </a:r>
              </a:p>
              <a:p>
                <a:pPr lvl="1"/>
                <a:r>
                  <a:rPr lang="en-US" dirty="0" smtClean="0"/>
                  <a:t>Some parts of the input are seen by both players</a:t>
                </a:r>
              </a:p>
              <a:p>
                <a:pPr lvl="1"/>
                <a:r>
                  <a:rPr lang="en-US" dirty="0" smtClean="0"/>
                  <a:t>Say 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</a:t>
                </a:r>
                <a:r>
                  <a:rPr lang="en-US" dirty="0" smtClean="0"/>
                  <a:t> = # of private variables per player</a:t>
                </a:r>
              </a:p>
              <a:p>
                <a:r>
                  <a:rPr lang="en-US" dirty="0" smtClean="0"/>
                  <a:t>On input 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</a:t>
                </a:r>
                <a:r>
                  <a:rPr lang="en-US" dirty="0" smtClean="0"/>
                  <a:t>, players alternate communicating the names of the elements of 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trace(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dirty="0" smtClean="0"/>
                  <a:t> where layer assignment switches.</a:t>
                </a:r>
              </a:p>
              <a:p>
                <a:pPr lvl="1"/>
                <a:r>
                  <a:rPr lang="en-US" dirty="0"/>
                  <a:t># of rounds 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= # alternations of assignment</a:t>
                </a:r>
              </a:p>
              <a:p>
                <a:pPr lvl="1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≤ 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𝑳 ∙ 𝑺</a:t>
                </a:r>
                <a:r>
                  <a:rPr lang="en-US" dirty="0" smtClean="0"/>
                  <a:t> bits total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9" name="Content Placeholder 24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24658"/>
                <a:ext cx="8229600" cy="3523741"/>
              </a:xfrm>
              <a:blipFill rotWithShape="0">
                <a:blip r:embed="rId4"/>
                <a:stretch>
                  <a:fillRect l="-1037" t="-3633" b="-2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 rot="16200000">
            <a:off x="1543544" y="908058"/>
            <a:ext cx="1200556" cy="1164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453617" y="982304"/>
            <a:ext cx="1200556" cy="101568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2707714" y="908058"/>
            <a:ext cx="1200556" cy="1164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3871886" y="908058"/>
            <a:ext cx="1200556" cy="1164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5036056" y="908058"/>
            <a:ext cx="1200556" cy="1164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6200374" y="908058"/>
            <a:ext cx="1200556" cy="1164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7364692" y="908058"/>
            <a:ext cx="1200556" cy="1164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 flipV="1">
            <a:off x="1514670" y="842442"/>
            <a:ext cx="113865" cy="1295402"/>
            <a:chOff x="3428993" y="914400"/>
            <a:chExt cx="152406" cy="1944064"/>
          </a:xfrm>
        </p:grpSpPr>
        <p:cxnSp>
          <p:nvCxnSpPr>
            <p:cNvPr id="64" name="Straight Connector 63"/>
            <p:cNvCxnSpPr/>
            <p:nvPr/>
          </p:nvCxnSpPr>
          <p:spPr>
            <a:xfrm rot="5400000" flipV="1">
              <a:off x="2604338" y="1869690"/>
              <a:ext cx="1801724" cy="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>
              <a:spLocks noChangeAspect="1"/>
            </p:cNvSpPr>
            <p:nvPr/>
          </p:nvSpPr>
          <p:spPr>
            <a:xfrm rot="5400000" flipV="1">
              <a:off x="3428999" y="914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 rot="5400000" flipV="1">
              <a:off x="3428999" y="117035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 rot="5400000" flipV="1">
              <a:off x="3428999" y="142630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 rot="5400000" flipV="1">
              <a:off x="3428999" y="1682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 rot="5400000" flipV="1">
              <a:off x="3428993" y="193820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 rot="5400000" flipV="1">
              <a:off x="3428999" y="21941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 rot="5400000" flipV="1">
              <a:off x="3428999" y="245011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 rot="5400000" flipV="1">
              <a:off x="3428999" y="270606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>
            <a:grpSpLocks noChangeAspect="1"/>
          </p:cNvGrpSpPr>
          <p:nvPr/>
        </p:nvGrpSpPr>
        <p:grpSpPr>
          <a:xfrm flipV="1">
            <a:off x="2678843" y="841253"/>
            <a:ext cx="113865" cy="1295402"/>
            <a:chOff x="3428993" y="914400"/>
            <a:chExt cx="152406" cy="1944064"/>
          </a:xfrm>
        </p:grpSpPr>
        <p:cxnSp>
          <p:nvCxnSpPr>
            <p:cNvPr id="89" name="Straight Connector 88"/>
            <p:cNvCxnSpPr/>
            <p:nvPr/>
          </p:nvCxnSpPr>
          <p:spPr>
            <a:xfrm rot="5400000" flipV="1">
              <a:off x="2604338" y="1869690"/>
              <a:ext cx="1801724" cy="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0" name="Oval 89"/>
            <p:cNvSpPr>
              <a:spLocks noChangeAspect="1"/>
            </p:cNvSpPr>
            <p:nvPr/>
          </p:nvSpPr>
          <p:spPr>
            <a:xfrm rot="5400000" flipV="1">
              <a:off x="3428999" y="914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 rot="5400000" flipV="1">
              <a:off x="3428999" y="117035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 rot="5400000" flipV="1">
              <a:off x="3428999" y="142630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 rot="5400000" flipV="1">
              <a:off x="3428999" y="1682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 rot="5400000" flipV="1">
              <a:off x="3428993" y="193820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 rot="5400000" flipV="1">
              <a:off x="3428999" y="21941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 rot="5400000" flipV="1">
              <a:off x="3428999" y="245011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 rot="5400000" flipV="1">
              <a:off x="3428999" y="270606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3843015" y="840065"/>
            <a:ext cx="113866" cy="1295402"/>
            <a:chOff x="3843015" y="840065"/>
            <a:chExt cx="113866" cy="1295402"/>
          </a:xfrm>
        </p:grpSpPr>
        <p:cxnSp>
          <p:nvCxnSpPr>
            <p:cNvPr id="99" name="Straight Connector 98"/>
            <p:cNvCxnSpPr/>
            <p:nvPr/>
          </p:nvCxnSpPr>
          <p:spPr>
            <a:xfrm rot="16200000">
              <a:off x="3299674" y="1498921"/>
              <a:ext cx="1200556" cy="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0" name="Oval 99"/>
            <p:cNvSpPr>
              <a:spLocks noChangeAspect="1"/>
            </p:cNvSpPr>
            <p:nvPr/>
          </p:nvSpPr>
          <p:spPr>
            <a:xfrm rot="16200000">
              <a:off x="3849176" y="2027761"/>
              <a:ext cx="101550" cy="11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 rot="16200000">
              <a:off x="3849176" y="1857211"/>
              <a:ext cx="101550" cy="11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 rot="16200000">
              <a:off x="3849176" y="1686660"/>
              <a:ext cx="101550" cy="11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 rot="16200000">
              <a:off x="3849176" y="1516110"/>
              <a:ext cx="101550" cy="11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 rot="16200000">
              <a:off x="3849171" y="1345560"/>
              <a:ext cx="101550" cy="11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 rot="16200000">
              <a:off x="3849176" y="1175009"/>
              <a:ext cx="101550" cy="11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 rot="16200000">
              <a:off x="3849176" y="1004459"/>
              <a:ext cx="101550" cy="11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 rot="16200000">
              <a:off x="3849176" y="833909"/>
              <a:ext cx="101550" cy="11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 flipV="1">
            <a:off x="6171362" y="837686"/>
            <a:ext cx="113865" cy="1295402"/>
            <a:chOff x="3428993" y="914400"/>
            <a:chExt cx="152406" cy="1944064"/>
          </a:xfrm>
        </p:grpSpPr>
        <p:cxnSp>
          <p:nvCxnSpPr>
            <p:cNvPr id="119" name="Straight Connector 118"/>
            <p:cNvCxnSpPr/>
            <p:nvPr/>
          </p:nvCxnSpPr>
          <p:spPr>
            <a:xfrm rot="5400000" flipV="1">
              <a:off x="2604338" y="1869690"/>
              <a:ext cx="1801724" cy="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0" name="Oval 119"/>
            <p:cNvSpPr>
              <a:spLocks noChangeAspect="1"/>
            </p:cNvSpPr>
            <p:nvPr/>
          </p:nvSpPr>
          <p:spPr>
            <a:xfrm rot="5400000" flipV="1">
              <a:off x="3428999" y="914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 rot="5400000" flipV="1">
              <a:off x="3428999" y="117035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 rot="5400000" flipV="1">
              <a:off x="3428999" y="142630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 rot="5400000" flipV="1">
              <a:off x="3428999" y="1682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 rot="5400000" flipV="1">
              <a:off x="3428993" y="193820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 rot="5400000" flipV="1">
              <a:off x="3428999" y="21941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 rot="5400000" flipV="1">
              <a:off x="3428999" y="245011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 rot="5400000" flipV="1">
              <a:off x="3428999" y="270606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>
            <a:grpSpLocks noChangeAspect="1"/>
          </p:cNvGrpSpPr>
          <p:nvPr/>
        </p:nvGrpSpPr>
        <p:grpSpPr>
          <a:xfrm flipV="1">
            <a:off x="7335535" y="836497"/>
            <a:ext cx="113865" cy="1295402"/>
            <a:chOff x="3428993" y="914400"/>
            <a:chExt cx="152406" cy="1944064"/>
          </a:xfrm>
        </p:grpSpPr>
        <p:cxnSp>
          <p:nvCxnSpPr>
            <p:cNvPr id="129" name="Straight Connector 128"/>
            <p:cNvCxnSpPr/>
            <p:nvPr/>
          </p:nvCxnSpPr>
          <p:spPr>
            <a:xfrm rot="5400000" flipV="1">
              <a:off x="2604338" y="1869690"/>
              <a:ext cx="1801724" cy="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0" name="Oval 129"/>
            <p:cNvSpPr>
              <a:spLocks noChangeAspect="1"/>
            </p:cNvSpPr>
            <p:nvPr/>
          </p:nvSpPr>
          <p:spPr>
            <a:xfrm rot="5400000" flipV="1">
              <a:off x="3428999" y="914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 rot="5400000" flipV="1">
              <a:off x="3428999" y="117035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 rot="5400000" flipV="1">
              <a:off x="3428999" y="142630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 rot="5400000" flipV="1">
              <a:off x="3428999" y="1682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 rot="5400000" flipV="1">
              <a:off x="3428993" y="193820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 rot="5400000" flipV="1">
              <a:off x="3428999" y="21941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 rot="5400000" flipV="1">
              <a:off x="3428999" y="245011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 rot="5400000" flipV="1">
              <a:off x="3428999" y="270606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Oval 137"/>
          <p:cNvSpPr>
            <a:spLocks noChangeAspect="1"/>
          </p:cNvSpPr>
          <p:nvPr/>
        </p:nvSpPr>
        <p:spPr>
          <a:xfrm rot="16200000">
            <a:off x="8497530" y="822579"/>
            <a:ext cx="101550" cy="113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8611134" y="719000"/>
            <a:ext cx="300995" cy="2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1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 rot="16200000">
            <a:off x="517577" y="2024194"/>
            <a:ext cx="101550" cy="113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133630" y="217012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𝛔=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8620070" y="1899069"/>
            <a:ext cx="300995" cy="2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 rot="16200000">
            <a:off x="8479805" y="2028540"/>
            <a:ext cx="101550" cy="113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>
            <a:stCxn id="238" idx="4"/>
            <a:endCxn id="69" idx="0"/>
          </p:cNvCxnSpPr>
          <p:nvPr/>
        </p:nvCxnSpPr>
        <p:spPr>
          <a:xfrm flipV="1">
            <a:off x="625283" y="1404869"/>
            <a:ext cx="889387" cy="676256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55" name="Straight Arrow Connector 254"/>
          <p:cNvCxnSpPr>
            <a:endCxn id="94" idx="0"/>
          </p:cNvCxnSpPr>
          <p:nvPr/>
        </p:nvCxnSpPr>
        <p:spPr>
          <a:xfrm>
            <a:off x="1628531" y="1394808"/>
            <a:ext cx="1050312" cy="8872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8" name="Straight Arrow Connector 257"/>
          <p:cNvCxnSpPr>
            <a:stCxn id="94" idx="4"/>
            <a:endCxn id="101" idx="7"/>
          </p:cNvCxnSpPr>
          <p:nvPr/>
        </p:nvCxnSpPr>
        <p:spPr>
          <a:xfrm>
            <a:off x="2792704" y="1403680"/>
            <a:ext cx="1066992" cy="474559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0" name="Straight Arrow Connector 259"/>
          <p:cNvCxnSpPr>
            <a:stCxn id="101" idx="4"/>
            <a:endCxn id="125" idx="0"/>
          </p:cNvCxnSpPr>
          <p:nvPr/>
        </p:nvCxnSpPr>
        <p:spPr>
          <a:xfrm flipV="1">
            <a:off x="3956882" y="1229562"/>
            <a:ext cx="2214485" cy="68458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2" name="Straight Arrow Connector 261"/>
          <p:cNvCxnSpPr>
            <a:stCxn id="125" idx="4"/>
            <a:endCxn id="133" idx="0"/>
          </p:cNvCxnSpPr>
          <p:nvPr/>
        </p:nvCxnSpPr>
        <p:spPr>
          <a:xfrm>
            <a:off x="6285228" y="1229562"/>
            <a:ext cx="1050312" cy="339912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4" name="Straight Arrow Connector 263"/>
          <p:cNvCxnSpPr>
            <a:stCxn id="133" idx="4"/>
            <a:endCxn id="138" idx="1"/>
          </p:cNvCxnSpPr>
          <p:nvPr/>
        </p:nvCxnSpPr>
        <p:spPr>
          <a:xfrm flipV="1">
            <a:off x="7449401" y="915413"/>
            <a:ext cx="1058649" cy="654061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5" name="Oval 264"/>
          <p:cNvSpPr>
            <a:spLocks noChangeAspect="1"/>
          </p:cNvSpPr>
          <p:nvPr/>
        </p:nvSpPr>
        <p:spPr>
          <a:xfrm rot="16200000" flipH="1">
            <a:off x="1500744" y="1317705"/>
            <a:ext cx="157806" cy="176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>
            <a:spLocks noChangeAspect="1"/>
          </p:cNvSpPr>
          <p:nvPr/>
        </p:nvSpPr>
        <p:spPr>
          <a:xfrm rot="16200000" flipH="1">
            <a:off x="2655621" y="1307598"/>
            <a:ext cx="157806" cy="176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>
            <a:spLocks noChangeAspect="1"/>
          </p:cNvSpPr>
          <p:nvPr/>
        </p:nvSpPr>
        <p:spPr>
          <a:xfrm rot="16200000" flipH="1">
            <a:off x="3817574" y="1811774"/>
            <a:ext cx="157806" cy="176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>
            <a:spLocks noChangeAspect="1"/>
          </p:cNvSpPr>
          <p:nvPr/>
        </p:nvSpPr>
        <p:spPr>
          <a:xfrm rot="16200000" flipH="1">
            <a:off x="6148145" y="1141375"/>
            <a:ext cx="157806" cy="176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 rot="16200000" flipH="1">
            <a:off x="7303909" y="1479817"/>
            <a:ext cx="157806" cy="176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>
            <a:spLocks noChangeAspect="1"/>
          </p:cNvSpPr>
          <p:nvPr/>
        </p:nvSpPr>
        <p:spPr>
          <a:xfrm rot="16200000" flipH="1">
            <a:off x="8468153" y="814153"/>
            <a:ext cx="157806" cy="176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7" grpId="0"/>
      <p:bldP spid="265" grpId="0" animBg="1"/>
      <p:bldP spid="266" grpId="0" animBg="1"/>
      <p:bldP spid="267" grpId="0" animBg="1"/>
      <p:bldP spid="268" grpId="0" animBg="1"/>
      <p:bldP spid="270" grpId="0" animBg="1"/>
      <p:bldP spid="2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Oblivious BPs and Communication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Content Placeholder 24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534400" cy="4343400"/>
              </a:xfrm>
            </p:spPr>
            <p:txBody>
              <a:bodyPr>
                <a:noAutofit/>
              </a:bodyPr>
              <a:lstStyle/>
              <a:p>
                <a:r>
                  <a:rPr lang="en-US" sz="2500" dirty="0" smtClean="0"/>
                  <a:t>Split the BP (or </a:t>
                </a:r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𝛔</a:t>
                </a:r>
                <a:r>
                  <a:rPr lang="en-US" sz="2500" dirty="0" smtClean="0"/>
                  <a:t>) into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500" dirty="0" smtClean="0"/>
                  <a:t> layers (resp. segments)</a:t>
                </a:r>
              </a:p>
              <a:p>
                <a:pPr lvl="1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</a:t>
                </a:r>
                <a:r>
                  <a:rPr lang="en-US" sz="2200" dirty="0" smtClean="0"/>
                  <a:t> = # of private variables per player</a:t>
                </a:r>
              </a:p>
              <a:p>
                <a:r>
                  <a:rPr lang="en-US" sz="2500" dirty="0" smtClean="0"/>
                  <a:t>On input </a:t>
                </a:r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</a:t>
                </a:r>
                <a:r>
                  <a:rPr lang="en-US" sz="2500" dirty="0" smtClean="0"/>
                  <a:t>, players alternate communicating the names of the elements of </a:t>
                </a:r>
                <a:r>
                  <a:rPr lang="en-US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trace(</a:t>
                </a:r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𝒙</a:t>
                </a:r>
                <a:r>
                  <a:rPr lang="en-US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500" dirty="0" smtClean="0"/>
                  <a:t> where layer assignment switches.</a:t>
                </a:r>
              </a:p>
              <a:p>
                <a:pPr lvl="1"/>
                <a:r>
                  <a:rPr lang="en-US" sz="2200" dirty="0" smtClean="0"/>
                  <a:t># of rounds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</a:t>
                </a:r>
                <a:r>
                  <a:rPr lang="en-US" sz="2200" dirty="0" smtClean="0"/>
                  <a:t> = # alternations of assignment</a:t>
                </a:r>
              </a:p>
              <a:p>
                <a:pPr lvl="1"/>
                <a:r>
                  <a:rPr lang="en-US" sz="2200" dirty="0" smtClean="0"/>
                  <a:t>At </a:t>
                </a:r>
                <a:r>
                  <a:rPr lang="en-US" sz="2200" dirty="0"/>
                  <a:t>most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≤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𝑳 ∙ 𝑺</a:t>
                </a:r>
                <a:r>
                  <a:rPr lang="en-US" sz="2200" dirty="0" smtClean="0"/>
                  <a:t>  bits total</a:t>
                </a:r>
              </a:p>
              <a:p>
                <a:pPr lvl="8"/>
                <a:endParaRPr lang="en-US" sz="1400" dirty="0" smtClean="0"/>
              </a:p>
              <a:p>
                <a:pPr lvl="8"/>
                <a:endParaRPr lang="en-US" sz="4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500" dirty="0" smtClean="0"/>
                  <a:t>So... for this split of the private variables and </a:t>
                </a:r>
                <a:r>
                  <a:rPr lang="en-US" sz="2500" i="1" dirty="0" smtClean="0"/>
                  <a:t>every</a:t>
                </a:r>
                <a:r>
                  <a:rPr lang="en-US" sz="2500" dirty="0" smtClean="0"/>
                  <a:t> value </a:t>
                </a:r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𝜶</a:t>
                </a:r>
                <a:r>
                  <a:rPr lang="en-US" sz="2500" dirty="0" smtClean="0"/>
                  <a:t> for the shared part of the input, the </a:t>
                </a:r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</a:t>
                </a:r>
                <a:r>
                  <a:rPr lang="en-US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25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round communication </a:t>
                </a:r>
                <a:r>
                  <a:rPr lang="en-US" sz="2500" dirty="0" smtClean="0"/>
                  <a:t>complexity of </a:t>
                </a:r>
                <a14:m>
                  <m:oMath xmlns:m="http://schemas.openxmlformats.org/officeDocument/2006/math">
                    <m:r>
                      <a:rPr lang="en-US" sz="25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5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5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𝒇</a:t>
                </a:r>
                <a:r>
                  <a:rPr lang="en-US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5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with </a:t>
                </a:r>
                <a:r>
                  <a:rPr lang="en-US" sz="25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𝜶</a:t>
                </a:r>
                <a:r>
                  <a:rPr lang="en-US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5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fixed) satisfies  </a:t>
                </a:r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𝑪</a:t>
                </a:r>
                <a:r>
                  <a:rPr lang="en-US" sz="25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</a:t>
                </a:r>
                <a:r>
                  <a:rPr lang="en-US" sz="25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5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5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5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500" dirty="0" smtClean="0"/>
                  <a:t> </a:t>
                </a:r>
                <a:r>
                  <a:rPr lang="en-US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r>
                      <a:rPr lang="en-US" sz="2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500" dirty="0" smtClean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500" dirty="0"/>
                  <a:t> </a:t>
                </a:r>
                <a:r>
                  <a:rPr lang="en-US" sz="2500" dirty="0" smtClean="0"/>
                  <a:t>                </a:t>
                </a:r>
                <a:r>
                  <a:rPr lang="en-US" sz="25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	</a:t>
                </a:r>
                <a:r>
                  <a:rPr lang="en-US" sz="25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               </a:t>
                </a:r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𝑺 ≥ 𝑪</a:t>
                </a:r>
                <a:r>
                  <a:rPr lang="en-US" sz="25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</a:t>
                </a:r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500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5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)/𝒓</a:t>
                </a:r>
                <a:endParaRPr lang="en-US" sz="250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9" name="Content Placeholder 24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534400" cy="4343400"/>
              </a:xfrm>
              <a:blipFill rotWithShape="0">
                <a:blip r:embed="rId2"/>
                <a:stretch>
                  <a:fillRect l="-1000" t="-1262" r="-1714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/>
          <p:cNvGrpSpPr/>
          <p:nvPr/>
        </p:nvGrpSpPr>
        <p:grpSpPr>
          <a:xfrm>
            <a:off x="138226" y="719000"/>
            <a:ext cx="8782839" cy="1182563"/>
            <a:chOff x="138226" y="719000"/>
            <a:chExt cx="8782839" cy="11825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297591" y="1501735"/>
                  <a:ext cx="82222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𝟐𝟗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91" y="1501735"/>
                  <a:ext cx="822225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/>
            <p:cNvSpPr/>
            <p:nvPr/>
          </p:nvSpPr>
          <p:spPr>
            <a:xfrm>
              <a:off x="8611134" y="719000"/>
              <a:ext cx="300995" cy="1563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1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8226" y="1532231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𝛔=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11421" y="828735"/>
              <a:ext cx="8409644" cy="619065"/>
              <a:chOff x="511421" y="828735"/>
              <a:chExt cx="8409644" cy="1348748"/>
            </a:xfrm>
          </p:grpSpPr>
          <p:sp>
            <p:nvSpPr>
              <p:cNvPr id="86" name="Rectangle 85"/>
              <p:cNvSpPr/>
              <p:nvPr/>
            </p:nvSpPr>
            <p:spPr>
              <a:xfrm rot="16200000">
                <a:off x="1543544" y="908058"/>
                <a:ext cx="1200556" cy="11641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ight Triangle 86"/>
              <p:cNvSpPr/>
              <p:nvPr/>
            </p:nvSpPr>
            <p:spPr>
              <a:xfrm rot="16200000">
                <a:off x="453617" y="982304"/>
                <a:ext cx="1200556" cy="1015680"/>
              </a:xfrm>
              <a:prstGeom prst="rtTriangl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16200000">
                <a:off x="2707714" y="908058"/>
                <a:ext cx="1200556" cy="1164171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16200000">
                <a:off x="3871886" y="908058"/>
                <a:ext cx="1200556" cy="11641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6200000">
                <a:off x="5036056" y="908058"/>
                <a:ext cx="1200556" cy="11641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16200000">
                <a:off x="6200374" y="908058"/>
                <a:ext cx="1200556" cy="1164171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16200000">
                <a:off x="7364692" y="908058"/>
                <a:ext cx="1200556" cy="11641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16200000">
                <a:off x="8497530" y="822579"/>
                <a:ext cx="101550" cy="1138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16200000">
                <a:off x="517577" y="2024194"/>
                <a:ext cx="101550" cy="1138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620070" y="1899069"/>
                <a:ext cx="300995" cy="2784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FFFF00"/>
                    </a:solidFill>
                  </a:rPr>
                  <a:t>0</a:t>
                </a:r>
                <a:endParaRPr lang="en-US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 rot="16200000">
                <a:off x="8479805" y="2028540"/>
                <a:ext cx="101550" cy="1138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10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Hardness Property and a Hard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458200" cy="53641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“Best partition” property yielding good bounds: 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 smtClean="0"/>
                  <a:t> splits of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</a:t>
                </a:r>
                <a:r>
                  <a:rPr lang="en-US" sz="2800" dirty="0" smtClean="0"/>
                  <a:t> input </a:t>
                </a:r>
                <a:r>
                  <a:rPr lang="en-US" sz="2800" dirty="0" err="1" smtClean="0"/>
                  <a:t>vars</a:t>
                </a:r>
                <a:r>
                  <a:rPr lang="en-US" sz="2800" dirty="0" smtClean="0"/>
                  <a:t> to Alice and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</a:t>
                </a:r>
                <a:r>
                  <a:rPr lang="en-US" sz="2800" dirty="0" smtClean="0"/>
                  <a:t> input </a:t>
                </a:r>
                <a:r>
                  <a:rPr lang="en-US" sz="2800" dirty="0" err="1" smtClean="0"/>
                  <a:t>vars</a:t>
                </a:r>
                <a:r>
                  <a:rPr lang="en-US" sz="2800" dirty="0" smtClean="0"/>
                  <a:t> to Bob 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en-US" sz="2800" dirty="0" smtClean="0"/>
                  <a:t> an assignment to the rest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 </a:t>
                </a:r>
                <a:r>
                  <a:rPr lang="en-US" sz="2800" dirty="0" smtClean="0"/>
                  <a:t>   communication complexity is large: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Recall</a:t>
                </a:r>
                <a:r>
                  <a:rPr lang="en-US" sz="2800" i="1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𝐄𝐃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=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 smtClean="0"/>
                  <a:t> are different.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For a multiway (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</a:t>
                </a:r>
                <a:r>
                  <a:rPr lang="en-US" sz="28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dirty="0" smtClean="0"/>
                  <a:t>-way) BP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𝐄𝐃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Alice and Bob each get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</a:t>
                </a:r>
                <a:r>
                  <a:rPr lang="en-US" sz="2800" dirty="0" smtClean="0"/>
                  <a:t> numbers</a:t>
                </a:r>
              </a:p>
              <a:p>
                <a:r>
                  <a:rPr lang="en-US" sz="2800" dirty="0" smtClean="0"/>
                  <a:t>We assign distinct values to the rest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Resulting function for Alice &amp; Bob is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SetDisjointness</a:t>
                </a:r>
                <a:endParaRPr lang="en-US" sz="2800" b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𝛀(𝒎)</a:t>
                </a:r>
                <a:r>
                  <a:rPr lang="en-US" dirty="0">
                    <a:ea typeface="Cambria Math" panose="02040503050406030204" pitchFamily="18" charset="0"/>
                  </a:rPr>
                  <a:t> communication complexity lower bound </a:t>
                </a:r>
                <a:r>
                  <a:rPr lang="en-US" dirty="0" smtClean="0">
                    <a:ea typeface="Cambria Math" panose="02040503050406030204" pitchFamily="18" charset="0"/>
                  </a:rPr>
                  <a:t>  	  	           for </a:t>
                </a:r>
                <a:r>
                  <a:rPr lang="en-US" dirty="0">
                    <a:ea typeface="Cambria Math" panose="02040503050406030204" pitchFamily="18" charset="0"/>
                  </a:rPr>
                  <a:t>unlimited rounds </a:t>
                </a:r>
                <a:r>
                  <a:rPr lang="en-US" dirty="0" smtClean="0">
                    <a:ea typeface="Cambria Math" panose="02040503050406030204" pitchFamily="18" charset="0"/>
                  </a:rPr>
                  <a:t>is well known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ea typeface="Cambria Math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458200" cy="5364163"/>
              </a:xfrm>
              <a:blipFill rotWithShape="0">
                <a:blip r:embed="rId2"/>
                <a:stretch>
                  <a:fillRect l="-1297" t="-909" r="-2450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10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Strategies for Assigning Layers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Content Placeholder 24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73268"/>
                <a:ext cx="8534400" cy="427513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Assign each layer/segment to either Alice or Bob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𝒌𝒏</m:t>
                    </m:r>
                  </m:oMath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b="1" dirty="0" smtClean="0"/>
                  <a:t>Goal:</a:t>
                </a:r>
                <a:r>
                  <a:rPr lang="en-US" sz="2400" dirty="0" smtClean="0"/>
                  <a:t> maximize # of variables per player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</a:t>
                </a:r>
                <a:r>
                  <a:rPr lang="en-US" sz="2400" dirty="0" smtClean="0"/>
                  <a:t>, while minimizing   	  # of rounds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 ≤ 𝑳</a:t>
                </a:r>
                <a:r>
                  <a:rPr lang="en-US" sz="2400" dirty="0" smtClean="0"/>
                  <a:t>.     Lower bound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𝑺 ≥ 𝛀(𝒎)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/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</a:t>
                </a:r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/>
                  <a:t>3 constructions known, one deterministic, two randomized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Length of layers depends on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𝛔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Alon-Maass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1988]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Flip an independent coin for each layer:</a:t>
                </a:r>
              </a:p>
              <a:p>
                <a:pPr lvl="2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𝒎=𝒏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/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𝒌+1</a:t>
                </a:r>
                <a:r>
                  <a:rPr lang="en-US" sz="2000" dirty="0" smtClean="0"/>
                  <a:t>, </a:t>
                </a:r>
                <a:r>
                  <a:rPr lang="en-US" sz="2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 ≤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𝑳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=8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000" dirty="0" smtClean="0"/>
                  <a:t> equal length layers                                                   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[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Borodin-</a:t>
                </a:r>
                <a:r>
                  <a:rPr lang="en-US" sz="2000" dirty="0" err="1">
                    <a:solidFill>
                      <a:schemeClr val="accent3">
                        <a:lumMod val="75000"/>
                      </a:schemeClr>
                    </a:solidFill>
                  </a:rPr>
                  <a:t>Razborov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r>
                  <a:rPr lang="en-US" sz="2000" dirty="0" err="1">
                    <a:solidFill>
                      <a:schemeClr val="accent3">
                        <a:lumMod val="75000"/>
                      </a:schemeClr>
                    </a:solidFill>
                  </a:rPr>
                  <a:t>Smolensky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1989, B-</a:t>
                </a:r>
                <a:r>
                  <a:rPr lang="en-US" sz="20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Jayram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-Saks 2001]</a:t>
                </a:r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000" dirty="0" smtClean="0"/>
                  <a:t>Use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2000" dirty="0" smtClean="0"/>
                  <a:t> equal layers. Give a random subset of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000" dirty="0" smtClean="0"/>
                  <a:t> of them to Bob. </a:t>
                </a:r>
              </a:p>
              <a:p>
                <a:pPr lvl="2"/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 ≥ 𝒏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/(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𝒌)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𝑳=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𝒓=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𝒌+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3">
                        <a:lumMod val="75000"/>
                      </a:schemeClr>
                    </a:solidFill>
                  </a:rPr>
                  <a:t>Okol’nishnikova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1989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3">
                        <a:lumMod val="75000"/>
                      </a:schemeClr>
                    </a:solidFill>
                  </a:rPr>
                  <a:t>Ajtai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2001]</a:t>
                </a:r>
              </a:p>
            </p:txBody>
          </p:sp>
        </mc:Choice>
        <mc:Fallback xmlns="">
          <p:sp>
            <p:nvSpPr>
              <p:cNvPr id="249" name="Content Placeholder 24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73268"/>
                <a:ext cx="8534400" cy="4275131"/>
              </a:xfrm>
              <a:blipFill rotWithShape="0">
                <a:blip r:embed="rId2"/>
                <a:stretch>
                  <a:fillRect l="-929" t="-1141" r="-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38226" y="719000"/>
            <a:ext cx="8782839" cy="1182563"/>
            <a:chOff x="138226" y="719000"/>
            <a:chExt cx="8782839" cy="11825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Rectangle 246"/>
                <p:cNvSpPr/>
                <p:nvPr/>
              </p:nvSpPr>
              <p:spPr>
                <a:xfrm>
                  <a:off x="297591" y="1501735"/>
                  <a:ext cx="82222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𝟐𝟗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7" name="Rectangle 2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91" y="1501735"/>
                  <a:ext cx="822225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7" name="Rectangle 166"/>
            <p:cNvSpPr/>
            <p:nvPr/>
          </p:nvSpPr>
          <p:spPr>
            <a:xfrm>
              <a:off x="8611134" y="719000"/>
              <a:ext cx="300995" cy="1563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1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138226" y="1532231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𝛔=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11421" y="828735"/>
              <a:ext cx="8409644" cy="619065"/>
              <a:chOff x="511421" y="828735"/>
              <a:chExt cx="8409644" cy="1348748"/>
            </a:xfrm>
          </p:grpSpPr>
          <p:sp>
            <p:nvSpPr>
              <p:cNvPr id="6" name="Rectangle 5"/>
              <p:cNvSpPr/>
              <p:nvPr/>
            </p:nvSpPr>
            <p:spPr>
              <a:xfrm rot="16200000">
                <a:off x="1543544" y="908058"/>
                <a:ext cx="1200556" cy="11641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6200000">
                <a:off x="453617" y="982304"/>
                <a:ext cx="1200556" cy="1015680"/>
              </a:xfrm>
              <a:prstGeom prst="rtTriangl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>
                <a:off x="2707714" y="908058"/>
                <a:ext cx="1200556" cy="1164171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6200000">
                <a:off x="3871886" y="908058"/>
                <a:ext cx="1200556" cy="11641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6200000">
                <a:off x="5036056" y="908058"/>
                <a:ext cx="1200556" cy="11641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6200374" y="908058"/>
                <a:ext cx="1200556" cy="1164171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7364692" y="908058"/>
                <a:ext cx="1200556" cy="11641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16200000">
                <a:off x="8497530" y="822579"/>
                <a:ext cx="101550" cy="1138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>
                <a:spLocks noChangeAspect="1"/>
              </p:cNvSpPr>
              <p:nvPr/>
            </p:nvSpPr>
            <p:spPr>
              <a:xfrm rot="16200000">
                <a:off x="517577" y="2024194"/>
                <a:ext cx="101550" cy="1138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8620070" y="1899069"/>
                <a:ext cx="300995" cy="2784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FFFF00"/>
                    </a:solidFill>
                  </a:rPr>
                  <a:t>0</a:t>
                </a:r>
                <a:endParaRPr lang="en-US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 rot="16200000">
                <a:off x="8479805" y="2028540"/>
                <a:ext cx="101550" cy="1138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762000" y="4038600"/>
            <a:ext cx="7239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BRS Strategy for Assigning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sz="2400" dirty="0" smtClean="0"/>
              <a:t>Flip </a:t>
            </a:r>
            <a:r>
              <a:rPr lang="en-US" sz="2400" dirty="0"/>
              <a:t>an independent coin for each </a:t>
            </a:r>
            <a:r>
              <a:rPr lang="en-US" sz="2400" dirty="0" smtClean="0"/>
              <a:t>layer of a length 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𝑻</a:t>
            </a:r>
            <a:r>
              <a:rPr lang="en-US" sz="2400" dirty="0" smtClean="0">
                <a:solidFill>
                  <a:srgbClr val="C00000"/>
                </a:solidFill>
              </a:rPr>
              <a:t>=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𝒌𝒏</a:t>
            </a:r>
            <a:r>
              <a:rPr lang="en-US" sz="2400" dirty="0" smtClean="0"/>
              <a:t> oblivious BP split</a:t>
            </a:r>
            <a:r>
              <a:rPr lang="en-US" sz="240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ea typeface="Cambria Math" panose="02040503050406030204" pitchFamily="18" charset="0"/>
              </a:rPr>
              <a:t>into</a:t>
            </a:r>
            <a:r>
              <a:rPr lang="en-US" sz="240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𝑳</a:t>
            </a:r>
            <a:r>
              <a:rPr lang="en-US" sz="2400" dirty="0" smtClean="0"/>
              <a:t> equal-length </a:t>
            </a:r>
            <a:r>
              <a:rPr lang="en-US" sz="2400" dirty="0"/>
              <a:t>layers</a:t>
            </a:r>
          </a:p>
          <a:p>
            <a:pPr marL="514350" indent="-457200"/>
            <a:endParaRPr lang="en-US" sz="2400" dirty="0" smtClean="0"/>
          </a:p>
          <a:p>
            <a:pPr marL="514350" indent="-457200"/>
            <a:r>
              <a:rPr lang="en-US" sz="2400" dirty="0" smtClean="0"/>
              <a:t>Each input variable 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𝒙</a:t>
            </a:r>
            <a:r>
              <a:rPr lang="en-US" sz="2400" baseline="-25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𝒊</a:t>
            </a:r>
            <a:r>
              <a:rPr lang="en-US" sz="2400" dirty="0" smtClean="0"/>
              <a:t> appears 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𝒌</a:t>
            </a:r>
            <a:r>
              <a:rPr lang="en-US" sz="2400" dirty="0" smtClean="0"/>
              <a:t> times on average</a:t>
            </a:r>
          </a:p>
          <a:p>
            <a:pPr marL="1771650" lvl="3" indent="-457200"/>
            <a:endParaRPr lang="en-US" sz="1200" dirty="0" smtClean="0"/>
          </a:p>
          <a:p>
            <a:pPr marL="514350" indent="-457200"/>
            <a:r>
              <a:rPr lang="en-US" sz="2400" dirty="0" smtClean="0"/>
              <a:t>If </a:t>
            </a:r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𝒙</a:t>
            </a:r>
            <a:r>
              <a:rPr lang="en-US" sz="2400" baseline="-25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𝒊</a:t>
            </a:r>
            <a:r>
              <a:rPr lang="en-US" sz="2400" dirty="0" smtClean="0"/>
              <a:t> appears exactly 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𝒌</a:t>
            </a:r>
            <a:r>
              <a:rPr lang="en-US" sz="2400" dirty="0" smtClean="0"/>
              <a:t> times then </a:t>
            </a:r>
          </a:p>
          <a:p>
            <a:pPr marL="457200" lvl="1" indent="0">
              <a:buNone/>
            </a:pPr>
            <a:r>
              <a:rPr lang="en-US" sz="2000" b="1" dirty="0" smtClean="0"/>
              <a:t>       </a:t>
            </a:r>
            <a:r>
              <a:rPr lang="en-US" sz="2400" b="1" dirty="0" err="1" smtClean="0"/>
              <a:t>Pr</a:t>
            </a:r>
            <a:r>
              <a:rPr lang="en-US" sz="2400" dirty="0" smtClean="0"/>
              <a:t>[all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≤ 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𝒌</a:t>
            </a:r>
            <a:r>
              <a:rPr lang="en-US" sz="2400" dirty="0" smtClean="0"/>
              <a:t> layers contain </a:t>
            </a:r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𝒙</a:t>
            </a:r>
            <a:r>
              <a:rPr lang="en-US" sz="2400" baseline="-25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𝒊</a:t>
            </a:r>
            <a:r>
              <a:rPr lang="en-US" sz="2400" dirty="0" smtClean="0"/>
              <a:t> are assigned to Alice]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≥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en-US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400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𝒌</a:t>
            </a:r>
            <a:endParaRPr lang="en-US" sz="2000" baseline="30000" dirty="0" smtClean="0">
              <a:solidFill>
                <a:srgbClr val="C00000"/>
              </a:solidFill>
            </a:endParaRPr>
          </a:p>
          <a:p>
            <a:pPr marL="2228850" lvl="4" indent="-457200"/>
            <a:endParaRPr lang="en-US" sz="1200" dirty="0" smtClean="0"/>
          </a:p>
          <a:p>
            <a:pPr marL="514350" indent="-457200"/>
            <a:r>
              <a:rPr lang="en-US" sz="2400" dirty="0" smtClean="0"/>
              <a:t>Without assumption,  </a:t>
            </a:r>
            <a:r>
              <a:rPr lang="en-US" sz="2400" b="1" dirty="0" smtClean="0"/>
              <a:t>E</a:t>
            </a:r>
            <a:r>
              <a:rPr lang="en-US" sz="2400" dirty="0" smtClean="0"/>
              <a:t>[# </a:t>
            </a:r>
            <a:r>
              <a:rPr lang="en-US" sz="2400" dirty="0" err="1" smtClean="0"/>
              <a:t>vars</a:t>
            </a:r>
            <a:r>
              <a:rPr lang="en-US" sz="2400" dirty="0" smtClean="0"/>
              <a:t> assigned only to Alice]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≥ 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𝒏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en-US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400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𝒌</a:t>
            </a:r>
          </a:p>
          <a:p>
            <a:pPr marL="914400" lvl="1" indent="-457200"/>
            <a:r>
              <a:rPr lang="en-US" sz="2200" dirty="0" smtClean="0">
                <a:ea typeface="Cambria Math" panose="02040503050406030204" pitchFamily="18" charset="0"/>
              </a:rPr>
              <a:t>An uneven distribution has larger expected value</a:t>
            </a:r>
            <a:endParaRPr lang="en-US" sz="2200" dirty="0" smtClean="0"/>
          </a:p>
          <a:p>
            <a:pPr marL="2228850" lvl="4" indent="-457200"/>
            <a:endParaRPr lang="en-US" sz="1200" dirty="0" smtClean="0"/>
          </a:p>
          <a:p>
            <a:pPr marL="514350" indent="-457200"/>
            <a:r>
              <a:rPr lang="en-US" sz="2400" dirty="0" smtClean="0"/>
              <a:t>But the assignments are correlated within each layer</a:t>
            </a:r>
          </a:p>
          <a:p>
            <a:pPr marL="914400" lvl="1" indent="-457200"/>
            <a:r>
              <a:rPr lang="en-US" sz="2200" dirty="0" smtClean="0"/>
              <a:t>Value </a:t>
            </a:r>
            <a:r>
              <a: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𝑳</a:t>
            </a:r>
            <a:r>
              <a:rPr lang="en-US" sz="2200" dirty="0">
                <a:solidFill>
                  <a:srgbClr val="C00000"/>
                </a:solidFill>
              </a:rPr>
              <a:t>=</a:t>
            </a:r>
            <a:r>
              <a:rPr lang="en-US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𝒌</a:t>
            </a:r>
            <a:r>
              <a:rPr lang="en-US" sz="2200" b="1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200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𝒌</a:t>
            </a:r>
            <a:r>
              <a:rPr lang="en-US" sz="22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smtClean="0"/>
              <a:t>keeps correlation small</a:t>
            </a:r>
          </a:p>
          <a:p>
            <a:pPr marL="57150" indent="0">
              <a:buNone/>
            </a:pPr>
            <a:endParaRPr lang="en-US" sz="2400" dirty="0" smtClean="0">
              <a:ea typeface="Cambria Math" panose="02040503050406030204" pitchFamily="18" charset="0"/>
            </a:endParaRPr>
          </a:p>
          <a:p>
            <a:pPr marL="57150" indent="0">
              <a:buNone/>
            </a:pPr>
            <a:r>
              <a:rPr lang="en-US" sz="2400" dirty="0" err="1" smtClean="0">
                <a:ea typeface="Cambria Math" panose="02040503050406030204" pitchFamily="18" charset="0"/>
              </a:rPr>
              <a:t>Alon</a:t>
            </a:r>
            <a:r>
              <a:rPr lang="en-US" sz="2400" dirty="0" smtClean="0">
                <a:ea typeface="Cambria Math" panose="02040503050406030204" pitchFamily="18" charset="0"/>
              </a:rPr>
              <a:t> and </a:t>
            </a:r>
            <a:r>
              <a:rPr lang="en-US" sz="2400" dirty="0" err="1" smtClean="0">
                <a:ea typeface="Cambria Math" panose="02040503050406030204" pitchFamily="18" charset="0"/>
              </a:rPr>
              <a:t>Maass</a:t>
            </a:r>
            <a:r>
              <a:rPr lang="en-US" sz="2400" dirty="0" smtClean="0">
                <a:ea typeface="Cambria Math" panose="02040503050406030204" pitchFamily="18" charset="0"/>
              </a:rPr>
              <a:t> show that this is essentially best 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𝒎</a:t>
            </a:r>
            <a:r>
              <a:rPr lang="en-US" sz="2400" dirty="0" smtClean="0">
                <a:ea typeface="Cambria Math" panose="02040503050406030204" pitchFamily="18" charset="0"/>
              </a:rPr>
              <a:t> possible</a:t>
            </a:r>
          </a:p>
        </p:txBody>
      </p:sp>
    </p:spTree>
    <p:extLst>
      <p:ext uri="{BB962C8B-B14F-4D97-AF65-F5344CB8AC3E}">
        <p14:creationId xmlns:p14="http://schemas.microsoft.com/office/powerpoint/2010/main" val="33041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Oblivious BP 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𝐄𝐃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4000" b="-2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We have</a:t>
                </a:r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𝒌𝒏</m:t>
                    </m:r>
                  </m:oMath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 =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</a:t>
                </a:r>
                <a:r>
                  <a:rPr lang="en-US" sz="2400" dirty="0">
                    <a:solidFill>
                      <a:srgbClr val="C00000"/>
                    </a:solidFill>
                  </a:rPr>
                  <a:t>/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="1" baseline="30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𝒌+</a:t>
                </a:r>
                <a:r>
                  <a:rPr lang="en-US" sz="24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# of variables per player</a:t>
                </a:r>
              </a:p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 ≤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𝑳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400" b="1" baseline="30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 # of rounds</a:t>
                </a:r>
              </a:p>
              <a:p>
                <a:r>
                  <a:rPr lang="en-US" sz="24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𝑺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𝛀(𝒎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/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Therefore, </a:t>
                </a:r>
                <a:r>
                  <a:rPr lang="en-US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𝑺</a:t>
                </a:r>
                <a:r>
                  <a:rPr lang="en-US" sz="28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 𝒄𝒏/</a:t>
                </a:r>
                <a:r>
                  <a:rPr lang="en-US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(𝒌</a:t>
                </a:r>
                <a:r>
                  <a:rPr lang="en-US" sz="2800" b="1" baseline="30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for some constant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</a:t>
                </a: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i.e.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𝑺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𝒏/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𝒄’𝒌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or 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𝒄’</a:t>
                </a:r>
                <a:r>
                  <a:rPr lang="en-US" sz="24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 𝒏/𝑺</a:t>
                </a: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Taking logs we get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𝒄’𝒌 ≥ log</a:t>
                </a:r>
                <a:r>
                  <a:rPr lang="en-US" sz="2400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(𝒏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𝑺)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Since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𝒌=𝑻/𝒏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we get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                                                               		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𝑻=𝛀(𝒏 log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𝒏/𝑺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))</a:t>
                </a:r>
              </a:p>
              <a:p>
                <a:pPr lvl="4"/>
                <a:endParaRPr lang="en-US" sz="10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With more care can get</a:t>
                </a:r>
                <a:r>
                  <a:rPr lang="en-US" sz="28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𝑻=𝛀(𝒏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log((𝒏log 𝒏)/</a:t>
                </a:r>
                <a:r>
                  <a:rPr lang="en-US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𝑺))</a:t>
                </a:r>
                <a:endParaRPr lang="en-US" sz="2800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705600" y="5029200"/>
            <a:ext cx="228600" cy="228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Larger Oblivious BP 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Multiparty “Number-On-Forehead” </a:t>
            </a:r>
            <a:r>
              <a:rPr lang="en-US" sz="2800" dirty="0"/>
              <a:t>Communication </a:t>
            </a:r>
            <a:r>
              <a:rPr lang="en-US" sz="2800" dirty="0" smtClean="0"/>
              <a:t>Complexity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Chandra-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Furst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-Lipton 1983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</a:p>
          <a:p>
            <a:pPr lvl="1"/>
            <a:r>
              <a:rPr lang="en-US" dirty="0" smtClean="0"/>
              <a:t>Each input variable is seen by </a:t>
            </a:r>
            <a:r>
              <a:rPr lang="en-US" i="1" dirty="0" smtClean="0"/>
              <a:t>all but one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𝒑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players</a:t>
            </a:r>
          </a:p>
          <a:p>
            <a:pPr lvl="8"/>
            <a:endParaRPr lang="en-US" sz="800" dirty="0" smtClean="0"/>
          </a:p>
          <a:p>
            <a:r>
              <a:rPr lang="en-US" sz="2800" dirty="0" smtClean="0"/>
              <a:t>Layer assignment indicates which player </a:t>
            </a:r>
            <a:r>
              <a:rPr lang="en-US" sz="2800" i="1" dirty="0" smtClean="0"/>
              <a:t>cannot </a:t>
            </a:r>
            <a:r>
              <a:rPr lang="en-US" sz="2800" dirty="0" smtClean="0"/>
              <a:t>simulate the layer</a:t>
            </a:r>
          </a:p>
          <a:p>
            <a:pPr lvl="1"/>
            <a:r>
              <a:rPr lang="en-US" dirty="0" smtClean="0"/>
              <a:t>More variables remain:</a:t>
            </a:r>
            <a:r>
              <a:rPr lang="en-US" dirty="0" smtClean="0"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𝒎=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𝒏/𝒆</a:t>
            </a:r>
            <a:r>
              <a:rPr lang="en-US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𝒌</a:t>
            </a:r>
            <a:r>
              <a:rPr lang="en-US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/𝒑</a:t>
            </a:r>
            <a:r>
              <a:rPr lang="en-US" dirty="0">
                <a:solidFill>
                  <a:srgbClr val="C00000"/>
                </a:solidFill>
                <a:ea typeface="Cambria Math" panose="02040503050406030204" pitchFamily="18" charset="0"/>
              </a:rPr>
              <a:t> 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Babai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-Nisan-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Szegedy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89]</a:t>
            </a:r>
            <a:r>
              <a:rPr lang="en-US" sz="2800" dirty="0" smtClean="0"/>
              <a:t> prove </a:t>
            </a:r>
            <a:r>
              <a:rPr lang="en-US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𝛀(𝒎/</a:t>
            </a:r>
            <a:r>
              <a:rPr lang="en-US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𝒑</a:t>
            </a:r>
            <a:r>
              <a:rPr lang="en-US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800" dirty="0" smtClean="0"/>
              <a:t> lower bounds</a:t>
            </a:r>
          </a:p>
          <a:p>
            <a:pPr lvl="1"/>
            <a:r>
              <a:rPr lang="en-US" dirty="0" smtClean="0"/>
              <a:t>Using 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𝒑=𝚯(log 𝒎)</a:t>
            </a:r>
            <a:r>
              <a:rPr lang="en-US" dirty="0" smtClean="0">
                <a:ea typeface="Cambria Math" panose="02040503050406030204" pitchFamily="18" charset="0"/>
              </a:rPr>
              <a:t> players, get 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𝑻</a:t>
            </a:r>
            <a:r>
              <a:rPr lang="en-US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=𝛀(𝒏 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log</a:t>
            </a:r>
            <a:r>
              <a:rPr lang="en-US" b="1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baseline="-25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(𝒏/𝑺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))</a:t>
            </a:r>
          </a:p>
          <a:p>
            <a:pPr lvl="8"/>
            <a:endParaRPr lang="en-US" dirty="0" smtClean="0">
              <a:ea typeface="Cambria Math" panose="02040503050406030204" pitchFamily="18" charset="0"/>
            </a:endParaRPr>
          </a:p>
          <a:p>
            <a:r>
              <a:rPr lang="en-US" sz="2800" dirty="0" smtClean="0">
                <a:ea typeface="Cambria Math" panose="02040503050406030204" pitchFamily="18" charset="0"/>
              </a:rPr>
              <a:t>e.g. </a:t>
            </a:r>
            <a:r>
              <a:rPr lang="en-US" sz="2800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PointerJumping</a:t>
            </a:r>
            <a:r>
              <a:rPr lang="en-US" sz="2800" dirty="0" smtClean="0">
                <a:ea typeface="Cambria Math" panose="02040503050406030204" pitchFamily="18" charset="0"/>
              </a:rPr>
              <a:t>:  Is there a path of               	       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a typeface="Cambria Math" panose="02040503050406030204" pitchFamily="18" charset="0"/>
              </a:rPr>
              <a:t> 	       [B-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ea typeface="Cambria Math" panose="02040503050406030204" pitchFamily="18" charset="0"/>
              </a:rPr>
              <a:t>Vee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a typeface="Cambria Math" panose="02040503050406030204" pitchFamily="18" charset="0"/>
              </a:rPr>
              <a:t> 2002]</a:t>
            </a:r>
            <a:r>
              <a:rPr lang="en-US" sz="2800" dirty="0" smtClean="0">
                <a:ea typeface="Cambria Math" panose="02040503050406030204" pitchFamily="18" charset="0"/>
              </a:rPr>
              <a:t>   pointers from </a:t>
            </a:r>
            <a:r>
              <a:rPr lang="en-US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800" dirty="0" smtClean="0">
                <a:ea typeface="Cambria Math" panose="02040503050406030204" pitchFamily="18" charset="0"/>
              </a:rPr>
              <a:t> to </a:t>
            </a:r>
            <a:r>
              <a:rPr lang="en-US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𝒏</a:t>
            </a:r>
            <a:r>
              <a:rPr lang="en-US" sz="2800" dirty="0" smtClean="0">
                <a:ea typeface="Cambria Math" panose="02040503050406030204" pitchFamily="18" charset="0"/>
              </a:rPr>
              <a:t>?</a:t>
            </a:r>
          </a:p>
          <a:p>
            <a:pPr lvl="2"/>
            <a:r>
              <a:rPr lang="en-US" sz="2800" dirty="0" smtClean="0">
                <a:ea typeface="Cambria Math" panose="02040503050406030204" pitchFamily="18" charset="0"/>
              </a:rPr>
              <a:t>Time </a:t>
            </a:r>
            <a:r>
              <a:rPr lang="en-US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𝒏</a:t>
            </a:r>
            <a:r>
              <a:rPr lang="en-US" sz="2800" dirty="0" smtClean="0">
                <a:ea typeface="Cambria Math" panose="02040503050406030204" pitchFamily="18" charset="0"/>
              </a:rPr>
              <a:t> and space </a:t>
            </a:r>
            <a:r>
              <a:rPr lang="en-US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𝐎(log 𝒏)</a:t>
            </a:r>
            <a:r>
              <a:rPr lang="en-US" sz="2800" dirty="0" smtClean="0">
                <a:ea typeface="Cambria Math" panose="02040503050406030204" pitchFamily="18" charset="0"/>
              </a:rPr>
              <a:t> for general BPs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43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Problems for Oblivious BPs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ea typeface="Cambria Math" panose="02040503050406030204" pitchFamily="18" charset="0"/>
              </a:rPr>
              <a:t>Prove any lower bound for an explicit single-output function that holds for time 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𝑻= 𝒏 log</a:t>
            </a:r>
            <a:r>
              <a:rPr lang="en-US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𝛚(1) 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𝒏</a:t>
            </a:r>
            <a:r>
              <a:rPr lang="en-US" dirty="0" smtClean="0">
                <a:ea typeface="Cambria Math" panose="02040503050406030204" pitchFamily="18" charset="0"/>
              </a:rPr>
              <a:t> or even   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𝑻=𝛚(𝒏 log</a:t>
            </a:r>
            <a:r>
              <a:rPr lang="en-US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𝒏)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742950" lvl="2" indent="-342900"/>
            <a:r>
              <a:rPr lang="en-US" dirty="0" err="1" smtClean="0">
                <a:ea typeface="Cambria Math" panose="02040503050406030204" pitchFamily="18" charset="0"/>
              </a:rPr>
              <a:t>Babai</a:t>
            </a:r>
            <a:r>
              <a:rPr lang="en-US" dirty="0" smtClean="0">
                <a:ea typeface="Cambria Math" panose="02040503050406030204" pitchFamily="18" charset="0"/>
              </a:rPr>
              <a:t>, Nisan, and </a:t>
            </a:r>
            <a:r>
              <a:rPr lang="en-US" dirty="0" err="1" smtClean="0">
                <a:ea typeface="Cambria Math" panose="02040503050406030204" pitchFamily="18" charset="0"/>
              </a:rPr>
              <a:t>Szegedy’s</a:t>
            </a:r>
            <a:r>
              <a:rPr lang="en-US" dirty="0" smtClean="0"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𝑻</a:t>
            </a:r>
            <a:r>
              <a:rPr lang="en-US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=𝛀(𝒏 log</a:t>
            </a:r>
            <a:r>
              <a:rPr lang="en-US" b="1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baseline="-25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(𝒏/𝑺</a:t>
            </a:r>
            <a:r>
              <a:rPr lang="en-US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)) </a:t>
            </a:r>
            <a:r>
              <a:rPr lang="en-US" dirty="0" smtClean="0">
                <a:ea typeface="Cambria Math" panose="02040503050406030204" pitchFamily="18" charset="0"/>
              </a:rPr>
              <a:t>lower bound is the largest lower bound known for any explicit single-output function.</a:t>
            </a:r>
          </a:p>
          <a:p>
            <a:pPr marL="1200150" lvl="3" indent="-342900"/>
            <a:r>
              <a:rPr lang="en-US" sz="2400" dirty="0" smtClean="0">
                <a:ea typeface="Cambria Math" panose="02040503050406030204" pitchFamily="18" charset="0"/>
              </a:rPr>
              <a:t>Has not been improved in &gt; 25 years</a:t>
            </a:r>
          </a:p>
          <a:p>
            <a:pPr marL="1200150" lvl="3" indent="-342900"/>
            <a:r>
              <a:rPr lang="en-US" sz="2400" dirty="0" smtClean="0">
                <a:ea typeface="Cambria Math" panose="02040503050406030204" pitchFamily="18" charset="0"/>
              </a:rPr>
              <a:t>Improvement in # of players for NOF communication complexity is a notorious hard problem that would also give new circuit lower bounds</a:t>
            </a:r>
          </a:p>
          <a:p>
            <a:pPr marL="3486150" lvl="8" indent="-342900"/>
            <a:endParaRPr lang="en-US" dirty="0" smtClean="0">
              <a:ea typeface="Cambria Math" panose="02040503050406030204" pitchFamily="18" charset="0"/>
            </a:endParaRPr>
          </a:p>
          <a:p>
            <a:r>
              <a:rPr lang="en-US" sz="2800" dirty="0" smtClean="0"/>
              <a:t>Prove </a:t>
            </a:r>
            <a:r>
              <a:rPr lang="en-US" sz="2800" dirty="0"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𝑻=𝛀(𝒏 log</a:t>
            </a:r>
            <a:r>
              <a:rPr lang="en-US" sz="2800" b="1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800" baseline="-25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(𝒏/𝑺</a:t>
            </a:r>
            <a:r>
              <a:rPr lang="en-US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))</a:t>
            </a:r>
            <a:r>
              <a:rPr lang="en-US" sz="280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ea typeface="Cambria Math" panose="02040503050406030204" pitchFamily="18" charset="0"/>
              </a:rPr>
              <a:t>lower bound for a wider range of natural functions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Okol’nishnikova</a:t>
            </a:r>
            <a:r>
              <a:rPr lang="en-US" dirty="0" smtClean="0"/>
              <a:t> Strategy for Layers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36814"/>
                <a:ext cx="8229600" cy="55626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Use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𝑳=4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400" b="1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equal-length </a:t>
                </a:r>
                <a:r>
                  <a:rPr lang="en-US" sz="2400" dirty="0"/>
                  <a:t>layers. Give a random subset of </a:t>
                </a:r>
                <a:r>
                  <a:rPr lang="en-US" sz="2400" dirty="0" smtClean="0"/>
                  <a:t>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400" dirty="0"/>
                  <a:t> of them to </a:t>
                </a:r>
                <a:r>
                  <a:rPr lang="en-US" sz="2400" dirty="0" smtClean="0"/>
                  <a:t>Bob</a:t>
                </a:r>
              </a:p>
              <a:p>
                <a:pPr lvl="1"/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𝒓 ≤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𝒌+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follows automatically</a:t>
                </a:r>
              </a:p>
              <a:p>
                <a:pPr lvl="8"/>
                <a:r>
                  <a:rPr lang="en-US" sz="800" dirty="0" smtClean="0"/>
                  <a:t> </a:t>
                </a:r>
              </a:p>
              <a:p>
                <a:r>
                  <a:rPr lang="en-US" sz="2400" dirty="0" smtClean="0"/>
                  <a:t>If length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𝒌𝒏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variables </a:t>
                </a:r>
                <a:r>
                  <a:rPr lang="en-US" sz="2400" dirty="0"/>
                  <a:t>are read at most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times</a:t>
                </a:r>
              </a:p>
              <a:p>
                <a:pPr lvl="1"/>
                <a:r>
                  <a:rPr lang="en-US" sz="2400" dirty="0" smtClean="0"/>
                  <a:t>Each such variable appears in at most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layers</a:t>
                </a:r>
              </a:p>
              <a:p>
                <a:pPr lvl="1"/>
                <a:r>
                  <a:rPr lang="en-US" sz="2400" dirty="0" smtClean="0"/>
                  <a:t>Probability all of those layers given to Bob is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>         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≥ (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𝒆𝒌)</a:t>
                </a:r>
                <a:r>
                  <a:rPr lang="en-US" sz="20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endParaRPr lang="en-US" sz="2400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dirty="0" smtClean="0">
                    <a:ea typeface="Cambria Math" panose="02040503050406030204" pitchFamily="18" charset="0"/>
                  </a:rPr>
                  <a:t>so expected size for Bob’s set is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𝒆𝒌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2400" b="1" baseline="30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den>
                    </m:f>
                  </m:oMath>
                </a14:m>
                <a:endParaRPr lang="en-US" sz="2400" baseline="300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dirty="0" smtClean="0">
                    <a:ea typeface="Cambria Math" panose="02040503050406030204" pitchFamily="18" charset="0"/>
                  </a:rPr>
                  <a:t>Choose some subset that achieves the average</a:t>
                </a:r>
              </a:p>
              <a:p>
                <a:pPr lvl="8"/>
                <a:endParaRPr lang="en-US" sz="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Bob only sees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𝒌(𝒌𝒏/(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𝒌</a:t>
                </a:r>
                <a:r>
                  <a:rPr lang="en-US" sz="24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))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𝒏/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inputs so Alice’s set size is always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𝒏/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400" b="1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36814"/>
                <a:ext cx="8229600" cy="5562600"/>
              </a:xfrm>
              <a:blipFill rotWithShape="0">
                <a:blip r:embed="rId2"/>
                <a:stretch>
                  <a:fillRect l="-1037" t="-1095" b="-4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54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Time-Space Tradeoffs for Single-Output Functions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Obtaining Time-Space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First see how to analyze BPs of special forms...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Limited Branching Program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Structure-based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b="1" dirty="0" smtClean="0"/>
              <a:t>Oblivious</a:t>
            </a:r>
          </a:p>
          <a:p>
            <a:pPr marL="457200" lvl="1" indent="0">
              <a:buNone/>
            </a:pPr>
            <a:r>
              <a:rPr lang="en-US" dirty="0" smtClean="0"/>
              <a:t>For each BP level, all the nodes on that level have the same variable name</a:t>
            </a:r>
          </a:p>
          <a:p>
            <a:pPr lvl="1"/>
            <a:r>
              <a:rPr lang="en-US" dirty="0" smtClean="0"/>
              <a:t>e.g. Parity BP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685800"/>
                <a:ext cx="4038600" cy="5638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b="1" dirty="0" smtClean="0"/>
                  <a:t>Time-Based</a:t>
                </a:r>
              </a:p>
              <a:p>
                <a:pPr marL="0" indent="0">
                  <a:buNone/>
                </a:pPr>
                <a:endParaRPr lang="en-US" sz="1900" b="1" dirty="0"/>
              </a:p>
              <a:p>
                <a:pPr marL="0" indent="0">
                  <a:buNone/>
                </a:pPr>
                <a:r>
                  <a:rPr lang="en-US" b="1" dirty="0" smtClean="0"/>
                  <a:t>Read-Once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On every path through the BP each variable is queried at most once</a:t>
                </a:r>
              </a:p>
              <a:p>
                <a:pPr lvl="1"/>
                <a:r>
                  <a:rPr lang="en-US" dirty="0"/>
                  <a:t>e.g. Parity </a:t>
                </a:r>
                <a:r>
                  <a:rPr lang="en-US" dirty="0" smtClean="0"/>
                  <a:t>BP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Read-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</a:t>
                </a:r>
              </a:p>
              <a:p>
                <a:pPr marL="457200" lvl="1" indent="0">
                  <a:buNone/>
                </a:pPr>
                <a:r>
                  <a:rPr lang="en-US" dirty="0"/>
                  <a:t>On every path through the BP each variable is queried at most </a:t>
                </a: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</a:t>
                </a:r>
                <a:r>
                  <a:rPr lang="en-US" dirty="0" smtClean="0"/>
                  <a:t> times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Time-Bounded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Every path in the BP has length 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𝒌𝒏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685800"/>
                <a:ext cx="4038600" cy="5638800"/>
              </a:xfrm>
              <a:blipFill rotWithShape="0">
                <a:blip r:embed="rId2"/>
                <a:stretch>
                  <a:fillRect l="-2719" t="-1730" r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42900" y="1295400"/>
            <a:ext cx="86106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Oblivious Read-Once BPs </a:t>
            </a:r>
            <a:r>
              <a:rPr lang="en-US" b="0" dirty="0" smtClean="0"/>
              <a:t>(</a:t>
            </a:r>
            <a:r>
              <a:rPr lang="en-US" dirty="0" smtClean="0"/>
              <a:t>OBDDs</a:t>
            </a:r>
            <a:r>
              <a:rPr lang="en-US" b="0" dirty="0" smtClean="0"/>
              <a:t>)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382000" cy="5562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10,000’s of papers in formal verification using OBDDs as format for Boolean functions</a:t>
                </a:r>
              </a:p>
              <a:p>
                <a:pPr marL="0" indent="0">
                  <a:buNone/>
                </a:pPr>
                <a:r>
                  <a:rPr lang="en-US" sz="2800" b="1" dirty="0" smtClean="0"/>
                  <a:t>Q:</a:t>
                </a:r>
                <a:r>
                  <a:rPr lang="en-US" sz="2800" dirty="0" smtClean="0"/>
                  <a:t> Why so successful?</a:t>
                </a:r>
              </a:p>
              <a:p>
                <a:pPr marL="0" indent="0">
                  <a:buNone/>
                </a:pPr>
                <a:r>
                  <a:rPr lang="en-US" sz="2800" b="1" dirty="0" smtClean="0"/>
                  <a:t>A1:</a:t>
                </a:r>
                <a:r>
                  <a:rPr lang="en-US" sz="2800" dirty="0" smtClean="0"/>
                  <a:t> OBDDs for some natural functions are small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A2:</a:t>
                </a:r>
                <a:r>
                  <a:rPr lang="en-US" sz="2800" dirty="0"/>
                  <a:t> OBDDs have the good properties of finite </a:t>
                </a:r>
                <a:r>
                  <a:rPr lang="en-US" sz="2800" dirty="0" smtClean="0"/>
                  <a:t>automata</a:t>
                </a:r>
              </a:p>
              <a:p>
                <a:r>
                  <a:rPr lang="en-US" sz="2800" dirty="0" smtClean="0"/>
                  <a:t>Oblivious Read-Once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 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</a:t>
                </a:r>
                <a:r>
                  <a:rPr lang="en-US" sz="2800" dirty="0" smtClean="0"/>
                  <a:t> BP levels labelled by </a:t>
                </a:r>
                <a:r>
                  <a:rPr lang="en-US" sz="2800" dirty="0" err="1" smtClean="0"/>
                  <a:t>vars</a:t>
                </a:r>
                <a:r>
                  <a:rPr lang="en-US" sz="2800" dirty="0" smtClean="0"/>
                  <a:t>           			      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14:m>
                  <m:oMath xmlns:m="http://schemas.openxmlformats.org/officeDocument/2006/math">
                    <m:r>
                      <a:rPr lang="el-GR" sz="2800" b="1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</a:t>
                </a:r>
                <a:r>
                  <a:rPr lang="en-US" sz="2800" b="1" baseline="-25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,...,</a:t>
                </a:r>
                <a:r>
                  <a:rPr lang="en-US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14:m>
                  <m:oMath xmlns:m="http://schemas.openxmlformats.org/officeDocument/2006/math">
                    <m:r>
                      <a:rPr lang="el-GR" sz="2800" b="1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baseline="-25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(𝑛)</a:t>
                </a:r>
                <a:r>
                  <a:rPr lang="en-US" sz="2800" dirty="0" smtClean="0"/>
                  <a:t> for some 1-1 </a:t>
                </a:r>
                <a14:m>
                  <m:oMath xmlns:m="http://schemas.openxmlformats.org/officeDocument/2006/math">
                    <m:r>
                      <a:rPr lang="el-GR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]→</a:t>
                </a:r>
                <a:r>
                  <a:rPr lang="en-US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US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An Oblivious Read-Once BP with ordering </a:t>
                </a:r>
                <a14:m>
                  <m:oMath xmlns:m="http://schemas.openxmlformats.org/officeDocument/2006/math">
                    <m:r>
                      <a:rPr lang="el-GR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is the diagram of a DFA for</a:t>
                </a:r>
                <a:r>
                  <a:rPr lang="en-US" sz="2400" b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en-US" sz="24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l-GR" sz="2400" b="1" i="0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𝝅</a:t>
                </a:r>
                <a:r>
                  <a:rPr lang="en-US" sz="2400" dirty="0"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l-GR" sz="2400" b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𝝅</a:t>
                </a:r>
                <a:r>
                  <a:rPr lang="en-US" sz="2400" b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</a:t>
                </a:r>
                <a:r>
                  <a:rPr lang="en-US" sz="2400" b="1" baseline="-25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...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l-GR" sz="2400" b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𝝅</a:t>
                </a:r>
                <a:r>
                  <a:rPr lang="en-US" sz="2400" b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400" b="1" baseline="-25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𝑛)</a:t>
                </a:r>
                <a:r>
                  <a:rPr lang="en-US" sz="2400" dirty="0">
                    <a:ea typeface="Cambria Math" panose="02040503050406030204" pitchFamily="18" charset="0"/>
                  </a:rPr>
                  <a:t> |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US" sz="2400" b="1" baseline="-25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...,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US" sz="2400" b="1" baseline="-25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)=1} 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⊆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{0,1}</a:t>
                </a:r>
                <a:r>
                  <a:rPr lang="en-US" sz="2400" b="1" baseline="30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</a:t>
                </a:r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Good properties for fixed order </a:t>
                </a:r>
                <a:r>
                  <a:rPr lang="el-GR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𝝅</a:t>
                </a:r>
                <a:r>
                  <a:rPr lang="el-GR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</a:t>
                </a:r>
              </a:p>
              <a:p>
                <a:pPr lvl="1"/>
                <a:r>
                  <a:rPr lang="en-US" sz="2400" dirty="0" smtClean="0">
                    <a:ea typeface="Cambria Math" panose="02040503050406030204" pitchFamily="18" charset="0"/>
                  </a:rPr>
                  <a:t>Unique canonical form and minimization algorithm</a:t>
                </a:r>
              </a:p>
              <a:p>
                <a:pPr lvl="1"/>
                <a:r>
                  <a:rPr lang="en-US" sz="2400" dirty="0" smtClean="0">
                    <a:ea typeface="Cambria Math" panose="02040503050406030204" pitchFamily="18" charset="0"/>
                  </a:rPr>
                  <a:t>Closure algorithms under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∧, ∨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and other operations</a:t>
                </a:r>
              </a:p>
              <a:p>
                <a:pPr lvl="1"/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382000" cy="5562600"/>
              </a:xfrm>
              <a:blipFill rotWithShape="0">
                <a:blip r:embed="rId2"/>
                <a:stretch>
                  <a:fillRect l="-1309" t="-987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7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Oblivious Read-Once BP/OBDD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≋</a:t>
            </a:r>
            <a:r>
              <a:rPr lang="en-US" dirty="0" smtClean="0"/>
              <a:t> DFA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7" idx="5"/>
            <a:endCxn id="10" idx="1"/>
          </p:cNvCxnSpPr>
          <p:nvPr/>
        </p:nvCxnSpPr>
        <p:spPr>
          <a:xfrm>
            <a:off x="3968479" y="1451406"/>
            <a:ext cx="1327167" cy="660764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03" name="Straight Arrow Connector 102"/>
          <p:cNvCxnSpPr>
            <a:stCxn id="13" idx="5"/>
            <a:endCxn id="62" idx="1"/>
          </p:cNvCxnSpPr>
          <p:nvPr/>
        </p:nvCxnSpPr>
        <p:spPr>
          <a:xfrm>
            <a:off x="3968479" y="2381458"/>
            <a:ext cx="1363883" cy="931464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07" name="Straight Arrow Connector 106"/>
          <p:cNvCxnSpPr>
            <a:stCxn id="62" idx="3"/>
            <a:endCxn id="80" idx="7"/>
          </p:cNvCxnSpPr>
          <p:nvPr/>
        </p:nvCxnSpPr>
        <p:spPr>
          <a:xfrm flipH="1">
            <a:off x="3986808" y="3582124"/>
            <a:ext cx="1345554" cy="898116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09" name="Straight Arrow Connector 108"/>
          <p:cNvCxnSpPr>
            <a:stCxn id="62" idx="4"/>
            <a:endCxn id="86" idx="0"/>
          </p:cNvCxnSpPr>
          <p:nvPr/>
        </p:nvCxnSpPr>
        <p:spPr>
          <a:xfrm>
            <a:off x="5473640" y="3637877"/>
            <a:ext cx="29260" cy="77465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66" idx="2"/>
            <a:endCxn id="80" idx="0"/>
          </p:cNvCxnSpPr>
          <p:nvPr/>
        </p:nvCxnSpPr>
        <p:spPr>
          <a:xfrm>
            <a:off x="3827201" y="3599442"/>
            <a:ext cx="18329" cy="825045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19" name="Straight Arrow Connector 118"/>
          <p:cNvCxnSpPr>
            <a:stCxn id="13" idx="4"/>
            <a:endCxn id="65" idx="0"/>
          </p:cNvCxnSpPr>
          <p:nvPr/>
        </p:nvCxnSpPr>
        <p:spPr>
          <a:xfrm>
            <a:off x="3827201" y="2437211"/>
            <a:ext cx="0" cy="811052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sp>
        <p:nvSpPr>
          <p:cNvPr id="153" name="Rectangle 152"/>
          <p:cNvSpPr/>
          <p:nvPr/>
        </p:nvSpPr>
        <p:spPr>
          <a:xfrm>
            <a:off x="5332362" y="5460908"/>
            <a:ext cx="327707" cy="29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699291" y="5401120"/>
            <a:ext cx="327707" cy="29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3550058" y="1624710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58" y="1624710"/>
                <a:ext cx="20678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9412" r="-2941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4867192" y="1585643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192" y="1585643"/>
                <a:ext cx="20678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Straight Arrow Connector 195"/>
          <p:cNvCxnSpPr>
            <a:stCxn id="81" idx="2"/>
            <a:endCxn id="154" idx="0"/>
          </p:cNvCxnSpPr>
          <p:nvPr/>
        </p:nvCxnSpPr>
        <p:spPr>
          <a:xfrm>
            <a:off x="3845530" y="4775666"/>
            <a:ext cx="17615" cy="625454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98" name="Straight Arrow Connector 197"/>
          <p:cNvCxnSpPr>
            <a:stCxn id="80" idx="5"/>
          </p:cNvCxnSpPr>
          <p:nvPr/>
        </p:nvCxnSpPr>
        <p:spPr>
          <a:xfrm>
            <a:off x="3986808" y="4749442"/>
            <a:ext cx="1330262" cy="712891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00" name="Straight Arrow Connector 199"/>
          <p:cNvCxnSpPr>
            <a:stCxn id="87" idx="2"/>
            <a:endCxn id="153" idx="0"/>
          </p:cNvCxnSpPr>
          <p:nvPr/>
        </p:nvCxnSpPr>
        <p:spPr>
          <a:xfrm flipH="1">
            <a:off x="5496216" y="4763715"/>
            <a:ext cx="6684" cy="697193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02" name="Straight Arrow Connector 201"/>
          <p:cNvCxnSpPr/>
          <p:nvPr/>
        </p:nvCxnSpPr>
        <p:spPr>
          <a:xfrm flipH="1">
            <a:off x="4036720" y="4717548"/>
            <a:ext cx="1328012" cy="693034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sp>
        <p:nvSpPr>
          <p:cNvPr id="65" name="Oval 64"/>
          <p:cNvSpPr/>
          <p:nvPr/>
        </p:nvSpPr>
        <p:spPr>
          <a:xfrm>
            <a:off x="3627404" y="3248263"/>
            <a:ext cx="399594" cy="380708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5512970" y="2625595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70" y="2625595"/>
                <a:ext cx="20678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9412" r="-2941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5580974" y="3840556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974" y="3840556"/>
                <a:ext cx="20678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3333" r="-3030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3582409" y="3841397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09" y="3841397"/>
                <a:ext cx="20678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2353" r="-2647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3575335" y="2625594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335" y="2625594"/>
                <a:ext cx="206788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3333" r="-3030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5572223" y="4934166"/>
                <a:ext cx="206788" cy="307777"/>
              </a:xfrm>
              <a:prstGeom prst="rect">
                <a:avLst/>
              </a:prstGeom>
              <a:noFill/>
              <a:ln>
                <a:noFill/>
                <a:tailEnd w="lg" len="me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3" y="4934166"/>
                <a:ext cx="206788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9412" r="-29412" b="-5882"/>
                </a:stretch>
              </a:blipFill>
              <a:ln>
                <a:noFill/>
                <a:tailEnd w="lg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3600874" y="4917435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874" y="4917435"/>
                <a:ext cx="20678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2353" r="-2647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4929547" y="2625594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547" y="2625594"/>
                <a:ext cx="20678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32353" r="-2647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/>
              <p:cNvSpPr txBox="1"/>
              <p:nvPr/>
            </p:nvSpPr>
            <p:spPr>
              <a:xfrm>
                <a:off x="4192797" y="3844477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44" name="TextBox 2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97" y="3844477"/>
                <a:ext cx="206788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2353" r="-2647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4169252" y="4917434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252" y="4917434"/>
                <a:ext cx="206788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32353" r="-2647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4970586" y="3837720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586" y="3837720"/>
                <a:ext cx="206788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9412" r="-2941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>
                <a:off x="4978505" y="4915619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05" y="4915619"/>
                <a:ext cx="206788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2353" r="-2647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4192797" y="2633064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97" y="2633064"/>
                <a:ext cx="206788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32353" r="-2647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1" name="Straight Arrow Connector 250"/>
          <p:cNvCxnSpPr>
            <a:endCxn id="7" idx="1"/>
          </p:cNvCxnSpPr>
          <p:nvPr/>
        </p:nvCxnSpPr>
        <p:spPr>
          <a:xfrm>
            <a:off x="3466445" y="1070406"/>
            <a:ext cx="219478" cy="11179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/>
              <p:cNvSpPr txBox="1"/>
              <p:nvPr/>
            </p:nvSpPr>
            <p:spPr>
              <a:xfrm>
                <a:off x="2938897" y="6006507"/>
                <a:ext cx="352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𝑷𝒂𝒓𝒊𝒕𝒚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5" name="Text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97" y="6006507"/>
                <a:ext cx="3523657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65" idx="5"/>
            <a:endCxn id="86" idx="1"/>
          </p:cNvCxnSpPr>
          <p:nvPr/>
        </p:nvCxnSpPr>
        <p:spPr>
          <a:xfrm>
            <a:off x="3968479" y="3573218"/>
            <a:ext cx="1393143" cy="895071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77" name="Straight Arrow Connector 176"/>
          <p:cNvCxnSpPr>
            <a:stCxn id="7" idx="4"/>
            <a:endCxn id="13" idx="0"/>
          </p:cNvCxnSpPr>
          <p:nvPr/>
        </p:nvCxnSpPr>
        <p:spPr>
          <a:xfrm>
            <a:off x="3827201" y="1507159"/>
            <a:ext cx="0" cy="549344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79" name="Straight Arrow Connector 178"/>
          <p:cNvCxnSpPr>
            <a:stCxn id="10" idx="4"/>
            <a:endCxn id="62" idx="0"/>
          </p:cNvCxnSpPr>
          <p:nvPr/>
        </p:nvCxnSpPr>
        <p:spPr>
          <a:xfrm>
            <a:off x="5436924" y="2437125"/>
            <a:ext cx="36716" cy="820044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83" name="Straight Arrow Connector 182"/>
          <p:cNvCxnSpPr>
            <a:stCxn id="10" idx="3"/>
            <a:endCxn id="65" idx="7"/>
          </p:cNvCxnSpPr>
          <p:nvPr/>
        </p:nvCxnSpPr>
        <p:spPr>
          <a:xfrm flipH="1">
            <a:off x="3968479" y="2381372"/>
            <a:ext cx="1327167" cy="922644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grpSp>
        <p:nvGrpSpPr>
          <p:cNvPr id="108" name="Group 107"/>
          <p:cNvGrpSpPr/>
          <p:nvPr/>
        </p:nvGrpSpPr>
        <p:grpSpPr>
          <a:xfrm>
            <a:off x="3550058" y="1077520"/>
            <a:ext cx="554286" cy="429639"/>
            <a:chOff x="3408780" y="1076492"/>
            <a:chExt cx="554286" cy="429639"/>
          </a:xfrm>
        </p:grpSpPr>
        <p:sp>
          <p:nvSpPr>
            <p:cNvPr id="7" name="Oval 6"/>
            <p:cNvSpPr/>
            <p:nvPr/>
          </p:nvSpPr>
          <p:spPr>
            <a:xfrm>
              <a:off x="3486126" y="1125423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408780" y="1076492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780" y="1076492"/>
                  <a:ext cx="554286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/>
          <p:cNvGrpSpPr/>
          <p:nvPr/>
        </p:nvGrpSpPr>
        <p:grpSpPr>
          <a:xfrm>
            <a:off x="5159781" y="2007486"/>
            <a:ext cx="554286" cy="429639"/>
            <a:chOff x="5039874" y="2008242"/>
            <a:chExt cx="554286" cy="429639"/>
          </a:xfrm>
        </p:grpSpPr>
        <p:sp>
          <p:nvSpPr>
            <p:cNvPr id="10" name="Oval 9"/>
            <p:cNvSpPr/>
            <p:nvPr/>
          </p:nvSpPr>
          <p:spPr>
            <a:xfrm>
              <a:off x="5117220" y="2057173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039874" y="2008242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9874" y="2008242"/>
                  <a:ext cx="554286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3550058" y="2007572"/>
            <a:ext cx="554286" cy="429639"/>
            <a:chOff x="3451909" y="2024768"/>
            <a:chExt cx="554286" cy="429639"/>
          </a:xfrm>
        </p:grpSpPr>
        <p:sp>
          <p:nvSpPr>
            <p:cNvPr id="13" name="Oval 12"/>
            <p:cNvSpPr/>
            <p:nvPr/>
          </p:nvSpPr>
          <p:spPr>
            <a:xfrm>
              <a:off x="3529255" y="2073699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51909" y="2024768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909" y="2024768"/>
                  <a:ext cx="554286" cy="40011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/>
          <p:cNvGrpSpPr/>
          <p:nvPr/>
        </p:nvGrpSpPr>
        <p:grpSpPr>
          <a:xfrm>
            <a:off x="5196497" y="3208238"/>
            <a:ext cx="554286" cy="429639"/>
            <a:chOff x="5039874" y="3199332"/>
            <a:chExt cx="554286" cy="429639"/>
          </a:xfrm>
        </p:grpSpPr>
        <p:sp>
          <p:nvSpPr>
            <p:cNvPr id="62" name="Oval 61"/>
            <p:cNvSpPr/>
            <p:nvPr/>
          </p:nvSpPr>
          <p:spPr>
            <a:xfrm>
              <a:off x="5117220" y="3248263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039874" y="3199332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9874" y="3199332"/>
                  <a:ext cx="554286" cy="40011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550058" y="3199332"/>
                <a:ext cx="5542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58" y="3199332"/>
                <a:ext cx="554286" cy="400110"/>
              </a:xfrm>
              <a:prstGeom prst="rect">
                <a:avLst/>
              </a:prstGeom>
              <a:blipFill rotWithShape="0">
                <a:blip r:embed="rId2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/>
          <p:cNvGrpSpPr/>
          <p:nvPr/>
        </p:nvGrpSpPr>
        <p:grpSpPr>
          <a:xfrm>
            <a:off x="3568387" y="4375556"/>
            <a:ext cx="554286" cy="429639"/>
            <a:chOff x="3627404" y="4363605"/>
            <a:chExt cx="554286" cy="429639"/>
          </a:xfrm>
        </p:grpSpPr>
        <p:sp>
          <p:nvSpPr>
            <p:cNvPr id="80" name="Oval 79"/>
            <p:cNvSpPr/>
            <p:nvPr/>
          </p:nvSpPr>
          <p:spPr>
            <a:xfrm>
              <a:off x="3704750" y="4412536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627404" y="4363605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404" y="4363605"/>
                  <a:ext cx="554286" cy="40011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5225757" y="4363605"/>
            <a:ext cx="554286" cy="429639"/>
            <a:chOff x="5039874" y="4363605"/>
            <a:chExt cx="554286" cy="429639"/>
          </a:xfrm>
        </p:grpSpPr>
        <p:sp>
          <p:nvSpPr>
            <p:cNvPr id="86" name="Oval 85"/>
            <p:cNvSpPr/>
            <p:nvPr/>
          </p:nvSpPr>
          <p:spPr>
            <a:xfrm>
              <a:off x="5117220" y="4412536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039874" y="4363605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9874" y="4363605"/>
                  <a:ext cx="554286" cy="40011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44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Matters for OBDDs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err="1" smtClean="0"/>
                  <a:t>Defn</a:t>
                </a:r>
                <a:r>
                  <a:rPr lang="en-US" sz="2800" b="1" dirty="0" smtClean="0"/>
                  <a:t>: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𝐄𝐪𝐮𝐚𝐥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m:rPr>
                        <m:brk m:alnAt="7"/>
                      </m:rP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endParaRPr lang="en-US" sz="2800" b="1" dirty="0" smtClean="0"/>
              </a:p>
              <a:p>
                <a:pPr marL="0" indent="0">
                  <a:buNone/>
                </a:pPr>
                <a:endParaRPr lang="en-US" sz="1100" dirty="0" smtClean="0"/>
              </a:p>
              <a:p>
                <a:r>
                  <a:rPr lang="en-US" sz="2400" dirty="0" smtClean="0"/>
                  <a:t>With OBDD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pPr lvl="1"/>
                <a:r>
                  <a:rPr lang="en-US" sz="2400" dirty="0" smtClean="0"/>
                  <a:t>After level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𝒏</a:t>
                </a:r>
                <a:r>
                  <a:rPr lang="en-US" sz="2400" dirty="0" smtClean="0"/>
                  <a:t>, OBDD needs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nodes to remember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400" dirty="0" smtClean="0"/>
                  <a:t> in order to check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sz="1100" dirty="0" smtClean="0"/>
              </a:p>
              <a:p>
                <a:r>
                  <a:rPr lang="en-US" sz="2400" dirty="0" smtClean="0"/>
                  <a:t>With OBDD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400" dirty="0" smtClean="0"/>
                  <a:t>only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size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8" name="Group 217"/>
          <p:cNvGrpSpPr/>
          <p:nvPr/>
        </p:nvGrpSpPr>
        <p:grpSpPr>
          <a:xfrm>
            <a:off x="914400" y="3886200"/>
            <a:ext cx="7162800" cy="2233193"/>
            <a:chOff x="576061" y="3810000"/>
            <a:chExt cx="7798480" cy="2384832"/>
          </a:xfrm>
        </p:grpSpPr>
        <p:grpSp>
          <p:nvGrpSpPr>
            <p:cNvPr id="108" name="Group 107"/>
            <p:cNvGrpSpPr/>
            <p:nvPr/>
          </p:nvGrpSpPr>
          <p:grpSpPr>
            <a:xfrm>
              <a:off x="3508102" y="5546294"/>
              <a:ext cx="554286" cy="429639"/>
              <a:chOff x="3474574" y="5601187"/>
              <a:chExt cx="554286" cy="42963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551920" y="5650118"/>
                <a:ext cx="399594" cy="380708"/>
              </a:xfrm>
              <a:prstGeom prst="ellipse">
                <a:avLst/>
              </a:prstGeom>
              <a:solidFill>
                <a:schemeClr val="accent2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474574" y="5601187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 smtClean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0" name="Text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4574" y="5601187"/>
                    <a:ext cx="554286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9" name="Group 138"/>
            <p:cNvGrpSpPr/>
            <p:nvPr/>
          </p:nvGrpSpPr>
          <p:grpSpPr>
            <a:xfrm>
              <a:off x="685800" y="3810000"/>
              <a:ext cx="2944887" cy="2263935"/>
              <a:chOff x="685800" y="3810000"/>
              <a:chExt cx="2944887" cy="22639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85800" y="3829925"/>
                <a:ext cx="554286" cy="429639"/>
                <a:chOff x="3408780" y="1076492"/>
                <a:chExt cx="554286" cy="429639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3486126" y="1125423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" name="Group 15"/>
              <p:cNvGrpSpPr/>
              <p:nvPr/>
            </p:nvGrpSpPr>
            <p:grpSpPr>
              <a:xfrm>
                <a:off x="1606223" y="4760910"/>
                <a:ext cx="554286" cy="429639"/>
                <a:chOff x="3408780" y="1076492"/>
                <a:chExt cx="554286" cy="429639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3486126" y="1125423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" name="Group 18"/>
              <p:cNvGrpSpPr/>
              <p:nvPr/>
            </p:nvGrpSpPr>
            <p:grpSpPr>
              <a:xfrm>
                <a:off x="1611710" y="3829925"/>
                <a:ext cx="554286" cy="429639"/>
                <a:chOff x="3408780" y="1076492"/>
                <a:chExt cx="554286" cy="429639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3486126" y="1125423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20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5" name="Group 64"/>
              <p:cNvGrpSpPr/>
              <p:nvPr/>
            </p:nvGrpSpPr>
            <p:grpSpPr>
              <a:xfrm>
                <a:off x="2567082" y="5534796"/>
                <a:ext cx="554286" cy="429639"/>
                <a:chOff x="3474574" y="5601187"/>
                <a:chExt cx="554286" cy="429639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3551920" y="5650118"/>
                  <a:ext cx="399594" cy="380708"/>
                </a:xfrm>
                <a:prstGeom prst="ellipse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3474574" y="5601187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4574" y="5601187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1" name="Straight Arrow Connector 40"/>
              <p:cNvCxnSpPr>
                <a:stCxn id="14" idx="5"/>
              </p:cNvCxnSpPr>
              <p:nvPr/>
            </p:nvCxnSpPr>
            <p:spPr>
              <a:xfrm>
                <a:off x="1104221" y="4203811"/>
                <a:ext cx="635018" cy="7172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1154249" y="4099375"/>
                <a:ext cx="59012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017362" y="4175577"/>
                <a:ext cx="621579" cy="74552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2083163" y="4099375"/>
                <a:ext cx="586665" cy="1876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017362" y="4230035"/>
                <a:ext cx="732746" cy="142081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2017362" y="5161020"/>
                <a:ext cx="669463" cy="56349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331488" y="3810000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488" y="3810000"/>
                    <a:ext cx="202450" cy="295808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33333" r="-3333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2145305" y="3836895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5305" y="3836895"/>
                    <a:ext cx="202450" cy="295808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29032" r="-3225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1934279" y="5251364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4279" y="5251364"/>
                    <a:ext cx="202450" cy="295808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l="-33333" r="-3333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1059346" y="4349227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346" y="4349227"/>
                    <a:ext cx="202450" cy="295808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33333" r="-3333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2114277" y="4202459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4277" y="4202459"/>
                    <a:ext cx="202450" cy="295808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l="-33333" r="-3333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1931959" y="4560301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1959" y="4560301"/>
                    <a:ext cx="202450" cy="295808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l="-29032" r="-3225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3044022" y="5775871"/>
                <a:ext cx="586665" cy="1876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085212" y="5778127"/>
                    <a:ext cx="446788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accent2">
                          <a:lumMod val="75000"/>
                        </a:schemeClr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5212" y="5778127"/>
                    <a:ext cx="446788" cy="295808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l="-13433" r="-1641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1" name="Straight Arrow Connector 110"/>
            <p:cNvCxnSpPr/>
            <p:nvPr/>
          </p:nvCxnSpPr>
          <p:spPr>
            <a:xfrm>
              <a:off x="3986651" y="5797521"/>
              <a:ext cx="586665" cy="1876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3973719" y="5793979"/>
                  <a:ext cx="446788" cy="29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chemeClr val="accent2">
                        <a:lumMod val="75000"/>
                      </a:schemeClr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719" y="5793979"/>
                  <a:ext cx="446788" cy="29580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14925" r="-1492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3" name="Group 142"/>
            <p:cNvGrpSpPr/>
            <p:nvPr/>
          </p:nvGrpSpPr>
          <p:grpSpPr>
            <a:xfrm>
              <a:off x="2581007" y="3878856"/>
              <a:ext cx="2435568" cy="2154435"/>
              <a:chOff x="685800" y="3810000"/>
              <a:chExt cx="2435568" cy="2154435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685800" y="3829925"/>
                <a:ext cx="554286" cy="429639"/>
                <a:chOff x="3408780" y="1076492"/>
                <a:chExt cx="554286" cy="429639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3486126" y="1125423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71" name="TextBox 1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7" name="Group 146"/>
              <p:cNvGrpSpPr/>
              <p:nvPr/>
            </p:nvGrpSpPr>
            <p:grpSpPr>
              <a:xfrm>
                <a:off x="1606223" y="4760910"/>
                <a:ext cx="554286" cy="429639"/>
                <a:chOff x="3408780" y="1076492"/>
                <a:chExt cx="554286" cy="429639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486126" y="1125423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TextBox 168"/>
                    <p:cNvSpPr txBox="1"/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69" name="TextBox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31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8" name="Group 147"/>
              <p:cNvGrpSpPr/>
              <p:nvPr/>
            </p:nvGrpSpPr>
            <p:grpSpPr>
              <a:xfrm>
                <a:off x="1611710" y="3829925"/>
                <a:ext cx="554286" cy="429639"/>
                <a:chOff x="3408780" y="1076492"/>
                <a:chExt cx="554286" cy="429639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3486126" y="1125423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67" name="TextBox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08780" y="1076492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3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9" name="Group 148"/>
              <p:cNvGrpSpPr/>
              <p:nvPr/>
            </p:nvGrpSpPr>
            <p:grpSpPr>
              <a:xfrm>
                <a:off x="2567082" y="5534796"/>
                <a:ext cx="554286" cy="429639"/>
                <a:chOff x="3474574" y="5601187"/>
                <a:chExt cx="554286" cy="429639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3551920" y="5650118"/>
                  <a:ext cx="399594" cy="380708"/>
                </a:xfrm>
                <a:prstGeom prst="ellipse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TextBox 164"/>
                    <p:cNvSpPr txBox="1"/>
                    <p:nvPr/>
                  </p:nvSpPr>
                  <p:spPr>
                    <a:xfrm>
                      <a:off x="3474574" y="5601187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65" name="TextBox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4574" y="5601187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0" name="Straight Arrow Connector 149"/>
              <p:cNvCxnSpPr>
                <a:stCxn id="170" idx="5"/>
              </p:cNvCxnSpPr>
              <p:nvPr/>
            </p:nvCxnSpPr>
            <p:spPr>
              <a:xfrm>
                <a:off x="1104221" y="4203811"/>
                <a:ext cx="635018" cy="7172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51" name="Straight Arrow Connector 150"/>
              <p:cNvCxnSpPr/>
              <p:nvPr/>
            </p:nvCxnSpPr>
            <p:spPr>
              <a:xfrm>
                <a:off x="1154249" y="4099375"/>
                <a:ext cx="59012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52" name="Straight Arrow Connector 151"/>
              <p:cNvCxnSpPr/>
              <p:nvPr/>
            </p:nvCxnSpPr>
            <p:spPr>
              <a:xfrm flipV="1">
                <a:off x="2017362" y="4175577"/>
                <a:ext cx="621579" cy="74552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53" name="Straight Arrow Connector 152"/>
              <p:cNvCxnSpPr/>
              <p:nvPr/>
            </p:nvCxnSpPr>
            <p:spPr>
              <a:xfrm>
                <a:off x="2083163" y="4099375"/>
                <a:ext cx="586665" cy="1876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2017362" y="4230035"/>
                <a:ext cx="732746" cy="142081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2017362" y="5161020"/>
                <a:ext cx="669463" cy="56349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31488" y="3810000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488" y="3810000"/>
                    <a:ext cx="202450" cy="295808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 l="-29032" r="-32258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2145305" y="3836895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57" name="TextBox 1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5305" y="3836895"/>
                    <a:ext cx="202450" cy="295808"/>
                  </a:xfrm>
                  <a:prstGeom prst="rect">
                    <a:avLst/>
                  </a:prstGeom>
                  <a:blipFill rotWithShape="0">
                    <a:blip r:embed="rId35"/>
                    <a:stretch>
                      <a:fillRect l="-33333" r="-3333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1934279" y="5251364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58" name="TextBox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4279" y="5251364"/>
                    <a:ext cx="202450" cy="295808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 l="-29032" r="-32258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059346" y="4349227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346" y="4349227"/>
                    <a:ext cx="202450" cy="295808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 l="-29032" r="-3225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114277" y="4202460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60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4277" y="4202460"/>
                    <a:ext cx="202450" cy="295808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 l="-29032" r="-32258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1931959" y="4560301"/>
                    <a:ext cx="202450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61" name="TextBox 1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1959" y="4560301"/>
                    <a:ext cx="202450" cy="295808"/>
                  </a:xfrm>
                  <a:prstGeom prst="rect">
                    <a:avLst/>
                  </a:prstGeom>
                  <a:blipFill rotWithShape="0">
                    <a:blip r:embed="rId39"/>
                    <a:stretch>
                      <a:fillRect l="-33333" r="-3333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5" name="Group 174"/>
            <p:cNvGrpSpPr/>
            <p:nvPr/>
          </p:nvGrpSpPr>
          <p:grpSpPr>
            <a:xfrm>
              <a:off x="6063297" y="3951024"/>
              <a:ext cx="554286" cy="429639"/>
              <a:chOff x="3408780" y="1076492"/>
              <a:chExt cx="554286" cy="429639"/>
            </a:xfrm>
          </p:grpSpPr>
          <p:sp>
            <p:nvSpPr>
              <p:cNvPr id="199" name="Oval 198"/>
              <p:cNvSpPr/>
              <p:nvPr/>
            </p:nvSpPr>
            <p:spPr>
              <a:xfrm>
                <a:off x="3486126" y="112542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0" name="TextBox 199"/>
                  <p:cNvSpPr txBox="1"/>
                  <p:nvPr/>
                </p:nvSpPr>
                <p:spPr>
                  <a:xfrm>
                    <a:off x="3408780" y="107649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 smtClean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00" name="TextBox 1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8780" y="1076492"/>
                    <a:ext cx="554286" cy="400110"/>
                  </a:xfrm>
                  <a:prstGeom prst="rect">
                    <a:avLst/>
                  </a:prstGeom>
                  <a:blipFill rotWithShape="0"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6" name="Group 175"/>
            <p:cNvGrpSpPr/>
            <p:nvPr/>
          </p:nvGrpSpPr>
          <p:grpSpPr>
            <a:xfrm>
              <a:off x="6983720" y="4882009"/>
              <a:ext cx="554286" cy="429639"/>
              <a:chOff x="3408780" y="1076492"/>
              <a:chExt cx="554286" cy="429639"/>
            </a:xfrm>
          </p:grpSpPr>
          <p:sp>
            <p:nvSpPr>
              <p:cNvPr id="197" name="Oval 196"/>
              <p:cNvSpPr/>
              <p:nvPr/>
            </p:nvSpPr>
            <p:spPr>
              <a:xfrm>
                <a:off x="3486126" y="112542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3408780" y="107649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 smtClean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98" name="TextBox 1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8780" y="1076492"/>
                    <a:ext cx="554286" cy="400110"/>
                  </a:xfrm>
                  <a:prstGeom prst="rect">
                    <a:avLst/>
                  </a:prstGeom>
                  <a:blipFill rotWithShape="0">
                    <a:blip r:embed="rId41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7" name="Group 176"/>
            <p:cNvGrpSpPr/>
            <p:nvPr/>
          </p:nvGrpSpPr>
          <p:grpSpPr>
            <a:xfrm>
              <a:off x="6989207" y="3951024"/>
              <a:ext cx="554286" cy="429639"/>
              <a:chOff x="3408780" y="1076492"/>
              <a:chExt cx="554286" cy="429639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3486126" y="112542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/>
                  <p:cNvSpPr txBox="1"/>
                  <p:nvPr/>
                </p:nvSpPr>
                <p:spPr>
                  <a:xfrm>
                    <a:off x="3408780" y="107649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 smtClean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96" name="TextBox 1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8780" y="1076492"/>
                    <a:ext cx="554286" cy="400110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9" name="Straight Arrow Connector 178"/>
            <p:cNvCxnSpPr>
              <a:stCxn id="199" idx="5"/>
            </p:cNvCxnSpPr>
            <p:nvPr/>
          </p:nvCxnSpPr>
          <p:spPr>
            <a:xfrm>
              <a:off x="6481718" y="4324910"/>
              <a:ext cx="635018" cy="71728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>
            <a:xfrm>
              <a:off x="6531746" y="4220474"/>
              <a:ext cx="5901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7394859" y="4296676"/>
              <a:ext cx="621579" cy="74552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2" name="Straight Arrow Connector 181"/>
            <p:cNvCxnSpPr/>
            <p:nvPr/>
          </p:nvCxnSpPr>
          <p:spPr>
            <a:xfrm>
              <a:off x="7460660" y="4220474"/>
              <a:ext cx="586665" cy="1876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3" name="Straight Arrow Connector 182"/>
            <p:cNvCxnSpPr/>
            <p:nvPr/>
          </p:nvCxnSpPr>
          <p:spPr>
            <a:xfrm>
              <a:off x="7394859" y="4351134"/>
              <a:ext cx="732746" cy="1420810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4" name="Straight Arrow Connector 183"/>
            <p:cNvCxnSpPr/>
            <p:nvPr/>
          </p:nvCxnSpPr>
          <p:spPr>
            <a:xfrm>
              <a:off x="7394859" y="5282119"/>
              <a:ext cx="669463" cy="56349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6708985" y="3931099"/>
                  <a:ext cx="202450" cy="29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985" y="3931099"/>
                  <a:ext cx="202450" cy="295808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 l="-29032" r="-32258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7522802" y="3957994"/>
                  <a:ext cx="202450" cy="29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802" y="3957994"/>
                  <a:ext cx="202450" cy="295808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 l="-33333" r="-33333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/>
                <p:cNvSpPr txBox="1"/>
                <p:nvPr/>
              </p:nvSpPr>
              <p:spPr>
                <a:xfrm>
                  <a:off x="7311777" y="5372463"/>
                  <a:ext cx="202450" cy="29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87" name="Text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777" y="5372463"/>
                  <a:ext cx="202450" cy="295808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 l="-33333" r="-33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6436843" y="4470326"/>
                  <a:ext cx="202450" cy="29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843" y="4470326"/>
                  <a:ext cx="202450" cy="295808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 l="-29032" r="-3225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7491774" y="4323558"/>
                  <a:ext cx="202450" cy="29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774" y="4323558"/>
                  <a:ext cx="202450" cy="295808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 l="-33333" r="-33333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/>
                <p:cNvSpPr txBox="1"/>
                <p:nvPr/>
              </p:nvSpPr>
              <p:spPr>
                <a:xfrm>
                  <a:off x="7309456" y="4681400"/>
                  <a:ext cx="202450" cy="2958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90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456" y="4681400"/>
                  <a:ext cx="202450" cy="295808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 l="-33333" r="-33333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1" name="Group 200"/>
            <p:cNvGrpSpPr/>
            <p:nvPr/>
          </p:nvGrpSpPr>
          <p:grpSpPr>
            <a:xfrm>
              <a:off x="6983720" y="5655693"/>
              <a:ext cx="1063605" cy="539139"/>
              <a:chOff x="7944579" y="5655895"/>
              <a:chExt cx="1063605" cy="539139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7944579" y="5655895"/>
                <a:ext cx="554286" cy="429639"/>
                <a:chOff x="3474574" y="5601187"/>
                <a:chExt cx="554286" cy="429639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3551920" y="5650118"/>
                  <a:ext cx="399594" cy="380708"/>
                </a:xfrm>
                <a:prstGeom prst="ellipse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4" name="TextBox 193"/>
                    <p:cNvSpPr txBox="1"/>
                    <p:nvPr/>
                  </p:nvSpPr>
                  <p:spPr>
                    <a:xfrm>
                      <a:off x="3474574" y="5601187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94" name="TextBox 1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4574" y="5601187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49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1" name="Straight Arrow Connector 190"/>
              <p:cNvCxnSpPr/>
              <p:nvPr/>
            </p:nvCxnSpPr>
            <p:spPr>
              <a:xfrm>
                <a:off x="8421519" y="5896970"/>
                <a:ext cx="586665" cy="1876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8462708" y="5899226"/>
                    <a:ext cx="446788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accent2">
                          <a:lumMod val="75000"/>
                        </a:schemeClr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92" name="TextBox 1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2708" y="5899226"/>
                    <a:ext cx="446788" cy="295808"/>
                  </a:xfrm>
                  <a:prstGeom prst="rect">
                    <a:avLst/>
                  </a:prstGeom>
                  <a:blipFill rotWithShape="0">
                    <a:blip r:embed="rId50"/>
                    <a:stretch>
                      <a:fillRect l="-14925" r="-14925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2" name="Group 201"/>
            <p:cNvGrpSpPr/>
            <p:nvPr/>
          </p:nvGrpSpPr>
          <p:grpSpPr>
            <a:xfrm>
              <a:off x="6018058" y="5619424"/>
              <a:ext cx="1063605" cy="539139"/>
              <a:chOff x="7944579" y="5655895"/>
              <a:chExt cx="1063605" cy="539139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7944579" y="5655895"/>
                <a:ext cx="554286" cy="429639"/>
                <a:chOff x="3474574" y="5601187"/>
                <a:chExt cx="554286" cy="429639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3551920" y="5650118"/>
                  <a:ext cx="399594" cy="380708"/>
                </a:xfrm>
                <a:prstGeom prst="ellipse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7" name="TextBox 206"/>
                    <p:cNvSpPr txBox="1"/>
                    <p:nvPr/>
                  </p:nvSpPr>
                  <p:spPr>
                    <a:xfrm>
                      <a:off x="3474574" y="5601187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1" dirty="0" smtClean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207" name="TextBox 2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4574" y="5601187"/>
                      <a:ext cx="554286" cy="400110"/>
                    </a:xfrm>
                    <a:prstGeom prst="rect">
                      <a:avLst/>
                    </a:prstGeom>
                    <a:blipFill rotWithShape="0">
                      <a:blip r:embed="rId5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04" name="Straight Arrow Connector 203"/>
              <p:cNvCxnSpPr/>
              <p:nvPr/>
            </p:nvCxnSpPr>
            <p:spPr>
              <a:xfrm>
                <a:off x="8421519" y="5896970"/>
                <a:ext cx="586665" cy="1876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" name="TextBox 204"/>
                  <p:cNvSpPr txBox="1"/>
                  <p:nvPr/>
                </p:nvSpPr>
                <p:spPr>
                  <a:xfrm>
                    <a:off x="8462708" y="5899226"/>
                    <a:ext cx="446788" cy="2958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accent2">
                          <a:lumMod val="75000"/>
                        </a:schemeClr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05" name="TextBox 2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2708" y="5899226"/>
                    <a:ext cx="446788" cy="295808"/>
                  </a:xfrm>
                  <a:prstGeom prst="rect">
                    <a:avLst/>
                  </a:prstGeom>
                  <a:blipFill rotWithShape="0">
                    <a:blip r:embed="rId52"/>
                    <a:stretch>
                      <a:fillRect l="-13433" r="-1641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8" name="Group 207"/>
            <p:cNvGrpSpPr/>
            <p:nvPr/>
          </p:nvGrpSpPr>
          <p:grpSpPr>
            <a:xfrm>
              <a:off x="4467293" y="3929852"/>
              <a:ext cx="554286" cy="429639"/>
              <a:chOff x="3408780" y="1076492"/>
              <a:chExt cx="554286" cy="429639"/>
            </a:xfrm>
          </p:grpSpPr>
          <p:sp>
            <p:nvSpPr>
              <p:cNvPr id="209" name="Oval 208"/>
              <p:cNvSpPr/>
              <p:nvPr/>
            </p:nvSpPr>
            <p:spPr>
              <a:xfrm>
                <a:off x="3486126" y="112542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3408780" y="107649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 smtClean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10" name="TextBox 2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8780" y="1076492"/>
                    <a:ext cx="554286" cy="400110"/>
                  </a:xfrm>
                  <a:prstGeom prst="rect">
                    <a:avLst/>
                  </a:prstGeom>
                  <a:blipFill rotWithShape="0">
                    <a:blip r:embed="rId5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2" name="Straight Connector 211"/>
            <p:cNvCxnSpPr/>
            <p:nvPr/>
          </p:nvCxnSpPr>
          <p:spPr>
            <a:xfrm>
              <a:off x="4927232" y="4213528"/>
              <a:ext cx="1242449" cy="3763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ysDot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4918915" y="5860873"/>
              <a:ext cx="1242449" cy="3763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75000"/>
                </a:schemeClr>
              </a:solidFill>
              <a:prstDash val="sysDot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215" name="Straight Arrow Connector 214"/>
            <p:cNvCxnSpPr/>
            <p:nvPr/>
          </p:nvCxnSpPr>
          <p:spPr>
            <a:xfrm>
              <a:off x="576061" y="3944056"/>
              <a:ext cx="219478" cy="111798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sp>
          <p:nvSpPr>
            <p:cNvPr id="216" name="Rectangle 215"/>
            <p:cNvSpPr/>
            <p:nvPr/>
          </p:nvSpPr>
          <p:spPr>
            <a:xfrm>
              <a:off x="8046834" y="5783355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0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8024984" y="4057069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1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9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20224" y="3535977"/>
            <a:ext cx="91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20"/>
              <p:cNvSpPr txBox="1">
                <a:spLocks noChangeArrowheads="1"/>
              </p:cNvSpPr>
              <p:nvPr/>
            </p:nvSpPr>
            <p:spPr bwMode="auto">
              <a:xfrm>
                <a:off x="381000" y="990600"/>
                <a:ext cx="19439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>
                    <a:latin typeface="Calibri" panose="020F0502020204030204" pitchFamily="34" charset="0"/>
                  </a:rPr>
                  <a:t>Input</a:t>
                </a:r>
                <a:r>
                  <a:rPr lang="en-US" altLang="en-US" sz="2800" b="1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endParaRPr lang="en-US" alt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990600"/>
                <a:ext cx="194393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6604" t="-11765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Text Box 19"/>
          <p:cNvSpPr txBox="1">
            <a:spLocks noChangeArrowheads="1"/>
          </p:cNvSpPr>
          <p:nvPr/>
        </p:nvSpPr>
        <p:spPr bwMode="auto">
          <a:xfrm>
            <a:off x="7578224" y="3210540"/>
            <a:ext cx="77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 Box 21"/>
              <p:cNvSpPr txBox="1">
                <a:spLocks noChangeArrowheads="1"/>
              </p:cNvSpPr>
              <p:nvPr/>
            </p:nvSpPr>
            <p:spPr bwMode="auto">
              <a:xfrm>
                <a:off x="6816224" y="1017880"/>
                <a:ext cx="19439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 smtClean="0">
                    <a:latin typeface="Calibri" panose="020F0502020204030204" pitchFamily="34" charset="0"/>
                  </a:rPr>
                  <a:t>Input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</m:oMath>
                </a14:m>
                <a:endParaRPr lang="en-US" alt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6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6224" y="1017880"/>
                <a:ext cx="194393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6270" t="-11628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88" name="Line 24"/>
          <p:cNvSpPr>
            <a:spLocks noChangeShapeType="1"/>
          </p:cNvSpPr>
          <p:nvPr/>
        </p:nvSpPr>
        <p:spPr bwMode="auto">
          <a:xfrm>
            <a:off x="3196724" y="1707177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>
            <a:off x="3196724" y="2316777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3196724" y="2926377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>
            <a:off x="3234824" y="4297977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4073024" y="3383577"/>
            <a:ext cx="914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latin typeface="Calibri" panose="020F0502020204030204" pitchFamily="34" charset="0"/>
              </a:rPr>
              <a:t>…  …</a:t>
            </a: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2777624" y="1130915"/>
            <a:ext cx="651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95" name="Text Box 31"/>
              <p:cNvSpPr txBox="1">
                <a:spLocks noChangeArrowheads="1"/>
              </p:cNvSpPr>
              <p:nvPr/>
            </p:nvSpPr>
            <p:spPr bwMode="auto">
              <a:xfrm>
                <a:off x="2930024" y="3764577"/>
                <a:ext cx="121219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en-US" sz="24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400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1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24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chemeClr val="accent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8095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0024" y="3764577"/>
                <a:ext cx="1212191" cy="513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5901824" y="1816715"/>
            <a:ext cx="495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2930024" y="242631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98" name="Text Box 34"/>
              <p:cNvSpPr txBox="1">
                <a:spLocks noChangeArrowheads="1"/>
              </p:cNvSpPr>
              <p:nvPr/>
            </p:nvSpPr>
            <p:spPr bwMode="auto">
              <a:xfrm>
                <a:off x="1803157" y="4676618"/>
                <a:ext cx="6546432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= # of bits Alice and Bob need to</a:t>
                </a:r>
              </a:p>
              <a:p>
                <a:r>
                  <a:rPr lang="en-US" altLang="en-US" sz="2800" dirty="0">
                    <a:latin typeface="Calibri" panose="020F0502020204030204" pitchFamily="34" charset="0"/>
                  </a:rPr>
                  <a:t>            </a:t>
                </a:r>
                <a:r>
                  <a:rPr lang="en-US" altLang="en-US" sz="2800" dirty="0" smtClean="0">
                    <a:latin typeface="Calibri" panose="020F0502020204030204" pitchFamily="34" charset="0"/>
                  </a:rPr>
                  <a:t>  exchange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to compute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b="1" dirty="0"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on</a:t>
                </a:r>
                <a:r>
                  <a:rPr lang="en-US" altLang="en-US" sz="2800" b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en-US" sz="28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n-US" altLang="en-US" sz="28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𝒀</m:t>
                    </m:r>
                  </m:oMath>
                </a14:m>
                <a:endParaRPr lang="en-US" altLang="en-US" sz="2800" b="1" dirty="0" smtClean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809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157" y="4676618"/>
                <a:ext cx="6546432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5031" b="-1635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87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4" y="1554777"/>
            <a:ext cx="12747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24" y="1630977"/>
            <a:ext cx="1600200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208 L 0.325 -0.0067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53 3.7037E-7 L 5.55556E-7 3.7037E-7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1111 L 0.31841 0.004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3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25 -2.59259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8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8" grpId="0" animBg="1"/>
      <p:bldP spid="88089" grpId="0" animBg="1"/>
      <p:bldP spid="88090" grpId="0" animBg="1"/>
      <p:bldP spid="88092" grpId="0" animBg="1"/>
      <p:bldP spid="88093" grpId="0"/>
      <p:bldP spid="88094" grpId="0"/>
      <p:bldP spid="88094" grpId="1"/>
      <p:bldP spid="88095" grpId="0"/>
      <p:bldP spid="88095" grpId="1"/>
      <p:bldP spid="88096" grpId="0"/>
      <p:bldP spid="88096" grpId="1"/>
      <p:bldP spid="88097" grpId="0"/>
      <p:bldP spid="88097" grpId="1"/>
      <p:bldP spid="880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noFill/>
        <a:ln w="28575" cap="flat" cmpd="sng" algn="ctr">
          <a:solidFill>
            <a:srgbClr val="002060"/>
          </a:solidFill>
          <a:prstDash val="solid"/>
          <a:miter lim="800000"/>
          <a:headEnd type="none" w="med" len="med"/>
          <a:tailEnd type="triangle" w="lg" len="med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10485</TotalTime>
  <Words>1626</Words>
  <Application>Microsoft Office PowerPoint</Application>
  <PresentationFormat>On-screen Show (4:3)</PresentationFormat>
  <Paragraphs>368</Paragraphs>
  <Slides>29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Corbel</vt:lpstr>
      <vt:lpstr>Symbol</vt:lpstr>
      <vt:lpstr>Office Theme</vt:lpstr>
      <vt:lpstr>Branching Programs Part 2</vt:lpstr>
      <vt:lpstr>Outline</vt:lpstr>
      <vt:lpstr>Time-Space Tradeoffs for Single-Output Functions</vt:lpstr>
      <vt:lpstr>Obtaining Time-Space Tradeoffs</vt:lpstr>
      <vt:lpstr>Limited Branching Program Forms</vt:lpstr>
      <vt:lpstr>Oblivious Read-Once BPs (OBDDs)</vt:lpstr>
      <vt:lpstr>Oblivious Read-Once BP/OBDD ≋ DFA</vt:lpstr>
      <vt:lpstr>Order Matters for OBDDs</vt:lpstr>
      <vt:lpstr>Communication Complexity</vt:lpstr>
      <vt:lpstr>1-way Communication Complexity</vt:lpstr>
      <vt:lpstr>Communication Complexity and OBDD size</vt:lpstr>
      <vt:lpstr>Proving OBDD Lower Bounds</vt:lpstr>
      <vt:lpstr>Proving OBDD Lower Bounds</vt:lpstr>
      <vt:lpstr>Limited Branching Program Forms</vt:lpstr>
      <vt:lpstr>Read-once BPs/FBDDs</vt:lpstr>
      <vt:lpstr>Limitations of Read-Once BPs/FBDDs</vt:lpstr>
      <vt:lpstr>Lower Bound Techniques</vt:lpstr>
      <vt:lpstr>Reference</vt:lpstr>
      <vt:lpstr>Limited Branching Program Forms</vt:lpstr>
      <vt:lpstr>Oblivious Branching Programs</vt:lpstr>
      <vt:lpstr>Oblivious BPs and Communication Complexity</vt:lpstr>
      <vt:lpstr>Oblivious BPs and Communication Complexity</vt:lpstr>
      <vt:lpstr>Hardness Property and a Hard Function</vt:lpstr>
      <vt:lpstr>Good Strategies for Assigning Layers</vt:lpstr>
      <vt:lpstr>BRS Strategy for Assigning Layers</vt:lpstr>
      <vt:lpstr>Oblivious BP Lower Bound for 〖ED〗_(n,n^2 )</vt:lpstr>
      <vt:lpstr>Even Larger Oblivious BP Lower Bounds</vt:lpstr>
      <vt:lpstr>Open Problems for Oblivious BPs</vt:lpstr>
      <vt:lpstr>Okol’nishnikova Strategy for Layers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beame</dc:creator>
  <cp:lastModifiedBy>beame</cp:lastModifiedBy>
  <cp:revision>390</cp:revision>
  <dcterms:created xsi:type="dcterms:W3CDTF">2014-09-26T16:06:23Z</dcterms:created>
  <dcterms:modified xsi:type="dcterms:W3CDTF">2016-09-07T07:03:57Z</dcterms:modified>
</cp:coreProperties>
</file>