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9" r:id="rId1"/>
  </p:sldMasterIdLst>
  <p:notesMasterIdLst>
    <p:notesMasterId r:id="rId92"/>
  </p:notesMasterIdLst>
  <p:handoutMasterIdLst>
    <p:handoutMasterId r:id="rId93"/>
  </p:handoutMasterIdLst>
  <p:sldIdLst>
    <p:sldId id="258" r:id="rId2"/>
    <p:sldId id="433" r:id="rId3"/>
    <p:sldId id="308" r:id="rId4"/>
    <p:sldId id="314" r:id="rId5"/>
    <p:sldId id="259" r:id="rId6"/>
    <p:sldId id="272" r:id="rId7"/>
    <p:sldId id="319" r:id="rId8"/>
    <p:sldId id="321" r:id="rId9"/>
    <p:sldId id="322" r:id="rId10"/>
    <p:sldId id="260" r:id="rId11"/>
    <p:sldId id="268" r:id="rId12"/>
    <p:sldId id="261" r:id="rId13"/>
    <p:sldId id="320" r:id="rId14"/>
    <p:sldId id="324" r:id="rId15"/>
    <p:sldId id="262" r:id="rId16"/>
    <p:sldId id="325" r:id="rId17"/>
    <p:sldId id="326" r:id="rId18"/>
    <p:sldId id="323" r:id="rId19"/>
    <p:sldId id="424" r:id="rId20"/>
    <p:sldId id="442" r:id="rId21"/>
    <p:sldId id="283" r:id="rId22"/>
    <p:sldId id="301" r:id="rId23"/>
    <p:sldId id="347" r:id="rId24"/>
    <p:sldId id="346" r:id="rId25"/>
    <p:sldId id="349" r:id="rId26"/>
    <p:sldId id="354" r:id="rId27"/>
    <p:sldId id="348" r:id="rId28"/>
    <p:sldId id="351" r:id="rId29"/>
    <p:sldId id="350" r:id="rId30"/>
    <p:sldId id="352" r:id="rId31"/>
    <p:sldId id="353" r:id="rId32"/>
    <p:sldId id="425" r:id="rId33"/>
    <p:sldId id="429" r:id="rId34"/>
    <p:sldId id="280" r:id="rId35"/>
    <p:sldId id="281" r:id="rId36"/>
    <p:sldId id="282" r:id="rId37"/>
    <p:sldId id="436" r:id="rId38"/>
    <p:sldId id="437" r:id="rId39"/>
    <p:sldId id="317" r:id="rId40"/>
    <p:sldId id="446" r:id="rId41"/>
    <p:sldId id="447" r:id="rId42"/>
    <p:sldId id="357" r:id="rId43"/>
    <p:sldId id="463" r:id="rId44"/>
    <p:sldId id="279" r:id="rId45"/>
    <p:sldId id="358" r:id="rId46"/>
    <p:sldId id="432" r:id="rId47"/>
    <p:sldId id="427" r:id="rId48"/>
    <p:sldId id="428" r:id="rId49"/>
    <p:sldId id="430" r:id="rId50"/>
    <p:sldId id="373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5" r:id="rId60"/>
    <p:sldId id="386" r:id="rId61"/>
    <p:sldId id="387" r:id="rId62"/>
    <p:sldId id="443" r:id="rId63"/>
    <p:sldId id="388" r:id="rId64"/>
    <p:sldId id="438" r:id="rId65"/>
    <p:sldId id="439" r:id="rId66"/>
    <p:sldId id="435" r:id="rId67"/>
    <p:sldId id="440" r:id="rId68"/>
    <p:sldId id="458" r:id="rId69"/>
    <p:sldId id="434" r:id="rId70"/>
    <p:sldId id="361" r:id="rId71"/>
    <p:sldId id="363" r:id="rId72"/>
    <p:sldId id="366" r:id="rId73"/>
    <p:sldId id="409" r:id="rId74"/>
    <p:sldId id="441" r:id="rId75"/>
    <p:sldId id="411" r:id="rId76"/>
    <p:sldId id="414" r:id="rId77"/>
    <p:sldId id="449" r:id="rId78"/>
    <p:sldId id="450" r:id="rId79"/>
    <p:sldId id="451" r:id="rId80"/>
    <p:sldId id="453" r:id="rId81"/>
    <p:sldId id="454" r:id="rId82"/>
    <p:sldId id="455" r:id="rId83"/>
    <p:sldId id="464" r:id="rId84"/>
    <p:sldId id="420" r:id="rId85"/>
    <p:sldId id="413" r:id="rId86"/>
    <p:sldId id="415" r:id="rId87"/>
    <p:sldId id="456" r:id="rId88"/>
    <p:sldId id="457" r:id="rId89"/>
    <p:sldId id="460" r:id="rId90"/>
    <p:sldId id="462" r:id="rId91"/>
  </p:sldIdLst>
  <p:sldSz cx="9144000" cy="6858000" type="screen4x3"/>
  <p:notesSz cx="6940550" cy="9080500"/>
  <p:embeddedFontLst>
    <p:embeddedFont>
      <p:font typeface="Cambria Math" panose="02040503050406030204" pitchFamily="18" charset="0"/>
      <p:regular r:id="rId94"/>
    </p:embeddedFont>
    <p:embeddedFont>
      <p:font typeface="Sakkal Majalla" panose="020B0604020202020204" charset="-78"/>
      <p:regular r:id="rId95"/>
      <p:bold r:id="rId96"/>
    </p:embeddedFont>
    <p:embeddedFont>
      <p:font typeface="Trebuchet MS" panose="020B0603020202020204" pitchFamily="34" charset="0"/>
      <p:regular r:id="rId97"/>
      <p:bold r:id="rId98"/>
      <p:italic r:id="rId99"/>
      <p:boldItalic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Comic Sans MS" panose="030F0702030302020204" pitchFamily="66" charset="0"/>
      <p:regular r:id="rId105"/>
      <p:bold r:id="rId106"/>
      <p:italic r:id="rId107"/>
      <p:boldItalic r:id="rId10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669900"/>
    <a:srgbClr val="FFF5CC"/>
    <a:srgbClr val="0000FF"/>
    <a:srgbClr val="FF0000"/>
    <a:srgbClr val="009900"/>
    <a:srgbClr val="00CC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1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86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406"/>
    </p:cViewPr>
  </p:sorterViewPr>
  <p:notesViewPr>
    <p:cSldViewPr snapToObjects="1">
      <p:cViewPr varScale="1">
        <p:scale>
          <a:sx n="71" d="100"/>
          <a:sy n="71" d="100"/>
        </p:scale>
        <p:origin x="-1878" y="-78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1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0.fntdata"/><Relationship Id="rId108" Type="http://schemas.openxmlformats.org/officeDocument/2006/relationships/font" Target="fonts/font15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7.fntdata"/><Relationship Id="rId105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8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8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626475"/>
            <a:ext cx="3008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910686-93A0-4A2F-9D17-30195129C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8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238" y="0"/>
            <a:ext cx="3008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13238"/>
            <a:ext cx="50895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8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238" y="8626475"/>
            <a:ext cx="3008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E1ECB-5968-4572-A4B8-053ECE7B9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1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9pPr>
          </a:lstStyle>
          <a:p>
            <a:pPr algn="r"/>
            <a:fld id="{DE858B7D-7DDE-4275-9EFA-1CBF5BFD602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307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BC447AF8-621B-462E-AECC-ABC1373A7F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0DC9B-3DB9-4D35-B131-7B94AB517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228600"/>
            <a:ext cx="20510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28600"/>
            <a:ext cx="6000750" cy="5867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07BE-7F05-401F-A5BB-382204434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83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71600"/>
            <a:ext cx="84074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24600"/>
            <a:ext cx="1905000" cy="3619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19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324600"/>
            <a:ext cx="1905000" cy="361950"/>
          </a:xfrm>
        </p:spPr>
        <p:txBody>
          <a:bodyPr/>
          <a:lstStyle>
            <a:lvl1pPr>
              <a:defRPr/>
            </a:lvl1pPr>
          </a:lstStyle>
          <a:p>
            <a:fld id="{52384900-51C4-4F1F-AC0B-CB9FE738F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1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D8D28-FF97-46A9-B99C-9210E71D8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4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24000"/>
            <a:ext cx="40259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0259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9B92D-3798-4B3D-94F8-EBF3DDA29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5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BFA53-E132-4737-A166-930A6CBE7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1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C20F-3221-4623-A182-DD44DF3B4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3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6755-B8FF-4FD0-9470-AB9E9157C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7FCC-E24E-4140-A5E8-6812678F3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06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8753-AC8D-45BB-B3E5-64C59AD30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89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24000"/>
            <a:ext cx="8407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483EEC4A-B9B4-4C96-9D79-10694588F0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6699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669900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1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91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21600" cy="2362200"/>
          </a:xfrm>
        </p:spPr>
        <p:txBody>
          <a:bodyPr/>
          <a:lstStyle/>
          <a:p>
            <a:pPr algn="ctr"/>
            <a:r>
              <a:rPr lang="en-US" altLang="en-US" sz="4400" dirty="0" smtClean="0"/>
              <a:t>A Tutorial Introduction </a:t>
            </a:r>
            <a:r>
              <a:rPr lang="en-US" altLang="en-US" sz="4400" dirty="0"/>
              <a:t>to Proof Complexity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038600"/>
            <a:ext cx="6400800" cy="1771650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</a:rPr>
              <a:t>Paul Beame</a:t>
            </a:r>
            <a:endParaRPr lang="en-US" altLang="en-US"/>
          </a:p>
          <a:p>
            <a:pPr algn="ctr"/>
            <a:endParaRPr lang="en-US" altLang="en-US">
              <a:latin typeface="Symbol" panose="05050102010706020507" pitchFamily="18" charset="2"/>
            </a:endParaRPr>
          </a:p>
          <a:p>
            <a:pPr algn="ctr"/>
            <a:r>
              <a:rPr lang="en-US" altLang="en-US">
                <a:solidFill>
                  <a:schemeClr val="accent1"/>
                </a:solidFill>
              </a:rPr>
              <a:t>University of Washington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0AC9-FED0-46C7-8A84-1BCEE6BC5DD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Sample propositional proof systems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04200" cy="4572000"/>
          </a:xfrm>
        </p:spPr>
        <p:txBody>
          <a:bodyPr/>
          <a:lstStyle/>
          <a:p>
            <a:r>
              <a:rPr lang="en-US" altLang="en-US" dirty="0"/>
              <a:t>Truth tables</a:t>
            </a:r>
          </a:p>
          <a:p>
            <a:pPr lvl="1"/>
            <a:r>
              <a:rPr lang="en-US" altLang="en-US" dirty="0"/>
              <a:t>proof is a fully filled out truth table </a:t>
            </a:r>
          </a:p>
          <a:p>
            <a:pPr lvl="2"/>
            <a:r>
              <a:rPr lang="en-US" altLang="en-US" dirty="0"/>
              <a:t>easy to verify that it is filled out correctly and all truth assignments yield </a:t>
            </a:r>
            <a:r>
              <a:rPr lang="en-US" altLang="en-US" b="1" dirty="0">
                <a:solidFill>
                  <a:schemeClr val="accent1"/>
                </a:solidFill>
              </a:rPr>
              <a:t>T</a:t>
            </a:r>
            <a:endParaRPr lang="en-US" altLang="en-US" b="1" dirty="0"/>
          </a:p>
          <a:p>
            <a:r>
              <a:rPr lang="en-US" altLang="en-US" dirty="0"/>
              <a:t>Axiom/Inference systems</a:t>
            </a:r>
          </a:p>
          <a:p>
            <a:pPr lvl="1"/>
            <a:r>
              <a:rPr lang="en-US" altLang="en-US" dirty="0"/>
              <a:t>inference rules:</a:t>
            </a:r>
            <a:r>
              <a:rPr lang="en-US" altLang="en-US" sz="2000" dirty="0">
                <a:solidFill>
                  <a:srgbClr val="669900"/>
                </a:solidFill>
              </a:rPr>
              <a:t> </a:t>
            </a:r>
            <a:r>
              <a:rPr lang="en-US" altLang="en-US" sz="2000" b="1" dirty="0">
                <a:solidFill>
                  <a:srgbClr val="669900"/>
                </a:solidFill>
              </a:rPr>
              <a:t>e.g. modus ponens</a:t>
            </a:r>
            <a:r>
              <a:rPr lang="en-US" altLang="en-US" sz="2000" dirty="0">
                <a:solidFill>
                  <a:srgbClr val="669900"/>
                </a:solidFill>
              </a:rPr>
              <a:t> </a:t>
            </a:r>
            <a:r>
              <a:rPr lang="en-US" altLang="en-US" dirty="0"/>
              <a:t>  </a:t>
            </a:r>
            <a:r>
              <a:rPr lang="en-US" altLang="en-US" b="1" dirty="0">
                <a:solidFill>
                  <a:schemeClr val="accent1"/>
                </a:solidFill>
              </a:rPr>
              <a:t>A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b="1" dirty="0">
                <a:solidFill>
                  <a:schemeClr val="accent1"/>
                </a:solidFill>
              </a:rPr>
              <a:t>A </a:t>
            </a:r>
            <a:r>
              <a:rPr lang="en-US" altLang="en-US" dirty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B</a:t>
            </a:r>
            <a:r>
              <a:rPr lang="en-US" altLang="en-US" dirty="0">
                <a:solidFill>
                  <a:schemeClr val="accent1"/>
                </a:solidFill>
              </a:rPr>
              <a:t>)</a:t>
            </a:r>
            <a:r>
              <a:rPr lang="en-US" altLang="en-US" b="1" dirty="0">
                <a:solidFill>
                  <a:schemeClr val="accent1"/>
                </a:solidFill>
              </a:rPr>
              <a:t>  </a:t>
            </a:r>
            <a:r>
              <a:rPr lang="en-US" altLang="en-US" b="1" dirty="0"/>
              <a:t>|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B</a:t>
            </a:r>
            <a:endParaRPr lang="en-US" altLang="en-US" b="1" dirty="0"/>
          </a:p>
          <a:p>
            <a:pPr lvl="1"/>
            <a:r>
              <a:rPr lang="en-US" altLang="en-US" dirty="0"/>
              <a:t>axioms: </a:t>
            </a:r>
            <a:r>
              <a:rPr lang="en-US" altLang="en-US" sz="2000" b="1" dirty="0">
                <a:solidFill>
                  <a:srgbClr val="669900"/>
                </a:solidFill>
              </a:rPr>
              <a:t>e.g.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669900"/>
                </a:solidFill>
              </a:rPr>
              <a:t>excluded middle</a:t>
            </a:r>
            <a:r>
              <a:rPr lang="en-US" altLang="en-US" dirty="0"/>
              <a:t>   |</a:t>
            </a:r>
            <a:r>
              <a:rPr lang="en-US" altLang="en-US" dirty="0">
                <a:solidFill>
                  <a:schemeClr val="accent1"/>
                </a:solidFill>
              </a:rPr>
              <a:t> (</a:t>
            </a:r>
            <a:r>
              <a:rPr lang="en-US" altLang="en-US" b="1" dirty="0">
                <a:solidFill>
                  <a:schemeClr val="accent1"/>
                </a:solidFill>
              </a:rPr>
              <a:t>A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 </a:t>
            </a:r>
            <a:r>
              <a:rPr lang="en-US" altLang="en-US" sz="2800" b="1" dirty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>
                <a:solidFill>
                  <a:schemeClr val="accent1"/>
                </a:solidFill>
              </a:rPr>
              <a:t>A</a:t>
            </a:r>
            <a:r>
              <a:rPr lang="en-US" altLang="en-US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altLang="en-US" dirty="0"/>
              <a:t>axioms &amp; inference rules are </a:t>
            </a:r>
            <a:r>
              <a:rPr lang="en-US" altLang="en-US" i="1" dirty="0"/>
              <a:t>schemas</a:t>
            </a:r>
          </a:p>
          <a:p>
            <a:pPr lvl="2"/>
            <a:r>
              <a:rPr lang="en-US" altLang="en-US" dirty="0"/>
              <a:t>can make consistent substitution of arbitrary formulas for variables in schema</a:t>
            </a:r>
          </a:p>
          <a:p>
            <a:pPr lvl="2"/>
            <a:r>
              <a:rPr lang="en-US" altLang="en-US" dirty="0"/>
              <a:t>e.g.  excluded middle yields  </a:t>
            </a:r>
            <a:r>
              <a:rPr lang="en-US" altLang="en-US" sz="2400" dirty="0">
                <a:solidFill>
                  <a:schemeClr val="accent1"/>
                </a:solidFill>
              </a:rPr>
              <a:t>((</a:t>
            </a:r>
            <a:r>
              <a:rPr lang="en-US" altLang="en-US" sz="2400" b="1" dirty="0">
                <a:solidFill>
                  <a:schemeClr val="accent1"/>
                </a:solidFill>
              </a:rPr>
              <a:t>x</a:t>
            </a:r>
            <a:r>
              <a:rPr lang="en-US" altLang="en-US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</a:t>
            </a:r>
            <a:r>
              <a:rPr lang="en-US" altLang="en-US" sz="2400" b="1" dirty="0">
                <a:solidFill>
                  <a:schemeClr val="accent1"/>
                </a:solidFill>
              </a:rPr>
              <a:t>y</a:t>
            </a:r>
            <a:r>
              <a:rPr lang="en-US" altLang="en-US" sz="2400" dirty="0">
                <a:solidFill>
                  <a:schemeClr val="accent1"/>
                </a:solidFill>
              </a:rPr>
              <a:t>)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 </a:t>
            </a:r>
            <a:r>
              <a:rPr lang="en-US" altLang="en-US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chemeClr val="accent1"/>
                </a:solidFill>
              </a:rPr>
              <a:t>(</a:t>
            </a:r>
            <a:r>
              <a:rPr lang="en-US" altLang="en-US" sz="2400" b="1" dirty="0">
                <a:solidFill>
                  <a:schemeClr val="accent1"/>
                </a:solidFill>
              </a:rPr>
              <a:t>x</a:t>
            </a:r>
            <a:r>
              <a:rPr lang="en-US" altLang="en-US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</a:t>
            </a:r>
            <a:r>
              <a:rPr lang="en-US" altLang="en-US" sz="2400" b="1" dirty="0">
                <a:solidFill>
                  <a:schemeClr val="accent1"/>
                </a:solidFill>
              </a:rPr>
              <a:t>y</a:t>
            </a:r>
            <a:r>
              <a:rPr lang="en-US" altLang="en-US" sz="2400" dirty="0" smtClean="0">
                <a:solidFill>
                  <a:schemeClr val="accent1"/>
                </a:solidFill>
              </a:rPr>
              <a:t>))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6CA-BFB7-451E-A580-5DE78769291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Resolution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Refutation </a:t>
            </a:r>
            <a:r>
              <a:rPr lang="en-US" altLang="en-US" dirty="0"/>
              <a:t>system using CNF clauses </a:t>
            </a:r>
            <a:r>
              <a:rPr lang="en-US" altLang="en-US" dirty="0" smtClean="0"/>
              <a:t>only</a:t>
            </a:r>
            <a:endParaRPr lang="en-US" altLang="en-US" dirty="0"/>
          </a:p>
          <a:p>
            <a:r>
              <a:rPr lang="en-US" altLang="en-US" dirty="0"/>
              <a:t>Start with original input clauses of CNF  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endParaRPr lang="en-US" altLang="en-US" sz="3200" dirty="0"/>
          </a:p>
          <a:p>
            <a:r>
              <a:rPr lang="en-US" altLang="en-US" dirty="0"/>
              <a:t>Resolution rule</a:t>
            </a:r>
            <a:endParaRPr lang="en-US" altLang="en-US" sz="3200" dirty="0"/>
          </a:p>
          <a:p>
            <a:pPr lvl="1"/>
            <a:r>
              <a:rPr lang="en-US" altLang="en-US" sz="2800" dirty="0">
                <a:solidFill>
                  <a:schemeClr val="accent1"/>
                </a:solidFill>
              </a:rPr>
              <a:t>(</a:t>
            </a:r>
            <a:r>
              <a:rPr lang="en-US" altLang="en-US" sz="2800" b="1" dirty="0">
                <a:solidFill>
                  <a:schemeClr val="accent1"/>
                </a:solidFill>
              </a:rPr>
              <a:t>A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sz="2800" b="1" dirty="0">
                <a:solidFill>
                  <a:schemeClr val="accent1"/>
                </a:solidFill>
              </a:rPr>
              <a:t> x</a:t>
            </a:r>
            <a:r>
              <a:rPr lang="en-US" altLang="en-US" sz="2800" dirty="0">
                <a:solidFill>
                  <a:schemeClr val="accent1"/>
                </a:solidFill>
              </a:rPr>
              <a:t>), (</a:t>
            </a:r>
            <a:r>
              <a:rPr lang="en-US" altLang="en-US" sz="2800" b="1" dirty="0">
                <a:solidFill>
                  <a:schemeClr val="accent1"/>
                </a:solidFill>
              </a:rPr>
              <a:t>B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sz="2800" b="1" dirty="0">
                <a:solidFill>
                  <a:schemeClr val="accent1"/>
                </a:solidFill>
              </a:rPr>
              <a:t>x</a:t>
            </a:r>
            <a:r>
              <a:rPr lang="en-US" altLang="en-US" sz="2800" dirty="0">
                <a:solidFill>
                  <a:schemeClr val="accent1"/>
                </a:solidFill>
              </a:rPr>
              <a:t>)</a:t>
            </a: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sz="2800" b="1" dirty="0"/>
              <a:t>| </a:t>
            </a: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(</a:t>
            </a:r>
            <a:r>
              <a:rPr lang="en-US" altLang="en-US" sz="2800" b="1" dirty="0">
                <a:solidFill>
                  <a:schemeClr val="accent1"/>
                </a:solidFill>
              </a:rPr>
              <a:t>A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sz="2800" b="1" dirty="0">
                <a:solidFill>
                  <a:schemeClr val="accent1"/>
                </a:solidFill>
              </a:rPr>
              <a:t> B</a:t>
            </a:r>
            <a:r>
              <a:rPr lang="en-US" altLang="en-US" sz="2800" dirty="0">
                <a:solidFill>
                  <a:schemeClr val="accent1"/>
                </a:solidFill>
              </a:rPr>
              <a:t>)</a:t>
            </a:r>
            <a:endParaRPr lang="en-US" altLang="en-US" sz="2800" dirty="0"/>
          </a:p>
          <a:p>
            <a:r>
              <a:rPr lang="en-US" altLang="en-US" b="1" dirty="0"/>
              <a:t>Goal: </a:t>
            </a:r>
            <a:r>
              <a:rPr lang="en-US" altLang="en-US" dirty="0"/>
              <a:t>derive empty clause  </a:t>
            </a:r>
            <a:r>
              <a:rPr lang="en-US" alt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F770-B23D-4876-90F5-51B2A6B6995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Frege</a:t>
            </a:r>
            <a:r>
              <a:rPr lang="en-US" altLang="en-US" dirty="0" smtClean="0"/>
              <a:t> </a:t>
            </a:r>
            <a:r>
              <a:rPr lang="en-US" altLang="en-US" dirty="0"/>
              <a:t>Systems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Finite, implicationally complete set </a:t>
            </a:r>
            <a:r>
              <a:rPr lang="en-US" altLang="en-US" sz="2400" b="1" dirty="0">
                <a:solidFill>
                  <a:schemeClr val="accent1"/>
                </a:solidFill>
              </a:rPr>
              <a:t>R</a:t>
            </a:r>
            <a:r>
              <a:rPr lang="en-US" altLang="en-US" sz="2400" dirty="0"/>
              <a:t> of axioms/inference rules</a:t>
            </a:r>
          </a:p>
          <a:p>
            <a:pPr lvl="4"/>
            <a:endParaRPr lang="en-US" altLang="en-US" sz="1600" dirty="0"/>
          </a:p>
          <a:p>
            <a:r>
              <a:rPr lang="en-US" altLang="en-US" sz="2400" dirty="0" smtClean="0"/>
              <a:t>Refutation </a:t>
            </a:r>
            <a:r>
              <a:rPr lang="en-US" altLang="en-US" sz="2400" dirty="0"/>
              <a:t>version:</a:t>
            </a:r>
          </a:p>
          <a:p>
            <a:pPr lvl="1"/>
            <a:r>
              <a:rPr lang="en-US" altLang="en-US" dirty="0"/>
              <a:t>Proof of </a:t>
            </a:r>
            <a:r>
              <a:rPr lang="en-US" altLang="en-US" dirty="0" err="1"/>
              <a:t>unsatisfiability</a:t>
            </a:r>
            <a:r>
              <a:rPr lang="en-US" altLang="en-US" dirty="0"/>
              <a:t> of </a:t>
            </a:r>
            <a:r>
              <a:rPr lang="en-US" altLang="en-US" b="1" dirty="0" smtClean="0">
                <a:solidFill>
                  <a:schemeClr val="accent1"/>
                </a:solidFill>
              </a:rPr>
              <a:t>F</a:t>
            </a:r>
            <a:r>
              <a:rPr lang="en-US" altLang="en-US" dirty="0" smtClean="0"/>
              <a:t>:</a:t>
            </a:r>
            <a:r>
              <a:rPr lang="en-US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en-US" dirty="0" smtClean="0"/>
              <a:t>sequence 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b="1" baseline="-25000" dirty="0">
                <a:solidFill>
                  <a:schemeClr val="accent1"/>
                </a:solidFill>
              </a:rPr>
              <a:t>1</a:t>
            </a:r>
            <a:r>
              <a:rPr lang="en-US" altLang="en-US" dirty="0">
                <a:solidFill>
                  <a:schemeClr val="accent1"/>
                </a:solidFill>
              </a:rPr>
              <a:t>,…,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b="1" baseline="-25000" dirty="0">
                <a:solidFill>
                  <a:schemeClr val="accent1"/>
                </a:solidFill>
              </a:rPr>
              <a:t>r</a:t>
            </a:r>
            <a:r>
              <a:rPr lang="en-US" altLang="en-US" baseline="-25000" dirty="0"/>
              <a:t> </a:t>
            </a:r>
            <a:r>
              <a:rPr lang="en-US" altLang="en-US" dirty="0"/>
              <a:t> of formulas (called </a:t>
            </a:r>
            <a:r>
              <a:rPr lang="en-US" altLang="en-US" i="1" dirty="0"/>
              <a:t>lines</a:t>
            </a:r>
            <a:r>
              <a:rPr lang="en-US" altLang="en-US" dirty="0"/>
              <a:t>) </a:t>
            </a:r>
            <a:r>
              <a:rPr lang="en-US" altLang="en-US" dirty="0" err="1"/>
              <a:t>s.t.</a:t>
            </a:r>
            <a:endParaRPr lang="en-US" altLang="en-US" dirty="0"/>
          </a:p>
          <a:p>
            <a:pPr lvl="2"/>
            <a:r>
              <a:rPr lang="en-US" altLang="en-US" sz="2400" b="1" dirty="0" smtClean="0">
                <a:solidFill>
                  <a:schemeClr val="accent1"/>
                </a:solidFill>
              </a:rPr>
              <a:t>F</a:t>
            </a:r>
            <a:r>
              <a:rPr lang="en-US" altLang="en-US" sz="2400" b="1" baseline="-25000" dirty="0" smtClean="0">
                <a:solidFill>
                  <a:schemeClr val="accent1"/>
                </a:solidFill>
              </a:rPr>
              <a:t>1 </a:t>
            </a:r>
            <a:r>
              <a:rPr lang="en-US" altLang="en-US" sz="2400" dirty="0" smtClean="0">
                <a:solidFill>
                  <a:schemeClr val="accent1"/>
                </a:solidFill>
              </a:rPr>
              <a:t>=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 F</a:t>
            </a:r>
            <a:endParaRPr lang="en-US" altLang="en-US" sz="2400" b="1" baseline="-25000" dirty="0" smtClean="0"/>
          </a:p>
          <a:p>
            <a:pPr lvl="2"/>
            <a:r>
              <a:rPr lang="en-US" altLang="en-US" sz="2400" dirty="0" smtClean="0"/>
              <a:t>each </a:t>
            </a:r>
            <a:r>
              <a:rPr lang="en-US" altLang="en-US" sz="2400" b="1" dirty="0" err="1" smtClean="0">
                <a:solidFill>
                  <a:schemeClr val="accent1"/>
                </a:solidFill>
              </a:rPr>
              <a:t>F</a:t>
            </a:r>
            <a:r>
              <a:rPr lang="en-US" altLang="en-US" sz="2400" b="1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follows from an axiom in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R</a:t>
            </a:r>
            <a:r>
              <a:rPr lang="en-US" altLang="en-US" sz="2400" dirty="0" smtClean="0"/>
              <a:t> or follows from previous ones via an inference rule in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R</a:t>
            </a:r>
            <a:endParaRPr lang="en-US" altLang="en-US" sz="2400" dirty="0" smtClean="0"/>
          </a:p>
          <a:p>
            <a:pPr lvl="2"/>
            <a:r>
              <a:rPr lang="en-US" altLang="en-US" sz="2400" b="1" dirty="0" smtClean="0">
                <a:solidFill>
                  <a:schemeClr val="accent1"/>
                </a:solidFill>
              </a:rPr>
              <a:t>F</a:t>
            </a:r>
            <a:r>
              <a:rPr lang="en-US" altLang="en-US" sz="2400" b="1" baseline="-25000" dirty="0" smtClean="0">
                <a:solidFill>
                  <a:schemeClr val="accent1"/>
                </a:solidFill>
              </a:rPr>
              <a:t>r</a:t>
            </a:r>
            <a:r>
              <a:rPr lang="en-US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= </a:t>
            </a:r>
            <a:r>
              <a:rPr lang="en-US" altLang="en-US" sz="24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trivial falsehood, e.g. 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b="1" dirty="0">
                <a:solidFill>
                  <a:schemeClr val="accent1"/>
                </a:solidFill>
              </a:rPr>
              <a:t>x </a:t>
            </a:r>
            <a:r>
              <a:rPr lang="en-US" altLang="en-US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</a:t>
            </a:r>
            <a:r>
              <a:rPr lang="en-US" altLang="en-US" b="1" dirty="0">
                <a:solidFill>
                  <a:schemeClr val="accent1"/>
                </a:solidFill>
              </a:rPr>
              <a:t>x</a:t>
            </a:r>
            <a:r>
              <a:rPr lang="en-US" altLang="en-US" dirty="0">
                <a:solidFill>
                  <a:schemeClr val="accent1"/>
                </a:solidFill>
              </a:rPr>
              <a:t>)</a:t>
            </a:r>
            <a:r>
              <a:rPr lang="en-US" altLang="en-US" sz="2400" b="1" dirty="0"/>
              <a:t> 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 smtClean="0"/>
              <a:t>Positive </a:t>
            </a:r>
            <a:r>
              <a:rPr lang="en-US" altLang="en-US" sz="2400" dirty="0"/>
              <a:t>version:</a:t>
            </a:r>
            <a:endParaRPr lang="en-US" altLang="en-US" dirty="0"/>
          </a:p>
          <a:p>
            <a:pPr lvl="1"/>
            <a:r>
              <a:rPr lang="en-US" altLang="en-US" dirty="0" smtClean="0"/>
              <a:t>Start </a:t>
            </a:r>
            <a:r>
              <a:rPr lang="en-US" altLang="en-US" dirty="0"/>
              <a:t>with nothing, </a:t>
            </a:r>
            <a:r>
              <a:rPr lang="en-US" altLang="en-US" dirty="0" smtClean="0"/>
              <a:t>end </a:t>
            </a:r>
            <a:r>
              <a:rPr lang="en-US" altLang="en-US" dirty="0"/>
              <a:t>with tautology 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01EB-469A-4CDD-8781-81AF7059EC7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All </a:t>
            </a:r>
            <a:r>
              <a:rPr lang="en-US" altLang="en-US" sz="3600" dirty="0" err="1"/>
              <a:t>Frege</a:t>
            </a:r>
            <a:r>
              <a:rPr lang="en-US" altLang="en-US" sz="3600" dirty="0"/>
              <a:t> systems are p-equivalent</a:t>
            </a:r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95400"/>
            <a:ext cx="8204200" cy="45720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Key idea:  Every use of a rule of one system can be derived in the other system in a constant # of steps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90F-F972-478A-85D9-5E2C9183283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𝓒-</a:t>
            </a:r>
            <a:r>
              <a:rPr lang="en-US" altLang="en-US" dirty="0" err="1"/>
              <a:t>Frege</a:t>
            </a:r>
            <a:r>
              <a:rPr lang="en-US" altLang="en-US" dirty="0"/>
              <a:t> proof systems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Many circuit complexity classes </a:t>
            </a:r>
            <a:r>
              <a:rPr lang="en-US" altLang="en-US" sz="24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are defined as follows:</a:t>
            </a:r>
          </a:p>
          <a:p>
            <a:pPr lvl="1"/>
            <a:r>
              <a:rPr lang="en-US" altLang="en-US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dirty="0" smtClean="0"/>
              <a:t>= {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dirty="0"/>
              <a:t>: 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dirty="0"/>
              <a:t> is computed by polynomial-size circuits    		</a:t>
            </a:r>
            <a:r>
              <a:rPr lang="en-US" altLang="en-US" dirty="0" smtClean="0"/>
              <a:t>           with </a:t>
            </a:r>
            <a:r>
              <a:rPr lang="en-US" altLang="en-US" dirty="0"/>
              <a:t>structural property </a:t>
            </a:r>
            <a:r>
              <a:rPr lang="en-US" altLang="en-US" b="1" dirty="0" smtClean="0">
                <a:solidFill>
                  <a:schemeClr val="accent1"/>
                </a:solidFill>
              </a:rPr>
              <a:t>P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r>
              <a:rPr lang="en-US" altLang="en-US" dirty="0" smtClean="0"/>
              <a:t>}</a:t>
            </a:r>
            <a:endParaRPr lang="en-US" altLang="en-US" dirty="0"/>
          </a:p>
          <a:p>
            <a:pPr lvl="4"/>
            <a:endParaRPr lang="en-US" altLang="en-US" b="1" dirty="0">
              <a:solidFill>
                <a:schemeClr val="accent1"/>
              </a:solidFill>
            </a:endParaRPr>
          </a:p>
          <a:p>
            <a:r>
              <a:rPr lang="en-US" altLang="en-US" sz="2400" dirty="0"/>
              <a:t>Define </a:t>
            </a:r>
            <a:r>
              <a:rPr lang="en-US" altLang="en-US" sz="24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-</a:t>
            </a:r>
            <a:r>
              <a:rPr lang="en-US" altLang="en-US" sz="2400" b="1" dirty="0" err="1">
                <a:solidFill>
                  <a:schemeClr val="accent1"/>
                </a:solidFill>
              </a:rPr>
              <a:t>Frege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  <a:r>
              <a:rPr lang="en-US" altLang="en-US" sz="2400" dirty="0"/>
              <a:t>to be the p-equivalence class of </a:t>
            </a:r>
            <a:r>
              <a:rPr lang="en-US" altLang="en-US" sz="2400" dirty="0" err="1"/>
              <a:t>Frege</a:t>
            </a:r>
            <a:r>
              <a:rPr lang="en-US" altLang="en-US" sz="2400" dirty="0"/>
              <a:t>-style proof </a:t>
            </a:r>
            <a:r>
              <a:rPr lang="en-US" altLang="en-US" sz="2400" dirty="0" smtClean="0"/>
              <a:t>systems </a:t>
            </a:r>
            <a:r>
              <a:rPr lang="en-US" altLang="en-US" sz="2400" dirty="0" err="1" smtClean="0"/>
              <a:t>s.t.</a:t>
            </a:r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dirty="0" smtClean="0"/>
              <a:t>each </a:t>
            </a:r>
            <a:r>
              <a:rPr lang="en-US" altLang="en-US" dirty="0"/>
              <a:t>line </a:t>
            </a:r>
            <a:r>
              <a:rPr lang="en-US" altLang="en-US" dirty="0" smtClean="0"/>
              <a:t>has </a:t>
            </a:r>
            <a:r>
              <a:rPr lang="en-US" altLang="en-US" dirty="0"/>
              <a:t>structural property </a:t>
            </a:r>
            <a:r>
              <a:rPr lang="en-US" altLang="en-US" b="1" dirty="0" smtClean="0">
                <a:solidFill>
                  <a:schemeClr val="accent1"/>
                </a:solidFill>
              </a:rPr>
              <a:t>P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it has a finite set </a:t>
            </a:r>
            <a:r>
              <a:rPr lang="en-US" altLang="en-US" dirty="0"/>
              <a:t>of axioms/inference </a:t>
            </a:r>
            <a:r>
              <a:rPr lang="en-US" altLang="en-US" dirty="0" smtClean="0"/>
              <a:t>rules that is complete </a:t>
            </a:r>
            <a:r>
              <a:rPr lang="en-US" altLang="en-US" dirty="0"/>
              <a:t>for circuits with property </a:t>
            </a:r>
            <a:r>
              <a:rPr lang="en-US" altLang="en-US" b="1" dirty="0" smtClean="0">
                <a:solidFill>
                  <a:schemeClr val="accent1"/>
                </a:solidFill>
              </a:rPr>
              <a:t>P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1E83-8C3D-4794-9293-A1F84A8172A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circuit classes 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  <a:ln/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P/poly</a:t>
            </a:r>
            <a:r>
              <a:rPr lang="en-US" altLang="en-US" sz="2400" dirty="0"/>
              <a:t> - </a:t>
            </a:r>
            <a:r>
              <a:rPr lang="en-US" altLang="en-US" sz="2400" dirty="0" err="1"/>
              <a:t>polysize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circuits</a:t>
            </a:r>
            <a:endParaRPr lang="en-US" altLang="en-US" sz="2400" dirty="0"/>
          </a:p>
          <a:p>
            <a:r>
              <a:rPr lang="en-US" altLang="en-US" sz="2400" b="1" dirty="0">
                <a:solidFill>
                  <a:srgbClr val="FF0000"/>
                </a:solidFill>
              </a:rPr>
              <a:t>NC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1</a:t>
            </a:r>
            <a:r>
              <a:rPr lang="en-US" altLang="en-US" sz="2400" b="1" dirty="0"/>
              <a:t> 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polysize</a:t>
            </a:r>
            <a:r>
              <a:rPr lang="en-US" altLang="en-US" sz="2400" dirty="0"/>
              <a:t> formulas = O(log </a:t>
            </a:r>
            <a:r>
              <a:rPr lang="en-US" altLang="en-US" sz="2400" b="1" dirty="0"/>
              <a:t>n</a:t>
            </a:r>
            <a:r>
              <a:rPr lang="en-US" altLang="en-US" sz="2400" dirty="0" smtClean="0"/>
              <a:t>)-depth </a:t>
            </a:r>
            <a:r>
              <a:rPr lang="en-US" altLang="en-US" sz="2400" dirty="0"/>
              <a:t>fan-in </a:t>
            </a:r>
            <a:r>
              <a:rPr lang="en-US" altLang="en-US" sz="2400" dirty="0" smtClean="0"/>
              <a:t>2 circuits</a:t>
            </a:r>
            <a:endParaRPr lang="en-US" altLang="en-US" sz="2400" dirty="0"/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Clauses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k-DNF</a:t>
            </a:r>
            <a:r>
              <a:rPr lang="en-US" altLang="en-US" sz="2400" dirty="0" smtClean="0"/>
              <a:t> -  </a:t>
            </a:r>
            <a:r>
              <a:rPr lang="en-US" altLang="en-US" sz="2400" b="1" dirty="0" smtClean="0"/>
              <a:t>k</a:t>
            </a:r>
            <a:r>
              <a:rPr lang="en-US" altLang="en-US" sz="2400" dirty="0" smtClean="0"/>
              <a:t>-DNF formulas </a:t>
            </a:r>
            <a:endParaRPr lang="en-US" altLang="en-US" sz="2400" dirty="0"/>
          </a:p>
          <a:p>
            <a:r>
              <a:rPr lang="en-US" altLang="en-US" sz="2400" b="1" dirty="0">
                <a:solidFill>
                  <a:srgbClr val="FF0000"/>
                </a:solidFill>
              </a:rPr>
              <a:t>AC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0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- constant-depth unbounded fan-in </a:t>
            </a:r>
            <a:r>
              <a:rPr lang="en-US" altLang="en-US" sz="2400" dirty="0" err="1"/>
              <a:t>polysize</a:t>
            </a:r>
            <a:r>
              <a:rPr lang="en-US" altLang="en-US" sz="2400" dirty="0"/>
              <a:t> 		   </a:t>
            </a:r>
            <a:r>
              <a:rPr lang="en-US" altLang="en-US" sz="2400" dirty="0" smtClean="0"/>
              <a:t>	  circuits </a:t>
            </a:r>
            <a:r>
              <a:rPr lang="en-US" altLang="en-US" sz="2400" dirty="0"/>
              <a:t>using </a:t>
            </a:r>
            <a:r>
              <a:rPr lang="en-US" altLang="en-US" sz="2400" dirty="0" smtClean="0"/>
              <a:t>AND/OR/NOT gates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                   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TC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0</a:t>
            </a:r>
            <a:r>
              <a:rPr lang="en-US" altLang="en-US" sz="2400" dirty="0"/>
              <a:t> -</a:t>
            </a:r>
            <a:r>
              <a:rPr lang="en-US" altLang="en-US" sz="2400" dirty="0" smtClean="0"/>
              <a:t> threshold gates </a:t>
            </a:r>
            <a:r>
              <a:rPr lang="en-US" altLang="en-US" sz="2400" dirty="0"/>
              <a:t>instead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BDDB-F35E-48A7-B7F6-5AF1AD6602C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chemeClr val="accent1"/>
                </a:solidFill>
              </a:rPr>
              <a:t>Frege</a:t>
            </a:r>
            <a:r>
              <a:rPr lang="en-US" altLang="en-US" dirty="0"/>
              <a:t> = </a:t>
            </a:r>
            <a:r>
              <a:rPr lang="en-US" altLang="en-US" b="1" dirty="0">
                <a:solidFill>
                  <a:schemeClr val="accent1"/>
                </a:solidFill>
              </a:rPr>
              <a:t>NC</a:t>
            </a:r>
            <a:r>
              <a:rPr lang="en-US" altLang="en-US" b="1" baseline="30000" dirty="0">
                <a:solidFill>
                  <a:schemeClr val="accent1"/>
                </a:solidFill>
              </a:rPr>
              <a:t>1</a:t>
            </a:r>
            <a:r>
              <a:rPr lang="en-US" altLang="en-US" b="1" dirty="0">
                <a:solidFill>
                  <a:schemeClr val="accent1"/>
                </a:solidFill>
              </a:rPr>
              <a:t>-Frege</a:t>
            </a:r>
          </a:p>
          <a:p>
            <a:pPr lvl="1"/>
            <a:r>
              <a:rPr lang="en-US" altLang="en-US" b="1" dirty="0">
                <a:solidFill>
                  <a:schemeClr val="accent1"/>
                </a:solidFill>
              </a:rPr>
              <a:t>NC</a:t>
            </a:r>
            <a:r>
              <a:rPr lang="en-US" altLang="en-US" b="1" baseline="30000" dirty="0">
                <a:solidFill>
                  <a:schemeClr val="accent1"/>
                </a:solidFill>
              </a:rPr>
              <a:t>1</a:t>
            </a:r>
            <a:r>
              <a:rPr lang="en-US" altLang="en-US" dirty="0"/>
              <a:t> (logarithmic depth fan-in 2) circuits can be expanded into trees (formulas) of polynomial size</a:t>
            </a:r>
          </a:p>
          <a:p>
            <a:pPr lvl="1"/>
            <a:r>
              <a:rPr lang="en-US" altLang="en-US" dirty="0"/>
              <a:t>Formulas can always be re-balanced so they have logarithmic depth </a:t>
            </a:r>
            <a:r>
              <a:rPr lang="en-US" altLang="en-US" dirty="0" smtClean="0"/>
              <a:t>(which are automatically polynomial size)</a:t>
            </a:r>
          </a:p>
          <a:p>
            <a:pPr lvl="1"/>
            <a:endParaRPr lang="en-US" altLang="en-US" dirty="0"/>
          </a:p>
          <a:p>
            <a:r>
              <a:rPr lang="en-US" altLang="en-US" b="1" dirty="0" smtClean="0">
                <a:solidFill>
                  <a:schemeClr val="accent1"/>
                </a:solidFill>
              </a:rPr>
              <a:t>Resolution</a:t>
            </a:r>
            <a:r>
              <a:rPr lang="en-US" altLang="en-US" dirty="0" smtClean="0"/>
              <a:t> = </a:t>
            </a:r>
            <a:r>
              <a:rPr lang="en-US" altLang="en-US" b="1" dirty="0" smtClean="0">
                <a:solidFill>
                  <a:schemeClr val="accent1"/>
                </a:solidFill>
              </a:rPr>
              <a:t>Clauses</a:t>
            </a:r>
            <a:r>
              <a:rPr lang="en-US" altLang="en-US" dirty="0" smtClean="0">
                <a:solidFill>
                  <a:schemeClr val="accent1"/>
                </a:solidFill>
              </a:rPr>
              <a:t>-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Frege</a:t>
            </a:r>
            <a:endParaRPr lang="en-US" alt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altLang="en-US" dirty="0" smtClean="0"/>
              <a:t>Every line is a clause</a:t>
            </a:r>
          </a:p>
          <a:p>
            <a:pPr lvl="1"/>
            <a:endParaRPr lang="en-US" altLang="en-US" dirty="0"/>
          </a:p>
          <a:p>
            <a:r>
              <a:rPr lang="en-US" altLang="en-US" b="1" dirty="0" smtClean="0">
                <a:solidFill>
                  <a:schemeClr val="accent1"/>
                </a:solidFill>
              </a:rPr>
              <a:t>Res</a:t>
            </a:r>
            <a:r>
              <a:rPr lang="en-US" altLang="en-US" dirty="0" smtClean="0">
                <a:solidFill>
                  <a:schemeClr val="accent1"/>
                </a:solidFill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</a:rPr>
              <a:t>k</a:t>
            </a:r>
            <a:r>
              <a:rPr lang="en-US" altLang="en-US" dirty="0" smtClean="0">
                <a:solidFill>
                  <a:schemeClr val="accent1"/>
                </a:solidFill>
              </a:rPr>
              <a:t>)</a:t>
            </a:r>
            <a:r>
              <a:rPr lang="en-US" altLang="en-US" dirty="0" smtClean="0"/>
              <a:t> = </a:t>
            </a:r>
            <a:r>
              <a:rPr lang="en-US" altLang="en-US" b="1" dirty="0" smtClean="0">
                <a:solidFill>
                  <a:schemeClr val="accent1"/>
                </a:solidFill>
              </a:rPr>
              <a:t>k</a:t>
            </a:r>
            <a:r>
              <a:rPr lang="en-US" altLang="en-US" dirty="0" smtClean="0">
                <a:solidFill>
                  <a:schemeClr val="accent1"/>
                </a:solidFill>
              </a:rPr>
              <a:t>-</a:t>
            </a:r>
            <a:r>
              <a:rPr lang="en-US" altLang="en-US" b="1" dirty="0" smtClean="0">
                <a:solidFill>
                  <a:schemeClr val="accent1"/>
                </a:solidFill>
              </a:rPr>
              <a:t>DNF</a:t>
            </a:r>
            <a:r>
              <a:rPr lang="en-US" altLang="en-US" dirty="0" smtClean="0">
                <a:solidFill>
                  <a:schemeClr val="accent1"/>
                </a:solidFill>
              </a:rPr>
              <a:t>-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Frege</a:t>
            </a:r>
            <a:endParaRPr lang="en-US" alt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altLang="en-US" dirty="0" smtClean="0"/>
              <a:t>Every line is a </a:t>
            </a:r>
            <a:r>
              <a:rPr lang="en-US" altLang="en-US" b="1" dirty="0" smtClean="0"/>
              <a:t>k</a:t>
            </a:r>
            <a:r>
              <a:rPr lang="en-US" altLang="en-US" dirty="0" smtClean="0"/>
              <a:t>-DNF formula</a:t>
            </a:r>
            <a:endParaRPr lang="en-US" altLang="en-US" dirty="0"/>
          </a:p>
          <a:p>
            <a:pPr lvl="4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DBB9-82AC-412C-9934-6B083C0FBFC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Extended </a:t>
            </a:r>
            <a:r>
              <a:rPr lang="en-US" altLang="en-US" dirty="0" err="1"/>
              <a:t>Frege</a:t>
            </a:r>
            <a:r>
              <a:rPr lang="en-US" altLang="en-US" dirty="0"/>
              <a:t> Proofs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Like </a:t>
            </a:r>
            <a:r>
              <a:rPr lang="en-US" altLang="en-US" dirty="0" err="1"/>
              <a:t>Frege</a:t>
            </a:r>
            <a:r>
              <a:rPr lang="en-US" altLang="en-US" dirty="0"/>
              <a:t> proofs plus extra </a:t>
            </a:r>
            <a:r>
              <a:rPr lang="en-US" altLang="en-US" i="1" dirty="0"/>
              <a:t>extension </a:t>
            </a:r>
            <a:r>
              <a:rPr lang="en-US" altLang="en-US" dirty="0"/>
              <a:t>steps </a:t>
            </a:r>
          </a:p>
          <a:p>
            <a:pPr lvl="1"/>
            <a:r>
              <a:rPr lang="en-US" altLang="en-US" dirty="0" smtClean="0"/>
              <a:t>Each extension step defines a new </a:t>
            </a:r>
            <a:r>
              <a:rPr lang="en-US" altLang="en-US" dirty="0"/>
              <a:t>propositional </a:t>
            </a:r>
            <a:r>
              <a:rPr lang="en-US" altLang="en-US" dirty="0" smtClean="0"/>
              <a:t>variable </a:t>
            </a:r>
            <a:r>
              <a:rPr lang="en-US" altLang="en-US" dirty="0"/>
              <a:t>to stand for </a:t>
            </a:r>
            <a:r>
              <a:rPr lang="en-US" altLang="en-US" dirty="0" smtClean="0"/>
              <a:t>an arbitrary formula </a:t>
            </a:r>
            <a:r>
              <a:rPr lang="en-US" altLang="en-US" dirty="0"/>
              <a:t>on </a:t>
            </a:r>
            <a:r>
              <a:rPr lang="en-US" altLang="en-US" dirty="0" smtClean="0"/>
              <a:t>the current </a:t>
            </a:r>
            <a:r>
              <a:rPr lang="en-US" altLang="en-US" dirty="0"/>
              <a:t>set of variables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Using extension variables, each line represents a </a:t>
            </a:r>
            <a:r>
              <a:rPr lang="en-US" altLang="en-US" i="1" dirty="0" smtClean="0"/>
              <a:t>circuit </a:t>
            </a:r>
            <a:r>
              <a:rPr lang="en-US" altLang="en-US" dirty="0" smtClean="0"/>
              <a:t>in the original variables</a:t>
            </a:r>
          </a:p>
          <a:p>
            <a:r>
              <a:rPr lang="en-US" altLang="en-US" b="1" dirty="0" smtClean="0">
                <a:solidFill>
                  <a:schemeClr val="accent1"/>
                </a:solidFill>
              </a:rPr>
              <a:t>Extended-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Frege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b="1" dirty="0" smtClean="0">
                <a:solidFill>
                  <a:schemeClr val="accent1"/>
                </a:solidFill>
              </a:rPr>
              <a:t>P/poly-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Frege</a:t>
            </a:r>
            <a:endParaRPr lang="en-US" alt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altLang="en-US" dirty="0" smtClean="0"/>
              <a:t>Equivalent to </a:t>
            </a:r>
            <a:r>
              <a:rPr lang="en-US" altLang="en-US" b="1" dirty="0" smtClean="0">
                <a:solidFill>
                  <a:schemeClr val="accent1"/>
                </a:solidFill>
              </a:rPr>
              <a:t>Substitution-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Frege</a:t>
            </a:r>
            <a:r>
              <a:rPr lang="en-US" altLang="en-US" dirty="0" smtClean="0"/>
              <a:t> in which each inferred formula immediately is available as an axiom schema</a:t>
            </a:r>
            <a:endParaRPr lang="en-US" altLang="en-US" dirty="0"/>
          </a:p>
          <a:p>
            <a:pPr lvl="1"/>
            <a:r>
              <a:rPr lang="en-US" altLang="en-US" dirty="0" smtClean="0"/>
              <a:t>Equivalent to </a:t>
            </a:r>
            <a:r>
              <a:rPr lang="en-US" altLang="en-US" b="1" dirty="0" smtClean="0">
                <a:solidFill>
                  <a:schemeClr val="accent1"/>
                </a:solidFill>
              </a:rPr>
              <a:t>Extended-Resolution </a:t>
            </a:r>
            <a:r>
              <a:rPr lang="en-US" altLang="en-US" dirty="0" smtClean="0"/>
              <a:t>which adds extension clauses that define new variable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dirty="0" err="1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≡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C</a:t>
            </a:r>
            <a:r>
              <a:rPr lang="en-US" altLang="en-US" dirty="0"/>
              <a:t> </a:t>
            </a:r>
            <a:r>
              <a:rPr lang="en-US" altLang="en-US" dirty="0" smtClean="0"/>
              <a:t>using clauses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y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C 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z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 y </a:t>
            </a:r>
            <a:r>
              <a:rPr lang="en-US" altLang="en-US" dirty="0" smtClean="0">
                <a:sym typeface="Symbol" panose="05050102010706020507" pitchFamily="18" charset="2"/>
              </a:rPr>
              <a:t>for each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z</a:t>
            </a:r>
            <a:r>
              <a:rPr lang="en-US" altLang="en-US" dirty="0" smtClean="0">
                <a:sym typeface="Symbol" panose="05050102010706020507" pitchFamily="18" charset="2"/>
              </a:rPr>
              <a:t> in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</a:p>
          <a:p>
            <a:pPr lvl="2"/>
            <a:r>
              <a:rPr lang="en-US" altLang="en-US" b="1" dirty="0" smtClean="0">
                <a:solidFill>
                  <a:srgbClr val="669900"/>
                </a:solidFill>
                <a:sym typeface="Symbol" panose="05050102010706020507" pitchFamily="18" charset="2"/>
              </a:rPr>
              <a:t>Idea:</a:t>
            </a:r>
            <a:r>
              <a:rPr lang="en-US" altLang="en-US" dirty="0" smtClean="0">
                <a:sym typeface="Symbol" panose="05050102010706020507" pitchFamily="18" charset="2"/>
              </a:rPr>
              <a:t>  </a:t>
            </a:r>
            <a:r>
              <a:rPr lang="en-US" altLang="en-US" b="1" dirty="0" smtClean="0">
                <a:sym typeface="Symbol" panose="05050102010706020507" pitchFamily="18" charset="2"/>
              </a:rPr>
              <a:t>SAT</a:t>
            </a:r>
            <a:r>
              <a:rPr lang="en-US" altLang="en-US" dirty="0" smtClean="0">
                <a:sym typeface="Symbol" panose="05050102010706020507" pitchFamily="18" charset="2"/>
              </a:rPr>
              <a:t> to </a:t>
            </a:r>
            <a:r>
              <a:rPr lang="en-US" altLang="en-US" b="1" dirty="0" smtClean="0">
                <a:sym typeface="Symbol" panose="05050102010706020507" pitchFamily="18" charset="2"/>
              </a:rPr>
              <a:t>CNF-SAT</a:t>
            </a:r>
            <a:r>
              <a:rPr lang="en-US" altLang="en-US" dirty="0" smtClean="0">
                <a:sym typeface="Symbol" panose="05050102010706020507" pitchFamily="18" charset="2"/>
              </a:rPr>
              <a:t> conversion also works for circuits </a:t>
            </a:r>
            <a:endParaRPr lang="en-US" altLang="en-US" dirty="0"/>
          </a:p>
          <a:p>
            <a:endParaRPr lang="en-US" alt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CC4-36B3-4F7C-9BF0-7D4CF7AAAD5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DAG of a proof 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731000" y="631805"/>
            <a:ext cx="2379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Axioms/inputs </a:t>
            </a:r>
          </a:p>
          <a:p>
            <a:pPr algn="l"/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are sources</a:t>
            </a: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1524000" y="1600200"/>
            <a:ext cx="609600" cy="5524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7010400" y="2971800"/>
            <a:ext cx="592138" cy="5461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11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2438400" y="2514600"/>
            <a:ext cx="574675" cy="6508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1981200" y="3429000"/>
            <a:ext cx="609600" cy="54451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3886200" y="2971800"/>
            <a:ext cx="681038" cy="58896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8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3276600" y="4267200"/>
            <a:ext cx="609600" cy="63658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9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4770438" y="4267200"/>
            <a:ext cx="609600" cy="5651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12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7" name="Oval 21"/>
          <p:cNvSpPr>
            <a:spLocks noChangeArrowheads="1"/>
          </p:cNvSpPr>
          <p:nvPr/>
        </p:nvSpPr>
        <p:spPr bwMode="auto">
          <a:xfrm>
            <a:off x="3276600" y="1600200"/>
            <a:ext cx="609600" cy="5873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7620000" y="1600200"/>
            <a:ext cx="609600" cy="5619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7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5638800" y="2971800"/>
            <a:ext cx="750888" cy="57943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4495800" y="1447800"/>
            <a:ext cx="609600" cy="55086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6019800" y="1752600"/>
            <a:ext cx="609600" cy="5969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auto">
          <a:xfrm>
            <a:off x="4160838" y="5060950"/>
            <a:ext cx="609600" cy="58261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aseline="-25000" dirty="0">
                <a:solidFill>
                  <a:schemeClr val="accent1"/>
                </a:solidFill>
                <a:latin typeface="Calibri" panose="020F0502020204030204" pitchFamily="34" charset="0"/>
              </a:rPr>
              <a:t>13</a:t>
            </a:r>
            <a:endParaRPr lang="en-US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91163" name="AutoShape 27"/>
          <p:cNvCxnSpPr>
            <a:cxnSpLocks noChangeShapeType="1"/>
            <a:stCxn id="91140" idx="5"/>
            <a:endCxn id="91152" idx="1"/>
          </p:cNvCxnSpPr>
          <p:nvPr/>
        </p:nvCxnSpPr>
        <p:spPr bwMode="auto">
          <a:xfrm>
            <a:off x="2044700" y="2085975"/>
            <a:ext cx="477838" cy="50958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4" name="AutoShape 28"/>
          <p:cNvCxnSpPr>
            <a:cxnSpLocks noChangeShapeType="1"/>
            <a:stCxn id="91157" idx="3"/>
            <a:endCxn id="91152" idx="7"/>
          </p:cNvCxnSpPr>
          <p:nvPr/>
        </p:nvCxnSpPr>
        <p:spPr bwMode="auto">
          <a:xfrm flipH="1">
            <a:off x="2928938" y="2116138"/>
            <a:ext cx="436562" cy="479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5" name="AutoShape 29"/>
          <p:cNvCxnSpPr>
            <a:cxnSpLocks noChangeShapeType="1"/>
            <a:stCxn id="91157" idx="4"/>
            <a:endCxn id="91154" idx="1"/>
          </p:cNvCxnSpPr>
          <p:nvPr/>
        </p:nvCxnSpPr>
        <p:spPr bwMode="auto">
          <a:xfrm>
            <a:off x="3581400" y="2201863"/>
            <a:ext cx="404813" cy="8413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6" name="AutoShape 30"/>
          <p:cNvCxnSpPr>
            <a:cxnSpLocks noChangeShapeType="1"/>
            <a:stCxn id="91152" idx="3"/>
            <a:endCxn id="91153" idx="0"/>
          </p:cNvCxnSpPr>
          <p:nvPr/>
        </p:nvCxnSpPr>
        <p:spPr bwMode="auto">
          <a:xfrm flipH="1">
            <a:off x="2286000" y="3084513"/>
            <a:ext cx="236538" cy="3302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7" name="AutoShape 31"/>
          <p:cNvCxnSpPr>
            <a:cxnSpLocks noChangeShapeType="1"/>
            <a:stCxn id="91140" idx="4"/>
            <a:endCxn id="91153" idx="1"/>
          </p:cNvCxnSpPr>
          <p:nvPr/>
        </p:nvCxnSpPr>
        <p:spPr bwMode="auto">
          <a:xfrm>
            <a:off x="1828800" y="2166938"/>
            <a:ext cx="241300" cy="132715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8" name="AutoShape 32"/>
          <p:cNvCxnSpPr>
            <a:cxnSpLocks noChangeShapeType="1"/>
            <a:stCxn id="91160" idx="4"/>
            <a:endCxn id="91154" idx="7"/>
          </p:cNvCxnSpPr>
          <p:nvPr/>
        </p:nvCxnSpPr>
        <p:spPr bwMode="auto">
          <a:xfrm flipH="1">
            <a:off x="4467225" y="2012950"/>
            <a:ext cx="333375" cy="103028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9" name="AutoShape 33"/>
          <p:cNvCxnSpPr>
            <a:cxnSpLocks noChangeShapeType="1"/>
            <a:stCxn id="91160" idx="5"/>
            <a:endCxn id="91159" idx="1"/>
          </p:cNvCxnSpPr>
          <p:nvPr/>
        </p:nvCxnSpPr>
        <p:spPr bwMode="auto">
          <a:xfrm>
            <a:off x="5016500" y="1931988"/>
            <a:ext cx="731838" cy="1109662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0" name="AutoShape 34"/>
          <p:cNvCxnSpPr>
            <a:cxnSpLocks noChangeShapeType="1"/>
            <a:stCxn id="91161" idx="4"/>
            <a:endCxn id="91159" idx="0"/>
          </p:cNvCxnSpPr>
          <p:nvPr/>
        </p:nvCxnSpPr>
        <p:spPr bwMode="auto">
          <a:xfrm flipH="1">
            <a:off x="6015038" y="2363788"/>
            <a:ext cx="309562" cy="5937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1" name="AutoShape 35"/>
          <p:cNvCxnSpPr>
            <a:cxnSpLocks noChangeShapeType="1"/>
            <a:stCxn id="91158" idx="3"/>
            <a:endCxn id="91159" idx="7"/>
          </p:cNvCxnSpPr>
          <p:nvPr/>
        </p:nvCxnSpPr>
        <p:spPr bwMode="auto">
          <a:xfrm flipH="1">
            <a:off x="6280150" y="2093913"/>
            <a:ext cx="1428750" cy="947737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2" name="AutoShape 36"/>
          <p:cNvCxnSpPr>
            <a:cxnSpLocks noChangeShapeType="1"/>
            <a:stCxn id="91161" idx="5"/>
            <a:endCxn id="91151" idx="1"/>
          </p:cNvCxnSpPr>
          <p:nvPr/>
        </p:nvCxnSpPr>
        <p:spPr bwMode="auto">
          <a:xfrm>
            <a:off x="6540500" y="2276475"/>
            <a:ext cx="557213" cy="7604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3" name="AutoShape 37"/>
          <p:cNvCxnSpPr>
            <a:cxnSpLocks noChangeShapeType="1"/>
            <a:stCxn id="91158" idx="4"/>
            <a:endCxn id="91151" idx="7"/>
          </p:cNvCxnSpPr>
          <p:nvPr/>
        </p:nvCxnSpPr>
        <p:spPr bwMode="auto">
          <a:xfrm flipH="1">
            <a:off x="7515225" y="2176463"/>
            <a:ext cx="409575" cy="860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4" name="AutoShape 38"/>
          <p:cNvCxnSpPr>
            <a:cxnSpLocks noChangeShapeType="1"/>
            <a:stCxn id="91159" idx="4"/>
            <a:endCxn id="91156" idx="0"/>
          </p:cNvCxnSpPr>
          <p:nvPr/>
        </p:nvCxnSpPr>
        <p:spPr bwMode="auto">
          <a:xfrm flipH="1">
            <a:off x="5075238" y="3565525"/>
            <a:ext cx="939800" cy="68738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5" name="AutoShape 39"/>
          <p:cNvCxnSpPr>
            <a:cxnSpLocks noChangeShapeType="1"/>
            <a:stCxn id="91151" idx="3"/>
            <a:endCxn id="91156" idx="7"/>
          </p:cNvCxnSpPr>
          <p:nvPr/>
        </p:nvCxnSpPr>
        <p:spPr bwMode="auto">
          <a:xfrm flipH="1">
            <a:off x="5291138" y="3452813"/>
            <a:ext cx="1806575" cy="88265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6" name="AutoShape 40"/>
          <p:cNvCxnSpPr>
            <a:cxnSpLocks noChangeShapeType="1"/>
            <a:stCxn id="91154" idx="5"/>
            <a:endCxn id="91156" idx="1"/>
          </p:cNvCxnSpPr>
          <p:nvPr/>
        </p:nvCxnSpPr>
        <p:spPr bwMode="auto">
          <a:xfrm>
            <a:off x="4467225" y="3489325"/>
            <a:ext cx="392113" cy="8461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7" name="AutoShape 41"/>
          <p:cNvCxnSpPr>
            <a:cxnSpLocks noChangeShapeType="1"/>
            <a:stCxn id="91153" idx="5"/>
            <a:endCxn id="91155" idx="1"/>
          </p:cNvCxnSpPr>
          <p:nvPr/>
        </p:nvCxnSpPr>
        <p:spPr bwMode="auto">
          <a:xfrm>
            <a:off x="2501900" y="3908425"/>
            <a:ext cx="863600" cy="43815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8" name="AutoShape 42"/>
          <p:cNvCxnSpPr>
            <a:cxnSpLocks noChangeShapeType="1"/>
            <a:stCxn id="91154" idx="4"/>
            <a:endCxn id="91155" idx="7"/>
          </p:cNvCxnSpPr>
          <p:nvPr/>
        </p:nvCxnSpPr>
        <p:spPr bwMode="auto">
          <a:xfrm flipH="1">
            <a:off x="3797300" y="3575050"/>
            <a:ext cx="430213" cy="7715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79" name="AutoShape 43"/>
          <p:cNvCxnSpPr>
            <a:cxnSpLocks noChangeShapeType="1"/>
            <a:stCxn id="91155" idx="5"/>
            <a:endCxn id="91162" idx="1"/>
          </p:cNvCxnSpPr>
          <p:nvPr/>
        </p:nvCxnSpPr>
        <p:spPr bwMode="auto">
          <a:xfrm>
            <a:off x="3797300" y="4824413"/>
            <a:ext cx="452438" cy="3079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80" name="AutoShape 44"/>
          <p:cNvCxnSpPr>
            <a:cxnSpLocks noChangeShapeType="1"/>
            <a:stCxn id="91156" idx="3"/>
            <a:endCxn id="91162" idx="7"/>
          </p:cNvCxnSpPr>
          <p:nvPr/>
        </p:nvCxnSpPr>
        <p:spPr bwMode="auto">
          <a:xfrm flipH="1">
            <a:off x="4681538" y="4764088"/>
            <a:ext cx="177800" cy="3683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5748338" y="4247009"/>
            <a:ext cx="252428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Inference rule</a:t>
            </a:r>
          </a:p>
          <a:p>
            <a:pPr algn="l"/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associated with </a:t>
            </a:r>
          </a:p>
          <a:p>
            <a:pPr algn="l"/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each node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579805" y="5639585"/>
            <a:ext cx="39950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</a:rPr>
              <a:t>Sink labelled by tautology </a:t>
            </a:r>
          </a:p>
          <a:p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</a:rPr>
              <a:t>(or </a:t>
            </a:r>
            <a:r>
              <a:rPr lang="en-US" altLang="en-US" sz="28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altLang="en-US" sz="280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80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a refutation</a:t>
            </a: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</a:rPr>
              <a:t>)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40" name="AutoShape 40"/>
          <p:cNvCxnSpPr>
            <a:cxnSpLocks noChangeShapeType="1"/>
            <a:stCxn id="91159" idx="3"/>
          </p:cNvCxnSpPr>
          <p:nvPr/>
        </p:nvCxnSpPr>
        <p:spPr bwMode="auto">
          <a:xfrm flipH="1">
            <a:off x="3863762" y="3466381"/>
            <a:ext cx="1885003" cy="1005247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any axiom/inference system can consider</a:t>
            </a:r>
          </a:p>
          <a:p>
            <a:pPr lvl="1"/>
            <a:r>
              <a:rPr lang="en-US" altLang="en-US" i="1" dirty="0" smtClean="0"/>
              <a:t>Tree-like</a:t>
            </a:r>
            <a:r>
              <a:rPr lang="en-US" altLang="en-US" dirty="0" smtClean="0"/>
              <a:t> proofs</a:t>
            </a:r>
          </a:p>
          <a:p>
            <a:pPr lvl="2"/>
            <a:r>
              <a:rPr lang="en-US" altLang="en-US" sz="2400" dirty="0" smtClean="0"/>
              <a:t>Restricted version in which the proof DAG must be a tree.  (Source formulas may be repeated.)</a:t>
            </a:r>
          </a:p>
          <a:p>
            <a:pPr lvl="1"/>
            <a:r>
              <a:rPr lang="en-US" altLang="en-US" i="1" dirty="0" smtClean="0"/>
              <a:t>General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(DAG-like) </a:t>
            </a:r>
            <a:r>
              <a:rPr lang="en-US" altLang="en-US" dirty="0" smtClean="0"/>
              <a:t>proofs</a:t>
            </a:r>
            <a:endParaRPr lang="en-US" altLang="en-US" dirty="0"/>
          </a:p>
          <a:p>
            <a:pPr lvl="2"/>
            <a:r>
              <a:rPr lang="en-US" altLang="en-US" sz="2400" dirty="0" smtClean="0"/>
              <a:t>No restriction on the proof DAG</a:t>
            </a:r>
          </a:p>
          <a:p>
            <a:pPr lvl="4"/>
            <a:endParaRPr lang="en-US" altLang="en-US" sz="400" dirty="0"/>
          </a:p>
          <a:p>
            <a:r>
              <a:rPr lang="en-US" altLang="en-US" dirty="0" smtClean="0"/>
              <a:t>Other systems can be </a:t>
            </a:r>
            <a:r>
              <a:rPr lang="en-US" altLang="en-US" i="1" dirty="0" smtClean="0"/>
              <a:t>static </a:t>
            </a:r>
            <a:r>
              <a:rPr lang="en-US" altLang="en-US" dirty="0" smtClean="0"/>
              <a:t>(in which the entire proof string can only be seen as one large inference)</a:t>
            </a:r>
          </a:p>
          <a:p>
            <a:pPr lvl="1"/>
            <a:r>
              <a:rPr lang="en-US" altLang="en-US" dirty="0" smtClean="0"/>
              <a:t>E.g. Truth tables</a:t>
            </a:r>
          </a:p>
          <a:p>
            <a:r>
              <a:rPr lang="en-US" altLang="en-US" dirty="0" smtClean="0"/>
              <a:t>Can sometimes use a similar idea for all three kinds of proofs.   </a:t>
            </a:r>
            <a:r>
              <a:rPr lang="en-US" altLang="en-US" b="1" dirty="0" smtClean="0">
                <a:solidFill>
                  <a:srgbClr val="669900"/>
                </a:solidFill>
              </a:rPr>
              <a:t>Proof size:  </a:t>
            </a:r>
            <a:r>
              <a:rPr lang="en-US" altLang="en-US" b="1" dirty="0" smtClean="0">
                <a:solidFill>
                  <a:schemeClr val="accent1"/>
                </a:solidFill>
              </a:rPr>
              <a:t>static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tree-like</a:t>
            </a:r>
            <a:r>
              <a:rPr lang="en-US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general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3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Systems and Their Complexity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D28-FF97-46A9-B99C-9210E71D8A7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/>
          <a:lstStyle/>
          <a:p>
            <a:r>
              <a:rPr lang="en-US" sz="3600" dirty="0" smtClean="0"/>
              <a:t>Note: Special structure for resolution proofs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far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Resolution</a:t>
            </a:r>
            <a:r>
              <a:rPr lang="en-US" dirty="0" smtClean="0"/>
              <a:t>  </a:t>
            </a:r>
          </a:p>
          <a:p>
            <a:pPr lvl="2"/>
            <a:r>
              <a:rPr lang="en-US" sz="2400" dirty="0" smtClean="0"/>
              <a:t>Proof structure is an unrestricted DAG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Tree-like resolution</a:t>
            </a:r>
          </a:p>
          <a:p>
            <a:pPr lvl="2"/>
            <a:r>
              <a:rPr lang="en-US" sz="2400" dirty="0" smtClean="0"/>
              <a:t>Proof structure is a tree</a:t>
            </a:r>
          </a:p>
          <a:p>
            <a:pPr lvl="8"/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Also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Regular resolution</a:t>
            </a:r>
          </a:p>
          <a:p>
            <a:pPr lvl="2"/>
            <a:r>
              <a:rPr lang="en-US" sz="2400" dirty="0" smtClean="0"/>
              <a:t>A clause that is derived by resolving on variable </a:t>
            </a:r>
            <a:r>
              <a:rPr lang="en-US" sz="2400" b="1" dirty="0" smtClean="0">
                <a:solidFill>
                  <a:schemeClr val="accent1"/>
                </a:solidFill>
              </a:rPr>
              <a:t>x</a:t>
            </a:r>
            <a:r>
              <a:rPr lang="en-US" sz="2400" dirty="0" smtClean="0"/>
              <a:t> can never lead to a clause in which variable </a:t>
            </a:r>
            <a:r>
              <a:rPr lang="en-US" sz="2400" b="1" dirty="0" smtClean="0">
                <a:solidFill>
                  <a:schemeClr val="accent1"/>
                </a:solidFill>
              </a:rPr>
              <a:t>x</a:t>
            </a:r>
            <a:r>
              <a:rPr lang="en-US" sz="2400" dirty="0" smtClean="0"/>
              <a:t> is re-introduced</a:t>
            </a:r>
          </a:p>
          <a:p>
            <a:pPr lvl="6"/>
            <a:endParaRPr lang="en-US" sz="400" dirty="0" smtClean="0"/>
          </a:p>
          <a:p>
            <a:pPr lvl="2"/>
            <a:r>
              <a:rPr lang="en-US" sz="2400" dirty="0" smtClean="0"/>
              <a:t>Generalizes tree resolution which has this property </a:t>
            </a:r>
            <a:r>
              <a:rPr lang="en-US" sz="2400" dirty="0" err="1" smtClean="0"/>
              <a:t>wlog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3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10B-4026-445E-A18C-10D556A265B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>Davis-Putnam-</a:t>
            </a:r>
            <a:r>
              <a:rPr lang="en-US" altLang="en-US" dirty="0" err="1" smtClean="0"/>
              <a:t>Logemann</a:t>
            </a:r>
            <a:r>
              <a:rPr lang="en-US" altLang="en-US" dirty="0" smtClean="0"/>
              <a:t>-Loveland </a:t>
            </a:r>
            <a:r>
              <a:rPr lang="en-US" altLang="en-US" dirty="0"/>
              <a:t>(</a:t>
            </a:r>
            <a:r>
              <a:rPr lang="en-US" altLang="en-US" dirty="0" smtClean="0"/>
              <a:t>DPLL</a:t>
            </a:r>
            <a:r>
              <a:rPr lang="en-US" altLang="en-US" dirty="0"/>
              <a:t>) </a:t>
            </a:r>
            <a:r>
              <a:rPr lang="en-US" altLang="en-US" dirty="0" smtClean="0"/>
              <a:t>Procedure</a:t>
            </a:r>
            <a:endParaRPr lang="en-US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876800"/>
          </a:xfrm>
        </p:spPr>
        <p:txBody>
          <a:bodyPr/>
          <a:lstStyle/>
          <a:p>
            <a:r>
              <a:rPr lang="en-US" altLang="en-US" sz="3200" dirty="0" smtClean="0"/>
              <a:t>A family of complete SAT solvers</a:t>
            </a:r>
            <a:endParaRPr lang="en-US" altLang="en-US" sz="2800" dirty="0"/>
          </a:p>
          <a:p>
            <a:pPr lvl="1"/>
            <a:r>
              <a:rPr lang="en-US" altLang="en-US" sz="2800" dirty="0"/>
              <a:t>a collection of </a:t>
            </a:r>
            <a:r>
              <a:rPr lang="en-US" altLang="en-US" sz="2800" dirty="0" smtClean="0"/>
              <a:t>algorithms for </a:t>
            </a:r>
            <a:r>
              <a:rPr lang="en-US" altLang="en-US" sz="2800" dirty="0"/>
              <a:t>finding </a:t>
            </a:r>
            <a:r>
              <a:rPr lang="en-US" altLang="en-US" sz="2800" dirty="0" smtClean="0"/>
              <a:t>SAT assignments/proofs</a:t>
            </a:r>
          </a:p>
          <a:p>
            <a:pPr lvl="1"/>
            <a:endParaRPr lang="en-US" altLang="en-US" sz="2800" dirty="0"/>
          </a:p>
          <a:p>
            <a:r>
              <a:rPr lang="en-US" altLang="en-US" sz="3200" dirty="0" smtClean="0"/>
              <a:t>Its traces form proofs of </a:t>
            </a:r>
            <a:r>
              <a:rPr lang="en-US" altLang="en-US" sz="3200" dirty="0" err="1" smtClean="0"/>
              <a:t>unsatifiability</a:t>
            </a:r>
            <a:endParaRPr lang="en-US" altLang="en-US" sz="3200" dirty="0"/>
          </a:p>
          <a:p>
            <a:pPr lvl="1"/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≡</a:t>
            </a:r>
            <a:r>
              <a:rPr lang="en-US" altLang="en-US" sz="28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tree-like resolution </a:t>
            </a:r>
            <a:r>
              <a:rPr lang="en-US" altLang="en-US" sz="2800" dirty="0" smtClean="0"/>
              <a:t>refutations</a:t>
            </a:r>
          </a:p>
          <a:p>
            <a:pPr marL="457200" lvl="1" indent="0">
              <a:buNone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8BB4-EF3F-44F1-A5F8-5E41CE1B8DF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</a:t>
            </a:r>
            <a:r>
              <a:rPr lang="en-US" altLang="en-US" dirty="0" smtClean="0"/>
              <a:t>DPLL </a:t>
            </a:r>
            <a:r>
              <a:rPr lang="en-US" altLang="en-US" dirty="0"/>
              <a:t>Algorithm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DPLL(</a:t>
            </a:r>
            <a:r>
              <a:rPr lang="en-US" altLang="en-US" b="1" dirty="0" smtClean="0">
                <a:solidFill>
                  <a:schemeClr val="accent1"/>
                </a:solidFill>
              </a:rPr>
              <a:t>F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While (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b="1" dirty="0"/>
              <a:t> </a:t>
            </a:r>
            <a:r>
              <a:rPr lang="en-US" altLang="en-US" dirty="0"/>
              <a:t>contains a clause of size </a:t>
            </a:r>
            <a:r>
              <a:rPr lang="en-US" altLang="en-US" b="1" dirty="0">
                <a:solidFill>
                  <a:schemeClr val="accent1"/>
                </a:solidFill>
              </a:rPr>
              <a:t>1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sz="2400" dirty="0"/>
              <a:t>set variable to make that clause true</a:t>
            </a:r>
          </a:p>
          <a:p>
            <a:pPr lvl="2"/>
            <a:r>
              <a:rPr lang="en-US" altLang="en-US" sz="2400" dirty="0"/>
              <a:t>simplify all clauses using this assignment</a:t>
            </a:r>
          </a:p>
          <a:p>
            <a:pPr lvl="1"/>
            <a:r>
              <a:rPr lang="en-US" altLang="en-US" dirty="0"/>
              <a:t>If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</a:rPr>
              <a:t>= </a:t>
            </a:r>
            <a:r>
              <a:rPr lang="en-US" alt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∅ </a:t>
            </a:r>
            <a:r>
              <a:rPr lang="en-US" altLang="en-US" dirty="0" smtClean="0"/>
              <a:t>then</a:t>
            </a:r>
            <a:endParaRPr lang="en-US" altLang="en-US" dirty="0"/>
          </a:p>
          <a:p>
            <a:pPr lvl="2"/>
            <a:r>
              <a:rPr lang="en-US" altLang="en-US" sz="2400" dirty="0" smtClean="0"/>
              <a:t>output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/>
              <a:t>current truth assignment and </a:t>
            </a:r>
            <a:r>
              <a:rPr lang="en-US" altLang="en-US" sz="2400" dirty="0"/>
              <a:t>HALT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b="1" dirty="0">
                <a:solidFill>
                  <a:schemeClr val="accent1"/>
                </a:solidFill>
              </a:rPr>
              <a:t>F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does not contain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alt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dirty="0" smtClean="0">
                <a:latin typeface="+mn-lt"/>
                <a:ea typeface="Cambria Math" panose="02040503050406030204" pitchFamily="18" charset="0"/>
              </a:rPr>
              <a:t>(empty clause) </a:t>
            </a:r>
            <a:r>
              <a:rPr lang="en-US" altLang="en-US" dirty="0" smtClean="0"/>
              <a:t>then</a:t>
            </a:r>
            <a:endParaRPr lang="en-US" altLang="en-US" dirty="0"/>
          </a:p>
          <a:p>
            <a:pPr lvl="2"/>
            <a:r>
              <a:rPr lang="en-US" altLang="en-US" sz="2400" dirty="0">
                <a:solidFill>
                  <a:srgbClr val="669900"/>
                </a:solidFill>
              </a:rPr>
              <a:t>Choose </a:t>
            </a:r>
            <a:r>
              <a:rPr lang="en-US" altLang="en-US" sz="2400" dirty="0" smtClean="0">
                <a:solidFill>
                  <a:srgbClr val="669900"/>
                </a:solidFill>
              </a:rPr>
              <a:t>unset literal </a:t>
            </a:r>
            <a:r>
              <a:rPr lang="en-US" altLang="en-US" sz="2400" b="1" dirty="0">
                <a:solidFill>
                  <a:schemeClr val="accent1"/>
                </a:solidFill>
              </a:rPr>
              <a:t>x</a:t>
            </a:r>
            <a:r>
              <a:rPr lang="en-US" altLang="en-US" sz="2400" b="1" dirty="0"/>
              <a:t>   </a:t>
            </a:r>
          </a:p>
          <a:p>
            <a:pPr lvl="2"/>
            <a:r>
              <a:rPr lang="en-US" altLang="en-US" sz="2400" dirty="0"/>
              <a:t>Run </a:t>
            </a:r>
            <a:r>
              <a:rPr lang="en-US" altLang="en-US" sz="2400" dirty="0" smtClean="0"/>
              <a:t>DPLL(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F</a:t>
            </a:r>
            <a:r>
              <a:rPr lang="en-US" altLang="en-US" sz="2400" b="1" baseline="-25000" dirty="0" smtClean="0">
                <a:solidFill>
                  <a:schemeClr val="accent1"/>
                </a:solidFill>
              </a:rPr>
              <a:t>x</a:t>
            </a:r>
            <a:r>
              <a:rPr lang="en-US" altLang="en-US" sz="24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</a:t>
            </a:r>
            <a:r>
              <a:rPr lang="en-US" altLang="en-US" sz="2400" b="1" baseline="-25000" dirty="0">
                <a:solidFill>
                  <a:schemeClr val="accent1"/>
                </a:solidFill>
              </a:rPr>
              <a:t>0</a:t>
            </a:r>
            <a:r>
              <a:rPr lang="en-US" altLang="en-US" sz="2400" dirty="0"/>
              <a:t>)</a:t>
            </a:r>
          </a:p>
          <a:p>
            <a:pPr lvl="2"/>
            <a:r>
              <a:rPr lang="en-US" altLang="en-US" sz="2400" dirty="0"/>
              <a:t>Run </a:t>
            </a:r>
            <a:r>
              <a:rPr lang="en-US" altLang="en-US" sz="2400" dirty="0" smtClean="0"/>
              <a:t>DPLL(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F</a:t>
            </a:r>
            <a:r>
              <a:rPr lang="en-US" altLang="en-US" sz="2400" b="1" baseline="-25000" dirty="0" smtClean="0">
                <a:solidFill>
                  <a:schemeClr val="accent1"/>
                </a:solidFill>
              </a:rPr>
              <a:t>x</a:t>
            </a:r>
            <a:r>
              <a:rPr lang="en-US" altLang="en-US" sz="24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</a:t>
            </a:r>
            <a:r>
              <a:rPr lang="en-US" altLang="en-US" sz="2400" b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)</a:t>
            </a:r>
          </a:p>
          <a:p>
            <a:pPr lvl="2"/>
            <a:endParaRPr lang="en-US" altLang="en-US" sz="2400" dirty="0">
              <a:solidFill>
                <a:srgbClr val="0000FF"/>
              </a:solidFill>
            </a:endParaRP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Right Brace 1"/>
          <p:cNvSpPr/>
          <p:nvPr/>
        </p:nvSpPr>
        <p:spPr bwMode="auto">
          <a:xfrm>
            <a:off x="6731000" y="2057400"/>
            <a:ext cx="279400" cy="1219200"/>
          </a:xfrm>
          <a:prstGeom prst="rightBrace">
            <a:avLst>
              <a:gd name="adj1" fmla="val 71556"/>
              <a:gd name="adj2" fmla="val 50000"/>
            </a:avLst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4599" y="2050197"/>
            <a:ext cx="1700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9900"/>
                </a:solidFill>
                <a:latin typeface="+mn-lt"/>
              </a:rPr>
              <a:t>unit </a:t>
            </a:r>
          </a:p>
          <a:p>
            <a:r>
              <a:rPr lang="en-US" sz="2400" dirty="0" smtClean="0">
                <a:solidFill>
                  <a:srgbClr val="669900"/>
                </a:solidFill>
                <a:latin typeface="+mn-lt"/>
              </a:rPr>
              <a:t>propagation</a:t>
            </a:r>
            <a:endParaRPr lang="en-US" sz="2400" dirty="0">
              <a:solidFill>
                <a:srgbClr val="66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8324-9CDE-40D2-98C1-FA72ADF2B72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DPLL Refutation Trace</a:t>
            </a:r>
            <a:endParaRPr lang="en-US" altLang="en-US" dirty="0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4290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7912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25908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51054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115721" name="AutoShape 9"/>
          <p:cNvCxnSpPr>
            <a:cxnSpLocks noChangeShapeType="1"/>
            <a:stCxn id="115717" idx="0"/>
            <a:endCxn id="115716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2" name="AutoShape 10"/>
          <p:cNvCxnSpPr>
            <a:cxnSpLocks noChangeShapeType="1"/>
            <a:stCxn id="115716" idx="2"/>
            <a:endCxn id="115718" idx="0"/>
          </p:cNvCxnSpPr>
          <p:nvPr/>
        </p:nvCxnSpPr>
        <p:spPr bwMode="auto">
          <a:xfrm>
            <a:off x="4838700" y="1843088"/>
            <a:ext cx="11430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3" name="AutoShape 11"/>
          <p:cNvCxnSpPr>
            <a:cxnSpLocks noChangeShapeType="1"/>
            <a:stCxn id="115717" idx="2"/>
            <a:endCxn id="115719" idx="0"/>
          </p:cNvCxnSpPr>
          <p:nvPr/>
        </p:nvCxnSpPr>
        <p:spPr bwMode="auto">
          <a:xfrm flipH="1">
            <a:off x="2781300" y="2909888"/>
            <a:ext cx="8382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4" name="AutoShape 12"/>
          <p:cNvCxnSpPr>
            <a:cxnSpLocks noChangeShapeType="1"/>
            <a:stCxn id="115718" idx="2"/>
            <a:endCxn id="115720" idx="0"/>
          </p:cNvCxnSpPr>
          <p:nvPr/>
        </p:nvCxnSpPr>
        <p:spPr bwMode="auto">
          <a:xfrm flipH="1">
            <a:off x="5295900" y="2909888"/>
            <a:ext cx="6858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15731" name="AutoShape 19"/>
          <p:cNvCxnSpPr>
            <a:cxnSpLocks noChangeShapeType="1"/>
            <a:stCxn id="115717" idx="2"/>
            <a:endCxn id="115725" idx="0"/>
          </p:cNvCxnSpPr>
          <p:nvPr/>
        </p:nvCxnSpPr>
        <p:spPr bwMode="auto">
          <a:xfrm>
            <a:off x="3619500" y="2909888"/>
            <a:ext cx="5794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32" name="AutoShape 20"/>
          <p:cNvCxnSpPr>
            <a:cxnSpLocks noChangeShapeType="1"/>
            <a:stCxn id="115718" idx="2"/>
            <a:endCxn id="115726" idx="0"/>
          </p:cNvCxnSpPr>
          <p:nvPr/>
        </p:nvCxnSpPr>
        <p:spPr bwMode="auto">
          <a:xfrm>
            <a:off x="5981700" y="2909888"/>
            <a:ext cx="7318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33" name="AutoShape 21"/>
          <p:cNvCxnSpPr>
            <a:cxnSpLocks noChangeShapeType="1"/>
            <a:stCxn id="115719" idx="2"/>
            <a:endCxn id="115728" idx="0"/>
          </p:cNvCxnSpPr>
          <p:nvPr/>
        </p:nvCxnSpPr>
        <p:spPr bwMode="auto">
          <a:xfrm flipH="1">
            <a:off x="1943100" y="4052888"/>
            <a:ext cx="838200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34" name="AutoShape 22"/>
          <p:cNvCxnSpPr>
            <a:cxnSpLocks noChangeShapeType="1"/>
            <a:stCxn id="115719" idx="2"/>
            <a:endCxn id="115727" idx="0"/>
          </p:cNvCxnSpPr>
          <p:nvPr/>
        </p:nvCxnSpPr>
        <p:spPr bwMode="auto">
          <a:xfrm>
            <a:off x="2781300" y="4052888"/>
            <a:ext cx="5794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35" name="AutoShape 23"/>
          <p:cNvCxnSpPr>
            <a:cxnSpLocks noChangeShapeType="1"/>
            <a:stCxn id="115720" idx="2"/>
            <a:endCxn id="115729" idx="0"/>
          </p:cNvCxnSpPr>
          <p:nvPr/>
        </p:nvCxnSpPr>
        <p:spPr bwMode="auto">
          <a:xfrm flipH="1">
            <a:off x="4808538" y="4052888"/>
            <a:ext cx="487362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36" name="AutoShape 24"/>
          <p:cNvCxnSpPr>
            <a:cxnSpLocks noChangeShapeType="1"/>
            <a:stCxn id="115720" idx="2"/>
            <a:endCxn id="115730" idx="0"/>
          </p:cNvCxnSpPr>
          <p:nvPr/>
        </p:nvCxnSpPr>
        <p:spPr bwMode="auto">
          <a:xfrm>
            <a:off x="5295900" y="4052888"/>
            <a:ext cx="6556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3808990" y="18408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5501265" y="18408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1957965" y="411098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2796165" y="29076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4663065" y="426496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5295900" y="29781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3073977" y="411098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3843915" y="29076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>
            <a:off x="5680652" y="426496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5746" name="Rectangle 34"/>
          <p:cNvSpPr>
            <a:spLocks noChangeArrowheads="1"/>
          </p:cNvSpPr>
          <p:nvPr/>
        </p:nvSpPr>
        <p:spPr bwMode="auto">
          <a:xfrm>
            <a:off x="6358515" y="297591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8AB-B8A9-4AD7-BA86-BE0221A0EF4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DPLL Refutation Trace</a:t>
            </a:r>
            <a:endParaRPr lang="en-US" altLang="en-US" dirty="0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4290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7912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5908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1054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114697" name="AutoShape 9"/>
          <p:cNvCxnSpPr>
            <a:cxnSpLocks noChangeShapeType="1"/>
            <a:stCxn id="114693" idx="0"/>
            <a:endCxn id="114692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8" name="AutoShape 10"/>
          <p:cNvCxnSpPr>
            <a:cxnSpLocks noChangeShapeType="1"/>
            <a:stCxn id="114692" idx="2"/>
            <a:endCxn id="114694" idx="0"/>
          </p:cNvCxnSpPr>
          <p:nvPr/>
        </p:nvCxnSpPr>
        <p:spPr bwMode="auto">
          <a:xfrm>
            <a:off x="4838700" y="1843088"/>
            <a:ext cx="11430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9" name="AutoShape 11"/>
          <p:cNvCxnSpPr>
            <a:cxnSpLocks noChangeShapeType="1"/>
            <a:stCxn id="114693" idx="2"/>
            <a:endCxn id="114695" idx="0"/>
          </p:cNvCxnSpPr>
          <p:nvPr/>
        </p:nvCxnSpPr>
        <p:spPr bwMode="auto">
          <a:xfrm flipH="1">
            <a:off x="2781300" y="2909888"/>
            <a:ext cx="8382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00" name="AutoShape 12"/>
          <p:cNvCxnSpPr>
            <a:cxnSpLocks noChangeShapeType="1"/>
            <a:stCxn id="114694" idx="2"/>
            <a:endCxn id="114696" idx="0"/>
          </p:cNvCxnSpPr>
          <p:nvPr/>
        </p:nvCxnSpPr>
        <p:spPr bwMode="auto">
          <a:xfrm flipH="1">
            <a:off x="5295900" y="2909888"/>
            <a:ext cx="6858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14707" name="AutoShape 19"/>
          <p:cNvCxnSpPr>
            <a:cxnSpLocks noChangeShapeType="1"/>
            <a:stCxn id="114693" idx="2"/>
            <a:endCxn id="114701" idx="0"/>
          </p:cNvCxnSpPr>
          <p:nvPr/>
        </p:nvCxnSpPr>
        <p:spPr bwMode="auto">
          <a:xfrm>
            <a:off x="3619500" y="2909888"/>
            <a:ext cx="5794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08" name="AutoShape 20"/>
          <p:cNvCxnSpPr>
            <a:cxnSpLocks noChangeShapeType="1"/>
            <a:stCxn id="114694" idx="2"/>
            <a:endCxn id="114702" idx="0"/>
          </p:cNvCxnSpPr>
          <p:nvPr/>
        </p:nvCxnSpPr>
        <p:spPr bwMode="auto">
          <a:xfrm>
            <a:off x="5981700" y="2909888"/>
            <a:ext cx="7318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09" name="AutoShape 21"/>
          <p:cNvCxnSpPr>
            <a:cxnSpLocks noChangeShapeType="1"/>
            <a:stCxn id="114695" idx="2"/>
            <a:endCxn id="114704" idx="0"/>
          </p:cNvCxnSpPr>
          <p:nvPr/>
        </p:nvCxnSpPr>
        <p:spPr bwMode="auto">
          <a:xfrm flipH="1">
            <a:off x="1943100" y="4052888"/>
            <a:ext cx="838200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10" name="AutoShape 22"/>
          <p:cNvCxnSpPr>
            <a:cxnSpLocks noChangeShapeType="1"/>
            <a:stCxn id="114695" idx="2"/>
            <a:endCxn id="114703" idx="0"/>
          </p:cNvCxnSpPr>
          <p:nvPr/>
        </p:nvCxnSpPr>
        <p:spPr bwMode="auto">
          <a:xfrm>
            <a:off x="2781300" y="4052888"/>
            <a:ext cx="5794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11" name="AutoShape 23"/>
          <p:cNvCxnSpPr>
            <a:cxnSpLocks noChangeShapeType="1"/>
            <a:stCxn id="114696" idx="2"/>
            <a:endCxn id="114705" idx="0"/>
          </p:cNvCxnSpPr>
          <p:nvPr/>
        </p:nvCxnSpPr>
        <p:spPr bwMode="auto">
          <a:xfrm flipH="1">
            <a:off x="4808538" y="4052888"/>
            <a:ext cx="487362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12" name="AutoShape 24"/>
          <p:cNvCxnSpPr>
            <a:cxnSpLocks noChangeShapeType="1"/>
            <a:stCxn id="114696" idx="2"/>
            <a:endCxn id="114706" idx="0"/>
          </p:cNvCxnSpPr>
          <p:nvPr/>
        </p:nvCxnSpPr>
        <p:spPr bwMode="auto">
          <a:xfrm>
            <a:off x="5295900" y="4052888"/>
            <a:ext cx="6556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3808990" y="18408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14715" name="Rectangle 27"/>
          <p:cNvSpPr>
            <a:spLocks noChangeArrowheads="1"/>
          </p:cNvSpPr>
          <p:nvPr/>
        </p:nvSpPr>
        <p:spPr bwMode="auto">
          <a:xfrm>
            <a:off x="5501265" y="18408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14717" name="Rectangle 29"/>
          <p:cNvSpPr>
            <a:spLocks noChangeArrowheads="1"/>
          </p:cNvSpPr>
          <p:nvPr/>
        </p:nvSpPr>
        <p:spPr bwMode="auto">
          <a:xfrm>
            <a:off x="2796165" y="29076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4663065" y="426496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5295900" y="29781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4721" name="Rectangle 33"/>
          <p:cNvSpPr>
            <a:spLocks noChangeArrowheads="1"/>
          </p:cNvSpPr>
          <p:nvPr/>
        </p:nvSpPr>
        <p:spPr bwMode="auto">
          <a:xfrm>
            <a:off x="3843915" y="290765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4722" name="Rectangle 34"/>
          <p:cNvSpPr>
            <a:spLocks noChangeArrowheads="1"/>
          </p:cNvSpPr>
          <p:nvPr/>
        </p:nvSpPr>
        <p:spPr bwMode="auto">
          <a:xfrm>
            <a:off x="5680652" y="426496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4723" name="Rectangle 35"/>
          <p:cNvSpPr>
            <a:spLocks noChangeArrowheads="1"/>
          </p:cNvSpPr>
          <p:nvPr/>
        </p:nvSpPr>
        <p:spPr bwMode="auto">
          <a:xfrm>
            <a:off x="6358515" y="297591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4724" name="Rectangle 36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4725" name="Rectangle 37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4727" name="Rectangle 39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4728" name="Rectangle 40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14729" name="Rectangle 41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1957965" y="411098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073977" y="411098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FA4-2A2A-4166-A3B1-00E1994B596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Resolution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4290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7912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908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51054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117769" name="AutoShape 9"/>
          <p:cNvCxnSpPr>
            <a:cxnSpLocks noChangeShapeType="1"/>
            <a:stCxn id="117765" idx="0"/>
            <a:endCxn id="117764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70" name="AutoShape 10"/>
          <p:cNvCxnSpPr>
            <a:cxnSpLocks noChangeShapeType="1"/>
            <a:stCxn id="117764" idx="2"/>
            <a:endCxn id="117766" idx="0"/>
          </p:cNvCxnSpPr>
          <p:nvPr/>
        </p:nvCxnSpPr>
        <p:spPr bwMode="auto">
          <a:xfrm>
            <a:off x="4838700" y="1843088"/>
            <a:ext cx="11430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71" name="AutoShape 11"/>
          <p:cNvCxnSpPr>
            <a:cxnSpLocks noChangeShapeType="1"/>
            <a:stCxn id="117765" idx="2"/>
            <a:endCxn id="117767" idx="0"/>
          </p:cNvCxnSpPr>
          <p:nvPr/>
        </p:nvCxnSpPr>
        <p:spPr bwMode="auto">
          <a:xfrm flipH="1">
            <a:off x="2781300" y="2909888"/>
            <a:ext cx="8382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72" name="AutoShape 12"/>
          <p:cNvCxnSpPr>
            <a:cxnSpLocks noChangeShapeType="1"/>
            <a:stCxn id="117766" idx="2"/>
            <a:endCxn id="117768" idx="0"/>
          </p:cNvCxnSpPr>
          <p:nvPr/>
        </p:nvCxnSpPr>
        <p:spPr bwMode="auto">
          <a:xfrm flipH="1">
            <a:off x="5295900" y="2909888"/>
            <a:ext cx="6858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17779" name="AutoShape 19"/>
          <p:cNvCxnSpPr>
            <a:cxnSpLocks noChangeShapeType="1"/>
            <a:stCxn id="117765" idx="2"/>
            <a:endCxn id="117773" idx="0"/>
          </p:cNvCxnSpPr>
          <p:nvPr/>
        </p:nvCxnSpPr>
        <p:spPr bwMode="auto">
          <a:xfrm>
            <a:off x="3619500" y="2909888"/>
            <a:ext cx="5794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80" name="AutoShape 20"/>
          <p:cNvCxnSpPr>
            <a:cxnSpLocks noChangeShapeType="1"/>
            <a:stCxn id="117766" idx="2"/>
            <a:endCxn id="117774" idx="0"/>
          </p:cNvCxnSpPr>
          <p:nvPr/>
        </p:nvCxnSpPr>
        <p:spPr bwMode="auto">
          <a:xfrm>
            <a:off x="5981700" y="2909888"/>
            <a:ext cx="7318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81" name="AutoShape 21"/>
          <p:cNvCxnSpPr>
            <a:cxnSpLocks noChangeShapeType="1"/>
            <a:stCxn id="117767" idx="2"/>
            <a:endCxn id="117776" idx="0"/>
          </p:cNvCxnSpPr>
          <p:nvPr/>
        </p:nvCxnSpPr>
        <p:spPr bwMode="auto">
          <a:xfrm flipH="1">
            <a:off x="1943100" y="4052888"/>
            <a:ext cx="838200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82" name="AutoShape 22"/>
          <p:cNvCxnSpPr>
            <a:cxnSpLocks noChangeShapeType="1"/>
            <a:stCxn id="117767" idx="2"/>
            <a:endCxn id="117775" idx="0"/>
          </p:cNvCxnSpPr>
          <p:nvPr/>
        </p:nvCxnSpPr>
        <p:spPr bwMode="auto">
          <a:xfrm>
            <a:off x="2781300" y="4052888"/>
            <a:ext cx="5794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83" name="AutoShape 23"/>
          <p:cNvCxnSpPr>
            <a:cxnSpLocks noChangeShapeType="1"/>
            <a:stCxn id="117768" idx="2"/>
            <a:endCxn id="117777" idx="0"/>
          </p:cNvCxnSpPr>
          <p:nvPr/>
        </p:nvCxnSpPr>
        <p:spPr bwMode="auto">
          <a:xfrm flipH="1">
            <a:off x="4808538" y="4052888"/>
            <a:ext cx="487362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784" name="AutoShape 24"/>
          <p:cNvCxnSpPr>
            <a:cxnSpLocks noChangeShapeType="1"/>
            <a:stCxn id="117768" idx="2"/>
            <a:endCxn id="117778" idx="0"/>
          </p:cNvCxnSpPr>
          <p:nvPr/>
        </p:nvCxnSpPr>
        <p:spPr bwMode="auto">
          <a:xfrm>
            <a:off x="5295900" y="4052888"/>
            <a:ext cx="6556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7794" name="Rectangle 34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7795" name="Rectangle 35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7796" name="Rectangle 36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7797" name="Rectangle 37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17798" name="Rectangle 38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1DB9-32CC-442F-A013-98FDDFC67DE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Resolution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4290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57912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25908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105400" y="3733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122889" name="AutoShape 9"/>
          <p:cNvCxnSpPr>
            <a:cxnSpLocks noChangeShapeType="1"/>
            <a:stCxn id="122885" idx="0"/>
            <a:endCxn id="122884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0" name="AutoShape 10"/>
          <p:cNvCxnSpPr>
            <a:cxnSpLocks noChangeShapeType="1"/>
            <a:stCxn id="122884" idx="2"/>
            <a:endCxn id="122886" idx="0"/>
          </p:cNvCxnSpPr>
          <p:nvPr/>
        </p:nvCxnSpPr>
        <p:spPr bwMode="auto">
          <a:xfrm>
            <a:off x="4838700" y="1843088"/>
            <a:ext cx="11430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1" name="AutoShape 11"/>
          <p:cNvCxnSpPr>
            <a:cxnSpLocks noChangeShapeType="1"/>
            <a:stCxn id="122885" idx="2"/>
            <a:endCxn id="122887" idx="0"/>
          </p:cNvCxnSpPr>
          <p:nvPr/>
        </p:nvCxnSpPr>
        <p:spPr bwMode="auto">
          <a:xfrm flipH="1">
            <a:off x="2781300" y="2909888"/>
            <a:ext cx="8382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2" name="AutoShape 12"/>
          <p:cNvCxnSpPr>
            <a:cxnSpLocks noChangeShapeType="1"/>
            <a:stCxn id="122886" idx="2"/>
            <a:endCxn id="122888" idx="0"/>
          </p:cNvCxnSpPr>
          <p:nvPr/>
        </p:nvCxnSpPr>
        <p:spPr bwMode="auto">
          <a:xfrm flipH="1">
            <a:off x="5295900" y="2909888"/>
            <a:ext cx="685800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893" name="Oval 13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22894" name="Oval 14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22895" name="Oval 15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22896" name="Oval 16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22897" name="Oval 17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22899" name="AutoShape 19"/>
          <p:cNvCxnSpPr>
            <a:cxnSpLocks noChangeShapeType="1"/>
            <a:stCxn id="122885" idx="2"/>
            <a:endCxn id="122893" idx="0"/>
          </p:cNvCxnSpPr>
          <p:nvPr/>
        </p:nvCxnSpPr>
        <p:spPr bwMode="auto">
          <a:xfrm>
            <a:off x="3619500" y="2909888"/>
            <a:ext cx="5794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0" name="AutoShape 20"/>
          <p:cNvCxnSpPr>
            <a:cxnSpLocks noChangeShapeType="1"/>
            <a:stCxn id="122886" idx="2"/>
            <a:endCxn id="122894" idx="0"/>
          </p:cNvCxnSpPr>
          <p:nvPr/>
        </p:nvCxnSpPr>
        <p:spPr bwMode="auto">
          <a:xfrm>
            <a:off x="5981700" y="2909888"/>
            <a:ext cx="7318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1" name="AutoShape 21"/>
          <p:cNvCxnSpPr>
            <a:cxnSpLocks noChangeShapeType="1"/>
            <a:stCxn id="122887" idx="2"/>
            <a:endCxn id="122896" idx="0"/>
          </p:cNvCxnSpPr>
          <p:nvPr/>
        </p:nvCxnSpPr>
        <p:spPr bwMode="auto">
          <a:xfrm flipH="1">
            <a:off x="1943100" y="4052888"/>
            <a:ext cx="838200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2" name="AutoShape 22"/>
          <p:cNvCxnSpPr>
            <a:cxnSpLocks noChangeShapeType="1"/>
            <a:stCxn id="122887" idx="2"/>
            <a:endCxn id="122895" idx="0"/>
          </p:cNvCxnSpPr>
          <p:nvPr/>
        </p:nvCxnSpPr>
        <p:spPr bwMode="auto">
          <a:xfrm>
            <a:off x="2781300" y="4052888"/>
            <a:ext cx="5794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3" name="AutoShape 23"/>
          <p:cNvCxnSpPr>
            <a:cxnSpLocks noChangeShapeType="1"/>
            <a:stCxn id="122888" idx="2"/>
            <a:endCxn id="122897" idx="0"/>
          </p:cNvCxnSpPr>
          <p:nvPr/>
        </p:nvCxnSpPr>
        <p:spPr bwMode="auto">
          <a:xfrm flipH="1">
            <a:off x="4808538" y="4052888"/>
            <a:ext cx="487362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04" name="AutoShape 24"/>
          <p:cNvCxnSpPr>
            <a:cxnSpLocks noChangeShapeType="1"/>
            <a:stCxn id="122888" idx="2"/>
            <a:endCxn id="122898" idx="0"/>
          </p:cNvCxnSpPr>
          <p:nvPr/>
        </p:nvCxnSpPr>
        <p:spPr bwMode="auto">
          <a:xfrm>
            <a:off x="5295900" y="4052888"/>
            <a:ext cx="655638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05" name="Rectangle 25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c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2906" name="Rectangle 26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c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2907" name="Rectangle 27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2908" name="Rectangle 28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2909" name="Rectangle 29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d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2910" name="Rectangle 30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F6A9-DA9F-4113-A708-4C713A4FDDE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Resolution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4290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7912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4838700" y="3733800"/>
            <a:ext cx="1112838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: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b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6745" name="AutoShape 9"/>
          <p:cNvCxnSpPr>
            <a:cxnSpLocks noChangeShapeType="1"/>
            <a:stCxn id="116741" idx="0"/>
            <a:endCxn id="116740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6" name="AutoShape 10"/>
          <p:cNvCxnSpPr>
            <a:cxnSpLocks noChangeShapeType="1"/>
            <a:stCxn id="116740" idx="2"/>
            <a:endCxn id="116742" idx="0"/>
          </p:cNvCxnSpPr>
          <p:nvPr/>
        </p:nvCxnSpPr>
        <p:spPr bwMode="auto">
          <a:xfrm>
            <a:off x="4838700" y="1843088"/>
            <a:ext cx="11430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7" name="AutoShape 11"/>
          <p:cNvCxnSpPr>
            <a:cxnSpLocks noChangeShapeType="1"/>
            <a:stCxn id="116741" idx="2"/>
            <a:endCxn id="116779" idx="0"/>
          </p:cNvCxnSpPr>
          <p:nvPr/>
        </p:nvCxnSpPr>
        <p:spPr bwMode="auto">
          <a:xfrm flipH="1">
            <a:off x="2733675" y="2909888"/>
            <a:ext cx="885825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8" name="AutoShape 12"/>
          <p:cNvCxnSpPr>
            <a:cxnSpLocks noChangeShapeType="1"/>
            <a:stCxn id="116742" idx="2"/>
            <a:endCxn id="116744" idx="0"/>
          </p:cNvCxnSpPr>
          <p:nvPr/>
        </p:nvCxnSpPr>
        <p:spPr bwMode="auto">
          <a:xfrm flipH="1">
            <a:off x="5395913" y="2909888"/>
            <a:ext cx="585787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6750" name="Oval 14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16752" name="Oval 16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16755" name="AutoShape 19"/>
          <p:cNvCxnSpPr>
            <a:cxnSpLocks noChangeShapeType="1"/>
            <a:stCxn id="116741" idx="2"/>
            <a:endCxn id="116749" idx="0"/>
          </p:cNvCxnSpPr>
          <p:nvPr/>
        </p:nvCxnSpPr>
        <p:spPr bwMode="auto">
          <a:xfrm>
            <a:off x="3619500" y="2909888"/>
            <a:ext cx="5794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6" name="AutoShape 20"/>
          <p:cNvCxnSpPr>
            <a:cxnSpLocks noChangeShapeType="1"/>
            <a:stCxn id="116742" idx="2"/>
            <a:endCxn id="116750" idx="0"/>
          </p:cNvCxnSpPr>
          <p:nvPr/>
        </p:nvCxnSpPr>
        <p:spPr bwMode="auto">
          <a:xfrm>
            <a:off x="5981700" y="2909888"/>
            <a:ext cx="7318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7" name="AutoShape 21"/>
          <p:cNvCxnSpPr>
            <a:cxnSpLocks noChangeShapeType="1"/>
            <a:stCxn id="116779" idx="2"/>
            <a:endCxn id="116752" idx="0"/>
          </p:cNvCxnSpPr>
          <p:nvPr/>
        </p:nvCxnSpPr>
        <p:spPr bwMode="auto">
          <a:xfrm flipH="1">
            <a:off x="1943100" y="4052888"/>
            <a:ext cx="7905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8" name="AutoShape 22"/>
          <p:cNvCxnSpPr>
            <a:cxnSpLocks noChangeShapeType="1"/>
            <a:stCxn id="116779" idx="2"/>
            <a:endCxn id="116751" idx="0"/>
          </p:cNvCxnSpPr>
          <p:nvPr/>
        </p:nvCxnSpPr>
        <p:spPr bwMode="auto">
          <a:xfrm>
            <a:off x="2733675" y="4052888"/>
            <a:ext cx="627063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59" name="AutoShape 23"/>
          <p:cNvCxnSpPr>
            <a:cxnSpLocks noChangeShapeType="1"/>
            <a:stCxn id="116744" idx="2"/>
            <a:endCxn id="116753" idx="0"/>
          </p:cNvCxnSpPr>
          <p:nvPr/>
        </p:nvCxnSpPr>
        <p:spPr bwMode="auto">
          <a:xfrm flipH="1">
            <a:off x="4808538" y="4052888"/>
            <a:ext cx="5873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60" name="AutoShape 24"/>
          <p:cNvCxnSpPr>
            <a:cxnSpLocks noChangeShapeType="1"/>
            <a:stCxn id="116744" idx="2"/>
            <a:endCxn id="116754" idx="0"/>
          </p:cNvCxnSpPr>
          <p:nvPr/>
        </p:nvCxnSpPr>
        <p:spPr bwMode="auto">
          <a:xfrm>
            <a:off x="5395913" y="4052888"/>
            <a:ext cx="55562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c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6770" name="Rectangle 34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c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6771" name="Rectangle 35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6772" name="Rectangle 36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6773" name="Rectangle 37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d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6774" name="Rectangle 38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6777" name="Rectangle 41"/>
          <p:cNvSpPr>
            <a:spLocks noChangeArrowheads="1"/>
          </p:cNvSpPr>
          <p:nvPr/>
        </p:nvSpPr>
        <p:spPr bwMode="auto">
          <a:xfrm>
            <a:off x="2165350" y="24384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6779" name="Rectangle 43"/>
          <p:cNvSpPr>
            <a:spLocks noChangeArrowheads="1"/>
          </p:cNvSpPr>
          <p:nvPr/>
        </p:nvSpPr>
        <p:spPr bwMode="auto">
          <a:xfrm>
            <a:off x="2265363" y="3733800"/>
            <a:ext cx="935037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000" b="1" dirty="0">
                <a:latin typeface="Calibri" panose="020F0502020204030204" pitchFamily="34" charset="0"/>
              </a:rPr>
              <a:t>: 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E1D9-951D-45D4-AF0E-A1F76254DD4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Resolution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4290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791200" y="25908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838700" y="3733800"/>
            <a:ext cx="1112838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: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b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9816" name="AutoShape 8"/>
          <p:cNvCxnSpPr>
            <a:cxnSpLocks noChangeShapeType="1"/>
            <a:stCxn id="119813" idx="0"/>
            <a:endCxn id="119812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2" idx="2"/>
            <a:endCxn id="119814" idx="0"/>
          </p:cNvCxnSpPr>
          <p:nvPr/>
        </p:nvCxnSpPr>
        <p:spPr bwMode="auto">
          <a:xfrm>
            <a:off x="4838700" y="1843088"/>
            <a:ext cx="11430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18" name="AutoShape 10"/>
          <p:cNvCxnSpPr>
            <a:cxnSpLocks noChangeShapeType="1"/>
            <a:stCxn id="119813" idx="2"/>
            <a:endCxn id="119839" idx="0"/>
          </p:cNvCxnSpPr>
          <p:nvPr/>
        </p:nvCxnSpPr>
        <p:spPr bwMode="auto">
          <a:xfrm flipH="1">
            <a:off x="2733675" y="2909888"/>
            <a:ext cx="885825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19" name="AutoShape 11"/>
          <p:cNvCxnSpPr>
            <a:cxnSpLocks noChangeShapeType="1"/>
            <a:stCxn id="119814" idx="2"/>
            <a:endCxn id="119815" idx="0"/>
          </p:cNvCxnSpPr>
          <p:nvPr/>
        </p:nvCxnSpPr>
        <p:spPr bwMode="auto">
          <a:xfrm flipH="1">
            <a:off x="5395913" y="2909888"/>
            <a:ext cx="585787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9822" name="Oval 14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19824" name="Oval 16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19825" name="Oval 17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19826" name="AutoShape 18"/>
          <p:cNvCxnSpPr>
            <a:cxnSpLocks noChangeShapeType="1"/>
            <a:stCxn id="119813" idx="2"/>
            <a:endCxn id="119820" idx="0"/>
          </p:cNvCxnSpPr>
          <p:nvPr/>
        </p:nvCxnSpPr>
        <p:spPr bwMode="auto">
          <a:xfrm>
            <a:off x="3619500" y="2909888"/>
            <a:ext cx="5794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27" name="AutoShape 19"/>
          <p:cNvCxnSpPr>
            <a:cxnSpLocks noChangeShapeType="1"/>
            <a:stCxn id="119814" idx="2"/>
            <a:endCxn id="119821" idx="0"/>
          </p:cNvCxnSpPr>
          <p:nvPr/>
        </p:nvCxnSpPr>
        <p:spPr bwMode="auto">
          <a:xfrm>
            <a:off x="5981700" y="2909888"/>
            <a:ext cx="731838" cy="8096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28" name="AutoShape 20"/>
          <p:cNvCxnSpPr>
            <a:cxnSpLocks noChangeShapeType="1"/>
            <a:stCxn id="119839" idx="2"/>
            <a:endCxn id="119823" idx="0"/>
          </p:cNvCxnSpPr>
          <p:nvPr/>
        </p:nvCxnSpPr>
        <p:spPr bwMode="auto">
          <a:xfrm flipH="1">
            <a:off x="1943100" y="4052888"/>
            <a:ext cx="7905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29" name="AutoShape 21"/>
          <p:cNvCxnSpPr>
            <a:cxnSpLocks noChangeShapeType="1"/>
            <a:stCxn id="119839" idx="2"/>
            <a:endCxn id="119822" idx="0"/>
          </p:cNvCxnSpPr>
          <p:nvPr/>
        </p:nvCxnSpPr>
        <p:spPr bwMode="auto">
          <a:xfrm>
            <a:off x="2733675" y="4052888"/>
            <a:ext cx="627063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30" name="AutoShape 22"/>
          <p:cNvCxnSpPr>
            <a:cxnSpLocks noChangeShapeType="1"/>
            <a:stCxn id="119815" idx="2"/>
            <a:endCxn id="119824" idx="0"/>
          </p:cNvCxnSpPr>
          <p:nvPr/>
        </p:nvCxnSpPr>
        <p:spPr bwMode="auto">
          <a:xfrm flipH="1">
            <a:off x="4808538" y="4052888"/>
            <a:ext cx="5873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831" name="AutoShape 23"/>
          <p:cNvCxnSpPr>
            <a:cxnSpLocks noChangeShapeType="1"/>
            <a:stCxn id="119815" idx="2"/>
            <a:endCxn id="119825" idx="0"/>
          </p:cNvCxnSpPr>
          <p:nvPr/>
        </p:nvCxnSpPr>
        <p:spPr bwMode="auto">
          <a:xfrm>
            <a:off x="5395913" y="4052888"/>
            <a:ext cx="55562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9833" name="Rectangle 25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b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9835" name="Rectangle 27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19837" name="Rectangle 29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9838" name="Rectangle 30"/>
          <p:cNvSpPr>
            <a:spLocks noChangeArrowheads="1"/>
          </p:cNvSpPr>
          <p:nvPr/>
        </p:nvSpPr>
        <p:spPr bwMode="auto">
          <a:xfrm>
            <a:off x="2165350" y="24384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9839" name="Rectangle 31"/>
          <p:cNvSpPr>
            <a:spLocks noChangeArrowheads="1"/>
          </p:cNvSpPr>
          <p:nvPr/>
        </p:nvSpPr>
        <p:spPr bwMode="auto">
          <a:xfrm>
            <a:off x="2265363" y="3733800"/>
            <a:ext cx="935037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000" b="1" dirty="0">
                <a:latin typeface="Calibri" panose="020F0502020204030204" pitchFamily="34" charset="0"/>
              </a:rPr>
              <a:t>: 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b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3BC-9490-440C-BB1B-9F6C79C2C58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Resolution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200400" y="2590800"/>
            <a:ext cx="838200" cy="319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662613" y="2590800"/>
            <a:ext cx="754062" cy="319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4838700" y="3733800"/>
            <a:ext cx="1112838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: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b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8792" name="AutoShape 8"/>
          <p:cNvCxnSpPr>
            <a:cxnSpLocks noChangeShapeType="1"/>
            <a:stCxn id="118789" idx="0"/>
            <a:endCxn id="118788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793" name="AutoShape 9"/>
          <p:cNvCxnSpPr>
            <a:cxnSpLocks noChangeShapeType="1"/>
            <a:stCxn id="118788" idx="2"/>
            <a:endCxn id="118790" idx="0"/>
          </p:cNvCxnSpPr>
          <p:nvPr/>
        </p:nvCxnSpPr>
        <p:spPr bwMode="auto">
          <a:xfrm>
            <a:off x="4838700" y="1843088"/>
            <a:ext cx="1201738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794" name="AutoShape 10"/>
          <p:cNvCxnSpPr>
            <a:cxnSpLocks noChangeShapeType="1"/>
            <a:stCxn id="118789" idx="2"/>
            <a:endCxn id="118815" idx="0"/>
          </p:cNvCxnSpPr>
          <p:nvPr/>
        </p:nvCxnSpPr>
        <p:spPr bwMode="auto">
          <a:xfrm flipH="1">
            <a:off x="2733675" y="2924175"/>
            <a:ext cx="885825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795" name="AutoShape 11"/>
          <p:cNvCxnSpPr>
            <a:cxnSpLocks noChangeShapeType="1"/>
            <a:stCxn id="118790" idx="2"/>
            <a:endCxn id="118791" idx="0"/>
          </p:cNvCxnSpPr>
          <p:nvPr/>
        </p:nvCxnSpPr>
        <p:spPr bwMode="auto">
          <a:xfrm flipH="1">
            <a:off x="5395913" y="2924175"/>
            <a:ext cx="644525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18799" name="Oval 15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18800" name="Oval 16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18801" name="Oval 17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18802" name="AutoShape 18"/>
          <p:cNvCxnSpPr>
            <a:cxnSpLocks noChangeShapeType="1"/>
            <a:stCxn id="118789" idx="2"/>
            <a:endCxn id="118796" idx="0"/>
          </p:cNvCxnSpPr>
          <p:nvPr/>
        </p:nvCxnSpPr>
        <p:spPr bwMode="auto">
          <a:xfrm>
            <a:off x="3619500" y="2924175"/>
            <a:ext cx="579438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803" name="AutoShape 19"/>
          <p:cNvCxnSpPr>
            <a:cxnSpLocks noChangeShapeType="1"/>
            <a:stCxn id="118790" idx="2"/>
            <a:endCxn id="118797" idx="0"/>
          </p:cNvCxnSpPr>
          <p:nvPr/>
        </p:nvCxnSpPr>
        <p:spPr bwMode="auto">
          <a:xfrm>
            <a:off x="6040438" y="2924175"/>
            <a:ext cx="673100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804" name="AutoShape 20"/>
          <p:cNvCxnSpPr>
            <a:cxnSpLocks noChangeShapeType="1"/>
            <a:stCxn id="118815" idx="2"/>
            <a:endCxn id="118799" idx="0"/>
          </p:cNvCxnSpPr>
          <p:nvPr/>
        </p:nvCxnSpPr>
        <p:spPr bwMode="auto">
          <a:xfrm flipH="1">
            <a:off x="1943100" y="4052888"/>
            <a:ext cx="7905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805" name="AutoShape 21"/>
          <p:cNvCxnSpPr>
            <a:cxnSpLocks noChangeShapeType="1"/>
            <a:stCxn id="118815" idx="2"/>
            <a:endCxn id="118798" idx="0"/>
          </p:cNvCxnSpPr>
          <p:nvPr/>
        </p:nvCxnSpPr>
        <p:spPr bwMode="auto">
          <a:xfrm>
            <a:off x="2733675" y="4052888"/>
            <a:ext cx="627063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806" name="AutoShape 22"/>
          <p:cNvCxnSpPr>
            <a:cxnSpLocks noChangeShapeType="1"/>
            <a:stCxn id="118791" idx="2"/>
            <a:endCxn id="118800" idx="0"/>
          </p:cNvCxnSpPr>
          <p:nvPr/>
        </p:nvCxnSpPr>
        <p:spPr bwMode="auto">
          <a:xfrm flipH="1">
            <a:off x="4808538" y="4052888"/>
            <a:ext cx="5873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807" name="AutoShape 23"/>
          <p:cNvCxnSpPr>
            <a:cxnSpLocks noChangeShapeType="1"/>
            <a:stCxn id="118791" idx="2"/>
            <a:endCxn id="118801" idx="0"/>
          </p:cNvCxnSpPr>
          <p:nvPr/>
        </p:nvCxnSpPr>
        <p:spPr bwMode="auto">
          <a:xfrm>
            <a:off x="5395913" y="4052888"/>
            <a:ext cx="55562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b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b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18813" name="Rectangle 29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8814" name="Rectangle 30"/>
          <p:cNvSpPr>
            <a:spLocks noChangeArrowheads="1"/>
          </p:cNvSpPr>
          <p:nvPr/>
        </p:nvSpPr>
        <p:spPr bwMode="auto">
          <a:xfrm>
            <a:off x="2165350" y="24384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2265363" y="3733800"/>
            <a:ext cx="935037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000" b="1" dirty="0">
                <a:latin typeface="Calibri" panose="020F0502020204030204" pitchFamily="34" charset="0"/>
              </a:rPr>
              <a:t>: 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b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1162-6070-4D5D-9C4B-038236BFA15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NP, proofs, and proof systems</a:t>
            </a:r>
            <a:endParaRPr lang="en-US" altLang="en-US" dirty="0"/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L</a:t>
            </a:r>
            <a:r>
              <a:rPr lang="en-US" altLang="en-US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b="1" dirty="0" smtClean="0">
                <a:solidFill>
                  <a:schemeClr val="accent1"/>
                </a:solidFill>
              </a:rPr>
              <a:t>NP</a:t>
            </a:r>
            <a:r>
              <a:rPr lang="en-US" altLang="en-US" dirty="0" smtClean="0"/>
              <a:t>: there is a polynomial time computable </a:t>
            </a:r>
            <a:r>
              <a:rPr lang="en-US" altLang="en-US" b="1" dirty="0" smtClean="0">
                <a:solidFill>
                  <a:srgbClr val="FF0000"/>
                </a:solidFill>
              </a:rPr>
              <a:t>V </a:t>
            </a:r>
            <a:r>
              <a:rPr lang="en-US" altLang="en-US" dirty="0" err="1" smtClean="0"/>
              <a:t>s.t.</a:t>
            </a:r>
            <a:endParaRPr lang="en-US" altLang="en-US" b="1" dirty="0" smtClean="0"/>
          </a:p>
          <a:p>
            <a:pPr lvl="2"/>
            <a:r>
              <a:rPr lang="en-US" altLang="en-US" sz="2800" b="1" dirty="0" smtClean="0">
                <a:solidFill>
                  <a:schemeClr val="accent1"/>
                </a:solidFill>
              </a:rPr>
              <a:t>x 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b="1" dirty="0">
                <a:solidFill>
                  <a:schemeClr val="accent1"/>
                </a:solidFill>
              </a:rPr>
              <a:t>L </a:t>
            </a:r>
            <a:r>
              <a:rPr lang="en-US" alt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r>
              <a:rPr lang="en-US" altLang="en-US" sz="2800" dirty="0" smtClean="0"/>
              <a:t>   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y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. |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|≤|</a:t>
            </a:r>
            <a:r>
              <a:rPr lang="en-US" altLang="en-US" sz="2800" b="1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|</a:t>
            </a:r>
            <a:r>
              <a:rPr lang="en-US" altLang="en-US" sz="2800" baseline="30000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O</a:t>
            </a:r>
            <a:r>
              <a:rPr lang="en-US" altLang="en-US" sz="2800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b="1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1</a:t>
            </a:r>
            <a:r>
              <a:rPr lang="en-US" altLang="en-US" sz="2800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.</a:t>
            </a:r>
            <a:r>
              <a:rPr lang="en-US" altLang="en-US" sz="2800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b="1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endParaRPr lang="en-US" altLang="en-US" sz="2800" dirty="0" smtClean="0">
              <a:solidFill>
                <a:schemeClr val="accent1"/>
              </a:solidFill>
              <a:ea typeface="Cambria Math" panose="02040503050406030204" pitchFamily="18" charset="0"/>
            </a:endParaRPr>
          </a:p>
          <a:p>
            <a:pPr lvl="3"/>
            <a:r>
              <a:rPr lang="en-US" altLang="en-US" sz="2800" b="1" dirty="0">
                <a:solidFill>
                  <a:schemeClr val="accent1"/>
                </a:solidFill>
              </a:rPr>
              <a:t>V</a:t>
            </a:r>
            <a:r>
              <a:rPr lang="en-US" altLang="en-US" sz="2800" dirty="0"/>
              <a:t> is a </a:t>
            </a:r>
            <a:r>
              <a:rPr lang="en-US" altLang="en-US" sz="2800" i="1" dirty="0"/>
              <a:t>verifier</a:t>
            </a:r>
            <a:r>
              <a:rPr lang="en-US" altLang="en-US" sz="2800" dirty="0"/>
              <a:t> for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L</a:t>
            </a:r>
          </a:p>
          <a:p>
            <a:pPr lvl="3"/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800" dirty="0"/>
              <a:t>is a </a:t>
            </a:r>
            <a:r>
              <a:rPr lang="en-US" altLang="en-US" sz="2800" i="1" dirty="0" smtClean="0"/>
              <a:t>proof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that </a:t>
            </a:r>
            <a:r>
              <a:rPr lang="en-US" altLang="en-US" sz="2800" b="1" dirty="0">
                <a:solidFill>
                  <a:schemeClr val="accent1"/>
                </a:solidFill>
              </a:rPr>
              <a:t>x 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sz="2800" b="1" dirty="0">
                <a:solidFill>
                  <a:schemeClr val="accent1"/>
                </a:solidFill>
              </a:rPr>
              <a:t> L</a:t>
            </a:r>
            <a:r>
              <a:rPr lang="en-US" altLang="en-US" sz="2800" dirty="0"/>
              <a:t> </a:t>
            </a:r>
            <a:endParaRPr lang="en-US" altLang="en-US" sz="2800" b="1" dirty="0" smtClean="0">
              <a:solidFill>
                <a:schemeClr val="accent1"/>
              </a:solidFill>
            </a:endParaRPr>
          </a:p>
          <a:p>
            <a:pPr lvl="3"/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</a:rPr>
              <a:t>Defn</a:t>
            </a:r>
            <a:r>
              <a:rPr lang="en-US" altLang="en-US" dirty="0" smtClean="0">
                <a:solidFill>
                  <a:srgbClr val="669900"/>
                </a:solidFill>
              </a:rPr>
              <a:t>:  </a:t>
            </a:r>
            <a:r>
              <a:rPr lang="en-US" altLang="en-US" dirty="0" smtClean="0"/>
              <a:t>A </a:t>
            </a:r>
            <a:r>
              <a:rPr lang="en-US" altLang="en-US" i="1" dirty="0" smtClean="0"/>
              <a:t>proof system</a:t>
            </a:r>
            <a:r>
              <a:rPr lang="en-US" altLang="en-US" sz="2400" baseline="30000" dirty="0" smtClean="0">
                <a:solidFill>
                  <a:srgbClr val="0070C0"/>
                </a:solidFill>
              </a:rPr>
              <a:t>*</a:t>
            </a:r>
            <a:r>
              <a:rPr lang="en-US" altLang="en-US" dirty="0" smtClean="0"/>
              <a:t> for </a:t>
            </a:r>
            <a:r>
              <a:rPr lang="en-US" altLang="en-US" b="1" dirty="0" smtClean="0">
                <a:solidFill>
                  <a:schemeClr val="accent1"/>
                </a:solidFill>
              </a:rPr>
              <a:t>L</a:t>
            </a:r>
            <a:r>
              <a:rPr lang="en-US" altLang="en-US" dirty="0" smtClean="0"/>
              <a:t> is</a:t>
            </a:r>
            <a:r>
              <a:rPr lang="en-US" altLang="en-US" sz="2400" dirty="0" smtClean="0"/>
              <a:t> 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polytime</a:t>
            </a:r>
            <a:r>
              <a:rPr lang="en-US" altLang="en-US" dirty="0" smtClean="0"/>
              <a:t> (verifier) </a:t>
            </a:r>
            <a:r>
              <a:rPr lang="en-US" altLang="en-US" b="1" dirty="0" smtClean="0">
                <a:solidFill>
                  <a:schemeClr val="accent1"/>
                </a:solidFill>
              </a:rPr>
              <a:t>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s.t.</a:t>
            </a:r>
            <a:endParaRPr lang="en-US" altLang="en-US" dirty="0" smtClean="0"/>
          </a:p>
          <a:p>
            <a:pPr lvl="4"/>
            <a:r>
              <a:rPr lang="en-US" altLang="en-US" sz="2800" b="1" dirty="0">
                <a:solidFill>
                  <a:schemeClr val="accent1"/>
                </a:solidFill>
              </a:rPr>
              <a:t>x 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sz="2800" b="1" dirty="0">
                <a:solidFill>
                  <a:schemeClr val="accent1"/>
                </a:solidFill>
              </a:rPr>
              <a:t> L 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r>
              <a:rPr lang="en-US" altLang="en-US" sz="2800" dirty="0"/>
              <a:t>   </a:t>
            </a:r>
            <a:r>
              <a:rPr lang="en-US" altLang="en-US" sz="2800" b="1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y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. 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b="1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</a:p>
          <a:p>
            <a:pPr lvl="1"/>
            <a:endParaRPr lang="en-US" altLang="en-US" dirty="0">
              <a:solidFill>
                <a:schemeClr val="accent1"/>
              </a:solidFill>
              <a:ea typeface="Cambria Math" panose="02040503050406030204" pitchFamily="18" charset="0"/>
            </a:endParaRP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5578495"/>
                <a:ext cx="8686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400" baseline="30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*</a:t>
                </a:r>
                <a:r>
                  <a:rPr lang="en-US" altLang="en-US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Cook-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Reckhow</a:t>
                </a:r>
                <a:r>
                  <a:rPr lang="en-US" altLang="en-US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defn</a:t>
                </a:r>
                <a:r>
                  <a:rPr lang="en-US" altLang="en-US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alt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 err="1" smtClean="0">
                    <a:latin typeface="Calibri" panose="020F0502020204030204" pitchFamily="34" charset="0"/>
                  </a:rPr>
                  <a:t>polytime</a:t>
                </a:r>
                <a:r>
                  <a:rPr lang="en-US" altLang="en-US" sz="2400" dirty="0" smtClean="0">
                    <a:latin typeface="Calibri" panose="020F0502020204030204" pitchFamily="34" charset="0"/>
                  </a:rPr>
                  <a:t> computable map 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400" dirty="0" smtClean="0">
                    <a:latin typeface="Calibri" panose="020F0502020204030204" pitchFamily="34" charset="0"/>
                  </a:rPr>
                  <a:t> from </a:t>
                </a:r>
                <a:r>
                  <a:rPr lang="el-GR" alt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Σ</a:t>
                </a:r>
                <a:r>
                  <a:rPr lang="en-US" altLang="en-US" sz="2400" b="1" baseline="300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r>
                  <a:rPr lang="en-US" alt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400" u="sng" dirty="0" smtClean="0">
                    <a:latin typeface="Calibri" panose="020F0502020204030204" pitchFamily="34" charset="0"/>
                  </a:rPr>
                  <a:t>onto</a:t>
                </a:r>
                <a:r>
                  <a:rPr lang="en-US" alt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L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 smtClean="0">
                    <a:latin typeface="Calibri" panose="020F0502020204030204" pitchFamily="34" charset="0"/>
                  </a:rPr>
                  <a:t>	                         (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4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400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altLang="en-US" sz="2400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y</a:t>
                </a:r>
                <a:r>
                  <a:rPr lang="en-US" altLang="en-US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)=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 if 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V</a:t>
                </a:r>
                <a:r>
                  <a:rPr lang="en-US" altLang="en-US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400" dirty="0" err="1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alt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y</a:t>
                </a:r>
                <a:r>
                  <a:rPr lang="en-US" altLang="en-US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 smtClean="0">
                    <a:latin typeface="Calibri" panose="020F0502020204030204" pitchFamily="34" charset="0"/>
                  </a:rPr>
                  <a:t>and </a:t>
                </a:r>
                <a:r>
                  <a:rPr lang="en-US" altLang="en-US" sz="24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altLang="en-US" sz="2400" dirty="0" smtClean="0">
                    <a:latin typeface="Calibri" panose="020F0502020204030204" pitchFamily="34" charset="0"/>
                  </a:rPr>
                  <a:t> a fixed 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+mn-lt"/>
                  </a:rPr>
                  <a:t>x</a:t>
                </a:r>
                <a:r>
                  <a:rPr lang="en-US" altLang="en-US" sz="2400" b="1" baseline="-25000" dirty="0" smtClean="0">
                    <a:solidFill>
                      <a:schemeClr val="accent1"/>
                    </a:solidFill>
                    <a:latin typeface="+mn-lt"/>
                  </a:rPr>
                  <a:t>0</a:t>
                </a:r>
                <a:r>
                  <a:rPr lang="en-US" altLang="en-US" sz="2400" dirty="0" smtClean="0">
                    <a:solidFill>
                      <a:schemeClr val="accent1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altLang="en-US" sz="2400" dirty="0">
                    <a:solidFill>
                      <a:schemeClr val="accent1"/>
                    </a:solidFill>
                    <a:latin typeface="+mn-lt"/>
                    <a:ea typeface="Cambria Math" panose="02040503050406030204" pitchFamily="18" charset="0"/>
                  </a:rPr>
                  <a:t>∊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+mn-lt"/>
                  </a:rPr>
                  <a:t> L </a:t>
                </a:r>
                <a:r>
                  <a:rPr lang="en-US" altLang="en-US" sz="2400" dirty="0" smtClean="0">
                    <a:latin typeface="+mn-lt"/>
                  </a:rPr>
                  <a:t>otherwise)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78495"/>
                <a:ext cx="86868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351" t="-7353" r="-42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7747-0A3C-4D6F-A710-B4DF0262FB9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Resolution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648200" y="1524000"/>
            <a:ext cx="381000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00400" y="2590800"/>
            <a:ext cx="838200" cy="319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a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5662613" y="2590800"/>
            <a:ext cx="754062" cy="319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solidFill>
                  <a:srgbClr val="9933FF"/>
                </a:solidFill>
                <a:latin typeface="Calibri" panose="020F0502020204030204" pitchFamily="34" charset="0"/>
              </a:rPr>
              <a:t>a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4838700" y="3733800"/>
            <a:ext cx="1112838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: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b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0840" name="AutoShape 8"/>
          <p:cNvCxnSpPr>
            <a:cxnSpLocks noChangeShapeType="1"/>
            <a:stCxn id="120837" idx="0"/>
            <a:endCxn id="120836" idx="2"/>
          </p:cNvCxnSpPr>
          <p:nvPr/>
        </p:nvCxnSpPr>
        <p:spPr bwMode="auto">
          <a:xfrm flipV="1">
            <a:off x="3619500" y="1843088"/>
            <a:ext cx="12192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1" name="AutoShape 9"/>
          <p:cNvCxnSpPr>
            <a:cxnSpLocks noChangeShapeType="1"/>
            <a:stCxn id="120836" idx="2"/>
            <a:endCxn id="120838" idx="0"/>
          </p:cNvCxnSpPr>
          <p:nvPr/>
        </p:nvCxnSpPr>
        <p:spPr bwMode="auto">
          <a:xfrm>
            <a:off x="4838700" y="1843088"/>
            <a:ext cx="1201738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2" name="AutoShape 10"/>
          <p:cNvCxnSpPr>
            <a:cxnSpLocks noChangeShapeType="1"/>
            <a:stCxn id="120837" idx="2"/>
            <a:endCxn id="120863" idx="0"/>
          </p:cNvCxnSpPr>
          <p:nvPr/>
        </p:nvCxnSpPr>
        <p:spPr bwMode="auto">
          <a:xfrm flipH="1">
            <a:off x="2733675" y="2924175"/>
            <a:ext cx="885825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3" name="AutoShape 11"/>
          <p:cNvCxnSpPr>
            <a:cxnSpLocks noChangeShapeType="1"/>
            <a:stCxn id="120838" idx="2"/>
            <a:endCxn id="120839" idx="0"/>
          </p:cNvCxnSpPr>
          <p:nvPr/>
        </p:nvCxnSpPr>
        <p:spPr bwMode="auto">
          <a:xfrm flipH="1">
            <a:off x="5395913" y="2924175"/>
            <a:ext cx="644525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20846" name="Oval 14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20848" name="Oval 16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20849" name="Oval 17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20850" name="AutoShape 18"/>
          <p:cNvCxnSpPr>
            <a:cxnSpLocks noChangeShapeType="1"/>
            <a:stCxn id="120837" idx="2"/>
            <a:endCxn id="120844" idx="0"/>
          </p:cNvCxnSpPr>
          <p:nvPr/>
        </p:nvCxnSpPr>
        <p:spPr bwMode="auto">
          <a:xfrm>
            <a:off x="3619500" y="2924175"/>
            <a:ext cx="579438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1" name="AutoShape 19"/>
          <p:cNvCxnSpPr>
            <a:cxnSpLocks noChangeShapeType="1"/>
            <a:stCxn id="120838" idx="2"/>
            <a:endCxn id="120845" idx="0"/>
          </p:cNvCxnSpPr>
          <p:nvPr/>
        </p:nvCxnSpPr>
        <p:spPr bwMode="auto">
          <a:xfrm>
            <a:off x="6040438" y="2924175"/>
            <a:ext cx="673100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2" name="AutoShape 20"/>
          <p:cNvCxnSpPr>
            <a:cxnSpLocks noChangeShapeType="1"/>
            <a:stCxn id="120863" idx="2"/>
            <a:endCxn id="120847" idx="0"/>
          </p:cNvCxnSpPr>
          <p:nvPr/>
        </p:nvCxnSpPr>
        <p:spPr bwMode="auto">
          <a:xfrm flipH="1">
            <a:off x="1943100" y="4052888"/>
            <a:ext cx="7905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3" name="AutoShape 21"/>
          <p:cNvCxnSpPr>
            <a:cxnSpLocks noChangeShapeType="1"/>
            <a:stCxn id="120863" idx="2"/>
            <a:endCxn id="120846" idx="0"/>
          </p:cNvCxnSpPr>
          <p:nvPr/>
        </p:nvCxnSpPr>
        <p:spPr bwMode="auto">
          <a:xfrm>
            <a:off x="2733675" y="4052888"/>
            <a:ext cx="627063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4" name="AutoShape 22"/>
          <p:cNvCxnSpPr>
            <a:cxnSpLocks noChangeShapeType="1"/>
            <a:stCxn id="120839" idx="2"/>
            <a:endCxn id="120848" idx="0"/>
          </p:cNvCxnSpPr>
          <p:nvPr/>
        </p:nvCxnSpPr>
        <p:spPr bwMode="auto">
          <a:xfrm flipH="1">
            <a:off x="4808538" y="4052888"/>
            <a:ext cx="5873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5" name="AutoShape 23"/>
          <p:cNvCxnSpPr>
            <a:cxnSpLocks noChangeShapeType="1"/>
            <a:stCxn id="120839" idx="2"/>
            <a:endCxn id="120849" idx="0"/>
          </p:cNvCxnSpPr>
          <p:nvPr/>
        </p:nvCxnSpPr>
        <p:spPr bwMode="auto">
          <a:xfrm>
            <a:off x="5395913" y="4052888"/>
            <a:ext cx="55562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2165350" y="24384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2265363" y="3733800"/>
            <a:ext cx="935037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000" b="1" dirty="0">
                <a:latin typeface="Calibri" panose="020F0502020204030204" pitchFamily="34" charset="0"/>
              </a:rPr>
              <a:t>: 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956-370D-4F4E-909E-7F390920CF9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Tree Resolution </a:t>
            </a:r>
            <a:r>
              <a:rPr lang="en-US" altLang="en-US" dirty="0" smtClean="0"/>
              <a:t>Refutation</a:t>
            </a:r>
            <a:endParaRPr lang="en-US" altLang="en-US" dirty="0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41338" y="1681986"/>
            <a:ext cx="1244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Clauses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endParaRPr lang="en-US" alt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1800" b="1" dirty="0">
                <a:solidFill>
                  <a:srgbClr val="669900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422775" y="1524000"/>
            <a:ext cx="873125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:</a:t>
            </a:r>
            <a:r>
              <a:rPr lang="en-US" alt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200400" y="2590800"/>
            <a:ext cx="838200" cy="319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662613" y="2590800"/>
            <a:ext cx="754062" cy="319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4838700" y="3733800"/>
            <a:ext cx="1112838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: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b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1864" name="AutoShape 8"/>
          <p:cNvCxnSpPr>
            <a:cxnSpLocks noChangeShapeType="1"/>
            <a:stCxn id="121861" idx="0"/>
            <a:endCxn id="121860" idx="2"/>
          </p:cNvCxnSpPr>
          <p:nvPr/>
        </p:nvCxnSpPr>
        <p:spPr bwMode="auto">
          <a:xfrm flipV="1">
            <a:off x="3619500" y="1843088"/>
            <a:ext cx="1239838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65" name="AutoShape 9"/>
          <p:cNvCxnSpPr>
            <a:cxnSpLocks noChangeShapeType="1"/>
            <a:stCxn id="121860" idx="2"/>
            <a:endCxn id="121862" idx="0"/>
          </p:cNvCxnSpPr>
          <p:nvPr/>
        </p:nvCxnSpPr>
        <p:spPr bwMode="auto">
          <a:xfrm>
            <a:off x="4859338" y="1843088"/>
            <a:ext cx="1181100" cy="7334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66" name="AutoShape 10"/>
          <p:cNvCxnSpPr>
            <a:cxnSpLocks noChangeShapeType="1"/>
            <a:stCxn id="121861" idx="2"/>
            <a:endCxn id="121887" idx="0"/>
          </p:cNvCxnSpPr>
          <p:nvPr/>
        </p:nvCxnSpPr>
        <p:spPr bwMode="auto">
          <a:xfrm flipH="1">
            <a:off x="2733675" y="2924175"/>
            <a:ext cx="885825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67" name="AutoShape 11"/>
          <p:cNvCxnSpPr>
            <a:cxnSpLocks noChangeShapeType="1"/>
            <a:stCxn id="121862" idx="2"/>
            <a:endCxn id="121863" idx="0"/>
          </p:cNvCxnSpPr>
          <p:nvPr/>
        </p:nvCxnSpPr>
        <p:spPr bwMode="auto">
          <a:xfrm flipH="1">
            <a:off x="5395913" y="2924175"/>
            <a:ext cx="644525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40386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6553200" y="3733800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3</a:t>
            </a:r>
            <a:endParaRPr lang="en-US" altLang="en-US" dirty="0"/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32004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2</a:t>
            </a:r>
            <a:endParaRPr lang="en-US" altLang="en-US" dirty="0"/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1782763" y="5019675"/>
            <a:ext cx="319087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1</a:t>
            </a:r>
            <a:endParaRPr lang="en-US" altLang="en-US" dirty="0"/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4648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4</a:t>
            </a:r>
            <a:endParaRPr lang="en-US" altLang="en-US" dirty="0"/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5791200" y="5019675"/>
            <a:ext cx="319088" cy="3143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669900"/>
                </a:solidFill>
                <a:latin typeface="Calibri" panose="020F0502020204030204" pitchFamily="34" charset="0"/>
              </a:rPr>
              <a:t>5</a:t>
            </a:r>
            <a:endParaRPr lang="en-US" altLang="en-US" dirty="0"/>
          </a:p>
        </p:txBody>
      </p:sp>
      <p:cxnSp>
        <p:nvCxnSpPr>
          <p:cNvPr id="121874" name="AutoShape 18"/>
          <p:cNvCxnSpPr>
            <a:cxnSpLocks noChangeShapeType="1"/>
            <a:stCxn id="121861" idx="2"/>
            <a:endCxn id="121868" idx="0"/>
          </p:cNvCxnSpPr>
          <p:nvPr/>
        </p:nvCxnSpPr>
        <p:spPr bwMode="auto">
          <a:xfrm>
            <a:off x="3619500" y="2924175"/>
            <a:ext cx="579438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75" name="AutoShape 19"/>
          <p:cNvCxnSpPr>
            <a:cxnSpLocks noChangeShapeType="1"/>
            <a:stCxn id="121862" idx="2"/>
            <a:endCxn id="121869" idx="0"/>
          </p:cNvCxnSpPr>
          <p:nvPr/>
        </p:nvCxnSpPr>
        <p:spPr bwMode="auto">
          <a:xfrm>
            <a:off x="6040438" y="2924175"/>
            <a:ext cx="673100" cy="795338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76" name="AutoShape 20"/>
          <p:cNvCxnSpPr>
            <a:cxnSpLocks noChangeShapeType="1"/>
            <a:stCxn id="121887" idx="2"/>
            <a:endCxn id="121871" idx="0"/>
          </p:cNvCxnSpPr>
          <p:nvPr/>
        </p:nvCxnSpPr>
        <p:spPr bwMode="auto">
          <a:xfrm flipH="1">
            <a:off x="1943100" y="4052888"/>
            <a:ext cx="7905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77" name="AutoShape 21"/>
          <p:cNvCxnSpPr>
            <a:cxnSpLocks noChangeShapeType="1"/>
            <a:stCxn id="121887" idx="2"/>
            <a:endCxn id="121870" idx="0"/>
          </p:cNvCxnSpPr>
          <p:nvPr/>
        </p:nvCxnSpPr>
        <p:spPr bwMode="auto">
          <a:xfrm>
            <a:off x="2733675" y="4052888"/>
            <a:ext cx="627063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78" name="AutoShape 22"/>
          <p:cNvCxnSpPr>
            <a:cxnSpLocks noChangeShapeType="1"/>
            <a:stCxn id="121863" idx="2"/>
            <a:endCxn id="121872" idx="0"/>
          </p:cNvCxnSpPr>
          <p:nvPr/>
        </p:nvCxnSpPr>
        <p:spPr bwMode="auto">
          <a:xfrm flipH="1">
            <a:off x="4808538" y="4052888"/>
            <a:ext cx="58737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79" name="AutoShape 23"/>
          <p:cNvCxnSpPr>
            <a:cxnSpLocks noChangeShapeType="1"/>
            <a:stCxn id="121863" idx="2"/>
            <a:endCxn id="121873" idx="0"/>
          </p:cNvCxnSpPr>
          <p:nvPr/>
        </p:nvCxnSpPr>
        <p:spPr bwMode="auto">
          <a:xfrm>
            <a:off x="5395913" y="4052888"/>
            <a:ext cx="555625" cy="952500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1394345" y="5331768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3055293" y="5392708"/>
            <a:ext cx="756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</a:t>
            </a:r>
            <a:r>
              <a:rPr lang="en-US" altLang="en-US" sz="20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384175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6553200" y="411321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4422775" y="53943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21885" name="Rectangle 29"/>
          <p:cNvSpPr>
            <a:spLocks noChangeArrowheads="1"/>
          </p:cNvSpPr>
          <p:nvPr/>
        </p:nvSpPr>
        <p:spPr bwMode="auto">
          <a:xfrm>
            <a:off x="5662613" y="5394325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2000" b="1" dirty="0">
                <a:latin typeface="Calibri" panose="020F0502020204030204" pitchFamily="34" charset="0"/>
              </a:rPr>
              <a:t>d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1886" name="Rectangle 30"/>
          <p:cNvSpPr>
            <a:spLocks noChangeArrowheads="1"/>
          </p:cNvSpPr>
          <p:nvPr/>
        </p:nvSpPr>
        <p:spPr bwMode="auto">
          <a:xfrm>
            <a:off x="2165350" y="24384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2265363" y="3733800"/>
            <a:ext cx="935037" cy="304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000" b="1" dirty="0">
                <a:latin typeface="Calibri" panose="020F0502020204030204" pitchFamily="34" charset="0"/>
              </a:rPr>
              <a:t>: a</a:t>
            </a:r>
            <a:r>
              <a:rPr lang="en-US" altLang="en-US" sz="2000" b="1" dirty="0">
                <a:latin typeface="Calibri" panose="020F0502020204030204" pitchFamily="34" charset="0"/>
                <a:sym typeface="Symbol" panose="05050102010706020507" pitchFamily="18" charset="2"/>
              </a:rPr>
              <a:t>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Conflict-Directed Clause-Learning (CDCL)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SAT solvers that extend DPLL with clauses inferred via special forms of resolution inference</a:t>
            </a:r>
          </a:p>
          <a:p>
            <a:endParaRPr lang="en-US" dirty="0"/>
          </a:p>
          <a:p>
            <a:r>
              <a:rPr lang="en-US" dirty="0" smtClean="0"/>
              <a:t>Traces on </a:t>
            </a:r>
            <a:r>
              <a:rPr lang="en-US" dirty="0" err="1" smtClean="0"/>
              <a:t>unsatisfiable</a:t>
            </a:r>
            <a:r>
              <a:rPr lang="en-US" dirty="0" smtClean="0"/>
              <a:t> formulas yield </a:t>
            </a:r>
            <a:r>
              <a:rPr lang="en-US" b="1" dirty="0" smtClean="0">
                <a:solidFill>
                  <a:schemeClr val="accent1"/>
                </a:solidFill>
              </a:rPr>
              <a:t>resolution</a:t>
            </a:r>
            <a:r>
              <a:rPr lang="en-US" dirty="0" smtClean="0"/>
              <a:t> refutations.</a:t>
            </a:r>
          </a:p>
          <a:p>
            <a:endParaRPr lang="en-US" dirty="0"/>
          </a:p>
          <a:p>
            <a:r>
              <a:rPr lang="en-US" dirty="0" smtClean="0"/>
              <a:t>See tomorrow’s tutorial by Sam Buss to see their generality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systems based on other representations of clauses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Algebraic: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Clause</a:t>
                </a:r>
                <a:r>
                  <a:rPr lang="en-US" altLang="en-US" dirty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becomes </a:t>
                </a:r>
                <a:r>
                  <a:rPr lang="en-US" altLang="en-US" dirty="0"/>
                  <a:t>equation </a:t>
                </a:r>
                <a:endParaRPr lang="en-US" altLang="en-US" dirty="0" smtClean="0"/>
              </a:p>
              <a:p>
                <a:pPr lvl="2">
                  <a:buClr>
                    <a:srgbClr val="FFCC00"/>
                  </a:buClr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plus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or …</a:t>
                </a:r>
                <a:endParaRPr lang="en-US" altLang="en-US" sz="2400" b="1" i="1" dirty="0" smtClean="0">
                  <a:solidFill>
                    <a:srgbClr val="FF6600"/>
                  </a:solidFill>
                  <a:latin typeface="Cambria Math" panose="02040503050406030204" pitchFamily="18" charset="0"/>
                </a:endParaRPr>
              </a:p>
              <a:p>
                <a:pPr lvl="2">
                  <a:buClr>
                    <a:srgbClr val="FFCC00"/>
                  </a:buClr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 plus equations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’−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etc.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dirty="0" smtClean="0"/>
                  <a:t>Derive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b="1" dirty="0" smtClean="0">
                  <a:solidFill>
                    <a:srgbClr val="FF6600"/>
                  </a:solidFill>
                </a:endParaRPr>
              </a:p>
              <a:p>
                <a:pPr lvl="6">
                  <a:buClr>
                    <a:srgbClr val="FFCC00"/>
                  </a:buClr>
                </a:pPr>
                <a:endParaRPr lang="en-US" dirty="0"/>
              </a:p>
              <a:p>
                <a:r>
                  <a:rPr lang="en-US" dirty="0" smtClean="0"/>
                  <a:t>0-1-inequalities: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Clause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8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becomes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inequalities </a:t>
                </a:r>
                <a:endParaRPr lang="en-US" altLang="en-US" dirty="0">
                  <a:solidFill>
                    <a:srgbClr val="000000"/>
                  </a:solidFill>
                </a:endParaRPr>
              </a:p>
              <a:p>
                <a:pPr lvl="2">
                  <a:buClr>
                    <a:srgbClr val="FFCC00"/>
                  </a:buClr>
                </a:pPr>
                <a:r>
                  <a:rPr lang="en-US" altLang="en-US" sz="2400" b="1" dirty="0" smtClean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 plus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b="1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2400" dirty="0" smtClean="0"/>
                  <a:t>etc.</a:t>
                </a:r>
                <a:r>
                  <a:rPr lang="en-US" altLang="en-US" sz="2400" b="1" dirty="0" smtClean="0">
                    <a:solidFill>
                      <a:srgbClr val="FF6600"/>
                    </a:solidFill>
                  </a:rPr>
                  <a:t> </a:t>
                </a:r>
              </a:p>
              <a:p>
                <a:pPr lvl="2">
                  <a:buClr>
                    <a:srgbClr val="FFCC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5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31800" y="1219200"/>
            <a:ext cx="8026400" cy="25146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52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BF19-B8DC-432F-BD7D-D1A749EA2AB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Hilbert’s Nullstellensatz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3200" dirty="0" smtClean="0"/>
                  <a:t>S</a:t>
                </a:r>
                <a:r>
                  <a:rPr lang="en-US" altLang="en-US" dirty="0"/>
                  <a:t>ystem of polynomials  					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over </a:t>
                </a:r>
                <a:r>
                  <a:rPr lang="en-US" altLang="en-US" dirty="0"/>
                  <a:t>field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has </a:t>
                </a:r>
                <a:r>
                  <a:rPr lang="en-US" altLang="en-US" b="1" dirty="0"/>
                  <a:t>no</a:t>
                </a:r>
                <a:r>
                  <a:rPr lang="en-US" altLang="en-US" dirty="0"/>
                  <a:t> solution in any extension field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en-US" dirty="0"/>
                  <a:t>                             			    </a:t>
                </a:r>
                <a:r>
                  <a:rPr lang="en-US" altLang="en-US" b="1" dirty="0">
                    <a:sym typeface="Symbol" panose="05050102010706020507" pitchFamily="18" charset="2"/>
                  </a:rPr>
                  <a:t></a:t>
                </a:r>
                <a:r>
                  <a:rPr lang="en-US" altLang="en-US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                                                           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     </a:t>
                </a:r>
                <a:r>
                  <a:rPr lang="en-US" altLang="en-US" dirty="0" smtClean="0"/>
                  <a:t>there </a:t>
                </a:r>
                <a:r>
                  <a:rPr lang="en-US" altLang="en-US" dirty="0"/>
                  <a:t>exist polynomials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err="1"/>
                  <a:t>s.t</a:t>
                </a:r>
                <a:r>
                  <a:rPr lang="en-US" altLang="en-US" dirty="0" err="1" smtClean="0"/>
                  <a:t>.</a:t>
                </a:r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m:rPr>
                            <m:brk m:alnAt="23"/>
                          </m:r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b="1" i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85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75B-4F8F-4164-8135-C261DE4948D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Static: </a:t>
            </a:r>
            <a:r>
              <a:rPr lang="en-US" altLang="en-US" dirty="0" err="1" smtClean="0"/>
              <a:t>Nullstellensatz</a:t>
            </a:r>
            <a:r>
              <a:rPr lang="en-US" altLang="en-US" dirty="0" smtClean="0"/>
              <a:t> </a:t>
            </a:r>
            <a:r>
              <a:rPr lang="en-US" altLang="en-US" dirty="0"/>
              <a:t>proof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Clause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 smtClean="0"/>
                  <a:t>becomes </a:t>
                </a:r>
                <a:r>
                  <a:rPr lang="en-US" altLang="en-US" dirty="0"/>
                  <a:t>equation  </a:t>
                </a:r>
                <a:r>
                  <a:rPr lang="en-US" altLang="en-US" dirty="0" smtClean="0"/>
                  <a:t>                   		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b="1" dirty="0">
                  <a:solidFill>
                    <a:srgbClr val="0000FF"/>
                  </a:solidFill>
                </a:endParaRPr>
              </a:p>
              <a:p>
                <a:endParaRPr lang="en-US" altLang="en-US" b="1" dirty="0"/>
              </a:p>
              <a:p>
                <a:r>
                  <a:rPr lang="en-US" altLang="en-US" dirty="0"/>
                  <a:t>Add equations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for </a:t>
                </a:r>
                <a:r>
                  <a:rPr lang="en-US" altLang="en-US" dirty="0"/>
                  <a:t>each variable</a:t>
                </a:r>
              </a:p>
              <a:p>
                <a:pPr lvl="1"/>
                <a:r>
                  <a:rPr lang="en-US" altLang="en-US" sz="2800" dirty="0"/>
                  <a:t>Guarantees </a:t>
                </a:r>
                <a:r>
                  <a:rPr lang="en-US" altLang="en-US" sz="2800" dirty="0" smtClean="0"/>
                  <a:t>that only solutions are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en-US" sz="2800" b="1" i="1" baseline="30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800" b="1" baseline="30000" dirty="0"/>
              </a:p>
              <a:p>
                <a:pPr marL="3657600" lvl="8" indent="0">
                  <a:buNone/>
                </a:pPr>
                <a:endParaRPr lang="en-US" altLang="en-US" sz="1600" dirty="0"/>
              </a:p>
              <a:p>
                <a:r>
                  <a:rPr lang="en-US" altLang="en-US" dirty="0"/>
                  <a:t>A</a:t>
                </a:r>
                <a:r>
                  <a:rPr lang="en-US" altLang="en-US" b="1" dirty="0"/>
                  <a:t> </a:t>
                </a:r>
                <a:r>
                  <a:rPr lang="en-US" altLang="en-US" i="1" dirty="0" smtClean="0"/>
                  <a:t>refutation</a:t>
                </a:r>
                <a:r>
                  <a:rPr lang="en-US" altLang="en-US" b="1" dirty="0" smtClean="0"/>
                  <a:t> </a:t>
                </a:r>
                <a:r>
                  <a:rPr lang="en-US" altLang="en-US" dirty="0" smtClean="0"/>
                  <a:t>is </a:t>
                </a:r>
                <a:r>
                  <a:rPr lang="en-US" altLang="en-US" dirty="0"/>
                  <a:t>polynomials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 smtClean="0"/>
                  <a:t> proving </a:t>
                </a:r>
                <a:r>
                  <a:rPr lang="en-US" altLang="en-US" dirty="0" err="1"/>
                  <a:t>unsatisfiability</a:t>
                </a:r>
                <a:r>
                  <a:rPr lang="en-US" altLang="en-US" dirty="0"/>
                  <a:t>: i.e. such </a:t>
                </a:r>
                <a:r>
                  <a:rPr lang="en-US" altLang="en-US" dirty="0" smtClean="0"/>
                  <a:t>that  	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nary>
                      </m:e>
                    </m:nary>
                  </m:oMath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05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53D-9AE2-4A59-9430-0657E0E0E37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89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66100" cy="914400"/>
          </a:xfrm>
        </p:spPr>
        <p:txBody>
          <a:bodyPr/>
          <a:lstStyle/>
          <a:p>
            <a:r>
              <a:rPr lang="en-US" altLang="en-US" sz="3600" dirty="0"/>
              <a:t>Polynomial </a:t>
            </a:r>
            <a:r>
              <a:rPr lang="en-US" altLang="en-US" sz="3600" dirty="0" smtClean="0"/>
              <a:t>Calculus with Resolution (PCR)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205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8300" y="1341438"/>
                <a:ext cx="8470900" cy="4830762"/>
              </a:xfrm>
            </p:spPr>
            <p:txBody>
              <a:bodyPr/>
              <a:lstStyle/>
              <a:p>
                <a:r>
                  <a:rPr lang="en-US" altLang="en-US" sz="2400" dirty="0" smtClean="0"/>
                  <a:t>Axiom/inference system similar to static </a:t>
                </a:r>
                <a:r>
                  <a:rPr lang="en-US" altLang="en-US" sz="2400" dirty="0" err="1" smtClean="0"/>
                  <a:t>Nullstellensatz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except</a:t>
                </a:r>
                <a:r>
                  <a:rPr lang="en-US" altLang="en-US" sz="2400" dirty="0" smtClean="0"/>
                  <a:t>:</a:t>
                </a:r>
              </a:p>
              <a:p>
                <a:pPr lvl="1"/>
                <a:r>
                  <a:rPr lang="en-US" altLang="en-US" dirty="0" smtClean="0"/>
                  <a:t>Variables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b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 smtClean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en-US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en-US" baseline="-25000" dirty="0" smtClean="0"/>
              </a:p>
              <a:p>
                <a:pPr lvl="1"/>
                <a:r>
                  <a:rPr lang="en-US" altLang="en-US" dirty="0" smtClean="0"/>
                  <a:t>Clause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altLang="en-US" dirty="0" smtClean="0"/>
                  <a:t>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b="1" dirty="0" smtClean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en-US" dirty="0" smtClean="0"/>
                  <a:t>Given </a:t>
                </a:r>
                <a:r>
                  <a:rPr lang="en-US" altLang="en-US" dirty="0"/>
                  <a:t>polynomials</a:t>
                </a: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and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dirty="0"/>
                  <a:t> can infer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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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for any</a:t>
                </a:r>
                <a:r>
                  <a:rPr lang="en-US" altLang="en-US" sz="24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in</a:t>
                </a:r>
                <a:r>
                  <a:rPr lang="en-US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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400" dirty="0"/>
              </a:p>
              <a:p>
                <a:pPr lvl="1"/>
                <a:r>
                  <a:rPr lang="en-US" altLang="en-US" dirty="0"/>
                  <a:t>Derive constant polynomial</a:t>
                </a: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b="1" dirty="0"/>
              </a:p>
              <a:p>
                <a:pPr lvl="1"/>
                <a:r>
                  <a:rPr lang="en-US" altLang="en-US" i="1" dirty="0"/>
                  <a:t>Degree </a:t>
                </a:r>
                <a:r>
                  <a:rPr lang="en-US" altLang="en-US" dirty="0"/>
                  <a:t>= </a:t>
                </a:r>
                <a:r>
                  <a:rPr lang="en-US" altLang="en-US" dirty="0" smtClean="0"/>
                  <a:t>max </a:t>
                </a:r>
                <a:r>
                  <a:rPr lang="en-US" altLang="en-US" dirty="0"/>
                  <a:t>degree of </a:t>
                </a:r>
                <a:r>
                  <a:rPr lang="en-US" altLang="en-US" dirty="0" smtClean="0"/>
                  <a:t>any polynomial in </a:t>
                </a:r>
                <a:r>
                  <a:rPr lang="en-US" altLang="en-US" dirty="0"/>
                  <a:t>the </a:t>
                </a:r>
                <a:r>
                  <a:rPr lang="en-US" altLang="en-US" dirty="0" smtClean="0"/>
                  <a:t>proof</a:t>
                </a:r>
              </a:p>
              <a:p>
                <a:pPr lvl="1"/>
                <a:r>
                  <a:rPr lang="en-US" altLang="en-US" i="1" dirty="0" smtClean="0"/>
                  <a:t>Size</a:t>
                </a:r>
                <a:r>
                  <a:rPr lang="en-US" altLang="en-US" dirty="0" smtClean="0"/>
                  <a:t> = # of monomials in proof</a:t>
                </a:r>
                <a:endParaRPr lang="en-US" altLang="en-US" dirty="0"/>
              </a:p>
              <a:p>
                <a:pPr lvl="1"/>
                <a:r>
                  <a:rPr lang="en-US" altLang="en-US" dirty="0"/>
                  <a:t>Can find proof of </a:t>
                </a:r>
                <a:r>
                  <a:rPr lang="en-US" altLang="en-US" i="1" dirty="0"/>
                  <a:t>degree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d>
                          <m:dPr>
                            <m:ctrlPr>
                              <a:rPr lang="en-US" alt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en-US" dirty="0" smtClean="0"/>
                  <a:t>using </a:t>
                </a:r>
                <a:r>
                  <a:rPr lang="en-US" altLang="en-US" dirty="0" err="1"/>
                  <a:t>Groebner</a:t>
                </a:r>
                <a:r>
                  <a:rPr lang="en-US" altLang="en-US" dirty="0"/>
                  <a:t> basis-like algorithm (linear algebra</a:t>
                </a:r>
                <a:r>
                  <a:rPr lang="en-US" altLang="en-US" dirty="0" smtClean="0"/>
                  <a:t>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8915" name="Rectangle 205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8300" y="1341438"/>
                <a:ext cx="8470900" cy="4830762"/>
              </a:xfrm>
              <a:blipFill rotWithShape="0">
                <a:blip r:embed="rId2"/>
                <a:stretch>
                  <a:fillRect l="-935" t="-1009" b="-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p-simulates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37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772635" y="1671639"/>
            <a:ext cx="6453666" cy="830263"/>
            <a:chOff x="772635" y="1671639"/>
            <a:chExt cx="6453666" cy="83026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25801" y="1671639"/>
              <a:ext cx="4000500" cy="830263"/>
              <a:chOff x="1776" y="1053"/>
              <a:chExt cx="2520" cy="523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892" y="1053"/>
                <a:ext cx="22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bc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bc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en-US" sz="2400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)</a:t>
                </a:r>
                <a:endParaRPr lang="en-US" altLang="en-US" sz="2400" dirty="0">
                  <a:solidFill>
                    <a:srgbClr val="0033CC"/>
                  </a:solidFill>
                  <a:latin typeface="Calibri" panose="020F0502020204030204" pitchFamily="34" charset="0"/>
                </a:endParaRPr>
              </a:p>
              <a:p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bc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en-US" sz="2400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)</a:t>
                </a:r>
                <a:endParaRPr lang="en-US" altLang="en-US" sz="2400" dirty="0">
                  <a:solidFill>
                    <a:srgbClr val="0033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776" y="1315"/>
                <a:ext cx="2520" cy="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772635" y="1673732"/>
              <a:ext cx="195675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dirty="0">
                  <a:solidFill>
                    <a:srgbClr val="0033CC"/>
                  </a:solidFill>
                  <a:latin typeface="Calibri" panose="020F0502020204030204" pitchFamily="34" charset="0"/>
                </a:rPr>
                <a:t>Resolution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0854" y="3733800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  <a:latin typeface="+mn-lt"/>
              </a:rPr>
              <a:t>PCR</a:t>
            </a:r>
            <a:endParaRPr lang="en-US" dirty="0">
              <a:solidFill>
                <a:srgbClr val="6699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9839" y="3733800"/>
                <a:ext cx="484818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 smtClean="0">
                    <a:latin typeface="+mn-lt"/>
                  </a:rPr>
                  <a:t>Given</a:t>
                </a:r>
                <a:r>
                  <a:rPr lang="en-US" sz="2800" dirty="0" smtClean="0">
                    <a:solidFill>
                      <a:srgbClr val="6699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800" b="1" dirty="0" smtClean="0">
                    <a:solidFill>
                      <a:srgbClr val="66990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latin typeface="+mn-lt"/>
                  </a:rPr>
                  <a:t>and</a:t>
                </a:r>
                <a:r>
                  <a:rPr lang="en-US" sz="2800" dirty="0" smtClean="0">
                    <a:solidFill>
                      <a:srgbClr val="669900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  <a:latin typeface="+mn-lt"/>
                </a:endParaRPr>
              </a:p>
              <a:p>
                <a:pPr algn="l"/>
                <a:r>
                  <a:rPr lang="en-US" sz="2800" dirty="0" smtClean="0">
                    <a:latin typeface="+mn-lt"/>
                  </a:rPr>
                  <a:t>derive</a:t>
                </a:r>
                <a:r>
                  <a:rPr lang="en-US" sz="2800" dirty="0" smtClean="0">
                    <a:solidFill>
                      <a:srgbClr val="6699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+ (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b="1" dirty="0" smtClean="0">
                  <a:solidFill>
                    <a:schemeClr val="accent1"/>
                  </a:solidFill>
                  <a:latin typeface="Calibri" panose="020F0502020204030204"/>
                </a:endParaRPr>
              </a:p>
              <a:p>
                <a:pPr algn="l"/>
                <a:r>
                  <a:rPr lang="en-US" sz="2800" dirty="0">
                    <a:solidFill>
                      <a:srgbClr val="669900"/>
                    </a:solidFill>
                    <a:latin typeface="Calibri" panose="020F0502020204030204"/>
                  </a:rPr>
                  <a:t>	</a:t>
                </a:r>
                <a:r>
                  <a:rPr lang="en-US" sz="2800" dirty="0" smtClean="0">
                    <a:solidFill>
                      <a:srgbClr val="669900"/>
                    </a:solidFill>
                    <a:latin typeface="Calibri" panose="020F0502020204030204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’+</m:t>
                        </m:r>
                        <m:r>
                          <a:rPr lang="en-US" sz="2800" b="1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𝒅𝒓</m:t>
                    </m:r>
                  </m:oMath>
                </a14:m>
                <a:endParaRPr lang="en-US" sz="28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sz="2800" b="1" i="1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sz="2800" b="1" i="1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𝒅𝒓</m:t>
                      </m:r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 smtClean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39" y="3733800"/>
                <a:ext cx="4848187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2642" t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1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systems based on other representations of clauses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1447800"/>
                <a:ext cx="8407400" cy="4953000"/>
              </a:xfrm>
            </p:spPr>
            <p:txBody>
              <a:bodyPr/>
              <a:lstStyle/>
              <a:p>
                <a:r>
                  <a:rPr lang="en-US" dirty="0" smtClean="0"/>
                  <a:t>Algebraic: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Clause</a:t>
                </a:r>
                <a:r>
                  <a:rPr lang="en-US" altLang="en-US" dirty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becomes </a:t>
                </a:r>
                <a:r>
                  <a:rPr lang="en-US" altLang="en-US" dirty="0"/>
                  <a:t>equation </a:t>
                </a:r>
                <a:endParaRPr lang="en-US" altLang="en-US" dirty="0" smtClean="0"/>
              </a:p>
              <a:p>
                <a:pPr lvl="2">
                  <a:buClr>
                    <a:srgbClr val="FFCC00"/>
                  </a:buClr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plus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or …</a:t>
                </a:r>
                <a:endParaRPr lang="en-US" altLang="en-US" sz="2400" b="1" i="1" dirty="0" smtClean="0">
                  <a:solidFill>
                    <a:srgbClr val="FF6600"/>
                  </a:solidFill>
                  <a:latin typeface="Cambria Math" panose="02040503050406030204" pitchFamily="18" charset="0"/>
                </a:endParaRPr>
              </a:p>
              <a:p>
                <a:pPr lvl="2">
                  <a:buClr>
                    <a:srgbClr val="FFCC00"/>
                  </a:buClr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 plus equations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’−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etc.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dirty="0" smtClean="0"/>
                  <a:t>Derive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b="1" dirty="0" smtClean="0">
                  <a:solidFill>
                    <a:srgbClr val="FF6600"/>
                  </a:solidFill>
                </a:endParaRPr>
              </a:p>
              <a:p>
                <a:pPr lvl="6">
                  <a:buClr>
                    <a:srgbClr val="FFCC00"/>
                  </a:buClr>
                </a:pPr>
                <a:endParaRPr lang="en-US" dirty="0"/>
              </a:p>
              <a:p>
                <a:r>
                  <a:rPr lang="en-US" dirty="0" smtClean="0"/>
                  <a:t>0-1-inequalities: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Clause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8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becomes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inequality </a:t>
                </a:r>
                <a:endParaRPr lang="en-US" altLang="en-US" dirty="0">
                  <a:solidFill>
                    <a:srgbClr val="000000"/>
                  </a:solidFill>
                </a:endParaRPr>
              </a:p>
              <a:p>
                <a:pPr lvl="2">
                  <a:buClr>
                    <a:srgbClr val="FFCC00"/>
                  </a:buClr>
                </a:pPr>
                <a:r>
                  <a:rPr lang="en-US" altLang="en-US" sz="2400" b="1" dirty="0" smtClean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 plus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b="1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2400" dirty="0" smtClean="0"/>
                  <a:t>etc.</a:t>
                </a:r>
                <a:r>
                  <a:rPr lang="en-US" altLang="en-US" sz="2400" b="1" dirty="0" smtClean="0">
                    <a:solidFill>
                      <a:srgbClr val="FF6600"/>
                    </a:solidFill>
                  </a:rPr>
                  <a:t> </a:t>
                </a:r>
              </a:p>
              <a:p>
                <a:pPr lvl="2">
                  <a:buClr>
                    <a:srgbClr val="FFCC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447800"/>
                <a:ext cx="8407400" cy="4953000"/>
              </a:xfrm>
              <a:blipFill rotWithShape="0">
                <a:blip r:embed="rId2"/>
                <a:stretch>
                  <a:fillRect l="-1305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31800" y="3886200"/>
            <a:ext cx="8026400" cy="21336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44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183B-D484-4FD8-94B5-ACDA28B3212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Cutting Planes </a:t>
            </a:r>
            <a:r>
              <a:rPr lang="en-US" altLang="en-US" sz="2800" dirty="0">
                <a:solidFill>
                  <a:srgbClr val="0070C0"/>
                </a:solidFill>
              </a:rPr>
              <a:t>[</a:t>
            </a:r>
            <a:r>
              <a:rPr lang="en-US" altLang="en-US" sz="2800" dirty="0" err="1">
                <a:solidFill>
                  <a:srgbClr val="0070C0"/>
                </a:solidFill>
              </a:rPr>
              <a:t>Gomory</a:t>
            </a:r>
            <a:r>
              <a:rPr lang="en-US" altLang="en-US" sz="2800" dirty="0">
                <a:solidFill>
                  <a:srgbClr val="0070C0"/>
                </a:solidFill>
              </a:rPr>
              <a:t> 59, </a:t>
            </a:r>
            <a:r>
              <a:rPr lang="en-US" altLang="en-US" sz="2800" dirty="0" err="1">
                <a:solidFill>
                  <a:srgbClr val="0070C0"/>
                </a:solidFill>
              </a:rPr>
              <a:t>Chvatal</a:t>
            </a:r>
            <a:r>
              <a:rPr lang="en-US" altLang="en-US" sz="2800" dirty="0">
                <a:solidFill>
                  <a:srgbClr val="0070C0"/>
                </a:solidFill>
              </a:rPr>
              <a:t> 73]</a:t>
            </a:r>
            <a:r>
              <a:rPr lang="en-US" altLang="en-US" sz="3200" dirty="0">
                <a:solidFill>
                  <a:srgbClr val="0070C0"/>
                </a:solidFill>
              </a:rPr>
              <a:t>: </a:t>
            </a:r>
            <a:endParaRPr lang="en-US" altLang="en-US" sz="2800" dirty="0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76820"/>
            <a:ext cx="8407400" cy="4953000"/>
          </a:xfrm>
        </p:spPr>
        <p:txBody>
          <a:bodyPr/>
          <a:lstStyle/>
          <a:p>
            <a:r>
              <a:rPr lang="en-US" altLang="en-US" dirty="0">
                <a:solidFill>
                  <a:srgbClr val="669900"/>
                </a:solidFill>
              </a:rPr>
              <a:t>addition: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pPr lvl="3"/>
            <a:endParaRPr lang="en-US" altLang="en-US" dirty="0"/>
          </a:p>
          <a:p>
            <a:r>
              <a:rPr lang="en-US" altLang="en-US" dirty="0">
                <a:solidFill>
                  <a:srgbClr val="669900"/>
                </a:solidFill>
              </a:rPr>
              <a:t>multiplication by positive integer: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669900"/>
                </a:solidFill>
              </a:rPr>
              <a:t>Division </a:t>
            </a:r>
            <a:r>
              <a:rPr lang="en-US" altLang="en-US" dirty="0">
                <a:solidFill>
                  <a:srgbClr val="669900"/>
                </a:solidFill>
              </a:rPr>
              <a:t>by positive integer:                                                           		</a:t>
            </a:r>
            <a:endParaRPr lang="en-US" altLang="en-US" dirty="0"/>
          </a:p>
          <a:p>
            <a:endParaRPr lang="en-US" altLang="en-US" b="1" dirty="0">
              <a:solidFill>
                <a:srgbClr val="0000FF"/>
              </a:solidFill>
            </a:endParaRPr>
          </a:p>
        </p:txBody>
      </p:sp>
      <p:grpSp>
        <p:nvGrpSpPr>
          <p:cNvPr id="83980" name="Group 1036"/>
          <p:cNvGrpSpPr>
            <a:grpSpLocks/>
          </p:cNvGrpSpPr>
          <p:nvPr/>
        </p:nvGrpSpPr>
        <p:grpSpPr bwMode="auto">
          <a:xfrm>
            <a:off x="2693988" y="1438277"/>
            <a:ext cx="4306888" cy="1508126"/>
            <a:chOff x="1968" y="302"/>
            <a:chExt cx="2713" cy="950"/>
          </a:xfrm>
        </p:grpSpPr>
        <p:sp>
          <p:nvSpPr>
            <p:cNvPr id="83972" name="Line 1028"/>
            <p:cNvSpPr>
              <a:spLocks noChangeShapeType="1"/>
            </p:cNvSpPr>
            <p:nvPr/>
          </p:nvSpPr>
          <p:spPr bwMode="auto">
            <a:xfrm>
              <a:off x="1968" y="912"/>
              <a:ext cx="265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1031"/>
            <p:cNvSpPr txBox="1">
              <a:spLocks noChangeArrowheads="1"/>
            </p:cNvSpPr>
            <p:nvPr/>
          </p:nvSpPr>
          <p:spPr bwMode="auto">
            <a:xfrm>
              <a:off x="2069" y="302"/>
              <a:ext cx="2612" cy="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 ...  + 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 smtClean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A</a:t>
              </a:r>
              <a:endParaRPr lang="en-US" altLang="en-US" sz="2400" dirty="0">
                <a:latin typeface="Calibri" panose="020F0502020204030204" pitchFamily="34" charset="0"/>
              </a:endParaRPr>
            </a:p>
            <a:p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 ...  + 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 smtClean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B</a:t>
              </a:r>
              <a:endParaRPr lang="en-US" altLang="en-US" sz="8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endParaRPr lang="en-US" altLang="en-US" sz="800" dirty="0">
                <a:latin typeface="Calibri" panose="020F0502020204030204" pitchFamily="34" charset="0"/>
              </a:endParaRPr>
            </a:p>
            <a:p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(a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+b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)x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+...+(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+b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 smtClean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A+B</a:t>
              </a:r>
              <a:r>
                <a:rPr lang="en-US" altLang="en-US" sz="2400" dirty="0" smtClean="0">
                  <a:latin typeface="Calibri" panose="020F0502020204030204" pitchFamily="34" charset="0"/>
                </a:rPr>
                <a:t>    </a:t>
              </a:r>
              <a:endParaRPr lang="en-US" altLang="en-US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3981" name="Group 1037"/>
          <p:cNvGrpSpPr>
            <a:grpSpLocks/>
          </p:cNvGrpSpPr>
          <p:nvPr/>
        </p:nvGrpSpPr>
        <p:grpSpPr bwMode="auto">
          <a:xfrm>
            <a:off x="3433763" y="3317876"/>
            <a:ext cx="3473450" cy="1077912"/>
            <a:chOff x="2309" y="2118"/>
            <a:chExt cx="2188" cy="679"/>
          </a:xfrm>
        </p:grpSpPr>
        <p:sp>
          <p:nvSpPr>
            <p:cNvPr id="83978" name="Line 1034"/>
            <p:cNvSpPr>
              <a:spLocks noChangeShapeType="1"/>
            </p:cNvSpPr>
            <p:nvPr/>
          </p:nvSpPr>
          <p:spPr bwMode="auto">
            <a:xfrm>
              <a:off x="2309" y="2480"/>
              <a:ext cx="21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Text Box 1035"/>
            <p:cNvSpPr txBox="1">
              <a:spLocks noChangeArrowheads="1"/>
            </p:cNvSpPr>
            <p:nvPr/>
          </p:nvSpPr>
          <p:spPr bwMode="auto">
            <a:xfrm>
              <a:off x="2460" y="2118"/>
              <a:ext cx="183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+ ...  + 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A</a:t>
              </a:r>
              <a:endParaRPr lang="en-US" altLang="en-US" sz="8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endParaRPr lang="en-US" altLang="en-US" sz="800" dirty="0">
                <a:latin typeface="Calibri" panose="020F0502020204030204" pitchFamily="34" charset="0"/>
              </a:endParaRPr>
            </a:p>
            <a:p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ca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+ ... + 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ca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cA</a:t>
              </a:r>
              <a:endPara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3985" name="Group 1041"/>
          <p:cNvGrpSpPr>
            <a:grpSpLocks/>
          </p:cNvGrpSpPr>
          <p:nvPr/>
        </p:nvGrpSpPr>
        <p:grpSpPr bwMode="auto">
          <a:xfrm>
            <a:off x="3544888" y="4811711"/>
            <a:ext cx="3473450" cy="1292224"/>
            <a:chOff x="2202" y="2742"/>
            <a:chExt cx="2188" cy="814"/>
          </a:xfrm>
        </p:grpSpPr>
        <p:sp>
          <p:nvSpPr>
            <p:cNvPr id="83983" name="Line 1039"/>
            <p:cNvSpPr>
              <a:spLocks noChangeShapeType="1"/>
            </p:cNvSpPr>
            <p:nvPr/>
          </p:nvSpPr>
          <p:spPr bwMode="auto">
            <a:xfrm>
              <a:off x="2202" y="3168"/>
              <a:ext cx="21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040"/>
            <p:cNvSpPr txBox="1">
              <a:spLocks noChangeArrowheads="1"/>
            </p:cNvSpPr>
            <p:nvPr/>
          </p:nvSpPr>
          <p:spPr bwMode="auto">
            <a:xfrm>
              <a:off x="2278" y="2742"/>
              <a:ext cx="2075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 sz="800" dirty="0">
                <a:latin typeface="Calibri" panose="020F0502020204030204" pitchFamily="34" charset="0"/>
              </a:endParaRPr>
            </a:p>
            <a:p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ca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+ ... + 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ca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B</a:t>
              </a:r>
            </a:p>
            <a:p>
              <a:endParaRPr lang="en-US" altLang="en-US" sz="14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  a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+ ... + 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2400" b="1" baseline="-25000" dirty="0" err="1">
                  <a:solidFill>
                    <a:schemeClr val="accent1"/>
                  </a:solidFill>
                  <a:latin typeface="Calibri" panose="020F0502020204030204" pitchFamily="34" charset="0"/>
                </a:rPr>
                <a:t>n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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B/c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</a:t>
              </a:r>
              <a:endPara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3537-671F-479B-9166-9EA1B4F55B7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Complexity of </a:t>
            </a:r>
            <a:r>
              <a:rPr lang="en-US" altLang="en-US" dirty="0" smtClean="0"/>
              <a:t>a proof system</a:t>
            </a:r>
            <a:endParaRPr lang="en-US" altLang="en-US" b="1" i="1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/>
              <a:t>Defn</a:t>
            </a:r>
            <a:r>
              <a:rPr lang="en-US" altLang="en-US" dirty="0"/>
              <a:t>:</a:t>
            </a:r>
            <a:r>
              <a:rPr lang="en-US" altLang="en-US" dirty="0">
                <a:solidFill>
                  <a:srgbClr val="669900"/>
                </a:solidFill>
              </a:rPr>
              <a:t>  </a:t>
            </a:r>
            <a:r>
              <a:rPr lang="en-US" altLang="en-US" dirty="0"/>
              <a:t>A proof </a:t>
            </a:r>
            <a:r>
              <a:rPr lang="en-US" altLang="en-US" dirty="0" smtClean="0"/>
              <a:t>system </a:t>
            </a:r>
            <a:r>
              <a:rPr lang="en-US" altLang="en-US" dirty="0"/>
              <a:t>for </a:t>
            </a:r>
            <a:r>
              <a:rPr lang="en-US" altLang="en-US" b="1" dirty="0"/>
              <a:t>L</a:t>
            </a:r>
            <a:r>
              <a:rPr lang="en-US" altLang="en-US" dirty="0"/>
              <a:t> </a:t>
            </a:r>
            <a:r>
              <a:rPr lang="en-US" altLang="en-US" dirty="0" smtClean="0"/>
              <a:t>is</a:t>
            </a:r>
            <a:r>
              <a:rPr lang="en-US" altLang="en-US" sz="2400" dirty="0" smtClean="0"/>
              <a:t> </a:t>
            </a:r>
            <a:r>
              <a:rPr lang="en-US" altLang="en-US" dirty="0"/>
              <a:t>a </a:t>
            </a:r>
            <a:r>
              <a:rPr lang="en-US" altLang="en-US" dirty="0" err="1"/>
              <a:t>polytime</a:t>
            </a:r>
            <a:r>
              <a:rPr lang="en-US" altLang="en-US" dirty="0"/>
              <a:t> </a:t>
            </a:r>
            <a:r>
              <a:rPr lang="en-US" altLang="en-US" dirty="0" smtClean="0"/>
              <a:t>(verifier) </a:t>
            </a:r>
            <a:r>
              <a:rPr lang="en-US" altLang="en-US" b="1" dirty="0"/>
              <a:t>V</a:t>
            </a:r>
            <a:r>
              <a:rPr lang="en-US" altLang="en-US" dirty="0"/>
              <a:t> </a:t>
            </a:r>
            <a:r>
              <a:rPr lang="en-US" altLang="en-US" dirty="0" err="1"/>
              <a:t>s.t.</a:t>
            </a:r>
            <a:endParaRPr lang="en-US" altLang="en-US" dirty="0"/>
          </a:p>
          <a:p>
            <a:pPr lvl="4"/>
            <a:r>
              <a:rPr lang="en-US" altLang="en-US" sz="2800" b="1" dirty="0"/>
              <a:t>x </a:t>
            </a:r>
            <a:r>
              <a:rPr lang="en-US" altLang="en-US" sz="2800" dirty="0">
                <a:ea typeface="Cambria Math" panose="02040503050406030204" pitchFamily="18" charset="0"/>
              </a:rPr>
              <a:t>∊</a:t>
            </a:r>
            <a:r>
              <a:rPr lang="en-US" altLang="en-US" sz="2800" b="1" dirty="0"/>
              <a:t> L 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r>
              <a:rPr lang="en-US" altLang="en-US" sz="2800" dirty="0"/>
              <a:t>   </a:t>
            </a:r>
            <a:r>
              <a:rPr lang="en-US" altLang="en-US" sz="2800" b="1" dirty="0">
                <a:ea typeface="Cambria Math" panose="02040503050406030204" pitchFamily="18" charset="0"/>
                <a:sym typeface="Symbol" panose="05050102010706020507" pitchFamily="18" charset="2"/>
              </a:rPr>
              <a:t>y</a:t>
            </a:r>
            <a:r>
              <a:rPr lang="en-US" altLang="en-US" sz="2800" dirty="0">
                <a:ea typeface="Cambria Math" panose="02040503050406030204" pitchFamily="18" charset="0"/>
                <a:sym typeface="Symbol" panose="05050102010706020507" pitchFamily="18" charset="2"/>
              </a:rPr>
              <a:t> . </a:t>
            </a:r>
            <a:r>
              <a:rPr lang="en-US" altLang="en-US" sz="2800" b="1" dirty="0" smtClean="0"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sz="2800" dirty="0" smtClean="0"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b="1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en-US" altLang="en-US" sz="2800" dirty="0" smtClean="0"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</a:p>
          <a:p>
            <a:pPr lvl="4"/>
            <a:endParaRPr lang="en-US" altLang="en-US" sz="28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Defn</a:t>
            </a:r>
            <a:r>
              <a:rPr lang="en-US" altLang="en-US" b="1" dirty="0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: 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The </a:t>
            </a:r>
            <a:r>
              <a:rPr lang="en-US" altLang="en-US" i="1" dirty="0" smtClean="0">
                <a:ea typeface="Cambria Math" panose="02040503050406030204" pitchFamily="18" charset="0"/>
                <a:sym typeface="Symbol" panose="05050102010706020507" pitchFamily="18" charset="2"/>
              </a:rPr>
              <a:t>complexity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of proof system </a:t>
            </a:r>
            <a:r>
              <a:rPr lang="en-US" altLang="en-US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is smallest </a:t>
            </a:r>
            <a:r>
              <a:rPr lang="en-US" altLang="en-US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fnctn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      	</a:t>
            </a:r>
            <a:r>
              <a:rPr lang="en-US" altLang="en-US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S:</a:t>
            </a:r>
            <a:r>
              <a:rPr lang="en-US" altLang="en-US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ℕ </a:t>
            </a:r>
            <a:r>
              <a:rPr lang="en-US" altLang="en-US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→ℕ</a:t>
            </a:r>
            <a:r>
              <a:rPr lang="en-US" altLang="en-US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s.t.</a:t>
            </a:r>
            <a:r>
              <a:rPr lang="en-US" altLang="en-US" dirty="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x 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sz="2800" b="1" dirty="0">
                <a:solidFill>
                  <a:schemeClr val="accent1"/>
                </a:solidFill>
              </a:rPr>
              <a:t> L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r>
              <a:rPr lang="en-US" altLang="en-US" sz="2800" dirty="0" smtClean="0"/>
              <a:t>   </a:t>
            </a:r>
            <a:r>
              <a:rPr lang="en-US" altLang="en-US" sz="2800" b="1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y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. |</a:t>
            </a:r>
            <a:r>
              <a:rPr lang="en-US" altLang="en-US" sz="2800" b="1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|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≤ 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S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(|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|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.</a:t>
            </a:r>
            <a:r>
              <a:rPr lang="en-US" altLang="en-US" sz="2800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800" b="1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b="1" dirty="0" err="1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err="1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 err="1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en-US" altLang="en-US" dirty="0">
              <a:solidFill>
                <a:schemeClr val="accent1"/>
              </a:solidFill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b="1" dirty="0" err="1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Defn</a:t>
            </a:r>
            <a:r>
              <a:rPr lang="en-US" altLang="en-US" b="1" dirty="0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: </a:t>
            </a:r>
            <a:r>
              <a:rPr lang="en-US" altLang="en-US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b="1" dirty="0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is </a:t>
            </a:r>
            <a:r>
              <a:rPr lang="en-US" altLang="en-US" i="1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polynomially</a:t>
            </a:r>
            <a:r>
              <a:rPr lang="en-US" altLang="en-US" i="1" dirty="0" smtClean="0">
                <a:ea typeface="Cambria Math" panose="02040503050406030204" pitchFamily="18" charset="0"/>
                <a:sym typeface="Symbol" panose="05050102010706020507" pitchFamily="18" charset="2"/>
              </a:rPr>
              <a:t> bounded </a:t>
            </a:r>
            <a:r>
              <a:rPr lang="en-US" altLang="en-US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iff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S</a:t>
            </a:r>
            <a:r>
              <a:rPr lang="en-US" altLang="en-US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r>
              <a:rPr lang="en-US" altLang="en-US" dirty="0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is</a:t>
            </a:r>
            <a:r>
              <a:rPr lang="en-US" altLang="en-US" dirty="0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n</a:t>
            </a:r>
            <a:r>
              <a:rPr lang="en-US" altLang="en-US" b="1" baseline="30000" dirty="0" err="1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O</a:t>
            </a:r>
            <a:r>
              <a:rPr lang="en-US" altLang="en-US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b="1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1</a:t>
            </a:r>
            <a:r>
              <a:rPr lang="en-US" altLang="en-US" baseline="300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endParaRPr lang="en-US" altLang="en-US" dirty="0" smtClean="0">
              <a:solidFill>
                <a:schemeClr val="accent1"/>
              </a:solidFill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baseline="30000" dirty="0">
              <a:solidFill>
                <a:schemeClr val="accent1"/>
              </a:solidFill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Cor</a:t>
            </a:r>
            <a:r>
              <a:rPr lang="en-US" altLang="en-US" b="1" dirty="0" smtClean="0">
                <a:solidFill>
                  <a:srgbClr val="6699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: </a:t>
            </a:r>
            <a:r>
              <a:rPr lang="en-US" altLang="en-US" b="1" dirty="0">
                <a:solidFill>
                  <a:schemeClr val="accent1"/>
                </a:solidFill>
              </a:rPr>
              <a:t>L</a:t>
            </a:r>
            <a:r>
              <a:rPr lang="en-US" altLang="en-US" dirty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b="1" dirty="0">
                <a:solidFill>
                  <a:schemeClr val="accent1"/>
                </a:solidFill>
              </a:rPr>
              <a:t>NP</a:t>
            </a:r>
            <a:r>
              <a:rPr lang="en-US" altLang="en-US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iff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L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has a </a:t>
            </a:r>
            <a:r>
              <a:rPr lang="en-US" altLang="en-US" dirty="0" err="1" smtClean="0">
                <a:ea typeface="Cambria Math" panose="02040503050406030204" pitchFamily="18" charset="0"/>
                <a:sym typeface="Symbol" panose="05050102010706020507" pitchFamily="18" charset="2"/>
              </a:rPr>
              <a:t>polynomially</a:t>
            </a:r>
            <a:r>
              <a:rPr lang="en-US" alt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 bounded proof system</a:t>
            </a:r>
            <a:endParaRPr lang="en-US" altLang="en-US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endParaRPr lang="en-US" altLang="en-US" sz="2800" dirty="0">
              <a:ea typeface="Cambria Math" panose="020405030504060302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259290" y="1783817"/>
            <a:ext cx="304800" cy="4355936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4544425" y="1875255"/>
            <a:ext cx="2737" cy="4240032"/>
          </a:xfrm>
          <a:prstGeom prst="line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>
            <a:spLocks noChangeAspect="1"/>
          </p:cNvSpPr>
          <p:nvPr/>
        </p:nvSpPr>
        <p:spPr bwMode="auto">
          <a:xfrm rot="2678848">
            <a:off x="959323" y="2490716"/>
            <a:ext cx="2971898" cy="2971898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 rot="5400000">
            <a:off x="2388607" y="2394187"/>
            <a:ext cx="3722258" cy="37199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7" idx="1"/>
            <a:endCxn id="68" idx="5"/>
          </p:cNvCxnSpPr>
          <p:nvPr/>
        </p:nvCxnSpPr>
        <p:spPr bwMode="auto">
          <a:xfrm>
            <a:off x="2380753" y="1797208"/>
            <a:ext cx="3722258" cy="37199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planes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40</a:t>
            </a:fld>
            <a:endParaRPr lang="en-US" alt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757762" y="1783817"/>
            <a:ext cx="4358640" cy="4355936"/>
            <a:chOff x="1757762" y="1783817"/>
            <a:chExt cx="4358640" cy="4355936"/>
          </a:xfrm>
        </p:grpSpPr>
        <p:grpSp>
          <p:nvGrpSpPr>
            <p:cNvPr id="14" name="Group 13"/>
            <p:cNvGrpSpPr/>
            <p:nvPr/>
          </p:nvGrpSpPr>
          <p:grpSpPr>
            <a:xfrm>
              <a:off x="1757762" y="1783817"/>
              <a:ext cx="4358640" cy="91440"/>
              <a:chOff x="1295400" y="2394155"/>
              <a:chExt cx="4358640" cy="9144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57762" y="2393031"/>
              <a:ext cx="4358640" cy="91440"/>
              <a:chOff x="1295400" y="2394155"/>
              <a:chExt cx="4358640" cy="91440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757762" y="3002245"/>
              <a:ext cx="4358640" cy="91440"/>
              <a:chOff x="1295400" y="2394155"/>
              <a:chExt cx="4358640" cy="9144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757762" y="3611459"/>
              <a:ext cx="4358640" cy="91440"/>
              <a:chOff x="1295400" y="2394155"/>
              <a:chExt cx="4358640" cy="91440"/>
            </a:xfrm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757762" y="4220673"/>
              <a:ext cx="4358640" cy="91440"/>
              <a:chOff x="1295400" y="2394155"/>
              <a:chExt cx="4358640" cy="91440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57762" y="4829887"/>
              <a:ext cx="4358640" cy="91440"/>
              <a:chOff x="1295400" y="2394155"/>
              <a:chExt cx="4358640" cy="91440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57762" y="5439101"/>
              <a:ext cx="4358640" cy="91440"/>
              <a:chOff x="1295400" y="2394155"/>
              <a:chExt cx="4358640" cy="91440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757762" y="6048313"/>
              <a:ext cx="4358640" cy="91440"/>
              <a:chOff x="1295400" y="2394155"/>
              <a:chExt cx="4358640" cy="91440"/>
            </a:xfrm>
          </p:grpSpPr>
          <p:sp>
            <p:nvSpPr>
              <p:cNvPr id="88" name="Oval 87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0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>
            <a:spLocks noChangeAspect="1"/>
          </p:cNvSpPr>
          <p:nvPr/>
        </p:nvSpPr>
        <p:spPr bwMode="auto">
          <a:xfrm rot="2678848">
            <a:off x="959323" y="2490716"/>
            <a:ext cx="2971898" cy="2971898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260647" y="3352800"/>
            <a:ext cx="1219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 rot="5400000">
            <a:off x="2388607" y="2394187"/>
            <a:ext cx="3722258" cy="37199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7" idx="1"/>
            <a:endCxn id="68" idx="5"/>
          </p:cNvCxnSpPr>
          <p:nvPr/>
        </p:nvCxnSpPr>
        <p:spPr bwMode="auto">
          <a:xfrm>
            <a:off x="2380753" y="1797208"/>
            <a:ext cx="3722258" cy="37199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41</a:t>
            </a:fld>
            <a:endParaRPr lang="en-US" altLang="en-US"/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4239625" y="1878816"/>
            <a:ext cx="2737" cy="4240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5" name="Group 104"/>
          <p:cNvGrpSpPr/>
          <p:nvPr/>
        </p:nvGrpSpPr>
        <p:grpSpPr>
          <a:xfrm>
            <a:off x="1757762" y="1783817"/>
            <a:ext cx="4358640" cy="4355936"/>
            <a:chOff x="1757762" y="1783817"/>
            <a:chExt cx="4358640" cy="4355936"/>
          </a:xfrm>
        </p:grpSpPr>
        <p:grpSp>
          <p:nvGrpSpPr>
            <p:cNvPr id="14" name="Group 13"/>
            <p:cNvGrpSpPr/>
            <p:nvPr/>
          </p:nvGrpSpPr>
          <p:grpSpPr>
            <a:xfrm>
              <a:off x="1757762" y="1783817"/>
              <a:ext cx="4358640" cy="91440"/>
              <a:chOff x="1295400" y="2394155"/>
              <a:chExt cx="4358640" cy="9144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57762" y="2393031"/>
              <a:ext cx="4358640" cy="91440"/>
              <a:chOff x="1295400" y="2394155"/>
              <a:chExt cx="4358640" cy="91440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757762" y="3002245"/>
              <a:ext cx="4358640" cy="91440"/>
              <a:chOff x="1295400" y="2394155"/>
              <a:chExt cx="4358640" cy="9144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757762" y="3611459"/>
              <a:ext cx="4358640" cy="91440"/>
              <a:chOff x="1295400" y="2394155"/>
              <a:chExt cx="4358640" cy="91440"/>
            </a:xfrm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757762" y="4220673"/>
              <a:ext cx="4358640" cy="91440"/>
              <a:chOff x="1295400" y="2394155"/>
              <a:chExt cx="4358640" cy="91440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57762" y="4829887"/>
              <a:ext cx="4358640" cy="91440"/>
              <a:chOff x="1295400" y="2394155"/>
              <a:chExt cx="4358640" cy="91440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57762" y="5439101"/>
              <a:ext cx="4358640" cy="91440"/>
              <a:chOff x="1295400" y="2394155"/>
              <a:chExt cx="4358640" cy="91440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757762" y="6048313"/>
              <a:ext cx="4358640" cy="91440"/>
              <a:chOff x="1295400" y="2394155"/>
              <a:chExt cx="4358640" cy="91440"/>
            </a:xfrm>
          </p:grpSpPr>
          <p:sp>
            <p:nvSpPr>
              <p:cNvPr id="88" name="Oval 87"/>
              <p:cNvSpPr>
                <a:spLocks noChangeAspect="1"/>
              </p:cNvSpPr>
              <p:nvPr/>
            </p:nvSpPr>
            <p:spPr bwMode="auto">
              <a:xfrm>
                <a:off x="1295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 bwMode="auto">
              <a:xfrm>
                <a:off x="1905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 bwMode="auto">
              <a:xfrm>
                <a:off x="2514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 bwMode="auto">
              <a:xfrm>
                <a:off x="31242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 bwMode="auto">
              <a:xfrm>
                <a:off x="37338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 bwMode="auto">
              <a:xfrm>
                <a:off x="43434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 bwMode="auto">
              <a:xfrm>
                <a:off x="49530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 bwMode="auto">
              <a:xfrm>
                <a:off x="5562600" y="23941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70" name="Title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planes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B87-FF35-4B21-BA1D-357ABEA123F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Cutting </a:t>
            </a:r>
            <a:r>
              <a:rPr lang="en-US" altLang="en-US" sz="3600" dirty="0" smtClean="0"/>
              <a:t>Planes </a:t>
            </a:r>
            <a:r>
              <a:rPr lang="en-US" altLang="en-US" sz="3600" dirty="0"/>
              <a:t>p-simulates </a:t>
            </a:r>
            <a:r>
              <a:rPr lang="en-US" altLang="en-US" sz="3600" dirty="0" smtClean="0"/>
              <a:t>resolution</a:t>
            </a:r>
            <a:endParaRPr lang="en-US" altLang="en-US" sz="3600" dirty="0"/>
          </a:p>
        </p:txBody>
      </p:sp>
      <p:grpSp>
        <p:nvGrpSpPr>
          <p:cNvPr id="125964" name="Group 12"/>
          <p:cNvGrpSpPr>
            <a:grpSpLocks/>
          </p:cNvGrpSpPr>
          <p:nvPr/>
        </p:nvGrpSpPr>
        <p:grpSpPr bwMode="auto">
          <a:xfrm>
            <a:off x="2514601" y="2914650"/>
            <a:ext cx="4629150" cy="2924175"/>
            <a:chOff x="1584" y="1836"/>
            <a:chExt cx="2916" cy="1842"/>
          </a:xfrm>
        </p:grpSpPr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2221" y="1836"/>
              <a:ext cx="2279" cy="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 b="1" baseline="-25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+ b + c + 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1-d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1</a:t>
              </a:r>
              <a:endParaRPr lang="en-US" altLang="en-US" sz="2400" dirty="0">
                <a:latin typeface="Calibri" panose="020F0502020204030204" pitchFamily="34" charset="0"/>
              </a:endParaRPr>
            </a:p>
            <a:p>
              <a:pPr algn="r"/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1-a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+ b + c + 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1-r</a:t>
              </a:r>
              <a:r>
                <a:rPr lang="en-US" altLang="en-US" sz="24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1</a:t>
              </a:r>
            </a:p>
            <a:p>
              <a:pPr algn="r"/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1-d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  <a:p>
              <a:pPr algn="r"/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1-r</a:t>
              </a:r>
              <a:r>
                <a:rPr lang="en-US" altLang="en-US" sz="24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)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  <a:endPara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pPr algn="r"/>
              <a:endParaRPr lang="en-US" altLang="en-US" sz="800" dirty="0">
                <a:latin typeface="Calibri" panose="020F0502020204030204" pitchFamily="34" charset="0"/>
              </a:endParaRPr>
            </a:p>
            <a:p>
              <a:pPr algn="r"/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2b + 2c + 2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1-d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+ 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2</a:t>
              </a:r>
              <a:r>
                <a:rPr lang="en-US" altLang="en-US" sz="24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1-r</a:t>
              </a:r>
              <a:r>
                <a:rPr lang="en-US" altLang="en-US" sz="24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1</a:t>
              </a:r>
              <a:endPara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pPr algn="r"/>
              <a:endParaRPr lang="en-US" altLang="en-US" sz="800" dirty="0">
                <a:latin typeface="Calibri" panose="020F0502020204030204" pitchFamily="34" charset="0"/>
              </a:endParaRPr>
            </a:p>
            <a:p>
              <a:pPr algn="r"/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b +  c +   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1-d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) 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+  </a:t>
              </a:r>
              <a:r>
                <a:rPr lang="en-US" altLang="en-US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1-r</a:t>
              </a:r>
              <a:r>
                <a:rPr lang="en-US" altLang="en-US" sz="24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</a:t>
              </a:r>
              <a:r>
                <a: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 1</a:t>
              </a: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91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Line 11"/>
            <p:cNvSpPr>
              <a:spLocks noChangeShapeType="1"/>
            </p:cNvSpPr>
            <p:nvPr/>
          </p:nvSpPr>
          <p:spPr bwMode="auto">
            <a:xfrm flipV="1">
              <a:off x="1584" y="3360"/>
              <a:ext cx="291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2635" y="1671639"/>
            <a:ext cx="6453666" cy="830263"/>
            <a:chOff x="772635" y="1671639"/>
            <a:chExt cx="6453666" cy="830263"/>
          </a:xfrm>
        </p:grpSpPr>
        <p:grpSp>
          <p:nvGrpSpPr>
            <p:cNvPr id="125958" name="Group 6"/>
            <p:cNvGrpSpPr>
              <a:grpSpLocks/>
            </p:cNvGrpSpPr>
            <p:nvPr/>
          </p:nvGrpSpPr>
          <p:grpSpPr bwMode="auto">
            <a:xfrm>
              <a:off x="3225801" y="1671639"/>
              <a:ext cx="4000500" cy="830263"/>
              <a:chOff x="1776" y="1053"/>
              <a:chExt cx="2520" cy="523"/>
            </a:xfrm>
          </p:grpSpPr>
          <p:sp>
            <p:nvSpPr>
              <p:cNvPr id="125959" name="Rectangle 7"/>
              <p:cNvSpPr>
                <a:spLocks noChangeArrowheads="1"/>
              </p:cNvSpPr>
              <p:nvPr/>
            </p:nvSpPr>
            <p:spPr bwMode="auto">
              <a:xfrm>
                <a:off x="1892" y="1053"/>
                <a:ext cx="22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bc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bc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en-US" sz="2400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)</a:t>
                </a:r>
                <a:endParaRPr lang="en-US" altLang="en-US" sz="2400" dirty="0">
                  <a:solidFill>
                    <a:srgbClr val="0033CC"/>
                  </a:solidFill>
                  <a:latin typeface="Calibri" panose="020F0502020204030204" pitchFamily="34" charset="0"/>
                </a:endParaRPr>
              </a:p>
              <a:p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bc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en-US" sz="2400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)</a:t>
                </a:r>
                <a:endParaRPr lang="en-US" altLang="en-US" sz="2400" dirty="0">
                  <a:solidFill>
                    <a:srgbClr val="0033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960" name="Line 8"/>
              <p:cNvSpPr>
                <a:spLocks noChangeShapeType="1"/>
              </p:cNvSpPr>
              <p:nvPr/>
            </p:nvSpPr>
            <p:spPr bwMode="auto">
              <a:xfrm>
                <a:off x="1776" y="1315"/>
                <a:ext cx="2520" cy="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65" name="Text Box 13"/>
            <p:cNvSpPr txBox="1">
              <a:spLocks noChangeArrowheads="1"/>
            </p:cNvSpPr>
            <p:nvPr/>
          </p:nvSpPr>
          <p:spPr bwMode="auto">
            <a:xfrm>
              <a:off x="772635" y="1673732"/>
              <a:ext cx="195675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dirty="0">
                  <a:solidFill>
                    <a:srgbClr val="0033CC"/>
                  </a:solidFill>
                  <a:latin typeface="Calibri" panose="020F0502020204030204" pitchFamily="34" charset="0"/>
                </a:rPr>
                <a:t>Resolution</a:t>
              </a:r>
            </a:p>
          </p:txBody>
        </p:sp>
      </p:grp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771476" y="2815779"/>
            <a:ext cx="13955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Cutting</a:t>
            </a:r>
          </a:p>
          <a:p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Planes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7237541" y="4772968"/>
            <a:ext cx="1253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rgbClr val="669900"/>
                </a:solidFill>
                <a:latin typeface="Calibri" panose="020F0502020204030204" pitchFamily="34" charset="0"/>
              </a:rPr>
              <a:t>Addition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7280814" y="5331768"/>
            <a:ext cx="1168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rgbClr val="669900"/>
                </a:solidFill>
                <a:latin typeface="Calibri" panose="020F0502020204030204" pitchFamily="34" charset="0"/>
              </a:rPr>
              <a:t>Division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Semi-algebraic proof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Positivstellensatz</a:t>
                </a:r>
              </a:p>
              <a:p>
                <a:pPr lvl="1"/>
                <a:r>
                  <a:rPr lang="en-US" dirty="0"/>
                  <a:t>Start with same polynomial equalities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</a:t>
                </a:r>
                <a:r>
                  <a:rPr lang="en-US" dirty="0" err="1" smtClean="0"/>
                  <a:t>Nullstellensatz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Write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OR</a:t>
                </a:r>
                <a:r>
                  <a:rPr lang="en-US" dirty="0" smtClean="0"/>
                  <a:t>, start with linear inequalities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, derive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 smtClean="0"/>
                  <a:t>Use higher-degree consequences including 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Possibly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dirty="0" smtClean="0"/>
                  <a:t>for polynomials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  (SDP)</a:t>
                </a:r>
                <a:endParaRPr lang="en-US" b="1" dirty="0" smtClean="0"/>
              </a:p>
              <a:p>
                <a:r>
                  <a:rPr lang="en-US" b="1" dirty="0" err="1" smtClean="0">
                    <a:solidFill>
                      <a:schemeClr val="accent1"/>
                    </a:solidFill>
                  </a:rPr>
                  <a:t>Sherali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-Adams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static, no SDP</a:t>
                </a:r>
              </a:p>
              <a:p>
                <a:r>
                  <a:rPr lang="en-US" b="1" dirty="0" err="1" smtClean="0">
                    <a:solidFill>
                      <a:schemeClr val="accent1"/>
                    </a:solidFill>
                  </a:rPr>
                  <a:t>Lasserre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/Sum-of-Squares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static, SDP</a:t>
                </a:r>
              </a:p>
              <a:p>
                <a:r>
                  <a:rPr lang="en-US" b="1" dirty="0" err="1" smtClean="0">
                    <a:solidFill>
                      <a:schemeClr val="accent1"/>
                    </a:solidFill>
                  </a:rPr>
                  <a:t>Lovasz-Schrijver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restricted dynamic, variants with SDP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5" t="-1107" r="-508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9398-326B-48C9-939E-18B1BA8FB59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Some Proof System Relationships</a:t>
            </a:r>
            <a:endParaRPr lang="en-US" altLang="en-US"/>
          </a:p>
        </p:txBody>
      </p:sp>
      <p:sp>
        <p:nvSpPr>
          <p:cNvPr id="35843" name="Oval 1027"/>
          <p:cNvSpPr>
            <a:spLocks noChangeArrowheads="1"/>
          </p:cNvSpPr>
          <p:nvPr/>
        </p:nvSpPr>
        <p:spPr bwMode="auto">
          <a:xfrm>
            <a:off x="3148878" y="6128817"/>
            <a:ext cx="2895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latin typeface="Calibri" panose="020F0502020204030204" pitchFamily="34" charset="0"/>
              </a:rPr>
              <a:t>Truth Tables</a:t>
            </a:r>
          </a:p>
        </p:txBody>
      </p:sp>
      <p:sp>
        <p:nvSpPr>
          <p:cNvPr id="35844" name="Oval 1028"/>
          <p:cNvSpPr>
            <a:spLocks noChangeArrowheads="1"/>
          </p:cNvSpPr>
          <p:nvPr/>
        </p:nvSpPr>
        <p:spPr bwMode="auto">
          <a:xfrm>
            <a:off x="1219200" y="5652432"/>
            <a:ext cx="1715047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DPLL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35845" name="Oval 1029"/>
          <p:cNvSpPr>
            <a:spLocks noChangeArrowheads="1"/>
          </p:cNvSpPr>
          <p:nvPr/>
        </p:nvSpPr>
        <p:spPr bwMode="auto">
          <a:xfrm>
            <a:off x="4019193" y="5235268"/>
            <a:ext cx="2514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err="1">
                <a:latin typeface="Calibri" panose="020F0502020204030204" pitchFamily="34" charset="0"/>
              </a:rPr>
              <a:t>Nullstellensatz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35847" name="Oval 1031"/>
          <p:cNvSpPr>
            <a:spLocks noChangeArrowheads="1"/>
          </p:cNvSpPr>
          <p:nvPr/>
        </p:nvSpPr>
        <p:spPr bwMode="auto">
          <a:xfrm>
            <a:off x="953047" y="4966632"/>
            <a:ext cx="1981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latin typeface="Calibri" panose="020F0502020204030204" pitchFamily="34" charset="0"/>
              </a:rPr>
              <a:t>Resolution</a:t>
            </a:r>
          </a:p>
        </p:txBody>
      </p:sp>
      <p:sp>
        <p:nvSpPr>
          <p:cNvPr id="35848" name="Oval 1032"/>
          <p:cNvSpPr>
            <a:spLocks noChangeArrowheads="1"/>
          </p:cNvSpPr>
          <p:nvPr/>
        </p:nvSpPr>
        <p:spPr bwMode="auto">
          <a:xfrm>
            <a:off x="2900800" y="3117903"/>
            <a:ext cx="28194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latin typeface="Calibri" panose="020F0502020204030204" pitchFamily="34" charset="0"/>
              </a:rPr>
              <a:t>Cutting Planes</a:t>
            </a:r>
          </a:p>
        </p:txBody>
      </p:sp>
      <p:sp>
        <p:nvSpPr>
          <p:cNvPr id="35849" name="Oval 1033"/>
          <p:cNvSpPr>
            <a:spLocks noChangeArrowheads="1"/>
          </p:cNvSpPr>
          <p:nvPr/>
        </p:nvSpPr>
        <p:spPr bwMode="auto">
          <a:xfrm>
            <a:off x="5591288" y="1490778"/>
            <a:ext cx="15240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 err="1">
                <a:latin typeface="Calibri" panose="020F0502020204030204" pitchFamily="34" charset="0"/>
              </a:rPr>
              <a:t>Frege</a:t>
            </a:r>
            <a:endParaRPr lang="en-US" altLang="en-US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5850" name="Oval 1034"/>
          <p:cNvSpPr>
            <a:spLocks noChangeArrowheads="1"/>
          </p:cNvSpPr>
          <p:nvPr/>
        </p:nvSpPr>
        <p:spPr bwMode="auto">
          <a:xfrm>
            <a:off x="368498" y="3315183"/>
            <a:ext cx="22860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latin typeface="Calibri" panose="020F0502020204030204" pitchFamily="34" charset="0"/>
              </a:rPr>
              <a:t>AC</a:t>
            </a:r>
            <a:r>
              <a:rPr lang="en-US" altLang="en-US" sz="2400" baseline="30000" dirty="0">
                <a:latin typeface="Calibri" panose="020F0502020204030204" pitchFamily="34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</a:rPr>
              <a:t>-Frege</a:t>
            </a:r>
          </a:p>
        </p:txBody>
      </p:sp>
      <p:sp>
        <p:nvSpPr>
          <p:cNvPr id="35851" name="Oval 1035"/>
          <p:cNvSpPr>
            <a:spLocks noChangeArrowheads="1"/>
          </p:cNvSpPr>
          <p:nvPr/>
        </p:nvSpPr>
        <p:spPr bwMode="auto">
          <a:xfrm>
            <a:off x="7340745" y="249684"/>
            <a:ext cx="1447800" cy="381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latin typeface="Calibri" panose="020F0502020204030204" pitchFamily="34" charset="0"/>
              </a:rPr>
              <a:t>ZFC</a:t>
            </a:r>
            <a:endParaRPr lang="en-US" altLang="en-US" sz="24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852" name="AutoShape 1036"/>
          <p:cNvCxnSpPr>
            <a:cxnSpLocks noChangeShapeType="1"/>
            <a:stCxn id="35843" idx="1"/>
            <a:endCxn id="35844" idx="5"/>
          </p:cNvCxnSpPr>
          <p:nvPr/>
        </p:nvCxnSpPr>
        <p:spPr bwMode="auto">
          <a:xfrm flipH="1" flipV="1">
            <a:off x="2683084" y="6042677"/>
            <a:ext cx="889845" cy="17541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1037"/>
          <p:cNvCxnSpPr>
            <a:cxnSpLocks noChangeShapeType="1"/>
            <a:stCxn id="35844" idx="0"/>
            <a:endCxn id="35847" idx="4"/>
          </p:cNvCxnSpPr>
          <p:nvPr/>
        </p:nvCxnSpPr>
        <p:spPr bwMode="auto">
          <a:xfrm flipH="1" flipV="1">
            <a:off x="1943647" y="5423832"/>
            <a:ext cx="133077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4" name="AutoShape 1038"/>
          <p:cNvCxnSpPr>
            <a:cxnSpLocks noChangeShapeType="1"/>
            <a:stCxn id="35843" idx="0"/>
            <a:endCxn id="35845" idx="4"/>
          </p:cNvCxnSpPr>
          <p:nvPr/>
        </p:nvCxnSpPr>
        <p:spPr bwMode="auto">
          <a:xfrm flipV="1">
            <a:off x="4596678" y="5844868"/>
            <a:ext cx="679815" cy="28394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5" name="AutoShape 1039"/>
          <p:cNvCxnSpPr>
            <a:cxnSpLocks noChangeShapeType="1"/>
            <a:stCxn id="35845" idx="7"/>
            <a:endCxn id="35870" idx="4"/>
          </p:cNvCxnSpPr>
          <p:nvPr/>
        </p:nvCxnSpPr>
        <p:spPr bwMode="auto">
          <a:xfrm flipV="1">
            <a:off x="6165538" y="5094052"/>
            <a:ext cx="1138046" cy="23049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6" name="AutoShape 1040"/>
          <p:cNvCxnSpPr>
            <a:cxnSpLocks noChangeShapeType="1"/>
            <a:stCxn id="35844" idx="6"/>
            <a:endCxn id="35845" idx="2"/>
          </p:cNvCxnSpPr>
          <p:nvPr/>
        </p:nvCxnSpPr>
        <p:spPr bwMode="auto">
          <a:xfrm flipV="1">
            <a:off x="2934247" y="5540068"/>
            <a:ext cx="1084946" cy="340964"/>
          </a:xfrm>
          <a:prstGeom prst="straightConnector1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7" name="AutoShape 1041"/>
          <p:cNvCxnSpPr>
            <a:cxnSpLocks noChangeShapeType="1"/>
            <a:stCxn id="35845" idx="2"/>
            <a:endCxn id="35847" idx="6"/>
          </p:cNvCxnSpPr>
          <p:nvPr/>
        </p:nvCxnSpPr>
        <p:spPr bwMode="auto">
          <a:xfrm flipH="1" flipV="1">
            <a:off x="2934247" y="5195232"/>
            <a:ext cx="1084946" cy="344836"/>
          </a:xfrm>
          <a:prstGeom prst="straightConnector1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9" name="AutoShape 1043"/>
          <p:cNvCxnSpPr>
            <a:cxnSpLocks noChangeShapeType="1"/>
            <a:stCxn id="35847" idx="0"/>
            <a:endCxn id="35848" idx="4"/>
          </p:cNvCxnSpPr>
          <p:nvPr/>
        </p:nvCxnSpPr>
        <p:spPr bwMode="auto">
          <a:xfrm flipV="1">
            <a:off x="1943647" y="3575103"/>
            <a:ext cx="2366853" cy="139152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0" name="AutoShape 1044"/>
          <p:cNvCxnSpPr>
            <a:cxnSpLocks noChangeShapeType="1"/>
            <a:stCxn id="129" idx="0"/>
            <a:endCxn id="35850" idx="4"/>
          </p:cNvCxnSpPr>
          <p:nvPr/>
        </p:nvCxnSpPr>
        <p:spPr bwMode="auto">
          <a:xfrm flipH="1" flipV="1">
            <a:off x="1511498" y="3772383"/>
            <a:ext cx="168445" cy="4152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1" name="AutoShape 1045"/>
          <p:cNvCxnSpPr>
            <a:cxnSpLocks noChangeShapeType="1"/>
            <a:stCxn id="35850" idx="0"/>
            <a:endCxn id="245" idx="4"/>
          </p:cNvCxnSpPr>
          <p:nvPr/>
        </p:nvCxnSpPr>
        <p:spPr bwMode="auto">
          <a:xfrm flipH="1" flipV="1">
            <a:off x="1400937" y="2972283"/>
            <a:ext cx="110561" cy="3429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2" name="AutoShape 1046"/>
          <p:cNvCxnSpPr>
            <a:cxnSpLocks noChangeShapeType="1"/>
            <a:stCxn id="35848" idx="1"/>
            <a:endCxn id="245" idx="6"/>
          </p:cNvCxnSpPr>
          <p:nvPr/>
        </p:nvCxnSpPr>
        <p:spPr bwMode="auto">
          <a:xfrm flipH="1" flipV="1">
            <a:off x="2543937" y="2743683"/>
            <a:ext cx="769755" cy="441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3" name="AutoShape 1047"/>
          <p:cNvCxnSpPr>
            <a:cxnSpLocks noChangeShapeType="1"/>
            <a:stCxn id="35870" idx="7"/>
            <a:endCxn id="35849" idx="5"/>
          </p:cNvCxnSpPr>
          <p:nvPr/>
        </p:nvCxnSpPr>
        <p:spPr bwMode="auto">
          <a:xfrm flipH="1" flipV="1">
            <a:off x="6892103" y="1881023"/>
            <a:ext cx="1693258" cy="26444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4" name="Oval 1048"/>
          <p:cNvSpPr>
            <a:spLocks noChangeArrowheads="1"/>
          </p:cNvSpPr>
          <p:nvPr/>
        </p:nvSpPr>
        <p:spPr bwMode="auto">
          <a:xfrm>
            <a:off x="6641523" y="832847"/>
            <a:ext cx="2438400" cy="59070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latin typeface="Calibri" panose="020F0502020204030204" pitchFamily="34" charset="0"/>
              </a:rPr>
              <a:t>P/poly-</a:t>
            </a:r>
            <a:r>
              <a:rPr lang="en-US" altLang="en-US" sz="2400" dirty="0" err="1">
                <a:latin typeface="Calibri" panose="020F0502020204030204" pitchFamily="34" charset="0"/>
              </a:rPr>
              <a:t>Frege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cxnSp>
        <p:nvCxnSpPr>
          <p:cNvPr id="35865" name="AutoShape 1049"/>
          <p:cNvCxnSpPr>
            <a:cxnSpLocks noChangeShapeType="1"/>
            <a:stCxn id="35849" idx="0"/>
            <a:endCxn id="35864" idx="2"/>
          </p:cNvCxnSpPr>
          <p:nvPr/>
        </p:nvCxnSpPr>
        <p:spPr bwMode="auto">
          <a:xfrm flipV="1">
            <a:off x="6353288" y="1128201"/>
            <a:ext cx="288235" cy="362577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6" name="AutoShape 1050"/>
          <p:cNvCxnSpPr>
            <a:cxnSpLocks noChangeShapeType="1"/>
            <a:stCxn id="35864" idx="0"/>
            <a:endCxn id="35851" idx="4"/>
          </p:cNvCxnSpPr>
          <p:nvPr/>
        </p:nvCxnSpPr>
        <p:spPr bwMode="auto">
          <a:xfrm flipV="1">
            <a:off x="7860723" y="630684"/>
            <a:ext cx="203922" cy="202163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8" name="AutoShape 1052"/>
          <p:cNvCxnSpPr>
            <a:cxnSpLocks noChangeShapeType="1"/>
            <a:stCxn id="35845" idx="1"/>
            <a:endCxn id="35848" idx="4"/>
          </p:cNvCxnSpPr>
          <p:nvPr/>
        </p:nvCxnSpPr>
        <p:spPr bwMode="auto">
          <a:xfrm rot="16200000" flipV="1">
            <a:off x="3474255" y="4411349"/>
            <a:ext cx="1749439" cy="76948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1053"/>
          <p:cNvCxnSpPr>
            <a:cxnSpLocks noChangeShapeType="1"/>
            <a:stCxn id="35850" idx="6"/>
            <a:endCxn id="35848" idx="2"/>
          </p:cNvCxnSpPr>
          <p:nvPr/>
        </p:nvCxnSpPr>
        <p:spPr bwMode="auto">
          <a:xfrm flipV="1">
            <a:off x="2654498" y="3346503"/>
            <a:ext cx="246302" cy="197280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70" name="Oval 1054"/>
          <p:cNvSpPr>
            <a:spLocks noChangeArrowheads="1"/>
          </p:cNvSpPr>
          <p:nvPr/>
        </p:nvSpPr>
        <p:spPr bwMode="auto">
          <a:xfrm>
            <a:off x="5490876" y="4427927"/>
            <a:ext cx="3625415" cy="666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Polynomial Calculus/PCR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35872" name="AutoShape 1056"/>
          <p:cNvCxnSpPr>
            <a:cxnSpLocks noChangeShapeType="1"/>
            <a:stCxn id="35847" idx="6"/>
            <a:endCxn id="35870" idx="3"/>
          </p:cNvCxnSpPr>
          <p:nvPr/>
        </p:nvCxnSpPr>
        <p:spPr bwMode="auto">
          <a:xfrm flipV="1">
            <a:off x="2934247" y="4996500"/>
            <a:ext cx="3087559" cy="1987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3" name="AutoShape 1057"/>
          <p:cNvCxnSpPr>
            <a:cxnSpLocks noChangeShapeType="1"/>
            <a:stCxn id="35848" idx="4"/>
            <a:endCxn id="35870" idx="2"/>
          </p:cNvCxnSpPr>
          <p:nvPr/>
        </p:nvCxnSpPr>
        <p:spPr bwMode="auto">
          <a:xfrm>
            <a:off x="4310500" y="3575103"/>
            <a:ext cx="1180376" cy="11858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4" name="AutoShape 1058"/>
          <p:cNvCxnSpPr>
            <a:cxnSpLocks noChangeShapeType="1"/>
            <a:stCxn id="35870" idx="2"/>
            <a:endCxn id="35850" idx="5"/>
          </p:cNvCxnSpPr>
          <p:nvPr/>
        </p:nvCxnSpPr>
        <p:spPr bwMode="auto">
          <a:xfrm rot="10800000">
            <a:off x="2319722" y="3705428"/>
            <a:ext cx="3171155" cy="1055562"/>
          </a:xfrm>
          <a:prstGeom prst="curvedConnector2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Oval 1031"/>
          <p:cNvSpPr>
            <a:spLocks noChangeArrowheads="1"/>
          </p:cNvSpPr>
          <p:nvPr/>
        </p:nvSpPr>
        <p:spPr bwMode="auto">
          <a:xfrm>
            <a:off x="689343" y="4187675"/>
            <a:ext cx="1981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Res(k)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131" name="AutoShape 1037"/>
          <p:cNvCxnSpPr>
            <a:cxnSpLocks noChangeShapeType="1"/>
            <a:stCxn id="35847" idx="0"/>
            <a:endCxn id="129" idx="4"/>
          </p:cNvCxnSpPr>
          <p:nvPr/>
        </p:nvCxnSpPr>
        <p:spPr bwMode="auto">
          <a:xfrm flipH="1" flipV="1">
            <a:off x="1679943" y="4644875"/>
            <a:ext cx="263704" cy="32175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Oval 1034"/>
          <p:cNvSpPr>
            <a:spLocks noChangeArrowheads="1"/>
          </p:cNvSpPr>
          <p:nvPr/>
        </p:nvSpPr>
        <p:spPr bwMode="auto">
          <a:xfrm>
            <a:off x="257937" y="2515083"/>
            <a:ext cx="22860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TC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0</a:t>
            </a:r>
            <a:r>
              <a:rPr lang="en-US" altLang="en-US" sz="2400" dirty="0" smtClean="0">
                <a:latin typeface="Calibri" panose="020F0502020204030204" pitchFamily="34" charset="0"/>
              </a:rPr>
              <a:t>-Frege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249" name="AutoShape 1049"/>
          <p:cNvCxnSpPr>
            <a:cxnSpLocks noChangeShapeType="1"/>
            <a:stCxn id="245" idx="0"/>
            <a:endCxn id="35849" idx="2"/>
          </p:cNvCxnSpPr>
          <p:nvPr/>
        </p:nvCxnSpPr>
        <p:spPr bwMode="auto">
          <a:xfrm flipV="1">
            <a:off x="1400937" y="1719378"/>
            <a:ext cx="4190351" cy="795705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" name="Oval 1029"/>
          <p:cNvSpPr>
            <a:spLocks noChangeArrowheads="1"/>
          </p:cNvSpPr>
          <p:nvPr/>
        </p:nvSpPr>
        <p:spPr bwMode="auto">
          <a:xfrm>
            <a:off x="4347173" y="2160525"/>
            <a:ext cx="25146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err="1" smtClean="0">
                <a:latin typeface="Calibri" panose="020F0502020204030204" pitchFamily="34" charset="0"/>
              </a:rPr>
              <a:t>Positivstellensatz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285" name="AutoShape 1046"/>
          <p:cNvCxnSpPr>
            <a:cxnSpLocks noChangeShapeType="1"/>
            <a:stCxn id="260" idx="0"/>
            <a:endCxn id="35849" idx="3"/>
          </p:cNvCxnSpPr>
          <p:nvPr/>
        </p:nvCxnSpPr>
        <p:spPr bwMode="auto">
          <a:xfrm flipV="1">
            <a:off x="5604473" y="1881023"/>
            <a:ext cx="210000" cy="27950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Oval 1029"/>
          <p:cNvSpPr>
            <a:spLocks noChangeArrowheads="1"/>
          </p:cNvSpPr>
          <p:nvPr/>
        </p:nvSpPr>
        <p:spPr bwMode="auto">
          <a:xfrm>
            <a:off x="4975358" y="3582415"/>
            <a:ext cx="25146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err="1" smtClean="0">
                <a:latin typeface="Calibri" panose="020F0502020204030204" pitchFamily="34" charset="0"/>
              </a:rPr>
              <a:t>Lasserre</a:t>
            </a:r>
            <a:r>
              <a:rPr lang="en-US" altLang="en-US" sz="2400" dirty="0" smtClean="0">
                <a:latin typeface="Calibri" panose="020F0502020204030204" pitchFamily="34" charset="0"/>
              </a:rPr>
              <a:t>/SOS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302" name="AutoShape 1046"/>
          <p:cNvCxnSpPr>
            <a:cxnSpLocks noChangeShapeType="1"/>
            <a:stCxn id="297" idx="0"/>
            <a:endCxn id="260" idx="4"/>
          </p:cNvCxnSpPr>
          <p:nvPr/>
        </p:nvCxnSpPr>
        <p:spPr bwMode="auto">
          <a:xfrm flipH="1" flipV="1">
            <a:off x="5604473" y="2770125"/>
            <a:ext cx="628185" cy="81229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" name="AutoShape 1043"/>
          <p:cNvCxnSpPr>
            <a:cxnSpLocks noChangeShapeType="1"/>
            <a:stCxn id="35847" idx="7"/>
            <a:endCxn id="297" idx="2"/>
          </p:cNvCxnSpPr>
          <p:nvPr/>
        </p:nvCxnSpPr>
        <p:spPr bwMode="auto">
          <a:xfrm flipV="1">
            <a:off x="2644107" y="3887215"/>
            <a:ext cx="2331251" cy="11463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047"/>
          <p:cNvCxnSpPr>
            <a:cxnSpLocks noChangeShapeType="1"/>
            <a:stCxn id="35870" idx="2"/>
          </p:cNvCxnSpPr>
          <p:nvPr/>
        </p:nvCxnSpPr>
        <p:spPr bwMode="auto">
          <a:xfrm flipH="1" flipV="1">
            <a:off x="1811795" y="2958087"/>
            <a:ext cx="3679081" cy="180290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052"/>
          <p:cNvCxnSpPr>
            <a:cxnSpLocks noChangeShapeType="1"/>
            <a:stCxn id="35845" idx="2"/>
            <a:endCxn id="35850" idx="6"/>
          </p:cNvCxnSpPr>
          <p:nvPr/>
        </p:nvCxnSpPr>
        <p:spPr bwMode="auto">
          <a:xfrm rot="10800000">
            <a:off x="2654499" y="3543784"/>
            <a:ext cx="1364695" cy="1996285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1052"/>
          <p:cNvCxnSpPr>
            <a:cxnSpLocks noChangeShapeType="1"/>
            <a:stCxn id="35845" idx="1"/>
            <a:endCxn id="129" idx="6"/>
          </p:cNvCxnSpPr>
          <p:nvPr/>
        </p:nvCxnSpPr>
        <p:spPr bwMode="auto">
          <a:xfrm rot="16200000" flipV="1">
            <a:off x="3074863" y="4011956"/>
            <a:ext cx="908267" cy="1716905"/>
          </a:xfrm>
          <a:prstGeom prst="curvedConnector2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01D3-947F-4176-9AC9-E3F3FCBA45B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all these proof systems?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Proof systems formalize different types of reasoning</a:t>
            </a:r>
            <a:endParaRPr lang="en-US" altLang="en-US" dirty="0"/>
          </a:p>
          <a:p>
            <a:r>
              <a:rPr lang="en-US" altLang="en-US" sz="2400" dirty="0"/>
              <a:t>Why even include the weaker systems within a given type of reasoning?</a:t>
            </a:r>
          </a:p>
          <a:p>
            <a:pPr lvl="1"/>
            <a:r>
              <a:rPr lang="en-US" altLang="en-US" dirty="0"/>
              <a:t>many weaker proof systems have better associated proof search strategies, e.g. </a:t>
            </a:r>
            <a:r>
              <a:rPr lang="en-US" altLang="en-US" dirty="0" smtClean="0">
                <a:solidFill>
                  <a:schemeClr val="accent1"/>
                </a:solidFill>
              </a:rPr>
              <a:t>DPLL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chemeClr val="accent1"/>
                </a:solidFill>
              </a:rPr>
              <a:t>Polynomial </a:t>
            </a:r>
            <a:r>
              <a:rPr lang="en-US" altLang="en-US" dirty="0">
                <a:solidFill>
                  <a:schemeClr val="accent1"/>
                </a:solidFill>
              </a:rPr>
              <a:t>Calculus</a:t>
            </a:r>
            <a:r>
              <a:rPr lang="en-US" altLang="en-US" dirty="0"/>
              <a:t>.</a:t>
            </a:r>
          </a:p>
          <a:p>
            <a:r>
              <a:rPr lang="en-US" altLang="en-US" sz="2400" dirty="0"/>
              <a:t>Natural correspondence with circuit complexity classes</a:t>
            </a:r>
          </a:p>
          <a:p>
            <a:pPr lvl="1"/>
            <a:r>
              <a:rPr lang="en-US" altLang="en-US" dirty="0"/>
              <a:t>analyze systems working upwards in proof strength to gain insight for </a:t>
            </a:r>
            <a:r>
              <a:rPr lang="en-US" altLang="en-US" dirty="0" smtClean="0"/>
              <a:t>techniques</a:t>
            </a:r>
          </a:p>
          <a:p>
            <a:r>
              <a:rPr lang="en-US" altLang="en-US" sz="2400" dirty="0" smtClean="0"/>
              <a:t>Some proof systems correspond to our best algorithms for     NP-hard optimization problems</a:t>
            </a:r>
          </a:p>
          <a:p>
            <a:pPr lvl="1"/>
            <a:r>
              <a:rPr lang="en-US" altLang="en-US" dirty="0" smtClean="0"/>
              <a:t>e.g. semi-definite programming and </a:t>
            </a:r>
            <a:r>
              <a:rPr lang="en-US" altLang="en-US" dirty="0" err="1" smtClean="0"/>
              <a:t>Lasserre</a:t>
            </a:r>
            <a:r>
              <a:rPr lang="en-US" altLang="en-US" dirty="0" smtClean="0"/>
              <a:t>/SOS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D28-FF97-46A9-B99C-9210E71D8A7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Width </a:t>
            </a:r>
            <a:r>
              <a:rPr lang="en-US" altLang="en-US" sz="3600" dirty="0" smtClean="0"/>
              <a:t>vs size in resolution </a:t>
            </a:r>
            <a:r>
              <a:rPr lang="en-US" altLang="en-US" sz="3600" dirty="0"/>
              <a:t>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rgbClr val="669900"/>
                    </a:solidFill>
                  </a:rPr>
                  <a:t>Defn:</a:t>
                </a:r>
                <a:r>
                  <a:rPr lang="en-US" alt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is a set of </a:t>
                </a:r>
                <a:r>
                  <a:rPr lang="en-US" altLang="en-US" dirty="0" smtClean="0"/>
                  <a:t>clauses</a:t>
                </a:r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altLang="en-US" sz="2400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 = length of shortest resolution refutation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 smtClean="0"/>
                  <a:t>              	         </a:t>
                </a:r>
                <a:r>
                  <a:rPr lang="en-US" altLang="en-US" sz="2400" dirty="0" smtClean="0"/>
                  <a:t>= 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en-US" altLang="en-US" sz="2400" dirty="0" smtClean="0"/>
                  <a:t>  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 smtClean="0"/>
                  <a:t> </a:t>
                </a:r>
                <a:r>
                  <a:rPr lang="en-US" altLang="en-US" sz="2400" dirty="0" smtClean="0"/>
                  <a:t>is </a:t>
                </a:r>
                <a:r>
                  <a:rPr lang="en-US" altLang="en-US" sz="2400" dirty="0" err="1" smtClean="0"/>
                  <a:t>satisfiable</a:t>
                </a:r>
                <a:endParaRPr lang="en-US" altLang="en-US" sz="2400" dirty="0" smtClean="0"/>
              </a:p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length </a:t>
                </a:r>
                <a:r>
                  <a:rPr lang="en-US" altLang="en-US" sz="2400" dirty="0"/>
                  <a:t>of longest clause in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b="1" dirty="0"/>
                  <a:t>= </a:t>
                </a:r>
                <a:r>
                  <a:rPr lang="en-US" alt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𝐦𝐢𝐧</m:t>
                    </m:r>
                    <m:r>
                      <a:rPr lang="en-US" altLang="en-US" sz="2400" b="1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is a resolution refutation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b="1" dirty="0" smtClean="0">
                  <a:solidFill>
                    <a:srgbClr val="009900"/>
                  </a:solidFill>
                </a:endParaRPr>
              </a:p>
              <a:p>
                <a:endParaRPr lang="en-US" altLang="en-US" sz="2400" b="1" dirty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</a:pPr>
                <a:endParaRPr lang="en-US" altLang="en-US" sz="800" b="1" dirty="0" smtClean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 err="1" smtClean="0">
                    <a:solidFill>
                      <a:srgbClr val="669900"/>
                    </a:solidFill>
                  </a:rPr>
                  <a:t>Thm</a:t>
                </a: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Ben-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</a:rPr>
                  <a:t>Sasson,Wigderson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altLang="en-US" sz="2400" dirty="0" smtClean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/>
                  <a:t>Every </a:t>
                </a:r>
                <a:r>
                  <a:rPr lang="en-US" altLang="en-US" sz="2400" dirty="0" smtClean="0"/>
                  <a:t>resolution refutation </a:t>
                </a:r>
                <a:r>
                  <a:rPr lang="en-US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400" dirty="0"/>
                  <a:t>of size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can be converted to one of width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altLang="en-US" sz="1600" b="1" dirty="0" smtClean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rgbClr val="669900"/>
                    </a:solidFill>
                  </a:rPr>
                  <a:t>Corollary: 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d>
                      <m:dPr>
                        <m:ctrlP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b="0" i="1" dirty="0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altLang="en-US" b="1" i="1" dirty="0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𝒊𝒅𝒕𝒉</m:t>
                                </m:r>
                                <m:d>
                                  <m:dPr>
                                    <m:ctrlPr>
                                      <a:rPr lang="en-US" altLang="en-US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d>
                                <m:r>
                                  <a:rPr lang="en-US" altLang="en-US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– </m:t>
                                </m:r>
                                <m:r>
                                  <a:rPr lang="en-US" altLang="en-US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d>
                                  <m:dPr>
                                    <m:ctrlPr>
                                      <a:rPr lang="en-US" altLang="en-US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d>
                                <m:r>
                                  <a:rPr lang="en-US" altLang="en-US" b="1" i="1" dirty="0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en-US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en-US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b="1" dirty="0">
                  <a:solidFill>
                    <a:srgbClr val="FF6600"/>
                  </a:solidFill>
                </a:endParaRPr>
              </a:p>
              <a:p>
                <a:pPr marL="0" indent="0">
                  <a:buNone/>
                </a:pPr>
                <a:endParaRPr lang="en-US" altLang="en-US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23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4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800" y="1371600"/>
                <a:ext cx="85598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Thm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Ben-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</a:rPr>
                  <a:t>Sasson,Wigderson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/>
                  <a:t>Every </a:t>
                </a:r>
                <a:r>
                  <a:rPr lang="en-US" altLang="en-US" sz="2400" dirty="0" smtClean="0"/>
                  <a:t>resolution refutation </a:t>
                </a:r>
                <a:r>
                  <a:rPr lang="en-US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400" dirty="0"/>
                  <a:t>of size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can be converted to one of width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altLang="en-US" sz="1000" b="1" dirty="0" smtClean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rgbClr val="669900"/>
                    </a:solidFill>
                  </a:rPr>
                  <a:t>Pf: </a:t>
                </a:r>
                <a:r>
                  <a:rPr lang="en-US" alt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sz="24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sz="24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altLang="en-US" sz="2400" dirty="0" smtClean="0"/>
                  <a:t>. </a:t>
                </a:r>
                <a:r>
                  <a:rPr lang="en-US" altLang="en-US" sz="2400" dirty="0" smtClean="0"/>
                  <a:t>  </a:t>
                </a:r>
                <a:r>
                  <a:rPr lang="en-US" altLang="en-US" sz="2400" dirty="0" smtClean="0"/>
                  <a:t>A clause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400" dirty="0" smtClean="0"/>
                  <a:t> is </a:t>
                </a:r>
                <a:r>
                  <a:rPr lang="en-US" altLang="en-US" sz="2400" i="1" dirty="0" smtClean="0"/>
                  <a:t>large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iff</a:t>
                </a:r>
                <a:r>
                  <a:rPr lang="en-US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b="1" dirty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 smtClean="0"/>
                  <a:t>By </a:t>
                </a:r>
                <a:r>
                  <a:rPr lang="en-US" altLang="en-US" sz="2400" dirty="0"/>
                  <a:t>induction 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b="1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400" dirty="0"/>
                  <a:t>and</a:t>
                </a:r>
                <a:r>
                  <a:rPr lang="en-US" altLang="en-US" sz="2400" b="1" dirty="0">
                    <a:solidFill>
                      <a:srgbClr val="66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b="1" dirty="0"/>
                  <a:t>: </a:t>
                </a:r>
                <a:r>
                  <a:rPr lang="en-US" altLang="en-US" sz="2400" b="1" dirty="0" smtClean="0"/>
                  <a:t>  </a:t>
                </a:r>
                <a:r>
                  <a:rPr lang="en-US" altLang="en-US" sz="2400" i="1" dirty="0" smtClean="0"/>
                  <a:t>If</a:t>
                </a:r>
                <a:r>
                  <a:rPr lang="en-US" altLang="en-US" sz="2400" b="1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baseline="30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i="1" dirty="0">
                    <a:sym typeface="Symbol" panose="05050102010706020507" pitchFamily="18" charset="2"/>
                  </a:rPr>
                  <a:t>then any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 smtClean="0">
                    <a:sym typeface="Symbol" panose="05050102010706020507" pitchFamily="18" charset="2"/>
                  </a:rPr>
                  <a:t>              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with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large clauses has 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refutation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of width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altLang="en-US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𝑾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 smtClean="0"/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Choose literal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most frequently occurring in large clauses and set it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, satisfying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</a:rPr>
                  <a:t>large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clauses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Result is a proof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with</a:t>
                </a:r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large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clauses</a:t>
                </a: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By induction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has proof of width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altLang="en-US" sz="2400" b="1" i="1" dirty="0" err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b="1" i="1" dirty="0" err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𝑾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 err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 smtClean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So can derive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200" dirty="0" smtClean="0">
                    <a:solidFill>
                      <a:srgbClr val="000000"/>
                    </a:solidFill>
                  </a:rPr>
                  <a:t>in </a:t>
                </a:r>
                <a:r>
                  <a:rPr lang="en-US" altLang="en-US" sz="2200" dirty="0">
                    <a:solidFill>
                      <a:srgbClr val="000000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b="1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Also by induction, proof of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b="1" i="1" baseline="-250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of width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endParaRPr lang="en-US" altLang="en-US" dirty="0">
                  <a:solidFill>
                    <a:srgbClr val="000000"/>
                  </a:solidFill>
                </a:endParaRPr>
              </a:p>
              <a:p>
                <a:endParaRPr lang="en-US" altLang="en-US" sz="2400" b="1" dirty="0"/>
              </a:p>
              <a:p>
                <a:pPr marL="0" indent="0">
                  <a:buNone/>
                </a:pPr>
                <a:r>
                  <a:rPr lang="en-US" alt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b="1" dirty="0" smtClean="0">
                    <a:solidFill>
                      <a:srgbClr val="669900"/>
                    </a:solidFill>
                  </a:rPr>
                  <a:t>     </a:t>
                </a:r>
              </a:p>
            </p:txBody>
          </p:sp>
        </mc:Choice>
        <mc:Fallback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800" y="1371600"/>
                <a:ext cx="8559800" cy="4953000"/>
              </a:xfrm>
              <a:blipFill>
                <a:blip r:embed="rId2"/>
                <a:stretch>
                  <a:fillRect l="-1496" t="-984" r="-4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ular Callout 1"/>
              <p:cNvSpPr/>
              <p:nvPr/>
            </p:nvSpPr>
            <p:spPr bwMode="auto">
              <a:xfrm>
                <a:off x="850490" y="4495800"/>
                <a:ext cx="7696200" cy="1219200"/>
              </a:xfrm>
              <a:prstGeom prst="wedgeRectCallout">
                <a:avLst>
                  <a:gd name="adj1" fmla="val 351"/>
                  <a:gd name="adj2" fmla="val -11874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r>
                                  <a:rPr lang="en-US" alt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en-US" alt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kumimoji="0" lang="en-US" sz="320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=1</a:t>
                </a:r>
              </a:p>
            </p:txBody>
          </p:sp>
        </mc:Choice>
        <mc:Fallback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490" y="4495800"/>
                <a:ext cx="7696200" cy="1219200"/>
              </a:xfrm>
              <a:prstGeom prst="wedgeRectCallout">
                <a:avLst>
                  <a:gd name="adj1" fmla="val 351"/>
                  <a:gd name="adj2" fmla="val -118741"/>
                </a:avLst>
              </a:prstGeom>
              <a:blipFill>
                <a:blip r:embed="rId3"/>
                <a:stretch>
                  <a:fillRect b="-58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Width </a:t>
            </a:r>
            <a:r>
              <a:rPr lang="en-US" altLang="en-US" sz="3600" dirty="0" smtClean="0"/>
              <a:t>vs size in resolution </a:t>
            </a:r>
            <a:r>
              <a:rPr lang="en-US" altLang="en-US" sz="3600" dirty="0"/>
              <a:t>proofs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Width </a:t>
            </a:r>
            <a:r>
              <a:rPr lang="en-US" altLang="en-US" sz="3600" dirty="0" smtClean="0"/>
              <a:t>vs size in resolution </a:t>
            </a:r>
            <a:r>
              <a:rPr lang="en-US" altLang="en-US" sz="3600" dirty="0"/>
              <a:t>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800" y="1371600"/>
                <a:ext cx="85598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Thm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Ben-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</a:rPr>
                  <a:t>Sasson,Wigderson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/>
                  <a:t>Every </a:t>
                </a:r>
                <a:r>
                  <a:rPr lang="en-US" altLang="en-US" sz="2400" dirty="0" smtClean="0"/>
                  <a:t>resolution refutation </a:t>
                </a:r>
                <a:r>
                  <a:rPr lang="en-US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400" dirty="0"/>
                  <a:t>of size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can be converted to one of width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altLang="en-US" sz="1000" b="1" dirty="0" smtClean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rgbClr val="669900"/>
                    </a:solidFill>
                  </a:rPr>
                  <a:t>Pf: </a:t>
                </a:r>
                <a:r>
                  <a:rPr lang="en-US" alt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sz="24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sz="24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altLang="en-US" sz="2400" dirty="0" smtClean="0"/>
                  <a:t>.   A clause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400" dirty="0" smtClean="0"/>
                  <a:t> is </a:t>
                </a:r>
                <a:r>
                  <a:rPr lang="en-US" altLang="en-US" sz="2400" i="1" dirty="0" smtClean="0"/>
                  <a:t>large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iff</a:t>
                </a:r>
                <a:r>
                  <a:rPr lang="en-US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b="1" dirty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 smtClean="0"/>
                  <a:t>By </a:t>
                </a:r>
                <a:r>
                  <a:rPr lang="en-US" altLang="en-US" sz="2400" dirty="0"/>
                  <a:t>induction 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b="1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400" dirty="0"/>
                  <a:t>and</a:t>
                </a:r>
                <a:r>
                  <a:rPr lang="en-US" altLang="en-US" sz="2400" b="1" dirty="0">
                    <a:solidFill>
                      <a:srgbClr val="66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b="1" dirty="0"/>
                  <a:t>: </a:t>
                </a:r>
                <a:r>
                  <a:rPr lang="en-US" altLang="en-US" sz="2400" b="1" dirty="0" smtClean="0"/>
                  <a:t>  </a:t>
                </a:r>
                <a:r>
                  <a:rPr lang="en-US" altLang="en-US" sz="2400" i="1" dirty="0" smtClean="0"/>
                  <a:t>If</a:t>
                </a:r>
                <a:r>
                  <a:rPr lang="en-US" altLang="en-US" sz="2400" b="1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baseline="30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i="1" dirty="0">
                    <a:sym typeface="Symbol" panose="05050102010706020507" pitchFamily="18" charset="2"/>
                  </a:rPr>
                  <a:t>then any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 smtClean="0">
                    <a:sym typeface="Symbol" panose="05050102010706020507" pitchFamily="18" charset="2"/>
                  </a:rPr>
                  <a:t>              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with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large clauses has 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refutation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of width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altLang="en-US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𝑾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b="1" dirty="0" smtClean="0"/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So can derive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200" dirty="0" smtClean="0">
                    <a:solidFill>
                      <a:srgbClr val="000000"/>
                    </a:solidFill>
                  </a:rPr>
                  <a:t>in </a:t>
                </a:r>
                <a:r>
                  <a:rPr lang="en-US" altLang="en-US" sz="2200" dirty="0">
                    <a:solidFill>
                      <a:srgbClr val="000000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2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2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b="1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Also by induction, refutation of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b="1" i="1" baseline="-250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of width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 smtClean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FFCC00"/>
                  </a:buClr>
                  <a:buNone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solidFill>
                      <a:srgbClr val="000000"/>
                    </a:solidFill>
                  </a:rPr>
                  <a:t> refutation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en-US" b="1" dirty="0" smtClean="0">
                  <a:solidFill>
                    <a:srgbClr val="FF66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Resolve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with all clauses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</a:rPr>
                  <a:t> to yield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endParaRPr lang="en-US" altLang="en-US" b="1" dirty="0" smtClean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Refute</a:t>
                </a:r>
                <a:r>
                  <a:rPr lang="en-US" altLang="en-US" b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FFCC00"/>
                  </a:buClr>
                </a:pPr>
                <a:endParaRPr lang="en-US" altLang="en-US" dirty="0">
                  <a:solidFill>
                    <a:srgbClr val="000000"/>
                  </a:solidFill>
                </a:endParaRPr>
              </a:p>
              <a:p>
                <a:endParaRPr lang="en-US" altLang="en-US" sz="2400" b="1" dirty="0"/>
              </a:p>
              <a:p>
                <a:pPr marL="0" indent="0">
                  <a:buNone/>
                </a:pPr>
                <a:r>
                  <a:rPr lang="en-US" alt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b="1" dirty="0" smtClean="0">
                    <a:solidFill>
                      <a:srgbClr val="669900"/>
                    </a:solidFill>
                  </a:rPr>
                  <a:t>     </a:t>
                </a:r>
              </a:p>
            </p:txBody>
          </p:sp>
        </mc:Choice>
        <mc:Fallback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800" y="1371600"/>
                <a:ext cx="8559800" cy="4953000"/>
              </a:xfrm>
              <a:blipFill>
                <a:blip r:embed="rId2"/>
                <a:stretch>
                  <a:fillRect l="-1496" t="-984" r="-285" b="-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7924800" y="6233160"/>
            <a:ext cx="182880" cy="182880"/>
          </a:xfrm>
          <a:prstGeom prst="rect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C8C3-4145-427F-A67A-5482D60CB9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Propositional proof systems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</a:rPr>
              <a:t>Defn</a:t>
            </a:r>
            <a:r>
              <a:rPr lang="en-US" altLang="en-US" b="1" dirty="0" smtClean="0">
                <a:solidFill>
                  <a:srgbClr val="669900"/>
                </a:solidFill>
              </a:rPr>
              <a:t>: </a:t>
            </a:r>
            <a:r>
              <a:rPr lang="en-US" altLang="en-US" dirty="0" smtClean="0"/>
              <a:t>A </a:t>
            </a:r>
            <a:r>
              <a:rPr lang="en-US" altLang="en-US" i="1" dirty="0"/>
              <a:t>propositional proof system </a:t>
            </a:r>
            <a:r>
              <a:rPr lang="en-US" altLang="en-US" dirty="0"/>
              <a:t>is a proof system </a:t>
            </a:r>
            <a:r>
              <a:rPr lang="en-US" altLang="en-US" b="1" dirty="0" smtClean="0">
                <a:solidFill>
                  <a:schemeClr val="accent1"/>
                </a:solidFill>
              </a:rPr>
              <a:t>V</a:t>
            </a:r>
            <a:r>
              <a:rPr lang="en-US" altLang="en-US" dirty="0" smtClean="0"/>
              <a:t> for </a:t>
            </a:r>
            <a:r>
              <a:rPr lang="en-US" altLang="en-US" dirty="0"/>
              <a:t>the set </a:t>
            </a:r>
            <a:r>
              <a:rPr lang="en-US" altLang="en-US" b="1" dirty="0">
                <a:solidFill>
                  <a:schemeClr val="accent1"/>
                </a:solidFill>
              </a:rPr>
              <a:t>TAUT</a:t>
            </a:r>
            <a:r>
              <a:rPr lang="en-US" altLang="en-US" dirty="0"/>
              <a:t> of propositional logic </a:t>
            </a:r>
            <a:r>
              <a:rPr lang="en-US" altLang="en-US" dirty="0" smtClean="0"/>
              <a:t>tautologies</a:t>
            </a:r>
          </a:p>
          <a:p>
            <a:pPr lvl="2"/>
            <a:r>
              <a:rPr lang="en-US" altLang="en-US" sz="2800" b="1" dirty="0" smtClean="0">
                <a:solidFill>
                  <a:schemeClr val="accent1"/>
                </a:solidFill>
              </a:rPr>
              <a:t>F 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∊</a:t>
            </a: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TAUT </a:t>
            </a:r>
            <a:r>
              <a:rPr lang="en-US" alt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r>
              <a:rPr lang="en-US" altLang="en-US" sz="2800" dirty="0" smtClean="0"/>
              <a:t>   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 </a:t>
            </a:r>
            <a:r>
              <a:rPr lang="en-US" altLang="en-US" sz="2800" dirty="0" smtClean="0">
                <a:ea typeface="Cambria Math" panose="02040503050406030204" pitchFamily="18" charset="0"/>
                <a:sym typeface="Symbol" panose="05050102010706020507" pitchFamily="18" charset="2"/>
              </a:rPr>
              <a:t>proof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P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. 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V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F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P</a:t>
            </a:r>
            <a:r>
              <a:rPr lang="en-US" altLang="en-US" sz="2800" dirty="0" smtClean="0">
                <a:solidFill>
                  <a:schemeClr val="accent1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lvl="3"/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</a:t>
            </a:r>
            <a:r>
              <a:rPr lang="en-US" altLang="en-US" sz="2000" b="1" dirty="0"/>
              <a:t> </a:t>
            </a:r>
            <a:r>
              <a:rPr lang="en-US" altLang="en-US" sz="2400" dirty="0"/>
              <a:t>direction is usually called </a:t>
            </a:r>
            <a:r>
              <a:rPr lang="en-US" altLang="en-US" sz="2400" i="1" dirty="0"/>
              <a:t>soundness</a:t>
            </a:r>
          </a:p>
          <a:p>
            <a:pPr lvl="3"/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b="1" dirty="0"/>
              <a:t> </a:t>
            </a:r>
            <a:r>
              <a:rPr lang="en-US" altLang="en-US" sz="2400" dirty="0"/>
              <a:t>direction is usually called </a:t>
            </a:r>
            <a:r>
              <a:rPr lang="en-US" altLang="en-US" sz="2400" i="1" dirty="0" smtClean="0"/>
              <a:t>completeness</a:t>
            </a:r>
          </a:p>
          <a:p>
            <a:pPr lvl="8"/>
            <a:endParaRPr lang="en-US" altLang="en-US" sz="1050" i="1" dirty="0" smtClean="0"/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669900"/>
                </a:solidFill>
              </a:rPr>
              <a:t>Alt </a:t>
            </a:r>
            <a:r>
              <a:rPr lang="en-US" altLang="en-US" b="1" dirty="0" err="1" smtClean="0">
                <a:solidFill>
                  <a:srgbClr val="669900"/>
                </a:solidFill>
              </a:rPr>
              <a:t>Defn</a:t>
            </a:r>
            <a:r>
              <a:rPr lang="en-US" altLang="en-US" b="1" dirty="0">
                <a:solidFill>
                  <a:srgbClr val="669900"/>
                </a:solidFill>
              </a:rPr>
              <a:t>: </a:t>
            </a:r>
            <a:r>
              <a:rPr lang="en-US" altLang="en-US" dirty="0"/>
              <a:t>A </a:t>
            </a:r>
            <a:r>
              <a:rPr lang="en-US" altLang="en-US" i="1" dirty="0"/>
              <a:t>propositional proof system </a:t>
            </a:r>
            <a:r>
              <a:rPr lang="en-US" altLang="en-US" dirty="0"/>
              <a:t>is a proof system </a:t>
            </a:r>
            <a:r>
              <a:rPr lang="en-US" altLang="en-US" b="1" dirty="0">
                <a:solidFill>
                  <a:schemeClr val="accent1"/>
                </a:solidFill>
              </a:rPr>
              <a:t>V</a:t>
            </a:r>
            <a:r>
              <a:rPr lang="en-US" altLang="en-US" dirty="0"/>
              <a:t> for the set </a:t>
            </a:r>
            <a:r>
              <a:rPr lang="en-US" altLang="en-US" b="1" dirty="0" smtClean="0">
                <a:solidFill>
                  <a:schemeClr val="accent1"/>
                </a:solidFill>
              </a:rPr>
              <a:t>UNSAT</a:t>
            </a:r>
            <a:r>
              <a:rPr lang="en-US" altLang="en-US" dirty="0" smtClean="0"/>
              <a:t> </a:t>
            </a:r>
            <a:r>
              <a:rPr lang="en-US" altLang="en-US" dirty="0"/>
              <a:t>of propositional logic </a:t>
            </a:r>
            <a:r>
              <a:rPr lang="en-US" altLang="en-US" dirty="0" smtClean="0"/>
              <a:t>contradictions</a:t>
            </a:r>
          </a:p>
          <a:p>
            <a:pPr marL="0" indent="0">
              <a:buNone/>
            </a:pPr>
            <a:endParaRPr lang="en-US" altLang="en-US" sz="700" dirty="0" smtClean="0"/>
          </a:p>
          <a:p>
            <a:pPr marL="0" indent="0">
              <a:buNone/>
            </a:pPr>
            <a:r>
              <a:rPr lang="en-US" altLang="en-US" dirty="0" smtClean="0"/>
              <a:t>	Since </a:t>
            </a:r>
            <a:r>
              <a:rPr lang="en-US" altLang="en-US" b="1" dirty="0" smtClean="0">
                <a:solidFill>
                  <a:schemeClr val="accent1"/>
                </a:solidFill>
              </a:rPr>
              <a:t>TAUT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chemeClr val="accent1"/>
                </a:solidFill>
              </a:rPr>
              <a:t>UNSAT</a:t>
            </a:r>
            <a:r>
              <a:rPr lang="en-US" altLang="en-US" dirty="0" smtClean="0"/>
              <a:t> are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coNP</a:t>
            </a:r>
            <a:r>
              <a:rPr lang="en-US" altLang="en-US" b="1" dirty="0" smtClean="0">
                <a:solidFill>
                  <a:schemeClr val="accent1"/>
                </a:solidFill>
              </a:rPr>
              <a:t>-complete</a:t>
            </a:r>
            <a:r>
              <a:rPr lang="en-US" altLang="en-US" dirty="0" smtClean="0"/>
              <a:t>… </a:t>
            </a:r>
          </a:p>
          <a:p>
            <a:pPr marL="0" indent="0">
              <a:buNone/>
            </a:pPr>
            <a:endParaRPr lang="en-US" altLang="en-US" sz="1050" dirty="0" smtClean="0"/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</a:rPr>
              <a:t>Thm</a:t>
            </a:r>
            <a:r>
              <a:rPr lang="en-US" altLang="en-US" b="1" dirty="0" smtClean="0">
                <a:solidFill>
                  <a:srgbClr val="669900"/>
                </a:solidFill>
              </a:rPr>
              <a:t>: </a:t>
            </a:r>
            <a:r>
              <a:rPr lang="en-US" altLang="en-US" b="1" dirty="0" smtClean="0">
                <a:solidFill>
                  <a:schemeClr val="accent1"/>
                </a:solidFill>
              </a:rPr>
              <a:t>NP</a:t>
            </a:r>
            <a:r>
              <a:rPr lang="en-US" altLang="en-US" dirty="0" smtClean="0">
                <a:solidFill>
                  <a:schemeClr val="accent1"/>
                </a:solidFill>
              </a:rPr>
              <a:t>=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coNP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iff</a:t>
            </a:r>
            <a:r>
              <a:rPr lang="en-US" altLang="en-US" dirty="0" smtClean="0"/>
              <a:t> there is a </a:t>
            </a:r>
            <a:r>
              <a:rPr lang="en-US" altLang="en-US" dirty="0" err="1" smtClean="0"/>
              <a:t>polynomially</a:t>
            </a:r>
            <a:r>
              <a:rPr lang="en-US" altLang="en-US" dirty="0" smtClean="0"/>
              <a:t> bounded    	                      propositional proof system</a:t>
            </a:r>
            <a:endParaRPr lang="en-US" altLang="en-US" sz="2400" i="1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Width </a:t>
            </a:r>
            <a:r>
              <a:rPr lang="en-US" altLang="en-US" sz="3600" dirty="0" smtClean="0"/>
              <a:t>vs size in tree-resolution </a:t>
            </a:r>
            <a:r>
              <a:rPr lang="en-US" altLang="en-US" sz="3600" dirty="0"/>
              <a:t>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rgbClr val="669900"/>
                    </a:solidFill>
                  </a:rPr>
                  <a:t>Defn:</a:t>
                </a:r>
                <a:r>
                  <a:rPr lang="en-US" alt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is a set of </a:t>
                </a:r>
                <a:r>
                  <a:rPr lang="en-US" altLang="en-US" dirty="0" smtClean="0"/>
                  <a:t>clauses</a:t>
                </a:r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altLang="en-US" sz="2400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 = length of shortest </a:t>
                </a:r>
                <a:r>
                  <a:rPr lang="en-US" altLang="en-US" sz="2400" i="1" dirty="0" smtClean="0"/>
                  <a:t>tree-resolution</a:t>
                </a:r>
                <a:r>
                  <a:rPr lang="en-US" altLang="en-US" sz="2400" dirty="0" smtClean="0"/>
                  <a:t> 		                   		    refutation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 smtClean="0"/>
                  <a:t> 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smtClean="0"/>
                  <a:t>                                                             	              </a:t>
                </a:r>
                <a:r>
                  <a:rPr lang="en-US" altLang="en-US" sz="2400" dirty="0" smtClean="0"/>
                  <a:t>= 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en-US" altLang="en-US" sz="2400" dirty="0" smtClean="0"/>
                  <a:t>  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 smtClean="0"/>
                  <a:t> </a:t>
                </a:r>
                <a:r>
                  <a:rPr lang="en-US" altLang="en-US" sz="2400" dirty="0" smtClean="0"/>
                  <a:t>is </a:t>
                </a:r>
                <a:r>
                  <a:rPr lang="en-US" altLang="en-US" sz="2400" dirty="0" err="1" smtClean="0"/>
                  <a:t>satisfiable</a:t>
                </a:r>
                <a:endParaRPr lang="en-US" altLang="en-US" sz="2400" dirty="0" smtClean="0"/>
              </a:p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length </a:t>
                </a:r>
                <a:r>
                  <a:rPr lang="en-US" altLang="en-US" sz="2400" dirty="0"/>
                  <a:t>of longest clause in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b="1" dirty="0"/>
                  <a:t>= </a:t>
                </a:r>
                <a:r>
                  <a:rPr lang="en-US" alt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𝐦𝐢𝐧</m:t>
                    </m:r>
                    <m:r>
                      <a:rPr lang="en-US" altLang="en-US" sz="2400" b="1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is a resolution refutation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b="1" dirty="0" smtClean="0">
                  <a:solidFill>
                    <a:srgbClr val="009900"/>
                  </a:solidFill>
                </a:endParaRPr>
              </a:p>
              <a:p>
                <a:pPr lvl="7"/>
                <a:endParaRPr lang="en-US" altLang="en-US" sz="1400" b="1" dirty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</a:pPr>
                <a:endParaRPr lang="en-US" altLang="en-US" sz="800" b="1" dirty="0" smtClean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 err="1" smtClean="0">
                    <a:solidFill>
                      <a:srgbClr val="669900"/>
                    </a:solidFill>
                  </a:rPr>
                  <a:t>Thm</a:t>
                </a: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Ben-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</a:rPr>
                  <a:t>Sasson,Wigderson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altLang="en-US" sz="2400" dirty="0" smtClean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/>
                  <a:t>Every </a:t>
                </a:r>
                <a:r>
                  <a:rPr lang="en-US" altLang="en-US" sz="2400" dirty="0" smtClean="0"/>
                  <a:t>DPLL/tree-resolution refutation </a:t>
                </a:r>
                <a:r>
                  <a:rPr lang="en-US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400" dirty="0"/>
                  <a:t>of size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can be converted to one of width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</m:t>
                    </m:r>
                    <m:r>
                      <m:rPr>
                        <m:sty m:val="p"/>
                      </m:rP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 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alt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 Corollary: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altLang="en-US" sz="240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𝒊𝒅𝒕𝒉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 – 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chemeClr val="accent1"/>
                            </a:solidFill>
                          </a:rPr>
                          <m:t> </m:t>
                        </m:r>
                      </m:sup>
                    </m:sSup>
                  </m:oMath>
                </a14:m>
                <a:endParaRPr lang="en-US" altLang="en-US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523" t="-1107" b="-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Proof: Width </a:t>
            </a:r>
            <a:r>
              <a:rPr lang="en-US" altLang="en-US" dirty="0"/>
              <a:t>of Tree-like Resolution</a:t>
            </a:r>
          </a:p>
        </p:txBody>
      </p:sp>
      <p:sp>
        <p:nvSpPr>
          <p:cNvPr id="134154" name="AutoShape 10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34159" name="Oval 15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17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4168" name="AutoShape 24"/>
          <p:cNvCxnSpPr>
            <a:cxnSpLocks noChangeShapeType="1"/>
            <a:stCxn id="134159" idx="7"/>
            <a:endCxn id="134161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69" name="AutoShape 25"/>
          <p:cNvCxnSpPr>
            <a:cxnSpLocks noChangeShapeType="1"/>
            <a:stCxn id="134161" idx="5"/>
            <a:endCxn id="134160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72" name="Oval 28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162300" y="2247900"/>
            <a:ext cx="1584325" cy="1508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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S/2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75" name="Text Box 3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417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177" name="Text Box 33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417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178" name="Text Box 34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Width of Tree-like Resolution</a:t>
            </a:r>
          </a:p>
        </p:txBody>
      </p:sp>
      <p:sp>
        <p:nvSpPr>
          <p:cNvPr id="137219" name="AutoShape 3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37220" name="Oval 4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Oval 5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Oval 6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7223" name="AutoShape 7"/>
          <p:cNvCxnSpPr>
            <a:cxnSpLocks noChangeShapeType="1"/>
            <a:stCxn id="137220" idx="7"/>
            <a:endCxn id="137222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24" name="AutoShape 8"/>
          <p:cNvCxnSpPr>
            <a:cxnSpLocks noChangeShapeType="1"/>
            <a:stCxn id="137222" idx="5"/>
            <a:endCxn id="137221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>
            <a:off x="3162300" y="2247900"/>
            <a:ext cx="1584325" cy="1508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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S/2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27" name="Text Box 1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722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28" name="Text Box 12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722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30" name="Text Box 14"/>
              <p:cNvSpPr txBox="1">
                <a:spLocks noChangeArrowheads="1"/>
              </p:cNvSpPr>
              <p:nvPr/>
            </p:nvSpPr>
            <p:spPr bwMode="auto">
              <a:xfrm>
                <a:off x="571705" y="2343934"/>
                <a:ext cx="2491964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S/2</a:t>
                </a:r>
              </a:p>
            </p:txBody>
          </p:sp>
        </mc:Choice>
        <mc:Fallback xmlns="">
          <p:sp>
            <p:nvSpPr>
              <p:cNvPr id="13723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705" y="2343934"/>
                <a:ext cx="2491964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4380" t="-5063" r="-3893" b="-170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Width of Tree-like Resolution</a:t>
            </a:r>
          </a:p>
        </p:txBody>
      </p:sp>
      <p:sp>
        <p:nvSpPr>
          <p:cNvPr id="139267" name="AutoShape 3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Oval 5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9271" name="AutoShape 7"/>
          <p:cNvCxnSpPr>
            <a:cxnSpLocks noChangeShapeType="1"/>
            <a:stCxn id="139268" idx="7"/>
            <a:endCxn id="139270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272" name="AutoShape 8"/>
          <p:cNvCxnSpPr>
            <a:cxnSpLocks noChangeShapeType="1"/>
            <a:stCxn id="139270" idx="5"/>
            <a:endCxn id="139269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73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3162300" y="2247900"/>
            <a:ext cx="1584325" cy="1508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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S/2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75" name="Text Box 1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927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76" name="Text Box 12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927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78" name="Text Box 14"/>
              <p:cNvSpPr txBox="1">
                <a:spLocks noChangeArrowheads="1"/>
              </p:cNvSpPr>
              <p:nvPr/>
            </p:nvSpPr>
            <p:spPr bwMode="auto">
              <a:xfrm>
                <a:off x="571705" y="2343934"/>
                <a:ext cx="2491964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S/2</a:t>
                </a:r>
              </a:p>
            </p:txBody>
          </p:sp>
        </mc:Choice>
        <mc:Fallback xmlns="">
          <p:sp>
            <p:nvSpPr>
              <p:cNvPr id="1392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705" y="2343934"/>
                <a:ext cx="2491964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4380" t="-5063" r="-3893" b="-170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79" name="Rectangle 15"/>
              <p:cNvSpPr>
                <a:spLocks noChangeArrowheads="1"/>
              </p:cNvSpPr>
              <p:nvPr/>
            </p:nvSpPr>
            <p:spPr bwMode="auto">
              <a:xfrm>
                <a:off x="590193" y="3806022"/>
                <a:ext cx="2345450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b="1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b="1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less than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S</a:t>
                </a:r>
                <a:endPara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927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193" y="3806022"/>
                <a:ext cx="2345450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4651" t="-4403" r="-4134" b="-1698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Width of Tree-like Resolution</a:t>
            </a: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8247" name="AutoShape 7"/>
          <p:cNvCxnSpPr>
            <a:cxnSpLocks noChangeShapeType="1"/>
            <a:stCxn id="138244" idx="7"/>
            <a:endCxn id="138246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48" name="AutoShape 8"/>
          <p:cNvCxnSpPr>
            <a:cxnSpLocks noChangeShapeType="1"/>
            <a:stCxn id="138246" idx="5"/>
            <a:endCxn id="138245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3162300" y="2247900"/>
            <a:ext cx="1584325" cy="1508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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S/2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1" name="Text Box 1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825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52" name="Text Box 12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825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4" name="Text Box 14"/>
              <p:cNvSpPr txBox="1">
                <a:spLocks noChangeArrowheads="1"/>
              </p:cNvSpPr>
              <p:nvPr/>
            </p:nvSpPr>
            <p:spPr bwMode="auto">
              <a:xfrm>
                <a:off x="485945" y="2343934"/>
                <a:ext cx="2663486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25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45" y="2343934"/>
                <a:ext cx="266348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417" t="-6962" r="-2961" b="-170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55" name="Rectangle 15"/>
              <p:cNvSpPr>
                <a:spLocks noChangeArrowheads="1"/>
              </p:cNvSpPr>
              <p:nvPr/>
            </p:nvSpPr>
            <p:spPr bwMode="auto">
              <a:xfrm>
                <a:off x="499698" y="3806022"/>
                <a:ext cx="2635978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rgbClr val="669900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66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less than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825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698" y="3806022"/>
                <a:ext cx="2635978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687" t="-6289" r="-3917" b="-1698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Width of Tree-like Resolution</a:t>
            </a:r>
          </a:p>
        </p:txBody>
      </p:sp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2343" name="AutoShape 7"/>
          <p:cNvCxnSpPr>
            <a:cxnSpLocks noChangeShapeType="1"/>
            <a:stCxn id="142340" idx="7"/>
            <a:endCxn id="142342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44" name="AutoShape 8"/>
          <p:cNvCxnSpPr>
            <a:cxnSpLocks noChangeShapeType="1"/>
            <a:stCxn id="142342" idx="5"/>
            <a:endCxn id="142341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3162300" y="2247900"/>
            <a:ext cx="1584325" cy="1508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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S/2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47" name="Text Box 1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234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48" name="Text Box 12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234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50" name="Text Box 14"/>
              <p:cNvSpPr txBox="1">
                <a:spLocks noChangeArrowheads="1"/>
              </p:cNvSpPr>
              <p:nvPr/>
            </p:nvSpPr>
            <p:spPr bwMode="auto">
              <a:xfrm>
                <a:off x="485945" y="2343934"/>
                <a:ext cx="2663486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235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45" y="2343934"/>
                <a:ext cx="266348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417" t="-6962" r="-2961" b="-170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51" name="Text Box 15"/>
              <p:cNvSpPr txBox="1">
                <a:spLocks noChangeArrowheads="1"/>
              </p:cNvSpPr>
              <p:nvPr/>
            </p:nvSpPr>
            <p:spPr bwMode="auto">
              <a:xfrm>
                <a:off x="76373" y="4907747"/>
                <a:ext cx="6792565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dirty="0" smtClean="0">
                    <a:latin typeface="Calibri" panose="020F0502020204030204" pitchFamily="34" charset="0"/>
                  </a:rPr>
                  <a:t>By induction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width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</m:t>
                      </m:r>
                      <m:r>
                        <m:rPr>
                          <m:sty m:val="p"/>
                        </m:rP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80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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</m:t>
                      </m:r>
                      <m:r>
                        <m:rPr>
                          <m:sty m:val="p"/>
                        </m:rP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80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2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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235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3" y="4907747"/>
                <a:ext cx="6792565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344" t="-69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298041"/>
            <a:ext cx="0" cy="1609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Width of Tree-like Resolution</a:t>
            </a:r>
          </a:p>
        </p:txBody>
      </p:sp>
      <p:sp>
        <p:nvSpPr>
          <p:cNvPr id="143363" name="AutoShape 3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3367" name="AutoShape 7"/>
          <p:cNvCxnSpPr>
            <a:cxnSpLocks noChangeShapeType="1"/>
            <a:stCxn id="143364" idx="7"/>
            <a:endCxn id="143366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68" name="AutoShape 8"/>
          <p:cNvCxnSpPr>
            <a:cxnSpLocks noChangeShapeType="1"/>
            <a:stCxn id="143366" idx="5"/>
            <a:endCxn id="143365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0" name="AutoShape 10"/>
              <p:cNvSpPr>
                <a:spLocks noChangeArrowheads="1"/>
              </p:cNvSpPr>
              <p:nvPr/>
            </p:nvSpPr>
            <p:spPr bwMode="auto">
              <a:xfrm>
                <a:off x="3554413" y="2247900"/>
                <a:ext cx="835025" cy="150812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</m:t>
                      </m:r>
                      <m:r>
                        <a:rPr lang="en-US" alt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43370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413" y="2247900"/>
                <a:ext cx="835025" cy="1508125"/>
              </a:xfrm>
              <a:prstGeom prst="triangle">
                <a:avLst>
                  <a:gd name="adj" fmla="val 50000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1" name="Text Box 1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337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2" name="Text Box 12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337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4" name="Text Box 14"/>
              <p:cNvSpPr txBox="1">
                <a:spLocks noChangeArrowheads="1"/>
              </p:cNvSpPr>
              <p:nvPr/>
            </p:nvSpPr>
            <p:spPr bwMode="auto">
              <a:xfrm>
                <a:off x="485945" y="2343934"/>
                <a:ext cx="2663486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</a:t>
                </a:r>
              </a:p>
              <a:p>
                <a:r>
                  <a:rPr lang="en-US" altLang="en-US" sz="2800" dirty="0">
                    <a:latin typeface="Calibri" panose="020F0502020204030204" pitchFamily="34" charset="0"/>
                  </a:rPr>
                  <a:t>size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337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45" y="2343934"/>
                <a:ext cx="2663486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417" t="-6962" r="-2961" b="-170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7" name="Text Box 17"/>
              <p:cNvSpPr txBox="1">
                <a:spLocks noChangeArrowheads="1"/>
              </p:cNvSpPr>
              <p:nvPr/>
            </p:nvSpPr>
            <p:spPr bwMode="auto">
              <a:xfrm>
                <a:off x="302587" y="6078071"/>
                <a:ext cx="7864141" cy="5232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 in width at most </a:t>
                </a:r>
                <a:r>
                  <a:rPr lang="en-US" altLang="en-US" sz="2400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=</m:t>
                    </m:r>
                    <m:r>
                      <m:rPr>
                        <m:sty m:val="p"/>
                      </m:rP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8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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337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587" y="6078071"/>
                <a:ext cx="7864141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9091" b="-3068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56</a:t>
            </a:fld>
            <a:endParaRPr lang="en-US" altLang="en-US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057400" y="3298041"/>
            <a:ext cx="0" cy="1609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57400" y="5883105"/>
            <a:ext cx="0" cy="194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76373" y="4907747"/>
                <a:ext cx="6792565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dirty="0" smtClean="0">
                    <a:latin typeface="Calibri" panose="020F0502020204030204" pitchFamily="34" charset="0"/>
                  </a:rPr>
                  <a:t>By induction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width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</m:t>
                      </m:r>
                      <m:r>
                        <m:rPr>
                          <m:sty m:val="p"/>
                        </m:rP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80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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</m:t>
                      </m:r>
                      <m:r>
                        <m:rPr>
                          <m:sty m:val="p"/>
                        </m:rP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80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2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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en-US" sz="28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3" y="4907747"/>
                <a:ext cx="6792565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717" t="-69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Width of Tree-like Resolution</a:t>
            </a:r>
          </a:p>
        </p:txBody>
      </p:sp>
      <p:sp>
        <p:nvSpPr>
          <p:cNvPr id="141315" name="AutoShape 3"/>
          <p:cNvSpPr>
            <a:spLocks noChangeArrowheads="1"/>
          </p:cNvSpPr>
          <p:nvPr/>
        </p:nvSpPr>
        <p:spPr bwMode="auto">
          <a:xfrm>
            <a:off x="4389438" y="2398713"/>
            <a:ext cx="2819400" cy="2362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 </a:t>
            </a:r>
            <a:r>
              <a:rPr lang="en-US" alt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3911600" y="2132013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5715000" y="2249488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4876800" y="1600200"/>
            <a:ext cx="152400" cy="1682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1319" name="AutoShape 7"/>
          <p:cNvCxnSpPr>
            <a:cxnSpLocks noChangeShapeType="1"/>
            <a:stCxn id="141316" idx="7"/>
            <a:endCxn id="141318" idx="2"/>
          </p:cNvCxnSpPr>
          <p:nvPr/>
        </p:nvCxnSpPr>
        <p:spPr bwMode="auto">
          <a:xfrm flipV="1">
            <a:off x="4041775" y="1684338"/>
            <a:ext cx="835025" cy="47307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20" name="AutoShape 8"/>
          <p:cNvCxnSpPr>
            <a:cxnSpLocks noChangeShapeType="1"/>
            <a:stCxn id="141318" idx="5"/>
            <a:endCxn id="141317" idx="1"/>
          </p:cNvCxnSpPr>
          <p:nvPr/>
        </p:nvCxnSpPr>
        <p:spPr bwMode="auto">
          <a:xfrm>
            <a:off x="5006975" y="1743075"/>
            <a:ext cx="730250" cy="531813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23" name="Text Box 11"/>
              <p:cNvSpPr txBox="1">
                <a:spLocks noChangeArrowheads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132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13" y="1781175"/>
                <a:ext cx="611187" cy="519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4" name="Text Box 12"/>
              <p:cNvSpPr txBox="1">
                <a:spLocks noChangeArrowheads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132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898650"/>
                <a:ext cx="611188" cy="519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749812" y="1043494"/>
            <a:ext cx="45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490173" y="3806022"/>
            <a:ext cx="2635978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b="1" baseline="-25000" dirty="0">
                <a:solidFill>
                  <a:srgbClr val="669900"/>
                </a:solidFill>
                <a:latin typeface="Calibri" panose="020F0502020204030204" pitchFamily="34" charset="0"/>
              </a:rPr>
              <a:t>x</a:t>
            </a:r>
            <a:r>
              <a:rPr lang="en-US" altLang="en-US" sz="2800" b="1" baseline="-25000" dirty="0">
                <a:solidFill>
                  <a:srgbClr val="6699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</a:t>
            </a:r>
            <a:r>
              <a:rPr lang="en-US" altLang="en-US" sz="2800" b="1" baseline="-25000" dirty="0">
                <a:solidFill>
                  <a:srgbClr val="669900"/>
                </a:solidFill>
                <a:latin typeface="Calibri" panose="020F0502020204030204" pitchFamily="34" charset="0"/>
              </a:rPr>
              <a:t>0</a:t>
            </a:r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proves</a:t>
            </a:r>
            <a:r>
              <a:rPr lang="en-US" alt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rgbClr val="6699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r>
              <a:rPr lang="en-US" alt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in 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size </a:t>
            </a:r>
            <a:r>
              <a:rPr lang="en-US" altLang="en-US" sz="2800" dirty="0" smtClean="0">
                <a:solidFill>
                  <a:srgbClr val="669900"/>
                </a:solidFill>
                <a:latin typeface="Calibri" panose="020F0502020204030204" pitchFamily="34" charset="0"/>
              </a:rPr>
              <a:t>&lt;</a:t>
            </a:r>
            <a:r>
              <a:rPr lang="en-US" altLang="en-US" sz="2800" dirty="0" smtClean="0">
                <a:latin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rgbClr val="669900"/>
                </a:solidFill>
                <a:latin typeface="Calibri" panose="020F0502020204030204" pitchFamily="34" charset="0"/>
              </a:rPr>
              <a:t>S</a:t>
            </a:r>
            <a:endParaRPr lang="en-US" altLang="en-US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29" name="Text Box 17"/>
              <p:cNvSpPr txBox="1">
                <a:spLocks noChangeArrowheads="1"/>
              </p:cNvSpPr>
              <p:nvPr/>
            </p:nvSpPr>
            <p:spPr bwMode="auto">
              <a:xfrm>
                <a:off x="359395" y="5029984"/>
                <a:ext cx="5405647" cy="9541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en-US" sz="2800" dirty="0" smtClean="0">
                    <a:latin typeface="Calibri" panose="020F0502020204030204" pitchFamily="34" charset="0"/>
                  </a:rPr>
                  <a:t>By induction </a:t>
                </a:r>
                <a:r>
                  <a:rPr lang="en-US" altLang="en-US" sz="2800" b="1" dirty="0" smtClean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en-US" sz="2800" b="1" baseline="-25000" dirty="0" smtClean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b="1" baseline="-25000" dirty="0">
                    <a:solidFill>
                      <a:srgbClr val="669900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2800" b="1" baseline="-25000" dirty="0">
                    <a:solidFill>
                      <a:srgbClr val="6699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proves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66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in width</a:t>
                </a:r>
              </a:p>
              <a:p>
                <a:pPr algn="l"/>
                <a:r>
                  <a:rPr lang="en-US" altLang="en-US" sz="2800" dirty="0">
                    <a:latin typeface="Calibri" panose="020F0502020204030204" pitchFamily="34" charset="0"/>
                  </a:rPr>
                  <a:t> at most</a:t>
                </a:r>
                <a:r>
                  <a:rPr lang="en-US" altLang="en-US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</m:t>
                    </m:r>
                    <m:r>
                      <m:rPr>
                        <m:sty m:val="p"/>
                      </m:rPr>
                      <a:rPr lang="en-US" altLang="en-US" sz="2800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800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b="1" i="1" baseline="-25000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 </m:t>
                    </m:r>
                    <m:r>
                      <a:rPr lang="en-US" altLang="en-US" sz="2800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800" b="1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800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sz="2800" i="1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33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132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395" y="5029984"/>
                <a:ext cx="5405647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250" t="-6918" b="-1698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>
                <a:off x="3554413" y="2247900"/>
                <a:ext cx="835025" cy="150812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</m:t>
                      </m:r>
                      <m:r>
                        <a:rPr lang="en-US" alt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8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413" y="2247900"/>
                <a:ext cx="835025" cy="1508125"/>
              </a:xfrm>
              <a:prstGeom prst="triangle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914400"/>
          </a:xfrm>
        </p:spPr>
        <p:txBody>
          <a:bodyPr/>
          <a:lstStyle/>
          <a:p>
            <a:r>
              <a:rPr lang="en-US" altLang="en-US" sz="3600" dirty="0" smtClean="0"/>
              <a:t>Conclusion: Width </a:t>
            </a:r>
            <a:r>
              <a:rPr lang="en-US" altLang="en-US" sz="3600" dirty="0"/>
              <a:t>of Tree-like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AutoShape 3"/>
              <p:cNvSpPr>
                <a:spLocks noChangeArrowheads="1"/>
              </p:cNvSpPr>
              <p:nvPr/>
            </p:nvSpPr>
            <p:spPr bwMode="auto">
              <a:xfrm>
                <a:off x="4389438" y="2398713"/>
                <a:ext cx="2819400" cy="23622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8100">
                <a:solidFill>
                  <a:srgbClr val="66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 </m:t>
                      </m:r>
                      <m:r>
                        <a:rPr lang="en-US" altLang="en-US" sz="2800" b="1" i="1" dirty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2800" b="1" dirty="0">
                  <a:solidFill>
                    <a:srgbClr val="6699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4387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9438" y="2398713"/>
                <a:ext cx="2819400" cy="2362200"/>
              </a:xfrm>
              <a:prstGeom prst="triangle">
                <a:avLst>
                  <a:gd name="adj" fmla="val 50000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66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4559300" y="5562600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5867400" y="189865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 dirty="0" smtClean="0">
                <a:solidFill>
                  <a:srgbClr val="6699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⊥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401" name="Text Box 17"/>
              <p:cNvSpPr txBox="1">
                <a:spLocks noChangeArrowheads="1"/>
              </p:cNvSpPr>
              <p:nvPr/>
            </p:nvSpPr>
            <p:spPr bwMode="auto">
              <a:xfrm>
                <a:off x="285750" y="1511429"/>
                <a:ext cx="4564839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New Refutation:</a:t>
                </a:r>
                <a:endParaRPr lang="en-US" altLang="en-US" sz="2400" dirty="0">
                  <a:latin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</a:rPr>
                  <a:t>1. Derive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in width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</a:rPr>
                  <a:t>2. Resolve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with clauses </a:t>
                </a:r>
              </a:p>
              <a:p>
                <a:pPr algn="l"/>
                <a:r>
                  <a:rPr lang="en-US" altLang="en-US" sz="2400" dirty="0" smtClean="0">
                    <a:latin typeface="Calibri" panose="020F0502020204030204" pitchFamily="34" charset="0"/>
                  </a:rPr>
                  <a:t>    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to derive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sz="2400" b="1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400" b="1" baseline="-25000" dirty="0">
                  <a:latin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</a:rPr>
                  <a:t>3. Prove </a:t>
                </a:r>
                <a:r>
                  <a:rPr lang="en-US" altLang="en-US" sz="2400" b="1" dirty="0" smtClean="0">
                    <a:solidFill>
                      <a:srgbClr val="66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altLang="en-US" sz="24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in width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sz="2400" b="1" i="1" baseline="-25000" dirty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800" dirty="0">
                  <a:solidFill>
                    <a:srgbClr val="669900"/>
                  </a:solidFill>
                  <a:latin typeface="Calibri" panose="020F0502020204030204" pitchFamily="34" charset="0"/>
                </a:endParaRPr>
              </a:p>
              <a:p>
                <a:pPr algn="l"/>
                <a:endParaRPr lang="en-US" altLang="en-US" sz="28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440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" y="1511429"/>
                <a:ext cx="4564839" cy="2369880"/>
              </a:xfrm>
              <a:prstGeom prst="rect">
                <a:avLst/>
              </a:prstGeom>
              <a:blipFill rotWithShape="0">
                <a:blip r:embed="rId3"/>
                <a:stretch>
                  <a:fillRect l="-2136" t="-1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405" name="Group 21"/>
          <p:cNvGrpSpPr>
            <a:grpSpLocks/>
          </p:cNvGrpSpPr>
          <p:nvPr/>
        </p:nvGrpSpPr>
        <p:grpSpPr bwMode="auto">
          <a:xfrm>
            <a:off x="3656013" y="4645025"/>
            <a:ext cx="1222375" cy="1673225"/>
            <a:chOff x="2303" y="2926"/>
            <a:chExt cx="770" cy="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394" name="AutoShape 10"/>
                <p:cNvSpPr>
                  <a:spLocks noChangeArrowheads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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altLang="en-US" sz="3600" dirty="0"/>
                </a:p>
              </p:txBody>
            </p:sp>
          </mc:Choice>
          <mc:Fallback xmlns="">
            <p:sp>
              <p:nvSpPr>
                <p:cNvPr id="144394" name="AutoShap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blipFill rotWithShape="0">
                  <a:blip r:embed="rId5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04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4404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406" name="Group 22"/>
          <p:cNvGrpSpPr>
            <a:grpSpLocks/>
          </p:cNvGrpSpPr>
          <p:nvPr/>
        </p:nvGrpSpPr>
        <p:grpSpPr bwMode="auto">
          <a:xfrm>
            <a:off x="4594225" y="4645025"/>
            <a:ext cx="1222375" cy="1673225"/>
            <a:chOff x="2303" y="2926"/>
            <a:chExt cx="770" cy="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07" name="AutoShape 23"/>
                <p:cNvSpPr>
                  <a:spLocks noChangeArrowheads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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altLang="en-US" sz="3600" dirty="0"/>
                </a:p>
              </p:txBody>
            </p:sp>
          </mc:Choice>
          <mc:Fallback xmlns="">
            <p:sp>
              <p:nvSpPr>
                <p:cNvPr id="144407" name="AutoShap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08" name="Rectangle 24"/>
                <p:cNvSpPr>
                  <a:spLocks noChangeArrowheads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4408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409" name="Group 25"/>
          <p:cNvGrpSpPr>
            <a:grpSpLocks/>
          </p:cNvGrpSpPr>
          <p:nvPr/>
        </p:nvGrpSpPr>
        <p:grpSpPr bwMode="auto">
          <a:xfrm>
            <a:off x="5484813" y="4645025"/>
            <a:ext cx="1222375" cy="1673225"/>
            <a:chOff x="2303" y="2926"/>
            <a:chExt cx="770" cy="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10" name="AutoShape 26"/>
                <p:cNvSpPr>
                  <a:spLocks noChangeArrowheads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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altLang="en-US" sz="3600" dirty="0"/>
                </a:p>
              </p:txBody>
            </p:sp>
          </mc:Choice>
          <mc:Fallback xmlns="">
            <p:sp>
              <p:nvSpPr>
                <p:cNvPr id="144410" name="AutoShap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blipFill rotWithShape="0">
                  <a:blip r:embed="rId5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11" name="Rectangle 27"/>
                <p:cNvSpPr>
                  <a:spLocks noChangeArrowheads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4411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412" name="Group 28"/>
          <p:cNvGrpSpPr>
            <a:grpSpLocks/>
          </p:cNvGrpSpPr>
          <p:nvPr/>
        </p:nvGrpSpPr>
        <p:grpSpPr bwMode="auto">
          <a:xfrm>
            <a:off x="6375400" y="4645025"/>
            <a:ext cx="1222375" cy="1673225"/>
            <a:chOff x="2303" y="2926"/>
            <a:chExt cx="770" cy="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13" name="AutoShape 29"/>
                <p:cNvSpPr>
                  <a:spLocks noChangeArrowheads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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altLang="en-US" sz="3600" dirty="0"/>
                </a:p>
              </p:txBody>
            </p:sp>
          </mc:Choice>
          <mc:Fallback xmlns="">
            <p:sp>
              <p:nvSpPr>
                <p:cNvPr id="144413" name="AutoShap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2" y="2999"/>
                  <a:ext cx="561" cy="981"/>
                </a:xfrm>
                <a:prstGeom prst="triangle">
                  <a:avLst>
                    <a:gd name="adj" fmla="val 50000"/>
                  </a:avLst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414" name="Rectangle 30"/>
                <p:cNvSpPr>
                  <a:spLocks noChangeArrowheads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4414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3" y="2926"/>
                  <a:ext cx="385" cy="32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5825836" y="1299632"/>
                <a:ext cx="331251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𝒘</m:t>
                      </m:r>
                      <m:r>
                        <a:rPr lang="en-US" altLang="en-US" sz="24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</m:t>
                      </m:r>
                      <m:r>
                        <m:rPr>
                          <m:sty m:val="p"/>
                        </m:rPr>
                        <a:rPr lang="en-US" altLang="en-US" sz="2800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800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2800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2400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 </m:t>
                      </m:r>
                      <m:r>
                        <a:rPr lang="en-US" altLang="en-US" sz="2800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altLang="en-US" sz="2800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𝒘</m:t>
                      </m:r>
                      <m:r>
                        <a:rPr lang="en-US" altLang="en-US" sz="2800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en-US" sz="2800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𝑭</m:t>
                      </m:r>
                      <m:r>
                        <a:rPr lang="en-US" altLang="en-US" sz="2800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rgbClr val="0033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5836" y="1299632"/>
                <a:ext cx="331251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width-size relationships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 smtClean="0">
                    <a:solidFill>
                      <a:srgbClr val="669900"/>
                    </a:solidFill>
                  </a:rPr>
                  <a:t>Cor: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[Ben-</a:t>
                </a:r>
                <a:r>
                  <a:rPr lang="en-US" altLang="en-US" dirty="0" err="1">
                    <a:solidFill>
                      <a:srgbClr val="0070C0"/>
                    </a:solidFill>
                  </a:rPr>
                  <a:t>SassonWigderson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altLang="en-US" b="1" dirty="0">
                    <a:solidFill>
                      <a:srgbClr val="669900"/>
                    </a:solidFill>
                  </a:rPr>
                  <a:t>:  </a:t>
                </a:r>
                <a:endParaRPr lang="en-US" altLang="en-US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sz="2800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en-US" sz="2800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en-US" sz="2800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𝒘𝒊𝒅𝒕𝒉</m:t>
                                    </m:r>
                                    <m:d>
                                      <m:dPr>
                                        <m:ctrlP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d>
                                    <m:r>
                                      <a:rPr lang="en-US" altLang="en-US" sz="2800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– </m:t>
                                    </m:r>
                                    <m:r>
                                      <a:rPr lang="en-US" altLang="en-US" sz="2800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  <m:d>
                                      <m:dPr>
                                        <m:ctrlP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d>
                                    <m:r>
                                      <a:rPr lang="en-US" altLang="en-US" sz="2800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800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sz="2800" b="1" i="1" dirty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altLang="en-US" sz="28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800" b="1" dirty="0">
                  <a:solidFill>
                    <a:srgbClr val="FF66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altLang="en-US" sz="2800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𝒘𝒊𝒅𝒕𝒉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 – 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en-US" sz="2800" b="1" dirty="0">
                            <a:solidFill>
                              <a:schemeClr val="accent1"/>
                            </a:solidFill>
                          </a:rPr>
                          <m:t> </m:t>
                        </m:r>
                      </m:sup>
                    </m:sSup>
                  </m:oMath>
                </a14:m>
                <a:endParaRPr lang="en-US" altLang="en-US" b="1" dirty="0" smtClean="0">
                  <a:solidFill>
                    <a:srgbClr val="669900"/>
                  </a:solidFill>
                </a:endParaRPr>
              </a:p>
              <a:p>
                <a:pPr lvl="8"/>
                <a:endParaRPr lang="en-US" altLang="en-US" b="1" dirty="0" smtClean="0">
                  <a:solidFill>
                    <a:srgbClr val="669900"/>
                  </a:solidFill>
                </a:endParaRPr>
              </a:p>
              <a:p>
                <a:r>
                  <a:rPr lang="en-US" altLang="en-US" b="1" dirty="0" err="1" smtClean="0">
                    <a:solidFill>
                      <a:srgbClr val="669900"/>
                    </a:solidFill>
                  </a:rPr>
                  <a:t>Cor</a:t>
                </a:r>
                <a:r>
                  <a:rPr lang="en-US" altLang="en-US" b="1" dirty="0" smtClean="0">
                    <a:solidFill>
                      <a:srgbClr val="669900"/>
                    </a:solidFill>
                  </a:rPr>
                  <a:t>: </a:t>
                </a:r>
                <a:r>
                  <a:rPr lang="en-US" altLang="en-US" dirty="0" smtClean="0">
                    <a:solidFill>
                      <a:srgbClr val="0070C0"/>
                    </a:solidFill>
                  </a:rPr>
                  <a:t>[BP 96]:  </a:t>
                </a:r>
                <a:r>
                  <a:rPr lang="en-US" altLang="en-US" dirty="0" smtClean="0"/>
                  <a:t>If there is a </a:t>
                </a:r>
                <a:r>
                  <a:rPr lang="en-US" altLang="en-US" i="1" dirty="0" smtClean="0"/>
                  <a:t>resolution</a:t>
                </a:r>
                <a:r>
                  <a:rPr lang="en-US" altLang="en-US" dirty="0" smtClean="0"/>
                  <a:t> refutation of size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b="1" dirty="0" smtClean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 smtClean="0"/>
                  <a:t>then can find one in time/size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𝒏</m:t>
                            </m:r>
                            <m:r>
                              <a:rPr lang="en-US" altLang="en-US" b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b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ln</m:t>
                            </m:r>
                            <m:r>
                              <a:rPr lang="en-US" altLang="en-US" b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en-US" alt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𝑺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en-US" baseline="30000" dirty="0" smtClean="0">
                    <a:solidFill>
                      <a:schemeClr val="accent1"/>
                    </a:solidFill>
                  </a:rPr>
                  <a:t>)</a:t>
                </a:r>
              </a:p>
              <a:p>
                <a:pPr lvl="1"/>
                <a:r>
                  <a:rPr lang="en-US" altLang="en-US" dirty="0" smtClean="0"/>
                  <a:t>Derive all clauses of width at most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altLang="en-US" dirty="0" smtClean="0"/>
                  <a:t>.</a:t>
                </a:r>
              </a:p>
              <a:p>
                <a:pPr marL="3657600" lvl="8" indent="0">
                  <a:buNone/>
                </a:pPr>
                <a:endParaRPr lang="en-US" altLang="en-US" sz="1050" dirty="0" smtClean="0"/>
              </a:p>
              <a:p>
                <a:r>
                  <a:rPr lang="en-US" altLang="en-US" b="1" dirty="0" smtClean="0">
                    <a:solidFill>
                      <a:srgbClr val="669900"/>
                    </a:solidFill>
                  </a:rPr>
                  <a:t>Cor: </a:t>
                </a:r>
                <a:r>
                  <a:rPr lang="en-US" altLang="en-US" dirty="0" smtClean="0"/>
                  <a:t>If there is a </a:t>
                </a:r>
                <a:r>
                  <a:rPr lang="en-US" altLang="en-US" i="1" dirty="0" smtClean="0"/>
                  <a:t>tree-resolution</a:t>
                </a:r>
                <a:r>
                  <a:rPr lang="en-US" altLang="en-US" dirty="0" smtClean="0"/>
                  <a:t> refutation of size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dirty="0" smtClean="0"/>
                  <a:t> then can find one in time/size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en-US" b="1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en-US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dirty="0" smtClean="0"/>
                  <a:t>.</a:t>
                </a:r>
              </a:p>
              <a:p>
                <a:pPr lvl="6"/>
                <a:endParaRPr lang="en-US" altLang="en-US" b="1" dirty="0">
                  <a:solidFill>
                    <a:srgbClr val="669900"/>
                  </a:solidFill>
                </a:endParaRPr>
              </a:p>
              <a:p>
                <a:endParaRPr lang="en-US" altLang="en-US" sz="2800" b="1" dirty="0" smtClean="0">
                  <a:solidFill>
                    <a:srgbClr val="FF6600"/>
                  </a:solidFill>
                </a:endParaRPr>
              </a:p>
              <a:p>
                <a:pPr marL="0" indent="0">
                  <a:buNone/>
                </a:pPr>
                <a:endParaRPr lang="en-US" altLang="en-US" b="1" dirty="0">
                  <a:solidFill>
                    <a:srgbClr val="FF6600"/>
                  </a:solidFill>
                </a:endParaRPr>
              </a:p>
              <a:p>
                <a:endParaRPr lang="en-US" altLang="en-US" sz="3200" dirty="0"/>
              </a:p>
            </p:txBody>
          </p:sp>
        </mc:Choice>
        <mc:Fallback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05" t="-1107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30FD-9445-4A6B-9866-D04306811F6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>Proof complexity vs search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 dirty="0" smtClean="0"/>
          </a:p>
          <a:p>
            <a:r>
              <a:rPr lang="en-US" altLang="en-US" dirty="0" smtClean="0"/>
              <a:t>Proof complexity only measures how large proofs must be, not how easy they are to find</a:t>
            </a:r>
          </a:p>
          <a:p>
            <a:pPr lvl="1"/>
            <a:r>
              <a:rPr lang="en-US" altLang="en-US" dirty="0" smtClean="0"/>
              <a:t>Lower bounds on proof complexity imply lower bounds on </a:t>
            </a:r>
            <a:r>
              <a:rPr lang="en-US" altLang="en-US" i="1" dirty="0" smtClean="0"/>
              <a:t>nondeterministic</a:t>
            </a:r>
            <a:r>
              <a:rPr lang="en-US" altLang="en-US" dirty="0" smtClean="0"/>
              <a:t> algorithms</a:t>
            </a:r>
          </a:p>
          <a:p>
            <a:pPr lvl="2"/>
            <a:r>
              <a:rPr lang="en-US" altLang="en-US" sz="2400" dirty="0" smtClean="0"/>
              <a:t>Stronger than lower bounds on deterministic search</a:t>
            </a:r>
          </a:p>
          <a:p>
            <a:pPr lvl="7"/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 smtClean="0"/>
              <a:t>Any complete SAT solver yields a propositional proof system</a:t>
            </a:r>
          </a:p>
          <a:p>
            <a:pPr lvl="1"/>
            <a:r>
              <a:rPr lang="en-US" altLang="en-US" dirty="0" smtClean="0"/>
              <a:t>Proof that</a:t>
            </a:r>
            <a:r>
              <a:rPr lang="en-US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F</a:t>
            </a:r>
            <a:r>
              <a:rPr lang="en-US" alt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</a:t>
            </a:r>
            <a:r>
              <a:rPr lang="en-US" altLang="en-US" b="1" dirty="0" smtClean="0">
                <a:solidFill>
                  <a:schemeClr val="accent1"/>
                </a:solidFill>
              </a:rPr>
              <a:t>UNSAT </a:t>
            </a:r>
            <a:r>
              <a:rPr lang="en-US" altLang="en-US" dirty="0" smtClean="0"/>
              <a:t>is transcript of failed search on input </a:t>
            </a:r>
            <a:r>
              <a:rPr lang="en-US" altLang="en-US" b="1" dirty="0" smtClean="0">
                <a:solidFill>
                  <a:schemeClr val="accent1"/>
                </a:solidFill>
              </a:rPr>
              <a:t>F</a:t>
            </a:r>
          </a:p>
          <a:p>
            <a:pPr lvl="1"/>
            <a:r>
              <a:rPr lang="en-US" altLang="en-US" dirty="0" smtClean="0"/>
              <a:t>Size of proof 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 </a:t>
            </a:r>
            <a:r>
              <a:rPr lang="en-US" altLang="en-US" dirty="0" smtClean="0">
                <a:latin typeface="+mn-lt"/>
                <a:ea typeface="Cambria Math" panose="02040503050406030204" pitchFamily="18" charset="0"/>
              </a:rPr>
              <a:t>running time of SAT solver on input </a:t>
            </a:r>
            <a:r>
              <a:rPr lang="en-US" altLang="en-US" b="1" dirty="0" smtClean="0">
                <a:solidFill>
                  <a:schemeClr val="accent1"/>
                </a:solidFill>
                <a:latin typeface="+mn-lt"/>
                <a:ea typeface="Cambria Math" panose="02040503050406030204" pitchFamily="18" charset="0"/>
              </a:rPr>
              <a:t>F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0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5300" y="1524000"/>
                <a:ext cx="8407400" cy="4953000"/>
              </a:xfrm>
            </p:spPr>
            <p:txBody>
              <a:bodyPr/>
              <a:lstStyle/>
              <a:p>
                <a:r>
                  <a:rPr lang="en-US" altLang="en-US" dirty="0" smtClean="0"/>
                  <a:t>Relationship between width and size is roughly optimal for general resolution</a:t>
                </a:r>
              </a:p>
              <a:p>
                <a:pPr lvl="1"/>
                <a:r>
                  <a:rPr lang="en-US" altLang="en-US" sz="28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800" dirty="0" err="1">
                    <a:solidFill>
                      <a:srgbClr val="0070C0"/>
                    </a:solidFill>
                  </a:rPr>
                  <a:t>Bonet</a:t>
                </a:r>
                <a:r>
                  <a:rPr lang="en-US" altLang="en-US" sz="2800" dirty="0">
                    <a:solidFill>
                      <a:srgbClr val="0070C0"/>
                    </a:solidFill>
                  </a:rPr>
                  <a:t>, et al 99] </a:t>
                </a:r>
                <a:r>
                  <a:rPr lang="en-US" altLang="en-US" sz="2800" dirty="0" smtClean="0"/>
                  <a:t>Ordering tautologies with </a:t>
                </a:r>
                <a:r>
                  <a:rPr lang="en-US" altLang="en-US" sz="2800" dirty="0"/>
                  <a:t>constant input </a:t>
                </a:r>
                <a:r>
                  <a:rPr lang="en-US" altLang="en-US" sz="2800" dirty="0" smtClean="0"/>
                  <a:t>clause size </a:t>
                </a:r>
                <a:r>
                  <a:rPr lang="en-US" altLang="en-US" sz="2800" dirty="0"/>
                  <a:t>and polynomial-size proofs that require width</a:t>
                </a:r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lvl="1"/>
                <a:endParaRPr lang="en-US" altLang="en-US" sz="2800" dirty="0"/>
              </a:p>
              <a:p>
                <a:r>
                  <a:rPr lang="en-US" altLang="en-US" dirty="0" smtClean="0"/>
                  <a:t>DPLL/tree-resolution </a:t>
                </a:r>
                <a:r>
                  <a:rPr lang="en-US" altLang="en-US" dirty="0"/>
                  <a:t>can require exponentially larger proofs than general resolution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[BEGJ 98],[BW 98].</a:t>
                </a:r>
              </a:p>
              <a:p>
                <a:pPr lvl="1"/>
                <a:r>
                  <a:rPr lang="en-US" altLang="en-US" sz="2800" dirty="0"/>
                  <a:t>Polynomial versus  </a:t>
                </a:r>
                <a:r>
                  <a:rPr lang="en-US" altLang="en-US" sz="28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𝟐</a:t>
                </a:r>
                <a:r>
                  <a:rPr lang="el-GR" altLang="en-US" sz="2800" b="1" baseline="300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altLang="en-US" sz="2800" baseline="300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(𝒏/log 𝒏) </a:t>
                </a:r>
                <a:r>
                  <a:rPr lang="en-US" altLang="en-US" sz="2800" dirty="0" smtClean="0"/>
                  <a:t>size</a:t>
                </a:r>
                <a:endParaRPr lang="en-US" altLang="en-US" sz="2800" dirty="0"/>
              </a:p>
              <a:p>
                <a:pPr lvl="1"/>
                <a:r>
                  <a:rPr lang="en-US" altLang="en-US" sz="2800" dirty="0"/>
                  <a:t>Uses graph pebbling and width-based lower bound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71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5300" y="1524000"/>
                <a:ext cx="8407400" cy="4953000"/>
              </a:xfrm>
              <a:blipFill rotWithShape="0">
                <a:blip r:embed="rId3"/>
                <a:stretch>
                  <a:fillRect l="-1233" t="-1107" r="-1668" b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914400"/>
          </a:xfrm>
        </p:spPr>
        <p:txBody>
          <a:bodyPr/>
          <a:lstStyle/>
          <a:p>
            <a:r>
              <a:rPr lang="en-US" altLang="en-US" dirty="0" smtClean="0"/>
              <a:t>Bounding width: boundary expansion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3200" dirty="0"/>
                  <a:t> - a set of </a:t>
                </a:r>
                <a:r>
                  <a:rPr lang="en-US" altLang="en-US" sz="3200" dirty="0" smtClean="0"/>
                  <a:t>clauses</a:t>
                </a:r>
              </a:p>
              <a:p>
                <a:pPr lvl="4"/>
                <a:endParaRPr lang="en-US" altLang="en-US" sz="1200" dirty="0"/>
              </a:p>
              <a:p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3200" dirty="0"/>
                  <a:t> - boundary of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3200" dirty="0"/>
                  <a:t> </a:t>
                </a:r>
                <a:r>
                  <a:rPr lang="en-US" altLang="en-US" sz="3200" dirty="0" smtClean="0"/>
                  <a:t>= </a:t>
                </a:r>
                <a:r>
                  <a:rPr lang="en-US" altLang="en-US" sz="3200" dirty="0"/>
                  <a:t>set of variables appearing </a:t>
                </a:r>
                <a:r>
                  <a:rPr lang="en-US" altLang="en-US" sz="3200" dirty="0" smtClean="0"/>
                  <a:t>	   in </a:t>
                </a:r>
                <a:r>
                  <a:rPr lang="en-US" altLang="en-US" sz="3200" dirty="0"/>
                  <a:t>exactly one clause of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en-US" sz="32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6"/>
                <a:endParaRPr lang="en-US" altLang="en-US" sz="12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3200" dirty="0"/>
                  <a:t>- </a:t>
                </a:r>
                <a:r>
                  <a:rPr lang="en-US" altLang="en-US" sz="3200" dirty="0" smtClean="0"/>
                  <a:t>minimum </a:t>
                </a:r>
                <a:r>
                  <a:rPr lang="en-US" altLang="en-US" sz="3200" dirty="0"/>
                  <a:t>size </a:t>
                </a:r>
                <a:r>
                  <a:rPr lang="en-US" altLang="en-US" sz="3200" dirty="0" smtClean="0"/>
                  <a:t>non-empty subset            	      of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en-US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3200" dirty="0" smtClean="0">
                    <a:solidFill>
                      <a:schemeClr val="accent1"/>
                    </a:solidFill>
                  </a:rPr>
                  <a:t>= </a:t>
                </a:r>
                <a:r>
                  <a:rPr lang="en-US" altLang="en-US" sz="32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∅</a:t>
                </a:r>
              </a:p>
              <a:p>
                <a:pPr lvl="8"/>
                <a:endParaRPr lang="en-US" altLang="en-US" sz="1200" b="1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3200" dirty="0"/>
                  <a:t>- </a:t>
                </a:r>
                <a:r>
                  <a:rPr lang="en-US" altLang="en-US" sz="3200" dirty="0" smtClean="0"/>
                  <a:t>boundary </a:t>
                </a:r>
                <a:r>
                  <a:rPr lang="en-US" altLang="en-US" sz="3200" dirty="0"/>
                  <a:t>expansion of</a:t>
                </a:r>
                <a:r>
                  <a:rPr lang="en-US" alt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3200" b="1" dirty="0"/>
                  <a:t> </a:t>
                </a:r>
                <a:r>
                  <a:rPr lang="en-US" altLang="en-US" sz="3200" b="1" dirty="0" smtClean="0"/>
                  <a:t>	  	 	    </a:t>
                </a:r>
                <a:r>
                  <a:rPr lang="en-US" alt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altLang="en-US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3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3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</m:d>
                        <m:r>
                          <a:rPr lang="en-US" altLang="en-US" sz="3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r>
                          <a:rPr lang="en-US" altLang="en-US" sz="32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3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f>
                          <m:fPr>
                            <m:ctrlPr>
                              <a:rPr lang="en-US" altLang="en-US" sz="3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en-US" sz="3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en-US" sz="3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</m:d>
                        <m:r>
                          <a:rPr lang="en-US" altLang="en-US" sz="3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altLang="en-US" sz="3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en-US" sz="32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altLang="en-US" sz="3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3200" b="0" dirty="0" smtClean="0">
                  <a:ea typeface="Cambria Math" panose="02040503050406030204" pitchFamily="18" charset="0"/>
                </a:endParaRPr>
              </a:p>
              <a:p>
                <a:endParaRPr lang="en-US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668" t="-1476" r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9900"/>
                </a:solidFill>
              </a:rPr>
              <a:t> </a:t>
            </a:r>
            <a:r>
              <a:rPr lang="en-US" altLang="en-US" dirty="0"/>
              <a:t>Width </a:t>
            </a:r>
            <a:r>
              <a:rPr lang="en-US" altLang="en-US" dirty="0" smtClean="0"/>
              <a:t>vs boundary expansion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</p:spPr>
            <p:txBody>
              <a:bodyPr/>
              <a:lstStyle/>
              <a:p>
                <a:r>
                  <a:rPr lang="en-US" altLang="en-US" b="1" dirty="0">
                    <a:solidFill>
                      <a:srgbClr val="669900"/>
                    </a:solidFill>
                  </a:rPr>
                  <a:t>Lemma</a:t>
                </a:r>
                <a:r>
                  <a:rPr lang="en-US" altLang="en-US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dirty="0" err="1" smtClean="0">
                    <a:solidFill>
                      <a:srgbClr val="0070C0"/>
                    </a:solidFill>
                  </a:rPr>
                  <a:t>ChvatalSzemeredi</a:t>
                </a:r>
                <a:r>
                  <a:rPr lang="en-US" alt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altLang="en-US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  <a:blipFill rotWithShape="0">
                <a:blip r:embed="rId2"/>
                <a:stretch>
                  <a:fillRect l="-1267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448594" y="2779068"/>
            <a:ext cx="6400800" cy="3888432"/>
            <a:chOff x="1448594" y="2779068"/>
            <a:chExt cx="6400800" cy="3888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9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56880" y="2779068"/>
                  <a:ext cx="191532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 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09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6880" y="2779068"/>
                  <a:ext cx="191532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97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48594" y="3238500"/>
              <a:ext cx="6400800" cy="3429000"/>
              <a:chOff x="1448594" y="3238500"/>
              <a:chExt cx="6400800" cy="3429000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4267994" y="6286500"/>
                <a:ext cx="609600" cy="381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endParaRPr lang="en-US" altLang="en-US" sz="2400" dirty="0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2515394" y="37719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4191794" y="4838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5106194" y="51435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8" name="Oval 12"/>
              <p:cNvSpPr>
                <a:spLocks noChangeArrowheads="1"/>
              </p:cNvSpPr>
              <p:nvPr/>
            </p:nvSpPr>
            <p:spPr bwMode="auto">
              <a:xfrm>
                <a:off x="73159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1753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42679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auto">
              <a:xfrm>
                <a:off x="52585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6325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3277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Oval 18"/>
              <p:cNvSpPr>
                <a:spLocks noChangeArrowheads="1"/>
              </p:cNvSpPr>
              <p:nvPr/>
            </p:nvSpPr>
            <p:spPr bwMode="auto">
              <a:xfrm>
                <a:off x="3124994" y="4762500"/>
                <a:ext cx="457200" cy="304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auto">
              <a:xfrm>
                <a:off x="3582194" y="54483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/>
              </a:p>
            </p:txBody>
          </p:sp>
          <p:cxnSp>
            <p:nvCxnSpPr>
              <p:cNvPr id="45076" name="AutoShape 20"/>
              <p:cNvCxnSpPr>
                <a:cxnSpLocks noChangeShapeType="1"/>
                <a:stCxn id="45062" idx="1"/>
                <a:endCxn id="45075" idx="5"/>
              </p:cNvCxnSpPr>
              <p:nvPr/>
            </p:nvCxnSpPr>
            <p:spPr bwMode="auto">
              <a:xfrm flipH="1" flipV="1">
                <a:off x="3972719" y="5708650"/>
                <a:ext cx="384175" cy="63341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7" name="AutoShape 21"/>
              <p:cNvCxnSpPr>
                <a:cxnSpLocks noChangeShapeType="1"/>
                <a:stCxn id="45062" idx="7"/>
                <a:endCxn id="45067" idx="4"/>
              </p:cNvCxnSpPr>
              <p:nvPr/>
            </p:nvCxnSpPr>
            <p:spPr bwMode="auto">
              <a:xfrm flipV="1">
                <a:off x="4788694" y="5448300"/>
                <a:ext cx="546100" cy="89376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8" name="AutoShape 22"/>
              <p:cNvCxnSpPr>
                <a:cxnSpLocks noChangeShapeType="1"/>
                <a:stCxn id="45075" idx="7"/>
                <a:endCxn id="45066" idx="3"/>
              </p:cNvCxnSpPr>
              <p:nvPr/>
            </p:nvCxnSpPr>
            <p:spPr bwMode="auto">
              <a:xfrm flipV="1">
                <a:off x="3972719" y="5118100"/>
                <a:ext cx="285750" cy="3746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9" name="AutoShape 23"/>
              <p:cNvCxnSpPr>
                <a:cxnSpLocks noChangeShapeType="1"/>
                <a:stCxn id="45075" idx="1"/>
                <a:endCxn id="45074" idx="4"/>
              </p:cNvCxnSpPr>
              <p:nvPr/>
            </p:nvCxnSpPr>
            <p:spPr bwMode="auto">
              <a:xfrm flipH="1" flipV="1">
                <a:off x="3353594" y="5086350"/>
                <a:ext cx="295275" cy="406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0" name="AutoShape 24"/>
              <p:cNvCxnSpPr>
                <a:cxnSpLocks noChangeShapeType="1"/>
                <a:stCxn id="45074" idx="1"/>
                <a:endCxn id="45069" idx="5"/>
              </p:cNvCxnSpPr>
              <p:nvPr/>
            </p:nvCxnSpPr>
            <p:spPr bwMode="auto">
              <a:xfrm flipH="1" flipV="1">
                <a:off x="2143919" y="3975100"/>
                <a:ext cx="1047750" cy="8128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1" name="AutoShape 25"/>
              <p:cNvCxnSpPr>
                <a:cxnSpLocks noChangeShapeType="1"/>
                <a:stCxn id="45074" idx="7"/>
                <a:endCxn id="45070" idx="3"/>
              </p:cNvCxnSpPr>
              <p:nvPr/>
            </p:nvCxnSpPr>
            <p:spPr bwMode="auto">
              <a:xfrm flipV="1">
                <a:off x="3515519" y="3975100"/>
                <a:ext cx="819150" cy="8128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2" name="AutoShape 26"/>
              <p:cNvCxnSpPr>
                <a:cxnSpLocks noChangeShapeType="1"/>
                <a:stCxn id="45066" idx="1"/>
                <a:endCxn id="45073" idx="4"/>
              </p:cNvCxnSpPr>
              <p:nvPr/>
            </p:nvCxnSpPr>
            <p:spPr bwMode="auto">
              <a:xfrm flipH="1" flipV="1">
                <a:off x="3505994" y="4019550"/>
                <a:ext cx="752475" cy="8445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3" name="AutoShape 27"/>
              <p:cNvCxnSpPr>
                <a:cxnSpLocks noChangeShapeType="1"/>
                <a:stCxn id="45066" idx="7"/>
                <a:endCxn id="45071" idx="3"/>
              </p:cNvCxnSpPr>
              <p:nvPr/>
            </p:nvCxnSpPr>
            <p:spPr bwMode="auto">
              <a:xfrm flipV="1">
                <a:off x="4582319" y="3975100"/>
                <a:ext cx="742950" cy="889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4" name="AutoShape 28"/>
              <p:cNvCxnSpPr>
                <a:cxnSpLocks noChangeShapeType="1"/>
                <a:stCxn id="45067" idx="1"/>
                <a:endCxn id="45070" idx="4"/>
              </p:cNvCxnSpPr>
              <p:nvPr/>
            </p:nvCxnSpPr>
            <p:spPr bwMode="auto">
              <a:xfrm flipH="1" flipV="1">
                <a:off x="4496594" y="4019550"/>
                <a:ext cx="676275" cy="1168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5" name="AutoShape 29"/>
              <p:cNvCxnSpPr>
                <a:cxnSpLocks noChangeShapeType="1"/>
                <a:stCxn id="45067" idx="7"/>
                <a:endCxn id="45072" idx="4"/>
              </p:cNvCxnSpPr>
              <p:nvPr/>
            </p:nvCxnSpPr>
            <p:spPr bwMode="auto">
              <a:xfrm flipV="1">
                <a:off x="5496719" y="4000500"/>
                <a:ext cx="1057275" cy="11874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>
                <a:off x="5868194" y="4000500"/>
                <a:ext cx="16002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>
                <a:off x="2896394" y="4000500"/>
                <a:ext cx="838200" cy="609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AutoShape 33"/>
              <p:cNvSpPr>
                <a:spLocks/>
              </p:cNvSpPr>
              <p:nvPr/>
            </p:nvSpPr>
            <p:spPr bwMode="auto">
              <a:xfrm rot="5400000">
                <a:off x="4458494" y="228600"/>
                <a:ext cx="381000" cy="6400800"/>
              </a:xfrm>
              <a:prstGeom prst="leftBrace">
                <a:avLst>
                  <a:gd name="adj1" fmla="val 140000"/>
                  <a:gd name="adj2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 sz="2400">
                  <a:solidFill>
                    <a:srgbClr val="0033CC"/>
                  </a:solidFill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>
                <a:off x="4648994" y="39243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990681" y="3508802"/>
            <a:ext cx="42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endParaRPr lang="en-US" altLang="en-US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" name="AutoShape 24"/>
          <p:cNvCxnSpPr>
            <a:cxnSpLocks noChangeShapeType="1"/>
          </p:cNvCxnSpPr>
          <p:nvPr/>
        </p:nvCxnSpPr>
        <p:spPr bwMode="auto">
          <a:xfrm flipV="1">
            <a:off x="3253582" y="4000500"/>
            <a:ext cx="152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9900"/>
                </a:solidFill>
              </a:rPr>
              <a:t> </a:t>
            </a:r>
            <a:r>
              <a:rPr lang="en-US" altLang="en-US" dirty="0"/>
              <a:t>Width </a:t>
            </a:r>
            <a:r>
              <a:rPr lang="en-US" altLang="en-US" dirty="0" smtClean="0"/>
              <a:t>vs boundary expansion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</p:spPr>
            <p:txBody>
              <a:bodyPr/>
              <a:lstStyle/>
              <a:p>
                <a:r>
                  <a:rPr lang="en-US" altLang="en-US" b="1" dirty="0">
                    <a:solidFill>
                      <a:srgbClr val="669900"/>
                    </a:solidFill>
                  </a:rPr>
                  <a:t>Lemma</a:t>
                </a:r>
                <a:r>
                  <a:rPr lang="en-US" altLang="en-US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dirty="0" err="1" smtClean="0">
                    <a:solidFill>
                      <a:srgbClr val="0070C0"/>
                    </a:solidFill>
                  </a:rPr>
                  <a:t>ChvatalSzemeredi</a:t>
                </a:r>
                <a:r>
                  <a:rPr lang="en-US" alt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altLang="en-US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  <a:blipFill rotWithShape="0">
                <a:blip r:embed="rId2"/>
                <a:stretch>
                  <a:fillRect l="-1267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448594" y="2779068"/>
            <a:ext cx="6400800" cy="3888432"/>
            <a:chOff x="1448594" y="2779068"/>
            <a:chExt cx="6400800" cy="3888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9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56880" y="2779068"/>
                  <a:ext cx="191532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 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09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6880" y="2779068"/>
                  <a:ext cx="191532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97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48594" y="3238500"/>
              <a:ext cx="6400800" cy="3429000"/>
              <a:chOff x="1448594" y="3238500"/>
              <a:chExt cx="6400800" cy="3429000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4267994" y="6286500"/>
                <a:ext cx="609600" cy="381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endParaRPr lang="en-US" altLang="en-US" sz="2400" dirty="0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2515394" y="37719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4191794" y="4838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5106194" y="51435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8" name="Oval 12"/>
              <p:cNvSpPr>
                <a:spLocks noChangeArrowheads="1"/>
              </p:cNvSpPr>
              <p:nvPr/>
            </p:nvSpPr>
            <p:spPr bwMode="auto">
              <a:xfrm>
                <a:off x="73159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1753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42679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auto">
              <a:xfrm>
                <a:off x="52585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6325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3277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Oval 18"/>
              <p:cNvSpPr>
                <a:spLocks noChangeArrowheads="1"/>
              </p:cNvSpPr>
              <p:nvPr/>
            </p:nvSpPr>
            <p:spPr bwMode="auto">
              <a:xfrm>
                <a:off x="3124994" y="4762500"/>
                <a:ext cx="457200" cy="304800"/>
              </a:xfrm>
              <a:prstGeom prst="ellips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auto">
              <a:xfrm>
                <a:off x="3582194" y="54483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/>
              </a:p>
            </p:txBody>
          </p:sp>
          <p:cxnSp>
            <p:nvCxnSpPr>
              <p:cNvPr id="45076" name="AutoShape 20"/>
              <p:cNvCxnSpPr>
                <a:cxnSpLocks noChangeShapeType="1"/>
                <a:stCxn id="45062" idx="1"/>
                <a:endCxn id="45075" idx="5"/>
              </p:cNvCxnSpPr>
              <p:nvPr/>
            </p:nvCxnSpPr>
            <p:spPr bwMode="auto">
              <a:xfrm flipH="1" flipV="1">
                <a:off x="3972719" y="5708650"/>
                <a:ext cx="384175" cy="633413"/>
              </a:xfrm>
              <a:prstGeom prst="straightConnector1">
                <a:avLst/>
              </a:pr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7" name="AutoShape 21"/>
              <p:cNvCxnSpPr>
                <a:cxnSpLocks noChangeShapeType="1"/>
                <a:stCxn id="45062" idx="7"/>
                <a:endCxn id="45067" idx="4"/>
              </p:cNvCxnSpPr>
              <p:nvPr/>
            </p:nvCxnSpPr>
            <p:spPr bwMode="auto">
              <a:xfrm flipV="1">
                <a:off x="4788694" y="5448300"/>
                <a:ext cx="546100" cy="89376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8" name="AutoShape 22"/>
              <p:cNvCxnSpPr>
                <a:cxnSpLocks noChangeShapeType="1"/>
                <a:stCxn id="45075" idx="7"/>
                <a:endCxn id="45066" idx="3"/>
              </p:cNvCxnSpPr>
              <p:nvPr/>
            </p:nvCxnSpPr>
            <p:spPr bwMode="auto">
              <a:xfrm flipV="1">
                <a:off x="3972719" y="5118100"/>
                <a:ext cx="285750" cy="374650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9" name="AutoShape 23"/>
              <p:cNvCxnSpPr>
                <a:cxnSpLocks noChangeShapeType="1"/>
                <a:stCxn id="45075" idx="1"/>
                <a:endCxn id="45074" idx="4"/>
              </p:cNvCxnSpPr>
              <p:nvPr/>
            </p:nvCxnSpPr>
            <p:spPr bwMode="auto">
              <a:xfrm flipH="1" flipV="1">
                <a:off x="3353594" y="5086350"/>
                <a:ext cx="295275" cy="406400"/>
              </a:xfrm>
              <a:prstGeom prst="straightConnector1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0" name="AutoShape 24"/>
              <p:cNvCxnSpPr>
                <a:cxnSpLocks noChangeShapeType="1"/>
                <a:stCxn id="45074" idx="1"/>
                <a:endCxn id="45069" idx="5"/>
              </p:cNvCxnSpPr>
              <p:nvPr/>
            </p:nvCxnSpPr>
            <p:spPr bwMode="auto">
              <a:xfrm flipH="1" flipV="1">
                <a:off x="2143919" y="3975100"/>
                <a:ext cx="1047750" cy="8128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1" name="AutoShape 25"/>
              <p:cNvCxnSpPr>
                <a:cxnSpLocks noChangeShapeType="1"/>
                <a:stCxn id="45074" idx="7"/>
                <a:endCxn id="45070" idx="3"/>
              </p:cNvCxnSpPr>
              <p:nvPr/>
            </p:nvCxnSpPr>
            <p:spPr bwMode="auto">
              <a:xfrm flipV="1">
                <a:off x="3515519" y="3975100"/>
                <a:ext cx="819150" cy="8128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2" name="AutoShape 26"/>
              <p:cNvCxnSpPr>
                <a:cxnSpLocks noChangeShapeType="1"/>
                <a:stCxn id="45066" idx="1"/>
                <a:endCxn id="45073" idx="4"/>
              </p:cNvCxnSpPr>
              <p:nvPr/>
            </p:nvCxnSpPr>
            <p:spPr bwMode="auto">
              <a:xfrm flipH="1" flipV="1">
                <a:off x="3505994" y="4019550"/>
                <a:ext cx="752475" cy="8445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3" name="AutoShape 27"/>
              <p:cNvCxnSpPr>
                <a:cxnSpLocks noChangeShapeType="1"/>
                <a:stCxn id="45066" idx="7"/>
                <a:endCxn id="45071" idx="3"/>
              </p:cNvCxnSpPr>
              <p:nvPr/>
            </p:nvCxnSpPr>
            <p:spPr bwMode="auto">
              <a:xfrm flipV="1">
                <a:off x="4582319" y="3975100"/>
                <a:ext cx="742950" cy="889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4" name="AutoShape 28"/>
              <p:cNvCxnSpPr>
                <a:cxnSpLocks noChangeShapeType="1"/>
                <a:stCxn id="45067" idx="1"/>
                <a:endCxn id="45070" idx="4"/>
              </p:cNvCxnSpPr>
              <p:nvPr/>
            </p:nvCxnSpPr>
            <p:spPr bwMode="auto">
              <a:xfrm flipH="1" flipV="1">
                <a:off x="4496594" y="4019550"/>
                <a:ext cx="676275" cy="1168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5" name="AutoShape 29"/>
              <p:cNvCxnSpPr>
                <a:cxnSpLocks noChangeShapeType="1"/>
                <a:stCxn id="45067" idx="7"/>
                <a:endCxn id="45072" idx="4"/>
              </p:cNvCxnSpPr>
              <p:nvPr/>
            </p:nvCxnSpPr>
            <p:spPr bwMode="auto">
              <a:xfrm flipV="1">
                <a:off x="5496719" y="4000500"/>
                <a:ext cx="1057275" cy="11874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>
                <a:off x="5868194" y="4000500"/>
                <a:ext cx="16002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>
                <a:off x="2896394" y="4000500"/>
                <a:ext cx="838200" cy="609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AutoShape 33"/>
              <p:cNvSpPr>
                <a:spLocks/>
              </p:cNvSpPr>
              <p:nvPr/>
            </p:nvSpPr>
            <p:spPr bwMode="auto">
              <a:xfrm rot="5400000">
                <a:off x="4458494" y="228600"/>
                <a:ext cx="381000" cy="6400800"/>
              </a:xfrm>
              <a:prstGeom prst="leftBrace">
                <a:avLst>
                  <a:gd name="adj1" fmla="val 140000"/>
                  <a:gd name="adj2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 sz="2400">
                  <a:solidFill>
                    <a:srgbClr val="0033CC"/>
                  </a:solidFill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>
                <a:off x="4648994" y="39243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990681" y="3508802"/>
            <a:ext cx="42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endParaRPr lang="en-US" altLang="en-US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" name="AutoShape 24"/>
          <p:cNvCxnSpPr>
            <a:cxnSpLocks noChangeShapeType="1"/>
          </p:cNvCxnSpPr>
          <p:nvPr/>
        </p:nvCxnSpPr>
        <p:spPr bwMode="auto">
          <a:xfrm flipV="1">
            <a:off x="3253582" y="4000500"/>
            <a:ext cx="152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700" y="4484963"/>
                <a:ext cx="313733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Start at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</a:p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Go to parent with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ore sources until</a:t>
                </a:r>
              </a:p>
              <a:p>
                <a:pPr algn="l"/>
                <a:r>
                  <a:rPr lang="en-US" sz="2800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sources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0" y="4484963"/>
                <a:ext cx="3137334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4086" t="-4362" r="-291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9900"/>
                </a:solidFill>
              </a:rPr>
              <a:t> </a:t>
            </a:r>
            <a:r>
              <a:rPr lang="en-US" altLang="en-US" dirty="0"/>
              <a:t>Width </a:t>
            </a:r>
            <a:r>
              <a:rPr lang="en-US" altLang="en-US" dirty="0" smtClean="0"/>
              <a:t>vs boundary expansion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</p:spPr>
            <p:txBody>
              <a:bodyPr/>
              <a:lstStyle/>
              <a:p>
                <a:r>
                  <a:rPr lang="en-US" altLang="en-US" b="1" dirty="0">
                    <a:solidFill>
                      <a:srgbClr val="669900"/>
                    </a:solidFill>
                  </a:rPr>
                  <a:t>Lemma</a:t>
                </a:r>
                <a:r>
                  <a:rPr lang="en-US" altLang="en-US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dirty="0" err="1" smtClean="0">
                    <a:solidFill>
                      <a:srgbClr val="0070C0"/>
                    </a:solidFill>
                  </a:rPr>
                  <a:t>ChvatalSzemeredi</a:t>
                </a:r>
                <a:r>
                  <a:rPr lang="en-US" alt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altLang="en-US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  <a:blipFill rotWithShape="0">
                <a:blip r:embed="rId2"/>
                <a:stretch>
                  <a:fillRect l="-1267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448594" y="2779068"/>
            <a:ext cx="6965950" cy="3888432"/>
            <a:chOff x="1448594" y="2779068"/>
            <a:chExt cx="6965950" cy="3888432"/>
          </a:xfrm>
        </p:grpSpPr>
        <p:grpSp>
          <p:nvGrpSpPr>
            <p:cNvPr id="4" name="Group 3"/>
            <p:cNvGrpSpPr/>
            <p:nvPr/>
          </p:nvGrpSpPr>
          <p:grpSpPr>
            <a:xfrm>
              <a:off x="1448594" y="3238500"/>
              <a:ext cx="6400800" cy="3429000"/>
              <a:chOff x="1448594" y="3238500"/>
              <a:chExt cx="6400800" cy="3429000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4267994" y="6286500"/>
                <a:ext cx="609600" cy="381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endParaRPr lang="en-US" altLang="en-US" sz="2400" dirty="0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2515394" y="37719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4191794" y="4838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5106194" y="51435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8" name="Oval 12"/>
              <p:cNvSpPr>
                <a:spLocks noChangeArrowheads="1"/>
              </p:cNvSpPr>
              <p:nvPr/>
            </p:nvSpPr>
            <p:spPr bwMode="auto">
              <a:xfrm>
                <a:off x="73159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1753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42679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auto">
              <a:xfrm>
                <a:off x="52585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6325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3277394" y="36957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Oval 18"/>
              <p:cNvSpPr>
                <a:spLocks noChangeArrowheads="1"/>
              </p:cNvSpPr>
              <p:nvPr/>
            </p:nvSpPr>
            <p:spPr bwMode="auto">
              <a:xfrm>
                <a:off x="3124994" y="4762500"/>
                <a:ext cx="457200" cy="304800"/>
              </a:xfrm>
              <a:prstGeom prst="ellips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auto">
              <a:xfrm>
                <a:off x="3582194" y="5448300"/>
                <a:ext cx="457200" cy="304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/>
              </a:p>
            </p:txBody>
          </p:sp>
          <p:cxnSp>
            <p:nvCxnSpPr>
              <p:cNvPr id="45076" name="AutoShape 20"/>
              <p:cNvCxnSpPr>
                <a:cxnSpLocks noChangeShapeType="1"/>
                <a:stCxn id="45062" idx="1"/>
                <a:endCxn id="45075" idx="5"/>
              </p:cNvCxnSpPr>
              <p:nvPr/>
            </p:nvCxnSpPr>
            <p:spPr bwMode="auto">
              <a:xfrm flipH="1" flipV="1">
                <a:off x="3972719" y="5708650"/>
                <a:ext cx="384175" cy="633413"/>
              </a:xfrm>
              <a:prstGeom prst="straightConnector1">
                <a:avLst/>
              </a:pr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7" name="AutoShape 21"/>
              <p:cNvCxnSpPr>
                <a:cxnSpLocks noChangeShapeType="1"/>
                <a:stCxn id="45062" idx="7"/>
                <a:endCxn id="45067" idx="4"/>
              </p:cNvCxnSpPr>
              <p:nvPr/>
            </p:nvCxnSpPr>
            <p:spPr bwMode="auto">
              <a:xfrm flipV="1">
                <a:off x="4788694" y="5448300"/>
                <a:ext cx="546100" cy="89376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8" name="AutoShape 22"/>
              <p:cNvCxnSpPr>
                <a:cxnSpLocks noChangeShapeType="1"/>
                <a:stCxn id="45075" idx="7"/>
                <a:endCxn id="45066" idx="3"/>
              </p:cNvCxnSpPr>
              <p:nvPr/>
            </p:nvCxnSpPr>
            <p:spPr bwMode="auto">
              <a:xfrm flipV="1">
                <a:off x="3972719" y="5118100"/>
                <a:ext cx="285750" cy="374650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9" name="AutoShape 23"/>
              <p:cNvCxnSpPr>
                <a:cxnSpLocks noChangeShapeType="1"/>
                <a:stCxn id="45075" idx="1"/>
                <a:endCxn id="45074" idx="4"/>
              </p:cNvCxnSpPr>
              <p:nvPr/>
            </p:nvCxnSpPr>
            <p:spPr bwMode="auto">
              <a:xfrm flipH="1" flipV="1">
                <a:off x="3353594" y="5086350"/>
                <a:ext cx="295275" cy="406400"/>
              </a:xfrm>
              <a:prstGeom prst="straightConnector1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0" name="AutoShape 24"/>
              <p:cNvCxnSpPr>
                <a:cxnSpLocks noChangeShapeType="1"/>
                <a:stCxn id="45074" idx="1"/>
                <a:endCxn id="45069" idx="5"/>
              </p:cNvCxnSpPr>
              <p:nvPr/>
            </p:nvCxnSpPr>
            <p:spPr bwMode="auto">
              <a:xfrm flipH="1" flipV="1">
                <a:off x="2143919" y="3975100"/>
                <a:ext cx="1047750" cy="812800"/>
              </a:xfrm>
              <a:prstGeom prst="straightConnector1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1" name="AutoShape 25"/>
              <p:cNvCxnSpPr>
                <a:cxnSpLocks noChangeShapeType="1"/>
                <a:stCxn id="45074" idx="7"/>
                <a:endCxn id="45070" idx="3"/>
              </p:cNvCxnSpPr>
              <p:nvPr/>
            </p:nvCxnSpPr>
            <p:spPr bwMode="auto">
              <a:xfrm flipV="1">
                <a:off x="3515519" y="3975100"/>
                <a:ext cx="819150" cy="812800"/>
              </a:xfrm>
              <a:prstGeom prst="straightConnector1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2" name="AutoShape 26"/>
              <p:cNvCxnSpPr>
                <a:cxnSpLocks noChangeShapeType="1"/>
                <a:stCxn id="45066" idx="1"/>
                <a:endCxn id="45073" idx="4"/>
              </p:cNvCxnSpPr>
              <p:nvPr/>
            </p:nvCxnSpPr>
            <p:spPr bwMode="auto">
              <a:xfrm flipH="1" flipV="1">
                <a:off x="3505994" y="4019550"/>
                <a:ext cx="752475" cy="8445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3" name="AutoShape 27"/>
              <p:cNvCxnSpPr>
                <a:cxnSpLocks noChangeShapeType="1"/>
                <a:stCxn id="45066" idx="7"/>
                <a:endCxn id="45071" idx="3"/>
              </p:cNvCxnSpPr>
              <p:nvPr/>
            </p:nvCxnSpPr>
            <p:spPr bwMode="auto">
              <a:xfrm flipV="1">
                <a:off x="4582319" y="3975100"/>
                <a:ext cx="742950" cy="889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4" name="AutoShape 28"/>
              <p:cNvCxnSpPr>
                <a:cxnSpLocks noChangeShapeType="1"/>
                <a:stCxn id="45067" idx="1"/>
                <a:endCxn id="45070" idx="4"/>
              </p:cNvCxnSpPr>
              <p:nvPr/>
            </p:nvCxnSpPr>
            <p:spPr bwMode="auto">
              <a:xfrm flipH="1" flipV="1">
                <a:off x="4496594" y="4019550"/>
                <a:ext cx="676275" cy="1168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5" name="AutoShape 29"/>
              <p:cNvCxnSpPr>
                <a:cxnSpLocks noChangeShapeType="1"/>
                <a:stCxn id="45067" idx="7"/>
                <a:endCxn id="45072" idx="4"/>
              </p:cNvCxnSpPr>
              <p:nvPr/>
            </p:nvCxnSpPr>
            <p:spPr bwMode="auto">
              <a:xfrm flipV="1">
                <a:off x="5496719" y="4000500"/>
                <a:ext cx="1057275" cy="11874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>
                <a:off x="5868194" y="4000500"/>
                <a:ext cx="16002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>
                <a:off x="2896394" y="4000500"/>
                <a:ext cx="838200" cy="60960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AutoShape 33"/>
              <p:cNvSpPr>
                <a:spLocks/>
              </p:cNvSpPr>
              <p:nvPr/>
            </p:nvSpPr>
            <p:spPr bwMode="auto">
              <a:xfrm rot="5400000">
                <a:off x="4458494" y="228600"/>
                <a:ext cx="381000" cy="6400800"/>
              </a:xfrm>
              <a:prstGeom prst="leftBrace">
                <a:avLst>
                  <a:gd name="adj1" fmla="val 140000"/>
                  <a:gd name="adj2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 sz="2400">
                  <a:solidFill>
                    <a:srgbClr val="0033CC"/>
                  </a:solidFill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>
                <a:off x="4648994" y="39243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256880" y="2779068"/>
              <a:ext cx="4157664" cy="1560731"/>
              <a:chOff x="4256880" y="2779068"/>
              <a:chExt cx="4157664" cy="15607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09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6880" y="2779068"/>
                    <a:ext cx="191532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 </m:t>
                          </m:r>
                          <m:r>
                            <a:rPr lang="en-US" alt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alt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en-US" sz="2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097" name="Text 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56880" y="2779068"/>
                    <a:ext cx="1915320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973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105" name="Rectangle 49"/>
              <p:cNvSpPr>
                <a:spLocks noChangeArrowheads="1"/>
              </p:cNvSpPr>
              <p:nvPr/>
            </p:nvSpPr>
            <p:spPr bwMode="auto">
              <a:xfrm>
                <a:off x="7990681" y="3508802"/>
                <a:ext cx="42386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2400" b="1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  <a:p>
                <a:endParaRPr lang="en-US" altLang="en-US" sz="2400" b="1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cxnSp>
        <p:nvCxnSpPr>
          <p:cNvPr id="41" name="AutoShape 24"/>
          <p:cNvCxnSpPr>
            <a:cxnSpLocks noChangeShapeType="1"/>
          </p:cNvCxnSpPr>
          <p:nvPr/>
        </p:nvCxnSpPr>
        <p:spPr bwMode="auto">
          <a:xfrm flipV="1">
            <a:off x="3253582" y="4000500"/>
            <a:ext cx="152400" cy="304800"/>
          </a:xfrm>
          <a:prstGeom prst="straightConnector1">
            <a:avLst/>
          </a:prstGeom>
          <a:noFill/>
          <a:ln w="38100">
            <a:solidFill>
              <a:srgbClr val="66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700" y="4484963"/>
                <a:ext cx="313733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Start at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</a:p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Go to parent with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ore sources until</a:t>
                </a:r>
              </a:p>
              <a:p>
                <a:pPr algn="l"/>
                <a:r>
                  <a:rPr lang="en-US" sz="2800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sources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0" y="4484963"/>
                <a:ext cx="3137334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4086" t="-4362" r="-291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9900"/>
                </a:solidFill>
              </a:rPr>
              <a:t> </a:t>
            </a:r>
            <a:r>
              <a:rPr lang="en-US" altLang="en-US" dirty="0"/>
              <a:t>Width </a:t>
            </a:r>
            <a:r>
              <a:rPr lang="en-US" altLang="en-US" dirty="0" smtClean="0"/>
              <a:t>vs boundary expansion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</p:spPr>
            <p:txBody>
              <a:bodyPr/>
              <a:lstStyle/>
              <a:p>
                <a:r>
                  <a:rPr lang="en-US" altLang="en-US" b="1" dirty="0">
                    <a:solidFill>
                      <a:srgbClr val="669900"/>
                    </a:solidFill>
                  </a:rPr>
                  <a:t>Lemma</a:t>
                </a:r>
                <a:r>
                  <a:rPr lang="en-US" altLang="en-US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dirty="0" err="1" smtClean="0">
                    <a:solidFill>
                      <a:srgbClr val="0070C0"/>
                    </a:solidFill>
                  </a:rPr>
                  <a:t>ChvatalSzemeredi</a:t>
                </a:r>
                <a:r>
                  <a:rPr lang="en-US" alt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altLang="en-US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  <a:blipFill rotWithShape="0">
                <a:blip r:embed="rId2"/>
                <a:stretch>
                  <a:fillRect l="-1267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48594" y="2779068"/>
            <a:ext cx="6965950" cy="3888432"/>
            <a:chOff x="1458913" y="2664768"/>
            <a:chExt cx="6965950" cy="3888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9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67199" y="2664768"/>
                  <a:ext cx="191532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 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09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7199" y="2664768"/>
                  <a:ext cx="191532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97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101" name="Group 45"/>
            <p:cNvGrpSpPr>
              <a:grpSpLocks/>
            </p:cNvGrpSpPr>
            <p:nvPr/>
          </p:nvGrpSpPr>
          <p:grpSpPr bwMode="auto">
            <a:xfrm>
              <a:off x="1458913" y="3124200"/>
              <a:ext cx="6400800" cy="3429000"/>
              <a:chOff x="672" y="1968"/>
              <a:chExt cx="4032" cy="2160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2448" y="3888"/>
                <a:ext cx="384" cy="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endParaRPr lang="en-US" altLang="en-US" sz="2400" dirty="0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8" name="Oval 12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2448" y="225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Oval 18"/>
              <p:cNvSpPr>
                <a:spLocks noChangeArrowheads="1"/>
              </p:cNvSpPr>
              <p:nvPr/>
            </p:nvSpPr>
            <p:spPr bwMode="auto">
              <a:xfrm>
                <a:off x="1728" y="2928"/>
                <a:ext cx="288" cy="192"/>
              </a:xfrm>
              <a:prstGeom prst="ellips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auto">
              <a:xfrm>
                <a:off x="2016" y="3360"/>
                <a:ext cx="288" cy="19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2400"/>
              </a:p>
            </p:txBody>
          </p:sp>
          <p:cxnSp>
            <p:nvCxnSpPr>
              <p:cNvPr id="45076" name="AutoShape 20"/>
              <p:cNvCxnSpPr>
                <a:cxnSpLocks noChangeShapeType="1"/>
                <a:stCxn id="45062" idx="1"/>
                <a:endCxn id="45075" idx="5"/>
              </p:cNvCxnSpPr>
              <p:nvPr/>
            </p:nvCxnSpPr>
            <p:spPr bwMode="auto">
              <a:xfrm flipH="1" flipV="1">
                <a:off x="2262" y="3524"/>
                <a:ext cx="242" cy="399"/>
              </a:xfrm>
              <a:prstGeom prst="straightConnector1">
                <a:avLst/>
              </a:prstGeom>
              <a:noFill/>
              <a:ln w="38100">
                <a:solidFill>
                  <a:srgbClr val="66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7" name="AutoShape 21"/>
              <p:cNvCxnSpPr>
                <a:cxnSpLocks noChangeShapeType="1"/>
                <a:stCxn id="45062" idx="7"/>
                <a:endCxn id="45067" idx="4"/>
              </p:cNvCxnSpPr>
              <p:nvPr/>
            </p:nvCxnSpPr>
            <p:spPr bwMode="auto">
              <a:xfrm flipV="1">
                <a:off x="2776" y="3360"/>
                <a:ext cx="344" cy="56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8" name="AutoShape 22"/>
              <p:cNvCxnSpPr>
                <a:cxnSpLocks noChangeShapeType="1"/>
                <a:stCxn id="45075" idx="7"/>
                <a:endCxn id="45066" idx="3"/>
              </p:cNvCxnSpPr>
              <p:nvPr/>
            </p:nvCxnSpPr>
            <p:spPr bwMode="auto">
              <a:xfrm flipV="1">
                <a:off x="2262" y="3152"/>
                <a:ext cx="180" cy="236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79" name="AutoShape 23"/>
              <p:cNvCxnSpPr>
                <a:cxnSpLocks noChangeShapeType="1"/>
                <a:stCxn id="45075" idx="1"/>
                <a:endCxn id="45074" idx="4"/>
              </p:cNvCxnSpPr>
              <p:nvPr/>
            </p:nvCxnSpPr>
            <p:spPr bwMode="auto">
              <a:xfrm flipH="1" flipV="1">
                <a:off x="1872" y="3132"/>
                <a:ext cx="186" cy="256"/>
              </a:xfrm>
              <a:prstGeom prst="straightConnector1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0" name="AutoShape 24"/>
              <p:cNvCxnSpPr>
                <a:cxnSpLocks noChangeShapeType="1"/>
                <a:stCxn id="45074" idx="1"/>
                <a:endCxn id="45069" idx="5"/>
              </p:cNvCxnSpPr>
              <p:nvPr/>
            </p:nvCxnSpPr>
            <p:spPr bwMode="auto">
              <a:xfrm flipH="1" flipV="1">
                <a:off x="1110" y="2432"/>
                <a:ext cx="660" cy="51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1" name="AutoShape 25"/>
              <p:cNvCxnSpPr>
                <a:cxnSpLocks noChangeShapeType="1"/>
                <a:stCxn id="45074" idx="7"/>
                <a:endCxn id="45070" idx="3"/>
              </p:cNvCxnSpPr>
              <p:nvPr/>
            </p:nvCxnSpPr>
            <p:spPr bwMode="auto">
              <a:xfrm flipV="1">
                <a:off x="1974" y="2432"/>
                <a:ext cx="516" cy="51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2" name="AutoShape 26"/>
              <p:cNvCxnSpPr>
                <a:cxnSpLocks noChangeShapeType="1"/>
                <a:stCxn id="45066" idx="1"/>
                <a:endCxn id="45073" idx="4"/>
              </p:cNvCxnSpPr>
              <p:nvPr/>
            </p:nvCxnSpPr>
            <p:spPr bwMode="auto">
              <a:xfrm flipH="1" flipV="1">
                <a:off x="1968" y="2460"/>
                <a:ext cx="474" cy="532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3" name="AutoShape 27"/>
              <p:cNvCxnSpPr>
                <a:cxnSpLocks noChangeShapeType="1"/>
                <a:stCxn id="45066" idx="7"/>
                <a:endCxn id="45071" idx="3"/>
              </p:cNvCxnSpPr>
              <p:nvPr/>
            </p:nvCxnSpPr>
            <p:spPr bwMode="auto">
              <a:xfrm flipV="1">
                <a:off x="2646" y="2432"/>
                <a:ext cx="468" cy="560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4" name="AutoShape 28"/>
              <p:cNvCxnSpPr>
                <a:cxnSpLocks noChangeShapeType="1"/>
                <a:stCxn id="45067" idx="1"/>
                <a:endCxn id="45070" idx="4"/>
              </p:cNvCxnSpPr>
              <p:nvPr/>
            </p:nvCxnSpPr>
            <p:spPr bwMode="auto">
              <a:xfrm flipH="1" flipV="1">
                <a:off x="2592" y="2460"/>
                <a:ext cx="426" cy="73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85" name="AutoShape 29"/>
              <p:cNvCxnSpPr>
                <a:cxnSpLocks noChangeShapeType="1"/>
                <a:stCxn id="45067" idx="7"/>
                <a:endCxn id="45072" idx="4"/>
              </p:cNvCxnSpPr>
              <p:nvPr/>
            </p:nvCxnSpPr>
            <p:spPr bwMode="auto">
              <a:xfrm flipV="1">
                <a:off x="3222" y="2448"/>
                <a:ext cx="666" cy="74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>
                <a:off x="3456" y="2448"/>
                <a:ext cx="1008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528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AutoShape 33"/>
              <p:cNvSpPr>
                <a:spLocks/>
              </p:cNvSpPr>
              <p:nvPr/>
            </p:nvSpPr>
            <p:spPr bwMode="auto">
              <a:xfrm rot="5400000">
                <a:off x="2568" y="72"/>
                <a:ext cx="240" cy="4032"/>
              </a:xfrm>
              <a:prstGeom prst="leftBrace">
                <a:avLst>
                  <a:gd name="adj1" fmla="val 140000"/>
                  <a:gd name="adj2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 sz="2400">
                  <a:solidFill>
                    <a:srgbClr val="0033CC"/>
                  </a:solidFill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>
                <a:off x="2688" y="2400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5" name="Rectangle 49"/>
            <p:cNvSpPr>
              <a:spLocks noChangeArrowheads="1"/>
            </p:cNvSpPr>
            <p:nvPr/>
          </p:nvSpPr>
          <p:spPr bwMode="auto">
            <a:xfrm>
              <a:off x="8001000" y="3394502"/>
              <a:ext cx="42386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en-US" sz="2400" b="1" dirty="0">
                <a:solidFill>
                  <a:srgbClr val="009900"/>
                </a:solidFill>
                <a:latin typeface="Calibri" panose="020F0502020204030204" pitchFamily="34" charset="0"/>
              </a:endParaRPr>
            </a:p>
            <a:p>
              <a:endParaRPr lang="en-US" altLang="en-US" sz="2400" b="1" dirty="0">
                <a:solidFill>
                  <a:srgbClr val="0099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41" name="AutoShape 24"/>
          <p:cNvCxnSpPr>
            <a:cxnSpLocks noChangeShapeType="1"/>
          </p:cNvCxnSpPr>
          <p:nvPr/>
        </p:nvCxnSpPr>
        <p:spPr bwMode="auto">
          <a:xfrm flipV="1">
            <a:off x="3253582" y="4000500"/>
            <a:ext cx="152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700" y="4484963"/>
                <a:ext cx="313733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Start at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</a:p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Go to parent with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ore sources until</a:t>
                </a:r>
              </a:p>
              <a:p>
                <a:pPr algn="l"/>
                <a:r>
                  <a:rPr lang="en-US" sz="2800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sources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0" y="4484963"/>
                <a:ext cx="3137334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4086" t="-4362" r="-291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9900"/>
                </a:solidFill>
              </a:rPr>
              <a:t> </a:t>
            </a:r>
            <a:r>
              <a:rPr lang="en-US" altLang="en-US" dirty="0"/>
              <a:t>Width </a:t>
            </a:r>
            <a:r>
              <a:rPr lang="en-US" altLang="en-US" dirty="0" smtClean="0"/>
              <a:t>vs boundary expansion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</p:spPr>
            <p:txBody>
              <a:bodyPr/>
              <a:lstStyle/>
              <a:p>
                <a:r>
                  <a:rPr lang="en-US" altLang="en-US" b="1" dirty="0">
                    <a:solidFill>
                      <a:srgbClr val="669900"/>
                    </a:solidFill>
                  </a:rPr>
                  <a:t>Lemma</a:t>
                </a:r>
                <a:r>
                  <a:rPr lang="en-US" altLang="en-US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dirty="0" err="1" smtClean="0">
                    <a:solidFill>
                      <a:srgbClr val="0070C0"/>
                    </a:solidFill>
                  </a:rPr>
                  <a:t>ChvatalSzemeredi</a:t>
                </a:r>
                <a:r>
                  <a:rPr lang="en-US" alt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altLang="en-US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𝒘𝒊𝒅𝒕𝒉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178800" cy="4171950"/>
              </a:xfrm>
              <a:blipFill rotWithShape="0">
                <a:blip r:embed="rId2"/>
                <a:stretch>
                  <a:fillRect l="-1267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1534319" y="3378200"/>
            <a:ext cx="6238875" cy="3289300"/>
            <a:chOff x="726" y="2056"/>
            <a:chExt cx="3930" cy="2072"/>
          </a:xfrm>
        </p:grpSpPr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2448" y="3888"/>
              <a:ext cx="384" cy="2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b="1" dirty="0" smtClean="0">
                  <a:solidFill>
                    <a:srgbClr val="6699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⊥</a:t>
              </a:r>
              <a:endParaRPr lang="en-US" altLang="en-US" sz="2400" dirty="0">
                <a:solidFill>
                  <a:srgbClr val="669900"/>
                </a:solidFill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1344" y="2304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2400" y="2976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2976" y="3168"/>
              <a:ext cx="288" cy="19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Oval 12"/>
            <p:cNvSpPr>
              <a:spLocks noChangeArrowheads="1"/>
            </p:cNvSpPr>
            <p:nvPr/>
          </p:nvSpPr>
          <p:spPr bwMode="auto">
            <a:xfrm>
              <a:off x="4368" y="2256"/>
              <a:ext cx="288" cy="19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864" y="2256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auto">
            <a:xfrm>
              <a:off x="2448" y="2256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Oval 15"/>
            <p:cNvSpPr>
              <a:spLocks noChangeArrowheads="1"/>
            </p:cNvSpPr>
            <p:nvPr/>
          </p:nvSpPr>
          <p:spPr bwMode="auto">
            <a:xfrm>
              <a:off x="3072" y="2256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3744" y="2256"/>
              <a:ext cx="288" cy="19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1824" y="2256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18"/>
            <p:cNvSpPr>
              <a:spLocks noChangeArrowheads="1"/>
            </p:cNvSpPr>
            <p:nvPr/>
          </p:nvSpPr>
          <p:spPr bwMode="auto">
            <a:xfrm>
              <a:off x="1728" y="2928"/>
              <a:ext cx="288" cy="192"/>
            </a:xfrm>
            <a:prstGeom prst="ellipse">
              <a:avLst/>
            </a:prstGeom>
            <a:solidFill>
              <a:srgbClr val="669900"/>
            </a:solidFill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2016" y="3360"/>
              <a:ext cx="288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/>
            </a:p>
          </p:txBody>
        </p:sp>
        <p:cxnSp>
          <p:nvCxnSpPr>
            <p:cNvPr id="45076" name="AutoShape 20"/>
            <p:cNvCxnSpPr>
              <a:cxnSpLocks noChangeShapeType="1"/>
              <a:stCxn id="45062" idx="1"/>
              <a:endCxn id="45075" idx="5"/>
            </p:cNvCxnSpPr>
            <p:nvPr/>
          </p:nvCxnSpPr>
          <p:spPr bwMode="auto">
            <a:xfrm flipH="1" flipV="1">
              <a:off x="2262" y="3524"/>
              <a:ext cx="242" cy="399"/>
            </a:xfrm>
            <a:prstGeom prst="straightConnector1">
              <a:avLst/>
            </a:prstGeom>
            <a:noFill/>
            <a:ln w="38100">
              <a:solidFill>
                <a:srgbClr val="66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7" name="AutoShape 21"/>
            <p:cNvCxnSpPr>
              <a:cxnSpLocks noChangeShapeType="1"/>
              <a:stCxn id="45062" idx="7"/>
              <a:endCxn id="45067" idx="4"/>
            </p:cNvCxnSpPr>
            <p:nvPr/>
          </p:nvCxnSpPr>
          <p:spPr bwMode="auto">
            <a:xfrm flipV="1">
              <a:off x="2776" y="3360"/>
              <a:ext cx="344" cy="5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8" name="AutoShape 22"/>
            <p:cNvCxnSpPr>
              <a:cxnSpLocks noChangeShapeType="1"/>
              <a:stCxn id="45075" idx="7"/>
              <a:endCxn id="45066" idx="3"/>
            </p:cNvCxnSpPr>
            <p:nvPr/>
          </p:nvCxnSpPr>
          <p:spPr bwMode="auto">
            <a:xfrm flipV="1">
              <a:off x="2262" y="3152"/>
              <a:ext cx="180" cy="2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9" name="AutoShape 23"/>
            <p:cNvCxnSpPr>
              <a:cxnSpLocks noChangeShapeType="1"/>
              <a:stCxn id="45075" idx="1"/>
              <a:endCxn id="45074" idx="4"/>
            </p:cNvCxnSpPr>
            <p:nvPr/>
          </p:nvCxnSpPr>
          <p:spPr bwMode="auto">
            <a:xfrm flipH="1" flipV="1">
              <a:off x="1872" y="3132"/>
              <a:ext cx="186" cy="256"/>
            </a:xfrm>
            <a:prstGeom prst="straightConnector1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80" name="AutoShape 24"/>
            <p:cNvCxnSpPr>
              <a:cxnSpLocks noChangeShapeType="1"/>
              <a:stCxn id="45074" idx="1"/>
              <a:endCxn id="45069" idx="5"/>
            </p:cNvCxnSpPr>
            <p:nvPr/>
          </p:nvCxnSpPr>
          <p:spPr bwMode="auto">
            <a:xfrm flipH="1" flipV="1">
              <a:off x="1110" y="2432"/>
              <a:ext cx="660" cy="512"/>
            </a:xfrm>
            <a:prstGeom prst="straightConnector1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81" name="AutoShape 25"/>
            <p:cNvCxnSpPr>
              <a:cxnSpLocks noChangeShapeType="1"/>
              <a:stCxn id="45074" idx="7"/>
              <a:endCxn id="45070" idx="3"/>
            </p:cNvCxnSpPr>
            <p:nvPr/>
          </p:nvCxnSpPr>
          <p:spPr bwMode="auto">
            <a:xfrm flipV="1">
              <a:off x="1974" y="2432"/>
              <a:ext cx="516" cy="512"/>
            </a:xfrm>
            <a:prstGeom prst="straightConnector1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82" name="AutoShape 26"/>
            <p:cNvCxnSpPr>
              <a:cxnSpLocks noChangeShapeType="1"/>
              <a:stCxn id="45066" idx="1"/>
              <a:endCxn id="45073" idx="4"/>
            </p:cNvCxnSpPr>
            <p:nvPr/>
          </p:nvCxnSpPr>
          <p:spPr bwMode="auto">
            <a:xfrm flipH="1" flipV="1">
              <a:off x="1968" y="2460"/>
              <a:ext cx="474" cy="5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83" name="AutoShape 27"/>
            <p:cNvCxnSpPr>
              <a:cxnSpLocks noChangeShapeType="1"/>
              <a:stCxn id="45066" idx="7"/>
              <a:endCxn id="45071" idx="3"/>
            </p:cNvCxnSpPr>
            <p:nvPr/>
          </p:nvCxnSpPr>
          <p:spPr bwMode="auto">
            <a:xfrm flipV="1">
              <a:off x="2646" y="2432"/>
              <a:ext cx="468" cy="5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84" name="AutoShape 28"/>
            <p:cNvCxnSpPr>
              <a:cxnSpLocks noChangeShapeType="1"/>
              <a:stCxn id="45067" idx="1"/>
              <a:endCxn id="45070" idx="4"/>
            </p:cNvCxnSpPr>
            <p:nvPr/>
          </p:nvCxnSpPr>
          <p:spPr bwMode="auto">
            <a:xfrm flipH="1" flipV="1">
              <a:off x="2592" y="2460"/>
              <a:ext cx="426" cy="7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85" name="AutoShape 29"/>
            <p:cNvCxnSpPr>
              <a:cxnSpLocks noChangeShapeType="1"/>
              <a:stCxn id="45067" idx="7"/>
              <a:endCxn id="45072" idx="4"/>
            </p:cNvCxnSpPr>
            <p:nvPr/>
          </p:nvCxnSpPr>
          <p:spPr bwMode="auto">
            <a:xfrm flipV="1">
              <a:off x="3222" y="2448"/>
              <a:ext cx="666" cy="7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 flipH="1">
              <a:off x="3456" y="2448"/>
              <a:ext cx="100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Line 32"/>
            <p:cNvSpPr>
              <a:spLocks noChangeShapeType="1"/>
            </p:cNvSpPr>
            <p:nvPr/>
          </p:nvSpPr>
          <p:spPr bwMode="auto">
            <a:xfrm>
              <a:off x="1584" y="2448"/>
              <a:ext cx="528" cy="384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>
              <a:off x="2688" y="2400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AutoShape 43"/>
            <p:cNvSpPr>
              <a:spLocks/>
            </p:cNvSpPr>
            <p:nvPr/>
          </p:nvSpPr>
          <p:spPr bwMode="auto">
            <a:xfrm rot="5400000">
              <a:off x="1638" y="1144"/>
              <a:ext cx="240" cy="2064"/>
            </a:xfrm>
            <a:prstGeom prst="leftBrace">
              <a:avLst>
                <a:gd name="adj1" fmla="val 71667"/>
                <a:gd name="adj2" fmla="val 50000"/>
              </a:avLst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102" name="Text Box 46"/>
              <p:cNvSpPr txBox="1">
                <a:spLocks noChangeArrowheads="1"/>
              </p:cNvSpPr>
              <p:nvPr/>
            </p:nvSpPr>
            <p:spPr bwMode="auto">
              <a:xfrm>
                <a:off x="1678405" y="2855268"/>
                <a:ext cx="2651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en-US" sz="2400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102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8405" y="2855268"/>
                <a:ext cx="2651881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211" r="-460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03" name="Text Box 47"/>
              <p:cNvSpPr txBox="1">
                <a:spLocks noChangeArrowheads="1"/>
              </p:cNvSpPr>
              <p:nvPr/>
            </p:nvSpPr>
            <p:spPr bwMode="auto">
              <a:xfrm>
                <a:off x="1004713" y="3693468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103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713" y="3693468"/>
                <a:ext cx="49564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04" name="Rectangle 48"/>
              <p:cNvSpPr>
                <a:spLocks noChangeArrowheads="1"/>
              </p:cNvSpPr>
              <p:nvPr/>
            </p:nvSpPr>
            <p:spPr bwMode="auto">
              <a:xfrm>
                <a:off x="1122123" y="4541619"/>
                <a:ext cx="17287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400" dirty="0" smtClean="0">
                    <a:latin typeface="Calibri" panose="020F0502020204030204" pitchFamily="34" charset="0"/>
                  </a:rPr>
                  <a:t>contains</a:t>
                </a:r>
                <a:r>
                  <a:rPr lang="en-US" altLang="en-US" sz="2400" b="1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𝛅</m:t>
                    </m:r>
                    <m:r>
                      <a:rPr lang="en-US" altLang="en-US" sz="24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altLang="en-US" sz="2400" b="1" dirty="0" smtClean="0">
                  <a:solidFill>
                    <a:srgbClr val="669900"/>
                  </a:solidFill>
                </a:endParaRPr>
              </a:p>
              <a:p>
                <a:pPr algn="l"/>
                <a:r>
                  <a:rPr lang="en-US" altLang="en-US" sz="2400" dirty="0" smtClean="0">
                    <a:latin typeface="Calibri" panose="020F0502020204030204" pitchFamily="34" charset="0"/>
                  </a:rPr>
                  <a:t>    literals</a:t>
                </a: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104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123" y="4541619"/>
                <a:ext cx="172874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4930" t="-5147" r="-352" b="-169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990681" y="3508802"/>
            <a:ext cx="42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endParaRPr lang="en-US" altLang="en-US" sz="24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AutoShape 24"/>
          <p:cNvCxnSpPr>
            <a:cxnSpLocks noChangeShapeType="1"/>
          </p:cNvCxnSpPr>
          <p:nvPr/>
        </p:nvCxnSpPr>
        <p:spPr bwMode="auto">
          <a:xfrm flipV="1">
            <a:off x="3300618" y="3962400"/>
            <a:ext cx="152400" cy="304800"/>
          </a:xfrm>
          <a:prstGeom prst="straightConnector1">
            <a:avLst/>
          </a:prstGeom>
          <a:noFill/>
          <a:ln w="38100">
            <a:solidFill>
              <a:srgbClr val="66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5388" y="5617229"/>
                <a:ext cx="19599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𝛅</m:t>
                      </m:r>
                      <m:r>
                        <a:rPr lang="en-US" altLang="en-US" sz="2800" b="1" i="1" dirty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800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88" y="5617229"/>
                <a:ext cx="19599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Boundary expansion implies large size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6"/>
                <a:endParaRPr lang="en-US" altLang="en-US" b="1" dirty="0" smtClean="0">
                  <a:solidFill>
                    <a:srgbClr val="6699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3200" b="1" dirty="0" smtClean="0">
                    <a:solidFill>
                      <a:srgbClr val="669900"/>
                    </a:solidFill>
                  </a:rPr>
                  <a:t>Corollary </a:t>
                </a:r>
                <a:r>
                  <a:rPr lang="en-US" altLang="en-US" sz="3200" dirty="0" smtClean="0">
                    <a:solidFill>
                      <a:srgbClr val="0070C0"/>
                    </a:solidFill>
                  </a:rPr>
                  <a:t>[Ben-</a:t>
                </a:r>
                <a:r>
                  <a:rPr lang="en-US" altLang="en-US" sz="3200" dirty="0" err="1" smtClean="0">
                    <a:solidFill>
                      <a:srgbClr val="0070C0"/>
                    </a:solidFill>
                  </a:rPr>
                  <a:t>SassonWigderson</a:t>
                </a:r>
                <a:r>
                  <a:rPr lang="en-US" altLang="en-US" sz="32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altLang="en-US" sz="3200" b="1" dirty="0" smtClean="0">
                    <a:solidFill>
                      <a:srgbClr val="669900"/>
                    </a:solidFill>
                  </a:rPr>
                  <a:t>:  </a:t>
                </a:r>
                <a:endParaRPr lang="en-US" altLang="en-US" sz="32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sz="2800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en-US" sz="2800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b="1" i="1" dirty="0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d>
                                      <m:dPr>
                                        <m:ctrlP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d>
                                    <m:r>
                                      <a:rPr lang="en-US" altLang="en-US" sz="2800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– </m:t>
                                    </m:r>
                                    <m:r>
                                      <a:rPr lang="en-US" altLang="en-US" sz="2800" b="1" i="1" dirty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  <m:d>
                                      <m:dPr>
                                        <m:ctrlP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800" b="1" i="1" dirty="0">
                                            <a:solidFill>
                                              <a:srgbClr val="FF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en-US" sz="2800" b="1" i="1" dirty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sz="28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en-US" sz="28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endParaRPr lang="en-US" altLang="en-US" b="1" dirty="0" smtClean="0">
                  <a:solidFill>
                    <a:srgbClr val="FF6600"/>
                  </a:solidFill>
                </a:endParaRPr>
              </a:p>
              <a:p>
                <a:pPr lvl="8"/>
                <a:endParaRPr lang="en-US" altLang="en-US" b="1" dirty="0" smtClean="0">
                  <a:solidFill>
                    <a:srgbClr val="FF66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altLang="en-US" sz="2800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 – 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en-US" sz="2800" b="1" dirty="0">
                            <a:solidFill>
                              <a:schemeClr val="accent1"/>
                            </a:solidFill>
                          </a:rPr>
                          <m:t> </m:t>
                        </m:r>
                      </m:sup>
                    </m:sSup>
                  </m:oMath>
                </a14:m>
                <a:endParaRPr lang="en-US" altLang="en-US" sz="2800" b="1" dirty="0" smtClean="0">
                  <a:solidFill>
                    <a:srgbClr val="FF6600"/>
                  </a:solidFill>
                </a:endParaRPr>
              </a:p>
              <a:p>
                <a:pPr lvl="1"/>
                <a:endParaRPr lang="en-US" altLang="en-US" sz="2800" b="1" dirty="0">
                  <a:solidFill>
                    <a:srgbClr val="FF6600"/>
                  </a:solidFill>
                </a:endParaRPr>
              </a:p>
              <a:p>
                <a:r>
                  <a:rPr lang="en-US" altLang="en-US" sz="3200" dirty="0" smtClean="0"/>
                  <a:t>So…to prove strong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en-US" sz="32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2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3200" dirty="0" smtClean="0"/>
                  <a:t>resolution lower bound for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3200" dirty="0" smtClean="0"/>
                  <a:t> with small clauses</a:t>
                </a:r>
              </a:p>
              <a:p>
                <a:pPr lvl="1"/>
                <a:r>
                  <a:rPr lang="en-US" altLang="en-US" sz="3200" dirty="0" smtClean="0"/>
                  <a:t>prove that </a:t>
                </a:r>
                <a14:m>
                  <m:oMath xmlns:m="http://schemas.openxmlformats.org/officeDocument/2006/math">
                    <m:r>
                      <a:rPr lang="en-US" altLang="en-US" sz="32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32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2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32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3200" dirty="0" smtClean="0"/>
                  <a:t>is</a:t>
                </a:r>
                <a:r>
                  <a:rPr lang="en-US" altLang="en-US" sz="3200" b="1" dirty="0" smtClean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altLang="en-US" sz="32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2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b="1" dirty="0" smtClean="0">
                  <a:solidFill>
                    <a:srgbClr val="FF6600"/>
                  </a:solidFill>
                </a:endParaRPr>
              </a:p>
              <a:p>
                <a:pPr marL="0" indent="0">
                  <a:buNone/>
                </a:pPr>
                <a:endParaRPr lang="en-US" altLang="en-US" b="1" dirty="0">
                  <a:solidFill>
                    <a:srgbClr val="FF6600"/>
                  </a:solidFill>
                </a:endParaRPr>
              </a:p>
              <a:p>
                <a:endParaRPr lang="en-US" altLang="en-US" sz="3200" dirty="0"/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85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1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14400"/>
          </a:xfrm>
        </p:spPr>
        <p:txBody>
          <a:bodyPr/>
          <a:lstStyle/>
          <a:p>
            <a:r>
              <a:rPr lang="en-US" dirty="0" smtClean="0"/>
              <a:t>PCR degree bounds imply size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FFCC00"/>
                  </a:buClr>
                  <a:buNone/>
                </a:pPr>
                <a:r>
                  <a:rPr lang="en-US" altLang="en-US" b="1" dirty="0" smtClean="0">
                    <a:solidFill>
                      <a:srgbClr val="669900"/>
                    </a:solidFill>
                  </a:rPr>
                  <a:t>Thm </a:t>
                </a:r>
                <a:r>
                  <a:rPr lang="en-US" dirty="0">
                    <a:solidFill>
                      <a:srgbClr val="0070C0"/>
                    </a:solidFill>
                  </a:rPr>
                  <a:t>[Clegg, Edmonds,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Impagliazzo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altLang="en-US" b="1" dirty="0" smtClean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Every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PCR proof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b="1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of size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can be converted to one of </a:t>
                </a:r>
                <a:r>
                  <a:rPr lang="en-US" altLang="en-US" i="1" dirty="0" smtClean="0">
                    <a:solidFill>
                      <a:srgbClr val="000000"/>
                    </a:solidFill>
                  </a:rPr>
                  <a:t>degree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altLang="en-US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altLang="en-US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ln</m:t>
                        </m:r>
                        <m:r>
                          <a:rPr lang="en-US" altLang="en-US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rad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b="1" dirty="0">
                  <a:solidFill>
                    <a:srgbClr val="FF6600"/>
                  </a:solidFill>
                </a:endParaRPr>
              </a:p>
              <a:p>
                <a:pPr marL="0" lvl="0" indent="0">
                  <a:buClr>
                    <a:srgbClr val="FFCC00"/>
                  </a:buClr>
                  <a:buNone/>
                </a:pPr>
                <a:endParaRPr lang="en-US" altLang="en-US" sz="1050" b="1" dirty="0">
                  <a:solidFill>
                    <a:srgbClr val="66990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[CEI] </a:t>
                </a:r>
                <a:r>
                  <a:rPr lang="en-US" dirty="0" smtClean="0"/>
                  <a:t>showed this for polynomial calculus before </a:t>
                </a:r>
                <a:r>
                  <a:rPr lang="en-US" dirty="0" err="1" smtClean="0"/>
                  <a:t>BenSasson-Wigderson’s</a:t>
                </a:r>
                <a:r>
                  <a:rPr lang="en-US" dirty="0" smtClean="0"/>
                  <a:t> argument for resolution.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Suffices to prove lower bounds on PCR degree to get strong lower bounds.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3" t="-1107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9549-8A1F-437C-814A-587DFC02BAE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p-simulation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8204200" cy="4495800"/>
          </a:xfrm>
        </p:spPr>
        <p:txBody>
          <a:bodyPr/>
          <a:lstStyle/>
          <a:p>
            <a:pPr marL="0" indent="0">
              <a:buNone/>
            </a:pPr>
            <a:endParaRPr lang="en-US" altLang="en-US" sz="2400" b="1" dirty="0" smtClean="0">
              <a:solidFill>
                <a:srgbClr val="669900"/>
              </a:solidFill>
            </a:endParaRPr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</a:rPr>
              <a:t>Defn</a:t>
            </a:r>
            <a:r>
              <a:rPr lang="en-US" altLang="en-US" b="1" dirty="0">
                <a:solidFill>
                  <a:srgbClr val="669900"/>
                </a:solidFill>
              </a:rPr>
              <a:t>:</a:t>
            </a:r>
            <a:r>
              <a:rPr lang="en-US" altLang="en-US" dirty="0">
                <a:solidFill>
                  <a:srgbClr val="669900"/>
                </a:solidFill>
              </a:rPr>
              <a:t> </a:t>
            </a:r>
            <a:r>
              <a:rPr lang="en-US" altLang="en-US" dirty="0"/>
              <a:t>Proof system </a:t>
            </a:r>
            <a:r>
              <a:rPr lang="en-US" altLang="en-US" b="1" dirty="0">
                <a:solidFill>
                  <a:schemeClr val="accent1"/>
                </a:solidFill>
              </a:rPr>
              <a:t>U</a:t>
            </a:r>
            <a:r>
              <a:rPr lang="en-US" altLang="en-US" dirty="0"/>
              <a:t> </a:t>
            </a:r>
            <a:r>
              <a:rPr lang="en-US" altLang="en-US" i="1" dirty="0" err="1"/>
              <a:t>polynomially</a:t>
            </a:r>
            <a:r>
              <a:rPr lang="en-US" altLang="en-US" i="1" dirty="0"/>
              <a:t> simulates </a:t>
            </a:r>
            <a:r>
              <a:rPr lang="en-US" altLang="en-US" dirty="0" smtClean="0"/>
              <a:t>proof 	system </a:t>
            </a:r>
            <a:r>
              <a:rPr lang="en-US" altLang="en-US" b="1" dirty="0">
                <a:solidFill>
                  <a:schemeClr val="accent1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 err="1" smtClean="0"/>
              <a:t>iff</a:t>
            </a:r>
            <a:endParaRPr lang="en-US" altLang="en-US" dirty="0" smtClean="0"/>
          </a:p>
          <a:p>
            <a:pPr lvl="2"/>
            <a:r>
              <a:rPr lang="en-US" altLang="en-US" sz="2400" dirty="0"/>
              <a:t>they prove the same language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L</a:t>
            </a:r>
            <a:endParaRPr lang="en-US" altLang="en-US" sz="2400" b="1" dirty="0">
              <a:solidFill>
                <a:schemeClr val="accent1"/>
              </a:solidFill>
            </a:endParaRPr>
          </a:p>
          <a:p>
            <a:pPr lvl="2"/>
            <a:r>
              <a:rPr lang="en-US" altLang="en-US" sz="2400" dirty="0" smtClean="0"/>
              <a:t>proofs </a:t>
            </a:r>
            <a:r>
              <a:rPr lang="en-US" altLang="en-US" sz="2400" dirty="0"/>
              <a:t>in </a:t>
            </a:r>
            <a:r>
              <a:rPr lang="en-US" altLang="en-US" sz="2400" b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can be efficiently converted into proofs in </a:t>
            </a:r>
            <a:r>
              <a:rPr lang="en-US" altLang="en-US" sz="2400" b="1" dirty="0">
                <a:solidFill>
                  <a:schemeClr val="accent1"/>
                </a:solidFill>
              </a:rPr>
              <a:t>U</a:t>
            </a:r>
            <a:endParaRPr lang="en-US" altLang="en-US" sz="2400" dirty="0"/>
          </a:p>
          <a:p>
            <a:endParaRPr lang="en-US" alt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</a:rPr>
              <a:t>Defn</a:t>
            </a:r>
            <a:r>
              <a:rPr lang="en-US" altLang="en-US" b="1" dirty="0">
                <a:solidFill>
                  <a:srgbClr val="669900"/>
                </a:solidFill>
              </a:rPr>
              <a:t>:</a:t>
            </a:r>
            <a:r>
              <a:rPr lang="en-US" altLang="en-US" b="1" dirty="0">
                <a:solidFill>
                  <a:schemeClr val="accent1"/>
                </a:solidFill>
              </a:rPr>
              <a:t> U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chemeClr val="accent1"/>
                </a:solidFill>
              </a:rPr>
              <a:t>V</a:t>
            </a:r>
            <a:r>
              <a:rPr lang="en-US" altLang="en-US" dirty="0"/>
              <a:t> are </a:t>
            </a:r>
            <a:r>
              <a:rPr lang="en-US" altLang="en-US" i="1" dirty="0" err="1"/>
              <a:t>polynomially</a:t>
            </a:r>
            <a:r>
              <a:rPr lang="en-US" altLang="en-US" i="1" dirty="0"/>
              <a:t> equivalent </a:t>
            </a:r>
            <a:r>
              <a:rPr lang="en-US" altLang="en-US" dirty="0" err="1"/>
              <a:t>iff</a:t>
            </a:r>
            <a:r>
              <a:rPr lang="en-US" altLang="en-US" dirty="0"/>
              <a:t> they </a:t>
            </a:r>
            <a:r>
              <a:rPr lang="en-US" altLang="en-US" dirty="0" smtClean="0"/>
              <a:t>	</a:t>
            </a:r>
            <a:r>
              <a:rPr lang="en-US" altLang="en-US" dirty="0" err="1" smtClean="0"/>
              <a:t>polynomially</a:t>
            </a:r>
            <a:r>
              <a:rPr lang="en-US" altLang="en-US" dirty="0" smtClean="0"/>
              <a:t> simulate </a:t>
            </a:r>
            <a:r>
              <a:rPr lang="en-US" altLang="en-US" dirty="0"/>
              <a:t>each other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Pigeonhole principle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𝑷𝑯</m:t>
                    </m:r>
                    <m:sSubSup>
                      <m:sSubSupPr>
                        <m:ctrlP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</m:oMath>
                </a14:m>
                <a:endParaRPr lang="en-US" altLang="en-US" dirty="0" smtClean="0">
                  <a:latin typeface="+mn-lt"/>
                </a:endParaRPr>
              </a:p>
              <a:p>
                <a:pPr lvl="1"/>
                <a:r>
                  <a:rPr lang="en-US" altLang="en-US" dirty="0" smtClean="0"/>
                  <a:t>No 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-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dirty="0"/>
                  <a:t> function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b="1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altLang="en-US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b="1" dirty="0">
                    <a:latin typeface="+mn-lt"/>
                  </a:rPr>
                  <a:t> </a:t>
                </a:r>
                <a:r>
                  <a:rPr lang="en-US" altLang="en-US" dirty="0">
                    <a:latin typeface="+mn-lt"/>
                  </a:rPr>
                  <a:t>write as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dirty="0">
                  <a:latin typeface="+mn-lt"/>
                </a:endParaRPr>
              </a:p>
              <a:p>
                <a:pPr marL="457200" lvl="1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1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05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621" name="Picture 5" descr="bi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bi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bi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9" descr="bi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4800600" y="3124200"/>
            <a:ext cx="9906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4953000" y="42672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4953000" y="5486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3124200" y="3352800"/>
            <a:ext cx="1828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V="1">
            <a:off x="2133600" y="3810000"/>
            <a:ext cx="2590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flipV="1">
            <a:off x="2590800" y="4953000"/>
            <a:ext cx="2286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V="1">
            <a:off x="3124200" y="3581400"/>
            <a:ext cx="1600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Pigeonhole propositional formulas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4" name="Text Box 4"/>
              <p:cNvSpPr txBox="1">
                <a:spLocks noChangeArrowheads="1"/>
              </p:cNvSpPr>
              <p:nvPr/>
            </p:nvSpPr>
            <p:spPr bwMode="auto">
              <a:xfrm>
                <a:off x="576263" y="1364109"/>
                <a:ext cx="5293757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en-US" sz="2800" u="sng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Variables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  <a:p>
                <a:pPr algn="l"/>
                <a:r>
                  <a:rPr lang="en-US" altLang="en-US" sz="2800" dirty="0">
                    <a:latin typeface="Calibri" panose="020F0502020204030204" pitchFamily="34" charset="0"/>
                  </a:rPr>
                  <a:t>Complete bipartite graph of</a:t>
                </a:r>
              </a:p>
              <a:p>
                <a:pPr algn="l"/>
                <a:r>
                  <a:rPr lang="en-US" altLang="en-US" sz="2800" dirty="0">
                    <a:latin typeface="Calibri" panose="020F0502020204030204" pitchFamily="34" charset="0"/>
                  </a:rPr>
                  <a:t>variables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𝒊𝒋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representing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alt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80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1364109"/>
                <a:ext cx="5293757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419" t="-3965" b="-123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005" name="Text Box 5"/>
              <p:cNvSpPr txBox="1">
                <a:spLocks noChangeArrowheads="1"/>
              </p:cNvSpPr>
              <p:nvPr/>
            </p:nvSpPr>
            <p:spPr bwMode="auto">
              <a:xfrm>
                <a:off x="576263" y="2745640"/>
                <a:ext cx="8567737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altLang="en-US" sz="2800" u="sng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Clauses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 is </a:t>
                </a:r>
                <a:r>
                  <a:rPr lang="en-US" altLang="en-US" sz="2800" i="1" dirty="0">
                    <a:latin typeface="Calibri" panose="020F0502020204030204" pitchFamily="34" charset="0"/>
                  </a:rPr>
                  <a:t>total: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baseline="-250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baseline="-250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 is </a:t>
                </a:r>
                <a:r>
                  <a:rPr lang="en-US" altLang="en-US" sz="2800" i="1" dirty="0">
                    <a:latin typeface="Calibri" panose="020F0502020204030204" pitchFamily="34" charset="0"/>
                  </a:rPr>
                  <a:t>1-1: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𝒊𝒋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𝒌𝒋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altLang="en-US" sz="2800" dirty="0" smtClean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altLang="en-US" sz="28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 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800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2745640"/>
                <a:ext cx="8567737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495" t="-3509"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576262" y="4625934"/>
                <a:ext cx="8567737" cy="1448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: for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 smtClean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 contained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altLang="en-US" sz="2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sz="2800" dirty="0">
                  <a:latin typeface="Calibri" panose="020F0502020204030204" pitchFamily="34" charset="0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 is </a:t>
                </a:r>
                <a:r>
                  <a:rPr lang="en-US" altLang="en-US" sz="2800" i="1" dirty="0">
                    <a:latin typeface="Calibri" panose="020F0502020204030204" pitchFamily="34" charset="0"/>
                  </a:rPr>
                  <a:t>total: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altLang="en-US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en-US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  <m:sup/>
                      <m:e>
                        <m:r>
                          <a:rPr lang="en-US" altLang="en-US" sz="28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en-US" sz="2800" b="1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e>
                    </m:nary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800" dirty="0" smtClean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altLang="en-US" sz="2800" b="0" i="1" dirty="0" smtClean="0">
                  <a:solidFill>
                    <a:srgbClr val="FF6600"/>
                  </a:solidFill>
                  <a:latin typeface="Cambria Math" panose="02040503050406030204" pitchFamily="18" charset="0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 is </a:t>
                </a:r>
                <a:r>
                  <a:rPr lang="en-US" altLang="en-US" sz="2800" i="1" dirty="0">
                    <a:latin typeface="Calibri" panose="020F0502020204030204" pitchFamily="34" charset="0"/>
                  </a:rPr>
                  <a:t>1-1: 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𝒊𝒋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en-US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altLang="en-US" sz="28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𝒌𝒋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800" dirty="0" smtClean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28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2" y="4625934"/>
                <a:ext cx="8567737" cy="1448473"/>
              </a:xfrm>
              <a:prstGeom prst="rect">
                <a:avLst/>
              </a:prstGeom>
              <a:blipFill rotWithShape="0">
                <a:blip r:embed="rId4"/>
                <a:stretch>
                  <a:fillRect t="-3797" b="-11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Resolution and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sz="3600" b="1" i="1" baseline="-25000" dirty="0" err="1">
                        <a:solidFill>
                          <a:srgbClr val="6699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148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45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371600"/>
                <a:ext cx="8839200" cy="4953000"/>
              </a:xfrm>
            </p:spPr>
            <p:txBody>
              <a:bodyPr/>
              <a:lstStyle/>
              <a:p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Thm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[Haken 84, 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BP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96] </a:t>
                </a:r>
                <a:r>
                  <a:rPr lang="en-US" altLang="en-US" sz="2400" dirty="0"/>
                  <a:t>Any resolution proof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sz="24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requires size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</m:oMath>
                </a14:m>
                <a:r>
                  <a:rPr lang="en-US" altLang="en-US" sz="2400" dirty="0" smtClean="0"/>
                  <a:t>.</a:t>
                </a:r>
                <a:endParaRPr lang="en-US" altLang="en-US" sz="2400" dirty="0"/>
              </a:p>
              <a:p>
                <a:pPr lvl="1"/>
                <a:r>
                  <a:rPr lang="en-US" altLang="en-US" dirty="0" smtClean="0"/>
                  <a:t>Follows from more direct methods</a:t>
                </a:r>
              </a:p>
              <a:p>
                <a:pPr lvl="1"/>
                <a:endParaRPr lang="en-US" altLang="en-US" dirty="0" smtClean="0"/>
              </a:p>
              <a:p>
                <a:r>
                  <a:rPr lang="en-US" altLang="en-US" sz="2400" dirty="0" smtClean="0"/>
                  <a:t>Can’t use width-size bound directly since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b="1" i="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sz="2400" b="1" i="1" baseline="-25000" dirty="0" err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is large      (</a:t>
                </a:r>
                <a:r>
                  <a:rPr lang="en-US" altLang="en-US" sz="2400" i="1" dirty="0" smtClean="0"/>
                  <a:t>total</a:t>
                </a:r>
                <a:r>
                  <a:rPr lang="en-US" altLang="en-US" sz="2400" dirty="0" smtClean="0"/>
                  <a:t> clauses have size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 smtClean="0"/>
                  <a:t>).</a:t>
                </a:r>
              </a:p>
              <a:p>
                <a:pPr lvl="1"/>
                <a:r>
                  <a:rPr lang="en-US" altLang="en-US" dirty="0" smtClean="0"/>
                  <a:t>Instead use constant-degree bipartite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 smtClean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2000" dirty="0" smtClean="0"/>
              </a:p>
              <a:p>
                <a:pPr lvl="1"/>
                <a:r>
                  <a:rPr lang="en-US" altLang="en-US" dirty="0" smtClean="0"/>
                  <a:t>Prove boundary expansion lower bound for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pPr lvl="2"/>
                <a:r>
                  <a:rPr lang="en-US" alt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en-US" altLang="en-US" sz="2400" dirty="0" smtClean="0"/>
                  <a:t> expansion lower bound 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sz="2400" b="1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altLang="en-US" dirty="0" smtClean="0"/>
                  <a:t>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dirty="0" smtClean="0"/>
                  <a:t>lower bound for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371600"/>
                <a:ext cx="8839200" cy="4953000"/>
              </a:xfrm>
              <a:blipFill rotWithShape="0">
                <a:blip r:embed="rId3"/>
                <a:stretch>
                  <a:fillRect l="-897" t="-984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counting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Counting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altLang="en-US" sz="2800" dirty="0" smtClean="0"/>
                  <a:t>no matching on an </a:t>
                </a:r>
                <a:r>
                  <a:rPr lang="en-US" altLang="en-US" sz="2800" dirty="0"/>
                  <a:t>odd size set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:endParaRPr lang="en-US" altLang="en-US" dirty="0"/>
              </a:p>
              <a:p>
                <a:pPr lvl="1"/>
                <a:r>
                  <a:rPr lang="en-US" altLang="en-US" sz="2800" dirty="0" smtClean="0"/>
                  <a:t>variable for each edge</a:t>
                </a:r>
                <a:endParaRPr lang="en-US" altLang="en-US" sz="2800" dirty="0"/>
              </a:p>
              <a:p>
                <a:pPr marL="457200" lvl="1" indent="0">
                  <a:buNone/>
                </a:pPr>
                <a:endParaRPr lang="en-US" altLang="en-US" dirty="0"/>
              </a:p>
              <a:p>
                <a:pPr lvl="1"/>
                <a:endParaRPr lang="en-US" altLang="en-US" dirty="0" smtClean="0"/>
              </a:p>
              <a:p>
                <a:pPr lvl="8"/>
                <a:endParaRPr lang="en-US" altLang="en-US" sz="1000" dirty="0"/>
              </a:p>
              <a:p>
                <a:r>
                  <a:rPr lang="en-US" altLang="en-US" dirty="0"/>
                  <a:t> Counting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alt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altLang="en-US" sz="2800" dirty="0"/>
                  <a:t>no perfect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2800" dirty="0"/>
                  <a:t>-partition if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2800" dirty="0"/>
                  <a:t> doesn’t divide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/>
                  <a:t>       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/>
                  <a:t>	 </a:t>
                </a:r>
              </a:p>
            </p:txBody>
          </p:sp>
        </mc:Choice>
        <mc:Fallback xmlns=""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05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587" name="Group 19"/>
          <p:cNvGrpSpPr>
            <a:grpSpLocks/>
          </p:cNvGrpSpPr>
          <p:nvPr/>
        </p:nvGrpSpPr>
        <p:grpSpPr bwMode="auto">
          <a:xfrm>
            <a:off x="4625668" y="2530629"/>
            <a:ext cx="2133600" cy="2057400"/>
            <a:chOff x="1536" y="2208"/>
            <a:chExt cx="1344" cy="1296"/>
          </a:xfrm>
        </p:grpSpPr>
        <p:sp>
          <p:nvSpPr>
            <p:cNvPr id="109575" name="Line 7"/>
            <p:cNvSpPr>
              <a:spLocks noChangeShapeType="1"/>
            </p:cNvSpPr>
            <p:nvPr/>
          </p:nvSpPr>
          <p:spPr bwMode="auto">
            <a:xfrm flipV="1">
              <a:off x="1968" y="2448"/>
              <a:ext cx="81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586" name="Group 18"/>
            <p:cNvGrpSpPr>
              <a:grpSpLocks/>
            </p:cNvGrpSpPr>
            <p:nvPr/>
          </p:nvGrpSpPr>
          <p:grpSpPr bwMode="auto">
            <a:xfrm>
              <a:off x="1536" y="2208"/>
              <a:ext cx="1344" cy="1296"/>
              <a:chOff x="1536" y="2208"/>
              <a:chExt cx="1344" cy="1296"/>
            </a:xfrm>
          </p:grpSpPr>
          <p:grpSp>
            <p:nvGrpSpPr>
              <p:cNvPr id="109585" name="Group 17"/>
              <p:cNvGrpSpPr>
                <a:grpSpLocks/>
              </p:cNvGrpSpPr>
              <p:nvPr/>
            </p:nvGrpSpPr>
            <p:grpSpPr bwMode="auto">
              <a:xfrm>
                <a:off x="1536" y="2208"/>
                <a:ext cx="1296" cy="1296"/>
                <a:chOff x="1536" y="2208"/>
                <a:chExt cx="1296" cy="1296"/>
              </a:xfrm>
            </p:grpSpPr>
            <p:sp>
              <p:nvSpPr>
                <p:cNvPr id="10957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968" y="2256"/>
                  <a:ext cx="144" cy="1152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7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2400"/>
                  <a:ext cx="120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77" name="Line 9"/>
                <p:cNvSpPr>
                  <a:spLocks noChangeShapeType="1"/>
                </p:cNvSpPr>
                <p:nvPr/>
              </p:nvSpPr>
              <p:spPr bwMode="auto">
                <a:xfrm>
                  <a:off x="1632" y="2832"/>
                  <a:ext cx="120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7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36" y="2208"/>
                  <a:ext cx="5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auto">
                <a:xfrm>
                  <a:off x="1584" y="2832"/>
                  <a:ext cx="384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9580" name="Line 12"/>
              <p:cNvSpPr>
                <a:spLocks noChangeShapeType="1"/>
              </p:cNvSpPr>
              <p:nvPr/>
            </p:nvSpPr>
            <p:spPr bwMode="auto">
              <a:xfrm flipV="1">
                <a:off x="2016" y="3264"/>
                <a:ext cx="81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9584" name="Group 16"/>
              <p:cNvGrpSpPr>
                <a:grpSpLocks/>
              </p:cNvGrpSpPr>
              <p:nvPr/>
            </p:nvGrpSpPr>
            <p:grpSpPr bwMode="auto">
              <a:xfrm>
                <a:off x="2160" y="2208"/>
                <a:ext cx="720" cy="1008"/>
                <a:chOff x="2160" y="2208"/>
                <a:chExt cx="720" cy="1008"/>
              </a:xfrm>
            </p:grpSpPr>
            <p:sp>
              <p:nvSpPr>
                <p:cNvPr id="109573" name="Line 5"/>
                <p:cNvSpPr>
                  <a:spLocks noChangeShapeType="1"/>
                </p:cNvSpPr>
                <p:nvPr/>
              </p:nvSpPr>
              <p:spPr bwMode="auto">
                <a:xfrm>
                  <a:off x="2160" y="2208"/>
                  <a:ext cx="72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81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2448"/>
                  <a:ext cx="48" cy="72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82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2208"/>
                  <a:ext cx="57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1411509"/>
                <a:ext cx="2263184" cy="619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𝑪𝒐𝒖𝒏𝒕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 smtClean="0">
                  <a:solidFill>
                    <a:srgbClr val="6699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11509"/>
                <a:ext cx="2263184" cy="619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7489" y="5486400"/>
                <a:ext cx="5214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𝑪𝒐𝒖𝒏𝒕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669900"/>
                    </a:solidFill>
                    <a:latin typeface="+mn-lt"/>
                  </a:rPr>
                  <a:t>    </a:t>
                </a:r>
                <a:r>
                  <a:rPr lang="en-US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489" y="5486400"/>
                <a:ext cx="521488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r>
              <a:rPr lang="en-US" sz="3600" dirty="0" smtClean="0"/>
              <a:t>Counting and algebraic/inequality proofs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Cutting-planes</a:t>
                </a:r>
                <a:r>
                  <a:rPr lang="en-US" dirty="0" smtClean="0"/>
                  <a:t> can count:</a:t>
                </a:r>
              </a:p>
              <a:p>
                <a:pPr lvl="1"/>
                <a:r>
                  <a:rPr lang="en-US" sz="2800" dirty="0" smtClean="0"/>
                  <a:t>Efficient refutations of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𝑪𝒐𝒖𝒏𝒕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Algebraic proofs over field of characteristic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 smtClean="0"/>
                  <a:t> can only count mod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2800" b="1" dirty="0">
                    <a:solidFill>
                      <a:schemeClr val="accent1"/>
                    </a:solidFill>
                  </a:rPr>
                  <a:t>PCR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proofs require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800" dirty="0" smtClean="0"/>
                  <a:t> degree/exponential size to refute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𝑷𝑯𝑷</m:t>
                    </m:r>
                    <m:r>
                      <a:rPr lang="en-US" altLang="en-US" sz="28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𝑪𝒐𝒖𝒏𝒕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800" dirty="0" smtClean="0"/>
                  <a:t>  for most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5" t="-1107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err="1"/>
              <a:t>Tseitin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formulas </a:t>
            </a:r>
            <a:r>
              <a:rPr lang="en-US" altLang="en-US" sz="3600" dirty="0"/>
              <a:t>- odd-charged graphs</a:t>
            </a:r>
            <a:endParaRPr lang="en-US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800" y="1295400"/>
                <a:ext cx="8204200" cy="4572000"/>
              </a:xfrm>
            </p:spPr>
            <p:txBody>
              <a:bodyPr/>
              <a:lstStyle/>
              <a:p>
                <a:r>
                  <a:rPr lang="en-US" altLang="en-US" dirty="0" smtClean="0"/>
                  <a:t>Given a low degree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with 0-1 </a:t>
                </a:r>
                <a:r>
                  <a:rPr lang="en-US" altLang="en-US" i="1" dirty="0" smtClean="0"/>
                  <a:t>charge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on each node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err="1"/>
                  <a:t>s.t.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total charge </a:t>
                </a:r>
                <a:r>
                  <a:rPr lang="en-US" altLang="en-US" dirty="0"/>
                  <a:t>is </a:t>
                </a:r>
                <a:r>
                  <a:rPr lang="en-US" altLang="en-US" i="1" dirty="0"/>
                  <a:t>odd</a:t>
                </a:r>
              </a:p>
              <a:p>
                <a:pPr lvl="4"/>
                <a:endParaRPr lang="en-US" altLang="en-US" dirty="0"/>
              </a:p>
              <a:p>
                <a:r>
                  <a:rPr lang="en-US" altLang="en-US" dirty="0"/>
                  <a:t>One variable </a:t>
                </a:r>
                <a:r>
                  <a:rPr lang="en-US" altLang="en-US" b="1" dirty="0" err="1" smtClean="0">
                    <a:solidFill>
                      <a:schemeClr val="accent1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per </a:t>
                </a:r>
                <a:r>
                  <a:rPr lang="en-US" altLang="en-US" dirty="0"/>
                  <a:t>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/>
                  <a:t>Clauses saying </a:t>
                </a:r>
                <a:r>
                  <a:rPr lang="en-US" altLang="en-US" dirty="0" smtClean="0"/>
                  <a:t>parity of </a:t>
                </a:r>
                <a:r>
                  <a:rPr lang="en-US" altLang="en-US" dirty="0"/>
                  <a:t>edges touching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US" altLang="en-US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altLang="en-US" dirty="0" smtClean="0"/>
                  <a:t>Needs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𝒅𝒆𝒈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func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en-US" baseline="30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clauses</a:t>
                </a:r>
                <a:endParaRPr lang="en-US" altLang="en-US" dirty="0"/>
              </a:p>
              <a:p>
                <a:pPr lvl="1"/>
                <a:r>
                  <a:rPr lang="en-US" altLang="en-US" dirty="0"/>
                  <a:t>If degree is large, add extension variables to compute parity at each </a:t>
                </a:r>
                <a:r>
                  <a:rPr lang="en-US" altLang="en-US" dirty="0" smtClean="0"/>
                  <a:t>vertex</a:t>
                </a:r>
              </a:p>
              <a:p>
                <a:pPr lvl="8"/>
                <a:endParaRPr lang="en-US" altLang="en-US" dirty="0"/>
              </a:p>
              <a:p>
                <a:r>
                  <a:rPr lang="en-US" altLang="en-US" dirty="0" err="1" smtClean="0"/>
                  <a:t>Unsatisfiable</a:t>
                </a:r>
                <a:endParaRPr lang="en-US" altLang="en-US" dirty="0"/>
              </a:p>
              <a:p>
                <a:pPr lvl="1"/>
                <a:r>
                  <a:rPr lang="en-US" altLang="en-US" dirty="0" smtClean="0"/>
                  <a:t>Sum of degrees is even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800" y="1295400"/>
                <a:ext cx="8204200" cy="4572000"/>
              </a:xfrm>
              <a:blipFill rotWithShape="0">
                <a:blip r:embed="rId2"/>
                <a:stretch>
                  <a:fillRect l="-1337" t="-1333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833" name="Group 41"/>
          <p:cNvGrpSpPr>
            <a:grpSpLocks/>
          </p:cNvGrpSpPr>
          <p:nvPr/>
        </p:nvGrpSpPr>
        <p:grpSpPr bwMode="auto">
          <a:xfrm>
            <a:off x="5103812" y="5046693"/>
            <a:ext cx="3049588" cy="1143000"/>
            <a:chOff x="2496" y="1584"/>
            <a:chExt cx="2112" cy="1344"/>
          </a:xfrm>
        </p:grpSpPr>
        <p:grpSp>
          <p:nvGrpSpPr>
            <p:cNvPr id="161832" name="Group 40"/>
            <p:cNvGrpSpPr>
              <a:grpSpLocks/>
            </p:cNvGrpSpPr>
            <p:nvPr/>
          </p:nvGrpSpPr>
          <p:grpSpPr bwMode="auto">
            <a:xfrm>
              <a:off x="2496" y="1584"/>
              <a:ext cx="2112" cy="1344"/>
              <a:chOff x="2496" y="1584"/>
              <a:chExt cx="2112" cy="1344"/>
            </a:xfrm>
          </p:grpSpPr>
          <p:sp>
            <p:nvSpPr>
              <p:cNvPr id="161798" name="Line 6"/>
              <p:cNvSpPr>
                <a:spLocks noChangeShapeType="1"/>
              </p:cNvSpPr>
              <p:nvPr/>
            </p:nvSpPr>
            <p:spPr bwMode="auto">
              <a:xfrm flipV="1">
                <a:off x="2880" y="1872"/>
                <a:ext cx="816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grpSp>
            <p:nvGrpSpPr>
              <p:cNvPr id="161831" name="Group 39"/>
              <p:cNvGrpSpPr>
                <a:grpSpLocks/>
              </p:cNvGrpSpPr>
              <p:nvPr/>
            </p:nvGrpSpPr>
            <p:grpSpPr bwMode="auto">
              <a:xfrm>
                <a:off x="2496" y="1584"/>
                <a:ext cx="2112" cy="1344"/>
                <a:chOff x="2496" y="1584"/>
                <a:chExt cx="2112" cy="1344"/>
              </a:xfrm>
            </p:grpSpPr>
            <p:grpSp>
              <p:nvGrpSpPr>
                <p:cNvPr id="161830" name="Group 38"/>
                <p:cNvGrpSpPr>
                  <a:grpSpLocks/>
                </p:cNvGrpSpPr>
                <p:nvPr/>
              </p:nvGrpSpPr>
              <p:grpSpPr bwMode="auto">
                <a:xfrm>
                  <a:off x="2496" y="1584"/>
                  <a:ext cx="2112" cy="1344"/>
                  <a:chOff x="2496" y="1584"/>
                  <a:chExt cx="2112" cy="1344"/>
                </a:xfrm>
              </p:grpSpPr>
              <p:sp>
                <p:nvSpPr>
                  <p:cNvPr id="161801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2" y="2256"/>
                    <a:ext cx="816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61802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6" y="1824"/>
                    <a:ext cx="1200" cy="3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6180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872"/>
                    <a:ext cx="816" cy="3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6180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6" y="1584"/>
                    <a:ext cx="576" cy="6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6180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256"/>
                    <a:ext cx="384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618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928" y="2688"/>
                  <a:ext cx="81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grpSp>
              <p:nvGrpSpPr>
                <p:cNvPr id="161829" name="Group 37"/>
                <p:cNvGrpSpPr>
                  <a:grpSpLocks/>
                </p:cNvGrpSpPr>
                <p:nvPr/>
              </p:nvGrpSpPr>
              <p:grpSpPr bwMode="auto">
                <a:xfrm>
                  <a:off x="3120" y="1632"/>
                  <a:ext cx="672" cy="1056"/>
                  <a:chOff x="3120" y="1632"/>
                  <a:chExt cx="672" cy="1056"/>
                </a:xfrm>
              </p:grpSpPr>
              <p:sp>
                <p:nvSpPr>
                  <p:cNvPr id="161809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44" y="1968"/>
                    <a:ext cx="48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618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632"/>
                    <a:ext cx="57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1"/>
                  </a:p>
                </p:txBody>
              </p:sp>
            </p:grpSp>
          </p:grpSp>
        </p:grpSp>
        <p:sp>
          <p:nvSpPr>
            <p:cNvPr id="161812" name="Oval 20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1813" name="Oval 21"/>
            <p:cNvSpPr>
              <a:spLocks noChangeArrowheads="1"/>
            </p:cNvSpPr>
            <p:nvPr/>
          </p:nvSpPr>
          <p:spPr bwMode="auto">
            <a:xfrm>
              <a:off x="3072" y="15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1814" name="Oval 22"/>
            <p:cNvSpPr>
              <a:spLocks noChangeArrowheads="1"/>
            </p:cNvSpPr>
            <p:nvPr/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1815" name="Oval 23"/>
            <p:cNvSpPr>
              <a:spLocks noChangeArrowheads="1"/>
            </p:cNvSpPr>
            <p:nvPr/>
          </p:nvSpPr>
          <p:spPr bwMode="auto">
            <a:xfrm>
              <a:off x="3744" y="26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1816" name="Oval 24"/>
            <p:cNvSpPr>
              <a:spLocks noChangeArrowheads="1"/>
            </p:cNvSpPr>
            <p:nvPr/>
          </p:nvSpPr>
          <p:spPr bwMode="auto">
            <a:xfrm>
              <a:off x="2880" y="288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61817" name="Oval 25"/>
            <p:cNvSpPr>
              <a:spLocks noChangeArrowheads="1"/>
            </p:cNvSpPr>
            <p:nvPr/>
          </p:nvSpPr>
          <p:spPr bwMode="auto">
            <a:xfrm>
              <a:off x="4560" y="220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61823" name="Text Box 31"/>
          <p:cNvSpPr txBox="1">
            <a:spLocks noChangeArrowheads="1"/>
          </p:cNvSpPr>
          <p:nvPr/>
        </p:nvSpPr>
        <p:spPr bwMode="auto">
          <a:xfrm>
            <a:off x="5637352" y="6167934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669900"/>
                </a:solidFill>
                <a:latin typeface="Calibri" panose="020F0502020204030204" pitchFamily="34" charset="0"/>
              </a:rPr>
              <a:t>0</a:t>
            </a:r>
            <a:endParaRPr lang="en-US" altLang="en-US" b="1" dirty="0"/>
          </a:p>
        </p:txBody>
      </p:sp>
      <p:sp>
        <p:nvSpPr>
          <p:cNvPr id="161824" name="Rectangle 32"/>
          <p:cNvSpPr>
            <a:spLocks noChangeArrowheads="1"/>
          </p:cNvSpPr>
          <p:nvPr/>
        </p:nvSpPr>
        <p:spPr bwMode="auto">
          <a:xfrm>
            <a:off x="6836531" y="487568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61825" name="Rectangle 33"/>
          <p:cNvSpPr>
            <a:spLocks noChangeArrowheads="1"/>
          </p:cNvSpPr>
          <p:nvPr/>
        </p:nvSpPr>
        <p:spPr bwMode="auto">
          <a:xfrm>
            <a:off x="4909326" y="514511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61826" name="Rectangle 34"/>
          <p:cNvSpPr>
            <a:spLocks noChangeArrowheads="1"/>
          </p:cNvSpPr>
          <p:nvPr/>
        </p:nvSpPr>
        <p:spPr bwMode="auto">
          <a:xfrm>
            <a:off x="8084091" y="549093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 dirty="0">
                <a:solidFill>
                  <a:srgbClr val="669900"/>
                </a:solidFill>
                <a:latin typeface="Calibri" panose="020F0502020204030204" pitchFamily="34" charset="0"/>
              </a:rPr>
              <a:t>0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61827" name="Rectangle 35"/>
          <p:cNvSpPr>
            <a:spLocks noChangeArrowheads="1"/>
          </p:cNvSpPr>
          <p:nvPr/>
        </p:nvSpPr>
        <p:spPr bwMode="auto">
          <a:xfrm>
            <a:off x="5518338" y="4760716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669900"/>
                </a:solidFill>
                <a:latin typeface="Calibri" panose="020F0502020204030204" pitchFamily="34" charset="0"/>
              </a:rPr>
              <a:t>0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61828" name="Rectangle 36"/>
          <p:cNvSpPr>
            <a:spLocks noChangeArrowheads="1"/>
          </p:cNvSpPr>
          <p:nvPr/>
        </p:nvSpPr>
        <p:spPr bwMode="auto">
          <a:xfrm>
            <a:off x="6861746" y="6025557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Expander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800" y="1371600"/>
                <a:ext cx="82042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be a graph. Let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sz="2400" dirty="0"/>
                  <a:t> be those edges with one endpoint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and one outside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.  </a:t>
                </a:r>
              </a:p>
              <a:p>
                <a:pPr marL="0" indent="0">
                  <a:buNone/>
                </a:pPr>
                <a:r>
                  <a:rPr lang="en-US" alt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 smtClean="0"/>
                  <a:t> has expansion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sz="2400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</m:d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|≥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for all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subsets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of size at most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en-US" sz="2400" dirty="0" smtClean="0"/>
                  <a:t> vertices.</a:t>
                </a: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24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b="1" dirty="0" smtClean="0">
                    <a:solidFill>
                      <a:srgbClr val="669900"/>
                    </a:solidFill>
                  </a:rPr>
                  <a:t>Fact</a:t>
                </a:r>
                <a:r>
                  <a:rPr lang="en-US" altLang="en-US" sz="2400" b="1" dirty="0">
                    <a:solidFill>
                      <a:srgbClr val="669900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669900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 smtClean="0"/>
                  <a:t>Random constant-degree </a:t>
                </a:r>
                <a:r>
                  <a:rPr lang="en-US" altLang="en-US" sz="2400" dirty="0"/>
                  <a:t>regular </a:t>
                </a:r>
                <a:r>
                  <a:rPr lang="en-US" altLang="en-US" sz="2400" dirty="0" smtClean="0"/>
                  <a:t>graphs almost always have constant </a:t>
                </a:r>
                <a:r>
                  <a:rPr lang="en-US" altLang="en-US" sz="2400" dirty="0"/>
                  <a:t>expansion</a:t>
                </a:r>
                <a:r>
                  <a:rPr lang="en-US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 smtClean="0"/>
                  <a:t>.</a:t>
                </a:r>
                <a:endParaRPr lang="en-US" altLang="en-US" sz="2400" dirty="0"/>
              </a:p>
              <a:p>
                <a:pPr lvl="1"/>
                <a:r>
                  <a:rPr lang="en-US" altLang="en-US" sz="2000" dirty="0" smtClean="0"/>
                  <a:t>Explicit constructions also with many </a:t>
                </a:r>
                <a:r>
                  <a:rPr lang="en-US" altLang="en-US" sz="2000" dirty="0"/>
                  <a:t>applications in complexity</a:t>
                </a:r>
              </a:p>
              <a:p>
                <a:pPr lvl="1"/>
                <a:r>
                  <a:rPr lang="en-US" altLang="en-US" sz="2000" dirty="0"/>
                  <a:t>Originally considered for regular resolution lower bounds 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</a:rPr>
                  <a:t>Galil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]</a:t>
                </a:r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lvl="4"/>
                <a:endParaRPr lang="en-US" altLang="en-US" sz="1600" dirty="0"/>
              </a:p>
              <a:p>
                <a:pPr lvl="4"/>
                <a:endParaRPr lang="en-US" altLang="en-US" sz="1050" dirty="0"/>
              </a:p>
            </p:txBody>
          </p:sp>
        </mc:Choice>
        <mc:Fallback xmlns="">
          <p:sp>
            <p:nvSpPr>
              <p:cNvPr id="167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800" y="1371600"/>
                <a:ext cx="8204200" cy="4724400"/>
              </a:xfrm>
              <a:blipFill rotWithShape="0">
                <a:blip r:embed="rId2"/>
                <a:stretch>
                  <a:fillRect l="-1189" t="-1032" r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14400"/>
          </a:xfrm>
        </p:spPr>
        <p:txBody>
          <a:bodyPr/>
          <a:lstStyle/>
          <a:p>
            <a:r>
              <a:rPr lang="en-US" sz="3600" dirty="0" err="1"/>
              <a:t>Tseitin</a:t>
            </a:r>
            <a:r>
              <a:rPr lang="en-US" sz="3600" dirty="0"/>
              <a:t> formulas using mod 2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</a:t>
                </a:r>
                <a:r>
                  <a:rPr lang="en-US" dirty="0" err="1"/>
                  <a:t>wlog</a:t>
                </a:r>
                <a:r>
                  <a:rPr lang="en-US" dirty="0"/>
                  <a:t> # vertices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is odd and all charges are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lvl="1" indent="-342900"/>
                <a:r>
                  <a:rPr lang="en-US" altLang="en-US" sz="2800" dirty="0"/>
                  <a:t>Input parity equations are just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800" dirty="0"/>
                  <a:t>for each 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2800" dirty="0"/>
                  <a:t>.      </a:t>
                </a:r>
              </a:p>
              <a:p>
                <a:r>
                  <a:rPr lang="en-US" dirty="0"/>
                  <a:t>Can add equations mod 2 to get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equations for all vertices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yields   	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  <m:r>
                          <a:rPr lang="en-US" alt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5" t="-1107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formulas and mod 2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764280" y="251992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529840" y="314672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834640" y="247420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113875" y="387628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713585" y="2906359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983480" y="371650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130040" y="4146238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113266" y="231516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882640" y="300025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265351" y="214837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6" name="Straight Connector 15"/>
          <p:cNvCxnSpPr>
            <a:stCxn id="14" idx="3"/>
            <a:endCxn id="4" idx="7"/>
          </p:cNvCxnSpPr>
          <p:nvPr/>
        </p:nvCxnSpPr>
        <p:spPr bwMode="auto">
          <a:xfrm flipH="1">
            <a:off x="3920378" y="2304472"/>
            <a:ext cx="371755" cy="242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4" idx="2"/>
            <a:endCxn id="6" idx="6"/>
          </p:cNvCxnSpPr>
          <p:nvPr/>
        </p:nvCxnSpPr>
        <p:spPr bwMode="auto">
          <a:xfrm flipH="1" flipV="1">
            <a:off x="3017520" y="2565641"/>
            <a:ext cx="746760" cy="457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  <a:endCxn id="14" idx="6"/>
          </p:cNvCxnSpPr>
          <p:nvPr/>
        </p:nvCxnSpPr>
        <p:spPr bwMode="auto">
          <a:xfrm flipH="1" flipV="1">
            <a:off x="4448231" y="2239814"/>
            <a:ext cx="665035" cy="1667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4" idx="4"/>
            <a:endCxn id="8" idx="0"/>
          </p:cNvCxnSpPr>
          <p:nvPr/>
        </p:nvCxnSpPr>
        <p:spPr bwMode="auto">
          <a:xfrm flipH="1">
            <a:off x="3764280" y="2702801"/>
            <a:ext cx="91440" cy="49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3"/>
            <a:endCxn id="9" idx="7"/>
          </p:cNvCxnSpPr>
          <p:nvPr/>
        </p:nvCxnSpPr>
        <p:spPr bwMode="auto">
          <a:xfrm flipH="1">
            <a:off x="4869683" y="2471262"/>
            <a:ext cx="270365" cy="4618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5"/>
            <a:endCxn id="9" idx="1"/>
          </p:cNvCxnSpPr>
          <p:nvPr/>
        </p:nvCxnSpPr>
        <p:spPr bwMode="auto">
          <a:xfrm>
            <a:off x="4421449" y="2304472"/>
            <a:ext cx="318918" cy="628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9" idx="3"/>
            <a:endCxn id="4" idx="5"/>
          </p:cNvCxnSpPr>
          <p:nvPr/>
        </p:nvCxnSpPr>
        <p:spPr bwMode="auto">
          <a:xfrm flipH="1" flipV="1">
            <a:off x="3920378" y="2676019"/>
            <a:ext cx="819989" cy="386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9" idx="4"/>
            <a:endCxn id="8" idx="6"/>
          </p:cNvCxnSpPr>
          <p:nvPr/>
        </p:nvCxnSpPr>
        <p:spPr bwMode="auto">
          <a:xfrm flipH="1">
            <a:off x="3855720" y="3089239"/>
            <a:ext cx="949305" cy="1961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13" idx="2"/>
            <a:endCxn id="9" idx="6"/>
          </p:cNvCxnSpPr>
          <p:nvPr/>
        </p:nvCxnSpPr>
        <p:spPr bwMode="auto">
          <a:xfrm flipH="1" flipV="1">
            <a:off x="4896465" y="2997799"/>
            <a:ext cx="986175" cy="9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3"/>
            <a:endCxn id="10" idx="7"/>
          </p:cNvCxnSpPr>
          <p:nvPr/>
        </p:nvCxnSpPr>
        <p:spPr bwMode="auto">
          <a:xfrm flipH="1">
            <a:off x="5139578" y="3156355"/>
            <a:ext cx="769844" cy="5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3" idx="1"/>
            <a:endCxn id="12" idx="5"/>
          </p:cNvCxnSpPr>
          <p:nvPr/>
        </p:nvCxnSpPr>
        <p:spPr bwMode="auto">
          <a:xfrm flipH="1" flipV="1">
            <a:off x="5269364" y="2471262"/>
            <a:ext cx="640058" cy="5557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9" idx="5"/>
            <a:endCxn id="10" idx="1"/>
          </p:cNvCxnSpPr>
          <p:nvPr/>
        </p:nvCxnSpPr>
        <p:spPr bwMode="auto">
          <a:xfrm>
            <a:off x="4869683" y="3062457"/>
            <a:ext cx="140579" cy="6808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0" idx="3"/>
            <a:endCxn id="11" idx="6"/>
          </p:cNvCxnSpPr>
          <p:nvPr/>
        </p:nvCxnSpPr>
        <p:spPr bwMode="auto">
          <a:xfrm flipH="1">
            <a:off x="4312920" y="3872605"/>
            <a:ext cx="697342" cy="3650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0" idx="2"/>
            <a:endCxn id="8" idx="5"/>
          </p:cNvCxnSpPr>
          <p:nvPr/>
        </p:nvCxnSpPr>
        <p:spPr bwMode="auto">
          <a:xfrm flipH="1" flipV="1">
            <a:off x="3828938" y="3350020"/>
            <a:ext cx="1154542" cy="4579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8" idx="4"/>
            <a:endCxn id="11" idx="1"/>
          </p:cNvCxnSpPr>
          <p:nvPr/>
        </p:nvCxnSpPr>
        <p:spPr bwMode="auto">
          <a:xfrm>
            <a:off x="3764280" y="3376802"/>
            <a:ext cx="392542" cy="796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1" idx="2"/>
            <a:endCxn id="7" idx="5"/>
          </p:cNvCxnSpPr>
          <p:nvPr/>
        </p:nvCxnSpPr>
        <p:spPr bwMode="auto">
          <a:xfrm flipH="1" flipV="1">
            <a:off x="3269973" y="4032379"/>
            <a:ext cx="860067" cy="2052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8" idx="3"/>
            <a:endCxn id="7" idx="7"/>
          </p:cNvCxnSpPr>
          <p:nvPr/>
        </p:nvCxnSpPr>
        <p:spPr bwMode="auto">
          <a:xfrm flipH="1">
            <a:off x="3269973" y="3350020"/>
            <a:ext cx="429649" cy="553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" idx="5"/>
            <a:endCxn id="7" idx="1"/>
          </p:cNvCxnSpPr>
          <p:nvPr/>
        </p:nvCxnSpPr>
        <p:spPr bwMode="auto">
          <a:xfrm>
            <a:off x="2685938" y="3302825"/>
            <a:ext cx="454719" cy="60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5" idx="0"/>
            <a:endCxn id="6" idx="3"/>
          </p:cNvCxnSpPr>
          <p:nvPr/>
        </p:nvCxnSpPr>
        <p:spPr bwMode="auto">
          <a:xfrm flipV="1">
            <a:off x="2621280" y="2630299"/>
            <a:ext cx="240142" cy="5164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5" idx="6"/>
            <a:endCxn id="8" idx="2"/>
          </p:cNvCxnSpPr>
          <p:nvPr/>
        </p:nvCxnSpPr>
        <p:spPr bwMode="auto">
          <a:xfrm>
            <a:off x="2712720" y="3238167"/>
            <a:ext cx="960120" cy="471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" idx="5"/>
            <a:endCxn id="8" idx="1"/>
          </p:cNvCxnSpPr>
          <p:nvPr/>
        </p:nvCxnSpPr>
        <p:spPr bwMode="auto">
          <a:xfrm>
            <a:off x="2990738" y="2630299"/>
            <a:ext cx="708884" cy="5904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2"/>
            <a:endCxn id="6" idx="7"/>
          </p:cNvCxnSpPr>
          <p:nvPr/>
        </p:nvCxnSpPr>
        <p:spPr bwMode="auto">
          <a:xfrm flipH="1">
            <a:off x="2990738" y="2239814"/>
            <a:ext cx="1274613" cy="2611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840" y="3193922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442391" y="3058674"/>
            <a:ext cx="701040" cy="519259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697618" y="3544896"/>
            <a:ext cx="701040" cy="519259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Adding equations for all vertices in </a:t>
                </a:r>
                <a14:m>
                  <m:oMath xmlns:m="http://schemas.openxmlformats.org/officeDocument/2006/math"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yields   	</a:t>
                </a:r>
                <a14:m>
                  <m:oMath xmlns:m="http://schemas.openxmlformats.org/officeDocument/2006/math">
                    <m:r>
                      <a:rPr kumimoji="1" lang="en-US" altLang="en-US" sz="28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  <m:r>
                          <a:rPr kumimoji="1" lang="en-US" alt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80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  <a:blipFill rotWithShape="0">
                <a:blip r:embed="rId2"/>
                <a:stretch>
                  <a:fillRect l="-1058"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1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formulas and mod 2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764280" y="251992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529840" y="314672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834640" y="247420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113875" y="387628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713585" y="2906359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983480" y="3716507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130040" y="4146238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113266" y="231516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882640" y="300025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265351" y="214837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6" name="Straight Connector 15"/>
          <p:cNvCxnSpPr>
            <a:stCxn id="14" idx="3"/>
            <a:endCxn id="4" idx="7"/>
          </p:cNvCxnSpPr>
          <p:nvPr/>
        </p:nvCxnSpPr>
        <p:spPr bwMode="auto">
          <a:xfrm flipH="1">
            <a:off x="3920378" y="2304472"/>
            <a:ext cx="371755" cy="242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4" idx="2"/>
          </p:cNvCxnSpPr>
          <p:nvPr/>
        </p:nvCxnSpPr>
        <p:spPr bwMode="auto">
          <a:xfrm flipH="1" flipV="1">
            <a:off x="2924932" y="2528631"/>
            <a:ext cx="839348" cy="827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  <a:endCxn id="14" idx="6"/>
          </p:cNvCxnSpPr>
          <p:nvPr/>
        </p:nvCxnSpPr>
        <p:spPr bwMode="auto">
          <a:xfrm flipH="1" flipV="1">
            <a:off x="4448231" y="2239814"/>
            <a:ext cx="665035" cy="1667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4" idx="4"/>
            <a:endCxn id="8" idx="0"/>
          </p:cNvCxnSpPr>
          <p:nvPr/>
        </p:nvCxnSpPr>
        <p:spPr bwMode="auto">
          <a:xfrm flipH="1">
            <a:off x="3764280" y="2702801"/>
            <a:ext cx="91440" cy="49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3"/>
            <a:endCxn id="9" idx="7"/>
          </p:cNvCxnSpPr>
          <p:nvPr/>
        </p:nvCxnSpPr>
        <p:spPr bwMode="auto">
          <a:xfrm flipH="1">
            <a:off x="4869683" y="2471262"/>
            <a:ext cx="270365" cy="4618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5"/>
            <a:endCxn id="9" idx="1"/>
          </p:cNvCxnSpPr>
          <p:nvPr/>
        </p:nvCxnSpPr>
        <p:spPr bwMode="auto">
          <a:xfrm>
            <a:off x="4421449" y="2304472"/>
            <a:ext cx="318918" cy="628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9" idx="3"/>
            <a:endCxn id="4" idx="5"/>
          </p:cNvCxnSpPr>
          <p:nvPr/>
        </p:nvCxnSpPr>
        <p:spPr bwMode="auto">
          <a:xfrm flipH="1" flipV="1">
            <a:off x="3920378" y="2676019"/>
            <a:ext cx="819989" cy="386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9" idx="4"/>
            <a:endCxn id="8" idx="6"/>
          </p:cNvCxnSpPr>
          <p:nvPr/>
        </p:nvCxnSpPr>
        <p:spPr bwMode="auto">
          <a:xfrm flipH="1">
            <a:off x="3855720" y="3089239"/>
            <a:ext cx="949305" cy="1961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13" idx="2"/>
            <a:endCxn id="9" idx="6"/>
          </p:cNvCxnSpPr>
          <p:nvPr/>
        </p:nvCxnSpPr>
        <p:spPr bwMode="auto">
          <a:xfrm flipH="1" flipV="1">
            <a:off x="4896465" y="2997799"/>
            <a:ext cx="986175" cy="9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3"/>
            <a:endCxn id="10" idx="7"/>
          </p:cNvCxnSpPr>
          <p:nvPr/>
        </p:nvCxnSpPr>
        <p:spPr bwMode="auto">
          <a:xfrm flipH="1">
            <a:off x="5139578" y="3156355"/>
            <a:ext cx="769844" cy="5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3" idx="1"/>
            <a:endCxn id="12" idx="5"/>
          </p:cNvCxnSpPr>
          <p:nvPr/>
        </p:nvCxnSpPr>
        <p:spPr bwMode="auto">
          <a:xfrm flipH="1" flipV="1">
            <a:off x="5269364" y="2471262"/>
            <a:ext cx="640058" cy="5557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9" idx="5"/>
            <a:endCxn id="10" idx="1"/>
          </p:cNvCxnSpPr>
          <p:nvPr/>
        </p:nvCxnSpPr>
        <p:spPr bwMode="auto">
          <a:xfrm>
            <a:off x="4869683" y="3062457"/>
            <a:ext cx="140579" cy="6808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0" idx="3"/>
            <a:endCxn id="11" idx="6"/>
          </p:cNvCxnSpPr>
          <p:nvPr/>
        </p:nvCxnSpPr>
        <p:spPr bwMode="auto">
          <a:xfrm flipH="1">
            <a:off x="4312920" y="3872605"/>
            <a:ext cx="697342" cy="3650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0" idx="2"/>
            <a:endCxn id="8" idx="5"/>
          </p:cNvCxnSpPr>
          <p:nvPr/>
        </p:nvCxnSpPr>
        <p:spPr bwMode="auto">
          <a:xfrm flipH="1" flipV="1">
            <a:off x="3828938" y="3350020"/>
            <a:ext cx="1154542" cy="4579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8" idx="4"/>
            <a:endCxn id="11" idx="1"/>
          </p:cNvCxnSpPr>
          <p:nvPr/>
        </p:nvCxnSpPr>
        <p:spPr bwMode="auto">
          <a:xfrm>
            <a:off x="3764280" y="3376802"/>
            <a:ext cx="392542" cy="796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1" idx="2"/>
            <a:endCxn id="7" idx="5"/>
          </p:cNvCxnSpPr>
          <p:nvPr/>
        </p:nvCxnSpPr>
        <p:spPr bwMode="auto">
          <a:xfrm flipH="1" flipV="1">
            <a:off x="3269973" y="4032379"/>
            <a:ext cx="860067" cy="2052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8" idx="3"/>
            <a:endCxn id="7" idx="7"/>
          </p:cNvCxnSpPr>
          <p:nvPr/>
        </p:nvCxnSpPr>
        <p:spPr bwMode="auto">
          <a:xfrm flipH="1">
            <a:off x="3269973" y="3350020"/>
            <a:ext cx="429649" cy="553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" idx="5"/>
            <a:endCxn id="7" idx="1"/>
          </p:cNvCxnSpPr>
          <p:nvPr/>
        </p:nvCxnSpPr>
        <p:spPr bwMode="auto">
          <a:xfrm>
            <a:off x="2685938" y="3302825"/>
            <a:ext cx="454719" cy="60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5" idx="0"/>
            <a:endCxn id="6" idx="3"/>
          </p:cNvCxnSpPr>
          <p:nvPr/>
        </p:nvCxnSpPr>
        <p:spPr bwMode="auto">
          <a:xfrm flipV="1">
            <a:off x="2621280" y="2630299"/>
            <a:ext cx="240142" cy="5164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5" idx="6"/>
            <a:endCxn id="8" idx="2"/>
          </p:cNvCxnSpPr>
          <p:nvPr/>
        </p:nvCxnSpPr>
        <p:spPr bwMode="auto">
          <a:xfrm>
            <a:off x="2712720" y="3238167"/>
            <a:ext cx="960120" cy="471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" idx="5"/>
            <a:endCxn id="8" idx="1"/>
          </p:cNvCxnSpPr>
          <p:nvPr/>
        </p:nvCxnSpPr>
        <p:spPr bwMode="auto">
          <a:xfrm>
            <a:off x="2990738" y="2630299"/>
            <a:ext cx="708884" cy="5904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2"/>
            <a:endCxn id="6" idx="7"/>
          </p:cNvCxnSpPr>
          <p:nvPr/>
        </p:nvCxnSpPr>
        <p:spPr bwMode="auto">
          <a:xfrm flipH="1">
            <a:off x="2990738" y="2239814"/>
            <a:ext cx="1274613" cy="2611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840" y="3193922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5" name="Oval 14"/>
          <p:cNvSpPr/>
          <p:nvPr/>
        </p:nvSpPr>
        <p:spPr bwMode="auto">
          <a:xfrm rot="1384365">
            <a:off x="3137910" y="3320898"/>
            <a:ext cx="2495145" cy="45283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870960" y="3978048"/>
            <a:ext cx="701040" cy="519259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Adding equations for all vertices in </a:t>
                </a:r>
                <a14:m>
                  <m:oMath xmlns:m="http://schemas.openxmlformats.org/officeDocument/2006/math"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yields   	</a:t>
                </a:r>
                <a14:m>
                  <m:oMath xmlns:m="http://schemas.openxmlformats.org/officeDocument/2006/math">
                    <m:r>
                      <a:rPr kumimoji="1" lang="en-US" altLang="en-US" sz="28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  <m:r>
                          <a:rPr kumimoji="1" lang="en-US" alt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80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  <a:blipFill rotWithShape="0">
                <a:blip r:embed="rId2"/>
                <a:stretch>
                  <a:fillRect l="-1058"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CD72-2B6A-41AC-A961-A817CDF8D9A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systems using CNF input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01750"/>
            <a:ext cx="8204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By </a:t>
            </a:r>
            <a:r>
              <a:rPr lang="en-US" altLang="en-US" sz="2400" dirty="0" smtClean="0"/>
              <a:t>same </a:t>
            </a:r>
            <a:r>
              <a:rPr lang="en-US" altLang="en-US" sz="2400" dirty="0"/>
              <a:t>trick</a:t>
            </a:r>
            <a:r>
              <a:rPr lang="en-US" altLang="en-US" sz="2000" dirty="0">
                <a:solidFill>
                  <a:srgbClr val="66990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[</a:t>
            </a:r>
            <a:r>
              <a:rPr lang="en-US" altLang="en-US" sz="2000" dirty="0" err="1">
                <a:solidFill>
                  <a:srgbClr val="0070C0"/>
                </a:solidFill>
              </a:rPr>
              <a:t>Tseitin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smtClean="0">
                <a:solidFill>
                  <a:srgbClr val="0070C0"/>
                </a:solidFill>
              </a:rPr>
              <a:t>68, Cook 71] </a:t>
            </a:r>
            <a:r>
              <a:rPr lang="en-US" altLang="en-US" sz="2400" dirty="0"/>
              <a:t>that reduces </a:t>
            </a:r>
            <a:r>
              <a:rPr lang="en-US" altLang="en-US" sz="2400" b="1" dirty="0">
                <a:solidFill>
                  <a:schemeClr val="accent1"/>
                </a:solidFill>
              </a:rPr>
              <a:t>SAT</a:t>
            </a:r>
            <a:r>
              <a:rPr lang="en-US" altLang="en-US" sz="2400" dirty="0"/>
              <a:t> to </a:t>
            </a:r>
            <a:r>
              <a:rPr lang="en-US" altLang="en-US" sz="2400" b="1" dirty="0">
                <a:solidFill>
                  <a:schemeClr val="accent1"/>
                </a:solidFill>
              </a:rPr>
              <a:t>CNFSAT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can </a:t>
            </a:r>
            <a:r>
              <a:rPr lang="en-US" altLang="en-US" sz="2400" dirty="0"/>
              <a:t>assume </a:t>
            </a:r>
            <a:r>
              <a:rPr lang="en-US" altLang="en-US" sz="2400" dirty="0" err="1"/>
              <a:t>w.l.o.g</a:t>
            </a:r>
            <a:r>
              <a:rPr lang="en-US" altLang="en-US" sz="2400" dirty="0"/>
              <a:t>. that propositional proof systems are for the </a:t>
            </a:r>
            <a:r>
              <a:rPr lang="en-US" altLang="en-US" sz="2400" dirty="0" smtClean="0"/>
              <a:t>language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CNF</a:t>
            </a:r>
            <a:r>
              <a:rPr lang="en-US" altLang="en-US" sz="2400" dirty="0" smtClean="0">
                <a:solidFill>
                  <a:schemeClr val="accent1"/>
                </a:solidFill>
              </a:rPr>
              <a:t>-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UNSAT</a:t>
            </a:r>
            <a:endParaRPr lang="en-US" altLang="en-US" sz="2400" dirty="0"/>
          </a:p>
          <a:p>
            <a:pPr lvl="1"/>
            <a:r>
              <a:rPr lang="en-US" altLang="en-US" dirty="0" smtClean="0"/>
              <a:t>Given propositional formula </a:t>
            </a:r>
            <a:r>
              <a:rPr lang="en-US" altLang="en-US" b="1" dirty="0" smtClean="0">
                <a:solidFill>
                  <a:srgbClr val="FF0000"/>
                </a:solidFill>
              </a:rPr>
              <a:t>F</a:t>
            </a:r>
            <a:r>
              <a:rPr lang="en-US" altLang="en-US" dirty="0" smtClean="0"/>
              <a:t> produce CNF formula </a:t>
            </a:r>
            <a:r>
              <a:rPr lang="en-US" altLang="en-US" b="1" dirty="0" smtClean="0">
                <a:solidFill>
                  <a:srgbClr val="FF0000"/>
                </a:solidFill>
              </a:rPr>
              <a:t>F’</a:t>
            </a:r>
          </a:p>
          <a:p>
            <a:pPr lvl="1"/>
            <a:r>
              <a:rPr lang="en-US" altLang="en-US" dirty="0" smtClean="0"/>
              <a:t>Add </a:t>
            </a:r>
            <a:r>
              <a:rPr lang="en-US" altLang="en-US" dirty="0"/>
              <a:t>an extra variable </a:t>
            </a:r>
            <a:r>
              <a:rPr lang="en-US" altLang="en-US" b="1" dirty="0" err="1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>
                <a:solidFill>
                  <a:schemeClr val="accent1"/>
                </a:solidFill>
              </a:rPr>
              <a:t>G</a:t>
            </a:r>
            <a:r>
              <a:rPr lang="en-US" altLang="en-US" dirty="0"/>
              <a:t> corresponding to each </a:t>
            </a:r>
            <a:r>
              <a:rPr lang="en-US" altLang="en-US" dirty="0" smtClean="0"/>
              <a:t>             sub-formula </a:t>
            </a:r>
            <a:r>
              <a:rPr lang="en-US" altLang="en-US" b="1" dirty="0">
                <a:solidFill>
                  <a:schemeClr val="accent1"/>
                </a:solidFill>
              </a:rPr>
              <a:t>G</a:t>
            </a:r>
            <a:r>
              <a:rPr lang="en-US" altLang="en-US" dirty="0"/>
              <a:t> of </a:t>
            </a:r>
            <a:r>
              <a:rPr lang="en-US" altLang="en-US" b="1" dirty="0" smtClean="0">
                <a:solidFill>
                  <a:schemeClr val="accent1"/>
                </a:solidFill>
              </a:rPr>
              <a:t>F</a:t>
            </a:r>
            <a:endParaRPr lang="en-US" altLang="en-US" b="1" dirty="0"/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</a:rPr>
              <a:t>F’</a:t>
            </a:r>
            <a:r>
              <a:rPr lang="en-US" altLang="en-US" dirty="0" smtClean="0"/>
              <a:t> has clauses expressing </a:t>
            </a:r>
            <a:r>
              <a:rPr lang="en-US" altLang="en-US" dirty="0"/>
              <a:t>the fact that </a:t>
            </a:r>
            <a:r>
              <a:rPr lang="en-US" altLang="en-US" b="1" dirty="0" err="1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>
                <a:solidFill>
                  <a:schemeClr val="accent1"/>
                </a:solidFill>
              </a:rPr>
              <a:t>G</a:t>
            </a:r>
            <a:r>
              <a:rPr lang="en-US" altLang="en-US" dirty="0"/>
              <a:t> takes on the </a:t>
            </a:r>
            <a:r>
              <a:rPr lang="en-US" altLang="en-US" dirty="0" smtClean="0"/>
              <a:t>value of </a:t>
            </a:r>
            <a:r>
              <a:rPr lang="en-US" altLang="en-US" b="1" dirty="0">
                <a:solidFill>
                  <a:schemeClr val="accent1"/>
                </a:solidFill>
              </a:rPr>
              <a:t>G</a:t>
            </a:r>
            <a:r>
              <a:rPr lang="en-US" altLang="en-US" dirty="0"/>
              <a:t> determined by the inputs to </a:t>
            </a:r>
            <a:r>
              <a:rPr lang="en-US" altLang="en-US" b="1" dirty="0" smtClean="0">
                <a:solidFill>
                  <a:srgbClr val="FF0000"/>
                </a:solidFill>
              </a:rPr>
              <a:t>F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Add clause </a:t>
            </a:r>
            <a:r>
              <a:rPr lang="en-US" altLang="en-US" b="1" dirty="0" err="1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>
                <a:solidFill>
                  <a:schemeClr val="accent1"/>
                </a:solidFill>
              </a:rPr>
              <a:t>F</a:t>
            </a:r>
            <a:r>
              <a:rPr lang="en-US" altLang="en-US" dirty="0"/>
              <a:t> to express </a:t>
            </a:r>
            <a:r>
              <a:rPr lang="en-US" altLang="en-US" dirty="0" smtClean="0"/>
              <a:t>that </a:t>
            </a:r>
            <a:r>
              <a:rPr lang="en-US" altLang="en-US" b="1" dirty="0" smtClean="0">
                <a:solidFill>
                  <a:schemeClr val="accent1"/>
                </a:solidFill>
              </a:rPr>
              <a:t>F </a:t>
            </a:r>
            <a:r>
              <a:rPr lang="en-US" altLang="en-US" dirty="0" smtClean="0"/>
              <a:t>is must be true</a:t>
            </a:r>
            <a:endParaRPr lang="en-US" altLang="en-US" dirty="0"/>
          </a:p>
          <a:p>
            <a:pPr lvl="1"/>
            <a:endParaRPr lang="en-US" altLang="en-US" sz="2800" b="1" dirty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b="1" dirty="0" err="1" smtClean="0">
                <a:solidFill>
                  <a:srgbClr val="669900"/>
                </a:solidFill>
                <a:sym typeface="Symbol" panose="05050102010706020507" pitchFamily="18" charset="2"/>
              </a:rPr>
              <a:t>Thm</a:t>
            </a:r>
            <a:r>
              <a:rPr lang="en-US" altLang="en-US" b="1" dirty="0" smtClean="0">
                <a:solidFill>
                  <a:srgbClr val="669900"/>
                </a:solidFill>
                <a:sym typeface="Symbol" panose="05050102010706020507" pitchFamily="18" charset="2"/>
              </a:rPr>
              <a:t>: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F’ </a:t>
            </a:r>
            <a:r>
              <a:rPr lang="en-US" altLang="en-US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∊ </a:t>
            </a:r>
            <a:r>
              <a:rPr lang="en-US" altLang="en-US" b="1" dirty="0" smtClean="0">
                <a:solidFill>
                  <a:schemeClr val="accent1"/>
                </a:solidFill>
              </a:rPr>
              <a:t>CNF</a:t>
            </a:r>
            <a:r>
              <a:rPr lang="en-US" altLang="en-US" dirty="0" smtClean="0">
                <a:solidFill>
                  <a:schemeClr val="accent1"/>
                </a:solidFill>
              </a:rPr>
              <a:t>-</a:t>
            </a:r>
            <a:r>
              <a:rPr lang="en-US" altLang="en-US" b="1" dirty="0" smtClean="0">
                <a:solidFill>
                  <a:schemeClr val="accent1"/>
                </a:solidFill>
              </a:rPr>
              <a:t>UNSAT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iff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F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∊ </a:t>
            </a:r>
            <a:r>
              <a:rPr lang="en-US" altLang="en-US" b="1" dirty="0" smtClean="0">
                <a:solidFill>
                  <a:schemeClr val="accent1"/>
                </a:solidFill>
              </a:rPr>
              <a:t>UNSAT 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formulas and mod 2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764280" y="251992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529840" y="314672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834640" y="247420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113875" y="387628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713585" y="2906359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983480" y="3716507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130040" y="4146238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113266" y="231516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882640" y="300025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265351" y="214837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6" name="Straight Connector 15"/>
          <p:cNvCxnSpPr>
            <a:stCxn id="14" idx="3"/>
            <a:endCxn id="4" idx="7"/>
          </p:cNvCxnSpPr>
          <p:nvPr/>
        </p:nvCxnSpPr>
        <p:spPr bwMode="auto">
          <a:xfrm flipH="1">
            <a:off x="3920378" y="2304472"/>
            <a:ext cx="371755" cy="242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4" idx="2"/>
          </p:cNvCxnSpPr>
          <p:nvPr/>
        </p:nvCxnSpPr>
        <p:spPr bwMode="auto">
          <a:xfrm flipH="1" flipV="1">
            <a:off x="2924932" y="2528631"/>
            <a:ext cx="839348" cy="827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  <a:endCxn id="14" idx="6"/>
          </p:cNvCxnSpPr>
          <p:nvPr/>
        </p:nvCxnSpPr>
        <p:spPr bwMode="auto">
          <a:xfrm flipH="1" flipV="1">
            <a:off x="4448231" y="2239814"/>
            <a:ext cx="665035" cy="1667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4" idx="4"/>
            <a:endCxn id="8" idx="0"/>
          </p:cNvCxnSpPr>
          <p:nvPr/>
        </p:nvCxnSpPr>
        <p:spPr bwMode="auto">
          <a:xfrm flipH="1">
            <a:off x="3764280" y="2702801"/>
            <a:ext cx="91440" cy="49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3"/>
            <a:endCxn id="9" idx="7"/>
          </p:cNvCxnSpPr>
          <p:nvPr/>
        </p:nvCxnSpPr>
        <p:spPr bwMode="auto">
          <a:xfrm flipH="1">
            <a:off x="4869683" y="2471262"/>
            <a:ext cx="270365" cy="4618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5"/>
            <a:endCxn id="9" idx="1"/>
          </p:cNvCxnSpPr>
          <p:nvPr/>
        </p:nvCxnSpPr>
        <p:spPr bwMode="auto">
          <a:xfrm>
            <a:off x="4421449" y="2304472"/>
            <a:ext cx="318918" cy="628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9" idx="3"/>
            <a:endCxn id="4" idx="5"/>
          </p:cNvCxnSpPr>
          <p:nvPr/>
        </p:nvCxnSpPr>
        <p:spPr bwMode="auto">
          <a:xfrm flipH="1" flipV="1">
            <a:off x="3920378" y="2676019"/>
            <a:ext cx="819989" cy="386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9" idx="4"/>
            <a:endCxn id="8" idx="6"/>
          </p:cNvCxnSpPr>
          <p:nvPr/>
        </p:nvCxnSpPr>
        <p:spPr bwMode="auto">
          <a:xfrm flipH="1">
            <a:off x="3855720" y="3089239"/>
            <a:ext cx="949305" cy="1961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13" idx="2"/>
            <a:endCxn id="9" idx="6"/>
          </p:cNvCxnSpPr>
          <p:nvPr/>
        </p:nvCxnSpPr>
        <p:spPr bwMode="auto">
          <a:xfrm flipH="1" flipV="1">
            <a:off x="4896465" y="2997799"/>
            <a:ext cx="986175" cy="9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3"/>
            <a:endCxn id="10" idx="7"/>
          </p:cNvCxnSpPr>
          <p:nvPr/>
        </p:nvCxnSpPr>
        <p:spPr bwMode="auto">
          <a:xfrm flipH="1">
            <a:off x="5139578" y="3156355"/>
            <a:ext cx="769844" cy="5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3" idx="1"/>
            <a:endCxn id="12" idx="5"/>
          </p:cNvCxnSpPr>
          <p:nvPr/>
        </p:nvCxnSpPr>
        <p:spPr bwMode="auto">
          <a:xfrm flipH="1" flipV="1">
            <a:off x="5269364" y="2471262"/>
            <a:ext cx="640058" cy="5557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9" idx="5"/>
            <a:endCxn id="10" idx="1"/>
          </p:cNvCxnSpPr>
          <p:nvPr/>
        </p:nvCxnSpPr>
        <p:spPr bwMode="auto">
          <a:xfrm>
            <a:off x="4869683" y="3062457"/>
            <a:ext cx="140579" cy="6808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0" idx="3"/>
            <a:endCxn id="11" idx="6"/>
          </p:cNvCxnSpPr>
          <p:nvPr/>
        </p:nvCxnSpPr>
        <p:spPr bwMode="auto">
          <a:xfrm flipH="1">
            <a:off x="4312920" y="3872605"/>
            <a:ext cx="697342" cy="3650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0" idx="2"/>
            <a:endCxn id="8" idx="5"/>
          </p:cNvCxnSpPr>
          <p:nvPr/>
        </p:nvCxnSpPr>
        <p:spPr bwMode="auto">
          <a:xfrm flipH="1" flipV="1">
            <a:off x="3828938" y="3350020"/>
            <a:ext cx="1154542" cy="4579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8" idx="4"/>
            <a:endCxn id="11" idx="1"/>
          </p:cNvCxnSpPr>
          <p:nvPr/>
        </p:nvCxnSpPr>
        <p:spPr bwMode="auto">
          <a:xfrm>
            <a:off x="3764280" y="3376802"/>
            <a:ext cx="392542" cy="796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1" idx="2"/>
            <a:endCxn id="7" idx="5"/>
          </p:cNvCxnSpPr>
          <p:nvPr/>
        </p:nvCxnSpPr>
        <p:spPr bwMode="auto">
          <a:xfrm flipH="1" flipV="1">
            <a:off x="3269973" y="4032379"/>
            <a:ext cx="860067" cy="2052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8" idx="3"/>
            <a:endCxn id="7" idx="7"/>
          </p:cNvCxnSpPr>
          <p:nvPr/>
        </p:nvCxnSpPr>
        <p:spPr bwMode="auto">
          <a:xfrm flipH="1">
            <a:off x="3269973" y="3350020"/>
            <a:ext cx="429649" cy="553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" idx="5"/>
            <a:endCxn id="7" idx="1"/>
          </p:cNvCxnSpPr>
          <p:nvPr/>
        </p:nvCxnSpPr>
        <p:spPr bwMode="auto">
          <a:xfrm>
            <a:off x="2685938" y="3302825"/>
            <a:ext cx="454719" cy="60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5" idx="0"/>
            <a:endCxn id="6" idx="3"/>
          </p:cNvCxnSpPr>
          <p:nvPr/>
        </p:nvCxnSpPr>
        <p:spPr bwMode="auto">
          <a:xfrm flipV="1">
            <a:off x="2621280" y="2630299"/>
            <a:ext cx="240142" cy="5164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5" idx="6"/>
            <a:endCxn id="8" idx="2"/>
          </p:cNvCxnSpPr>
          <p:nvPr/>
        </p:nvCxnSpPr>
        <p:spPr bwMode="auto">
          <a:xfrm>
            <a:off x="2712720" y="3238167"/>
            <a:ext cx="960120" cy="471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" idx="5"/>
            <a:endCxn id="8" idx="1"/>
          </p:cNvCxnSpPr>
          <p:nvPr/>
        </p:nvCxnSpPr>
        <p:spPr bwMode="auto">
          <a:xfrm>
            <a:off x="2990738" y="2630299"/>
            <a:ext cx="708884" cy="5904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2"/>
            <a:endCxn id="6" idx="7"/>
          </p:cNvCxnSpPr>
          <p:nvPr/>
        </p:nvCxnSpPr>
        <p:spPr bwMode="auto">
          <a:xfrm flipH="1">
            <a:off x="2990738" y="2239814"/>
            <a:ext cx="1274613" cy="2611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840" y="3193922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5" name="Oval 14"/>
          <p:cNvSpPr/>
          <p:nvPr/>
        </p:nvSpPr>
        <p:spPr bwMode="auto">
          <a:xfrm rot="1570579">
            <a:off x="3330476" y="3188824"/>
            <a:ext cx="2029668" cy="1221273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751724" y="3744403"/>
            <a:ext cx="701040" cy="519259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Adding equations for all vertices in </a:t>
                </a:r>
                <a14:m>
                  <m:oMath xmlns:m="http://schemas.openxmlformats.org/officeDocument/2006/math"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yields   	</a:t>
                </a:r>
                <a14:m>
                  <m:oMath xmlns:m="http://schemas.openxmlformats.org/officeDocument/2006/math">
                    <m:r>
                      <a:rPr kumimoji="1" lang="en-US" altLang="en-US" sz="28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  <m:r>
                          <a:rPr kumimoji="1" lang="en-US" alt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80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  <a:blipFill rotWithShape="0">
                <a:blip r:embed="rId2"/>
                <a:stretch>
                  <a:fillRect l="-1058"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formulas and mod 2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764280" y="251992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529840" y="314672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834640" y="247420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113875" y="3876281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713585" y="2906359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983480" y="3716507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130040" y="4146238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113266" y="231516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882640" y="300025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265351" y="214837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6" name="Straight Connector 15"/>
          <p:cNvCxnSpPr>
            <a:stCxn id="14" idx="3"/>
            <a:endCxn id="4" idx="7"/>
          </p:cNvCxnSpPr>
          <p:nvPr/>
        </p:nvCxnSpPr>
        <p:spPr bwMode="auto">
          <a:xfrm flipH="1">
            <a:off x="3920378" y="2304472"/>
            <a:ext cx="371755" cy="242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4" idx="2"/>
          </p:cNvCxnSpPr>
          <p:nvPr/>
        </p:nvCxnSpPr>
        <p:spPr bwMode="auto">
          <a:xfrm flipH="1" flipV="1">
            <a:off x="2924932" y="2528631"/>
            <a:ext cx="839348" cy="827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  <a:endCxn id="14" idx="6"/>
          </p:cNvCxnSpPr>
          <p:nvPr/>
        </p:nvCxnSpPr>
        <p:spPr bwMode="auto">
          <a:xfrm flipH="1" flipV="1">
            <a:off x="4448231" y="2239814"/>
            <a:ext cx="665035" cy="1667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4" idx="4"/>
            <a:endCxn id="8" idx="0"/>
          </p:cNvCxnSpPr>
          <p:nvPr/>
        </p:nvCxnSpPr>
        <p:spPr bwMode="auto">
          <a:xfrm flipH="1">
            <a:off x="3764280" y="2702801"/>
            <a:ext cx="91440" cy="49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3"/>
            <a:endCxn id="9" idx="7"/>
          </p:cNvCxnSpPr>
          <p:nvPr/>
        </p:nvCxnSpPr>
        <p:spPr bwMode="auto">
          <a:xfrm flipH="1">
            <a:off x="4869683" y="2471262"/>
            <a:ext cx="270365" cy="4618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5"/>
            <a:endCxn id="9" idx="1"/>
          </p:cNvCxnSpPr>
          <p:nvPr/>
        </p:nvCxnSpPr>
        <p:spPr bwMode="auto">
          <a:xfrm>
            <a:off x="4421449" y="2304472"/>
            <a:ext cx="318918" cy="628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9" idx="3"/>
            <a:endCxn id="4" idx="5"/>
          </p:cNvCxnSpPr>
          <p:nvPr/>
        </p:nvCxnSpPr>
        <p:spPr bwMode="auto">
          <a:xfrm flipH="1" flipV="1">
            <a:off x="3920378" y="2676019"/>
            <a:ext cx="819989" cy="386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9" idx="4"/>
            <a:endCxn id="8" idx="6"/>
          </p:cNvCxnSpPr>
          <p:nvPr/>
        </p:nvCxnSpPr>
        <p:spPr bwMode="auto">
          <a:xfrm flipH="1">
            <a:off x="3855720" y="3089239"/>
            <a:ext cx="949305" cy="1961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13" idx="2"/>
            <a:endCxn id="9" idx="6"/>
          </p:cNvCxnSpPr>
          <p:nvPr/>
        </p:nvCxnSpPr>
        <p:spPr bwMode="auto">
          <a:xfrm flipH="1" flipV="1">
            <a:off x="4896465" y="2997799"/>
            <a:ext cx="986175" cy="9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3"/>
            <a:endCxn id="10" idx="7"/>
          </p:cNvCxnSpPr>
          <p:nvPr/>
        </p:nvCxnSpPr>
        <p:spPr bwMode="auto">
          <a:xfrm flipH="1">
            <a:off x="5139578" y="3156355"/>
            <a:ext cx="769844" cy="5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3" idx="1"/>
            <a:endCxn id="12" idx="5"/>
          </p:cNvCxnSpPr>
          <p:nvPr/>
        </p:nvCxnSpPr>
        <p:spPr bwMode="auto">
          <a:xfrm flipH="1" flipV="1">
            <a:off x="5269364" y="2471262"/>
            <a:ext cx="640058" cy="5557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9" idx="5"/>
            <a:endCxn id="10" idx="1"/>
          </p:cNvCxnSpPr>
          <p:nvPr/>
        </p:nvCxnSpPr>
        <p:spPr bwMode="auto">
          <a:xfrm>
            <a:off x="4869683" y="3062457"/>
            <a:ext cx="140579" cy="6808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0" idx="3"/>
            <a:endCxn id="11" idx="6"/>
          </p:cNvCxnSpPr>
          <p:nvPr/>
        </p:nvCxnSpPr>
        <p:spPr bwMode="auto">
          <a:xfrm flipH="1">
            <a:off x="4312920" y="3872605"/>
            <a:ext cx="697342" cy="3650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0" idx="2"/>
            <a:endCxn id="8" idx="5"/>
          </p:cNvCxnSpPr>
          <p:nvPr/>
        </p:nvCxnSpPr>
        <p:spPr bwMode="auto">
          <a:xfrm flipH="1" flipV="1">
            <a:off x="3828938" y="3350020"/>
            <a:ext cx="1154542" cy="4579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8" idx="4"/>
            <a:endCxn id="11" idx="1"/>
          </p:cNvCxnSpPr>
          <p:nvPr/>
        </p:nvCxnSpPr>
        <p:spPr bwMode="auto">
          <a:xfrm>
            <a:off x="3764280" y="3376802"/>
            <a:ext cx="392542" cy="796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1" idx="2"/>
            <a:endCxn id="7" idx="5"/>
          </p:cNvCxnSpPr>
          <p:nvPr/>
        </p:nvCxnSpPr>
        <p:spPr bwMode="auto">
          <a:xfrm flipH="1" flipV="1">
            <a:off x="3269973" y="4032379"/>
            <a:ext cx="860067" cy="2052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8" idx="3"/>
            <a:endCxn id="7" idx="7"/>
          </p:cNvCxnSpPr>
          <p:nvPr/>
        </p:nvCxnSpPr>
        <p:spPr bwMode="auto">
          <a:xfrm flipH="1">
            <a:off x="3269973" y="3350020"/>
            <a:ext cx="429649" cy="553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" idx="5"/>
            <a:endCxn id="7" idx="1"/>
          </p:cNvCxnSpPr>
          <p:nvPr/>
        </p:nvCxnSpPr>
        <p:spPr bwMode="auto">
          <a:xfrm>
            <a:off x="2685938" y="3302825"/>
            <a:ext cx="454719" cy="60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5" idx="0"/>
            <a:endCxn id="6" idx="3"/>
          </p:cNvCxnSpPr>
          <p:nvPr/>
        </p:nvCxnSpPr>
        <p:spPr bwMode="auto">
          <a:xfrm flipV="1">
            <a:off x="2621280" y="2630299"/>
            <a:ext cx="240142" cy="5164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5" idx="6"/>
            <a:endCxn id="8" idx="2"/>
          </p:cNvCxnSpPr>
          <p:nvPr/>
        </p:nvCxnSpPr>
        <p:spPr bwMode="auto">
          <a:xfrm>
            <a:off x="2712720" y="3238167"/>
            <a:ext cx="960120" cy="471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" idx="5"/>
            <a:endCxn id="8" idx="1"/>
          </p:cNvCxnSpPr>
          <p:nvPr/>
        </p:nvCxnSpPr>
        <p:spPr bwMode="auto">
          <a:xfrm>
            <a:off x="2990738" y="2630299"/>
            <a:ext cx="708884" cy="5904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2"/>
            <a:endCxn id="6" idx="7"/>
          </p:cNvCxnSpPr>
          <p:nvPr/>
        </p:nvCxnSpPr>
        <p:spPr bwMode="auto">
          <a:xfrm flipH="1">
            <a:off x="2990738" y="2239814"/>
            <a:ext cx="1274613" cy="2611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840" y="3193922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46416" y="3106445"/>
            <a:ext cx="2356067" cy="136868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519163" y="2741619"/>
            <a:ext cx="593633" cy="43691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02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formulas and mod 2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82</a:t>
            </a:fld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764280" y="251992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529840" y="314672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834640" y="247420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113875" y="3876281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713585" y="2906359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983480" y="3716507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130040" y="4146238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113266" y="231516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882640" y="300025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265351" y="214837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cxnSp>
        <p:nvCxnSpPr>
          <p:cNvPr id="16" name="Straight Connector 15"/>
          <p:cNvCxnSpPr>
            <a:stCxn id="14" idx="3"/>
            <a:endCxn id="4" idx="7"/>
          </p:cNvCxnSpPr>
          <p:nvPr/>
        </p:nvCxnSpPr>
        <p:spPr bwMode="auto">
          <a:xfrm flipH="1">
            <a:off x="3920378" y="2304472"/>
            <a:ext cx="371755" cy="242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4" idx="2"/>
          </p:cNvCxnSpPr>
          <p:nvPr/>
        </p:nvCxnSpPr>
        <p:spPr bwMode="auto">
          <a:xfrm flipH="1" flipV="1">
            <a:off x="2924932" y="2528631"/>
            <a:ext cx="839348" cy="827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  <a:endCxn id="14" idx="6"/>
          </p:cNvCxnSpPr>
          <p:nvPr/>
        </p:nvCxnSpPr>
        <p:spPr bwMode="auto">
          <a:xfrm flipH="1" flipV="1">
            <a:off x="4448231" y="2239814"/>
            <a:ext cx="665035" cy="1667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4" idx="4"/>
            <a:endCxn id="8" idx="0"/>
          </p:cNvCxnSpPr>
          <p:nvPr/>
        </p:nvCxnSpPr>
        <p:spPr bwMode="auto">
          <a:xfrm flipH="1">
            <a:off x="3764280" y="2702801"/>
            <a:ext cx="91440" cy="49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2" idx="3"/>
            <a:endCxn id="9" idx="7"/>
          </p:cNvCxnSpPr>
          <p:nvPr/>
        </p:nvCxnSpPr>
        <p:spPr bwMode="auto">
          <a:xfrm flipH="1">
            <a:off x="4869683" y="2471262"/>
            <a:ext cx="270365" cy="4618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5"/>
            <a:endCxn id="9" idx="1"/>
          </p:cNvCxnSpPr>
          <p:nvPr/>
        </p:nvCxnSpPr>
        <p:spPr bwMode="auto">
          <a:xfrm>
            <a:off x="4421449" y="2304472"/>
            <a:ext cx="318918" cy="628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9" idx="2"/>
            <a:endCxn id="4" idx="5"/>
          </p:cNvCxnSpPr>
          <p:nvPr/>
        </p:nvCxnSpPr>
        <p:spPr bwMode="auto">
          <a:xfrm flipH="1" flipV="1">
            <a:off x="3920378" y="2676019"/>
            <a:ext cx="793207" cy="3217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9" idx="3"/>
            <a:endCxn id="8" idx="6"/>
          </p:cNvCxnSpPr>
          <p:nvPr/>
        </p:nvCxnSpPr>
        <p:spPr bwMode="auto">
          <a:xfrm flipH="1">
            <a:off x="3855720" y="3062457"/>
            <a:ext cx="884647" cy="22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13" idx="2"/>
            <a:endCxn id="9" idx="6"/>
          </p:cNvCxnSpPr>
          <p:nvPr/>
        </p:nvCxnSpPr>
        <p:spPr bwMode="auto">
          <a:xfrm flipH="1" flipV="1">
            <a:off x="4896465" y="2997799"/>
            <a:ext cx="986175" cy="93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3"/>
            <a:endCxn id="10" idx="7"/>
          </p:cNvCxnSpPr>
          <p:nvPr/>
        </p:nvCxnSpPr>
        <p:spPr bwMode="auto">
          <a:xfrm flipH="1">
            <a:off x="5139578" y="3156355"/>
            <a:ext cx="769844" cy="5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3" idx="1"/>
            <a:endCxn id="12" idx="5"/>
          </p:cNvCxnSpPr>
          <p:nvPr/>
        </p:nvCxnSpPr>
        <p:spPr bwMode="auto">
          <a:xfrm flipH="1" flipV="1">
            <a:off x="5269364" y="2471262"/>
            <a:ext cx="640058" cy="5557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9" idx="5"/>
            <a:endCxn id="10" idx="1"/>
          </p:cNvCxnSpPr>
          <p:nvPr/>
        </p:nvCxnSpPr>
        <p:spPr bwMode="auto">
          <a:xfrm>
            <a:off x="4869683" y="3062457"/>
            <a:ext cx="140579" cy="6808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0" idx="3"/>
            <a:endCxn id="11" idx="6"/>
          </p:cNvCxnSpPr>
          <p:nvPr/>
        </p:nvCxnSpPr>
        <p:spPr bwMode="auto">
          <a:xfrm flipH="1">
            <a:off x="4312920" y="3872605"/>
            <a:ext cx="697342" cy="3650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0" idx="2"/>
            <a:endCxn id="8" idx="5"/>
          </p:cNvCxnSpPr>
          <p:nvPr/>
        </p:nvCxnSpPr>
        <p:spPr bwMode="auto">
          <a:xfrm flipH="1" flipV="1">
            <a:off x="3828938" y="3350020"/>
            <a:ext cx="1154542" cy="4579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8" idx="4"/>
            <a:endCxn id="11" idx="1"/>
          </p:cNvCxnSpPr>
          <p:nvPr/>
        </p:nvCxnSpPr>
        <p:spPr bwMode="auto">
          <a:xfrm>
            <a:off x="3764280" y="3376802"/>
            <a:ext cx="392542" cy="796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1" idx="2"/>
            <a:endCxn id="7" idx="5"/>
          </p:cNvCxnSpPr>
          <p:nvPr/>
        </p:nvCxnSpPr>
        <p:spPr bwMode="auto">
          <a:xfrm flipH="1" flipV="1">
            <a:off x="3269973" y="4032379"/>
            <a:ext cx="860067" cy="2052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8" idx="3"/>
            <a:endCxn id="7" idx="7"/>
          </p:cNvCxnSpPr>
          <p:nvPr/>
        </p:nvCxnSpPr>
        <p:spPr bwMode="auto">
          <a:xfrm flipH="1">
            <a:off x="3269973" y="3350020"/>
            <a:ext cx="429649" cy="553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" idx="5"/>
            <a:endCxn id="7" idx="1"/>
          </p:cNvCxnSpPr>
          <p:nvPr/>
        </p:nvCxnSpPr>
        <p:spPr bwMode="auto">
          <a:xfrm>
            <a:off x="2685938" y="3302825"/>
            <a:ext cx="454719" cy="60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5" idx="0"/>
            <a:endCxn id="6" idx="3"/>
          </p:cNvCxnSpPr>
          <p:nvPr/>
        </p:nvCxnSpPr>
        <p:spPr bwMode="auto">
          <a:xfrm flipV="1">
            <a:off x="2621280" y="2630299"/>
            <a:ext cx="240142" cy="5164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5" idx="6"/>
            <a:endCxn id="8" idx="2"/>
          </p:cNvCxnSpPr>
          <p:nvPr/>
        </p:nvCxnSpPr>
        <p:spPr bwMode="auto">
          <a:xfrm>
            <a:off x="2712720" y="3238167"/>
            <a:ext cx="960120" cy="471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" idx="5"/>
            <a:endCxn id="8" idx="1"/>
          </p:cNvCxnSpPr>
          <p:nvPr/>
        </p:nvCxnSpPr>
        <p:spPr bwMode="auto">
          <a:xfrm>
            <a:off x="2990738" y="2630299"/>
            <a:ext cx="708884" cy="5904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2"/>
            <a:endCxn id="6" idx="7"/>
          </p:cNvCxnSpPr>
          <p:nvPr/>
        </p:nvCxnSpPr>
        <p:spPr bwMode="auto">
          <a:xfrm flipH="1">
            <a:off x="2990738" y="2239814"/>
            <a:ext cx="1274613" cy="2611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672840" y="3193922"/>
            <a:ext cx="182880" cy="18288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26" name="Oval 25"/>
          <p:cNvSpPr/>
          <p:nvPr/>
        </p:nvSpPr>
        <p:spPr bwMode="auto">
          <a:xfrm rot="20203852">
            <a:off x="2968993" y="2887905"/>
            <a:ext cx="2614530" cy="166151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Adding equations for all vertices in </a:t>
                </a:r>
                <a14:m>
                  <m:oMath xmlns:m="http://schemas.openxmlformats.org/officeDocument/2006/math"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kumimoji="1" lang="en-US" sz="2800" b="1" i="1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yields   	</a:t>
                </a:r>
                <a14:m>
                  <m:oMath xmlns:m="http://schemas.openxmlformats.org/officeDocument/2006/math">
                    <m:r>
                      <a:rPr kumimoji="1" lang="en-US" altLang="en-US" sz="28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  <m:r>
                          <a:rPr kumimoji="1" lang="en-US" alt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80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en-US" sz="28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kumimoji="1" lang="en-US" altLang="en-US" sz="28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08" y="5186228"/>
                <a:ext cx="6341092" cy="1035220"/>
              </a:xfrm>
              <a:prstGeom prst="rect">
                <a:avLst/>
              </a:prstGeom>
              <a:blipFill rotWithShape="0">
                <a:blip r:embed="rId2"/>
                <a:stretch>
                  <a:fillRect l="-1058"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14400"/>
          </a:xfrm>
        </p:spPr>
        <p:txBody>
          <a:bodyPr/>
          <a:lstStyle/>
          <a:p>
            <a:r>
              <a:rPr lang="en-US" sz="3600" dirty="0" err="1"/>
              <a:t>Tseitin</a:t>
            </a:r>
            <a:r>
              <a:rPr lang="en-US" sz="3600" dirty="0"/>
              <a:t> formulas using mod 2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</a:t>
                </a:r>
                <a:r>
                  <a:rPr lang="en-US" dirty="0" err="1"/>
                  <a:t>wlog</a:t>
                </a:r>
                <a:r>
                  <a:rPr lang="en-US" dirty="0"/>
                  <a:t> # vertices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is odd and all charges are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lvl="1" indent="-342900"/>
                <a:r>
                  <a:rPr lang="en-US" altLang="en-US" sz="2800" dirty="0"/>
                  <a:t>Input parity equations are just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800" dirty="0"/>
                  <a:t>for each 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2800" dirty="0"/>
                  <a:t>.      </a:t>
                </a:r>
              </a:p>
              <a:p>
                <a:r>
                  <a:rPr lang="en-US" dirty="0"/>
                  <a:t>Can add equations mod 2 to get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equations for all vertices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yields   	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  <m:r>
                          <a:rPr lang="en-US" alt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 with expansion</a:t>
                </a:r>
                <a:r>
                  <a:rPr lang="en-US" altLang="en-US" sz="2400" b="1" dirty="0">
                    <a:solidFill>
                      <a:srgbClr val="FF66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dirty="0" smtClean="0"/>
                  <a:t> needs equation with at least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 variables to derive a contradiction.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relate this to degree in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PCR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3" t="-1107" r="-290" b="-3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8000"/>
                </a:solidFill>
              </a:rPr>
              <a:t>Parity equations and </a:t>
            </a:r>
            <a:r>
              <a:rPr lang="en-US" altLang="en-US" sz="3600" dirty="0" smtClean="0">
                <a:solidFill>
                  <a:srgbClr val="008000"/>
                </a:solidFill>
              </a:rPr>
              <a:t>PCR   </a:t>
            </a:r>
            <a:endParaRPr lang="en-US" altLang="en-US" sz="36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Given equations of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800" b="0" i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  <a:p>
                <a:r>
                  <a:rPr lang="en-US" altLang="en-US" dirty="0"/>
                  <a:t>Represent in the “Fourier basis” over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Polynomial equation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b="1" i="1" baseline="30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for </a:t>
                </a:r>
                <a:r>
                  <a:rPr lang="en-US" altLang="en-US" dirty="0"/>
                  <a:t>each variable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en-US" dirty="0"/>
                  <a:t>Polynomial equation 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altLang="en-US" b="1" dirty="0"/>
              </a:p>
              <a:p>
                <a:pPr lvl="2"/>
                <a:r>
                  <a:rPr lang="en-US" altLang="en-US" sz="2400" dirty="0"/>
                  <a:t>would be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if RHS were</a:t>
                </a:r>
                <a:r>
                  <a:rPr lang="en-US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400" b="1" dirty="0"/>
              </a:p>
              <a:p>
                <a:pPr lvl="2"/>
                <a:endParaRPr lang="en-US" altLang="en-US" b="1" dirty="0" smtClean="0">
                  <a:solidFill>
                    <a:srgbClr val="669900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en-US" b="1" dirty="0" err="1" smtClean="0">
                    <a:solidFill>
                      <a:srgbClr val="669900"/>
                    </a:solidFill>
                    <a:sym typeface="Symbol" panose="05050102010706020507" pitchFamily="18" charset="2"/>
                  </a:rPr>
                  <a:t>Thm</a:t>
                </a:r>
                <a:r>
                  <a:rPr lang="en-US" altLang="en-US" b="1" dirty="0">
                    <a:solidFill>
                      <a:srgbClr val="669900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 Since transformation is linear and invertible it preserves degrees of </a:t>
                </a:r>
                <a:r>
                  <a:rPr lang="en-US" altLang="en-US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PCR</a:t>
                </a:r>
                <a:r>
                  <a:rPr lang="en-US" altLang="en-US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proofs if field’s characteristic is not 2.</a:t>
                </a:r>
                <a:endParaRPr lang="en-US" altLang="en-US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05" t="-1107" r="-2175" b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err="1"/>
              <a:t>Tseitin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formulas </a:t>
            </a:r>
            <a:r>
              <a:rPr lang="en-US" altLang="en-US" sz="3600" dirty="0"/>
              <a:t>in Fourier basis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 smtClean="0"/>
                  <a:t>Variables are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b="1" dirty="0" smtClean="0">
                  <a:solidFill>
                    <a:srgbClr val="00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b="1" dirty="0">
                    <a:solidFill>
                      <a:srgbClr val="0033CC"/>
                    </a:solidFill>
                  </a:rPr>
                  <a:t>   </a:t>
                </a:r>
                <a:r>
                  <a:rPr lang="en-US" altLang="en-US" dirty="0"/>
                  <a:t>for every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/>
                  <a:t>P</a:t>
                </a:r>
                <a:r>
                  <a:rPr lang="en-US" altLang="en-US" sz="2400" dirty="0" smtClean="0"/>
                  <a:t>arity </a:t>
                </a:r>
                <a:r>
                  <a:rPr lang="en-US" altLang="en-US" sz="2400" dirty="0"/>
                  <a:t>of edges </a:t>
                </a:r>
                <a:r>
                  <a:rPr lang="en-US" altLang="en-US" sz="2400" dirty="0" smtClean="0"/>
                  <a:t>touching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 smtClean="0"/>
                  <a:t> equals charge 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(−</m:t>
                            </m:r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𝝌</m:t>
                            </m:r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𝒗</m:t>
                            </m:r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dirty="0"/>
                  <a:t>for every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altLang="en-US" b="1" dirty="0">
                  <a:solidFill>
                    <a:schemeClr val="accent1"/>
                  </a:solidFill>
                </a:endParaRPr>
              </a:p>
              <a:p>
                <a:pPr lvl="2"/>
                <a:endParaRPr lang="en-US" altLang="en-US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/>
                  <a:t>Degree of </a:t>
                </a:r>
                <a:r>
                  <a:rPr lang="en-US" altLang="en-US" sz="2400" dirty="0" smtClean="0"/>
                  <a:t>input polynomials </a:t>
                </a:r>
                <a:r>
                  <a:rPr lang="en-US" altLang="en-US" sz="2400" dirty="0"/>
                  <a:t>equals degree of graph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b="1" dirty="0" err="1" smtClean="0">
                    <a:solidFill>
                      <a:srgbClr val="669900"/>
                    </a:solidFill>
                  </a:rPr>
                  <a:t>Thm</a:t>
                </a:r>
                <a:r>
                  <a:rPr lang="en-US" altLang="en-US" sz="2400" b="1" dirty="0">
                    <a:solidFill>
                      <a:srgbClr val="669900"/>
                    </a:solidFill>
                  </a:rPr>
                  <a:t>: </a:t>
                </a:r>
                <a:r>
                  <a:rPr lang="en-US" altLang="en-US" sz="2400" dirty="0"/>
                  <a:t>There is a </a:t>
                </a:r>
                <a:r>
                  <a:rPr lang="en-US" altLang="en-US" sz="2400" dirty="0" smtClean="0"/>
                  <a:t>constant-degree </a:t>
                </a:r>
                <a:r>
                  <a:rPr lang="en-US" alt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 a </a:t>
                </a:r>
                <a:r>
                  <a:rPr lang="en-US" altLang="en-US" sz="2400" dirty="0" err="1"/>
                  <a:t>Tseitin</a:t>
                </a:r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formula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with all charges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and odd # of vertices requires </a:t>
                </a:r>
                <a:endParaRPr lang="en-US" altLang="en-US" sz="2400" dirty="0"/>
              </a:p>
              <a:p>
                <a:pPr lvl="1"/>
                <a:r>
                  <a:rPr lang="en-US" altLang="en-US" dirty="0"/>
                  <a:t>degree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to </a:t>
                </a:r>
                <a:r>
                  <a:rPr lang="en-US" altLang="en-US" dirty="0" smtClean="0"/>
                  <a:t>refute </a:t>
                </a:r>
                <a:r>
                  <a:rPr lang="en-US" altLang="en-US" dirty="0"/>
                  <a:t>in </a:t>
                </a:r>
                <a:r>
                  <a:rPr lang="en-US" altLang="en-US" b="1" dirty="0" err="1">
                    <a:solidFill>
                      <a:schemeClr val="accent1"/>
                    </a:solidFill>
                  </a:rPr>
                  <a:t>Nullstellensatz</a:t>
                </a:r>
                <a:r>
                  <a:rPr lang="en-US" altLang="en-US" dirty="0"/>
                  <a:t>  </a:t>
                </a:r>
                <a:r>
                  <a:rPr lang="en-US" alt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000" dirty="0" err="1">
                    <a:solidFill>
                      <a:srgbClr val="0070C0"/>
                    </a:solidFill>
                  </a:rPr>
                  <a:t>Grigoriev</a:t>
                </a:r>
                <a:r>
                  <a:rPr lang="en-US" altLang="en-US" sz="2000" dirty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altLang="en-US" dirty="0"/>
                  <a:t>degree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to </a:t>
                </a:r>
                <a:r>
                  <a:rPr lang="en-US" altLang="en-US" dirty="0" smtClean="0"/>
                  <a:t>refute </a:t>
                </a:r>
                <a:r>
                  <a:rPr lang="en-US" altLang="en-US" dirty="0"/>
                  <a:t>in </a:t>
                </a:r>
                <a:r>
                  <a:rPr lang="en-US" altLang="en-US" b="1" dirty="0" smtClean="0">
                    <a:solidFill>
                      <a:schemeClr val="accent1"/>
                    </a:solidFill>
                  </a:rPr>
                  <a:t>PCR</a:t>
                </a:r>
                <a:r>
                  <a:rPr lang="en-US" altLang="en-US" b="1" dirty="0" smtClean="0"/>
                  <a:t> 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</a:rPr>
                  <a:t>BussGrigorievImpagliazzoPitassi</a:t>
                </a:r>
                <a:r>
                  <a:rPr lang="en-US" altLang="en-US" sz="2000" dirty="0" smtClean="0">
                    <a:solidFill>
                      <a:srgbClr val="0070C0"/>
                    </a:solidFill>
                  </a:rPr>
                  <a:t>]</a:t>
                </a:r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160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Proof idea: binomial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/>
                  <a:t>Every inferred polynomial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𝑻𝒔𝒆𝒊𝒕𝒊𝒏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over Fourier basis has </a:t>
                </a:r>
                <a:r>
                  <a:rPr lang="en-US" altLang="en-US" i="1" dirty="0" smtClean="0"/>
                  <a:t>two</a:t>
                </a:r>
                <a:r>
                  <a:rPr lang="en-US" altLang="en-US" dirty="0" smtClean="0"/>
                  <a:t> terms with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 smtClean="0"/>
                  <a:t>coefficients</a:t>
                </a:r>
                <a:endParaRPr lang="en-US" altLang="en-US" dirty="0"/>
              </a:p>
              <a:p>
                <a:pPr lvl="1"/>
                <a:r>
                  <a:rPr lang="en-US" altLang="en-US" dirty="0" smtClean="0"/>
                  <a:t>Every </a:t>
                </a:r>
                <a:r>
                  <a:rPr lang="en-US" altLang="en-US" dirty="0"/>
                  <a:t>monomial corresponds to a parity of a subset of edges</a:t>
                </a:r>
              </a:p>
              <a:p>
                <a:pPr lvl="1"/>
                <a:r>
                  <a:rPr lang="en-US" altLang="en-US" dirty="0" smtClean="0"/>
                  <a:t>So … each equivalence </a:t>
                </a:r>
                <a:r>
                  <a:rPr lang="en-US" altLang="en-US" dirty="0"/>
                  <a:t>corresponds </a:t>
                </a:r>
                <a:r>
                  <a:rPr lang="en-US" altLang="en-US" dirty="0" smtClean="0"/>
                  <a:t>to a parity equation: </a:t>
                </a:r>
              </a:p>
              <a:p>
                <a:pPr lvl="2"/>
                <a:r>
                  <a:rPr lang="en-US" altLang="en-US" sz="2400" dirty="0" smtClean="0"/>
                  <a:t>e.g.</a:t>
                </a:r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en-US" sz="2400" b="1" i="1" baseline="-25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altLang="en-US" sz="2400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8">
                  <a:buClr>
                    <a:srgbClr val="FFCC00"/>
                  </a:buClr>
                </a:pPr>
                <a:endParaRPr lang="en-US" altLang="en-US" sz="1200" dirty="0" smtClean="0">
                  <a:solidFill>
                    <a:srgbClr val="000000"/>
                  </a:solidFill>
                </a:endParaRPr>
              </a:p>
              <a:p>
                <a:pPr lvl="2">
                  <a:buClr>
                    <a:srgbClr val="FFCC00"/>
                  </a:buClr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Equivalently…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baseline="-250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0" i="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4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24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dirty="0" smtClean="0">
                  <a:solidFill>
                    <a:srgbClr val="FF6600"/>
                  </a:solidFill>
                </a:endParaRPr>
              </a:p>
              <a:p>
                <a:pPr lvl="2">
                  <a:buClr>
                    <a:srgbClr val="FFCC00"/>
                  </a:buClr>
                </a:pPr>
                <a:r>
                  <a:rPr lang="en-US" altLang="en-US" sz="2400" dirty="0" smtClean="0"/>
                  <a:t># of variables is at most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dirty="0" smtClean="0">
                    <a:solidFill>
                      <a:schemeClr val="accent1"/>
                    </a:solidFill>
                  </a:rPr>
                  <a:t> degree </a:t>
                </a:r>
                <a:r>
                  <a:rPr lang="en-US" altLang="en-US" sz="2400" dirty="0" smtClean="0"/>
                  <a:t>of PCR proof.</a:t>
                </a:r>
              </a:p>
              <a:p>
                <a:pPr lvl="3"/>
                <a:endParaRPr lang="en-US" altLang="en-US" sz="1000" dirty="0" smtClean="0"/>
              </a:p>
              <a:p>
                <a:r>
                  <a:rPr lang="en-US" altLang="en-US" sz="2400" dirty="0" smtClean="0"/>
                  <a:t>Degree of the </a:t>
                </a:r>
                <a:r>
                  <a:rPr lang="en-US" altLang="en-US" sz="2400" b="1" dirty="0" smtClean="0">
                    <a:solidFill>
                      <a:schemeClr val="accent1"/>
                    </a:solidFill>
                  </a:rPr>
                  <a:t>PCR</a:t>
                </a:r>
                <a:r>
                  <a:rPr lang="en-US" altLang="en-US" sz="2400" dirty="0" smtClean="0"/>
                  <a:t> proof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𝑻𝒔𝒆𝒊𝒕𝒊𝒏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400" dirty="0" smtClean="0">
                    <a:latin typeface="+mn-lt"/>
                    <a:ea typeface="Cambria Math" panose="02040503050406030204" pitchFamily="18" charset="0"/>
                  </a:rPr>
                  <a:t>min # variables in mod 2 equations proof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𝑻𝒔𝒆𝒊𝒕𝒊𝒏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latin typeface="+mn-lt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b="1" i="1" dirty="0" smtClean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400" b="1" dirty="0">
                    <a:solidFill>
                      <a:srgbClr val="FF66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en-US" sz="2400" b="1" i="1" dirty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en-US" sz="2400" b="1" i="1" dirty="0" smtClean="0">
                  <a:solidFill>
                    <a:srgbClr val="0033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523" t="-1107" r="-1885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900-51C4-4F1F-AC0B-CB9FE738FE37}" type="slidenum">
              <a:rPr lang="en-US" altLang="en-US" smtClean="0"/>
              <a:pPr/>
              <a:t>86</a:t>
            </a:fld>
            <a:endParaRPr lang="en-US" alt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7924800" y="6233160"/>
            <a:ext cx="182880" cy="182880"/>
          </a:xfrm>
          <a:prstGeom prst="rect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k-CNF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1295400"/>
                <a:ext cx="8407400" cy="495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𝒓𝒏</m:t>
                    </m:r>
                  </m:oMath>
                </a14:m>
                <a:r>
                  <a:rPr lang="en-US" dirty="0" smtClean="0"/>
                  <a:t> clauses chosen independently at random from all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clauses of size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Exponentially hard for PCR</a:t>
                </a:r>
              </a:p>
              <a:p>
                <a:pPr lvl="1"/>
                <a:r>
                  <a:rPr lang="en-US" b="1" dirty="0" smtClean="0">
                    <a:solidFill>
                      <a:srgbClr val="008000"/>
                    </a:solidFill>
                  </a:rPr>
                  <a:t>Idea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BenSasson-Impagliazzo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]:  </a:t>
                </a:r>
                <a:r>
                  <a:rPr lang="en-US" dirty="0" smtClean="0"/>
                  <a:t>If characteristic isn’t 2 then lower bound holds even if each clause is strengthened to a parity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Alekhnovich-Razborov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dirty="0" smtClean="0"/>
                  <a:t>: Same bound holds for characteristic 2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295400"/>
                <a:ext cx="8407400" cy="4953000"/>
              </a:xfrm>
              <a:blipFill rotWithShape="0">
                <a:blip r:embed="rId2"/>
                <a:stretch>
                  <a:fillRect l="-1305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B92D-3798-4B3D-94F8-EBF3DDA29F74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226277"/>
            <a:ext cx="1905000" cy="457200"/>
          </a:xfrm>
          <a:noFill/>
        </p:spPr>
        <p:txBody>
          <a:bodyPr/>
          <a:lstStyle>
            <a:lvl1pPr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9pPr>
          </a:lstStyle>
          <a:p>
            <a:pPr algn="r"/>
            <a:fld id="{BF89033F-2593-4192-8D67-46ADC7CDB66E}" type="slidenum">
              <a:rPr lang="en-US" altLang="en-US" sz="1400">
                <a:solidFill>
                  <a:schemeClr val="tx2"/>
                </a:solidFill>
                <a:latin typeface="+mn-lt"/>
              </a:rPr>
              <a:pPr algn="r"/>
              <a:t>88</a:t>
            </a:fld>
            <a:endParaRPr lang="en-US" alt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571500"/>
            <a:ext cx="7772400" cy="606425"/>
          </a:xfrm>
        </p:spPr>
        <p:txBody>
          <a:bodyPr/>
          <a:lstStyle/>
          <a:p>
            <a:r>
              <a:rPr lang="en-US" altLang="en-US" sz="4000" dirty="0" smtClean="0"/>
              <a:t>DPLL on random 3-CNF</a:t>
            </a:r>
          </a:p>
        </p:txBody>
      </p: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304800" y="3429000"/>
            <a:ext cx="5184775" cy="2225675"/>
            <a:chOff x="192" y="2160"/>
            <a:chExt cx="3266" cy="1402"/>
          </a:xfrm>
        </p:grpSpPr>
        <p:sp>
          <p:nvSpPr>
            <p:cNvPr id="24599" name="Freeform 13"/>
            <p:cNvSpPr>
              <a:spLocks/>
            </p:cNvSpPr>
            <p:nvPr/>
          </p:nvSpPr>
          <p:spPr bwMode="auto">
            <a:xfrm>
              <a:off x="1202" y="2832"/>
              <a:ext cx="2256" cy="576"/>
            </a:xfrm>
            <a:custGeom>
              <a:avLst/>
              <a:gdLst>
                <a:gd name="T0" fmla="*/ 0 w 2258"/>
                <a:gd name="T1" fmla="*/ 0 h 1482"/>
                <a:gd name="T2" fmla="*/ 617 w 2258"/>
                <a:gd name="T3" fmla="*/ 0 h 1482"/>
                <a:gd name="T4" fmla="*/ 681 w 2258"/>
                <a:gd name="T5" fmla="*/ 32 h 1482"/>
                <a:gd name="T6" fmla="*/ 721 w 2258"/>
                <a:gd name="T7" fmla="*/ 68 h 1482"/>
                <a:gd name="T8" fmla="*/ 769 w 2258"/>
                <a:gd name="T9" fmla="*/ 124 h 1482"/>
                <a:gd name="T10" fmla="*/ 817 w 2258"/>
                <a:gd name="T11" fmla="*/ 180 h 1482"/>
                <a:gd name="T12" fmla="*/ 835 w 2258"/>
                <a:gd name="T13" fmla="*/ 244 h 1482"/>
                <a:gd name="T14" fmla="*/ 865 w 2258"/>
                <a:gd name="T15" fmla="*/ 292 h 1482"/>
                <a:gd name="T16" fmla="*/ 890 w 2258"/>
                <a:gd name="T17" fmla="*/ 343 h 1482"/>
                <a:gd name="T18" fmla="*/ 917 w 2258"/>
                <a:gd name="T19" fmla="*/ 385 h 1482"/>
                <a:gd name="T20" fmla="*/ 981 w 2258"/>
                <a:gd name="T21" fmla="*/ 435 h 1482"/>
                <a:gd name="T22" fmla="*/ 1035 w 2258"/>
                <a:gd name="T23" fmla="*/ 481 h 1482"/>
                <a:gd name="T24" fmla="*/ 1105 w 2258"/>
                <a:gd name="T25" fmla="*/ 516 h 1482"/>
                <a:gd name="T26" fmla="*/ 1201 w 2258"/>
                <a:gd name="T27" fmla="*/ 553 h 1482"/>
                <a:gd name="T28" fmla="*/ 1326 w 2258"/>
                <a:gd name="T29" fmla="*/ 562 h 1482"/>
                <a:gd name="T30" fmla="*/ 1472 w 2258"/>
                <a:gd name="T31" fmla="*/ 576 h 1482"/>
                <a:gd name="T32" fmla="*/ 2256 w 2258"/>
                <a:gd name="T33" fmla="*/ 572 h 14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58" h="1482">
                  <a:moveTo>
                    <a:pt x="0" y="0"/>
                  </a:moveTo>
                  <a:lnTo>
                    <a:pt x="618" y="0"/>
                  </a:lnTo>
                  <a:lnTo>
                    <a:pt x="682" y="82"/>
                  </a:lnTo>
                  <a:lnTo>
                    <a:pt x="722" y="175"/>
                  </a:lnTo>
                  <a:lnTo>
                    <a:pt x="770" y="319"/>
                  </a:lnTo>
                  <a:lnTo>
                    <a:pt x="818" y="463"/>
                  </a:lnTo>
                  <a:lnTo>
                    <a:pt x="836" y="628"/>
                  </a:lnTo>
                  <a:lnTo>
                    <a:pt x="866" y="751"/>
                  </a:lnTo>
                  <a:lnTo>
                    <a:pt x="891" y="882"/>
                  </a:lnTo>
                  <a:lnTo>
                    <a:pt x="918" y="991"/>
                  </a:lnTo>
                  <a:lnTo>
                    <a:pt x="982" y="1119"/>
                  </a:lnTo>
                  <a:lnTo>
                    <a:pt x="1036" y="1237"/>
                  </a:lnTo>
                  <a:lnTo>
                    <a:pt x="1106" y="1327"/>
                  </a:lnTo>
                  <a:lnTo>
                    <a:pt x="1202" y="1423"/>
                  </a:lnTo>
                  <a:lnTo>
                    <a:pt x="1327" y="1446"/>
                  </a:lnTo>
                  <a:lnTo>
                    <a:pt x="1473" y="1482"/>
                  </a:lnTo>
                  <a:lnTo>
                    <a:pt x="2258" y="1471"/>
                  </a:ln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Text Box 23"/>
            <p:cNvSpPr txBox="1">
              <a:spLocks noChangeArrowheads="1"/>
            </p:cNvSpPr>
            <p:nvPr/>
          </p:nvSpPr>
          <p:spPr bwMode="auto">
            <a:xfrm>
              <a:off x="914" y="3312"/>
              <a:ext cx="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24601" name="Rectangle 24"/>
            <p:cNvSpPr>
              <a:spLocks noChangeArrowheads="1"/>
            </p:cNvSpPr>
            <p:nvPr/>
          </p:nvSpPr>
          <p:spPr bwMode="auto">
            <a:xfrm>
              <a:off x="914" y="2688"/>
              <a:ext cx="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 rot="7614">
              <a:off x="192" y="2160"/>
              <a:ext cx="9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8000"/>
                  </a:solidFill>
                </a:rPr>
                <a:t>probability </a:t>
              </a:r>
            </a:p>
            <a:p>
              <a:r>
                <a:rPr lang="en-US" altLang="en-US" sz="2000" dirty="0" err="1">
                  <a:solidFill>
                    <a:srgbClr val="008000"/>
                  </a:solidFill>
                </a:rPr>
                <a:t>satisfiable</a:t>
              </a:r>
              <a:endParaRPr lang="en-US" altLang="en-US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4581" name="Group 32"/>
          <p:cNvGrpSpPr>
            <a:grpSpLocks/>
          </p:cNvGrpSpPr>
          <p:nvPr/>
        </p:nvGrpSpPr>
        <p:grpSpPr bwMode="auto">
          <a:xfrm>
            <a:off x="1905000" y="1981200"/>
            <a:ext cx="3581400" cy="3429000"/>
            <a:chOff x="1200" y="1248"/>
            <a:chExt cx="2256" cy="2160"/>
          </a:xfrm>
        </p:grpSpPr>
        <p:grpSp>
          <p:nvGrpSpPr>
            <p:cNvPr id="24595" name="Group 20"/>
            <p:cNvGrpSpPr>
              <a:grpSpLocks/>
            </p:cNvGrpSpPr>
            <p:nvPr/>
          </p:nvGrpSpPr>
          <p:grpSpPr bwMode="auto">
            <a:xfrm>
              <a:off x="1200" y="1296"/>
              <a:ext cx="2256" cy="2112"/>
              <a:chOff x="1200" y="1248"/>
              <a:chExt cx="3312" cy="2112"/>
            </a:xfrm>
          </p:grpSpPr>
          <p:sp>
            <p:nvSpPr>
              <p:cNvPr id="24597" name="Line 18"/>
              <p:cNvSpPr>
                <a:spLocks noChangeShapeType="1"/>
              </p:cNvSpPr>
              <p:nvPr/>
            </p:nvSpPr>
            <p:spPr bwMode="auto">
              <a:xfrm flipV="1">
                <a:off x="1200" y="1248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Line 19"/>
              <p:cNvSpPr>
                <a:spLocks noChangeShapeType="1"/>
              </p:cNvSpPr>
              <p:nvPr/>
            </p:nvSpPr>
            <p:spPr bwMode="auto">
              <a:xfrm>
                <a:off x="1200" y="3360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6" name="Line 21"/>
            <p:cNvSpPr>
              <a:spLocks noChangeShapeType="1"/>
            </p:cNvSpPr>
            <p:nvPr/>
          </p:nvSpPr>
          <p:spPr bwMode="auto">
            <a:xfrm flipV="1">
              <a:off x="3456" y="1248"/>
              <a:ext cx="0" cy="21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02" name="Group 34"/>
          <p:cNvGrpSpPr>
            <a:grpSpLocks/>
          </p:cNvGrpSpPr>
          <p:nvPr/>
        </p:nvGrpSpPr>
        <p:grpSpPr bwMode="auto">
          <a:xfrm>
            <a:off x="2995613" y="1981200"/>
            <a:ext cx="874712" cy="3902075"/>
            <a:chOff x="1845" y="1248"/>
            <a:chExt cx="551" cy="2458"/>
          </a:xfrm>
        </p:grpSpPr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V="1">
              <a:off x="2114" y="124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25"/>
            <p:cNvSpPr>
              <a:spLocks noChangeArrowheads="1"/>
            </p:cNvSpPr>
            <p:nvPr/>
          </p:nvSpPr>
          <p:spPr bwMode="auto">
            <a:xfrm>
              <a:off x="1845" y="3456"/>
              <a:ext cx="5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00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chemeClr val="hlink"/>
                  </a:solidFill>
                </a:rPr>
                <a:t>4.267</a:t>
              </a:r>
              <a:endParaRPr lang="en-US" altLang="en-US" sz="2000" b="1">
                <a:solidFill>
                  <a:schemeClr val="accent1"/>
                </a:solidFill>
              </a:endParaRPr>
            </a:p>
          </p:txBody>
        </p:sp>
      </p:grpSp>
      <p:sp>
        <p:nvSpPr>
          <p:cNvPr id="24583" name="Text Box 27"/>
          <p:cNvSpPr txBox="1">
            <a:spLocks noChangeArrowheads="1"/>
          </p:cNvSpPr>
          <p:nvPr/>
        </p:nvSpPr>
        <p:spPr bwMode="auto">
          <a:xfrm>
            <a:off x="2065338" y="5927725"/>
            <a:ext cx="333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1"/>
                </a:solidFill>
              </a:rPr>
              <a:t>ratio of clauses to variables</a:t>
            </a:r>
          </a:p>
        </p:txBody>
      </p:sp>
      <p:sp>
        <p:nvSpPr>
          <p:cNvPr id="24584" name="Freeform 12"/>
          <p:cNvSpPr>
            <a:spLocks/>
          </p:cNvSpPr>
          <p:nvPr/>
        </p:nvSpPr>
        <p:spPr bwMode="auto">
          <a:xfrm>
            <a:off x="1905000" y="2057400"/>
            <a:ext cx="3549650" cy="3276600"/>
          </a:xfrm>
          <a:custGeom>
            <a:avLst/>
            <a:gdLst>
              <a:gd name="T0" fmla="*/ 0 w 2236"/>
              <a:gd name="T1" fmla="*/ 3275013 h 2064"/>
              <a:gd name="T2" fmla="*/ 307975 w 2236"/>
              <a:gd name="T3" fmla="*/ 3276600 h 2064"/>
              <a:gd name="T4" fmla="*/ 536575 w 2236"/>
              <a:gd name="T5" fmla="*/ 3276600 h 2064"/>
              <a:gd name="T6" fmla="*/ 688975 w 2236"/>
              <a:gd name="T7" fmla="*/ 3200400 h 2064"/>
              <a:gd name="T8" fmla="*/ 841375 w 2236"/>
              <a:gd name="T9" fmla="*/ 3124200 h 2064"/>
              <a:gd name="T10" fmla="*/ 917575 w 2236"/>
              <a:gd name="T11" fmla="*/ 3048000 h 2064"/>
              <a:gd name="T12" fmla="*/ 1069975 w 2236"/>
              <a:gd name="T13" fmla="*/ 2667000 h 2064"/>
              <a:gd name="T14" fmla="*/ 1146175 w 2236"/>
              <a:gd name="T15" fmla="*/ 2209800 h 2064"/>
              <a:gd name="T16" fmla="*/ 1198563 w 2236"/>
              <a:gd name="T17" fmla="*/ 1860550 h 2064"/>
              <a:gd name="T18" fmla="*/ 1222375 w 2236"/>
              <a:gd name="T19" fmla="*/ 1447800 h 2064"/>
              <a:gd name="T20" fmla="*/ 1298575 w 2236"/>
              <a:gd name="T21" fmla="*/ 838200 h 2064"/>
              <a:gd name="T22" fmla="*/ 1374775 w 2236"/>
              <a:gd name="T23" fmla="*/ 228600 h 2064"/>
              <a:gd name="T24" fmla="*/ 1414463 w 2236"/>
              <a:gd name="T25" fmla="*/ 84138 h 2064"/>
              <a:gd name="T26" fmla="*/ 1450975 w 2236"/>
              <a:gd name="T27" fmla="*/ 0 h 2064"/>
              <a:gd name="T28" fmla="*/ 1527175 w 2236"/>
              <a:gd name="T29" fmla="*/ 76200 h 2064"/>
              <a:gd name="T30" fmla="*/ 1603375 w 2236"/>
              <a:gd name="T31" fmla="*/ 381000 h 2064"/>
              <a:gd name="T32" fmla="*/ 1679575 w 2236"/>
              <a:gd name="T33" fmla="*/ 685800 h 2064"/>
              <a:gd name="T34" fmla="*/ 1760538 w 2236"/>
              <a:gd name="T35" fmla="*/ 908050 h 2064"/>
              <a:gd name="T36" fmla="*/ 1831975 w 2236"/>
              <a:gd name="T37" fmla="*/ 1143000 h 2064"/>
              <a:gd name="T38" fmla="*/ 1919288 w 2236"/>
              <a:gd name="T39" fmla="*/ 1406525 h 2064"/>
              <a:gd name="T40" fmla="*/ 2060575 w 2236"/>
              <a:gd name="T41" fmla="*/ 1752600 h 2064"/>
              <a:gd name="T42" fmla="*/ 2136775 w 2236"/>
              <a:gd name="T43" fmla="*/ 1905000 h 2064"/>
              <a:gd name="T44" fmla="*/ 2212975 w 2236"/>
              <a:gd name="T45" fmla="*/ 1981200 h 2064"/>
              <a:gd name="T46" fmla="*/ 2365375 w 2236"/>
              <a:gd name="T47" fmla="*/ 2209800 h 2064"/>
              <a:gd name="T48" fmla="*/ 2597150 w 2236"/>
              <a:gd name="T49" fmla="*/ 2446338 h 2064"/>
              <a:gd name="T50" fmla="*/ 2822575 w 2236"/>
              <a:gd name="T51" fmla="*/ 2590800 h 2064"/>
              <a:gd name="T52" fmla="*/ 3051175 w 2236"/>
              <a:gd name="T53" fmla="*/ 2743200 h 2064"/>
              <a:gd name="T54" fmla="*/ 3203575 w 2236"/>
              <a:gd name="T55" fmla="*/ 2819400 h 2064"/>
              <a:gd name="T56" fmla="*/ 3376613 w 2236"/>
              <a:gd name="T57" fmla="*/ 2863850 h 2064"/>
              <a:gd name="T58" fmla="*/ 3549650 w 2236"/>
              <a:gd name="T59" fmla="*/ 2878138 h 20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236" h="2064">
                <a:moveTo>
                  <a:pt x="0" y="2063"/>
                </a:moveTo>
                <a:lnTo>
                  <a:pt x="194" y="2064"/>
                </a:lnTo>
                <a:lnTo>
                  <a:pt x="338" y="2064"/>
                </a:lnTo>
                <a:lnTo>
                  <a:pt x="434" y="2016"/>
                </a:lnTo>
                <a:lnTo>
                  <a:pt x="530" y="1968"/>
                </a:lnTo>
                <a:lnTo>
                  <a:pt x="578" y="1920"/>
                </a:lnTo>
                <a:lnTo>
                  <a:pt x="674" y="1680"/>
                </a:lnTo>
                <a:lnTo>
                  <a:pt x="722" y="1392"/>
                </a:lnTo>
                <a:lnTo>
                  <a:pt x="755" y="1172"/>
                </a:lnTo>
                <a:lnTo>
                  <a:pt x="770" y="912"/>
                </a:lnTo>
                <a:lnTo>
                  <a:pt x="818" y="528"/>
                </a:lnTo>
                <a:lnTo>
                  <a:pt x="866" y="144"/>
                </a:lnTo>
                <a:lnTo>
                  <a:pt x="891" y="53"/>
                </a:lnTo>
                <a:lnTo>
                  <a:pt x="914" y="0"/>
                </a:lnTo>
                <a:lnTo>
                  <a:pt x="962" y="48"/>
                </a:lnTo>
                <a:lnTo>
                  <a:pt x="1010" y="240"/>
                </a:lnTo>
                <a:lnTo>
                  <a:pt x="1058" y="432"/>
                </a:lnTo>
                <a:lnTo>
                  <a:pt x="1109" y="572"/>
                </a:lnTo>
                <a:lnTo>
                  <a:pt x="1154" y="720"/>
                </a:lnTo>
                <a:lnTo>
                  <a:pt x="1209" y="886"/>
                </a:lnTo>
                <a:lnTo>
                  <a:pt x="1298" y="1104"/>
                </a:lnTo>
                <a:lnTo>
                  <a:pt x="1346" y="1200"/>
                </a:lnTo>
                <a:lnTo>
                  <a:pt x="1394" y="1248"/>
                </a:lnTo>
                <a:lnTo>
                  <a:pt x="1490" y="1392"/>
                </a:lnTo>
                <a:lnTo>
                  <a:pt x="1636" y="1541"/>
                </a:lnTo>
                <a:lnTo>
                  <a:pt x="1778" y="1632"/>
                </a:lnTo>
                <a:lnTo>
                  <a:pt x="1922" y="1728"/>
                </a:lnTo>
                <a:lnTo>
                  <a:pt x="2018" y="1776"/>
                </a:lnTo>
                <a:lnTo>
                  <a:pt x="2127" y="1804"/>
                </a:lnTo>
                <a:lnTo>
                  <a:pt x="2236" y="181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28"/>
          <p:cNvSpPr txBox="1">
            <a:spLocks noChangeArrowheads="1"/>
          </p:cNvSpPr>
          <p:nvPr/>
        </p:nvSpPr>
        <p:spPr bwMode="auto">
          <a:xfrm>
            <a:off x="3805238" y="2514600"/>
            <a:ext cx="1477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# of DPLL</a:t>
            </a:r>
          </a:p>
          <a:p>
            <a:r>
              <a:rPr lang="en-US" altLang="en-US" sz="2000">
                <a:solidFill>
                  <a:schemeClr val="tx2"/>
                </a:solidFill>
              </a:rPr>
              <a:t>backtracks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98" name="Text Box 30"/>
              <p:cNvSpPr txBox="1">
                <a:spLocks noChangeArrowheads="1"/>
              </p:cNvSpPr>
              <p:nvPr/>
            </p:nvSpPr>
            <p:spPr bwMode="auto">
              <a:xfrm>
                <a:off x="5726113" y="1583318"/>
                <a:ext cx="3219450" cy="2664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1pPr>
                <a:lvl2pPr marL="742950" indent="-28575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2pPr>
                <a:lvl3pPr marL="1143000" indent="-22860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3pPr>
                <a:lvl4pPr marL="1600200" indent="-22860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4pPr>
                <a:lvl5pPr marL="2057400" indent="-22860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n-US" altLang="en-US" sz="2400" dirty="0" smtClean="0">
                    <a:solidFill>
                      <a:schemeClr val="tx1"/>
                    </a:solidFill>
                  </a:rPr>
                  <a:t>Proof complexity shows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l-GR" altLang="en-US" sz="3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/</m:t>
                        </m:r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alt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en-US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time </a:t>
                </a:r>
              </a:p>
              <a:p>
                <a:r>
                  <a:rPr lang="en-US" altLang="en-US" sz="2400" dirty="0">
                    <a:solidFill>
                      <a:schemeClr val="tx1"/>
                    </a:solidFill>
                  </a:rPr>
                  <a:t>is required for </a:t>
                </a:r>
              </a:p>
              <a:p>
                <a:r>
                  <a:rPr lang="en-US" altLang="en-US" sz="2400" dirty="0" err="1">
                    <a:solidFill>
                      <a:schemeClr val="tx1"/>
                    </a:solidFill>
                  </a:rPr>
                  <a:t>unsatisfiable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formulas for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en-US" sz="2400" b="1" dirty="0">
                  <a:solidFill>
                    <a:schemeClr val="accent1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en-US" sz="16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en-US" sz="1600" dirty="0" err="1">
                    <a:solidFill>
                      <a:srgbClr val="0070C0"/>
                    </a:solidFill>
                  </a:rPr>
                  <a:t>B,Karp,Saks,Pitassi</a:t>
                </a:r>
                <a:r>
                  <a:rPr lang="en-US" altLang="en-US" sz="1600" dirty="0">
                    <a:solidFill>
                      <a:srgbClr val="0070C0"/>
                    </a:solidFill>
                  </a:rPr>
                  <a:t> 98]</a:t>
                </a:r>
              </a:p>
              <a:p>
                <a:r>
                  <a:rPr lang="en-US" altLang="en-US" sz="1600" dirty="0">
                    <a:solidFill>
                      <a:srgbClr val="0070C0"/>
                    </a:solidFill>
                  </a:rPr>
                  <a:t>[Ben-</a:t>
                </a:r>
                <a:r>
                  <a:rPr lang="en-US" altLang="en-US" sz="1600" dirty="0" err="1">
                    <a:solidFill>
                      <a:srgbClr val="0070C0"/>
                    </a:solidFill>
                  </a:rPr>
                  <a:t>Sasson</a:t>
                </a:r>
                <a:r>
                  <a:rPr lang="en-US" altLang="en-US" sz="1600" dirty="0">
                    <a:solidFill>
                      <a:srgbClr val="0070C0"/>
                    </a:solidFill>
                  </a:rPr>
                  <a:t> 02]</a:t>
                </a:r>
              </a:p>
            </p:txBody>
          </p:sp>
        </mc:Choice>
        <mc:Fallback xmlns="">
          <p:sp>
            <p:nvSpPr>
              <p:cNvPr id="211998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6113" y="1583318"/>
                <a:ext cx="3219450" cy="2664255"/>
              </a:xfrm>
              <a:prstGeom prst="rect">
                <a:avLst/>
              </a:prstGeom>
              <a:blipFill rotWithShape="0">
                <a:blip r:embed="rId3"/>
                <a:stretch>
                  <a:fillRect l="-2462" r="-5682" b="-6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005" name="Freeform 37"/>
          <p:cNvSpPr>
            <a:spLocks/>
          </p:cNvSpPr>
          <p:nvPr/>
        </p:nvSpPr>
        <p:spPr bwMode="auto">
          <a:xfrm>
            <a:off x="4191000" y="3048000"/>
            <a:ext cx="1676400" cy="838200"/>
          </a:xfrm>
          <a:custGeom>
            <a:avLst/>
            <a:gdLst>
              <a:gd name="T0" fmla="*/ 1676400 w 1056"/>
              <a:gd name="T1" fmla="*/ 0 h 528"/>
              <a:gd name="T2" fmla="*/ 838200 w 1056"/>
              <a:gd name="T3" fmla="*/ 304800 h 528"/>
              <a:gd name="T4" fmla="*/ 0 w 1056"/>
              <a:gd name="T5" fmla="*/ 83820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6" h="528">
                <a:moveTo>
                  <a:pt x="1056" y="0"/>
                </a:moveTo>
                <a:cubicBezTo>
                  <a:pt x="880" y="52"/>
                  <a:pt x="704" y="104"/>
                  <a:pt x="528" y="192"/>
                </a:cubicBezTo>
                <a:cubicBezTo>
                  <a:pt x="352" y="280"/>
                  <a:pt x="176" y="404"/>
                  <a:pt x="0" y="528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91" name="Rectangle 39"/>
              <p:cNvSpPr>
                <a:spLocks noChangeArrowheads="1"/>
              </p:cNvSpPr>
              <p:nvPr/>
            </p:nvSpPr>
            <p:spPr bwMode="auto">
              <a:xfrm>
                <a:off x="3306019" y="6243638"/>
                <a:ext cx="44916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1pPr>
                <a:lvl2pPr marL="742950" indent="-28575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2pPr>
                <a:lvl3pPr marL="1143000" indent="-22860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3pPr>
                <a:lvl4pPr marL="1600200" indent="-22860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4pPr>
                <a:lvl5pPr marL="2057400" indent="-228600" algn="ctr"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0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altLang="en-US" b="1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591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6019" y="6243638"/>
                <a:ext cx="449162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98" grpId="0" autoUpdateAnimBg="0"/>
      <p:bldP spid="21200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9398-326B-48C9-939E-18B1BA8FB59A}" type="slidenum">
              <a:rPr lang="en-US" altLang="en-US">
                <a:solidFill>
                  <a:srgbClr val="5E574E"/>
                </a:solidFill>
              </a:rPr>
              <a:pPr/>
              <a:t>89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Much more…</a:t>
            </a:r>
            <a:endParaRPr lang="en-US" altLang="en-US" dirty="0"/>
          </a:p>
        </p:txBody>
      </p:sp>
      <p:sp>
        <p:nvSpPr>
          <p:cNvPr id="35843" name="Oval 1027"/>
          <p:cNvSpPr>
            <a:spLocks noChangeArrowheads="1"/>
          </p:cNvSpPr>
          <p:nvPr/>
        </p:nvSpPr>
        <p:spPr bwMode="auto">
          <a:xfrm>
            <a:off x="3148878" y="6128817"/>
            <a:ext cx="2895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Truth Tables</a:t>
            </a:r>
          </a:p>
        </p:txBody>
      </p:sp>
      <p:sp>
        <p:nvSpPr>
          <p:cNvPr id="35844" name="Oval 1028"/>
          <p:cNvSpPr>
            <a:spLocks noChangeArrowheads="1"/>
          </p:cNvSpPr>
          <p:nvPr/>
        </p:nvSpPr>
        <p:spPr bwMode="auto">
          <a:xfrm>
            <a:off x="1219200" y="5652432"/>
            <a:ext cx="1715047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DPLL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Oval 1029"/>
          <p:cNvSpPr>
            <a:spLocks noChangeArrowheads="1"/>
          </p:cNvSpPr>
          <p:nvPr/>
        </p:nvSpPr>
        <p:spPr bwMode="auto">
          <a:xfrm>
            <a:off x="4019193" y="5235268"/>
            <a:ext cx="2514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Nullstellensatz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7" name="Oval 1031"/>
          <p:cNvSpPr>
            <a:spLocks noChangeArrowheads="1"/>
          </p:cNvSpPr>
          <p:nvPr/>
        </p:nvSpPr>
        <p:spPr bwMode="auto">
          <a:xfrm>
            <a:off x="953047" y="4966632"/>
            <a:ext cx="1981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Resolution</a:t>
            </a:r>
          </a:p>
        </p:txBody>
      </p:sp>
      <p:sp>
        <p:nvSpPr>
          <p:cNvPr id="35848" name="Oval 1032"/>
          <p:cNvSpPr>
            <a:spLocks noChangeArrowheads="1"/>
          </p:cNvSpPr>
          <p:nvPr/>
        </p:nvSpPr>
        <p:spPr bwMode="auto">
          <a:xfrm>
            <a:off x="2900800" y="3117903"/>
            <a:ext cx="28194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Cutting Planes</a:t>
            </a:r>
          </a:p>
        </p:txBody>
      </p:sp>
      <p:sp>
        <p:nvSpPr>
          <p:cNvPr id="35849" name="Oval 1033"/>
          <p:cNvSpPr>
            <a:spLocks noChangeArrowheads="1"/>
          </p:cNvSpPr>
          <p:nvPr/>
        </p:nvSpPr>
        <p:spPr bwMode="auto">
          <a:xfrm>
            <a:off x="5591288" y="1490778"/>
            <a:ext cx="15240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Frege</a:t>
            </a:r>
            <a:endParaRPr lang="en-US" altLang="en-US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5850" name="Oval 1034"/>
          <p:cNvSpPr>
            <a:spLocks noChangeArrowheads="1"/>
          </p:cNvSpPr>
          <p:nvPr/>
        </p:nvSpPr>
        <p:spPr bwMode="auto">
          <a:xfrm>
            <a:off x="368498" y="3315183"/>
            <a:ext cx="22860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-Frege</a:t>
            </a:r>
          </a:p>
        </p:txBody>
      </p:sp>
      <p:sp>
        <p:nvSpPr>
          <p:cNvPr id="35851" name="Oval 1035"/>
          <p:cNvSpPr>
            <a:spLocks noChangeArrowheads="1"/>
          </p:cNvSpPr>
          <p:nvPr/>
        </p:nvSpPr>
        <p:spPr bwMode="auto">
          <a:xfrm>
            <a:off x="7340745" y="249684"/>
            <a:ext cx="1447800" cy="381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ZFC</a:t>
            </a:r>
            <a:endParaRPr lang="en-US" altLang="en-US" sz="24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852" name="AutoShape 1036"/>
          <p:cNvCxnSpPr>
            <a:cxnSpLocks noChangeShapeType="1"/>
            <a:stCxn id="35843" idx="1"/>
            <a:endCxn id="35844" idx="5"/>
          </p:cNvCxnSpPr>
          <p:nvPr/>
        </p:nvCxnSpPr>
        <p:spPr bwMode="auto">
          <a:xfrm flipH="1" flipV="1">
            <a:off x="2683084" y="6042677"/>
            <a:ext cx="889845" cy="17541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1037"/>
          <p:cNvCxnSpPr>
            <a:cxnSpLocks noChangeShapeType="1"/>
            <a:stCxn id="35844" idx="0"/>
            <a:endCxn id="35847" idx="4"/>
          </p:cNvCxnSpPr>
          <p:nvPr/>
        </p:nvCxnSpPr>
        <p:spPr bwMode="auto">
          <a:xfrm flipH="1" flipV="1">
            <a:off x="1943647" y="5423832"/>
            <a:ext cx="133077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4" name="AutoShape 1038"/>
          <p:cNvCxnSpPr>
            <a:cxnSpLocks noChangeShapeType="1"/>
            <a:stCxn id="35843" idx="0"/>
            <a:endCxn id="35845" idx="4"/>
          </p:cNvCxnSpPr>
          <p:nvPr/>
        </p:nvCxnSpPr>
        <p:spPr bwMode="auto">
          <a:xfrm flipV="1">
            <a:off x="4596678" y="5844868"/>
            <a:ext cx="679815" cy="28394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5" name="AutoShape 1039"/>
          <p:cNvCxnSpPr>
            <a:cxnSpLocks noChangeShapeType="1"/>
            <a:stCxn id="35845" idx="7"/>
            <a:endCxn id="35870" idx="4"/>
          </p:cNvCxnSpPr>
          <p:nvPr/>
        </p:nvCxnSpPr>
        <p:spPr bwMode="auto">
          <a:xfrm flipV="1">
            <a:off x="6165538" y="5094052"/>
            <a:ext cx="1138046" cy="23049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6" name="AutoShape 1040"/>
          <p:cNvCxnSpPr>
            <a:cxnSpLocks noChangeShapeType="1"/>
            <a:stCxn id="35844" idx="6"/>
            <a:endCxn id="35845" idx="2"/>
          </p:cNvCxnSpPr>
          <p:nvPr/>
        </p:nvCxnSpPr>
        <p:spPr bwMode="auto">
          <a:xfrm flipV="1">
            <a:off x="2934247" y="5540068"/>
            <a:ext cx="1084946" cy="340964"/>
          </a:xfrm>
          <a:prstGeom prst="straightConnector1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7" name="AutoShape 1041"/>
          <p:cNvCxnSpPr>
            <a:cxnSpLocks noChangeShapeType="1"/>
            <a:stCxn id="35845" idx="2"/>
            <a:endCxn id="35847" idx="6"/>
          </p:cNvCxnSpPr>
          <p:nvPr/>
        </p:nvCxnSpPr>
        <p:spPr bwMode="auto">
          <a:xfrm flipH="1" flipV="1">
            <a:off x="2934247" y="5195232"/>
            <a:ext cx="1084946" cy="344836"/>
          </a:xfrm>
          <a:prstGeom prst="straightConnector1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9" name="AutoShape 1043"/>
          <p:cNvCxnSpPr>
            <a:cxnSpLocks noChangeShapeType="1"/>
            <a:stCxn id="35847" idx="0"/>
            <a:endCxn id="35848" idx="4"/>
          </p:cNvCxnSpPr>
          <p:nvPr/>
        </p:nvCxnSpPr>
        <p:spPr bwMode="auto">
          <a:xfrm flipV="1">
            <a:off x="1943647" y="3575103"/>
            <a:ext cx="2366853" cy="139152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0" name="AutoShape 1044"/>
          <p:cNvCxnSpPr>
            <a:cxnSpLocks noChangeShapeType="1"/>
            <a:stCxn id="129" idx="0"/>
            <a:endCxn id="35850" idx="4"/>
          </p:cNvCxnSpPr>
          <p:nvPr/>
        </p:nvCxnSpPr>
        <p:spPr bwMode="auto">
          <a:xfrm flipH="1" flipV="1">
            <a:off x="1511498" y="3772383"/>
            <a:ext cx="168445" cy="4152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1" name="AutoShape 1045"/>
          <p:cNvCxnSpPr>
            <a:cxnSpLocks noChangeShapeType="1"/>
            <a:stCxn id="35850" idx="0"/>
            <a:endCxn id="245" idx="4"/>
          </p:cNvCxnSpPr>
          <p:nvPr/>
        </p:nvCxnSpPr>
        <p:spPr bwMode="auto">
          <a:xfrm flipH="1" flipV="1">
            <a:off x="1400937" y="2972283"/>
            <a:ext cx="110561" cy="3429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2" name="AutoShape 1046"/>
          <p:cNvCxnSpPr>
            <a:cxnSpLocks noChangeShapeType="1"/>
            <a:stCxn id="35848" idx="1"/>
            <a:endCxn id="245" idx="6"/>
          </p:cNvCxnSpPr>
          <p:nvPr/>
        </p:nvCxnSpPr>
        <p:spPr bwMode="auto">
          <a:xfrm flipH="1" flipV="1">
            <a:off x="2543937" y="2743683"/>
            <a:ext cx="769755" cy="441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3" name="AutoShape 1047"/>
          <p:cNvCxnSpPr>
            <a:cxnSpLocks noChangeShapeType="1"/>
            <a:stCxn id="35870" idx="7"/>
            <a:endCxn id="35849" idx="5"/>
          </p:cNvCxnSpPr>
          <p:nvPr/>
        </p:nvCxnSpPr>
        <p:spPr bwMode="auto">
          <a:xfrm flipH="1" flipV="1">
            <a:off x="6892103" y="1881023"/>
            <a:ext cx="1693258" cy="26444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4" name="Oval 1048"/>
          <p:cNvSpPr>
            <a:spLocks noChangeArrowheads="1"/>
          </p:cNvSpPr>
          <p:nvPr/>
        </p:nvSpPr>
        <p:spPr bwMode="auto">
          <a:xfrm>
            <a:off x="6641523" y="832847"/>
            <a:ext cx="2438400" cy="59070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P/poly-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Frege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cxnSp>
        <p:nvCxnSpPr>
          <p:cNvPr id="35865" name="AutoShape 1049"/>
          <p:cNvCxnSpPr>
            <a:cxnSpLocks noChangeShapeType="1"/>
            <a:stCxn id="35849" idx="0"/>
            <a:endCxn id="35864" idx="2"/>
          </p:cNvCxnSpPr>
          <p:nvPr/>
        </p:nvCxnSpPr>
        <p:spPr bwMode="auto">
          <a:xfrm flipV="1">
            <a:off x="6353288" y="1128201"/>
            <a:ext cx="288235" cy="362577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6" name="AutoShape 1050"/>
          <p:cNvCxnSpPr>
            <a:cxnSpLocks noChangeShapeType="1"/>
            <a:stCxn id="35864" idx="0"/>
            <a:endCxn id="35851" idx="4"/>
          </p:cNvCxnSpPr>
          <p:nvPr/>
        </p:nvCxnSpPr>
        <p:spPr bwMode="auto">
          <a:xfrm flipV="1">
            <a:off x="7860723" y="630684"/>
            <a:ext cx="203922" cy="202163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8" name="AutoShape 1052"/>
          <p:cNvCxnSpPr>
            <a:cxnSpLocks noChangeShapeType="1"/>
            <a:stCxn id="35845" idx="1"/>
            <a:endCxn id="35848" idx="4"/>
          </p:cNvCxnSpPr>
          <p:nvPr/>
        </p:nvCxnSpPr>
        <p:spPr bwMode="auto">
          <a:xfrm rot="16200000" flipV="1">
            <a:off x="3474255" y="4411349"/>
            <a:ext cx="1749439" cy="76948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1053"/>
          <p:cNvCxnSpPr>
            <a:cxnSpLocks noChangeShapeType="1"/>
            <a:stCxn id="35850" idx="6"/>
            <a:endCxn id="35848" idx="2"/>
          </p:cNvCxnSpPr>
          <p:nvPr/>
        </p:nvCxnSpPr>
        <p:spPr bwMode="auto">
          <a:xfrm flipV="1">
            <a:off x="2654498" y="3346503"/>
            <a:ext cx="246302" cy="197280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70" name="Oval 1054"/>
          <p:cNvSpPr>
            <a:spLocks noChangeArrowheads="1"/>
          </p:cNvSpPr>
          <p:nvPr/>
        </p:nvSpPr>
        <p:spPr bwMode="auto">
          <a:xfrm>
            <a:off x="5490876" y="4427927"/>
            <a:ext cx="3625415" cy="666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Polynomial Calculus/PCR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872" name="AutoShape 1056"/>
          <p:cNvCxnSpPr>
            <a:cxnSpLocks noChangeShapeType="1"/>
            <a:stCxn id="35847" idx="6"/>
            <a:endCxn id="35870" idx="3"/>
          </p:cNvCxnSpPr>
          <p:nvPr/>
        </p:nvCxnSpPr>
        <p:spPr bwMode="auto">
          <a:xfrm flipV="1">
            <a:off x="2934247" y="4996500"/>
            <a:ext cx="3087559" cy="1987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3" name="AutoShape 1057"/>
          <p:cNvCxnSpPr>
            <a:cxnSpLocks noChangeShapeType="1"/>
            <a:stCxn id="35848" idx="4"/>
            <a:endCxn id="35870" idx="2"/>
          </p:cNvCxnSpPr>
          <p:nvPr/>
        </p:nvCxnSpPr>
        <p:spPr bwMode="auto">
          <a:xfrm>
            <a:off x="4310500" y="3575103"/>
            <a:ext cx="1180376" cy="11858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4" name="AutoShape 1058"/>
          <p:cNvCxnSpPr>
            <a:cxnSpLocks noChangeShapeType="1"/>
            <a:stCxn id="35870" idx="2"/>
            <a:endCxn id="35850" idx="5"/>
          </p:cNvCxnSpPr>
          <p:nvPr/>
        </p:nvCxnSpPr>
        <p:spPr bwMode="auto">
          <a:xfrm rot="10800000">
            <a:off x="2319722" y="3705428"/>
            <a:ext cx="3171155" cy="1055562"/>
          </a:xfrm>
          <a:prstGeom prst="curvedConnector2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Oval 1031"/>
          <p:cNvSpPr>
            <a:spLocks noChangeArrowheads="1"/>
          </p:cNvSpPr>
          <p:nvPr/>
        </p:nvSpPr>
        <p:spPr bwMode="auto">
          <a:xfrm>
            <a:off x="689343" y="4187675"/>
            <a:ext cx="1981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Res(k)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1" name="AutoShape 1037"/>
          <p:cNvCxnSpPr>
            <a:cxnSpLocks noChangeShapeType="1"/>
            <a:stCxn id="35847" idx="0"/>
            <a:endCxn id="129" idx="4"/>
          </p:cNvCxnSpPr>
          <p:nvPr/>
        </p:nvCxnSpPr>
        <p:spPr bwMode="auto">
          <a:xfrm flipH="1" flipV="1">
            <a:off x="1679943" y="4644875"/>
            <a:ext cx="263704" cy="32175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Oval 1034"/>
          <p:cNvSpPr>
            <a:spLocks noChangeArrowheads="1"/>
          </p:cNvSpPr>
          <p:nvPr/>
        </p:nvSpPr>
        <p:spPr bwMode="auto">
          <a:xfrm>
            <a:off x="257937" y="2515083"/>
            <a:ext cx="22860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66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TC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-Frege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9" name="AutoShape 1049"/>
          <p:cNvCxnSpPr>
            <a:cxnSpLocks noChangeShapeType="1"/>
            <a:stCxn id="245" idx="0"/>
            <a:endCxn id="35849" idx="2"/>
          </p:cNvCxnSpPr>
          <p:nvPr/>
        </p:nvCxnSpPr>
        <p:spPr bwMode="auto">
          <a:xfrm flipV="1">
            <a:off x="1400937" y="1719378"/>
            <a:ext cx="4190351" cy="795705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" name="Oval 1029"/>
          <p:cNvSpPr>
            <a:spLocks noChangeArrowheads="1"/>
          </p:cNvSpPr>
          <p:nvPr/>
        </p:nvSpPr>
        <p:spPr bwMode="auto">
          <a:xfrm>
            <a:off x="4347173" y="2160525"/>
            <a:ext cx="25146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Positivstellensatz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5" name="AutoShape 1046"/>
          <p:cNvCxnSpPr>
            <a:cxnSpLocks noChangeShapeType="1"/>
            <a:stCxn id="260" idx="0"/>
            <a:endCxn id="35849" idx="3"/>
          </p:cNvCxnSpPr>
          <p:nvPr/>
        </p:nvCxnSpPr>
        <p:spPr bwMode="auto">
          <a:xfrm flipV="1">
            <a:off x="5604473" y="1881023"/>
            <a:ext cx="210000" cy="27950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Oval 1029"/>
          <p:cNvSpPr>
            <a:spLocks noChangeArrowheads="1"/>
          </p:cNvSpPr>
          <p:nvPr/>
        </p:nvSpPr>
        <p:spPr bwMode="auto">
          <a:xfrm>
            <a:off x="4975358" y="3582415"/>
            <a:ext cx="25146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Lasserre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/SOS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02" name="AutoShape 1046"/>
          <p:cNvCxnSpPr>
            <a:cxnSpLocks noChangeShapeType="1"/>
            <a:stCxn id="297" idx="0"/>
            <a:endCxn id="260" idx="4"/>
          </p:cNvCxnSpPr>
          <p:nvPr/>
        </p:nvCxnSpPr>
        <p:spPr bwMode="auto">
          <a:xfrm flipH="1" flipV="1">
            <a:off x="5604473" y="2770125"/>
            <a:ext cx="628185" cy="81229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" name="AutoShape 1043"/>
          <p:cNvCxnSpPr>
            <a:cxnSpLocks noChangeShapeType="1"/>
            <a:stCxn id="35847" idx="7"/>
            <a:endCxn id="297" idx="2"/>
          </p:cNvCxnSpPr>
          <p:nvPr/>
        </p:nvCxnSpPr>
        <p:spPr bwMode="auto">
          <a:xfrm flipV="1">
            <a:off x="2644107" y="3887215"/>
            <a:ext cx="2331251" cy="11463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047"/>
          <p:cNvCxnSpPr>
            <a:cxnSpLocks noChangeShapeType="1"/>
            <a:stCxn id="35870" idx="2"/>
          </p:cNvCxnSpPr>
          <p:nvPr/>
        </p:nvCxnSpPr>
        <p:spPr bwMode="auto">
          <a:xfrm flipH="1" flipV="1">
            <a:off x="1811795" y="2958087"/>
            <a:ext cx="3679081" cy="180290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052"/>
          <p:cNvCxnSpPr>
            <a:cxnSpLocks noChangeShapeType="1"/>
            <a:stCxn id="35845" idx="2"/>
            <a:endCxn id="35850" idx="6"/>
          </p:cNvCxnSpPr>
          <p:nvPr/>
        </p:nvCxnSpPr>
        <p:spPr bwMode="auto">
          <a:xfrm rot="10800000">
            <a:off x="2654499" y="3543784"/>
            <a:ext cx="1364695" cy="1996285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1052"/>
          <p:cNvCxnSpPr>
            <a:cxnSpLocks noChangeShapeType="1"/>
            <a:stCxn id="35845" idx="1"/>
            <a:endCxn id="129" idx="6"/>
          </p:cNvCxnSpPr>
          <p:nvPr/>
        </p:nvCxnSpPr>
        <p:spPr bwMode="auto">
          <a:xfrm rot="16200000" flipV="1">
            <a:off x="3074863" y="4011956"/>
            <a:ext cx="908267" cy="1716905"/>
          </a:xfrm>
          <a:prstGeom prst="curvedConnector2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4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F0E5-8B0C-4C14-87F6-C2B29E2AED5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Clauses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8204200" cy="4572000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b="1" dirty="0" smtClean="0">
                <a:solidFill>
                  <a:schemeClr val="accent1"/>
                </a:solidFill>
              </a:rPr>
              <a:t>F </a:t>
            </a:r>
            <a:r>
              <a:rPr lang="en-US" altLang="en-US" b="1" dirty="0">
                <a:solidFill>
                  <a:schemeClr val="accent1"/>
                </a:solidFill>
              </a:rPr>
              <a:t>= </a:t>
            </a:r>
            <a:r>
              <a:rPr lang="en-US" altLang="en-US" b="1" dirty="0" smtClean="0">
                <a:solidFill>
                  <a:schemeClr val="accent1"/>
                </a:solidFill>
              </a:rPr>
              <a:t>G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H</a:t>
            </a:r>
            <a:r>
              <a:rPr lang="en-US" altLang="en-US" dirty="0" smtClean="0"/>
              <a:t>, </a:t>
            </a:r>
            <a:r>
              <a:rPr lang="en-US" altLang="en-US" dirty="0"/>
              <a:t>include clauses</a:t>
            </a: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G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endParaRPr lang="en-US" altLang="en-US" dirty="0"/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H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endParaRPr lang="en-US" altLang="en-US" dirty="0">
              <a:solidFill>
                <a:schemeClr val="accent1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G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H</a:t>
            </a:r>
            <a:endParaRPr lang="en-US" altLang="en-US" dirty="0"/>
          </a:p>
          <a:p>
            <a:r>
              <a:rPr lang="en-US" altLang="en-US" dirty="0"/>
              <a:t>if </a:t>
            </a:r>
            <a:r>
              <a:rPr lang="en-US" altLang="en-US" b="1" dirty="0" smtClean="0">
                <a:solidFill>
                  <a:schemeClr val="accent1"/>
                </a:solidFill>
              </a:rPr>
              <a:t>F </a:t>
            </a:r>
            <a:r>
              <a:rPr lang="en-US" altLang="en-US" b="1" dirty="0">
                <a:solidFill>
                  <a:schemeClr val="accent1"/>
                </a:solidFill>
              </a:rPr>
              <a:t>= </a:t>
            </a:r>
            <a:r>
              <a:rPr lang="en-US" altLang="en-US" b="1" dirty="0" smtClean="0">
                <a:solidFill>
                  <a:schemeClr val="accent1"/>
                </a:solidFill>
              </a:rPr>
              <a:t>G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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H</a:t>
            </a:r>
            <a:r>
              <a:rPr lang="en-US" altLang="en-US" dirty="0" smtClean="0"/>
              <a:t>, include </a:t>
            </a:r>
            <a:r>
              <a:rPr lang="en-US" altLang="en-US" dirty="0"/>
              <a:t>clauses</a:t>
            </a: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G</a:t>
            </a:r>
            <a:endParaRPr lang="en-US" altLang="en-US" dirty="0">
              <a:solidFill>
                <a:schemeClr val="accent1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H</a:t>
            </a:r>
            <a:endParaRPr lang="en-US" altLang="en-US" dirty="0">
              <a:solidFill>
                <a:schemeClr val="accent1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G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H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endParaRPr lang="en-US" altLang="en-US" dirty="0"/>
          </a:p>
          <a:p>
            <a:r>
              <a:rPr lang="en-US" altLang="en-US" dirty="0"/>
              <a:t>if </a:t>
            </a:r>
            <a:r>
              <a:rPr lang="en-US" altLang="en-US" b="1" dirty="0" smtClean="0">
                <a:solidFill>
                  <a:schemeClr val="accent1"/>
                </a:solidFill>
              </a:rPr>
              <a:t>F </a:t>
            </a:r>
            <a:r>
              <a:rPr lang="en-US" altLang="en-US" b="1" dirty="0">
                <a:solidFill>
                  <a:schemeClr val="accent1"/>
                </a:solidFill>
              </a:rPr>
              <a:t>=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smtClean="0">
                <a:solidFill>
                  <a:schemeClr val="accent1"/>
                </a:solidFill>
              </a:rPr>
              <a:t>G</a:t>
            </a:r>
            <a:r>
              <a:rPr lang="en-US" altLang="en-US" dirty="0" smtClean="0"/>
              <a:t>, include </a:t>
            </a:r>
            <a:r>
              <a:rPr lang="en-US" altLang="en-US" dirty="0"/>
              <a:t>clauses</a:t>
            </a: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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G</a:t>
            </a:r>
            <a:endParaRPr lang="en-US" altLang="en-US" b="1" dirty="0">
              <a:solidFill>
                <a:schemeClr val="accent1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accent1"/>
                </a:solidFill>
              </a:rPr>
              <a:t>  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y</a:t>
            </a:r>
            <a:r>
              <a:rPr lang="en-US" altLang="en-US" b="1" baseline="-25000" dirty="0" err="1" smtClean="0">
                <a:solidFill>
                  <a:schemeClr val="accent1"/>
                </a:solidFill>
              </a:rPr>
              <a:t>G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914400"/>
          </a:xfrm>
        </p:spPr>
        <p:txBody>
          <a:bodyPr/>
          <a:lstStyle/>
          <a:p>
            <a:r>
              <a:rPr lang="en-US" dirty="0" smtClean="0"/>
              <a:t>Thanks for listening!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Questions…?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C20F-3221-4623-A182-DD44DF3B4C7D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.po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anose="05050102010706020507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anose="05050102010706020507" pitchFamily="18" charset="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669900"/>
            </a:solidFill>
            <a:latin typeface="+mn-lt"/>
          </a:defRPr>
        </a:defPPr>
      </a:lstStyle>
    </a:tx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5036</TotalTime>
  <Words>3592</Words>
  <Application>Microsoft Office PowerPoint</Application>
  <PresentationFormat>On-screen Show (4:3)</PresentationFormat>
  <Paragraphs>1014</Paragraphs>
  <Slides>90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Cambria Math</vt:lpstr>
      <vt:lpstr>Sakkal Majalla</vt:lpstr>
      <vt:lpstr>Arial</vt:lpstr>
      <vt:lpstr>Times New Roman</vt:lpstr>
      <vt:lpstr>Symbol</vt:lpstr>
      <vt:lpstr>Trebuchet MS</vt:lpstr>
      <vt:lpstr>Calibri</vt:lpstr>
      <vt:lpstr>Wingdings</vt:lpstr>
      <vt:lpstr>Comic Sans MS</vt:lpstr>
      <vt:lpstr>Contemporary Portrait.pot</vt:lpstr>
      <vt:lpstr>Equation</vt:lpstr>
      <vt:lpstr>A Tutorial Introduction to Proof Complexity</vt:lpstr>
      <vt:lpstr>Proof Systems and Their Complexity</vt:lpstr>
      <vt:lpstr>NP, proofs, and proof systems</vt:lpstr>
      <vt:lpstr>Complexity of a proof system</vt:lpstr>
      <vt:lpstr>Propositional proof systems</vt:lpstr>
      <vt:lpstr>Proof complexity vs search</vt:lpstr>
      <vt:lpstr>p-simulation</vt:lpstr>
      <vt:lpstr>Proof systems using CNF input</vt:lpstr>
      <vt:lpstr>Clauses</vt:lpstr>
      <vt:lpstr>Sample propositional proof systems</vt:lpstr>
      <vt:lpstr>Resolution</vt:lpstr>
      <vt:lpstr>Frege Systems</vt:lpstr>
      <vt:lpstr>All Frege systems are p-equivalent</vt:lpstr>
      <vt:lpstr>𝓒-Frege proof systems</vt:lpstr>
      <vt:lpstr>Some circuit classes 𝓒</vt:lpstr>
      <vt:lpstr>Examples</vt:lpstr>
      <vt:lpstr>Extended Frege Proofs</vt:lpstr>
      <vt:lpstr>The DAG of a proof </vt:lpstr>
      <vt:lpstr>Proof structure</vt:lpstr>
      <vt:lpstr>Note: Special structure for resolution proofs</vt:lpstr>
      <vt:lpstr>Davis-Putnam-Logemann-Loveland (DPLL) Procedure</vt:lpstr>
      <vt:lpstr>Simple DPLL Algorithm</vt:lpstr>
      <vt:lpstr>DPLL Refutation Trace</vt:lpstr>
      <vt:lpstr>DPLL Refutation Trace</vt:lpstr>
      <vt:lpstr>Tree Resolution</vt:lpstr>
      <vt:lpstr>Tree Resolution</vt:lpstr>
      <vt:lpstr>Tree Resolution</vt:lpstr>
      <vt:lpstr>Tree Resolution</vt:lpstr>
      <vt:lpstr>Tree Resolution</vt:lpstr>
      <vt:lpstr>Tree Resolution</vt:lpstr>
      <vt:lpstr>Tree Resolution Refutation</vt:lpstr>
      <vt:lpstr>Conflict-Directed Clause-Learning (CDCL)</vt:lpstr>
      <vt:lpstr>Proof systems based on other representations of clauses</vt:lpstr>
      <vt:lpstr>Hilbert’s Nullstellensatz</vt:lpstr>
      <vt:lpstr>Static: Nullstellensatz proof system</vt:lpstr>
      <vt:lpstr>Polynomial Calculus with Resolution (PCR)</vt:lpstr>
      <vt:lpstr>PCR p-simulates resolution</vt:lpstr>
      <vt:lpstr>Proof systems based on other representations of clauses</vt:lpstr>
      <vt:lpstr>Cutting Planes [Gomory 59, Chvatal 73]: </vt:lpstr>
      <vt:lpstr>Cutting planes geometry</vt:lpstr>
      <vt:lpstr>Cutting planes geometry</vt:lpstr>
      <vt:lpstr>Cutting Planes p-simulates resolution</vt:lpstr>
      <vt:lpstr>Semi-algebraic proof systems</vt:lpstr>
      <vt:lpstr>Some Proof System Relationships</vt:lpstr>
      <vt:lpstr>Why all these proof systems?</vt:lpstr>
      <vt:lpstr>Lower Bound Methods</vt:lpstr>
      <vt:lpstr>Width vs size in resolution proofs</vt:lpstr>
      <vt:lpstr>Width vs size in resolution proofs</vt:lpstr>
      <vt:lpstr>Width vs size in resolution proofs</vt:lpstr>
      <vt:lpstr>Width vs size in tree-resolution proofs</vt:lpstr>
      <vt:lpstr>Proof: Width of Tree-like Resolution</vt:lpstr>
      <vt:lpstr>Width of Tree-like Resolution</vt:lpstr>
      <vt:lpstr>Width of Tree-like Resolution</vt:lpstr>
      <vt:lpstr>Width of Tree-like Resolution</vt:lpstr>
      <vt:lpstr>Width of Tree-like Resolution</vt:lpstr>
      <vt:lpstr>Width of Tree-like Resolution</vt:lpstr>
      <vt:lpstr>Width of Tree-like Resolution</vt:lpstr>
      <vt:lpstr>Conclusion: Width of Tree-like Resolution</vt:lpstr>
      <vt:lpstr>Using width-size relationships</vt:lpstr>
      <vt:lpstr>Notes</vt:lpstr>
      <vt:lpstr>Bounding width: boundary expansion</vt:lpstr>
      <vt:lpstr> Width vs boundary expansion</vt:lpstr>
      <vt:lpstr> Width vs boundary expansion</vt:lpstr>
      <vt:lpstr> Width vs boundary expansion</vt:lpstr>
      <vt:lpstr> Width vs boundary expansion</vt:lpstr>
      <vt:lpstr> Width vs boundary expansion</vt:lpstr>
      <vt:lpstr>Boundary expansion implies large size</vt:lpstr>
      <vt:lpstr>PCR degree bounds imply size bounds</vt:lpstr>
      <vt:lpstr>Hard examples</vt:lpstr>
      <vt:lpstr>Counting</vt:lpstr>
      <vt:lpstr>Pigeonhole propositional formulas</vt:lpstr>
      <vt:lpstr>Resolution and PHPn</vt:lpstr>
      <vt:lpstr>More counting</vt:lpstr>
      <vt:lpstr>Counting and algebraic/inequality proofs</vt:lpstr>
      <vt:lpstr>Tseitin formulas - odd-charged graphs</vt:lpstr>
      <vt:lpstr>Expander graphs</vt:lpstr>
      <vt:lpstr>Tseitin formulas using mod 2 reasoning</vt:lpstr>
      <vt:lpstr>Tseitin formulas and mod 2 equations</vt:lpstr>
      <vt:lpstr>Tseitin formulas and mod 2 equations</vt:lpstr>
      <vt:lpstr>Tseitin formulas and mod 2 equations</vt:lpstr>
      <vt:lpstr>Tseitin formulas and mod 2 equations</vt:lpstr>
      <vt:lpstr>Tseitin formulas and mod 2 equations</vt:lpstr>
      <vt:lpstr>Tseitin formulas using mod 2 reasoning</vt:lpstr>
      <vt:lpstr>Parity equations and PCR   </vt:lpstr>
      <vt:lpstr>Tseitin formulas in Fourier basis</vt:lpstr>
      <vt:lpstr>Proof idea: binomial equations</vt:lpstr>
      <vt:lpstr>Random k-CNF formulas</vt:lpstr>
      <vt:lpstr>DPLL on random 3-CNF</vt:lpstr>
      <vt:lpstr>Much more…</vt:lpstr>
      <vt:lpstr>Thanks for listening!  Questions…?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Paul Beame</cp:lastModifiedBy>
  <cp:revision>256</cp:revision>
  <cp:lastPrinted>2000-07-23T03:10:32Z</cp:lastPrinted>
  <dcterms:created xsi:type="dcterms:W3CDTF">1998-04-21T02:39:18Z</dcterms:created>
  <dcterms:modified xsi:type="dcterms:W3CDTF">2020-09-17T06:13:07Z</dcterms:modified>
</cp:coreProperties>
</file>