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2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3.xml" ContentType="application/vnd.openxmlformats-officedocument.presentationml.tags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4.xml" ContentType="application/vnd.openxmlformats-officedocument.presentationml.tags+xml"/>
  <Override PartName="/ppt/notesSlides/notesSlide34.xml" ContentType="application/vnd.openxmlformats-officedocument.presentationml.notesSlide+xml"/>
  <Override PartName="/ppt/tags/tag5.xml" ContentType="application/vnd.openxmlformats-officedocument.presentationml.tags+xml"/>
  <Override PartName="/ppt/notesSlides/notesSlide35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57" r:id="rId3"/>
    <p:sldId id="372" r:id="rId4"/>
    <p:sldId id="380" r:id="rId5"/>
    <p:sldId id="378" r:id="rId6"/>
    <p:sldId id="379" r:id="rId7"/>
    <p:sldId id="324" r:id="rId8"/>
    <p:sldId id="327" r:id="rId9"/>
    <p:sldId id="377" r:id="rId10"/>
    <p:sldId id="363" r:id="rId11"/>
    <p:sldId id="330" r:id="rId12"/>
    <p:sldId id="332" r:id="rId13"/>
    <p:sldId id="364" r:id="rId14"/>
    <p:sldId id="336" r:id="rId15"/>
    <p:sldId id="365" r:id="rId16"/>
    <p:sldId id="338" r:id="rId17"/>
    <p:sldId id="334" r:id="rId18"/>
    <p:sldId id="371" r:id="rId19"/>
    <p:sldId id="339" r:id="rId20"/>
    <p:sldId id="341" r:id="rId21"/>
    <p:sldId id="376" r:id="rId22"/>
    <p:sldId id="345" r:id="rId23"/>
    <p:sldId id="346" r:id="rId24"/>
    <p:sldId id="347" r:id="rId25"/>
    <p:sldId id="303" r:id="rId26"/>
    <p:sldId id="375" r:id="rId27"/>
    <p:sldId id="317" r:id="rId28"/>
    <p:sldId id="321" r:id="rId29"/>
    <p:sldId id="381" r:id="rId30"/>
    <p:sldId id="355" r:id="rId31"/>
    <p:sldId id="366" r:id="rId32"/>
    <p:sldId id="367" r:id="rId33"/>
    <p:sldId id="368" r:id="rId34"/>
    <p:sldId id="283" r:id="rId35"/>
    <p:sldId id="320" r:id="rId36"/>
    <p:sldId id="313" r:id="rId37"/>
    <p:sldId id="318" r:id="rId38"/>
    <p:sldId id="322" r:id="rId39"/>
    <p:sldId id="307" r:id="rId40"/>
    <p:sldId id="311" r:id="rId41"/>
    <p:sldId id="312" r:id="rId42"/>
    <p:sldId id="287" r:id="rId43"/>
    <p:sldId id="284" r:id="rId44"/>
    <p:sldId id="288" r:id="rId45"/>
    <p:sldId id="295" r:id="rId46"/>
    <p:sldId id="293" r:id="rId47"/>
    <p:sldId id="294" r:id="rId48"/>
    <p:sldId id="298" r:id="rId49"/>
    <p:sldId id="369" r:id="rId50"/>
    <p:sldId id="302" r:id="rId51"/>
    <p:sldId id="305" r:id="rId52"/>
    <p:sldId id="359" r:id="rId53"/>
    <p:sldId id="301" r:id="rId54"/>
  </p:sldIdLst>
  <p:sldSz cx="9144000" cy="6858000" type="screen4x3"/>
  <p:notesSz cx="6858000" cy="9144000"/>
  <p:custDataLst>
    <p:tags r:id="rId5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2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373" autoAdjust="0"/>
  </p:normalViewPr>
  <p:slideViewPr>
    <p:cSldViewPr>
      <p:cViewPr varScale="1">
        <p:scale>
          <a:sx n="61" d="100"/>
          <a:sy n="6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26BF2-5CC4-4894-BF5C-096326EE1EA6}" type="datetimeFigureOut">
              <a:rPr lang="en-US" smtClean="0"/>
              <a:t>7/24/2012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9363D-8223-4D34-B87D-7EE190FFB0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16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going to tell you about why and how you</a:t>
            </a:r>
            <a:r>
              <a:rPr lang="en-US" baseline="0" dirty="0" smtClean="0"/>
              <a:t> can dynamically switch between workflows when crowdsourcing</a:t>
            </a:r>
          </a:p>
          <a:p>
            <a:r>
              <a:rPr lang="en-US" baseline="0" dirty="0" smtClean="0"/>
              <a:t>I’m going to tell you about why two workflows is better than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60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smtClean="0"/>
              <a:t>When requesters have a task they want completed, they can create lots of different workflows for the same task, and then pick their favorite.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557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271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 picking the best workflow, in order to account for variations</a:t>
            </a:r>
            <a:r>
              <a:rPr lang="en-US" baseline="0" dirty="0" smtClean="0"/>
              <a:t> in worker skill, </a:t>
            </a:r>
            <a:r>
              <a:rPr lang="en-US" dirty="0" smtClean="0"/>
              <a:t>Majority Voting.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059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Or,</a:t>
            </a:r>
            <a:r>
              <a:rPr lang="en-US" baseline="0" dirty="0" smtClean="0"/>
              <a:t> </a:t>
            </a:r>
            <a:r>
              <a:rPr lang="en-US" dirty="0" smtClean="0"/>
              <a:t>use</a:t>
            </a:r>
            <a:r>
              <a:rPr lang="en-US" baseline="0" dirty="0" smtClean="0"/>
              <a:t> decision-theoretic agent to aggregate responses.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69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Input:</a:t>
            </a:r>
            <a:r>
              <a:rPr lang="en-US" baseline="0" dirty="0" smtClean="0"/>
              <a:t> task, and the value of a correct answer</a:t>
            </a:r>
          </a:p>
          <a:p>
            <a:r>
              <a:rPr lang="en-US" baseline="0" dirty="0" smtClean="0"/>
              <a:t>If a correct answer is valued to be say $1 dollar and the cost is 1 dollar, agent won’t keep creating jobs</a:t>
            </a:r>
          </a:p>
          <a:p>
            <a:r>
              <a:rPr lang="en-US" baseline="0" dirty="0" smtClean="0"/>
              <a:t>If correct answer is valued to be say $100000, then it will cycle around a lot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166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method of crowdsourcing</a:t>
            </a:r>
            <a:r>
              <a:rPr lang="en-US" baseline="0" dirty="0" smtClean="0"/>
              <a:t> wrong and suboptimal.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166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show</a:t>
            </a:r>
            <a:r>
              <a:rPr lang="en-US" baseline="0" dirty="0" smtClean="0"/>
              <a:t> you why we shouldn’t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58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is it </a:t>
            </a:r>
            <a:r>
              <a:rPr lang="en-US" dirty="0" err="1" smtClean="0"/>
              <a:t>subooptimal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387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59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talk, I will tell</a:t>
            </a:r>
            <a:r>
              <a:rPr lang="en-US" baseline="0" dirty="0" smtClean="0"/>
              <a:t> you how to construct such an agent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Few quick examples of significance:</a:t>
            </a:r>
          </a:p>
          <a:p>
            <a:r>
              <a:rPr lang="en-US" dirty="0" err="1" smtClean="0"/>
              <a:t>Mturk</a:t>
            </a:r>
            <a:r>
              <a:rPr lang="en-US" dirty="0" smtClean="0"/>
              <a:t>: Over 500,000 workers</a:t>
            </a:r>
          </a:p>
          <a:p>
            <a:r>
              <a:rPr lang="en-US" dirty="0" err="1" smtClean="0"/>
              <a:t>OdesK</a:t>
            </a:r>
            <a:r>
              <a:rPr lang="en-US" dirty="0" smtClean="0"/>
              <a:t>: over 100 million paid</a:t>
            </a:r>
            <a:r>
              <a:rPr lang="en-US" baseline="0" dirty="0" smtClean="0"/>
              <a:t> out last year</a:t>
            </a:r>
          </a:p>
          <a:p>
            <a:r>
              <a:rPr lang="en-US" baseline="0" dirty="0" smtClean="0"/>
              <a:t>This talk: focus on crowdsourcing on </a:t>
            </a:r>
            <a:r>
              <a:rPr lang="en-US" baseline="0" dirty="0" err="1" smtClean="0"/>
              <a:t>Mturk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3529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important part is that it chooses the best next workflow dynamically.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Turns</a:t>
            </a:r>
            <a:r>
              <a:rPr lang="en-US" baseline="0" dirty="0" smtClean="0"/>
              <a:t> out we can define our agent as a </a:t>
            </a:r>
            <a:r>
              <a:rPr lang="en-US" baseline="0" dirty="0" err="1" smtClean="0"/>
              <a:t>pomdp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3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baseline="0" dirty="0" smtClean="0"/>
              <a:t> define the states, introduce the notion of difficulty of a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3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Define the notion of the difficulty of a given task.</a:t>
            </a:r>
          </a:p>
          <a:p>
            <a:r>
              <a:rPr lang="en-US" baseline="0" dirty="0" smtClean="0"/>
              <a:t>Difficulty is ranges from 0 to 1.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945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82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82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82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82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Hidden</a:t>
            </a:r>
            <a:r>
              <a:rPr lang="en-US" baseline="0" dirty="0" smtClean="0"/>
              <a:t> state.</a:t>
            </a:r>
          </a:p>
          <a:p>
            <a:r>
              <a:rPr lang="en-US" baseline="0" dirty="0" smtClean="0"/>
              <a:t>Agent maintains a belief. Probability distribution over all possible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5432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r>
              <a:rPr lang="en-US" baseline="0" dirty="0" smtClean="0"/>
              <a:t> is a series of steps that </a:t>
            </a:r>
            <a:r>
              <a:rPr lang="en-US" baseline="0" dirty="0" smtClean="0"/>
              <a:t>accomplish a </a:t>
            </a:r>
            <a:r>
              <a:rPr lang="en-US" baseline="0" dirty="0" smtClean="0"/>
              <a:t>task.</a:t>
            </a:r>
            <a:endParaRPr lang="en-US" dirty="0" smtClean="0"/>
          </a:p>
          <a:p>
            <a:r>
              <a:rPr lang="en-US" dirty="0" smtClean="0"/>
              <a:t>Workflows</a:t>
            </a:r>
            <a:r>
              <a:rPr lang="en-US" baseline="0" dirty="0" smtClean="0"/>
              <a:t> can be complex </a:t>
            </a:r>
            <a:r>
              <a:rPr lang="en-US" baseline="0" dirty="0" smtClean="0"/>
              <a:t>and you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Can have different workflows for the same task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58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9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our NER</a:t>
            </a:r>
            <a:r>
              <a:rPr lang="en-US" baseline="0" dirty="0" smtClean="0"/>
              <a:t> example, </a:t>
            </a:r>
            <a:r>
              <a:rPr lang="en-US" dirty="0" smtClean="0"/>
              <a:t>Purely-sensing</a:t>
            </a:r>
            <a:r>
              <a:rPr lang="en-US" baseline="0" dirty="0" smtClean="0"/>
              <a:t> POMDP.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3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8938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Observation</a:t>
            </a:r>
            <a:r>
              <a:rPr lang="en-US" baseline="0" dirty="0" smtClean="0"/>
              <a:t> Probabilities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Need a generative model for worker responses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2262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Assume</a:t>
            </a:r>
            <a:r>
              <a:rPr lang="en-US" baseline="0" dirty="0" smtClean="0"/>
              <a:t> tasks are binary.</a:t>
            </a:r>
            <a:endParaRPr lang="en-US" dirty="0" smtClean="0"/>
          </a:p>
          <a:p>
            <a:r>
              <a:rPr lang="en-US" dirty="0" smtClean="0"/>
              <a:t>Accuracy</a:t>
            </a:r>
            <a:r>
              <a:rPr lang="en-US" baseline="0" dirty="0" smtClean="0"/>
              <a:t> </a:t>
            </a:r>
            <a:r>
              <a:rPr lang="en-US" baseline="0" dirty="0" smtClean="0"/>
              <a:t>depends on difficulty, which we’ve already talked about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6158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depends on worker 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7395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 worker gets better, it takes longer for his accuracy to</a:t>
            </a:r>
            <a:r>
              <a:rPr lang="en-US" baseline="0" dirty="0" smtClean="0"/>
              <a:t> drop</a:t>
            </a:r>
          </a:p>
          <a:p>
            <a:r>
              <a:rPr lang="en-US" baseline="0" dirty="0" smtClean="0"/>
              <a:t>As a worker gets worse, his accuracy drops much faster.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6197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 the agent’s belief about the state.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412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Haven’t told you how to learn gamma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8573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First, we try some simulations.</a:t>
            </a:r>
          </a:p>
          <a:p>
            <a:r>
              <a:rPr lang="en-US" dirty="0" smtClean="0"/>
              <a:t>1000 simulations</a:t>
            </a:r>
            <a:r>
              <a:rPr lang="en-US" baseline="0" dirty="0" smtClean="0"/>
              <a:t> for each penalty. Recall one of the inputs is the value of a correct answer.</a:t>
            </a:r>
            <a:endParaRPr lang="en-US" dirty="0" smtClean="0"/>
          </a:p>
          <a:p>
            <a:r>
              <a:rPr lang="en-US" dirty="0" smtClean="0"/>
              <a:t>Agent</a:t>
            </a:r>
            <a:r>
              <a:rPr lang="en-US" baseline="0" dirty="0" smtClean="0"/>
              <a:t> that uses single-best workflow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52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58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106 real NER tasks</a:t>
            </a:r>
          </a:p>
          <a:p>
            <a:r>
              <a:rPr lang="en-US" dirty="0" smtClean="0"/>
              <a:t>Statistical</a:t>
            </a:r>
            <a:r>
              <a:rPr lang="en-US" baseline="0" dirty="0" smtClean="0"/>
              <a:t> significance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14250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826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r>
              <a:rPr lang="en-US" baseline="0" dirty="0" smtClean="0"/>
              <a:t> for download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7408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 simplify</a:t>
            </a:r>
            <a:r>
              <a:rPr lang="en-US" baseline="0" dirty="0" smtClean="0"/>
              <a:t>, we, along with all other research that we know of, restrict tasks to multiple choice. </a:t>
            </a:r>
            <a:endParaRPr lang="en-US" dirty="0" smtClean="0"/>
          </a:p>
          <a:p>
            <a:r>
              <a:rPr lang="en-US" baseline="0" dirty="0" smtClean="0"/>
              <a:t>Extend to case of infinite possible answers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822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5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Just showed you some complicated workflows</a:t>
            </a:r>
          </a:p>
          <a:p>
            <a:r>
              <a:rPr lang="en-US" baseline="0" dirty="0" smtClean="0"/>
              <a:t>workflows </a:t>
            </a:r>
            <a:r>
              <a:rPr lang="en-US" baseline="0" dirty="0" smtClean="0"/>
              <a:t>can be </a:t>
            </a:r>
            <a:r>
              <a:rPr lang="en-US" dirty="0" smtClean="0"/>
              <a:t>as</a:t>
            </a:r>
            <a:r>
              <a:rPr lang="en-US" baseline="0" dirty="0" smtClean="0"/>
              <a:t> easy as a one-step multiple choice question.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For the purposes of this talk, we consider the simplest case, </a:t>
            </a:r>
            <a:r>
              <a:rPr lang="en-US" baseline="0" dirty="0" smtClean="0"/>
              <a:t>where workflows are just simple multiple-choice and where </a:t>
            </a:r>
            <a:r>
              <a:rPr lang="en-US" baseline="0" dirty="0" smtClean="0"/>
              <a:t>different workflows are just two different ways of asking the same question</a:t>
            </a:r>
            <a:r>
              <a:rPr lang="en-US" baseline="0" dirty="0" smtClean="0"/>
              <a:t>. However, the ideas that I will present are equally applicable for more complex workflows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98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0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Wall street</a:t>
            </a:r>
            <a:r>
              <a:rPr lang="en-US" baseline="0" dirty="0" smtClean="0"/>
              <a:t> is a location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E9363D-8223-4D34-B87D-7EE190FFB06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70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C2088-9716-43A2-B3DA-AEFE7D235290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6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F551-6197-43BB-BAB1-F1CFB78BE94D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0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5C45A-762E-4B72-99CF-57631D732F79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0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08859-9B98-4C55-8144-D6B0BA95DB58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1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F01A4-8C15-466D-AD75-3EC55EB3155C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C90E4-0711-4385-B15A-F60DE6355908}" type="datetime1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7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1FB4A-900B-400E-95C7-C0EB152DA8A1}" type="datetime1">
              <a:rPr lang="en-US" smtClean="0"/>
              <a:t>7/24/2012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7FDE8-7986-4993-B877-677AC467A26D}" type="datetime1">
              <a:rPr lang="en-US" smtClean="0"/>
              <a:t>7/24/2012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79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74366-6499-409B-A730-5B46EA7A51CD}" type="datetime1">
              <a:rPr lang="en-US" smtClean="0"/>
              <a:t>7/24/2012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4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064C-9715-42D1-A9CC-4B3BF432A801}" type="datetime1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0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9BA37-7444-47EA-B9F0-C31FEB823814}" type="datetime1">
              <a:rPr lang="en-US" smtClean="0"/>
              <a:t>7/24/2012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6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75CCA-4F99-4201-9071-5F3DD482CDA6}" type="datetime1">
              <a:rPr lang="en-US" smtClean="0"/>
              <a:t>7/24/2012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EC41-3ACA-4BAA-802F-3AB128EDD2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60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8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9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9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tags" Target="../tags/tag8.xml"/><Relationship Id="rId7" Type="http://schemas.openxmlformats.org/officeDocument/2006/relationships/image" Target="../media/image19.pn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5" Type="http://schemas.openxmlformats.org/officeDocument/2006/relationships/image" Target="../media/image19.png"/><Relationship Id="rId4" Type="http://schemas.openxmlformats.org/officeDocument/2006/relationships/image" Target="../media/image24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39275B"/>
                </a:solidFill>
                <a:latin typeface="Arial" pitchFamily="34" charset="0"/>
                <a:cs typeface="Arial" pitchFamily="34" charset="0"/>
              </a:rPr>
              <a:t>Dynamically Switching between Synergistic Workflows for Crowdsourcing</a:t>
            </a:r>
            <a:endParaRPr lang="en-US" dirty="0">
              <a:solidFill>
                <a:srgbClr val="39275B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91000"/>
            <a:ext cx="86106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Christopher H. Lin, Mausam, Daniel S. Weld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University of Washington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AAAI-2012, Toronto, ON, Canada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8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3276600"/>
            <a:ext cx="838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location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film</a:t>
            </a:r>
          </a:p>
        </p:txBody>
      </p:sp>
      <p:sp>
        <p:nvSpPr>
          <p:cNvPr id="12" name="Oval 11"/>
          <p:cNvSpPr/>
          <p:nvPr/>
        </p:nvSpPr>
        <p:spPr>
          <a:xfrm>
            <a:off x="228600" y="3429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48768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2" y="880408"/>
            <a:ext cx="8839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Congressman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Tony Coelho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landed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million - dollar job 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Wall Street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resigning over a controversial junk - bond investment last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summer.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2" y="880408"/>
            <a:ext cx="8839198" cy="12003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6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846725"/>
            <a:ext cx="838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Wall Street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>
                <a:latin typeface="Arial Narrow" pitchFamily="34" charset="0"/>
              </a:rPr>
              <a:t>http://en.wikipedia.org/wiki/Wall_Street</a:t>
            </a:r>
            <a:endParaRPr lang="en-US" sz="2000" i="1" dirty="0" smtClean="0">
              <a:latin typeface="Arial Narrow" pitchFamily="34" charset="0"/>
              <a:cs typeface="Arial" pitchFamily="34" charset="0"/>
            </a:endParaRP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Wall Street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is the financial district of New York City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named after and centered on the eight-block-long street running from Broadway to South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Street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Wall Street (1987 film)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  <a:cs typeface="Arial" pitchFamily="34" charset="0"/>
              </a:rPr>
              <a:t>http://en.wikipedia.org/wiki/Wall_Street _(1987_film)</a:t>
            </a:r>
          </a:p>
          <a:p>
            <a:r>
              <a:rPr lang="en-US" sz="2000" b="1" dirty="0">
                <a:latin typeface="Arial" pitchFamily="34" charset="0"/>
                <a:cs typeface="Arial" pitchFamily="34" charset="0"/>
              </a:rPr>
              <a:t>Wall Street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is a 1987 American drama film released by 20th Century Fox. It was directed by Oliver Stone and stars Michael Douglas, Charlie Sheen, and Daryl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Hannah…</a:t>
            </a:r>
          </a:p>
        </p:txBody>
      </p:sp>
      <p:sp>
        <p:nvSpPr>
          <p:cNvPr id="8" name="Oval 7"/>
          <p:cNvSpPr/>
          <p:nvPr/>
        </p:nvSpPr>
        <p:spPr>
          <a:xfrm>
            <a:off x="152400" y="2895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52400" y="475172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2" y="880408"/>
            <a:ext cx="8839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Congressman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Tony Coelho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landed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 million - dollar job 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Wall Street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resigning over a controversial junk - bond investment last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summer.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2" y="880408"/>
            <a:ext cx="8839198" cy="1253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12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76200"/>
            <a:ext cx="4334743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9971" y="3505200"/>
            <a:ext cx="4449838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172200" y="14666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72200" y="4362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90%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8563"/>
            <a:ext cx="4038600" cy="303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74452"/>
            <a:ext cx="4358692" cy="313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19800" y="-57329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A/B Testing Accuracy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62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13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76200"/>
            <a:ext cx="4334743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59971" y="3505200"/>
            <a:ext cx="4449838" cy="32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0" y="10856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itchFamily="34" charset="0"/>
                <a:cs typeface="Arial" pitchFamily="34" charset="0"/>
              </a:rPr>
              <a:t>7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0%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67400" y="43622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90%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8563"/>
            <a:ext cx="4038600" cy="303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74452"/>
            <a:ext cx="4358692" cy="3131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&quot;No&quot; Symbol 9"/>
          <p:cNvSpPr/>
          <p:nvPr/>
        </p:nvSpPr>
        <p:spPr>
          <a:xfrm>
            <a:off x="1295400" y="72627"/>
            <a:ext cx="3581400" cy="3200400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9800" y="-57329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7030A0"/>
                </a:solidFill>
              </a:rPr>
              <a:t>A/B Testing Accuracy</a:t>
            </a:r>
            <a:endParaRPr lang="en-US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9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94398"/>
            <a:ext cx="8915400" cy="12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2000" y="22860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us_county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ocation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citytown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location</a:t>
            </a:r>
          </a:p>
        </p:txBody>
      </p:sp>
      <p:sp>
        <p:nvSpPr>
          <p:cNvPr id="12" name="Oval 11"/>
          <p:cNvSpPr/>
          <p:nvPr/>
        </p:nvSpPr>
        <p:spPr>
          <a:xfrm>
            <a:off x="228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86400" y="95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State</a:t>
            </a:r>
          </a:p>
          <a:p>
            <a:r>
              <a:rPr lang="en-US" dirty="0" smtClean="0"/>
              <a:t>Washington D.C</a:t>
            </a:r>
            <a:endParaRPr lang="en-US" dirty="0"/>
          </a:p>
        </p:txBody>
      </p:sp>
      <p:pic>
        <p:nvPicPr>
          <p:cNvPr id="1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" y="47244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45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94398"/>
            <a:ext cx="8915400" cy="12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2000" y="22860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us_county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ocation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citytown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location</a:t>
            </a:r>
          </a:p>
        </p:txBody>
      </p:sp>
      <p:sp>
        <p:nvSpPr>
          <p:cNvPr id="12" name="Oval 11"/>
          <p:cNvSpPr/>
          <p:nvPr/>
        </p:nvSpPr>
        <p:spPr>
          <a:xfrm>
            <a:off x="228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86400" y="95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State</a:t>
            </a:r>
          </a:p>
          <a:p>
            <a:r>
              <a:rPr lang="en-US" dirty="0" smtClean="0"/>
              <a:t>Washington D.C</a:t>
            </a:r>
            <a:endParaRPr lang="en-US" dirty="0"/>
          </a:p>
        </p:txBody>
      </p:sp>
      <p:pic>
        <p:nvPicPr>
          <p:cNvPr id="1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" y="47244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6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94398"/>
            <a:ext cx="8915400" cy="12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2000" y="22860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us_county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ocation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citytown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location</a:t>
            </a:r>
          </a:p>
        </p:txBody>
      </p:sp>
      <p:sp>
        <p:nvSpPr>
          <p:cNvPr id="12" name="Oval 11"/>
          <p:cNvSpPr/>
          <p:nvPr/>
        </p:nvSpPr>
        <p:spPr>
          <a:xfrm>
            <a:off x="228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86400" y="95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State</a:t>
            </a:r>
          </a:p>
          <a:p>
            <a:r>
              <a:rPr lang="en-US" dirty="0" smtClean="0"/>
              <a:t>Washington D.C</a:t>
            </a:r>
            <a:endParaRPr lang="en-US" dirty="0"/>
          </a:p>
        </p:txBody>
      </p:sp>
      <p:pic>
        <p:nvPicPr>
          <p:cNvPr id="1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" y="47244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05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17</a:t>
            </a:fld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3048000" y="3352800"/>
            <a:ext cx="3677739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46763" y="3505200"/>
            <a:ext cx="482237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048000" y="3962400"/>
            <a:ext cx="76200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40480" y="3352800"/>
            <a:ext cx="2514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Create job using best workflow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58000" y="41148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659189" y="28194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127862" y="601980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[Dai </a:t>
            </a:r>
            <a:r>
              <a:rPr lang="en-US" dirty="0">
                <a:latin typeface="Arial" pitchFamily="34" charset="0"/>
                <a:cs typeface="Arial" pitchFamily="34" charset="0"/>
              </a:rPr>
              <a:t>et al,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2010]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83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18</a:t>
            </a:fld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3048000" y="3352800"/>
            <a:ext cx="3677739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46763" y="3505200"/>
            <a:ext cx="482237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048000" y="3962400"/>
            <a:ext cx="76200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40480" y="3352800"/>
            <a:ext cx="2514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Create job using best workflow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58000" y="41148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659189" y="28194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127862" y="601980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[Dai </a:t>
            </a:r>
            <a:r>
              <a:rPr lang="en-US" dirty="0">
                <a:latin typeface="Arial" pitchFamily="34" charset="0"/>
                <a:cs typeface="Arial" pitchFamily="34" charset="0"/>
              </a:rPr>
              <a:t>et al,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2010]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489" y="609600"/>
            <a:ext cx="4033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suboptimal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7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19</a:t>
            </a:fld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3048000" y="3352800"/>
            <a:ext cx="3677739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46763" y="3505200"/>
            <a:ext cx="482237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048000" y="3962400"/>
            <a:ext cx="76200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40480" y="3352800"/>
            <a:ext cx="2514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Create job using best workflow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58000" y="41148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659189" y="28194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&quot;No&quot; Symbol 2"/>
          <p:cNvSpPr/>
          <p:nvPr/>
        </p:nvSpPr>
        <p:spPr>
          <a:xfrm>
            <a:off x="4366477" y="3284220"/>
            <a:ext cx="1334589" cy="1280160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9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chanical Tu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685800"/>
            <a:ext cx="4724400" cy="759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incomediaries.com/wp-content/uploads/2011/11/odesk_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68" y="2389187"/>
            <a:ext cx="2763444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99design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392" y="813192"/>
            <a:ext cx="1838325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6" cstate="print"/>
          <a:srcRect r="63246" b="82704"/>
          <a:stretch/>
        </p:blipFill>
        <p:spPr bwMode="auto">
          <a:xfrm>
            <a:off x="2852589" y="3581400"/>
            <a:ext cx="385301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Wikipedi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4340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25" y="5124450"/>
            <a:ext cx="216217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951" y="2514600"/>
            <a:ext cx="2557849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374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894398"/>
            <a:ext cx="8915400" cy="1212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62000" y="22860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us_county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3200" dirty="0">
                <a:latin typeface="Arial" pitchFamily="34" charset="0"/>
                <a:cs typeface="Arial" pitchFamily="34" charset="0"/>
              </a:rPr>
              <a:t>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ocation</a:t>
            </a:r>
          </a:p>
          <a:p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citytown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location</a:t>
            </a:r>
          </a:p>
        </p:txBody>
      </p:sp>
      <p:sp>
        <p:nvSpPr>
          <p:cNvPr id="12" name="Oval 11"/>
          <p:cNvSpPr/>
          <p:nvPr/>
        </p:nvSpPr>
        <p:spPr>
          <a:xfrm>
            <a:off x="228600" y="24384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8600" y="48006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486400" y="95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State</a:t>
            </a:r>
          </a:p>
          <a:p>
            <a:r>
              <a:rPr lang="en-US" dirty="0" smtClean="0"/>
              <a:t>Washington D.C</a:t>
            </a:r>
            <a:endParaRPr lang="en-US" dirty="0"/>
          </a:p>
        </p:txBody>
      </p:sp>
      <p:pic>
        <p:nvPicPr>
          <p:cNvPr id="1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34" y="2362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877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894398"/>
            <a:ext cx="8768443" cy="119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2286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Washington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  <a:cs typeface="Arial" pitchFamily="34" charset="0"/>
              </a:rPr>
              <a:t>http://en.wikipedia.org/wiki/Washington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Washington, D.C., formally the District of Columbia and commonly referred to as Washington, “the District,” or simply D.C., is the capital of the United States….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Washington(state)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  <a:cs typeface="Arial" pitchFamily="34" charset="0"/>
              </a:rPr>
              <a:t>http://en.wikipedia.org/wiki/Washington_(state)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 () is a state in the Pacific Northwest region of the United States located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north of Oregon, west of Idaho, and south of the Canadian province of British Columbia, on the coast of the Pacific Ocean….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86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86400" y="95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State</a:t>
            </a:r>
          </a:p>
          <a:p>
            <a:r>
              <a:rPr lang="en-US" dirty="0" smtClean="0"/>
              <a:t>Washington D.C</a:t>
            </a:r>
            <a:endParaRPr lang="en-US" dirty="0"/>
          </a:p>
        </p:txBody>
      </p:sp>
      <p:pic>
        <p:nvPicPr>
          <p:cNvPr id="1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43" y="411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3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894398"/>
            <a:ext cx="8768443" cy="119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2286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Washington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  <a:cs typeface="Arial" pitchFamily="34" charset="0"/>
              </a:rPr>
              <a:t>http://en.wikipedia.org/wiki/Washington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Washington, D.C., formally the District of Columbia and commonly referred to as Washington, “the District,” or simply D.C., is the capital of the United States….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Washington(state)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  <a:cs typeface="Arial" pitchFamily="34" charset="0"/>
              </a:rPr>
              <a:t>http://en.wikipedia.org/wiki/Washington_(state)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 () is a state in the Pacific Northwest region of the United States located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north of Oregon, west of Idaho, and south of the Canadian province of British Columbia, on the coast of the Pacific Ocean….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86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86400" y="95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State</a:t>
            </a:r>
          </a:p>
          <a:p>
            <a:r>
              <a:rPr lang="en-US" dirty="0" smtClean="0"/>
              <a:t>Washington D.C</a:t>
            </a:r>
            <a:endParaRPr lang="en-US" dirty="0"/>
          </a:p>
        </p:txBody>
      </p:sp>
      <p:pic>
        <p:nvPicPr>
          <p:cNvPr id="1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43" y="411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068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8382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838200"/>
            <a:ext cx="9144000" cy="0"/>
          </a:xfrm>
          <a:prstGeom prst="line">
            <a:avLst/>
          </a:prstGeom>
          <a:ln w="63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981200" y="296091"/>
            <a:ext cx="3352800" cy="2286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www.crowdsourcing.com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Chr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-7523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ight Arrow 19"/>
          <p:cNvSpPr/>
          <p:nvPr/>
        </p:nvSpPr>
        <p:spPr>
          <a:xfrm>
            <a:off x="1525089" y="297277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flipH="1">
            <a:off x="1181100" y="304800"/>
            <a:ext cx="228600" cy="228600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57" y="894398"/>
            <a:ext cx="8768443" cy="1192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62000" y="2286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Washington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  <a:cs typeface="Arial" pitchFamily="34" charset="0"/>
              </a:rPr>
              <a:t>http://en.wikipedia.org/wiki/Washington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Washington, D.C., formally the District of Columbia and commonly referred to as Washington, “the District,” or simply D.C., is the capital of the United States….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  <a:p>
            <a:r>
              <a:rPr lang="en-US" sz="20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Washington(state)</a:t>
            </a:r>
            <a:endParaRPr lang="en-US" sz="20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i="1" dirty="0" smtClean="0">
                <a:latin typeface="Arial Narrow" pitchFamily="34" charset="0"/>
                <a:cs typeface="Arial" pitchFamily="34" charset="0"/>
              </a:rPr>
              <a:t>http://en.wikipedia.org/wiki/Washington_(state)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Washington () is a state in the Pacific Northwest region of the United States located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north of Oregon, west of Idaho, and south of the Canadian province of British Columbia, on the coast of the Pacific Ocean….</a:t>
            </a:r>
          </a:p>
        </p:txBody>
      </p:sp>
      <p:sp>
        <p:nvSpPr>
          <p:cNvPr id="8" name="Oval 7"/>
          <p:cNvSpPr/>
          <p:nvPr/>
        </p:nvSpPr>
        <p:spPr>
          <a:xfrm>
            <a:off x="228600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28600" y="4191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86400" y="95934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Washington State</a:t>
            </a:r>
          </a:p>
          <a:p>
            <a:r>
              <a:rPr lang="en-US" dirty="0" smtClean="0"/>
              <a:t>Washington D.C</a:t>
            </a:r>
            <a:endParaRPr lang="en-US" dirty="0"/>
          </a:p>
        </p:txBody>
      </p:sp>
      <p:pic>
        <p:nvPicPr>
          <p:cNvPr id="1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0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43" y="41148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-76200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9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24</a:t>
            </a:fld>
            <a:endParaRPr lang="en-US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Rectangle 43"/>
          <p:cNvSpPr/>
          <p:nvPr/>
        </p:nvSpPr>
        <p:spPr>
          <a:xfrm>
            <a:off x="3048000" y="3352800"/>
            <a:ext cx="3677739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946763" y="3505200"/>
            <a:ext cx="482237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3048000" y="3962400"/>
            <a:ext cx="762000" cy="0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840480" y="3352800"/>
            <a:ext cx="25146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Create job using best workflow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858000" y="4114800"/>
            <a:ext cx="13716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659189" y="2819400"/>
            <a:ext cx="3048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127862" y="6019800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[Dai </a:t>
            </a:r>
            <a:r>
              <a:rPr lang="en-US" dirty="0">
                <a:latin typeface="Arial" pitchFamily="34" charset="0"/>
                <a:cs typeface="Arial" pitchFamily="34" charset="0"/>
              </a:rPr>
              <a:t>et al,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2010]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40480" y="3352800"/>
            <a:ext cx="2514600" cy="1143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Before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5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0" y="41148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65720" y="28956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39650" y="609600"/>
            <a:ext cx="3864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AgentHunt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9272" y="3429000"/>
            <a:ext cx="1481328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2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0" y="41148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65720" y="28956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639650" y="609600"/>
            <a:ext cx="38647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AgentHunt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19272" y="3429000"/>
            <a:ext cx="1481328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52578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Dynamically</a:t>
            </a:r>
            <a:endParaRPr lang="en-U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44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35323" y="381000"/>
            <a:ext cx="243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POMDP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650" y="1600200"/>
            <a:ext cx="64977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States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Actions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Transition Function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Observation Probabilities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583474"/>
            <a:ext cx="243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POMDP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650" y="1600200"/>
            <a:ext cx="64977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States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Actions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Transition Function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Observation Probabilities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30234" y="1504406"/>
            <a:ext cx="6518366" cy="1010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29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540000"/>
            <a:ext cx="6451600" cy="133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3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09800" y="449943"/>
            <a:ext cx="4495800" cy="1219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Translate A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4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52770"/>
            <a:ext cx="2571749" cy="186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2667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2 + 2 = ?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200" y="304800"/>
            <a:ext cx="6934200" cy="5715000"/>
            <a:chOff x="685800" y="1600200"/>
            <a:chExt cx="7476490" cy="5867400"/>
          </a:xfrm>
        </p:grpSpPr>
        <p:grpSp>
          <p:nvGrpSpPr>
            <p:cNvPr id="13" name="Group 12"/>
            <p:cNvGrpSpPr/>
            <p:nvPr/>
          </p:nvGrpSpPr>
          <p:grpSpPr>
            <a:xfrm>
              <a:off x="685800" y="1600200"/>
              <a:ext cx="7476490" cy="685800"/>
              <a:chOff x="0" y="-7523"/>
              <a:chExt cx="9144000" cy="84572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8382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838200"/>
                <a:ext cx="914400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981200" y="296091"/>
                <a:ext cx="3352800" cy="2286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www.crowdsourcing.com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Picture 2" descr="Chrom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57" y="-7523"/>
                <a:ext cx="838200" cy="838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Right Arrow 18"/>
              <p:cNvSpPr/>
              <p:nvPr/>
            </p:nvSpPr>
            <p:spPr>
              <a:xfrm>
                <a:off x="1525089" y="297277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flipH="1">
                <a:off x="1181100" y="304800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85800" y="1606300"/>
              <a:ext cx="7476490" cy="5861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44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52770"/>
            <a:ext cx="2571749" cy="186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600200" y="26670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2 + 2 = ?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200" y="304800"/>
            <a:ext cx="6934200" cy="5715000"/>
            <a:chOff x="685800" y="1600200"/>
            <a:chExt cx="7476490" cy="5867400"/>
          </a:xfrm>
        </p:grpSpPr>
        <p:grpSp>
          <p:nvGrpSpPr>
            <p:cNvPr id="13" name="Group 12"/>
            <p:cNvGrpSpPr/>
            <p:nvPr/>
          </p:nvGrpSpPr>
          <p:grpSpPr>
            <a:xfrm>
              <a:off x="685800" y="1600200"/>
              <a:ext cx="7476490" cy="685800"/>
              <a:chOff x="0" y="-7523"/>
              <a:chExt cx="9144000" cy="84572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8382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838200"/>
                <a:ext cx="914400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981200" y="296091"/>
                <a:ext cx="3352800" cy="2286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www.crowdsourcing.com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Picture 2" descr="Chrom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57" y="-7523"/>
                <a:ext cx="838200" cy="838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Right Arrow 18"/>
              <p:cNvSpPr/>
              <p:nvPr/>
            </p:nvSpPr>
            <p:spPr>
              <a:xfrm>
                <a:off x="1525089" y="297277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flipH="1">
                <a:off x="1181100" y="304800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85800" y="1606300"/>
              <a:ext cx="7476490" cy="5861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 rot="-1980000">
            <a:off x="1788614" y="2598138"/>
            <a:ext cx="3907973" cy="1569660"/>
            <a:chOff x="968827" y="2286000"/>
            <a:chExt cx="3907973" cy="1569660"/>
          </a:xfrm>
        </p:grpSpPr>
        <p:sp>
          <p:nvSpPr>
            <p:cNvPr id="22" name="Rectangle 21"/>
            <p:cNvSpPr/>
            <p:nvPr/>
          </p:nvSpPr>
          <p:spPr>
            <a:xfrm>
              <a:off x="968827" y="2286000"/>
              <a:ext cx="3831771" cy="1371600"/>
            </a:xfrm>
            <a:prstGeom prst="rect">
              <a:avLst/>
            </a:prstGeom>
            <a:noFill/>
            <a:ln w="2540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8815" y="2286000"/>
              <a:ext cx="3877985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>
                  <a:solidFill>
                    <a:srgbClr val="FF0000"/>
                  </a:solidFill>
                  <a:latin typeface="Arial Black" pitchFamily="34" charset="0"/>
                  <a:cs typeface="Arial" pitchFamily="34" charset="0"/>
                </a:rPr>
                <a:t>EASY</a:t>
              </a:r>
              <a:endParaRPr lang="en-US" sz="9600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495800" y="4620161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8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= 0</a:t>
            </a:r>
            <a:endParaRPr lang="en-US" sz="8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6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52770"/>
            <a:ext cx="2571749" cy="186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6200" y="304800"/>
            <a:ext cx="6934200" cy="5715000"/>
            <a:chOff x="685800" y="1600200"/>
            <a:chExt cx="7476490" cy="5867400"/>
          </a:xfrm>
        </p:grpSpPr>
        <p:grpSp>
          <p:nvGrpSpPr>
            <p:cNvPr id="13" name="Group 12"/>
            <p:cNvGrpSpPr/>
            <p:nvPr/>
          </p:nvGrpSpPr>
          <p:grpSpPr>
            <a:xfrm>
              <a:off x="685800" y="1600200"/>
              <a:ext cx="7476490" cy="685800"/>
              <a:chOff x="0" y="-7523"/>
              <a:chExt cx="9144000" cy="84572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8382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838200"/>
                <a:ext cx="914400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981200" y="296091"/>
                <a:ext cx="3352800" cy="2286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www.crowdsourcing.com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Picture 2" descr="Chrom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57" y="-7523"/>
                <a:ext cx="838200" cy="838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Right Arrow 18"/>
              <p:cNvSpPr/>
              <p:nvPr/>
            </p:nvSpPr>
            <p:spPr>
              <a:xfrm>
                <a:off x="1525089" y="297277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flipH="1">
                <a:off x="1181100" y="304800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85800" y="1606300"/>
              <a:ext cx="7476490" cy="5861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2" descr="\oint_{\partial \Sigma} \mathbf{B} \cdot \mathrm{d}\boldsymbol{\ell} = \mu_0 I + \mu_0 \varepsilon_0 \iint_{\Sigma} \frac{\partial \mathbf E}{\partial t} \cdot \mathrm{d}\mathbf{S}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13"/>
          <a:stretch/>
        </p:blipFill>
        <p:spPr bwMode="auto">
          <a:xfrm>
            <a:off x="1162595" y="3161260"/>
            <a:ext cx="1389017" cy="73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551612" y="1960931"/>
            <a:ext cx="74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23" name="Picture 2" descr="\oint_{\partial \Sigma} \mathbf{B} \cdot \mathrm{d}\boldsymbol{\ell} = \mu_0 I + \mu_0 \varepsilon_0 \iint_{\Sigma} \frac{\partial \mathbf E}{\partial t} \cdot \mathrm{d}\mathbf{S}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4" t="1" r="-1012" b="-1"/>
          <a:stretch/>
        </p:blipFill>
        <p:spPr bwMode="auto">
          <a:xfrm>
            <a:off x="3429000" y="3140916"/>
            <a:ext cx="3152502" cy="73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551612" y="2907940"/>
            <a:ext cx="74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8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2252770"/>
            <a:ext cx="2571749" cy="186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33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76200" y="304800"/>
            <a:ext cx="6934200" cy="5715000"/>
            <a:chOff x="685800" y="1600200"/>
            <a:chExt cx="7476490" cy="5867400"/>
          </a:xfrm>
        </p:grpSpPr>
        <p:grpSp>
          <p:nvGrpSpPr>
            <p:cNvPr id="13" name="Group 12"/>
            <p:cNvGrpSpPr/>
            <p:nvPr/>
          </p:nvGrpSpPr>
          <p:grpSpPr>
            <a:xfrm>
              <a:off x="685800" y="1600200"/>
              <a:ext cx="7476490" cy="685800"/>
              <a:chOff x="0" y="-7523"/>
              <a:chExt cx="9144000" cy="84572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8382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838200"/>
                <a:ext cx="914400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981200" y="296091"/>
                <a:ext cx="3352800" cy="2286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www.crowdsourcing.com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Picture 2" descr="Chrome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57" y="-7523"/>
                <a:ext cx="838200" cy="838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Right Arrow 18"/>
              <p:cNvSpPr/>
              <p:nvPr/>
            </p:nvSpPr>
            <p:spPr>
              <a:xfrm>
                <a:off x="1525089" y="297277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flipH="1">
                <a:off x="1181100" y="304800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85800" y="1606300"/>
              <a:ext cx="7476490" cy="5861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2" descr="\oint_{\partial \Sigma} \mathbf{B} \cdot \mathrm{d}\boldsymbol{\ell} = \mu_0 I + \mu_0 \varepsilon_0 \iint_{\Sigma} \frac{\partial \mathbf E}{\partial t} \cdot \mathrm{d}\mathbf{S}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713"/>
          <a:stretch/>
        </p:blipFill>
        <p:spPr bwMode="auto">
          <a:xfrm>
            <a:off x="1162595" y="3161260"/>
            <a:ext cx="1389017" cy="73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2551612" y="1960931"/>
            <a:ext cx="74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23" name="Picture 2" descr="\oint_{\partial \Sigma} \mathbf{B} \cdot \mathrm{d}\boldsymbol{\ell} = \mu_0 I + \mu_0 \varepsilon_0 \iint_{\Sigma} \frac{\partial \mathbf E}{\partial t} \cdot \mathrm{d}\mathbf{S}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44" t="1" r="-1012" b="-1"/>
          <a:stretch/>
        </p:blipFill>
        <p:spPr bwMode="auto">
          <a:xfrm>
            <a:off x="3429000" y="3140916"/>
            <a:ext cx="3152502" cy="73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2551612" y="2907940"/>
            <a:ext cx="743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itchFamily="34" charset="0"/>
                <a:cs typeface="Arial" pitchFamily="34" charset="0"/>
              </a:rPr>
              <a:t>=</a:t>
            </a:r>
            <a:endParaRPr lang="en-US" sz="7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 rot="-1980000">
            <a:off x="1355457" y="2600926"/>
            <a:ext cx="4419600" cy="1569660"/>
            <a:chOff x="968827" y="2286000"/>
            <a:chExt cx="4111555" cy="1569660"/>
          </a:xfrm>
        </p:grpSpPr>
        <p:sp>
          <p:nvSpPr>
            <p:cNvPr id="26" name="Rectangle 25"/>
            <p:cNvSpPr/>
            <p:nvPr/>
          </p:nvSpPr>
          <p:spPr>
            <a:xfrm>
              <a:off x="968827" y="2286000"/>
              <a:ext cx="3831771" cy="1371600"/>
            </a:xfrm>
            <a:prstGeom prst="rect">
              <a:avLst/>
            </a:prstGeom>
            <a:noFill/>
            <a:ln w="2540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98815" y="2286000"/>
              <a:ext cx="408156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600" dirty="0" smtClean="0">
                  <a:solidFill>
                    <a:srgbClr val="FF0000"/>
                  </a:solidFill>
                  <a:latin typeface="Arial Black" pitchFamily="34" charset="0"/>
                  <a:cs typeface="Arial" pitchFamily="34" charset="0"/>
                </a:rPr>
                <a:t>HARD</a:t>
              </a:r>
              <a:endParaRPr lang="en-US" sz="9600" dirty="0">
                <a:solidFill>
                  <a:srgbClr val="FF0000"/>
                </a:solidFill>
                <a:latin typeface="Arial Black" pitchFamily="34" charset="0"/>
                <a:cs typeface="Arial" pitchFamily="34" charset="0"/>
              </a:endParaRP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4648200" y="4848761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8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= 1</a:t>
            </a:r>
            <a:endParaRPr lang="en-US" sz="8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7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048000"/>
            <a:ext cx="4036942" cy="682491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0" y="2895600"/>
            <a:ext cx="6858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334000" y="3810000"/>
            <a:ext cx="990600" cy="121920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57600" y="5039268"/>
            <a:ext cx="40423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Correct Answer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895600"/>
            <a:ext cx="3581400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133600" y="2133600"/>
            <a:ext cx="990600" cy="76200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39537" y="1295400"/>
            <a:ext cx="52121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Workflow Difficulties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52770"/>
            <a:ext cx="2571749" cy="1862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0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583474"/>
            <a:ext cx="243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POMDP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650" y="1600200"/>
            <a:ext cx="64977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States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Actions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Transition Function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Observation Probabilities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30234" y="2667000"/>
            <a:ext cx="6518366" cy="1010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7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858000" y="4114800"/>
            <a:ext cx="1295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65720" y="2895600"/>
            <a:ext cx="4572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10128" y="3429000"/>
            <a:ext cx="1481328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ecision 5"/>
          <p:cNvSpPr/>
          <p:nvPr/>
        </p:nvSpPr>
        <p:spPr>
          <a:xfrm>
            <a:off x="1371600" y="3429000"/>
            <a:ext cx="1676400" cy="1066800"/>
          </a:xfrm>
          <a:prstGeom prst="flowChartDecision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26028" y="457200"/>
            <a:ext cx="355097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K+1 actions</a:t>
            </a:r>
            <a:endParaRPr lang="en-US" sz="5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0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37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583474"/>
            <a:ext cx="243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POMDP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650" y="1600200"/>
            <a:ext cx="64977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States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Actions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Transition Function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Observation Probabilities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30234" y="3866606"/>
            <a:ext cx="6518366" cy="1010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4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38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6600" y="583474"/>
            <a:ext cx="24320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POMDP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4650" y="1600200"/>
            <a:ext cx="64977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States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Actions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Transition Function</a:t>
            </a:r>
          </a:p>
          <a:p>
            <a:pPr algn="ctr"/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4000" dirty="0" smtClean="0">
                <a:latin typeface="Arial" pitchFamily="34" charset="0"/>
                <a:cs typeface="Arial" pitchFamily="34" charset="0"/>
              </a:rPr>
              <a:t>Observation Probabilities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330234" y="5105400"/>
            <a:ext cx="6518366" cy="101019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39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781800" y="3429000"/>
            <a:ext cx="146304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54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09800" y="449943"/>
            <a:ext cx="4495800" cy="1219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Translate A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04800" y="2743200"/>
            <a:ext cx="4876800" cy="3200400"/>
            <a:chOff x="3319462" y="1143000"/>
            <a:chExt cx="2590800" cy="1371600"/>
          </a:xfrm>
        </p:grpSpPr>
        <p:sp>
          <p:nvSpPr>
            <p:cNvPr id="3" name="Rectangle 2"/>
            <p:cNvSpPr/>
            <p:nvPr/>
          </p:nvSpPr>
          <p:spPr>
            <a:xfrm>
              <a:off x="3319462" y="1143000"/>
              <a:ext cx="2590800" cy="1371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471862" y="1279358"/>
              <a:ext cx="1066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rgbClr val="7030A0"/>
                  </a:solidFill>
                </a:rPr>
                <a:t>HumanTr</a:t>
              </a:r>
              <a:endParaRPr lang="en-US" sz="3600" dirty="0" smtClean="0">
                <a:solidFill>
                  <a:srgbClr val="7030A0"/>
                </a:solidFill>
              </a:endParaRPr>
            </a:p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A</a:t>
              </a:r>
              <a:r>
                <a:rPr lang="en-US" sz="3600" dirty="0" smtClean="0">
                  <a:solidFill>
                    <a:srgbClr val="7030A0"/>
                  </a:solidFill>
                  <a:sym typeface="Wingdings" pitchFamily="2" charset="2"/>
                </a:rPr>
                <a:t>B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767262" y="1600200"/>
              <a:ext cx="1066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Choose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4538662" y="1528762"/>
              <a:ext cx="228600" cy="7620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3471862" y="1905000"/>
              <a:ext cx="10668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rgbClr val="7030A0"/>
                  </a:solidFill>
                </a:rPr>
                <a:t>HumanTr</a:t>
              </a:r>
              <a:endParaRPr lang="en-US" sz="3600" dirty="0" smtClean="0">
                <a:solidFill>
                  <a:srgbClr val="7030A0"/>
                </a:solidFill>
              </a:endParaRPr>
            </a:p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A</a:t>
              </a:r>
              <a:r>
                <a:rPr lang="en-US" sz="3600" dirty="0" smtClean="0">
                  <a:solidFill>
                    <a:srgbClr val="7030A0"/>
                  </a:solidFill>
                  <a:sym typeface="Wingdings" pitchFamily="2" charset="2"/>
                </a:rPr>
                <a:t>B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 flipV="1">
              <a:off x="4538662" y="2141621"/>
              <a:ext cx="228600" cy="60158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Straight Connector 20"/>
          <p:cNvCxnSpPr/>
          <p:nvPr/>
        </p:nvCxnSpPr>
        <p:spPr>
          <a:xfrm flipH="1">
            <a:off x="304800" y="1676400"/>
            <a:ext cx="1905000" cy="1066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181601" y="1676400"/>
            <a:ext cx="1523999" cy="10668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02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1299" y="2819400"/>
            <a:ext cx="342901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4" idx="2"/>
          </p:cNvCxnSpPr>
          <p:nvPr/>
        </p:nvCxnSpPr>
        <p:spPr>
          <a:xfrm flipV="1">
            <a:off x="2133600" y="3810000"/>
            <a:ext cx="819150" cy="121920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5022334"/>
            <a:ext cx="2306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Difficulty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997200"/>
            <a:ext cx="5134187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4200" y="2819400"/>
            <a:ext cx="342901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>
            <a:endCxn id="4" idx="0"/>
          </p:cNvCxnSpPr>
          <p:nvPr/>
        </p:nvCxnSpPr>
        <p:spPr>
          <a:xfrm flipH="1">
            <a:off x="3295651" y="2057400"/>
            <a:ext cx="1200150" cy="76200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474030" y="1647187"/>
            <a:ext cx="36234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Worker Ability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81299" y="2819400"/>
            <a:ext cx="342901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>
          <a:xfrm flipV="1">
            <a:off x="2133600" y="3810000"/>
            <a:ext cx="819150" cy="121920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0600" y="5022334"/>
            <a:ext cx="23064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Difficulty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971800"/>
            <a:ext cx="5134187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6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 descr="http://upload.wikimedia.org/wikipedia/en/thumb/c/c8/Alan_Turing_photo.jpg/200px-Alan_Turing_phot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98146"/>
            <a:ext cx="2743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File:Homer Simpson 200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036" y="1864321"/>
            <a:ext cx="2276475" cy="372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122782" y="645366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Source:Wikipedia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124200" y="533400"/>
            <a:ext cx="342901" cy="990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42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413" y="635000"/>
            <a:ext cx="5134187" cy="81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01" y="5791200"/>
            <a:ext cx="1963882" cy="457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667" y="5638800"/>
            <a:ext cx="1791333" cy="67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76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895350"/>
            <a:ext cx="6810375" cy="535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00" y="6356866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[Figure courtesy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Dai]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43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"/>
            <a:ext cx="5134187" cy="812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71800" y="3886200"/>
            <a:ext cx="6858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4.0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2.0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1.0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0.5</a:t>
            </a:r>
          </a:p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0.25</a:t>
            </a:r>
            <a:endParaRPr lang="en-US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57400" y="3886200"/>
            <a:ext cx="1524000" cy="1719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8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5963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81800" y="3429000"/>
            <a:ext cx="1463040" cy="10668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1392"/>
            <a:ext cx="8362950" cy="288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808293" y="4800600"/>
            <a:ext cx="76982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</a:rPr>
              <a:t>Learn New Parameters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V="1">
            <a:off x="-497415" y="3507316"/>
            <a:ext cx="2438401" cy="452972"/>
          </a:xfrm>
          <a:prstGeom prst="bentConnector3">
            <a:avLst>
              <a:gd name="adj1" fmla="val 50000"/>
            </a:avLst>
          </a:prstGeom>
          <a:ln w="698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-1385474" y="2909472"/>
            <a:ext cx="3761548" cy="685800"/>
          </a:xfrm>
          <a:prstGeom prst="bentConnector2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52399" y="1371597"/>
            <a:ext cx="381001" cy="0"/>
          </a:xfrm>
          <a:prstGeom prst="line">
            <a:avLst/>
          </a:prstGeom>
          <a:ln w="666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2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895350"/>
            <a:ext cx="6705600" cy="506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257800" y="3887801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[Dai et al,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2010]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76200"/>
            <a:ext cx="952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AgentHunt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beats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SingleBestWorkflow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29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838200"/>
            <a:ext cx="66770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52800" y="4191000"/>
            <a:ext cx="190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[Dai et al,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2010]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800" y="76200"/>
            <a:ext cx="952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AgentHunt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beats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SingleBestWorkflow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4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643209"/>
              </p:ext>
            </p:extLst>
          </p:nvPr>
        </p:nvGraphicFramePr>
        <p:xfrm>
          <a:off x="457199" y="1219200"/>
          <a:ext cx="8153401" cy="434721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124201"/>
                <a:gridCol w="2514600"/>
                <a:gridCol w="2514600"/>
              </a:tblGrid>
              <a:tr h="1314450">
                <a:tc>
                  <a:txBody>
                    <a:bodyPr/>
                    <a:lstStyle/>
                    <a:p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latin typeface="Arial" pitchFamily="34" charset="0"/>
                          <a:cs typeface="Arial" pitchFamily="34" charset="0"/>
                        </a:rPr>
                        <a:t>AgentHunt</a:t>
                      </a:r>
                      <a:endParaRPr lang="en-US" sz="32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Single</a:t>
                      </a:r>
                    </a:p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Best</a:t>
                      </a:r>
                      <a:endParaRPr lang="en-US" sz="32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Workflow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382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</a:p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Accuracy (%)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92.45</a:t>
                      </a:r>
                      <a:endParaRPr lang="en-US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85.85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3825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Average</a:t>
                      </a:r>
                    </a:p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Net</a:t>
                      </a:r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r>
                        <a:rPr lang="en-US" sz="3200" baseline="0" dirty="0" smtClean="0">
                          <a:latin typeface="Arial" pitchFamily="34" charset="0"/>
                          <a:cs typeface="Arial" pitchFamily="34" charset="0"/>
                        </a:rPr>
                        <a:t>Utility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-13.36</a:t>
                      </a:r>
                      <a:endParaRPr lang="en-US" sz="32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" pitchFamily="34" charset="0"/>
                          <a:cs typeface="Arial" pitchFamily="34" charset="0"/>
                        </a:rPr>
                        <a:t>-18.35</a:t>
                      </a:r>
                      <a:endParaRPr lang="en-US" sz="3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76200"/>
            <a:ext cx="952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AgentHunt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beats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SingleBestWorkflow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6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Contributions</a:t>
            </a:r>
            <a:endParaRPr lang="en-US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r>
              <a:rPr lang="en-US" sz="4800" dirty="0"/>
              <a:t>A </a:t>
            </a:r>
            <a:r>
              <a:rPr lang="en-US" sz="4800" dirty="0" smtClean="0"/>
              <a:t>probabilistic model </a:t>
            </a:r>
            <a:r>
              <a:rPr lang="en-US" sz="4800" dirty="0"/>
              <a:t>for multiple </a:t>
            </a:r>
            <a:r>
              <a:rPr lang="en-US" sz="4800" dirty="0" smtClean="0"/>
              <a:t>workflows</a:t>
            </a:r>
          </a:p>
          <a:p>
            <a:r>
              <a:rPr lang="en-US" sz="4800" dirty="0" smtClean="0"/>
              <a:t>A decision-theoretic agent that dynamically switches between workflows</a:t>
            </a:r>
          </a:p>
          <a:p>
            <a:r>
              <a:rPr lang="en-US" sz="4800" dirty="0" smtClean="0"/>
              <a:t>Real experiments that show you should not throw away your workflows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61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09800" y="449943"/>
            <a:ext cx="4495800" cy="1219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Translate A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2209800" y="1676400"/>
            <a:ext cx="1905000" cy="1524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1" y="1676400"/>
            <a:ext cx="2133600" cy="15240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114800" y="3200400"/>
            <a:ext cx="4724401" cy="2209800"/>
            <a:chOff x="3286125" y="4648200"/>
            <a:chExt cx="2676525" cy="762000"/>
          </a:xfrm>
        </p:grpSpPr>
        <p:sp>
          <p:nvSpPr>
            <p:cNvPr id="14" name="Rectangle 13"/>
            <p:cNvSpPr/>
            <p:nvPr/>
          </p:nvSpPr>
          <p:spPr>
            <a:xfrm>
              <a:off x="3286125" y="4648200"/>
              <a:ext cx="2676525" cy="7620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360820" y="4784558"/>
              <a:ext cx="128738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 smtClean="0">
                  <a:solidFill>
                    <a:srgbClr val="7030A0"/>
                  </a:solidFill>
                </a:rPr>
                <a:t>MachineTr</a:t>
              </a:r>
              <a:endParaRPr lang="en-US" sz="3600" dirty="0" smtClean="0">
                <a:solidFill>
                  <a:srgbClr val="7030A0"/>
                </a:solidFill>
              </a:endParaRPr>
            </a:p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A</a:t>
              </a:r>
              <a:r>
                <a:rPr lang="en-US" sz="3600" dirty="0" smtClean="0">
                  <a:solidFill>
                    <a:srgbClr val="7030A0"/>
                  </a:solidFill>
                  <a:sym typeface="Wingdings" pitchFamily="2" charset="2"/>
                </a:rPr>
                <a:t>B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876800" y="4800600"/>
              <a:ext cx="990600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>
                  <a:solidFill>
                    <a:srgbClr val="7030A0"/>
                  </a:solidFill>
                </a:rPr>
                <a:t>ProofRd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4657725" y="5067300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385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8828" y="2277070"/>
            <a:ext cx="3986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INTERESTED?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50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" y="3711714"/>
            <a:ext cx="922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http://cs.washington.edu/homes/chrislin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3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7693"/>
            <a:ext cx="8610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Repeated Labeling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Romney et al, 1986; Sheng et al, 2008;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Raykar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2010;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Whitehill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2009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;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Dai et al, 2010, 2011;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Kamar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2012;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Parameswaran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2010;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Karger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2011; Snow et al, 2008;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Complicated Workflows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Little et al, 2009; Bernstein et al, 2010;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Liem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2011; Noronha et al, 2011;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Lasecki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2011;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Kulkarni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2012;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AI Control of Workflows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Dai et al, 2010,2011;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Shahaf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et al, 2010; Weld et al, 2011;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Kamar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et al, 2012;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52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340202" y="1219200"/>
            <a:ext cx="66319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How many people are there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 this military base?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838200" y="381000"/>
            <a:ext cx="7696200" cy="6019800"/>
            <a:chOff x="685800" y="1600200"/>
            <a:chExt cx="7476490" cy="5867400"/>
          </a:xfrm>
        </p:grpSpPr>
        <p:grpSp>
          <p:nvGrpSpPr>
            <p:cNvPr id="13" name="Group 12"/>
            <p:cNvGrpSpPr/>
            <p:nvPr/>
          </p:nvGrpSpPr>
          <p:grpSpPr>
            <a:xfrm>
              <a:off x="685800" y="1600200"/>
              <a:ext cx="7476490" cy="685800"/>
              <a:chOff x="0" y="-7523"/>
              <a:chExt cx="9144000" cy="84572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9144000" cy="838200"/>
              </a:xfrm>
              <a:prstGeom prst="rect">
                <a:avLst/>
              </a:prstGeom>
              <a:solidFill>
                <a:srgbClr val="EEEEE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838200"/>
                <a:ext cx="9144000" cy="0"/>
              </a:xfrm>
              <a:prstGeom prst="line">
                <a:avLst/>
              </a:prstGeom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1981200" y="296091"/>
                <a:ext cx="3352800" cy="228600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chemeClr val="tx1"/>
                    </a:solidFill>
                  </a:rPr>
                  <a:t>www.crowdsourcing.com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Picture 2" descr="Chrome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3157" y="-7523"/>
                <a:ext cx="838200" cy="8382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9" name="Right Arrow 18"/>
              <p:cNvSpPr/>
              <p:nvPr/>
            </p:nvSpPr>
            <p:spPr>
              <a:xfrm>
                <a:off x="1525089" y="297277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ight Arrow 20"/>
              <p:cNvSpPr/>
              <p:nvPr/>
            </p:nvSpPr>
            <p:spPr>
              <a:xfrm flipH="1">
                <a:off x="1181100" y="304800"/>
                <a:ext cx="228600" cy="228600"/>
              </a:xfrm>
              <a:prstGeom prst="rightArrow">
                <a:avLst/>
              </a:prstGeom>
              <a:solidFill>
                <a:srgbClr val="7030A0"/>
              </a:solidFill>
              <a:ln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>
              <a:off x="685800" y="1606300"/>
              <a:ext cx="7476490" cy="58613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http://upload.wikimedia.org/wikipedia/commons/thumb/1/11/Satellite_photo_King_Khalid_Military_City_June_2002.jpg/380px-Satellite_photo_King_Khalid_Military_City_June_20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71774"/>
            <a:ext cx="361950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337635" y="507849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Source:Wikipedia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4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5483" y="1295400"/>
            <a:ext cx="768511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Christopher H. Lin,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Mausam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and Daniel S. Weld.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“Crowdsourcing Control: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Moving Beyond Multiple Choice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 UAI 2012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09800" y="449943"/>
            <a:ext cx="4495800" cy="12192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Arial" pitchFamily="34" charset="0"/>
                <a:cs typeface="Arial" pitchFamily="34" charset="0"/>
              </a:rPr>
              <a:t>Translate A</a:t>
            </a:r>
            <a:r>
              <a:rPr lang="en-US" sz="4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B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019300" y="1676400"/>
            <a:ext cx="190500" cy="213360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1669143"/>
            <a:ext cx="190500" cy="2140857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019300" y="3873968"/>
            <a:ext cx="4876800" cy="2209800"/>
            <a:chOff x="6315075" y="4648200"/>
            <a:chExt cx="2676525" cy="762000"/>
          </a:xfrm>
        </p:grpSpPr>
        <p:sp>
          <p:nvSpPr>
            <p:cNvPr id="12" name="Rectangle 11"/>
            <p:cNvSpPr/>
            <p:nvPr/>
          </p:nvSpPr>
          <p:spPr>
            <a:xfrm>
              <a:off x="6315075" y="4648200"/>
              <a:ext cx="2676525" cy="7620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442321" y="4784558"/>
              <a:ext cx="1091953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Translate</a:t>
              </a:r>
            </a:p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A</a:t>
              </a:r>
              <a:r>
                <a:rPr lang="en-US" sz="3600" dirty="0" smtClean="0">
                  <a:solidFill>
                    <a:srgbClr val="7030A0"/>
                  </a:solidFill>
                  <a:sym typeface="Wingdings" pitchFamily="2" charset="2"/>
                </a:rPr>
                <a:t>C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762875" y="4800600"/>
              <a:ext cx="1104002" cy="533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Translate</a:t>
              </a:r>
            </a:p>
            <a:p>
              <a:pPr algn="ctr"/>
              <a:r>
                <a:rPr lang="en-US" sz="3600" dirty="0" smtClean="0">
                  <a:solidFill>
                    <a:srgbClr val="7030A0"/>
                  </a:solidFill>
                </a:rPr>
                <a:t>C</a:t>
              </a:r>
              <a:r>
                <a:rPr lang="en-US" sz="3600" dirty="0" smtClean="0">
                  <a:solidFill>
                    <a:srgbClr val="7030A0"/>
                  </a:solidFill>
                  <a:sym typeface="Wingdings" pitchFamily="2" charset="2"/>
                </a:rPr>
                <a:t>B</a:t>
              </a:r>
              <a:endParaRPr lang="en-US" sz="3600" dirty="0">
                <a:solidFill>
                  <a:srgbClr val="7030A0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7543800" y="5067300"/>
              <a:ext cx="228600" cy="0"/>
            </a:xfrm>
            <a:prstGeom prst="straightConnector1">
              <a:avLst/>
            </a:prstGeom>
            <a:ln w="38100">
              <a:solidFill>
                <a:schemeClr val="bg1"/>
              </a:solidFill>
              <a:headEnd type="none" w="med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677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7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05510" y="457200"/>
            <a:ext cx="7476490" cy="685800"/>
            <a:chOff x="0" y="-7523"/>
            <a:chExt cx="9144000" cy="845723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838200"/>
            </a:xfrm>
            <a:prstGeom prst="rect">
              <a:avLst/>
            </a:prstGeom>
            <a:solidFill>
              <a:srgbClr val="EEEE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0" y="838200"/>
              <a:ext cx="9144000" cy="0"/>
            </a:xfrm>
            <a:prstGeom prst="line">
              <a:avLst/>
            </a:prstGeom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1981200" y="296091"/>
              <a:ext cx="3352800" cy="2286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www.crowdsourcing.com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pic>
          <p:nvPicPr>
            <p:cNvPr id="1026" name="Picture 2" descr="Chrome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157" y="-7523"/>
              <a:ext cx="838200" cy="838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Right Arrow 19"/>
            <p:cNvSpPr/>
            <p:nvPr/>
          </p:nvSpPr>
          <p:spPr>
            <a:xfrm>
              <a:off x="1525089" y="297277"/>
              <a:ext cx="228600" cy="228600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ight Arrow 21"/>
            <p:cNvSpPr/>
            <p:nvPr/>
          </p:nvSpPr>
          <p:spPr>
            <a:xfrm flipH="1">
              <a:off x="1181100" y="304800"/>
              <a:ext cx="228600" cy="228600"/>
            </a:xfrm>
            <a:prstGeom prst="rightArrow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3" name="Picture 2" descr="Image of Christopher H. Li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700" y="2286000"/>
            <a:ext cx="2857500" cy="3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297603" y="1371600"/>
            <a:ext cx="33505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Is this a face?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05510" y="463300"/>
            <a:ext cx="7476490" cy="58613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889949" y="2438401"/>
            <a:ext cx="43970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Yes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No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08218" y="2590800"/>
            <a:ext cx="425301" cy="45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208218" y="3237990"/>
            <a:ext cx="425301" cy="458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AppData\Local\Microsoft\Windows\Temporary Internet Files\Content.IE5\3MTOKFS3\MC90044131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168" y="2516093"/>
            <a:ext cx="5334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882676"/>
            <a:ext cx="8839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Congressman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Tony Coelho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landed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 million - dollar job 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Wall Street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resigning over a controversial junk - bond investment last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summer.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5581" y="457200"/>
            <a:ext cx="39476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NER Tagging</a:t>
            </a:r>
            <a:endParaRPr lang="en-US" sz="5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4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2EC41-3ACA-4BAA-802F-3AB128EDD2F6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1882676"/>
            <a:ext cx="88391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Congressman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Tony Coelho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landed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a million - dollar job 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Wall Street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after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resigning over a controversial junk - bond investment last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summer.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05581" y="457200"/>
            <a:ext cx="39476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NER Tagging</a:t>
            </a:r>
            <a:endParaRPr lang="en-US" sz="5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 rot="17295461">
            <a:off x="4014958" y="3911076"/>
            <a:ext cx="2362794" cy="458394"/>
          </a:xfrm>
          <a:prstGeom prst="right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38600" y="5257800"/>
            <a:ext cx="195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location</a:t>
            </a:r>
            <a:endParaRPr lang="en-US" sz="40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8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CSQLLONFUVWZY5H8" val="4567"/>
  <p:tag name="FIRSTCHRISTOPHER20LIN@OKII9FVF81VAGRWD" val="45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}&#10;\pagestyle{empty}&#10;\begin{document}&#10;&#10;$0 \leq d \leq 1$&#10;&#10;&#10;\end{document}"/>
  <p:tag name="IGUANATEXSIZE" val="5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(d^1, d^2,\ldots d^K, v)  template TPT1  env TPENV1  fore 0  back 16777215  eqnno 3"/>
  <p:tag name="FILENAME" val="TP_tmp"/>
  <p:tag name="ORIGWIDTH" val="71"/>
  <p:tag name="PICTUREFILESIZE" val="2966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\pagestyle{empty}&#10;\begin{document}&#10;&#10;&#10;&#10;$&#10;a(d, \gamma) = \frac{1}{2}\left (1 + (1-d)^\frac{1}{\gamma}\right)&#10;$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\pagestyle{empty}&#10;\begin{document}&#10;&#10;&#10;&#10;$&#10;a(d, \gamma) = \frac{1}{2}\left (1 + (1-d)^\frac{1}{\gamma}\right)&#10;$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\pagestyle{empty}&#10;\begin{document}&#10;&#10;&#10;&#10;$&#10;a(d, \gamma) = \frac{1}{2}\left (1 + (1-d)^\frac{1}{\gamma}\right)&#10;$&#10;\end{document}"/>
  <p:tag name="IGUANATEXSIZE" val="2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\pagestyle{empty}&#10;\begin{document}&#10;&#10;&#10;&#10;$&#10;\gamma = \infty&#10;$&#10;\end{document}"/>
  <p:tag name="IGUANATEXSIZE" val="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\pagestyle{empty}&#10;\begin{document}&#10;&#10;&#10;&#10;$&#10;\gamma = 0&#10;$&#10;\end{document}"/>
  <p:tag name="IGUANATEXSIZE" val="2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\pagestyle{empty}&#10;\begin{document}&#10;&#10;&#10;&#10;$&#10;a(d, \gamma) = \frac{1}{2}\left (1 + (1-d)^\frac{1}{\gamma}\right)&#10;$&#10;\end{document}"/>
  <p:tag name="IGUANATEXSIZE" val="2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4113</TotalTime>
  <Words>1489</Words>
  <Application>Microsoft Office PowerPoint</Application>
  <PresentationFormat>On-screen Show (4:3)</PresentationFormat>
  <Paragraphs>394</Paragraphs>
  <Slides>53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Dynamically Switching between Synergistic Workflows for Crowdsourcing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Contributions</vt:lpstr>
      <vt:lpstr>PowerPoint Presentation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Dynamically Switching between Synergistic Workflows for Crowdsourcing</dc:title>
  <dc:creator>CSE</dc:creator>
  <cp:lastModifiedBy>CSE</cp:lastModifiedBy>
  <cp:revision>126</cp:revision>
  <dcterms:created xsi:type="dcterms:W3CDTF">2012-07-03T19:34:21Z</dcterms:created>
  <dcterms:modified xsi:type="dcterms:W3CDTF">2012-07-25T22:25:47Z</dcterms:modified>
</cp:coreProperties>
</file>