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57" r:id="rId2"/>
    <p:sldId id="405" r:id="rId3"/>
    <p:sldId id="407" r:id="rId4"/>
    <p:sldId id="287" r:id="rId5"/>
    <p:sldId id="318" r:id="rId6"/>
    <p:sldId id="319" r:id="rId7"/>
    <p:sldId id="290" r:id="rId8"/>
    <p:sldId id="402" r:id="rId9"/>
    <p:sldId id="358" r:id="rId10"/>
    <p:sldId id="348" r:id="rId11"/>
    <p:sldId id="351" r:id="rId12"/>
    <p:sldId id="380" r:id="rId13"/>
    <p:sldId id="381" r:id="rId14"/>
    <p:sldId id="383" r:id="rId15"/>
    <p:sldId id="382" r:id="rId16"/>
    <p:sldId id="399" r:id="rId17"/>
    <p:sldId id="408" r:id="rId18"/>
    <p:sldId id="363" r:id="rId19"/>
    <p:sldId id="406" r:id="rId20"/>
    <p:sldId id="386" r:id="rId21"/>
    <p:sldId id="384" r:id="rId22"/>
    <p:sldId id="335" r:id="rId23"/>
    <p:sldId id="336" r:id="rId24"/>
    <p:sldId id="338" r:id="rId25"/>
    <p:sldId id="409" r:id="rId26"/>
    <p:sldId id="317" r:id="rId27"/>
    <p:sldId id="401" r:id="rId28"/>
    <p:sldId id="387" r:id="rId29"/>
    <p:sldId id="388" r:id="rId30"/>
    <p:sldId id="397" r:id="rId31"/>
    <p:sldId id="396" r:id="rId32"/>
    <p:sldId id="398" r:id="rId33"/>
    <p:sldId id="390" r:id="rId34"/>
    <p:sldId id="411" r:id="rId35"/>
    <p:sldId id="410" r:id="rId36"/>
    <p:sldId id="299" r:id="rId37"/>
    <p:sldId id="326" r:id="rId38"/>
    <p:sldId id="362" r:id="rId39"/>
    <p:sldId id="372" r:id="rId40"/>
    <p:sldId id="373" r:id="rId41"/>
    <p:sldId id="340" r:id="rId42"/>
    <p:sldId id="341" r:id="rId43"/>
    <p:sldId id="395" r:id="rId44"/>
    <p:sldId id="403" r:id="rId45"/>
    <p:sldId id="394" r:id="rId46"/>
    <p:sldId id="400" r:id="rId47"/>
    <p:sldId id="393" r:id="rId48"/>
    <p:sldId id="327" r:id="rId49"/>
    <p:sldId id="346" r:id="rId50"/>
    <p:sldId id="404" r:id="rId51"/>
    <p:sldId id="321" r:id="rId52"/>
    <p:sldId id="39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78114" autoAdjust="0"/>
  </p:normalViewPr>
  <p:slideViewPr>
    <p:cSldViewPr snapToGrid="0">
      <p:cViewPr varScale="1">
        <p:scale>
          <a:sx n="67" d="100"/>
          <a:sy n="67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A593-DCC9-48C2-9A26-94433BFCA4A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66FF-8D70-4637-AEE9-2A9B64E8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I’m going to talk to you today about a problem that we’re calling reactive learning – a generalization of active learning to the case of noisy labels that allows for the relabeling of examples. Ok, so why is generalizing active learning so that you can relabel example </a:t>
            </a:r>
            <a:r>
              <a:rPr lang="en-US" baseline="0" dirty="0" smtClean="0"/>
              <a:t>important?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C069-9F40-40B8-87D5-029177077A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we’re trying to learn </a:t>
            </a:r>
          </a:p>
          <a:p>
            <a:r>
              <a:rPr lang="en-US" baseline="0" dirty="0" smtClean="0"/>
              <a:t>Green diamonds and yellow circles</a:t>
            </a:r>
            <a:endParaRPr lang="en-US" baseline="0" dirty="0" smtClean="0"/>
          </a:p>
          <a:p>
            <a:r>
              <a:rPr lang="en-US" baseline="0" dirty="0" smtClean="0"/>
              <a:t>Maybe enlarge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0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we’re trying to learn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enlarge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Consider uncertainty sampling extended to reactive learning.</a:t>
            </a:r>
          </a:p>
          <a:p>
            <a:r>
              <a:rPr lang="en-US" baseline="0" dirty="0" smtClean="0"/>
              <a:t>What does that mean? It means now instead of only allowing it…</a:t>
            </a:r>
          </a:p>
          <a:p>
            <a:r>
              <a:rPr lang="en-US" baseline="0" dirty="0" smtClean="0"/>
              <a:t>They don’t leverage the two sources of information about labels: classifier uncertainty and label uncertainty, and consequently get trapped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7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inductive purposes, suppose</a:t>
            </a:r>
            <a:r>
              <a:rPr lang="en-US" baseline="0" dirty="0" smtClean="0"/>
              <a:t> we’ve labeled them many times already.</a:t>
            </a:r>
          </a:p>
          <a:p>
            <a:r>
              <a:rPr lang="en-US" baseline="0" dirty="0" smtClean="0"/>
              <a:t>So because they’ve been labeled many times, they’ve converged to the correct labels.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9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Then we receive another label. But because we’ve labeled these points so many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3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what is the fundamental problem here?</a:t>
            </a:r>
          </a:p>
          <a:p>
            <a:r>
              <a:rPr lang="en-US" baseline="0" dirty="0" smtClean="0"/>
              <a:t>If 100 workers have told you that…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EER</a:t>
            </a:r>
            <a:r>
              <a:rPr lang="en-US" baseline="0" dirty="0" smtClean="0"/>
              <a:t>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6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so I’ve just told you about how uncertainty sampling, a standard active learning algorithm, doesn’t work</a:t>
            </a:r>
          </a:p>
          <a:p>
            <a:r>
              <a:rPr lang="en-US" baseline="0" dirty="0" smtClean="0"/>
              <a:t>But it’s not just US, other algorithms suffer from similar problems.</a:t>
            </a:r>
            <a:endParaRPr lang="en-US" dirty="0" smtClean="0"/>
          </a:p>
          <a:p>
            <a:r>
              <a:rPr lang="en-US" dirty="0" smtClean="0"/>
              <a:t>Another common algorithm is Expected Error Reduction 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5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so hopefully I’ve convinced you why reactive learning is an important problem. </a:t>
            </a:r>
          </a:p>
          <a:p>
            <a:r>
              <a:rPr lang="en-US" baseline="0" dirty="0" smtClean="0"/>
              <a:t>So now I’m going to tell you about the contributions we’ve made to reactive learning.</a:t>
            </a:r>
          </a:p>
          <a:p>
            <a:r>
              <a:rPr lang="en-US" baseline="0" dirty="0" smtClean="0"/>
              <a:t>Our first contribution, we show that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particular, I’m going to show</a:t>
            </a:r>
            <a:r>
              <a:rPr lang="en-US" baseline="0" dirty="0" smtClean="0"/>
              <a:t> you why uncertainty sampling and expected error reduction, </a:t>
            </a:r>
            <a:endParaRPr lang="en-US" baseline="0" dirty="0" smtClean="0"/>
          </a:p>
          <a:p>
            <a:r>
              <a:rPr lang="en-US" baseline="0" dirty="0" smtClean="0"/>
              <a:t>Surprisingly a generalization of uncertainty sampling!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Typically,</a:t>
            </a:r>
            <a:r>
              <a:rPr lang="en-US" baseline="0" dirty="0" smtClean="0"/>
              <a:t> active learning assumes that labels come from a single oracle,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8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I just told you about the first contribution  of our work– understanding</a:t>
            </a:r>
          </a:p>
          <a:p>
            <a:r>
              <a:rPr lang="en-US" baseline="0" dirty="0" smtClean="0"/>
              <a:t>Now I’m going to talk about our first algorithmic contribution. </a:t>
            </a:r>
          </a:p>
          <a:p>
            <a:r>
              <a:rPr lang="en-US" baseline="0" dirty="0" smtClean="0"/>
              <a:t>Define label uncertainty!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2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I’m going to tell you about our first two algorithmic contributions to reactive learning.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NUMBER OF LABELS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0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I’m going to tell you about our first two algorithmic contributions to reactive learning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9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purposes of this talk, </a:t>
            </a:r>
            <a:r>
              <a:rPr lang="en-US" dirty="0" smtClean="0"/>
              <a:t>We call this alpha-weighted uncertainty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4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Weaknesses </a:t>
            </a:r>
            <a:r>
              <a:rPr lang="en-US" baseline="0" dirty="0" smtClean="0"/>
              <a:t>of the two methods: parameter choosing.</a:t>
            </a:r>
          </a:p>
          <a:p>
            <a:r>
              <a:rPr lang="en-US" baseline="0" dirty="0" smtClean="0"/>
              <a:t>So next, I’m going to tell you about a new algorithm that we’ve come up with</a:t>
            </a:r>
          </a:p>
          <a:p>
            <a:r>
              <a:rPr lang="en-US" baseline="0" dirty="0" smtClean="0"/>
              <a:t>For reactive learning that not only elegantly fixes the problems,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4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so hopefully I’ve convinced you why reactive learning is an important problem. </a:t>
            </a:r>
          </a:p>
          <a:p>
            <a:r>
              <a:rPr lang="en-US" baseline="0" dirty="0" smtClean="0"/>
              <a:t>So now I’m going to tell you about the contributions we’ve made to reactive learning.</a:t>
            </a:r>
          </a:p>
          <a:p>
            <a:r>
              <a:rPr lang="en-US" baseline="0" dirty="0" smtClean="0"/>
              <a:t>Our first contribution, we show that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particular, I’m going to show</a:t>
            </a:r>
            <a:r>
              <a:rPr lang="en-US" baseline="0" dirty="0" smtClean="0"/>
              <a:t> you why uncertainty sampling and expected error reduction, </a:t>
            </a:r>
            <a:endParaRPr lang="en-US" baseline="0" dirty="0" smtClean="0"/>
          </a:p>
          <a:p>
            <a:r>
              <a:rPr lang="en-US" baseline="0" dirty="0" smtClean="0"/>
              <a:t>Surprisingly a generalization of uncertainty sampling!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4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uncertainty sampling and EER starve examples. </a:t>
            </a:r>
          </a:p>
          <a:p>
            <a:r>
              <a:rPr lang="en-US" baseline="0" dirty="0" smtClean="0"/>
              <a:t>So we came up with a new algorithm that we’re calling impact sampling.</a:t>
            </a:r>
          </a:p>
          <a:p>
            <a:r>
              <a:rPr lang="en-US" baseline="0" dirty="0" smtClean="0"/>
              <a:t>Impact sampling works by seeing how much impact a label will have on </a:t>
            </a:r>
            <a:r>
              <a:rPr lang="en-US" baseline="0" dirty="0" smtClean="0"/>
              <a:t>the predictions of the </a:t>
            </a:r>
            <a:r>
              <a:rPr lang="en-US" baseline="0" dirty="0" smtClean="0"/>
              <a:t>resulting classifier.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Thus, a point labeled many times will be unlikely to change the classifier.</a:t>
            </a:r>
          </a:p>
          <a:p>
            <a:r>
              <a:rPr lang="en-US" baseline="0" dirty="0" smtClean="0"/>
              <a:t>We’ll use psi to denote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69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</a:t>
            </a:r>
            <a:r>
              <a:rPr lang="en-US" baseline="0" dirty="0" smtClean="0"/>
              <a:t>again that we’re trying to learn a 1-d threshold that separates diamonds and circles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sampling algorithms work by computing the impact</a:t>
            </a:r>
            <a:r>
              <a:rPr lang="en-US" baseline="0" dirty="0" smtClean="0"/>
              <a:t> a new point will have on the algorithm.</a:t>
            </a:r>
          </a:p>
          <a:p>
            <a:r>
              <a:rPr lang="en-US" dirty="0" smtClean="0"/>
              <a:t>Suppose again that you are learning a</a:t>
            </a:r>
            <a:r>
              <a:rPr lang="en-US" baseline="0" dirty="0" smtClean="0"/>
              <a:t> threshold</a:t>
            </a:r>
          </a:p>
          <a:p>
            <a:r>
              <a:rPr lang="en-US" baseline="0" dirty="0" smtClean="0"/>
              <a:t>And you’ve currently labeled two points on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6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suppose we want to compute the impact of this example.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order to compute the impact of an example, we have to consider the impact of the two possible labels.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these days, everybody is using crowdsourcing to label training data for their learning algorithms.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so we can no longer assume that labels come from a single annotator.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32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sampling algorithms work by computing the impact</a:t>
            </a:r>
            <a:r>
              <a:rPr lang="en-US" baseline="0" dirty="0" smtClean="0"/>
              <a:t> a new point will have on the algorithm.</a:t>
            </a:r>
          </a:p>
          <a:p>
            <a:r>
              <a:rPr lang="en-US" dirty="0" smtClean="0"/>
              <a:t>Suppose again that you are learning a</a:t>
            </a:r>
            <a:r>
              <a:rPr lang="en-US" baseline="0" dirty="0" smtClean="0"/>
              <a:t> threshold</a:t>
            </a:r>
          </a:p>
          <a:p>
            <a:r>
              <a:rPr lang="en-US" baseline="0" dirty="0" smtClean="0"/>
              <a:t>And you’ve currently labeled two points on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8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5 examples is the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20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sampling algorithms work by computing the impact</a:t>
            </a:r>
            <a:r>
              <a:rPr lang="en-US" baseline="0" dirty="0" smtClean="0"/>
              <a:t> a new point will have on the algorithm.</a:t>
            </a:r>
          </a:p>
          <a:p>
            <a:r>
              <a:rPr lang="en-US" dirty="0" smtClean="0"/>
              <a:t>Suppose again that you are learning a</a:t>
            </a:r>
            <a:r>
              <a:rPr lang="en-US" baseline="0" dirty="0" smtClean="0"/>
              <a:t> threshold</a:t>
            </a:r>
          </a:p>
          <a:p>
            <a:r>
              <a:rPr lang="en-US" baseline="0" dirty="0" smtClean="0"/>
              <a:t>And you’ve currently labeled two points on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5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sampling algorithms work by computing the impact</a:t>
            </a:r>
            <a:r>
              <a:rPr lang="en-US" baseline="0" dirty="0" smtClean="0"/>
              <a:t> a new point will have on the algorithm.</a:t>
            </a:r>
          </a:p>
          <a:p>
            <a:r>
              <a:rPr lang="en-US" dirty="0" smtClean="0"/>
              <a:t>Suppose again that you are learning a</a:t>
            </a:r>
            <a:r>
              <a:rPr lang="en-US" baseline="0" dirty="0" smtClean="0"/>
              <a:t> threshold</a:t>
            </a:r>
          </a:p>
          <a:p>
            <a:r>
              <a:rPr lang="en-US" baseline="0" dirty="0" smtClean="0"/>
              <a:t>And you’ve currently labeled two points on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56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now we can compute the total expected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3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now we can compute the total expected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90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now we can compute the total expected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8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words, If</a:t>
            </a:r>
            <a:r>
              <a:rPr lang="en-US" baseline="0" dirty="0" smtClean="0"/>
              <a:t> an example has many labels already, an additional label is highly unlikely to change the classifier.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4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ostensibly, uncertainty</a:t>
            </a:r>
            <a:r>
              <a:rPr lang="en-US" baseline="0" dirty="0" smtClean="0"/>
              <a:t> sampling and impact sampling are optimizing for 2 completely different objectives.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85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ostensibly, uncertainty</a:t>
            </a:r>
            <a:r>
              <a:rPr lang="en-US" baseline="0" dirty="0" smtClean="0"/>
              <a:t> sampling and impact sampling are optimizing for 2 completely different objectives.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Why? Because crowd workers make mistakes.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Workers will label training data incorrectly.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when people crowdsource their training data,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08C8-5FC4-4621-BF2D-7F8D0F5A67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8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you may have noticed that impact</a:t>
            </a:r>
            <a:r>
              <a:rPr lang="en-US" baseline="0" dirty="0" smtClean="0"/>
              <a:t> sampling is myopic.</a:t>
            </a:r>
          </a:p>
          <a:p>
            <a:r>
              <a:rPr lang="en-US" baseline="0" dirty="0" smtClean="0"/>
              <a:t>In that doesn’t consider the effect of multiple labels</a:t>
            </a:r>
          </a:p>
          <a:p>
            <a:r>
              <a:rPr lang="en-US" dirty="0" smtClean="0"/>
              <a:t>Suppose we are using majority vote.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5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order to allow impact sampling to do some </a:t>
            </a:r>
            <a:r>
              <a:rPr lang="en-US" baseline="0" dirty="0" err="1" smtClean="0"/>
              <a:t>lookahead</a:t>
            </a:r>
            <a:r>
              <a:rPr lang="en-US" baseline="0" dirty="0" smtClean="0"/>
              <a:t>, we came up</a:t>
            </a:r>
          </a:p>
          <a:p>
            <a:r>
              <a:rPr lang="en-US" baseline="0" dirty="0" smtClean="0"/>
              <a:t>With the method of </a:t>
            </a:r>
            <a:r>
              <a:rPr lang="en-US" baseline="0" dirty="0" err="1" smtClean="0"/>
              <a:t>pseudolookahead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523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</a:t>
            </a:r>
            <a:r>
              <a:rPr lang="en-US" baseline="0" dirty="0" smtClean="0"/>
              <a:t>e are essentially taking the future impact from labeling an example multiple times, and normalizing it by how long it will take.</a:t>
            </a:r>
          </a:p>
          <a:p>
            <a:r>
              <a:rPr lang="en-US" baseline="0" dirty="0" smtClean="0"/>
              <a:t>It’s like careful optimism.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65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begin with the passive 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445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particular, I’m going to show</a:t>
            </a:r>
            <a:r>
              <a:rPr lang="en-US" baseline="0" dirty="0" smtClean="0"/>
              <a:t> you why uncertainty sampling and expected error reduction,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2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because humans make mistakes, instead of getting one label for each example,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They ask multiple </a:t>
            </a:r>
            <a:r>
              <a:rPr lang="en-US" baseline="0" dirty="0" err="1" smtClean="0"/>
              <a:t>crowdworkers</a:t>
            </a:r>
            <a:r>
              <a:rPr lang="en-US" baseline="0" dirty="0" smtClean="0"/>
              <a:t> to label each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08C8-5FC4-4621-BF2D-7F8D0F5A6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we must generalize active learning to allow relabeling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this relabeling </a:t>
            </a:r>
            <a:r>
              <a:rPr lang="en-US" baseline="0" smtClean="0"/>
              <a:t>causes us to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 </a:t>
            </a:r>
            <a:r>
              <a:rPr lang="en-US" baseline="0" dirty="0" smtClean="0"/>
              <a:t>we have to make a tradeoff that didn’t exist before.</a:t>
            </a:r>
          </a:p>
          <a:p>
            <a:r>
              <a:rPr lang="en-US" baseline="0" dirty="0" smtClean="0"/>
              <a:t>Should we relabel, or gather additional labels for an existing training example</a:t>
            </a:r>
          </a:p>
          <a:p>
            <a:r>
              <a:rPr lang="en-US" baseline="0" dirty="0" smtClean="0"/>
              <a:t>In other words, should we </a:t>
            </a:r>
            <a:r>
              <a:rPr lang="en-US" baseline="0" dirty="0" err="1" smtClean="0"/>
              <a:t>denoise</a:t>
            </a:r>
            <a:r>
              <a:rPr lang="en-US" baseline="0" dirty="0" smtClean="0"/>
              <a:t> the existing training set, or should we expand our training set with new example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reactive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08C8-5FC4-4621-BF2D-7F8D0F5A6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is, How</a:t>
            </a:r>
            <a:r>
              <a:rPr lang="en-US" baseline="0" dirty="0" smtClean="0"/>
              <a:t> do we best balance between more noisy data and less better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want to note that this</a:t>
            </a:r>
            <a:r>
              <a:rPr lang="en-US" baseline="0" dirty="0" smtClean="0"/>
              <a:t> current paper of ours is</a:t>
            </a:r>
            <a:r>
              <a:rPr lang="en-US" dirty="0" smtClean="0"/>
              <a:t> not the first that has noticed</a:t>
            </a:r>
            <a:r>
              <a:rPr lang="en-US" baseline="0" dirty="0" smtClean="0"/>
              <a:t> this tradeoff, and </a:t>
            </a:r>
          </a:p>
          <a:p>
            <a:r>
              <a:rPr lang="en-US" baseline="0" dirty="0" smtClean="0"/>
              <a:t>We as well as others have considered this tradeoff before in a static learning setting.</a:t>
            </a:r>
          </a:p>
          <a:p>
            <a:r>
              <a:rPr lang="en-US" baseline="0" dirty="0" smtClean="0"/>
              <a:t>The biggest difference between the existing work and our current work is that instead of considering this tradeoff</a:t>
            </a:r>
          </a:p>
          <a:p>
            <a:r>
              <a:rPr lang="en-US" baseline="0" dirty="0" smtClean="0"/>
              <a:t>In a static learning setting, we dynamically decide as we are training, which examples are best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2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so hopefully I’ve convinced you why reactive learning is an important problem. </a:t>
            </a:r>
          </a:p>
          <a:p>
            <a:r>
              <a:rPr lang="en-US" baseline="0" dirty="0" smtClean="0"/>
              <a:t>So now I’m going to tell you about the contributions we’ve made to reactive learning.</a:t>
            </a:r>
          </a:p>
          <a:p>
            <a:r>
              <a:rPr lang="en-US" baseline="0" dirty="0" smtClean="0"/>
              <a:t>Our first contribution, we show that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particular, I’m going to show</a:t>
            </a:r>
            <a:r>
              <a:rPr lang="en-US" baseline="0" dirty="0" smtClean="0"/>
              <a:t> you why uncertainty sampling and expected error reduction, </a:t>
            </a:r>
            <a:endParaRPr lang="en-US" baseline="0" dirty="0" smtClean="0"/>
          </a:p>
          <a:p>
            <a:r>
              <a:rPr lang="en-US" baseline="0" dirty="0" smtClean="0"/>
              <a:t>Surprisingly a generalization of uncertainty sampling!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BB66-1F21-472C-923B-F2ED67F18A95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5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1595-34D2-4D4A-9D70-AC8E2474C582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2E4-73A2-46F6-95CF-F82825022344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DCC1-6AE5-40A0-BB79-FC26BD703CF0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71D6-E2A8-4567-A6E8-11725485ECDB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8B8C-957F-4465-80CB-F80F7493D34B}" type="datetime1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DCDC-4936-459D-8DBC-007456EA4315}" type="datetime1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F314-5E70-4760-82C4-783F4E828B60}" type="datetime1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F81C-29FC-494C-AF3D-9A4E6DC598DE}" type="datetime1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C55-0B3C-4562-A9BC-457BCE20EF85}" type="datetime1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FF89-3D6E-4BD4-B033-4ED8EE55BC72}" type="datetime1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F655-1318-4F53-96C8-DF9DEBF4E7E4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0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717" y="644236"/>
            <a:ext cx="8084232" cy="17907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Re-active Learning</a:t>
            </a:r>
            <a:r>
              <a:rPr lang="en-US" sz="4900" dirty="0" smtClean="0"/>
              <a:t>:  </a:t>
            </a:r>
            <a:br>
              <a:rPr lang="en-US" sz="4900" dirty="0" smtClean="0"/>
            </a:br>
            <a:r>
              <a:rPr lang="en-US" sz="4400" dirty="0" smtClean="0"/>
              <a:t>Active Learning with </a:t>
            </a:r>
            <a:r>
              <a:rPr lang="en-US" sz="4400" dirty="0" smtClean="0"/>
              <a:t>Re-labeling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717" y="3878444"/>
            <a:ext cx="5181600" cy="244535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dirty="0" smtClean="0"/>
              <a:t>Christopher H. Lin</a:t>
            </a:r>
          </a:p>
          <a:p>
            <a:pPr algn="l"/>
            <a:r>
              <a:rPr lang="en-US" sz="1700" dirty="0" smtClean="0"/>
              <a:t>University of Washington</a:t>
            </a:r>
          </a:p>
          <a:p>
            <a:pPr algn="l"/>
            <a:r>
              <a:rPr lang="en-US" sz="3000" dirty="0" smtClean="0"/>
              <a:t>Mausam</a:t>
            </a:r>
          </a:p>
          <a:p>
            <a:pPr algn="l"/>
            <a:r>
              <a:rPr lang="en-US" sz="1700" dirty="0" smtClean="0"/>
              <a:t>IIT Delhi</a:t>
            </a:r>
          </a:p>
          <a:p>
            <a:pPr algn="l"/>
            <a:r>
              <a:rPr lang="en-US" sz="3000" dirty="0"/>
              <a:t>Daniel S. </a:t>
            </a:r>
            <a:r>
              <a:rPr lang="en-US" sz="3000" dirty="0" smtClean="0"/>
              <a:t>Weld</a:t>
            </a:r>
          </a:p>
          <a:p>
            <a:pPr algn="l"/>
            <a:r>
              <a:rPr lang="en-US" sz="1700" dirty="0" smtClean="0"/>
              <a:t>University of Washington</a:t>
            </a:r>
            <a:endParaRPr lang="en-US" sz="1700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5" name="Picture 2" descr="Back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99" y="5177725"/>
            <a:ext cx="23812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31" y="2412135"/>
            <a:ext cx="7886700" cy="1325563"/>
          </a:xfrm>
        </p:spPr>
        <p:txBody>
          <a:bodyPr/>
          <a:lstStyle/>
          <a:p>
            <a:r>
              <a:rPr lang="en-US" dirty="0" smtClean="0"/>
              <a:t>Standard active learning algorithms fail!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2250050"/>
            <a:ext cx="6947712" cy="1951051"/>
            <a:chOff x="626398" y="2183086"/>
            <a:chExt cx="6947712" cy="19510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22569" y="2183086"/>
              <a:ext cx="6062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dirty="0" smtClean="0"/>
                <a:t>*</a:t>
              </a:r>
              <a:endParaRPr lang="en-US" sz="3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Diamond 36"/>
          <p:cNvSpPr/>
          <p:nvPr/>
        </p:nvSpPr>
        <p:spPr>
          <a:xfrm>
            <a:off x="3911491" y="3364750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96701" y="4142151"/>
            <a:ext cx="286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True Hypothesis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98144" y="3499351"/>
            <a:ext cx="6947712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mond 8"/>
          <p:cNvSpPr/>
          <p:nvPr/>
        </p:nvSpPr>
        <p:spPr>
          <a:xfrm>
            <a:off x="4827731" y="3356279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3641856" y="3356279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3045310" y="3364751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3320943" y="3356279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5566725" y="3366678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5329243" y="3359669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5074063" y="3365975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2764881" y="3356279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2168335" y="3364751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2443968" y="3356279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1913341" y="3356279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1316795" y="3364751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1592428" y="3356279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79686" y="3385548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16135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68112" y="3385548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4561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59924" y="3385548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96373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48350" y="3385548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84799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877936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94315" y="2380166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>
            <a:off x="4572000" y="3391098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3911491" y="3364750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9244" y="238501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45080" y="4135522"/>
            <a:ext cx="2991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Current Hypothesis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2416603"/>
            <a:ext cx="6947712" cy="1403498"/>
            <a:chOff x="626398" y="2730639"/>
            <a:chExt cx="6947712" cy="140349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Diamond 36"/>
          <p:cNvSpPr/>
          <p:nvPr/>
        </p:nvSpPr>
        <p:spPr>
          <a:xfrm>
            <a:off x="3911491" y="2983750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98170" y="3004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416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17883961">
            <a:off x="3082360" y="3714748"/>
            <a:ext cx="1331082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3534" y="4909557"/>
            <a:ext cx="259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[Lewis and Catlett (1994)]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8533" y="4514651"/>
            <a:ext cx="427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Uncertainty Sampling</a:t>
            </a:r>
            <a:endParaRPr lang="en-US" sz="2800" dirty="0"/>
          </a:p>
        </p:txBody>
      </p:sp>
      <p:sp>
        <p:nvSpPr>
          <p:cNvPr id="36" name="Right Arrow 35"/>
          <p:cNvSpPr/>
          <p:nvPr/>
        </p:nvSpPr>
        <p:spPr>
          <a:xfrm rot="15616807">
            <a:off x="3916201" y="3724741"/>
            <a:ext cx="1190041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94315" y="1999166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4019244" y="200401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2543603"/>
            <a:ext cx="6947712" cy="1403498"/>
            <a:chOff x="626398" y="2730639"/>
            <a:chExt cx="6947712" cy="140349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Diamond 36"/>
          <p:cNvSpPr/>
          <p:nvPr/>
        </p:nvSpPr>
        <p:spPr>
          <a:xfrm>
            <a:off x="3698011" y="2936852"/>
            <a:ext cx="459076" cy="59865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37144" y="2964552"/>
            <a:ext cx="428115" cy="55508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543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17883961">
            <a:off x="2927404" y="4007778"/>
            <a:ext cx="1331082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5616807">
            <a:off x="4103098" y="4112817"/>
            <a:ext cx="1190041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8576" y="4985386"/>
            <a:ext cx="562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Suppose labeled many times already!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694315" y="2126166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19244" y="213101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2416603"/>
            <a:ext cx="6947712" cy="1403498"/>
            <a:chOff x="626398" y="2730639"/>
            <a:chExt cx="6947712" cy="140349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Diamond 36"/>
          <p:cNvSpPr/>
          <p:nvPr/>
        </p:nvSpPr>
        <p:spPr>
          <a:xfrm>
            <a:off x="3698011" y="2809852"/>
            <a:ext cx="459076" cy="59865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37144" y="2837552"/>
            <a:ext cx="428115" cy="55508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416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17883961">
            <a:off x="2927404" y="3880778"/>
            <a:ext cx="1331082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5616807">
            <a:off x="4103098" y="3985817"/>
            <a:ext cx="1190041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64707" y="4898509"/>
            <a:ext cx="6214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Uncertainty Sampling labels these two examples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Infinitely</a:t>
            </a:r>
            <a:r>
              <a:rPr lang="en-US" sz="2400" dirty="0" smtClean="0"/>
              <a:t> many times!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694315" y="1999166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19244" y="200401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2416603"/>
            <a:ext cx="6947712" cy="1403498"/>
            <a:chOff x="626398" y="2730639"/>
            <a:chExt cx="6947712" cy="140349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Diamond 36"/>
          <p:cNvSpPr/>
          <p:nvPr/>
        </p:nvSpPr>
        <p:spPr>
          <a:xfrm>
            <a:off x="3698011" y="2809852"/>
            <a:ext cx="459076" cy="59865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37144" y="2837552"/>
            <a:ext cx="428115" cy="55508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416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17883961">
            <a:off x="2927404" y="3880778"/>
            <a:ext cx="1331082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5616807">
            <a:off x="4103098" y="3985817"/>
            <a:ext cx="1190041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64707" y="4898509"/>
            <a:ext cx="6214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Uncertainty Sampling labels these two examples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Infinitely</a:t>
            </a:r>
            <a:r>
              <a:rPr lang="en-US" sz="2400" dirty="0" smtClean="0"/>
              <a:t> many times!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50618" y="389260"/>
            <a:ext cx="7495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Fundamental Problem: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Does not use all sources of information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050" y="389260"/>
            <a:ext cx="759142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94315" y="1999166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19244" y="200401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Re-active Learning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Active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earning Algorithms </a:t>
            </a:r>
            <a:r>
              <a:rPr lang="en-US" sz="4000" dirty="0" smtClean="0">
                <a:solidFill>
                  <a:srgbClr val="FF0000"/>
                </a:solidFill>
              </a:rPr>
              <a:t>Fail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Uncertainty Sampling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[Lewis and Catlett 1994]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Expected Error Reduction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</a:t>
            </a:r>
            <a:r>
              <a:rPr lang="en-US" dirty="0" smtClean="0"/>
              <a:t>Roy and McCallum 2001]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Re-active </a:t>
            </a:r>
            <a:r>
              <a:rPr lang="en-US" dirty="0" smtClean="0">
                <a:solidFill>
                  <a:srgbClr val="FFFF00"/>
                </a:solidFill>
              </a:rPr>
              <a:t>Learning </a:t>
            </a:r>
            <a:r>
              <a:rPr lang="en-US" dirty="0" smtClean="0">
                <a:solidFill>
                  <a:srgbClr val="FFFF00"/>
                </a:solidFill>
              </a:rPr>
              <a:t>Algorithms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Extensions of Uncertainty Sampling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Impact Sampling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" y="2297430"/>
            <a:ext cx="8641080" cy="10515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262" y="26254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Expected Error Reduction (EER)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3009" y="3581671"/>
            <a:ext cx="273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[Roy and McCallum (2001)]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0457" y="4907234"/>
            <a:ext cx="5842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Also suffers from </a:t>
            </a:r>
            <a:r>
              <a:rPr lang="en-US" sz="3200" dirty="0" smtClean="0">
                <a:solidFill>
                  <a:srgbClr val="FF0000"/>
                </a:solidFill>
              </a:rPr>
              <a:t>infinite looping!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50457" y="4866836"/>
            <a:ext cx="5736193" cy="704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Re-active Learning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Active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earning Algorithms </a:t>
            </a:r>
            <a:r>
              <a:rPr lang="en-US" sz="4000" dirty="0" smtClean="0">
                <a:solidFill>
                  <a:srgbClr val="FF0000"/>
                </a:solidFill>
              </a:rPr>
              <a:t>Fail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Uncertainty Sampling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[Lewis and Catlett 1994]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Expected Error Reduction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</a:t>
            </a:r>
            <a:r>
              <a:rPr lang="en-US" dirty="0" smtClean="0"/>
              <a:t>Roy and McCallum 2001]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Re-active </a:t>
            </a:r>
            <a:r>
              <a:rPr lang="en-US" dirty="0" smtClean="0">
                <a:solidFill>
                  <a:srgbClr val="FFFF00"/>
                </a:solidFill>
              </a:rPr>
              <a:t>Learning </a:t>
            </a:r>
            <a:r>
              <a:rPr lang="en-US" dirty="0" smtClean="0">
                <a:solidFill>
                  <a:srgbClr val="FFFF00"/>
                </a:solidFill>
              </a:rPr>
              <a:t>Algorithms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Extensions of Uncertainty Sampling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Impact Sampling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750" y="5212080"/>
            <a:ext cx="8686800" cy="5372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s://oracleteamusa-images.s3.amazonaws.com/original/m348_ora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" y="2377440"/>
            <a:ext cx="7972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8646" y="4732020"/>
            <a:ext cx="525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*Speaker not paid by Oracle Corporation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7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7645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fix? </a:t>
            </a:r>
            <a:br>
              <a:rPr lang="en-US" dirty="0" smtClean="0"/>
            </a:br>
            <a:r>
              <a:rPr lang="en-US" dirty="0" smtClean="0"/>
              <a:t>Consider the </a:t>
            </a:r>
            <a:r>
              <a:rPr lang="en-US" dirty="0" smtClean="0"/>
              <a:t>aggregate label uncertainty!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11375" y="1027907"/>
            <a:ext cx="1212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</a:t>
            </a:r>
            <a:r>
              <a:rPr lang="en-US" sz="6000" baseline="-25000" dirty="0" smtClean="0"/>
              <a:t>L</a:t>
            </a:r>
            <a:endParaRPr lang="en-US" sz="6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92" y="34760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fix? </a:t>
            </a:r>
            <a:br>
              <a:rPr lang="en-US" dirty="0" smtClean="0"/>
            </a:br>
            <a:r>
              <a:rPr lang="en-US" dirty="0" smtClean="0"/>
              <a:t>Consider the </a:t>
            </a:r>
            <a:r>
              <a:rPr lang="en-US" dirty="0" smtClean="0"/>
              <a:t>aggregate label uncertainty!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11375" y="1027907"/>
            <a:ext cx="1212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</a:t>
            </a:r>
            <a:r>
              <a:rPr lang="en-US" sz="6000" baseline="-25000" dirty="0" smtClean="0"/>
              <a:t>L</a:t>
            </a:r>
            <a:endParaRPr lang="en-US" sz="6000" baseline="-25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98144" y="2924603"/>
            <a:ext cx="6947712" cy="1403498"/>
            <a:chOff x="626398" y="2730639"/>
            <a:chExt cx="6947712" cy="140349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iamond 13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mond 21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iamond 23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iamond 35"/>
          <p:cNvSpPr/>
          <p:nvPr/>
        </p:nvSpPr>
        <p:spPr>
          <a:xfrm>
            <a:off x="3698011" y="3317852"/>
            <a:ext cx="459076" cy="59865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37144" y="3345552"/>
            <a:ext cx="428115" cy="55508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212780" y="2924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 rot="16200000">
            <a:off x="3199723" y="4523980"/>
            <a:ext cx="138908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8478" y="5423880"/>
            <a:ext cx="610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High # annotations = LOW </a:t>
            </a:r>
            <a:r>
              <a:rPr lang="en-US" sz="2800" dirty="0" smtClean="0"/>
              <a:t>UNCERTAINTY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694315" y="2380166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4019244" y="238501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92" y="34760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fix? </a:t>
            </a:r>
            <a:br>
              <a:rPr lang="en-US" dirty="0" smtClean="0"/>
            </a:br>
            <a:r>
              <a:rPr lang="en-US" dirty="0" smtClean="0"/>
              <a:t>Consider the </a:t>
            </a:r>
            <a:r>
              <a:rPr lang="en-US" dirty="0" smtClean="0"/>
              <a:t>aggregate l</a:t>
            </a:r>
            <a:r>
              <a:rPr lang="en-US" dirty="0" smtClean="0"/>
              <a:t>abel uncertainty!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11375" y="1027907"/>
            <a:ext cx="1212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</a:t>
            </a:r>
            <a:r>
              <a:rPr lang="en-US" sz="6000" baseline="-25000" dirty="0" smtClean="0"/>
              <a:t>L</a:t>
            </a:r>
            <a:endParaRPr lang="en-US" sz="6000" baseline="-25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98144" y="2924603"/>
            <a:ext cx="6947712" cy="1403498"/>
            <a:chOff x="626398" y="2730639"/>
            <a:chExt cx="6947712" cy="140349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iamond 13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mond 21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iamond 23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iamond 35"/>
          <p:cNvSpPr/>
          <p:nvPr/>
        </p:nvSpPr>
        <p:spPr>
          <a:xfrm>
            <a:off x="3698011" y="3317852"/>
            <a:ext cx="459076" cy="59865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37144" y="3345552"/>
            <a:ext cx="428115" cy="55508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212780" y="2924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 rot="16200000">
            <a:off x="3199723" y="4523980"/>
            <a:ext cx="138908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8478" y="5423880"/>
            <a:ext cx="610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 # annotations = LOW UNCERTAINTY</a:t>
            </a:r>
            <a:endParaRPr lang="en-US" sz="2800" dirty="0"/>
          </a:p>
        </p:txBody>
      </p:sp>
      <p:sp>
        <p:nvSpPr>
          <p:cNvPr id="43" name="Right Arrow 42"/>
          <p:cNvSpPr/>
          <p:nvPr/>
        </p:nvSpPr>
        <p:spPr>
          <a:xfrm rot="5400000">
            <a:off x="2174037" y="2830362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88023" y="1892018"/>
            <a:ext cx="6103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Low # annotations = HIGH UNCERTAINTY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694315" y="2507166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4019244" y="251201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5036" y="3714849"/>
            <a:ext cx="900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aseline="30000" dirty="0"/>
              <a:t>α</a:t>
            </a:r>
            <a:endParaRPr lang="en-US" sz="8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3504" y="2422791"/>
            <a:ext cx="4548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Classifier </a:t>
            </a:r>
            <a:r>
              <a:rPr lang="en-US" sz="4000" dirty="0" smtClean="0"/>
              <a:t>uncertainty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5540" y="2208482"/>
            <a:ext cx="1745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aseline="30000" dirty="0" smtClean="0"/>
              <a:t>(1-</a:t>
            </a:r>
            <a:r>
              <a:rPr lang="el-GR" sz="8800" baseline="30000" dirty="0" smtClean="0"/>
              <a:t>α</a:t>
            </a:r>
            <a:r>
              <a:rPr lang="en-US" sz="8800" baseline="30000" dirty="0" smtClean="0"/>
              <a:t>)</a:t>
            </a:r>
            <a:endParaRPr lang="en-US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2846309" y="3929158"/>
            <a:ext cx="601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Aggregate Label uncertainty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6309" y="322127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46309" y="2319322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89500" y="3818318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4350" y="534218"/>
            <a:ext cx="818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Alpha-weighted uncertainty sampling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48640" y="534218"/>
            <a:ext cx="8115300" cy="803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Pick new </a:t>
            </a:r>
            <a:r>
              <a:rPr lang="en-US" dirty="0" smtClean="0">
                <a:solidFill>
                  <a:srgbClr val="FFC000"/>
                </a:solidFill>
              </a:rPr>
              <a:t>unlabeled</a:t>
            </a:r>
            <a:r>
              <a:rPr lang="en-US" dirty="0" smtClean="0"/>
              <a:t> example using classifier uncertainty</a:t>
            </a:r>
          </a:p>
          <a:p>
            <a:pPr marL="514350" indent="-514350">
              <a:buAutoNum type="arabicParenR"/>
            </a:pPr>
            <a:r>
              <a:rPr lang="en-US" dirty="0" smtClean="0"/>
              <a:t>Get </a:t>
            </a:r>
            <a:r>
              <a:rPr lang="en-US" dirty="0" smtClean="0"/>
              <a:t>a fixed number of labels for that example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82880" y="584898"/>
            <a:ext cx="885543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Fixed-Relabeling Uncertainty Sampling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" y="534218"/>
            <a:ext cx="8789670" cy="803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Re-active Learning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Active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earning Algorithms </a:t>
            </a:r>
            <a:r>
              <a:rPr lang="en-US" sz="4000" dirty="0" smtClean="0">
                <a:solidFill>
                  <a:srgbClr val="FF0000"/>
                </a:solidFill>
              </a:rPr>
              <a:t>Fail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Uncertainty Sampling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[Lewis and Catlett 1994]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Expected Error Reduction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</a:t>
            </a:r>
            <a:r>
              <a:rPr lang="en-US" dirty="0" smtClean="0"/>
              <a:t>Roy and McCallum 2001]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Re-active </a:t>
            </a:r>
            <a:r>
              <a:rPr lang="en-US" dirty="0" smtClean="0">
                <a:solidFill>
                  <a:srgbClr val="FFFF00"/>
                </a:solidFill>
              </a:rPr>
              <a:t>Learning </a:t>
            </a:r>
            <a:r>
              <a:rPr lang="en-US" dirty="0" smtClean="0">
                <a:solidFill>
                  <a:srgbClr val="FFFF00"/>
                </a:solidFill>
              </a:rPr>
              <a:t>Algorithms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Extensions of Uncertainty Sampling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Impact Sampling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5639753"/>
            <a:ext cx="8686800" cy="5372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9405" y="2835172"/>
            <a:ext cx="5609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Impact (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/>
              <a:t>) Sampling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3356279"/>
            <a:ext cx="6947712" cy="279601"/>
            <a:chOff x="626398" y="3289315"/>
            <a:chExt cx="6947712" cy="27960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Diamond 36"/>
          <p:cNvSpPr/>
          <p:nvPr/>
        </p:nvSpPr>
        <p:spPr>
          <a:xfrm>
            <a:off x="3911491" y="3364750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05218" y="232233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45080" y="4135522"/>
            <a:ext cx="2991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Current Hypothesis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3236299"/>
            <a:ext cx="6947712" cy="502399"/>
            <a:chOff x="626398" y="3169335"/>
            <a:chExt cx="6947712" cy="5023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Diamond 36"/>
          <p:cNvSpPr/>
          <p:nvPr/>
        </p:nvSpPr>
        <p:spPr>
          <a:xfrm>
            <a:off x="3911491" y="3364750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5400000">
            <a:off x="982122" y="2614018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7462113" y="2703361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6387" y="202200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8055" y="208987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05218" y="232233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3236299"/>
            <a:ext cx="6947712" cy="502399"/>
            <a:chOff x="626398" y="3169335"/>
            <a:chExt cx="6947712" cy="5023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5400000">
            <a:off x="978560" y="2624558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7452008" y="2718362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6387" y="202200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8054" y="206944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 rot="16200000">
            <a:off x="3277000" y="4268272"/>
            <a:ext cx="1497586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00286" y="5248332"/>
            <a:ext cx="570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impact of labeling this example?</a:t>
            </a:r>
            <a:endParaRPr lang="en-US" sz="2400" dirty="0"/>
          </a:p>
        </p:txBody>
      </p:sp>
      <p:sp>
        <p:nvSpPr>
          <p:cNvPr id="6" name="5-Point Star 5"/>
          <p:cNvSpPr/>
          <p:nvPr/>
        </p:nvSpPr>
        <p:spPr>
          <a:xfrm>
            <a:off x="3903109" y="3256812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05218" y="232233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</a:t>
            </a:fld>
            <a:endParaRPr lang="en-US"/>
          </a:p>
        </p:txBody>
      </p:sp>
      <p:sp>
        <p:nvSpPr>
          <p:cNvPr id="6" name="AutoShape 4" descr="data:image/jpeg;base64,/9j/4AAQSkZJRgABAQAAAQABAAD/2wCEAAkGBxQTEhUUExQWFhUXGB8bGRgYGSAeIBsiHiYgIiAeHyIhJSghISIlICAgIzEhJSkrLi4uICEzODMtOCstLysBCgoKDg0OGxAQGy0mICYzMi0tLS81LS8wLystLS0vLTUvLS8tLS0vLS0tLS0tLy0tLS0tLS0tLS0tLS0tLS0tLf/AABEIALcBEwMBEQACEQEDEQH/xAAcAAACAwEBAQEAAAAAAAAAAAAFBgMEBwIBCAD/xAA8EAACAgEDAgUCBQMCBQMFAQABAgMRBAASIQUxBhMiQVEyYQcUI3GBQpGhUrEkM2LB0XLh8BUWQ4KSNP/EABoBAAMBAQEBAAAAAAAAAAAAAAIDBAEFAAb/xAAzEQACAQMCBAQFBAMBAQEBAAABAgADESESMQQTQVEiYXHwgZGhscEFMtHxFCPhQlIzBv/aAAwDAQACEQMRAD8AyrDito1jdpFDs7ivpCn66vuVF1ekNsbi0sp3BAU37+UZpejxrFuMhMxijaSMvsZk+VrggKee44/fSFZidsSlwu3XHlJOvdIY5MaShI43JiiZieQQDuI71yOR7nWJU8OCTaeKITkb4EFRvDHL+qTMnkFXYn0sytXp7X7UPk6YVYqLYzFakDG5vjMMSrBDiYc5K+a5eXyt9Mtk7SebKkDj3PbWPTJBsfKO4eql7OLDf5yl1Tqn6mKZCNknMhUUp9XAIHcr9/nWU0Og2hcR/rqhTex9iMHRcJplCF1MjOHc3YKoT6eLCkjiu/Ogfwi422gK1zvtK3WuvtmTRLkRWpbZGqX+k0ZIs1yWK/OjYGxsbfmYAmrI84fxIGXOSSFPzDBXjWLZVKdoLEH3X/N6yiSMWg1FDDUTaDOn9PeDNjxsRHAZ2YltpIQDkCvi6550xzcE2z+YgggXJus98N9dEWMmK6sJkcqgNLYa+5PHt2vXqiM1QHp1ngLKSOsu9HyceXJM8jkRRx/qbgF3OPXx8hQ3+NZUUA2X35Riawgv6X/M9xetvj+bxvST9Py1O4lZAfLYewAFk8a1VAGq+I7xVSEVSSO0iw/EjwdPjAKqaCq17j22lu/9xxoCpDBj8IfIp1nKq2MA3E7/ADrygY+xhNJtaOeuAo4Kn7/Ueftr1lK36zQ3+NVYCzLkTweF4EcySSFhvB5NjjaLFcnkXf31iu1tIi61Zqp1n5dvSXjtfIlnxVWGNgyABhZcGySP/VzxydeZgNooDFmk8mKwkkklZ4kmg4AN7GT6/t6iR73rysCLAX8zPEEAX9iTrOIIwqou8cBmA5u+eOKI+fnQrYkmeCM50zzpeKcl0UEqVbeWJB3Ku3uPi+OfbTC5XODBZLGzYtJcBVqRUG31sZJLJv4As/STx/GluLmxEK+kXnE/U18nfH6U+hy1gswHYL8XVfN6Irp+MFbkyXAxNuOZoVUb4wjCvW0llmI9vYd/jRMQVuJl/wDZpMkzZGXy5F3bm/UYnhloAW3IFWeP30Ie6wtNmlfpTTSFi+0BwWY7yRZJ9hzyK/bWvveCF0i492lrpfR/SMlyqRKVJHsxUdqvkXx99E5uLgTDUIJHX6zqLq8U1TMh2OoURWEpfcAD7+2luxDEdBPLSsN8zp+lRDJWaRh5ZB8lVNbRQFE+5u/20Qa6Z+M8SdusqdUxNymQlaWVAG+pmoH09uwXWAkIYakBrDqICjkV2bI8wb1sq6+kMRxtYd+Ca40QZlwNoT0hYCOHS+pboP1gGaVvUCbs0fb27EXpLB1JPSeq00BUIen1gnquZAgMKLVBWsGyAx5Avnt7ga8wc6WExFIveQjBSOJpochmkkG11lHFdqNd+2nVqmRiT3J8JHymgdKkR8eIcqu3dQ4B29xfsL51Dw5BeovS/wCJjAkgwLAmXtFZYr2og8e3t8afat/5vaOD0APFvMg8HdPjjTqUEqgbI5AswtmHB+kD2IAuiCQa/Z1Zrsn2morBGKjb3+ZV8IeHpcuZI8gyIkkKKGAF7S91+xoj9/8AJtUXUAveONGqaJqsMAD+Yx/imnlOkEwY+TEWEosBw/oTgcqQQe5PP2Og5RpkBesbw7UqiNUZrWG3mcYgPEWL8rP6UWPz0ikD/wBKkxncti1YhWvtTN9te1NcXybXEVVpKCVB8N9/r9vrKM/Rpnkx45N0UUzsgjZltFV7AVjd0DwDzYI0eoC5G8WiNUIX4eeIYwfw6dvMD3KV/wCQN2wNuDfVz6TwpH+e+kniLbfGNqKXUaze20NeHPDORDhmVH8g+qOVK5VxS7/e/pP7k3rz3LEnpBV0Xwgbxd61l+T+VIRQgmkD1ZJsgqWPvancD+/xpqL1JvNL2awGNocz87yXg27tks4LuGIcU25Vv4I4+4FaWwKsWHv+pevK4gJTJAsLfIYv6w7n58ccrMkiiSPzJTfFJ7A3/qPGrPDXUsZxOXUpVOWBv95mnUuqGfyy0KKdxlcqO7XXqPwB7e16XVqgr4J1OC4A06gHEjHTMdvC+P0sY3/E71eVGJBvbS0Gr/HP30tWVjc9IriqL0ydLAg7DqIq43TplyoA6sBJuG4t2EZNmx8LR516ppa5Gw2hcNxj0LqpsTv6Qt0/Gg3zpzskUFYRZDoHJ3gkUF9yQdE2wBO0lBuSbbw+uYc6SCTy40g2uoVDz5iH0Hd79v8APPfQVFNMlRMT9uT5yXAy2XJ8j8qSyxBVkI2g/uTwLJA40tlsBc47QmvpJBnMnTTjSZDSDy2EStDGGDJyeQCBwb9zpjKCcwVYlRbMJ40pmx2kdwsTAtHZ2hjQ/wBXyb5/bSh4X0iHUYkZz0lTDnXL8pyAsfmCMyAcH7/wa1reBrDrPKLID1EM9SDpJJjYxAa1DyGvTx7j3J476xwKWGz2gr/s8UjhwEUtjq4diAswJ5bm74+kcntrGqMrXEYFVqeon4Sk+Mr5BxGG0xMpYjjkUVIIHaqHOtccsXO5ghi2RtLvSaeeZFLKEcqFJFEizu49y3v9tYw8AHfMEZYmD8npxZJnHdkKMN1ULtT9u3t8a8XKsBGUiKty59iSHJMeIuwbdrbQXHJqgSa5IPetGSNRsYCKzMMfKRfmJWZkWKozfNek+m9xF3e6wD20ICruYRzmfujwgQhmjLSDsqjkcmr+bCnn4OiZbkrALHFjiSrFGPJp/Mdt/mxhhQPdfuvev76IgcvVMBOoiUeswmZTaNH/APkajWwG/mr499ahyYX7QBvCuVcUYVDG8bhI0fbXfmz79xe750AtfSTAJ8W2ZWxoMfGyWPmMTyrKPoLH4+bJN9teLsBa9/OP5DldRxsfOxk0mCsuyaBEj8uP9VTR3qOVAv3B4P2OipsNNj6xNS4uOkj6ikTrRj8qNFBUI31EXdVZ22dJLi9xuYSU3A8RvCb9Z8jHxgo3KyOXB59IPeu12RWpuHBZ6nrM0rqtJz1xU9LJtI/p7UDyP8VprCrf9sIIn/1MwwAExpIIACyxJKGeU0zS+lgSAp5UMRTAGx376azAm7dTb5SpKj0wVp2ItY3yDf8AON5GepPB1GPGQU6jZK0QK2FQGgtkjbX3+kHmteVPAagv7MeeOPKFCykNe/wFsZx7840iCXJH5yf6wkUU0Kuvq9fpK8c0WD8nluBQGidjVyOkioqKLCmBk5ilB0hfzOcuQGkZZ+Q0fpAL7la7AJZDYFe/xoahKqLYnS/T6KcRUIqNfBwdh28sYvIfEnR8ibKxo2eT1REhpXUlSveyAu1KphYoBuOOdO1f67keQkNClprlbnFzcd7x2wXRposfczCDGjTI53L5sgAtXDUxogH2HFHvrKtFQOx6xNTiWZ2YZucdIL8H+IIHx58RH2qv6nnOQLZQXVQSdxBK2GPPcfFny7MSTvJy5axA2xEzLz5hFEC4jVuf1DZAFceq5Dd6opogckjHSMqugpJoa5N9XlnEaulZayZUMKQGQYsL+aWr9QlbF37gcA9+/bSOJOpABi89wi/7GLG3Y+cqdS8MPOzymQQq0Jk8k8sDYIVu3ADDn50KvYcsCE1RgeaxzKf4UpjTSSx5DVKRSAC1qjd80RfJ/Ya9Up6fId/OGvFVKxuckdPLyjfg5UaykTRCZooypmUHywBzYNbaLCiP214010nT1MSS5eDurZrwyQTZPpl2yBNo9FOwXzWI4oKeQBxrdLODbYGYFprm2896a0cOVAsbjJUwyRRsVbaARfIIHFGrHHatA55d2uO8foNRdvKX+h+G5I55irFI4VQVztU8MSg/0t7HuK016r1UBPTrJ/ChsOvSSeLfEBHlGIsWklVBVlu/qIB/b/bUlNWNyx2lFgFHnLHijMRIVMrt63KNGqAMR2S65sEc6aBqAsMiLVijeUj/APtyWTCx1nCjFTeQvfaGPAPuAO9+2vPUfTq+sJQusgbzo5jy4k2Lii3VUkjYLdVVg0eSea14MKYs43mFCX1X2k0kxxoII5SHnnU7yCQS7UCea+n3v41rr/73IPsQS2trDAt0+8iVfyJYyP5j2gDLwzEnsb54sdtAt6xA2/EcrBb42HWGceIpDJks4Znc16eKbsTXJ+NCQHbHSLDaRa3S8FdMxQi5mSGYb34HACmuSvcnn50yqSXx0nqdIsgVxuL+olLpMByY8mO2V2Ctdn0nvzfAHwdExVXBMy7qng9PhOoWCxru5IcMu1rALHhiT3sN8e2sLFmt7xGf/iT3yPnLPVd8gjkAXZCGDkvtJA5HJHqF0R886FALlTNVbMAdjOU6hSROI/SQRXewQPqIPYV7/OvEhl3yIBWzESbAnj80OkKJHEzLMzn1FyDV/wDTZBB++tK2F+mIBO46yHNL5QoBY2Rizb1sbTYAJB5BPsPtrMqCLX8xG6lNjt5S3k4E+M0e+QFRW7jhQefQOeABR/fWAADIzFXVjiUcXphkLu1bT5kjOAaYNwFU8kEEXzpbVBeUDW9l67SXJlPlRCOYSxxkgWpWQki9rHgEXQ++mtlbDeBTUB7vt1nfh1f+KcOqqTx5UhPpsWaPHPxX3+NeIBAJEB7AYJM88nIyURBjlTAXViWBDKTfHyKHbnS6dDTUbO5vGUuISkrE51CwhSXwfPId/wCajO7kfpMePYd/YUNdZatMADQDOcCbbmZb4V6EqNG25HjE3kTI+1f1FZmB9rHpXbus2xXtxqGpVBBU9rj395TTpkWZfdo2dYVsiD8yQsGUkssQkFWyr6lSyLIYRnaO4DcGiQaVKFKbHIFr/wDZNw96fE1FPXPw62ncfiNTE2xVC5SxOkchUsPWincVUsLKswNGi1mhpDEVHOnHu8ru1OzkZH2i/wCJPEzJlmURfWoSnNCxQ3cfUQjKKsbSToP8cuSD0lq8Sq0QQcMdhvbr8DFrxD1h5Y12x7d6+YsrXuKAEGMH/SCG4+wrg6fRQU2BbNtvWT1uMLsxoErcWNzk/wDTIvBLKk0bTSiOEsCw8xl7XzSkWfTVd/UK9tP/AFBgzEUxk7/GTcNTBQux22z7zGzp/TPWYUl/L48kDsoCMrb0PdmYbx6CKJ4I+ONRlhYHfME02uwGbY+HeVPBvSoiNzRo8bTr6yPMkC7Wv+m7JAJoWDfAoav4/gq/DLzL9Pfy2+UCi9Kpan13l/p2DjRYoaN3FTFT5gKNUoI4f2Nbe5FEH31yXLE3PlOx+nClzOVUGCDY+fvEZMnxAChmkiRcaBDDvFmSiANxUgnYW2KDfJsgEc6aQzU1J3+85zoqVHQX8/6mdeC+jA5M2QXZkg3GlUhnvgEA1YFkkDkUODptQllsu5i6a6H8W3SaB4b66mNjyRRxW0aPLLELZysjgDcvIQhSGKt29676TS5mrUvzj6qqx0k/CDsuX8/HIkrEbZPRS7Q0RUFlHezXvxRGmqKl8dfvJjUo07KfSEeq5MDMnlpKNkQZab0hVBB57H6QaPI4Opzw51aPv3laVyF13yO0j8P+Ivzjrt5aTFLlAx3DYSOa4IBHbvomouqjSetosOjMS3r84Y691KDJwI81lXdG67ZaB2se1gUTtNcHsRpqoSLdRuZjWSrpXIOw97T9j48cmbtlK5DsFnClSoJWlLBT9Pq5AvuDoHrk4G18wjSCi5wYydeiE8BgWeLc8gLbTR2XyFFn1UNMZlCnaLpEh72ir0bpMWM8josaI8W0hCQQyk+phXBqudIGmoAXMrIZHIt2PrJum4a5MkT5C2QQqMSSQe+5j8kgi/2156hc6VNhAp0dKs253+EAdYx/zfUZIIwiGNP+a1ja5rk/wAR+w01CFpam37eUCoWLY2lnqHVYkijjaYPGHKu11bJ9NV35rn99K4dSrMxEKt4gFHWXsiBGxSnp8xXJq64NWfkHb2vXqQ1Pq+c8wdabdgBmUfBOReHK3qYncrBxRI/pN1zx7nR1DzKwGImoDTp3GJ70DpAfEmZKPmMp5bcUCLztoE9x299Y1UK+k3h2Zlv8pYR2yIHEiHyCQ0exb4QereDyLPFDSdOlt8xtxgyHp+W42mTakZIUejnsTQvihY50y1INpG8NtWm/SVF6hLteWK3EfplJACOwUqD7kkHbz86NxpbSdoFIqVPc7Sbw71EznJM6VJKioiAHarg7dw9+ARf7HjnXiyoJrIwsPdpc6rHJJI0auWWJanZhbLYKgAXYLD/GlaiRdvhARVW4HWVOqQrDBBBHkMqcqUsksfUQGHBo8L7aFH5jEkR5RkY95X6NisHt2AMbbFZrYAhibrgUB/tonGnPzgpaodPswlm9M35Pmu3mCc8bF4IC1vTm1oi+/vrGYkYEWuBacdF6cXid1k9UJAYAkbmPpBJFE8HjTfFouLD7wqjpcKVz3h7pvjZYo1jdkLJamzR4JHYCtErOBi0QeHUm4mddaZ45M5kgSeKP8ucpX4Jtb3AAdhuAJskEXyK2igHhuc5tMdv/AJESH8SZUo3PI4TdXA9BIFCxVMwFcmyOKqtPKBB4Z6iwqONfT+oSw5nhKrMpLxpuUcdh6gLF8EG/fn+2got/tFtj951noU6nBsD+8XIPkDn4WyPOF8eKbIi89VG1ZJCQ31qrbRuQEEhwQpFcfPFnRtUVHZL9pwQjFQbQtg+CYnj/AOId2eTHkKSsw3Xd79pYmtpRSLIogiiTpNTibEadr+/mY9KXhPQ/3IfE3h2XHj6ZjqrAlhIGkfcqsB6lFkoL9LCqBI+2sGrxPU6whpJAp5tLvVjFjTT+cXkd0O5COQEDs3ksWFAo26qF1xoBfw6Dt1+06Dimq8xRhha1+vyGd8X2z1kfgDpxTNYsqRo6F4NwLOwbbTAE0r7W2tXY2Ko6q4r9TrVKQVjfO9hvOevDCxa1vj0ljpfhmfIbzZHEhiaVnZnZY5qA8oKFAAUi29IPDDvYOpkIJKjA+w6xrNoCnc/mR5ngTFxoFlaVXmyQNySFTsIIdiqjlkFEN3IFNfFHo0WSkwqEalHTvfEkrVGr1Kh2LEn0zeDOv9BhEn/BrvjEKztG3mb5Bv5FXtKekFbHN13OpzXNQi409B5fn+I5E0r4jfy7x/8AA8o8ls+NUkJ81mCy0WDHdXr2rSgUN5FbW0FNGp1CrHH37fOLdkdRbr9It9EyBNlCXFK+QkzMTy3FFiqblALKWAAF8H9rOprZW0jbtFinSVgW6/KEvCGKDiGN7CTuSFsKUWR7VjYBojmq+RxqdzrqZ3GPU/8AI4WUAj1+E66v01YcySXa0D40FJKOElEjUT27+v5PP7aJUKDl3yb+loR0uBUt8IsZOQ0crvkKqox2LEx9TggK0kaj00wJPbk8XoFz4Qb237Sg2/dtCHX/ABDk4uZjRwvv3KVfdW7jhAT7VYP8nTadJSOYwsDt6RXEXICpaSfk8iJ4JTSTO5llcG02R+xJ4DGxxWp1dc9QNvUwytxpBtCvTMxM7KyI0AEQiJ80ofqkUFlPtQvsPkapCaQBbxH6SdzYXvt9cyt4e8UwjFaRXI2SldjckADcDzyRtHH20upwro173jVrgmwEn8DRSKxzpYGRpmD0xAtGHLm/YD216tVKuB0gKoZLXzA3UcNfzkrRRpLEuQJzsSxtC0ADdbmN/vWmOV5eDvBQMXF8Wl7r+RGXmaFJAZQh3NdIa2le9GgD20NEWPh2hVsoAxsevnLeF1KF8QSWFEabJHRQNgUcBgOSPv8AfS1FQVb2hVUBTTeDfAqyKcgXIymLgMOAp7FT7+/GtrEagT3zMNzT8Pwl3oWYkMRQ+lUYtIzXu542Af8AUOee1jQVBc+fSWCkGUMmAAL+sqZ3UJXRpY12RI6xlD3PmHYoBI/pUX886JeHFi5MDnCy0wNrz3CjCSLjIu4bg5jTuyj6iSO9ULH30RLMmoRXhuekl8VgQ1lQCRCSWBN7UZgNp28Ue3z21HSeq9Qq2w2lBfWoU5h3JyY5oJMgyAttVXINK4pS309zfY/bVLlWyd5OoKEKB3in1jEchpNylIogNrqd5Z29h7EkXZPbQ0lwY93BbbeEpJI8eMZHktPIzrsVeyigDQ4BF1/JJ+dFve+Le8xSlgw0H35TjPz3idHkkkK7NjbKu2v0UPfcbBX4166tcL65mmgwGo73t8pRjy1EsmQIyoRSrRyErv44J/ptT7ftpiISLE3EXUbZRg3g3MwY8h2mKxAubNtz8f8AbQa2XGY4WA3lROtedk5sMUiI2RtAc06ttVV2nurBqomvc/trSNJVjsI7heHpcTRemMPv8P8Anl5wd4mQzCNmSRW8mJJUABRGtKkXkhd6sp2BVo3Z+WU2B695A1JqZIFum3rCPgjBEWdLDkBjsQpaj0gMA27d91A4q/V9tL0XXUsdxPGa00MciHfD3UYHlyYN5WJ8jbCUsluLdD3O1iCSSK5786x10kMR0zEozFd89pJ0zAlL4TyeY0kE8771K7FUvtaOTn0uwG3aCSKrWMUUPbytPANUIvK34h5jPgykbo3wslREdwuiKNEAHabBrm+OfbRU6hZgp2Ig1aZQahJfDOUFVZs6KWZRCiBZk43uP1K3Ciuw+57sw99CRpfb+ukoOupR5YO5v8bf9jh1roUCxsImeMT8BTw0T/UkkZ7qFI5AsUb9jfUp1UNDkm1hci/2879PlOU+pqvN6jBt2vaK656/lDNj74BDHMyWm6nBC7xZqkp+avjgex5zU1Wp4mBJzj7S8klMbbQZ0fHTKnw9k0mQ+OGLM4CLMgA8xI38tS/Lchzdb+edeq1ahB1iw/71nlSmv7D7/vtND8VLj4sfEUisFMQeJDLJsYMwcUbHlud1v73XfVApoAL7D8xdOo1RjqO9s+m0yfJxGyUnxoF2QxyR7nVCt9lZnAP9Um0g1VLfsNJL6AC5uc4jNBZrDH5jZ0Yy+SDFhg5MbbIozKFDDaeQOAP9RBAB2j27HwzkN/ra4Iu38fx6zeOolLpU6ftt/P3ltcaabjIxxE0Q+lwK5FFCw+oGwd4JI59zqXiH0sQT76QqCLp8Pv8AiT9EnjeWbp+TM04mS4t72GAO4AGgeK+T2+NNRXZSx7WmuFWzJ0OfzFr8aMZnkxIUcSSXIVjRWsoAO5JIsU49IA+o8VoqBUL5DrFOddrb9se/n+J+6buxpMPF2Ry5MgYEsS/kq9BC3pU0D6qvkL35GhxVJPTse8flRg5tm0v+McaVun42KJUkmY0zbh62RlJUKDzsHBFcijpoWmtnt8ZOeYzEecLdBlY0Cjh5F8mio2OVU2W23XPFEgnnjUatZr3lThQtvjEnpA/NSyM5Mc6s0A3gLbDcIzRBG8KWUiuwB1Zfl07dN5M4Dtj2BGbrck2JhSQuXmnEe1GN+jzmCBQOxU0P7nS6atVIFsTzkKC4PrBPh3Ab83CuPGQFHlzFmG36OGC3uJ7i9bXYrqDdJ6iRoDX3zLXjJBAyKjbmNLuJ4FCvV3/1a9wxIXWMTXtUqBGEYeo4CQ9O2ukbEx1JJD6a4qwvdua499TUX1Vb7wnN1ttAngjqM88ijc6wwR7dp4DmMGzQ5I/xp1YKHv3+k8LCl5wf0bIXIMxnDy2Hnf1AX5dBQtci7HB+NE6BWGn0h0qrcoi+5Et9W6pNkxMiBYVMkTFiKobSdp701Gx86EslOnnM2jRepXsvaWoPEWPi5/meXI3kxhE2cmRXA9QBrsw/temUxpt2OYp0Z1MM+MFDybMiU/qlZMeMUL287T+57/bSKoYG4HxhcNteAvD+MkjneWV9yEJXpLgG1rsoQDQNYLeUA2bIuPrCvVM/JmynV4wIdpidrG3a1+scX9NV8VputSAQcxApgLaS5/UkKDZIGXGVYxaEs9gBjfsb16oy1FHebRDU6mPWVsHqEPUYgdrgwcEBefV2oj3Fe3u2llWGLiEWKuXHWAMSHIMuwCTZK2wCUAlbo2x53AD41QtQXAGYNWgFJqMLHvGQdN8v0S5UKSLwVVhQrt357VpdSrVDETyqrC4Eyrw9LHJkzFY2yJJCVx7PIII2s3O6iO61yDQ0da9gPnN4RP8A2Lf86/zCHRxLPJNkywPIivsKP3farkAp7kyKpNgizQ+zKSKtkPaJqVGYFhjMsdS65DHnrlQGRoZUIW7YxsxNoFJsNYAA7AUedPdAo0SXkVWTmFcE2v3MH40ki52MoheASzN6pLQlnItrINV6TW337cg6maxRiTcfiUoxRlVRmx+cLfkM58lpMiX8vHFk71j2AWykkMVFd1ttxssDxwb1hCIOXbJFvhB8bjXfA7Rshw4OpYEkZby545Hat9DdYcF1PBXgdgStmuCboFJEAKjt8bSOnxLrWtUyL/L095g2bORojBm5aspgkeOFI2LhQpZmJ3bVACkgHk81WkOt3DZnW4pgl9Nr4N/+QMviKPqbSw5ckj4mLAJU2ptb9PYGYgWbcFlNkj1cVV6871EUAWziS6aRuR6y5iTHMxwUhjiRothMZBVIw6sVr/UE9PI5N8d9TMpRsm/82l9EUqlG1wLZtk38oLlzHjSfqMM5RoitY7Udk0h2SXVAjZ6hwQdx7FTqgUw6ctv7EhqMFbUBv07GOngjqE8jRyMWSSWG182mBclh9ShfQSN9USpc/akVQLYOx+UIi/7ll3o2VD68VNrvjuAQicxhbBjZO7CywUD7ffQhTa7DJ29ZVTNOxIIwLW79jfpaJjdWyvImkhQwSLOkcIcMrygF027iw+kNybqla+16eByiFN8gkxVWpzPEubGw/wCeUOeJsjOi6UmRlhFcyxxyCM7iqerljuPqPpFA8f7bSoKW5tybbXiv8m3gIt3nmb0iWNGysZ1k/Kxo6lo1lMv9ACPtDKw2U1Xd3x77SGsEsbZPl5zzOFIxuJz4Pyc3NGVl5JUloxCqKNpCqfUyH+mrbjkk9/bSeIZbhR6zAjqvh327zvxTGmI8eVHOiuNqkEqGcLThWrsQNyji+VHsNO4fl1KZpuubXU32P5lqf7XuWC4sR0a3a+xMh8DZkGTl5TSRhZVLBJuyxtIu1gE5HLIz7jfc/ckXK2UVNjJWV7lk6dJ+8SyTL0+TGVi+QJ3CeWedpLsVawKK/Iu9vBI0VBULE2229IFd2AB77+sC+Hukww5ux5qECoXYm7kNb9o9iQ3f7kX7a9xN7EAQuGqEoD19+/jHTrvWaxmjjyt8+M6rKZIgdw2swHG0Dn+occjvoKNLX38heLqPoN8ecH/h/guNrSsGnmUSLIAoIBsbG5vk2AQDVDgaRXa7Zla2UWtgb26dfpK+D0IZefEkjlAqtPKaoMw2hdm4klDQ712I1bSH+rScdpJVYLWLDMnjyln6VlGeQiPzJCskIFbdx2Be24cdjz3vSArJWAXMKpoZbmKvSs92nxIIrsDfuBYHaLJQH3HFntZ/fRVUAuY2m98eUY2H5LKy2uPyVV5jGed3pb0c8/XR4PxplE8xFY7iTP8A62I7zhsWdMHFlzGjAkZVECUGI7ISeb2rVg9h30p6K2JEsocTUSp4d/pPcnGKsuRME/SYQBNve0BLlvgKe2tq5XECnkkTzx3mMmRj7JORs8lCu0yqNooN/Sv1d+96JjqXI87zKVhi+e0jyckPHmSAlFDqkiAHdHu9Ln7HkEHvqdKf7VjtQGJPgJtx8lEWRXkg8teQfp4PHewpBJPya0QZksTtAKh3uJHE8qtCcXGbyC3rZe7PtPezwo5YnXgNYLn+o59KkJ5QBhSZGOJXx9whtgUfk39PpruSeBxxzrWIZgrDMIL4eYDDHREyAyV6iw/TRuGDsvz/AEgCyT341oRSfOU8Qxq0hV1DA2+krT9cXc1YKTcn9V5QC5vk1+/b7Vr2juZGHsLTzxn4Ug6ecbIw5XMRjNKHXeGsEMG44INX3BUfPDaoBXJzA/TK1RallUHFresCZeQ0+fjOGLyujNJV7iVDepggB4RVJ29yrH30ynerTIBt2v19+cZx9AcLVRG2IvYdv7jgkOJmQRyOpjmOT5atwwjsWQ5P1qQt2bPK882cr8O/DAq5uTIadYO40DAEqfiN4aeJIcjzPPwopGL+zx+YVQOObZRtUCvcXXOlU1Fjpm67sCwt7/Es+H/FZZVXIeB1SJicdEZt9fSWJJu0rags1/Gh5dm1Z3htTYodPbp3gDw7mzHp00kUsazMXTy2j72VASNibJ9R5YmvT9yaRVOvTbAF7yQ8OLrUG9/rJep9NQdTjR5ninGKEl2jne6upCh7HMbLwOOasdxZ+n8H/lU2Lm2cD30g8ZXNNtQzF+TCPSXUicHJDsJIACQ8N2rH2AYLu2sd3K+kVZkuC5BAIHXzjaTcsBup6eUO9NnjyIdsu2F5YDLHPt/5hX9N1CXdgrtu+VUsQoFanFKxuTgS7h+KKG6rfUCPiRa/wgHqfSTBgI+4LOMzySoICsEDUzXXZga3Dsb9zo1rBqlulr/OSsjIBbBJjr4KxJ0jeJIzM7U0SbgPK3FWYbyQAoYGu90CAa5VUXmNpSNQ6BqqNKvUen5sL52SmUgKlv0GZ/MWm9TLS/uQQeVo/GmIyIdBHi7+cAM4Bt+0/b8R/iDyxJjGP81FsUh2emWQUQ1ntTe45FDg86q4cLV4UvfORJK4NKuL42/sRc8O48z4nUTkEJG2RNKmPkhdjjhhZPqWivBU0DTUfdCJdRTDWtiNL2Ykrfr5xX8O9TOQ0OJJK8UCoWkhVCGJUM6sWJ3EDhuO9fexlao2bdTaOVADr9++kN4fimNOoypJIYo1kDCOlqRnQbpO/IeiQN3O5f6iBpY4aoLXFz1+EznIVOnaJHVZW6nIZShVIdxpFB9A9RJJN2QDyRRPHGni1IBCYrRr8S49ZoPgHpkQxIpSwlEzEZEit6rXzGUt2cOrEUy2eb/aKtr1XIxsB8pSDbwjfe/vp6wR0S8rqjRxWYIpXKljxvkaQjaLI2BZOVUf0rergulvP+v4kVRiyWz2kXhvpsBmn3zO7rGY5VCqGmdJLk2M3pr6VI70wI0kuyv4gLXP1Fs/UypRen4T2+kq+LJRDLkxklZPQgmJrzNgDCQ1yGVGQGhyVJHcgOoeBPnaIqHnPe2Osap/F/8AxGMuDDHLjPEkK0Asi25VmY0zKoNe1WW5vSqlVRm23cRq0XINz8jKXUOtGDIbKzcabypYjAgSqKFlqSwKAP8AncNaKbJemdgd4TmgVVkY6juDa3wtmM3XehwphyjD2tCuISuPZJFiw4uyD788mtK5KmqHU+cw1CKZV18hA/h7qiHDc5A2eTBuDqoLKqFBSA/6uAQK76zQvMZb3vLGosOHSsRa5tb5/wAQf1hoc1/Od2GNLaAbQr70IJjPcC27N+4FcHWK5pppAuZLySaovB2bhxiX8tAXWTFUsscrrQclTtJ9/YXfvoldhlu8awuuIWn6vNBjZyyx2JMkDcRaruUAlCa3UeL0eoOAIqmniGnpIMzwlMwECIzflXjkiloUS20uhY/1dyee9amWqBluu8c4Vsj/ALLvTXBn8hkLtkAtIlUEZeN7Nz6mPpArgDRVQEAYHaApLAiU8LFmmnlijPkrI5fzGI9YQlPT8Dd8jn+dNKUiASc9p7mMgNxiOf4WxLDiEGVGk275FB3bCfa+3tyB209CL2En4jUxBIiX0jJVoZMwosO6QsjqLUMTSD3N2brUlytfyl9YLytA3+896n1BempiMGkdmJaWYEMWP9SqD9B57H20QUudYitwVPygqeCBmLRYW5G5Deo3fJNgV3vRhlG5m3qdAYX8b+G8WLo87JSyxPGUYvZPqrapJ7FHJ2ji/bjVIUHJnLFd72BtMl8LdVkgy4po0Msin0pySxIIoVz76GrTUqVGBGLVYvqfM0nwzI0yPJkoYQGtrRiC1mkC/wBNEWd1/wBI57aXxz1KjLm+MAfnzlXDGmimwz1PvpLvW/FGPLEMZViRXj2eUyqeAVAUhSDGxenHp4NmvfQrQfVkwecuk5v1jh0n8PI8aBvKcylogsgZVJfaoWl9h24Buj7nRcRQLtcHaK4fiQE02+MU26QcPycWGSMLDk7leRq8wFSx59mRqUgAX3/YNXLcv0IhheYgUdJY/FvAfJx48pYmSTHBIk59amqANdweQD3s131dwvFindaiGxGD5+duhiDSxdWBI6St0/wniy47ZfURvmkX1FWpUCLt3WHIPpAYt7fHzza/GM9TwAAdgJSvC6cN6knMWOmeLovz8LCF3wYIzDDGACUDkKS5bi5DwbI4evbTOT4QGOSbnz62giobnTta1+238YjYMvAOLkMYJJoEKTxFkDgAgJ5fPam5tvqDH76UwJNkwft3v5RxvjXY4+fp52i/0XA6rIGygogEETFEXcvmkb2G1Ru3MGbsfah9tMZ0UhVOYFM3vzPf/I8eBeizbTlzhhmSptkBBBCjlSw7lhQB4vtxwSZ3PMY019n+Ix9K2Nh0Pf4fKWU8XQ4z20cg3k9gfUQLBWyKsCqocjueLfTXRWKsMDp2P2Pzm1qdSrwoe+BgHyz8ZmM8hyyrZ8ksDzTkRY4icgrYN0TV7jt7XQI+KNv3HQPO8Sp8A1fLyFpoXSuksvU/NaFGgWBYkcNfmKQy3XcmiQb7BToUanRpjVlzkeR/qMZhVU6cCJHiCbIjkbCx3O5ZpIFVqI2PZ3Hgm1CqNwPG3terXVWUVW3/AIkJZkOldj+YweAOg5GHkLFt/SY/qEkWwtljI5+kgcgDgsB81y65Wo4seuPzLqYAom/b6yymDN0/FyHjZHmiCyGJKZQxYqeKWQ0rCt1Ej3btowOc1m2Hft/cy4AGkZsftcxe8OYs0s5lTIEORKzeYsMZ8tS5NAknZuY18igOOdNrPn9vpmCigLmNnRui5WPDJkuFaZ0L+WpWvNY0XoX624PBPIOlOoZ7MbDe/lCBASwyYsdC6U35bMzcmKTIz0kkjWEhjYYKPUPqK+o/Se3Y82HlQdK5t5RK1CL7G9/h+IS8PYZyDDKsQxljiSFVhO7cBcjcsCQA497N7vVzqaoyK1jn8SpVYKbb/SeeKur5Gai48YUpiSI87y7VUUHFtyo2iwwFAk1XbihC3L8Rve8mIVatxgD3f8wj+E3VVLTM4k9dEbo/qvgANXKbRx2qjZOlArTbPbEfXUuvh75i5n9aSY5bxsoQ49As1j/mISwB+pgFvbzde+jThalF/GL4+HznTHFU34ELqGoNgddmG31hv8Oep7seVGO7EhQAMRtMsm1y9n2X/SOew576AITUGMn6DpOTWYBb32x/P1gXq0k74mHOEUKpEvkbd0k78MvO2yApZib7BuOBRlQrMB6X7Twa9ifl9J1+IM8i4aykpKkjjcV3egCuAp7AH0+3B/fWUCrEjt3hMeS4JGIb6b1LIeDEjRVZ58NpI13kb5iTQIHdQq2STx9tLegCxsOv0gJUsC/aLHXZcqD9RdwlhjU5BA9PmsTa2OPStdr7+2mqwPhYeQ9I0U73IN+sv/hzEswedpS01NcffZz6ivcnir9rvQVSVIAEA2ZRfEP9A8P5K5MkqTKmOfSYLphQ20fsDf73qapU0pbr3jSy6vFtCUeLHg4a4sMqzl5d4jZgTt70vztYDt2vVAYmixx8IixaqL3ir1PLiwn8iJK/MK7O787ZGFFVuybsfwdepqSAxPwjf3Ei2Ad+8v8AV+uZWJKceDyhFGqBBsXsVUjvz7++h5JO+8INTYXz9ZlcvhwvOyyTWAKLgWQQALcMQQPckEng8a6vLInH5l8yt10LiZSNiOUZQGtSSFayPQx5ZSoBv7kfbQ1EBwZ6mzbw71L8QuossUz0qvuAHlUku0KCxJ+o+3B9NaVSopTv3+0fUqaxa1oF6LPJldQSUqN29XbaOAARz+w404E3ihYDM+mfCvV4RAiPPEJCW9JkW7s+13251lY2N5lNGIwJnP414X5eRHjUp+YkX9VWrY98mhyQw5oD2PPtpHL1Pc7SsVytKw3mcdU8adSiZ8ZsyQiJynpIo7SRdgWQe/OnWTl6bYk+o6tXWMngHxLJMzpNOivLSgsgI3cBbUCtj1scAA+q7utUUOCoVqdgniXPa46/EdJtTiqi2N8HeUIvCOWuc2LFjFo5ypIa9iUdzKzj0/psCP8AqABr1AaidVdvCdto6lU0AhhcG30mk+PXnjx4sQRos+U6oHo+WNjB9xIUixt+nvRJF1qFKL02LvsB85RrQkaMn7SPp+S8GTBC0u9IbeVypVuV4pST6QW9vbb8HR8LoW7tfylnEcDVbhxUUCxNo1eLc8pEmUqsfLfawVtrsh5JX5IqwO9buPbVFRFqAG/v1nLpXQlCN/pM1lx4uoiHJiLwvFKqMJHJVkdgGY3ZDAsOeLH8UnmaahVjv1lIVwgbcdp5+I3TJsFcGBi0iwv5iZfG4HcAVo3XGxu9EgfHDl4cgsx2PSKFVWKkbjv1ljxbnvBhO4Uh1CBXP1BZCpcf/syD/wDon30XDuGVlaLqf62uuxir0vqE3ky5sqtuyGMOOyqpIdzuZgSbNU137kfJpbvdtHxMaoBAPniP3h7oGRhOrtIZYWQt5zTd23Ajg2VDCr79z/M+X0soG9gLeo+kazJoZDfAz8IX8bTJFBKxkgjJnBlZVA3UpAVybLkMALIHA7arVD/6O3v7yLmEMNFwbb+9sRL6Rgfk8XCdVhkLzGVWBsjcAgI7HawZQbC0QvBPOp3BfUxOBa/kZ1+C/wAbXy6l8ggH37sY/RZJmx5Hkpo4h6kYWVci7JFBtt3VdyedMooz+NpDxCDhxZTvfPle31i5j+LhImXjrlDGmM0YWUAMaJAIW+Ppu2v3oc6c7BflJKNJrXO0YM7pED7QWjlHlhnZltHYtw7Cyu4nca97a9cuo2nKm5Pzv/VvlOjSZiMi1vtv8pm3VfE8CSdQJTek6bAvK79pC8n/ANNm6vjv7a6YVgFvI1swY2/qPXhyIeVAqqyedAlIABsVLJUHkHlmF1ZDfudcyoWQ/E7y4KGBbAt2mOZ8whysqKCIJGu+MC2YlVba1WebIJ+wv411hVdqQDt2/mSU1XX4VuOn2mheAEyTjZWHPiwiIpuJkUqPqPJqgwFE9wwIB59k6lP/AOO53PYQ6gAsauw6e/rKmd1tsxXw0WcSTD/hSF21ZAdAxIJWgC1/Su4Ecc6lMIlh3iOYWe+ALH8RmzPBc2LjzBp5ZYniESLSt5YK0xa0o2STYA7AG9KZGuuoDe9x36RnNBU2Ofx8/jEWOGXKh2EPBlY8C40W1+H8r6gSOBuDUaNdua7vZ7dcTEVtNhCfjTqoxsDyYJS06qqTyR7W5YbXLm9yg3QJ9/TxqaimupqYY6Rr1ClO294H/DzBj2zKZJI55sWXbx+nRAAO6t24ntzwbPeho6zEMNrD53nkXEKdYlyYsdFSQo3lxLM4O4pyD7HvRW75PJ0oWJJYd46nTDsEU7kAH1Mi8KeIIjl40cmIWQTlY2D2QSKY12Pckntx9tGtIBdbbHeM4x9TlUxa9vhCfiDFGR1VQgWbHiTcpL0nO0UHB5IPbn21nLtcU4bVAtKnzMYvf4xW6r41mWaREvarFVD/AFALwAbs8AVzpwooRd9+sQL28JxF/I60jfUHVQxKhKKrfsLAJF+xHsNW8ycgU9OTBbrufcJEevZ2INe3L0OB8HXkcBrmbcDpHfqeKM3Gw094BJuVCBw/IIYApwy8j4OjcKzXESW0kwPJmR47RlBaghxtFAmgpKBrIbgXzVfvx7CwgCZpvSOtYM8cuUuFMVjRjICiG9gsgU3I/wBjqOpUAbSespRWCggwJ46mOd0zGmjDKhmtQW3GIAHg+5sXQFngaChbmFBHVj/ruR2zEHxH0mOCBCrl5GYbyw9/X9J9h8qTdgHjVbCwkCsWOYR8MeNUhSGNsKCR4r2ymwQDyeFqzx8+3zpVCkwralqFb72lTVVamFK3t77GPvgbxS0meURiUaJ3Fs5PLR0Dv/0kMB70RehShoyRn394NaoWx0mmx9SinJxpSvnglkUj/Tyrj7e1+/I+dbWRWGg9ZlHV+8bCZv4q6uky4qSRAZEcgiyNx2kAiiL947LLu/eu51Iw0nT22M+g/TKrIlRd1YE2vse/r6ficpmqMSBApVJ8iKPYHdqSyW7nuyoVsURd3oqdNTqJ3Ge05laq9xYzSPFPQUz8UKm1HQq8TV9JX2+wItT++nuodSOsloVdDX6TPvxZ6kX6ZjTBGV8fLCOp4ZdquO5+aX1Cwb9xrKN2p6T0wfhGOeXU1DIOfnA/TH3w48+YjT4zOXmBbcwjospYcWiuUJIJ/qBAFA+pWDNb2ZlVgwA6yX8QI/zOJBPhQmCOF23RRrTbJArbyFNemrIH+u/vpAqqajLax+8qFN6enNx9pow66nm48cChlZKqjtBte/p22t2eb4Ne+gV8qVHl8Tv8usBqNw2s53+A/npM1/EPGDSSmml3zllIQuiclfXz96A9rv7mt2A8N/OIoqW8RGALTvw7jLlGGOZ5BPBG0EkQGzYrNSks3G0BbAAJvaa40nncpGVQPEdz57ypBeoHP/nPy/r5QX4W6XIDku1uTJsjpr3MSQCu3hrBHP717gWK2AvSQcS2ojuSfvHAeCMtYJcNCgSVkZSCu6Ps0jPwaY+pQRdbhzqRlJq3xfP/ACPUoEGSJZ6f0Q4pMLTOyqqoVyWQgB75UhR/UQLs1z3vhJLAjWLdcRjaWU6Df31ij0npOP59ku2Yu9Y1ekQSMSt3yW29wexq9VVX62xE06YsM/8AIcTrSxSjAa5mxl2TO5FymTYSV3ElihJfb3IBrtepdDDxN32lKupBKm2N+0zGXqBXIAVokDnzDKrGxySdzD2JBbYLBsAc1VbotiLXETSdlIGxmgYOXLklsR0x5fzYlZZIiEUd9rVy5NAHntYvkk6kUhW1i+LC0a6HRZt94F6F1p8eJcyOUVHE6lKBB3gEDmqYyIoaiTV/zbXp6hYSGgckHbePOB1afK6YwDSu05EL/mQisVb/AJjIBQraSAKJ5HxqDmMjEYt5Z9JWKIuL46xK6r0j8rjNLjyssc4S0YEMrKLJFsTTUG5ojkV21SrhmsRNVSrHUb/xtCWJ4VjTp8uTkSmM5qQmQKgYBHIK7QSDuLbTd8HmqFaVrOvTbbbzglQ+3X8RO8S4cGO8cmLnPMJQNykBWCqfVZ7VYBHHz8acrlt1mi4wT8PKN6zTHEggbGmX807KzSivJEe03yl+oAmuD6TR5FIc+Ik9PreMo+F0YDqD6WzmJUmXJiY6tFvSSWaTezeyjYVUcWp9TGxyf40xW1ty22AB+d7w63gJdDgk7+sbMzJyFw9l+VExhOKjKd/9PmMAABsBLGj9vtYJdKmob59PKeqKGFsdv79PxH3AdUiRT1aNCFAKmOI0a572f86MEtm4HlaIPhwEv53M+cpYSY1CoCwJtlbdfxx7VqqSnIkp6MRS7gWJoAc9hf8AnRsNK6jPIgZrXlzxL0s4sy7GtQq03ANkXRAN6EVC4DWtNqKA1p50+SZpY43R5TIAUV65Ug3RYHgi6o6F3sL3nqVJWfSBNI6b4cnh2CPLaJbqWFQC0aOBuZjRG0g8Egc8UeSJWCPTNQ28vO3aWBCGCWi91PqHkB8JmYLjybQAt7lWwsm1yDyr91PN3VafwyoP9g3Mn4p3YBOgi3nQLIC3nKxI4Xds3EWA5MgUHmwav3A+dUMwMk2xaReHOlyNOCqhvLJZwGBoDjn25ND+RrKbAMLxjKQt4ydH6qMPPidiqxl28y19Quyt3ygIK+kGvTemVGJN4oC4mqR+JMKbqOG+PL5sg3KwQHbtZSOSaF3RoWavU9QXsexj6V1R77EfUGZj1zxt+czpTNvfEVm2RkLEyqxAIYqNxF+1k/sexVKY0MRviHw7ENYHeOiQwqsDYTSmJ/VHHyWFEqe9koObB5or/MtO5VrjMdbVVVXNhnPw/O0e4MHKJ/4edY4n9R3JvKnswU2AAfuNecsf2xFLQuXF4n/ijgStG2L5m8yNCw3BRdswPwDTc19xry0jTN777xgrgkXAxFb8SvDuXj4MLceVEoEjBgQSdqrVVZ73x2IFmhp9B1XKZiWdmYs28u/h71yb8muOESeWSQNGQwAAP1Rv2N0pNixRJJFcq4spWt/9Szh6bU7sTi0JZmQ0gfFyIhE8RXzGR2KHm1VSGVv6SSwqq9/ddPhilQH4zK3FLyzbc4iUenTY+LPmRemHIkMESM252F7SdpFNvAYXW7g8c3prUyzCDSrAKQ3ljoLR3m6S5wRkywhHixacyekAKCR2BO5VLgDb3ZRx31LocVLEWF7xwq09J0t76wDidcgx8LH8lniZZCS5T+pdoKIWG1zTAnceAOBY4qvUuZKyKzZnY/EfJxpFtHl84gxyuyhwCBuUoNw9JJAU1dA33JTTpjXrvt73jaoIULbf38DNG67kiZY3ZtiE+Q8kbKCDIPSRfFbto29/X/ckbnNe2B9YqoDRSwOTn0994gdZzZ0ycfFySMl4pvQfUuyhw/cCqIu+Bt5J16sfBYYx7Eo4dUc80YG1t9hm8ZuueEMLzEzfM27XeQybqLu59P8ASQ21/pA291HOlU2J8N9x18t4BY222mbZPhlcnJiSOLy4YzUka/8AMIb1+m6+oGufobcOwGqW8KkgxS2ZlU4Aj30HEn87G8xBjGASxCFmQssbBDvPu/CEUO9g8c6jZVGoE+Z9bSotcBgL3wPnK8nS4pOoSCaFPIZNqiUALQUKCCnG0AFgLsEA+kjh9NjyAZPpHOt3F4O8bwXmYcGNuaLHx1BU7C1FuCjNwXYD7H0k6EMqqe59/KPVX1G9rdfxCnXuipl4sjtK8LxUqhztXc4VVD0rmzuUdr3dqHddGoysR794nqukAG2e/wCPS8Jx9c9OPiRMp8mGOFiOxdRtZQSOaKj+QdXCpTVeY8gNKo5svrEnq+AuW6ZeRB+X8vKTHkAHqkiJ2BmBJBKsNvCjgn6qXSzWBbSPWNFIoA2ZrWZ4fizgMne4leMrFuJ2qASR6OPfk+/tY0dSmKgteZRrNRO15jvjXpeS0X5hskMMeXYYO6pLHQPPG7dtY7iB7D34npIisUtk/aU1S1SzDyIjXkeEoMnKad5yDNjIgVVB2jygGKkmgdg444s/I0l67Li22f4nlp2BI9PrOum9ZwcaPyI4AyRsyhmlBJpjZJ45u/21hFV/EfzGrRBH7vtA8kGHNZlw47+U9J/xqkEjYznlD3kS+GMF+UkngP8A6twH970etusEkjpBk/Qoj1GOPIYzw+WPW7bWNGqtaIr2B9tBUZkTw7ynhlFXcSx0fwZHH1SWEA+Wp9LXYAblfVXccDjQVK16IMbRXQxKx9fDnEck0D7pYztmhkolkTjdGV+eCL+SP3xeFpFdTE2t06HzhHi2J0AC95nv4hLBLkxMBtfcyTyJbkbUUqm26sAVYr3vRcGW0lTt0g8UoHiEV+ldPQRTTyRb3EiJErkrySBuIBF/tdXqw4EhGagjd4VxDHjyCOP9bMimAVHNqFr1OOAu0sCFsk32BoahqMdYN8AidDSmnTbJzF3qmNkpEssyt5RIrzQH3e9gvurjgEDVa1Q3hBkJoaRciWPBWS6TLIIY1KIZLVX7UeTtYgCr9uNeqOAtrwlpORYTvwbh4k80omgkcSUXJkBKAtuJQgJ6iR7/AHHa7XVqsowYxeH6k/LaPvU+nQgRrHkyRSKu6JEjXhkD/wDMYMA27aw5IB2DuRpXD1Qijrc599oXEU3qsWtYAY994Cl/FnqezbFixKOSZEVpB/FMVHzzerqaKTY7SLUIW8J4mR1JycvJfc0Z9QoFVNABBtAU2bPBH0EdtDUIQG/pPMfHjpI/xg8OywdOij3tOiOXMjVuFA8EWFo37c+nt3Inp0eW5N95RUq61AA9fOZn4F6xPiySyQbwfK2s6/0KxHq5BH1AaqOnltfeeo3ZlU7RxzeqERNNKx/XIdtpLUSBfvX+kX7E9jRvx8K6usRpFSroG2YR8SxKuHhTR3sZvRG3Ij+pgV4rseD8Eaq/SKiu7AjImcVTK47yHp3VDl48mLLkKhDlgl0z+kleAPUA21io5O399N/VmTmr4Tq79LGBw1MopZTj395nvWosmCQYvmbufSsR7k8dh7k+3PN6gbG8ctUtkCaB+EfTvJyrzIgivGy3IBTEla57H7+4sXpV1eUMzaRbeNPiHFxZMeeGCVHE0itH6rAEYFbSGBHqAXcSeNQ8wIzEA46yrls4UPjy7xJjwGfI8iYrCaZ5ZeG8tY1VyeOTYUHkGww76cCahDXxKFq0qHCPTA8Wofj38IydIrH6UW89cuWSQpH5P0iSQqsasCAQ1qCCar70NYaJeoARYfx/Mgaro9YmdIkkkmk2ySJIQiy7wC/mg8hSKoFtx5uvuRp1d1RQLR/6bwb8VVJJsoFyfKatP1COPKx4sqKM5TL+jM4JNqLpnAFgM1FVJ+a7HXNAqgkn9o7/AI6zzqhJ5Rx+B5RU671eSSVhvERVVXyTvCoxA3A7QUJ+muLB99VcMGNIo2xi6qhHFUG9oBgbK6lkMcYIxjZEYxKVYRg8OQxreASPbtQ7aYadhkdJvOzbG/0xHBupPl4sv5T/AId45UAaVynmFbVwzN7Mqkc87gP4RSQipY9swOIUFL7iCGwoo3jXFfllaZSZFlETqWLB2Tjar0K7kVfvo61yACOuY3hAArEnYfO8HZ0McUFLDNnNMT5kod63G+WU2Ae5VxVFRz315WcsSxtPOKdgoBj94OzA2A+EjtHkYwZBISD5ZILBixFekna1f7G9UjiVNr9bCR1KBQ6tx/EzLrM7dQy82JiI4olklKKL9UYrzbUepnJvninq+BpQ8FnO592jRdl03wOnaHvHPiGo4dr2740m2RDVkDaVoDt9JBB9vtyilTuT6iMLFDa3S4jH0D8P87Hx44h1UR7RZQY8bhSxLMAzckWTyf8AHbVZrdjJNQ63ieJaHfSxGMJMr7Rd0xHpsXX3rTRjMnbxG0ziXr8oyZJA5XdaGu23t2N6boQ/uENKjIcTQvw5wpkvIypWWPst87/gC+321HxVUfstLaFK6hgcwh0Z8vA6qY5OUmBfcSdrK3LH7ft7HVNwKIa2JO1MuxI3gDweox+p5ONlJ5scu40RuDd2Vr9rF86wkmz0xj8QGHhZWOdx6yfx9FiFo8TEUxSSUSCS3c+kdzWhDHc7TeHTwkXz0lLN8PSYkWNA4K5fmO7FTwYztA9Q7i1B0oVCWJt4ZbTUaRc3MaPE/QcvNx8cRI7ReUAwRx9XuGRiOFI40HClRqJ3vJeKcBgsWumeHcjFlUyLKoMbIwMbdjY9rX37XptSzDEKnWGMQb4Z6bDOUgDTJKG5cUU3WTtI22LAIDXxV0e2squUBMfTyBY7bzR+tZAzWlEC7cmC2gk4IYqPUrjiix3UT7ke1jUyqy2L7GGDpUqhEyzqfTWWd1jjNhIgu0GzsRAxFe92T766/h1297TlKCFuesfPw2jmizGglaRnMBZdzlgptNwongg0OPjUddgy47wigWxlzouTL1XqDLJOrwKrRmAkEDaWUvtJHq7OsigkWB7aX4hpUX9ekpXSEJP/AG8BtnR4sJx2RtgbaQjCTkbrBBCH2PY6NAOZqMFlfTYW+38wt4d63GsySp695CgMvO0eo8kAW12SCfezoOPLMABtvB4OiCGvOfxmxMqOWHJi3SY8qFTEq+mNu5+n3YC93yD9hqv9Or8oCqoFzvE8Rc+FjttFDwB1eVpZVZV2BdxJHKkffvRG7v21fX4pq+4sBJXUKLyDJxXnz4mViGa+SrHtwCo4skttCgnmr1FU6ymhuJrv59sLIx0yVZEWNz5zWyEEp6LW6IPz24q9Q8MCLs2xl1c02AFKKH4oZ2O0BlxIGi20vEW0MH5EvB4BHZiCSa7HVFOrTLMnX7/1EVKVUBahN9/gfeYseE/Gc8BjbyzNL6kjJJLU+2x739Pf7/bW1ANxi0YmllKm92I+gP8AP0mjeD/By4suTMJ45IpV2vBwvllvWLbsCpA2+nsb40gcUxGBBelbwsZmWJkMsssyg+mawvqbt2vaSvsOTV+xN6bxKkqD2lv6LW0V2p5sykYm5zDFzXikmJ3H1RU9bd6LYFe1fH300cKtVdff5ThVePqcJXNIgYxe2ZnfjPoJjSbJWUxu0jrNvLLv9WxaugKCg77G/cT8XLSqWblEbToODp1jY2Pxhz8IJpojIjAPfknjYWCSNLy1UQAeQvNBhQFnVNxq22B/EnOVtfrIfxDDjNBCgYMrKsjofqc2STRDe1iiPpNGzyjmKrlkOesrQGpT0N02iN1rxNBLCY4RL5qgqXlIYspsBF9TMAAb+o8/GqarF7EwOFTTqEN9R8K5OBgvPHNHM2xRIACWRfTzF3Ao9yRdc8akursL4jBWO1rw82QmJAsC4u3PzMb6jYWSRh5dAn07uRwKHq5+q9Lp6mqK3/kGE4BDC+2bf9iY/V5sSCOfYRKZFXJYgbnFEpEeGVBtUrRAb08jTTSY1Tfbp2E8alLl4+I9/wBRi/FXwfG0EfUVk/LqcdFEAW1ViOEUjbQO4jt3BPAuiDBdOkYaIKsxbUcjGflNQwvJZFMm7eRzV/8Ab7a8iqRtEPU0taYzH01wR5jL9l/1H/x86MDraG9ZTgSHMxZIt00kloLZlH2/0/H+2iU3wRFkqP2xL6f0w5Mkzwi/LDS7PcqDfAPeh7a8z6cGUUqSNneaH4e6XlTdOEsY3vFMs8aPyH2kgg39jdaStmqm+1smOrOtPTbBva0bPG/ignDeWXHVHiUAeq6LgAdv6b9vtoXcVWVVOJiJygWO8yrwT1R3yF3G2C7QT8cnn7C9dNQopMZJUctJ+q9elx+qEoihwUT1U/x9J7AG7/nUb01IN4yk/wC0DrNp8QY6ZECu0Y82PbtIrndW5fmv9qGo0rB6ZTtKBTam2esDZvXCGAiG3aKJUn1f/PnWcOhAuYriNJNpafxJNEiuzBo2NX3o96o//LGq1o3kYUM2mLOP0OVupDJU7MQFJGG5QXc/VuVTYs9yR8aRxFREUhcmdOiC3hPbEH9D8HRrkzZByiIfOdQIxuuzYFk91Hc/Na9/lMbLpvMqcOFUktmOGX4XwyFlGTQiVmJavYAg0RXG3RhiSZz7sMRS/Dbraz5pkVWLLG5Zq5A/7Xxxftraq2W0awuNV7wfgYWND1nJ9YxpFAkxSD+kshUNTg2SLP0/F17a81R1QMM94dJNbaRufrLHi+aFwY8eOOVi5Z5lv0uTbBAOWHJFtX7e+hpq5Yu2PKPqVUU6drd4E8LxySSflirk8kXYNsQB373R547HTOJIWlq6zOHtzDY4ml9bmnx+mZMOapryysJAJ9ZBMYUi+d3v3FalpLURl0g2O47Qq3LqAsCL/eZL0rrUyJbzSt69pRhuFAf9QIsN7a6JxtIjSU5tK83UtksEoEO4MjO0YaO6YtR4+1lwvvXNa8xupHfE2mNNrTQui4mVl4UxzciVtyF4oF53bDZUCxe5eBRFXftrnmoiNy0GPzLjScIKhAvAHjt51zFyMfzcVzCqssu+Mtt9JI3+grWzjcRY02jTXRpaxkrVXFiL/eHsDqzjpGbnzCN8wyRIppWCKuxFZKJG6i5sHv8AsNOCIq8uYtQl9f2kfh78QjGqK8JaXJ/TZySQwWgLWx6huI3e6hfjhKaqYIXbeVVaKuwHeC4OmkZWbs2ERvIql18xd1EBDasaPNmxwPfnVLHWg85zgeW4jZhSDKxcfKMXlNFShFJCjyiIzRA7HaeO9WOe+qK1X/H4e6nsB8ZHyefxxRtjk+gix1fxRNn5E/pZFxq3hZDtKo20k0yc2xay1EDkGhqGjhlZjctOo6gU2RdgYz+GOtR4iyykN5ssKKvIIJiZlXncST+pzyeAOdHxDaATC/TuEbi6nLX1+AE48MZ3ol3ICpG4ozkldvPpJsKRyR8ffXNqAv8Atnar/pz8OmuoflFSPASaB3DbliUugItnJok7izsvKhdpI79uOesQdp87SIV511XrjGd44mYmSZEUHsKoCvb6nAIHPp0nRtftKwdK36zUEeRcLz43aZoneQFqL7RuvaAD3Ha/t3rS6dJ1Gs4HaL5iNU5e18X99oleG8rHWCQOTNA8iyOJTZ8wnkknuQwqzya++rv3Kota/wBYmoCrnywIXyZXy5J8NpiYGUeRHtFC1DBiQAXAdqKdgFNcmhDXqimQoGBH00LgO28PhYGssQWsg/qqtEGq2lwQRVc/Gm08KLiSVQxc22mf5sqyCiLHsQe33B/76otaJXEBSdRDRzI4Ztp8se5awP8AJvRAXhgSSfwblYXT5cuFl5I3UPWiH4P8i9Rk66gBGJalVUpkLvNE/DPqAfBgWbb5gHFDurfP3+dBSq6azKNjB4zhS9NXO4zM+/FbxRFN/wAJi8oHHmGqtlsBfuAdFQoFW1NDq1LoAIG/DseRK8z7kO0qjEem/wCoH+NdBf2aZDUvtJJvEUcWTJOI1eTd6dwta7Cr+w1PWpKyWPWdCi2gLnaab0eObOwo5xKY7WRdigAf9Jv99Q0aFJqhVo+rWemD1vFjwviP+WR3lPpu1JsgqSCAT9xqtqZV7WnPetcZlTqzyzZEcMIZ2ciwo5N0Wu/jvx99VqABmKo/uvGvwv0bLwd7ZEfokJXvusH5PsOPfXK4kMpus6itTcXvmGeodGaBjsW4ZEG1SR+mxPJB974JN9tTqxwTvPAiqCG6T94QhjyImGUsfmENHSWFrsSVJ78f7/OuqtLGZx61YK91mcv4ki6fLk4yRUdxjYilBA4Pb7dr/wAaS1KzXvOiHFVF1Yv9YI8I9Ew2zfLzJJGQ0yhEO577FmBtQD3q7+w0XMAFzPLSbUVUZ3mwDrXT5qEUEM8QUAMUAbjirq+K+2hItkSZtQNjF3EOLF1qAQRNGHj3MpYsLUueLJofYcd+NERdQT3jKZIRpo8vU1yMgQj8ymw8ui1GTSmmaiPtV/OgrMpOloCXC6sTMPEfQ8bPyJQuQ0eSoEZSgQzoAOTdbjQF/bv8Kp1WQeIYlFRGA8MRPFvh2SCBZHikj2siuJI2UliGIYE2pHpohSQDXzqoNm0QrYuZ+/DeHMyp/wAtjs1BXf6yFiJUqJK+bIHAs3XHJ1jqLbb/AFjErHrNA/FGcR9PXEnDNkKA6s1mhyHO7sbPG3/wDqXhxUDkNgRlflkBlir4L6CuT0vMMrtFFHMjhloi0R91g/8AS4/xqioSGEUr6doJ8Ozz/mMYLvihI3hwlelPrYNXq+mj3BPH20NYKEN49HbXiPPXcaGJVycYRufO/U89wOWBIYEbVUkggiiffijoKFdn8DCIqcPpySfvK/4c+JRtlSTe8MJBCOysBu3nhgqkguebvvxpvFguKYO3b0EykgV3cfuIGYz9P6jBIZo0WKKbIVh5irXJUqCwBFgbq9jpHKAKt2hNVfSV6GKCqyiN9qyNjzOrRmmsMpDWokkPDKBZIIP8ao4kgpcR36ST/khL2B67WgGHrDwwT+zBTTg8gkgD+bOoaSguPrPrv1DiSnCsWORhSMg3/MM+E4cyeJd8cp3B0LEUzKwBBW2De5IKqbrvxzWtVEYqT5ifGVkLAMBkbwk8CLheXPC5ysbdLZtSGkf9EHm7L8AHvQ0lnPOGnYm3yjzpNMk9v5ljqHT8+cxzQsY8VGuZyQAqrZ3izRFA8i64++reJXwbXPaScMQHsbRc8d+KYZUEUESDGMjM1Hb5jc0bUekDcaU3x8Ece4Sibama7Wtbt78oda4x9YQ8F9V3yJIVYRLIyQsUPp+C0gsbuezHvz765/FUmUk9dzLqLI40xxyusRRtsmdlkAG8eU7ckAnkKQRz7HXqfDGouu97+cQ/EFW0gC0WvCHT8Kdmid3WVj9KkbVr7H51VWruhxtJV4a66oH6rJhwSSxzKzGOQ+tTy1cXtH7auTxJcdRJrMDFvxJ4lnlQY6O2yQ8gH6h7D++pQoGZS62sB1mgeDvBOSkCSGdGVatPV6R7ga59TiFLWAlYIACtM28e4kcefkLGRxIOR2BItiPteulQN6QY7yOrYNiFs2eoN1iyK3CgDXNkfcX/AI1UFttJ9WpswLi9Alnlx4+AcgWhu/SL7/21O7amxK0ClczTunTN0uV8RpBLsUblHItueL7WO6651agb7y3ma1vaddZRAkJgXYspLsh4INksRfbk9vvqnhKrvqD5I6zm8TTCG8m8Eo8LNkPG6ySelGb3Tvx/tY1c46RK7Q3+IvVXzMePHww75O9XaNfZRYO8mgBZ4+dT1bKl2MooGzXIxKUByYoWXJjmJT6VYWpFe23+2oKI8fkZdxbU+WOXvFv8O/EbyTvLJAyY8CO7Ec9rO3mrOujzR+2cxuFBXUf7g/H8OQdVyHypZDAJ5C4VaO1T2u/f3+NWj9PdqetDAfikWyldpDkZCYhfGyIwpJIRt1EIppbK9rq6B+fnXHam2og9J3l4lDRAUDPXf+oWgwoh0p5sOOWkWnkEmw7mYBirHt7Xx7awCoz2JwMyOoUAyM9JU6P1mPGmwJZlJJWRQS6yVfb11zZNf7aYqliQO4kxM0boEFS+Y+Q4rlUUChfJ3f8A7E9h2rnQf44fLQmraRpAgAYHSEzXmhyN85ZiVBtQ5slhfwb4BPNdtergqMbR9JmZNJG/WL/4qdSkzUGPDvmEFTM3vySm0AcsRdn4GioEkamk70tNwIleGMyaPBz/ACGKsWg3FTRKXICBXyzJY+BprC7AQaZIuQLzVfBPhBcjpkP5l5gQzlWRhQD0TYbcpAPvVcn5OpeYwZjsL2ja6W09TbM76r4TXHwsuCLJaQTL6UKBNrDd320Du9IJCjhffjRGpcqYpAf2wx19z/8ATY8GNAJXiSNKalG1N1Bvtsqj34+deZ9S++8oppofUdoo+IPBeRD05mM6uQ6mRVvarD0qexNUxB7ckHsDraSKDqg1q+oAWif4c6HNtmS1p4HksMCCqIzj+CVAH86rDKVzuIoNZxKEnSs51E8UMrCKlYqCSrN24HN13444vuNLZ0BsTvGsxGRDPXpZosfG/MpI0sijcZCTTBjQUHjcV2bjd3d/dYfWCB0jaHLpVg7gEdRjr/2EpumxZPTMpsdpy6GIsJTw1N6hHfsBZPJ7D30qmxVwG6xnFEVD4ECjyvb+PkIXxRlvNFL09JJSYGSWiFVdjKQtsQB3K13O3i+a8KZdmB6RRKqqgnBzPfG/WRIv5U/oZsnktLSWT5dlBfBvdRFnsNLoqyvrfYXtNqU1K2pm8cPEHVFPR5It29nx/KDChbFOCfbk96+Troh1a5EjSg7PpHu0+ful/r488YQ1CgnG2+dpVW3HnjaxPt20o+FgR1x+YzWHSx6R78L8dOiXd5cU0km+If17dnqF2bqv7CjzwKgVarDqITf6wrAekS+uddyUyJk84+iV1HbgKSAOeeAK501FRQAFEA1HY3LRo6CMfGnfImZrPFAE8muePvqGvUNQ6Vn0K/pNfhaPMcfmLfivGyPMLtbB2O1x9LBuf7/vropXQKNM4nEfp9ekbsMHqNpF0rCHn4tsGbdRA9q5A0iofCZmkjTefRnQ1CYxJPBNFT/atczhaBq1wIr9Qr8mmWtMn8afhz+WeXLhkJi3bip7oG738rzXsdfR8oKZx+G43neFhmKS4XnRzSGVIo19Iv8AqI5AX7/+2k1a2k6QMzqU6OrJhD8N/CsuTOJhL5McRB3k21n2UD50NOmX2hF+XvNlzfAcG780qh5mP6jFiQRX1c++peKoG1kJEfwvGWvqEV+s5ETQmpEZowQVZeTffb96/wBtJ4MFGsQczeLXV4gdpRi8extFCZKRYBsWjZIFANXej8e2uk7re0gSmYvYfj78tkzslOGew/YNYFX9hqTi6PMI7S2iy6bGWvEf4oZc0UexVBJovGDtPuFF9z86VToLfxdIZOgeHrHHpWImLio2Y0amZLMSGqJ9iL5v+2lO2pr0xD0k4JOJlHUMmSHJMMZAUPShWBFHsL19ZwlcLwysfjOZWpg1CBLL9Nn6xnGPHT1IgVmY0o2iizH7ngDXI4yujVS42O0ZTULTCHpNY6f0AdNxExchBKklAhTasxrup9ro649Tmipq2nRVqToLbiZn44xofzseNLMsJiZgzBCyruoqPTz/AI4vV3CnAaRuLtD+T4ijjgyn3MrEMEsEcgAL+18afbExkIOZmXh/EyJmMeOrO5H0r7j30thcxlFiqk3mp5WZHhDFxJVcTiP1FWCFN/PJqzzfH37ajplyWPTzlVWmr2KmKOXiDps80UcnmLakEVyDyO3fhtX07MoaTBLAiWujdczJJv8A/SYYFPmFFavTwGIQX6q+R30muRta8ZSQi98Qn1brchwZndpQx+lr9SkMCpbbQG5eCv2rnSwoDASa5Yk3j14dzsLJw8WGPIWbIWOPcN1MpRfUxHfjkbqPcd9eZLXMJahOJN4W6wuK88EhLbd0ok7lErkmgLog69UBtqE8AWlP/wC6cbNimEMQd9rFGlT1LuFblJvi+9H3PzpSKaQsYx1LMG6RDng6kmNHhQxPvllklIjIIKKqLzXAWz7+9fI0401arrPYD6meNQAeHeN/gTww2RCIeqRcRP5mxxRsgqKYEEjsfccUb40ln0VDmwh1NPLVv/RhSPoUKeesMkZx1SxdirJscCiOO472e3vNrUVQb39ZQ9ZnpaNNiffwhvwf1OOLGbathTZr7/8AtzqvhWLFmPUyPi10FV7CZT45zVyuoZskAaR9ghRVSzwCpIIG7kFjx7d/s2qdj0vGcOllPcj5QocGeLon6pO61k9V7k20oQ3yCBrOGXU7PfG3/fSGrLzFUbxJ8E5yY6zqyAu3pZu5CG7A/f576oNO5zJ9BQaRv1/EeOg9X6fI8SuJF2rsRRIVTg3ddt3Pf9rvU1bVRJKDfeNSg1cWdsjaL/XPDuKMiYTSFn8xiWBUWCSVJAAG4qQTQHN6Vz2OV2nc4P8ASaL0VZzk+fnBysHQA++oiSGn1ystajZtjGufBhHQRGP+Y0hCk8n02QAftQ41YlXGo958xW4NjxD8MpOlUx69PrM38NZw/M4/HqDck+/BA1XUW6kT5inV1MoMb+m9albJk9TWGPpJ+CTWoAXpMGWfZUKfC8Zw7cO64tn+Y1eLvEGO+BKTNTkCOu5u77ftrp8NxbMCKnqJ8Hxf6OOF4oCmPCMGZ903wTJkY0ksE4ZY/WysK4+Ryew0CvrqhO8rNIqLXl3wD1Dy98aMdvmWL9+BrpULhbGSstxebD+H/WDK8iE/Sar540XEqCl4m1jeZh+JbNDK7LxE7ELTAgP8muQCL41zuHcaSDuI+rT8Qa28R5smJcZ1/S81iteWrEgDk2x/2GgIJbrCD6drSx0vIx/ykiuB5jAiyLI+K+NerOxYAbTvcEeEPBtzP3G//I3dG6dE0GPEW2NGd+8e7HvYPt7aeOGXJPWcPnuLAdIM8PeC8vqEzl5lVBIQ29jZANHaOePYaiq1VpeACNVqjeI7St+JXSPyeeyKu1QqMgsnsB7nvyNd3gAX4Szeckrv/s1CO/4KZASKeUfU8puvgAED+5Ovn+LUrUC9o5gGBInHVM/Nk6qoremQ1QkHgKve/jb3N6HRzF3zKKbKi2IjXl/hQj5xzTKC1h9hW13D307lNytAMSlZBU1ERB8dYEuQXjV1XIMn6mPY5PsQf4GmLakgU9JrgvcgRn/BkJg4cjzqEZmLOSOQABQP7fHzqimocEiSVtSlREbxv43izc5MlIl2wrtjskFqawzf+NIrDUtgZ0eGVVzv+I3fh9FjZ+aMqQBpgNxrtuApbHbgDj7gakFU0vB0m118BcGAOl/hzkYq5UuWjiIhoV2kMx3mhIQPYcG9PYsdJUeZiKOkhgx9It5GbDFiZGKNtuRTK3O5SCSwJJA4rt8aPSWYNJ2sCRAvR+m5TIXxg5DN5bbGo+xo/Y/240TOo3hKjEXE0nK6Jk43T5pWyWkyGx6CLfoUkCQE/wBR28WNJSqlT5yiojpZQMxd/Djrygy47ljJk0okJ/5ZWyK96N0f41ldSLN0EKiQwt1jwv4iwJOoWxITsJruLO0n9/j7jWoCGudvd4DUjpIO8dfEzTHDaYoVcKR3o7Wruvz2+4rQ8UFdAYvhxZ9JiJ0TI24WQjq2wr5VnhTuA4B+as/xrmMpNRWHrOm9tusa/AvSMfGWSOFiwkIcqbKrahe/ejVckkXfbXS4WsahNxtObxVMrYnrMqGRFBnyokoRvzMoYjvW8hVsWK2gcduTrayFryqgRptvH/xf4sxR0vZMjAzptVV+oUb3H24I7fP+IuGD8yw6QSultRMRuh/h8+RlxoJ/LjyIDMr0GIClQVIBoN6gbuvUPe9dWnxAYnvtBqgqxJnXU4oujZYx6EpUq5dkA8ywDY7kDkgAHij35szRWsLNPU6rUxdDYmRr4OM481JhtfkbiSR9jZvjtpLqFawWeXiqqi1/rA/Txujr/T/sf/B1zaos1593wP8AsoaD0x79DL/WutOmHEtgGN2pa+ot3Yn9tNopzDp6SL9TrvwX++3jOM7YHsxADkNu97vXSIxafDioRU1nveNnh+Zo5kmreB9Q9+dc2qRYqZ9bR4atUAq0s9DaE/FeLFPAHx4pjIvLNXprtTf9XxxzroUXQ0Qp/cJ85xqcUeNdj+1vvGTwLKuHiH8wVTzkdV3ng8fTXzrnuzGqCnSWOirSGo5iT4K6fIuTIG48scj5vgV9td3hmLEmcckgETVvw4mrLkU/1Af41VXHgijkRC/FV9/UHVdgjB4MjemwKa/vf/fXLsFUx9ybXgLI6cTC8kb47oqEPtXbtPyvpBPxpOqxsbwrX7RUVq04xasV2jr4VmM+djxMT5bMC4HuALI/mtUV35dO8pRNThRH7O6NJFnyzoG8n0lNvZRXIYf99cap4lzOnSQAaesDfjFiPMkOSlt5alJObKjuCR8XfOncDxVSmDTBtI+L4a/iUbbzz8JZlOJKt0wkJJ/hf/Gs4q5e5klP9s0HpeV5ZhWMXRbffsDZsfua0yllZlXreMmP1zaw33tI02wGZOq5xMWxemyweIJiSzIsrSbz2Ib1Lz71dfxqfi3Xl4nS4VGcm+1o1+IA0kee3p2FWKhTzW3v/fTeB4hNOg7mT8VRNwwmS/h34dXOyvKdtqqjOefigP8AfWV30LcQKJs1zNz8LeEYcJElSUbRbOQL3NyBz3AHwBrns5J1GVVKxqjlqtpYj8VbJfKyeIXtNx7AnsP59jrqKdSBlkZpEEiKx/DrEheUzMkvnSboqqwDV3YNc3++l1a+lgNPxm06JcXB2mkeEGjaGlhVNtDgDnjueO9d9ajK2LTagKneYl+LkGTD1HJUSMsMkHmIis23bwpG26vcCeNPpUVAJAgPWYkEmFPwt8MQFBmB2ikMYVQTYDe7D7Nxwe2uRxfEhqnKbbyj14inQGrcnfylHJ8CTP1FMnEiZofNDkN3DBvVwa9O4WPtqlSxoZhq1Jquq+P+R58adYyIcWYZSFIShUFedzMCAti+Ca+NT0qVSo6ou1/7j05CoXJzFjw34fjj6YjzHzYptjMpNldw/p/01XB73pnFX5vhFtOPX1nuGYEab3JzmceIvH6YLxx4DbisYDK97RyPqHFnaKFdr0XDUiUvsSYPEEs9mtjaK3Tvy+1stYXWVWZgL3hno8fcWb+f30b06t9BOPxGA0UXUF8Ue/Bng+DIxfJygxkAUlnKkqVN+niwLYimuwW9jqfJr3U2ECoxWmCc2+8Ycv8ADlBJE8LGSNEKNGWA+6kUALuh+3z7PqUW0kJ1m8Px9n1NjpM1/GroiRzQeVG3msp3gG6qiAF9hZY3+/f2fQQqLdoPGsaoFQ56A+Q2kPTOh50cSI8ciMB9JVrF8i647EcaCrxbKxEq4fhKdWmHZlv5mBOnOUIccg8Eahc9DPq+EGmzrsd/KS+LkU4ylFPMg4/g6o4Wwa4kP/8ASE/46g9x9jEyWybI1fPiDeNvgVJZJbVQQg3HcNR1qaDJna4bj6wplFNr485r3/1bzQqybDsongC/gcat/TKW7j6zlcd4DpJOZB406C2RgrJFHFJIh3oH4q/qUdvbnk+2qq9JPEdj1I6ydKzGy3v6xLxumSws2RJ5aRsiiVt4oMDwPt8aj4TiUViCZVVp4vD3gvOhOVI0c6yNtBAUE1R9zVauq8bSC5vJlUnEs9S8Bx5cWRMszPIGeX1Lag99oA57WNcr/KLNa2I5ltaZzgdciUGN23RsKMaY4W/3JN3pjID6zAz9oF/J411c5PxSD/udMGZnLbyjR+H0MLdQh2xyDbbWzg3Q9wB7/vra9QsliI+iH13vPo+ExSiqF/b7e3/tpIAIsZjcymbifPnjLxaiZeVDGqNF5hVjQ9VcEftd6UaObiXji206S3wn7AdMWJMlECxTg0QfTuU1XPY0b/YaEXc2PSTOijaaH4Rbz4TKOe4B+ex1RRW15HW8JAMPZACwCQ16SBz27++vVP2wU3tF78UOr479OY48iNIHjZths1fJ49tJIWw7yrhAyvnaLrdThGDI0r8yQNGg9ix5Bv8A1cal4VSeI9Jbxdlo2ip+E/QsozjJjASGmQyOa/8A5HdiCB7VqjiqyBdJ3nOooSb2jv1VMnByI2RTJDXKrZDE/UQPv76jGmqu+ZfQdRcNL3VOtYf5RpGCOr+mm+a9wOeONPp1XCBAPFAah/uJJxKXhVfMlhn2GkJBXdYaM2Awu7pgDXejp1SoVazbdPWT6AyHSfF1mkdOKebURBUGyAfc61yBtJfF/wCoB/FPw0cn8vOqK5hLq6sa3I6/9mA/vq2i3isdoLEBSZm46gcZECi0WyV+w5FftqCvwodmcDPT8xQK1TpbrNL8K9ZBolh6lWhfzydBWOimqj4ylaOkkDYbQ9nQwZ0T48yh0Ycr8fB+xB5Ggo8S6G3yhabZiljeHI4cf8pGwbaSrB+QR3oj4F8HWs7MxYwidLC3wmA+MoQmbOi9leh/AA1bR/YINY3cn3tLXhjKmjSYIrHfCxUj+naeWH8WL786yqt7XjqDb3jX4A8XOk0cZQkTHYCAfUeP71/31OaJ137SipVpNT+02bH6jPCC20yoot17Mv7exP2/zprMFF5ElMMbTGvH0uT1LOSWKGaKNbhNqbUox3du9X+wNjRpxHJub+do7la2VQcdZd651yRpmIyJh9IpTQFKBQGuaWcm5n0fC8PSFIAKD6+sS+lPuMV/Q8ioxv6QSBerKnDdbySn+rlF8Kwh42wsjAyPIZlKfXG20MGHsaPuNFQpqBcSHjP1SrxihTgDpBkXiKaradwAfpCqt/tQ41QlME5nPt1Jka+JGExmUt5lUDff7EdtMqimU0WjaVUK1xCXh/rJjhLszbi5onkffd/vp3CWA09LwKt6ni97xwl61v6XOsZaSSMqbB7Rt3I/b/vra4OgpBpgCotQj+4B6E0s2Blr6mRUNEiySSKGuKbLVU9Z0agDU4ndIzJ497RlwDW9gOw+59tWVADkyCgc2m4/hv4hIhO+lW+WbsR8n41zK5Kv4Z0f8UMpJma9faH8xJPBEkytI47mgb44Ujg+2umAdIuZzr+Ii0D9RxJB+rLtjZvpVSOP4BJH861T2nmxCf4f54/OoDS7lYXfF1oquVjqBzabd4IySQd17wxu/f8Ab+NIJzHVcrPn7xl0OSHqU0AG5jKStc3uNj+edUBSFvaQvY1MTRPDKiJExMuBXOM5ZQ/IBfn6exr51y6oYeIG15a2hsDpNK69ng9LyHipGSLcpAqiORWt4Gt4ihkzUfGAZh3ij8RsrIw1xnRU9QLutgvV0COw/wDbXVdRF25fiWRfhYvmZO2WIyQsCrG6ANfPbUXEsEXeV0C9UHy6w94q6Ljy9JL4tqcaQsRZO8dif4/7HQUjpqZ6xfEamGYG6J4nkEMEUSksAFHxfv8A+dDWojUSZVwwDIJsvQM7aIRLTM5CUOdrHkftrnolycQOKABxMl/G3GjxsiPHhYbdplZAKpmJ7/5/uddijS03Ym95E9fUAALWiTi+IsiIARysg+x/2+P404qCLGeNY3BtmaZ0Xqz48ONPkO291PfvwTX73xzqFhrJCyxVwARHnq3Xp36JLkLywK89vTuW7/jVPCG1wZHXpDVaIr5AoMwWtt9ue3bXMDup0gxarRdRYG8TvDubM0jujn0+qjyLJ41bUAAAM6dOx22mq+AvF5MLyzd1cA18nitQ1QVcAQ6nDhgLdYx9dyIt3nFggehya5r501avMOBIalHQN5if4vxxL1LfGUdGjQnaQeRwQa9+NXcPfRaJJGq7Sl0bMj2F/LVAWCNtsAr3F/zozvHqAVuscvCvVo/zEKKEMkb2l16bHO0+3HxpNQ8sF54UmqG01nqGZDDC/myJEJK2hiLJPsPknQUmNSmScwCNNQWGYAXxTE8vpljZwfpBBI+9DUxRjkxhWwkh/wDp8nrfGiLtyx29yffVCsLeKataug0q5AnzpDIWST7KGH7g66NQ5EVquJoP4nxLkQYGRHIdrR0Qw+jtZHvV+2kUwQDeIBAdgJmU0m1yFNgGga7/AHrToXMIOJY84NGSw53dx+2svmPDKy3aGMPHT8tt3EEvfb9tUU1spnraWAG0avCUezHdST6iVJ/6fjXO46s/MsDsJVw9JQuY5Dpyy9NZMQbSqnjjm/fn++udTxVu8OuzTjpMETRflYwFiRQW45Ld7+96pZjfUZz/ANuYS8QeHFy+lTRxAJIi7gy+ndt52t8gjRUlGu5gmu9tJOJ87RSn6jz7f21dfpNXIvDPlQsgapGIHK8Kv9+SdCbzQB1lSOVPPjaMlOxqro/+NFY2nlNnE2j8KutLMxNG1NH4s/H21O+Jc/iU2ih44zvI6rkMfq32D9j219HwTBqQM4PEp4rRyjRp44XY7mvg++2xVnXB/Wqy87So2GZV+mU9KE95e8c9OkTpEojfgFfM9rUdx/trkcENVXUZ01YGqAZjedJGuO9gF5UUKK7V73899d0vcYklSmdREu+GuqCDBl8ncs+9SWJ9PPHb9tQ1aBeoC20qoVlp09C7mM/4X5SSwmFgbJ2n4YG7B/jWVVOoWiy3huZq+dgdPgx/NeBFjxUJBVeVCj2rknVD01f90jp13Q+E2iL4K6wubkM+PEyoHBDSMCwP7DvxqKsgXAlLL4dV7xL/AB4wvLzkND1xAk+5PY//AD76q4ZrpmSNvM6UbnrsCdPhW1vaMPVuvNMYRKSY4l2og+3yffShTC3Cy5m0kEmPXSvHxlwZMZ4FMbkRkAkekjmvvxpSKUY6TvF1wpAaK3izPkx5PLBVonT0mqYDtR57j599YlBW8XWTIyowPSNmVgQQY+PHEgDtGpkauWJ55/b/AL6S1y2Z0Ube20vdd8KHC6ZPPG4kUsklEUUbtY+aJ0KLrYH4Tx4kHwkRYwOvNl4ORjTHcSoKk/6gbXn+Na1MpVVl2nqiK1PzjX4W/BfHnwI3llcTyeosvZB/pAPB+5P8auD6v2zmEacGZl0zqHkSti7FZfNKWQOTu22f7DQun/qUUqq4QiXE6K0c3mxkK0bmlJsEAkXY/btrGIK2PWOXDhh0n7x91lcnJRpDICkapQPAq7r977/bQcNTZFtPcSKRcNc5l78LOgDIyrR3GzuOBYPB5/Y/Gs4pyq4nqKBQSTianJ+Gs1+icBfYMST/ADQ0aU2KgmKNanfaf//Z"/>
          <p:cNvSpPr>
            <a:spLocks noChangeAspect="1" noChangeArrowheads="1"/>
          </p:cNvSpPr>
          <p:nvPr/>
        </p:nvSpPr>
        <p:spPr bwMode="auto">
          <a:xfrm>
            <a:off x="155574" y="-144463"/>
            <a:ext cx="3596311" cy="35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static-secure.guim.co.uk/sys-images/Guardian/Pix/pictures/2012/3/6/1331051478283/Large-crowd-smiling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5825" y="2914164"/>
            <a:ext cx="7446645" cy="1029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CROWDSOURCING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2797603"/>
            <a:ext cx="6947712" cy="1403498"/>
            <a:chOff x="626398" y="2730639"/>
            <a:chExt cx="6947712" cy="140349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5400000">
            <a:off x="978560" y="2624558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7452008" y="2718362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6387" y="202200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8054" y="206944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209109" y="2740739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62084" y="2959351"/>
            <a:ext cx="1534947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5-Point Star 47"/>
          <p:cNvSpPr/>
          <p:nvPr/>
        </p:nvSpPr>
        <p:spPr>
          <a:xfrm>
            <a:off x="3903109" y="3256812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8783" y="5439468"/>
            <a:ext cx="725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Impact of labeling this example a diamond</a:t>
            </a:r>
            <a:endParaRPr lang="en-US" sz="3200" dirty="0"/>
          </a:p>
        </p:txBody>
      </p:sp>
      <p:sp>
        <p:nvSpPr>
          <p:cNvPr id="49" name="Right Arrow 48"/>
          <p:cNvSpPr/>
          <p:nvPr/>
        </p:nvSpPr>
        <p:spPr>
          <a:xfrm rot="16200000">
            <a:off x="3113411" y="4459613"/>
            <a:ext cx="1859536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05218" y="232233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2797603"/>
            <a:ext cx="6947712" cy="1403498"/>
            <a:chOff x="626398" y="2730639"/>
            <a:chExt cx="6947712" cy="140349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5400000">
            <a:off x="978560" y="2624558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7452008" y="2718362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6387" y="202200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8054" y="206944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209109" y="2740739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62084" y="2959351"/>
            <a:ext cx="1534947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780304" y="3200156"/>
            <a:ext cx="821263" cy="244979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06220" y="4590591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Ψ</a:t>
            </a:r>
            <a:r>
              <a:rPr lang="en-US" sz="3200" dirty="0" smtClean="0"/>
              <a:t> (x)</a:t>
            </a:r>
            <a:endParaRPr lang="en-US" sz="3200" dirty="0"/>
          </a:p>
        </p:txBody>
      </p:sp>
      <p:sp>
        <p:nvSpPr>
          <p:cNvPr id="47" name="Diamond 46"/>
          <p:cNvSpPr/>
          <p:nvPr/>
        </p:nvSpPr>
        <p:spPr>
          <a:xfrm>
            <a:off x="5001966" y="4942477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3903109" y="3256812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8783" y="5439468"/>
            <a:ext cx="725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Impact of labeling this example a diamond</a:t>
            </a:r>
            <a:endParaRPr lang="en-US" sz="3200" dirty="0"/>
          </a:p>
        </p:txBody>
      </p:sp>
      <p:sp>
        <p:nvSpPr>
          <p:cNvPr id="49" name="Right Arrow 48"/>
          <p:cNvSpPr/>
          <p:nvPr/>
        </p:nvSpPr>
        <p:spPr>
          <a:xfrm rot="16200000">
            <a:off x="3113411" y="4459613"/>
            <a:ext cx="1859536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05218" y="232233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3236299"/>
            <a:ext cx="6947712" cy="502399"/>
            <a:chOff x="626398" y="3169335"/>
            <a:chExt cx="6947712" cy="5023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5400000">
            <a:off x="978560" y="2624558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7452008" y="2718362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6387" y="202200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8054" y="206944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3903109" y="3256812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711661" y="2797603"/>
            <a:ext cx="986" cy="1610902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809002" y="3070607"/>
            <a:ext cx="1294435" cy="151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28928" y="5544617"/>
            <a:ext cx="664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Impact of labeling this example a circle</a:t>
            </a:r>
            <a:endParaRPr lang="en-US" sz="3200" dirty="0"/>
          </a:p>
        </p:txBody>
      </p:sp>
      <p:sp>
        <p:nvSpPr>
          <p:cNvPr id="54" name="Right Arrow 53"/>
          <p:cNvSpPr/>
          <p:nvPr/>
        </p:nvSpPr>
        <p:spPr>
          <a:xfrm rot="15630598">
            <a:off x="3432454" y="4460048"/>
            <a:ext cx="1645622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05218" y="232233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8144" y="3236299"/>
            <a:ext cx="6947712" cy="502399"/>
            <a:chOff x="626398" y="3169335"/>
            <a:chExt cx="6947712" cy="5023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298170" y="338554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12780" y="2797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5400000">
            <a:off x="978560" y="2624558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7452008" y="2718362"/>
            <a:ext cx="812538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6387" y="202200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8054" y="206944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Labeled</a:t>
            </a:r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3903109" y="3256812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711661" y="2797603"/>
            <a:ext cx="986" cy="1610902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809002" y="3070607"/>
            <a:ext cx="1294435" cy="151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3055719" y="3436562"/>
            <a:ext cx="821263" cy="21504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30408" y="4608349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Ψ</a:t>
            </a:r>
            <a:r>
              <a:rPr lang="en-US" sz="3200" dirty="0" smtClean="0"/>
              <a:t> (x)</a:t>
            </a:r>
            <a:endParaRPr lang="en-US" sz="3200" dirty="0"/>
          </a:p>
        </p:txBody>
      </p:sp>
      <p:sp>
        <p:nvSpPr>
          <p:cNvPr id="52" name="Oval 51"/>
          <p:cNvSpPr/>
          <p:nvPr/>
        </p:nvSpPr>
        <p:spPr>
          <a:xfrm>
            <a:off x="3314800" y="4986127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428928" y="5544617"/>
            <a:ext cx="664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Impact of labeling this example a circle</a:t>
            </a:r>
            <a:endParaRPr lang="en-US" sz="3200" dirty="0"/>
          </a:p>
        </p:txBody>
      </p:sp>
      <p:sp>
        <p:nvSpPr>
          <p:cNvPr id="54" name="Right Arrow 53"/>
          <p:cNvSpPr/>
          <p:nvPr/>
        </p:nvSpPr>
        <p:spPr>
          <a:xfrm rot="15630598">
            <a:off x="3432454" y="4460048"/>
            <a:ext cx="1645622" cy="3671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005218" y="232233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928300" y="911579"/>
            <a:ext cx="6947712" cy="1403498"/>
            <a:chOff x="626398" y="2730639"/>
            <a:chExt cx="6947712" cy="140349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Diamond 84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Diamond 85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iamond 86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Diamond 87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Diamond 111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iamond 121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iamond 122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iamond 123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iamond 124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iamond 125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iamond 126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iamond 127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Diamond 132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Oval 154"/>
          <p:cNvSpPr/>
          <p:nvPr/>
        </p:nvSpPr>
        <p:spPr>
          <a:xfrm>
            <a:off x="4128326" y="1499523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4042936" y="911579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4039265" y="854715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4192240" y="1073327"/>
            <a:ext cx="1534947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Pictur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610460" y="1314132"/>
            <a:ext cx="821263" cy="2449791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4536376" y="2704567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Ψ</a:t>
            </a:r>
            <a:r>
              <a:rPr lang="en-US" sz="3200" dirty="0" smtClean="0"/>
              <a:t> (x)</a:t>
            </a:r>
            <a:endParaRPr lang="en-US" sz="3200" dirty="0"/>
          </a:p>
        </p:txBody>
      </p:sp>
      <p:sp>
        <p:nvSpPr>
          <p:cNvPr id="166" name="Diamond 165"/>
          <p:cNvSpPr/>
          <p:nvPr/>
        </p:nvSpPr>
        <p:spPr>
          <a:xfrm>
            <a:off x="4832122" y="3056453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3733265" y="1370788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8136" y="74512"/>
            <a:ext cx="490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Total Expected Impact of </a:t>
            </a:r>
            <a:endParaRPr lang="en-US" sz="3600" dirty="0"/>
          </a:p>
        </p:txBody>
      </p:sp>
      <p:sp>
        <p:nvSpPr>
          <p:cNvPr id="205" name="5-Point Star 204"/>
          <p:cNvSpPr/>
          <p:nvPr/>
        </p:nvSpPr>
        <p:spPr>
          <a:xfrm>
            <a:off x="6534717" y="180782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867054" y="5402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16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928300" y="911579"/>
            <a:ext cx="6947712" cy="1403498"/>
            <a:chOff x="626398" y="2730639"/>
            <a:chExt cx="6947712" cy="140349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Diamond 84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Diamond 85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iamond 86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Diamond 87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Diamond 111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iamond 121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iamond 122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iamond 123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iamond 124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iamond 125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iamond 126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iamond 127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Diamond 132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Oval 154"/>
          <p:cNvSpPr/>
          <p:nvPr/>
        </p:nvSpPr>
        <p:spPr>
          <a:xfrm>
            <a:off x="4128326" y="1499523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4042936" y="911579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4039265" y="854715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4192240" y="1073327"/>
            <a:ext cx="1534947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Pictur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610460" y="1314132"/>
            <a:ext cx="821263" cy="2449791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4536376" y="2704567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Ψ</a:t>
            </a:r>
            <a:r>
              <a:rPr lang="en-US" sz="3200" dirty="0" smtClean="0"/>
              <a:t> (x)</a:t>
            </a:r>
            <a:endParaRPr lang="en-US" sz="3200" dirty="0"/>
          </a:p>
        </p:txBody>
      </p:sp>
      <p:sp>
        <p:nvSpPr>
          <p:cNvPr id="166" name="Diamond 165"/>
          <p:cNvSpPr/>
          <p:nvPr/>
        </p:nvSpPr>
        <p:spPr>
          <a:xfrm>
            <a:off x="4832122" y="3056453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3733265" y="1370788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928300" y="3713941"/>
            <a:ext cx="6947712" cy="502399"/>
            <a:chOff x="626398" y="3169335"/>
            <a:chExt cx="6947712" cy="502399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Diamond 169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iamond 170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iamond 173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Diamond 174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Diamond 175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Diamond 176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Diamond 177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Diamond 178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Diamond 179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Diamond 180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Diamond 181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Oval 191"/>
          <p:cNvSpPr/>
          <p:nvPr/>
        </p:nvSpPr>
        <p:spPr>
          <a:xfrm>
            <a:off x="4128326" y="3863189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H="1">
            <a:off x="4042936" y="3275245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5-Point Star 198"/>
          <p:cNvSpPr/>
          <p:nvPr/>
        </p:nvSpPr>
        <p:spPr>
          <a:xfrm>
            <a:off x="3733265" y="3734454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2541817" y="3275245"/>
            <a:ext cx="986" cy="1610902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 flipV="1">
            <a:off x="2649288" y="3404825"/>
            <a:ext cx="1294435" cy="151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2885875" y="3914204"/>
            <a:ext cx="821263" cy="2150424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2860564" y="5085991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Ψ</a:t>
            </a:r>
            <a:r>
              <a:rPr lang="en-US" sz="3200" dirty="0" smtClean="0"/>
              <a:t> (x)</a:t>
            </a:r>
            <a:endParaRPr lang="en-US" sz="3200" dirty="0"/>
          </a:p>
        </p:txBody>
      </p:sp>
      <p:sp>
        <p:nvSpPr>
          <p:cNvPr id="204" name="Oval 203"/>
          <p:cNvSpPr/>
          <p:nvPr/>
        </p:nvSpPr>
        <p:spPr>
          <a:xfrm>
            <a:off x="3144956" y="5463769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8136" y="74512"/>
            <a:ext cx="490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Total Expected Impact of </a:t>
            </a:r>
            <a:endParaRPr lang="en-US" sz="3600" dirty="0"/>
          </a:p>
        </p:txBody>
      </p:sp>
      <p:sp>
        <p:nvSpPr>
          <p:cNvPr id="205" name="5-Point Star 204"/>
          <p:cNvSpPr/>
          <p:nvPr/>
        </p:nvSpPr>
        <p:spPr>
          <a:xfrm>
            <a:off x="6534717" y="180782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867054" y="5402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207" name="TextBox 206"/>
          <p:cNvSpPr txBox="1"/>
          <p:nvPr/>
        </p:nvSpPr>
        <p:spPr>
          <a:xfrm>
            <a:off x="3843031" y="283695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39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/>
          <p:nvPr/>
        </p:nvGrpSpPr>
        <p:grpSpPr>
          <a:xfrm>
            <a:off x="1621639" y="5718661"/>
            <a:ext cx="6072496" cy="614744"/>
            <a:chOff x="1622113" y="5633890"/>
            <a:chExt cx="6072496" cy="614744"/>
          </a:xfrm>
        </p:grpSpPr>
        <p:sp>
          <p:nvSpPr>
            <p:cNvPr id="135" name="TextBox 134"/>
            <p:cNvSpPr txBox="1"/>
            <p:nvPr/>
          </p:nvSpPr>
          <p:spPr>
            <a:xfrm>
              <a:off x="1622113" y="5633890"/>
              <a:ext cx="60724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/>
                <a:t>Ψ</a:t>
              </a:r>
              <a:r>
                <a:rPr lang="en-US" sz="3200" dirty="0" smtClean="0"/>
                <a:t> (x) = P(x =   ) </a:t>
              </a:r>
              <a:r>
                <a:rPr lang="el-GR" sz="3200" dirty="0" smtClean="0"/>
                <a:t>Ψ</a:t>
              </a:r>
              <a:r>
                <a:rPr lang="en-US" sz="3200" dirty="0" smtClean="0"/>
                <a:t> </a:t>
              </a:r>
              <a:r>
                <a:rPr lang="en-US" sz="3200" dirty="0"/>
                <a:t>(x</a:t>
              </a:r>
              <a:r>
                <a:rPr lang="en-US" sz="3200" dirty="0" smtClean="0"/>
                <a:t>) + P(x =   ) </a:t>
              </a:r>
              <a:r>
                <a:rPr lang="el-GR" sz="3200" dirty="0"/>
                <a:t>Ψ</a:t>
              </a:r>
              <a:r>
                <a:rPr lang="en-US" sz="3200" dirty="0"/>
                <a:t> (x)</a:t>
              </a:r>
            </a:p>
          </p:txBody>
        </p:sp>
        <p:sp>
          <p:nvSpPr>
            <p:cNvPr id="136" name="Oval 135"/>
            <p:cNvSpPr/>
            <p:nvPr/>
          </p:nvSpPr>
          <p:spPr>
            <a:xfrm>
              <a:off x="3743744" y="5821645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Diamond 136"/>
            <p:cNvSpPr/>
            <p:nvPr/>
          </p:nvSpPr>
          <p:spPr>
            <a:xfrm>
              <a:off x="6245928" y="582164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4402156" y="6009402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Diamond 140"/>
            <p:cNvSpPr/>
            <p:nvPr/>
          </p:nvSpPr>
          <p:spPr>
            <a:xfrm>
              <a:off x="6879171" y="5979432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28300" y="911579"/>
            <a:ext cx="6947712" cy="1403498"/>
            <a:chOff x="626398" y="2730639"/>
            <a:chExt cx="6947712" cy="140349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Diamond 84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Diamond 85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iamond 86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Diamond 87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Diamond 111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iamond 121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iamond 122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iamond 123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iamond 124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iamond 125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iamond 126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iamond 127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Diamond 132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H="1">
              <a:off x="5406190" y="2730639"/>
              <a:ext cx="6778" cy="1403498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Oval 154"/>
          <p:cNvSpPr/>
          <p:nvPr/>
        </p:nvSpPr>
        <p:spPr>
          <a:xfrm>
            <a:off x="4128326" y="1499523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4042936" y="911579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4039265" y="854715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4192240" y="1073327"/>
            <a:ext cx="1534947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Pictur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610460" y="1314132"/>
            <a:ext cx="821263" cy="2449791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4536376" y="2704567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Ψ</a:t>
            </a:r>
            <a:r>
              <a:rPr lang="en-US" sz="3200" dirty="0" smtClean="0"/>
              <a:t> (x)</a:t>
            </a:r>
            <a:endParaRPr lang="en-US" sz="3200" dirty="0"/>
          </a:p>
        </p:txBody>
      </p:sp>
      <p:sp>
        <p:nvSpPr>
          <p:cNvPr id="166" name="Diamond 165"/>
          <p:cNvSpPr/>
          <p:nvPr/>
        </p:nvSpPr>
        <p:spPr>
          <a:xfrm>
            <a:off x="4832122" y="3056453"/>
            <a:ext cx="255181" cy="269202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3733265" y="1370788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928300" y="3713941"/>
            <a:ext cx="6947712" cy="502399"/>
            <a:chOff x="626398" y="3169335"/>
            <a:chExt cx="6947712" cy="502399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Diamond 169"/>
            <p:cNvSpPr/>
            <p:nvPr/>
          </p:nvSpPr>
          <p:spPr>
            <a:xfrm>
              <a:off x="435598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iamond 170"/>
            <p:cNvSpPr/>
            <p:nvPr/>
          </p:nvSpPr>
          <p:spPr>
            <a:xfrm>
              <a:off x="3170110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573564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849197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iamond 173"/>
            <p:cNvSpPr/>
            <p:nvPr/>
          </p:nvSpPr>
          <p:spPr>
            <a:xfrm>
              <a:off x="5094979" y="329971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Diamond 174"/>
            <p:cNvSpPr/>
            <p:nvPr/>
          </p:nvSpPr>
          <p:spPr>
            <a:xfrm>
              <a:off x="4857497" y="329270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Diamond 175"/>
            <p:cNvSpPr/>
            <p:nvPr/>
          </p:nvSpPr>
          <p:spPr>
            <a:xfrm>
              <a:off x="4602317" y="3299011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Diamond 176"/>
            <p:cNvSpPr/>
            <p:nvPr/>
          </p:nvSpPr>
          <p:spPr>
            <a:xfrm>
              <a:off x="229313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Diamond 177"/>
            <p:cNvSpPr/>
            <p:nvPr/>
          </p:nvSpPr>
          <p:spPr>
            <a:xfrm>
              <a:off x="169658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Diamond 178"/>
            <p:cNvSpPr/>
            <p:nvPr/>
          </p:nvSpPr>
          <p:spPr>
            <a:xfrm>
              <a:off x="197222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Diamond 179"/>
            <p:cNvSpPr/>
            <p:nvPr/>
          </p:nvSpPr>
          <p:spPr>
            <a:xfrm>
              <a:off x="1441595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Diamond 180"/>
            <p:cNvSpPr/>
            <p:nvPr/>
          </p:nvSpPr>
          <p:spPr>
            <a:xfrm>
              <a:off x="729499" y="3169335"/>
              <a:ext cx="370731" cy="502399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Diamond 181"/>
            <p:cNvSpPr/>
            <p:nvPr/>
          </p:nvSpPr>
          <p:spPr>
            <a:xfrm>
              <a:off x="1120682" y="3289315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5507940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744389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996366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6232815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488178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6724627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976604" y="331858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7213052" y="3263909"/>
              <a:ext cx="346961" cy="3909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4100254" y="3324134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Oval 191"/>
          <p:cNvSpPr/>
          <p:nvPr/>
        </p:nvSpPr>
        <p:spPr>
          <a:xfrm>
            <a:off x="4128326" y="3863189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H="1">
            <a:off x="4042936" y="3275245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5-Point Star 198"/>
          <p:cNvSpPr/>
          <p:nvPr/>
        </p:nvSpPr>
        <p:spPr>
          <a:xfrm>
            <a:off x="3733265" y="3734454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2541817" y="3275245"/>
            <a:ext cx="986" cy="1610902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 flipV="1">
            <a:off x="2649288" y="3404825"/>
            <a:ext cx="1294435" cy="151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2885875" y="3914204"/>
            <a:ext cx="821263" cy="2150424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2860564" y="5085991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Ψ</a:t>
            </a:r>
            <a:r>
              <a:rPr lang="en-US" sz="3200" dirty="0" smtClean="0"/>
              <a:t> (x)</a:t>
            </a:r>
            <a:endParaRPr lang="en-US" sz="3200" dirty="0"/>
          </a:p>
        </p:txBody>
      </p:sp>
      <p:sp>
        <p:nvSpPr>
          <p:cNvPr id="204" name="Oval 203"/>
          <p:cNvSpPr/>
          <p:nvPr/>
        </p:nvSpPr>
        <p:spPr>
          <a:xfrm>
            <a:off x="3144956" y="5463769"/>
            <a:ext cx="216240" cy="2092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0174" y="5749645"/>
            <a:ext cx="6084680" cy="6506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8136" y="74512"/>
            <a:ext cx="490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Total Expected Impact of </a:t>
            </a:r>
            <a:endParaRPr lang="en-US" sz="3600" dirty="0"/>
          </a:p>
        </p:txBody>
      </p:sp>
      <p:sp>
        <p:nvSpPr>
          <p:cNvPr id="205" name="5-Point Star 204"/>
          <p:cNvSpPr/>
          <p:nvPr/>
        </p:nvSpPr>
        <p:spPr>
          <a:xfrm>
            <a:off x="6534717" y="180782"/>
            <a:ext cx="303415" cy="397654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867054" y="5402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207" name="TextBox 206"/>
          <p:cNvSpPr txBox="1"/>
          <p:nvPr/>
        </p:nvSpPr>
        <p:spPr>
          <a:xfrm>
            <a:off x="3843031" y="283695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578" y="3921068"/>
            <a:ext cx="4539095" cy="9314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Use classifier’s belief as prior.</a:t>
            </a:r>
          </a:p>
          <a:p>
            <a:pPr marL="0" indent="0">
              <a:buNone/>
            </a:pPr>
            <a:r>
              <a:rPr lang="en-US" dirty="0" smtClean="0"/>
              <a:t>Bayesian update using </a:t>
            </a:r>
            <a:r>
              <a:rPr lang="en-US" dirty="0" smtClean="0"/>
              <a:t>annotations</a:t>
            </a:r>
            <a:r>
              <a:rPr lang="en-US" dirty="0" smtClean="0"/>
              <a:t>.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905422" y="816300"/>
            <a:ext cx="7518405" cy="735746"/>
            <a:chOff x="1622113" y="5633890"/>
            <a:chExt cx="7518405" cy="735746"/>
          </a:xfrm>
        </p:grpSpPr>
        <p:sp>
          <p:nvSpPr>
            <p:cNvPr id="7" name="TextBox 6"/>
            <p:cNvSpPr txBox="1"/>
            <p:nvPr/>
          </p:nvSpPr>
          <p:spPr>
            <a:xfrm>
              <a:off x="1622113" y="5633890"/>
              <a:ext cx="75184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dirty="0" smtClean="0"/>
                <a:t>Ψ</a:t>
              </a:r>
              <a:r>
                <a:rPr lang="en-US" sz="4000" dirty="0" smtClean="0"/>
                <a:t> (x) = P(x =   ) </a:t>
              </a:r>
              <a:r>
                <a:rPr lang="el-GR" sz="4000" dirty="0" smtClean="0"/>
                <a:t>Ψ</a:t>
              </a:r>
              <a:r>
                <a:rPr lang="en-US" sz="4000" dirty="0" smtClean="0"/>
                <a:t> </a:t>
              </a:r>
              <a:r>
                <a:rPr lang="en-US" sz="4000" dirty="0"/>
                <a:t>(x</a:t>
              </a:r>
              <a:r>
                <a:rPr lang="en-US" sz="4000" dirty="0" smtClean="0"/>
                <a:t>) + P(x =   ) </a:t>
              </a:r>
              <a:r>
                <a:rPr lang="el-GR" sz="4000" dirty="0"/>
                <a:t>Ψ</a:t>
              </a:r>
              <a:r>
                <a:rPr lang="en-US" sz="4000" dirty="0"/>
                <a:t> (x)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318265" y="5932845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Diamond 8"/>
            <p:cNvSpPr/>
            <p:nvPr/>
          </p:nvSpPr>
          <p:spPr>
            <a:xfrm>
              <a:off x="8237610" y="6100434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5149735" y="6113016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Diamond 10"/>
            <p:cNvSpPr/>
            <p:nvPr/>
          </p:nvSpPr>
          <p:spPr>
            <a:xfrm>
              <a:off x="7334703" y="5872906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 flipV="1">
            <a:off x="3435178" y="1705232"/>
            <a:ext cx="1077947" cy="192765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41164" y="1705232"/>
            <a:ext cx="1414793" cy="192806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57849" y="1552046"/>
            <a:ext cx="1259965" cy="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750011" y="1561255"/>
            <a:ext cx="1259965" cy="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1043"/>
            <a:ext cx="7886700" cy="1021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Assuming annotation accuracy &gt; 0.5: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As # annotations (x) goes </a:t>
            </a:r>
            <a:r>
              <a:rPr lang="en-US" sz="3200" dirty="0" smtClean="0"/>
              <a:t>to infinity, </a:t>
            </a:r>
            <a:endParaRPr lang="en-US" sz="3200" dirty="0" smtClean="0"/>
          </a:p>
          <a:p>
            <a:pPr marL="0" indent="0">
              <a:buNone/>
            </a:pPr>
            <a:r>
              <a:rPr lang="el-GR" sz="3200" dirty="0" smtClean="0"/>
              <a:t>Ψ</a:t>
            </a:r>
            <a:r>
              <a:rPr lang="en-US" sz="3200" dirty="0" smtClean="0"/>
              <a:t>(x</a:t>
            </a:r>
            <a:r>
              <a:rPr lang="en-US" sz="3200" dirty="0"/>
              <a:t>) </a:t>
            </a:r>
            <a:r>
              <a:rPr lang="en-US" sz="3200" dirty="0" smtClean="0"/>
              <a:t>goes </a:t>
            </a:r>
            <a:r>
              <a:rPr lang="en-US" sz="3200" dirty="0" smtClean="0"/>
              <a:t>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many noiseless settings, when </a:t>
            </a:r>
            <a:r>
              <a:rPr lang="en-US" dirty="0" smtClean="0">
                <a:solidFill>
                  <a:srgbClr val="FFFF00"/>
                </a:solidFill>
              </a:rPr>
              <a:t>relabeling is unnecessary, </a:t>
            </a:r>
          </a:p>
          <a:p>
            <a:pPr marL="0" indent="0">
              <a:buNone/>
            </a:pPr>
            <a:r>
              <a:rPr lang="en-US" dirty="0" smtClean="0"/>
              <a:t>	impact </a:t>
            </a:r>
            <a:r>
              <a:rPr lang="en-US" dirty="0" smtClean="0"/>
              <a:t>sampling = uncertainty </a:t>
            </a:r>
            <a:r>
              <a:rPr lang="en-US" dirty="0" smtClean="0"/>
              <a:t>sampling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rack.3.mshcdn.com/media/ZgkyMDEzLzA2LzEzL2EwL0NvbG9yZnVsQmlyLmQ1ZDIzLmpwZwpwCXRodW1iCTEyMDB4NjI3IwplCWpwZw/fd72a0e8/160/Colorful-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39" y="2094538"/>
            <a:ext cx="4271623" cy="22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3539" y="3298482"/>
            <a:ext cx="389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Human</a:t>
            </a:r>
            <a:endParaRPr lang="en-US" sz="7200" b="1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675" y="11694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(Labeling) Mistakes Were </a:t>
            </a:r>
            <a:r>
              <a:rPr lang="en-US" sz="3600" dirty="0"/>
              <a:t>M</a:t>
            </a:r>
            <a:r>
              <a:rPr lang="en-US" sz="3600" dirty="0" smtClean="0"/>
              <a:t>ade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many noiseless settings, when </a:t>
            </a:r>
            <a:r>
              <a:rPr lang="en-US" dirty="0" smtClean="0">
                <a:solidFill>
                  <a:srgbClr val="FFFF00"/>
                </a:solidFill>
              </a:rPr>
              <a:t>relabeling is unnecessary, </a:t>
            </a:r>
          </a:p>
          <a:p>
            <a:pPr marL="0" indent="0">
              <a:buNone/>
            </a:pPr>
            <a:r>
              <a:rPr lang="en-US" dirty="0" smtClean="0"/>
              <a:t>	impact sampling </a:t>
            </a:r>
            <a:r>
              <a:rPr lang="en-US" dirty="0" smtClean="0"/>
              <a:t>= uncertainty </a:t>
            </a:r>
            <a:r>
              <a:rPr lang="en-US" dirty="0" smtClean="0"/>
              <a:t>sampling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 smtClean="0">
                <a:solidFill>
                  <a:srgbClr val="00B050"/>
                </a:solidFill>
              </a:rPr>
              <a:t>relabeling is necessary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impact </a:t>
            </a:r>
            <a:r>
              <a:rPr lang="en-US" dirty="0" smtClean="0"/>
              <a:t>sampling = uncertainty </a:t>
            </a:r>
            <a:r>
              <a:rPr lang="en-US" dirty="0" smtClean="0"/>
              <a:t>sampling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114800" y="4331970"/>
            <a:ext cx="11430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1540470" y="1759165"/>
            <a:ext cx="1075085" cy="1296548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2692953" y="1764002"/>
            <a:ext cx="1075085" cy="1296548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845436" y="1799333"/>
            <a:ext cx="1075085" cy="1296548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6633" y="1818278"/>
            <a:ext cx="1150774" cy="114414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" y="892175"/>
            <a:ext cx="7946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Consider an example with the following labels: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91808" y="1791754"/>
            <a:ext cx="1443628" cy="4117890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4176079" y="4572513"/>
            <a:ext cx="1075085" cy="1296548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23895" y="4959177"/>
            <a:ext cx="2697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Aggregated </a:t>
            </a:r>
            <a:r>
              <a:rPr lang="en-US" sz="2800" dirty="0" smtClean="0"/>
              <a:t>Label</a:t>
            </a:r>
          </a:p>
          <a:p>
            <a:r>
              <a:rPr lang="en-US" sz="2800" dirty="0"/>
              <a:t>v</a:t>
            </a:r>
            <a:r>
              <a:rPr lang="en-US" sz="2800" dirty="0" smtClean="0"/>
              <a:t>ia majority vote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5711" y="1094514"/>
            <a:ext cx="2943225" cy="1987477"/>
            <a:chOff x="1540470" y="1590599"/>
            <a:chExt cx="5766937" cy="4109896"/>
          </a:xfrm>
        </p:grpSpPr>
        <p:sp>
          <p:nvSpPr>
            <p:cNvPr id="4" name="Diamond 3"/>
            <p:cNvSpPr/>
            <p:nvPr/>
          </p:nvSpPr>
          <p:spPr>
            <a:xfrm>
              <a:off x="1540470" y="1590599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iamond 4"/>
            <p:cNvSpPr/>
            <p:nvPr/>
          </p:nvSpPr>
          <p:spPr>
            <a:xfrm>
              <a:off x="2692953" y="1595436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/>
            <p:cNvSpPr/>
            <p:nvPr/>
          </p:nvSpPr>
          <p:spPr>
            <a:xfrm>
              <a:off x="3845436" y="1630767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56633" y="1649712"/>
              <a:ext cx="1150774" cy="114414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991808" y="1623188"/>
              <a:ext cx="1443628" cy="4117890"/>
            </a:xfrm>
            <a:prstGeom prst="rect">
              <a:avLst/>
            </a:prstGeom>
          </p:spPr>
        </p:pic>
        <p:sp>
          <p:nvSpPr>
            <p:cNvPr id="9" name="Diamond 8"/>
            <p:cNvSpPr/>
            <p:nvPr/>
          </p:nvSpPr>
          <p:spPr>
            <a:xfrm>
              <a:off x="4176079" y="4403947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4127" y="4558145"/>
            <a:ext cx="2943225" cy="1987477"/>
            <a:chOff x="1540470" y="1590599"/>
            <a:chExt cx="5766937" cy="4109896"/>
          </a:xfrm>
        </p:grpSpPr>
        <p:sp>
          <p:nvSpPr>
            <p:cNvPr id="12" name="Diamond 11"/>
            <p:cNvSpPr/>
            <p:nvPr/>
          </p:nvSpPr>
          <p:spPr>
            <a:xfrm>
              <a:off x="1540470" y="1590599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2692953" y="1595436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3845436" y="1630767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156633" y="1649712"/>
              <a:ext cx="1150774" cy="114414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991808" y="1623188"/>
              <a:ext cx="1443628" cy="4117890"/>
            </a:xfrm>
            <a:prstGeom prst="rect">
              <a:avLst/>
            </a:prstGeom>
          </p:spPr>
        </p:pic>
        <p:sp>
          <p:nvSpPr>
            <p:cNvPr id="17" name="Diamond 16"/>
            <p:cNvSpPr/>
            <p:nvPr/>
          </p:nvSpPr>
          <p:spPr>
            <a:xfrm>
              <a:off x="4176079" y="4403947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96096" y="4575837"/>
            <a:ext cx="2943225" cy="1987477"/>
            <a:chOff x="1540470" y="1590599"/>
            <a:chExt cx="5766937" cy="4109896"/>
          </a:xfrm>
        </p:grpSpPr>
        <p:sp>
          <p:nvSpPr>
            <p:cNvPr id="19" name="Diamond 18"/>
            <p:cNvSpPr/>
            <p:nvPr/>
          </p:nvSpPr>
          <p:spPr>
            <a:xfrm>
              <a:off x="1540470" y="1590599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2692953" y="1595436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3845436" y="1630767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56633" y="1649712"/>
              <a:ext cx="1150774" cy="114414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991808" y="1623188"/>
              <a:ext cx="1443628" cy="4117890"/>
            </a:xfrm>
            <a:prstGeom prst="rect">
              <a:avLst/>
            </a:prstGeom>
          </p:spPr>
        </p:pic>
        <p:sp>
          <p:nvSpPr>
            <p:cNvPr id="24" name="Diamond 23"/>
            <p:cNvSpPr/>
            <p:nvPr/>
          </p:nvSpPr>
          <p:spPr>
            <a:xfrm>
              <a:off x="4176079" y="4403947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Diamond 24"/>
          <p:cNvSpPr/>
          <p:nvPr/>
        </p:nvSpPr>
        <p:spPr>
          <a:xfrm>
            <a:off x="397471" y="4540890"/>
            <a:ext cx="504563" cy="682242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219892" y="4586730"/>
            <a:ext cx="550294" cy="59840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06409" y="256366"/>
            <a:ext cx="1240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Before: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369966" y="3727599"/>
            <a:ext cx="486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After adding an additional label:</a:t>
            </a:r>
            <a:endParaRPr lang="en-US" sz="2800" dirty="0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 flipV="1">
            <a:off x="3075711" y="6249819"/>
            <a:ext cx="632429" cy="57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08140" y="5988784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NO CHANGE</a:t>
            </a:r>
            <a:endParaRPr lang="en-US" sz="2800" dirty="0">
              <a:solidFill>
                <a:srgbClr val="FFC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693551" y="6249819"/>
            <a:ext cx="639410" cy="17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Pseudo</a:t>
            </a:r>
            <a:r>
              <a:rPr lang="en-US" dirty="0" smtClean="0"/>
              <a:t>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r be the minimum number of labels to flip the aggregate label.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4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Pseudo</a:t>
            </a:r>
            <a:r>
              <a:rPr lang="en-US" dirty="0" smtClean="0"/>
              <a:t>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r be the minimum number of labels to flip the aggregate label.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23186" y="3222054"/>
            <a:ext cx="2943225" cy="1360488"/>
            <a:chOff x="1540470" y="1590599"/>
            <a:chExt cx="5766937" cy="2813348"/>
          </a:xfrm>
        </p:grpSpPr>
        <p:sp>
          <p:nvSpPr>
            <p:cNvPr id="18" name="Diamond 17"/>
            <p:cNvSpPr/>
            <p:nvPr/>
          </p:nvSpPr>
          <p:spPr>
            <a:xfrm>
              <a:off x="1540470" y="1590599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2692953" y="1595436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3845436" y="1630767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156633" y="1649712"/>
              <a:ext cx="1150774" cy="114414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991808" y="1623188"/>
              <a:ext cx="1443628" cy="4117890"/>
            </a:xfrm>
            <a:prstGeom prst="rect">
              <a:avLst/>
            </a:prstGeom>
          </p:spPr>
        </p:pic>
      </p:grpSp>
      <p:sp>
        <p:nvSpPr>
          <p:cNvPr id="27" name="Diamond 26"/>
          <p:cNvSpPr/>
          <p:nvPr/>
        </p:nvSpPr>
        <p:spPr>
          <a:xfrm>
            <a:off x="3260917" y="4715785"/>
            <a:ext cx="548682" cy="626989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Pseudo</a:t>
            </a:r>
            <a:r>
              <a:rPr lang="en-US" dirty="0" smtClean="0"/>
              <a:t>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r be the minimum number of labels to flip the aggregate label.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23186" y="3222054"/>
            <a:ext cx="2943225" cy="1360488"/>
            <a:chOff x="1540470" y="1590599"/>
            <a:chExt cx="5766937" cy="2813348"/>
          </a:xfrm>
        </p:grpSpPr>
        <p:sp>
          <p:nvSpPr>
            <p:cNvPr id="18" name="Diamond 17"/>
            <p:cNvSpPr/>
            <p:nvPr/>
          </p:nvSpPr>
          <p:spPr>
            <a:xfrm>
              <a:off x="1540470" y="1590599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2692953" y="1595436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3845436" y="1630767"/>
              <a:ext cx="1075085" cy="1296548"/>
            </a:xfrm>
            <a:prstGeom prst="diamon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156633" y="1649712"/>
              <a:ext cx="1150774" cy="114414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991808" y="1623188"/>
              <a:ext cx="1443628" cy="4117890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/>
        </p:nvSpPr>
        <p:spPr>
          <a:xfrm>
            <a:off x="6017612" y="4724683"/>
            <a:ext cx="550294" cy="59840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7847" y="3236346"/>
            <a:ext cx="550294" cy="59840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08712" y="3250640"/>
            <a:ext cx="550294" cy="59840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1132" y="3236345"/>
            <a:ext cx="550294" cy="59840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3260917" y="4715785"/>
            <a:ext cx="548682" cy="626989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029161" y="4666149"/>
            <a:ext cx="1733464" cy="71738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5671" y="5787207"/>
            <a:ext cx="1204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</a:t>
            </a:r>
            <a:r>
              <a:rPr lang="en-US" sz="4400" dirty="0" smtClean="0"/>
              <a:t> = 3</a:t>
            </a:r>
            <a:endParaRPr lang="en-US" sz="4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33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Pseudo</a:t>
            </a:r>
            <a:r>
              <a:rPr lang="en-US" dirty="0" smtClean="0"/>
              <a:t>lookahead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19228" y="2863008"/>
            <a:ext cx="42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Ψ</a:t>
            </a:r>
            <a:r>
              <a:rPr lang="en-US" sz="4800" dirty="0" smtClean="0"/>
              <a:t> </a:t>
            </a:r>
            <a:r>
              <a:rPr lang="en-US" sz="4800" dirty="0"/>
              <a:t>(x</a:t>
            </a:r>
            <a:r>
              <a:rPr lang="en-US" sz="4800" dirty="0" smtClean="0"/>
              <a:t>) = </a:t>
            </a:r>
            <a:r>
              <a:rPr lang="el-GR" sz="4800" dirty="0"/>
              <a:t>Ψ</a:t>
            </a:r>
            <a:r>
              <a:rPr lang="en-US" sz="4800" dirty="0"/>
              <a:t> </a:t>
            </a:r>
            <a:r>
              <a:rPr lang="en-US" sz="4800" dirty="0" smtClean="0"/>
              <a:t> (</a:t>
            </a:r>
            <a:r>
              <a:rPr lang="en-US" sz="4800" dirty="0"/>
              <a:t>x</a:t>
            </a:r>
            <a:r>
              <a:rPr lang="en-US" sz="4800" dirty="0" smtClean="0"/>
              <a:t>) / </a:t>
            </a:r>
            <a:r>
              <a:rPr lang="en-US" sz="4800" dirty="0" smtClean="0"/>
              <a:t>r </a:t>
            </a:r>
            <a:endParaRPr lang="en-US" sz="4800" dirty="0"/>
          </a:p>
        </p:txBody>
      </p:sp>
      <p:sp>
        <p:nvSpPr>
          <p:cNvPr id="14" name="Oval 13"/>
          <p:cNvSpPr/>
          <p:nvPr/>
        </p:nvSpPr>
        <p:spPr>
          <a:xfrm>
            <a:off x="3588937" y="3444959"/>
            <a:ext cx="300978" cy="35644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05776" y="3330791"/>
            <a:ext cx="570797" cy="584775"/>
            <a:chOff x="5753803" y="3968040"/>
            <a:chExt cx="570797" cy="584775"/>
          </a:xfrm>
        </p:grpSpPr>
        <p:sp>
          <p:nvSpPr>
            <p:cNvPr id="24" name="Oval 23"/>
            <p:cNvSpPr/>
            <p:nvPr/>
          </p:nvSpPr>
          <p:spPr>
            <a:xfrm>
              <a:off x="6023622" y="4082208"/>
              <a:ext cx="300978" cy="35644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3803" y="3968040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 </a:t>
              </a:r>
              <a:endParaRPr lang="en-US" sz="3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41637" y="3007625"/>
            <a:ext cx="220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Redefine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Pseudo</a:t>
            </a:r>
            <a:r>
              <a:rPr lang="en-US" dirty="0" smtClean="0"/>
              <a:t>lookahead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3028" y="2666244"/>
            <a:ext cx="42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Ψ</a:t>
            </a:r>
            <a:r>
              <a:rPr lang="en-US" sz="4800" dirty="0" smtClean="0"/>
              <a:t> </a:t>
            </a:r>
            <a:r>
              <a:rPr lang="en-US" sz="4800" dirty="0"/>
              <a:t>(x</a:t>
            </a:r>
            <a:r>
              <a:rPr lang="en-US" sz="4800" dirty="0" smtClean="0"/>
              <a:t>) = </a:t>
            </a:r>
            <a:r>
              <a:rPr lang="el-GR" sz="4800" dirty="0"/>
              <a:t>Ψ</a:t>
            </a:r>
            <a:r>
              <a:rPr lang="en-US" sz="4800" dirty="0"/>
              <a:t> </a:t>
            </a:r>
            <a:r>
              <a:rPr lang="en-US" sz="4800" dirty="0" smtClean="0"/>
              <a:t> (</a:t>
            </a:r>
            <a:r>
              <a:rPr lang="en-US" sz="4800" dirty="0"/>
              <a:t>x</a:t>
            </a:r>
            <a:r>
              <a:rPr lang="en-US" sz="4800" dirty="0" smtClean="0"/>
              <a:t>) / </a:t>
            </a:r>
            <a:r>
              <a:rPr lang="en-US" sz="4800" dirty="0" smtClean="0"/>
              <a:t>r </a:t>
            </a:r>
            <a:endParaRPr lang="en-US" sz="4800" dirty="0"/>
          </a:p>
        </p:txBody>
      </p:sp>
      <p:sp>
        <p:nvSpPr>
          <p:cNvPr id="14" name="Oval 13"/>
          <p:cNvSpPr/>
          <p:nvPr/>
        </p:nvSpPr>
        <p:spPr>
          <a:xfrm>
            <a:off x="3512737" y="3248195"/>
            <a:ext cx="300978" cy="35644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229576" y="3134027"/>
            <a:ext cx="570797" cy="584775"/>
            <a:chOff x="5753803" y="3968040"/>
            <a:chExt cx="570797" cy="584775"/>
          </a:xfrm>
        </p:grpSpPr>
        <p:sp>
          <p:nvSpPr>
            <p:cNvPr id="24" name="Oval 23"/>
            <p:cNvSpPr/>
            <p:nvPr/>
          </p:nvSpPr>
          <p:spPr>
            <a:xfrm>
              <a:off x="6023622" y="4082208"/>
              <a:ext cx="300978" cy="35644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3803" y="3968040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 </a:t>
              </a:r>
              <a:endParaRPr lang="en-US" sz="3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58884" y="4505325"/>
            <a:ext cx="3606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Careful Optimism!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5437" y="2810861"/>
            <a:ext cx="220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Redefine</a:t>
            </a:r>
            <a:endParaRPr lang="en-US" sz="36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png;base64,%20iVBORw0KGgoAAAANSUhEUgAAAc0AAAFnCAYAAAGzxSIDAAAAAXNSR0IArs4c6QAAAARnQU1BAACxjwv8YQUAAAAJcEhZcwAADsMAAA7DAcdvqGQAAP+lSURBVHhe7N0FnDVfXT/w/f3olJSSlu4SSenuBunu7k7p7k4FKUFApBEQEAFFKUlRBEGx+EvL/X/ec+/3ec7Ozt3eZ+/uzvf1fJ65e2bmzJmZ883zPWeOWlpamgT7no6ebfc97ciN/tZsu0g0dt2NkifWp6vPtotC3uimcbLgQb2yFicIfq9X9qre30cIg4Vr4pjN7/cEt2v+vkDzu3DH5rebb/cdIQwWronfaH6n23bbrzdlEL6YnGP2+/Kzv/0+VnDB2e8jiMHCTeHCgZuoGy+42acFVw1uGxwv+FDQHnMEMFi4DJccKIM7zLbHCW4ZRK1Mrh9cOoggmtwvOFVww+CawTEC3db2zMF9g36dO4jBwkFUNywcu/f3GWbbcwaPnm3d1GWCawT4+iHB3QLHXXa2LegJL2z+dm67f4sYLFwXvKk3BScMLhQ8JbhyUMLombPtk2fb6waPmv1ucdyBsu1GHtrSY4O5lLe29H/Tn0vhv6VfT38u3SD4RPBnwbWC/w1eHfwgSPdcen3w8eDHwdmC8OXSyYN/C74VPCb4zSBCaumTATp8rVMH/6/7tV20psHwi9kW/XK2RXlzSz8MNPbiwcMDRsNZgvD00l8E5w3c8CmD8O3S14KHBgyJkwTpDUvPD5BjD1/rX2fbKK1tojVvNF1tGaVbLj0xCJ8tfS4I33b0xsCNOv7WgZt6VpBuvXS+IKqna/b3Aw/nNcFzglsEUVVLXwoisHqkj2wPaZs+vIJ0nnqu6MbBW6Y/lyJll94QKEMROksPDE4b/Cw44wxu9E7BTwNd+r+DvwrQp4KPBhFQSxcNvhN4CEg3d8520wrGnQfmnu31gu8Fpwvydruy08/+fnrw+8FHgnTtSW528r4gb3ASfu7Uy4mDcwUvCqijqj8P99DvHcBg4ar4wGx7ioC6OP/sb1LVTTw3yJucRBhN/if4YEAS3yuoGz5RsLR0/EN1lur659k27/rQvu3A3K47RPjyxQFB8oeB7qurEkCfCXR1vJgbX8rbXbpIkJtc+nKQB7B0s+AVgS5+5+DvApL40wEJrRv/KhimmwRvnv6cS2cK/nH6c4BW3P168DuzLatJ9/T3I2ZlDw4YC3kgk/Dh5KzBIwPWUm5ycs+AqcioqPrOtXStQ78jOmbb4zRlLSYDZWtisHBVlOcSadptmXNlCLCObh5cKfjdWVmk7OS3g8sFTMIIsc5c9ADsP4xzdQ/g8N9fnm3v3ZQdr/kN/937exgbdrwvFeiGxw9IWkSikpgvDW4T6L4x8Lsu+bjZb8frqnkokd4n6PQaA4EqOkynia4ukwSdO4i322lbCutiAaXGrMij64hyci8tnWe2XU4r7n69YKveIyCN7z8rgz+YbZmA4cGu2/qb9LVNczth5TeTcWnpZBEWf5rtq4LTduVLS08IdGHd9DSz7fSc5bhH8KNe2SAGCzeM4reIi27Lo9Gl/V4ZgXjQbPvbwY8DNwGvDe4TnCJQ/j8ByXyloI5xXm3vO9uuC4OFG8Z9gnTP7jfVcZ3Zb77n1M07Y3fz3ub0nH8I2sZTAddr/ra9bfDL4P6zsl/Nth7I9JzDeOZA2TIMFq4L5WbdtCkD3kz793LUjRx3tqUvlf1OcPuAsHlU8LHgOYFj/i/4buC4FwVnDKq+wutm26p/BQYLN4QKkQyBj0nNLC+/ZHDe2W8N+9/A2zp/oLtWY229Tdv7BRef/a5zjp6hrXsuBgtXhQjCUPk8lOBZjm/Otr8VeGPfD9yA37avDs4Z/EVws1mZbnzzoO3ipwzcrL+rbBCDhTsAQkVD/jl4RUC6fjx4ckDa2kcQ/SLwtux7aqCL66741TG69Edmv68avDLwADyUoetOsWE9unn6ScDIi/nfGYict5gQS38ccN2fEvBZaNd3BjzYmBRL3w34OncPOIGXmZXFDluKUluKcutc/Vje3T3NpxV3v91gEU1/Xz24WlAG+1eCf41zcKZuu7R0w+DnAWvn94IfBP8v8PbuElA7vw68YeefNThb8B+zv08324Lj6neHZX/sIEjSz85+Py549+z3mwOCSVfGr6U6qItbBoTU3wZulhBj/74/OHagyx4j0PXrOi0eM9ueYmPey9ZJZEk3QycN+C53DX4vYNYxHpl4DEb+zWkCQZqzB/8VxF1Y+mYQa7rzjZwrbvE3wWruerze0OyudxLnm20vNtvqYrrmDWZ/HysgoK4dXD+4V0DoMANJ2BMG3ihct/ldqkcdJ5lt4eTN70NYUbCNqEb0obvhU9sqoz8/FFwlIG3fE7whIIVLsurW9wy+FbT1MSnPE5y5KVuBwcIdxqmDD8x+e5s/DTwUuvRJgbfpb/xoy11zTAmY4m83V3WCetu/l2GwcIdwx+a3GygHu3D34MbBfwYkrLdOoj4l4ADwUr4WnDsgmKqeOt9Dq98rMFi4Q2DitX/fdLZtG1u/y0LyW9fVrWt/qzrKBDxxUzaIwcJdAP35B4Eb0WXdaP/BVJd9QdCPNLRoH9whrChYMFyi+V1vshVi68Zg4YLhj4ML98o2hiNsMBQZqDCIRMFT9H1i79ZIzPY0cZdu9MjTEfRe1ksPmG23lw7MGx277pEg4egjRTvyRo2XfnX6c2Fo7LobIRkffRIdWiTa8o0auq+sFWTsExnnNFqpyywK6bobQp7OijLjnrYXbcpa1DmxeVbsWw0PHCjbJAYLV4Xh+/p9xsDNGQM1ztIed4NAlF4ug7GZKnf8aqmvO4TBwnWhUtgkWVwkkIjRpqsWjIQbPJb0aADKee2brwGpHcZg4TIMdVWom5Kc4Y36/crgvMHNAkP8Eh+vHajj7METAm/asdOEjSOGwcJBvKL5Xak4BcP8jw9OGrhZ4zMvDQwVSm89TfBXgWMrR7AQgdVtHdeWbyc2rUdFZ38eGFj42+BKgYww5XlTXabKPQLJVxcKDPNfLfjzYB6V87YTtKp6MZpRJL+vSPJjhaKNjrw80EAqRSjZyIokGLpUBpqws7B0eHHpCsH1AiHpPh13tt0JWvVG/322RTIw62ANMtwj30hahORFN+N4D8Rbfldg+OimQXh46elBJG/3hiVLcrfF2os81PZ6U9pUZxukNbsuq6cMAl3yDIEERW/mK4ExMMmLFwzcsEEFgwmRsEvPCGSiyFQ5VSA/sAYkPh/IVomwOvTQdsYTndJgvq6Rj0pZ9RR0RXm3ghvybQU6eB665x8FeBO8cW/MW9aNGffSbS4b2K8n/H3wkkCS41sDJCfMKIvrets7xaedVFoLkhTrNykpt09Onzkt9KdyOX/h18nrg3TdyZ8E7w7OHbw3uGJAIpPMlwjo00rwKMm7U1iVR1vSTRFek+vn7bwo0IUJJvTZAC8QVrmhThrLH7x9oMviUcO3WOBTuT5hZXgYsYuVT0nC6zzS7s3RirsfAsvGtua70I/S3vx+zGz78cD8lrfMIAuUWSgVTuqbCQQPDbxlaXJ3CaSyOrfeLEixq99TbEum52Dhqihbl/0qldXMBpMIJD4+LviXgI1rUoCkKlNBdE03ytAwa0La6mF7t/KH4K9m29Ui8ZvCYOEKtAmKGm4rEdlW1qYtm/bLQaRwl7vLU4nA6mYt8W5kfDpu9TykQiUztiNk/aGG/iDVqhgsnAt2bNm48vxsJSfL7iRk5ATWjcgT1K29dRljbtbbPM7S+buHELVzqN6lpUd226O6EbUqc2MGgkXp6yYruaqO6cNI3FD5cOFcuBlb2WK68PNmf+uquidJWi7ZSdJ46axnCxj3DP+Ygd1xPBnH3DW4RMeDkqXe2JUtLf1leNbbkvfwiMBNniCYnnMYytaV8AiDhRtCTZuM/jtU9oag7aLt9KzjLp1q9tsNtJlfRruf3/xdGSmSHqsMrjzbVqrAujBYuGGYNCC3Pvpq8raA7qyplmY5maZFIsdSStlbgpN1bHDMpS/lt5spvD6Q4+At+9tbvWzgPA/IEP/h6x5Gm8MwiMHCNUHh1+/o0kO/zZawdcNVdhiSLnT/x8/+Pk66d+Xkyte1JYT+PdCN/S3B8WWBPCOpOpcP+t1Yzq7tBZuyFRgsXDf6IRHTJtu/Yw52PNqWHYZsld8PJGEY+zScX4PBFwncgGQrebk/C+QFSqM7AuOj22OqSYaa6tX8m0EK620Cw/3+LskqecpDkNvwjuDRwQ+DOu8agZFwv9trrMBg4Q6A0DFUT+CcPvhCIFsMz90heEAgG8XfLwk0nMr5fEDlPC+4W+Ah3Spw428N9AoZLn8YDF13CqapH0eAXMbleJ3/FHDSlPFZOHqmEbCgmd+sYz6QGIbpChIdZYmJUZi6YAC5JoP9Z4B4uGbhzKdDd71TmPJoWTGEipTTaUb1UUsX6LbTbvtPgRRVXVV6jYRGOUbSVaW7Op8wumZQXVf2GclsX+U4TIVeDysKdghutDXOq6FwokCX1E11XXaurvyJwIMhdc8Q/CTQreXy6s7q9JsQa69VKBvaNZbt2Clo0Gd6ZXKHNMDNS0uV0ioh2ZtzY7beljS5GwX/GDjeG/bmJE9JtvpioL4/n237kGLX/e7v2G7I3bOtbgUXDUz3oDqq7HaB7BPqpVLm3KiMMXm79rezlm4RtMbDb8y2BF2VLcNg4Tai6zYNqvvShd6K394os05XY8C7WVme/mb+fThw3FkCxsalA11b2YNn23ME/Wstw2DhDqGS/Gtynb8/GHjD7FoT8QigtwdXDNiyVMmnAhmc3q7z5dlLmevfmL9L6K3AYOEO4HKzrcbIqC7blMJ3w+zZKwRmR9QNXCiQTl5/MwvxXCVXeRi2BaZj+/cyDBbuEHQvyYmMdk+eoTB0HB/U1sMo9eNv0vWkwU1mf8+bdjmIwcIjjKf1/qZC+KFtWc1qgrrxefjNgbKVBbuI1jcFN9TeFJOv3b8hDBYuGEzYY+sO7Vs3BguPEOZJyDL3tg9H0KjfXVp3pP7I0Ubyyda/Xt2BeaMH5kYPCi0gi460FdozL1ReiwmxI61OC/VCNUZGxxDJ6fmP6c+lewWSKEZaSbuuQ+UwWPZFis5OkPph9Wjv/qFd51CpSPKuJLfMoxsFz5r+XEbC8hJZvDCEa68dVAI4Uv9BeZlFnad2JCB7ISJhcF/BUPFXe2WrQWKs/O+hfbXYkIxgKdBtco+y+r0dWL6m1q5isHBHIE9nXs6NlJZ6KPLuKj1bVofUlTpOFohMEbk8EpiqHGRmydNznVohVfq3rC8vUGeytWChfZU3tJ+wazr07YGF2OQNWpnTcjDSZMUViF+Nkukp31DeryXULJ1pjU+psvKCZXfLNn1S8CfB44MPBNbg+FEgb/FfArnCEqONoLKUreOh3DWs07Hf6NDb3QqijJeJMRxWiSl94CJJZLJu+vuIRTlZfqtTpo7UpM8EFs/BbfbJ/TABw9yEZwS42CJ18J1APuWlgujejjOJZQlsdR1l7Trlcjldz2911e89iMHCIwIv7/2Bl+ZvyXLyU74eSJU0ieTugWRWL+CLwVUC4lbuqFQtD94+x4ZTu2RZL/2tQQymLu2yzTSs7EUvrURvoVYtLEhEUHdbViD6h8oXAIOFO4KatWNOl4eOK6SC1oP08Pz2krxYXHjvgHHzxqBeno7QcpBcdi/eC9QpGEAkQO3/eWBVRvm304UJp5j3slbCkN9ao1mLgcGZEeslboIpIa0eyoPucuf/uvtrOckUcrEbBrWiuWnRppQ8LJBn7/fvBrKM/jkIV3bOsqVJLQzORZG3/6pAxtE/BOG6buaTNbjpZrrWDAxzbUwtMZlIvn6Mqe7aMpLy0ru1fs3SiHg+RHS2hVbT4TrylKaa2hKri0+e1bTNGyDLym/29hguLwwsLMaPlP7FQEFetnIdxYtmCEkpkxbG6NF5HOvxeikabjqNtDKdQ30R4d36eqbMRKd3M8KsXWt9PcaVjiHqZIqOxdQt9FwvNNKhe8E6iDlH6tqLdIhdNwNisxLF+zD3gaHEmOGSnDKIZTrJQ+vE3YsDcykkntNJMuzfEZg8wqj5RWC6gTnERKikWCKZKDb34mWBaUN04ScD+0wz8rEH023/NLh1QPearUrsmsSpDVwfBlUZRtKlffZjNTGclzxYvmAYLByE2QGMjqF9LcwKYLi0ZfzJ+t06+H4ziujXvwhuFDBGPHAvjsXLEPK3mQUS9nUEU4lfF3hBHrSO8ImAbrawto7g5UTsdnOxtV0nCWd3/qoOpCNVO/rQUes3f3ev+KybErkbJZm1LmLxb7+JTOKRrlL+kcBC4e8NiEjzS/8yyEta+lhgvhtdKLOX0qc3+ZK3DJzDfxXe+95sG07r9DqdSt9+KCB2faCDfv/Q0m8tnW7pu92a+UV0+JMD2cDa5nMP6Wxd+7R3SiaCmhe52NS92Z3ExQMcwTL9dIDriDgzvYhin5lw3J0DXOk3UW1ZexxrOhuxSuya8kb0fiP4SiAiVIumAwuXy2JGJxGvzLVJCBYuC1s7cKxy5+N6EqDqWA7WbeVj/X2w2jwFSWyf7pXB3HTEbceOcOi5AlxUC+mzQFFeRGd0IBEbBhLjJCK3ixQxRBgpJj+LCLFKRZNwdV58xz240ExU84kjBjtOZDHjcEbQJQKLEX8hiFjuZqLjYt8VYuSYRX6rwHGsaOsIsL5FkkzQRix1ENifUsWYJl35r7szLV2slp0ir4VN3647szYdEZGLYpB0L7DIkBmr0sN8W+AF+L6Rl8idMC5qK2wXw6mbwu/89wSmErO0dQaWsMfrWOFAY6YmWDjHErpEKRfEy+ICeUTE+PAIDGHLfl5ORnRMXt847Y6IPsSu2wEfqiHS6u+K9hCxNcEdiFLHCdv5m+gVuCf+WMXmuTFEhOueGogMsUJN2KsQI2MqerX7qoggvMn1DCNW9AMCx/iy0NRy/Z0YYK9aZsW27VwOOfiTGFgWMTZbwxqiQ8fJ2Rd0kMcvzZ04lvN/+OM84fVgtc8+1EKr9YmJLWOwcNvg80r1MTwv9OFB/M1DkxGF5qYfA5nCQ/ZC6m8voPSev3UO288FXqLfpqVyUcyjpxtZqCxZHcS1TFKmh13fb1PK6WduS9UHv9fNYbBI8+Gymlc/hTlCkkzpVS9q+bHT9P5+enHBqtfmELZl6nt6r2wIZrWtWw8PFh4xeLjcHMtOeMmG0UyMtg9X1ve6BNr5rI7hOp2uu8FJ51J4Uf2xVu5MBflbMJpqluvJls7QGUbTff3QnqXBTe78r8BC8B8PzKvqvxQzd5z7vcAUBhPMzGRV1s7gOWIYLNxVrObvWvNAsF1AQOxWWXTr5PaBOdXENG7mpxph8V1Qxxxj6SaTYy+d7FA9R3cWqd8mn+ocJtb42++TRAU8KPBFAPNV6oMURG/NrDe3zLkmqZoNWFxrnkrVY1uw34xCv03z6Heggk6xqRm/hcHCI45aXOadAb1b5bjOyxOo8LKs21CcSJdat8xvAXxcnH+TC+eBcYlizR6qZwozn6YuCIlw9NKP86JNpJ1Ev1ry3dw3x5miWQ9cmZdovzLTxS4V+DiAj+7Ud2jqy0OWmX/u7LdV16sea+ybFVlt2TEMFu4ohOF8C64tswabl9WWbS+Ixrv2ysAkKEvcW5jDvL0/C8zU/LvALM76LoeXYYpcLaxuJpljarJkcaZv7TiWaLbPHHvf6FBHzSTzDRB/48R64YBz7au/N4XBwiMKeqwWBtoIWMNlLAn3tQPW8+EBlrgtEJs+zeHjRj6wQuz5YBKRazL1OwPzG03ZfWJg1RUv0xcq1Ac412IKrwl81EUZvetLNSZ8lih9YVCrRZQKoKd9Ac5+elpbNrfGT57HzpNV1lYjrvM3pj83RMJzFbyor7VO/UgDcehnSydcir3bjekYlHPPAnnCEpYvk7ByycCShPIKfdVXQqlwhaCBoGGEeTeYZ1zHhze11veRjN1YGw4ZnLMUm28P8qx9ItlHcNXr451CGh61awplvCyIXd6dI2QisCmEom7Ltwle8ok3TlFH3V3uY/KhKi/AC/XKPTwP3G37QJWQwfsCoQkhBAN04lkeqK8bGzmVveTDvgbxxLHuG+hCXrrYlQE73Ut21OsCnUqcSgKqdfJEo13DqmzOcW1hEgOCBgslnuogvtLq5WujV7Nx2qcvVBzKMnUelmiNF2IFRg/ZGpuCkQKNXqYh9bstHT+P4iddehquwZHS1XCbFyjaI86EE015w2k42nC5YQIvS4xKp0ECjaRALIXuBarP0ISXTmLoMLW83h8EXqQ24dAK9QlGtl+cXj95oXseokbTxUhYnRY2sDpDu1hIrWfFnXhWQF/5/e2AD2kfPVcGjHqcA1ZKUuarbpaVYlwxeHyExSeuTLx+RsAYMmXXOlqOt3hJrRphFYk26GB2uo+i2UenM8buHNR+GPrmiTUM+mXgXroPDA/t3KvwcOqzPn739wPXxQvym8UqOuS7ZA8MrDRjQRYrQHk5XBBWJxdFfaI9FlDym/Fk6xN9PsjI+PF3WcXg48UMKChf1cuzkETNxrdohP0+JFV/14iN5UW0x+8hDEalVhTsQeAUFmr9XdZie4yHaYGKtozL4vtN9QK8rPp+Ii72crgyONLaDxascJw1Wf46EMO1socgg8VnXFMdFpyySpaXxsJ1jhUqy5e135bl/JdB2yYWt4Vu2jIcr5O1ZS1YzYcCGf2dewW1MBy0iz+Ch2W1kfrbGoh8SuVEqRV/iuvac6zY9fAAxwgOWEBH+a0DD5Xv6W9iWEewgIe1MPixXs4nA3URs8QzV0Ygw+pERKx9Hrz95Tqp7zrB0BoY5bq4Xn1gd00MFu4T1AurTyPjoH+b/S4QucocWysdiQARdzqFci/XwzXAbXkpYtiKLparuUxA9BXXPSRwrBfaXscqMCSH3653iKN6sCScUR6/Kxas3loyZ00MFu5xWL2p/WocvWnLWGpFsQdFn+IkfzN0DH9Zc8+XXq2z97uB4wTqvYTiLKtGfSewj6FiFAbX05vK6hpgeclaD6wgqICz27JtwWDhPoMH7CXX3xY99eCJsirrL2Bq1IT16lydgMXccpW/dRBRJDrMMmE4me60H5fWeeoAerjtaNDWaRW86gxVd+1bNwYL9wGILpZl/W0wuh7WamCxcl/ahwusTx1hnqgExpTl0bwMx7f7nEdktyJf/esZD4WhL+oPYrDwgMIDLv/Ub+j7gjjPWrD0JivZMTX01gJ31qJ/4Lh2/87gAIT+jgTVY4QLBKI+0tOOPI0vdN0kS9dsVmHFIp/dkd/oMUpdE2jf/Rmn1bX2MUSP+iJPQKD9e39g5NA1ySiIEZhaVGexaXyhu0oevdGa7ess4wvdZzS+0H1ERyT9ZKQjQwf2ZTJx9huNYnYf0Z7gTNMExVpGWp32xMusvLyRVqdRzO4jWijOfOZsuxqZlCvzdaSVtOc40yxu+emjOFlJu86ZNSFhvSQ3fSMv0pf5DwotBGcaTKqP7w+R/Rax+HT313KyBI38dHNezBAZIvnoZoLU/Jb9SguhM9fqTSYk4Mg+XSMwecFEAqOPVkcx46RPJikcFPIsdxyXDebN57TGQbivm95X6yAULHzR/r0aLIFaM7CPJCzcMVS+Cxgs3HaYKd1+L30I1j2wDl9E5+D+PqwdX6ub9OHFRux0v63dZ2sJOAtfWGOhPXYrsLBVXWe3ccTErCXbLKk29H0VS6udMjCvyrwuotIsyNXI2kJ0pQQOZPIdAwCpj44sMlHvdoFJeMS1BaaIZpPxtkqWnVskXTz4lncCFqKo5dtaWJ3EYop+W4YGx1mFxNIyVsZsj31h89v++o0TLTNjVZQqw4nWVqi//bZKCpHumkR/7dsnGCzcUZwzaF9EwfKlxGatGm3xCyuUxLBZcWwfRJ2XU+vCq8cyqVZDsbb8TYMHBc8L2hdcsAiGJXL65XsJu2LNEqX1lUfLtRUdI+BGmM+cF9CJStNsTVmtj+yIALFauStIzpwpuZZ5+3hgYWRkJWqiVB2m6Yrtmn5770B2z+kDK+8Vmdq7H4bFBt/yRnH/gbLVwHCwAFT9bc0gXHT+oBWVvsagrNYSYvn+UfCp2e/XBMRmHW8BDFzmt5UxiV+rc1otpV0M42GBhZXr732CwcIN4fAKWlNYRcSCT0P60dJuFiFuV4BucZPZttYaIj6fG9B/Ve4jAK8MLM3mhb43sI+V+uwgBtDkfYFz/G2fFx5/tfvdLppceE/z2yrY7b49hMHCLYG+sl7e0D56qV7YEF4VRKx2HGX9WmvXxlrslmDz2Q26FucykLzEPw+8VAaNzmP1L7pWJ7AObizcrl6rTePauo7y4uAh4GqrVw/t08ZydxYJ1NSmv+Awj+gpX1IYImt5WFICWSKCy+J4S5V+LrA+iGUkfAHJkqUWiKHLJCU6Nty89OHAYi/0nLrOG8gt99UIy57KO+d2WKuE+5KX1i0vYfkJy1QgK1cL/1lOwroidK+QolVska9ACBFaN/fw6tNTSmftPijwze6vxaFdMYCQdT4eEDB0kBV2GDLAX/SwLSX+iMCL9sKtYct40QN9NqM+i8WYCld2JH77PzP8UyBLweIwui5DqMiCyBXmU5ewYPtyvDArCDHG+uRc65MsGh3RQDtL1DJNz+j+mj4sSydFZB1acAX3eSE42JQcXMFSxYmWafK3BV0samwxYjegU3hpZog4x0vG3epksRon9dJ1FBau6yH7tGHtqT/CAj4KQhYsLm2JM4kmoxktxZfrOGiIcKOFt4lFy3qfbfY37rTsuJf11MAyTj6EQ2RyN3AHF8YK1dcNfPiGmEN6Yq1ILcJ0g+DKgRdpBR8QWbIkEzfHitU+VqcTWAWbGB0i7ThMusBiv0i05ZdJ7LUUS7B7mE8LLH/Uksch/GVRMiKP+PTQNcIS4N8OLOtt3XdLf1suyVpbyolEopSew1n8REss+bqDD+DQder7ekBckgJeGp/2BYH9ruvLSToCPvOFwXa5OOJaR0MPmW2npNWLTxsWsx78emKRzwt8taj9oq4ZjRY6Y5x4yLiPkePle8hvDTxknMYq86UjItOL9NB9odeC+8SmujVekMGL0yl0BFkIPv9oLS9rZDnG8Jh66VBczRgSRCBe2wfgGLq5jKTVyVm62vCq8rtBG36Z9I60x81MeSE2GS9EsxXwGB0C5ILqFkVjpRKpIj4sXdanF4+jcRZh59qWPBQ8P3Pg3NcHPl9F/6mfhYtbWcF0qc7n2lcKLO7oPGX0bi3j77XEZeoki9ezng67iORlbgrpCd2C+0P7Cr7pyV9zrL8FDER6fOPEgvsRgd03UTj1fEmfqXKsBYjVHX03yYvsPvXos1Q+BuC7K7bh2m7ITDQnD7/zMwXmRXYigrugvGE1a8yrWyAj1nF3vqBFGx+2vyJJjqvyvYQt+ZlMetYoomuIvOlyo1PysXEGBtfAd1DsMwTF4MlL7daZZAixKi06yuLESXShNSsNb9F7jBF6k2GFI+k6IhkH3iugI7WFGPfJjvIZiVy6D4e7lnUrfeWIzjQn2mKkjrNMoq8OqsffQ5kJRBgsMm3pZdJ/RfQc8ekF1BdDuBOceW4CGMtkvHgx9hlf9AKJT36mh8ktIQ4ZQT7dyBL1gLkjXhQ3xHill0EnEoc6huAAkUzfcVnU7ZpEtGsRnTqOGyayiXnn0sHaS+fqcDqbY7xcer1o0V8k0kYsui5iqOCgeYQzPTR6kGHTEuuT5euTi/bRV16SiA+uxnV0Jj9TxMZ3rFmvokKMIN8Sw+G4jTTgojBijKBYOti1dQgvQofgj3pRfFov3otkZEkA00EYOl4WPctAKnK+h+Lcuh/ujjYsOm2IMxkZq1F92klPZ/VWL/EbVzKauBZ6vW9kejlEo2Er4TvrN+Mi3MUQ8gL5iV4scc1YUc/tA0YQH5WF6qUL86lHZztrgDvtt8yvdE7Wr/WftU3gQr1euNAfsSrgoHNpM+PJb+cj1vFeoC35matRaw367SXZeuhEGiKC4dmBD6O+OPBlQK6DByqIICxHtArrkQzE6aMCXIM7feLKN8f4mMS34+zjEuE+wYI6z4s6Zfju1Usn6tqDg+lxljSRjHQqQQtW83Jix+v7i02dJbST8J3NiK4Ovmntg+LpRZOI3MmNA9alr/M51iL+cTW67ALpI2CsM1zZfWzViIvhr7yMbozTyIhMAuOjPqkhaUxG35cDFrCPxPpSvutN22Ot2fUtviRz4fB5Hw1qfduNwML8Pr0xtG97sSGduRWiEznsFUQoV5uvSezSg4yWMp5wnYiMvyVg0Wv8RqKWIcQnpF/pSdZpOfrOwekiSr4FyoiiG4kglrFPJLthBpbfiPU7HKyj0Y3FeEw8URrYwvvzyF2RPUP28M7TjohZIo+oa0kEp1I6PEiuAsvXbVsuX0Pa0CC9aB/R7EVz9Ok9xhFRSBzrCK5TqSfqi6/YiUmBBzrYixQxunlAjxKWwnsMsOpcRG6NuqBXzLbTLuRFop9Gv6/2IhGniXDfKhHntPjGaRmrbgcEBdokLDmztj4VRWwRjeGGLphAhBK/HHaflsrj65x8XyfysTeZCTFqJuGiLvuOSBZIkKzlg6wXDmQGSNiKju2yCNTl+uHKbkA7BlT3ATnZgZVFIAuBOJYVIcmr2roS1qG9YzdYfrhsp9fIe3aw8WscETErJ1Zfa78lQBjhMP24ROsTA9Yqd8E3OLkDJw6IYV+p970EIlRAgeEjAGBUhWtTQ1xGX+wXsFAPw0coT12uhyO1xfncmrLAp3z9/3LsUT0hKYxB0Fd4BAlRsKfXSx6x8IXhh52jI6YzjYIQrUX0F71mih5Ryu3hZni4At7cCa6MYLiv3rKA6UViVJCBe0FMclnoVy/cV3pZp26KX1u6mMDSGbgh6uYe6UQrBSLPdfl6eCzp9cwbXUlaYYibPX7k6BCbbhW+zJdeP7jvrgNlBbFQVqxtWY8xZDoxmBfS5frkRXQi8l2Br84Tv8TzaYM7BfKFfByOOCQ6lVWMlaWrXOw2EqErWz0B+qSp9+hD51ebDqMvAi3a31+n1hLga4nKhwVDa7lvDttqABkcxh1FuMAF9G6fdWlVOlFoGgJxq+8ykGzLP/UZZGWcd2E+sVijiowaNmaNuADuNFaJi1mvfE3H436D0c77RYTn5SJgca429SNUy+kzS9+LaSTP1jjKr1dk1KoB5xl8MxxPGSDyxD5eKv53DI953mPWcndMlLdZvJunwbe8HTAqwU/0G8ea4RXN1JXjEL9PHdjPKGKgyIrDEcXhMugYOlIqfXRVFp5yn1aWgpnH19Xro6y4lQ/LeFJXrOpJrNju+DzUbsv3rBxdxlM7cnIYU446UfeFBB9Zra8etPCxN8eBVajrPAsRtxzpt8X2fXTO1wKrvIVPdFgbfmifNd/nnbcCg4XbAlZl9Fv3m4NfL9GDJCKVsyrLAvW3pOf04+5lSrn08L0swQYvsF5yXJJuSxz/ODC0FYNncpbAddLXuymE4cDuOIg+7solRBPPOlJddwqfzmi/cLT8M8nTBfi9HB/B8SmN9suBvv439LEZq05bLdpXHHzLs93nMx719YXVcOmBskEMFm4buBB36ZV5EThGOdcB51W5iT10W3u8HFUvqy07WW7wfkvH7z6KbjxTsrMXriOoM1broQ7jBdd58m3rN66mk4/qHqgX8Yz89oFxL8x67L5f0nLlJPr46rPf9+v+nn7/RNnPgvr2yeFrrI4/DVy35eQtYbBw2xBrtRNn/XJTE8z4YogYsFbmJRbHEZm4GSe153lZOOvYS6+NCD939zIda3C5jonTP3jN5fCl+KlhtNR9Yqr9pIWvzPsUlcXyfRDnWwED5w5BHQPnCnyayheEvh6ow4L7voa0bS9oIxgs3BXIhPey/CaKdQRl7THvCIhWmetVJshQ54n1LnfwCz/uAhWH//awfd/Eh9t8B8x3uz4eKMepfvsqkBddL8bXiHy03MdufDK5XtqLAx+08eUhnzv2aarvB3Ut31TBsWXx6gT1hd1txWDhrsI0vhKRBdEgZTWBqMBY8uKJWn8TsVJO6GbB+6rnqKU3dZJgel59pfbige+F+axF+5EbXx76aM7xPRTBdZzqpb08YOz45MV9Ax3B8e8J7CeSh3Sg8uoQ4GUPfY3B98Z0jH75ujFYuCug21i4frNGa5ZYHP9uSy+WceQlvSyQJ8Tg4Vt6sUcvnaJ7sY55eoCzDxs5ZRVOsv+KqeNJOZee8xknnOLTi9Z3f2/gS0NeALAoGTA+LO44L8xHa14U0JVvC3zEzdcC1e+jOcrruu2LXA1Evy//De1bFwYLjzjM7sJhxXnnD8qtEYyo41i2Lwrse3gQ/7UrlyB2zN5C+yxpL33KnT4s85MuDst6vkRX5lg6jy70onEgLlVe38H0uz4gTizbEq8+LEdcPiDw0Ru6ksFkP/j6kG0ZV34PWbvbisHCHQWuKUMHcJvZYe0xfZROlH0nqD60r/17WuYB+qyTF32MXPeVvXN9Eb70mOA2veYcLwcH+l6YrwfSqcYkiUYfPHWMv+vjNs79RvDGwJf97PdBVuLX9zRZvvX1+dXguu3f6vGR8rZsVQwW7igYMOUvrgXcyr8c2rd+fDXwYPrl9ckm++jJ2wU47S6Bj7n5Yu6jAy/WMV58GT3Eoa3PUCn3sviTvgLoK7t8UPvLgPK1+Lquv33uUb13mpWBD7PW701hsPCIYrXc2/MGAgtD+4A4tl19LR5GS+mz+vIseKifC64U0Jf+vmfgU8G+wOdFeAmiN/a9Oqjz6EyfmOL4n2pWVvvqC4A4XV1+c/y9aEZXSYPabhsGC48YBMGHyteDB8y2jCVGTlmu80Fk+YLtVG9OQ3m4E0cQmbjkTwJWqxegAxCxLwlYtpx8H3ZTh7p8CdBx7wp+O2Dl+vqt8B2u80nINwXvCxhaUlbaL/KSBr7iW+JVpyDKRZPqmA1hsHDbUBbpToLIFsob2rccPno65VAvkwifWqhioz4e7sW8I/DJxhKtXpItjrVVLupTH3T7l8A3Ob1gopNV68u5jvVibHGwOK/fwNAqY41RNNXr078ZXr6y2/8K4LowWLitWH0kf7vhgdgSYfUbBxGXnHoi0AvzZXcvhih1LN2IU7ycz87KnE9v4kbf0Hxk4EU5h/uCy+hYnKsDeGmuIRT4H4HzcbSt828WCDpoj/1ivG3bwRd4q90bxmDhHgY3gl70QHxGmAh7a+ChltvhhRhFoRf9zX2wLS703TCcxn/kS34sUA6lW7kyrwtEiRzrOoIIjhWrFSFSrhPV547hjgGrt/6+fSBoLxyoDm3ekAXbYrBwH4H+YoT47Yu2tgwRL0UapOiMj6ASv4LsvvT+d4HPF+sYuOmhAS7mYugIfjN8KoiAq3GtY70gv/m1Xpy/hf++G1wzcLzRGdfSibxoUoDoJu7paN+8bu9h3Rgs3MMQBCAG2zIPFFdy6v3t4V0+UO5votRLxUliqr4gzxJlsNhPr3FXiEc6zUv0om4UqMNvL0k4zsdTiVrlbwlckygmVr0solUcuM7F4aVPcSl9ikN9Ub7av24MFu5h6O0+5V9fXScqcRvR9cRZmQdHtNGdr5mc8tBX2elRYTj7PWwv1IsU6akH/6CACPXAieD6sLgQHj/1tcEfBb4qbxTFyzHyoqPQmzhPXNc5rvmDgI/ailbn6HD197oxWLincNgyLXg5FTrz0OpzwkSbwWdiUCTn0XFpLj05+lAg/KUBXepF4h4v4TWBfR66F3Xb2d+3CLg1fuMoW1atc3wP27UF6QXVdYIHzsoMq509EFgwzEak4nic3Yb7vHydqP4Gx60qggcL9xQE56f+avmCejadVscQkYwVliqOvU/gwXkJHij9iXu9EJboVwLxWi/WVjmuwmn0n78ZSV6IB+xvL9/Hyelldbiu8vcHxH7fcjXEVi9eW+8atC/zPEGfO+dlM8DV+NndH/uE4nF2a5rIaTWBT5Ytkk1rEoPcd8s1mRj4/sCtS0MzI9SjkGlrAoRMXslZtvLv5dybqisnXiauuky4MI1XAqf0M3PKJG9ZeuOEgdQybbBfFrB0NQuUW+Okpge7rulRZrreIvBNzfWSth8rqMzf6XSs2Zvd6+Ai4AS/OeG3mf1ugQtwA73q73MGLEznFZxLFPvNoMGZQnD+Jh5thf9IgNcHxCMOJrqrDnFdWwYQQ0Y9Nw9ICOUGuaeZDtP67asgBKuXJey3Y22HUOHJZVhRsIdBBD0nWO0hfCHw4BwjK8BANR3roROVyg1YC+35DSxSBop4LDdEGauViNUxWK/AYKrrM6Rk9jGKrhpwkQTna8Bb8N+YqY6iQ1X7/iaolzlPpLYo37n7u79zL0Lss/27n1gsyM0IactEYmw9CFl3OMwYJH3H9fBivBDRIDFW+9Uh7McvZQ2LxTrfb8fzFV1bHSRFjW9KdrZ9bEA3soj9DW2GHzB82r/nlbUQ3+1+93fsRXgo9VtWQPt3wQv9YaC32y9zoN3P2GD1smSNpAgU1AAzCDx4SV7qRQLimosiAKFjeLEC9kQwf1JYTqa7urlKRKyXXfUpZx2XC1UY8i8r6LEmBgsXHHp/9WgjDZWEXH/XwyrUA/zwbIs7cFmNZ9YxRJzw23UDvqDAPD+VSK2kZ6LZlmXL6hV8eGVgIJqLU1kJgOO9WIGG0tPiuOC3TuA4A+DVjkIF2ud1zkEMFi44GBtl4NBhwmj9Y1p4GWXml3g9JJoafCjw4EovGr0QwqsHSh8K9RF7RKZsAsED+7x0451enAFrwQR10pMCCiUqcWybaK1d7cuStmmrrDIZ1o3Bwn0A4tC4pN/FgTipP7TkJdSUguIeXEtkVnRHPFbQoBKfGTO4kBTAmaxccV6GDnGrjivOtoWrzLY60RAnFurFlrVbnN4eMxeDhfsIuKQehhfXvkxDXvJ3vEz60HFeAvHqNwsVp+BsZf8YMI6cK97KJXEcCCawdivbr64pQKFjVSBBByBV7O/ryxaON4rj97pDe4OFexysz/otJGYg2O/+w/NAvQAGT/mWuJNr8ong80GJ2LsFfLt6sKzXmntC9PI5GTg3CeqFF74WqKctkwC2fF7LNmCwcI/DA67fjBmDxm159XjgZ5YeLcedSBVLreNtK6+nziM2jUEKPCivkY/a355bItfISe2vfUKPbVlBRyLKh/bNxWDhPkKNeNTf5ZoIgBOfVdY66F6wY8Rs3xmIk9a+Ai5l8BDbBqXLECK67edn2qdj8Ffl2Qrut3X0xSdxXEYPC7mv39fEYOE+AGe/fnvArXPOUGHUlMHjYX959ruFAHn7ArwsIy+VbtmWVyepsipnIFXqSLsPWtcItix2Bwv3AYYeLOOkLRtCnWfbDjfhsLXEXp3bH7oqDLWp/Xs19F/8IAYLDyBwnFiqFyhaRNQSe4aw7BftOXXgBcx7CSWqh/Yra3N2N4J1uyeDhQcQDJlKcvZSJWUNPUAGi/wgv/tGUQuBgvrNbxUJavfvCAYLR3QonToEIUUvkn8pfaS/v33J6/YTt4rBwhEbRs0QE/I7Yi9vGfZZpsFukpF+mQ4e59Gz7ZElVx1pXSRVxIJuLXlh1hhDvk2Pdo8/DsjLtIxaS5bp97nUjZDja8mpIo/Pqu5o978OdkDErFu0xCLuQl6ude2s3rd/aNSZ+4hGnbkmvXa2XXwaOXNN8ng8pp0gebzb99G4kTPXpJ16kRKzhz61unkaOXMf0ciZ+4hGzhxppAWlkTkPGPmIBPLFLNPV+l+aHmlxaDSDDhhhyuMGvvjiA5QjLS6NmnOkkRaURs25zeRjOr6HPdJIW6VRc+4QjQ92pK3SqDnnkI82+pCbtXusv7NRahnTh9wwK7Ke0EgjrYdG5pxDvp7qy4gXCKYLYm2eREQfGTw98G3JkUZaLxHyBxb1NQafobJqZn//ouOBgW+OvrgpG7E/cOA1pyUtBXF8NN5Sl7tJvoeODHOY0LIe+mpAs/uy880D5zHFR9r7dOCZ8x+DzwZvnG35mRsl0yCOF9wzeH6wnjpMpbDO7YUCL8HatT42fvvgrAGGO22g7qsG6h+idwfErM+pq8vxm7mHkRaTVqjTg4onB2GU7jP0/vahMp/RPSqIZl1xPJw88D3I+JSTRwW+c3W1YOjYFuq29Xl81+zvB9+U9FHR1wbtZw/3G64ZeMY+kOpZDh1zQDFYuKfh+2EYrT64ul5ce7a97mxrsf9o1MkHA4xyq6A9Hi4WYJxzB2t9J3SjqC/dY/jph+qmiHbt7rEVAtruC8DRxofK9grcG9//FoH7GjrmgGKwcE+jPstJI5HI/f19+Hy1b5CT3L7yWOUYTpDoKcEPgz8PSHlM8ZBgnsZbDT5wb+tzLbSmz4T+7qys4NPa2k1r+tsXnjGo3/EnJ88JdOjrzcrgt2dbX2m+QYBZ3YtAl2/U3jUooTNib4C7s+/o57PtOQLjleshgZQwS/eNkhcoCPnuiVzUhwbRnJ0fmI7ejVl6cO3CFvP8PN9jiQZeekLgvA8H9w3C4Ev/FfhWy6cD+4r8flpwye6vadDqLsHjgo8Gzvcdlu8GjjWO+u2g6O0BH1b7Ily6el4afCQIs3ZDRPxd9zvSYtMg1x5ElPahlW4d8DdpImU3CsrsbRFG6eA3jd33DS8f0LC1bffNw6mDMF33++ZBmGuZRi8oP3Nwp4A2Z8a3nx3W/nsGLwuYwlVeQ0atqdyi7uFsTdmIXcFg4b7ESQJmJRPW39E4nV9546D9Qj0mMm54+oApqJPXPn6l4BBT1HHMXeOM9wruNitz3FVn27VQAZDaYkrBpacH/x4wSZVdJnhMgBm/GfxFgOncA2Y7a+D88wWO/1Bw9UB73fNGvhXO1GYGu6+h/SOODFhFfiwEMbmM8RlSiKbpTMDtpPMGTNWPB8YCwxCdaXmFIP7k0s8C9NSAmRsfdOkPgzBCZxr+coa/DbSVyWvowmf7PhAwe5mRhj0eO/s7zNoNc9wyUL+6/zv4g+DSwc2CFwX3Cxz7jMCnAH2uT7vaZxA/t9vn2YQxu3M/Fqj3UwEKcy5F43WIr9y1oeg8AfPXMeqwf6TFphUcu1sQqROxEwGlEYaO2Q7QJDfplRXqutrC7KNxBGQqkNOHiCrtFOabhEEmdwhk7QwdG+aYhLkndw9oXmb0FQOanKZiQl84cCxN/q7AvmsELwziCx/SZs7TRte7c0CbXyUQZGKWMnUN7bTfCVbndQImtiBYlbe4d0D79034ewSuRxu35SN2DoT1whApTwv9dTBvhv65g3cEPnZL7a+XfAj3tMGxAlrOh2jbgE5RXVdbBF08IL/T2bug0B0D142JufTMQBJDhMnS9YNPzrY0oms9LKDdJBxIEBCocn2giSMgOs33ucAKqTQbrevDuLT6rQLrRd0ueGfwH8Engq8HMoJoWX8LYlmo8yuBnGAa8bJBTPPuY71Frv+ngcCQD/gOkY8Cs17C4MtIuTJtj//baXXrUHoWFwxG2n5aKLN2LdLYaLJudVhMIxqrQ65FQzeJWaJFOubQ4Xy9Gl0u+HjAbGWiOhcj6ejRiB1Dq8tyH9FmXSK7iCymdMyDgtcF9jteVFRnxogipr6CbVHVNwSYH6NEC3bmcvzK7lq+bK1dGBOzap9rKJPFFO3amaVMamY35mfaYmjCwle0tcu1/yYQDWZKFz08UG806yBZRA7zRnt2be6v0GtmjWu71y8FffN5HnEV/iS4XtCvc6RhOqRG9zuYfDJzmHrGEEU4BVUET8pcZMoKvoTZukAQE/ELwW2DaPVJ/MdJtFgXRBIsYioK1LRmcvzKSTRnNxYqgyjMNXl98L7g7wLX0pY6HpjyjhMVfnTQJhiASOxDA2b3ewPjrYJGrwmYou4JmM6OF9RhumpfRZzhFEEETvdbYkWVg/uNVdGZzNp4gUCd7TGgnWGywX0jtg97SnNuheTOplMvxUdbil/bjTsaPxSMSSfrtKQxzA8GRQJINDMtbUlx+2k8ZigS6KFhaRHjqczO+KZL/xQI+JwhoOlMOzOmyBT918AYJ9O9yEt4VkDzuY5ztI2ZXC/HWClLQbCs1v6hfWjEtwV/FtD6NKX7FMyiPZ3PTHVOqz2HyH2qk4ZbTRPW/jr+MMU774xf6fgjbZU834UmHVdnQBsdNL9r8Ijpz85U5WfqVBgEPTlgLjLLol26SChyTX4kszOaaen+AdNR+e8HfLxTBxj9RwFm9DeTF3NIAuCb3jn4TMBMfECA2ZmJmJswKOJvYjDMG43X1YE5mcA+7KB9zHnX41MSAhhNpJnfJ5EBY/NV+a3O1R5tfVdQ+5Bn6aVjXqa4uqstxWirMSZ/2v6LdH+15CqMXOKMhzrSVmlXNadAgrB+TL5ViS8mQ4b2oyHW02Cdj9/kWMEZU8JoECurC6IY2sCcSKc3G8R1Ys51wxffCqzEbpK0TkszOldQBTMYiqF1BWUEqPiHfEUCQIbR8wLDNoY4MK8ADb+QgPl8gEG1wzQvgSYMLOPnzLO/MRHt6lztPkugTkMhGEOb+Lb8SkM6ng+h4ZmqF8PxKTGSe1C/oJiA2/cDwkc9BAnGH/paDL/ZsbR2aWta31ASxhcQG2nnSB8wJHfEifT24nV0AY/l5tFy0jGZfTQFZjMGyPyzssA8wkSmXonu6uQ65jcDndR1RT9JJqYj7abTq1s7MJAOjRkxGsaOL9oFokR61ctsjS+6FH+vY1ApfsxKWotgUAdGZQq7xisDTOwYms80MBqTMFAvDW3KmXFQ2vhrAW0q+INJzPUkbBiNGJ5VQLNrj2dDA2Jq5wn4mJsq8IQBXUs6n0it67tPhmd85qX3BExzgaQ+eRaEyn8GxZxMZdetcdWNEw37g0DtalmPqD2YdESY8+oBrWJIACOg9pWsxpioOg4NIaqJMCbmmkf2YSrmLKbWqfhrX5z9zU9kdmImDKKbYDSmp2ESHZePJ5cVc/9lQEhgLJ2elpWjKnKJcTEabUX70XbXDAgCfieGYq5iEOaoaOrdAhFcjEsbeRGYUoSUhqXtPRcakRkuwql9GBRz0O6nC7QD4xJwkhRMHGfq0oj2Y27mOsZkEjtfW1gG7psW7DOmOt2H9mN498hg3R7yNBjHnrirjzSPjghzesE6CMYiM4t0flIZo3pdOvVmiD+IqXR819CZMJFAD21J09rSRMYIbxDQVrQMLYiBmKnaSeMJazBZmYf3CHRoGpCGwjwEDVOTtqV1fL2Rl0VjuhfHGBd1f8xMWpYPSgsx4+1jEmIgPiWtStMZk3QfzGmmJiZ7RfDcwJAL5idUCB4m+ZMCDKztfGvCQ723DZjZrAvPnUlO82kf39owEqFFwDFz+8LRu8Cg7olGJ9Dcry9zsTi2puvcqZpGxlyLjkhAqKKOAh3ti9VxzLQwXogRNkI6Iu3EH6JJaA716HC0JDK+h2i+xwe6hXCF8U1JDDQLrcPf0q76RKpILqJZMJ9xSkysbm2moV4S0MzGKHV6HViUVaSUyXmjgKkpQOMaGJkgwpyPDswsoW1pKBpNmyRAYCgalFbWZoyoPYQLofPqwDOjrY2ruraX6B5EklkDBIzn4TiCQJkURG1lvbh3gkySQ58xBZI8T3EAVk7t5ybw09fDmFILtYlAGmnz5N1vTRDuANEQTDhBE51KR/Wy26+r6ZQ0GKbRcVuisZilZDPjifapSCdmoT2ZyExAHRATVsfDjAIttA1N96oAM9KkkgokAjAxXZsGwqS3DrSPZpY5I2rrOG1jMvL73IvrYkiMw1SlISu2KReWFqOpaX3am8bmk/NVmZjqE9GVdcRMdR2M7z6ZqjStYJP7YRUw39Wlbeopomntd46AEq1bTOj+Mbr9tKQAFQEi9xhzuweMql73VQKwJcJJcIrwUsdIm6MdM2t1XGYlxqIxNkI6LzNO56okblpPgAbjikDyy1Bbtw6NAR2v8xpzpNEEhQyH0AYYXOel2WhrzKqMRqQxmHE0F+ZVl+vSvDQ0hqOxMYBgEC30xIBlYMxTB6e1MLcOqp2lHf12HdqRz6oe16Bd3BPGorl1evevPUxRJjsG5vMaL2XOartAjoiroRJMThMSRNoh5ELYEBoE14MC13QvmE9AjHDx7GTstNLZPbMAaHqEGa1gr0z2EmbkM5dZX+/Bs8fI7qvqdA8jbZ52THMyGXVEZpxAyFZJGEEnUVd1nD5hSgxCYjP/HhyIuvLpaM6iGiLASHxCGkmARAQT4+rc/FKalems8zM31U2aCdLQmBbzso8W5/+ph6ZgcpJ4cmtpYNpN0Id5rF4pd8YdBZswg/reFGBePiXGp9UID+23pSVdG7NqO0HFujB+SoNhRkSAiDCrg+mMmWhH1gNiUWinj+1jJO8Jg2PcrZDnSINrn2e1cObYHqQd05xMMuRFbQcJ6pDEtOk8EuGkpVybZsA0orGGFmhNWqNyRTGggAwGE0SqnF3aRAfT4QWvmMiYnvZk1vLJmLWuZT8NQuMaosCEOqkO77rMXNIPw9eQEa3n+jQhwaUO9anDNWlQ+wgg94xhmcYi3u7H/TsOs9L6TFDXEsThX2qn+1EHLcr/dh2aT9vcn2g009Yx4gACYkxVQo2JrT7XRiwG9blP94epPx70qRI7ashlpK3TQvqcmyEail+oAzKv+ExIJ6adaEkd03gkM5Lvxp8lnZhkBviRoA8G0GGZt8xMpjltq4xpiUGZtJgMI9NEGF/GDVPVtZmUhInhG4Ea5rVIqWtjFozF3CY0lL0lYC6q05gsK0FdlivRDvUwzdUj1kkAYDIas8ZQaV0RZdqWuYzhpvdf3vUPl87b3e3POiHWCjptw6jMby5JDXlpG+uBz1kCF/GBCQPXZrrzzQ+T9AtHiDPT3ztN7s+TFO9uveu9TfuGORHTjcbUiZHIKZ9LB9NpdX4+ZWkFx9vPb9IZZb34m8Zrc1hb8sAQZmd60irOEVShiTAln5SwoGXk8WqTTq9eZqbfTGhMjrkwIOjOZS4zwzEqwnjMeZqTWaxdgkcECXPZPmY54YQVlNFuNB3G/ueu1e4eS/I+t05M9Kvnyb40V5h0EQLx5nqyvFNPA7FRGOE7ScSHFXyFrLZ7iv7u0Z5hTr4dLabDnj0ozTiPSrPw5wSHjD0yK+XSYhZdRxAFYUrMacCeGSiyypSlwQRg2gdkLNRQiLr4avxGTCUiSgvzjWlu5qDr8jtpXhpWoEi6nnugzQVOBHtcS/emsTBiS14QDSv4Q3vLIKKPBH8wKBJ4wxpIoMgQDJ9TuqPzuBbMWJqS6e5ZqpNmdn0Chn9uH7N/iDwLwsVUNVbHlOhlIoGNYIR1Kk7cx5fS8rPmyTHbvbeNk7fhTSBPnbg8WKRP7Qkie+8eYJYhxuQrMTv5iBhTp6Cd+GqMLMRXo010LtpJZzPo7yFIcRPM0allw9CGkgeYl5hCkIfWooX5g+pUxldkLmN6gRqMKurqWpx5BtdzgmIIXYzvKnhi3FL9tLnzHKMbCmYxk+URM5+Z0o4hJLTbkiaYRD4w4UMnuo42m5dKi7onqX3GWh2nnJnLN9Ve9UmsYM7KwVUvoVJLtPQJq/CH+c+HiYhhQNPhpeen7ThzWut+D5vCvFYlGHo9xP4gmmBRGJOodZ/SZY4M63jnex5hum4bc6vbWmzrSUFebfd3bSGmZDdfMYzQLccRJuvKLcrluHSFbhvtN4lm6aAszNMtCVL1qKN+p6N3c0QjRLo5lmG2SfywbmkR14g5213PXMwwXjd/M75aV2d8xO5480MjECZ/GLwpiADo5pveNbC0SEzp7jrR9JPbBDHfJxEk3bzKMPTkPoGlTSwlYh5ptGXXxnSjSbRZdz3blwfRul277YOY4d3WfYeBs+90udaFUnZUdw91n8N4dDCZ4Vizsj7+I7D/C03ZduOuwU+DMzRl24ljB5cKTt6U7RzyLrof+4JoNVqLbJZ0Xh5QS4YwJBfQqsxe0U6mKJOPxhXgoBFpCn8bxuCpMUdpGZqtPCxmpYfnGEnrtK+EBZqIphJlpYmZysZcGWk0lOAPTUcf0HLaTR4bU+RX0pjGT1kDhqMMl7i242k92p8eYtqyFGh6vq2/tcF+bVCncs/B8+CZaS8LQ/SWNdLPq52SJ8jQp7MvuHT93AUTfIg8Jz7vxaLh/ja1M5V3j8TMZSwLiW3OmF40OsSpex003xWC+HjdwlsnCvrHhBEnMUG7TxdcbfZ3zNbJKQP7YyJ2i2zRILQWLdeeTxtdL7DaAU0Us3jyhiA+7CQ+W7cqQfy+SfzaQ6sS0F5fDO4QqDOm6uTtgbbGtJ28InC9GIiT+JydhvUJCGW0WV1bOS0f83oSv3LFCu7aQsPSxmH4SQRAt7atfe6T5g3DdxZBGHTZuZvFqQNWy52C1pJYid8JvhNcoCnbLC4b/Dr4UXDcWdn+Q9794hK1boijoq8tabhcWuONAjT+lkTOX6It+HNt6B8ZdEd8TUELGlGkliallZwrmsrb8VtOagWNEA1LS9jH2xKtVScfSzTYUASvRO6qaCstLOHA33SQABGNRlsKQhlb5b/yewVsaGVBJm0TkRXBpZ1NuqYP+M98U8Em98x3lqAuHkrLuwda/dJ5crQm7ch31V73SYM6F/ifGyNvw11P8uvZee6n6HxW45uiwdL1hiyVwyS+7Q61aIjYFp6eu2AXrEZsFbaEN1A5ShslT6X4gOe+mLSMWxcJZ55t8xi7BaHbfTG8unV+aBJSmzaLqdlpCJrTOY4r7QU0pbV+wvBdfc8M8oq78+qYawU0Wjp9B74bH40W5utZCd4C0mGGrowW8hWwmKPdUpS0KW1HO9KglrSMsbVsxXZte3IQRp88KLAej3L1ak/5z9rOt4y52h1r1XbtoxXtdy33Qhs6b1r//YOp/3fV+EjlT/fhOdnSfP19w/hl8OXgscETguOnjt/K9r+C8jdvGwyd28ftA/X9efA/wf8FfxGo49KBYy48+5uGPEfwr4FzzhS0dV0w+HjwtODcwamD4wcnC04ZtMcO4ajmN3/VNd/WlK0XJw1+s1e2ZQwW7hno9AI8/XIm5EuCswXxy7oyHZuZ+riAydg/BxzL5LXIlToEShyLoQR4MCtme3jg+PiQ3TZarttX9Zw9YD5HF6xY6xVjqA8Tl+CJLph8J4iP2jFfNG23Zm5r2iq/YCCY5G/m6ycD93nWWVkB8587iK/Z/f3ggFks8OTeCJb4sl072/Pm4+hguQl5VMrOuHSNyWmXLr6sfDmOGWCefwqONyuzvV6AuavelkngJMF/Bx8M7GfKXjNwfHvc9QMMheFvNvsNmNl2I2b0vLasBQKhrvu7s7JtwWDhnkAxWHXy/v4zzbblqxUjVWd3Pl9TpJOvGWPqkEaBYwWOeULg3Loe6OzqeUZQ1xZV5T8qp/X5eMoPa7Vp/R8NHMNHU6do7k0DWp3fer/Z37Ra1S1KLBIrkkrjY/jzBaXdfROFICkLg0+s/hcF6gDXrHu45mxLELFAWAIiwcqmOF1QHe5ygQ57heBsAYY7RvzvY2Q7vafl58LPA+c+N/iHXPffsj1hcIJZ+WeD7wY/CU4U1HlnDmhLx9CErnnWoK17O3D5oO7P9a8b/Gy2HTp+VzBYuKfAxH1EwMQc2t9C58SEjjcEIRgkiMI0xXD945myTM9+eR/MWgzgeMEaq7r3j5mao6QzM26S4+/YaWDtdg0BIYEs5qxATpmv6vbbEI1AE/O239a69xIIBYzjXj2jtlx9zHfWgaCUZ3GMpTdnH9PxeY0gKi1y+kBH/shsC78IHhzQiucM3hEI/Dj+ysGng/8NjtetmN8Kt6WlUwWPCd4Q3CNQn+eC+R8W3CdgQiv/q4Cpapjmj4KXBVPBsDW0GpIAeOps2x6zqxgsHBG8MhiK+GIMJudPgzIx54HpSTMbt6TVpn7xMSbnXzrOimPtoyExSpXR+ISJ8cmrBLRfab3N4Lidz4YJfp3rnGXZvqnPdOOgxvHOGzAPrzj7u0DrlXa7dnC12W+4VdAe24LJSBsWY2GOKwWirsZBCYeqB+OrC+OeP3D8JYP/DO4SlIncQn1nD5jE/X1gnPJvgu8FQ+cvHAYLDzwwQfs3/83W8ISkARpJwgBtUKbnEGpxakxKU50/MOTj7zpG3UxoPiozm9bkF9pHEAgKCfy4tjJ+Y2lV1z/cVlp52rmPv3S3WdlyMPFPsHSetPkCaRdGLGagmQR8/H5f4PiLBP8YXGv2t05fx18nEKipvzHWPwdMXoGhfwlq3y0D56uLlq3yPwgEYZi7twgeHzAtHxhgNGav4x4SOJ95rQ7+5/R+loOpKsikjjcGrXalqacWy1Qru9/23CFoA4ZuNewRxWDhiB5EUvmAGIsprAyDlqnGB8QkGAnjyNZhpgpIMVnbqCgNWmOCAjzq5vvxPW8RPDYof/lSAX+O6S1S7Prq5sdi3AcGZULzO6fX0JmOlbbJlNG5lGEA44zM1tJEvwp01od1dR8WMlcP3hWIePpbPc6jRV8T/GHAXFX20dn21kGd/9vB44LzBO8OrhJok4iq6zFlbTGL65wv+Fzw4eAFwUuC5cGnw8BkQ1FRWv49we8HjwqGmI9wWU8Et/APgXYCjT90zI5isPBAAoMYhqHV+G62mON/g1Y7MjMlADi+ykQ++YZPDESFMaAP3xrmqGNa8E0Fmr4RVN0YHNMKMokan7Tz45iPP5ncZenEkz9OmeNOG9CumJ/PSoPTzj5Hf/gazLfqWFV2wVzrKpMbRKOcp+v85425fOIwMaaYHuseDvt6TER/08jM1/8XaM9tAtqL9nxiQOsxde8Y8Bkdg2EFc54X3CQo7aNe+x4UlK/p91WD5wTPCL4dKCdMXEcw6U6ByCsf1z5DLT8MaGV1Y0rlTN9zBYRR3fdWwBKYl5K44xgsPJCgoUDntzXMQDOKhi4PZqwEzSh7SMS0v8+5cmqZrv3y9m/n08bMZgzruseMVjnV0uk7pqFlHUerniQd5uild+Zv0c7luaS/eSh4MwkTXvqQ2Wt7WMh8cXYMZnhVBM5nY1KfKG26X/7+WkD70Ea/ERjL/H5w90DAh2a9eYBpHaue1wc0I6ZgDtOGxv6MY9rPZLX92wBz+s1cxli0kr8x4T0DY50vDASCnhmol2Z+foDZLxZgRiauaPAlgrqvhwbqwuDaV+UbhXbxS+fVQQuzHv4+2DH/dbBw30HHfExQA/zzIBjDPOxHNxcPOs81AlqnOocg0y3D4B/I/Z6kM30P+6NrgZb+UEBTlS/61oBZ+vLZ3/DHwftnv2kvWoVw+LsAY/P3Ph/Yzyf9yuz30wPjnbQuprtp4HoYrdpQY5ZMW/cn4utvoJ0JIr8xKo0tiV7yAh8Zw7sWU53gaO8N+J8YW9vLZKZ1PxAMBZCYyHVtbenvp1ElfLifrQiBVTFYuO9QzKaz9jssE7I1Ldt964GIra+DzcvGWQ0CNExg2lqCBB9VubrW0tYroSO9crY1Xjh0TIHp5zgBGUxigN/fOvaXAsMi/pYIUExRASNR3jJJQTTXlnb894CJyt/UgV2LNpVMQAN/JnhRgLmcYybJJ4IzBnxJUVrlGN+5mEoWECtBOc0tUERw0JoSD4yp0uZ8WZFc7cfo7f0SXMrVQaNjOMzq737W0cJgsPBAAbNKAfT15s1ozBpblHje3zeEisxKIuA78l1pdIzKlDZMM2QebxxlLsJy03cKDETyfyqQrcNMcywm5G/y8/ijTFEa1bhlRTwx4McCmgqjYL5pwsHU9xQ4okWZqHxHjMsEpOVoPOZnDcc8OSAkmKq0Ik2tTZha+xzzrQCD3Ttgkr8iqNRBZi+fl5/NTC+hUOl4gk39e++DNl244ZXBwhE7CMMlZoUQBFIBq1yWjgwgOcDt8VsDn3G52SYnl0C4yKGy9wY6McYzbPHIANPx224UlDaj9T4ZSJXDKKKytJp9fxK8LhC95W9iIPVJNHhWoF7HtUM82oZ5bxgwezGRevisGP3hgXMwsWGaVwU0O/OVpjckUmZzRZ6Bqf/2WZn22hIQxXysCmV8XG0QxKpz+dmOkZDgmL8OKtuJACJ8KgK+4xgs3FNg/klpe/Hs99AxewHTSc7ToZrDGpz24A8uz4g5eunEk5PHpzt+/J02uX8KmoP5V76hzn54/zQP98zR1LSpgItOKBLLf+SHYaAbBCKf1WnljKrH7ycF/F3n3CuQ8kYbCtDYz197UyBKa9yx6pBAYIvxtAGDSwhgOjuOeey6dfwDAlq0NCBtjiH9pp1tBZwwWZU7loBgqtPOTFj1OhdTsRYMsxgzJVgOP5flcIzkilPMfmu7exqyQHYMg4V7CoYryo9kKvb3721UcIXG0NFk0vABaRgpgDeZnLHLVy3tJuhC8/lN6pdmE4SxBft1fGYnf4umqXG88i/5nKcJJBMoY0aK1sq5NcCvDql8dwiYk4JBNJv2ibTSmOoRqOEX+tuKCRiGz6mc1qrAi+QEgSCajj8q+qtdmIpJbOzTcRIXCAFaTECGj1mCix9N0yvnwzJ7meosg9cGzucrK3Pv/nZNGlVWlHJCQruYuZ6reu0XONKO5UJyhzFYOGIhoWPcLrjz7Dfm0cHAQH/5g/1Bep1NRzMVyn7HMSH95hvaCo44ltalLdTP3OPjfT2oCCmN5Hgon7EdU5UXa3wT80swoGWl4REUhkLuG7imoRp4dVDTwwBj24rU0oKmp/lbmzHkNwMmLt+yzqHB1fHsgDmtvb8X0NDGTlkHos5MUhqf1jUrRt2sBqas+23TEEuY8a213W9me/tcdxyDhSMWCjoOrdDO3uiDicjXK3+ImVkdrT0O8/1pwJQUZBGMUS5rqI5n+onI0jyCQrX+j05Kg9J+tFNNx2IOlwa0xk7VQ8PaYs7SyK5Z+2k9zE5DCiopo1UfEWAUbcTQGKiGcwgn5e4VAxqK8Vzsq3Q/eEpgv+fmnlkItU+an2gtPxjDqV+5+1FOQ7r3Nte3hBZNPjS0siMYLByxUCj/iuagBYeOoRkco3Mz6apT8RvtZ6ZhLtqI/yga+pYAA/EzMcRxYiJXx+Pn1sJdZoFIGPCbOVppbfxNgqPa4LfIKQ0twON82gwTCvoo57fR/AIugjT8Q3VV+2nTYhaBJ6mCTM0aBgERX7NTyhJQx2UCQymGUAgPWpPWt5+Gp1m1nY+rzJCPSLAhGvtq6Mb9ay8BVumLQADRyM6tZ7rjGCwcsXBoJX91JDCcoUxygK2MnXlDAmaAGK7gH1ZdktT/rPt9w6XTZus4fpthj0q9c5yIJb9QppC8WaakcmaoziyyK7sHo/OHJQ0UwxmD9DfTtPJrgQ/LZxVxpSmZvHw7Qzc0d5uYT3hgLr9ZBwQWBlcf01jb/zKo413PvZw4qGT7Eia0LkuBNjSEVOfINOI3EyyESfvsWphc7byhfS34sVsKIA0WjtglGE65ca9sbehkran10kBnw0DK+U3VAUVWbXW+Kiv/rRIRDH3QlphD4MQ5Pw7k3GJSpitzkv9Gi9BSmIQp7Zq15AjNXAxKY/MjMY2/MQeNxkx1PLNXu0tD2qesAjkgOCXK6h5l5RAE/Fr7qu2YmwAhYOp5eAaVxcOPppndVwWFtKkdEwZauAJCLVqrZLVoLwunjvP8h45ZE4OFI3YB7TDQNGOphi5ApJYvWH8zOw8fP0Xtw1x8o+pcFckVMa1jMRSGYdrRYJiO/8U/lHZXObOYEDMy8wzPmIxcAaAKCIkQ8xsxFzOZ5i4hADqngJXfmFzHFxSi7ZnhygVyBJOUMVu1j8bVLiY4AYLRCQOBqdLAGNt4K83LvNVGCRNDy5PQmoJoGB74kM41nkozV3v5qjuVkkeT8/PbtMUW3mu1Y9mOEYsBZpuUNuadQE+Vl89D8rfHz0P5VxiiUtZqHzOQSSlBQWcXVeXHMT0N4Iv4Crz4m8akFZ2nc2NEJqZ9mIcZ6Dq0IdOSSWx8lplIkzmO2Ws4iD9YTK2T8ksFnQgUZWDy9TcC45f2vziQi2urHLNiXszFH2VWO09bmNyem79dl3/tt2sOzdRpNSGz31a2Ufvch3ChgEARcBraPw+Eh2uIIrfvo4VnB4M7R+wuaLzy6fyW0SJ1jvZZLWI7BH5Wdb4aYqH9BGWUycXVSWgVZiimE6jhB2KeEggCKBUVBZoG02M+fwv08MOU+ZtGJBxMNWNi0kZVj6QA2pxAoGExrX0YznnM1zKBBYjsE9xRN1+TOc2MNWXMvko75FsSHu6RRmQB+E0L8v0cA4JbkhdqXmsb2e7P22ytF4xc5YZilPVXidgszDPF6MsYtj1gxGLCwL+xOp1BcsDQMSCiKDrKn2xfst/1t8nKFQ1l+vLb+F6COLQF7cS0NJQgQCNbCCMIvjjHcYY1aFmD+xiK2VspgBhLFFU7mdGioUxQwxMirwJMhATNUYxfPjK4DgY13ME/NP2NmSpwxeyu2SyO9UxKSLiH6wTujR/KZK/paqwQ9y5AQxvTsMx3+wgjWmoZUzQgtLSXXz+0v0AA0ORrHTcE55jVoz0066F97UEjdg9l6hkYH9pPsq4V+dOJ1CFtj2Rv9/F1RHz7nZBZa2aICKahA+djMB3N/tKwgBkqKgwSE8q3xAC2dR+YgJ/qN1OWXysxwd/T6PAU2qlOJnb5peUbV12Ym7b8aiABgUYsc5XZSxhhWsKGn8qEdz7flwAwhkqgCDAZ/3Ss842L0uTM6noefZRWZpYP7S+0GVhD+zeFwcIRuwJSeqicxJfWxtSdtw6rjkjqMoH5ihiJNpFiR6Pwv3QcTFCdiGbq18PvonGsRUtjOU6qnqwfzNsGTmpWiOEcx7Ttx9xS7jCDaxMApcnAkEX9JhhsabSLzn6D3+okVKr91hfyDKTd+VtEua5ZzEzj+5tGpEmZrRgbc5bQMqTEDMa4nlcx9GZAKJY1sjyPeSs4Ov+NdMTIxx08dx+OaMmHBJX73NAQ+cySj8j7pvW8L5O+IPCFTZ8y8mXODwbHD3yq6LqBr4OeKvChv08GPhjh00l98jmENwXnCXyoAj0h8FHD2wS+buojhb786XMIPo3gC6O+KX6JwOeR3IuPHPrwhDIfb3Qt9frYhE/6+iCEzz753O9PAx/dOHbgc0w+x3BUoA5fN/XJPV/k9pENn+1VfvXAhyV8mMInGVzT9ZT5yjXyXI8VaKdPPj04qC+g+lCGZ+GjFn57J+pY6+PC2uMDk675WwpCvoDqgxjaVt8U3R7SohFHBPwSAZ5+mH5e+TzQkMy17Z4hweekYaTildZkjpqVIXgieFRDH3xIUVLaikYXsGLi8ilpVNsa7gDDJLayi6oO/m7tF8BxnXa4qLQ0P1T75MDWPr6osvbZsR5qv9kt7b2thXnvoFIXDS3VcUxnQa46ls8omOYY99CevyUMFo5YaEhRE/AoE5evVZ2yGFbkr8pWM7XaTwnodHwsQwTMPBOtMRp/la8q4opBMaRjDXlYcIvpaiiECWqIoeozA8R+OaxDS4GoT46uiGeZ20xPviBT03lMc+auTo+BlfM7tbvqYYpLZuDT8oPbfSBzqdpEAMmw0s72mNXQmuuEQpnPNffT0Be3Q9vnpVduCoOFI/YcDCFU+l2hjdL2YehDx6+UNh2a5jBmKYAjSCIqivFq2hlgENHjmhHD19JhaVz10YqGSQgO45GOMVRS6/bQOLQMTatzEwCSB/iVfFQTup3nunXNyjhSr/YZy2yjorV+rjmX8oe1ux81reegXY7FYJtd3V3Eez3pe1vGYOGIhUONJ+pU/X2VO0pyV5nhBMfa1x5bEMQQtaQVJdQ7H+zTsSvtrjQxzVVtAAxiS7PaL4DElMTgGNHsE8MyrdaB1pSl3UsLVb6vvwkDTA8EDsZyfWYkrSchvtZIEkwyv7OdDTOkpVtonyCbNor29k3ZhcFg4YiFhI4+pAmVGRfkJ1aZzsxsxHyYjVbTcfmCOuNGO6R6ZP9UKiAfEuMwb12rFhZj6kpW+EFAO/c1WKEitKCdyrQJ07mGcUg+q3a3s0Pq62GS3f3tvvnIxmMJEiYu07UEFtS5LTCwNhpv7QuQAt++ppdVGcuh6l3t62rbgsHCEXsKNb4JbUduwQxl8tWqd9DPhsFM/DuJBW15C74oBjAWKS+3lrnsH4dhzYc01FGdG/OoX/aR4I3y2ifwpE2SApiMkhiYvvPGfQ2T0HzqY4Y7V5KDFRRYAqaQtUy1UWDeCgYx49t9bbt3FIOFIxYWNVYoT3Rov04rY4Z5qIMOHTMPTD2atR3zY2IKwFTmiiwkJi9TUhBGWyQP1PEFWtU+45mlmWhGY67tlLcWNF4dq+0SBGjY/nEFiQTqq3No6enyLVMNzBdVZ/88kFroGWHsof0LgcHCEQuNeWZYwVxIzLQVX0qnFoGUX4sRma/KRSZl+FguRIRV9JQmrfMwHuYAQR6mn4F/wwz80/XmBptlIiunZm/UXE3CqX9sC8drk3mmmI92HTqOmW6GS60csR2owBS0ebibxmDhiAONWitWQMZwBkbF6JUFI/mcz8d8FFAZMvtsmbaVP8uHpEUN+9RxNB1TWpYOjVzlQ3AsbbwaMxmSMUvFFDDZRUPH7DSkWW7kY0mrYrBwxIEHJuhraH8rp/1q1sxmxvWYz8Zpa+lOwFTrSaqodYJMBu/vqwhy35fesxgsHDFih0GDSo6gZSW1mwNaU7wwPH9TZNbQTHsen5qvOc+X3D+QwOjHSCMtCB0zOH1w7eAYgXzbpwT/Fxwv+GVwMGhkzpF2iSSk/2UgefysgeR3JHH8wtOfXfdEGPRXwa+7vw4KjbNSDhTp7Gaq0Eg7RWanlGVmlsY80vX+NTBrppgQmf3i77bsF8HBYkzkCYyac1+QKVWmk5ledvbZtk/vCq41/dkxx/jqF5lG5tw35FVeOcCUn1Ew0h6nkTlHGmlBafQ5R9oiCdSQ70/q/hpp+2jUnCNtkXQhwx97aYjjnMFXAoGm0wT/ESwejcw50gGlcwU/Cb7T/bWINDLnSCMtKI0+50gjLSiNmnOkkRaQRq050kgLSCNjjjTSAtLImAeMHhjwX6yNPtLi0uhjHjDywn1g4AzBwUsd3zs0aswDRk8NMOWLur9GWlQaNeZIIy0gjRpzpJEWkEbG3Ea6dcAEuWf310gjbZ5GU3YbydoBvkTpi5UHZxWbkXaCRo25jWQoAlM+q/trpJE2T6PGHGmkBaRRY4400gLSyJgDZK0567lZXPESCrZIvzHbWkF1pJHWQyNjDpCptP8vuEfwaQVbpN8OzhxcvPtrpJHWppExB0h09XeCtweWLN4q/UNw/uAL3V8jjbQ2jcGfAfJQkAdjXfGtDn2cLfh6cLrgXxSMNNIadKA1Jp/vhNOfS1ecbRGGLGm1HeORmBJtN1OeILhQcPLgNxWMtG/oQDOmr2pcIHhA8FEFe4z+NyBcfi/4oYKR9g0daMZksvoCx18Hp1KwiyQSzGxGPoCwHtJ2Xwd5b3Cr4DjB+YKTBCPtbTrQPmZ9fucUgalQVh616miZnhshXxbBJMxLUd3VHuppg38LmMk3Dv484H9eOrDyqaCTqPBG6ZbB3wRf6v4aaS/TgdaYvs4IPwiYtb8bbIYpLxo4/0qBlUvXknTfD+4cPCL4k+DcgRfxo8BXJDE28gVJSytfp/trdTJW6uN3rm/8daS9TQeaMYsEgHTmLwYCKRsl5109YFr+u4I1COPS1pjpRIEVBQRvJMD/QYDB0dODdwff7f5anfib3w7eGowJ9PuD9JMDj/hlk7MGMWW738qiybrtqWfbITwvcPyTgmjcyUmDSLvBYwtnCeIPdr/D0Cv2F14T3Ci4YVO2HxGh1G0v1ZSNGC7cs8AkZw5iAk4uMytbLzDJ9Zu/TxncK4hPuOy4FscLXh5EA07iX06ieQeP2wyuEFw8iP86uL9QguOoIFp4xf5FR/zryf2C7Xx2+wCDhXsa8fk6htJRh/YP4TyBTo3Rzjsre0hwy+AtAaaj6frnXTvAlJdvyrYL2mLbamxtU669J5uVHTe4fXCb4Fizsr2E2wbupyyUEZ3Vtb9IsEQa3YcC0c/1kkjmfweCOHxG9Iogpmk3HOFzsfb1yTecBZA+0v21MbpPICz+yO6vlVTX89H0Im27SuC8+mbVzwL+rchuvVABqSJDMUha4CLSHwae/5gVtZwGOXavgn9XmrI0zlq4U+C8pzRlcMHgxMGtglsEZwheFNBUm5XuJ5ptaXXX/NZsW/tPHtDMrsvfVXbO2VYZH5apTlOXn3rFQB0058OCewRPCDyH5wSXDm4anDCo64xYeAwW7nk8NNAxX9KUrYYvBOVL3mS2BYzAx3tjcM/g/sEdg9q/UVwguHlAaAgYMYP5qO0xGOkiASb1N4ZkKp8jcHwdVwKoxXUCJjgf+98Dx1woIHyYuZhYGfBf++ePWBgMFu556Hh/H+igQ/tb3Dlw3F8E7w4qKgvV+QUo7MdEpwhosdrXMksLGu2aAYY//awMw9FefNb+8UAbO4ZGPFdThjHL94XfCmhfbbjqrEydVe+LA/tEjTG2+7tEYN+zgmfPfo9YTMQC2p90s4BPFe22Jr0s8CCMA34skNZW5Cml4y9dNzDGKCvHWKWpXNFCXfqbMcwh+nkgaUCCQI1FfjX444A/OET/GRhX/dsgGrKjMNbSpwLtC7N1pL7LBPcLvqwgJDGhkgvuFkjRcz2ZTZIn1GH/NwKJFJUCONJi0gpuPYjgzx1/9tuQCbPvGgGtx3cLM60I5zv+UQGN5G+mZrvf+Bx/UB2XnJWtB6X1aEqmaYTMMj8UaEAm92UDGvmuAXO1tRDuGzDD+Zs0rDKav/bX+GGLCLNu617nafURO499qzH7dMqgNMSlZtuWpMlVKpw0OR/d+VxA61n97nbBvYPSSNcLaKGYjEt3CGKeLoueIjM+aDl1fFLBOigM1EWC5d4i15BX6zsjljm5WhDTeenxwWcDbQapfDKJRGBN8g5TdSl6Ip6izaK2qI18Ds1IYQlYH/daQT2PkY48HRjGZH7qcA8LPqMg9MQAoxl+aInp+pJA57efCauTxi9bipbqGPXPAmYqk/SvglMHGAphkPUQU7RM01p2RDod01PO6+8H8mmZtWacEB4ExN8F6ObB8YKLBQTJ8wOMjZHdA7PYuWcJMOl6SBK9mTY/DojukXaHDgxj6mQ0Jv+RD4eRHhe8Nnh/UIS5jEm+L3hsYPWBFwToIQHNRRupw4JdyHo+EuExh4nL9qOYwB2DyIelAWOadlQ+7McDddc4Hr8YYxp/pdneEaiLAPhaEDO1u64ywgQTyZH9QGAslWbWfmsMfT7A+NYtikm7dM4APW22fels26eY712OLuFVgmak3aFltu1uQq6kSCK/qMbotgvRAp2vyId6zKws2qi7zpVmfwO/7m6BYY0PBXxN/l1MvC4aW2OjfDtb45pvD14VqNt57RhnGLvLHgozdXVH+3ZDMHw+kdo/CsKYk5jJ3Tgpn9QzcIzz/baVHiiaGy3anaseY5bqlTXjmDB8d4+xDJZFjQuGTdxLhMgKn3XEYoEl5cdCEI32oOCNAd9su4nZyUd7U2DuYmmN9iGIvn4r4KfJHjLrw7Qs0Voa8i1BkahnGLI7/znB5YIXzv42n5KGdE313SIQXXWO+kzpovEuHMhU4tfSUHw8GlPkFIXplv4n8DxoY2az58TP5E/ynfmK9w+eHPA1XVNdZqbQokXMXvd0zYCP/OpgpMWkhWJMwxvS0C4fvDzYiYbxGd8Q3CYYSrFjfkpx07H5WYZEPCQMqLwlDMDMvHZwwYD5x9w0RDE0WdlQC2Z8bmAo5O8Dx/JJbxhoGz+WuaxOzGcqmH2OZ14DP9JwCZOYCctvvldAqGBGzKnccdIJi64fCELxk/mjfWLu/lPAfP9O8F8BUu7v8wYEB0Ex0s7SQvmY3wyMr2GCIbI2Dy0kGMNHXC/FdO0Yhv+E0W4fzMtPLeYTOPlVQMvp6C1T6vBIB1Wu08pb5dvRZpiSL4hc00M21sl3pTFpYXMw3SuNJthDG9J8mJJPysfEJLSwhcLU7zirHGAUgR/MyYd9eICJWBqeC2YXTOJntoRJ+cIiyUPkPN9e0aZiSqTcfXgmI1MeOeps2r2AaK4uzSwMcCiPdD0wthdTsTu/snT87h/Xh3zWmIfd7I73BDE7u3xT/qo8WvM31W080bSlrwXGHV8R8DOjwbrsnEcHMnD4dXxUfqUpZjJ8XMf5MS276xhbfFqgPJq1y/h5RxDtPAmTdjm7NbPkzYHj+Jzu53EBPzhasWu7+Zzruc+CjCd1aVvr4ys3Vmp8NyZ+dx+uY5zX8W0dI7YNg4ULCbmlOuSfBpUMvh5ITxMUkeY2tH81CMLE5O0SBDCb4A7mNIFZyhxm0pbXBQIz3w8wl0CQfF37Hh8IEmFaQRtCBbNiNJ1evX5jZNcT0PnfANM7B5PI+b1YoE3xk7uEBwJCe6qtMYW7nF4Tq2NiD6YKYjDbysNtMS8g1JZjdPcQ/7QLbHkf7bHzgJHdq1zdCqCNmI885+7HniHmnDFJAZLvKdgA1c0yB5lnTFRmIp+vluNgUhr7M7BvvNAQiDFFJqjrMRsFcj4Y2Ge8kw/ITBRYMuhvMF+whmnK1xOwYX6qW7st2vXK4AoBnzbauDOB7xIYVrEwmKET14ow6toXYdT5m9ppCES9/E1+pbY9MxB4igDozHXX4LvyaQ37FClj/hoias3VIs+IqS9IJFhkgbKWmOWGXwSlauiF37kekrSgXTWtbqT55DnvKcKUaKNMiUoC6eDyV2NedktX8uNqziK/DzPI+tH5+XmEAf/KsTJ8dHYMIR9V0oLxRox494B/zJ91LWUCQnxVzKTcuZIVDPrLcbWercARv5Nfyn+VICCwIwHCWCTf2rmYNWZwdw1jmYI+fFL3IWjkGvxK7RAlxoRPDVoilNx/rStU5HqegTZ4tq41xHCEizbEGugElrauhwT2+Niehec50uq05xhzKxTzs7thEUyLbulgtw2KWRCtRUMJggjsOB6DYhAJ67SsFDyMQGtI06NdaRbMqHNLOBC80RkFbURDZd44V/BFErvOL5NHgoBvmriO4RvaT1BHGh0yTENLYlh1YkTtxvTOFcl1fcxoi7TDb4xq2KelDweubYJ3SyLEBJT7JoyeEWDiPhFYIsSOI5BqsvZapH7tZamUcB1pPu05U3YzZKXyvwgwjSwZ2k7nIP11Rh1fpBID0kykOhOT+SlCSTNiLFpWnq2/MaXOa/aKY2kXWoi2NczBFHSsIRna7a4BZhPV7JuRIr/yYJnV2oKp1IOJitThHmhYWpBAwMCGdQgJ7RSJZTZvhkSCmdHuH/MMDSUh5q3xXM9PbvCQOTzS1ulAaEwagDmIWQzEPyrg6+l80uJoS0xL+2BKRFsax6QJDUMwO2kL5iWGNFWMacsMxVi04OsDzMHvtJXriox3GsNkJuvQ/c7M5MRghoIwPN+2TOuiewaYF4MyHzE3DateW6mFtK2EBdqTcKD5EV91LfIsaDULRrMg5pF9TGHMSwMeJk/P09DCkbZK+5YxjSki/oyAg0H1ZwUCMrJsmHPMQmaZDib7pt8hMZGADm2EGTCecySW68CYlcnBZFWGWTGztXxoHsxKKzNtMaOgkHr6TEcIYEiD/7Qv+C6nMUnjh9bv4TvSppLnEYGC5NB6iTKAaHyfSsA0GJ0AUbeAUJ9k/yA+pWdUAgmpZx61+7TnMAlheSqjDt0OIljboN3CEV+QNNf5NBZjrIcwmcCMTsrHEyjhM6lLVNCnCdSl8yvDSFLnkE7uHGYbLYYxMSF/DVOLpup+fEQai58lqspMpTNoxtcFOjwNzYS18rrIrfa4l1YIyHTirzF3acs3B9rufpm3NLKsG+3H/Oql5dVD4DjePQjY0NY0tDbS7rQnkxpj81nqed4gUPdpAhOo10PqJVQwOx9TYsVh4oUzcj1drRhpK7RrGlMmjIsbalitEQwkPqIOSPOsl3RGwwmug3loRZ1fJ9cpaT8RU2akfaKtzEDM6Dr8LbmnNJTcVqakDoyBaVszMOSzKjM7RFRVfiwfTwBJpJQJKS+X/0az0tgYg5Yu0tHpGjNdMDshgJlpTH5tac0LBDKKGIqYFOPxNZnnzGaa2TdQZBS9M9B+wsH5fFP3Z5iknrU8WfeOWQmA9ZDgk2dByAhKLSehJuGtfrhppM3QrmlM5uVrAjmbJPA8ohmYYjqsYMhqx7ZEm8ljpaF0XMMTtJTIKjOPCYiR+I38NUt0MMR0eFpPJ8aYGI5QcH1lzjfO6W+MYswR02AC45u0FuY2/KC9TEXHi8ZiUvMpMQuGpiG9AKarNhEI5kLy4QSV6CD+I0ZkAhMGrk9TicxiXNcQWWZCW26ThnefhBL9ZYvhaUbtdK+CSxiZXqOtaem+Gc+0p+kxLt9WoIlVwGx338zYimRPif3BZljNEB5pvbRrGtPsBlrIpGPaZB5hFGNyAhs6iaANSS9iajuPDLLrjPws0UPHm8PIlyMQmKuYRt6tjqpzMxHrOyI6n86qHhFQSe8YDiMZYMfoGA2D67DaKCeXVsFIOrzj3R8tR7hgKkEaEVza2r0ZKpEYwEw1s8ax/Efdmz8sodzQCMZGfEjtMY9TfbSpeaKSHS4ZaD+GIiBoYpqzzFVCjSlMGGm7exbYwtR9YtY/OHhCIMhVxOpgFjOHR9o52jXG5KvpQNT1auM1AiI6MR+RkcSMNKaHaZw/j0QkaR4dERMaDsHIOrNzJczTpKKu/E0mqhUL1E9zOl6nxBRmbDA1dWzjf3xFphyT05gmRsaQ2upazEsalXbBNLSpIBLtxpTFyDJ1mNA0OyagDWkwWhBTa6NhEALM8YZqDJUQAExnjIvZCBUGJPOVKWtWCk3PVHeMZ0S7FWNjdIEewolvSlipv0/eiXLPrAJD6ql3tTwiu14igokQmtVTG2ke7fg4ZnsBnb+N/m2GaDVaixYQZJnXQUh7nU+Hp8loXMMmJD3NRHNhIj6oIAiTlPmISZjAOraOyfzDxLQXren6po2RaNrBz8RE6mE2l3+KEQkFzKMe54oUq1vXxOyyZ6S/8YExkZQ1WtRwDnOan0mbuU+RWddkghIu/GFbfqtnTDvKThKgYZpiYEzIR0eeExO4mJQ5vVogjSnOFzee+rbA2O/WSQ+oWC5bhPE90hDtuI+JIUhxPpTOsVUTyPl8Q+bpakxe+a7MMFoPY2EgzCjJQLRS59MumogM51dhBO3UyXV+moh/pTNjMJpR17IVuHI8vxBz0JK0tNQzDGPLP9NWTIJ5MCWhgCmUM4tdi4lIK9LeGJZGVZfzMdfHA9fj77onkWAaXvswI/NSpNQLlbLnOD6gTzsQHmKlmN90N/sM6fA9+yl1WEeqXWUyEWwCR87dOrlrNgInQutHg3ge7bgpq7N6wZhkvelbq1Gr3ldT9ZiLVqV5MB3pz0TU8QRbaCH+Jp/MeCUzlO+FCZi4TFWah8nNPxUBdQ5NzHTEtM7T8XVk2gsjYjJajaZUjygtptQFDV/4fiVtqotqn78xF6YTPMJgNDy/U3BIUrx6Df5bdYFviGh5cVACwW/XZUJjRu10Pv8aGwgCMW+9bPtYBhiSoGIBtCRiTPAQDsxuaYy0PQHLenCfWyN2BLuA7TDSPNpxU5ZZh0lIZwEOnaxIx9RxBDwcsxnCFExIQxI0IFNUnRiSpiAYaB2MwHjSmQVnmIkYyM0b2rBiAo2IaZnAOjhflk/JxNQxBXO0kyms82I45qn7oFVpY23h6zGbMRLdgJkxhrbQiDq34IwZJphEQEd9zufjGkIhQPjVzjfc4flpg3tgdosi8w8JB5HYEj4Y235tohU9C0LG0I36+Mq8O8KGViRAWnJtuoz5zieuRHZak6Byzkg7TzuuMQ2LkM46XsuUyMUxCQ20EarlJmk3moItLkrJ3KwbYsoyeV2XGYdJaRumGaY0TKOjYSLpeoIcznWMiCuiJeXF6tgYXh2YlzbxN2HAPGXO8i1dD0PL+CHxRHYxoPowNIbUHuOcGB6z0thMYdfmW9JYmJBwoPHUpQ7MTTAwQx0v2svvZIrTpqLVAk0sE5aAtmMwaxR5FqLC6jJ9DHNhdmO6mL2ovmjm+kz1SiDwbGh+Y5juf6Sdpx3XmKsRbcAklFVD8m+EREyZZSKeFrZikolq6nR97YtpCAAdm0YhCJyrQ9vHdDQuqEOKYvJHEc3DDKQNaSRRWUIBo0t+ZxpLs/MAtZ8Q4isK6KhDVNX96fyEgetjZPXy2WhKQkG5Z4DR+c328xtZEsxrDEbDERK0sGsp42u677YN7hNTCe7QvhiY1nQNvjYfkw/qOkxtdbRBIO1nEnuuhAXB1wbtlLXH94nWZyKzZAi+5WOdI62XSsHsCjGp+hkkpL2OTGLwxYbIPkyig+j4OhvQHhjGlqnHk3GDNKuOYrAd09JwmNn1DUdgzAre69w0SQ1rML9tCREaxVihwA6mNHyDyTEFBjcmiPEwi/sQ9PI3U1NQhgbkS+r8GEh2kvbQTLS+6KxyJCWQkKGpXItpTsu6L1qR9qOhaTGMgNks/CxLyrVoVdaBtntOzFptpb2VS1xwXYn2pQU9V/eNEV2DkPLs2iDbakyJWEfuHUOPTLl52lWNOY8EQTAK/8aYIQbj7xTxDY01YmA+YTue6YZoU5FW45/GGTGKJHOdEoPRlLQT0CqCGkxMTEEz6qiYV1AFYzATnUNb0mLao9MJZmEKvq3gkXFLjKZOjGSYAVNpH9NS/UCDYQjmJQa0EoBEAfUbpqFFaTLChK9H8wrCMDO9LJqZv0qL0sSYh2AgVAgS5qv7pJUxsOvXi3ZvngniTxJWTG6kze4J07oPvrdnTHhWdpLINY1qiptVHPqkTe6fxsek2jTSxmlHhkt00PL3mFQk+3qpOhnzkW8kush/bCW1YQak4+mgLUlj07mZVEw1Zp7sGh1Mm3QaAZdiJtoAc+mwfMhK7KY5MADhoB6fKKCdaR2dWX2urZ06Nv+RCUljMT/5ZY6lPTCUQBEG55vaxxR1b8YbWQauQRgIsogEGxfFnDo2rcg/Vy8hwy/FVOpxbfU6hpbCRO6DVqbhHUOQVYAMc6nL/UpmIGjcB3iu2uE30xeM2RrG8UxEiN0jxqWh69l7xyU0BMxoYu0eNebmaUdMWSaYjid1DDNshJhROhVpLJJonE8kUjmiEeYRCYPZRFH5NzoarYWpdZrScJhWtBhhMOUY0XA3YYBpaWhaCpigNJvgjHIaViK3CC+Tj1mtkwusCNrwMZm1GAFju4ZzbGkl0VP+ovbRpIQFBnFdWp5gwvw6uBfkvpipBBFGwRAYgV+sHkKBT4gRMJ3hDQzK7DZEI3IsaMQasOwlop1dlyXQWhwElcwigxqYj4AQYSZcaU3PQyCKaVzEnxbQounHqO320I6ZsrQByc6X2yxR5zojLYo5MY9IJrNziBxvNohkcxrBcTSG82g8TCWSSROpl5mJeUh8DMwvoxUwoQ795oCGcX1DDfxY2peZR0A4x/Qs15Cc7jhMBBgDo9M2NJqHLPBk6Ibmoxl1ehqGj0sY+RszartosfNpQma9zo8ZMTBt+fFArjGTXrKE9hoZrGQOz8s9iuhqNyvCvWEyloAxUm4CZlPnvFFF+wkepF3uA/MSGK0VY7kW9yIyPNL2kGe9rbDeaDi+W04xftLgMRtFtNOh9VbnIdK/W/oxmnYSZum+A3KyIBry0DFhqEO/wzSTaK/Jg4KYk5PnB+lwXT3K6psmteylewojd59IP3FgLdmYzt36sm8K0oknMU27ZRotZelr0pcNYu522/cH0Yrd0pS3Db4dRJN2S0pGm00iPCbRht1ylzE/u2U6vxg8N4hZOglDd99JcU3tCIN2X5OO69C17/6BtkZjd8tFRoNN4gZ0z8Hf3kUske7bMNGI3fKaNw7qeWwW2h2zt/sda2XF/hGbwmDhQuF0gU7vd3y4FfsLMXe7hZ2jObu/oxU65lIeTTV5YGAh5Jh93Yd8MJiOicFahr1IELOz6+A6P2bHCBjTOdZ3jUbqmAWjvSjAnB8KHPvMQHn8uo4RYj5OYup2jBONOIkZOXllQIBFI05iPndMHM3UrQv7nkCbY7ZOomU75owG7aCetwaYM2Zl116MF7+5q8Nn6zErAXO52Vbb41ZMYjZ3CzZrm/oJO3W4L3+rq55dH+4vfmZX/7xjRmwfWH/bHvzZbhIUqZA9U28eMSuZbQI4zCzjjfJHRTyZcqKcFVRh2vKx2PICOMxZ/pZkbQEaZipTXPCG38QsFITi/wnw8OlEHvlsfDtjkgbtmaWiopLU+avqUjefl6/Hd+af8j1FZo1Z8s34jrJwmKuGRJjjcmWZv9rMdFQf05t/bL/IMxPX9C3Xc5yADXPVdZmsfD8mZgWgpADyPT0fQzmO4/sy390v/9dzQO6vAneuy3d1zhhp3XnSL3HonibDIHwkzGPMUAdDOqkorZvUWQVXBDr4Q1LjMAV/jO9kCAOzYWqD+Pwq/hlmkXiAGfh2xh4xoQCP6CemE33lzxIe/FL1+BtjCbiIZPJzBcQEewTEMLd2SwDAAM7FLBIfCJ9osK7c+cY+DbPwW7VFJFdk1LVFW50r+CQQpU7DHJiY74gJf55fn+6ezHfDWJOOCfuRcr6kYJYhHEyMyrcnFCRA8GsJN+WEG/L3yoCPGK4nMLLwZskz3/NE6guqiHxizrIHdG7RTR2N9hBQoT0qyqtTYxJdSIfEnMY7HaNOARLjhAJGuhrmppFFQmk5TGTMVDTWeCetYr/IqvNkDREYIsGCIhITBMVoLkLDtQ3BqF/nprmMA2Im2l7np5HNDSUECBLnisY6RuDHUAsGFeFl/rhHwSbkHs2k+Vhq/0XY/WRLt+iiqkMBGgxmRku77ElFsAkeY5f+FvxyXSmNhAyhJyp8mNgFbBFPi9jbafLUtMjTImL3Dx2ya/cq+FDRZJ3/yRdSls50aB8/i4/Fp+JP2ccvixbqAi/RSF2whu8VjdQdU3Xz0/hfgifRNN2HfMK43YeD7Bfs4dO9K3BtAZsw6SSM0vmu9wkcGy3eBYA+EnwzEGwSnEln73xUPvQzgpjCXf0CVmcMwkTdd0IEo/ic/E8BljBw1xb+cpi9OzZmeHcuP9I9ax8/Nv9muHdXVvvWAr87Xb07/vKzsoL7FojSjrY8uj24V/A/wdlmZTuJCwZ1f0fiekcMg4V7CjqOKGm0T8eIykQeBWfiI3ZM9bCgjRiK2gqgiNrq7P4WJVWXqGgdVxDwKIa1jfabxPftPlgkwiqwhCkxSw7qmFPwKJp6Eq3VRS39FvyJ1um+4CUwBDH4Oua7e6DdOnsxT/TPJGZrF8T6ZCAARBCoL5q7+xqZY6ObOmYWZRa4elKAYadt/s3gUsExuzq3CkzquR176fKp/6fB2XvH/DrwGF7QlO0UThD8KvhZcNxZ2d5H3uneJ74Zg0agpIwnZpxADb9LoMf4J/NSHqybZvTwmXheNVuEOacugRjmmyBNPaAykfl7rsF85HcxIeW48kGlz2kHMCGZvPxBZqi/JTIwn/mb/DQLYwlMaReShM/kto6QdoSpunFQZiSTmUnLz2SqMkmtdGd81Zgq35mpyaCr58G3Zd6euAsR/WXu5Vfd38xnxBx2Df4yU50Zvh6SxMDX/cXSh/NMjhtoRUvSFzwdyYSbJR6vVAoJkKuRUWVvk3NQI657n/ZEVBZhIL6iDodJ+lTpX5XFIojD18MIAidS12TdCJRgBj4hqs4vshlzsev4GEi3EIHsD7yLfPL7MKIAjs6NIfh26tYdRXIFU5TxH6XE8bh0ITmsfFnMJnGAnwkCPphcUIYAKNJOKY58UAwhqCMoxV+tblhrIWmPNggMiezyeXVZ9YlYx9TuUhR5ZBYhk0crEIRtJSnoCPztPmm/Z0LAefauO22j5EEhJp652PmUbhwx99WIkSvkLDNaNkfenu7pDUm/OFi0ZzQmiS4wIsraJ0GfIscgwwKimjqVSKksH52aVtLZRUNl7NCAopg6pI6qm4nYSkcjg6ElwRAzUnRUXQaDaJthBt3HkIkZLjSzTCIyH4N70BjDRGVCQmQYE0mVowEFdJxXJBURERjmiNKE6pPwbh0eebAYBRkqEYgRmfUstM3x8l4FZgg0gkI0WaSYhiRYTBYgZPwtkkyIaHefMDINjcnl4x4mg0AGUejmw+R+XxbW9Sw2T+wdmtiSZ4tCbCW2lDe/89TZtIuOaMpJNEXnR/X38f/4VPwtv2WiSAzgCwnw8DvzKLvAi6wcQZizBHzKaK3Of1Omrpi+yz4Gq15bgRnbaJXOL+QTupaypwf8PsGcaNyubgEemT4COy8PZO3IwvHlaIETdbi+dgouvS+QtROG7T6Sy68MA3cJDdrPp5QM4P4lOKg3DN0lTAh68fk+HEhQ0I4IoUlM9S6BIQzZZTm5Lx+dlZHlup8NKllCgoIA0spgztR/90xdP8y5Yn8fTwm0R4DrcPmZgjM2f+81nCj4r4D/fMlZ2c5hz2hMmpDmIPn78op5RdLTDn6bbsTENIpm2IHpRdPWWrY0p2ELGoIpR+M5VqCfuUnT0ii1mruxRAtoIYkBkhBcgy/nGyBMVpqZOch0Nq2Kb8vPdX0aTC6tepmhNBCf0xip/F0amwnOzKSZaG6amlbnrTEStYcVoNyQiWEL5iqzWIIE7aftTH0zUIzF0mfq5APLIXaOazG9+dfa7nqGe/i5dMFy3TclGpff6/or3QhdSK3ucurhm3zgL8kUU9JiXjx4CnuR3CcbS+9jV+08DXLsXgLNmMfWaUUaT1qcCGy6w6Fj7Lc1BEAzOJYmkaqnXOTWkIUhE9Fd+w2PSIGjUQyH0F7xEbvj7a+6gaaiGUVo1Ss/VkSVFne+dr0+oGmdS8vSuM6JX9lpIhqStjHMIlLsvuT9SoOj5ZzjWtL55LrKoaXpRGJd1/DFIwPDP44LC3Rb7fAsDL3EHJ7ExOw+Ua8dpfU9E1vDLaK3x1y66OSkSyfrNJ9j7RvGCYMarrjxrKyPcwZ1zBlmZduNEwc/DZ4bHGNWtt347eB3gqObsp1B3k33Y18QDcVvE3UUoaVBaTuarSURWlpAxJTfRlPQXG26nonANCGN4wHRniKRHpgpUSKulqJ0Tf4lTWPGiIAL38r5tAZf0fmCLQJUrq1+2UkisHxePhlfk6/Ih6X5+IqsA8Ei+khkN0zUaXBa3rVkIkk1lBBBiwtymTEibCLYpA7T4LSd/ykARJvxocn8igavJHFqLf3l0jVylT/rnuo8oklMiJPqIKy23As9TO7ak5CWsRMkiuAtIm+hn9u0t8hT3Tekw3r91Y0wUsuUhjh0dqak1DUZMDq3qKQgjqAQk9Y+ph/GMqRhGES5cAST2ep2IqgixaZZYQwhEEzEXBR0wUQY31CGoAlBwcxk0tqPwcyxxDRMTsEnZjJGEn1lFMr0MYTht64mDCLow2zFgNpIwGif9gg+aaNrY25tEaF1bQKEEUmYiE4LQM0nBjj6YITMrzuTfx5dK/uPsfS4pct2zsM8pkSM4Z1iSsQxkL/FWXD3e5v2lcbENLSCzjgU9tc56QKdWWfFqJiK5jJMYkK0yKVhE50aw5w2oF0wsDLzHjEyxjDuSZN5iMYYDWmo2zkYHbPwHWlkwsCwBk1Kk2My45Daa2jG5GQyX32YGYOqV3dWD8LgUgExVqXp0dS0LC+Or0lYSHCnnY2VGjPFDiLTyrzsmt85n1xZK53x81U7CX9WmwiQoWGsnSEi0J2xC/ZN911B7mxfQERRtJHfKC1t6BgRS9FRv/leop18OX/z4/KqO7+LfyaNrz03XaHLthHZFEU1P/SewVeDTwRvC/4o4I+KiqZDd+fFRO78TPtl44jcaoNoa0zZLmuHb8v/fVxgLiY4l99rK/qqPhlHbwnuELQRUm3Wrmjk7neE0CSM223dl2NEfNVh+ledt1WY0ymyPe95TyEj5x+CLwbHmpVtFkcFPwxER28xK9uXGCxcCBjasB0K4c+DYQ+BEAzX36fz6+gCQTX5uYVhDJ36CYEOLiB0jqB/3EcDua+YSkcXtIk27a4tMPOzQCDGUMstZzAs4T5iJHbnFFNpi/mV9kkF1EaBI/vjK3bHREN25wgwGUaJidsxrmGVtl2GdKKBu9/uQR2CRO0x0cCHAmEbA4Y41+QsSyc7FDASYNMuvwmA5ce3uFBQwR8BlP5+dT85+O/gFLOyeXBs1XXXWdlmcPLA9R4a7HwwZxMYLFwIiCDKZzWO1t9HC50m0PEq+hoTsktmp52Me/bP0eltSfhHzX6LOtYKANXJagvVCQHj3TTAQDTkt4J3Bsb4TMqmyYxX0ooxYbsc2bsEornOx1SYRcK8e9IeDCmfNybpxBglgSHB3ooGtBDmdl31PDsQ1VWXNpbWpEWnyeoi0kd117Pf82uZkAXgePVU2fpxjQAz/CJtv36EwFHLntPqOH5gDJCmG8pnPXbw8OC1wa1mZavhVMHvBlvJ/b1lUAx+vFnZQmGwcCHAxNRp48ut2KfD0U4GzXVynY6pyTy033n9c5i59w0wsE712sDsj9rfDguok7a0pQ2Yxzq1VQgkCWB8piPNhLENZZhFgtFeFWBKQy2GPsz6qE6sDe7LsAStyhw2ZELDYzB1YRzXil/aCQCa07WY4bQ4Dco8NSwiieBMwbTdOup7cq2fh7nP2TFm3Q+sn5H6MPxw30An/lbwbxFEx0wblV8g+Hnwh8FqwxQ0HfiNOQ3YO95MlNsG6paMTpM55nTBg4KTBDTabwRDjOg4Ws+2v281nDT4UHCHQLu0xewb5vFCaNDBwoWA8UjboWwfMzd0ckuD0ByYSpl9NKkt5imNYfaI8UBMjokwsdkcjw5Ku2IOdWE2Jq+MGst1MEUxDEalGWnkGgu1D6PKHjLmiIldQ718SuORhEWreWlKZqnj/zig5ZmnMmWYotVmwuZ5Ac1sDPT0gXFL+/il2mlWC+afMp0OP9UCx1y6SXcvdc0WJbRcx3Po71+JCweY72OBjmymint9a7bPCErzHKcrXx2059eDXwZXCpz30tn2I0H5oL+Ylb0qeEzg+HcEbV0YVRv+IvhcoG7alAbGqGv5syUooKaP8V1PMytbLzD1aQPXHdq/KQwWLjx0RGlmOry5ijpZMRgNYp0djOXvSiKwlg/mpW2kzSnDSJU0AE8MzInkr2H8KwQCL5hLoMecS9d0PefZZ/0gTMvsrkCSIBAz29Sz8pXBuZiLkCAYCBGpdBiYJnR9TO1Y6X8YXlqdcgkC2v7ggNanRTEv8/ewNrx0hMpd8/dxumMxvevRwNL4HKd+09PMT6XNq23zwe/TaT8dtKaosm+mzidme5GmfDXQVM6DYsz/CExNaxn7qYF9tw8+OvsNbV3nmJXB9QLa/P+Ch822fxO0x6+Gusd/DDD40DHz8MzA9b4QtMy+JQwW7gnoZOY1YqC2XIe8RaAjWhjLcTqmDBmaaZrdshKYCONgAkxmkjR/1D4mqnNl9dDOftuHQWgd51Q9NB9moc1EcWnr2qct2ue3dtPSgj9ya38UaKM2mLdpW1FZgsDfAkO2ygSfTJS2Ql/VD9pjnijhop3Mceax8z4fEEaiwiLLhxl6LWCa5RrohOnMx1m6QWBOZHtsi/MF3w0u15TRwNcMaDz1DmmamwQmW8u0kdVzg4A2bI9x3f8MMNTJZluQ/VO/2+PXwsp7XB/eFdT1RsbsOrHOLY2t7WC0mK2Oy+/TOR0n0oopKoLI5GQSCqxYua7Or7p0ZH6a4I462v0CTpW6x+8UIa2J2phIOcak8eo8JiSmZnoWswra0KhfDyybaSI0pnFtgSXH0Ji25Xvaag9/02Rtwsd+1y0z1VKc7579piFdj0/t/k3ormEaprhjWhAG51k6V37/OM/qOiv2F9wrU38o0DZNwxPQMUzSMgkT88fBvIgq5jh/ICCzms9acEwdJ93v9wKMTBvzT/vHF24TYPyN+qZDoGGvGBAOQ/s3hcHCPQEdsbQPlHYBZmtpFuYo5sEU7fE6lOAL01WHb5kbnE+7YjiR0ioXycWsNGYFWHRS9Sj3N6a0pa2gzmWGGjrRjurQtwkMPdBgzFezUvjB1R5109QYSzv4t453rHYLGoE8WcczX/nEfFKWg3oIo3oeUAEjbgChZfy09k3Bn2u1AFPzygHGwQjHPHTvFe0+DBrReYI598z1/yMoBn/UbN+TAqsO9Mci/y6wX97rqQMMttWxzyHUvTF75fv+KPh/wUbN2B3DYOGegU7F12SGtgzQQicVSLpiIJCkU5umZRiC38YXfETA72vPo81oK+W0S5UTCP3fppdJVKfxrM2DmeqYgvpOEx/tjEuPDHNfJgx5VNduA/98VAwqMUGkWICphAgtqO00IxO3lgwpxnUcrS/Yg/mqTdrgXvmRfa1G2xISnp/6pn6wSOkJO+16+m688T057gqzcwRjvhzQgAJBLwueHvAZ++abtXd0+m+kPa/Ms1Zv7cNsfxZ8MyjmOHeAYWk6wR5lnwgEfPy+T9DWvx24dvDugHlsnaJqS3+ZlF3DYOGeguAGyT+0D/qaUNDF8bSIjknT0Jwt8wFtJLOl9RHngV+n8wuq8Bn7CQ60ypRh+E46wP/FtD5e1w7HagPmow2Z1Y4t8xkTidaaTcLc5T+2jE8z2jqnfw8095C5yveV+WSLmc/ZmXQY7id5XjXI345Vvi74y6A68ENmW8xjyIMGfEsgOIRRPxN8Kefftbu/CsBNQeNeJjDEgsFpVnU9OuCTGpqRcPD2QPn1A+cxr98WnHn291ZRAoWvSzA8bva7f9yuYLBwz8A4pk6KiXTsoWNaMCNpT1pGCpwgjy2NZ5+OaB9NI6rLjK30OMA4Aj6mczGRDWfUPsGiqtv5TOcygTGbxISrd5pokva+Pu09RtduGpJfzARljveZGmhjEWVM6jrrGeZwnLbQhrV64DTQcvaUM0lbBj9PUEw3NKFZh6X5rhU8NnhEwAx1/NMCEdE/CDCc4/mJhlampmFfOE4hGlvn2748EN3E5LYPDP4pwPiO/0ngONHhfl37DoOFBx6Yqp8rC7SngJIMnF8GZTYOQWdkKsv4IUBEkAVijhWmOM2hgMUUNLesojZYBJWDaotpDzPY5nDU0uezNVb3nWXlU+1xteAqs9/8OsMU3wvazBgBFswBIqY3DV7RlFWCwBDOErRjhMxgGUX/G/DxPhuo48HBJ4M7Br8fuD5NLLr7b8Hlg7betr7VTFFjlf8alPBYaAwWHmgwcUVwaaWhXFlpcj8IJLr3c1H7YCq+NxC8YTIK6sjg6R9nn+SFSt8rYFhJFLRpWz6Mk4bxRDwfOXnC0tFztNS/BDo/85FGcjw/q/xCYNZiovp7mlCw1C0P4vibBZbX4KMJ0jBJDVswQcs85Es6VjaNMmaouviQgiz3DFyT6VrXuWyg3osGoqvKmMqYXYZRHaeu9p6AoKukBEkPMoXa/QSNSPAHAse0+xYSg4UHGm2HxjBMQpqRmSqQwl/CtHJe7W/PbcFHFHjyW8KDYwVc+Hx1DeayuiUmWDGB2ckfpZlpbUM6UvykEjJLneecOr+yo6agvaad95hz8j9v0JmWF5/crDNLq6PfPTjr7DdtWlksUtaYqKKWzm+zfJi2d2v+/tvAkAGGYHK+OKh9zOZaxeD1sy1IIhfBleTOp6QxnSsCXKa1IQ1BIffzpeBrQZvkUJBGxxTmJz8r0JZ2P99UfSLBosvtvnnAzDsREV4XBgtH9CAyK/WuZdp5ZiwGsjWccpOA74uR+bHKBYnaCLK6MSV/z7AHbV1BHGOWmFuWkXLRV20wDMK8XZ4sceJc+03Z/n4Y8Kie0KC1TpZzq6PZvjIQfCnzk2/ZLv3hHMCEJw+znz7n/3l+P2Jyno55MOEfB/cPnOvYmkkifU8wSOBGOY33JwFmfnVAc2IygRz1i/AWwxZT0dCnnP1u21N/92Hoo+ooYVLgEyt/b1O2GoxJMpsxMqE1dMyOYrBwRAPmpEAPbWn8rxhSYMgWkwneYDhpdcZMRUr9xkwiu219FRByPGbEuOp2DRrVeKX9zFfHGNoxZkgwGF5xjmgr/9V5mFjAaJpmWB1XZJU5Oa1rGkBhFn48oF2Ypzrq/+XcE3ZtnR5HM8lkuV1QydyY0bmilkzgD862/D/l3whKQ2MyTCDwIwn9TwMZOsxl1+M70sp+GwZ5Z0Br0oyYFcp07oMwIQBcoy2n3dWDueXVXiJo9wNTt/Jo+/uGMA3STcGiGDpmRzFYeODBDJXHamvZxmJITGrcEVNgmjre0AMm9Js5anlKU8toTT5rG9RhotKQmMo11E0LSopgNqvX8efpTLbfDpMfoyuv+Zcis7Slzz4wgfmlxmSr/mmAhe8nsimfVNlLgmlHe2wY7qadxvP3u3JPb04bDexjrspfxTyldfzNRJSDy5/8wawMY03rnGo5QoHZ6po0XTGgMUP1uCbBIOFc+R/NttLzMJUhlk8FhAhtWfdTkPvqnlgFbTmftNrRT9vbLAilWwfyYE0RGzpmRzFYeCBRa8fK4MEo/Dr5toZT2uOk1FUaHAgCYV7DKPxOmosJamy0Pa9giISfaUilgjrMXxqRzyhBwaTtaaRykrY8emJVhBrX1E5DLAJKmJKJ7JqHhz5oleqoTEtlmO6aadNpJj/M30cvnSWm7pmiKdthkstMztgxtd80V0WORTvLn6xgkUwe2pCpikExDEHyz4HjJBE8P5CWV2lvfDv7BH8IClrS34ZfdP6vBHcO1IWpzbnUDvM4XdP0Lhr3r4IXBcql3fFB1cNH/a1gaDL2ZkDQ0LC7Mg1ssPDA4ifNb9FTU7cwXPl8gjHMRoxbqyD4LcnBUAhtV7M9MBmmAeYuTel4zGQf0xWzVd20K3/T0h9yWfOvw1mXntFpaufT2jSwdjmn/Fk47FMaQ6Qxb9YFkaQQKnc/BMo5DkVIf5W6DOrz9Sa5Np+RZhTdfGRQ9QncME2n7TkcfKmpUszZmsfIJ1OGgUpLC+gYxhCB/feACUwA0KRM4jrHRGnRWr+htDcY3rHFzCU84IaBtrg2Jq1khTZpfk9isPBAwjAIhjIdSpI6ZlDOhFwt+opZaEBDI22+bsH5tdZroQ0cqdt5ZqVg2orkniOm5Kmj8Y4V30pyAYZUjsGO7qZZYT7Tow5LdILheJ0POO247Wro7g0OD40YPzQW+Tcxv68V85pmVKfZGQI6tIUhBoxKY+rstJEEcJFbzKYeQyWisgI5AkmGPWhoCQf2i+xiXr8xvC1m5DNqe6XnPTswdimqStt+OxDFFUjy9wsDzHvzQADJfsMfdf9MbyslqIu2PXzvG4d7H4r+FvidntXVm7JtxWDhvoKOzxzVsVcbDxT5NMjvUwytJloLtGEdX0nsBRpRIIiZWcGiIUwZZoqWadvfyyEQowPC8mDIOcIgJ+068MW7tvXbNMXpg6k/doaYbNPrM3uZmaV1+Fg6uonMGMt8Q2OX9vnbORiVb6iMb3inwD4pezJ6REErs0e9tVqBoZhiKEM4tHxlAl034EcaclHXPQLJBfZhBkz9lECQyn0ac8W0lw5ElWG16O1aYBoTJqyHIV8XmNvaow1D+7eMwcJ9BwxixYD5HX0KARsD/UP7NoOW4drfWwezjc/VTlDmW34g2vfW0bJHHQoIrX1dmsuwx/sCSQLvCXQ6JieNdXh8dKo5MYugCH8OAxiDlFH04UCHFciRNmcOpXMwjSwimpSWpjUFkVxvmho4ZU5J8o7HWIRNXZO2LEEkXU8EloZWL2Fwl8A1XZtZjrH694jBWBIVsTWOS9vybftMzBqoaw9FeIEw4D9vV7BpBQYL9xV0TInrNFfNbRyCCKfADM05lPEzBNFSWxqzn0B+ZMGsLNNR4OT4azAkM41JS2u1nzDA6HxHzHPVQKCF9hC11fmZtY6hxWQRGdqo6CsGtXWecUB1GyoxnKKcNr5fwAyt64nm1hAGU9S1a+iFNua7EhqCTkxXASkCybmuK3AkeaCS6sFSI/0hlZrM7ByMWHm+/q7rFezXLhMOlqdOHkEMFu47lKYcMlENddhiyI1qNWayCGnfh1wvptHX6dAHk7N82dY3XB8M4DP/dDaapMzEeSiz8Q0BJivfTB4p5mHG+bvVljSVaKjgEc2nzFqxNQuEWSmbB8O3E5BFbvlkAjfqd47kdOfQqqKxjnvjrIzPWucajxV4qgCRVD2RWucba6XVlRMGcmz5xv5mBVQdQFsrp139zZT39/OCtZ7VrmCw8ECBpmP2FYNuBBjZmGZFaDeD/2p+C+xYkWEtk3sYzC4BmDLNpul3w0GM8pGKqQR+MIQhiAfMykAwBpMaBqHNLhY4FkOpw3QpwSLMXedILKBZ24T2YnRjmBIQzFIxzMK8LGYx/OIY9ZojSZNV/qtlLUWN/ablytcV8Z0OK01BKDEvnUvYWMOnzGUM2Jqt/b8XCoOFBwrMVlO+avGujaBmfxj+ODyOuDpMNTP0wbw2Voq5JSdgRsMuyjcSfJoPKWU6K3O0v4+JickwpgWv2kF6EU3mKs1pNgbTUOBHip39tBczk69Jc2IaK9/xKzHeEwKMSMMK9qiDJpPrinH4l9Mhmuk8T8wl8UCwybnaizH50ZV0bxYKRrefL/qcQLk6MTIz2nmVPldDOTAvgFPAoMzohdKcg4UHCsYPbZmy/X07AeaqpTxqXBMwtnbYx6TdjPZeiVoWUmeelrX1ThMW+FCPD/hpmIRphyGYo3xKpqJIKBPVmKf6+Gs6MXMVQ9FYxiwxSy1BgikxquARUxTzYGSRX+cJ4qirXXj5rwNRXUyF+V2fqS2qSwDcKKhjmb0Y3DXfH/AxCQOZQ3xWWtO9OFcwp9WM/E/7ixENz9DM2lrH0M4EAZPYvZmJ0+bt7jgGC0fsIJjNGFAKXo1N0pqyhoyHtgnuW4OOp3MdDmDQxExvmF5bZLU6O41l6EOwxtCGTs0/rP18OFqJ36ez8zVfENjHNMWkgkGYBCPyA2njSk7AmBUx1SaJAqaF6fiYw36J6ExyGlodzuNTOgYDlk+LgaXyVdtcv34LhNHC7oG5bGvstZ6L5AdllURR/i74W+CKsHFM5RQzn617S3NXPTuHWE97n04x28aU3BPky2K+jPW5oD4Z6G34ouOZA1+Q3jr5OqYP9EX/Nt/h8jVpXweLds61vX5f5vxOgHwj7dzBWYOIju48X+CMfu++wPmEIMZ79y1MX9f8cqD+cwZPDC4dfDzwbTN1nz6I17z08uBagTYdN0DqPk0QUdF92/qjQbzr7mujvuaplc8M0M8D9b8lOE/gg4s+muhbaL6AirQroq37tveFg+MF7uGks60vnRZdIlAWJ6Yj5/i44am6v+KTBr6b5piIzI58M839aPORoRXcutcgV9XMfst+DO3fCzAtTBCK5lwekWVStkGUKU4RrXB0yq0VtDJQRBMZbyTlSwtMYSbLMZaOm3POOznboUR2wxhyX5l3gjG+DA21Yh1IpzNFzG++6fcDUVYmpUBMTbmiVWkyqXKVGwvqt2UyMpW1x6RowyA0LM0msaDVXoZp7Kc5aTx+r3L+rClkflvoWfsd529DRjSvMUYpf8xP7WCSGuflg7q+jJ3+MEkLM16slMDqEPFlyksR7A/D7AyIAz/2NNGYZLyvJX5fwb6hiwW+D03PkeD1QdbSTD+PTD/ZTB9+L/AlzSsEngRp/7DAl0CdRx/TRLSST/o+P/D5XBqHNovH2X2e937BmQJf0PTp3SsHrwqeHtAwtw9oLV8PRbQpW+VOwe2C3whc+98C2rc+HeweaEDdzZeffRnUB3K175IBDXyu4BGBY74V+Kqn+9Q+n+n15U9fIPWJXzo/HnNX5hPDnwhoOprV8dpKu7nviwau+cLg3oHnSnO7328Ha1GxiOfh+RwZ6jh0L6OCKKZD9fftbVSyuZA/6W4YQiCmEgn+YXLDaISjD01OBpqthg/8drzfZnvUMTSKrQgpzSFiSqPQYMppKOONtK4gDP9OsMbQiGMEifiatKtVA8zXFKRRn320Vw1z8CFpQm3mnwnW8GP5nfJ0+aA0u8whvqNlS/itAjv8X4kA/E/JBY5xP3xhgR15vIaDPKuKMhvqqQQJbdcmUdzKx/W3NvnNh/SMBYZoWNqaluT/ygwq7ShHWFZTO4l8xzFYOGJhIMhSAZNiOCakTqvzYQAdWnKB+Y3GEwUvnOecisxKFPABHhFVjAyGEcrcxTS1vAgmcE1DEf4G19bhCQmMLWFAFNSQDHNWmdxWjKHDG2JxnuvX/E3moC1mFtDBVDo/hne+aVuGR+TXviYQscXoktiZrDXEYhzUb/eOwQ2tiMRiYs/G9evTCRIpjLOKPEvtE90laOz7aqAe47yYWP6udphsrW7CzBiotmDcIzecsi9M2YND8aaXbhS8NfCR9z8Nrh2geqcCJDdTMCNm5YmDEwRMXK+c+ceMFWYSRLlSIOzko/dMZkEg+wRubhmgdwfMvwd2f8VnDFwfMTOvEfhQvjZop6DOaYMfBdrg+oJRTM37BK7J1H1qwDx9R4Dcl/NvE8QW6kxvbb5DwGR97qzsRQF67Ay3DeJBd+asD+y7pk/Vu3ft8nH9ZwfMdIGsD83AxLVfWz0f5Nl4RkggibntvpjGPwiODNUbHbHnwNwytifYYwjDb2W0h6EL2q2yfmwrSdwSlTSKMT/Lj9AKgh1MOeZg1c+EczyNJpAi4EMr1XUqSGSclNlrBgiTkRa2OLSsIVqaNmYe02RyW+2naQV96jfz0lxMZW+elbluJdS7Jg2rra4tid4YK7OZ+ase45CW2zTZmsUguUGiupUPmKja3y7EVVO7rLjAVRAoErRicZhaxhJQrwR6gbDKIDoiGCwcsVAQPRWdHdpXMNuhfCDH6szQzo7gOzFhjU2KZOpwmNo+2TmOl8bmOJ2SD1kfrMVY/EgJ5HxdCQRVby1B6djyLZmJtsYTfWbBb5A0UL+Z3UxfpilmVKZeviMzkrmLMWT18C0JEu0znuizCqZ5ScCXqeRcJmfVTUgQNjJ6mMutj82nFOlWV60uzwR2L561cgkF5Z+7P3W41tDMlR3BYOGIhQHtUMGa+o5IHxUk0okxmkRvnQrj1bo9gOHkz/KnHC8IU1rAbAqrCxgaoH3tp3UrwUBmkBS96uB8tX7eqTmVtB6NRYs6ToenqSQEmNRtmhZ/DSMWw2o3req8YuhKkpc4QODQ5oSJQJNyAqYSELSZdpUaSNPyJeX8SiFURhvK7eVvaofnU8nvmN3WPvfBd/Y3sB6kKiqvlRU8V4Gyuu+dwehjLjzxzb462/KNPhkcThiYkoFv/tHPAgP+rw74W8grRtcL3hgYsjB0YUiBn8a/elfw50vHXPra0q+64Y1jBn8QuB4fzVAJv+5YwUuDuwSGN24alF+Gzh88PHBNfqdhCUMb/FU+m3LJAnzNGk65Z8CnlWBw+eA9gevy/bTFMYY4+NXIkMyNA8MgEh20zz1LGjhvwL80fCMhwJCQRIM/npUZnnlwgLTtMcEbgn8O7DN0ZPDN8/OsoNjjhoE2SAu5eNB/B9tPyzh1xCLCgLhIIjPRYH6V04CGEsxXZJKJavKzTGminWiwOraiszQCjeV4EU1DECKTv5xc7VDUkY/FnBM9NUzAN6wpZYY7mJsitzQ57UGrS07gh5a2Ye7aOpfJ6hraxt9zXk0t0+aaqlUpb8xva/y4NxqN1jSljCldkWOgDZmZ2kzrWidX3a7hcw+mqDnO1gwWkWntUcafpPFpds+11pt1H0PmqmfDb2Vx9PftCAYLRywczNivDlllpnhVWS1oLOumPa+gswmSSCzn9zmW2Thd8OoYS0+anLDrqMYDMSumYHaWSYmZZeLo2MV0fL/KAsIU8koxoEAQxnAMkxWjmXNZ2TlgCIP5+feBMVGmJgaWpyvoZK5lmaoCRsxqfzNhzT0V2CEkLDHClHduCR9wHwSXMVQmMMZVxreUQVTDSe1n5A0Hqc846jwGJIgIh7UCQa7t/WyakQcLR+wCrDUkvc7Mkxh9vf20ps7bznDgO9VykfZXBJbUFwyq46Sz1efWHSuA4/uT/LGXTY7bBTXOOjlD19l05OqoEslFJ6XZYSK/BVyMCfLJMLgobdu5HYMJ+LGuR9u5fu3X6Y1Jmr1Rk5eB0KA9/caoxjP5gVY7MA7KKuBLllbnd9K4rsVXtSU4RHcFgWpVBFFndQokYZZKaOD7WrrTTBd+tDFgbbUPIwsC1fNrYTkUxwiWDe0veF6O84xdd+iYVTFYOGKXEM9qg3MxddTqrGAScwWLKiumOr+oaSUplEYDQwGYAbNZTsMxmEnwhIZVrtPTZrSSgIhhB1lAOjitK1dWh8Z0VS/NpHP6LVfW0IoEB7NWmNL1gR+JErRp5dNibtHaEjog84h5XfmtzHUmMOaUCSSK6ria7dIGaDyfClQZNrGfqW9LuGBi9VRGEBhSqvNbtPnDQ/sLLI46bmTMPQ0LPlvG0ioGU41p2EBnr8ggreJvWmr5uVONiUlETyvM7zwdUgeWgK4zFyPzI4056kCmUtGKIp8iucxS56unnU4lw0iH9lVpJqpMHtlBtJk66jjmrXq0tVZbx1S2pm5hJNFdKxYoZwrr8Pxo2T4iqrSlMUkaU7v4gFW3SHMJH1FW9+dv7WXKrzZvkpAxBmq81Pki0cxNgojZzgxnordLo7QgGAikNto9BMxuGMdzHto/D96jMdvBnSN2Aytnieg4wJfyt07kbwzRP7ZmXoAB8/5Mfr4h81EZ846mwGCGVwRymJ4EgU5RQwnMXb4pJvQNTOOjfDz72g/4CKpIJsC4/EzCoPYJrvAxMaS/pe0xq+W6+o3plPNhaWtjp3xbZWaQaBdhQLsKQDG7mdK1wBfh434FqQR5BLz4n0M+IGaSAyzpQRqfVRikJRIENf4qCWPlbJ7tgefCHaH9y+3oo57Hih0jFgeCGjSPjsI0ow3N8q/vkbSonFNMogM4XkeWOeNlM1Wrs7bfmmwZmtYg6Z1PY2BETMxnreswQ2k7ubAYwSLNsohorLaz8S9FUgWlmLqS5U3tErl1LsYkLAgBpqzgkDqUM3/bpATazTPQllphzycByw8UmeVDiuS6ZwJCG90v7cZ8JqiY6Biw9b/5mYJdtDjrgTBgDtf+7YTodQW0mPxDxwh02b9ix4jdh47GNJS5UmWVRAC0Vnv8ECobByqVrfbxeZiM/EzMh6GZbzoubUWT0NI6EW2qM9MszhOwqWAPP1BSgN8Yg+mGwWhNDI6hmLPqoY35cfX1aczH9KT9+LHVVlFRbXEOxqaZJbFrp+thPnXxcTGV69H8zjWU5PyqC1MWI6izygmjehYS16tcYMiWUKn9Q3Bv1jbSrtaXXQuOLb963jpEnnE3XDO0c8TuolYdZ25WGT9IJ1e+nrSwyhjiMzHVMFu7X8eggRyHAWpYhIYVeawV66zzw/9kQtaQDL+QtpNBwzTU6Q0/VLAGI9NQ0ub8DcZMtaUmW9NKmNq4pb/5l3xnEdI2gPSO2baiqX4bOiJACBJaWISUP6oOmlmOsOMEwoyX+i2ziRBQf/sctN+wEd+Tids3gQkb9ROMVUZgqhNa7bseYDyMPbRvGQYLR+wqqrPqRF6kgXWagxZsI7BrgR9VHYhGU6bj8fmMC2JcJqJr6GwCKY6ldQyVYJBiBhqr1UaYvSK7GBFDFEMZ+LeldR0jIFPRYExMs2FsJiczWTntQztjNAKJdnTPkhkEmGhFvrVzXYuJ77xK/QNDPe6RSc2qqDFE91ephKLBmBBz02D1/RUQRKpnV6j0RVZClfFVlQm2VZR4K/BOvauKAXRoDxixOCgGFKXTOcska82w9QBjMItpPH+X2aeT05IYQwfWweTOCqLQZrQo5ijGFJjRcfmVpU0L6mfaGfKghWXZPDHAaEDDSjxwLI2pY2M2xxMMtJK28A9pJ7mulg/RFj5oKxBqnJVQYRZiZJk+ru/ahILxUNaFhHnCjc/Mry5h495NxKbFMYPAlH00bP/5GV5xf333QZ3Qlm0Wg3m4/YNGLBZIe4GQmvi7mumEaWmpfoi+7UCVpqZjqovmoBVoTMyLIWkyGk1E15iiKKcBf1rDCnPGI3Vm2Tuu2QZqBHqYwsxGjGbFAOOT0vHUTUO5juEPTM9nrWUxq12GcUSLmcK2mE+7af2KGBMwTGxDNdpviEcKoX3GX0ujQs26oV0dS9BVFJawWY3JCMYhhu2DS+DYoX1rgQWgLYJi3ndX3j9oxJEHn8OsCf7QPFPVSzfrY2hfATN5wTTePD9G9JaWtMXA1XkxW/mZNCfmsngVZqSddBo+okwWf4vOYiy+HvMS0zhP9FcdJQBo+lqUC2PIysHk2io4xHeUvKDNmAvDiNzWM8F8OmtNC6NFCRTDJa5f46Pqq8AS4VSfQGAWe3auXUMRUGO1hi/mMaU6MDJNNi8TCLwX5rHnUsNUG4F3bux12RBKe8CI3YG1b3QSHW1I6uqYXvha/kyZfIYU2iCGjidvk1Rvj1dOwzHpHI/xqrNiDMMyOqUyHY+v6zcwKZm32lxjlEDD2pafaaySaSny6tg251c0WL3WA6I5DVsoxwTtM5FUIBcWQ9Oe2lbRTdqXRmfGag8tW+agwA4TuoaEMDqzkQZ1bUE2keJ5z7UNXnl+Q8eA+uq4jboaczFYOOKIAjN6qSKQh3yMBrVGDd9onnQH5wrsYGLjnXJMdTrasM7n34kw9qOPoG6atP7GHBjNrH7aXBDH7BRaTPBHwMJgOT+y1gcy/in1j6Yx7kpjKeevYngmubFK6W8YQ7QUUzFxMZyEAXVXXq+gDeZ2fQEiWsmYIx9SQKksA8zreH5rMZpjldHofFC/aTfDR0xmf2vLPCvF82Cmw9D+gueuvSyDeXVtGIOFI444vNB5TCdgwcw0XDHvGGN6tIcBfwxYwww6bK0aQPtU8IdJ2q9DEMi5gjuCHcYIZf9IAGD2YqYa96uhExrHMIMgSvlHtjqqgIpMGmam9mBo50ANaWD2MqExr6BPHVPPhFntb8womAPOZyaXIKtVDNyjWSTKHOdv7ScggOCpgX6aWmTVTJZ5z3U9sNqDaxMKW6lnGQYLR2w7dDL+FHOrfXnKmZIVPWzPKQhwVGcdOqZMrloeBARUmH9MP34Y8xaTCt7Yzxfs10Nb1flMT+fy/Ziw/ECaUxCH5qvoKFNXAjktTbvSQM4TWbWf1nJ/fhuqYK5qC02IaZm58mT5nrJezF7hq7Zaiv/qfIxeY7m0KL/MPdHC0hUxJ+3b3pPxWgzJjG39Sc+92giY0/tR3p7fh/2sjvY4ubfqcB/tsVvCYOGIbYccTi+PBG8TpCs9Tnm/UxX4MGZ1yKgZ2m9wXx06qLQ6nVYSguswM2lAuaw6MmagBYeStJm3oqj8L8xQy3zQirQChhPt1BZ+IB/OeKhjmHGu4Tf4belJ1xbkEcGV8kbTCihhBIzBF9WuClxJ1K/2GEqhxQVF+Lu0eK3A7jxJE21El3BgqrZmOo1c+2tcsyDi614wbA1HGa9tj+lDtJmZzhSuMlqYD7pWDGBDGCwcse3Q+bx4wY42CFPlAhtlgg1hLROJqVmBo/ZY5SR8/e2Y/nBKHzo3QUFbapukANFXkVnlypi1JkwzT2XsYCK+W+03BGB4hCDAhMxV2pXJzYxmctOMGFIua80eweCuw7+lbUVS67kI+BAamJK57F6k6InGCuoYSnEOzVq+MiY1JCK4NPQMlXke1e42+MZMpmlp9zKZ1zvta8sYLByxIyBRh2YVlFbolw/BcSKNOmP5dNsFpqxhCKYxU5YWsbA0s41vykzld+qUNBGmcIxxQWY0IWMKl6ATs7a0m05f44Y128WwR5mlGFXH9xxKSxejQGXEqEO5wFa12fOoZ/fQoM4pRlovvJu+xqu2QmlSTEwA0LZ1HM3NN14rSLQhDBaOWFjUMALU2BqtgJkqQgnMPn7XPPO3oFM5ThIAk1W9tBemb/0o5bQeU45WEzSpdkgk8Ld2SBwXLeVLM0vtZwLLoJFbS0Mx69VBO2FwjGcQX1tq3SCBINqYCVxfnMb4IsytVmtBS9LUhEmVuR7fFfOvZSn0Ual3hEGZwRheVLsVpDR+PYshrbwpDBaOWFgwgzEIE6u0Qg2ct8EHwZrqLFU2hIooAv+UuYlpZAKJ0NakbOat4IhEdZoOg9CIAju0qWQEx9W4p7V8yletHNYWtFOl/REw/DbnmXvp/piftrQkM9U5kt6VtX4ohnEPBAH/FfO3lgRh1d6f4/nGxWhrgXBqBVT51ARRlTHh3bdhnCrbMgYLRyw0SOVWMleCtlS0KmOWWnWOb1VlLXRMUt/4IbPSSgU0pg6mvhpuAd/ywBC1XIbcVGONTEomr/20mI4vI0jktWZ1YDgMXp1bJ8Z0EvJpMccIUNVHf8qvNR7rmpIXmMXGRksAqb/ug/Yt7V1ZR3zQ2u850diGefjBTG3H8EPrmI2gMoZEmNvylnm3BYOFI/YUaE4aqzVlYZ5ZJSKLAY0FVo6nTiswI1KqsxubNP7ZDqFIi2MmYmr+pjJjhDQpBjQUo14MTnPZj7H4aq5LkzmGAMFshllEiDEdkxuT00hWUajzMVT5m8xe7Wvzhd1zTSWrXFlMXfsL9Sxq6EX7+8esB/Ws28jvjmCwcMRCge9k7E8nbn0b0FH4hDp0mbbAPGwDFC3aFQz4S7UCgQQFHRiz2Sdiqk7DNbQOPxZjYRARUhqTSWp4pupzXCWN8+naDowxmcLqxXz1FTCakBkqsMQfZCJjZqarRbFqZsrQEA/QVlL9BK6YxvMEEogQC1q15vBCYrBwxEKBhK6O3w/mtHMuaTplxjVpLZqmneBb0JH5fcxcGrDOF1iyvxiXv1edXHCo/FH1MjP9pmUNZ/A5maeO10baWBJ4e12MWdeqAX2/5bpWud8Y1DWs/+M8WrGir1ZekIxBWBEatGyZwUDLt9fsw73T+HxSfni7bMpCYbBwxEJBh6zFp/oRSUxR0dQar5TtUh1VdBazCPcvm4jbQPaMnNXWT9LxW82jLhFSkVIZQDX84foCQ/V3a/ryF+v8AjOUFiQY+J41JikQ5JzK1PHbEESNRwL/VDntTnsSOnUt9yAiS0NjZFpWtLlvYRTqPJOxh/bPA+FnLJqpPbR/2zBYOGLhgGlaxmmB4ZiXbSIBrSdFDXPx53RCHV7H7TPdeiCTpzSmqCxT0LgdhjCMgVnsw5gyaQSHaNOhuqDGQ8Hf2uP+JJvLDKKtaUOZSHWO+hzPFGaqM6NNYpYAIdJKuBhyqeOg/Ns+JONr47xZI7SqSeb9uZiCRm27dwyDhSP2FKx3o6PIshnaP/0MwnS/TswMNSukfxzGXi37qHJeRUWLEYEvy6+UNlcMP8T4BAIhYh/BIfqLofyNyfm2NaeypnWJ4LZ1uIZrOUddpTUtf2nLBOanWs9W4sM8jQnzBB2IVKuPMGvLaUzrIml3W77tGCwcsadgiEInksc6tF8HtNSHrJpaCUHGTnsMv1REtZb7aPcVmJw0kgF/ZqVAEOYaGvA3/CKK25rPglTMbpkz/i7mpcUrV9a4KV+X5jQkMa8txjbVVbNdBMf8pmWZ3MzZIeGwXtRwjyl3/X1bqXfdGCwcsZDQ2TCDDthGYDEMk8sWEwoW9dPLMA/zTbDIrJM2OwbaIFIlC6wGvmsd369LGyop3DWrvI43obt/PO1mn3FVWqmOJTDaYwvlkwLmN+xT0WTXbp/PEPioQwKloE2eaevjHlEMFo5YSLTMMG8JCyYdc07uKkYdOmYIOqLV+QRQSiMQBLKJRFhr2APjGPJgymmHyc59IQC0lv2OrzKzZ/ifQ1k3GKCuoT5DKbTfPAZjcgtCtUMoJVz4pyLCNWzTB3PYM5KY0E4oWCgMFo5YSOhEOh4TbogZoOYGwkYYcwjt0hoVRGmXERky6QScRC0NnWz2+m1kt5gLA85bJLmFNrXDS0PTuNpx3NW05kZBkHlma2nrdWGwcMTCgmaDoX2gc0gkn+ebrReCMTSWYQfjhCUIMI3xP5qPvypK2QqJGrqRHkcz0mqGFkzWNgZZx60G2tBQiegsLYo5aTj10opD5wCGsIyIa1npz/FDlgXm5ceutuLgZlApg5IdhvZvCIOFIw40DDuYCCwRnb9GEGAQS3FgWH+3Wqc1JzGutX5ojkqRw6zGOQWX2uusBsxTGrlNcl9Na9J+1SbLscwz93cK9WUzk6+H9m8Ig4UjDiz4ehUh5a9iQOW1lIh9xgkNGYhcCu70TdZiKB84co7xTzmqhkLa4/ifpkyttWoASGJYLUuH4BBAsnSlWS2rDZPsFGhswarRlB2x7cBUtcaQ3NkqNxBfTFYLemHS9tw+aFYRUwkIPr9QubuYX301u0QwqX/uPOj4mLRfXh+kZfIubEBnIxgsHHGgQQPyVfvlyuzjN2ICCQf9Y9YDpp7zKylAArvpVGsFi2hYxzNr+8xZS7QQHLs2xLGdGCwcMWINYKIyWTcK074wEe1milZlEQ1pwhbtWGut3tBiK21aLByd/0YaaRP0f4E+tBm6ZXCJ4KTB3wVfDl4a/FeA7hz8T3CL7q/D9KXgIsE5gx8q6NFW2rRYdFSwP+5kpD1MuiGqrviT4HjBN4KHBpcOHh78NDgYNDLmSAtGJwvOHFwjeHNAmzLsbhS8LTgYNJqyIy0QnTr4bvCZ4C3BN4P3B+jzs+3BoJExR9olOl/w/eCS3V9TOk7AhNUtTxD8KrhWoPzbwcGh0ZQdaZvpcsGfBFcKPqdgDn0xOM/05yEfE10sOH7wseBgd013P+JAwDjkvOT37UItMTL00aIWclUdY5mRof0HG6PG3Dd0jEDg5EfBrxX06ETB3wanDc4d7JRpeIHgXsFTAlHV1WjsfvNo9DH3DX0k+F7wiO6vlcRnO0tw3ABz7hR9IbhTsBZTopEp59HImPuGLhMcMzhv99dKMiB/5eBmwacV7CCNDLdVGm2JfUOyaC4bfCAwQD/SXqaRMUcaaQFpNGVHGmkBaWTMkbZAxwpeHdwxaMciR9oqjabsSFugiwZ/HehChmpqdshIW6VRY460BfrWbPuh4H+nP/cEHTv47cDY72LSqDFH2iIxZ82DHEpqWFQydHTK4PnBvRUsHI0ac6Qt0i+DvcSUqNq7uH7xqDFHOoBkBsvZgq8EBMvi0ciYI420gDSasiONtIA0MuZIIy0gjYw50kgLSKOPOdJII4000kjrpNGaHWmkkUYaaaR10qg0RxppH5NVLU4RtJlOvxFccPpzpJFG2iCNSnOkkfYx+dLEiYPHB2cPnhacKvBNp5FGGmnjNCrNkUbax2ROzX8EJwxOEvAy/z3Ya3ODRhppUWhMBBpppH1MFh+27ISvOZWi/M1A2PbD3V8jjTTSRmhUmiONNNJII420ThrDsyMtJJ0+sEpm20F9SrM+sznSSCONtBs0epojLSRZCfZcge9V/1lwveDjwWeDxVxWa6SRRjoINHqaIy0kWV36O4EEFsupy/j8WjAqzJFGGmk3afQ0R1pI8jGj/w6+Hfwq0FEpzosF7wpGGmmkkXaDRqU50kgjjTTSSOukMTw70rrJR/l84O6Y3V9TUnbqYHG/RjnSSCONtH00Ks2R1k3CpDJYbxxcPLhWcJ1gET6keabgFoE5iMIn2nmn4NzBSCONNNJ20RieHWlDxLO8XHCOgGIyvvgPwSKsMMPbpcyfEvxB8KFgTBwaaaSRtpNGpTnSuskapucPfE3d0mzoNIGpIX8Z/EzBLpEs23sG7wust6pd9wseE/xXMNJII420HTQqzZH2BenIqN+ZeZ+mrywi+dLIjwNTa4S+0UmDSwdjhvBIIy0mjUrzAJMBbYL7wsGfBBJ8fj94b7AoIdf9TicK7hZ8Kfi94JnBD4KRRhppMYkh/tjpz5EOGrGWCOj/DSTNCLO+JbDA92hJ7TwZHxbuPkHwudnWl0g8+/8XlIeMSeubmOMY7Ugj7S6NnuYBpuMEvxNYRICnc+ZAgo+Q4V8FPw8IcmWfD/YrXSD4ZkBRId7fFQN//0VAaVnG7+vB3wbbFe61tq66/icoJjxucLrAty9N7/n7wHq73oc2jt7/SCPtLo2e5gEmAvufAt4moS1hhlCmMH4U3DX4z8AHi4+UsJZsdIPgeIF2Udr3n/3Wlq2Quq8fqPuHgexfdTMYKCiJRN8LbhJ8NGBMPDmQVCR8/Y9BPQcZxJKhGBbo2AHjghXKc18P/TSo84uMbbpPuFrg/tX3maDGPUcaaaTdo1FpjnSIKM5fBL7ByNvkgb07KA9sJ8l46mWDCwUUFG/PlsJ4ZUDJbZUoKAqSgnt7oM7XBRSyfeadfjfgcSPbFwQ8zLsH9lUmruQdX2KRoSvMesmAN1hZxVuhawSu86cBD/9fAmFcCtt7GWmkkXaPxvDsSIdIQhAFeYbAtI1/DU4eUAifDIQJeWDbSRZH+HhQXqRFCp4d8KxeGFCmjw6eFvACt0JCnxZAoPBc0zQVdQu5/nngfhElyGs0fighqkjiVHmanstzg38PhHBvGLwjkPXa9x5HGmmk/UOj0twDRHEQ5IRxCW0hAmFGnthOvMDfCIQu/ya4RCBM2c53dO2bBhTQXwe/Fdw8oEg26m1ZiF0GKS9XCPIlgdDxbQLzP78YuO+d6qibYQLhWYbF5QPjnU8MKFVe63Z4xSMdWWIEGY54Y8BwvEogIW4Mi4/UpzE8uweIUD9nQEBTJucLLhUYj/xJsN0kQUiolBLjkVGglqczpldJMKcNjLcZ73toQGH4Ioktj9A+56wVTuT9+WYmRSO86W9Cy98Elm0ZCotExkd54O8M3hp4HsZF/znoL/Jw1sD4ZQlfTOdY29YrNf2HgVLzNglyytkxkoVG2jnyfhhBxrPxmeiB0Hj195FGKho9zT1CvM0rBBSm338cUJo7oVAIdB5sq5ApM+OM/9b9NVUEZwyU3SqQ5Umxs9TPEhgH1D7lq5FMUSHOUh4UiWkXrk2Q7RSZXkMh84qLAYRrzxbwrreTGCGMHM+HEXKRgAc9lA3rWF7OnYPnBIT36OnsPFlQQj8QNaEo6xuukuDGFaVGamn0NPcA8TgkyLCEPxgYX1QmUUdyynYoTkrQajQ8Gp6e8bzypsrzaZUob0rCkHDkSwOK3ELuvEzbPwuEtwgfyo/CUIcO55uYxg+1myfaWvMEV+uV7RRRlhR2Zcw+IPAsJQr1rUgeIOvS/dc+3jevkPe9Frk/17tmwBNXh3fYv0fP+2EBheqZEtoPCXjtjBAJTOXVSw6q964tQuXeByPFM/YOvE/PefSW1iYGniiBZ+X9yB7X73dzaciRFpNGpbkHiBLB1Lw/Apw3gqEpJYKT0BTiJFg3S6xpwvgegTopE/XxuvpKBCn7QqANlAevzSfCTNOgYHhRxiQphicEvEkhXwrZRP4jNUlfUpOxWR6E+5MIxOCgIHm3Vw4oIIpcIs9QuJthYHrKI2a/Hxl4LryQIvvV7V2omwf++MAz5MV4vrKBneOZnTdgaHheRZ67ReZdw3PzziUoeXbPCHj2Lw4YNtqg3Zj3swEPlsL33m4UvCr4ajAqzJFG2n4i/0bsIUQwT54YRNBPXhjEYxo8bqM4YRBPZnKd4FNBhPwkinBysuAPg6cH8YZWnHeF4LeCKMvub+dEAU0+Grw9eHNws+DRwfmDWGor6tgMokQmMSImMSIOlZ0kuEbQXsP+KJPJKwP3oiyKbHKmIIr00HG/GVyt+bvF6QP3c9XgZcHZg5cE8eaWHeddfDq4dnCsWdlm4R7iPU7uEEQpd88+insSI2Xy3ODCwcuDGAFd+zzfKOtJPNPJXQP3GMXctfF5gfei3niwk6cGQ+9yxIgRq2Mc09xjJDQg5Hn14AOBuYWmgUha2Ir3ZqoH4r2ohxfkGlEQXeau8J/rzPNchAIr6UcWolAj7054V6KMdgt/qds3LoUceZ08Nl4Vz8yUFmOmvNT1krFW01Z4eMZio9w7D606tTFK3uRrA9eJ0us8tSi2dYfetEt4VciOV/2kwHgj7/pjAXJ9Y5HCtaawaNcdg1rHt2Uyz9P4NO/0E4GEKQsZ/FEgnLoaQxrT9owqQcp6tepzL8K6noH+oR3fD6ouz9+xPpnGS/1IMHqhI420cRqV5h4j2aqyWs1rrDEtwtdE+3ZO4VbI+ON1A4KZwiNc4yl2cxdfEVQY2BibrFHCWeiTApdg8+pASFJYkSCX2CO03IYikXar19gs5WMhhTabdC2i2E361y6Kyrgs5Ws8ta61XR3cMxFSFT717LWdcUCZUnbehXmupuIIPzMI0Lzra7sxyMocVod3y6CwqIEwMQVISTOIhHxb0hbK3DNTPwXNQNC+9wStAeU4EOplMHhGjAcGy0YMlJFGGmlUmiNtgHiTvBUeG89F5zGWVhmosk/vE/DIKA/zLYcyYI3L8pYoTNNKzMP0dRX18+AYBdcOKAoKw99D5BoUNw+3DAh/q4ci2u6OLRnLtBoKWd3uX6awcUTPRPJOjTMPEY+QUWF80/ikujw7itK9qI93bpqJcVhzP8t7NI7tebgO4qnzsI1f8lSNYX4juENgbLavOLdCFO5FAxnb7o1HTfl6d2OizEgHjUaluQ+JAOZJUCamLAgV3iuQiFKhQh6OEGV5RI4h0IU2Kb0+8Yx4PZQSIUppSgTiGfLyJNJIYOGFEuyEPA9SeFbZ+wPnWsTAh6K1QaKQVX/uErw8oGDvHVCSzw+0Y7c7JwVMofPgKCXhUasTWUmI0sdAknR4hjxtyTfaTCF6RkKhFBxP+1MBo4OipQw9L+/Db+dX9uzrA8qXceEZ+pt3aNUhz1xClXcnpGuKD6+XkvQMJV1Rlt5BKdjtIG3znkQWnhpo+yg4RjqIhK/H7Nl9RoQl4c2bEfbjGfFEjJcZe7Mgu/FQ4UyfBOPJUISEej+EWiT8SjHyOHhHrsHroKCt0UohuiblgAhUncs1vxYI6xLu1pE1bkrZEvqUxu8GsoFvHVhRyDifdgl/+hKIqTYUj+X1ZIrWNWTGukfh0hqfI9x5apTWWkJdFi0lI6OV8WDclmKo8c4yJDwX90K5lecnBOt5UHIUCKXHeHC/PELtfWDA+zSmai6rxeK19yuBqSGeh7FNbeUZe6amFPHC/VZPjfm6P+FfClEY1viyYx8UCNE+JuD9Vdi1vHNhcudoXz0Pz9QzX890GWRqDmPH+PaHA96t9y0sP8+rHmmk/UqjpzmHPBjUPhxlsOiCgpdnTiDBaZUd3psQIE/OPD/C2H0QvlZAodTcJ+HbD6dSLBJfeFY8V9Mqbh8Q7BQLRUaBEOyOFVIUlr1lwCOjZIVtrcmqXfcNXF+CDMXpo8uep6kUlDlFWkkqvFPXNBbHq3Mv/WdP8VBIFDFFwCvj2fIQq93CoTxe476+F+q67p/HZkyPoqUM/V31VYIPJcEjpqCEQbXdtJzHBZ6BOs2nFFYtUjfF5BiKneKlmC1FKBHH9RksDBoJShJ3GAOVSNUSxc3D1EZepbqFbq1E5LqeY/tM7G/Je9UWHu8bAobIwwPjzesldfaFxFDZSCMdBBr7/hziWQiPSTLh+fDQWO3CYLJAF/2hebG8Q4kyEk4oIsuDEd4EvPCsMt4JIpx5jCb6971NY3HGzygugp6XQegK1VEkFBVvj+dV2bISidTPS6RQW2o7nbp5YM8LeGCUgXModN/6fPrsb4qX9ylJphKR3J+sX8qOlys5hvdUY5oUEc+LouYN8nKFPT0P75RR4TNkFJL75gVSYJ6P8TqJOcZsy6PyIWjPy3l1D56bvsGAqLFVBgpFbX+FMV1DX9Jm81mFqNXhuWqT0C+DxPthhDA2fFNTNjAlq07eHg/1TUHVP49EAIwL86B55rx498Eo4qUyQPrvZaSRRlqbRqW5ClGcFAEFQyjyUijMvrezqCSM6B4oEwrOuJzPThGWkjqE7NYiS75RTDJSkWQY42tCgAQzBUSJCdlSnOoXpiTcZc1SihTYEKmbR0xZUgIXD7SNZ0TAG78zrqn9QpgUVrtiD0WkDY4pBUCJaa9Qq4QV51E6FJPr8ap5d7aUP6XFqzX2S7Hwlp8SUDSUttAkJcNIULdQq/Z5Hu612mnskTL0XChf986LpXwrdNwSL1H9DAJt1BYepefreOf6bJlrKsOo6nT/jBvK0NgoJet5D5E6eZa8Yf32NYFnyJvWN4TEVyOKWtsq+qAvaTde8L77JMTvObfHMzy01fsdaaT9QKPSnEMEMkFI2IAHZdoBoWqMq8aM5hFBz8sgbOsB85aUGzPbbuLhEd413kdgEqpCiIQYL43wEi58VjBv7HKjRCkS/sbUJO8IqVJSGyXPl4A1puh5UWo8W4reu6C4KKD11F1ZvLxsCtV7U49QsutQfJSs5+UdeZfCpa5HoVKkPFAes5Bo+6yMVQqPCtNSRsK3lCTv0FdejFHyJoWjKTuhUArQvXnuPGUJWRQPpcJQMC5JGQoBt+OpzvfOav1eyVjKhFp59xT3PMOHV8szVq/217kUpme5HtKHjKOKsBgD5/1q4zzD0fGMTMYJT9Zz93yEzveKoTnSSGvRqDR3iAhOQpWA5Q0RzEKQQnjGyCRVDFnrmyXX4xkQ+MKSvB6Cm+KUCEIJlaDmqQhDGivcChHAlpbjpQl38u4IWdmkvD1lrs9z4oXy5IQlJf/wVh8VSPwhVHkpPvRsjM45PFBekbCprF3n+u3+hG5lcLovx1EIrmdMVphWogqlZ/zWOcY6jVPq7PabR+p9GOv1MWrPhlBnEFGalA0PTZuc7z4oAorP+UKpri007foUl7VetVvij+OcQ4lQ+MZtJQWJVBjXpViFkBlQvHRtcJxF2ilWhg7Fzjij3P32bn1+jRLSFqFv1zYW6/ydYmKhZ+PClLl3JjyvH80jz9C98oD1SYbHZoyokUZaZMJvI3YAETKTKJBJhHa3lFyE6yTW9+Cx24EI68lTgpsEvx9EQA8et12IAu6WoYuC6paWi2CfRKhO3hRcPohn1y35154TxTKJ59UtV+d8ZVFmk3jAk8sG2h3F2SFeWffcoiQmrwviyXZLwsW7nUSJdkv0XTFwblv3pQLtqmt65vH4JrcL7hjEWJjEo+2WpqtjonQn8ZK7Jeai7CZRSN1zjMFzaHnAKMlu+bp4cd39et7nC6Jou+X1ThvcN7hcoP54ed2Sd1Hq3b1F2U7OFTg2CnQShdItk9c+h/a3JQcfEsQD7uqLtzz5WOD+oly7+1V33cN241qBe6r797y8i3jWK44FSwd6JvV3vPLJ7wT6xcMC937K4MWBZ+ZZq/8xQYyGZXVtBd6dflJ/6y+epXfcHjdixGbA8RinnOwACVnysCLkOg+CV8WLkLTCWzIOtZ0WuCXvzLHkXQrJ8YZ4St6yEB/ikfnbWBzviNfLG+BBCGX6XYlBRcKv/dCaTuPYGqszXiWZh+fDqxYaFKZ1ffuE7HhKkoNcl6cizMnb5uWZQypkKCQpzMyDdUyEdedpCX0Kn/JgjcVJhJGsY6yU56ZM3Tw8U0h4hzJnhRF5Ro6z9exdl/fjui8KXEeCjevL+tU+YXmhRSFJHiqP1Pife5M5LPQoI5Y3acxPcpjj3S/PTDiWFy9cXaFM5/NiRR6MtQrJun8euIxh45na7W/vyLviiQqpuq73IBuZR+2j156NvuX4KJ7OG3fdPmlPLe7uXThWhnOFgVcjz0gf4TEbuxbqdr/q4VEKLfOKed3I8dXXkHLXdQyP2Dn6hQxibfcced+V0bxdxHv3nmUrI1nZPHPtGGmkrRLew6Mj7RDNe8C78eCN9ZkKIllD8o2FBbTDpHhhUwqKYCMUa8yWQhVOpoglrfguJEFNCArzmqxPqRlDFI5Wh/ApJeFzW0KJrkWAUjiEKIWnfgsFCBNTqkLKbwsIaPuMwxkPlnhCYVDqlJ/jKSxtMR5Zist1kfZZUk57UTzVpdsGFColJWzonoWRZUdTloQqI0OY2bUZBO5BPe6VEGaUWJ2I0KcckMQcIVPKhFLRPs9Pe4VunUeRGfOUxaudxjPdL4XjXoXoZfxSrtpMSTNKhG9fEFQSldCvpCTtd6/C1YwFRoNQ9Wpj1NpDMcfT7sZoZSjX+x0iz0q7SpF5XvqOMLf3gDwH77We+2rEiPJ8jCtri2fJMPp4IFTvb2OljIbtoFLy3qF+6l0zErzjoaSskUbaCO2G7B7pCBChzVuhWEpQ8OR4QxQdAUrQGgc0/uk3L4HiItzbTsHTMcZHcEqeMe5Y3gWhzXM2nilRRB2EsuvYx4tQF0+IQiHEtIlQpnD85nWb+0jpGvelQPvCmPI1JUP9knDMOVQf5aK9fvMkebQUDMVseTtKRxYqb1B73KsFCMA91326R/soL8qBUqGkKE7L/PG4XFcmNQHPa3QuJWAMlIL3THiCzvWsjF2qk3FA4cpeNQ1EGYWr7QwUSpJnykDgDfnWZnnclGzrhXmHnrdrOE5Eg/coMag/xxbxViV/Oda13CcjwX16l0PkGhaIcJ7r82zVTRm5D1uGC+/NM1krycfxDAVTaIzJei6eFyXKs0fbKYi8A++96sYHnrfn6D2ONNJWaFSa+5R4S4QeD4cCoVC8bBY3T5PSErq7X0Cw8nJ4D6z/1honPCkqApYio5x4DjxJHhbPlfdRcz7NiRQiNieUoDY9g6dnagZF55qUGIGmXgJaeJYApUQoFO2rRBoKhwJyLOIxWVuVQqSQnVdC27V4cL5j6V4kBAkFEqI8LO1X92pE6VJYlJDrux/topysasRzLWE8RBSgJCTekyQnIWtZv7KCKSrQhvKwJRZhQKFg01Vaxef6FH0r6CUMEf6tIqW4PSNe8XaR+h4caJ+2ikZQ6GXMUESO0bb1eG+UtWegjeozVLGd7R1ppCNF45jmPiJhVJ4MJUlBWjOVlyDsxfvi6fAMeIQUnikYsj0pCMqQkObt2FdCWejQ+aWYKAyCn4J0DYKelyQERknJpjW+aTzJNZXJVjUVhgIxP5TCpoyEyyg5nqVMVwrbeCJPiOeqHhmkFCtvzzlChxS2jssrLo/XGJbsW+O6hLm6eLeUOUUr/LyawlSvcVBesnaZQmMsWgiU0uOVUhpWLvJ8echDRAFqH+VLoRg/ptiNb3pOwsqUpePMBxVuNR4rnKjNzqEYvRveHCOn7pHi8Xy8H4rdsZSsd+N98dwZCPPatl7iCarTs2AsMX7U7Rnx0JH9xkTXY3ELgzM8GDJC+cYzGUfejxD2SCPtNdLvR+wDRJF02YoRcpMI7kk8uC7T0ceJlftg8Z2CeKFd1qIMzAizLutRNmMEfPeR5scFMkQdN3QdkBkcL3VyocBxMlg/H8hmdR2ZkX5HiE9eFPi4dTzaSRR31xaZsL8XRPB214pi7D4U/bXg3YHM0ijzrm3xUicPDHzgua4fBd9lRDrX31Hg3bbaLGtXO6KgJvE2u/bWufOgDpmXUYqTswWeXRRHl5H8D8FVgnhY3Ue6Pbc6L57e5DyBbFbZpc5VVvs9C+fU3/3n6m+Zud5BjJJJDJXuI9fxMie3Cp4T3Du4cuC+ZSZH6XT1xuiZnDWIF9y1va13b+LYwYWCzwc/DX4SXDM4QTB0/IgRRxajp7nHiEfFA/LieD6STHhpPD7Wu5CaMTchUpPShc54XjxGY1/G9niLvD2JL8YJzQPkcUrUkfjjN+9SD2mJB8RLcr7xMR6YrFYeHw/P/DxemmsbQzI26JrClJJGhE2N/0n+sBCAsDCvhncr/KcOnwbjlUigEZrlUWkX70QoWeapZB/tEI7lVXkesmZ5trwwnqWwMW+RN8w74hnxGu0fIu3kHcuy5VlJrlGf52CsVZt5Sa7FY/QeLFwgBM7D9cxdw28hTAlP3sdDAvV5P0X95+qZyK7WPp66Nkv0eVDgeXrWQpnKfUmlslp5o8Ln3oH7ErZWvhoJ17uOT4ip23uSPex+eMjuYbtI2Fg/be/XPfCY+2PWh8nTlrIlBiEIrBa9VM8V4xhppN0lfbjPw/uaCH5sSAiVgBCWFHoitDf6MDxAYSZ1CTM6XzhKEoe/h5IztkraT9GZpiCkV+NsQncEYa0KJHvQcRSkMKX9yiRzEK7aqY2Ukjol+AiDUk6EsEnzBKnQX7yh7j4JPDCOSaFZ4caKNcJ3hDHlRqgLsVLUwpGIKPSMTKEQdtVu16Mwa8UbIWJJSsZflVMKlC3l6msikl+Ea43/mTbhfoSJJauUAjf2KJzruVOEQq7Co5J6JKJoT4UYW/IeGRdCwBQ2ZSlE7F69U/fkeVBSrusZKjdtQpaw8DTl6FoMAaFV46iUcI3HClW7tpCrc9UjA5lq8HypBVNXrN7kb8ksQqSeq/tWj7Fiz16WredLKVPe2uNYdbpHSp7CYrgwnISUK8zLKDG+qC+oU9heGHY7FSbCV1Qf48FzYoQYz/Qc9clh8jQ8FalhTEKtN9lIuthak2RGGmnn6cApTYJEIgtPhedAcVCgvK4SbhslwoEHwB4mfMwDlD1KCfMwSlhtBxF0vBtjYTIQJYoYDyOYKGpZna7n/hgIhKmkFEaBF82j47nUiyeciShtJ3CVUYT1xRN1e14EsXvk3doiQl5dhDWlRCBaGcf4oXp5nJQx5aUOSomipNiVq5tI9Pw9N+OA3of3wgPi1VGelLbnSHHxZiky16WgZdUab/Q8jI/xpChs3jLxy1v1XmtuZjs9hXJ1PIUvOYkh4R54mdqnDTxfBgkPktFAmZprSYTzBr0PCs1W24l5CoLn6/3wip1PofLiPR/jnEiyk2QmdepDxqPVqS9StsaePUeerWdA6Xv3lCkDQYIV48M7dk3eImOHwja+zS9jUPHGi8kdIzmKoWK6DSNDuxhavOUhg2Ir5L7cr7Yj/VP7D5TQGWlf0YELz2JWQpZSI4AoDIJ8XthuPURhUFLClKYkmM4hVMa6J6AJTtes5BqC0LV5VhvNIKREhP4IHlY85VHJL9Yi5YFQLBQnYUgpUULuVyKGkCYPSrYsz00HoFgINoLU83EN52ib61CSPDqCjxfFwxHKlAlLaKuD5yLTUjvU45NjlKV6KVxCmeIgRE3j0G5C3/UqkYjnakoKwc6Lpih9mcSzUz+lRAHyfik8RgEfRCITD1nbKHyT+bWDx8ZblXzk/fDIXEN9lAqlTPG7PuWrHwj/aoOvq3he6hAytRCCNlBQzpHxKwPU396vBCsZwt43heodaydFTXlRpjxS772iHDxGx3q2lDLvUKKRZyO8zFNVpi716qMUoGfDePGcKD59jiHCkxXqpTT1Nf2E5+562k45K3df3oNnQrF7f8q86/WQfqufeRc8Rs9aJEA/1PYi0QWes3ukkCl2Ze7bsxkV50h7kQ6cpym7ULiLgOdZEEiUXimVzYSoCHBeGmHAoyGQCFthKNdBhIUxKhPWeRs8IYJvow/fC+NVEvg8PIsK8DB5R+Y4Gp8ikCgrwsz0B14LhV6hYvfsOWgjRWYMkGcpLCnDtLJe/SaYZb96ZjwsipkXxivilRGc2iQMapzMceaI8gYpJoK45hUKLdpPcXj2BK4xWNcTXuXJ8fycSyHzxGQAG+EyPuv9WMdVnerwrClI9yWYx0OjxBgKPHDvkmFhTNX9eN4MGgLevRpj9Zxci+cmNIs8SwrGu9EW51Nsrk3pCA1T4ELfjBPPznVcU12UJ8XLe/bs1KtdlB1Dwta3NilUz9GxFBzFbR6jZ04R86R5m/qne6Xc1EXJq1v7GDwUp2fLWPFu3T9iEPq0mMxd77+MNuFZhpA+4D4pYtGBjUREvHPetXbpg4yn+eOUu0meiDtmCnpi7pZq3+5g9EgHhfSoA0W8JB5gJUxgHZ4AQbRZNjLSok6hT1Y9tiRYeQnqBGxKAPOOhA0pm81YK87RdnXwJAkqCsk1hCjdHyVCAPJMCGgelHACbwdVeyhb9RHeQpQEPyFopSChUp4BxU9pIZ4PZcFLVT+lDLwzgtvcSaE/XwvhqVIgBLdxU56QtlJOxJc2C39SEDwjYUqej/bzaClQbdJmRolxTh6fOiT48Czto3AoQUvrUcgMB9dUL2VGwRrXMy7qHatbWFg7ebo8XO+JEnUdCTm8VeFsysd9MUIkLlm4nJJx75Sw8USerHfNUKhnwpOlaHmjng2FycM3HqoN3gUPzLJ4nhFjyrgspc6o0lZGAOZk1Lhn98sgUi8P3L17rt5lTReiGHmalDeDiKHmmvomBeyZmmtKUesTQsg8ecaGd+/c9ZB+I9LgOVPq+gPFzIiq0P1iEDOjRpK1ska0xVo8pZFG2jjpVXs+PIt5Wb1CgIQxYUMo8f4I4SNBQwqwynhJlCnBzqPgQfEe2L/KN0IUDEFPKRHyQo+8BF4Pa58yVjchWcucUaLCY54Lz45CpFB5mOqQWCPER+DzIgl2ApdgJJgJaoqaMUAh8NBch0IiNHnTlJXrUCSSfSg2xgiol7KiOCTKUBQ8Ln97NsY+ec8EvPFIXqeO6dlQEEKI3i8vjNI27kcJU2rao601R9MYJGXsepQZ0ahN2uaZSHrxrLSRwqEEXYOCdn8UqkQdhgSF6fnxlLWZd0fxeEaeo3Cr++R9q4/XR+Gpt8YbRRSEbrXXcbxrYlv7eJbqpYQYEtro/vQbIt57th4uZcqo0L+NPTOWGEhCufq5d2SsVljee/FcKGp9X12erTbrM7xLfYE37NlQ9HjGszP2OkS8Su/QscgzkVjmeCtFaY/7oHyFYheH9HjSgenCjEJ6kxiNN1w++UgjrZ/2TXiW8CdwWcyEOWVC2OxXImhloVbCkTAcIeb+vVDeBfI3IjB5xDwSXpPwH0+SR0XgUSiEO+Eq1FcJIZQ8xUbgq0u5xBceLKVHkRGmFBFl4xoEJ2/GsTwwCpfS4x1RkMY0KW5KgnfI6+Xl8KbUJTnFucYOdVDnE/y8TcJa2ykoiojCJ9ApG/VRgurhHbsPCwcI6zISXMMxlAWRyTPWb3iQkqUsvuAeKHThX21hgEgwIn4pCwYPxVienrY4jvHAIHAsxUrJWQGJUncPFCnymzKknHm3FL57o0wpZd6a66vTu+IneS8Sejw7fdq7ZxAwMjwPiySon5enTmrB8/NcqQz9gfePL7xHxhJSp+iHc9cy3jwPbearaRfjDambcWGfviMy4Z4Rw8cz1y8rsnPkyROn1pmoWutONxvnGWmkfeJpYlYKEzMLrRGMbEsCbD8mqRP0Em0I0BrrIjAJXR4HZUYREO6EPK/FMzKWSknxJAlWoVICWajXfsKegiTkKCzeEwHOC6UIKQLjZsb3XItArkQfSsOYGYWq3DWENQllSoKgJ9BrfqAsSoqMh6cuUQEZtjwh5/H6KFwKzvk8Me+T4nYd42juk/JWN2FN+At/E9SUNIXp/rSbx0tRE6EUIL9Dxqw2CWUSowwEypdypBTUoR2Uo+egPZ6JZ8VHMebrWIlIlDRFR4kLVda9GVP2fLSZEmdcuA/RAW2iJBktwszGxD0b+yg59+U5ed+ujYh8xhKRzzCktN2nBCf1VViZ4eE+hby9A++TktV+ZfoN5UlZ1/jtPGKgCHG7X3xGQVLKwt/eN+XM87XfNRg36nMsj1Y/3V0V5elT5cCvHmmkzdO+UZpCUZQDgU54CE+5uXksQrAS4IQbpuetCLURomUpHynSFtmNBBFhLsuTMhL2ZCNXOJIxgBgHhJSxOGXuXUiTgqF0ZEwaI6O8CFRZpe6RV0io8jgIbmFJwpiipPT85i0RkH4T3IStcKy6KWoKjnKgLHi4ynhDjqe0hIQpVm0k0ClAXiyPjeiixNVhPI23RlFR1u7bb3VSbjwwdfKkCXihbQlD5pRSTMb+kDCpeik1XiKPWqiWgjJWyAuiXBkTFJRrCov6m3DXXs+XImAcONazdn+eLWVN+OsfFLJ713b9hpLn/VEMDA11uk/9x9+eC8VM6fPwKEUKmNfm3VDMlBblqp+qz726rhAqZaa93q93wjvWFu/e+KV+Tsl7r4wm5bxWz8K9IoYRRaZfSGRyfYYHhez5er/uaTWiqN2XZ8pfk1nsPQkxMyrqfO9B3+K1e//+1i89y5FG2i/E8D6wcQo3T7gQaMagWM0VRtsJItCMr8n4JFCEA12PEvA3IcRDEz4ldCsUSTmu9ZLUbWUgWZnGvtRdiwhYf9b4ZM0VNE5G0ElikRBDkBL8jA9KRMYqJaUOiSOEOq+CEeKZEYI8PJ6r/ZSyZ2cKhntxrOtWSI4XaezNmFeFbGWVUhyUnmvxCCkIdfO6CGnKw7Mi+GW9ahejyDQTx1OcFUqmMNwLA0Q41r16FtrO06SIXVMbEEPB+CYFR6G4Jo9MfdpdSV2uaUupUdreC+9P20U1ZLNqh+fvfF6cULn3xkBQj3uhONUh+YeiVKfjKRekrcopQ89Zqop3VSFkbaSgXVe0wPsSXvUeeMQWpKDUKWb7GRu8WgpX+FYd3h2DxbPT71yf4vYMGIt9ck8MSWPaNU1J0pG6hP/7ClF/8R4YP+X1e+6Uu7LNkoxqQwkMPyQygm/14aF2jzTSTtKBVZo8BwKJkuIZEQY8KhmavIidIgJRyI53w9P9/+3dCdx361gv8P+77S1bGZJMnbNJxDEWh5xKmSJKiKKDikoo6ShjKo6IUmmgaFCJg1IapAGnbBTNyBTVUZRziGQe9jq/73re633vZ73r/zz/Zx7e+9qfa7//5/9f6173sNb1u6/r+t33MjNnHBlf3iEAAAoME/YlT0f4sBbLE8cLvwEqRrxE2QASMGsHIKjfGW1eBc+TobGsgrfJ42DICdAlSD0MfLErgRmAmApwJ/Jr2gIoGTNAI59nraHwOGIOrwmgMHi8VuDmGrwgNyAQYcy1UV0BOc9Imxh63rdwJE8Y85NXpz0AibfD2wICgALwWWYjbMo7M4kAHkCH8Cgdz8gTZBb9DSzlYnndjlFv5wBAEwN1cpz6mshYZgNUAI8QLCKOdgqLAz9hSer6AJ2qPw8XCPDWACXjr64AXv2Bk/4zdtrpHuWFAjHj7jcevjr5W//UQwyEAal2qIO689qNgwkKsDUuwrTud4DpHjCxcT/UPVaiHPUzxu4d9RWuBYTK2i/xHJhYuB+Nr4mfCVSXLvstZy1oajiZNl4eaOptMsaADsAxdjwOgAHcGMUSxkd5FUadCi+BQZP/4lkKCboer4hhdW57/frMEAphMlY+m+VX+Bmg8mgYEAYcUDKqgAdAMYQAQLgPcAjvMdq8Ljko3iWjCsAYfKFLSzh4MQwooyqMy6MAIkBZOwEkIwr8tJcBVa5NAHhxPFb9pA2ATd2FDSvHzBtyTC10F7LkmdTyCGAgtMq7KI9FHwFenqNru6bjHQPY1VN+kCernwAGz7IYpr53XYCnLepuTIAl0LJgX1t4isKewozK03bHuGdMtrTBxAOr1j2hPow5EFaGELExJcLslurw/BCg3DNCsMbed64D9B0jLMyrM0ZyyPLS2qtdwrPq4F8hUn1nkmV8lWvM9SNw8buxrr7WBv1s3JQJLI29sdSn+sM95J5sRd9g6wJ3fWli436Rc9VPwN294zjAXufrJ5MLY++enj4T7kt1WnVy6ngg7z4WFfIsuJ56TZ/VLl32Ws5a0NyqMBbyRggXZv8MnxmvDmTkeUwMEYNZOZ6pzHX2ZgPgd4DCaDGqcn9CdYSRAl68VJ6ynN4vRBl54AAIAYrwHaMJOP3NoJkE8FAYPgLQGCYeE2PHQDPsJgXAz28MtPJ5VjwQnhCD7zr+BY6MmH4Q7gZ0jDEAU2eAU5MMuVXAxcvj8QM0xrHygcphaAGRz8J+rqMsHheAUJZrUAYYAcZY8Eh5vDUh4JkDSADHkzfZ4NE5h+HVd8rSRhMk9fcvAKK8K3XXfqCl3oCmJhO8QOFHvwPyIhMZL+cDeIsc9LV7x1pQAFYhav1rByntUE+efzGj3UvG2LkmNYDL+BmbmiTwpo2Zdip36gEqV1lC58Zf3wvZmlC4B9Tf5EO720UY7r26V/S7iZi2mZgRkQHPgXul8pgAFQnP/WDsiRyqcfC3SZlIgyiB81YR969xq+PdJ8ZM3xibLl32Uzaz2YdK5LY8wNanYTsyNoyYHNY0rLSb4qFlaBguDynj4OEHYGa9jK/68BYY9t0QhsbSiQpvAhLAxqNk+ACH8K12I6/wytSJIQNAvBBGsGbiAIShFYIVfgWg5YlMhVGym4/ruUEYXZMBbQd+ZvmMIA+QR+Maru16JhLCxgCUdwf0hDuBDI/M+QAPyYlHxLNiRK2v1DYACriBAy9LX7s+0CrmrskCD8lEhVHXP4ADcCkLADhXVMD9IZ+rrQ+NKsM46TtjB9SEGoVry+sVvtRf+lybja0+9jdjr0z5Z+137zHoyjBR4VELiwJJ9yowdn+op3LlAZUJVEw+3NO8enURPdCP2mj8bTKhT4EQwDIWygOW6sobB+4iFyZ0QLHKUn/eLlAusK0H3YRCe/ST74y3tmjn9P7VPyYZQBxYmliYMLmmdrmW/tQ38qruR2Pm97q/jAmPFaAbc9GIObBTJ96k8afOE0nRLvfLkTFUXY61HCnQJB5gRpjHg5wgTHUQS5Q93IwRY82rYHQYNsbOjJrX56G3AJ5REc7bSkdrp7CicK48GAPLEDNKDKtZtmvzxhzr2ra5cwyAEW6scJm/gQQDzxgJZWKhAhPl+puh560g3AAbYAjQTBZ4TMqgvBOeDHIGo4shyrgDE4YaFVt9hSUBkLarH29YfwE4C/4ZcXlXvwN59VUOg6o/1YV3pH2Ms/oDNm1Uhj4WHlW2ayuPF6RvEJzcI4AYiJvcGBd5sApP6z+eJzKQ77UX6GmbdgAQ3gxPztipM1KSNlAhTmAJuPSZeiNuASATA9cA9squXBwQ40lqFwCR+wRKQFBb3Mfy0UL/wq3qrS48WJ6cfpE31Ub9Y+JjkmTyqN5ADYjpVyBO9A/gNAni2WJpe3aUWROqzcS4GwfXVJ56AEagyIAYa+BuYuQ3QO6+co5r8IDdqyYDzjdRUCf34/SZcA2TVPcClb9eNrnr0uUg5EiBJgOGTIHEwkgwHma+jMFherAQOhg9Hh0m6Xa8T4bIhABYXBjlWfL2GGxeXBExDB5vTtgP+DEyjC3ANZv3PUPkuHagDbzvGWozfEQPIMf461PGGBAhu2CLAj1eEoPO8ANW/a5uQAxQydcBAGUynMCDAVQfbWFUATmQ5BmZEGgDIAbM1l46Rp8xyjx7BBWgKUQtnwXYtFEY1rHqxkC7PoMs3KoOPD715BECEV4eL0coEgACVd6f/C2g0m5ejb4FhkBNWdoC/HjdtrHzm3YKI2tjvR2FJ8Uj8jsg5Ony6KzZNLHQ37x81wTGAMVn/WHCIGSrvTxIIU71A8wIWOpsvN3v2oiRq6+ALjDitaqPugBtfeWec319qR3GF1gBLuUia3mWgBwWtAmEcditSMl2RH/oR/ehCYb7SnTA866NXbocBjlSoMnIT2fHGkAOQyM89IBACI0BMkPHWDRjZvS2UkdAyHjwEHgwvAnkEB4RQGN4GfvnR+UPGUUGW38ADIae8QV8Jht+B+bAj8FGGvKdUBsPjYcIqOS6AL66Cg8DNX3Om5JXZZiBN8ILMPS39pKNxoe3YZN5IUheE+DSFoDHgwRYwEEbGG51lccUguWlAT9sUZ6hCRKPU5hY3U0WlA8QALJzkGN4wzwgOUUgCCAAKlADtkK1WL+uq27aLKwIjPSbfgaWgA3g8jj1n4kIAYyMO1AXGtbPDDwAApS8Pu0A9gBRX1P3gvGzntT57hXHqZNJknZba8tTFgHQz4BaWB6IC7NrFyDRJv2uTUBSdMNkQY7UZ9EC7acmOM43AdNvvD2esnu0xnCnoi68+SJoEf3ievreGC2TZc/y3H3VpctByZECzcMuu/nQC8shHQE/xobHxrticF2HEQIODBIPgvfhOrwMQMrjEIKVe2RE5YEZajlDoAlQXQPo8d7qdV2WWAAzx1Q7lAXc5NaAiXwiQODx8WYZdcaYCJtiz/IQGWlhQJ4MEAB2iCdCyTxP9eed2c3HBuUMOMARggaCztU2oW7eHHDh7THK+lO91NHxjiFAnpduwqK96ue6wrGAk2dmciMHV6F03iBPz2SjCCzqDKgBjzpjnWqTPhZWNIkAAPpK7hJo8Tz1pf6QgwOCwNMY8orVAcjx2P1uMgRwTRJ4kMrgTQJOvwFr/UPkFE2ahGTVnUgJAH25Y78BUxMfky1hXOXxpN0/6mSMtY1X6lihcfUxNq6lXiIUjgV6+k0f1+vU9MMqoo9MPKQwjJOwsTq4VpcuR106aB4iAYzCr4wiz5LXxQAx/rwe4AewAIpjGDJGnQHnNTB8vEcDyuPlgfIaeVKMJGMPOHiQjKFzgJHQKIMIfJBchAaBo/wn0HJN3pIwrrCeejLYAApoO7/Cg4AEKAJO4VkAxqDzjFwTKPGueF4A3VZu6qc8XiivEfADcO1wrjAdoNMnjLrfeJRAyMYCjDEv1N/awxMEHoBc/RlwbVFfgKv+ANnEANDxIIGazRlMNIRy9S8QcZzy9YEx0A59JOQpD4lwBfj0NYBUT16bSYFJAI+Pd6mfCkwBiD52jM9CwsZZ2fpSnbUB6PhNPf0tX62u7QTM9YAhj9i56uX6Prs+8DdB0r/a5LO2TB/61hDoE+Fznjrw1sYC6lZ4trxtkydjoi54BtphHNXVGOhvwAnMu7HpctSlg+YhEp6fnJblEACIIRaCBGjlybXC2yMML6+AsZOPdCzjCfiAjI0B5LYARzFyCUPtHGAmPFihYMYQ2AErxwuF8oDUD1g5h1EEokCKl1fAhPgkv2jzBjeX8y3E9y/l6QBWnjJAEvJlyF2fkQcuQAFQqAdjyxjz+oA8gg7vDkgAYB4lwEY+YqR5kjxG5wBn3rEwLE/NREIo2LX1i/MwfYUwebhCq9qjrxh65wM3Ew4eHk/TeGivPnQNXiZwUU9gpByhbn0KuBGBgJ28qjHhRQJOkwGTAKFSEwjhX33Bk1YHkyHna4traad2qH+FPdULoJtsfDSQfPHF7dPnD8lnPf/sjNfzAqjvyf1w0dhf2ume2EjKI1Wm+46XrF4iFXPAWRERG2HIf2Nx15iUZ6kvgDbVX+4DfcvwiDDYEcpntdZHZ4reQJ8SE+CT6wlXM405Lv6rNopTeLrc/e6kg8wwd1kmHTQPmQAKOTwGjlEUdgWiQn1lLJcJDwUwICAxVACMt2otHYPFGArdAkc5TQAECACtsKy8F0Bh2OS5GE65PmQU5wphVo6T8OzcQDxhuT5LSgCnNrg2rxnAAVx5UJ4nUAM8vCHmgXcMKAErkFCGfC5PR/nqyMMGUMBWTtPmA85nVpQLsHitQBjY20lIfTB/la8vtAGQA199KnSM1Qr4eUDAQkhT//E41c1kw/nKERpWf2WXh60PgR8TZ6MA9dNnvDv1VS4P0d/qxsybdLgu4ckCF8Ao/F0sZGtXheFNTHh5rgtkmFSAMw98pgd61oisycUzChctnhFY+cAINUDa2PAMl4l2Vxi5RP8BR+1sBThaZuLeMREQIZCbRjQC/HOiHu454Cr0bDJhQuP+1q/zxsjUxVSFmmIpxRTJZ3fBURdPrpE3VSuT7A5Fi/IUdTlsYoS6HgK9VTQGcohJGDLDHwIYwy2i8ShPHRPwG54c/eKo4y4VjbEd8rgNXx6N0RsCGMPTowGbdeXncRxiAMd/Y7iGANp4vZtEY7yGeIjDl0Zj8Mfv8tgO8eDGz64RI7muvFJlxms99fcdo/FshnhRQ7yUIV7kWN8AxhBgHh4YfVo0BnysZ3yI4aui94zGyxueEg1AD5k0DAG6sQ7viMavGGLQx7oGWMd2BtSHgNEQwz3cIxrAG8/L5GAIgA9PjAYAhgD9EC9muFc0QDkEuIbXRuNZDy+Pxosa+0+fKlu9Hn1S4ykOmbgMAY4hADoE0MfP2uxf4/bw6K9HXe+HovG+hl+IBkiHF0b1Scz72A/Oi6c79kWAc7h7VJ9X2X732TjfLZpJzpAJxRCgHgLk47nG0NjHAxz7OVOX6KOjw0n9mejVoxeLnh6b3dTpuFN/+779rlR9fzhq3DPRGh62OH+46eJawwWLG6TfPyvHnHfGOWv6adEvi34wWu37ePSJ0ctG5845Svpfov8RrbbRt0SvGp07vusB6+yXXQ9IAV28mdFoMozAMLP50eDUMb7/guibo/eN/mSU4YxnMhrVy0bjOY2AAwQZ3Do33soISleMAgjl3Ofk3w+KApt4N0O8kSEe4ikDqAyAc8uTf1PgA9SXgSmNBzjcKKo+/mZUAemfRdUPaADweFtjOzO3HuJpDfEoh5+JxlMb4uUOfxIFhoAonszwgugTogBPOUBdnZ0HmOJZDi+JZp4+ApfjTAIAFxB9VlQ9gNwNoj8X1Y8mEkAdWNakQ38z8reOtn1JTVK+MRrPaXheFAACuzdG4xGOffpv0fgR4xjFZxq/c87top8S1Y/a9NlR1wLeJhg+G6NLRvVh3RPXiyrf2E5BK55Ko6e/B+7Obb9zrvJ9/rzotaKO87djPyt6+5N/74a6nnJvEz1/cd189+FogcQnoz8dvVx07vzrRFtgKdC8THTu+L1S/Xqp6M2it4iq16dE547din5q9IbRL4zeIHrJ6NxxXQ9acw+PH7ocEolhWUf0IAaJGCi5KaFMITohRTlCIVS5OWFK4VCCQCIUKRwq7KVcuSn5Tse1gx7DOQaGkHx8FhJ1LlarEFqF5fwmlIh0Q+QR5eM2yirJQwrPCksiIQkxytGpn+Ut8oFCyMgjAm0IROpWy08qBCwcisgk5yUPJt/qdyFBOTWBOscKaQvFWtYiZCvrJcQqhykIJtzp1VZyx46Rq9R3CEJCiurjO6Fw+V3kqGWiT2Xa1F0fCW0LVwqrWi6irfra0hJZOOFMbRRalpus3DIRItdHwsCVL9UWY0yRhvyOcWybQOXpA2Fom9MjMslx6wOhYG3RRuXITepv44YgJMhp8wX1K3KTMLIQvhC8cLtxtQ4XyWlVkZeWZ1YHon+Mm8ycfO96EXS2zYLtJ4hesYGgRT8C3etlrezzU7Yn4NyU/b6U/Z6M7Sdmc617J3oVt1gygbhbJVTwlDe6W7ocF+mgucuC5g+ckHMAmEfLhgByXdbf7VQMGAOCeMMQyoTIAVpawZBaL4hcAlwci+kJZIGAXGe8ldGoFhA6Rp6LQQawygGsaAnKZYzlKYnryT/JJjH+AENuSv5tCvQlrofQxGA7BgCoC9YrEPSdpR8AQj5TuQhBRHsArePldS3oZ07lzQChfx0LJJXh/Z8AQN4T+DpXjo7hByLAyN+OVY7cZeUzsT4ReBzLLGub62prCxz63TXKUOs/5h9jGNColyUcgML4AyyTEYQafavv5ZgLWFpRN0Aur2p9Jsay42T0tM0kwARInVxHvYCUfCiwNVbG8qFREwTEJsCqLiY4/pVXVWd9KxdZ96v+cq+aKADQeJzjeGNfrwpKANo4YXdrt4mA5TCAen5i5SooUKZj7kijNEd5O102YJdH3rzsvRJPl0ysxVvE3WBBEp70mVODLsdP3K1sRZddEo8Nw8gD8q5Jf3ucgNlmAgx5JUCKCWF8AIXHkvdXwuArzxwdSYZXWEQKBuTcqGUOgAAY8RYZWo+6z4whliavioF3HYDCm2HGeK7qzSMBev4GANYEaot5tusDCZ4no9oaVh4Vr8sxvA1eo6UJSDuurW0YpQw+cZw2AwYkJAQZ4ARk1IdnyEjazIHxtHsPA8roqyfiDK8JtxJQ+g3oAWZ/YyIbC+bOpgx2M+IBqbv6aAdw4G37nRcPWBllRhqYAHd1QHjRHyYCJkEIUkCmlgqZrCDrmHQALZMRnuzLo+pkHIyz5STGzrUAKnBkep0LLAGf8VFP19WnJl4mCc5D2jIZAoY8T/VzvrL5b0Qd1R/5i6eN9CR6oD0mP8D+O6IA1sRDX/FWeZrWcBp/oMqzV+9l5J4S955Jj8mWa7lPlbEc1NTaCLq73YHL5+/KcL8giIFZddGv+wuYRF1N92w3IVbiLjNF7kzX0wJWPFk2nvQUeGLEhTzpc9PFoyUdNHdZGHWGlwng2WFHMvYeq81m7IwMliQQZCCFHIUTGQjeEBYmg8ETYjiFPYGPYxhLHgnj5vFlCM3ZARTjwng5jrfiHMf4V7k8M6bAsgJGFjtV2A6g+hcI8Wo8BrwZRhwYMvjqJqQH7NSN9wf8GHJlqqt6ON9kQr/YNk5ZPFtmErDoI6DtHGsl9YO+dCy2K4+WwSfYp84HKkBd+wTITBAwMwX61JMHBnSBpAmDugqXlpcMnATbgK9H2rW1A4gx57w0dQAwHn/jYqJiSYprY88yAfoQ0DPqPgMZ3jezWpONF0V5cTw6ZhZQAykTHPcGINM3PF/7w/IIgSJQA8hADCA7p9bw+g3I6WshZUs3XE9/+lufmCSZFJkwaLv7gZfqXmLC9JUQP/BRd8uFTIyE1U2O9A3P2L25mfCSa0JkwqGO+ldfbga4a6bIXW266U5SI727BqRVtrop2wRR2X49XbbR8hRcGLVpoZ7Uuoqf7Ja4qidIT+4/bB9+MX645xareUIpq+BJZaGWT46OimhB113SgMkZ5IwT0WWMwlYDWCODFSFEGUg0SCUt0SZgMfxxNMb9FGmjVQzLgMf4b32HxIKpibEaMzKWSzEZkVMCdOP3MZoj+eVx0RjmkUWKIIIkgySCNIMVioiifMQdx8QwDy+L5mJDgH4k6ygnZnCsC+ZojP1YF33hms7zu+/0je+RamLMh3hZQ4BuiGc63CGKBavcAPAQABpZqog96p/HcgigDAGQsa/UF6EnHtkQYz8ErEcyVSYVw82iAaLhtlFtRX5Svjq6BpYykpTr6N+A6njdGOohnuhIvNHWmMuRbBQgHO4cdY7rIvUgFyFbIUj5t9qsP9RH32DEYgln0jB8d1S/6lPHuQeQsRCYtBFTNuZ/+JsoFq3f3RvIXr8UNXb6L4A+Mo61yzUDKOMYqkPm+uN9U2XrP/UxDtpv7B3vvEy2xmP0mfHRF5n8rSOiIW5hwLb3tLKNc/29NUV6+a7ox6JF9EESun303OjcOXP6+dF/j1YZ9A3Ra0Tnjj+simx06ShWLcLUZ0bPic4dexjVmF0v+rvRGocHRy8fXU9QO4qa53T80OUQCO+tRqbEAFFzaGEvngEvTLhOKBcJRHhwo0GMQRu9H0El4T9eqbAi2oXgmOuahyuj5s2+c105svKUhEEtYudRVZ6Ot8J74gGYVwqR8jZdCy2CxydUybuT5/IdooxyeY/t/F9Y0Ln8C2FJ5fN+zOl5QHbg4TPI0/LItIV/4t8KFVsvycsTVuRZm9/6nfDElC1sKVwsJGlHIv6N/KVr8MB4kohBvGNhX+FxXjHSDW9HHk09isLCA+SJmUMrk/9BtAcxSDt5StZ48o7kEKtc3jcPmbfIG3RdHr8yrSsVtbDuUX8aE56z8nmcIhe8uBJeq98Jj9nvPGr1Fe51Tbsd8b3a81pZfg+em3ME2vncd8nfQ8bmCfHGf35xv/h9T8/fPOKN7sPlIpvrjvTeHSNOxDGMHsrUqt6cctwdAtSeGD6oVcniNjUqR0HED2SpazQ9JZ4usQNP7FERd07J9u6MwyhadXxac4yEURdmYyyZDCE5YCOP1nL0GLllBrAVjx8TBHgBjBCXHB6AEQaW88KoBG7CiIytUCdyDgNOGHWmTbAFIMnTCaZ5xIX+gIRcJsPvxgKW/hWuA0DCpdoF5G33B6jUC3AJt8qxAUNhUaFS4VC5MWBmswTnyj0CHmUAaucJvzpPPyhPOBVoADpg5F9110agp542QRBEci05PyFSYWchRaZXeBvI6yfnaKffhEy1H0D73ZgAWf2mLgJQQtoATHjbeUKkQtz6QrheXwE912AC5XodrywAZ3KiT02OXLva5T4AIdrufIQh4A2UAbh7wfYGwrwgw7Z+lsebWBhT4W9henlBYwewVxdgZhRqa4Y1OS+1uPvitzNp+Ph4r7r2VkT/ANtPjLX89Pz/MgH3IffGu1MW0NuOeTrqxtqTIguPF06MnHCnbSmOEvgfT+mgeYiFYWT8eSbmmFiDW8mgAAqGmxfkPIxJ5QEdRl6uCyACAUQing9PjSEDJgg3QJWog/LM/wEDTxHoeJx9jyAjD8YbZNQ99oBPGwA+b4pXrA2OA6KuBQTlFpkCx5lP+14+Tb3lNOX31J9nzetyrh2T3LwmAPbCUU/AAxCBKJDBWpbDBS4XRtUdmMj7mbvzCp2rHL+ZCOBEOhcIA3t1kjsGnkAI6PGCeXFXiSLiaDuPWl5Sn5gM+LeYqYhIvHtgzmsG0voYOKtr5eRMCkwS1FX5PGCEH/2lLwCi84G3azhfn4AzgMlP04/ajEgFFLVDvwBh7QTKvtv6g+8MLbfoxfQClJtumTp8eKwLT7YmWKuKe7CY1dqoz0wqtu+1Hhdxp4oR6XdTK9pN9WGQrT87XfZFGBNb2SGAADjgx7jyGLbCPzN/B5JIKbwLhpdXBcz4DYw2Aw3keDWIHzxZXiLPEwMXK1PYlNcGsHg1jDbPClgBUQAJaJWl7AoiAVFBPeCm/lipDKOwLsAEJLxTZQE8hBrt4w0x9sAcmPDKXFugDUAAB+FlfQPk0D8wgpWJ/mEC4HzAJ8SpDOfwcAGdoB0jzftUf8JDVE8PBLDjpakPiAC0gIh3q22INkCSxwnQTQbmRB202avQhMi1Q9nqUd5xST2MPG5kKODhugBXOF74V98BbiFmnh1fxLgAw/KkhaN91t8IM3UNZegnnulhEveHiRIvVT8KH2+ftmNUTOPAuLtRMsFU46DFE23K6qkz0uhtppFiBe1d0OUoiOe06yHTzDNHIkbAbNwuzt8IQUgbMborEYtiNsbdbRBdfL5qFNEo4DSWF/A5dazPMTfrvnM9pBoEGGSXgOF4XYQPhBy7DyGQtOe0WmW6XgBj3L3IDkDOVV7AaCQnIZsgpjw0GsAcAoxDvMSRbPLMqPrH1Iy74KTgccs8u/P4HdnFtZxvlyDt/dMoYs39ogHIsb4IQ45HnLHlXUD6VB0DUmM7bUmnvx8Z1VfqY4u+eKAjGYoi+BThxXnGo9pbqr2PiV4nancn7UQAUu94g+POPrYM1IZl4+h7Wwu+KIrEFDN76jdkH+Qe59sJqSV9lTo+0DHubIS4gzSFzOWemh57kHr7qLEwDupsHN1v8dRnj99Yrxn9h+hFUbeKXYZeEbVF39zxc4pwY0vCa0evFbVN307JK86/U7RIMaXfEbUT0Nw5e6nq8+nRaqPPR5+gs486+2XXTfQK0cwVTxksbE0GGbBMj20VeD04yjjUdz4Dlfa7VhnJ748ywFiTc8cs09bYbvTdVL8sCjgKEP3L+AK+1khjZ94uCoTru6lildoa7x5RbNR40EO8pVPgA6jiKY0MVkCFLWpf2L+LYv1irObAkT0ab2v8+1VR7NF4TcMzopnDj3u+xsMagQFo+tsesssdgHkAAF9GSURBVNpi4qEerhdva7ggWm2j2hrPbmS1/moUWMarG8dTne4aVXd11N43RYG0iYVytCXe0jpGM0Zr/Iix3woUqM/qCVTb4zFUsYptq2cLQfeY+wXbFoACUhMm4N+Cn0kH8Km/S9XdfWNvXOBqrKbH7I0ywtiw9or9YNr8uNzbNxwuPW4/t8a01T6gfua5O1Fs0w9EW2B6Y/SC6NzxU7149JujBbr0o9G7RP02d86qigH72GiV+5PRq0X3mxXreneOalfV5SPRe0Z3YzvA4695hscPXbYhMX7jInUrwgRdhJZW6UzZCuEooTWhRaE+eSzhQOQPWSIkHbk4ITikHCE4ZQt3CtnJsW0UdHINpB+hROFHASvBIVujCZ8i11B5LwQh4VXBosqvrSJyaerQhov1iUCUcoQukXyEgB2LDKMN8pSyY3J1cpjWOwoLywPqE30jN6ae+kEbbEvnb28i0T/WKAo323QN49V3qBNyk66B0YsAJHwrRO16cn3aKcwp3I0BLFQrFCzUK0Ssz5Srn4XC1UP/+yzfqL7Cm9oinChcLPwrPBqvcAylaoP2C6+7tt/VybpdYWk5ZKQfuUn3j/YJhbsu4pVjT4cnBcqvlfvk2rn+Renvv8rxb198Tnrd/SHsi1E9FSQq4yLkXOOTSdnISHadvRMtFnTXklaetjixuMPieotvXXxmev3CtPD0fSOkKksuAK716G4y49sJq7pLZKKFZ/WscgStlwkT6Cl056LeZYo0BvgJipc7Slbak1k1do46EyO1KtPAea1oK2nr4Dvtrt92W1xDJl/iQ3uJp0R23FNYfV5t9K82tk/52S16ZK9G51gLQJDrkuNiiD2mDBUCy5wRK9Hh8lpIKh5ntyVjjRwCDBlCBhQoelQ9jtOMh9t+oyyI3BWQ8rgDB8AlxweYkYEMuPyj5SOASp7T9acmCntWXQsMgIT8KJPG4Mu9yUcyk0BFrg5gyqlRdWekMU6JTROAixyWvkOqx7RlLtQXKCHUuE4t58AXxBhlTgGaBQVAWH4TJQWgmVhQ7dZOOdvWjOkvJtm5JhPqqF6upx3qDVzkHI0BcT31ZnZNWOLNjcdQJkTfADztV56//aseNaGRJwbmxlGb2nFj2jGR5Yz1g/ymNiFFycStidraTcX0xtnkkwHce2RS8Fv572NbmuTsvZgOYNca3aJ8abnMqh51Rz4y/fS6TFTOSf0vSP9a0CRL+4SoO4noYa9WB7zO36noO3e66ZE72CgUW8DURh97KuzwM93rxfQMDa9GxfTTNE/W2dPsjpOhlj13B3qyPS3uQEtfTNE2AhyZfDQtd4MJkmmiJ06ZG1mSnYh6Ixl5Aog7jxWru9M4WlqkTo5FyzI+ptWOO7ulg+Y2Za7jfEc26lBmobync6M8GaYRsHnMEGwQIYApI+8WBcRADgAyrgyx35FZeJEAqr2maziXB8kIm0+iGyDCmHMDDEbd/qb+BjyIMjwQoNWKugEHpsO822PMBCpTPZlBpBSPO+DDatUOjEisU4+ba5mnawOwqGUchD/AewRKygNKzBKTqw0YmUCnzIfj7UDE07N8Qv+ot395ffp1rv/1CdPEA2XS0UN4n9oEKEUKkJowUJlD/ctz1W/2lVUXEwsgS5SjPSYOrsck60f/KhtwIyWpl3P1iXFjTplqfWb8wQIPmLdsPPS/PlsTtbZxHgOqRwlj//iMyxvzy0WjmdNv7d63xCQBacgEp4AVXIAokyVkL6Bu8sesm8Bp685EzxoFUqNg/yO7/KqF3qgaqrERdJzpFN+72mjvJ7U0xTvtc29fgAMwNy2qp1TPmaKaEhlt9XAnYAS7wwGdp8vd2t5VRrOoYyXqb4UyYKk2ENcwJdPOOXGni3GohyeN6D91cGeYaFhZS8Rn3EH1tOgXwNaO+m6JKaB61ESN4JrzwOsJ2G1xr3s6bBzqSdI+97167MbEafekg+YBiY5n1HhPwoi1rIG2t0g7QG4rxlCYz+NoeQSDZ35rm7h2iQgzIEjmN7eiYAzALZkO+tyNwHOyvZ3Hl4do67g7Rpkyjy+Adw5Dz6zwGLE2mQKPsnkqgFAnZoAJYI585zxepvOALe9R2R5XBt1SFp4xcGVOmFv18S4J1xc+rTCjSQhQBoBzgTh9wESX96m/hSpFBwAUYNaPT40aB4+pR5bZVDd15YOot2Un/AdMXaZS23ib+kfbmBlAqmzHM4dCyMy1MXBt46g+fBImlR/Jm2YOgZxJwumxMDJ69rxMbIbFbTMFeU5awrybgJhAmDQZI2VZymJc1EObBOL4Leot+CYc754TZsbfJL6vMdmZaJm72gIjdyAoNv05cypzqQDZOZnW/fvY6yYQL82E6JEZv7ekdY6v0VpF9I9pnJEGIAx7+xSZ0pl8GMVa+8gg20bCk6S+etMUsKaCy3rDNIM3aqGR9jrPaBgBo+rpNArEiBr1dmV1K+I4Yinu4FbwrcVjnGv8ifoAZrEJfUx8B8RxvHdTtMtTIebl6dOfriEisPO7ZF5YKfeCJ7vEtcSTWIK9uu72RG26HoDGrIzvVUSQySM8bmGWR2TpsXlcRqJIDPnIOEREigc2viQ6RnIkqPgt89DxPZkxI+PWcZlnj8fHmz3F1nQd7EtEk7pGHo9xK7mA0/g34oxyfbbdmjJinkbFEMVyzOM+bruXW348zrlYoi2rNt7XuO0cYo26YZBictqeDfvVcTRGf9wOD1HK8XV+adXHv8gkXkaNhYvgok7T4zFHq15U3ZBqEHDa4xCb4g+N2xfqk5jRIaA5siQCoCN713ExyeNLrmNKRqatv9typup3bGXHIyRVvxpL9fB+UqzWmKQhE5rxOjFXZ5RTqn2ZkIyknndEfzOKFFTtjjkfmcEB9JH85Hr6AEnox6PuL+cG5Md+wyh231W9NlPjb1wvPr4sGiP1uqnvNfLdJc/o+1X0xOLEcKPFucMrUt4Vt7RdHkVouVL086Ivi3q/ZhFb/i1q+7k61ou4rxC1tRvFjt0JAQej9pZR2/y5fvvuS+3QP/5d5RrIUd6heYeoMpGonPefoz8RrTb9ePR20Xc03907utX3iWLJuubnRrFnbW23k77YLUVC+uLo66LVvvtF9cfc8Qeqs1923WNlgIAdkKvvGH8GroCtVSBXhomRe2wU65QBZkgxSAFZ5rrj8gwGGZsTEE7LKgU0lnYADEs1GHJGllHdqhHEBs18ejx37vdSYIfVCpwxKDGGAcVtosBVf2DoYs0y/PrJnrLYrlUGpivAxCRWnrorb9pv+kwfY9sCCMs05hjKrm9ikXn9CETxokfmLmauCUC85nG5izqZtBgnIAhAbhlVhsmHl3lbkgIkffZCbHX1u/K9LNvEQL3in4z1fk7UmANhe9OqQ9XRxEK9C9SAsP1l7bXrGo6lxl0ZbdtcRx3U1d+uaamLCY77pY67blS9qp5Uv5okzd0D5y4+M/qcfLaco4wb9uVNoqsvW9Af7ll1cQ+b8LkXTYjmjl9TyzOwPD8UtTft86PfGG0NbSkwc875UUzeFlRfFf2K6JdErx/d6IXPl4j+t6ilLK6LEfxl0f14SbT+BGi0+ra+W72v1+tNo8ar+sJ+v+3SF+0Fpv81io3s72kZe6ltm+d+P3jNszR+6HKAIoIfwziG5tANBEcEeuTv5piOMWanRrAVxws+XSUqRCdo5Xw5sximMaQqaKV8YUihR3k9QRjnyGkJkPhdFkioU2BrLjgiTCyAI5AlzCoE6G+hWe2ReWvDwUQu1YYCwpiVqRImVVab9dE+2TGhWEE3gTRBM+U+KCpXiHDTylyfCCwJ9tx+cWLxj2nV+9MLAl5XXnxscfXU4MM5Wv+oC+6gdgtx+1uYWXYFlcW19J/8szyyIJn2TgOI6iBUW29sQbXIxGUM5GWCMAbSXMOrzvS98VFmEbD0uRC2ICMOpyCgdldfqZP7AwPXd8Kx7htjitHres4Xci5C01TkYWWmBAWNg7E3zugoxtq/9ugVdha4bEX7LpNafnzx6MUHxu0u1JRoobChwLkR1XOyxALcMsNG152mxwSor5J+OD9tELSXrV67EmNEpvfaadFiPdKKu+Gy6cs/jb4qffmuXMWdJ8RLtAovXWjW3YQ/LhzrrisR0hUSFeg20mqi7uqL3ifw3x5PjKZMdL1XExFIRlxiYiPiz0GLBIj31lR7hF6RoYSX5ZUlCliDEncbNoVgfxfSQfOQiMxIvIXxcQaeSCEyCFsRj7dbvMwF0JD9YJYMtFwWs4Okgmohi0Ar+8MEMNyOBSYeLby6ZTcIkEYS8kgxm8osMgkDOzW6qwizZsKAk0gBMTNXwMxUFyloM0HJ+Nu05l0jBP9wPuldZvEV6ZvvS5mvzjcfH029/lZfpt/1UT2Y3spPylKZdBSj2Vgx/zJ2RL1dRRmACf9Qpsq/mMBysswSIPR5ThB1ACM2M9qMCYjJjWsgSM0J0JS7dpw9bi2hmcvrtuJe04/q7HhArJ3uO1m2Dy3OzfhfkJ4xRTHKavOTgb13BOw/mf4/N7+hPH1qxvmTKefd6WNTEGLa9srx0xrAASQjUZAI7rFPqe9sSw+6ARaqlemea7p7HWuaVSDkO3cxqhZh8M8JWP5hoPHFGc/3pUbDCF/1DKyJqYopBUDXq65pwZHrEKBouoQmVTk1T4lNG3Gb5RflJz0d6iRXa8dgrNpWgI88aY2waZER8q+pkbbUFOggxR2gL/Q/K2N81UvfGBdsYk8wMd2zJ9iqT93xF73WQfOAhSlgrM38kVA8osDNY7zMwG5FmAZmAlmFKeDxMW14jR5lBpexZuyZOMaUATUX5ScwY4R3ZC6KTOKRQtzxqDHSDC+qBdIL0zAn2JoeVeaRh0o8vrZ28+gCpTKtbkqMXmQiRBVEH6DicbY2kSlbJgDAmlTHfXCsKRoMluRpuSCwcc14Ka/NlMFkg9l2bUtneGlAWt/zyPSR+vBB9BHz4e/24WnrrY94ycwvso2680u0Qxt4ccBqKssexmXfGw8eMhIV/8Y1mGeM6fJep2LaANgxso2dvgKUJg7uP3Kx1PKT47SJd1hidPSqqcxGogbuYPxmowyweJ1Gn2CBahFWKK41Q+3uJyhWdgDGc3Zt0xfiLuC7E7Vl2ItVatGXWIT6fWJ8lpyJwTwv6uOJUB/XB2qmZjxRlKxW3M1+/6yoKY8nRZ3U393lycCj9jcutJiE3nfnmGZpjyml3z1ZvGKUvWXEoMMg2iGC4F93CEDdCinr+Muy57HLPopH2O3ZGjq3rO/dsjsVwOS2b8tn2gSueJk+uwmoOb2bwrU95oxQWwf+BUam43ipAFDwDWguq7OQpRVyAAigCj0CKmDrWN4XBq4+aAUouM60X9SJWfI7OASu5vzA3Ku4AAETqK48wzulhW/JFGAYmY/k9SnnbSnno6NHot0MrXarH/DnJfJYAAyfhF/B49vMfGg//4ynaoKij6w4tLBAf6r3bj10TJsyyw9TLmBXdvXZNTLK/5xp0kdG+L5cjvlkphH3yvd/nT539pyYGvBfGX3iOCBlBMuHc9eYXlWAGEzN+bhqpTcF/mspgXNJTYmIqQXoFkqtsK/piZEVBzCdrF5zF1QZRqR6YCvC8zQJMC1UtniGqSQv0l1g5NXF3QtoXRtXGWC7toA40HW3AMiqq5iLOpmGujvr6TaFMir41MVx32txNxgj/WmMpqziLtsVd0PXritpzNVIiEHWQRq6YTS+3OyxrSKr2Jru7VFM0XiKp15YnUd69pxVFUNWeTGdIyHGtewlG79gJNggzXhh9tdE7xwN6M6W0yqiCsap/XWRjeaOofoDGQjxKqZ0bIu9a5GEql/8G/N1xrmb64mc9+kp89opAznjctFzRrIUkpTrzZ/XKrbo26NF/KCIIF7YjAWq3NNlr52D/IHR+X+j74s6/0bR2kruytEXRT8RrTK9/Bmppr021uoVowgliDct8/Ne0ZtFfy2KJXn36KOi/xqtY+hto1NmrXpiwCrX3qkYpC0xBvkHExOLVv1fGEVUQm7RHy3jVNnq0W6dR58ZfXnz93dHf+vk52+I3j/6Hyf1BVGkorVtAjNVib4t2pb5d9FVX4atLdr3iKg2UH2j7nWNzfSq0b+I1vWpvjDWc8d33YLOftm16xkKPDIXXwciAMoyDUC0DDwZ+W+PvihquQnG6LOiV4lidN47Ctjmzt1IXdPG5/EmR9aqsgCdv5XtGHWyL+3vRIHrtIw6pv1sb1obsWtnfK6RwVqTg/bYAmifsVTjZ4z6n09+N9X23M0VMHxlFLuxjN5H04ZvSNsuseHSlPV6fo69zXBiBEAM0o8G6JV7x+j6steYqAAToAKD+o2+Pvo5UWVabvKSaAsKynJeXffTov8zWsCKbYvxinkKqLA4vzPa7oGqfvZkfVAUYNw8el4UiGB3Kh+YY3u2bFiTgHZ/WGVX3QA+AGwB3vGPiQLor45ajuJfddGO/x0FUg+L3i2KPWvpg0mAcbE0pMoqtSTE/rKub+P4d0bb39Xjs6PVPxup63x9VP2eEX1kVH8Yn7dGbxFdxi7VByY4GMLaSR8e/f2o9rVLcbpuU2e/7Np1y3qZqI3RrTf02fIMai2nNZCtt2V5ibWkJ5rvtqrWfVoralmKcgCJMgEwL8x1HxQFfK6tXreNTj3bqrfzAOVXRgEtz9S60WtEb3ryM09VOa4HBC0LsbTEROBWUSBq7a1lNZZRuJY1pzzdy5/8fO1onW9tpe/O9H4BBe/lLdEyvG8drhCwu1kMo4nI+uPn1ZKSK0StiVwr80T6/kTOB0h/Gn1t9B+jfxv9qiijCzh5Xy+NvjL64qglHO2m5T7bcJx3yXuZLsG4ZK75gGjrOb4ubb5Zxu1EvneNG0f/svn9X6JPij4r+t+j9fYN17DUwzHvjT492nqtb4reKloeKVDnGf5NVN1/IApsqPZq9+OiNTEAis5Tp2+P8jCBTLusBuDoM2DFk71N1HHeomJyYFN4YFftdwzwvEHUmkhl12+rqPWT3x9twR6gf2/0OtFloKntogB1TuluLpNxbRMEHreJzwOj1pWa4Mwdf7xUwsGHLl12ReQbMTOxduX0bL61asYpgDVmyGReKr8pK4O96l/sVMshZNhkkWSb5BrlMGXg5DTRSNAsZKQCSuO/rbjhyfSmr3qjpchdKofYBQn3E7lHFstSGoxioq6yYpaNoLwgWKmPesh6yQJasmK3HRlFGS3kKrlkGS7tkNHTV2gsRbgi6nNBavvWxacuLra4zJglG8Zc2wcWl8wn52D3Ttu31mp0K5soIq3oSVfXqspn6VE712idHkEjss3ci9PPHx5/1YZPrustNTJCvpOZlcVue1GLnSlj7fObc+Tzo7fLUXeM6rXXp3bXzHfnpWytf1JU/hRRSN4QvQuDtkawxBIImW8jRFDaMDpriQjOduXr1Km289N210HQ0UZ94m5xjKwzvrFcKpKRUVIWPjiKm+vb3NKdRhDJ5DNxpqvdy+6mnYh8rT7R34hH8qj+Jfjj/kbTqydkKvpRf9k52d3nzkG+0lf6YjfEXewJscCpxHVk/xHIjMXxFaO+myPe5SwSVAemkIlzE2H8AgSChRqva+Qooo74F4gyT8wB1ieif7vXLXOPpwik0Ck8koCBeVOG61kEAKyYLybuTlGAY3UZIHEu8k/VqQQVAo8RMFEEJOSkC6MWEjA1pN5mghLiOshEQNH2hli+OKHMNzOtfcoBhsycZSjMBToM8pUyUFhQS5hx5pDZAhHYs8hHyvyRKBOt7rbmsxZUewDw+glHAZN9Wa2+ZThRnxBoChABJjYpnnEZdaXfPnV6SSYaFwUm8GzX7596scWj03/PztknAh8fX7wrPTicKtP0xGbd6FtEj1iNCvLrmFqoY1RKMFu1wGImSzFMFYxwibprvZEnRszr0n033djPCKF++Vc/KBMTFdGFuGMsGTFS2g04LE9xRyrLdmwFuiXOp47BJ0YfU2diFJF7TDj8azpl4Y+p0yprFpXpjkUW8lkZlq1gHwOYOTG2pmUFku4ySz4QjPDLTVRaWtxBiTsXQOovTwnxHiJPhP13jcXxFndm167rVAhSWLP9TjhUbi+PyfhuS7vwCLsGRMZdhbww2hZ1MWvrzqNCkUKZAakxZBszcsYxFLHGtoLKt+uRrd9875p2BlK+820jFxM01lHZdb5rLwtdOs7ONwGyMVyax3sMlebRX1dvoePAxBhaDQQM8pXIPbYxPD8q3HmfxfnDJcbckp1i/k/0qSn/guEai3OGF+d329MJ+9a1EXeUR+Vfa4ciIWH19b18r514bC/o7zr3tCKS/Hm0DbvJ3Qml1jHCpvJ+wqp1zKOGhy+uNNx6cWLM+V51DHn+p+idhhOLrx4uvbh52vXs/C3nqDz6z9Ei9nxptL0mFZZrw31IRfeN+u0PonJ8wq3/FH1iVBlycu+PVhl3jX5f87dwp9CrEGrlKIU15SgRafTzq6NIPU+I1nmltrVrQ6SIP++KCmvaNUidvi16n6j2Iti0539rVEj0p6OOEa7+qah6yQsKY+sX/+rjS0eFkJGRhK+FqRF19K/8q3xiW76wsDEU2nSOHHFL7NHf7fH0l6NIQXXMYVH9rO3GRmj81tGdbk94ZHT2y65nuWauPhJnnha9IIqNmrn2+H0d4/tXRLFg5fMwVQFOWw4FNIg1wCJe5kjSYbyBUXscQLPN212jwDPe2gggXmANWJRt+zrnK1N+8WujtspzbgueQBa41t/xTcYXOdsqUFlXi6q3a83VG2hhxDrHS7PlSgHrO6OIQicWX5Dj1hu4yy+eMnxvDAc2rb7x0vDqM+p8W8chPlF11Af22o1XfQq0Hat++rSt05qBLSLMQ6Jyjl8XvfTI9o2nn8+l56SPLjY8Onr7GPFXj79fInXEKpUX/Pdc7w/TxzdO39j3dMq0HFKPm6TvEYkwWOUZ5QnlsbBWl72wWP3kENeXtZYrBLKMrdwjwJFn8z3mLTDFQv3ZKJYnIoxryHtWPrP0T6LyekDx96J+dz4QbkFIW9vzqL778ujXRB8aRfaxzR5g97dyvMj6udFfiiL0mCAgUrXluKa8q9xoS2YyWUEeMplSDsW0/d0oBrFJQnu83wFOgT1mr1y2Pi8g/pWoPtIvxnvKFu66zzr7ZdezXBlu4MTw8y5tLM7T9BvQYfQxYnlqgIFnBSh8RoBpywJmLaCVAsbpd7S8QXunAsf63vEtaNMqG+g9IgqweHAYrO2xPlcdeJHIPYAUUPltWm+gybNEBrLfK7IPYFMH/XDfxaflfIxLhuz9qedz44Fee3hAAIEHrmzlVBtdg6dtCcstF+cNN15cPd/xvhh27M3lM3T9cY3FlVN/Sx5acsqHMhY3GjdfV6e2ver6uVGerPO187wRZFrGK/316C9GEXJ+LPrYlPPdwzUXN0g/qRMmJvIJtumPRnlsiC/tRto8DEYeAAEexyL0ACDKK0SUAZZtO3kpbV0o9izQsFTFsYAWyL0nqizEKMQd5QHy6fnA0KTAPrGADlOYJ/S/ojxpYKeOls0AWO1D8HGNaVm80b+KAnBjjdTkfECnrbxAS2V4x0DSOfoQSclxdazr8jxNFPRlC5rqaflNkZ6qb6hlQE+N1rGlwLf1qI+a6ndjaFwQpUQTjs4kIM/Z+KHLMZCAwpjhkT0pmkCM5Zjlkh3ZyhJw+cQAyVimPJ8sjH1eZMP8Las1vXFcaxk9YRWRHZEHlL1B45D7lAVDYUB9OJP0siYBpjHrZldNGy0ow/JxecHtZIACmGNGTBkyW/rAdygkb4hWRsr3F1+cGKki+uMjJ3tEOxwrs1N9LuMnm/W+sSR7syLe6DHiKJQiG+jN57vOWXxGSn9Y1EvJXIG8cvEpi/suvmnxlrFeNq/beIzl1vSUjLBrq6GddG2+eLmM92VyxCcW7168c/GhxQcW56VHPzb2qJaiYMmjylwTRBB7rRrxl0RllOUOZar1A2qUPKGt9JBrvPtRT/nNRgfesekYu/8gD2UqNu5JZDMA2WdZYS9UUz7ij+MyFRmz1TLFcqk2KLTXlXopV/5RLlemmGkjKE3IRXKXrciJ2r6iesz1XNebY/WN0UK8snWGjLTtKbRdVtvv7ka7/7gzjbZ2GgV95Rh11yb1sreXO1r9PD3qbwz9pkzZdeQjRCh3vXYqx90rw+7tq568KktedbqFyH6IPlUf2ftMxca+0xbMg2V52qnYYETuW98QbVKGPXyX7+N0mKSD5jEToOnRZ76ASTyw8XF2O25noJkSjwh2KoKNx3q3OHhTKTM3rSfzsQwwiUkB0wps6ziPpM3Rlm1cfnCCKGOTPmSd2ibOrr3YoGhS05ZeMv1y6XEcrxIo++ecf4lA263T4hcFdN53cjSYYHr6BdYbyXxPr317br5F9GC89SKAt3MPIo/PrfgeKcbOOUg4yEHIITUZUL7zlNe+aJkAwdqmX5/Yjg6Qaak2KZeBNckApDYLNLHA3LwwikQE4O4drT4zXVSnoqShj6GfOc8doixkGmAJ7NwxaGHt1EovuKNsq4+S1QoyEeqa9piiIb+YWjpHHeyghJRlLJFiWkFhA/BATxtNILRFvfQZupjrmlw4FzDaQQlw46CbjKjrRk9Cif7HdNZvwGzaRmJsa/IFgKds6DlB4rL5Jvpd3UPqz+JgIa9iYezG/KhobXTPMukvBKiDmAhsXbR8lZZ2OSICYHDvvuTkZyxNZmM7g8zEME3eRcEnMedmImzkvlfAeXaIxw6AAAsjw2tqjZrf+Pp8ZiPAwBK+L+D6vfgiHx3NYi1/2R1hFIGcjRJ5OwS4MPaubTs8QG86xhPDGbZfq/ryoHB/MUB5XpZrMPiAUVssl6i9aHkrQFE/WArDw/Q+mMdHiw3reiYTPEcGHlgwtjzG+0cBiTrywHg97nZeNI+tygC0mKfYuJi+/tY2PGWAQniHwLplfKoXYKyyeVSmi+IJ5ZnqK5MEmyYS3hKPFtBaksN7p/pABEH9TC6AhaeImOLoM/+aRAEP/amd+qKAyT0CbJWPK67MZU80wFWOehQomozZ39eyG/XQfl5v3Vc8RfeVJ32j2IwptGVKJhT2ACYmA+q2FS/RPaAs/7qe+3+VycDhEb3f9Rio/JndeeQi82iM6jNCSQBw9pyNVD4xj+267+TqMErb73aqGLhyfTG9Y/nYs+q8jGG7m4qc1LKEtVefyQm2x+2vyvVhXsodTvNZ3xLd6kL5Vp0rl4rVign6c1FkG6xOBB/bv02vidUp/4RZ+iNRGwa8O4okg1iDdepzMW/t1mPRv5xg7TrkGKxXx7t2HStH+8fRx0an17W9np156D2i8n61gcFUbSBQZB0s1e+JOk/dtcuuQPKadjaaXgcZCSNWP9QGDq6DhGOjAP2kztMNAuRckZWcc/Uolm2VWe37oqg+R+qxs097XfqD0f8Rrdyn68mxtv3x29Gfj+pzOdSq45zWFoftNSiGtbyhOn/tye9axXxeRu5qVRnnRR1L2xz1WaOzX3Y9yxSoflsUMxTYZm4/MlyXbQm32wow7d6T+e+pren2Q4FkfIaRQYswk3n+yR101vrkAVG7AVWfIN3sfZ8gSiCHIJJ44fMDopZT2E90GWisqmeyfheL34wiArkeBioGLDIOcAV0Pv9GFOABzOn5AK3d1o6+JmpJjjLsFlOkHmUBh/ZYO/oAA6DsGsg8xaKtY5CAgJt/Xxa1ZGPaF/pN+YhAdZ4ddbCMMV1t/YfYg5jk72+OAqRiuNqjtvZmRTSaaytikd1+HKNNduCxlEW9lAMEC7QQiGxbVzsPIRI5Vn/Zccjx1HEIYequ7x1vsoEk5Hdg/4Yo5i1QBFwAy5IVRBo7M7VAqp9vGAXyAHi6FASJSPtsB0iLpFW/d91I+f8+dOkyBoNkkQSzBOlkUTYK1uyW2LdE1klGyPUE2ASsBPZ26/oCdq5jPxdBQiKIKMhkyboApD1f6t0evvNg6BPBRUvuBbQE+fYvNC2URup5bUXo7Q5Rr6gS5hWy855JYdK5t42UCHXKqQqpCY8Jj8qAK8vf9jEShhTYrzAnEb70qiwjgoAjb+h4vYUoI0RrxOwII1cnE46EY4G/Y4XfbMogM440JCQqvKqHlSc35hXhdrIR+hUGdjdWHyAA2UHIy6IRgwSm7eijXsoRmhWalJvz5pIKPSpXvk1+Ux8ZfZluIV5hUv36mKhQs1C0vvO7kKUtOSzWdweov3yeunrxm7bqS+Fz7WpFKNQmCfKJ2qCeMuyk6oIs1IoyhTqFVm1/Ib9JHCtUa7wqLKtPMRXavKl+F/4VEu6yl9JBs8sozJgMDpoDkyTjIN3PjNC9vEmYXqatFabSNXfzusy6LKGXORUdRN7WLj6VG3Rd5o0ZBg/6hOkHtvpE5m0/+mRz8WZOhrtycwTPGN8YqWQz8ejreZlRxleeUr4Ob9hnu9cAPgIw7EyDdaunHPN1UXcNTrXryZwDTwKMgI58IBBsxZQIr/k6UTlBvaouwMxnvY5tixQiBwdwkGvwvwGjqYt6EyMAaOQX1cNImUAAqtq1R90AD0GIAYrYunKvJf4GTM4l2uvu0D7kIjlBUywC2JGY1EF/q6MJh4mIO0yOFMFIPfXthVF1UTft9HS540wklK8/fzGq77ztVN7YREaO1HemaPpLOdqhzV44Z6chU01i3AC6vKh+2o5oj3EDvCYQxkFb5ZanT+ecON8kwr0jR3n08pSrSgfNLqO4Ecj0ZgAix+HW90gjSDGVtqfjQ/EfmCZmq203080seuzBknNxPwEnc+bYg+8Txokht58q4OSFYCDyNNYbOd40GLIRHigyUeAL2ZGVSVxjcz4k+q1RJB3CSDPMSCO8I+BhaYeplGvrCWALNPSQ5Sd6ruQ1UR4cAw88eV2WaADA1hPGvMQUrRFQQ0QY13T3uS6SCdala7smMorfTF141rxWBB/7sgIOzNkS00DgXzxqdQX6RpQ3Bxy8JxShh5dNABzPTd14zTx49Dc96Y5QPuYsrxPDlQBnZCEEKG3G7HWHKR94uq6pGhCs8yy9AZzaYww9hcrgUesr5xB328OivHp1RobSD363FEZ9jJ0+QeZBGDIJae9SEwJt4RUbP30nngTAHWfSIbbkmBJ1NcV0LKm+s5yGF+4+M+7GpwhkROTC3WbMLbVxp21EXjp6oiVdux5rRTCSo4xZWfcdElBM1bpjqeMQlORY7UgUWDnjmINTRIyrRL1FQ75wcwKHtsbLHgJZ485B/l77TX5LTky+r83dUQv6EYPk2CzaR2yp33y2kw7yC8LP46P1m1ykDQ68ngrRhyLa2PlGDu7OUTlUpBy7+9wueu+o3YZskiCPK5dX58p5yvfJdfq7rYMNF+QlbS5gqz11liNEIkJ4kc9btnDeq7rkOG0aIbcnB+j66mMDBKQnOwV5VZm2eBPM30f9Zju+qkepNtsNSF7Sln92RnpztNoh72nzBmPm1WnIS+o8LUd+V+6z/pZrtTEFopLrt8fKJbtu/a1P/N2+M5Q6f5p3tjmDTST87nhkIHnU+h1Bqd3EwtaL9U7RUu2a2xjC69Wo+iCvVR746Gv3NA+JCAkio8tQyecJdMim0K2QubvsXMyn+Rh8G/N9/hNf41ei/JWdPDD8ON6uwB5PlvAxZOr4VvySjUWuzlKM2tRbbXhjQnt84TOFZ2n1nyCgbKHcriDcD+WXDy6+M5+EYuUGhQF5Qz7bmIBnJbfJo/jVKA/lblEix6Zn/O0KFZITqrQsQo/ZOKEVy0d4kjxWoUxhRSFG598nyvvjQemN8uBKLIkQ+tROeT8ihOppUYfKGeoPyy3ED+Q2mTheo5yhkHHrhfOubEKvT3mDri8ErK2WtPCoeEoy3bzHEteQyxQi51Hz/rSJl6ktNjMXzxCC5jm28qKonLEylSN/aYkKr5RY6iKjLhTud7lRXhzv293DK39EtLx6Gx+4a3h2xPH6R0i53XBAuTx1IVciUqB96llZep6qMS5YcH7rrRozCQtjz9MkrJaNL4i1q9rvOP1oTN2rWBKenIOPz+yW6J2uh0RtffbeqK3r5n7vuvfK8wxwnvHdae+slLdwzygPgvJMsCmXbXFmG7X7p6z3j3rO4nHDHRdXGq6/OKcpm9do+YKlEliNWJGYjbwSHhWvD8uVt9O+CNperFWG618p6k3/N0zZ18/1LLuwlMUepsp4Q65vK7MnR6deAk9LGTw0m4vz3LA5LYOxdAPD1AbtPLP/F7XEw760PEheEg/jj6IYodizVL/MLWmxoTpmsM3ReT6+e17UHqvaaLs6bFTeHhax/rahuq3oeKrYqt6TWeU53sbw1S+lvGHLPtRbuyyx4Q3W7+rM0+Jp2muWh8jbfXAUk7ll8mLeYvDWC67r+1KeniUqd4raTpDHpi08z5+J2i+3PZ53ykP22XHtb5R3yiP3mWeHfcxr5Hkab+2hIhDGHWPXbxjItf2g9396kfcyr3srionr/vBvlef+c19Wnd0vlkxNPd6jr93TPCQis4FaYe5sHmq+LUshi9H5cIdVKh/XinwTD4v3gFDBMypPTF4H/9ZMfE0uv3jI4gqLp2ce/qH8Z/aOFVl5RY+mfBAvSU5L/rIVtCSelm3jLDj3OMvxySnhA1dOjCchZsGrQZzBBSZ8W16Z6yCB8CyQVirL6ztEHjk2Zctf8ry8fos3xnOQn1Nv3g4SCj+a5+U3mWO5PX0hN6Y/+Lw8NOURxBgeLi/UZ3c8wguPl+fsPF6VfuGB8qp52TwsZfDcxAC0WT7TNXnJYgTyd44pelt5pHYv4mE5T1mIQI6tcdF248S7xOLljfPCtLVej6asTHXG70l5mwhBXklWGwvYsUg/6h911Fe8sIoU2MyAN8YLdl1tlUeu8bRFIZKPeBMroQ8dJ/coRqFveXHqJYaAaKV/eYzGXc4R29b5cpZ+cw8oW79rt8iA+inX93Lc7m11cc/KbyM3+X2Z8NrlhtWBOA+5ipd8NHb6WVX00EY90WWfxKNnIKaD4fvjE9Q4bsJo2f4NQBkpgCWsx7AzVJifmJ0ljKYwo71GCSC4zOLiMarnxWh9aPHCjL/f0XQIwoyAvRdGE2E/IT/gZqcb4OA6AKBEaNXON4wjoAY+SCEATwhQGI/BVxfhS8ZW6K/Cg8J7CDwAS9um4UXnOx5gIJwUY5YwvMg4QnbAUl18B+Ac504GuMDc/qNClIw7o4psIhwMDBhru+gAdOACaIUrHQv8Kzxbwjj7DWgBDcQYT5LddiQ6XAe5B+CrtxCleugfExTjCFz0LYAAcsBI/YtRrEwAbeLxhVH9aaxc0/5bgvlEABzomzyY0CDHAEoTCuFK02HMWf9i8wqjCvEK2Pu7Qqrqads+AAe4tcdEwLgbN3UsAYhAFn3NpMd5JhvuR6FUzGfXA/4ITK2gwjkHcOsf4GfMi18udK09ABaAK9u9IsztXhAyN8b634TE/a7PEIwsE1pPSjsO0kGzS5cdi8eItI8Sz8NaQABUHp/PvFAgxsjyIHiLdT4Dw0sBDM6hjgMg8o4M0fRajBUWrXwchiRwAAgMNO+N1+BYAKs+Ptvr1HlAgTHHHGVUS9QBC5PhBmJAVtm8NXVhpHlhPDbMVAACEOXi1I9HBHQYYd6xPGfbRhlVGVZgVaJ+JhuOJY6zJMXG9jwkwGpfWXEYdatMvzaohw3k9W956YSnBWB5ygSIMupAD9tVrs0EQx8YE22xWre8R20yaZELBJzqpJ+NiXY9KyqKAEj9Tkw2ADzPUexILlE5wBuoWJrj+LY/gD4A9ptcMEDUbt6qPtX3vFx/Y/iKLBizuq+wnNVfbEoEAACbPMgxylsCUJMZEQTAb9tCbQBucscmJl4EoH9cQ9k8y7pPiPvGuTx55RF1l8cFusBcVIUAS+DMy+RxHi8xcu2T3qVLl10TxlfIj3FjOHmO/iUAgyH0tg+zeyK0y3AxeEWiAQq8Nh4QzwiQAWTGzd/Ao4gcJYwu74Kxb4WBAyy8BnUS6isvAmjycng9jCqwZejVee4aPClhREaZ51HGlafFMwTYQAIJRzt5xASgWBoDmIUmifKFVoVfa9mH5RjayhPiyZhg6DMAxyvivZogAEltsC6SR8e7E84GNEDC9QAEb0191ZP3pT76HdgCDADCMyPAhyC4aL8Qtb7gzWmTaIKQrvCu5TRC562Y4ABrS2GApnN5kcg3gAxoFsCoN8/ascAOyYcnqZ4mI8LEANFY80pNnCwgUhf3FuACmpat8AKFSEUL1BPwiWaY7DDz7kdj7LPJkLqAAOFZYF9j7Dj9anKjbGJSAwhNXIwncY9qG3KQsLpISEUe3MfIUiZCx0s6aHbpcqDCODJSHkMGsEAVqNX3FbLj3T0zyjgWSAEG+ScGthUeEBDh9XnMGTSGDIAASAZX2JJXylAL1xJgyLMDKK5PeGUAR+5MvYA2o8pgAhCrPXldQol+5x35TBzrO7k9oWBtVBeTAGCobpSnxviqG+9HCJtXCEzsItR6pTxYL0JTJuHlABfnCr1qewnAUEfrUFvhfQJr/wLnEsAF3GwSoe95xLxfdVEHnqny1EHoEjgKY2qzMfG9UC/v37jpY2OkL4GYiYrJkYkRz9IuS0BRONT15LAdi8nAo+atVtt5bdZlAkJAR4SH1UObXQdIAfGKDhATDblW57iG/gbmvEafTcDkuYWn/W585LsBdd2HtQkGEaoGko4/nZ9f89T1AWB3P7brcY+X6KWuXbtuWzEJ7QOKoVlMWgzOYmrOnTOn1rLZr9XeqWsM18zco7WvKAbqfaKPiGKr/kEUm9I+o9OyWsV2tQ7y36LFbsQu/YuotY8YsnUslq49Uus4ijmKbYoJiSFc6/1c276ud4lO95NV9xec/Bej9c+i1gBiWNpD1rrBto4UcxjD1ubw9ky1ptO+q9in9pBVrk3ZHx6dbrz+wKhjrR2tTeL1IVYqdu6vnvyO2sPVHryYstqPUaxu1pLaWxbjtY7Vz8rAtHWMMl3LhvQ2UP+JqP16rUHFTrYBvj10jRE28e9Eqyz9hSFsHDF5rXFVnvsF09Y46hvH2iT+F05+bvVxUcfbvxaj2Eb47Ubz1oDObdiOwex3jFf1woT2vZeQv/bk51Yxnx2PkYs93b4421hjMv9L851+xCZ3v1vPWfvxUm26fHQ3mLsHr6YZPnTp0mXbwnsQ9pSXaoW3JFxW3uNmIrRlx5nyEAiPSpiM1yLkKqxZHiBPQKjMOSUeaV6HF7nxGp0nRMozlGOSDyM8Ph4SMoccFCKO8Jy68hZ4L8KGriHkyhPibSD5CE0igPCU5Ph4WTwk3g0PhUmR81MX5JF69ZeQYQmCjLCweiwTnql1nMpVJ8cKzfIMeX7aor6+w5BVLyFVnpI+dH3eOaKU311TG9VdbpSHLMzZepqOc7z6InIZP+Hmdp0m4S0K/crz8XJ5VvK4PFP1cm3C23Jv8Gh9VlchZ3nDCnOWiCDw+HirxWjltQmV6zveP+9OJMDYGI/KU/OoEbSErB8Y5RWKIvAoXcvx+kro2ni6F3ipFSVAHNOn+pj37J4R9tbvvG6h2Mrbiji4hvET1i48Ibxi6QT50FbcD0Lh2nS0pYNmly47FiEsoS6hOHki4TZGzqPFUDI4QpwMzFScK8wpzOVxZBjlxHzPwAMc4ISAAwwAQ4XJGF/HMmIlwNEyAsa0wFXIEjA4Dwj4Xu6PAQNKgFgeTE5RruuFqcn3LO6+eNviTWmDYOWaMLwMKOKIb4EBIylcKbenXCFgRrgV4UptY/C1S32Fe4U6gY+6TKVAgsEXymS8GX2MXUAl3Grphj5WDnDWx/J9DDTQBPhyo8KiANhkQkhWCBbgATn9ChCFHIG/Y4BZAbz6ATAbrAs1AyF5ZmUIJ6uXkLfjhc71n743pgSxSKhaW7BX1cM5QEnYVH8YB+e6jtA0EpCQu/CsyYzrEGDnM2B1v1W+scQ4IPzIXcubyrkiSalziXvK+AFL94oxc2+Y/JgouUcBKvCt+9XYCeECb5+FgQHq3GTQ7+4z95S8bU1qTKaQuY4+3GhhB80uXXZNLJtAdOHplZi9Ww6ATNEKQwt4gCFj7VFESpHnKoPEqDK8Zu+MleMYOb8zQlMgBr6AAyOTkQNivCfAAWAxHz32AMUaU14qMJT7lJMCAEzkLVLyy3NUmQfH8DScj/jDaCKPAADA5FoE8AAk7XcdvyPhAAXEEODqe0p4V2Wg5SgBpN94bMBVO+xXqx98r3+BCSBuhZevn7GGeX5AQJlAUc62JhD6DflKfXlxwACQAlwgAlSMFeIOb9SkQL9bIgPkgBAQxHLF7gWSBPBjPRtLgFaEG2WaaJhIOU/UgGfPI9bXVD2BMw+Xx4exy8sF/CYNbd1Nmnia6gzE9ZdIh3L0jX6XDzVxQmxyPwAw940JnMmRMar7i7cpPynnWWOiHwEejxdIq7ffXNe4qH+dv5E45/jBy/FsVZcuOxTwwJwKejEhhPkEGWgY9d2ZwjiZ6ZutM2oE4AEvRrcVBgsgMtIljDaDBVx4P4wxY7rKLF2Ni3iDNIJFyxuxLlCIEdCUAa41pVr4kRiCcwPhl81ZH08NXr24WjzcB6SVznjvGG4Uyq21gQBF+4AKYEN68bey1VFoU2j6W6KExyO8ywgDFIZcD2KwWgvqOF460BbC85YSb/sA7MJ8PGAeF8AARj7rN16bUdE/lj0ABSAFcPQdMDKB4fUBUQK8jQWvzfkA34J8plDZAJn6Tj2MhbIIsEEKAhjGx7pJkxHeu34E7rxUoIXNqm3GXvuBpgkEIDRB0SaAKISuz4wTb9lkRP3VWSRB35oEEexV4XSRB3Ul6i3sbHLQijA6MNTPCGHA3Wi6N0wQXNukR30AJnayNhH9bGLEozcOyiK8Y1ELT4D7cRUxwdPP1horX31MbNwLxner4h4TRlZH94uxEHLWZyIH+wNnrtK1a9eJxhcZHhiNLzR8X/TzozEBs8eeqchBSBR0IwIE8gRSyh2iyCTTFwZT2+gh4ngRtG3RbF2HOOLcOsaWeEgXRcxAuLEF3FtO/o3IgZTy6CgiiC3i6ljEDt/bSk759ObDicUthnNG4o3Nz+vYUoSX2obOdZFhvihqaz3EGRucIxA9NWoDc/VF1HGdIvVQL4L2EmxbvvlsI3TEEdvxuS5ijzKRaOoc+mtRJCn9Zhs/dUDosf2eutRx74jazu3Po66N9ISE89fRh0TbchGrEGuQsWwQb6u8+o0iEOl7JCD1fF3UtngtCQqxx2+IN0hVXgjdjiX1MnHXasum6mOLvvpb3RB2EMz0p+sgmE036HevIQDVhvO2YSxikLY6p4g8SFy2Y7Q1n3FGZkJ2sv2ecpGKijBmW8GqS+kzojeLrroBu5cK2BR/Wo4y5o7fTG0g/5TotLw7RvXD3Dm7q93T7NJlifAZEf6R+FF0+CwCnacfGEeYiZutC/XxCttwKS/I77wGnpYwpH9XkbZss3Oh1dopqESeDRnDbJtHxFMxE/dYE96Exe5yVUJ4PDEkGB4eb4HnQ5zPU+Rx+E04TkjSOkrlmdXrAWQfXnQtx3COXB2ykhCoaxC/yc/x5uRMeVq8Hh5q9QWvjccg30b1FcKP/uOZyFeWV+x4ayXlxrRN2cLavGkepLWdleflDSFMqZv22WTAeZauCIlWiFHukLdmLau+1gf623VcW55RmNTuOOrNOzYWjnFHaI826PPaEYoYK96xvkfU4TkKccqB8vJ4jsLX5fnywOR6jYf8tXoLm8sBOl4oVHiVN+k8dReaXdVs8zKNp/Cy8LH+tU51urZUWoAXqR3qK7pQ4WubQPieB+4e9y8v2/20mVR8Rn+JrBAhbJ7xqt5qK8bUPSdsXxthyN96Ot2zew9nHTS7dJkRQU5ZL3SJCiIJ/DF5KDAXjbknBBTGlDCW1tBhSRbxBMhUyIswOAgeQnkbybRsxstaRDnQWkuH9cm4Mjy+RzKhDC0DKRQHQNoQmN8cC8iEHIGG0Cbjr8WARWBaqwGS4+Xg5GKVJdwop9cKAwiIhfeEgQnDLPQrZMrYCp0BOcaYyUFWYbQZZKI9jhF2lZsTwrU1XYVFsUABk3Ai0PZuS78py7WELYE90NYvQrzqXgKQnKstwrPCjsKiANXEwGeiHliwJjfCp7XlnFwh489gAy+TAWBnLPWh0GuRY9TD9n+V47VZBFAXsgWixkgutBV9SIVjbQrh2kS5SGSA0ngI3RvPCs2uIiZMAEvY2MRAf2mze8p4E5MJky/5UBME13O3E9cy/nLGwp9AXJrB/b4VMVYFN7sBOVUe0a6NxGSHuq4+VPdV62Acjad71j1w0alWdOnSZUvCSwJMtcAeoxJVnydjBs748zYYUY8Y78Xs3Kx/s11SpmXzbz20jH3N7oEC0AGsrsWbagGaVwHEAXiJOgDUAmP1kt9jRNWr3e6OceXhlHesHNeTR2LUGR6kEuDudwYF2DFODLs2MlCADFkFoDLEclzyowCHMSLAAWBoEyPlPB6yHKGyqyx1k2fk+VSeD6ACW95igYO/eYzKY+B5bYAPqMnDAjFb6fndZED/WkKh3gUoJgjaJPfGi+WxaTPQreUyrlfeut+cq3yeoH4DMH7HdtUHxg6IAmb9BJCMmzaoGxavSRegI0DKeKmHfpE/Vq6cpusYI6IsgGyCohx95Z6ws5EygQov0qTN7+pV5xLXs7OTvKeJHs9Q3pHwuI2Fupt8mLAo4yiIfnEP89CNH5HLN2nh+a8C/CapF0ZrEnEa+rt06bKpMPgMKCPGMJmVl8fjb4aFgeKt8RAAjAeXCCky5LyvVYSxBVLTsokwF4YtgCijDbwYceDB8/P3lDzEm2RIbVlHeExCW4y4ugqxMrZEmFAoFegzoICriEyuz1O0vEadhPuAIkBDfHH9Msr6AilIoJunqT/Uib8OgByvbJ5gGWpimzzeqtCtemg/MGKwAQgjD7x4qMo10dBPtqUDKM5XH7/zpC1RKSITDxPD1pZwyuaBCtM6V1jShKPCrdoHDNVN+NQkAwACZkClXcSECDgCQEAjhKgOAM7EAfiLUzDe7gUEJN4jY4yZDEB5vBVWBmyuoX62z7NERzvde0S5vFN9CdRqw30eLW9bvUwMSgCEMXJftOKesMRFWe4dYvywed2vANRkSBuEq33Pq96uGH/PkImbPlHWVjznrYi+c5+azLZirI3XKtc1sfJMmFDqH6S5DppduqwgvDiMTWvcPEjErF+4EBuxFTN2ua7W8yOMuBnuTgWQySPW7JchBDD+5Y0ACQAyJx554O9fgMBwFPuVZ2dmzpAyzmVEGR5LGDA3hSyFWrFdW7GwvnJmwnzKYmzM6hkpxtKeqgy3/CtgAKYAQ70Bca0T1Efq6HjLVaq/tQ1gAXn10w+8TpOHEubMNQEsEBIBwGQFYK1YSwm0GG11AZhAEAAJYasbMSEAGACEN46FXMDPExTe5pm6D/QXsAPoxl4otvJ4QMvyHpMDkwTgq/48YPWT9wXqNQnDQDYp4wWbPMnB0lYAmjEE1K0YK31kaY1JC8GAlfebMrhNNtQFMFaURF0BJ89UnYyFiYgx1eapqDNGsDExUdO+1pMt0VbXkBc2KXEduU3saX24F6JOvEXXdq+brGnL9oG6g2aXLiuJHKVQHuNQ4qE3w2eYGXYgxuB6pIQcLVvgFZlR8y4Ywd143Dy2DLylKmbsQm/+JrwcXgwD73qtMG7OkfMjwEoIGRiZlTPKjgFkygNijueFMpyMcxGPGHWG0bV5q85XL7lH5BntBDB+a4XHVl4zAAHYcmiAy0SDpyRXK68q/FveYQmyEIBzLZ6qMUG84dkRgKldRRryL28T8BkLxlKYGpDLHwI3YccLo0S9tcsEiUEXBhaaVgawBGD2wiUmJ+rCS3N/EN4hbwy4uKb7wX0BdHnNvDoELp5gRQmE3gFttVUdTBz0HdAEXjVJ4KXpP9ep8TXJMSFTnvvOeliTGvensvS1iQpAM7baY1JRwOY+tSEFT7YmKCYU7iHhTCHqZaLfjXc9F64JGEU0XKMV4MVD1o8lngsTIeN9dESvdu3adVP15vsbRS0nsM9oLfm4VPTxUUsQnhy136olH5ZBWEJw6ei0rN1Q9bE0wtKOot5bzvFjUdR8x1jycLuovUwtM1Ev+6JaNuF4e7JeOdqWa6mE5SSWXNjr1JINSzEse6h9Wi2FsByk3X+UWtJgD9VLRG8StbepZRjO+6Go5Q61d636fO/Jz9QSC0sa7P9q+YT9T28T/YroLaP2q7Uc4u1RS17+MKouyrl/9O+j9rltl7TQ349a+qBdlvVYkmKJgmUw9oG1xMcY2aPWMotviT40+oPRb4rat9dyFUt2LKdxTZ9/IPrGqOUbrn+36F9G7etb19bf94paruJ+UFdLbH4xasmHY/TBdL9fyzSuH7UMRP1qX+I3RZWhH748Wvu91thdIfrcaLuU5pFR/V9/G7vnRa8Yda7lKvbBbeutru5z91h7b0zVvsbvitZ5ytA+S1jmjldf94WyPUtzS3IOQvWxpTo/Ha39gD0n2rF+CVj3NLt02bHwspBLeJ1Yn9ivrQhJIqNsVXgOPEmPqXArz2D6uPqNF8IrdDwvQqirvAize15ShekIz0MukZfAw+BpOI6XYKG+0JzrCGkJ2/E+eDJynjxQZBahU9cVAtVmHpy/eX5yjTxWHqMQojyesCfPi5fFayXClbws+UbhOh6ivrOkpXKK2s1L4oXxvJzLm0Yccg2ijjwy56mD33ikyhB+lePj4SiDd6oOJbw2pCR95nvLVap++lBuWt/I3/JUkZf0Hy9V3wv3WYLB865xUF6VgXkqTCo02orveGj6Rx14kPqZKs9bZ4wLtrL7h3crjMszR8bhyfJe1YFXKGQufO4zT07Y1ZhbRqSfeNQVstcO0QNjLHIgrC70yit2L+tfnp96rQIP7lHtdl05Z9ECZRwl0QYhbPdKK/Ld7qfT7emg2aXLOvHgC6MxXgyT0CojuZk4nsFhwIWb5LI8aOj8iBzLcozLBGDJMzLARAgYoxaoMYyrPraAlPEVQtQu9RBStewFAAqhAtACKeAndCgUK18ox+k3oT1GHvAI2QIwhlw7GWdMX6FL1wO61pQCMvUV9hO+E64D4Mg2ANt58l/CifqNMO6AwThQZQBNOUP1ACbyjMoXrmTChDJNSrCLhQWBi/EQ+gNOws+MonL0p3K1D6AIcwrFUu2Rb6scKeaqso2nvLXyTTIAClAEPurkHlEPoU/f6xMG2N/ASIhT37u+e8Qx8t5yvpbqWIPbTmqMrzBzy2LVTxdGhYRNNtRVX5eYFAjJ+t019CEQbfOgJgGOET5txWRISH8uX7mRaIfr2JFHWwEmkpn+2U7O0JgBe32nD03isIndA3sNwsbPpA7hyv3tmReeN0E8s188fV27dh133RFiFd6jQppCdQcRQrLDT4W8Sp8ZFV5cdTeWzVQ5QrevjtY1hKe8nstOMu216YVR4WY7/wjbXTdq1542PEztwmNXH6FSuwC1YT9hwzYke+foP0R9b0eiF0aFHmsM/jYqTFrhRjvyPP3k51a9Jku4r8LOwsp/F3We15IJC0/roX52y3lWVFjd967tb9cQMm1fiSVELFTnNXBep1V1FKL2ujCvThOa9mouIVuvx1Ku/vW9ELAwfpVH7Qwk/K2c+s6rz+wqpP6/FBUG1j6vShOutfON128JJetnbVAnr9/St/rIK9t+NCrUWOU+KioUL6wrhE+Fw/W7EHjtIrSqqk+FmEvfHPUczR2/mX521D3Wlqdftrt70N5o9zS7dDkldr2Zkh4wES0lMPvfSMySzbrNtIXTPFZ2WeGdbWddm/J4I2a+1trxShBnEFuEzXgT/uW9WV/oUUY4Ec6rvUJ5pjyoKWOyFZ4Sj6W8FjN6XoLvlcdL5EXw8HgzPM7yvLVXeJbniIyjDoTnJDwqTPf8KGJMhawdh+7P+9OnQruYv8TMnkdmpt9K7eNqyYd+4GFqEw9EvYV/EXZ4a9irrq++wpzK9C9PjZfJi8ZytQxBaNL5wsjaLbzLizNeQppC0jwf/awtPDW/OX/KgrYsRXSAZ8LrLmKS+0C9hX7VgafH+xM21ge8Wf/q7zLHPDjebYUKhcJFHZxffc8j5rULixIRBGPtvpEqIO4LdUZ60i7jpe95oNjOrlVj5r7Bot1KRESkQp+1b7WxYYLownbueeFt97vlVOV5I0iJ1mx0D++vdNDs0uWUeBzkloqJKMwkLLeKIWHMgZUwoPwY48bYyxfJ860S4p0TRlCdMCTVCT3fGzYAGWGcbDbA8FpWIdzXitybcKklDcJPHnchV5ODVdoFPBgw7WK4gJKwGSAHiJbgFMhq40Ojljv4DrgAfqFhoOnaQqOWaQi7WVdK5IwAGCNsHatx8Bmoyhm6rr8BNHAEeCYPwqXax9C2wpCrJyNsPWb1FfCzs5Lj1UtdXEN+TxgVsPmdYPQCLe2vdhbAyBsL4epPAOc+AVCWx8jRAk9tNVkAIsKycqLe6DJ9nZccKbBrx0LYGJO4FSFQIVSTFuIeFVpuBQADR31fAGvSpg99pw7VnzaY0GbhXH2uH4D7did4BSXuje2IftRvcsgmYQT4m9Bsp057K1ratesxU6zA2jR9lY2ct3r8VLEWvWm/DbNhTt48utGG7a0K33kj/3ujwmpYuJiP07fmPymK3YcV+piot+hjR9rQXWjRJuvvjH5PFAvV5zqfYq8Krc3VodXrRV2nztM24dOXRIX1MEWFIr8zKiwntKnuQrg2U39sFMNVyPA1UeFOTEts1LafqA3VhRmFWDFv9Zn+sNk7VZ6/9bONzfWJEOvro0LK2Kv3jP5utPoLY7UNH2qLkCSWbX2nr4RDMVP9LYSrL+t7DNZpyFA49lrRtq/8/cpoexy1obx6KRPrVfhYfbFja6N0YdHLRjGFhauFzIVnpQco1rFN3qf3JSYqRrF7TP31gXvDPSBErg23irbnCSFjfmOvCiEXk5m6X4WgPQP1HKx67+5UsZgxktu+o+q5X3VYTbun2eUYClIJoorQjlmwUJiwabELp4KkIqRnKzUek1CcDaExPlclR/CEeD08rSK1IICoAxLPKo+Z9YPYlhUq5RHwqIQwax2g8B+vgzeLiHJhFNlFGFVYmCAe1QJ3ni5PSDiP16R91gryQDbzNJFykG5qY2zeG8+Nh8az4lUINwqp8mqsqxQO5MnyuHgI+p5nxsvzt3P8K+ypHTxoY2LNoXbyynmgvrOpOUKI8CJPRNlCd0LSwqza4jzel5Agz8uGAupEhFytNbR2kRdpXHhadkJSLi+Ld2P8kWHUCQsWAUeo3phpr+0IlaHd6uA87W9F3wob2zRByFQ7taNd11mCoat/9Jl7Rln+rs0qCBKTdoggbHTvMOHahtyjjwiv0oYUrqvec1EO4X19aIs5UQNiwwztRULipWuDe8uGFtsNjxoj/Y64hZ2r/9RrShZyzyOsiaS41/0mauJ+R7Q6PNJBs8sxFKFA4UeAWQJc0McZvKlU2KoVoT8PsJDVquJ6wFM40EMPLKbGdSNhOBjxe0SFQ4XYADcAYeQYvyrTY1vHW3rgWDsUMbLADZAwWAyiDdoBLJAUCnQM47WKAArnuhZgUDeTC+G9Ygm3IqQm/8goWoLDxMglAkd1tpGAHJ1y5Gi1S+6XAHu/yUNW3bW/diYiQNj2dyYYwNzCfwYdyKifSYclLIy+vgJGGL/Cuoyx+goHA0oTIiFTYAOITSZsPScM2oq6mmQYX0AM9OVRgb56CiFO37KhTCCq7+USC3ALmFxPuFlbMXmVKexOlIHVbJIHEDGHfWcjBf0HROo6RLuEuwE+eWlUu5W70ThrD1B3v7q3jJF2tuBtUmIS4d6aE+00adL37i/Ht2CojXKS7UvZ1Uk/q9+cuGdI28bDIx00uxxDYQwYRYaSQQAiDBvjOjfrdnwZ1spJMk7LZunbEUbTTNu/5VltN/+zX6KuDCkAqlwaz82yDoBjIiIfBoQBhrwkMWlh7OX4GMh2mzvC62BsAQWPGPDwEql8I7BADuL5iQAAGMfoL/WxThFoAWNaoMqDRH5q11oi7AAj+V7gzORZSgNsAYu8ZIkJle3z3ANyhsZembw2bdAfzCUCEq8amYb4Tv4Tyck9Q4A6r7kmT44pT1h/EW1yT/Cw3YPuO/3p3iCiFCIFBSLqA8DLo29Fe40TAV7AfaumXR14hXKq+hQ4Ixvp/7nnwGTAWAHEGh8bvreTTaAsUuCtMCZfhFcvd+y5bMXEzHiYeKq/ieBm0ZCDET3btWvXPVP5Lnkw+TJqRxnLKOSx5o7fTOXALDmwG4tclxzg3HGrqpdcyxXaMedqUUtsfLbzTtVZnvCXoxdE5dHuErVzj1xUmzOzQ5Fcox2FfipqWcTXRr8jagchObO3ReXzlNvmr+RHK39oJx71sLORcyyJkO+7TtRLu+2yI3/Znk/tylOf5U2do5/l8ex6U7+p032av+u76Q44dolR3/a4OrY+/1H0q6L6sHaPkTtUxzpGjlp+c9XlS/rUkh47KlUZ7hm798zl+FxXOy33UGe7VO11LtBYyINW/eg/Rt1D02PdY/KkdK5eXg6OE2C3orrn5MAtfeo5zS5dzjLheQkftiLUZsZduSLejTAxL4J3LAfI6+GdmHWXmN3Lc/JkygPhuZrtC3duVYTi5G+FPM30Ca9SPtFSjboGEUq02J6HwEOqkC+vTX0JT4FXZwkGEYrkdWCoyp9ZtmIjAp6/8opN6vvyVHmHPvP8sFx5bCIHhLkSerc5g/CvOqqPtmOP8oocU6at9ZB4Q/U9rxErWPvVHUvavzwtmz0IQRO5cGNjDJzLyxRa5FnX2zN4aMKTwrVywPrPOerHY3UtXhvWsHq341nifOFooU7nO0d9XYfHVSHPOXPNy5R64GG7LuHFW/ryoujc9XZD9AdP0n3LM1VvaY6WB6BudlSSx5QjV3+5Wrs/1T1DRHqE5uXDW7H8yLFz7T4YqTuoS5cueyYeM0Bo7R5jyAjK+bXGjOG5MMoIlThGqKzNJyGZ2ApOuFC5REhP3muzl1vPCeATZgQS6ki8OktI05IJy1UYb0Zd6NGaPOFKYUJgQRho9XR94VKGG5ALOwpHAuOqq9AsAwkMARCjapN3AMPYCv+aUAAZAAyghFNr3SMQFALUN7Ue0fpCoU1rDS3xAJ4Flq6r/lVX4CPPBhgBvlCitskTI3EJDbpeK9bp6o/K9Qnz6jemE9BpL6AXUlYPoVPjCdDrHMfKZ5pQGK9W5D4R10ygjIM6A3/5XP3qd0tghDiFi6dhff0rdyoXK3xNTFS0zRIUuWdt0E5AZWkUMDVuey3GWQ651umWIK4Bw1bUz6RQ33o23E+A+HBBlNHpoNmly4ELgyFP560jyDFAg7eGeTvNXzkW8DDWfuPprUI4YlwZeUYfWDFKDLOcm7WgrssgM/z+xpyst/sDQSxSaxYRThBoMHKpBfNyiTxHZRAAKN8lf1f5QWtFAQMvU/7Nd0CZB4YVy2PEAAaggM7vvG114gn6W+6QAbaerxVAJweKzAOMmTVlyKvKC1ZeVY4OGxQ4AmhMaWZQ2dqMzWpNJqDRz9ib/rUhAZDVX/qN9+t7ov4ISPKxtdkAoOApY6IS46Q/gdc0l8fjRZ5CmKnJBRFl0H/WnRIgqA/nxlpbTTKAtLa7BsARkUDuaclU+pLnr5/2WtxngFMeXLRAPwB3kZetkOQOj3TQ7NJlV4VHI8TGa2MgeGerhMcYF0YPEDp+1fO2IpZR8MLK2Hv0sT55WADVHrA8OiAFULBZgVuFbYGCECtvgOmwOF6ImYcMhJxfIMETFK7E5HS+MrWJcTc5YLQBlcmBcDMDipiD/FLA4RzhUdckGKKAx7E8UCFpbQAKJhfAv+0zY2FjAR4p8CTADTiZaABa5C/HqQvvS51tVAFstNNCe8q7B5aISUKIvOMHRwkP03grqxVed702Tr02In8ZE+FLHiOA422po+/dR/q4WLZbMdn62rjo95qImADxWouQtF9S43r0IUcLunbtumNFZvDKKovYkWGoRf8IE3PHlyLX2P/zY9E676+jU0LFeVHkHwQYe7La/xQpZlUi0OWiCDlF2lA3+5Ai/fzeye9K1cEes3UuAovNAtpjKKINkodjkFcsuPfKKfvXerXSu6PVJpsK2AgBKcbfiDr2hdV+e6paoN/ug2ufVr/Z1ABBRx0QYexR+hnRloA0p+r1DdGWcOQzkpHNEtrXZVF1/eYoAkrV2eYCCEOIPjYpsJmCTSfUEyFKn9rDF2HptlHEJwQgY6d+SFvqqz+uEq2+KjWm9oO1dyxyl/Gsa6urf21uUK9626oiCNlAAXFJ3b4mqg/VjyIsrX/1VddNdfbLrl27blkZRe+gbA0x9f7AueNLgdb0fYoMJoBsj/NOyL+ItsdRm7u3x22kmIgMNWPuX98x+jaCf2u0yrTL0NRQAza7BHkXJSYoQJsCl43J7cJj43vv6mzrSe0S1DIu7XCk/c4FKNpsZxj9YScj77gElr63w02dpwxlMfrt9VvVVsDQbvBuFxyTgbtH7VwERLwj0y48wN5OPHVsqV2ajOEUZN8Y3Whzcr99XVR/2CnJ+0jt0ARo/a7/7CLU7o7kPZc2Ya+/7fqEQVpjZdyAXjGnjUl7zc3UjkvTXZK8K3W3XgIwp+qOZa3OxmOrdT50Ovtl165dt6UMPC+GcbT8goFchTJviYC3OTiPUff39JgCN0tByujVS65dw5IHb8xgoKkXKfN+V/UkHAcE6XZp/sBFvXhtAOoFUZ4lBcQAQDuBlHbWi7wpw2orwGpbqSUntv2bft++bHsj1ZZqF4/Pln6t96luNfFg4HmGtp/j+TLyfrM1nWUyogHOsWzIi6l5gZYUTT1Iags4nmJdh3rbCrDzu6UhXird/q5eIhPGYjoG6iW60NYdANakYxW1JWF7PWop0GYvm96u8p7/ONrW2eTDcpq544+Ezn7ZtWvXfVVr7OwdCmwYcf8KC86BJ2PKqLZgyGh7jVlrDOmDo+Xx+P3ro1sB0q2qummL0CXQnNbHXrleXSXc6ZVi2ircKczLa7TXq/Wg9rW1H63va80hgAW6ygZmvK65OmykgPnXou2eq7zi1qsHrkLe1PflgfMI9SfvGGiWhwhQTVja61ATKJMcIWh7zXpNmvYB5jrGNUyy7BMMTPTHz0ZNCHymz49aE8tLFEZvAUgYH5i2191I9aOJhmveODoXMt5IgSsvHdirG0/VK9a8lmzueKHn50ZrskH191aA/nBpJwJ16XIoBGMUSadlOWJfYn0ioKwiyCOWnlgHh8Dj9VhYiog+WLMlCDOINJirc4K4Y7s5TF7lII5gq1rGsIzIMhWmBcNXXay1UzdLbSw1sCcuEhGCDXIKsouykYqKzVoyZ54cj6XrOMQYrNbpcdpgezlMYUQcfWt/Vm33m3Wm2oZkgy2sDN9j7yIf1Zs2MH2fHkUowkxFjnKOcUGqsaQDmcpYLeubtj0ESxcrGavYObYktF4VacexlvRgKlseoq+MI7KTXZYc5zttauu+X4IchUHdbotHvGkH03hOLLOq/rbkx1jvZ513X04haNeuXXdbeRW8ECE5Ht6yWT3vhvfEk+F1+HfuzRabKc/F7jk8G7N6Lzn2MuLWs+LtIdLMnU+FQr2xpI6nytuKR9OqNvAWeSOUl2HnH96HevE41XGjOlFeEqKMEKVzKULU3AuUeaNtm4VJnxDdKJyrjDafWCoELg/Hyy2Sl7IpUhbvda68OS2yWOst8ljliZGkjD1Pzg5GT4wiItW1eHfC2q2nut9qLLUXqchLrYV2jedB1mnfdfbLrl277ljlrP4myigytIz8b0axGeeOn1NhVCE0oMJoIp+0Ictl5zDywplChAyaf+vvzUKzwqv3i5ZRZ7CRYdr8Y6my1Q9JSf5qLmRqomDiIEyMxIIsVGWXAnehvOm5rWovcJmeK1c6JbLIJQsb1jEvjQLczUK6yhEGxZQFlnKgdY5+8VozBCTMXqAhB70VEo1xkaMVfq66mcRoezueysQ+rmNKkZa2OpEqNaHyGjH3kHvpyVEAuFeh+mOrs1927dp1x4rQ0b4Lk1qygDU5d/yc8ozkt9oyqJzgVnJRW1UGXPkAw79zAM0z5oG2ZBfvcbR8oo4BlnJ5bU5LThMwAZw7RZFTNiKiABp9BsB438rHqsXgBcTLgLBtw3aBplUeFc+v2mEyge3Ke5w7fiNVn436lmq3e4gnrb0mYTxooIdJjGGMVOW4ufOnatJQdS/9kWixebuuohIKXbp02ROR/5LLsdvL7aJye3I/b4+uKnZ18UaIerOFRfJefSWXtmp+cTvCPsg/uZ5//V1Su7zYycZGDq0Z8bd8W4nf5B+dU+IY+UBbxVG712jbnNhswbZ+VA7WbjZ2lLHHqZ2I5HtrQwM5M3lCeVPb2NkootqwG32lXepeIgeqbdVeuVZjLOdoIwO7H9kIobYnbEV95vq2FXk/Wyjaok8f2fFIvtN7J91XdtiRq7W36yqi/2zK4Lr626YS9e7Swyb6zGYa8p/60kYP8sr6+ODlFIJ27dr1sCpvRBjtIENpvCLhvCdFvcWE9yj8/OwozxczVPi3PDzeYynvkHfpGMxNS2LK25Hf8zaPubC1PKq3iNSxQt3PiArz8sD+JCrPiMX581FebXm+3iyz2yxN7bNWFfNUSLr18vwtklB1Ld1sne4yxSa2pIVHW2Vh7coj2gxDv1jWIuw6d/4yrftomYd7GFReHTu37UdvUNHHc8fvq85+2bVr164nlYG1phJ5x6ubhJwtBwFSNhkQoiySEEMMFG3y4FjqlVzWPDLutazkKdF65RYARYKx3nR6bSqMKV8qPCn3J48q7Psr0daoUnnGItlYCrLRekDALvxtUwP/+nvuuFXV+Yy6nOfToj8eRR5aFj7eSJ1jgiKHqi8rzG8dqzD1YQe9nar2GzvhY30p/7psPey+6+yXXbt27XpSGapvjLbgRG05B3Ba5iRjjqg0PfZBURsdANligwJeoAIst5pzdB1sW+/15HkBXflRayL/4aTaLm8ZW5anas0jUFcXXvNvRTcjI62qOwE0niwPvvqJh6Ut6rYdAD7qergmBxYF+dClS5cuG4i1dvKL8mdMhnWWXnFV+cRW5C8/JyqvSOTkiHWS1vm14o0lytoNqTWf/pUzlRP0L5F/tCG6NZjWGHr3pE3p5UFLrCO16bq1ohttrr6qqIv1t9ZxqpO3ltjwXU5bLnOZyN15i0orcpne1bkfr/PqspF00OzSpcs+CFPjXaHeHoJMY+G+V2oBp/0wQUg03uzhLSIEEeYlUUQYdQPm3l2JfAIsvU3FBgM2Q9iuAGdEnZYY9RtR77NEbFkmANabVpCafDY5QYCam6B02W/poNmlS5ezQHjKPN8nRr0vkweKhYyVDFBfFfV6M8IL9N5LryID6iV2a+I5Ysx6XygP2avNlonjATFgBpw8btfE/O0AeFSlg2aXLl3OImHyyuy1ps8SB+FboWVLRSyFaZfB2OLuZVFbA5b8VZTnWu+9VJ6Q8HT5zLJrdjmKwvfv0qVLl7NEgBYvcwpePEbrauUd7SM7BT7rJJ+z9vGUeGm1NaFebC0f6pjfj9q3tg3JLrtml6MoHTS7dOnSZVZqE4fnRZGYbHIv52lTh8tG5TyvHkVm4mlSG7lfEO2m9bhKD8926dLlLBNgePmonONHot4iMvfWDQzgZ0ft4lTCXAJPOzIR7Fus4mtGEYi8VQY7duqpdjku0kGzS5cuh1yQeOQSEXBsKzjNN25FvPIMEHoFWHmDcpi2OhSebQUgWv7xy1Fb1pH7RjFgW4JQl7NJegyhS5cuh1iuHW33nuXFCZVakrEd4SPwKvkLJXNeJrEs5g+iwrHWecpTPjPaAfNslu5pduly7MRc2AuT7xiVc7OEwgJ7a/2OWthQftCLl+88/rVWfy/EfkL0Pb7Yhsg9AkKMWeX9UxRAdumyuXTQ7NLlUEntpmO3Gt6NN2bYCUZIsna32Ux4YRby3zVaHhVwQGJ5ZfSoPfL65DOi+sP6RuHUjXbU6dJl70S84TFrH7t06XLw8vnRP49iZFob+CVRIAjsLKhfRYCr7dZuGuVxkh+MWg6xahmHSbRHvb3CSrtWnTx06bL70j3NLl0OldhijofoHZrkTdH7R18dxfRcVTzalYcjPLQONl267FQ6aHbpcujEYykv6V9A18GuS5fDIh00u3Tp0qVLlxWlg2aXLl0OUISQsViFkYWfaTdJXQ6v9HWaXbp0OSDxOi6v57Jv679G7abz9VEg2qXL4ZQOml26dDkgsX/rl0bt+ENtRYcxbIlJly6HU3p4tkuXLgckzM8VopbGCNPafOHN0b7RwO6LDR28T/QFUb6S94c+LGpjh77mdSvSQbNLly5djr3cJPqatY+nxKvOvisqNN5lVemg2aVLly7HXuSJbUr/+CjSlfzxk6M8++5pbkU6aHbp0qXLWSNMfkk3/duRDppdunTp0qXLitLZs126dOnSpcuK0kGzS5cuXbp0WUkWi/8P1NKCpfxpHJ0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12" y="1123570"/>
            <a:ext cx="6629400" cy="51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1" y="160338"/>
            <a:ext cx="4207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Budget = 1000</a:t>
            </a:r>
          </a:p>
          <a:p>
            <a:r>
              <a:rPr lang="en-US" sz="3200" dirty="0" smtClean="0"/>
              <a:t>Label Accuracy = 75%</a:t>
            </a:r>
          </a:p>
          <a:p>
            <a:r>
              <a:rPr lang="en-US" sz="3200" dirty="0" smtClean="0"/>
              <a:t>10,30,50,70,</a:t>
            </a:r>
            <a:r>
              <a:rPr lang="en-US" sz="3200" dirty="0" smtClean="0">
                <a:solidFill>
                  <a:srgbClr val="FFC000"/>
                </a:solidFill>
              </a:rPr>
              <a:t>90 </a:t>
            </a:r>
            <a:r>
              <a:rPr lang="en-US" sz="3200" dirty="0" smtClean="0"/>
              <a:t>Features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35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9482" y="6336268"/>
            <a:ext cx="916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Gaussian (</a:t>
            </a:r>
            <a:r>
              <a:rPr lang="en-US" sz="2800" dirty="0" err="1" smtClean="0"/>
              <a:t>num</a:t>
            </a:r>
            <a:r>
              <a:rPr lang="en-US" sz="2800" dirty="0" smtClean="0"/>
              <a:t> features = </a:t>
            </a:r>
            <a:r>
              <a:rPr lang="en-US" sz="2800" dirty="0" smtClean="0"/>
              <a:t>90)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09310" y="2000250"/>
            <a:ext cx="2880360" cy="53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impact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5025" y="2557543"/>
            <a:ext cx="2920365" cy="528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Alpha-uncertainty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5025" y="3218439"/>
            <a:ext cx="2920365" cy="629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Fixed-uncertainty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5025" y="3919735"/>
            <a:ext cx="2920365" cy="629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uncertainty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9310" y="4608185"/>
            <a:ext cx="1885950" cy="483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passive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5020" y="1459436"/>
            <a:ext cx="1885950" cy="483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EER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8QEBUUEBAWFBQUFBQUFRUUFBUWFBQUFBQWFhUVFBUYHSggGBomGxQVITEiJSkrLi4uFx8zODMsNygtLisBCgoKDg0OGxAQGiwkHyQsLCwsLCwsLCwsLCwsLCwsLCwsLCwsLCwsLCwsLCwsLCwsLCwsLCwsLCwsLCwsLCwsLP/AABEIALEBHAMBEQACEQEDEQH/xAAbAAACAwEBAQAAAAAAAAAAAAAAAQQFBgMCB//EAD4QAAEDAgQDBQUGBAUFAAAAAAEAAhEDBAUSITEGQVEiYXGBkRMyQqGxFFJywdHwIzNi4QcVgpLxFiRDU6L/xAAaAQEAAwEBAQAAAAAAAAAAAAAAAQIDBAUG/8QAMBEAAgIBBAAFAwMDBQEAAAAAAAECEQMEEiExBRMiQVEyYXEzgZEUobEjNELB0RX/2gAMAwEAAhEDEQA/AEvozxRqACAaAEJGgBANACAaAagkEA0Ag4TE6rDJqccHTZrDDOXKR1NJw5KMepxz6ZM8E49o8LoMQQDQAgGgBANACAEA0AIAQkaAEAIAQAgBQQCkkEAICEpKDQDQAgGhIIBoAQDUAEA0A0JIWMV3U6L3M96NPPmsdS2sTaNcCTyJMi4Dav0NR4eTrofd/fNfFajUerg+qxadKPJsbaiCRO0fuVOPM4uyk8Kaorbujld3L6/RZ/Ox2+z5vU4vLnRHneBMdPpKtm1WLF9TIxafJk+lHpoPnE6KmPXYJ8blZaekyx5ocLsOYhvxSiKhZmBc0agdenivM1Wv8t1E7sGkc1bJ1F7ntB9kQJGvcuPH4m75OmehVcHqo2CvYwZlkjaPNy43BnhbmQ0AIAQDQkEIBACAEAISCAEAIAQENSUBANCRoAQgaEggGgBQBoAQDQkruIHRbv7JOmwWWf8ATl+DXB+oig4ZrVwRl1aCRB5zuAeRC+M1MY+/Z9Vhba+x9HsLkEA8/nO0FcimbOBVY5iDBVLQc0CSAdh+59F7um1fl6bbD6n7/B4+o0+/PcukZHCry4qVIc7JBMNIOjZXJnSqzpwN9G+wxjhTbmAJBieo6yqRSomT5OmKWvxMGusjqvU8P1rh6Mj49vsefrNNv9UVz/kwvDuDupl1RwzPqmYIPYBJMHqV5uszb5NL5Z36bFtirPouGtIZDxrpAXJGTR0tIg4rTyujz9V7/hEm2zx/EYpUQV7x5AIAQDQAgBACAEJGhAISCAEAKAJSQQ1JUaAEJGgGgBANACAagAgGgBAJ5ABnaNVEpKKbZaKbdIqsKs8pLvZ6vdMDQCTpK+H1OXzsjaPrcEPLxpM0lZuVum5EQOU9VjDHXZaWT2RVUcIo0wdZd3kkvJPMx4rp3HNRZUaDTEU2jnofz8gp3ew2tcllTpgCJ03Ur4I75JL25298KU/Yhr3OFjYsmOck7fRY5I0bQlfBOv3MpMLzs0SfJVjDc0kWcqVsyrLp1btuaWl2uU7gcpX1Ph+llhh6uzwNbnWSXp6PS9I4QQDQAgBACAaEggBACAEAIAQAgIakoCAaEggGgGgBANACgDQDhRZNfB1ZQ5uOUdT+i4dR4jhwru38I68OiyZH8L5ONyWFpyAPjUgkg6c48l4Gp8Ty5vT0n7HsafQ48fPb+SN/ndJjsgblkAgDTvK4Ll3R2OC6szmL446i7NTqkZtS3eCP1XRix7u0Y5ZbeCbgmPsrmC2HaTzHjKtPHsKRluNbYUKjwNo35ysmy6LSnalv909yb4ItW6qt2AHjuIV39ygrfiCiTlqDWRqCq7qXJZR54Jteq2rTcGGZHP8ARbaWUY5oyfVmeoTljcfcoCCN19gmmrR8201wwUkAgGgBACAEA0AISCEAhIIAQAgBAQ1JQaEggGgBANACAaAagkbACdVnkmoxbLwhudHW9v7aiAPagE79f7L5rVavNlfHR7eDT44ITa9BwLmvD4E6xqBu1w8Oa8xxk+ztUkuiBd4lataBvuA8HtMM6Ake8wp5bLKRj8avswIAAe1xILRu09PmunFCn9ik5ccFC6i95Enz7gupNJcHPJN9l/wdYF9zr7o3H3o2nuWWV3EmKpn1BtxUDYaMo012/wCFyuLZtuok27nH4lKgQ5/JD4ja72WYfCRmjojRMe+DM3luylSLwM2YgjwKy3Nyo3S4FhV3VBAaSWwSegaqy+xekXNDEs4OZgLT8X3f9XVdGDWZcMvS/wBjmzaXHkXIvaMd7jpHovpdH4hHP6ZcSPC1Ojli5XKBeicQ0AIAQDQAhIIAQgEAISCEAgBARFJUEJGgBANACAaAFAGhJxuhLHQTMGIIGvLXkuLWycMbl7HVpUpTSPnWKYfdNdNWIJ0cCD5EwvEjOLXB6jg/c80qtSnEO8dZVWlLssrR6dXc93XeekHf99yzpJGydlhRFIxmcJyx5hZ8mnBY0sKpmm6tVzNo0z2ntAJcTs1nIn6KNzukQ6SsKfE4YyLem2m3/wCiOrnbkqHilfqIU1XBpcGx9xAa9phzZDgTG3VYyhRdSJjcTqtqloAdTMQQQHCZ3HooWalyS8SfKLf2ntKMaEuBmYPkksjbtEKFEI2Aq0jSIALdo2j9ys9ys0VlbQtTbyH6U9M0auPRoHeVVp2X3Jontt6dUw7J2QMtM+7TaR71Tq7u/wCVZX7FG6ONzhAjSrkPI7GO4CAB6q8HKLtGcmpcM5UqFVvvwRyI/e6+h0Gvc/RPs8jV6RL1RPYXtWeZQKSBoAQAgBACAEJBACAEIBCSIpKjQAgGgBANACgDQASgMRxRxXvStj+KpOgj7sLy9bljNeWd+lxyg9zMYbt5Pae8+LifkVw7Uddk20DnnsAyBJ7gqSpLkvG2+DTQ6nTGakASN/JcUkm+GdsG0iqaXPeA5sCdwNe8rRRpEOVs+jXPE2Hvt22r6FQUgA2G5REc53J7+9c/lyvcmRuRW0eE8FqCW3NxTETlJYfL3ZUy1GReyEcMWi7w+vZsaKdFvYpCGl+rncifrquWc5Sds6oYlFI8vqA6BnPmAPTZZOTRdQTLTD7Lmw66GOUTqAoWX5Ili+Cgx/i9lB7mjSo12UtG4hd0NO5c+xxSy0aOlN7btqNHaLQY6OGzh1/VZThXBrCZg7zEK9tUewgh06jrvC3hjUis5UUle9uKjsznOJ1jVdChHow3M1nC+C3tSm6tXFRrNC3NsRMSG8gtMMUsqpGeSbcHZcRC+mh0eJNcgrlBoAQAgBANCQQgEJBACASEEVSVBCRoAQDQAgGgBQDncUs7S3aQR6oyUYHGeEn0mOex2YRJEQRry11XlZ9JtW5M9DFqFJ7WjOVaApFzXA5ht07ie5cko1Jpm6dqzU4NQ9hRd7Rnae0OdyOXSAPVcOZ2+Dswx+Tzi13UqOYKcwYEAaquOKVtms2+kXOC8OEn/uM4Ee62M5nqTo36rLJnr6S8cd9mxwvhu1LpNPK0iJqOLj0OVq5Hlm/c12xS6OnEHCLGDNaAabtiNO6dyjy06bGPldUZJjnUi4PIzN6wTI1Ijefnor1fKNX8FtYXIyg1GEHnGu+57+vVYzXsiUjUYIdCQTB1HLQ9Fguy8uiu4q4BoX9QVWu9jUPvENEVNtXd+m69HBqJwVdo87Liiy9wfDPsrWMBJAGUnqPFVlO5dBR9J844/wAMuxVcQ7MJOgEGI3K9DEo1Zyzkz5pUuXtOhI8F00ZGz4a/xGvGs+z3D/a0SA0F47bBII1Ak7c0x1DIp/BE1ui4m2o1WvaHNMgiQV9BFpq0eTLh0z2rFQQAgBANACAEJBACAEAICIpKDQkEA0AIBoAQDUAUIBVGggztChq1RKdM+d2Fm67ugImnScQXRu0E5Wk8zy8F89qsqX56PawQv/Jp8esXuaSyB2TPWAJAHmvLjJXydyRUWtXtMcQA8MED7s8x3/qtmqTCds0dHGnspENnNy5Dx7+q5JQtnQnRysb+tUeBnjXUkTz9FE4pII11ao9rPfDw4DJq4GW6xM67c++VzyfBpFWygxGzdVeajHhr8o/huAl2kaO5HwU48lLa1x8l5RPNh2GAuzRmGjp0gQRPKZ28Vabt8ERRpsDg603AsOxG2XksX9Vlv+NGmoUtI5H5HqFrBnHkaKFtC7pXOTNmovdLTPuDUlpHyXSnFqzOmVl7W9pcEFpMEj1H0W+NmWRUfK+O8IbZ3Zplru2xtUa7ZwRH+4Lug7RysgYLw5XuNWNhsak6CZ5eWq1jjlkdRKuagrZ9KwTDvs9IMLiV6ekxTxpqRw6icZO0T12HMCAaAEAIAQkEAIAQAhAICKpIBANACAaAEA1ABACATqWfs6meQ3PcolVclld8Hr/KzbtzOpmmwzlkZdui+a12OPmboNNfY9vSzeypLkrvb+1p5ohpnxy7SV5yi7OxujL1S5r3Oa3STEdAt2tyoJ7eTsy5DhGx5g7wspQaNYZE+CTb1YggAQRtz8QVlLng1SNFZ44QzUyRqJEAAHkR3TpCxlCyVwF7UDyCIbqI5sImQRpv3KqjRZM7WVIujOQ4kbtPPWSWjWfzWUl8GikaPC7NrSCzQEzzG++mg18Fmt1ibVGidTIjw/fiuna6OHcrIj3+71D2jxk7qcXdGk16WVWMWLqVwX7B/oe76+q7lFxfJxuSkjCf4q2/tK9vVDZ/hFpIGbVhzNkc9C70XXgafDMJprotrBgbSYB90GepOpK+g0+KOOHB5ObI5y5O66DEaAEAIAQAEAyEJEgBACAEAICKpKDQkEA0AIBoDrQoOeYaFnkyRxq5F4Qc3SPNX2bZ/jMMbgEz6RqvOXi+B+zOx+HZfsQK2ING2vSTussnjEF9Eb/Jrj8Mm/qZb2HEVvbt0yl4Gro59BK8nNrc2f6nx8I7selhj4SKTiLHqlbLUe/MC5jY6AkCBy6qmNuXBeUdpXXWKsJNNmgZp0k7aK6jUbC9UqIVxVDWjxJ8ZCyi7ZtNUiHTY2pqXQ7QgjfYfnPqt74o565OltUOfJUEE7O5E9O4rDJjpbonTizW6kWFVhb5fT9Fzpm7o9Ur5zHE5i2dCdx3Eg8wGwppNUOuS2ssQ11APaMxuYMGGmN8x2WcohGowzEGCAZaJygyDoNhMaiJ9FltDZpKF2x0TGm5AiZ231Wm72OdxYr6mCGlvNzR55unqkV6uCyk9rTHxPlq0CWmXU5dp0A7S9BzjNcHGouL5KDBKNG5pirVE0y0gN1Bcdj36aqrzeX12WeNyJ7eHKD2xReWxoM2shd2m8UmuJco5c2ji+eivuOHLlp0aH/hI+hXpQ8UwPiTr9v/AA4paPIuuSFUw2u3ek//AGn8l0x1mCXU1/Jk9PlX/FngWdXf2bv9pVv6nDdb1/KI8nJX0v8Ag4kQtk7M2qEpIGgGVCJPKkgEJBCAQAhJGUlQQDQAgGgBAFa5NNhg6vBHg3mfyXheM6lRisS7Z63huDc/MfRksUxBoMEBeLijZ603tK2tVpuIIe4eB2/cLTY0U3nq4IDNyfzP6pGLbDnSPFGo4sDak61GGJkgDafNaqNPgzct3ZF+0/x6h5Fx+qvKPoKQl6yxzteyPz/JcqtM7JcogVGuEwRtuDr/AHWykjmlBgy8eIB111B15fr9VakU5LSyxto7NVpLeRGpH6rDJgT5j2bQytdln7OjUgUqrSdw0nK6PwnXkufbNdo6Fkiz39ge3WPz0mQfUKrZZSTJ7LitSHZJHMwNyVWrZFosLDE68DMDER5cjHVW8v4KuaNtgtU1KbXP7IkATzMxKmEKfJlOV9HhtfK+4bpoXDyK6ccUpsyySbgirx29p2NpScxoifZk8gYME+hWU+fpJh3yUdjxKHSWS6fizaA9Asnuj2jWk/ck/wDVd410diOWpM/JRT7FRLJvETjAc+CeissSZRyOVPiEQcru2DBzGSrOMUhyx1mi4aXMbFRurmt+IfeA+oXs+Ga5p+Xkf4Z5+s03G+KKxfQnkggHyUASkAgBACASAjKSg0JBANACAYVZSUYuT9i0YuTSRV37i+SPLuA2Xw+fM82V5H7n1WHGscFBGfvLT2uhGqtCe0tKNlVXw0UgTJJ+S3jlcmYPGonOxD/feCT8Dd/9ULWTS4RlG3yywoWhdkzaS6Jk6uGvf0KipKLl7FrTkkVt7QIq1ADIaXOOvyC0i/SjNr1M7UqhAMaDp+ZXNJcnXF8Emi0PEOd3wqXtfBdx3IHYdrop80p5R1ZYjooeVk+UiPe0wXgCJA1PT5K0JOrKyjzRNsGvZs4gdxI28FWUiVAubPPVIYHPJceTjt6pF0VnE0OJ2ZswzO4nN1k/IqrkyIqz3YY/VrOYwiG5gNPHmq7S/CRY4tchwdl/8tWCf6GmXeugWidWzNq6RywriRjnGmWDLmjUaR+ysHZbaVXGmCNtWuu7ZsU3a1Gj4XdQBstYeukzNvafPK/ET3OOU7xE8iJB9dCulYElyU834PV7il0Q12UjnI1CiOOBLkyRgF5UdV7ZMO38VlngkuDXHK+zd2t05hBaSDyI3XEmaNFncAVRnaId8bRsf6mj6r6PwzX3/pZHz7P/AKPI1ulr1w/chr3TyxjZQSJSQCEghAIBICOpKghI0AIBoDjduhvjovM8WyuGnaXu6O/w6Clmt+3JV3lbK0mF8qonvplPUxDXRsLVQG48sa+qQGszE7T9T3LbFilOW2PZlkyRjHdLo0GH4Ixgl8Oed+g7gF9BpvD4Y1c+X/Y8XPrZT4jwjjxFbEtpZdMtQHuAgyo8SpYf3Ggt5TNW9sXNruIEOkA7CQeQ5rw5ypxR6sY2mVVB5JH08FaaotjkTho4Ac9SsH0dK7LKncH4xGklYuPwapo7vuacaHUqqgyHJIqa+SkZcJnnzXRFOXCMZSiuWSLes+p7rXZRqY3A6nuU+XXZV5F7Gv4Ppg1gTs079T0WclRVyssv8RroOya+4POSkeyI8IquEboFwJ+CXn/SP1hJxplrs0b6cBrne6GnKOr36k+QXVpdP52VR9jlz5vLg2VLbOmNhC9z/wCZp/j+55n9dm+SfZ31WmC0kVKbtHU6gkEdFx5vB/fFL+TeHiCfE1/BmsR/w9Zcuc+xdHM0HHtsP9J2e35hedKeTC9mRc/5OxbZq4vgnYLwlfUmZKtEu6EQ7yK5pyUncTWPCpmktOB5EuLabumWfWFC54Ycq6OdfhG5Y6QA8f0uH0MKssVErId7fDazSMwLSNv0UdE2RcRtchkCATEdD08Oi+p8O1nnwqX1L+/3PF1mn8uVrpkRq9BnIhKSAQkEIBCQQEZSVGgBANANAc69PMIXHrdL/UY9qdO7OnS5/JnuZV3VCoBq3N+HXRfOZdBnxPlWvtye3j1eLJ06/JEoYa57vdgdSIU4NLlzOor930Tm1GPErky9tLRlMdkanc8z/ZfSabSwwRpd+7PCz6iWaVvr2R3XSc5Q8ZVXMt8zd8wHrovP8RjeNX8nboZNZH+Ckw27aLdjnmN2yfqvn80W5cHtYmtvJVXduWPGUy09pp6mdQrRlujz2RtalwdaDz7SSN/os5JbTohyzvWcQ+T8UAT8/mqJWiW6Z0qucNIB6H81MSszxhGEVLyq6mNgQXP+Fon69y6LUVZyt7nRt7Hh1rAG0RJAAnr1JPfuuWU3Ls0SSPda+p21X2Y0OxE8xGsKtNqyxGx6ia1NzgYMbeGqvDuyr6oruGXNpNLX+++CRPutB0zLTIvcqn7G3xgx7Mcgye4kkyV6vg8LUp/sed4hKqiVq9w8wEB6pvLSC0kEbEbhY5sEM0ds1Zpjyyxu4s1mDcRNfDK+juTxoD+LoV8/qvDZYnatx+fdfn5PUw6qM+HwzQNphwlrgR3GV5/k7upHTur2OjKULaGKuyjkOqGndXlt9yFZm+KbRraWYEakCJ3IP6Ero8Ni46hbeqZlq3eJ2ZIL6Q8gCpAkIBCQQgEBHUkAgGgBANQAUgaAFBI0IBAVvEFsKlBzXc9vHkuHxBPyG17Udeia81J+5kfsc2hDhDqRPn/ZfPOXrv5PcS9NDwC2Fankdu1xLfwndRle12hDlclpdYM5gJYMwA06hYXuN4zop7mmQIM5gZk9ef5rSK5KykmiXa4HWr9p3Zb6kju+fqp8xRM5Js0FrQdRAp0W5WgguI3d1JKo5OXZCSRt+GXsptJedTsP3zUVRVuz5TxXXIvHvJgyTMbx+yujHG4UQ3UrJ9ni7n0nwyMug73cgs9ii+S97uUcm0A1rWkzUe6XnnHQeamc7/BEIU+Tb3emVp+BjG+YGvzK9/wqG3TL78nj6+W7M/scF6RxDQAgBASbW+q0j2HkeBXNl0eHLzKPPz0zeGoyQ4TJX+fXX/tPyWC8MwfD/lmn9bl+38HCvidd4h1VxHitIaDTxd7b/PP+SktVlfv/ABwRS4ncrpjCMfpVGMpuXbPKuVG5QiWJSQCAEAICOpIGgGgBQAUgagAgGgBANAcbujnY5vUKmSCnFxfuXhLbJSRnLeqAXMeNYyuHXvXyGXHLFNxZ9LjnHJFSRDsbY0n6DfUHuVZu0XiqNJa3Bc3v5+q5/clor790OzBjajNSBzHL81dfkVwe244GiBSg6/VFFhpHu1xokgZTqYn6K7TSKUmXNO5IbMqkZkOJiMZa64rEAST+5+a6oOlZSUS3FgKNu0NEnfTmQNSFnJ27ZaHwS+GcLdUripXEBhNQiIgNEgesBZ/XJQiaSajG2XdR5cSTuST6r7PFBQgor2R8xkluk5CWhQEAIAQAgBANAJACA9FQSeVJAIAQAgOCkgagAgBANANACAEA0JBACAq8WwkVe0w5XjY9Vw6zRLOrXZ16XVPE6fRDty+mIrs0HxSI8e5eBl0mXH9UWexDUY58xZwrYvQY8FhJ3EDX1XP5bNt1nVzret2mOIPNs5T81Rposmzwx1RvwB8feIPgoVEs7UXVXkCG0xIMAbjmpdFUqLItBbDgVnFUH9iu9iGg5W5RzcfeI6BbJlaLPhWn/FNSoBAGgOwA5fNPqdES4ReYhdAkhmgJkr2PDdH6vMkujzdZn42Igr3jygQAgBANACAEAIAQAgGoJEpIBAJACA4oQNAEIBoAQDQAhIIAQDQgEJBAc7miHsc07OBHqFEoqSpkxdO0YBlUW9eKrA5j9weThoS3vXyeSD5j7pn0cJJ0/Zo0hwSjVZNJ0SNOnouNZGuzVpnWzwIj3nDyJUOV9Ft1FjTsKVIE6eJKjkq3ZT3OMUA8tbUAMgSJjX6q6jLsjgl0DUe/LoQACXEaCdh481ZRUlZVyosadvEEunTltqvc8P0WNw3yR5er1MlLajuvZSS6PObvsFJAIBoAQAgBACAEAIAQDCgkSkgEAIBIDlCEDhCRwgCEA0AIAQAgBACAEA0AIDG8RWRe92UdppL2943I+a+Y1lR1Ml7M9/TerTxfwWHCdUljh0O3ivMzKpHYnaLq9qFlNzmgSASJ2lZrsGHxDFq9bR0x0Gy64wiilnPCsJdXqtHKQSe4K+7go+OS14yuatk5tvTdD6gNR5HvDOQ1jZ5dlqtjimrM3I2Ap5QG/da1vo0BfSaJVgieNqXeVguo5xoAQAgBACAEAIAQAgBAMKAJSAQAgBAcwFAHCAcIAhAEIAhACkAgBACAEAIAQGR4rvTQr03jZpGcdWkL53XwUtS19ke3o5Vp0/uXlgKZbnowA4A6bei8PJuTpnoLlHaoXEEGCDoVS2TRm7vAKpcfZkZenPwXVDMq5RnJGs4KwVtM9rcdp57hsFfdfJlI+a8TYn9pxOpVmQaoDemVpAH0+a7YxqFGF+o+rXv8x3ivf0n6MfweTqP1JHFdBiCAEAIAQDQAgBAJACAEAIBlQBKQCgAgPKgkaAEAIAQApIEUAKQCAEIYISNACAwPG/v1PGn9Avn9b/uv2Pa0v+2/cncG/wAoeK8jU/Uehi+hGkcuQsdG7LSJRllhP8iv+D9VtD2MmfDaX80fib9QvTf0nOvqPt13/Md4r3dL+jH8I8jP+pL8nJbmQKQCgApA0AkAIBoAUASAaASkDKgCQAgB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48" y="1507221"/>
            <a:ext cx="1083104" cy="9578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0" y="2839929"/>
            <a:ext cx="1083104" cy="957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0" y="4157608"/>
            <a:ext cx="1083104" cy="9578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71160" y="1693755"/>
            <a:ext cx="1217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Parrot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71159" y="4344142"/>
            <a:ext cx="1217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Parrot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71160" y="3026464"/>
            <a:ext cx="1631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Parakeet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55720" y="1264920"/>
            <a:ext cx="3764280" cy="13220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55720" y="3975495"/>
            <a:ext cx="3764280" cy="13220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52689" y="5602964"/>
            <a:ext cx="2121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Parrot</a:t>
            </a:r>
            <a:endParaRPr lang="en-US" sz="6000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03320" y="3318851"/>
            <a:ext cx="4160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http://rack.3.mshcdn.com/media/ZgkyMDEzLzA2LzEzL2EwL0NvbG9yZnVsQmlyLmQ1ZDIzLmpwZwpwCXRodW1iCTEyMDB4NjI3IwplCWpwZw/fd72a0e8/160/Colorful-Bi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4" y="2491925"/>
            <a:ext cx="2839367" cy="14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7494" y="301402"/>
            <a:ext cx="3041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Majority Vote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23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36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Arrhythmia (</a:t>
            </a:r>
            <a:r>
              <a:rPr lang="en-US" sz="2800" dirty="0" err="1" smtClean="0"/>
              <a:t>num</a:t>
            </a:r>
            <a:r>
              <a:rPr lang="en-US" sz="2800" dirty="0" smtClean="0"/>
              <a:t> features </a:t>
            </a:r>
            <a:r>
              <a:rPr lang="en-US" sz="2800" dirty="0"/>
              <a:t>= </a:t>
            </a:r>
            <a:r>
              <a:rPr lang="en-US" sz="2800" dirty="0" smtClean="0"/>
              <a:t>279)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891" cy="6336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3180" y="777240"/>
            <a:ext cx="2754630" cy="53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impact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3180" y="1421130"/>
            <a:ext cx="2754630" cy="53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uncertainty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3180" y="2011680"/>
            <a:ext cx="1885950" cy="483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passive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36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Relation Extraction (</a:t>
            </a:r>
            <a:r>
              <a:rPr lang="en-US" sz="2800" dirty="0" err="1" smtClean="0"/>
              <a:t>num</a:t>
            </a:r>
            <a:r>
              <a:rPr lang="en-US" sz="2800" dirty="0" smtClean="0"/>
              <a:t> features </a:t>
            </a:r>
            <a:r>
              <a:rPr lang="en-US" sz="2800" dirty="0"/>
              <a:t>= </a:t>
            </a:r>
            <a:r>
              <a:rPr lang="en-US" sz="2800" dirty="0" smtClean="0"/>
              <a:t>1013 features)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67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6460" y="3314700"/>
            <a:ext cx="2754630" cy="53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impact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6460" y="3871993"/>
            <a:ext cx="2754630" cy="53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uncertainty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6460" y="4503767"/>
            <a:ext cx="1885950" cy="483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passive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Re-active Learning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Active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earning Algorithms </a:t>
            </a:r>
            <a:r>
              <a:rPr lang="en-US" sz="4000" dirty="0" smtClean="0">
                <a:solidFill>
                  <a:srgbClr val="FF0000"/>
                </a:solidFill>
              </a:rPr>
              <a:t>Fail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Uncertainty Sampling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[Lewis and Catlett 1994]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Expected Error Reduction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</a:t>
            </a:r>
            <a:r>
              <a:rPr lang="en-US" dirty="0" smtClean="0"/>
              <a:t>Roy and McCallum 2001]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Re-active </a:t>
            </a:r>
            <a:r>
              <a:rPr lang="en-US" dirty="0" smtClean="0">
                <a:solidFill>
                  <a:srgbClr val="FFFF00"/>
                </a:solidFill>
              </a:rPr>
              <a:t>Learning </a:t>
            </a:r>
            <a:r>
              <a:rPr lang="en-US" dirty="0" smtClean="0">
                <a:solidFill>
                  <a:srgbClr val="FFFF00"/>
                </a:solidFill>
              </a:rPr>
              <a:t>Algorithms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Extensions of Uncertainty Sampling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Impact Sampling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5/56/Rose-ringed_Parakeet_RW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59" y="3948733"/>
            <a:ext cx="3474629" cy="26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6130" y="1129481"/>
            <a:ext cx="2118851" cy="1143000"/>
          </a:xfrm>
        </p:spPr>
        <p:txBody>
          <a:bodyPr/>
          <a:lstStyle/>
          <a:p>
            <a:r>
              <a:rPr lang="en-US" dirty="0" err="1" smtClean="0"/>
              <a:t>Relabel</a:t>
            </a:r>
            <a:r>
              <a:rPr lang="en-US" dirty="0"/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6130" y="4418372"/>
            <a:ext cx="21188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 label?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91235" y="3398695"/>
            <a:ext cx="1537274" cy="2411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977148" y="2985581"/>
            <a:ext cx="818535" cy="85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16503" y="3396035"/>
            <a:ext cx="1537274" cy="2411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http://rack.3.mshcdn.com/media/ZgkyMDEzLzA2LzEzL2EwL0NvbG9yZnVsQmlyLmQ1ZDIzLmpwZwpwCXRodW1iCTEyMDB4NjI3IwplCWpwZw/fd72a0e8/160/Colorful-Bi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27" y="489857"/>
            <a:ext cx="4271623" cy="22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43727" y="405490"/>
            <a:ext cx="389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Parakeet</a:t>
            </a:r>
            <a:endParaRPr lang="en-US" sz="7200" b="1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2954" y="4418372"/>
            <a:ext cx="4780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Parakeet</a:t>
            </a:r>
            <a:endParaRPr lang="en-US" sz="96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96077" y="1115960"/>
            <a:ext cx="34905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3727" y="1444124"/>
            <a:ext cx="389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Parrot</a:t>
            </a:r>
            <a:endParaRPr lang="en-US" sz="7200" b="1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7" y="445223"/>
            <a:ext cx="6804211" cy="56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9859" y="3293023"/>
            <a:ext cx="2223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MORE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NOISY</a:t>
            </a:r>
          </a:p>
          <a:p>
            <a:pPr algn="ctr"/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95365" y="3293023"/>
            <a:ext cx="1945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LESS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BETTER</a:t>
            </a:r>
          </a:p>
          <a:p>
            <a:pPr algn="ctr"/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7" y="445223"/>
            <a:ext cx="6804211" cy="56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9859" y="3293023"/>
            <a:ext cx="2223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MORE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NOISY</a:t>
            </a:r>
          </a:p>
          <a:p>
            <a:pPr algn="ctr"/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95365" y="3293023"/>
            <a:ext cx="1945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LESS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BETTER</a:t>
            </a:r>
          </a:p>
          <a:p>
            <a:pPr algn="ctr"/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95500" y="6094741"/>
            <a:ext cx="5122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[Sheng et al. 2008, Lin et al. 2014]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Re-active Learning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Active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earning Algorithms </a:t>
            </a:r>
            <a:r>
              <a:rPr lang="en-US" sz="4000" dirty="0" smtClean="0">
                <a:solidFill>
                  <a:srgbClr val="FF0000"/>
                </a:solidFill>
              </a:rPr>
              <a:t>Fail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Uncertainty Sampling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[Lewis and Catlett 1994]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Expected Error Reduction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[</a:t>
            </a:r>
            <a:r>
              <a:rPr lang="en-US" dirty="0" smtClean="0"/>
              <a:t>Roy and McCallum 2001]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Re-active </a:t>
            </a:r>
            <a:r>
              <a:rPr lang="en-US" dirty="0" smtClean="0">
                <a:solidFill>
                  <a:srgbClr val="FFFF00"/>
                </a:solidFill>
              </a:rPr>
              <a:t>Learning </a:t>
            </a:r>
            <a:r>
              <a:rPr lang="en-US" dirty="0" smtClean="0">
                <a:solidFill>
                  <a:srgbClr val="FFFF00"/>
                </a:solidFill>
              </a:rPr>
              <a:t>Algorithms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Extensions of Uncertainty Sampling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Impact Sampling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23317</TotalTime>
  <Words>1927</Words>
  <Application>Microsoft Office PowerPoint</Application>
  <PresentationFormat>On-screen Show (4:3)</PresentationFormat>
  <Paragraphs>427</Paragraphs>
  <Slides>52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Re-active Learning:   Active Learning with Re-labeling</vt:lpstr>
      <vt:lpstr>PowerPoint Presentation</vt:lpstr>
      <vt:lpstr>PowerPoint Presentation</vt:lpstr>
      <vt:lpstr>PowerPoint Presentation</vt:lpstr>
      <vt:lpstr>PowerPoint Presentation</vt:lpstr>
      <vt:lpstr>Relabel?</vt:lpstr>
      <vt:lpstr>PowerPoint Presentation</vt:lpstr>
      <vt:lpstr>PowerPoint Presentation</vt:lpstr>
      <vt:lpstr>Re-active Learning Contributions</vt:lpstr>
      <vt:lpstr>Standard active learning algorithms fail!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Re-active Learning Contributions</vt:lpstr>
      <vt:lpstr>PowerPoint Presentation</vt:lpstr>
      <vt:lpstr>Re-active Learning Contributions</vt:lpstr>
      <vt:lpstr>How to fix?  Consider the aggregate label uncertainty!</vt:lpstr>
      <vt:lpstr>How to fix?  Consider the aggregate label uncertainty!</vt:lpstr>
      <vt:lpstr>How to fix?  Consider the aggregate label uncertainty!</vt:lpstr>
      <vt:lpstr>PowerPoint Presentation</vt:lpstr>
      <vt:lpstr>Fixed-Relabeling Uncertainty Sampling</vt:lpstr>
      <vt:lpstr>Re-active Learning Contributions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Theorem</vt:lpstr>
      <vt:lpstr>Theorem</vt:lpstr>
      <vt:lpstr>PowerPoint Presentation</vt:lpstr>
      <vt:lpstr>PowerPoint Presentation</vt:lpstr>
      <vt:lpstr>Pseudolookahead</vt:lpstr>
      <vt:lpstr>Pseudolookahead</vt:lpstr>
      <vt:lpstr>Pseudolookahead</vt:lpstr>
      <vt:lpstr>Pseudolookahead</vt:lpstr>
      <vt:lpstr>Pseudolookahead</vt:lpstr>
      <vt:lpstr>PowerPoint Presentation</vt:lpstr>
      <vt:lpstr>PowerPoint Presentation</vt:lpstr>
      <vt:lpstr>PowerPoint Presentation</vt:lpstr>
      <vt:lpstr>PowerPoint Presentation</vt:lpstr>
      <vt:lpstr>Re-active Learning Contributions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Learning</dc:title>
  <dc:creator>Christopher Lin</dc:creator>
  <cp:lastModifiedBy>Christopher Lin</cp:lastModifiedBy>
  <cp:revision>279</cp:revision>
  <dcterms:created xsi:type="dcterms:W3CDTF">2015-02-18T22:53:18Z</dcterms:created>
  <dcterms:modified xsi:type="dcterms:W3CDTF">2016-02-15T16:55:05Z</dcterms:modified>
</cp:coreProperties>
</file>