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680" r:id="rId3"/>
    <p:sldId id="672" r:id="rId4"/>
    <p:sldId id="673" r:id="rId5"/>
    <p:sldId id="674" r:id="rId6"/>
    <p:sldId id="675" r:id="rId7"/>
    <p:sldId id="676" r:id="rId8"/>
    <p:sldId id="677" r:id="rId9"/>
    <p:sldId id="679" r:id="rId10"/>
    <p:sldId id="681" r:id="rId11"/>
    <p:sldId id="688" r:id="rId12"/>
    <p:sldId id="683" r:id="rId13"/>
    <p:sldId id="689" r:id="rId14"/>
    <p:sldId id="690" r:id="rId15"/>
    <p:sldId id="692" r:id="rId16"/>
    <p:sldId id="691" r:id="rId17"/>
    <p:sldId id="684" r:id="rId18"/>
    <p:sldId id="693" r:id="rId19"/>
    <p:sldId id="695" r:id="rId20"/>
    <p:sldId id="694" r:id="rId21"/>
    <p:sldId id="696" r:id="rId22"/>
  </p:sldIdLst>
  <p:sldSz cx="9144000" cy="6858000" type="screen4x3"/>
  <p:notesSz cx="6934200" cy="92202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a-cse" initials="c" lastIdx="5" clrIdx="0"/>
  <p:cmAuthor id="1" name="djg" initials="d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CE32"/>
    <a:srgbClr val="E9E9AF"/>
    <a:srgbClr val="ACECD4"/>
    <a:srgbClr val="FF3300"/>
    <a:srgbClr val="FFFF99"/>
    <a:srgbClr val="119F33"/>
    <a:srgbClr val="00FF99"/>
    <a:srgbClr val="03D7ED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01" autoAdjust="0"/>
    <p:restoredTop sz="94693" autoAdjust="0"/>
  </p:normalViewPr>
  <p:slideViewPr>
    <p:cSldViewPr>
      <p:cViewPr>
        <p:scale>
          <a:sx n="80" d="100"/>
          <a:sy n="80" d="100"/>
        </p:scale>
        <p:origin x="-1008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05121" cy="460400"/>
          </a:xfrm>
          <a:prstGeom prst="rect">
            <a:avLst/>
          </a:prstGeom>
        </p:spPr>
        <p:txBody>
          <a:bodyPr vert="horz" lIns="87314" tIns="43657" rIns="87314" bIns="4365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4" tIns="43657" rIns="87314" bIns="43657" rtlCol="0"/>
          <a:lstStyle>
            <a:lvl1pPr algn="r">
              <a:defRPr sz="1100"/>
            </a:lvl1pPr>
          </a:lstStyle>
          <a:p>
            <a:r>
              <a:rPr lang="en-US" smtClean="0"/>
              <a:t>3/3/2012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58276"/>
            <a:ext cx="3005121" cy="460400"/>
          </a:xfrm>
          <a:prstGeom prst="rect">
            <a:avLst/>
          </a:prstGeom>
        </p:spPr>
        <p:txBody>
          <a:bodyPr vert="horz" lIns="87314" tIns="43657" rIns="87314" bIns="4365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4" tIns="43657" rIns="87314" bIns="43657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7379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r>
              <a:rPr lang="en-US" smtClean="0"/>
              <a:t>3/3/2012</a:t>
            </a: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6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1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1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2131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3/3/2012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Dynamic Data-Race Detection, Dan Grossman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Dynamic Data-Race Detection, Dan Grossman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14600" y="6400800"/>
            <a:ext cx="5105400" cy="457200"/>
          </a:xfrm>
        </p:spPr>
        <p:txBody>
          <a:bodyPr/>
          <a:lstStyle/>
          <a:p>
            <a:r>
              <a:rPr lang="en-US" smtClean="0"/>
              <a:t>Dynamic Data-Race Detection, Dan Grossman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Dynamic Data-Race Detection, Dan Grossman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6,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Dynamic Data-Race Detection, Dan Grossman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6,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Dynamic Data-Race Detection, Dan Grossman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6,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Dynamic Data-Race Detection, Dan Grossman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6,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Dynamic Data-Race Detection, Dan Grossman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6,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Dynamic Data-Race Detection, Dan Grossman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6,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Dynamic Data-Race Detection, Dan Grossman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August 6,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Dynamic Data-Race Detection, Dan Grossman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image" Target="../media/image1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381000" y="1828800"/>
            <a:ext cx="8305800" cy="1676400"/>
          </a:xfrm>
        </p:spPr>
        <p:txBody>
          <a:bodyPr/>
          <a:lstStyle/>
          <a:p>
            <a:pPr algn="ctr"/>
            <a:r>
              <a:rPr lang="en-US" sz="2800" dirty="0" smtClean="0"/>
              <a:t>Precise </a:t>
            </a:r>
            <a:r>
              <a:rPr lang="en-US" sz="2800" dirty="0"/>
              <a:t>Dynamic Data-Race Detection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At The </a:t>
            </a:r>
            <a:r>
              <a:rPr lang="en-US" sz="2800" dirty="0"/>
              <a:t>Right Abstraction Level</a:t>
            </a:r>
            <a:endParaRPr lang="en-US" sz="26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838200" y="3505200"/>
            <a:ext cx="7391400" cy="2362200"/>
          </a:xfrm>
        </p:spPr>
        <p:txBody>
          <a:bodyPr/>
          <a:lstStyle/>
          <a:p>
            <a:r>
              <a:rPr lang="en-US" sz="2200" dirty="0" smtClean="0">
                <a:latin typeface="+mj-lt"/>
              </a:rPr>
              <a:t>Dan Grossman</a:t>
            </a:r>
          </a:p>
          <a:p>
            <a:r>
              <a:rPr lang="en-US" sz="2200" dirty="0" smtClean="0">
                <a:latin typeface="+mj-lt"/>
              </a:rPr>
              <a:t>University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2200" dirty="0" smtClean="0">
                <a:latin typeface="+mj-lt"/>
              </a:rPr>
              <a:t>of Washington</a:t>
            </a: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Facebook Faculty Summit</a:t>
            </a:r>
          </a:p>
          <a:p>
            <a:r>
              <a:rPr lang="en-US" dirty="0" smtClean="0">
                <a:latin typeface="+mj-lt"/>
              </a:rPr>
              <a:t>August 6, 2013</a:t>
            </a:r>
            <a:endParaRPr lang="en-US" dirty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 the 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Programmer: write a DRF program</a:t>
            </a:r>
          </a:p>
          <a:p>
            <a:r>
              <a:rPr lang="en-US" dirty="0" smtClean="0"/>
              <a:t>Language implementer: provide SC assuming program is DRF</a:t>
            </a:r>
          </a:p>
          <a:p>
            <a:pPr lvl="1"/>
            <a:r>
              <a:rPr lang="en-US" dirty="0" smtClean="0"/>
              <a:t>Suffice not to add memory ops, turns reads into writes, or move memory ops across possible synchronization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But what if there </a:t>
            </a:r>
            <a:r>
              <a:rPr lang="en-US" i="1" dirty="0" smtClean="0"/>
              <a:t>is</a:t>
            </a:r>
            <a:r>
              <a:rPr lang="en-US" dirty="0" smtClean="0"/>
              <a:t> a data race:</a:t>
            </a:r>
          </a:p>
          <a:p>
            <a:pPr lvl="1"/>
            <a:r>
              <a:rPr lang="en-US" dirty="0" smtClean="0"/>
              <a:t>C++: “</a:t>
            </a:r>
            <a:r>
              <a:rPr lang="en-US" dirty="0"/>
              <a:t>c</a:t>
            </a:r>
            <a:r>
              <a:rPr lang="en-US" dirty="0" smtClean="0"/>
              <a:t>atch-fire semantics”</a:t>
            </a:r>
          </a:p>
          <a:p>
            <a:pPr lvl="1"/>
            <a:r>
              <a:rPr lang="en-US" dirty="0" smtClean="0"/>
              <a:t>Java/C#: complicated story almost nobody understands</a:t>
            </a:r>
          </a:p>
          <a:p>
            <a:pPr lvl="2"/>
            <a:r>
              <a:rPr lang="en-US" dirty="0" smtClean="0"/>
              <a:t>Preserve safety/security despite </a:t>
            </a:r>
            <a:r>
              <a:rPr lang="en-US" dirty="0" err="1" smtClean="0"/>
              <a:t>reorderings</a:t>
            </a:r>
            <a:endParaRPr lang="en-US" dirty="0" smtClean="0"/>
          </a:p>
          <a:p>
            <a:pPr lvl="1"/>
            <a:r>
              <a:rPr lang="en-US" dirty="0" smtClean="0"/>
              <a:t>Most others: disturbing mumbles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One saner alternative: </a:t>
            </a:r>
            <a:r>
              <a:rPr lang="en-US" i="1" dirty="0" smtClean="0"/>
              <a:t>Data-race exceptions (DREs)</a:t>
            </a:r>
          </a:p>
          <a:p>
            <a:pPr lvl="2"/>
            <a:endParaRPr lang="en-US" sz="1000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Dynamic Data-Race Detection,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848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Background</a:t>
            </a:r>
            <a:r>
              <a:rPr lang="en-US" dirty="0"/>
              <a:t>:  Why data races really matter</a:t>
            </a:r>
          </a:p>
          <a:p>
            <a:pPr lvl="1"/>
            <a:r>
              <a:rPr lang="en-US" dirty="0" smtClean="0"/>
              <a:t>Semantics, compiler, hardware</a:t>
            </a:r>
          </a:p>
          <a:p>
            <a:pPr lvl="1"/>
            <a:r>
              <a:rPr lang="en-US" dirty="0" smtClean="0"/>
              <a:t>Every programmer must know this (most don’t)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UW work on dynamic data-race </a:t>
            </a:r>
            <a:r>
              <a:rPr lang="en-US" i="1" dirty="0" smtClean="0">
                <a:solidFill>
                  <a:schemeClr val="accent2"/>
                </a:solidFill>
              </a:rPr>
              <a:t>detection</a:t>
            </a:r>
          </a:p>
          <a:p>
            <a:pPr lvl="1"/>
            <a:r>
              <a:rPr lang="en-US" dirty="0" smtClean="0"/>
              <a:t>Hardware/software hybrid for speed</a:t>
            </a:r>
          </a:p>
          <a:p>
            <a:pPr lvl="1"/>
            <a:r>
              <a:rPr lang="en-US" i="1" dirty="0" smtClean="0"/>
              <a:t>Virtualizing</a:t>
            </a:r>
            <a:r>
              <a:rPr lang="en-US" dirty="0" smtClean="0"/>
              <a:t> detection so correct for high-level languages</a:t>
            </a:r>
          </a:p>
          <a:p>
            <a:pPr lvl="1"/>
            <a:endParaRPr lang="en-US" dirty="0"/>
          </a:p>
          <a:p>
            <a:r>
              <a:rPr lang="en-US" dirty="0" smtClean="0"/>
              <a:t>Other UW work on concurrency</a:t>
            </a:r>
          </a:p>
          <a:p>
            <a:endParaRPr lang="en-US" dirty="0"/>
          </a:p>
          <a:p>
            <a:r>
              <a:rPr lang="en-US" dirty="0" smtClean="0"/>
              <a:t>Then we can eat </a:t>
            </a:r>
            <a:r>
              <a:rPr lang="en-US" dirty="0" smtClean="0">
                <a:sym typeface="Wingdings" pitchFamily="2" charset="2"/>
              </a:rPr>
              <a:t>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Dynamic Data-Race Detection, Dan Grossman</a:t>
            </a:r>
            <a:endParaRPr lang="en-US" dirty="0"/>
          </a:p>
        </p:txBody>
      </p:sp>
      <p:pic>
        <p:nvPicPr>
          <p:cNvPr id="1028" name="Picture 4" descr="Fast Food, Menu, Sample Usage by Gerald_G - This Clip Art is part of a fast food menu set. Search for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5181600"/>
            <a:ext cx="1371600" cy="115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27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Prior work: </a:t>
            </a:r>
            <a:r>
              <a:rPr lang="en-US" i="1" dirty="0" smtClean="0"/>
              <a:t>precise</a:t>
            </a:r>
            <a:r>
              <a:rPr lang="en-US" dirty="0" smtClean="0"/>
              <a:t> dynamic data-race detection</a:t>
            </a:r>
          </a:p>
          <a:p>
            <a:pPr lvl="1"/>
            <a:r>
              <a:rPr lang="en-US" i="1" dirty="0"/>
              <a:t>No</a:t>
            </a:r>
            <a:r>
              <a:rPr lang="en-US" dirty="0"/>
              <a:t> false data </a:t>
            </a:r>
            <a:r>
              <a:rPr lang="en-US" dirty="0" smtClean="0"/>
              <a:t>races + </a:t>
            </a:r>
            <a:r>
              <a:rPr lang="en-US" i="1" dirty="0"/>
              <a:t>no</a:t>
            </a:r>
            <a:r>
              <a:rPr lang="en-US" dirty="0"/>
              <a:t> missed data </a:t>
            </a:r>
            <a:r>
              <a:rPr lang="en-US" dirty="0" smtClean="0"/>
              <a:t>races</a:t>
            </a:r>
          </a:p>
          <a:p>
            <a:pPr lvl="1"/>
            <a:r>
              <a:rPr lang="en-US" dirty="0" smtClean="0"/>
              <a:t>See </a:t>
            </a:r>
            <a:r>
              <a:rPr lang="en-US" dirty="0" err="1" smtClean="0"/>
              <a:t>FastTrack</a:t>
            </a:r>
            <a:r>
              <a:rPr lang="en-US" dirty="0" smtClean="0"/>
              <a:t> [Flanagan/Freund 2009]</a:t>
            </a:r>
          </a:p>
          <a:p>
            <a:pPr lvl="1"/>
            <a:r>
              <a:rPr lang="en-US" dirty="0" smtClean="0"/>
              <a:t>But 2-10x slowdown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Our work:</a:t>
            </a:r>
          </a:p>
          <a:p>
            <a:pPr lvl="1"/>
            <a:r>
              <a:rPr lang="en-US" dirty="0" smtClean="0"/>
              <a:t>Step 1: Can hardware speed it up? RADISH</a:t>
            </a:r>
            <a:r>
              <a:rPr lang="en-US" baseline="30000" dirty="0" smtClean="0"/>
              <a:t>1</a:t>
            </a:r>
          </a:p>
          <a:p>
            <a:pPr lvl="1"/>
            <a:r>
              <a:rPr lang="en-US" dirty="0" smtClean="0"/>
              <a:t>Step 2: Can hardware do the right thing? LARD</a:t>
            </a:r>
            <a:r>
              <a:rPr lang="en-US" baseline="30000" dirty="0" smtClean="0"/>
              <a:t>2</a:t>
            </a:r>
            <a:endParaRPr lang="en-US" baseline="30000" dirty="0"/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baseline="30000" dirty="0" smtClean="0"/>
              <a:t>1 </a:t>
            </a:r>
            <a:r>
              <a:rPr lang="en-US" sz="1700" dirty="0" smtClean="0"/>
              <a:t>with </a:t>
            </a:r>
            <a:r>
              <a:rPr lang="en-US" sz="1700" dirty="0" smtClean="0">
                <a:solidFill>
                  <a:schemeClr val="accent2"/>
                </a:solidFill>
              </a:rPr>
              <a:t>Joe </a:t>
            </a:r>
            <a:r>
              <a:rPr lang="en-US" sz="1700" dirty="0" err="1" smtClean="0">
                <a:solidFill>
                  <a:schemeClr val="accent2"/>
                </a:solidFill>
              </a:rPr>
              <a:t>Devietti</a:t>
            </a:r>
            <a:r>
              <a:rPr lang="en-US" sz="1700" dirty="0" smtClean="0"/>
              <a:t>, Ben Wood, Karin Strauss, Luis </a:t>
            </a:r>
            <a:r>
              <a:rPr lang="en-US" sz="1700" dirty="0" err="1" smtClean="0"/>
              <a:t>Ceze</a:t>
            </a:r>
            <a:r>
              <a:rPr lang="en-US" sz="1700" dirty="0" smtClean="0"/>
              <a:t>, </a:t>
            </a:r>
            <a:r>
              <a:rPr lang="en-US" sz="1700" dirty="0" err="1" smtClean="0"/>
              <a:t>Shaz</a:t>
            </a:r>
            <a:r>
              <a:rPr lang="en-US" sz="1700" dirty="0" smtClean="0"/>
              <a:t> </a:t>
            </a:r>
            <a:r>
              <a:rPr lang="en-US" sz="1700" dirty="0" err="1" smtClean="0"/>
              <a:t>Qadeer</a:t>
            </a:r>
            <a:r>
              <a:rPr lang="en-US" sz="1700" dirty="0" smtClean="0"/>
              <a:t> [ISCA12]</a:t>
            </a:r>
          </a:p>
          <a:p>
            <a:pPr marL="0" indent="0">
              <a:buNone/>
            </a:pPr>
            <a:r>
              <a:rPr lang="en-US" sz="1800" baseline="30000" dirty="0"/>
              <a:t>1 </a:t>
            </a:r>
            <a:r>
              <a:rPr lang="en-US" sz="1700" dirty="0"/>
              <a:t>with </a:t>
            </a:r>
            <a:r>
              <a:rPr lang="en-US" sz="1700" dirty="0" smtClean="0">
                <a:solidFill>
                  <a:schemeClr val="accent2"/>
                </a:solidFill>
              </a:rPr>
              <a:t>Ben </a:t>
            </a:r>
            <a:r>
              <a:rPr lang="en-US" sz="1700" dirty="0">
                <a:solidFill>
                  <a:schemeClr val="accent2"/>
                </a:solidFill>
              </a:rPr>
              <a:t>Wood</a:t>
            </a:r>
            <a:r>
              <a:rPr lang="en-US" sz="1700" dirty="0"/>
              <a:t>, </a:t>
            </a:r>
            <a:r>
              <a:rPr lang="en-US" sz="1700" dirty="0" smtClean="0"/>
              <a:t>Luis </a:t>
            </a:r>
            <a:r>
              <a:rPr lang="en-US" sz="1700" dirty="0" err="1" smtClean="0"/>
              <a:t>Ceze</a:t>
            </a:r>
            <a:r>
              <a:rPr lang="en-US" sz="1700" dirty="0" smtClean="0"/>
              <a:t> [under submission]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Dynamic Data-Race Detection,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74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hardware story (hand-wave version)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Most memory accesses:</a:t>
            </a:r>
          </a:p>
          <a:p>
            <a:pPr lvl="1"/>
            <a:r>
              <a:rPr lang="en-US" dirty="0" smtClean="0"/>
              <a:t>Hit in cache</a:t>
            </a:r>
          </a:p>
          <a:p>
            <a:pPr lvl="1"/>
            <a:r>
              <a:rPr lang="en-US" dirty="0" smtClean="0"/>
              <a:t>A couple bits of metadata-state suffice to show cannot-race</a:t>
            </a:r>
          </a:p>
          <a:p>
            <a:pPr lvl="1"/>
            <a:endParaRPr lang="en-US" dirty="0"/>
          </a:p>
          <a:p>
            <a:r>
              <a:rPr lang="en-US" dirty="0" smtClean="0"/>
              <a:t>Can delay updating per-location metadata until cache change</a:t>
            </a:r>
          </a:p>
          <a:p>
            <a:endParaRPr lang="en-US" dirty="0"/>
          </a:p>
          <a:p>
            <a:r>
              <a:rPr lang="en-US" dirty="0" smtClean="0"/>
              <a:t>In less common cases, communicate with other processors</a:t>
            </a:r>
          </a:p>
          <a:p>
            <a:pPr lvl="1"/>
            <a:r>
              <a:rPr lang="en-US" dirty="0" smtClean="0"/>
              <a:t>When multiprocessor cache protocols already do</a:t>
            </a:r>
          </a:p>
          <a:p>
            <a:pPr lvl="1"/>
            <a:endParaRPr lang="en-US" dirty="0"/>
          </a:p>
          <a:p>
            <a:r>
              <a:rPr lang="en-US" dirty="0" smtClean="0"/>
              <a:t>In even less common cases, communicate with software system</a:t>
            </a:r>
          </a:p>
          <a:p>
            <a:pPr lvl="1"/>
            <a:r>
              <a:rPr lang="en-US" dirty="0" smtClean="0"/>
              <a:t>Example: If data last accessed by a swapped out thread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Dynamic Data-Race Detection,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5916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High-level architectural design (RADISH)</a:t>
            </a:r>
          </a:p>
          <a:p>
            <a:pPr lvl="1"/>
            <a:r>
              <a:rPr lang="en-US" dirty="0" smtClean="0"/>
              <a:t>Hardware/software hybrid essential to design</a:t>
            </a:r>
          </a:p>
          <a:p>
            <a:pPr lvl="1"/>
            <a:r>
              <a:rPr lang="en-US" dirty="0" smtClean="0"/>
              <a:t>Use same data cache for data and metadata</a:t>
            </a:r>
          </a:p>
          <a:p>
            <a:pPr lvl="1"/>
            <a:r>
              <a:rPr lang="en-US" dirty="0" smtClean="0"/>
              <a:t>Software can indicate no-metadata (e.g., for thread-local)</a:t>
            </a:r>
          </a:p>
          <a:p>
            <a:pPr lvl="1"/>
            <a:endParaRPr lang="en-US" dirty="0"/>
          </a:p>
          <a:p>
            <a:r>
              <a:rPr lang="en-US" dirty="0" smtClean="0"/>
              <a:t>Compare speed and precision for:</a:t>
            </a:r>
          </a:p>
          <a:p>
            <a:pPr lvl="1"/>
            <a:r>
              <a:rPr lang="en-US" dirty="0" smtClean="0"/>
              <a:t>Software simulation of our hardware design</a:t>
            </a:r>
          </a:p>
          <a:p>
            <a:pPr lvl="1"/>
            <a:r>
              <a:rPr lang="en-US" dirty="0" smtClean="0"/>
              <a:t>Software-only variant (</a:t>
            </a:r>
            <a:r>
              <a:rPr lang="en-US" dirty="0" err="1" smtClean="0"/>
              <a:t>FastTrack</a:t>
            </a:r>
            <a:r>
              <a:rPr lang="en-US" dirty="0" smtClean="0"/>
              <a:t> algorithm for assembly)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Dynamic Data-Race Detection,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1137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Dynamic Data-Race Detection, Dan Grossman</a:t>
            </a:r>
            <a:endParaRPr lang="en-US" dirty="0"/>
          </a:p>
        </p:txBody>
      </p:sp>
      <p:pic>
        <p:nvPicPr>
          <p:cNvPr id="2050" name="Picture 2" descr="C:\Users\djg\Desktop\Captur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9"/>
          <a:stretch/>
        </p:blipFill>
        <p:spPr bwMode="auto">
          <a:xfrm>
            <a:off x="914400" y="1011383"/>
            <a:ext cx="7238999" cy="4703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580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was C…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Maybe for a managed language we would do better</a:t>
            </a:r>
          </a:p>
          <a:p>
            <a:pPr lvl="1"/>
            <a:r>
              <a:rPr lang="en-US" dirty="0" smtClean="0"/>
              <a:t>Baseline has more overhead per memory operation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case you’re in lunch-mode: </a:t>
            </a:r>
            <a:r>
              <a:rPr lang="en-US" b="1" dirty="0" smtClean="0">
                <a:solidFill>
                  <a:srgbClr val="FF0000"/>
                </a:solidFill>
              </a:rPr>
              <a:t>THIS DOESN’T WORK!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Dynamic Data-Race Detection, Dan Grossman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085969" y="2895600"/>
            <a:ext cx="5534031" cy="1828800"/>
            <a:chOff x="2619369" y="2971800"/>
            <a:chExt cx="5534031" cy="182880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2619369" y="2971800"/>
              <a:ext cx="3581400" cy="609600"/>
            </a:xfrm>
            <a:prstGeom prst="roundRect">
              <a:avLst>
                <a:gd name="adj" fmla="val 23161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Java </a:t>
              </a:r>
              <a:r>
                <a:rPr kumimoji="0" lang="en-US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Bytecodes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2619369" y="3581400"/>
              <a:ext cx="3581400" cy="609600"/>
            </a:xfrm>
            <a:prstGeom prst="roundRect">
              <a:avLst>
                <a:gd name="adj" fmla="val 23161"/>
              </a:avLst>
            </a:prstGeom>
            <a:solidFill>
              <a:srgbClr val="ACECD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j-lt"/>
                </a:rPr>
                <a:t>JVM + JIT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2619369" y="4191000"/>
              <a:ext cx="3581400" cy="609600"/>
            </a:xfrm>
            <a:prstGeom prst="roundRect">
              <a:avLst>
                <a:gd name="adj" fmla="val 23161"/>
              </a:avLst>
            </a:prstGeom>
            <a:solidFill>
              <a:srgbClr val="E9E9A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HW + Race Detection</a:t>
              </a:r>
            </a:p>
          </p:txBody>
        </p:sp>
        <p:sp>
          <p:nvSpPr>
            <p:cNvPr id="12" name="Curved Up Arrow 11"/>
            <p:cNvSpPr/>
            <p:nvPr/>
          </p:nvSpPr>
          <p:spPr bwMode="auto">
            <a:xfrm rot="17239143">
              <a:off x="6050896" y="4040546"/>
              <a:ext cx="772822" cy="602858"/>
            </a:xfrm>
            <a:prstGeom prst="curvedUpArrow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Curved Up Arrow 12"/>
            <p:cNvSpPr/>
            <p:nvPr/>
          </p:nvSpPr>
          <p:spPr bwMode="auto">
            <a:xfrm rot="17239143">
              <a:off x="6203296" y="3281396"/>
              <a:ext cx="772822" cy="602858"/>
            </a:xfrm>
            <a:prstGeom prst="curvedUpArrow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18277" y="4191000"/>
              <a:ext cx="6254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trap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70677" y="3429000"/>
              <a:ext cx="12827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exception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64411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data-race detection must use the Java memory abstraction</a:t>
            </a:r>
          </a:p>
          <a:p>
            <a:pPr lvl="1"/>
            <a:r>
              <a:rPr lang="en-US" dirty="0" smtClean="0"/>
              <a:t>Reads/writes to object fields</a:t>
            </a:r>
          </a:p>
          <a:p>
            <a:pPr lvl="1"/>
            <a:r>
              <a:rPr lang="en-US" dirty="0" smtClean="0"/>
              <a:t>Lock acquires/releases</a:t>
            </a:r>
          </a:p>
          <a:p>
            <a:pPr lvl="1"/>
            <a:r>
              <a:rPr lang="en-US" dirty="0" smtClean="0"/>
              <a:t>Java thread identity</a:t>
            </a:r>
          </a:p>
          <a:p>
            <a:endParaRPr lang="en-US" dirty="0"/>
          </a:p>
          <a:p>
            <a:r>
              <a:rPr lang="en-US" dirty="0" smtClean="0"/>
              <a:t>This is not the memory abstraction running on hardware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Same memory reused for multiple Java objects (GC)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Same Java object in multiple locations (GC)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JVM does its own racy operations (concurrent GC, …)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JVM does its own synchronization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JVM can multiplex onto system threads</a:t>
            </a:r>
          </a:p>
          <a:p>
            <a:pPr marL="457200" lvl="1" indent="0">
              <a:buNone/>
            </a:pPr>
            <a:r>
              <a:rPr lang="en-US" dirty="0" smtClean="0"/>
              <a:t>Each of these can miss races or cause false races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Dynamic Data-Race Detection,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362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495800"/>
          </a:xfrm>
        </p:spPr>
        <p:txBody>
          <a:bodyPr/>
          <a:lstStyle/>
          <a:p>
            <a:r>
              <a:rPr lang="en-US" dirty="0" smtClean="0"/>
              <a:t>Identify the problem:</a:t>
            </a:r>
          </a:p>
          <a:p>
            <a:pPr marL="457200" lvl="1" indent="0" algn="ctr">
              <a:buNone/>
            </a:pPr>
            <a:r>
              <a:rPr lang="en-US" i="1" dirty="0" smtClean="0"/>
              <a:t>Data-race detection fundamentally for one memory abstraction</a:t>
            </a:r>
          </a:p>
          <a:p>
            <a:pPr lvl="1"/>
            <a:endParaRPr lang="en-US" sz="1000" dirty="0"/>
          </a:p>
          <a:p>
            <a:r>
              <a:rPr lang="en-US" dirty="0" smtClean="0"/>
              <a:t>Get the performance of low-level detection with the semantics of high-level detection via HW + run-time system cooperation</a:t>
            </a:r>
          </a:p>
          <a:p>
            <a:pPr lvl="1"/>
            <a:r>
              <a:rPr lang="en-US" dirty="0" smtClean="0"/>
              <a:t>Communicate via a few new assembly instructions (LARD)</a:t>
            </a:r>
          </a:p>
          <a:p>
            <a:pPr lvl="1"/>
            <a:r>
              <a:rPr lang="en-US" dirty="0" smtClean="0"/>
              <a:t>Example: Copy metadata for address range</a:t>
            </a:r>
          </a:p>
          <a:p>
            <a:pPr lvl="1"/>
            <a:endParaRPr lang="en-US" sz="1000" dirty="0"/>
          </a:p>
          <a:p>
            <a:r>
              <a:rPr lang="en-US" dirty="0" smtClean="0"/>
              <a:t>Empirical results:</a:t>
            </a:r>
          </a:p>
          <a:p>
            <a:pPr lvl="1"/>
            <a:r>
              <a:rPr lang="en-US" dirty="0" smtClean="0"/>
              <a:t>4 of 5 issues break precision </a:t>
            </a:r>
            <a:r>
              <a:rPr lang="en-US" i="1" dirty="0" smtClean="0"/>
              <a:t>in practice</a:t>
            </a:r>
            <a:r>
              <a:rPr lang="en-US" dirty="0" smtClean="0"/>
              <a:t> for at least 1 benchmark</a:t>
            </a:r>
          </a:p>
          <a:p>
            <a:pPr lvl="1"/>
            <a:r>
              <a:rPr lang="en-US" dirty="0" smtClean="0"/>
              <a:t>Thanks to RADISH + LARD, actual </a:t>
            </a:r>
            <a:r>
              <a:rPr lang="en-US" dirty="0" err="1" smtClean="0"/>
              <a:t>Jikes</a:t>
            </a:r>
            <a:r>
              <a:rPr lang="en-US" dirty="0" smtClean="0"/>
              <a:t> modifications small</a:t>
            </a:r>
          </a:p>
          <a:p>
            <a:pPr lvl="1"/>
            <a:r>
              <a:rPr lang="en-US" dirty="0" smtClean="0"/>
              <a:t>Results agree with </a:t>
            </a:r>
            <a:r>
              <a:rPr lang="en-US" dirty="0" err="1" smtClean="0"/>
              <a:t>FastTrack</a:t>
            </a:r>
            <a:r>
              <a:rPr lang="en-US" dirty="0" smtClean="0"/>
              <a:t> and retain almost all of RADISH’s performance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Dynamic Data-Race Detection,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603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common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495800"/>
          </a:xfrm>
        </p:spPr>
        <p:txBody>
          <a:bodyPr/>
          <a:lstStyle/>
          <a:p>
            <a:r>
              <a:rPr lang="en-US" dirty="0" smtClean="0"/>
              <a:t>First, fundamental problems: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+ great PhD students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But then hardware/software hybrids</a:t>
            </a:r>
          </a:p>
          <a:p>
            <a:pPr lvl="1"/>
            <a:r>
              <a:rPr lang="en-US" dirty="0" smtClean="0"/>
              <a:t>Software: what/how to check</a:t>
            </a:r>
          </a:p>
          <a:p>
            <a:pPr lvl="1"/>
            <a:r>
              <a:rPr lang="en-US" dirty="0" smtClean="0"/>
              <a:t>Hardware: fast common cases</a:t>
            </a:r>
          </a:p>
          <a:p>
            <a:pPr lvl="1"/>
            <a:endParaRPr lang="en-US" sz="1000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(Need more research that marches across the system stack)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Dynamic Data-Race Detection, Dan Grossman</a:t>
            </a:r>
            <a:endParaRPr lang="en-US" dirty="0"/>
          </a:p>
        </p:txBody>
      </p:sp>
      <p:grpSp>
        <p:nvGrpSpPr>
          <p:cNvPr id="7" name="Group 16"/>
          <p:cNvGrpSpPr/>
          <p:nvPr/>
        </p:nvGrpSpPr>
        <p:grpSpPr>
          <a:xfrm>
            <a:off x="5867400" y="2514600"/>
            <a:ext cx="3124200" cy="3657600"/>
            <a:chOff x="3124200" y="1905000"/>
            <a:chExt cx="3276600" cy="3657600"/>
          </a:xfrm>
        </p:grpSpPr>
        <p:sp>
          <p:nvSpPr>
            <p:cNvPr id="8" name="Rectangle 7"/>
            <p:cNvSpPr/>
            <p:nvPr/>
          </p:nvSpPr>
          <p:spPr>
            <a:xfrm>
              <a:off x="3124200" y="1905000"/>
              <a:ext cx="3276600" cy="457200"/>
            </a:xfrm>
            <a:prstGeom prst="rect">
              <a:avLst/>
            </a:prstGeom>
            <a:solidFill>
              <a:srgbClr val="C8F5FA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Applications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124200" y="2362200"/>
              <a:ext cx="3276600" cy="457200"/>
            </a:xfrm>
            <a:prstGeom prst="rect">
              <a:avLst/>
            </a:prstGeom>
            <a:solidFill>
              <a:srgbClr val="C8F5FA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24200" y="2819400"/>
              <a:ext cx="3276600" cy="457200"/>
            </a:xfrm>
            <a:prstGeom prst="rect">
              <a:avLst/>
            </a:prstGeom>
            <a:solidFill>
              <a:srgbClr val="C8F5FA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124200" y="3276600"/>
              <a:ext cx="3276600" cy="457200"/>
            </a:xfrm>
            <a:prstGeom prst="rect">
              <a:avLst/>
            </a:prstGeom>
            <a:solidFill>
              <a:srgbClr val="C8F5FA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Compilers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24200" y="3733800"/>
              <a:ext cx="3276600" cy="457200"/>
            </a:xfrm>
            <a:prstGeom prst="rect">
              <a:avLst/>
            </a:prstGeom>
            <a:solidFill>
              <a:srgbClr val="C8F5FA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Architecture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24200" y="4191000"/>
              <a:ext cx="3276600" cy="457200"/>
            </a:xfrm>
            <a:prstGeom prst="rect">
              <a:avLst/>
            </a:prstGeom>
            <a:solidFill>
              <a:srgbClr val="C8F5FA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Microarchitecture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24200" y="4648200"/>
              <a:ext cx="3276600" cy="457200"/>
            </a:xfrm>
            <a:prstGeom prst="rect">
              <a:avLst/>
            </a:prstGeom>
            <a:solidFill>
              <a:srgbClr val="C8F5FA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Circuits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24200" y="5105400"/>
              <a:ext cx="3276600" cy="457200"/>
            </a:xfrm>
            <a:prstGeom prst="rect">
              <a:avLst/>
            </a:prstGeom>
            <a:solidFill>
              <a:srgbClr val="C8F5FA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Devices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pic>
        <p:nvPicPr>
          <p:cNvPr id="19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43434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13"/>
          <p:cNvPicPr>
            <a:picLocks noChangeAspect="1" noChangeArrowheads="1"/>
          </p:cNvPicPr>
          <p:nvPr/>
        </p:nvPicPr>
        <p:blipFill>
          <a:blip r:embed="rId3" cstate="print"/>
          <a:srcRect b="24089"/>
          <a:stretch>
            <a:fillRect/>
          </a:stretch>
        </p:blipFill>
        <p:spPr bwMode="auto">
          <a:xfrm>
            <a:off x="5885213" y="1066800"/>
            <a:ext cx="1093177" cy="1295400"/>
          </a:xfrm>
          <a:prstGeom prst="rect">
            <a:avLst/>
          </a:prstGeom>
          <a:noFill/>
          <a:ln w="60325">
            <a:noFill/>
            <a:miter lim="800000"/>
            <a:headEnd/>
            <a:tailEnd/>
          </a:ln>
          <a:effectLst/>
        </p:spPr>
      </p:pic>
      <p:pic>
        <p:nvPicPr>
          <p:cNvPr id="3074" name="Picture 2" descr="at Philly's Magic Garden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96" t="9098" r="58788" b="44359"/>
          <a:stretch/>
        </p:blipFill>
        <p:spPr bwMode="auto">
          <a:xfrm>
            <a:off x="4724400" y="1066800"/>
            <a:ext cx="948540" cy="1319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icture of D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237477"/>
            <a:ext cx="1011560" cy="1105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7691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Background</a:t>
            </a:r>
            <a:r>
              <a:rPr lang="en-US" dirty="0" smtClean="0"/>
              <a:t>:  Why data races really matter</a:t>
            </a:r>
          </a:p>
          <a:p>
            <a:pPr lvl="1"/>
            <a:r>
              <a:rPr lang="en-US" dirty="0" smtClean="0"/>
              <a:t>Semantics, compiler, hardware</a:t>
            </a:r>
          </a:p>
          <a:p>
            <a:pPr lvl="1"/>
            <a:r>
              <a:rPr lang="en-US" dirty="0" smtClean="0"/>
              <a:t>Every programmer must know this (most don’t)</a:t>
            </a:r>
          </a:p>
          <a:p>
            <a:endParaRPr lang="en-US" dirty="0"/>
          </a:p>
          <a:p>
            <a:r>
              <a:rPr lang="en-US" dirty="0" smtClean="0"/>
              <a:t>UW work on dynamic data-race </a:t>
            </a:r>
            <a:r>
              <a:rPr lang="en-US" i="1" dirty="0" smtClean="0"/>
              <a:t>detection</a:t>
            </a:r>
          </a:p>
          <a:p>
            <a:pPr lvl="1"/>
            <a:r>
              <a:rPr lang="en-US" dirty="0" smtClean="0"/>
              <a:t>Hardware/software hybrid for speed</a:t>
            </a:r>
          </a:p>
          <a:p>
            <a:pPr lvl="1"/>
            <a:r>
              <a:rPr lang="en-US" i="1" dirty="0" smtClean="0"/>
              <a:t>Virtualizing</a:t>
            </a:r>
            <a:r>
              <a:rPr lang="en-US" dirty="0" smtClean="0"/>
              <a:t> detection so correct for high-level languages</a:t>
            </a:r>
          </a:p>
          <a:p>
            <a:pPr lvl="1"/>
            <a:endParaRPr lang="en-US" dirty="0"/>
          </a:p>
          <a:p>
            <a:r>
              <a:rPr lang="en-US" dirty="0" smtClean="0"/>
              <a:t>Other UW work on concurrency</a:t>
            </a:r>
          </a:p>
          <a:p>
            <a:endParaRPr lang="en-US" dirty="0"/>
          </a:p>
          <a:p>
            <a:r>
              <a:rPr lang="en-US" dirty="0" smtClean="0"/>
              <a:t>Then we can eat </a:t>
            </a:r>
            <a:r>
              <a:rPr lang="en-US" dirty="0" smtClean="0">
                <a:sym typeface="Wingdings" pitchFamily="2" charset="2"/>
              </a:rPr>
              <a:t>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Dynamic Data-Race Detection, Dan Grossman</a:t>
            </a:r>
            <a:endParaRPr lang="en-US" dirty="0"/>
          </a:p>
        </p:txBody>
      </p:sp>
      <p:pic>
        <p:nvPicPr>
          <p:cNvPr id="1028" name="Picture 4" descr="Fast Food, Menu, Sample Usage by Gerald_G - This Clip Art is part of a fast food menu set. Search for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5181600"/>
            <a:ext cx="1371600" cy="115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414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Much, much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Some other UW work on concurrency:</a:t>
            </a:r>
          </a:p>
          <a:p>
            <a:pPr lvl="1"/>
            <a:r>
              <a:rPr lang="en-US" dirty="0" smtClean="0"/>
              <a:t>Deterministic execution: Joe </a:t>
            </a:r>
            <a:r>
              <a:rPr lang="en-US" dirty="0" err="1" smtClean="0"/>
              <a:t>Devietti</a:t>
            </a:r>
            <a:r>
              <a:rPr lang="en-US" dirty="0" smtClean="0"/>
              <a:t> [Penn], Tom Bergan, …</a:t>
            </a:r>
          </a:p>
          <a:p>
            <a:pPr lvl="1"/>
            <a:r>
              <a:rPr lang="en-US" dirty="0" smtClean="0"/>
              <a:t>Symbolic execution and constrained schedulers: Tom Bergan</a:t>
            </a:r>
          </a:p>
          <a:p>
            <a:pPr lvl="1"/>
            <a:r>
              <a:rPr lang="en-US" dirty="0" smtClean="0"/>
              <a:t>Bug Detection/Avoidance: Brandon Lucia [MSR], …</a:t>
            </a:r>
          </a:p>
          <a:p>
            <a:pPr lvl="1"/>
            <a:r>
              <a:rPr lang="en-US" dirty="0" smtClean="0"/>
              <a:t>Language design for no races: Colin Gordon</a:t>
            </a:r>
          </a:p>
          <a:p>
            <a:pPr lvl="2"/>
            <a:r>
              <a:rPr lang="en-US" dirty="0" smtClean="0"/>
              <a:t>And foundational work on aliasing + verification</a:t>
            </a:r>
          </a:p>
          <a:p>
            <a:pPr lvl="2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And much more too:</a:t>
            </a:r>
          </a:p>
          <a:p>
            <a:pPr lvl="1"/>
            <a:r>
              <a:rPr lang="en-US" dirty="0" smtClean="0"/>
              <a:t>Approximate computing: Adrian Sampson [FB fellow] + others</a:t>
            </a:r>
          </a:p>
          <a:p>
            <a:pPr lvl="1"/>
            <a:r>
              <a:rPr lang="en-US" dirty="0" smtClean="0"/>
              <a:t>Program analysis for math-problem synthesis</a:t>
            </a:r>
          </a:p>
          <a:p>
            <a:pPr lvl="1"/>
            <a:r>
              <a:rPr lang="en-US" dirty="0" smtClean="0"/>
              <a:t>System design with emerging memory technologies</a:t>
            </a:r>
          </a:p>
          <a:p>
            <a:pPr lvl="1"/>
            <a:r>
              <a:rPr lang="en-US" dirty="0" smtClean="0"/>
              <a:t>Large low-locality graph problems [hi FB! </a:t>
            </a:r>
            <a:r>
              <a:rPr lang="en-US" dirty="0" smtClean="0">
                <a:sym typeface="Wingdings" pitchFamily="2" charset="2"/>
              </a:rPr>
              <a:t>]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Dynamic Data-Race Detection,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1850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000" dirty="0" smtClean="0"/>
              <a:t>Thanks!</a:t>
            </a:r>
          </a:p>
          <a:p>
            <a:pPr marL="0" indent="0" algn="ctr">
              <a:buNone/>
            </a:pPr>
            <a:endParaRPr lang="en-US" sz="3000" dirty="0"/>
          </a:p>
          <a:p>
            <a:pPr marL="0" indent="0" algn="ctr">
              <a:buNone/>
            </a:pPr>
            <a:r>
              <a:rPr lang="en-US" sz="3000" dirty="0" smtClean="0"/>
              <a:t>Questions?</a:t>
            </a:r>
          </a:p>
          <a:p>
            <a:pPr marL="0" indent="0" algn="ctr">
              <a:buNone/>
            </a:pPr>
            <a:endParaRPr lang="en-US" sz="3000" dirty="0"/>
          </a:p>
          <a:p>
            <a:pPr marL="0" indent="0" algn="ctr">
              <a:buNone/>
            </a:pPr>
            <a:r>
              <a:rPr lang="en-US" sz="3000" dirty="0" smtClean="0"/>
              <a:t>Lunch?</a:t>
            </a:r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Dynamic Data-Race Detection,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29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4114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the assertion fail?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Dynamic Data-Race Detection, Dan Grossman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6600" y="1371600"/>
            <a:ext cx="26670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shared memory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119F33"/>
                </a:solidFill>
                <a:latin typeface="Courier New" pitchFamily="49" charset="0"/>
              </a:rPr>
              <a:t>a </a:t>
            </a:r>
            <a:r>
              <a:rPr lang="en-US" sz="2000" kern="0" dirty="0">
                <a:latin typeface="Courier New" pitchFamily="49" charset="0"/>
              </a:rPr>
              <a:t>= 0;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latin typeface="Courier New" pitchFamily="49" charset="0"/>
              </a:rPr>
              <a:t>= 0;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22912" y="2232413"/>
            <a:ext cx="2391888" cy="154386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Thread 1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a + b;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latin typeface="Courier New" pitchFamily="49" charset="0"/>
              </a:rPr>
              <a:t>= a + b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assert(z&gt;=y);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9200" y="2247900"/>
            <a:ext cx="2286000" cy="9525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Thread 2</a:t>
            </a: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b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a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Connector 9"/>
          <p:cNvCxnSpPr/>
          <p:nvPr>
            <p:custDataLst>
              <p:tags r:id="rId4"/>
            </p:custDataLst>
          </p:nvPr>
        </p:nvCxnSpPr>
        <p:spPr bwMode="auto">
          <a:xfrm>
            <a:off x="4495800" y="2209800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>
            <p:custDataLst>
              <p:tags r:id="rId5"/>
            </p:custDataLst>
          </p:nvPr>
        </p:nvCxnSpPr>
        <p:spPr bwMode="auto">
          <a:xfrm>
            <a:off x="4648200" y="2209800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66226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Dynamic Data-Race Detection, Dan Grossman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6600" y="1371600"/>
            <a:ext cx="26670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shared memory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119F33"/>
                </a:solidFill>
                <a:latin typeface="Courier New" pitchFamily="49" charset="0"/>
              </a:rPr>
              <a:t>a </a:t>
            </a:r>
            <a:r>
              <a:rPr lang="en-US" sz="2000" kern="0" dirty="0">
                <a:latin typeface="Courier New" pitchFamily="49" charset="0"/>
              </a:rPr>
              <a:t>= 0;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latin typeface="Courier New" pitchFamily="49" charset="0"/>
              </a:rPr>
              <a:t>= 0;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22912" y="2232413"/>
            <a:ext cx="2391888" cy="154386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Thread 1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a + b;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latin typeface="Courier New" pitchFamily="49" charset="0"/>
              </a:rPr>
              <a:t>= a + b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assert(z&gt;=y);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9200" y="2247900"/>
            <a:ext cx="2286000" cy="9525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Thread 2</a:t>
            </a: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b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a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Connector 9"/>
          <p:cNvCxnSpPr/>
          <p:nvPr>
            <p:custDataLst>
              <p:tags r:id="rId4"/>
            </p:custDataLst>
          </p:nvPr>
        </p:nvCxnSpPr>
        <p:spPr bwMode="auto">
          <a:xfrm>
            <a:off x="4495800" y="2209800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>
            <p:custDataLst>
              <p:tags r:id="rId5"/>
            </p:custDataLst>
          </p:nvPr>
        </p:nvCxnSpPr>
        <p:spPr bwMode="auto">
          <a:xfrm>
            <a:off x="4648200" y="2209800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762000" y="40386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b="0" dirty="0" smtClean="0"/>
              <a:t>Argue assertion cannot fail: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a</a:t>
            </a:r>
            <a:r>
              <a:rPr lang="en-US" b="0" dirty="0" smtClean="0"/>
              <a:t> never decreases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0" dirty="0" smtClean="0"/>
              <a:t> is never negative, so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z&gt;=y</a:t>
            </a:r>
          </a:p>
          <a:p>
            <a:pPr lvl="1"/>
            <a:endParaRPr lang="en-US" b="0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b="0" dirty="0" smtClean="0">
                <a:latin typeface="+mj-lt"/>
                <a:cs typeface="Courier New" pitchFamily="49" charset="0"/>
              </a:rPr>
              <a:t>But argument makes implicit assumptions you </a:t>
            </a:r>
            <a:r>
              <a:rPr lang="en-US" b="0" i="1" dirty="0" smtClean="0">
                <a:latin typeface="+mj-lt"/>
                <a:cs typeface="Courier New" pitchFamily="49" charset="0"/>
              </a:rPr>
              <a:t>cannot</a:t>
            </a:r>
            <a:r>
              <a:rPr lang="en-US" b="0" dirty="0" smtClean="0">
                <a:latin typeface="+mj-lt"/>
                <a:cs typeface="Courier New" pitchFamily="49" charset="0"/>
              </a:rPr>
              <a:t>  make in Java, C#, C++, etc. (!)</a:t>
            </a:r>
          </a:p>
        </p:txBody>
      </p:sp>
    </p:spTree>
    <p:extLst>
      <p:ext uri="{BB962C8B-B14F-4D97-AF65-F5344CB8AC3E}">
        <p14:creationId xmlns:p14="http://schemas.microsoft.com/office/powerpoint/2010/main" val="41519123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Common-</a:t>
            </a:r>
            <a:r>
              <a:rPr lang="en-US" dirty="0" err="1" smtClean="0"/>
              <a:t>subexpression</a:t>
            </a:r>
            <a:r>
              <a:rPr lang="en-US" dirty="0" smtClean="0"/>
              <a:t> elimination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Dynamic Data-Race Detection, Dan Grossman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6600" y="1371600"/>
            <a:ext cx="26670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shared memory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119F33"/>
                </a:solidFill>
                <a:latin typeface="Courier New" pitchFamily="49" charset="0"/>
              </a:rPr>
              <a:t>a </a:t>
            </a:r>
            <a:r>
              <a:rPr lang="en-US" sz="2000" kern="0" dirty="0">
                <a:latin typeface="Courier New" pitchFamily="49" charset="0"/>
              </a:rPr>
              <a:t>= 0;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latin typeface="Courier New" pitchFamily="49" charset="0"/>
              </a:rPr>
              <a:t>= 0;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22912" y="2232413"/>
            <a:ext cx="2391888" cy="154386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Thread 1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a + b;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latin typeface="Courier New" pitchFamily="49" charset="0"/>
              </a:rPr>
              <a:t>= a + b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x;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assert(z&gt;=y);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9200" y="2247900"/>
            <a:ext cx="2286000" cy="9525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Thread 2</a:t>
            </a: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b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a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Connector 9"/>
          <p:cNvCxnSpPr/>
          <p:nvPr>
            <p:custDataLst>
              <p:tags r:id="rId4"/>
            </p:custDataLst>
          </p:nvPr>
        </p:nvCxnSpPr>
        <p:spPr bwMode="auto">
          <a:xfrm>
            <a:off x="4495800" y="2209800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>
            <p:custDataLst>
              <p:tags r:id="rId5"/>
            </p:custDataLst>
          </p:nvPr>
        </p:nvCxnSpPr>
        <p:spPr bwMode="auto">
          <a:xfrm>
            <a:off x="4648200" y="2209800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438400" y="3276600"/>
            <a:ext cx="8382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762000" y="43434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Now assertion can fail</a:t>
            </a:r>
          </a:p>
          <a:p>
            <a:pPr lvl="1"/>
            <a:r>
              <a:rPr lang="en-US" b="0" i="1" dirty="0" smtClean="0">
                <a:latin typeface="+mj-lt"/>
                <a:cs typeface="Courier New" pitchFamily="49" charset="0"/>
              </a:rPr>
              <a:t>Most</a:t>
            </a:r>
            <a:r>
              <a:rPr lang="en-US" b="0" dirty="0" smtClean="0">
                <a:latin typeface="+mj-lt"/>
                <a:cs typeface="Courier New" pitchFamily="49" charset="0"/>
              </a:rPr>
              <a:t> </a:t>
            </a:r>
            <a:r>
              <a:rPr lang="en-US" b="0" i="1" dirty="0" smtClean="0">
                <a:latin typeface="+mj-lt"/>
                <a:cs typeface="Courier New" pitchFamily="49" charset="0"/>
              </a:rPr>
              <a:t>compiler optimizations</a:t>
            </a:r>
            <a:r>
              <a:rPr lang="en-US" b="0" dirty="0" smtClean="0">
                <a:latin typeface="+mj-lt"/>
                <a:cs typeface="Courier New" pitchFamily="49" charset="0"/>
              </a:rPr>
              <a:t> can have effect of reordering/removing/adding memory operations</a:t>
            </a:r>
          </a:p>
          <a:p>
            <a:pPr lvl="1"/>
            <a:r>
              <a:rPr lang="en-US" b="0" i="1" dirty="0" smtClean="0">
                <a:latin typeface="+mj-lt"/>
                <a:cs typeface="Courier New" pitchFamily="49" charset="0"/>
              </a:rPr>
              <a:t>Hardware</a:t>
            </a:r>
            <a:r>
              <a:rPr lang="en-US" b="0" dirty="0" smtClean="0">
                <a:latin typeface="+mj-lt"/>
                <a:cs typeface="Courier New" pitchFamily="49" charset="0"/>
              </a:rPr>
              <a:t> also reorders memory operations</a:t>
            </a:r>
          </a:p>
        </p:txBody>
      </p:sp>
    </p:spTree>
    <p:extLst>
      <p:ext uri="{BB962C8B-B14F-4D97-AF65-F5344CB8AC3E}">
        <p14:creationId xmlns:p14="http://schemas.microsoft.com/office/powerpoint/2010/main" val="1171867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decision…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Dynamic Data-Race Detection, Dan Grossman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30088" y="1371600"/>
            <a:ext cx="26670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shared memory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119F33"/>
                </a:solidFill>
                <a:latin typeface="Courier New" pitchFamily="49" charset="0"/>
              </a:rPr>
              <a:t>a </a:t>
            </a:r>
            <a:r>
              <a:rPr lang="en-US" sz="2000" kern="0" dirty="0">
                <a:latin typeface="Courier New" pitchFamily="49" charset="0"/>
              </a:rPr>
              <a:t>= 0;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latin typeface="Courier New" pitchFamily="49" charset="0"/>
              </a:rPr>
              <a:t>= 0;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76400" y="2232413"/>
            <a:ext cx="2391888" cy="154386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Thread 1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a + b;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latin typeface="Courier New" pitchFamily="49" charset="0"/>
              </a:rPr>
              <a:t>= a + b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x;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assert(z&gt;=y);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82688" y="2247900"/>
            <a:ext cx="2286000" cy="9525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Thread 2</a:t>
            </a: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b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a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Connector 9"/>
          <p:cNvCxnSpPr/>
          <p:nvPr>
            <p:custDataLst>
              <p:tags r:id="rId4"/>
            </p:custDataLst>
          </p:nvPr>
        </p:nvCxnSpPr>
        <p:spPr bwMode="auto">
          <a:xfrm>
            <a:off x="4449288" y="2209800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>
            <p:custDataLst>
              <p:tags r:id="rId5"/>
            </p:custDataLst>
          </p:nvPr>
        </p:nvCxnSpPr>
        <p:spPr bwMode="auto">
          <a:xfrm>
            <a:off x="4601688" y="2209800"/>
            <a:ext cx="0" cy="156647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391888" y="3276600"/>
            <a:ext cx="8382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762000" y="4191000"/>
            <a:ext cx="7772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Language semantics </a:t>
            </a:r>
            <a:r>
              <a:rPr lang="en-US" i="1" dirty="0" smtClean="0">
                <a:solidFill>
                  <a:srgbClr val="FF0000"/>
                </a:solidFill>
              </a:rPr>
              <a:t>must</a:t>
            </a:r>
            <a:r>
              <a:rPr lang="en-US" b="0" dirty="0" smtClean="0"/>
              <a:t>  resolve this tension:</a:t>
            </a:r>
          </a:p>
          <a:p>
            <a:pPr lvl="1"/>
            <a:r>
              <a:rPr lang="en-US" b="0" dirty="0" smtClean="0">
                <a:latin typeface="+mj-lt"/>
                <a:cs typeface="Courier New" pitchFamily="49" charset="0"/>
              </a:rPr>
              <a:t>If assertion can fail, the program is wrong</a:t>
            </a:r>
          </a:p>
          <a:p>
            <a:pPr lvl="1"/>
            <a:r>
              <a:rPr lang="en-US" b="0" dirty="0" smtClean="0">
                <a:latin typeface="+mj-lt"/>
                <a:cs typeface="Courier New" pitchFamily="49" charset="0"/>
              </a:rPr>
              <a:t>If assertion cannot fail, the compiler is wrong</a:t>
            </a:r>
          </a:p>
          <a:p>
            <a:pPr marL="0" indent="0">
              <a:buNone/>
            </a:pPr>
            <a:endParaRPr lang="en-US" b="0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0" dirty="0" smtClean="0">
                <a:latin typeface="+mj-lt"/>
                <a:cs typeface="Courier New" pitchFamily="49" charset="0"/>
              </a:rPr>
              <a:t>G</a:t>
            </a:r>
            <a:r>
              <a:rPr lang="en-US" b="0" i="1" dirty="0" smtClean="0">
                <a:latin typeface="+mj-lt"/>
                <a:cs typeface="Courier New" pitchFamily="49" charset="0"/>
              </a:rPr>
              <a:t>reatest practical failure</a:t>
            </a:r>
            <a:r>
              <a:rPr lang="en-US" b="0" dirty="0" smtClean="0">
                <a:latin typeface="+mj-lt"/>
                <a:cs typeface="Courier New" pitchFamily="49" charset="0"/>
              </a:rPr>
              <a:t> of computer science?</a:t>
            </a:r>
          </a:p>
        </p:txBody>
      </p:sp>
    </p:spTree>
    <p:extLst>
      <p:ext uri="{BB962C8B-B14F-4D97-AF65-F5344CB8AC3E}">
        <p14:creationId xmlns:p14="http://schemas.microsoft.com/office/powerpoint/2010/main" val="3616505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Memory-consistency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0480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2"/>
                </a:solidFill>
              </a:rPr>
              <a:t>memory-consistency model</a:t>
            </a:r>
            <a:r>
              <a:rPr lang="en-US" dirty="0" smtClean="0"/>
              <a:t>  for a shared-memory language specifies </a:t>
            </a:r>
            <a:r>
              <a:rPr lang="en-US" i="1" dirty="0" smtClean="0"/>
              <a:t>which write a read can see</a:t>
            </a:r>
          </a:p>
          <a:p>
            <a:pPr lvl="1"/>
            <a:r>
              <a:rPr lang="en-US" dirty="0" smtClean="0"/>
              <a:t>Essential part of language definition</a:t>
            </a:r>
          </a:p>
          <a:p>
            <a:pPr lvl="1"/>
            <a:r>
              <a:rPr lang="en-US" dirty="0" smtClean="0"/>
              <a:t>Widely under-appreciated until a few years ago</a:t>
            </a:r>
          </a:p>
          <a:p>
            <a:pPr lvl="1"/>
            <a:endParaRPr lang="en-US" dirty="0"/>
          </a:p>
          <a:p>
            <a:r>
              <a:rPr lang="en-US" dirty="0" smtClean="0"/>
              <a:t>Natural, strong model is </a:t>
            </a:r>
            <a:r>
              <a:rPr lang="en-US" i="1" dirty="0" smtClean="0">
                <a:solidFill>
                  <a:schemeClr val="accent2"/>
                </a:solidFill>
              </a:rPr>
              <a:t>sequential consistency (SC)</a:t>
            </a:r>
            <a:r>
              <a:rPr lang="en-US" dirty="0" smtClean="0"/>
              <a:t> [</a:t>
            </a:r>
            <a:r>
              <a:rPr lang="en-US" dirty="0" err="1" smtClean="0"/>
              <a:t>Lamport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Intuitive “interleaving semantics” with a  global memory</a:t>
            </a:r>
          </a:p>
          <a:p>
            <a:pPr lvl="1"/>
            <a:r>
              <a:rPr lang="en-US" dirty="0" smtClean="0"/>
              <a:t>No reordering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</a:t>
            </a:r>
          </a:p>
          <a:p>
            <a:pPr marL="0" indent="0">
              <a:buNone/>
            </a:pPr>
            <a:endParaRPr lang="en-US" sz="1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Dynamic Data-Race Detection, Dan Grossman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5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Considered too strong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/>
          <a:lstStyle/>
          <a:p>
            <a:r>
              <a:rPr lang="en-US" dirty="0" smtClean="0"/>
              <a:t>Under SC, compiler is wrong in our example</a:t>
            </a:r>
          </a:p>
          <a:p>
            <a:pPr lvl="1"/>
            <a:r>
              <a:rPr lang="en-US" dirty="0" smtClean="0"/>
              <a:t>Cannot use optimization/hardware that effectively reorders memory operations </a:t>
            </a:r>
          </a:p>
          <a:p>
            <a:pPr marL="457200" lvl="1" indent="0">
              <a:buNone/>
            </a:pPr>
            <a:r>
              <a:rPr lang="en-US" dirty="0" smtClean="0"/>
              <a:t>    [on mutable, thread-shared memory]</a:t>
            </a:r>
          </a:p>
          <a:p>
            <a:pPr lvl="1"/>
            <a:endParaRPr lang="en-US" dirty="0"/>
          </a:p>
          <a:p>
            <a:r>
              <a:rPr lang="en-US" dirty="0" smtClean="0"/>
              <a:t>So modern languages do </a:t>
            </a:r>
            <a:r>
              <a:rPr lang="en-US" i="1" dirty="0" smtClean="0"/>
              <a:t>not</a:t>
            </a:r>
            <a:r>
              <a:rPr lang="en-US" dirty="0" smtClean="0"/>
              <a:t> </a:t>
            </a:r>
            <a:r>
              <a:rPr lang="en-US" sz="400" dirty="0" smtClean="0"/>
              <a:t> </a:t>
            </a:r>
            <a:r>
              <a:rPr lang="en-US" dirty="0" smtClean="0"/>
              <a:t>guarantee SC</a:t>
            </a:r>
          </a:p>
          <a:p>
            <a:pPr lvl="1"/>
            <a:endParaRPr lang="en-US" dirty="0"/>
          </a:p>
          <a:p>
            <a:r>
              <a:rPr lang="en-US" dirty="0" smtClean="0"/>
              <a:t>But still need </a:t>
            </a:r>
            <a:r>
              <a:rPr lang="en-US" i="1" dirty="0" smtClean="0"/>
              <a:t>some</a:t>
            </a:r>
            <a:r>
              <a:rPr lang="en-US" dirty="0" smtClean="0"/>
              <a:t> language semantics to reason about programs…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Dynamic Data-Race Detection, Dan Grossman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600200" y="4800600"/>
            <a:ext cx="6400800" cy="990600"/>
          </a:xfrm>
          <a:prstGeom prst="roundRect">
            <a:avLst>
              <a:gd name="adj" fmla="val 9126"/>
            </a:avLst>
          </a:prstGeom>
          <a:solidFill>
            <a:srgbClr val="B8CE32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50800" dir="20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endParaRPr lang="en-US" sz="200" b="0" kern="0" dirty="0" smtClean="0"/>
          </a:p>
          <a:p>
            <a:pPr marL="0" indent="0" algn="ctr">
              <a:buFontTx/>
              <a:buNone/>
            </a:pPr>
            <a:r>
              <a:rPr lang="en-US" sz="4000" b="0" i="1" kern="0" dirty="0" smtClean="0"/>
              <a:t>The grand compromise…</a:t>
            </a:r>
            <a:br>
              <a:rPr lang="en-US" sz="4000" b="0" i="1" kern="0" dirty="0" smtClean="0"/>
            </a:br>
            <a:endParaRPr lang="en-US" sz="4000" b="0" i="1" kern="0" dirty="0"/>
          </a:p>
        </p:txBody>
      </p:sp>
    </p:spTree>
    <p:extLst>
      <p:ext uri="{BB962C8B-B14F-4D97-AF65-F5344CB8AC3E}">
        <p14:creationId xmlns:p14="http://schemas.microsoft.com/office/powerpoint/2010/main" val="2653924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1143000"/>
          </a:xfrm>
        </p:spPr>
        <p:txBody>
          <a:bodyPr/>
          <a:lstStyle/>
          <a:p>
            <a:r>
              <a:rPr lang="en-US" dirty="0" smtClean="0"/>
              <a:t>The “grand compromise”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6495361" cy="4800600"/>
          </a:xfrm>
        </p:spPr>
        <p:txBody>
          <a:bodyPr/>
          <a:lstStyle/>
          <a:p>
            <a:r>
              <a:rPr lang="en-US" dirty="0" smtClean="0"/>
              <a:t>SC only for “data-race free” programs [</a:t>
            </a:r>
            <a:r>
              <a:rPr lang="en-US" dirty="0" err="1" smtClean="0"/>
              <a:t>Adve,Boehm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Rely on programmer to synchronize correctly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More precisely:</a:t>
            </a:r>
          </a:p>
          <a:p>
            <a:pPr marL="0" indent="0">
              <a:buNone/>
            </a:pPr>
            <a:endParaRPr lang="en-US" sz="1000" dirty="0" smtClean="0"/>
          </a:p>
          <a:p>
            <a:pPr marL="342900" lvl="1" indent="-342900">
              <a:buFontTx/>
              <a:buChar char="•"/>
            </a:pPr>
            <a:r>
              <a:rPr lang="en-US" i="1" dirty="0" smtClean="0"/>
              <a:t>Data </a:t>
            </a:r>
            <a:r>
              <a:rPr lang="en-US" i="1" dirty="0"/>
              <a:t>race</a:t>
            </a:r>
            <a:r>
              <a:rPr lang="en-US" dirty="0"/>
              <a:t> [technical term]: read/write or write/write </a:t>
            </a:r>
            <a:r>
              <a:rPr lang="en-US" dirty="0" smtClean="0"/>
              <a:t> of </a:t>
            </a:r>
            <a:r>
              <a:rPr lang="en-US" dirty="0"/>
              <a:t>the same location by distinct threads not ordered by </a:t>
            </a:r>
            <a:r>
              <a:rPr lang="en-US" dirty="0" smtClean="0"/>
              <a:t>synchronization</a:t>
            </a:r>
            <a:endParaRPr lang="en-US" dirty="0"/>
          </a:p>
          <a:p>
            <a:endParaRPr lang="en-US" i="1" dirty="0" smtClean="0"/>
          </a:p>
          <a:p>
            <a:r>
              <a:rPr lang="en-US" i="1" dirty="0" smtClean="0"/>
              <a:t>Semantics: If</a:t>
            </a:r>
            <a:r>
              <a:rPr lang="en-US" dirty="0" smtClean="0"/>
              <a:t> every SC execution of a program </a:t>
            </a:r>
            <a:r>
              <a:rPr lang="en-US" i="1" dirty="0" smtClean="0"/>
              <a:t>P</a:t>
            </a:r>
            <a:r>
              <a:rPr lang="en-US" dirty="0" smtClean="0"/>
              <a:t>  has no data races, </a:t>
            </a:r>
            <a:r>
              <a:rPr lang="en-US" i="1" dirty="0" smtClean="0"/>
              <a:t>then</a:t>
            </a:r>
            <a:r>
              <a:rPr lang="en-US" dirty="0" smtClean="0"/>
              <a:t> every execution of </a:t>
            </a:r>
            <a:r>
              <a:rPr lang="en-US" i="1" dirty="0" smtClean="0"/>
              <a:t>P</a:t>
            </a:r>
            <a:r>
              <a:rPr lang="en-US" dirty="0" smtClean="0"/>
              <a:t> is equivalent to an SC execution</a:t>
            </a:r>
          </a:p>
          <a:p>
            <a:endParaRPr lang="en-US" sz="1000" dirty="0" smtClean="0"/>
          </a:p>
          <a:p>
            <a:r>
              <a:rPr lang="en-US" dirty="0" smtClean="0"/>
              <a:t>Known as “DRF implies SC”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Dynamic Data-Race Detection, Dan Grossman</a:t>
            </a:r>
            <a:endParaRPr lang="en-US" dirty="0"/>
          </a:p>
        </p:txBody>
      </p:sp>
      <p:cxnSp>
        <p:nvCxnSpPr>
          <p:cNvPr id="7" name="AutoShape 2"/>
          <p:cNvCxnSpPr>
            <a:cxnSpLocks noChangeShapeType="1"/>
          </p:cNvCxnSpPr>
          <p:nvPr/>
        </p:nvCxnSpPr>
        <p:spPr bwMode="auto">
          <a:xfrm>
            <a:off x="7315200" y="1790700"/>
            <a:ext cx="18361" cy="11620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" name="AutoShape 4"/>
          <p:cNvCxnSpPr>
            <a:cxnSpLocks noChangeShapeType="1"/>
          </p:cNvCxnSpPr>
          <p:nvPr/>
        </p:nvCxnSpPr>
        <p:spPr bwMode="auto">
          <a:xfrm>
            <a:off x="7315200" y="341947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" name="AutoShape 6"/>
          <p:cNvCxnSpPr>
            <a:cxnSpLocks noChangeShapeType="1"/>
          </p:cNvCxnSpPr>
          <p:nvPr/>
        </p:nvCxnSpPr>
        <p:spPr bwMode="auto">
          <a:xfrm>
            <a:off x="8592004" y="2286000"/>
            <a:ext cx="18596" cy="3095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6781799" y="1314450"/>
            <a:ext cx="972240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6781800" y="295275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2" name="AutoShape 4"/>
          <p:cNvCxnSpPr>
            <a:cxnSpLocks noChangeShapeType="1"/>
          </p:cNvCxnSpPr>
          <p:nvPr/>
        </p:nvCxnSpPr>
        <p:spPr bwMode="auto">
          <a:xfrm>
            <a:off x="7333561" y="450532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6800161" y="403860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(z)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AutoShape 4"/>
          <p:cNvCxnSpPr>
            <a:cxnSpLocks noChangeShapeType="1"/>
          </p:cNvCxnSpPr>
          <p:nvPr/>
        </p:nvCxnSpPr>
        <p:spPr bwMode="auto">
          <a:xfrm>
            <a:off x="7391400" y="562927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6781800" y="5162550"/>
            <a:ext cx="972239" cy="476250"/>
          </a:xfrm>
          <a:prstGeom prst="rect">
            <a:avLst/>
          </a:prstGeom>
          <a:solidFill>
            <a:srgbClr val="FF0000">
              <a:alpha val="2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10400" y="895290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58200" y="914400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T2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8077200" y="1809750"/>
            <a:ext cx="972240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8095560" y="2590800"/>
            <a:ext cx="972240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AutoShape 6"/>
          <p:cNvCxnSpPr>
            <a:cxnSpLocks noChangeShapeType="1"/>
            <a:endCxn id="22" idx="0"/>
          </p:cNvCxnSpPr>
          <p:nvPr/>
        </p:nvCxnSpPr>
        <p:spPr bwMode="auto">
          <a:xfrm flipH="1">
            <a:off x="8563320" y="3048000"/>
            <a:ext cx="28684" cy="590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4"/>
          <p:cNvCxnSpPr>
            <a:cxnSpLocks noChangeShapeType="1"/>
          </p:cNvCxnSpPr>
          <p:nvPr/>
        </p:nvCxnSpPr>
        <p:spPr bwMode="auto">
          <a:xfrm>
            <a:off x="8610600" y="387667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8077200" y="3638550"/>
            <a:ext cx="972239" cy="47625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acq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3" name="AutoShape 4"/>
          <p:cNvCxnSpPr>
            <a:cxnSpLocks noChangeShapeType="1"/>
          </p:cNvCxnSpPr>
          <p:nvPr/>
        </p:nvCxnSpPr>
        <p:spPr bwMode="auto">
          <a:xfrm>
            <a:off x="8628961" y="4962525"/>
            <a:ext cx="0" cy="619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8095561" y="4495800"/>
            <a:ext cx="972239" cy="476250"/>
          </a:xfrm>
          <a:prstGeom prst="rect">
            <a:avLst/>
          </a:prstGeom>
          <a:solidFill>
            <a:srgbClr val="FF0000">
              <a:alpha val="2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7754039" y="3343275"/>
            <a:ext cx="341522" cy="38576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76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108466</TotalTime>
  <Words>1418</Words>
  <Application>Microsoft Office PowerPoint</Application>
  <PresentationFormat>On-screen Show (4:3)</PresentationFormat>
  <Paragraphs>317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dan_design_template</vt:lpstr>
      <vt:lpstr>Precise Dynamic Data-Race Detection  At The Right Abstraction Level</vt:lpstr>
      <vt:lpstr>My plan</vt:lpstr>
      <vt:lpstr>An example</vt:lpstr>
      <vt:lpstr>An example</vt:lpstr>
      <vt:lpstr>Common-subexpression elimination</vt:lpstr>
      <vt:lpstr>A decision…</vt:lpstr>
      <vt:lpstr>Memory-consistency model</vt:lpstr>
      <vt:lpstr>Considered too strong</vt:lpstr>
      <vt:lpstr>The “grand compromise”</vt:lpstr>
      <vt:lpstr>Under the compromise</vt:lpstr>
      <vt:lpstr>My plan</vt:lpstr>
      <vt:lpstr>Performance Problem</vt:lpstr>
      <vt:lpstr>The hardware story (hand-wave version)</vt:lpstr>
      <vt:lpstr>What we did</vt:lpstr>
      <vt:lpstr>PowerPoint Presentation</vt:lpstr>
      <vt:lpstr>That was C…</vt:lpstr>
      <vt:lpstr>The problem</vt:lpstr>
      <vt:lpstr>Our work</vt:lpstr>
      <vt:lpstr>A common story</vt:lpstr>
      <vt:lpstr>Much, much more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2538</cp:revision>
  <cp:lastPrinted>2012-02-29T20:46:23Z</cp:lastPrinted>
  <dcterms:created xsi:type="dcterms:W3CDTF">2009-03-13T20:43:19Z</dcterms:created>
  <dcterms:modified xsi:type="dcterms:W3CDTF">2013-08-06T21:30:20Z</dcterms:modified>
</cp:coreProperties>
</file>