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785" r:id="rId3"/>
    <p:sldId id="786" r:id="rId4"/>
    <p:sldId id="788" r:id="rId5"/>
    <p:sldId id="791" r:id="rId6"/>
    <p:sldId id="792" r:id="rId7"/>
    <p:sldId id="789" r:id="rId8"/>
    <p:sldId id="790" r:id="rId9"/>
    <p:sldId id="793" r:id="rId10"/>
    <p:sldId id="794" r:id="rId11"/>
    <p:sldId id="795" r:id="rId12"/>
    <p:sldId id="796" r:id="rId13"/>
    <p:sldId id="804" r:id="rId14"/>
    <p:sldId id="803" r:id="rId15"/>
    <p:sldId id="799" r:id="rId16"/>
    <p:sldId id="800" r:id="rId17"/>
    <p:sldId id="801" r:id="rId18"/>
    <p:sldId id="802" r:id="rId19"/>
    <p:sldId id="805" r:id="rId20"/>
    <p:sldId id="806" r:id="rId21"/>
    <p:sldId id="807" r:id="rId22"/>
    <p:sldId id="808" r:id="rId23"/>
    <p:sldId id="809" r:id="rId24"/>
    <p:sldId id="810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19F33"/>
    <a:srgbClr val="FFCC00"/>
    <a:srgbClr val="FFFF99"/>
    <a:srgbClr val="FF3300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0" autoAdjust="0"/>
    <p:restoredTop sz="94775" autoAdjust="0"/>
  </p:normalViewPr>
  <p:slideViewPr>
    <p:cSldViewPr>
      <p:cViewPr>
        <p:scale>
          <a:sx n="80" d="100"/>
          <a:sy n="80" d="100"/>
        </p:scale>
        <p:origin x="-30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144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4" cy="464205"/>
          </a:xfrm>
          <a:prstGeom prst="rect">
            <a:avLst/>
          </a:prstGeom>
        </p:spPr>
        <p:txBody>
          <a:bodyPr vert="horz" lIns="88135" tIns="44067" rIns="88135" bIns="44067" rtlCol="0"/>
          <a:lstStyle>
            <a:lvl1pPr algn="r">
              <a:defRPr sz="1100"/>
            </a:lvl1pPr>
          </a:lstStyle>
          <a:p>
            <a:fld id="{E506F383-D1CB-4582-B5BC-BB60CCD2F9C6}" type="datetime1">
              <a:rPr lang="en-US" smtClean="0"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58"/>
            <a:ext cx="3038144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830658"/>
            <a:ext cx="3038144" cy="464205"/>
          </a:xfrm>
          <a:prstGeom prst="rect">
            <a:avLst/>
          </a:prstGeom>
        </p:spPr>
        <p:txBody>
          <a:bodyPr vert="horz" lIns="88135" tIns="44067" rIns="88135" bIns="4406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7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0295F6E-4AD7-4026-9DE8-3470F912393B}" type="datetime1">
              <a:rPr lang="en-US" smtClean="0"/>
              <a:t>11/4/2013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7" y="8829968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71CC21-6C38-4423-AE42-7B6005042E87}" type="datetime1">
              <a:rPr lang="en-US" smtClean="0"/>
              <a:t>11/4/2013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October 28,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Grossman's MOOC Reflections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1143000"/>
            <a:ext cx="8305800" cy="4724400"/>
          </a:xfrm>
        </p:spPr>
        <p:txBody>
          <a:bodyPr/>
          <a:lstStyle/>
          <a:p>
            <a:pPr algn="ctr"/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i="0" dirty="0" smtClean="0"/>
              <a:t>Reflections From a Happy MOOC Instructor </a:t>
            </a: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i="0" dirty="0" smtClean="0"/>
              <a:t>Dan Grossman</a:t>
            </a:r>
            <a:br>
              <a:rPr lang="en-US" sz="2400" i="0" dirty="0" smtClean="0"/>
            </a:br>
            <a:r>
              <a:rPr lang="en-US" sz="2000" i="0" dirty="0" smtClean="0"/>
              <a:t>Department of Computer Science &amp; Engineering</a:t>
            </a:r>
            <a:br>
              <a:rPr lang="en-US" sz="20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>SPLASH-E</a:t>
            </a:r>
            <a:br>
              <a:rPr lang="en-US" sz="2000" i="0" dirty="0" smtClean="0"/>
            </a:br>
            <a:r>
              <a:rPr lang="en-US" sz="2000" i="0" dirty="0" smtClean="0"/>
              <a:t>October 28, 2013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8" name="Picture 5" descr="C:\Users\djg\Desktop\coursera_t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72" y="1730828"/>
            <a:ext cx="5109028" cy="383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6" y="1731818"/>
            <a:ext cx="1245647" cy="14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49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1026" name="Picture 2" descr="C:\Users\djg\Desktop\schedu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8"/>
          <a:stretch/>
        </p:blipFill>
        <p:spPr bwMode="auto">
          <a:xfrm>
            <a:off x="533400" y="1219200"/>
            <a:ext cx="6658139" cy="50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jg\AppData\Local\Microsoft\Windows\Temporary Internet Files\Content.IE5\NEL0S1KR\MP90044237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47800"/>
            <a:ext cx="127524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jg\AppData\Local\Microsoft\Windows\Temporary Internet Files\Content.IE5\GY1R0SMI\MP90039932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41222"/>
            <a:ext cx="2255520" cy="150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59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0" name="Picture 2" descr="C:\Users\djg\Desktop\7573_10101935034132988_1520856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011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Coursera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958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The fun of a start-up because… </a:t>
            </a:r>
          </a:p>
          <a:p>
            <a:pPr marL="0" indent="0" algn="ctr">
              <a:buNone/>
            </a:pPr>
            <a:r>
              <a:rPr lang="en-US" b="1" i="1" dirty="0" smtClean="0"/>
              <a:t>they’re a start-up!</a:t>
            </a:r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b="1" i="1" dirty="0" smtClean="0"/>
          </a:p>
          <a:p>
            <a:pPr lvl="1"/>
            <a:r>
              <a:rPr lang="en-US" dirty="0" smtClean="0"/>
              <a:t>18 months old today and I’ve worked with them for 16 months</a:t>
            </a:r>
          </a:p>
          <a:p>
            <a:pPr lvl="1"/>
            <a:r>
              <a:rPr lang="en-US" dirty="0" smtClean="0"/>
              <a:t>60ish people today (growing)</a:t>
            </a:r>
          </a:p>
          <a:p>
            <a:pPr lvl="1"/>
            <a:r>
              <a:rPr lang="en-US" dirty="0" smtClean="0"/>
              <a:t>Much younger than 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Their goals and mine simply have not been in conflict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0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algn="ctr">
              <a:buNone/>
            </a:pPr>
            <a:endParaRPr lang="en-US" sz="3000" dirty="0" smtClean="0"/>
          </a:p>
          <a:p>
            <a:pPr marL="0" indent="0" algn="ctr">
              <a:buNone/>
            </a:pPr>
            <a:r>
              <a:rPr lang="en-US" sz="3000" i="1" dirty="0" smtClean="0"/>
              <a:t>Data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Have more data than I could collect on campus in a lifetime</a:t>
            </a:r>
          </a:p>
          <a:p>
            <a:pPr lvl="2"/>
            <a:r>
              <a:rPr lang="en-US" dirty="0" smtClean="0"/>
              <a:t>Ask me about it!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Here: High-level bits on completion rate</a:t>
            </a:r>
          </a:p>
          <a:p>
            <a:pPr lvl="2"/>
            <a:r>
              <a:rPr lang="en-US" dirty="0" smtClean="0"/>
              <a:t>Because everyone asks…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7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495800"/>
          </a:xfrm>
        </p:spPr>
        <p:txBody>
          <a:bodyPr/>
          <a:lstStyle/>
          <a:p>
            <a:r>
              <a:rPr lang="en-US" dirty="0" smtClean="0"/>
              <a:t>“Registered”: 		65,000   </a:t>
            </a:r>
            <a:r>
              <a:rPr lang="en-US" i="1" dirty="0" smtClean="0"/>
              <a:t>totally irrelevant</a:t>
            </a:r>
          </a:p>
          <a:p>
            <a:r>
              <a:rPr lang="en-US" dirty="0" smtClean="0"/>
              <a:t>Clicked play in first 2 weeks: 	27,000   </a:t>
            </a:r>
            <a:r>
              <a:rPr lang="en-US" i="1" dirty="0" smtClean="0"/>
              <a:t>many didn’t have pre-</a:t>
            </a:r>
            <a:r>
              <a:rPr lang="en-US" i="1" dirty="0" err="1" smtClean="0"/>
              <a:t>reqs</a:t>
            </a:r>
            <a:r>
              <a:rPr lang="en-US" i="1" dirty="0"/>
              <a:t>!</a:t>
            </a:r>
            <a:endParaRPr lang="en-US" i="1" dirty="0" smtClean="0"/>
          </a:p>
          <a:p>
            <a:r>
              <a:rPr lang="en-US" dirty="0" smtClean="0"/>
              <a:t>Watched an hour of video: 	12,000   </a:t>
            </a:r>
            <a:r>
              <a:rPr lang="en-US" i="1" dirty="0" smtClean="0"/>
              <a:t>like coming to first day!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Turned in 1st homework: 	  4,000</a:t>
            </a:r>
          </a:p>
          <a:p>
            <a:r>
              <a:rPr lang="en-US" dirty="0" smtClean="0"/>
              <a:t>Turned in 5</a:t>
            </a:r>
            <a:r>
              <a:rPr lang="en-US" baseline="30000" dirty="0" smtClean="0"/>
              <a:t>th</a:t>
            </a:r>
            <a:r>
              <a:rPr lang="en-US" dirty="0" smtClean="0"/>
              <a:t> homework: 	  2,100   </a:t>
            </a:r>
            <a:r>
              <a:rPr lang="en-US" i="1" dirty="0" smtClean="0"/>
              <a:t>attrition doesn’t stop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“Passed”:                                  1,716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Define success however you want</a:t>
            </a:r>
          </a:p>
          <a:p>
            <a:pPr lvl="1"/>
            <a:r>
              <a:rPr lang="en-US" dirty="0" smtClean="0"/>
              <a:t>Many love it in parts, start late, don’t do the homework, etc.</a:t>
            </a:r>
          </a:p>
          <a:p>
            <a:pPr lvl="1"/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20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denominator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personally do not say, “65K took my course”!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need a more realistic “completion rate”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2895600"/>
            <a:ext cx="31242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</a:rPr>
              <a:t>Registered: </a:t>
            </a:r>
            <a:r>
              <a:rPr lang="en-US" dirty="0" smtClean="0">
                <a:latin typeface="+mj-lt"/>
              </a:rPr>
              <a:t>65,000</a:t>
            </a:r>
            <a:endParaRPr lang="en-US" dirty="0"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1716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2.6%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38600" y="2895600"/>
            <a:ext cx="42672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Took pre-survey: 16,587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 therein: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1479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8.9%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95400" y="4572000"/>
            <a:ext cx="4876800" cy="14478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&gt;70% (*)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on Homework 1: 3170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Completers therein: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1552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+mj-lt"/>
              </a:rPr>
              <a:t>49.0%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5332" y="5676105"/>
            <a:ext cx="247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* UW median &gt;95%</a:t>
            </a:r>
          </a:p>
        </p:txBody>
      </p:sp>
    </p:spTree>
    <p:extLst>
      <p:ext uri="{BB962C8B-B14F-4D97-AF65-F5344CB8AC3E}">
        <p14:creationId xmlns:p14="http://schemas.microsoft.com/office/powerpoint/2010/main" val="1612940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Attrition steady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565775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229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Cynic’s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Data makes clear how to drive up completion rates:</a:t>
            </a:r>
          </a:p>
          <a:p>
            <a:pPr lvl="1">
              <a:spcAft>
                <a:spcPts val="1200"/>
              </a:spcAft>
            </a:pPr>
            <a:r>
              <a:rPr lang="en-US" i="1" dirty="0" smtClean="0"/>
              <a:t>Make the course shorter</a:t>
            </a:r>
          </a:p>
          <a:p>
            <a:pPr lvl="1">
              <a:spcAft>
                <a:spcPts val="1200"/>
              </a:spcAft>
            </a:pPr>
            <a:r>
              <a:rPr lang="en-US" i="1" dirty="0"/>
              <a:t>Make it harder to sign up 					(e.g., no sign-up until 2 weeks before</a:t>
            </a:r>
            <a:r>
              <a:rPr lang="en-US" i="1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Require less work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Let them resubmit endlessly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Set the bar for passing lower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7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One of the coolest things I have ever done</a:t>
            </a:r>
          </a:p>
          <a:p>
            <a:pPr lvl="1"/>
            <a:r>
              <a:rPr lang="en-US" dirty="0" smtClean="0"/>
              <a:t>Rewarding, influential, exhausting</a:t>
            </a:r>
          </a:p>
          <a:p>
            <a:pPr lvl="1"/>
            <a:r>
              <a:rPr lang="en-US" dirty="0" smtClean="0"/>
              <a:t>Share my passion with thousands around the world!</a:t>
            </a:r>
          </a:p>
          <a:p>
            <a:pPr lvl="1"/>
            <a:endParaRPr lang="en-US" sz="1200" dirty="0"/>
          </a:p>
          <a:p>
            <a:r>
              <a:rPr lang="en-US" dirty="0" smtClean="0"/>
              <a:t>No “one right way” to teach a MOOC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(or write a textbook)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Demographics very different from on campus</a:t>
            </a:r>
          </a:p>
          <a:p>
            <a:endParaRPr lang="en-US" dirty="0"/>
          </a:p>
          <a:p>
            <a:r>
              <a:rPr lang="en-US" dirty="0" smtClean="0"/>
              <a:t>Early </a:t>
            </a:r>
            <a:r>
              <a:rPr lang="en-US" dirty="0"/>
              <a:t>days </a:t>
            </a:r>
            <a:r>
              <a:rPr lang="en-US" dirty="0" smtClean="0"/>
              <a:t>– nobody </a:t>
            </a:r>
            <a:r>
              <a:rPr lang="en-US" dirty="0"/>
              <a:t>knows where MOOCs are </a:t>
            </a:r>
            <a:r>
              <a:rPr lang="en-US" dirty="0" smtClean="0"/>
              <a:t>heading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I believe MOOCs are more fantastic than horrible</a:t>
            </a:r>
            <a:endParaRPr lang="en-US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http://upload.wikimedia.org/wikipedia/commons/thumb/2/25/Palmpilot5000_eu.png/220px-Palmpilot5000_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95612"/>
            <a:ext cx="153647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553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1407226"/>
            <a:ext cx="3657600" cy="15645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Instructor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Design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course, record videos, write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homeworks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9551" y="3083626"/>
            <a:ext cx="3657600" cy="15645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Logistics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Upload files, set deadlines, squash bugs,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2855026"/>
            <a:ext cx="3657600" cy="17931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Administrator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University strategy, partner relations,  recruit faculty, …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551" y="4760026"/>
            <a:ext cx="3581400" cy="11073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A/V crew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Edit videos, …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48200" y="1424049"/>
            <a:ext cx="35814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Monitor forums, manage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autograding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…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4724400"/>
            <a:ext cx="3657600" cy="14121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Liaison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 to provider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Schedules, changes, questions, …</a:t>
            </a:r>
          </a:p>
        </p:txBody>
      </p:sp>
    </p:spTree>
    <p:extLst>
      <p:ext uri="{BB962C8B-B14F-4D97-AF65-F5344CB8AC3E}">
        <p14:creationId xmlns:p14="http://schemas.microsoft.com/office/powerpoint/2010/main" val="3532160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Roles: Early Adopter = All-of-the-above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1407226"/>
            <a:ext cx="3657600" cy="15645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Instructor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Design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course, record videos, write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homeworks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9551" y="3083626"/>
            <a:ext cx="3657600" cy="15645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Logistics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Upload files, set deadlines, squash bugs,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0" y="2855026"/>
            <a:ext cx="3657600" cy="17931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Administrator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University strategy, partner relations,  recruit faculty, …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09551" y="4760026"/>
            <a:ext cx="3581400" cy="11073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A/V crew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Edit videos, …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648200" y="1424049"/>
            <a:ext cx="3581400" cy="12954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TAs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Monitor forums, manage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autograding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…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0" y="4724400"/>
            <a:ext cx="3657600" cy="1412174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Liaison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</a:rPr>
              <a:t> to provider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Schedules, changes, questions, …</a:t>
            </a:r>
          </a:p>
        </p:txBody>
      </p:sp>
    </p:spTree>
    <p:extLst>
      <p:ext uri="{BB962C8B-B14F-4D97-AF65-F5344CB8AC3E}">
        <p14:creationId xmlns:p14="http://schemas.microsoft.com/office/powerpoint/2010/main" val="76251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752600"/>
            <a:ext cx="7577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Silverlight with nice navigation: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http</a:t>
            </a:r>
            <a:r>
              <a:rPr lang="en-US" sz="2000" b="0" dirty="0">
                <a:latin typeface="+mn-lt"/>
              </a:rPr>
              <a:t>://www.colorado.edu/atlas/newatlas/mainphoto/photo142.html</a:t>
            </a:r>
            <a:endParaRPr lang="en-US" sz="2000" b="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5548" y="3733800"/>
            <a:ext cx="56014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Plain-old </a:t>
            </a:r>
            <a:r>
              <a:rPr lang="en-US" sz="2000" b="0" dirty="0" err="1" smtClean="0">
                <a:latin typeface="+mn-lt"/>
              </a:rPr>
              <a:t>Youtube</a:t>
            </a:r>
            <a:endParaRPr lang="en-US" sz="2000" b="0" dirty="0" smtClean="0">
              <a:latin typeface="+mn-lt"/>
            </a:endParaRP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>
                <a:latin typeface="+mn-lt"/>
              </a:rPr>
              <a:t>http://www.youtube.com/watch?v=1T4IQrOJr5U</a:t>
            </a: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022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jg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818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828800" y="1447800"/>
            <a:ext cx="838200" cy="4495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2203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jg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4700588" cy="55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924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jg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09227"/>
            <a:ext cx="4648200" cy="5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92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2766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2800" i="1" dirty="0" smtClean="0"/>
              <a:t>Being an early adopter is fun and exhausting because you assume </a:t>
            </a:r>
            <a:r>
              <a:rPr lang="en-US" sz="2800" b="1" i="1" dirty="0" smtClean="0"/>
              <a:t>all the roles</a:t>
            </a:r>
          </a:p>
          <a:p>
            <a:pPr marL="0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was a MOOC </a:t>
            </a:r>
            <a:r>
              <a:rPr lang="en-US" dirty="0" smtClean="0"/>
              <a:t>spectator 16 months ago</a:t>
            </a:r>
          </a:p>
          <a:p>
            <a:pPr lvl="1"/>
            <a:r>
              <a:rPr lang="en-US" dirty="0" smtClean="0"/>
              <a:t>Cf. 1970s systems research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3" descr="C:\Users\djg\AppData\Local\Microsoft\Windows\Temporary Internet Files\Content.IE5\NEL0S1KR\MP9004423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1885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63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MOOC?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8153400" cy="3429000"/>
          </a:xfrm>
        </p:spPr>
        <p:txBody>
          <a:bodyPr/>
          <a:lstStyle/>
          <a:p>
            <a:endParaRPr lang="en-US" dirty="0" smtClean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Believe </a:t>
            </a:r>
            <a:r>
              <a:rPr lang="en-US" dirty="0">
                <a:solidFill>
                  <a:schemeClr val="accent2"/>
                </a:solidFill>
              </a:rPr>
              <a:t>I have </a:t>
            </a:r>
            <a:r>
              <a:rPr lang="en-US" dirty="0" smtClean="0">
                <a:solidFill>
                  <a:schemeClr val="accent2"/>
                </a:solidFill>
              </a:rPr>
              <a:t>a great </a:t>
            </a:r>
            <a:r>
              <a:rPr lang="en-US" dirty="0">
                <a:solidFill>
                  <a:schemeClr val="accent2"/>
                </a:solidFill>
              </a:rPr>
              <a:t>course and want to have </a:t>
            </a:r>
            <a:r>
              <a:rPr lang="en-US" dirty="0" smtClean="0">
                <a:solidFill>
                  <a:schemeClr val="accent2"/>
                </a:solidFill>
              </a:rPr>
              <a:t>worldwide impact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10x </a:t>
            </a:r>
            <a:r>
              <a:rPr lang="en-US" dirty="0"/>
              <a:t>more students in 1</a:t>
            </a:r>
            <a:r>
              <a:rPr lang="en-US" dirty="0" smtClean="0"/>
              <a:t> year </a:t>
            </a:r>
            <a:r>
              <a:rPr lang="en-US" dirty="0"/>
              <a:t>than in last decade combined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people learn instead of watching Real </a:t>
            </a:r>
            <a:r>
              <a:rPr lang="en-US" dirty="0" smtClean="0"/>
              <a:t>Housewives</a:t>
            </a:r>
          </a:p>
          <a:p>
            <a:pPr lvl="1"/>
            <a:r>
              <a:rPr lang="en-US" dirty="0" smtClean="0"/>
              <a:t>Influence and fame (not fortune)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 part of academic change</a:t>
            </a:r>
          </a:p>
          <a:p>
            <a:pPr lvl="1"/>
            <a:r>
              <a:rPr lang="en-US" dirty="0"/>
              <a:t>Not read about it in the newspaper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4098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895600" cy="19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45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writing a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dirty="0" smtClean="0"/>
              <a:t>A MOOC is not</a:t>
            </a:r>
          </a:p>
          <a:p>
            <a:pPr lvl="1"/>
            <a:r>
              <a:rPr lang="en-US" dirty="0" smtClean="0"/>
              <a:t>A conventional course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conventional textbook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accent2"/>
                </a:solidFill>
              </a:rPr>
              <a:t>But much more like a textbook with </a:t>
            </a:r>
            <a:r>
              <a:rPr lang="en-US" dirty="0" err="1" smtClean="0">
                <a:solidFill>
                  <a:schemeClr val="accent2"/>
                </a:solidFill>
              </a:rPr>
              <a:t>interactvity</a:t>
            </a:r>
            <a:r>
              <a:rPr lang="en-US" dirty="0" smtClean="0">
                <a:solidFill>
                  <a:schemeClr val="accent2"/>
                </a:solidFill>
              </a:rPr>
              <a:t>                        and a social-network component</a:t>
            </a:r>
          </a:p>
          <a:p>
            <a:pPr lvl="1"/>
            <a:r>
              <a:rPr lang="en-US" dirty="0"/>
              <a:t>A ton of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Attrition </a:t>
            </a:r>
            <a:r>
              <a:rPr lang="en-US" sz="2400" b="1" dirty="0" smtClean="0">
                <a:sym typeface="Symbol"/>
              </a:rPr>
              <a:t>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Rarely profitable for authors</a:t>
            </a:r>
          </a:p>
          <a:p>
            <a:pPr lvl="1"/>
            <a:r>
              <a:rPr lang="en-US" dirty="0" smtClean="0"/>
              <a:t>Influence other educators</a:t>
            </a:r>
          </a:p>
          <a:p>
            <a:pPr lvl="1"/>
            <a:r>
              <a:rPr lang="en-US" dirty="0" smtClean="0"/>
              <a:t>Assessment a secondary issue</a:t>
            </a:r>
          </a:p>
          <a:p>
            <a:pPr marL="457200" lvl="1" indent="0" algn="ctr">
              <a:buNone/>
            </a:pPr>
            <a:endParaRPr lang="en-US" sz="1600" i="1" dirty="0" smtClean="0">
              <a:solidFill>
                <a:schemeClr val="accent2"/>
              </a:solidFill>
            </a:endParaRPr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“21</a:t>
            </a:r>
            <a:r>
              <a:rPr lang="en-US" i="1" baseline="30000" dirty="0" smtClean="0">
                <a:solidFill>
                  <a:schemeClr val="accent2"/>
                </a:solidFill>
              </a:rPr>
              <a:t>st</a:t>
            </a:r>
            <a:r>
              <a:rPr lang="en-US" i="1" dirty="0">
                <a:solidFill>
                  <a:schemeClr val="accent2"/>
                </a:solidFill>
              </a:rPr>
              <a:t>-</a:t>
            </a:r>
            <a:r>
              <a:rPr lang="en-US" i="1" dirty="0" smtClean="0">
                <a:solidFill>
                  <a:schemeClr val="accent2"/>
                </a:solidFill>
              </a:rPr>
              <a:t>century textbook plus social”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4098" name="Picture 2" descr="C:\Users\djg\AppData\Local\Microsoft\Windows\Temporary Internet Files\Content.IE5\GY1R0SMI\MP90041009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61" y="990600"/>
            <a:ext cx="1676400" cy="252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76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is plausible MOOCs will destroy universities as we know them (!)</a:t>
            </a:r>
          </a:p>
          <a:p>
            <a:pPr lvl="1"/>
            <a:r>
              <a:rPr lang="en-US" dirty="0" smtClean="0"/>
              <a:t>Disruptive change can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universities have survived before: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2056" name="Picture 8" descr="http://images3.wikia.nocookie.net/__cb20091129060515/stargate/images/6/63/Wikipedia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jg\AppData\Local\Microsoft\Windows\Temporary Internet Files\Content.IE5\NEL0S1KR\MC9000567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3448"/>
            <a:ext cx="2047124" cy="140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jg\AppData\Local\Microsoft\Windows\Temporary Internet Files\Content.IE5\NEL0S1KR\MC9000303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54062"/>
            <a:ext cx="1981200" cy="13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96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I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91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Challenging sophomore-level </a:t>
            </a:r>
            <a:r>
              <a:rPr lang="en-US" b="1" dirty="0" smtClean="0">
                <a:solidFill>
                  <a:schemeClr val="accent2"/>
                </a:solidFill>
              </a:rPr>
              <a:t>PL course</a:t>
            </a:r>
          </a:p>
          <a:p>
            <a:pPr lvl="1"/>
            <a:r>
              <a:rPr lang="en-US" dirty="0" smtClean="0"/>
              <a:t>FP, pattern-matching, static vs. dynamic, ML module basics, …</a:t>
            </a:r>
          </a:p>
          <a:p>
            <a:pPr lvl="1"/>
            <a:endParaRPr lang="en-US" sz="1400" dirty="0"/>
          </a:p>
          <a:p>
            <a:r>
              <a:rPr lang="en-US" b="1" dirty="0" smtClean="0">
                <a:solidFill>
                  <a:schemeClr val="accent2"/>
                </a:solidFill>
              </a:rPr>
              <a:t>Same challenging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homeworks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With auto-testing </a:t>
            </a:r>
            <a:r>
              <a:rPr lang="en-US" i="1" dirty="0" smtClean="0"/>
              <a:t>and</a:t>
            </a:r>
            <a:r>
              <a:rPr lang="en-US" dirty="0" smtClean="0"/>
              <a:t> peer-review</a:t>
            </a:r>
          </a:p>
          <a:p>
            <a:endParaRPr lang="en-US" sz="1400" dirty="0"/>
          </a:p>
          <a:p>
            <a:r>
              <a:rPr lang="en-US" b="1" dirty="0" smtClean="0">
                <a:solidFill>
                  <a:schemeClr val="accent2"/>
                </a:solidFill>
              </a:rPr>
              <a:t>Replaced exams</a:t>
            </a:r>
            <a:r>
              <a:rPr lang="en-US" dirty="0" smtClean="0"/>
              <a:t> with clever multiple choice and check-boxes</a:t>
            </a:r>
          </a:p>
          <a:p>
            <a:endParaRPr lang="en-US" sz="1400" dirty="0"/>
          </a:p>
          <a:p>
            <a:r>
              <a:rPr lang="en-US" dirty="0" smtClean="0"/>
              <a:t>One of the most </a:t>
            </a:r>
            <a:r>
              <a:rPr lang="en-US" b="1" dirty="0" smtClean="0">
                <a:solidFill>
                  <a:schemeClr val="accent2"/>
                </a:solidFill>
              </a:rPr>
              <a:t>challenging</a:t>
            </a:r>
            <a:r>
              <a:rPr lang="en-US" dirty="0" smtClean="0"/>
              <a:t> and time-consuming MOOCs</a:t>
            </a:r>
          </a:p>
          <a:p>
            <a:pPr lvl="1"/>
            <a:r>
              <a:rPr lang="en-US" dirty="0" smtClean="0"/>
              <a:t>8-16 hours / week</a:t>
            </a:r>
          </a:p>
          <a:p>
            <a:pPr lvl="1"/>
            <a:r>
              <a:rPr lang="en-US" dirty="0" smtClean="0"/>
              <a:t>“The real deal” loved by many, but not for everyone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Z:\Dan\proglang-002\cours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6726"/>
          <a:stretch/>
        </p:blipFill>
        <p:spPr bwMode="auto">
          <a:xfrm>
            <a:off x="5410200" y="309748"/>
            <a:ext cx="3575949" cy="190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 what was [the first offering] like behind the scenes?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Four pictures…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4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pictures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28,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Grossman's MOOC Reflections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28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6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132032</TotalTime>
  <Words>783</Words>
  <Application>Microsoft Office PowerPoint</Application>
  <PresentationFormat>On-screen Show (4:3)</PresentationFormat>
  <Paragraphs>212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dan_design_template</vt:lpstr>
      <vt:lpstr> Reflections From a Happy MOOC Instructor   Dan Grossman Department of Computer Science &amp; Engineering University of Washington  SPLASH-E October 28, 2013</vt:lpstr>
      <vt:lpstr>Roles</vt:lpstr>
      <vt:lpstr>PowerPoint Presentation</vt:lpstr>
      <vt:lpstr>Why do a MOOC?</vt:lpstr>
      <vt:lpstr>Like writing a textbook</vt:lpstr>
      <vt:lpstr>Perspective</vt:lpstr>
      <vt:lpstr>What did I do?</vt:lpstr>
      <vt:lpstr>PowerPoint Presentation</vt:lpstr>
      <vt:lpstr>Four pictures</vt:lpstr>
      <vt:lpstr>Four pictures</vt:lpstr>
      <vt:lpstr>Four Pictures</vt:lpstr>
      <vt:lpstr>Four pictures</vt:lpstr>
      <vt:lpstr>Working with Coursera</vt:lpstr>
      <vt:lpstr>PowerPoint Presentation</vt:lpstr>
      <vt:lpstr>Participation numbers</vt:lpstr>
      <vt:lpstr>Choose your denominator</vt:lpstr>
      <vt:lpstr>Attrition steady</vt:lpstr>
      <vt:lpstr>Cynic’s view</vt:lpstr>
      <vt:lpstr>For me…</vt:lpstr>
      <vt:lpstr>Roles: Early Adopter = All-of-the-above</vt:lpstr>
      <vt:lpstr>Video</vt:lpstr>
      <vt:lpstr>PowerPoint Presentation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cse</cp:lastModifiedBy>
  <cp:revision>2858</cp:revision>
  <cp:lastPrinted>2013-11-04T18:17:46Z</cp:lastPrinted>
  <dcterms:created xsi:type="dcterms:W3CDTF">2009-03-13T20:43:19Z</dcterms:created>
  <dcterms:modified xsi:type="dcterms:W3CDTF">2013-11-04T18:19:48Z</dcterms:modified>
</cp:coreProperties>
</file>