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7" r:id="rId3"/>
    <p:sldId id="318" r:id="rId4"/>
    <p:sldId id="316" r:id="rId5"/>
    <p:sldId id="320" r:id="rId6"/>
    <p:sldId id="321" r:id="rId7"/>
    <p:sldId id="322" r:id="rId8"/>
    <p:sldId id="262" r:id="rId9"/>
    <p:sldId id="263" r:id="rId10"/>
    <p:sldId id="264" r:id="rId11"/>
    <p:sldId id="265" r:id="rId12"/>
    <p:sldId id="323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73" r:id="rId21"/>
    <p:sldId id="275" r:id="rId22"/>
    <p:sldId id="282" r:id="rId23"/>
    <p:sldId id="274" r:id="rId24"/>
    <p:sldId id="306" r:id="rId25"/>
    <p:sldId id="305" r:id="rId26"/>
    <p:sldId id="277" r:id="rId27"/>
    <p:sldId id="278" r:id="rId28"/>
    <p:sldId id="307" r:id="rId29"/>
    <p:sldId id="279" r:id="rId30"/>
    <p:sldId id="280" r:id="rId31"/>
    <p:sldId id="281" r:id="rId32"/>
    <p:sldId id="283" r:id="rId33"/>
    <p:sldId id="286" r:id="rId34"/>
    <p:sldId id="287" r:id="rId35"/>
    <p:sldId id="289" r:id="rId36"/>
    <p:sldId id="292" r:id="rId37"/>
    <p:sldId id="315" r:id="rId38"/>
    <p:sldId id="290" r:id="rId39"/>
    <p:sldId id="293" r:id="rId40"/>
    <p:sldId id="294" r:id="rId41"/>
    <p:sldId id="291" r:id="rId42"/>
    <p:sldId id="297" r:id="rId43"/>
    <p:sldId id="313" r:id="rId44"/>
    <p:sldId id="299" r:id="rId45"/>
    <p:sldId id="324" r:id="rId46"/>
    <p:sldId id="300" r:id="rId47"/>
    <p:sldId id="301" r:id="rId48"/>
    <p:sldId id="302" r:id="rId49"/>
    <p:sldId id="303" r:id="rId50"/>
    <p:sldId id="304" r:id="rId51"/>
    <p:sldId id="325" r:id="rId5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3300"/>
    <a:srgbClr val="C0C0C0"/>
    <a:srgbClr val="FF6600"/>
    <a:srgbClr val="008000"/>
    <a:srgbClr val="FF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F075C4C-7566-40FA-844C-12852D004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6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4DB63EB-39F4-4CDD-9B0F-0C10B6E5E2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13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5E41B-35AC-43BD-934F-7D6049F5B6C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568FD-BE7D-4E37-939F-89E8CBE18B6C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D01AE-A3E2-453A-8EB1-29845725CE22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D01AE-A3E2-453A-8EB1-29845725CE22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E06DB-344F-4469-8A3D-D66179B31D56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D4C1A-3B44-429C-9D25-D87235CB52F8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4692D-648B-4559-9105-BF25F1DFD634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19E40-471C-43B4-A496-F14D462329E0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87108-DA26-463A-ACB0-BEB6F24FA682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4DE31-89B1-4C02-9318-D083C2F9FB57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4100C-4A98-442E-88A9-1FEFF3A0EE36}" type="slidenum">
              <a:rPr lang="en-US"/>
              <a:pPr/>
              <a:t>19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CEA3B-BCCE-4C01-B74D-1F3C00DC02D3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EC354-4DDB-4AC1-A25A-E176253DD18C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6E7C2-F009-4239-89EF-4C6B3F93FD58}" type="slidenum">
              <a:rPr lang="en-US"/>
              <a:pPr/>
              <a:t>22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8D9D1-CF3E-4D3A-9BFB-E49EC8480FC7}" type="slidenum">
              <a:rPr lang="en-US"/>
              <a:pPr/>
              <a:t>23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340B7-3183-4C5F-A656-4E3E1F841718}" type="slidenum">
              <a:rPr lang="en-US"/>
              <a:pPr/>
              <a:t>24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04202-54E4-4818-8F68-B2A6739E04FA}" type="slidenum">
              <a:rPr lang="en-US"/>
              <a:pPr/>
              <a:t>25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01DB5-1499-4AAF-8BDD-11FCE1837365}" type="slidenum">
              <a:rPr lang="en-US"/>
              <a:pPr/>
              <a:t>26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ECA73-AC7B-4F19-B93B-D1A3712645D4}" type="slidenum">
              <a:rPr lang="en-US"/>
              <a:pPr/>
              <a:t>27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CF686-0A4E-4570-BF9F-57D524DF010D}" type="slidenum">
              <a:rPr lang="en-US"/>
              <a:pPr/>
              <a:t>28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C1A3B-A63D-4849-9259-7E54611B42C5}" type="slidenum">
              <a:rPr lang="en-US"/>
              <a:pPr/>
              <a:t>29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5C778-B855-4F3D-9840-653C79A19ED6}" type="slidenum">
              <a:rPr lang="en-US"/>
              <a:pPr/>
              <a:t>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27239-8E5B-49C5-8A8A-353E3B496523}" type="slidenum">
              <a:rPr lang="en-US"/>
              <a:pPr/>
              <a:t>30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63BD1-C9AC-490E-960A-178D63EF5C13}" type="slidenum">
              <a:rPr lang="en-US"/>
              <a:pPr/>
              <a:t>31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D9E52-E2A2-43A2-9B0D-ADE89D7118D1}" type="slidenum">
              <a:rPr lang="en-US"/>
              <a:pPr/>
              <a:t>32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58D50-EE8D-49C6-A51B-91BB930B6757}" type="slidenum">
              <a:rPr lang="en-US"/>
              <a:pPr/>
              <a:t>33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62342-1961-42A0-8DB4-214693BD9E17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EBE32-509F-42DA-8516-34B9DF56D1F2}" type="slidenum">
              <a:rPr lang="en-US"/>
              <a:pPr/>
              <a:t>35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4FF35-D6D6-487E-AFE7-98B829781B89}" type="slidenum">
              <a:rPr lang="en-US"/>
              <a:pPr/>
              <a:t>36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B86B9-EA5F-4A8B-88BF-47546A42E4CF}" type="slidenum">
              <a:rPr lang="en-US"/>
              <a:pPr/>
              <a:t>37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3373E-26B0-4105-9993-E6F75E64CAEA}" type="slidenum">
              <a:rPr lang="en-US"/>
              <a:pPr/>
              <a:t>38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00A17-815B-4FA2-A4E7-C8626A970A5A}" type="slidenum">
              <a:rPr lang="en-US"/>
              <a:pPr/>
              <a:t>39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F0E38-4AE6-48DD-AE60-5F3FE87D4269}" type="slidenum">
              <a:rPr lang="en-US"/>
              <a:pPr/>
              <a:t>40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5526A-4700-413F-8679-65905EC3D3BE}" type="slidenum">
              <a:rPr lang="en-US"/>
              <a:pPr/>
              <a:t>41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6859F-ED55-4EF7-98FB-88C60F167535}" type="slidenum">
              <a:rPr lang="en-US"/>
              <a:pPr/>
              <a:t>42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F5A7E-9DE2-4ABF-8710-F4C34AD1E40E}" type="slidenum">
              <a:rPr lang="en-US"/>
              <a:pPr/>
              <a:t>43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826CA-803D-45D6-84CF-AF669B65563F}" type="slidenum">
              <a:rPr lang="en-US"/>
              <a:pPr/>
              <a:t>44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826CA-803D-45D6-84CF-AF669B65563F}" type="slidenum">
              <a:rPr lang="en-US"/>
              <a:pPr/>
              <a:t>45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4EF4A-A262-4818-B28F-0AB51C92A67A}" type="slidenum">
              <a:rPr lang="en-US"/>
              <a:pPr/>
              <a:t>46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B683A-077A-4A96-9269-AF538896469B}" type="slidenum">
              <a:rPr lang="en-US"/>
              <a:pPr/>
              <a:t>47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9AFE6-9752-4EEC-B75E-7C45DAE91C0E}" type="slidenum">
              <a:rPr lang="en-US"/>
              <a:pPr/>
              <a:t>48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35C09-A872-4922-BBA7-E5845D9B0578}" type="slidenum">
              <a:rPr lang="en-US"/>
              <a:pPr/>
              <a:t>49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6C38C-97A9-4EA5-8016-A83270CC77F7}" type="slidenum">
              <a:rPr lang="en-US"/>
              <a:pPr/>
              <a:t>50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4EFC2-EB58-45BE-9C8B-26670B486A4D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CAAD1-8300-4567-9DB6-DDA35EBBB7BA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2F6EE1-48DC-437C-BC44-CAC0271C1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DA4BB-EC0E-4DF0-82A4-9099EFE23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B5FB-1C1F-414E-ADBC-A10E74DA0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A2F21E-0B6C-4788-BF8F-E2188170C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>
            <a:lvl1pPr>
              <a:defRPr i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B1B1F5-C7D9-47C3-A1D7-15CB01D86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AD29C-4078-4C88-8C97-8A2353412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74382-DCEB-4880-BC67-A0000FFC2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AFC0-ADBE-4732-A24E-8E1EFD581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EC6C5-42A1-4D53-B0C7-B5D7C92D8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6FD7C-935E-4798-8A0F-0F2570257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2F76A-198C-4C28-9E27-28535C7F6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64871-728F-494A-9765-4AAA43C81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54C1E27-227A-4D10-A9C5-CCDA229F9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/>
              <a:t>The Transactional Memory / </a:t>
            </a:r>
            <a:br>
              <a:rPr lang="en-US" sz="3200"/>
            </a:br>
            <a:r>
              <a:rPr lang="en-US" sz="3200"/>
              <a:t>Garbage Collection Analogy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Dan </a:t>
            </a:r>
            <a:r>
              <a:rPr lang="en-US" dirty="0"/>
              <a:t>Grossman</a:t>
            </a:r>
          </a:p>
          <a:p>
            <a:pPr>
              <a:lnSpc>
                <a:spcPct val="90000"/>
              </a:lnSpc>
            </a:pPr>
            <a:r>
              <a:rPr lang="en-US" dirty="0"/>
              <a:t>University of Washington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Microsoft Programming Languages TCN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September 14, </a:t>
            </a:r>
            <a:r>
              <a:rPr lang="en-US" dirty="0" smtClean="0"/>
              <a:t>2010</a:t>
            </a:r>
            <a:endParaRPr lang="en-US" dirty="0"/>
          </a:p>
        </p:txBody>
      </p:sp>
      <p:pic>
        <p:nvPicPr>
          <p:cNvPr id="4" name="Picture 6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685800"/>
            <a:ext cx="1905000" cy="1146175"/>
          </a:xfrm>
          <a:prstGeom prst="rect">
            <a:avLst/>
          </a:prstGeom>
          <a:noFill/>
        </p:spPr>
      </p:pic>
      <p:pic>
        <p:nvPicPr>
          <p:cNvPr id="5" name="Picture 7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6096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16CA-CF0C-4CFB-8DEE-48D63B7A03E1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381000" y="1371600"/>
            <a:ext cx="3886200" cy="4876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Interbag connections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19812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reachability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447800" y="2286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dangling pointers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3400" y="3124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reference counting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57200" y="4038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space exhaustion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057400" y="3581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weak pointers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990600" y="44196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real-time guarantees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685800" y="26670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liveness analysis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838200" y="5257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conservative collection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62000" y="4800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finalization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81000" y="5791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GC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4572000" y="1371600"/>
            <a:ext cx="3886200" cy="487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257800" y="17526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races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5867400" y="21336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eager update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648200" y="4038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deadlock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257800" y="5105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obstruction-freedom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562600" y="44196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open nesting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6096000" y="31242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false sharing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7620000" y="5867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TM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715000" y="35814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memory conflicts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334000" y="26670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escape analysis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743200" y="1981200"/>
            <a:ext cx="3048000" cy="1752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3505200" y="2133600"/>
            <a:ext cx="182880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V="1">
            <a:off x="3200400" y="2438400"/>
            <a:ext cx="2743200" cy="83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124200" y="2895600"/>
            <a:ext cx="2286000" cy="76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3962400" y="3962400"/>
            <a:ext cx="160020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2971800" y="4191000"/>
            <a:ext cx="1752600" cy="152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3810000" y="4648200"/>
            <a:ext cx="1447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4038600" y="3276600"/>
            <a:ext cx="2133600" cy="2209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C117-C910-4714-86F5-3C3E11488EA5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381000" y="1371600"/>
            <a:ext cx="3886200" cy="4876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Analogies help organize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2590800"/>
            <a:ext cx="19812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reachability</a:t>
            </a:r>
            <a:endParaRPr lang="en-US" sz="2400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143000" y="1752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dangling pointers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14400" y="3886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reference counting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066800" y="22098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space exhaustion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219200" y="3429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weak pointers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990600" y="4724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real-time guarantees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914400" y="42672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liveness analysis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838200" y="2971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conservative collection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524000" y="5181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finalization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81000" y="5791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GC</a:t>
            </a: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4572000" y="1371600"/>
            <a:ext cx="3886200" cy="487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019800" y="17526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races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5486400" y="38100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eager update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791200" y="22098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deadlock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181600" y="4724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obstruction-freedom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562600" y="3352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open nesting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562600" y="2971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false sharing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7620000" y="5867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TM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334000" y="25908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memory conflicts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5410200" y="42672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escape analysis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657600" y="1981200"/>
            <a:ext cx="2438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581400" y="2438400"/>
            <a:ext cx="2209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048000" y="2819400"/>
            <a:ext cx="2286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4038600" y="3200400"/>
            <a:ext cx="1600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3276600" y="3657600"/>
            <a:ext cx="236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581400" y="4114800"/>
            <a:ext cx="1905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276600" y="4495800"/>
            <a:ext cx="2209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962400" y="4953000"/>
            <a:ext cx="1295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C117-C910-4714-86F5-3C3E11488EA5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381000" y="1371600"/>
            <a:ext cx="3886200" cy="4876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Analogies help organize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2590800"/>
            <a:ext cx="19812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reachability</a:t>
            </a:r>
            <a:endParaRPr lang="en-US" sz="2400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143000" y="1752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dangling pointers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14400" y="3886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reference counting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066800" y="22098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space exhaustion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219200" y="3429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weak pointers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990600" y="4724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real-time guarantees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914400" y="42672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liveness analysis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838200" y="2971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conservative collection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524000" y="5181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finalization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81000" y="5791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GC</a:t>
            </a: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4572000" y="1371600"/>
            <a:ext cx="3886200" cy="487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019800" y="17526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races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5486400" y="38100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eager update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791200" y="22098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deadlock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181600" y="4724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obstruction-freedom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562600" y="3352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open nesting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562600" y="2971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false sharing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7620000" y="5867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TM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334000" y="25908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memory conflicts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5410200" y="42672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escape analysis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657600" y="1981200"/>
            <a:ext cx="2438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581400" y="2438400"/>
            <a:ext cx="2209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048000" y="2819400"/>
            <a:ext cx="2286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4038600" y="3200400"/>
            <a:ext cx="1600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3276600" y="3657600"/>
            <a:ext cx="236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581400" y="4114800"/>
            <a:ext cx="1905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276600" y="4495800"/>
            <a:ext cx="2209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962400" y="4953000"/>
            <a:ext cx="1295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3124200" y="5410200"/>
            <a:ext cx="22098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5334000" y="51816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commit handlers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301A-6849-4DFE-BE82-2D3133C905AD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the goals are…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3733800"/>
          </a:xfrm>
        </p:spPr>
        <p:txBody>
          <a:bodyPr/>
          <a:lstStyle/>
          <a:p>
            <a:r>
              <a:rPr lang="en-US" dirty="0"/>
              <a:t>Leverage the design trade-offs of GC to guide TM</a:t>
            </a:r>
          </a:p>
          <a:p>
            <a:pPr lvl="1"/>
            <a:r>
              <a:rPr lang="en-US" dirty="0"/>
              <a:t>And vice-versa?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r>
              <a:rPr lang="en-US" dirty="0"/>
              <a:t>Identify open research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r>
              <a:rPr lang="en-US" dirty="0"/>
              <a:t>Motivate TM</a:t>
            </a:r>
          </a:p>
          <a:p>
            <a:pPr lvl="1"/>
            <a:r>
              <a:rPr lang="en-US" dirty="0"/>
              <a:t>TM improves concurrency as GC improves memory </a:t>
            </a:r>
          </a:p>
          <a:p>
            <a:pPr lvl="1"/>
            <a:r>
              <a:rPr lang="en-US" dirty="0"/>
              <a:t>GC is a huge help </a:t>
            </a:r>
            <a:r>
              <a:rPr lang="en-US" i="1" dirty="0"/>
              <a:t>despite its imperfections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So TM is a huge help </a:t>
            </a:r>
            <a:r>
              <a:rPr lang="en-US" i="1" dirty="0">
                <a:solidFill>
                  <a:schemeClr val="accent2"/>
                </a:solidFill>
              </a:rPr>
              <a:t>despite its imperfections</a:t>
            </a:r>
          </a:p>
          <a:p>
            <a:pPr lvl="1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0AA3-E820-411C-B916-87F19D3659F9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i="1" dirty="0"/>
              <a:t>“TM is to shared-memory concurrency as </a:t>
            </a:r>
          </a:p>
          <a:p>
            <a:pPr algn="ctr">
              <a:buFontTx/>
              <a:buNone/>
            </a:pPr>
            <a:r>
              <a:rPr lang="en-US" i="1" dirty="0"/>
              <a:t>GC is to memory management”</a:t>
            </a:r>
          </a:p>
          <a:p>
            <a:pPr algn="ctr">
              <a:buFontTx/>
              <a:buNone/>
            </a:pPr>
            <a:endParaRPr lang="en-US" dirty="0"/>
          </a:p>
          <a:p>
            <a:r>
              <a:rPr lang="en-US" dirty="0"/>
              <a:t>Why an analogy helps</a:t>
            </a:r>
          </a:p>
          <a:p>
            <a:endParaRPr lang="en-US" sz="1200" dirty="0"/>
          </a:p>
          <a:p>
            <a:r>
              <a:rPr lang="en-US" dirty="0">
                <a:solidFill>
                  <a:schemeClr val="accent2"/>
                </a:solidFill>
              </a:rPr>
              <a:t>Brief separate overview of GC and TM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/>
              <a:t>The core technical analogy (but read the essay)</a:t>
            </a:r>
          </a:p>
          <a:p>
            <a:pPr lvl="1"/>
            <a:r>
              <a:rPr lang="en-US" dirty="0"/>
              <a:t>And why concurrency is still harder</a:t>
            </a:r>
          </a:p>
          <a:p>
            <a:endParaRPr lang="en-US" sz="1000" dirty="0"/>
          </a:p>
          <a:p>
            <a:r>
              <a:rPr lang="en-US" dirty="0"/>
              <a:t>Provocative questions based on the analogy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6203-3160-43DC-853D-A3B991441054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590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Allocate objects in the heap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Deallocate objects to reuse heap space</a:t>
            </a:r>
          </a:p>
          <a:p>
            <a:pPr lvl="1"/>
            <a:r>
              <a:rPr lang="en-US"/>
              <a:t>If too soon, dangling-pointer dereferences</a:t>
            </a:r>
          </a:p>
          <a:p>
            <a:pPr lvl="1"/>
            <a:r>
              <a:rPr lang="en-US"/>
              <a:t>If too late, poor performance / space exhaustion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B3C-3024-45D2-9692-CB102C7EBD88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 Basics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Automate </a:t>
            </a:r>
            <a:r>
              <a:rPr lang="en-US" dirty="0" err="1"/>
              <a:t>deallocation</a:t>
            </a:r>
            <a:r>
              <a:rPr lang="en-US" dirty="0"/>
              <a:t> via </a:t>
            </a:r>
            <a:r>
              <a:rPr lang="en-US" i="1" dirty="0" err="1"/>
              <a:t>reachability</a:t>
            </a:r>
            <a:r>
              <a:rPr lang="en-US" dirty="0"/>
              <a:t> approximation</a:t>
            </a:r>
          </a:p>
          <a:p>
            <a:pPr lvl="1"/>
            <a:r>
              <a:rPr lang="en-US" dirty="0"/>
              <a:t>Approximation can be terrible in theory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85800" y="45720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err="1">
                <a:latin typeface="Arial" charset="0"/>
              </a:rPr>
              <a:t>Reachability</a:t>
            </a:r>
            <a:r>
              <a:rPr lang="en-US" sz="2000" dirty="0">
                <a:latin typeface="Arial" charset="0"/>
              </a:rPr>
              <a:t> via </a:t>
            </a:r>
            <a:r>
              <a:rPr lang="en-US" sz="2000" i="1" dirty="0">
                <a:latin typeface="Arial" charset="0"/>
              </a:rPr>
              <a:t>tracing</a:t>
            </a:r>
            <a:r>
              <a:rPr lang="en-US" sz="2000" dirty="0">
                <a:latin typeface="Arial" charset="0"/>
              </a:rPr>
              <a:t> or </a:t>
            </a:r>
            <a:r>
              <a:rPr lang="en-US" sz="2000" i="1" dirty="0">
                <a:latin typeface="Arial" charset="0"/>
              </a:rPr>
              <a:t>reference-counting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Duals [Bacon et al OOPSLA04]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000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Lots of bit-level tricks for simple ideas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And high-level ideas like a </a:t>
            </a:r>
            <a:r>
              <a:rPr lang="en-US" sz="2000" i="1" dirty="0">
                <a:latin typeface="Arial" charset="0"/>
              </a:rPr>
              <a:t>nursery</a:t>
            </a:r>
            <a:r>
              <a:rPr lang="en-US" sz="2000" dirty="0">
                <a:latin typeface="Arial" charset="0"/>
              </a:rPr>
              <a:t> for new objects</a:t>
            </a:r>
          </a:p>
        </p:txBody>
      </p:sp>
      <p:grpSp>
        <p:nvGrpSpPr>
          <p:cNvPr id="35874" name="Group 34"/>
          <p:cNvGrpSpPr>
            <a:grpSpLocks/>
          </p:cNvGrpSpPr>
          <p:nvPr/>
        </p:nvGrpSpPr>
        <p:grpSpPr bwMode="auto">
          <a:xfrm>
            <a:off x="990600" y="2590800"/>
            <a:ext cx="6248400" cy="1676400"/>
            <a:chOff x="384" y="1728"/>
            <a:chExt cx="3936" cy="1056"/>
          </a:xfrm>
        </p:grpSpPr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768" y="2016"/>
              <a:ext cx="384" cy="576"/>
              <a:chOff x="768" y="1776"/>
              <a:chExt cx="384" cy="576"/>
            </a:xfrm>
          </p:grpSpPr>
          <p:sp>
            <p:nvSpPr>
              <p:cNvPr id="35846" name="Rectangle 6"/>
              <p:cNvSpPr>
                <a:spLocks noChangeArrowheads="1"/>
              </p:cNvSpPr>
              <p:nvPr/>
            </p:nvSpPr>
            <p:spPr bwMode="auto">
              <a:xfrm>
                <a:off x="768" y="1776"/>
                <a:ext cx="384" cy="144"/>
              </a:xfrm>
              <a:prstGeom prst="rect">
                <a:avLst/>
              </a:prstGeom>
              <a:solidFill>
                <a:srgbClr val="99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384" cy="144"/>
              </a:xfrm>
              <a:prstGeom prst="rect">
                <a:avLst/>
              </a:prstGeom>
              <a:solidFill>
                <a:srgbClr val="99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768" y="2208"/>
                <a:ext cx="384" cy="144"/>
              </a:xfrm>
              <a:prstGeom prst="rect">
                <a:avLst/>
              </a:prstGeom>
              <a:solidFill>
                <a:srgbClr val="99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9" name="Rectangle 9"/>
              <p:cNvSpPr>
                <a:spLocks noChangeArrowheads="1"/>
              </p:cNvSpPr>
              <p:nvPr/>
            </p:nvSpPr>
            <p:spPr bwMode="auto">
              <a:xfrm>
                <a:off x="768" y="2064"/>
                <a:ext cx="384" cy="144"/>
              </a:xfrm>
              <a:prstGeom prst="rect">
                <a:avLst/>
              </a:prstGeom>
              <a:solidFill>
                <a:srgbClr val="99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384" y="1728"/>
              <a:ext cx="4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Arial" charset="0"/>
                </a:rPr>
                <a:t>roots</a:t>
              </a:r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1440" y="1728"/>
              <a:ext cx="10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Arial" charset="0"/>
                </a:rPr>
                <a:t>heap objects</a:t>
              </a: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1680" y="216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Rectangle 14"/>
            <p:cNvSpPr>
              <a:spLocks noChangeArrowheads="1"/>
            </p:cNvSpPr>
            <p:nvPr/>
          </p:nvSpPr>
          <p:spPr bwMode="auto">
            <a:xfrm>
              <a:off x="2688" y="264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1776" y="2544"/>
              <a:ext cx="288" cy="144"/>
            </a:xfrm>
            <a:prstGeom prst="rect">
              <a:avLst/>
            </a:prstGeom>
            <a:solidFill>
              <a:srgbClr val="CC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2208" y="2544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1296" y="264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2352" y="216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Rectangle 19"/>
            <p:cNvSpPr>
              <a:spLocks noChangeArrowheads="1"/>
            </p:cNvSpPr>
            <p:nvPr/>
          </p:nvSpPr>
          <p:spPr bwMode="auto">
            <a:xfrm>
              <a:off x="3504" y="2352"/>
              <a:ext cx="288" cy="144"/>
            </a:xfrm>
            <a:prstGeom prst="rect">
              <a:avLst/>
            </a:prstGeom>
            <a:solidFill>
              <a:srgbClr val="CC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Rectangle 20"/>
            <p:cNvSpPr>
              <a:spLocks noChangeArrowheads="1"/>
            </p:cNvSpPr>
            <p:nvPr/>
          </p:nvSpPr>
          <p:spPr bwMode="auto">
            <a:xfrm>
              <a:off x="2928" y="2064"/>
              <a:ext cx="288" cy="144"/>
            </a:xfrm>
            <a:prstGeom prst="rect">
              <a:avLst/>
            </a:prstGeom>
            <a:solidFill>
              <a:srgbClr val="CC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>
              <a:off x="1008" y="2064"/>
              <a:ext cx="672" cy="1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 flipV="1">
              <a:off x="1056" y="2256"/>
              <a:ext cx="1296" cy="2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>
              <a:off x="2544" y="2208"/>
              <a:ext cx="336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 flipH="1" flipV="1">
              <a:off x="2448" y="2304"/>
              <a:ext cx="288" cy="3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 flipH="1">
              <a:off x="2256" y="2208"/>
              <a:ext cx="240" cy="3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 flipH="1">
              <a:off x="1488" y="2256"/>
              <a:ext cx="288" cy="3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 flipH="1">
              <a:off x="2592" y="2112"/>
              <a:ext cx="480" cy="4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 flipH="1" flipV="1">
              <a:off x="3072" y="2112"/>
              <a:ext cx="432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Rectangle 29"/>
            <p:cNvSpPr>
              <a:spLocks noChangeArrowheads="1"/>
            </p:cNvSpPr>
            <p:nvPr/>
          </p:nvSpPr>
          <p:spPr bwMode="auto">
            <a:xfrm>
              <a:off x="3312" y="264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4032" y="264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>
              <a:off x="2880" y="2688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>
              <a:off x="3504" y="2688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 flipV="1">
              <a:off x="1056" y="2256"/>
              <a:ext cx="576" cy="1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2136-CC0F-4A10-AA6E-36053F1102D7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GC issues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2971800"/>
          </a:xfrm>
        </p:spPr>
        <p:txBody>
          <a:bodyPr/>
          <a:lstStyle/>
          <a:p>
            <a:r>
              <a:rPr lang="en-US" i="1" dirty="0"/>
              <a:t>Weak pointers</a:t>
            </a:r>
          </a:p>
          <a:p>
            <a:pPr lvl="1"/>
            <a:r>
              <a:rPr lang="en-US" dirty="0"/>
              <a:t>Let programmers overcome reachability </a:t>
            </a:r>
            <a:r>
              <a:rPr lang="en-US" dirty="0" smtClean="0"/>
              <a:t>approx</a:t>
            </a:r>
            <a:r>
              <a:rPr lang="en-US" dirty="0" smtClean="0"/>
              <a:t>imation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i="1" dirty="0"/>
              <a:t>Accurate</a:t>
            </a:r>
            <a:r>
              <a:rPr lang="en-US" dirty="0"/>
              <a:t> vs. </a:t>
            </a:r>
            <a:r>
              <a:rPr lang="en-US" i="1" dirty="0"/>
              <a:t>conservative</a:t>
            </a:r>
          </a:p>
          <a:p>
            <a:pPr lvl="1"/>
            <a:r>
              <a:rPr lang="en-US" dirty="0"/>
              <a:t>Conservative can be unusable (only) in theory</a:t>
            </a:r>
          </a:p>
          <a:p>
            <a:endParaRPr lang="en-US" sz="1000" dirty="0"/>
          </a:p>
          <a:p>
            <a:r>
              <a:rPr lang="en-US" i="1" dirty="0"/>
              <a:t>Real-time</a:t>
            </a:r>
            <a:r>
              <a:rPr lang="en-US" dirty="0"/>
              <a:t> guarantees for responsiveness</a:t>
            </a:r>
          </a:p>
          <a:p>
            <a:endParaRPr lang="en-US" sz="1000" dirty="0"/>
          </a:p>
        </p:txBody>
      </p: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1447800" y="1981200"/>
            <a:ext cx="609600" cy="914400"/>
            <a:chOff x="768" y="1776"/>
            <a:chExt cx="384" cy="576"/>
          </a:xfrm>
        </p:grpSpPr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768" y="1776"/>
              <a:ext cx="384" cy="144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768" y="1920"/>
              <a:ext cx="384" cy="144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768" y="2208"/>
              <a:ext cx="384" cy="144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768" y="2064"/>
              <a:ext cx="384" cy="144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2895600" y="2209800"/>
            <a:ext cx="457200" cy="22860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495800" y="2971800"/>
            <a:ext cx="457200" cy="228600"/>
          </a:xfrm>
          <a:prstGeom prst="rect">
            <a:avLst/>
          </a:prstGeom>
          <a:pattFill prst="dkVert">
            <a:fgClr>
              <a:srgbClr val="CC33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3048000" y="2819400"/>
            <a:ext cx="457200" cy="228600"/>
          </a:xfrm>
          <a:prstGeom prst="rect">
            <a:avLst/>
          </a:prstGeom>
          <a:solidFill>
            <a:srgbClr val="CC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3733800" y="2819400"/>
            <a:ext cx="457200" cy="22860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2286000" y="2971800"/>
            <a:ext cx="457200" cy="22860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3962400" y="2209800"/>
            <a:ext cx="457200" cy="22860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5791200" y="2514600"/>
            <a:ext cx="457200" cy="228600"/>
          </a:xfrm>
          <a:prstGeom prst="rect">
            <a:avLst/>
          </a:prstGeom>
          <a:solidFill>
            <a:srgbClr val="CC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4876800" y="2057400"/>
            <a:ext cx="457200" cy="228600"/>
          </a:xfrm>
          <a:prstGeom prst="rect">
            <a:avLst/>
          </a:prstGeom>
          <a:solidFill>
            <a:srgbClr val="CC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1828800" y="2057400"/>
            <a:ext cx="10668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V="1">
            <a:off x="1905000" y="2362200"/>
            <a:ext cx="205740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4267200" y="2286000"/>
            <a:ext cx="533400" cy="68580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H="1" flipV="1">
            <a:off x="4114800" y="2438400"/>
            <a:ext cx="4572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3810000" y="2286000"/>
            <a:ext cx="3810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>
            <a:off x="2590800" y="2362200"/>
            <a:ext cx="4572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 flipH="1">
            <a:off x="4343400" y="2133600"/>
            <a:ext cx="7620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flipH="1" flipV="1">
            <a:off x="5105400" y="2133600"/>
            <a:ext cx="68580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5486400" y="2971800"/>
            <a:ext cx="457200" cy="228600"/>
          </a:xfrm>
          <a:prstGeom prst="rect">
            <a:avLst/>
          </a:prstGeom>
          <a:pattFill prst="dkVert">
            <a:fgClr>
              <a:srgbClr val="CC33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6629400" y="2971800"/>
            <a:ext cx="457200" cy="228600"/>
          </a:xfrm>
          <a:prstGeom prst="rect">
            <a:avLst/>
          </a:prstGeom>
          <a:pattFill prst="dkVert">
            <a:fgClr>
              <a:srgbClr val="CC33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4800600" y="3048000"/>
            <a:ext cx="685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5791200" y="30480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 flipV="1">
            <a:off x="1905000" y="2362200"/>
            <a:ext cx="9144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BE6-C65B-45CC-BF72-02A0BFDC01D1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 Bottom-line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Established technology with widely accepted benefits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Even though it can perform terribly in theory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Even though you </a:t>
            </a:r>
            <a:r>
              <a:rPr lang="en-US" dirty="0" smtClean="0"/>
              <a:t>cannot </a:t>
            </a:r>
            <a:r>
              <a:rPr lang="en-US" dirty="0"/>
              <a:t>always ignore how GC works 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(at a high-level)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Even though an active research area after </a:t>
            </a:r>
            <a:r>
              <a:rPr lang="en-US" dirty="0" smtClean="0"/>
              <a:t>50 </a:t>
            </a:r>
            <a:r>
              <a:rPr lang="en-US" dirty="0"/>
              <a:t>years</a:t>
            </a:r>
          </a:p>
          <a:p>
            <a:pPr lvl="1"/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AEC-2F61-4FFA-8CE2-9BB8EF8639B3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Restrict attention to </a:t>
            </a:r>
            <a:r>
              <a:rPr lang="en-US" i="1" dirty="0"/>
              <a:t>explicit threads</a:t>
            </a:r>
            <a:r>
              <a:rPr lang="en-US" dirty="0"/>
              <a:t> </a:t>
            </a:r>
            <a:r>
              <a:rPr lang="en-US" dirty="0" smtClean="0"/>
              <a:t>communicating </a:t>
            </a:r>
            <a:r>
              <a:rPr lang="en-US" dirty="0"/>
              <a:t>via </a:t>
            </a:r>
            <a:endParaRPr lang="en-US" dirty="0" smtClean="0"/>
          </a:p>
          <a:p>
            <a:pPr>
              <a:buFontTx/>
              <a:buNone/>
            </a:pPr>
            <a:r>
              <a:rPr lang="en-US" i="1" dirty="0"/>
              <a:t>	</a:t>
            </a:r>
            <a:r>
              <a:rPr lang="en-US" i="1" dirty="0" smtClean="0"/>
              <a:t>shared </a:t>
            </a:r>
            <a:r>
              <a:rPr lang="en-US" i="1" dirty="0"/>
              <a:t>memory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i="1" dirty="0"/>
              <a:t>ynchronization mechanisms</a:t>
            </a:r>
            <a:r>
              <a:rPr lang="en-US" dirty="0"/>
              <a:t> coordinate access to shared memory</a:t>
            </a:r>
          </a:p>
          <a:p>
            <a:pPr lvl="1"/>
            <a:r>
              <a:rPr lang="en-US" dirty="0"/>
              <a:t>Bad synchronization can lead to races or a lack of parallelism (even deadlock)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543800" cy="3276600"/>
          </a:xfrm>
        </p:spPr>
        <p:txBody>
          <a:bodyPr/>
          <a:lstStyle/>
          <a:p>
            <a:r>
              <a:rPr lang="en-US" sz="2000" dirty="0" smtClean="0"/>
              <a:t>Short overview of my history and research agenda</a:t>
            </a:r>
          </a:p>
          <a:p>
            <a:endParaRPr lang="en-US" sz="2000" dirty="0"/>
          </a:p>
          <a:p>
            <a:r>
              <a:rPr lang="en-US" sz="2000" dirty="0" smtClean="0"/>
              <a:t>The TM/GC Analogy: My perspective on</a:t>
            </a:r>
          </a:p>
          <a:p>
            <a:pPr lvl="1"/>
            <a:r>
              <a:rPr lang="en-US" sz="2000" i="1" dirty="0" smtClean="0"/>
              <a:t>Why</a:t>
            </a:r>
            <a:r>
              <a:rPr lang="en-US" sz="2000" dirty="0" smtClean="0"/>
              <a:t> high-level languages benefit from transactions </a:t>
            </a:r>
          </a:p>
          <a:p>
            <a:pPr lvl="1"/>
            <a:r>
              <a:rPr lang="en-US" sz="2000" i="1" dirty="0" smtClean="0"/>
              <a:t>What</a:t>
            </a:r>
            <a:r>
              <a:rPr lang="en-US" sz="2000" dirty="0" smtClean="0"/>
              <a:t> the key design dimensions are</a:t>
            </a:r>
          </a:p>
          <a:p>
            <a:pPr lvl="1"/>
            <a:r>
              <a:rPr lang="en-US" sz="2000" i="1" dirty="0" smtClean="0"/>
              <a:t>How</a:t>
            </a:r>
            <a:r>
              <a:rPr lang="en-US" sz="2000" dirty="0" smtClean="0"/>
              <a:t> to think about the software-engineering benefits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Plenty of </a:t>
            </a:r>
            <a:r>
              <a:rPr lang="en-US" sz="2000" dirty="0" smtClean="0"/>
              <a:t>time for discussion</a:t>
            </a:r>
          </a:p>
          <a:p>
            <a:endParaRPr lang="en-US" dirty="0"/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DD19-3274-4468-8670-ABACF6C95563}" type="slidenum">
              <a:rPr lang="en-US"/>
              <a:pPr/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An </a:t>
            </a:r>
            <a:r>
              <a:rPr lang="en-US" i="1"/>
              <a:t>easier-to-use</a:t>
            </a:r>
            <a:r>
              <a:rPr lang="en-US"/>
              <a:t> and </a:t>
            </a:r>
            <a:r>
              <a:rPr lang="en-US" i="1"/>
              <a:t>harder-to-implement</a:t>
            </a:r>
            <a:r>
              <a:rPr lang="en-US"/>
              <a:t> primitive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09600" y="4343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219200" y="4800600"/>
            <a:ext cx="24657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lock acquire/release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277636" y="4800600"/>
            <a:ext cx="33329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(behave as if)</a:t>
            </a:r>
          </a:p>
          <a:p>
            <a:r>
              <a:rPr lang="en-US" sz="2000" dirty="0">
                <a:latin typeface="Arial" charset="0"/>
              </a:rPr>
              <a:t>no interleaved computation;</a:t>
            </a:r>
          </a:p>
          <a:p>
            <a:r>
              <a:rPr lang="en-US" sz="2000" dirty="0">
                <a:latin typeface="Arial" charset="0"/>
              </a:rPr>
              <a:t>no unfair starvation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85800" y="2362200"/>
            <a:ext cx="3581400" cy="224676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tmp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balance;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tmp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+= x;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balance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tmp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800600" y="2362200"/>
            <a:ext cx="3962400" cy="224676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atomic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tmp</a:t>
            </a:r>
            <a:r>
              <a:rPr lang="en-US" sz="2000" b="1" dirty="0">
                <a:latin typeface="Courier New" pitchFamily="49" charset="0"/>
              </a:rPr>
              <a:t> = balance;</a:t>
            </a:r>
          </a:p>
          <a:p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tmp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+= x;</a:t>
            </a:r>
          </a:p>
          <a:p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balance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tmp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994D-970E-426B-8609-DC98B71AB601}" type="slidenum">
              <a:rPr lang="en-US"/>
              <a:pPr/>
              <a:t>21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TM basics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dirty="0"/>
              <a:t> </a:t>
            </a:r>
            <a:r>
              <a:rPr lang="en-US" dirty="0" smtClean="0"/>
              <a:t>(or </a:t>
            </a:r>
            <a:r>
              <a:rPr lang="en-US" dirty="0"/>
              <a:t>related constructs) implemented via transactional memory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Preserve parallelism as long as no </a:t>
            </a:r>
            <a:r>
              <a:rPr lang="en-US" i="1" dirty="0"/>
              <a:t>memory conflicts</a:t>
            </a:r>
          </a:p>
          <a:p>
            <a:pPr lvl="1"/>
            <a:r>
              <a:rPr lang="en-US" dirty="0"/>
              <a:t>Can lead to unnecessary loss of parallelism</a:t>
            </a:r>
          </a:p>
          <a:p>
            <a:pPr>
              <a:buFontTx/>
              <a:buNone/>
            </a:pPr>
            <a:endParaRPr lang="en-US" i="1" dirty="0"/>
          </a:p>
          <a:p>
            <a:r>
              <a:rPr lang="en-US" dirty="0"/>
              <a:t>If conflict detected, </a:t>
            </a:r>
            <a:r>
              <a:rPr lang="en-US" i="1" dirty="0"/>
              <a:t>abort and retry</a:t>
            </a:r>
          </a:p>
          <a:p>
            <a:endParaRPr lang="en-US" dirty="0"/>
          </a:p>
          <a:p>
            <a:r>
              <a:rPr lang="en-US" dirty="0"/>
              <a:t>Lots of complicated details</a:t>
            </a:r>
          </a:p>
          <a:p>
            <a:pPr lvl="1"/>
            <a:r>
              <a:rPr lang="en-US" dirty="0"/>
              <a:t>All updates must appear to happen at once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9EDF-BE3B-46F9-B661-65678DBBC883}" type="slidenum">
              <a:rPr lang="en-US"/>
              <a:pPr/>
              <a:t>22</a:t>
            </a:fld>
            <a:endParaRPr lang="en-US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295400" y="2971800"/>
            <a:ext cx="6477000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438400" y="1900535"/>
            <a:ext cx="4191000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b="1">
              <a:latin typeface="Courier New" pitchFamily="49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TM issues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Open nesting: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600" b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{ …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open</a:t>
            </a:r>
            <a:r>
              <a:rPr lang="en-US" b="1" dirty="0">
                <a:latin typeface="Courier New" pitchFamily="49" charset="0"/>
              </a:rPr>
              <a:t> { </a:t>
            </a:r>
            <a:r>
              <a:rPr lang="en-US" b="1" i="1" dirty="0">
                <a:latin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</a:rPr>
              <a:t>; } … }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Granularity (potential false conflicts)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{… </a:t>
            </a:r>
            <a:r>
              <a:rPr lang="en-US" b="1" dirty="0" err="1">
                <a:latin typeface="Courier New" pitchFamily="49" charset="0"/>
              </a:rPr>
              <a:t>x.f</a:t>
            </a:r>
            <a:r>
              <a:rPr lang="en-US" b="1" dirty="0">
                <a:latin typeface="Courier New" pitchFamily="49" charset="0"/>
              </a:rPr>
              <a:t>++; …}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{… </a:t>
            </a:r>
            <a:r>
              <a:rPr lang="en-US" b="1" dirty="0" err="1">
                <a:latin typeface="Courier New" pitchFamily="49" charset="0"/>
              </a:rPr>
              <a:t>x.g</a:t>
            </a:r>
            <a:r>
              <a:rPr lang="en-US" b="1" dirty="0">
                <a:latin typeface="Courier New" pitchFamily="49" charset="0"/>
              </a:rPr>
              <a:t>++; … }</a:t>
            </a:r>
          </a:p>
          <a:p>
            <a:pPr>
              <a:lnSpc>
                <a:spcPct val="90000"/>
              </a:lnSpc>
            </a:pPr>
            <a:endParaRPr lang="en-US" sz="36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Update-on-commit vs. update-in-place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/>
              <a:t>Obstruction-freedom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/>
              <a:t>… </a:t>
            </a: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4419600" y="3131402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4572000" y="3131402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A68C-1D0C-49D4-AD5B-FCA856BCF093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So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/>
              <a:t> “sure feels better than locks”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But the crisp reasons I’ve seen are all (great) examples</a:t>
            </a:r>
          </a:p>
          <a:p>
            <a:pPr lvl="1"/>
            <a:r>
              <a:rPr lang="en-US"/>
              <a:t>Personal favorite from Flanagan et al</a:t>
            </a:r>
          </a:p>
          <a:p>
            <a:pPr lvl="2"/>
            <a:r>
              <a:rPr lang="en-US"/>
              <a:t>Same issue as Java’s </a:t>
            </a:r>
            <a:r>
              <a:rPr lang="en-US" b="1">
                <a:latin typeface="Courier New" pitchFamily="49" charset="0"/>
              </a:rPr>
              <a:t>StringBuffer.append</a:t>
            </a:r>
          </a:p>
          <a:p>
            <a:pPr lvl="1"/>
            <a:r>
              <a:rPr lang="en-US"/>
              <a:t>(see essay for close 2nds)</a:t>
            </a:r>
          </a:p>
          <a:p>
            <a:pPr lvl="1"/>
            <a:endParaRPr lang="en-US" b="1">
              <a:latin typeface="Courier New" pitchFamily="49" charset="0"/>
            </a:endParaRP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474-D058-48F7-A539-3565516973E2}" type="slidenum">
              <a:rPr lang="en-US"/>
              <a:pPr/>
              <a:t>24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05800" cy="1155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A931-CFC5-40DA-9E40-CD11AF55AD2F}" type="slidenum">
              <a:rPr lang="en-US"/>
              <a:pPr/>
              <a:t>25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05800" cy="3690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</a:rPr>
              <a:t>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endParaRPr lang="en-US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 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B031-2679-40DC-863B-139630EE8E30}" type="slidenum">
              <a:rPr lang="en-US"/>
              <a:pPr/>
              <a:t>26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05800" cy="40041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  //race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 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300E-BAA2-4F4F-911D-BE7D0E737D52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05800" cy="40041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(from)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//deadlock (still)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 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DAA5-6E6E-4304-8E65-DA9F016996AC}" type="slidenum">
              <a:rPr lang="en-US"/>
              <a:pPr/>
              <a:t>28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7924800" cy="1155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void 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>
                <a:latin typeface="Courier New" pitchFamily="49" charset="0"/>
              </a:rPr>
              <a:t>(…)  {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void 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>
                <a:latin typeface="Courier New" pitchFamily="49" charset="0"/>
              </a:rPr>
              <a:t>(…) {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int  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>
                <a:latin typeface="Courier New" pitchFamily="49" charset="0"/>
              </a:rPr>
              <a:t>(…)  {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atomic </a:t>
            </a:r>
            <a:r>
              <a:rPr lang="en-US" b="1">
                <a:latin typeface="Courier New" pitchFamily="49" charset="0"/>
              </a:rPr>
              <a:t>{ … }}</a:t>
            </a:r>
          </a:p>
          <a:p>
            <a:pPr>
              <a:lnSpc>
                <a:spcPct val="85000"/>
              </a:lnSpc>
            </a:pPr>
            <a:endParaRPr lang="en-US" sz="1000" b="1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31A9-47B2-4820-9CAD-B67B664BC92E}" type="slidenum">
              <a:rPr lang="en-US"/>
              <a:pPr/>
              <a:t>29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305800" cy="40041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 </a:t>
            </a:r>
            <a:r>
              <a:rPr lang="en-US" b="1" dirty="0">
                <a:latin typeface="Courier New" pitchFamily="49" charset="0"/>
              </a:rPr>
              <a:t>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  //race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 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363-42AE-46B5-B561-1B70197113EC}" type="slidenum">
              <a:rPr lang="en-US"/>
              <a:pPr/>
              <a:t>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Biography / group names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sz="2000" dirty="0" smtClean="0"/>
              <a:t>Programming-languages academic researcher,1997-</a:t>
            </a:r>
            <a:endParaRPr lang="en-US" sz="2000" dirty="0"/>
          </a:p>
          <a:p>
            <a:r>
              <a:rPr lang="en-US" sz="2000" dirty="0"/>
              <a:t>PhD for Cyclone </a:t>
            </a:r>
            <a:r>
              <a:rPr lang="en-US" sz="2000" b="1" dirty="0">
                <a:sym typeface="Symbol" pitchFamily="18" charset="2"/>
              </a:rPr>
              <a:t></a:t>
            </a:r>
            <a:r>
              <a:rPr lang="en-US" sz="2000" dirty="0"/>
              <a:t> UW faculty, 2003-</a:t>
            </a:r>
          </a:p>
          <a:p>
            <a:pPr lvl="1"/>
            <a:r>
              <a:rPr lang="en-US" sz="2000" dirty="0"/>
              <a:t>Type system, compiler for memory-safe C dialect</a:t>
            </a:r>
          </a:p>
          <a:p>
            <a:r>
              <a:rPr lang="en-US" sz="2000" dirty="0"/>
              <a:t>30% </a:t>
            </a:r>
            <a:r>
              <a:rPr lang="en-US" sz="2000" b="1" dirty="0">
                <a:sym typeface="Symbol" pitchFamily="18" charset="2"/>
              </a:rPr>
              <a:t></a:t>
            </a:r>
            <a:r>
              <a:rPr lang="en-US" sz="2000" dirty="0"/>
              <a:t> </a:t>
            </a:r>
            <a:r>
              <a:rPr lang="en-US" sz="2000" dirty="0" smtClean="0"/>
              <a:t>85% </a:t>
            </a:r>
            <a:r>
              <a:rPr lang="en-US" sz="2000" dirty="0"/>
              <a:t>focus on multithreading, 2005-</a:t>
            </a:r>
          </a:p>
          <a:p>
            <a:r>
              <a:rPr lang="en-US" sz="2000" dirty="0"/>
              <a:t>Co-advising 3-4 students with computer architect Luis </a:t>
            </a:r>
            <a:r>
              <a:rPr lang="en-US" sz="2000" dirty="0" err="1"/>
              <a:t>Ceze</a:t>
            </a:r>
            <a:r>
              <a:rPr lang="en-US" sz="2000" dirty="0"/>
              <a:t>, 2007-</a:t>
            </a:r>
          </a:p>
          <a:p>
            <a:pPr lvl="1"/>
            <a:endParaRPr lang="en-US" sz="1400" dirty="0"/>
          </a:p>
          <a:p>
            <a:pPr>
              <a:buFontTx/>
              <a:buNone/>
            </a:pPr>
            <a:r>
              <a:rPr lang="en-US" sz="2000" dirty="0"/>
              <a:t>Two groups for “marketing purposes”</a:t>
            </a:r>
          </a:p>
          <a:p>
            <a:r>
              <a:rPr lang="en-US" sz="2000" dirty="0"/>
              <a:t>WASP, wasp.cs.washington.edu</a:t>
            </a:r>
          </a:p>
          <a:p>
            <a:r>
              <a:rPr lang="en-US" sz="2000" dirty="0" smtClean="0"/>
              <a:t>SAMPA</a:t>
            </a:r>
            <a:r>
              <a:rPr lang="en-US" sz="2000" dirty="0"/>
              <a:t>, </a:t>
            </a:r>
            <a:r>
              <a:rPr lang="en-US" sz="2000" dirty="0" smtClean="0"/>
              <a:t>sampa.cs.washington.edu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/>
              <a:t>September-December 2010: Sabbatical visiting </a:t>
            </a:r>
            <a:r>
              <a:rPr lang="en-US" sz="2000" dirty="0" err="1" smtClean="0"/>
              <a:t>RiSE</a:t>
            </a:r>
            <a:r>
              <a:rPr lang="en-US" sz="2000" dirty="0" smtClean="0"/>
              <a:t> in MSR </a:t>
            </a: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71C3-8AB4-49BC-A3C2-CB76EBD1559B}" type="slidenum">
              <a:rPr lang="en-US"/>
              <a:pPr/>
              <a:t>30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305800" cy="40041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 </a:t>
            </a:r>
            <a:r>
              <a:rPr lang="en-US" b="1" dirty="0">
                <a:latin typeface="Courier New" pitchFamily="49" charset="0"/>
              </a:rPr>
              <a:t>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atomic </a:t>
            </a:r>
            <a:r>
              <a:rPr lang="en-US" b="1" dirty="0">
                <a:latin typeface="Courier New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   //correct and parallelism-preserving!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9F36-8119-4172-A6A4-856526FA16E9}" type="slidenum">
              <a:rPr lang="en-US"/>
              <a:pPr/>
              <a:t>31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can we generalize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819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So TM sure looks appealing…</a:t>
            </a:r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i="1" dirty="0"/>
              <a:t>But what is the essence of the benefit?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You know my answer…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E78F-252E-4923-BBF8-161E9D690FF9}" type="slidenum">
              <a:rPr lang="en-US"/>
              <a:pPr/>
              <a:t>32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i="1"/>
              <a:t>“TM is to shared-memory concurrency as </a:t>
            </a:r>
          </a:p>
          <a:p>
            <a:pPr algn="ctr">
              <a:buFontTx/>
              <a:buNone/>
            </a:pPr>
            <a:r>
              <a:rPr lang="en-US" i="1"/>
              <a:t>GC is to memory management”</a:t>
            </a:r>
          </a:p>
          <a:p>
            <a:pPr algn="ctr">
              <a:buFontTx/>
              <a:buNone/>
            </a:pPr>
            <a:endParaRPr lang="en-US"/>
          </a:p>
          <a:p>
            <a:r>
              <a:rPr lang="en-US"/>
              <a:t>Why an analogy helps</a:t>
            </a:r>
          </a:p>
          <a:p>
            <a:endParaRPr lang="en-US" sz="1200"/>
          </a:p>
          <a:p>
            <a:r>
              <a:rPr lang="en-US"/>
              <a:t>Brief separate overview of GC and TM</a:t>
            </a:r>
          </a:p>
          <a:p>
            <a:endParaRPr lang="en-US" sz="1200"/>
          </a:p>
          <a:p>
            <a:r>
              <a:rPr lang="en-US">
                <a:solidFill>
                  <a:schemeClr val="accent2"/>
                </a:solidFill>
              </a:rPr>
              <a:t>The core technical analogy</a:t>
            </a:r>
            <a:r>
              <a:rPr lang="en-US"/>
              <a:t> (but read the essay)</a:t>
            </a:r>
          </a:p>
          <a:p>
            <a:pPr lvl="1"/>
            <a:r>
              <a:rPr lang="en-US"/>
              <a:t>And why concurrency is still harder</a:t>
            </a:r>
          </a:p>
          <a:p>
            <a:endParaRPr lang="en-US" sz="1000"/>
          </a:p>
          <a:p>
            <a:endParaRPr lang="en-US" sz="1000"/>
          </a:p>
          <a:p>
            <a:r>
              <a:rPr lang="en-US"/>
              <a:t>Provocative questions based on the analogy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F2BC-8F58-4525-9D07-F761CBC8BF3F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problem, part 1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Why memory management is hard: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Balance correctness (avoid dangling pointers)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And performance (no space waste or exhaustion)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Manual</a:t>
            </a:r>
            <a:r>
              <a:rPr lang="en-US" sz="2400" dirty="0"/>
              <a:t> approaches require whole-program protocols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Example: Manual reference count for each object</a:t>
            </a:r>
          </a:p>
          <a:p>
            <a:pPr lvl="2">
              <a:lnSpc>
                <a:spcPct val="90000"/>
              </a:lnSpc>
            </a:pP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Must avoid garbage cycles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grpSp>
        <p:nvGrpSpPr>
          <p:cNvPr id="70676" name="Group 20"/>
          <p:cNvGrpSpPr>
            <a:grpSpLocks/>
          </p:cNvGrpSpPr>
          <p:nvPr/>
        </p:nvGrpSpPr>
        <p:grpSpPr bwMode="auto">
          <a:xfrm>
            <a:off x="1524000" y="1219200"/>
            <a:ext cx="5927725" cy="4572000"/>
            <a:chOff x="960" y="768"/>
            <a:chExt cx="3734" cy="2880"/>
          </a:xfrm>
        </p:grpSpPr>
        <p:sp>
          <p:nvSpPr>
            <p:cNvPr id="70660" name="Line 4"/>
            <p:cNvSpPr>
              <a:spLocks noChangeShapeType="1"/>
            </p:cNvSpPr>
            <p:nvPr/>
          </p:nvSpPr>
          <p:spPr bwMode="auto">
            <a:xfrm>
              <a:off x="960" y="1152"/>
              <a:ext cx="18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2832" y="1344"/>
              <a:ext cx="14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race conditions</a:t>
              </a:r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>
              <a:off x="2880" y="1632"/>
              <a:ext cx="14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960" y="768"/>
              <a:ext cx="2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concurrent programming</a:t>
              </a:r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2352" y="2160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1968" y="1776"/>
              <a:ext cx="1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loss of parallelism</a:t>
              </a:r>
            </a:p>
          </p:txBody>
        </p:sp>
        <p:sp>
          <p:nvSpPr>
            <p:cNvPr id="70668" name="Line 12"/>
            <p:cNvSpPr>
              <a:spLocks noChangeShapeType="1"/>
            </p:cNvSpPr>
            <p:nvPr/>
          </p:nvSpPr>
          <p:spPr bwMode="auto">
            <a:xfrm>
              <a:off x="3696" y="2160"/>
              <a:ext cx="86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3792" y="1776"/>
              <a:ext cx="9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deadlock</a:t>
              </a:r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2256" y="3168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Text Box 15"/>
            <p:cNvSpPr txBox="1">
              <a:spLocks noChangeArrowheads="1"/>
            </p:cNvSpPr>
            <p:nvPr/>
          </p:nvSpPr>
          <p:spPr bwMode="auto">
            <a:xfrm>
              <a:off x="2400" y="2832"/>
              <a:ext cx="4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lock</a:t>
              </a:r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>
              <a:off x="2208" y="3648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3" name="Text Box 17"/>
            <p:cNvSpPr txBox="1">
              <a:spLocks noChangeArrowheads="1"/>
            </p:cNvSpPr>
            <p:nvPr/>
          </p:nvSpPr>
          <p:spPr bwMode="auto">
            <a:xfrm>
              <a:off x="2160" y="3312"/>
              <a:ext cx="1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lock  acquisition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ABF-D7F2-4584-8FBB-9107865921C9}" type="slidenum">
              <a:rPr lang="en-US"/>
              <a:pPr/>
              <a:t>34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problem, part 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Manual memory-management is non-modular:</a:t>
            </a:r>
          </a:p>
          <a:p>
            <a:endParaRPr lang="en-US" sz="2400" dirty="0"/>
          </a:p>
          <a:p>
            <a:r>
              <a:rPr lang="en-US" sz="2400" dirty="0"/>
              <a:t>Caller and </a:t>
            </a:r>
            <a:r>
              <a:rPr lang="en-US" sz="2400" dirty="0" err="1"/>
              <a:t>callee</a:t>
            </a:r>
            <a:r>
              <a:rPr lang="en-US" sz="2400" dirty="0"/>
              <a:t> must know what each other access or </a:t>
            </a:r>
            <a:r>
              <a:rPr lang="en-US" sz="2400" dirty="0" err="1"/>
              <a:t>deallocate</a:t>
            </a:r>
            <a:r>
              <a:rPr lang="en-US" sz="2400" dirty="0"/>
              <a:t> to ensure right memory is live</a:t>
            </a:r>
          </a:p>
          <a:p>
            <a:endParaRPr lang="en-US" sz="2400" dirty="0"/>
          </a:p>
          <a:p>
            <a:r>
              <a:rPr lang="en-US" sz="2400" dirty="0"/>
              <a:t>A small change can require wide-scale changes to code</a:t>
            </a:r>
          </a:p>
          <a:p>
            <a:pPr lvl="1"/>
            <a:r>
              <a:rPr lang="en-US" sz="2400" dirty="0"/>
              <a:t>Correctness requires knowing what data subsequent computation will access</a:t>
            </a:r>
          </a:p>
          <a:p>
            <a:endParaRPr lang="en-US" sz="2400" dirty="0"/>
          </a:p>
        </p:txBody>
      </p:sp>
      <p:grpSp>
        <p:nvGrpSpPr>
          <p:cNvPr id="72717" name="Group 13"/>
          <p:cNvGrpSpPr>
            <a:grpSpLocks/>
          </p:cNvGrpSpPr>
          <p:nvPr/>
        </p:nvGrpSpPr>
        <p:grpSpPr bwMode="auto">
          <a:xfrm>
            <a:off x="1524000" y="1295400"/>
            <a:ext cx="6269038" cy="4419600"/>
            <a:chOff x="960" y="816"/>
            <a:chExt cx="3949" cy="2784"/>
          </a:xfrm>
        </p:grpSpPr>
        <p:sp>
          <p:nvSpPr>
            <p:cNvPr id="72708" name="Line 4"/>
            <p:cNvSpPr>
              <a:spLocks noChangeShapeType="1"/>
            </p:cNvSpPr>
            <p:nvPr/>
          </p:nvSpPr>
          <p:spPr bwMode="auto">
            <a:xfrm>
              <a:off x="1200" y="1152"/>
              <a:ext cx="18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09" name="Text Box 5"/>
            <p:cNvSpPr txBox="1">
              <a:spLocks noChangeArrowheads="1"/>
            </p:cNvSpPr>
            <p:nvPr/>
          </p:nvSpPr>
          <p:spPr bwMode="auto">
            <a:xfrm>
              <a:off x="1248" y="816"/>
              <a:ext cx="15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synchronization</a:t>
              </a:r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3168" y="1968"/>
              <a:ext cx="12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Text Box 7"/>
            <p:cNvSpPr txBox="1">
              <a:spLocks noChangeArrowheads="1"/>
            </p:cNvSpPr>
            <p:nvPr/>
          </p:nvSpPr>
          <p:spPr bwMode="auto">
            <a:xfrm>
              <a:off x="3552" y="2016"/>
              <a:ext cx="1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locks are held</a:t>
              </a:r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960" y="1920"/>
              <a:ext cx="7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1056" y="2064"/>
              <a:ext cx="7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release</a:t>
              </a:r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960" y="3216"/>
              <a:ext cx="100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5" name="Text Box 11"/>
            <p:cNvSpPr txBox="1">
              <a:spLocks noChangeArrowheads="1"/>
            </p:cNvSpPr>
            <p:nvPr/>
          </p:nvSpPr>
          <p:spPr bwMode="auto">
            <a:xfrm>
              <a:off x="1008" y="3312"/>
              <a:ext cx="1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concurrent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30C00-7E7A-4A73-B069-0B0AE7DF2BF2}" type="slidenum">
              <a:rPr lang="en-US"/>
              <a:pPr/>
              <a:t>35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solution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1534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Move whole-program protocol to language implementation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One-size-fits-most implemented by experts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Usually combination of compiler and run-time</a:t>
            </a:r>
          </a:p>
          <a:p>
            <a:pPr lvl="1">
              <a:lnSpc>
                <a:spcPct val="90000"/>
              </a:lnSpc>
            </a:pPr>
            <a:endParaRPr lang="en-US" sz="1050" dirty="0"/>
          </a:p>
          <a:p>
            <a:pPr lvl="1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400" dirty="0"/>
              <a:t>GC system uses subtle invariants, e.g.: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Object header-word bits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No unknown mature pointers to nursery objects</a:t>
            </a:r>
          </a:p>
          <a:p>
            <a:pPr lvl="1">
              <a:lnSpc>
                <a:spcPct val="90000"/>
              </a:lnSpc>
            </a:pPr>
            <a:endParaRPr lang="en-US" sz="1050" dirty="0"/>
          </a:p>
          <a:p>
            <a:pPr lvl="1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400" dirty="0"/>
              <a:t>In theory, object relocation can improve performance   by increasing spatial locality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practice, some performance loss worth convenience</a:t>
            </a:r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990600" y="2819400"/>
            <a:ext cx="6643688" cy="2667000"/>
            <a:chOff x="624" y="1920"/>
            <a:chExt cx="4185" cy="1680"/>
          </a:xfrm>
        </p:grpSpPr>
        <p:sp>
          <p:nvSpPr>
            <p:cNvPr id="78852" name="Line 4"/>
            <p:cNvSpPr>
              <a:spLocks noChangeShapeType="1"/>
            </p:cNvSpPr>
            <p:nvPr/>
          </p:nvSpPr>
          <p:spPr bwMode="auto">
            <a:xfrm>
              <a:off x="1248" y="2784"/>
              <a:ext cx="14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3" name="Text Box 5"/>
            <p:cNvSpPr txBox="1">
              <a:spLocks noChangeArrowheads="1"/>
            </p:cNvSpPr>
            <p:nvPr/>
          </p:nvSpPr>
          <p:spPr bwMode="auto">
            <a:xfrm>
              <a:off x="1344" y="2496"/>
              <a:ext cx="1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thread-shared</a:t>
              </a:r>
            </a:p>
          </p:txBody>
        </p:sp>
        <p:sp>
          <p:nvSpPr>
            <p:cNvPr id="78854" name="Text Box 6"/>
            <p:cNvSpPr txBox="1">
              <a:spLocks noChangeArrowheads="1"/>
            </p:cNvSpPr>
            <p:nvPr/>
          </p:nvSpPr>
          <p:spPr bwMode="auto">
            <a:xfrm>
              <a:off x="3600" y="2496"/>
              <a:ext cx="12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thread-local</a:t>
              </a:r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>
              <a:off x="3696" y="2784"/>
              <a:ext cx="6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672" y="2208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624" y="1920"/>
              <a:ext cx="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3300"/>
                  </a:solidFill>
                  <a:latin typeface="Comic Sans MS" pitchFamily="66" charset="0"/>
                </a:rPr>
                <a:t>TM</a:t>
              </a:r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>
              <a:off x="1584" y="3264"/>
              <a:ext cx="13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>
              <a:off x="1920" y="3456"/>
              <a:ext cx="12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1" name="Text Box 13"/>
            <p:cNvSpPr txBox="1">
              <a:spLocks noChangeArrowheads="1"/>
            </p:cNvSpPr>
            <p:nvPr/>
          </p:nvSpPr>
          <p:spPr bwMode="auto">
            <a:xfrm>
              <a:off x="1488" y="2976"/>
              <a:ext cx="21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optimistic concurrency</a:t>
              </a:r>
            </a:p>
          </p:txBody>
        </p:sp>
        <p:sp>
          <p:nvSpPr>
            <p:cNvPr id="78862" name="Text Box 14"/>
            <p:cNvSpPr txBox="1">
              <a:spLocks noChangeArrowheads="1"/>
            </p:cNvSpPr>
            <p:nvPr/>
          </p:nvSpPr>
          <p:spPr bwMode="auto">
            <a:xfrm>
              <a:off x="3120" y="3312"/>
              <a:ext cx="10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parallelism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B999-3592-4360-9747-9866FD26523A}" type="slidenum">
              <a:rPr lang="en-US"/>
              <a:pPr/>
              <a:t>36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basic approaches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r>
              <a:rPr lang="en-US" sz="2400" dirty="0"/>
              <a:t>Tracing: assume all data is live, detect garbage later</a:t>
            </a:r>
          </a:p>
          <a:p>
            <a:endParaRPr lang="en-US" sz="2400" dirty="0"/>
          </a:p>
          <a:p>
            <a:r>
              <a:rPr lang="en-US" sz="2400" dirty="0"/>
              <a:t>Reference-counting: can detect garbage immediately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Often defer some counting to trade immediacy for performance (e.g., trace the stack)</a:t>
            </a:r>
          </a:p>
        </p:txBody>
      </p:sp>
      <p:grpSp>
        <p:nvGrpSpPr>
          <p:cNvPr id="85017" name="Group 25"/>
          <p:cNvGrpSpPr>
            <a:grpSpLocks/>
          </p:cNvGrpSpPr>
          <p:nvPr/>
        </p:nvGrpSpPr>
        <p:grpSpPr bwMode="auto">
          <a:xfrm>
            <a:off x="762000" y="1752600"/>
            <a:ext cx="7073900" cy="3200400"/>
            <a:chOff x="480" y="864"/>
            <a:chExt cx="4456" cy="2016"/>
          </a:xfrm>
        </p:grpSpPr>
        <p:sp>
          <p:nvSpPr>
            <p:cNvPr id="84996" name="Line 4"/>
            <p:cNvSpPr>
              <a:spLocks noChangeShapeType="1"/>
            </p:cNvSpPr>
            <p:nvPr/>
          </p:nvSpPr>
          <p:spPr bwMode="auto">
            <a:xfrm>
              <a:off x="3024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4032" y="1152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8" name="Line 6"/>
            <p:cNvSpPr>
              <a:spLocks noChangeShapeType="1"/>
            </p:cNvSpPr>
            <p:nvPr/>
          </p:nvSpPr>
          <p:spPr bwMode="auto">
            <a:xfrm>
              <a:off x="720" y="1152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>
              <a:off x="720" y="1728"/>
              <a:ext cx="168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>
              <a:off x="3456" y="1728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>
              <a:off x="2496" y="2256"/>
              <a:ext cx="72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5" name="Line 13"/>
            <p:cNvSpPr>
              <a:spLocks noChangeShapeType="1"/>
            </p:cNvSpPr>
            <p:nvPr/>
          </p:nvSpPr>
          <p:spPr bwMode="auto">
            <a:xfrm>
              <a:off x="2496" y="2496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480" y="864"/>
              <a:ext cx="17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update-on-commit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2544" y="864"/>
              <a:ext cx="1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conflict-free</a:t>
              </a:r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4032" y="864"/>
              <a:ext cx="9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conflicts</a:t>
              </a:r>
            </a:p>
          </p:txBody>
        </p:sp>
        <p:sp>
          <p:nvSpPr>
            <p:cNvPr id="85009" name="Text Box 17"/>
            <p:cNvSpPr txBox="1">
              <a:spLocks noChangeArrowheads="1"/>
            </p:cNvSpPr>
            <p:nvPr/>
          </p:nvSpPr>
          <p:spPr bwMode="auto">
            <a:xfrm>
              <a:off x="672" y="1392"/>
              <a:ext cx="14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update-in-place</a:t>
              </a:r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3360" y="1392"/>
              <a:ext cx="9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conflicts</a:t>
              </a:r>
            </a:p>
          </p:txBody>
        </p:sp>
        <p:sp>
          <p:nvSpPr>
            <p:cNvPr id="85014" name="Text Box 22"/>
            <p:cNvSpPr txBox="1">
              <a:spLocks noChangeArrowheads="1"/>
            </p:cNvSpPr>
            <p:nvPr/>
          </p:nvSpPr>
          <p:spPr bwMode="auto">
            <a:xfrm>
              <a:off x="2400" y="1968"/>
              <a:ext cx="17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conflict-detection</a:t>
              </a:r>
            </a:p>
          </p:txBody>
        </p:sp>
        <p:sp>
          <p:nvSpPr>
            <p:cNvPr id="85015" name="Text Box 23"/>
            <p:cNvSpPr txBox="1">
              <a:spLocks noChangeArrowheads="1"/>
            </p:cNvSpPr>
            <p:nvPr/>
          </p:nvSpPr>
          <p:spPr bwMode="auto">
            <a:xfrm>
              <a:off x="2496" y="2592"/>
              <a:ext cx="15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optimistic reads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214C-A44F-4AEE-B423-12CCFBA7C354}" type="slidenum">
              <a:rPr lang="en-US"/>
              <a:pPr/>
              <a:t>37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far…</a:t>
            </a:r>
          </a:p>
        </p:txBody>
      </p:sp>
      <p:graphicFrame>
        <p:nvGraphicFramePr>
          <p:cNvPr id="136258" name="Group 66"/>
          <p:cNvGraphicFramePr>
            <a:graphicFrameLocks noGrp="1"/>
          </p:cNvGraphicFramePr>
          <p:nvPr/>
        </p:nvGraphicFramePr>
        <p:xfrm>
          <a:off x="381000" y="1524000"/>
          <a:ext cx="8382000" cy="2449514"/>
        </p:xfrm>
        <a:graphic>
          <a:graphicData uri="http://schemas.openxmlformats.org/drawingml/2006/table">
            <a:tbl>
              <a:tblPr/>
              <a:tblGrid>
                <a:gridCol w="2743200"/>
                <a:gridCol w="2871788"/>
                <a:gridCol w="276701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memory management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concurrency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correctness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dangling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races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space exhaustion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deadlock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garbage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transactional memory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objects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nursery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thread-local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eager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reference-counting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update-in-place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lazy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tracing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update-on-commit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657F-FDD8-41E4-88A0-BF8BAE6E8644}" type="slidenum">
              <a:rPr lang="en-US"/>
              <a:pPr/>
              <a:t>38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Incomplete solution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GC a bad idea when “reachable” is a bad approximation of “cannot-be-deallocated”</a:t>
            </a:r>
          </a:p>
          <a:p>
            <a:pPr lvl="1"/>
            <a:endParaRPr lang="en-US"/>
          </a:p>
          <a:p>
            <a:pPr>
              <a:buFontTx/>
              <a:buNone/>
            </a:pPr>
            <a:r>
              <a:rPr lang="en-US"/>
              <a:t>Weak pointers overcome this fundamental limitation</a:t>
            </a:r>
          </a:p>
          <a:p>
            <a:pPr lvl="1"/>
            <a:r>
              <a:rPr lang="en-US"/>
              <a:t>Best used by experts for well-recognized idioms (e.g., software caches)</a:t>
            </a:r>
          </a:p>
          <a:p>
            <a:pPr lvl="1"/>
            <a:endParaRPr lang="en-US"/>
          </a:p>
          <a:p>
            <a:pPr>
              <a:buFontTx/>
              <a:buNone/>
            </a:pPr>
            <a:r>
              <a:rPr lang="en-US"/>
              <a:t>In extreme, programmers can encode </a:t>
            </a:r>
          </a:p>
          <a:p>
            <a:pPr>
              <a:buFontTx/>
              <a:buNone/>
            </a:pPr>
            <a:r>
              <a:rPr lang="en-US"/>
              <a:t>manual memory management on top of GC</a:t>
            </a:r>
          </a:p>
          <a:p>
            <a:pPr lvl="1"/>
            <a:r>
              <a:rPr lang="en-US"/>
              <a:t>Destroys most of GC’s advantages…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4DDD-CB57-4C46-A50D-758465F1BDCA}" type="slidenum">
              <a:rPr lang="en-US"/>
              <a:pPr/>
              <a:t>39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Circumventing GC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990600" y="2133600"/>
            <a:ext cx="6934200" cy="355481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Allocator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SomeObjectType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latin typeface="Courier New" pitchFamily="49" charset="0"/>
              </a:rPr>
              <a:t>   = …;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[]       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avail</a:t>
            </a:r>
            <a:r>
              <a:rPr lang="en-US" sz="2000" b="1" dirty="0">
                <a:latin typeface="Courier New" pitchFamily="49" charset="0"/>
              </a:rPr>
              <a:t> = …;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Allocator()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/* initialize arrays */ 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SomeObjectType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malloc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/* find available index */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free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SomeObjectType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</a:rPr>
              <a:t>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/* set corresponding index available */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Some things not in today’s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Work at lower levels of the system stack</a:t>
            </a:r>
          </a:p>
          <a:p>
            <a:pPr lvl="1"/>
            <a:r>
              <a:rPr lang="en-US" dirty="0" smtClean="0"/>
              <a:t>Compiler/run-time for deterministic multithreading [ASPLOS10]</a:t>
            </a:r>
          </a:p>
          <a:p>
            <a:pPr lvl="1"/>
            <a:r>
              <a:rPr lang="en-US" dirty="0" smtClean="0"/>
              <a:t>Lock prediction [HotPar10]</a:t>
            </a:r>
          </a:p>
          <a:p>
            <a:endParaRPr lang="en-US" sz="800" dirty="0" smtClean="0"/>
          </a:p>
          <a:p>
            <a:r>
              <a:rPr lang="en-US" dirty="0" smtClean="0"/>
              <a:t>Other approaches to improve shared-memory concurrency</a:t>
            </a:r>
            <a:endParaRPr lang="en-US" dirty="0"/>
          </a:p>
          <a:p>
            <a:pPr lvl="1"/>
            <a:r>
              <a:rPr lang="en-US" dirty="0" smtClean="0"/>
              <a:t>Code-centric partial specifications [OOPSLA10]</a:t>
            </a:r>
          </a:p>
          <a:p>
            <a:pPr lvl="1"/>
            <a:endParaRPr lang="en-US" sz="800" dirty="0"/>
          </a:p>
          <a:p>
            <a:r>
              <a:rPr lang="en-US" dirty="0" smtClean="0"/>
              <a:t>Better PL support for web-application extensibility (with MSR)</a:t>
            </a:r>
          </a:p>
          <a:p>
            <a:pPr lvl="1"/>
            <a:r>
              <a:rPr lang="en-US" dirty="0" smtClean="0"/>
              <a:t>Aspects for JavaScript [OOSPLA10]</a:t>
            </a:r>
          </a:p>
          <a:p>
            <a:pPr lvl="1"/>
            <a:endParaRPr lang="en-US" sz="800" dirty="0"/>
          </a:p>
          <a:p>
            <a:r>
              <a:rPr lang="en-US" dirty="0"/>
              <a:t>Progress-estimation for </a:t>
            </a:r>
            <a:r>
              <a:rPr lang="en-US" dirty="0" err="1"/>
              <a:t>MapReduce</a:t>
            </a:r>
            <a:r>
              <a:rPr lang="en-US" dirty="0"/>
              <a:t> ensembles [SIGMOD10</a:t>
            </a:r>
            <a:r>
              <a:rPr lang="en-US" dirty="0" smtClean="0"/>
              <a:t>]</a:t>
            </a:r>
          </a:p>
          <a:p>
            <a:endParaRPr lang="en-US" sz="800" dirty="0"/>
          </a:p>
          <a:p>
            <a:r>
              <a:rPr lang="en-US" dirty="0" smtClean="0"/>
              <a:t>Better type-checker error messages [PLDI07]</a:t>
            </a:r>
            <a:endParaRPr lang="en-US" sz="1000" dirty="0"/>
          </a:p>
          <a:p>
            <a:endParaRPr lang="en-US" sz="800" dirty="0"/>
          </a:p>
          <a:p>
            <a:r>
              <a:rPr lang="en-US" dirty="0" smtClean="0"/>
              <a:t>Older work on memory-safe C (2000-2005)</a:t>
            </a:r>
          </a:p>
          <a:p>
            <a:endParaRPr lang="en-US" sz="800" dirty="0" smtClean="0"/>
          </a:p>
          <a:p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C67C-019F-469F-913A-156B79DD3017}" type="slidenum">
              <a:rPr lang="en-US"/>
              <a:pPr/>
              <a:t>40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Incomplete solution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GC a bad idea when “reachable” is a bad approximation of “cannot-be-</a:t>
            </a:r>
            <a:r>
              <a:rPr lang="en-US" sz="2400" dirty="0" err="1"/>
              <a:t>deallocated</a:t>
            </a:r>
            <a:r>
              <a:rPr lang="en-US" sz="2400" dirty="0"/>
              <a:t>”</a:t>
            </a:r>
          </a:p>
          <a:p>
            <a:pPr lvl="1"/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Weak pointers overcome this fundamental limitation</a:t>
            </a:r>
          </a:p>
          <a:p>
            <a:pPr lvl="1"/>
            <a:r>
              <a:rPr lang="en-US" sz="2400" dirty="0"/>
              <a:t>Best used by experts for well-recognized idioms (e.g., software caches)</a:t>
            </a:r>
          </a:p>
          <a:p>
            <a:pPr lvl="1"/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In extreme, programmers can encode </a:t>
            </a:r>
          </a:p>
          <a:p>
            <a:pPr>
              <a:buFontTx/>
              <a:buNone/>
            </a:pPr>
            <a:r>
              <a:rPr lang="en-US" sz="2400" dirty="0"/>
              <a:t>manual memory management on top of GC</a:t>
            </a:r>
          </a:p>
          <a:p>
            <a:pPr lvl="1"/>
            <a:r>
              <a:rPr lang="en-US" sz="2400" dirty="0"/>
              <a:t>Destroys most of GC’s advantages…</a:t>
            </a:r>
          </a:p>
        </p:txBody>
      </p:sp>
      <p:grpSp>
        <p:nvGrpSpPr>
          <p:cNvPr id="89109" name="Group 21"/>
          <p:cNvGrpSpPr>
            <a:grpSpLocks/>
          </p:cNvGrpSpPr>
          <p:nvPr/>
        </p:nvGrpSpPr>
        <p:grpSpPr bwMode="auto">
          <a:xfrm>
            <a:off x="381000" y="1295400"/>
            <a:ext cx="6376988" cy="4343400"/>
            <a:chOff x="240" y="816"/>
            <a:chExt cx="4017" cy="2736"/>
          </a:xfrm>
        </p:grpSpPr>
        <p:sp>
          <p:nvSpPr>
            <p:cNvPr id="89092" name="Line 4"/>
            <p:cNvSpPr>
              <a:spLocks noChangeShapeType="1"/>
            </p:cNvSpPr>
            <p:nvPr/>
          </p:nvSpPr>
          <p:spPr bwMode="auto">
            <a:xfrm>
              <a:off x="480" y="1152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093" name="Text Box 5"/>
            <p:cNvSpPr txBox="1">
              <a:spLocks noChangeArrowheads="1"/>
            </p:cNvSpPr>
            <p:nvPr/>
          </p:nvSpPr>
          <p:spPr bwMode="auto">
            <a:xfrm>
              <a:off x="432" y="864"/>
              <a:ext cx="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TM</a:t>
              </a:r>
            </a:p>
          </p:txBody>
        </p:sp>
        <p:sp>
          <p:nvSpPr>
            <p:cNvPr id="89095" name="Text Box 7"/>
            <p:cNvSpPr txBox="1">
              <a:spLocks noChangeArrowheads="1"/>
            </p:cNvSpPr>
            <p:nvPr/>
          </p:nvSpPr>
          <p:spPr bwMode="auto">
            <a:xfrm>
              <a:off x="2208" y="816"/>
              <a:ext cx="1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memory conflict</a:t>
              </a:r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1968" y="1440"/>
              <a:ext cx="1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run-in-parallel</a:t>
              </a:r>
            </a:p>
          </p:txBody>
        </p:sp>
        <p:sp>
          <p:nvSpPr>
            <p:cNvPr id="89097" name="Line 9"/>
            <p:cNvSpPr>
              <a:spLocks noChangeShapeType="1"/>
            </p:cNvSpPr>
            <p:nvPr/>
          </p:nvSpPr>
          <p:spPr bwMode="auto">
            <a:xfrm>
              <a:off x="2352" y="1152"/>
              <a:ext cx="9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098" name="Line 10"/>
            <p:cNvSpPr>
              <a:spLocks noChangeShapeType="1"/>
            </p:cNvSpPr>
            <p:nvPr/>
          </p:nvSpPr>
          <p:spPr bwMode="auto">
            <a:xfrm>
              <a:off x="1920" y="1392"/>
              <a:ext cx="9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099" name="Line 11"/>
            <p:cNvSpPr>
              <a:spLocks noChangeShapeType="1"/>
            </p:cNvSpPr>
            <p:nvPr/>
          </p:nvSpPr>
          <p:spPr bwMode="auto">
            <a:xfrm>
              <a:off x="480" y="1920"/>
              <a:ext cx="124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0" name="Text Box 12"/>
            <p:cNvSpPr txBox="1">
              <a:spLocks noChangeArrowheads="1"/>
            </p:cNvSpPr>
            <p:nvPr/>
          </p:nvSpPr>
          <p:spPr bwMode="auto">
            <a:xfrm>
              <a:off x="384" y="1632"/>
              <a:ext cx="1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Open nested txns</a:t>
              </a:r>
            </a:p>
          </p:txBody>
        </p:sp>
        <p:sp>
          <p:nvSpPr>
            <p:cNvPr id="89101" name="Line 13"/>
            <p:cNvSpPr>
              <a:spLocks noChangeShapeType="1"/>
            </p:cNvSpPr>
            <p:nvPr/>
          </p:nvSpPr>
          <p:spPr bwMode="auto">
            <a:xfrm>
              <a:off x="1440" y="2448"/>
              <a:ext cx="13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1440" y="2496"/>
              <a:ext cx="19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unique id generation</a:t>
              </a:r>
            </a:p>
          </p:txBody>
        </p:sp>
        <p:sp>
          <p:nvSpPr>
            <p:cNvPr id="89103" name="Line 15"/>
            <p:cNvSpPr>
              <a:spLocks noChangeShapeType="1"/>
            </p:cNvSpPr>
            <p:nvPr/>
          </p:nvSpPr>
          <p:spPr bwMode="auto">
            <a:xfrm>
              <a:off x="480" y="3264"/>
              <a:ext cx="25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Text Box 16"/>
            <p:cNvSpPr txBox="1">
              <a:spLocks noChangeArrowheads="1"/>
            </p:cNvSpPr>
            <p:nvPr/>
          </p:nvSpPr>
          <p:spPr bwMode="auto">
            <a:xfrm>
              <a:off x="240" y="2976"/>
              <a:ext cx="7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locking</a:t>
              </a:r>
            </a:p>
          </p:txBody>
        </p:sp>
        <p:sp>
          <p:nvSpPr>
            <p:cNvPr id="89105" name="Line 17"/>
            <p:cNvSpPr>
              <a:spLocks noChangeShapeType="1"/>
            </p:cNvSpPr>
            <p:nvPr/>
          </p:nvSpPr>
          <p:spPr bwMode="auto">
            <a:xfrm>
              <a:off x="3888" y="3264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6" name="Text Box 18"/>
            <p:cNvSpPr txBox="1">
              <a:spLocks noChangeArrowheads="1"/>
            </p:cNvSpPr>
            <p:nvPr/>
          </p:nvSpPr>
          <p:spPr bwMode="auto">
            <a:xfrm>
              <a:off x="3840" y="2976"/>
              <a:ext cx="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TM</a:t>
              </a:r>
            </a:p>
          </p:txBody>
        </p:sp>
        <p:sp>
          <p:nvSpPr>
            <p:cNvPr id="89107" name="Line 19"/>
            <p:cNvSpPr>
              <a:spLocks noChangeShapeType="1"/>
            </p:cNvSpPr>
            <p:nvPr/>
          </p:nvSpPr>
          <p:spPr bwMode="auto">
            <a:xfrm>
              <a:off x="2448" y="3552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Text Box 20"/>
            <p:cNvSpPr txBox="1">
              <a:spLocks noChangeArrowheads="1"/>
            </p:cNvSpPr>
            <p:nvPr/>
          </p:nvSpPr>
          <p:spPr bwMode="auto">
            <a:xfrm>
              <a:off x="2448" y="3264"/>
              <a:ext cx="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6A2C-BCA3-4B06-8BC9-5EA054092055}" type="slidenum">
              <a:rPr lang="en-US"/>
              <a:pPr/>
              <a:t>41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Circumventing GC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438400" y="1905000"/>
            <a:ext cx="4572000" cy="38010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SpinLock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 = false;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acquire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while(true)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>
                <a:latin typeface="Courier New" pitchFamily="49" charset="0"/>
              </a:rPr>
              <a:t>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(b)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continue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   b = true;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release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>
                <a:latin typeface="Courier New" pitchFamily="49" charset="0"/>
              </a:rPr>
              <a:t> { b = false;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3810000" y="95885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4572000" y="654050"/>
            <a:ext cx="898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3300"/>
                </a:solidFill>
                <a:latin typeface="Comic Sans MS" pitchFamily="66" charset="0"/>
              </a:rPr>
              <a:t>TM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A714-AB32-40BC-9DBE-66C9D44AD0F2}" type="slidenum">
              <a:rPr lang="en-US"/>
              <a:pPr/>
              <a:t>42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Programmer control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For performance and simplicity, GC treats entire objects as reachable, which can lead to more space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Space-conscious programmers can reorganize data accordingly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But with conservative collection, programmers cannot completely control what appears reachable</a:t>
            </a:r>
          </a:p>
          <a:p>
            <a:pPr lvl="1"/>
            <a:r>
              <a:rPr lang="en-US" sz="2400" dirty="0"/>
              <a:t>Arbitrarily bad in theory</a:t>
            </a:r>
          </a:p>
        </p:txBody>
      </p:sp>
      <p:grpSp>
        <p:nvGrpSpPr>
          <p:cNvPr id="95250" name="Group 18"/>
          <p:cNvGrpSpPr>
            <a:grpSpLocks/>
          </p:cNvGrpSpPr>
          <p:nvPr/>
        </p:nvGrpSpPr>
        <p:grpSpPr bwMode="auto">
          <a:xfrm>
            <a:off x="609600" y="1295400"/>
            <a:ext cx="7958138" cy="4038600"/>
            <a:chOff x="384" y="816"/>
            <a:chExt cx="5013" cy="2544"/>
          </a:xfrm>
        </p:grpSpPr>
        <p:sp>
          <p:nvSpPr>
            <p:cNvPr id="95236" name="Line 4"/>
            <p:cNvSpPr>
              <a:spLocks noChangeShapeType="1"/>
            </p:cNvSpPr>
            <p:nvPr/>
          </p:nvSpPr>
          <p:spPr bwMode="auto">
            <a:xfrm>
              <a:off x="3216" y="1152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Text Box 5"/>
            <p:cNvSpPr txBox="1">
              <a:spLocks noChangeArrowheads="1"/>
            </p:cNvSpPr>
            <p:nvPr/>
          </p:nvSpPr>
          <p:spPr bwMode="auto">
            <a:xfrm>
              <a:off x="3120" y="816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(some) TM</a:t>
              </a:r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>
              <a:off x="960" y="1392"/>
              <a:ext cx="86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Text Box 7"/>
            <p:cNvSpPr txBox="1">
              <a:spLocks noChangeArrowheads="1"/>
            </p:cNvSpPr>
            <p:nvPr/>
          </p:nvSpPr>
          <p:spPr bwMode="auto">
            <a:xfrm>
              <a:off x="864" y="1440"/>
              <a:ext cx="9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accessed</a:t>
              </a:r>
            </a:p>
          </p:txBody>
        </p:sp>
        <p:sp>
          <p:nvSpPr>
            <p:cNvPr id="95240" name="Line 8"/>
            <p:cNvSpPr>
              <a:spLocks noChangeShapeType="1"/>
            </p:cNvSpPr>
            <p:nvPr/>
          </p:nvSpPr>
          <p:spPr bwMode="auto">
            <a:xfrm>
              <a:off x="3408" y="1392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3360" y="1488"/>
              <a:ext cx="15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less parallelism</a:t>
              </a:r>
            </a:p>
          </p:txBody>
        </p:sp>
        <p:sp>
          <p:nvSpPr>
            <p:cNvPr id="95242" name="Line 10"/>
            <p:cNvSpPr>
              <a:spLocks noChangeShapeType="1"/>
            </p:cNvSpPr>
            <p:nvPr/>
          </p:nvSpPr>
          <p:spPr bwMode="auto">
            <a:xfrm>
              <a:off x="480" y="2208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Text Box 11"/>
            <p:cNvSpPr txBox="1">
              <a:spLocks noChangeArrowheads="1"/>
            </p:cNvSpPr>
            <p:nvPr/>
          </p:nvSpPr>
          <p:spPr bwMode="auto">
            <a:xfrm>
              <a:off x="384" y="1872"/>
              <a:ext cx="11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Parallelism</a:t>
              </a:r>
            </a:p>
          </p:txBody>
        </p:sp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>
              <a:off x="1248" y="2976"/>
              <a:ext cx="18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Line 13"/>
            <p:cNvSpPr>
              <a:spLocks noChangeShapeType="1"/>
            </p:cNvSpPr>
            <p:nvPr/>
          </p:nvSpPr>
          <p:spPr bwMode="auto">
            <a:xfrm>
              <a:off x="3504" y="3216"/>
              <a:ext cx="8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Text Box 14"/>
            <p:cNvSpPr txBox="1">
              <a:spLocks noChangeArrowheads="1"/>
            </p:cNvSpPr>
            <p:nvPr/>
          </p:nvSpPr>
          <p:spPr bwMode="auto">
            <a:xfrm>
              <a:off x="1056" y="2640"/>
              <a:ext cx="34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coarser granularity (e.g., cache lines)</a:t>
              </a:r>
            </a:p>
          </p:txBody>
        </p:sp>
        <p:sp>
          <p:nvSpPr>
            <p:cNvPr id="95247" name="Text Box 15"/>
            <p:cNvSpPr txBox="1">
              <a:spLocks noChangeArrowheads="1"/>
            </p:cNvSpPr>
            <p:nvPr/>
          </p:nvSpPr>
          <p:spPr bwMode="auto">
            <a:xfrm>
              <a:off x="4272" y="307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conflicting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C8F5-04AE-482D-A13B-5CBFAF96C77B}" type="slidenum">
              <a:rPr lang="en-US"/>
              <a:pPr/>
              <a:t>43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far…</a:t>
            </a:r>
          </a:p>
        </p:txBody>
      </p:sp>
      <p:graphicFrame>
        <p:nvGraphicFramePr>
          <p:cNvPr id="130114" name="Group 66"/>
          <p:cNvGraphicFramePr>
            <a:graphicFrameLocks noGrp="1"/>
          </p:cNvGraphicFramePr>
          <p:nvPr/>
        </p:nvGraphicFramePr>
        <p:xfrm>
          <a:off x="381000" y="1524000"/>
          <a:ext cx="8382000" cy="3494090"/>
        </p:xfrm>
        <a:graphic>
          <a:graphicData uri="http://schemas.openxmlformats.org/drawingml/2006/table">
            <a:tbl>
              <a:tblPr/>
              <a:tblGrid>
                <a:gridCol w="2743200"/>
                <a:gridCol w="2871788"/>
                <a:gridCol w="276701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memory management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concurrency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correctness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dangling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races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space exhaustion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deadlock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garbage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transactional memory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objects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nursery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thread-local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eager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reference-counting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update-in-place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lazy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tracing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update-on-commit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approximation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reachability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memory conflicts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manual circumvention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weak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open nesting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uncontrollable approx.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conservative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false memory conflicts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A37B-977C-4C80-97C2-623207570D83}" type="slidenum">
              <a:rPr lang="en-US"/>
              <a:pPr/>
              <a:t>44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I/O: output after input of pointers can cause   incorrect behavior due to dangling pointers</a:t>
            </a:r>
          </a:p>
          <a:p>
            <a:endParaRPr lang="en-US" sz="2400" dirty="0"/>
          </a:p>
          <a:p>
            <a:r>
              <a:rPr lang="en-US" sz="2400" dirty="0"/>
              <a:t>Real-time guarantees doable but costly</a:t>
            </a:r>
          </a:p>
          <a:p>
            <a:endParaRPr lang="en-US" sz="2400" dirty="0"/>
          </a:p>
          <a:p>
            <a:r>
              <a:rPr lang="en-US" sz="2400" dirty="0"/>
              <a:t>Static analysis can avoid overhead</a:t>
            </a:r>
          </a:p>
          <a:p>
            <a:endParaRPr lang="en-US" sz="2400" dirty="0"/>
          </a:p>
          <a:p>
            <a:pPr lvl="1"/>
            <a:r>
              <a:rPr lang="en-US" sz="2400" dirty="0"/>
              <a:t>Example: </a:t>
            </a:r>
            <a:r>
              <a:rPr lang="en-US" sz="2400" dirty="0" err="1"/>
              <a:t>liveness</a:t>
            </a:r>
            <a:r>
              <a:rPr lang="en-US" sz="2400" dirty="0"/>
              <a:t> analysis for fewer root locations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Example: remove write-barriers on nursery data</a:t>
            </a:r>
          </a:p>
        </p:txBody>
      </p:sp>
      <p:grpSp>
        <p:nvGrpSpPr>
          <p:cNvPr id="99346" name="Group 18"/>
          <p:cNvGrpSpPr>
            <a:grpSpLocks/>
          </p:cNvGrpSpPr>
          <p:nvPr/>
        </p:nvGrpSpPr>
        <p:grpSpPr bwMode="auto">
          <a:xfrm>
            <a:off x="838200" y="2590800"/>
            <a:ext cx="3338513" cy="457200"/>
            <a:chOff x="528" y="1632"/>
            <a:chExt cx="2103" cy="288"/>
          </a:xfrm>
        </p:grpSpPr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>
              <a:off x="720" y="1920"/>
              <a:ext cx="17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38" name="Text Box 10"/>
            <p:cNvSpPr txBox="1">
              <a:spLocks noChangeArrowheads="1"/>
            </p:cNvSpPr>
            <p:nvPr/>
          </p:nvSpPr>
          <p:spPr bwMode="auto">
            <a:xfrm>
              <a:off x="528" y="1632"/>
              <a:ext cx="21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Obstruction-freedom</a:t>
              </a:r>
            </a:p>
          </p:txBody>
        </p:sp>
      </p:grpSp>
      <p:grpSp>
        <p:nvGrpSpPr>
          <p:cNvPr id="99348" name="Group 20"/>
          <p:cNvGrpSpPr>
            <a:grpSpLocks/>
          </p:cNvGrpSpPr>
          <p:nvPr/>
        </p:nvGrpSpPr>
        <p:grpSpPr bwMode="auto">
          <a:xfrm>
            <a:off x="5943600" y="5257800"/>
            <a:ext cx="2009775" cy="457200"/>
            <a:chOff x="3744" y="3312"/>
            <a:chExt cx="1266" cy="288"/>
          </a:xfrm>
        </p:grpSpPr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3936" y="3600"/>
              <a:ext cx="6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40" name="Text Box 12"/>
            <p:cNvSpPr txBox="1">
              <a:spLocks noChangeArrowheads="1"/>
            </p:cNvSpPr>
            <p:nvPr/>
          </p:nvSpPr>
          <p:spPr bwMode="auto">
            <a:xfrm>
              <a:off x="3744" y="3312"/>
              <a:ext cx="1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thread-local</a:t>
              </a:r>
            </a:p>
          </p:txBody>
        </p:sp>
      </p:grpSp>
      <p:grpSp>
        <p:nvGrpSpPr>
          <p:cNvPr id="99347" name="Group 19"/>
          <p:cNvGrpSpPr>
            <a:grpSpLocks/>
          </p:cNvGrpSpPr>
          <p:nvPr/>
        </p:nvGrpSpPr>
        <p:grpSpPr bwMode="auto">
          <a:xfrm>
            <a:off x="2743200" y="4267200"/>
            <a:ext cx="6002338" cy="533400"/>
            <a:chOff x="1728" y="2688"/>
            <a:chExt cx="3781" cy="336"/>
          </a:xfrm>
        </p:grpSpPr>
        <p:sp>
          <p:nvSpPr>
            <p:cNvPr id="99336" name="Line 8"/>
            <p:cNvSpPr>
              <a:spLocks noChangeShapeType="1"/>
            </p:cNvSpPr>
            <p:nvPr/>
          </p:nvSpPr>
          <p:spPr bwMode="auto">
            <a:xfrm>
              <a:off x="1824" y="30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1728" y="2688"/>
              <a:ext cx="7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escape</a:t>
              </a:r>
            </a:p>
          </p:txBody>
        </p:sp>
        <p:sp>
          <p:nvSpPr>
            <p:cNvPr id="99341" name="Line 13"/>
            <p:cNvSpPr>
              <a:spLocks noChangeShapeType="1"/>
            </p:cNvSpPr>
            <p:nvPr/>
          </p:nvSpPr>
          <p:spPr bwMode="auto">
            <a:xfrm>
              <a:off x="4128" y="30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42" name="Text Box 14"/>
            <p:cNvSpPr txBox="1">
              <a:spLocks noChangeArrowheads="1"/>
            </p:cNvSpPr>
            <p:nvPr/>
          </p:nvSpPr>
          <p:spPr bwMode="auto">
            <a:xfrm>
              <a:off x="3696" y="2688"/>
              <a:ext cx="18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potential conflicts</a:t>
              </a:r>
            </a:p>
          </p:txBody>
        </p:sp>
      </p:grpSp>
      <p:grpSp>
        <p:nvGrpSpPr>
          <p:cNvPr id="99345" name="Group 17"/>
          <p:cNvGrpSpPr>
            <a:grpSpLocks/>
          </p:cNvGrpSpPr>
          <p:nvPr/>
        </p:nvGrpSpPr>
        <p:grpSpPr bwMode="auto">
          <a:xfrm>
            <a:off x="3886200" y="1371600"/>
            <a:ext cx="3730625" cy="1447800"/>
            <a:chOff x="2448" y="864"/>
            <a:chExt cx="2350" cy="912"/>
          </a:xfrm>
        </p:grpSpPr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4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2880" y="1488"/>
              <a:ext cx="19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irreversible actions</a:t>
              </a:r>
            </a:p>
          </p:txBody>
        </p:sp>
        <p:grpSp>
          <p:nvGrpSpPr>
            <p:cNvPr id="99344" name="Group 16"/>
            <p:cNvGrpSpPr>
              <a:grpSpLocks/>
            </p:cNvGrpSpPr>
            <p:nvPr/>
          </p:nvGrpSpPr>
          <p:grpSpPr bwMode="auto">
            <a:xfrm>
              <a:off x="2448" y="864"/>
              <a:ext cx="1495" cy="288"/>
              <a:chOff x="2448" y="864"/>
              <a:chExt cx="1495" cy="288"/>
            </a:xfrm>
          </p:grpSpPr>
          <p:sp>
            <p:nvSpPr>
              <p:cNvPr id="99332" name="Line 4"/>
              <p:cNvSpPr>
                <a:spLocks noChangeShapeType="1"/>
              </p:cNvSpPr>
              <p:nvPr/>
            </p:nvSpPr>
            <p:spPr bwMode="auto">
              <a:xfrm>
                <a:off x="2592" y="1152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3" name="Text Box 15"/>
              <p:cNvSpPr txBox="1">
                <a:spLocks noChangeArrowheads="1"/>
              </p:cNvSpPr>
              <p:nvPr/>
            </p:nvSpPr>
            <p:spPr bwMode="auto">
              <a:xfrm>
                <a:off x="2448" y="864"/>
                <a:ext cx="14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3300"/>
                    </a:solidFill>
                    <a:latin typeface="Comic Sans MS" pitchFamily="66" charset="0"/>
                  </a:rPr>
                  <a:t> in transactions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A37B-977C-4C80-97C2-623207570D83}" type="slidenum">
              <a:rPr lang="en-US"/>
              <a:pPr/>
              <a:t>45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2667000"/>
          </a:xfrm>
        </p:spPr>
        <p:txBody>
          <a:bodyPr/>
          <a:lstStyle/>
          <a:p>
            <a:r>
              <a:rPr lang="en-US" sz="2400" dirty="0" smtClean="0"/>
              <a:t>Finalization allows arbitrary code to run when an object successfully gets collected</a:t>
            </a:r>
          </a:p>
          <a:p>
            <a:endParaRPr lang="en-US" sz="2400" dirty="0"/>
          </a:p>
          <a:p>
            <a:r>
              <a:rPr lang="en-US" sz="2400" dirty="0" smtClean="0"/>
              <a:t>But bizarre semantic rules result since a </a:t>
            </a:r>
            <a:r>
              <a:rPr lang="en-US" sz="2400" dirty="0" err="1" smtClean="0"/>
              <a:t>finalizer</a:t>
            </a:r>
            <a:r>
              <a:rPr lang="en-US" sz="2400" dirty="0" smtClean="0"/>
              <a:t> could cause the object to become reachable </a:t>
            </a:r>
            <a:endParaRPr lang="en-US" sz="2400" dirty="0"/>
          </a:p>
          <a:p>
            <a:endParaRPr lang="en-US" sz="2400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914400" y="1676400"/>
            <a:ext cx="2700338" cy="838200"/>
            <a:chOff x="576" y="864"/>
            <a:chExt cx="1701" cy="528"/>
          </a:xfrm>
        </p:grpSpPr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672" y="1392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576" y="864"/>
              <a:ext cx="1701" cy="291"/>
              <a:chOff x="576" y="864"/>
              <a:chExt cx="1701" cy="291"/>
            </a:xfrm>
          </p:grpSpPr>
          <p:sp>
            <p:nvSpPr>
              <p:cNvPr id="99332" name="Line 4"/>
              <p:cNvSpPr>
                <a:spLocks noChangeShapeType="1"/>
              </p:cNvSpPr>
              <p:nvPr/>
            </p:nvSpPr>
            <p:spPr bwMode="auto">
              <a:xfrm>
                <a:off x="768" y="1152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3" name="Text Box 15"/>
              <p:cNvSpPr txBox="1">
                <a:spLocks noChangeArrowheads="1"/>
              </p:cNvSpPr>
              <p:nvPr/>
            </p:nvSpPr>
            <p:spPr bwMode="auto">
              <a:xfrm>
                <a:off x="576" y="864"/>
                <a:ext cx="170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3300"/>
                    </a:solidFill>
                    <a:latin typeface="Comic Sans MS" pitchFamily="66" charset="0"/>
                  </a:rPr>
                  <a:t>A commit handler</a:t>
                </a:r>
                <a:endParaRPr lang="en-US" dirty="0">
                  <a:solidFill>
                    <a:srgbClr val="FF33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838200" y="2586335"/>
            <a:ext cx="1814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mic Sans MS" pitchFamily="66" charset="0"/>
              </a:rPr>
              <a:t>transaction</a:t>
            </a:r>
            <a:endParaRPr lang="en-US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3810000" y="25146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47680" y="2586335"/>
            <a:ext cx="1362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mic Sans MS" pitchFamily="66" charset="0"/>
              </a:rPr>
              <a:t>commits</a:t>
            </a:r>
            <a:endParaRPr lang="en-US" dirty="0">
              <a:solidFill>
                <a:srgbClr val="FF3300"/>
              </a:solidFill>
              <a:latin typeface="Comic Sans MS" pitchFamily="66" charset="0"/>
            </a:endParaRPr>
          </a:p>
        </p:txBody>
      </p:sp>
      <p:grpSp>
        <p:nvGrpSpPr>
          <p:cNvPr id="29" name="Group 16"/>
          <p:cNvGrpSpPr>
            <a:grpSpLocks/>
          </p:cNvGrpSpPr>
          <p:nvPr/>
        </p:nvGrpSpPr>
        <p:grpSpPr bwMode="auto">
          <a:xfrm>
            <a:off x="6324600" y="2971800"/>
            <a:ext cx="2474913" cy="461963"/>
            <a:chOff x="576" y="864"/>
            <a:chExt cx="1559" cy="291"/>
          </a:xfrm>
        </p:grpSpPr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768" y="1152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576" y="864"/>
              <a:ext cx="155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3300"/>
                  </a:solidFill>
                  <a:latin typeface="Comic Sans MS" pitchFamily="66" charset="0"/>
                </a:rPr>
                <a:t> commit handler</a:t>
              </a:r>
              <a:endParaRPr lang="en-US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352800" y="3733800"/>
            <a:ext cx="3733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214280" y="3805535"/>
            <a:ext cx="5517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mic Sans MS" pitchFamily="66" charset="0"/>
              </a:rPr>
              <a:t>transaction to have memory conflicts</a:t>
            </a:r>
            <a:endParaRPr lang="en-US" dirty="0">
              <a:solidFill>
                <a:srgbClr val="FF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32" grpId="0" animBg="1"/>
      <p:bldP spid="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12A7B-25D5-479C-9BD9-140C8C15466A}" type="slidenum">
              <a:rPr lang="en-US"/>
              <a:pPr/>
              <a:t>46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coincidence!</a:t>
            </a:r>
          </a:p>
        </p:txBody>
      </p:sp>
      <p:graphicFrame>
        <p:nvGraphicFramePr>
          <p:cNvPr id="101535" name="Group 159"/>
          <p:cNvGraphicFramePr>
            <a:graphicFrameLocks noGrp="1"/>
          </p:cNvGraphicFramePr>
          <p:nvPr/>
        </p:nvGraphicFramePr>
        <p:xfrm>
          <a:off x="381000" y="1524000"/>
          <a:ext cx="8382000" cy="4889503"/>
        </p:xfrm>
        <a:graphic>
          <a:graphicData uri="http://schemas.openxmlformats.org/drawingml/2006/table">
            <a:tbl>
              <a:tblPr/>
              <a:tblGrid>
                <a:gridCol w="2743200"/>
                <a:gridCol w="2871788"/>
                <a:gridCol w="276701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memory management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concurrency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correctness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dangling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races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space exhaustion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deadlock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garbage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transactional memory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objects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nursery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thread-local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eager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reference-counting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update-in-place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lazy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tracing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update-on-commit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approximation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reachability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memory conflicts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manual circumvention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weak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open nesting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uncontrollable approx.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conservative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false memory conflicts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more…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I/O of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I/O in transactions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real-time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obstruction-free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liveness analysis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escape analysis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C9F8-C18D-4543-886F-2D001122FB49}" type="slidenum">
              <a:rPr lang="en-US"/>
              <a:pPr/>
              <a:t>47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i="1"/>
              <a:t>“TM is to shared-memory concurrency as </a:t>
            </a:r>
          </a:p>
          <a:p>
            <a:pPr algn="ctr">
              <a:buFontTx/>
              <a:buNone/>
            </a:pPr>
            <a:r>
              <a:rPr lang="en-US" i="1"/>
              <a:t>GC is to memory management”</a:t>
            </a:r>
          </a:p>
          <a:p>
            <a:pPr algn="ctr">
              <a:buFontTx/>
              <a:buNone/>
            </a:pPr>
            <a:endParaRPr lang="en-US"/>
          </a:p>
          <a:p>
            <a:r>
              <a:rPr lang="en-US"/>
              <a:t>Why an analogy helps</a:t>
            </a:r>
          </a:p>
          <a:p>
            <a:endParaRPr lang="en-US" sz="1200"/>
          </a:p>
          <a:p>
            <a:r>
              <a:rPr lang="en-US"/>
              <a:t>Brief separate overview of GC and TM</a:t>
            </a:r>
          </a:p>
          <a:p>
            <a:endParaRPr lang="en-US" sz="1200"/>
          </a:p>
          <a:p>
            <a:r>
              <a:rPr lang="en-US"/>
              <a:t>The core technical analogy (but read the essay)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And why concurrency is still harder</a:t>
            </a:r>
          </a:p>
          <a:p>
            <a:endParaRPr lang="en-US" sz="1000">
              <a:solidFill>
                <a:schemeClr val="accent2"/>
              </a:solidFill>
            </a:endParaRPr>
          </a:p>
          <a:p>
            <a:endParaRPr lang="en-US" sz="1000"/>
          </a:p>
          <a:p>
            <a:r>
              <a:rPr lang="en-US"/>
              <a:t>Provocative questions based on the analogy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DE93-79FB-4B51-AE99-9A8D6ECB91D5}" type="slidenum">
              <a:rPr lang="en-US"/>
              <a:pPr/>
              <a:t>48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is hard!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I </a:t>
            </a:r>
            <a:r>
              <a:rPr lang="en-US" b="1" i="1" dirty="0">
                <a:solidFill>
                  <a:schemeClr val="accent2"/>
                </a:solidFill>
              </a:rPr>
              <a:t>never said</a:t>
            </a:r>
            <a:r>
              <a:rPr lang="en-US" i="1" dirty="0"/>
              <a:t> the analogy means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TM </a:t>
            </a:r>
            <a:r>
              <a:rPr lang="en-US" i="1" dirty="0" smtClean="0"/>
              <a:t>concurrent </a:t>
            </a:r>
            <a:r>
              <a:rPr lang="en-US" i="1" dirty="0"/>
              <a:t>programming is as easy as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GC sequential programming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By moving low-level protocols to the language run-time, TM lets programmers just </a:t>
            </a:r>
            <a:r>
              <a:rPr lang="en-US" dirty="0">
                <a:solidFill>
                  <a:schemeClr val="accent2"/>
                </a:solidFill>
              </a:rPr>
              <a:t>declare where critical sections should be</a:t>
            </a:r>
          </a:p>
          <a:p>
            <a:pPr lvl="1">
              <a:lnSpc>
                <a:spcPct val="90000"/>
              </a:lnSpc>
            </a:pPr>
            <a:endParaRPr lang="en-US" sz="16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But that is still </a:t>
            </a:r>
            <a:r>
              <a:rPr lang="en-US" dirty="0">
                <a:solidFill>
                  <a:schemeClr val="accent2"/>
                </a:solidFill>
              </a:rPr>
              <a:t>very hard</a:t>
            </a:r>
            <a:r>
              <a:rPr lang="en-US" dirty="0"/>
              <a:t> and – by definition – unnecessary in sequential programming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Huge step forward</a:t>
            </a:r>
            <a:r>
              <a:rPr lang="en-US" sz="1600" i="1" dirty="0"/>
              <a:t> </a:t>
            </a:r>
            <a:r>
              <a:rPr lang="en-US" i="1" dirty="0"/>
              <a:t> </a:t>
            </a:r>
            <a:r>
              <a:rPr lang="en-US" sz="2400" i="1" dirty="0"/>
              <a:t>=</a:t>
            </a:r>
            <a:r>
              <a:rPr lang="en-US" i="1" dirty="0"/>
              <a:t> panacea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5029200" y="4648200"/>
            <a:ext cx="282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226-3D51-49C9-AB68-ACA0894C80E0}" type="slidenum">
              <a:rPr lang="en-US"/>
              <a:pPr/>
              <a:t>49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Stirring things up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dirty="0"/>
              <a:t>I can defend the technical analogy on solid ground</a:t>
            </a:r>
          </a:p>
          <a:p>
            <a:pPr marL="457200" indent="-457200">
              <a:buFontTx/>
              <a:buNone/>
            </a:pPr>
            <a:endParaRPr lang="en-US" dirty="0"/>
          </a:p>
          <a:p>
            <a:pPr marL="457200" indent="-457200">
              <a:buFontTx/>
              <a:buNone/>
            </a:pPr>
            <a:r>
              <a:rPr lang="en-US" dirty="0"/>
              <a:t>Then push things (perhaps) too far …</a:t>
            </a:r>
          </a:p>
          <a:p>
            <a:pPr marL="457200" indent="-457200">
              <a:buFontTx/>
              <a:buNone/>
            </a:pPr>
            <a:endParaRPr lang="en-US" sz="1000" dirty="0"/>
          </a:p>
          <a:p>
            <a:pPr marL="457200" indent="-457200">
              <a:buFontTx/>
              <a:buAutoNum type="arabicPeriod"/>
            </a:pPr>
            <a:r>
              <a:rPr lang="en-US" dirty="0"/>
              <a:t>Many used to think GC was too slow without hardware</a:t>
            </a:r>
          </a:p>
          <a:p>
            <a:pPr marL="457200" indent="-457200">
              <a:buFontTx/>
              <a:buAutoNum type="arabicPeriod"/>
            </a:pPr>
            <a:endParaRPr lang="en-US" sz="1000" dirty="0"/>
          </a:p>
          <a:p>
            <a:pPr marL="457200" indent="-457200">
              <a:buFontTx/>
              <a:buAutoNum type="arabicPeriod"/>
            </a:pPr>
            <a:r>
              <a:rPr lang="en-US" dirty="0"/>
              <a:t>Many used to think GC was “about to take over” (decades before it did)</a:t>
            </a:r>
          </a:p>
          <a:p>
            <a:pPr marL="457200" indent="-457200">
              <a:buFontTx/>
              <a:buAutoNum type="arabicPeriod"/>
            </a:pPr>
            <a:endParaRPr lang="en-US" sz="1200" dirty="0"/>
          </a:p>
          <a:p>
            <a:pPr marL="457200" indent="-457200">
              <a:buFontTx/>
              <a:buAutoNum type="arabicPeriod"/>
            </a:pPr>
            <a:r>
              <a:rPr lang="en-US" dirty="0"/>
              <a:t>Many used to think we needed a “back door” for when GC was too </a:t>
            </a:r>
            <a:r>
              <a:rPr lang="en-US" dirty="0" smtClean="0"/>
              <a:t>approximate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GC was invented in 1960 and went mainstream in the mid-1990s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 at Univ.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come at transactions from the programming-languages side</a:t>
            </a:r>
          </a:p>
          <a:p>
            <a:pPr lvl="1"/>
            <a:r>
              <a:rPr lang="en-US" dirty="0" smtClean="0"/>
              <a:t>Formal semantics, language design, and efficient implementation for atomic blocks</a:t>
            </a:r>
          </a:p>
          <a:p>
            <a:pPr lvl="1"/>
            <a:r>
              <a:rPr lang="en-US" dirty="0" smtClean="0"/>
              <a:t>Software-development benefits</a:t>
            </a:r>
          </a:p>
          <a:p>
            <a:pPr lvl="1"/>
            <a:r>
              <a:rPr lang="en-US" dirty="0" smtClean="0"/>
              <a:t>Interaction with other sophisticated features of modern PLs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sz="1800" dirty="0" smtClean="0"/>
              <a:t>[ICFP05][MSPC06][PLDI07][OOPSLA07][SCHEME07][POPL08</a:t>
            </a:r>
            <a:r>
              <a:rPr lang="en-US" sz="1800" dirty="0" smtClean="0"/>
              <a:t>][ICFP09]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90600" y="4114800"/>
            <a:ext cx="3886200" cy="193899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transfer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from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to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9900"/>
                </a:solidFill>
                <a:latin typeface="Courier New" pitchFamily="49" charset="0"/>
              </a:rPr>
              <a:t>amt</a:t>
            </a:r>
            <a:r>
              <a:rPr lang="en-US" sz="2000" b="1" dirty="0" smtClean="0">
                <a:latin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atomic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deposit(</a:t>
            </a:r>
            <a:r>
              <a:rPr lang="en-US" sz="2000" b="1" dirty="0" err="1" smtClean="0">
                <a:latin typeface="Courier New" pitchFamily="49" charset="0"/>
              </a:rPr>
              <a:t>to,amt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withdraw(</a:t>
            </a:r>
            <a:r>
              <a:rPr lang="en-US" sz="2000" b="1" dirty="0" err="1" smtClean="0">
                <a:latin typeface="Courier New" pitchFamily="49" charset="0"/>
              </a:rPr>
              <a:t>from,amt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76800" y="4343400"/>
            <a:ext cx="3505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An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easier-to-use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  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harder-to-implement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synchronization primitive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347-99D0-40AB-A5D9-AFF245466EC5}" type="slidenum">
              <a:rPr lang="en-US"/>
              <a:pPr/>
              <a:t>50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Push the analogy further or discredit it</a:t>
            </a:r>
          </a:p>
          <a:p>
            <a:r>
              <a:rPr lang="en-US" dirty="0"/>
              <a:t>Generational GC?</a:t>
            </a:r>
          </a:p>
          <a:p>
            <a:r>
              <a:rPr lang="en-US" dirty="0"/>
              <a:t>Contention management?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Inspire and guide </a:t>
            </a:r>
            <a:r>
              <a:rPr lang="en-US" dirty="0">
                <a:solidFill>
                  <a:schemeClr val="accent2"/>
                </a:solidFill>
              </a:rPr>
              <a:t>new language design and implementation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Teach programming with TM as we teach programming with </a:t>
            </a:r>
            <a:r>
              <a:rPr lang="en-US" dirty="0" smtClean="0"/>
              <a:t>GC</a:t>
            </a:r>
          </a:p>
          <a:p>
            <a:pPr lvl="1"/>
            <a:r>
              <a:rPr lang="en-US" dirty="0" smtClean="0"/>
              <a:t>First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Understand that TM solves </a:t>
            </a:r>
            <a:r>
              <a:rPr lang="en-US" i="1" dirty="0" smtClean="0"/>
              <a:t>some</a:t>
            </a:r>
            <a:r>
              <a:rPr lang="en-US" dirty="0" smtClean="0"/>
              <a:t> problems for </a:t>
            </a:r>
            <a:r>
              <a:rPr lang="en-US" i="1" dirty="0" smtClean="0"/>
              <a:t>some</a:t>
            </a:r>
            <a:r>
              <a:rPr lang="en-US" dirty="0" smtClean="0"/>
              <a:t> multithreading patterns: It doesn’t have to be all things for all people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Find other </a:t>
            </a:r>
            <a:r>
              <a:rPr lang="en-US" dirty="0" smtClean="0"/>
              <a:t>useful analogies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www.cs.washington.edu/homes/djg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Full essay in OOPSLA 2007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</a:t>
            </a:r>
            <a:r>
              <a:rPr lang="en-US" i="1" dirty="0" smtClean="0"/>
              <a:t>exactly</a:t>
            </a:r>
            <a:r>
              <a:rPr lang="en-US" dirty="0" smtClean="0"/>
              <a:t> are atomic blocks better than locks?</a:t>
            </a:r>
          </a:p>
          <a:p>
            <a:pPr lvl="1"/>
            <a:r>
              <a:rPr lang="en-US" dirty="0" smtClean="0"/>
              <a:t>Good </a:t>
            </a:r>
            <a:r>
              <a:rPr lang="en-US" dirty="0" smtClean="0"/>
              <a:t>science/engineering demands </a:t>
            </a:r>
            <a:r>
              <a:rPr lang="en-US" dirty="0" smtClean="0"/>
              <a:t>an answer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Answers I wasn’t happy with:</a:t>
            </a:r>
          </a:p>
          <a:p>
            <a:pPr lvl="1"/>
            <a:r>
              <a:rPr lang="en-US" dirty="0" smtClean="0"/>
              <a:t>“Just seems easier”	[non-answer]</a:t>
            </a:r>
          </a:p>
          <a:p>
            <a:pPr lvl="1"/>
            <a:r>
              <a:rPr lang="en-US" dirty="0" smtClean="0"/>
              <a:t>“More declarative”	[means what?]</a:t>
            </a:r>
          </a:p>
          <a:p>
            <a:pPr lvl="1"/>
            <a:r>
              <a:rPr lang="en-US" dirty="0" smtClean="0"/>
              <a:t>“Deadlock impossible”	[only in unhelpful technical sense]</a:t>
            </a:r>
          </a:p>
          <a:p>
            <a:pPr lvl="1"/>
            <a:r>
              <a:rPr lang="en-US" dirty="0" smtClean="0"/>
              <a:t>“Easier for idiom X”	[not a general principle]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So came up with another answer I still deeply believe years later…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62000" y="17526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i="1" dirty="0" smtClean="0">
                <a:latin typeface="Arial" charset="0"/>
              </a:rPr>
              <a:t>“Transactional memory </a:t>
            </a:r>
            <a:r>
              <a:rPr lang="en-US" i="1" dirty="0">
                <a:latin typeface="Arial" charset="0"/>
              </a:rPr>
              <a:t>is to </a:t>
            </a:r>
            <a:endParaRPr lang="en-US" i="1" dirty="0" smtClean="0"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i="1" dirty="0" smtClean="0">
                <a:latin typeface="Arial" charset="0"/>
              </a:rPr>
              <a:t>shared-memory </a:t>
            </a:r>
            <a:r>
              <a:rPr lang="en-US" i="1" dirty="0">
                <a:latin typeface="Arial" charset="0"/>
              </a:rPr>
              <a:t>concurrency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>
                <a:latin typeface="Arial" charset="0"/>
              </a:rPr>
              <a:t>as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 smtClean="0">
                <a:latin typeface="Arial" charset="0"/>
              </a:rPr>
              <a:t>garbage collection </a:t>
            </a:r>
            <a:r>
              <a:rPr lang="en-US" i="1" dirty="0">
                <a:latin typeface="Arial" charset="0"/>
              </a:rPr>
              <a:t>is to </a:t>
            </a:r>
            <a:endParaRPr lang="en-US" i="1" dirty="0" smtClean="0"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i="1" dirty="0" smtClean="0">
                <a:latin typeface="Arial" charset="0"/>
              </a:rPr>
              <a:t>memory </a:t>
            </a:r>
            <a:r>
              <a:rPr lang="en-US" i="1" dirty="0">
                <a:latin typeface="Arial" charset="0"/>
              </a:rPr>
              <a:t>management”</a:t>
            </a:r>
            <a:endParaRPr lang="en-US" dirty="0"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44196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Arial" charset="0"/>
              </a:rPr>
              <a:t>Understand </a:t>
            </a:r>
            <a:r>
              <a:rPr lang="en-US" sz="2000" dirty="0">
                <a:latin typeface="Arial" charset="0"/>
              </a:rPr>
              <a:t>TM </a:t>
            </a:r>
            <a:r>
              <a:rPr lang="en-US" sz="2000" i="1" dirty="0">
                <a:latin typeface="Arial" charset="0"/>
              </a:rPr>
              <a:t>and</a:t>
            </a:r>
            <a:r>
              <a:rPr lang="en-US" sz="2000" dirty="0">
                <a:latin typeface="Arial" charset="0"/>
              </a:rPr>
              <a:t> GC better by explaining remarkable similarities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Benefits, limitations, and implementations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A technical description / framework with explanatory power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Not a sales pitch</a:t>
            </a:r>
            <a:endParaRPr lang="en-US" sz="20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DD48-F470-4F78-95EA-9FD6F0B07139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an analogy helps</a:t>
            </a:r>
          </a:p>
          <a:p>
            <a:endParaRPr lang="en-US" sz="1800" dirty="0"/>
          </a:p>
          <a:p>
            <a:r>
              <a:rPr lang="en-US" dirty="0"/>
              <a:t>Brief separate overview of GC and TM</a:t>
            </a:r>
          </a:p>
          <a:p>
            <a:endParaRPr lang="en-US" sz="1800" dirty="0"/>
          </a:p>
          <a:p>
            <a:r>
              <a:rPr lang="en-US" dirty="0"/>
              <a:t>The core technical analogy (but read the essay)</a:t>
            </a:r>
          </a:p>
          <a:p>
            <a:pPr lvl="1"/>
            <a:r>
              <a:rPr lang="en-US" dirty="0"/>
              <a:t>And why concurrency is still harder</a:t>
            </a:r>
          </a:p>
          <a:p>
            <a:endParaRPr lang="en-US" sz="1800" dirty="0"/>
          </a:p>
          <a:p>
            <a:r>
              <a:rPr lang="en-US" dirty="0"/>
              <a:t>Provocative questions based on the analogy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14, 2010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1C36-D1B0-40B3-AC50-EB8E19209468}" type="slidenum">
              <a:rPr lang="en-US"/>
              <a:pPr/>
              <a:t>9</a:t>
            </a:fld>
            <a:endParaRPr lang="en-US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381000" y="1371600"/>
            <a:ext cx="3886200" cy="4876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bags of concepts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19812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reachability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447800" y="2286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dangling pointers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33400" y="3124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reference counting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57200" y="4038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space exhaustion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057400" y="3581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weak pointers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990600" y="44196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real-time guarantees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685800" y="26670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err="1">
                <a:latin typeface="Arial" charset="0"/>
              </a:rPr>
              <a:t>liveness</a:t>
            </a:r>
            <a:r>
              <a:rPr lang="en-US" dirty="0">
                <a:latin typeface="Arial" charset="0"/>
              </a:rPr>
              <a:t> analysis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38200" y="5257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conservative collection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762000" y="4800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finalization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81000" y="5791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GC</a:t>
            </a:r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4572000" y="1371600"/>
            <a:ext cx="3886200" cy="487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257800" y="17526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races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867400" y="21336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eager update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648200" y="4038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deadlock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5257800" y="5105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obstruction-freedom</a:t>
            </a: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5562600" y="44196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open nesting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6096000" y="31242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false sharing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7620000" y="5867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TM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5715000" y="35814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memory conflicts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5334000" y="26670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escape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dan_design_template</Template>
  <TotalTime>30944</TotalTime>
  <Words>2955</Words>
  <Application>Microsoft Office PowerPoint</Application>
  <PresentationFormat>On-screen Show (4:3)</PresentationFormat>
  <Paragraphs>888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dan_design_template</vt:lpstr>
      <vt:lpstr>The Transactional Memory /  Garbage Collection Analogy</vt:lpstr>
      <vt:lpstr>Today</vt:lpstr>
      <vt:lpstr>Biography / group names</vt:lpstr>
      <vt:lpstr>Some things not in today’s talk</vt:lpstr>
      <vt:lpstr>TM at Univ. Washington</vt:lpstr>
      <vt:lpstr>A key question</vt:lpstr>
      <vt:lpstr>The analogy</vt:lpstr>
      <vt:lpstr>Outline</vt:lpstr>
      <vt:lpstr>Two bags of concepts</vt:lpstr>
      <vt:lpstr>Interbag connections</vt:lpstr>
      <vt:lpstr>Analogies help organize</vt:lpstr>
      <vt:lpstr>Analogies help organize</vt:lpstr>
      <vt:lpstr>So the goals are…</vt:lpstr>
      <vt:lpstr>Outline</vt:lpstr>
      <vt:lpstr>Memory management</vt:lpstr>
      <vt:lpstr>GC Basics</vt:lpstr>
      <vt:lpstr>A few GC issues</vt:lpstr>
      <vt:lpstr>GC Bottom-line</vt:lpstr>
      <vt:lpstr>Concurrency</vt:lpstr>
      <vt:lpstr>Atomic</vt:lpstr>
      <vt:lpstr>TM basics</vt:lpstr>
      <vt:lpstr>A few TM issues</vt:lpstr>
      <vt:lpstr>Advantages</vt:lpstr>
      <vt:lpstr>Code evolution</vt:lpstr>
      <vt:lpstr>Code evolution</vt:lpstr>
      <vt:lpstr>Code evolution</vt:lpstr>
      <vt:lpstr>Code evolution</vt:lpstr>
      <vt:lpstr>Code evolution</vt:lpstr>
      <vt:lpstr>Code evolution</vt:lpstr>
      <vt:lpstr>Code evolution</vt:lpstr>
      <vt:lpstr>But can we generalize</vt:lpstr>
      <vt:lpstr>Outline</vt:lpstr>
      <vt:lpstr>The problem, part 1</vt:lpstr>
      <vt:lpstr>The problem, part 2</vt:lpstr>
      <vt:lpstr>The solution</vt:lpstr>
      <vt:lpstr>Two basic approaches</vt:lpstr>
      <vt:lpstr>So far…</vt:lpstr>
      <vt:lpstr>Incomplete solution</vt:lpstr>
      <vt:lpstr>Circumventing GC</vt:lpstr>
      <vt:lpstr>Incomplete solution</vt:lpstr>
      <vt:lpstr>Circumventing GC</vt:lpstr>
      <vt:lpstr>Programmer control</vt:lpstr>
      <vt:lpstr>So far…</vt:lpstr>
      <vt:lpstr>More</vt:lpstr>
      <vt:lpstr>One more</vt:lpstr>
      <vt:lpstr>Too much coincidence!</vt:lpstr>
      <vt:lpstr>Outline</vt:lpstr>
      <vt:lpstr>Concurrency is hard!</vt:lpstr>
      <vt:lpstr>Stirring things up</vt:lpstr>
      <vt:lpstr>Next steps?</vt:lpstr>
      <vt:lpstr>Thank you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Transactional Memory /  Garbage Collection Analogy</dc:title>
  <dc:creator>Dan Grossman</dc:creator>
  <cp:lastModifiedBy>CSE</cp:lastModifiedBy>
  <cp:revision>230</cp:revision>
  <dcterms:created xsi:type="dcterms:W3CDTF">2007-09-26T18:40:21Z</dcterms:created>
  <dcterms:modified xsi:type="dcterms:W3CDTF">2010-09-14T04:46:37Z</dcterms:modified>
</cp:coreProperties>
</file>