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1.xml" ContentType="application/vnd.openxmlformats-officedocument.presentationml.tags+xml"/>
  <Override PartName="/ppt/notesSlides/notesSlide5.xml" ContentType="application/vnd.openxmlformats-officedocument.presentationml.notesSlide+xml"/>
  <Override PartName="/ppt/tags/tag2.xml" ContentType="application/vnd.openxmlformats-officedocument.presentationml.tags+xml"/>
  <Override PartName="/ppt/notesSlides/notesSlide6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7.xml" ContentType="application/vnd.openxmlformats-officedocument.presentationml.notesSlide+xml"/>
  <Override PartName="/ppt/tags/tag7.xml" ContentType="application/vnd.openxmlformats-officedocument.presentationml.tag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tags/tag8.xml" ContentType="application/vnd.openxmlformats-officedocument.presentationml.tags+xml"/>
  <Override PartName="/ppt/notesSlides/notesSlide10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11.xml" ContentType="application/vnd.openxmlformats-officedocument.presentationml.notesSlid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tags/tag63.xml" ContentType="application/vnd.openxmlformats-officedocument.presentationml.tags+xml"/>
  <Override PartName="/ppt/notesSlides/notesSlide19.xml" ContentType="application/vnd.openxmlformats-officedocument.presentationml.notesSlide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notesSlides/notesSlide20.xml" ContentType="application/vnd.openxmlformats-officedocument.presentationml.notesSlide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tags/tag96.xml" ContentType="application/vnd.openxmlformats-officedocument.presentationml.tags+xml"/>
  <Override PartName="/ppt/notesSlides/notesSlide23.xml" ContentType="application/vnd.openxmlformats-officedocument.presentationml.notesSlide+xml"/>
  <Override PartName="/ppt/tags/tag97.xml" ContentType="application/vnd.openxmlformats-officedocument.presentationml.tags+xml"/>
  <Override PartName="/ppt/notesSlides/notesSlide24.xml" ContentType="application/vnd.openxmlformats-officedocument.presentationml.notesSlide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notesSlides/notesSlide25.xml" ContentType="application/vnd.openxmlformats-officedocument.presentationml.notesSlide+xml"/>
  <Override PartName="/ppt/tags/tag100.xml" ContentType="application/vnd.openxmlformats-officedocument.presentationml.tags+xml"/>
  <Override PartName="/ppt/notesSlides/notesSlide26.xml" ContentType="application/vnd.openxmlformats-officedocument.presentationml.notesSlide+xml"/>
  <Override PartName="/ppt/tags/tag101.xml" ContentType="application/vnd.openxmlformats-officedocument.presentationml.tags+xml"/>
  <Override PartName="/ppt/notesSlides/notesSlide27.xml" ContentType="application/vnd.openxmlformats-officedocument.presentationml.notesSlide+xml"/>
  <Override PartName="/ppt/tags/tag102.xml" ContentType="application/vnd.openxmlformats-officedocument.presentationml.tags+xml"/>
  <Override PartName="/ppt/notesSlides/notesSlide28.xml" ContentType="application/vnd.openxmlformats-officedocument.presentationml.notesSlide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notesSlides/notesSlide29.xml" ContentType="application/vnd.openxmlformats-officedocument.presentationml.notesSlide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notesSlides/notesSlide30.xml" ContentType="application/vnd.openxmlformats-officedocument.presentationml.notesSlide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85"/>
  </p:notesMasterIdLst>
  <p:handoutMasterIdLst>
    <p:handoutMasterId r:id="rId86"/>
  </p:handoutMasterIdLst>
  <p:sldIdLst>
    <p:sldId id="256" r:id="rId2"/>
    <p:sldId id="440" r:id="rId3"/>
    <p:sldId id="442" r:id="rId4"/>
    <p:sldId id="443" r:id="rId5"/>
    <p:sldId id="441" r:id="rId6"/>
    <p:sldId id="447" r:id="rId7"/>
    <p:sldId id="448" r:id="rId8"/>
    <p:sldId id="450" r:id="rId9"/>
    <p:sldId id="451" r:id="rId10"/>
    <p:sldId id="439" r:id="rId11"/>
    <p:sldId id="452" r:id="rId12"/>
    <p:sldId id="453" r:id="rId13"/>
    <p:sldId id="455" r:id="rId14"/>
    <p:sldId id="461" r:id="rId15"/>
    <p:sldId id="462" r:id="rId16"/>
    <p:sldId id="458" r:id="rId17"/>
    <p:sldId id="454" r:id="rId18"/>
    <p:sldId id="463" r:id="rId19"/>
    <p:sldId id="464" r:id="rId20"/>
    <p:sldId id="465" r:id="rId21"/>
    <p:sldId id="466" r:id="rId22"/>
    <p:sldId id="460" r:id="rId23"/>
    <p:sldId id="468" r:id="rId24"/>
    <p:sldId id="469" r:id="rId25"/>
    <p:sldId id="467" r:id="rId26"/>
    <p:sldId id="470" r:id="rId27"/>
    <p:sldId id="471" r:id="rId28"/>
    <p:sldId id="472" r:id="rId29"/>
    <p:sldId id="473" r:id="rId30"/>
    <p:sldId id="474" r:id="rId31"/>
    <p:sldId id="475" r:id="rId32"/>
    <p:sldId id="476" r:id="rId33"/>
    <p:sldId id="477" r:id="rId34"/>
    <p:sldId id="478" r:id="rId35"/>
    <p:sldId id="479" r:id="rId36"/>
    <p:sldId id="483" r:id="rId37"/>
    <p:sldId id="480" r:id="rId38"/>
    <p:sldId id="482" r:id="rId39"/>
    <p:sldId id="484" r:id="rId40"/>
    <p:sldId id="485" r:id="rId41"/>
    <p:sldId id="486" r:id="rId42"/>
    <p:sldId id="487" r:id="rId43"/>
    <p:sldId id="488" r:id="rId44"/>
    <p:sldId id="489" r:id="rId45"/>
    <p:sldId id="490" r:id="rId46"/>
    <p:sldId id="491" r:id="rId47"/>
    <p:sldId id="492" r:id="rId48"/>
    <p:sldId id="493" r:id="rId49"/>
    <p:sldId id="495" r:id="rId50"/>
    <p:sldId id="496" r:id="rId51"/>
    <p:sldId id="497" r:id="rId52"/>
    <p:sldId id="498" r:id="rId53"/>
    <p:sldId id="499" r:id="rId54"/>
    <p:sldId id="500" r:id="rId55"/>
    <p:sldId id="501" r:id="rId56"/>
    <p:sldId id="502" r:id="rId57"/>
    <p:sldId id="504" r:id="rId58"/>
    <p:sldId id="505" r:id="rId59"/>
    <p:sldId id="506" r:id="rId60"/>
    <p:sldId id="507" r:id="rId61"/>
    <p:sldId id="459" r:id="rId62"/>
    <p:sldId id="527" r:id="rId63"/>
    <p:sldId id="508" r:id="rId64"/>
    <p:sldId id="509" r:id="rId65"/>
    <p:sldId id="510" r:id="rId66"/>
    <p:sldId id="511" r:id="rId67"/>
    <p:sldId id="512" r:id="rId68"/>
    <p:sldId id="515" r:id="rId69"/>
    <p:sldId id="513" r:id="rId70"/>
    <p:sldId id="514" r:id="rId71"/>
    <p:sldId id="528" r:id="rId72"/>
    <p:sldId id="456" r:id="rId73"/>
    <p:sldId id="516" r:id="rId74"/>
    <p:sldId id="518" r:id="rId75"/>
    <p:sldId id="519" r:id="rId76"/>
    <p:sldId id="525" r:id="rId77"/>
    <p:sldId id="520" r:id="rId78"/>
    <p:sldId id="517" r:id="rId79"/>
    <p:sldId id="526" r:id="rId80"/>
    <p:sldId id="521" r:id="rId81"/>
    <p:sldId id="522" r:id="rId82"/>
    <p:sldId id="523" r:id="rId83"/>
    <p:sldId id="524" r:id="rId84"/>
  </p:sldIdLst>
  <p:sldSz cx="9144000" cy="6858000" type="screen4x3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9F33"/>
    <a:srgbClr val="00FF99"/>
    <a:srgbClr val="03D7ED"/>
    <a:srgbClr val="FFFF99"/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620" autoAdjust="0"/>
    <p:restoredTop sz="94660"/>
  </p:normalViewPr>
  <p:slideViewPr>
    <p:cSldViewPr>
      <p:cViewPr varScale="1">
        <p:scale>
          <a:sx n="69" d="100"/>
          <a:sy n="69" d="100"/>
        </p:scale>
        <p:origin x="-45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1039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theme" Target="theme/theme1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90" Type="http://schemas.openxmlformats.org/officeDocument/2006/relationships/tableStyles" Target="tableStyles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presProps" Target="presProps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43648" cy="464839"/>
          </a:xfrm>
          <a:prstGeom prst="rect">
            <a:avLst/>
          </a:prstGeom>
        </p:spPr>
        <p:txBody>
          <a:bodyPr vert="horz" lIns="88276" tIns="44138" rIns="88276" bIns="4413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7928" y="1"/>
            <a:ext cx="3043648" cy="464839"/>
          </a:xfrm>
          <a:prstGeom prst="rect">
            <a:avLst/>
          </a:prstGeom>
        </p:spPr>
        <p:txBody>
          <a:bodyPr vert="horz" lIns="88276" tIns="44138" rIns="88276" bIns="44138" rtlCol="0"/>
          <a:lstStyle>
            <a:lvl1pPr algn="r">
              <a:defRPr sz="1100"/>
            </a:lvl1pPr>
          </a:lstStyle>
          <a:p>
            <a:r>
              <a:rPr lang="en-US" smtClean="0"/>
              <a:t>3/11/2011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42722"/>
            <a:ext cx="3043648" cy="464839"/>
          </a:xfrm>
          <a:prstGeom prst="rect">
            <a:avLst/>
          </a:prstGeom>
        </p:spPr>
        <p:txBody>
          <a:bodyPr vert="horz" lIns="88276" tIns="44138" rIns="88276" bIns="4413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7928" y="8842722"/>
            <a:ext cx="3043648" cy="464839"/>
          </a:xfrm>
          <a:prstGeom prst="rect">
            <a:avLst/>
          </a:prstGeom>
        </p:spPr>
        <p:txBody>
          <a:bodyPr vert="horz" lIns="88276" tIns="44138" rIns="88276" bIns="44138" rtlCol="0" anchor="b"/>
          <a:lstStyle>
            <a:lvl1pPr algn="r">
              <a:defRPr sz="1100"/>
            </a:lvl1pPr>
          </a:lstStyle>
          <a:p>
            <a:fld id="{C77A13E8-25B5-4ABF-A87C-CEC207C206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573794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7" tIns="46659" rIns="93317" bIns="46659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8131" y="0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7" tIns="46659" rIns="93317" bIns="46659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r>
              <a:rPr lang="en-US" smtClean="0"/>
              <a:t>3/11/2011</a:t>
            </a: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698500"/>
            <a:ext cx="4654550" cy="3490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2310" y="4421823"/>
            <a:ext cx="5618480" cy="4189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7" tIns="46659" rIns="93317" bIns="466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2030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7" tIns="46659" rIns="93317" bIns="46659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8131" y="8842030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7" tIns="46659" rIns="93317" bIns="46659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721319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3/11/2011</a:t>
            </a:r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3/11/2011</a:t>
            </a:r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3/11/2011</a:t>
            </a:r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3/11/2011</a:t>
            </a:r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3/11/2011</a:t>
            </a:r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3/11/2011</a:t>
            </a:r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3/11/2011</a:t>
            </a:r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3/11/2011</a:t>
            </a:r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3/11/2011</a:t>
            </a:r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3/11/2011</a:t>
            </a:r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3/11/2011</a:t>
            </a:r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3/11/2011</a:t>
            </a:r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3/11/2011</a:t>
            </a:r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3/11/2011</a:t>
            </a:r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3/11/2011</a:t>
            </a:r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3/11/2011</a:t>
            </a:r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3/11/2011</a:t>
            </a:r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3/11/2011</a:t>
            </a:r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3/11/2011</a:t>
            </a:r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3/11/2011</a:t>
            </a:r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3/11/2011</a:t>
            </a:r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3/11/2011</a:t>
            </a:r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3/11/2011</a:t>
            </a:r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3/11/2011</a:t>
            </a:r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3/11/2011</a:t>
            </a:r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3/11/2011</a:t>
            </a:r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3/11/2011</a:t>
            </a:r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3/11/2011</a:t>
            </a:r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3/11/2011</a:t>
            </a:r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3/11/2011</a:t>
            </a:r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3/11/2011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11,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Parallelism/Concurrency in Data Structures (SIGCSE Workshop 19)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11,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Parallelism/Concurrency in Data Structures (SIGCSE Workshop 19)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11, 2011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>
          <a:xfrm>
            <a:off x="2514600" y="6400800"/>
            <a:ext cx="5105400" cy="457200"/>
          </a:xfrm>
        </p:spPr>
        <p:txBody>
          <a:bodyPr/>
          <a:lstStyle/>
          <a:p>
            <a:r>
              <a:rPr lang="en-US" dirty="0" smtClean="0"/>
              <a:t>Parallelism/Concurrency in Data Structures (SIGCSE Workshop 19)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11,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Parallelism/Concurrency in Data Structures (SIGCSE Workshop 19)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11,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Parallelism/Concurrency in Data Structures (SIGCSE Workshop 19)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11, 2011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Parallelism/Concurrency in Data Structures (SIGCSE Workshop 19)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11, 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Parallelism/Concurrency in Data Structures (SIGCSE Workshop 19)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11, 2011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Parallelism/Concurrency in Data Structures (SIGCSE Workshop 19)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11,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Parallelism/Concurrency in Data Structures (SIGCSE Workshop 19)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11,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Parallelism/Concurrency in Data Structures (SIGCSE Workshop 19)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March 11, 2011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Parallelism/Concurrency in Data Structures (SIGCSE Workshop 19)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3" Type="http://schemas.openxmlformats.org/officeDocument/2006/relationships/tags" Target="../tags/tag25.xml"/><Relationship Id="rId18" Type="http://schemas.openxmlformats.org/officeDocument/2006/relationships/tags" Target="../tags/tag30.xml"/><Relationship Id="rId26" Type="http://schemas.openxmlformats.org/officeDocument/2006/relationships/tags" Target="../tags/tag38.xml"/><Relationship Id="rId39" Type="http://schemas.openxmlformats.org/officeDocument/2006/relationships/tags" Target="../tags/tag51.xml"/><Relationship Id="rId21" Type="http://schemas.openxmlformats.org/officeDocument/2006/relationships/tags" Target="../tags/tag33.xml"/><Relationship Id="rId34" Type="http://schemas.openxmlformats.org/officeDocument/2006/relationships/tags" Target="../tags/tag46.xml"/><Relationship Id="rId42" Type="http://schemas.openxmlformats.org/officeDocument/2006/relationships/tags" Target="../tags/tag54.xml"/><Relationship Id="rId47" Type="http://schemas.openxmlformats.org/officeDocument/2006/relationships/tags" Target="../tags/tag59.xml"/><Relationship Id="rId50" Type="http://schemas.openxmlformats.org/officeDocument/2006/relationships/tags" Target="../tags/tag62.xml"/><Relationship Id="rId7" Type="http://schemas.openxmlformats.org/officeDocument/2006/relationships/tags" Target="../tags/tag19.xml"/><Relationship Id="rId2" Type="http://schemas.openxmlformats.org/officeDocument/2006/relationships/tags" Target="../tags/tag14.xml"/><Relationship Id="rId16" Type="http://schemas.openxmlformats.org/officeDocument/2006/relationships/tags" Target="../tags/tag28.xml"/><Relationship Id="rId29" Type="http://schemas.openxmlformats.org/officeDocument/2006/relationships/tags" Target="../tags/tag41.xml"/><Relationship Id="rId11" Type="http://schemas.openxmlformats.org/officeDocument/2006/relationships/tags" Target="../tags/tag23.xml"/><Relationship Id="rId24" Type="http://schemas.openxmlformats.org/officeDocument/2006/relationships/tags" Target="../tags/tag36.xml"/><Relationship Id="rId32" Type="http://schemas.openxmlformats.org/officeDocument/2006/relationships/tags" Target="../tags/tag44.xml"/><Relationship Id="rId37" Type="http://schemas.openxmlformats.org/officeDocument/2006/relationships/tags" Target="../tags/tag49.xml"/><Relationship Id="rId40" Type="http://schemas.openxmlformats.org/officeDocument/2006/relationships/tags" Target="../tags/tag52.xml"/><Relationship Id="rId45" Type="http://schemas.openxmlformats.org/officeDocument/2006/relationships/tags" Target="../tags/tag57.xml"/><Relationship Id="rId5" Type="http://schemas.openxmlformats.org/officeDocument/2006/relationships/tags" Target="../tags/tag17.xml"/><Relationship Id="rId15" Type="http://schemas.openxmlformats.org/officeDocument/2006/relationships/tags" Target="../tags/tag27.xml"/><Relationship Id="rId23" Type="http://schemas.openxmlformats.org/officeDocument/2006/relationships/tags" Target="../tags/tag35.xml"/><Relationship Id="rId28" Type="http://schemas.openxmlformats.org/officeDocument/2006/relationships/tags" Target="../tags/tag40.xml"/><Relationship Id="rId36" Type="http://schemas.openxmlformats.org/officeDocument/2006/relationships/tags" Target="../tags/tag48.xml"/><Relationship Id="rId49" Type="http://schemas.openxmlformats.org/officeDocument/2006/relationships/tags" Target="../tags/tag61.xml"/><Relationship Id="rId10" Type="http://schemas.openxmlformats.org/officeDocument/2006/relationships/tags" Target="../tags/tag22.xml"/><Relationship Id="rId19" Type="http://schemas.openxmlformats.org/officeDocument/2006/relationships/tags" Target="../tags/tag31.xml"/><Relationship Id="rId31" Type="http://schemas.openxmlformats.org/officeDocument/2006/relationships/tags" Target="../tags/tag43.xml"/><Relationship Id="rId44" Type="http://schemas.openxmlformats.org/officeDocument/2006/relationships/tags" Target="../tags/tag56.xml"/><Relationship Id="rId52" Type="http://schemas.openxmlformats.org/officeDocument/2006/relationships/notesSlide" Target="../notesSlides/notesSlide12.xml"/><Relationship Id="rId4" Type="http://schemas.openxmlformats.org/officeDocument/2006/relationships/tags" Target="../tags/tag16.xml"/><Relationship Id="rId9" Type="http://schemas.openxmlformats.org/officeDocument/2006/relationships/tags" Target="../tags/tag21.xml"/><Relationship Id="rId14" Type="http://schemas.openxmlformats.org/officeDocument/2006/relationships/tags" Target="../tags/tag26.xml"/><Relationship Id="rId22" Type="http://schemas.openxmlformats.org/officeDocument/2006/relationships/tags" Target="../tags/tag34.xml"/><Relationship Id="rId27" Type="http://schemas.openxmlformats.org/officeDocument/2006/relationships/tags" Target="../tags/tag39.xml"/><Relationship Id="rId30" Type="http://schemas.openxmlformats.org/officeDocument/2006/relationships/tags" Target="../tags/tag42.xml"/><Relationship Id="rId35" Type="http://schemas.openxmlformats.org/officeDocument/2006/relationships/tags" Target="../tags/tag47.xml"/><Relationship Id="rId43" Type="http://schemas.openxmlformats.org/officeDocument/2006/relationships/tags" Target="../tags/tag55.xml"/><Relationship Id="rId48" Type="http://schemas.openxmlformats.org/officeDocument/2006/relationships/tags" Target="../tags/tag60.xml"/><Relationship Id="rId8" Type="http://schemas.openxmlformats.org/officeDocument/2006/relationships/tags" Target="../tags/tag20.xml"/><Relationship Id="rId51" Type="http://schemas.openxmlformats.org/officeDocument/2006/relationships/slideLayout" Target="../slideLayouts/slideLayout2.xml"/><Relationship Id="rId3" Type="http://schemas.openxmlformats.org/officeDocument/2006/relationships/tags" Target="../tags/tag15.xml"/><Relationship Id="rId12" Type="http://schemas.openxmlformats.org/officeDocument/2006/relationships/tags" Target="../tags/tag24.xml"/><Relationship Id="rId17" Type="http://schemas.openxmlformats.org/officeDocument/2006/relationships/tags" Target="../tags/tag29.xml"/><Relationship Id="rId25" Type="http://schemas.openxmlformats.org/officeDocument/2006/relationships/tags" Target="../tags/tag37.xml"/><Relationship Id="rId33" Type="http://schemas.openxmlformats.org/officeDocument/2006/relationships/tags" Target="../tags/tag45.xml"/><Relationship Id="rId38" Type="http://schemas.openxmlformats.org/officeDocument/2006/relationships/tags" Target="../tags/tag50.xml"/><Relationship Id="rId46" Type="http://schemas.openxmlformats.org/officeDocument/2006/relationships/tags" Target="../tags/tag58.xml"/><Relationship Id="rId20" Type="http://schemas.openxmlformats.org/officeDocument/2006/relationships/tags" Target="../tags/tag32.xml"/><Relationship Id="rId41" Type="http://schemas.openxmlformats.org/officeDocument/2006/relationships/tags" Target="../tags/tag53.xml"/><Relationship Id="rId1" Type="http://schemas.openxmlformats.org/officeDocument/2006/relationships/tags" Target="../tags/tag13.xml"/><Relationship Id="rId6" Type="http://schemas.openxmlformats.org/officeDocument/2006/relationships/tags" Target="../tags/tag18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3.xml"/></Relationships>
</file>

<file path=ppt/slides/_rels/slide57.xml.rels><?xml version="1.0" encoding="UTF-8" standalone="yes"?>
<Relationships xmlns="http://schemas.openxmlformats.org/package/2006/relationships"><Relationship Id="rId8" Type="http://schemas.openxmlformats.org/officeDocument/2006/relationships/tags" Target="../tags/tag71.xml"/><Relationship Id="rId13" Type="http://schemas.openxmlformats.org/officeDocument/2006/relationships/tags" Target="../tags/tag76.xml"/><Relationship Id="rId18" Type="http://schemas.openxmlformats.org/officeDocument/2006/relationships/notesSlide" Target="../notesSlides/notesSlide20.xml"/><Relationship Id="rId3" Type="http://schemas.openxmlformats.org/officeDocument/2006/relationships/tags" Target="../tags/tag66.xml"/><Relationship Id="rId7" Type="http://schemas.openxmlformats.org/officeDocument/2006/relationships/tags" Target="../tags/tag70.xml"/><Relationship Id="rId12" Type="http://schemas.openxmlformats.org/officeDocument/2006/relationships/tags" Target="../tags/tag75.xml"/><Relationship Id="rId17" Type="http://schemas.openxmlformats.org/officeDocument/2006/relationships/slideLayout" Target="../slideLayouts/slideLayout2.xml"/><Relationship Id="rId2" Type="http://schemas.openxmlformats.org/officeDocument/2006/relationships/tags" Target="../tags/tag65.xml"/><Relationship Id="rId16" Type="http://schemas.openxmlformats.org/officeDocument/2006/relationships/tags" Target="../tags/tag79.xml"/><Relationship Id="rId1" Type="http://schemas.openxmlformats.org/officeDocument/2006/relationships/tags" Target="../tags/tag64.xml"/><Relationship Id="rId6" Type="http://schemas.openxmlformats.org/officeDocument/2006/relationships/tags" Target="../tags/tag69.xml"/><Relationship Id="rId11" Type="http://schemas.openxmlformats.org/officeDocument/2006/relationships/tags" Target="../tags/tag74.xml"/><Relationship Id="rId5" Type="http://schemas.openxmlformats.org/officeDocument/2006/relationships/tags" Target="../tags/tag68.xml"/><Relationship Id="rId15" Type="http://schemas.openxmlformats.org/officeDocument/2006/relationships/tags" Target="../tags/tag78.xml"/><Relationship Id="rId10" Type="http://schemas.openxmlformats.org/officeDocument/2006/relationships/tags" Target="../tags/tag73.xml"/><Relationship Id="rId4" Type="http://schemas.openxmlformats.org/officeDocument/2006/relationships/tags" Target="../tags/tag67.xml"/><Relationship Id="rId9" Type="http://schemas.openxmlformats.org/officeDocument/2006/relationships/tags" Target="../tags/tag72.xml"/><Relationship Id="rId14" Type="http://schemas.openxmlformats.org/officeDocument/2006/relationships/tags" Target="../tags/tag77.xml"/></Relationships>
</file>

<file path=ppt/slides/_rels/slide58.xml.rels><?xml version="1.0" encoding="UTF-8" standalone="yes"?>
<Relationships xmlns="http://schemas.openxmlformats.org/package/2006/relationships"><Relationship Id="rId8" Type="http://schemas.openxmlformats.org/officeDocument/2006/relationships/tags" Target="../tags/tag87.xml"/><Relationship Id="rId13" Type="http://schemas.openxmlformats.org/officeDocument/2006/relationships/tags" Target="../tags/tag92.xml"/><Relationship Id="rId18" Type="http://schemas.openxmlformats.org/officeDocument/2006/relationships/notesSlide" Target="../notesSlides/notesSlide21.xml"/><Relationship Id="rId3" Type="http://schemas.openxmlformats.org/officeDocument/2006/relationships/tags" Target="../tags/tag82.xml"/><Relationship Id="rId7" Type="http://schemas.openxmlformats.org/officeDocument/2006/relationships/tags" Target="../tags/tag86.xml"/><Relationship Id="rId12" Type="http://schemas.openxmlformats.org/officeDocument/2006/relationships/tags" Target="../tags/tag91.xml"/><Relationship Id="rId17" Type="http://schemas.openxmlformats.org/officeDocument/2006/relationships/slideLayout" Target="../slideLayouts/slideLayout2.xml"/><Relationship Id="rId2" Type="http://schemas.openxmlformats.org/officeDocument/2006/relationships/tags" Target="../tags/tag81.xml"/><Relationship Id="rId16" Type="http://schemas.openxmlformats.org/officeDocument/2006/relationships/tags" Target="../tags/tag95.xml"/><Relationship Id="rId1" Type="http://schemas.openxmlformats.org/officeDocument/2006/relationships/tags" Target="../tags/tag80.xml"/><Relationship Id="rId6" Type="http://schemas.openxmlformats.org/officeDocument/2006/relationships/tags" Target="../tags/tag85.xml"/><Relationship Id="rId11" Type="http://schemas.openxmlformats.org/officeDocument/2006/relationships/tags" Target="../tags/tag90.xml"/><Relationship Id="rId5" Type="http://schemas.openxmlformats.org/officeDocument/2006/relationships/tags" Target="../tags/tag84.xml"/><Relationship Id="rId15" Type="http://schemas.openxmlformats.org/officeDocument/2006/relationships/tags" Target="../tags/tag94.xml"/><Relationship Id="rId10" Type="http://schemas.openxmlformats.org/officeDocument/2006/relationships/tags" Target="../tags/tag89.xml"/><Relationship Id="rId4" Type="http://schemas.openxmlformats.org/officeDocument/2006/relationships/tags" Target="../tags/tag83.xml"/><Relationship Id="rId9" Type="http://schemas.openxmlformats.org/officeDocument/2006/relationships/tags" Target="../tags/tag88.xml"/><Relationship Id="rId14" Type="http://schemas.openxmlformats.org/officeDocument/2006/relationships/tags" Target="../tags/tag93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6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7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9.xml"/><Relationship Id="rId1" Type="http://schemas.openxmlformats.org/officeDocument/2006/relationships/tags" Target="../tags/tag98.xml"/><Relationship Id="rId4" Type="http://schemas.openxmlformats.org/officeDocument/2006/relationships/notesSlide" Target="../notesSlides/notesSlide25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0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3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5.xml"/><Relationship Id="rId1" Type="http://schemas.openxmlformats.org/officeDocument/2006/relationships/tags" Target="../tags/tag104.xml"/><Relationship Id="rId4" Type="http://schemas.openxmlformats.org/officeDocument/2006/relationships/notesSlide" Target="../notesSlides/notesSlide29.xml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7.xml"/><Relationship Id="rId1" Type="http://schemas.openxmlformats.org/officeDocument/2006/relationships/tags" Target="../tags/tag106.xml"/><Relationship Id="rId4" Type="http://schemas.openxmlformats.org/officeDocument/2006/relationships/notesSlide" Target="../notesSlides/notesSlide30.xml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9.xml"/><Relationship Id="rId1" Type="http://schemas.openxmlformats.org/officeDocument/2006/relationships/tags" Target="../tags/tag108.xml"/><Relationship Id="rId4" Type="http://schemas.openxmlformats.org/officeDocument/2006/relationships/notesSlide" Target="../notesSlides/notesSlide31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286000"/>
            <a:ext cx="8305800" cy="1676400"/>
          </a:xfrm>
        </p:spPr>
        <p:txBody>
          <a:bodyPr/>
          <a:lstStyle/>
          <a:p>
            <a:pPr algn="ctr"/>
            <a:r>
              <a:rPr lang="en-US" sz="2800" i="0" dirty="0" smtClean="0"/>
              <a:t/>
            </a:r>
            <a:br>
              <a:rPr lang="en-US" sz="2800" i="0" dirty="0" smtClean="0"/>
            </a:br>
            <a:r>
              <a:rPr lang="en-US" sz="2600" i="0" dirty="0"/>
              <a:t>Multithreading (Pretty) Early for Everyone:</a:t>
            </a:r>
            <a:br>
              <a:rPr lang="en-US" sz="2600" i="0" dirty="0"/>
            </a:br>
            <a:r>
              <a:rPr lang="en-US" sz="2600" i="0" dirty="0"/>
              <a:t>Parallelism &amp;</a:t>
            </a:r>
            <a:r>
              <a:rPr lang="en-US" sz="2600" i="0" dirty="0" smtClean="0"/>
              <a:t> </a:t>
            </a:r>
            <a:r>
              <a:rPr lang="en-US" sz="2600" i="0" dirty="0"/>
              <a:t>Concurrency in 2</a:t>
            </a:r>
            <a:r>
              <a:rPr lang="en-US" sz="2600" i="0" dirty="0" smtClean="0"/>
              <a:t>nd-Year </a:t>
            </a:r>
            <a:r>
              <a:rPr lang="en-US" sz="2600" i="0" dirty="0"/>
              <a:t>Data-Structures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8200" y="4191000"/>
            <a:ext cx="7391400" cy="1981200"/>
          </a:xfrm>
        </p:spPr>
        <p:txBody>
          <a:bodyPr/>
          <a:lstStyle/>
          <a:p>
            <a:r>
              <a:rPr lang="en-US" sz="2200" dirty="0" smtClean="0">
                <a:latin typeface="+mj-lt"/>
              </a:rPr>
              <a:t>Dan Grossman</a:t>
            </a:r>
          </a:p>
          <a:p>
            <a:r>
              <a:rPr lang="en-US" sz="2200" dirty="0" smtClean="0">
                <a:latin typeface="+mj-lt"/>
              </a:rPr>
              <a:t>University of Washington</a:t>
            </a:r>
          </a:p>
          <a:p>
            <a:r>
              <a:rPr lang="en-US" dirty="0" smtClean="0">
                <a:latin typeface="+mj-lt"/>
              </a:rPr>
              <a:t>SIGCSE 2011, Workshop 19</a:t>
            </a:r>
          </a:p>
          <a:p>
            <a:endParaRPr lang="en-US" dirty="0">
              <a:latin typeface="+mj-lt"/>
            </a:endParaRPr>
          </a:p>
          <a:p>
            <a:pPr marL="0" lvl="1" indent="0" algn="ctr">
              <a:buNone/>
            </a:pPr>
            <a:r>
              <a:rPr lang="en-US" dirty="0">
                <a:solidFill>
                  <a:schemeClr val="accent2"/>
                </a:solidFill>
              </a:rPr>
              <a:t>http://www.cs.washington.edu/homes/djg/teachingMaterials/</a:t>
            </a:r>
          </a:p>
          <a:p>
            <a:endParaRPr lang="en-US" dirty="0">
              <a:latin typeface="+mj-lt"/>
            </a:endParaRPr>
          </a:p>
          <a:p>
            <a:endParaRPr lang="en-US" sz="2400" dirty="0">
              <a:latin typeface="+mj-lt"/>
            </a:endParaRPr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/>
                </a:solidFill>
              </a:rPr>
              <a:t>Introductions: Name, rank, and serial number </a:t>
            </a:r>
            <a:r>
              <a:rPr lang="en-US" dirty="0">
                <a:solidFill>
                  <a:schemeClr val="accent2"/>
                </a:solidFill>
                <a:sym typeface="Wingdings" pitchFamily="2" charset="2"/>
              </a:rPr>
              <a:t>, plus</a:t>
            </a:r>
            <a:endParaRPr lang="en-US" dirty="0">
              <a:solidFill>
                <a:schemeClr val="accent2"/>
              </a:solidFill>
            </a:endParaRPr>
          </a:p>
          <a:p>
            <a:pPr lvl="1"/>
            <a:r>
              <a:rPr lang="en-US" dirty="0" smtClean="0">
                <a:solidFill>
                  <a:schemeClr val="accent2"/>
                </a:solidFill>
                <a:sym typeface="Wingdings" pitchFamily="2" charset="2"/>
              </a:rPr>
              <a:t>1-2 </a:t>
            </a:r>
            <a:r>
              <a:rPr lang="en-US" dirty="0">
                <a:solidFill>
                  <a:schemeClr val="accent2"/>
                </a:solidFill>
                <a:sym typeface="Wingdings" pitchFamily="2" charset="2"/>
              </a:rPr>
              <a:t>terms, concepts, ideas related to parallelism/concurrency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</a:rPr>
              <a:t>I’ll go first: </a:t>
            </a:r>
          </a:p>
          <a:p>
            <a:pPr marL="0" indent="0">
              <a:buNone/>
            </a:pPr>
            <a:r>
              <a:rPr lang="en-US" dirty="0">
                <a:solidFill>
                  <a:schemeClr val="tx2"/>
                </a:solidFill>
              </a:rPr>
              <a:t>	</a:t>
            </a:r>
            <a:r>
              <a:rPr lang="en-US" dirty="0" smtClean="0">
                <a:solidFill>
                  <a:schemeClr val="tx2"/>
                </a:solidFill>
              </a:rPr>
              <a:t>“locks” </a:t>
            </a:r>
          </a:p>
          <a:p>
            <a:pPr marL="0" indent="0">
              <a:buNone/>
            </a:pPr>
            <a:r>
              <a:rPr lang="en-US" dirty="0">
                <a:solidFill>
                  <a:schemeClr val="tx2"/>
                </a:solidFill>
              </a:rPr>
              <a:t>	</a:t>
            </a:r>
            <a:r>
              <a:rPr lang="en-US" dirty="0" smtClean="0">
                <a:solidFill>
                  <a:schemeClr val="tx2"/>
                </a:solidFill>
              </a:rPr>
              <a:t>“speedup”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11,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Parallelism/Concurrency in Data Structures (SIGCSE Workshop 19)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65818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Tonight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876800"/>
          </a:xfrm>
        </p:spPr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Context: What I mean by “in data structures”</a:t>
            </a:r>
            <a:endParaRPr lang="en-US" sz="1000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Introductions: Name, rank, and serial number </a:t>
            </a:r>
            <a:r>
              <a:rPr lang="en-US" dirty="0" smtClean="0">
                <a:solidFill>
                  <a:schemeClr val="tx2"/>
                </a:solidFill>
                <a:sym typeface="Wingdings" pitchFamily="2" charset="2"/>
              </a:rPr>
              <a:t>, plus</a:t>
            </a:r>
            <a:endParaRPr lang="en-US" dirty="0" smtClean="0">
              <a:solidFill>
                <a:schemeClr val="tx2"/>
              </a:solidFill>
            </a:endParaRPr>
          </a:p>
          <a:p>
            <a:pPr lvl="1"/>
            <a:r>
              <a:rPr lang="en-US" dirty="0" smtClean="0">
                <a:solidFill>
                  <a:schemeClr val="tx2"/>
                </a:solidFill>
                <a:sym typeface="Wingdings" pitchFamily="2" charset="2"/>
              </a:rPr>
              <a:t>1-2 terms, concepts, ideas related to parallelism/concurrency</a:t>
            </a:r>
          </a:p>
          <a:p>
            <a:endParaRPr lang="en-US" sz="1000" dirty="0" smtClean="0">
              <a:sym typeface="Wingdings" pitchFamily="2" charset="2"/>
            </a:endParaRPr>
          </a:p>
          <a:p>
            <a:r>
              <a:rPr lang="en-US" dirty="0" smtClean="0">
                <a:solidFill>
                  <a:schemeClr val="accent2"/>
                </a:solidFill>
                <a:sym typeface="Wingdings" pitchFamily="2" charset="2"/>
              </a:rPr>
              <a:t>Distinguishing parallelism and concurrency</a:t>
            </a:r>
            <a:endParaRPr lang="en-US" sz="1000" dirty="0">
              <a:solidFill>
                <a:schemeClr val="accent2"/>
              </a:solidFill>
              <a:sym typeface="Wingdings" pitchFamily="2" charset="2"/>
            </a:endParaRPr>
          </a:p>
          <a:p>
            <a:endParaRPr lang="en-US" sz="1000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Parallelism with Java’s </a:t>
            </a:r>
            <a:r>
              <a:rPr lang="en-US" dirty="0" err="1" smtClean="0">
                <a:sym typeface="Wingdings" pitchFamily="2" charset="2"/>
              </a:rPr>
              <a:t>ForkJoin</a:t>
            </a:r>
            <a:r>
              <a:rPr lang="en-US" dirty="0" smtClean="0">
                <a:sym typeface="Wingdings" pitchFamily="2" charset="2"/>
              </a:rPr>
              <a:t> Framework – and try it out</a:t>
            </a:r>
          </a:p>
          <a:p>
            <a:endParaRPr lang="en-US" sz="1000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Asymptotic analysis of parallel algorithms</a:t>
            </a:r>
          </a:p>
          <a:p>
            <a:r>
              <a:rPr lang="en-US" dirty="0" smtClean="0">
                <a:sym typeface="Wingdings" pitchFamily="2" charset="2"/>
              </a:rPr>
              <a:t>Fancier parallel algorithms</a:t>
            </a:r>
          </a:p>
          <a:p>
            <a:pPr marL="0" indent="0">
              <a:buNone/>
            </a:pPr>
            <a:endParaRPr lang="en-US" sz="1000" dirty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Synchronization and mutual exclusion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Locks, programming guidelines, memory-consistency models, condition variables, …</a:t>
            </a:r>
          </a:p>
          <a:p>
            <a:pPr lvl="1"/>
            <a:endParaRPr lang="en-US" sz="1000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Review: The </a:t>
            </a:r>
            <a:r>
              <a:rPr lang="en-US" i="1" dirty="0" smtClean="0">
                <a:sym typeface="Wingdings" pitchFamily="2" charset="2"/>
              </a:rPr>
              <a:t>N</a:t>
            </a:r>
            <a:r>
              <a:rPr lang="en-US" dirty="0" smtClean="0">
                <a:sym typeface="Wingdings" pitchFamily="2" charset="2"/>
              </a:rPr>
              <a:t> main concepts &amp; why they fit in data structures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11,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Parallelism/Concurrency in Data Structures (SIGCSE Workshop 19)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2764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A key distinction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838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accent2"/>
                </a:solidFill>
              </a:rPr>
              <a:t>Parallelism: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        Use extra computational resources to solve a problem faster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11,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Parallelism/Concurrency in Data Structures (SIGCSE Workshop 19)</a:t>
            </a:r>
            <a:endParaRPr lang="en-US"/>
          </a:p>
        </p:txBody>
      </p:sp>
      <p:cxnSp>
        <p:nvCxnSpPr>
          <p:cNvPr id="8" name="Straight Arrow Connector 7"/>
          <p:cNvCxnSpPr/>
          <p:nvPr/>
        </p:nvCxnSpPr>
        <p:spPr bwMode="auto">
          <a:xfrm flipH="1">
            <a:off x="3992092" y="2380101"/>
            <a:ext cx="533400" cy="60960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" name="Straight Arrow Connector 9"/>
          <p:cNvCxnSpPr/>
          <p:nvPr/>
        </p:nvCxnSpPr>
        <p:spPr bwMode="auto">
          <a:xfrm flipH="1">
            <a:off x="4258792" y="2380101"/>
            <a:ext cx="266700" cy="60960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" name="Straight Arrow Connector 14"/>
          <p:cNvCxnSpPr/>
          <p:nvPr/>
        </p:nvCxnSpPr>
        <p:spPr bwMode="auto">
          <a:xfrm>
            <a:off x="4525492" y="2380101"/>
            <a:ext cx="76200" cy="60960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>
            <a:off x="4525492" y="2380101"/>
            <a:ext cx="457200" cy="60960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3847466" y="2895600"/>
            <a:ext cx="13099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i="1" dirty="0" smtClean="0">
                <a:latin typeface="+mn-lt"/>
              </a:rPr>
              <a:t>resources</a:t>
            </a:r>
          </a:p>
        </p:txBody>
      </p:sp>
      <p:sp>
        <p:nvSpPr>
          <p:cNvPr id="22" name="Content Placeholder 2"/>
          <p:cNvSpPr txBox="1">
            <a:spLocks/>
          </p:cNvSpPr>
          <p:nvPr/>
        </p:nvSpPr>
        <p:spPr bwMode="auto">
          <a:xfrm>
            <a:off x="685800" y="3124200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b="0" dirty="0" smtClean="0">
                <a:solidFill>
                  <a:schemeClr val="accent2"/>
                </a:solidFill>
              </a:rPr>
              <a:t>Concurrency:</a:t>
            </a:r>
          </a:p>
          <a:p>
            <a:pPr marL="0" indent="0">
              <a:buNone/>
            </a:pPr>
            <a:r>
              <a:rPr lang="en-US" b="0" dirty="0"/>
              <a:t> </a:t>
            </a:r>
            <a:r>
              <a:rPr lang="en-US" b="0" dirty="0" smtClean="0"/>
              <a:t>       Correctly </a:t>
            </a:r>
            <a:r>
              <a:rPr lang="en-US" b="0" dirty="0"/>
              <a:t>and efficiently </a:t>
            </a:r>
            <a:r>
              <a:rPr lang="en-US" b="0" dirty="0" smtClean="0"/>
              <a:t>manage access </a:t>
            </a:r>
            <a:r>
              <a:rPr lang="en-US" b="0" dirty="0"/>
              <a:t>to shared resources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999866" y="4038600"/>
            <a:ext cx="11673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i="1" dirty="0" smtClean="0">
                <a:latin typeface="+mn-lt"/>
              </a:rPr>
              <a:t>requests</a:t>
            </a:r>
          </a:p>
        </p:txBody>
      </p:sp>
      <p:cxnSp>
        <p:nvCxnSpPr>
          <p:cNvPr id="24" name="Straight Arrow Connector 23"/>
          <p:cNvCxnSpPr/>
          <p:nvPr/>
        </p:nvCxnSpPr>
        <p:spPr bwMode="auto">
          <a:xfrm rot="10800000" flipH="1">
            <a:off x="4616120" y="4438709"/>
            <a:ext cx="533400" cy="60960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stealth" w="med" len="med"/>
            <a:tailEnd type="none"/>
          </a:ln>
          <a:effectLst/>
        </p:spPr>
      </p:cxnSp>
      <p:cxnSp>
        <p:nvCxnSpPr>
          <p:cNvPr id="25" name="Straight Arrow Connector 24"/>
          <p:cNvCxnSpPr/>
          <p:nvPr/>
        </p:nvCxnSpPr>
        <p:spPr bwMode="auto">
          <a:xfrm rot="10800000" flipH="1">
            <a:off x="4578020" y="4438709"/>
            <a:ext cx="266700" cy="60960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stealth" w="med" len="med"/>
            <a:tailEnd type="none"/>
          </a:ln>
          <a:effectLst/>
        </p:spPr>
      </p:cxnSp>
      <p:cxnSp>
        <p:nvCxnSpPr>
          <p:cNvPr id="26" name="Straight Arrow Connector 25"/>
          <p:cNvCxnSpPr/>
          <p:nvPr/>
        </p:nvCxnSpPr>
        <p:spPr bwMode="auto">
          <a:xfrm rot="10800000">
            <a:off x="4444668" y="4438709"/>
            <a:ext cx="76200" cy="60960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stealth" w="med" len="med"/>
            <a:tailEnd type="none"/>
          </a:ln>
          <a:effectLst/>
        </p:spPr>
      </p:cxnSp>
      <p:cxnSp>
        <p:nvCxnSpPr>
          <p:cNvPr id="27" name="Straight Arrow Connector 26"/>
          <p:cNvCxnSpPr/>
          <p:nvPr/>
        </p:nvCxnSpPr>
        <p:spPr bwMode="auto">
          <a:xfrm rot="10800000">
            <a:off x="4006521" y="4438709"/>
            <a:ext cx="457200" cy="60960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stealth" w="med" len="med"/>
            <a:tailEnd type="none"/>
          </a:ln>
          <a:effectLst/>
        </p:spPr>
      </p:cxnSp>
      <p:sp>
        <p:nvSpPr>
          <p:cNvPr id="29" name="TextBox 28"/>
          <p:cNvSpPr txBox="1"/>
          <p:nvPr/>
        </p:nvSpPr>
        <p:spPr>
          <a:xfrm>
            <a:off x="4200351" y="1982895"/>
            <a:ext cx="7264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i="1" dirty="0" smtClean="0">
                <a:latin typeface="+mn-lt"/>
              </a:rPr>
              <a:t>work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999866" y="5029200"/>
            <a:ext cx="11817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i="1" dirty="0" smtClean="0">
                <a:latin typeface="+mn-lt"/>
              </a:rPr>
              <a:t>resource</a:t>
            </a:r>
          </a:p>
        </p:txBody>
      </p:sp>
      <p:sp>
        <p:nvSpPr>
          <p:cNvPr id="20" name="Content Placeholder 2"/>
          <p:cNvSpPr txBox="1">
            <a:spLocks/>
          </p:cNvSpPr>
          <p:nvPr/>
        </p:nvSpPr>
        <p:spPr bwMode="auto">
          <a:xfrm>
            <a:off x="609600" y="5562600"/>
            <a:ext cx="7467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b="0" dirty="0" smtClean="0">
                <a:solidFill>
                  <a:schemeClr val="tx2"/>
                </a:solidFill>
              </a:rPr>
              <a:t>Note: Terms not standard, but becoming more so </a:t>
            </a:r>
            <a:endParaRPr lang="en-US" b="0" dirty="0">
              <a:solidFill>
                <a:schemeClr val="tx2"/>
              </a:solidFill>
            </a:endParaRPr>
          </a:p>
          <a:p>
            <a:pPr lvl="1"/>
            <a:r>
              <a:rPr lang="en-US" b="0" dirty="0" smtClean="0">
                <a:solidFill>
                  <a:schemeClr val="tx2"/>
                </a:solidFill>
              </a:rPr>
              <a:t>Distinction is paramount</a:t>
            </a:r>
          </a:p>
        </p:txBody>
      </p:sp>
    </p:spTree>
    <p:extLst>
      <p:ext uri="{BB962C8B-B14F-4D97-AF65-F5344CB8AC3E}">
        <p14:creationId xmlns:p14="http://schemas.microsoft.com/office/powerpoint/2010/main" val="10185482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analogy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772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CS1: A </a:t>
            </a:r>
            <a:r>
              <a:rPr lang="en-US" dirty="0"/>
              <a:t>program is like </a:t>
            </a:r>
            <a:r>
              <a:rPr lang="en-US" dirty="0" smtClean="0"/>
              <a:t>a </a:t>
            </a:r>
            <a:r>
              <a:rPr lang="en-US" dirty="0"/>
              <a:t>recipe for a cook</a:t>
            </a:r>
          </a:p>
          <a:p>
            <a:pPr lvl="1"/>
            <a:r>
              <a:rPr lang="en-US" dirty="0"/>
              <a:t>One cook who does one thing at a time</a:t>
            </a:r>
            <a:r>
              <a:rPr lang="en-US" dirty="0" smtClean="0"/>
              <a:t>! (</a:t>
            </a:r>
            <a:r>
              <a:rPr lang="en-US" i="1" dirty="0" smtClean="0"/>
              <a:t>Sequential</a:t>
            </a:r>
            <a:r>
              <a:rPr lang="en-US" dirty="0" smtClean="0"/>
              <a:t>)</a:t>
            </a:r>
            <a:endParaRPr lang="en-US" dirty="0"/>
          </a:p>
          <a:p>
            <a:pPr lvl="1"/>
            <a:endParaRPr lang="en-US" dirty="0"/>
          </a:p>
          <a:p>
            <a:pPr>
              <a:buNone/>
            </a:pPr>
            <a:r>
              <a:rPr lang="en-US" dirty="0"/>
              <a:t>Parallelism:</a:t>
            </a:r>
          </a:p>
          <a:p>
            <a:pPr lvl="1"/>
            <a:r>
              <a:rPr lang="en-US" dirty="0"/>
              <a:t>Have lots of potatoes to slice? </a:t>
            </a:r>
          </a:p>
          <a:p>
            <a:pPr lvl="1"/>
            <a:r>
              <a:rPr lang="en-US" dirty="0"/>
              <a:t>Hire helpers, hand out potatoes and knives</a:t>
            </a:r>
          </a:p>
          <a:p>
            <a:pPr lvl="1"/>
            <a:r>
              <a:rPr lang="en-US" dirty="0"/>
              <a:t>But </a:t>
            </a:r>
            <a:r>
              <a:rPr lang="en-US" dirty="0" smtClean="0"/>
              <a:t>too </a:t>
            </a:r>
            <a:r>
              <a:rPr lang="en-US" dirty="0"/>
              <a:t>many chefs </a:t>
            </a:r>
            <a:r>
              <a:rPr lang="en-US" dirty="0" smtClean="0"/>
              <a:t>and </a:t>
            </a:r>
            <a:r>
              <a:rPr lang="en-US" dirty="0"/>
              <a:t>you spend all your time coordinating</a:t>
            </a:r>
          </a:p>
          <a:p>
            <a:pPr lvl="1"/>
            <a:endParaRPr lang="en-US" dirty="0"/>
          </a:p>
          <a:p>
            <a:pPr>
              <a:buNone/>
            </a:pPr>
            <a:r>
              <a:rPr lang="en-US" dirty="0"/>
              <a:t>Concurrency:</a:t>
            </a:r>
          </a:p>
          <a:p>
            <a:pPr lvl="1"/>
            <a:r>
              <a:rPr lang="en-US" dirty="0"/>
              <a:t>Lots of cooks making different things, but only 4 stove burners</a:t>
            </a:r>
          </a:p>
          <a:p>
            <a:pPr lvl="1"/>
            <a:r>
              <a:rPr lang="en-US" dirty="0"/>
              <a:t>Want to allow </a:t>
            </a:r>
            <a:r>
              <a:rPr lang="en-US" dirty="0" smtClean="0"/>
              <a:t>access </a:t>
            </a:r>
            <a:r>
              <a:rPr lang="en-US" dirty="0"/>
              <a:t>to </a:t>
            </a:r>
            <a:r>
              <a:rPr lang="en-US" dirty="0" smtClean="0"/>
              <a:t>the </a:t>
            </a:r>
            <a:r>
              <a:rPr lang="en-US" dirty="0"/>
              <a:t>burners, but not cause spills or incorrect burner settings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11,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Parallelism/Concurrency in Data Structures (SIGCSE Workshop 19)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59380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Parallelism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772400" cy="152400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accent2"/>
                </a:solidFill>
              </a:rPr>
              <a:t>Parallelism</a:t>
            </a:r>
            <a:r>
              <a:rPr lang="en-US" dirty="0" smtClean="0"/>
              <a:t>: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Use </a:t>
            </a:r>
            <a:r>
              <a:rPr lang="en-US" dirty="0"/>
              <a:t>extra computational resources to solve a problem faster</a:t>
            </a:r>
            <a:endParaRPr lang="en-US" sz="800" dirty="0" smtClean="0"/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i="1" dirty="0" err="1" smtClean="0"/>
              <a:t>Pseudocode</a:t>
            </a:r>
            <a:r>
              <a:rPr lang="en-US" i="1" dirty="0" smtClean="0"/>
              <a:t> </a:t>
            </a:r>
            <a:r>
              <a:rPr lang="en-US" dirty="0"/>
              <a:t> </a:t>
            </a:r>
            <a:r>
              <a:rPr lang="en-US" dirty="0" smtClean="0"/>
              <a:t>for array sum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Parallelism/Concurrency in Data Structures (SIGCSE Workshop 19)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62000" y="2590800"/>
            <a:ext cx="7696200" cy="3657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1800"/>
              </a:lnSpc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sum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{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res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[4];</a:t>
            </a:r>
          </a:p>
          <a:p>
            <a:pPr>
              <a:lnSpc>
                <a:spcPts val="1800"/>
              </a:lnSpc>
              <a:buNone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len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arr.length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;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noProof="0" dirty="0" smtClean="0">
                <a:latin typeface="Courier New" pitchFamily="49" charset="0"/>
              </a:rPr>
              <a:t>  </a:t>
            </a:r>
            <a:r>
              <a:rPr lang="en-US" sz="2000" kern="0" noProof="0" dirty="0" smtClean="0">
                <a:solidFill>
                  <a:srgbClr val="FF0000"/>
                </a:solidFill>
                <a:latin typeface="Courier New" pitchFamily="49" charset="0"/>
              </a:rPr>
              <a:t>FORALL</a:t>
            </a:r>
            <a:r>
              <a:rPr lang="en-US" sz="2000" kern="0" noProof="0" dirty="0" smtClean="0">
                <a:latin typeface="Courier New" pitchFamily="49" charset="0"/>
              </a:rPr>
              <a:t>(</a:t>
            </a:r>
            <a:r>
              <a:rPr lang="en-US" sz="2000" kern="0" noProof="0" dirty="0" smtClean="0">
                <a:solidFill>
                  <a:srgbClr val="119F33"/>
                </a:solidFill>
                <a:latin typeface="Courier New" pitchFamily="49" charset="0"/>
              </a:rPr>
              <a:t>i</a:t>
            </a:r>
            <a:r>
              <a:rPr lang="en-US" sz="2000" kern="0" noProof="0" dirty="0" smtClean="0">
                <a:latin typeface="Courier New" pitchFamily="49" charset="0"/>
              </a:rPr>
              <a:t>=0; i &lt; 4; i++) { </a:t>
            </a:r>
            <a:r>
              <a:rPr lang="en-US" sz="2000" kern="0" noProof="0" dirty="0" smtClean="0">
                <a:solidFill>
                  <a:srgbClr val="7030A0"/>
                </a:solidFill>
                <a:latin typeface="Courier New" pitchFamily="49" charset="0"/>
              </a:rPr>
              <a:t>//parallel iterations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res[i] = </a:t>
            </a:r>
            <a:r>
              <a:rPr kumimoji="0" lang="en-US" sz="2000" b="1" i="0" u="none" strike="noStrike" kern="0" cap="none" spc="0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sumRange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</a:t>
            </a:r>
            <a:r>
              <a:rPr kumimoji="0" lang="en-US" sz="2000" b="1" i="0" u="none" strike="noStrike" kern="0" cap="none" spc="0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arr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, i*</a:t>
            </a:r>
            <a:r>
              <a:rPr kumimoji="0" lang="en-US" sz="2000" b="1" i="0" u="none" strike="noStrike" kern="0" cap="none" spc="0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len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/4, (i+1)*</a:t>
            </a:r>
            <a:r>
              <a:rPr kumimoji="0" lang="en-US" sz="2000" b="1" i="0" u="none" strike="noStrike" kern="0" cap="none" spc="0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len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/4);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noProof="0" dirty="0" smtClean="0">
                <a:latin typeface="Courier New" pitchFamily="49" charset="0"/>
              </a:rPr>
              <a:t>  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res[0]+res[1]+res[2]+res[3];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}</a:t>
            </a: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sumRange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[]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arr</a:t>
            </a:r>
            <a:r>
              <a:rPr lang="en-US" sz="2000" kern="0" dirty="0" smtClean="0">
                <a:latin typeface="Courier New" pitchFamily="49" charset="0"/>
              </a:rPr>
              <a:t>,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lo</a:t>
            </a:r>
            <a:r>
              <a:rPr lang="en-US" sz="2000" kern="0" dirty="0" smtClean="0">
                <a:latin typeface="Courier New" pitchFamily="49" charset="0"/>
              </a:rPr>
              <a:t>,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hi</a:t>
            </a:r>
            <a:r>
              <a:rPr lang="en-US" sz="2000" kern="0" dirty="0" smtClean="0">
                <a:latin typeface="Courier New" pitchFamily="49" charset="0"/>
              </a:rPr>
              <a:t>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result</a:t>
            </a:r>
            <a:r>
              <a:rPr lang="en-US" sz="2000" kern="0" dirty="0" smtClean="0">
                <a:latin typeface="Courier New" pitchFamily="49" charset="0"/>
              </a:rPr>
              <a:t> = 0;</a:t>
            </a:r>
          </a:p>
          <a:p>
            <a:pPr marL="342900" lvl="0" indent="-342900">
              <a:lnSpc>
                <a:spcPts val="18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for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j</a:t>
            </a:r>
            <a:r>
              <a:rPr lang="en-US" sz="2000" kern="0" dirty="0" smtClean="0">
                <a:latin typeface="Courier New" pitchFamily="49" charset="0"/>
              </a:rPr>
              <a:t>=lo; j &lt; hi; j++)</a:t>
            </a:r>
          </a:p>
          <a:p>
            <a:pPr marL="342900" lvl="0" indent="-342900">
              <a:lnSpc>
                <a:spcPts val="18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result += </a:t>
            </a:r>
            <a:r>
              <a:rPr lang="en-US" sz="2000" kern="0" dirty="0" err="1" smtClean="0">
                <a:latin typeface="Courier New" pitchFamily="49" charset="0"/>
              </a:rPr>
              <a:t>arr</a:t>
            </a:r>
            <a:r>
              <a:rPr lang="en-US" sz="2000" kern="0" dirty="0" smtClean="0">
                <a:latin typeface="Courier New" pitchFamily="49" charset="0"/>
              </a:rPr>
              <a:t>[j];</a:t>
            </a:r>
          </a:p>
          <a:p>
            <a:pPr marL="342900" lvl="0" indent="-342900">
              <a:lnSpc>
                <a:spcPts val="18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result;</a:t>
            </a:r>
          </a:p>
          <a:p>
            <a:pPr marL="342900" lvl="0" indent="-342900">
              <a:lnSpc>
                <a:spcPts val="18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11, 2011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14170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Concurrency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7924800" cy="198120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accent2"/>
                </a:solidFill>
              </a:rPr>
              <a:t>Concurrency: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Correctly </a:t>
            </a:r>
            <a:r>
              <a:rPr lang="en-US" dirty="0"/>
              <a:t>and efficiently </a:t>
            </a:r>
            <a:r>
              <a:rPr lang="en-US" dirty="0" smtClean="0"/>
              <a:t>manage </a:t>
            </a:r>
            <a:r>
              <a:rPr lang="en-US" dirty="0"/>
              <a:t>access to shared </a:t>
            </a:r>
            <a:r>
              <a:rPr lang="en-US" dirty="0" smtClean="0"/>
              <a:t>resources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i="1" dirty="0" err="1" smtClean="0"/>
              <a:t>Pseudocode</a:t>
            </a:r>
            <a:r>
              <a:rPr lang="en-US" i="1" dirty="0" smtClean="0"/>
              <a:t> </a:t>
            </a:r>
            <a:r>
              <a:rPr lang="en-US" dirty="0" smtClean="0"/>
              <a:t> for a shared chaining </a:t>
            </a:r>
            <a:r>
              <a:rPr lang="en-US" dirty="0" err="1" smtClean="0"/>
              <a:t>hashtable</a:t>
            </a:r>
            <a:endParaRPr lang="en-US" dirty="0" smtClean="0"/>
          </a:p>
          <a:p>
            <a:pPr lvl="1"/>
            <a:r>
              <a:rPr lang="en-US" dirty="0" smtClean="0"/>
              <a:t>Prevent </a:t>
            </a:r>
            <a:r>
              <a:rPr lang="en-US" i="1" dirty="0" smtClean="0"/>
              <a:t>bad </a:t>
            </a:r>
            <a:r>
              <a:rPr lang="en-US" i="1" dirty="0" err="1" smtClean="0"/>
              <a:t>interleavings</a:t>
            </a:r>
            <a:r>
              <a:rPr lang="en-US" dirty="0" smtClean="0"/>
              <a:t> but allow some concurrent access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Parallelism/Concurrency in Data Structures (SIGCSE Workshop 19)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33400" y="3124200"/>
            <a:ext cx="8458200" cy="3276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class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Hashtable</a:t>
            </a:r>
            <a:r>
              <a:rPr lang="en-US" sz="2000" kern="0" dirty="0" smtClean="0">
                <a:latin typeface="Courier New" pitchFamily="49" charset="0"/>
              </a:rPr>
              <a:t>&lt;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K</a:t>
            </a:r>
            <a:r>
              <a:rPr lang="en-US" sz="2000" kern="0" dirty="0" smtClean="0">
                <a:latin typeface="Courier New" pitchFamily="49" charset="0"/>
              </a:rPr>
              <a:t>,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V</a:t>
            </a:r>
            <a:r>
              <a:rPr lang="en-US" sz="2000" kern="0" dirty="0" smtClean="0">
                <a:latin typeface="Courier New" pitchFamily="49" charset="0"/>
              </a:rPr>
              <a:t>&gt; {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…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void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insert</a:t>
            </a:r>
            <a:r>
              <a:rPr lang="en-US" sz="2000" kern="0" dirty="0" smtClean="0">
                <a:latin typeface="Courier New" pitchFamily="49" charset="0"/>
              </a:rPr>
              <a:t>(K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key</a:t>
            </a:r>
            <a:r>
              <a:rPr lang="en-US" sz="2000" kern="0" dirty="0" smtClean="0">
                <a:latin typeface="Courier New" pitchFamily="49" charset="0"/>
              </a:rPr>
              <a:t>, V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value</a:t>
            </a:r>
            <a:r>
              <a:rPr lang="en-US" sz="2000" kern="0" dirty="0" smtClean="0">
                <a:latin typeface="Courier New" pitchFamily="49" charset="0"/>
              </a:rPr>
              <a:t>) {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  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bucket</a:t>
            </a:r>
            <a:r>
              <a:rPr lang="en-US" sz="2000" kern="0" dirty="0" smtClean="0">
                <a:latin typeface="Courier New" pitchFamily="49" charset="0"/>
              </a:rPr>
              <a:t> = …;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   </a:t>
            </a:r>
            <a:r>
              <a:rPr lang="en-US" sz="2000" i="1" kern="0" dirty="0" smtClean="0">
                <a:latin typeface="Courier New" pitchFamily="49" charset="0"/>
              </a:rPr>
              <a:t>prevent-other-inserts/lookups in table[bucket];</a:t>
            </a:r>
          </a:p>
          <a:p>
            <a:pPr>
              <a:lnSpc>
                <a:spcPts val="1800"/>
              </a:lnSpc>
              <a:buNone/>
            </a:pPr>
            <a:r>
              <a:rPr lang="en-US" sz="2000" i="1" kern="0" dirty="0" smtClean="0">
                <a:latin typeface="Courier New" pitchFamily="49" charset="0"/>
              </a:rPr>
              <a:t>      do the insertion</a:t>
            </a:r>
          </a:p>
          <a:p>
            <a:pPr>
              <a:lnSpc>
                <a:spcPts val="1800"/>
              </a:lnSpc>
              <a:buNone/>
            </a:pPr>
            <a:r>
              <a:rPr lang="en-US" sz="2000" i="1" kern="0" dirty="0" smtClean="0">
                <a:latin typeface="Courier New" pitchFamily="49" charset="0"/>
              </a:rPr>
              <a:t>      re-enable access to </a:t>
            </a:r>
            <a:r>
              <a:rPr lang="en-US" sz="2000" i="1" kern="0" dirty="0" err="1" smtClean="0">
                <a:latin typeface="Courier New" pitchFamily="49" charset="0"/>
              </a:rPr>
              <a:t>arr</a:t>
            </a:r>
            <a:r>
              <a:rPr lang="en-US" sz="2000" i="1" kern="0" dirty="0" smtClean="0">
                <a:latin typeface="Courier New" pitchFamily="49" charset="0"/>
              </a:rPr>
              <a:t>[bucket];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}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V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lookup</a:t>
            </a:r>
            <a:r>
              <a:rPr lang="en-US" sz="2000" kern="0" dirty="0" smtClean="0">
                <a:latin typeface="Courier New" pitchFamily="49" charset="0"/>
              </a:rPr>
              <a:t>(K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key</a:t>
            </a:r>
            <a:r>
              <a:rPr lang="en-US" sz="2000" kern="0" dirty="0" smtClean="0">
                <a:latin typeface="Courier New" pitchFamily="49" charset="0"/>
              </a:rPr>
              <a:t>) {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	</a:t>
            </a:r>
            <a:r>
              <a:rPr lang="en-US" sz="2000" i="1" kern="0" dirty="0" smtClean="0">
                <a:latin typeface="Courier New" pitchFamily="49" charset="0"/>
              </a:rPr>
              <a:t>(like insert, but can allow concurrent </a:t>
            </a:r>
          </a:p>
          <a:p>
            <a:pPr>
              <a:lnSpc>
                <a:spcPts val="1800"/>
              </a:lnSpc>
              <a:buNone/>
            </a:pPr>
            <a:r>
              <a:rPr lang="en-US" sz="2000" i="1" kern="0" dirty="0" smtClean="0">
                <a:latin typeface="Courier New" pitchFamily="49" charset="0"/>
              </a:rPr>
              <a:t>	 lookups to same bucket)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}</a:t>
            </a:r>
          </a:p>
          <a:p>
            <a:pPr>
              <a:lnSpc>
                <a:spcPts val="1800"/>
              </a:lnSpc>
              <a:buNone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}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11, 2011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3795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For each introduction term, pick one: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dirty="0" smtClean="0"/>
              <a:t>(Almost all) about parallelism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dirty="0" smtClean="0"/>
              <a:t>(Almost all) about concurrency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dirty="0" smtClean="0"/>
              <a:t>Equally related to both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dirty="0" smtClean="0"/>
              <a:t>Unsure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11,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Parallelism/Concurrency in Data Structures (SIGCSE Workshop 19)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5999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parallelism first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724400"/>
          </a:xfrm>
        </p:spPr>
        <p:txBody>
          <a:bodyPr/>
          <a:lstStyle/>
          <a:p>
            <a:r>
              <a:rPr lang="en-US" dirty="0" smtClean="0"/>
              <a:t>Structured, shared-nothing parallelism is easier to reason about</a:t>
            </a:r>
          </a:p>
          <a:p>
            <a:pPr lvl="1"/>
            <a:r>
              <a:rPr lang="en-US" dirty="0" smtClean="0"/>
              <a:t>Synchronization is easy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Race conditions just don’t show up much</a:t>
            </a:r>
          </a:p>
          <a:p>
            <a:pPr lvl="1"/>
            <a:r>
              <a:rPr lang="en-US" dirty="0" smtClean="0"/>
              <a:t>Focus on algorithms</a:t>
            </a:r>
          </a:p>
          <a:p>
            <a:pPr lvl="1"/>
            <a:endParaRPr lang="en-US" sz="1000" dirty="0"/>
          </a:p>
          <a:p>
            <a:r>
              <a:rPr lang="en-US" i="1" dirty="0" smtClean="0"/>
              <a:t>After</a:t>
            </a:r>
            <a:r>
              <a:rPr lang="en-US" dirty="0" smtClean="0"/>
              <a:t> </a:t>
            </a:r>
            <a:r>
              <a:rPr lang="en-US" i="1" dirty="0" smtClean="0"/>
              <a:t>comfortable with threads</a:t>
            </a:r>
            <a:r>
              <a:rPr lang="en-US" dirty="0" smtClean="0"/>
              <a:t>, deal with mutual exclusion, </a:t>
            </a:r>
            <a:r>
              <a:rPr lang="en-US" dirty="0" err="1" smtClean="0"/>
              <a:t>interleavings</a:t>
            </a:r>
            <a:r>
              <a:rPr lang="en-US" dirty="0" smtClean="0"/>
              <a:t>, etc.</a:t>
            </a:r>
          </a:p>
          <a:p>
            <a:pPr lvl="1"/>
            <a:r>
              <a:rPr lang="en-US" dirty="0" smtClean="0"/>
              <a:t>Focus on thread-safe APIs rather than algorithms</a:t>
            </a:r>
          </a:p>
          <a:p>
            <a:pPr lvl="1"/>
            <a:endParaRPr lang="en-US" sz="1000" dirty="0" smtClean="0"/>
          </a:p>
          <a:p>
            <a:pPr lvl="1"/>
            <a:endParaRPr lang="en-US" sz="1000" dirty="0"/>
          </a:p>
          <a:p>
            <a:r>
              <a:rPr lang="en-US" dirty="0" smtClean="0"/>
              <a:t>Yes, in reality, parallelism and concurrency co-mingle</a:t>
            </a:r>
          </a:p>
          <a:p>
            <a:pPr lvl="1"/>
            <a:r>
              <a:rPr lang="en-US" dirty="0" smtClean="0"/>
              <a:t>In a 2</a:t>
            </a:r>
            <a:r>
              <a:rPr lang="en-US" baseline="30000" dirty="0" smtClean="0"/>
              <a:t>nd</a:t>
            </a:r>
            <a:r>
              <a:rPr lang="en-US" dirty="0" smtClean="0"/>
              <a:t>-year course, emphasize the difference</a:t>
            </a:r>
          </a:p>
          <a:p>
            <a:pPr lvl="1"/>
            <a:r>
              <a:rPr lang="en-US" dirty="0" smtClean="0"/>
              <a:t>Many separate curriculum topics co-mingle in practice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11,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Parallelism/Concurrency in Data Structures (SIGCSE Workshop 19)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1214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dirty="0" smtClean="0"/>
              <a:t>A Programming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To write parallel programs, need a way for </a:t>
            </a:r>
            <a:r>
              <a:rPr lang="en-US" dirty="0" smtClean="0">
                <a:solidFill>
                  <a:schemeClr val="accent2"/>
                </a:solidFill>
              </a:rPr>
              <a:t>threads</a:t>
            </a:r>
            <a:r>
              <a:rPr lang="en-US" dirty="0" smtClean="0"/>
              <a:t> (broadly construed) to </a:t>
            </a:r>
            <a:r>
              <a:rPr lang="en-US" i="1" dirty="0" smtClean="0">
                <a:solidFill>
                  <a:schemeClr val="accent2"/>
                </a:solidFill>
              </a:rPr>
              <a:t>communicate</a:t>
            </a:r>
            <a:r>
              <a:rPr lang="en-US" dirty="0" smtClean="0"/>
              <a:t> and </a:t>
            </a:r>
            <a:r>
              <a:rPr lang="en-US" i="1" dirty="0" smtClean="0">
                <a:solidFill>
                  <a:schemeClr val="accent2"/>
                </a:solidFill>
              </a:rPr>
              <a:t>coordinate</a:t>
            </a:r>
          </a:p>
          <a:p>
            <a:pPr marL="0" indent="0">
              <a:buNone/>
            </a:pPr>
            <a:endParaRPr lang="en-US" sz="1000" i="1" dirty="0">
              <a:solidFill>
                <a:schemeClr val="accent2"/>
              </a:solidFill>
            </a:endParaRPr>
          </a:p>
          <a:p>
            <a:pPr marL="0" indent="0">
              <a:buNone/>
            </a:pPr>
            <a:r>
              <a:rPr lang="en-US" dirty="0" smtClean="0"/>
              <a:t>Approaches I barely mention – a full course would cover them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 dirty="0">
                <a:solidFill>
                  <a:schemeClr val="accent2"/>
                </a:solidFill>
              </a:rPr>
              <a:t>Message-passing:</a:t>
            </a:r>
            <a:r>
              <a:rPr lang="en-US" dirty="0"/>
              <a:t> Each thread has its own collection of objects.  Communication </a:t>
            </a:r>
            <a:r>
              <a:rPr lang="en-US" dirty="0" smtClean="0"/>
              <a:t>via explicitly sending/receiving messages</a:t>
            </a:r>
            <a:endParaRPr lang="en-US" dirty="0"/>
          </a:p>
          <a:p>
            <a:pPr lvl="1"/>
            <a:r>
              <a:rPr lang="en-US" dirty="0"/>
              <a:t>Cooks working in separate kitchens, </a:t>
            </a:r>
            <a:r>
              <a:rPr lang="en-US" dirty="0" smtClean="0"/>
              <a:t>mail around ingredients</a:t>
            </a:r>
            <a:endParaRPr lang="en-US" dirty="0"/>
          </a:p>
          <a:p>
            <a:pPr lvl="1"/>
            <a:endParaRPr lang="en-US" sz="1000" dirty="0"/>
          </a:p>
          <a:p>
            <a:r>
              <a:rPr lang="en-US" dirty="0">
                <a:solidFill>
                  <a:schemeClr val="accent2"/>
                </a:solidFill>
              </a:rPr>
              <a:t>Dataflow:</a:t>
            </a:r>
            <a:r>
              <a:rPr lang="en-US" dirty="0"/>
              <a:t> Programmers write programs in terms of a </a:t>
            </a:r>
            <a:r>
              <a:rPr lang="en-US" dirty="0" smtClean="0"/>
              <a:t>DAG.        A </a:t>
            </a:r>
            <a:r>
              <a:rPr lang="en-US" dirty="0"/>
              <a:t>node executes after all of its predecessors in the graph</a:t>
            </a:r>
          </a:p>
          <a:p>
            <a:pPr lvl="1"/>
            <a:r>
              <a:rPr lang="en-US" dirty="0"/>
              <a:t>Cooks wait to be handed results of previous steps</a:t>
            </a:r>
          </a:p>
          <a:p>
            <a:endParaRPr lang="en-US" sz="1000" dirty="0"/>
          </a:p>
          <a:p>
            <a:r>
              <a:rPr lang="en-US" dirty="0">
                <a:solidFill>
                  <a:schemeClr val="accent2"/>
                </a:solidFill>
              </a:rPr>
              <a:t>Data parallelism: </a:t>
            </a:r>
            <a:r>
              <a:rPr lang="en-US" dirty="0" smtClean="0"/>
              <a:t>Primitives </a:t>
            </a:r>
            <a:r>
              <a:rPr lang="en-US" dirty="0"/>
              <a:t>for things like “apply function to every element of an array in parallel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11,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Parallelism/Concurrency in Data Structures (SIGCSE Workshop 19)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9316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7772400" cy="1143000"/>
          </a:xfrm>
        </p:spPr>
        <p:txBody>
          <a:bodyPr/>
          <a:lstStyle/>
          <a:p>
            <a:r>
              <a:rPr lang="en-US" dirty="0" smtClean="0"/>
              <a:t>Shared memory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11,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Parallelism/Concurrency in Data Structures (SIGCSE Workshop 19)</a:t>
            </a:r>
            <a:endParaRPr lang="en-US"/>
          </a:p>
        </p:txBody>
      </p:sp>
      <p:sp>
        <p:nvSpPr>
          <p:cNvPr id="7" name="Oval 6"/>
          <p:cNvSpPr/>
          <p:nvPr/>
        </p:nvSpPr>
        <p:spPr bwMode="auto">
          <a:xfrm>
            <a:off x="3952038" y="3124200"/>
            <a:ext cx="3581400" cy="3352800"/>
          </a:xfrm>
          <a:prstGeom prst="ellips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4779899" y="43535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4932299" y="43535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4779899" y="50393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4932299" y="50393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5084699" y="50393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5237099" y="50393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5389499" y="45059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5541899" y="45059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5999099" y="42773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6151499" y="42773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5237099" y="36677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5389499" y="36677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5541899" y="36677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5694299" y="36677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6837299" y="47345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6989699" y="47345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7142099" y="47345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7294499" y="47345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4932299" y="55727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5084699" y="55727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5237099" y="55727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5389499" y="55727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5541899" y="55727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5694299" y="55727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5846699" y="55727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5999099" y="55727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6151499" y="55727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5" name="Straight Arrow Connector 34"/>
          <p:cNvCxnSpPr>
            <a:stCxn id="21" idx="2"/>
            <a:endCxn id="16" idx="0"/>
          </p:cNvCxnSpPr>
          <p:nvPr/>
        </p:nvCxnSpPr>
        <p:spPr bwMode="auto">
          <a:xfrm rot="16200000" flipH="1">
            <a:off x="5732399" y="3934480"/>
            <a:ext cx="381000" cy="3048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6" name="Straight Arrow Connector 35"/>
          <p:cNvCxnSpPr>
            <a:stCxn id="9" idx="0"/>
            <a:endCxn id="14" idx="1"/>
          </p:cNvCxnSpPr>
          <p:nvPr/>
        </p:nvCxnSpPr>
        <p:spPr bwMode="auto">
          <a:xfrm rot="16200000" flipH="1">
            <a:off x="5065649" y="4296430"/>
            <a:ext cx="266700" cy="3810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7" name="Straight Arrow Connector 36"/>
          <p:cNvCxnSpPr>
            <a:stCxn id="15" idx="3"/>
            <a:endCxn id="16" idx="1"/>
          </p:cNvCxnSpPr>
          <p:nvPr/>
        </p:nvCxnSpPr>
        <p:spPr bwMode="auto">
          <a:xfrm flipV="1">
            <a:off x="5694299" y="4391680"/>
            <a:ext cx="304800" cy="228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8" name="Straight Arrow Connector 37"/>
          <p:cNvCxnSpPr>
            <a:stCxn id="26" idx="0"/>
            <a:endCxn id="10" idx="2"/>
          </p:cNvCxnSpPr>
          <p:nvPr/>
        </p:nvCxnSpPr>
        <p:spPr bwMode="auto">
          <a:xfrm rot="16200000" flipV="1">
            <a:off x="4779899" y="5344180"/>
            <a:ext cx="304800" cy="152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9" name="Straight Arrow Connector 38"/>
          <p:cNvCxnSpPr>
            <a:stCxn id="28" idx="0"/>
            <a:endCxn id="14" idx="2"/>
          </p:cNvCxnSpPr>
          <p:nvPr/>
        </p:nvCxnSpPr>
        <p:spPr bwMode="auto">
          <a:xfrm rot="5400000" flipH="1" flipV="1">
            <a:off x="4970399" y="5077480"/>
            <a:ext cx="838200" cy="152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0" name="TextBox 39"/>
          <p:cNvSpPr txBox="1"/>
          <p:nvPr/>
        </p:nvSpPr>
        <p:spPr>
          <a:xfrm>
            <a:off x="6499567" y="5188131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+mn-lt"/>
              </a:rPr>
              <a:t>…</a:t>
            </a:r>
          </a:p>
        </p:txBody>
      </p:sp>
      <p:sp>
        <p:nvSpPr>
          <p:cNvPr id="43" name="Oval 42"/>
          <p:cNvSpPr/>
          <p:nvPr/>
        </p:nvSpPr>
        <p:spPr bwMode="auto">
          <a:xfrm>
            <a:off x="1894638" y="3124200"/>
            <a:ext cx="990600" cy="1676400"/>
          </a:xfrm>
          <a:prstGeom prst="ellipse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2123238" y="36576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970838" y="3288268"/>
            <a:ext cx="7938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n-lt"/>
              </a:rPr>
              <a:t>pc=…</a:t>
            </a:r>
          </a:p>
        </p:txBody>
      </p:sp>
      <p:sp>
        <p:nvSpPr>
          <p:cNvPr id="46" name="Rectangle 45"/>
          <p:cNvSpPr/>
          <p:nvPr/>
        </p:nvSpPr>
        <p:spPr bwMode="auto">
          <a:xfrm>
            <a:off x="2123238" y="38100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2123238" y="39624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2123238" y="41148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 rot="5400000">
            <a:off x="2236010" y="4287718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…</a:t>
            </a:r>
          </a:p>
        </p:txBody>
      </p:sp>
      <p:cxnSp>
        <p:nvCxnSpPr>
          <p:cNvPr id="50" name="Straight Arrow Connector 49"/>
          <p:cNvCxnSpPr>
            <a:stCxn id="44" idx="0"/>
            <a:endCxn id="22" idx="1"/>
          </p:cNvCxnSpPr>
          <p:nvPr/>
        </p:nvCxnSpPr>
        <p:spPr bwMode="auto">
          <a:xfrm>
            <a:off x="2351838" y="3657600"/>
            <a:ext cx="4485461" cy="119128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1" name="Straight Arrow Connector 50"/>
          <p:cNvCxnSpPr>
            <a:stCxn id="47" idx="3"/>
            <a:endCxn id="18" idx="2"/>
          </p:cNvCxnSpPr>
          <p:nvPr/>
        </p:nvCxnSpPr>
        <p:spPr bwMode="auto">
          <a:xfrm flipV="1">
            <a:off x="2580438" y="3896380"/>
            <a:ext cx="2732861" cy="14222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2" name="Oval 51"/>
          <p:cNvSpPr/>
          <p:nvPr/>
        </p:nvSpPr>
        <p:spPr bwMode="auto">
          <a:xfrm>
            <a:off x="1238175" y="4495800"/>
            <a:ext cx="990600" cy="1676400"/>
          </a:xfrm>
          <a:prstGeom prst="ellipse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1390575" y="50292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238175" y="4659868"/>
            <a:ext cx="922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n-lt"/>
              </a:rPr>
              <a:t>  pc=…</a:t>
            </a:r>
          </a:p>
        </p:txBody>
      </p:sp>
      <p:sp>
        <p:nvSpPr>
          <p:cNvPr id="55" name="Rectangle 54"/>
          <p:cNvSpPr/>
          <p:nvPr/>
        </p:nvSpPr>
        <p:spPr bwMode="auto">
          <a:xfrm>
            <a:off x="1390575" y="51816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1390575" y="53340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1390575" y="54864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 rot="5400000">
            <a:off x="1503347" y="5659318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…</a:t>
            </a:r>
          </a:p>
        </p:txBody>
      </p:sp>
      <p:sp>
        <p:nvSpPr>
          <p:cNvPr id="59" name="Oval 58"/>
          <p:cNvSpPr/>
          <p:nvPr/>
        </p:nvSpPr>
        <p:spPr bwMode="auto">
          <a:xfrm>
            <a:off x="2609775" y="4572000"/>
            <a:ext cx="990600" cy="1676400"/>
          </a:xfrm>
          <a:prstGeom prst="ellipse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2762175" y="51054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2609775" y="4736068"/>
            <a:ext cx="922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n-lt"/>
              </a:rPr>
              <a:t>  pc=…</a:t>
            </a:r>
          </a:p>
        </p:txBody>
      </p:sp>
      <p:sp>
        <p:nvSpPr>
          <p:cNvPr id="62" name="Rectangle 61"/>
          <p:cNvSpPr/>
          <p:nvPr/>
        </p:nvSpPr>
        <p:spPr bwMode="auto">
          <a:xfrm>
            <a:off x="2762175" y="52578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3" name="Rectangle 62"/>
          <p:cNvSpPr/>
          <p:nvPr/>
        </p:nvSpPr>
        <p:spPr bwMode="auto">
          <a:xfrm>
            <a:off x="2762175" y="54102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2762175" y="55626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 rot="5400000">
            <a:off x="2874947" y="5735518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…</a:t>
            </a:r>
          </a:p>
        </p:txBody>
      </p:sp>
      <p:cxnSp>
        <p:nvCxnSpPr>
          <p:cNvPr id="66" name="Straight Arrow Connector 65"/>
          <p:cNvCxnSpPr>
            <a:stCxn id="53" idx="3"/>
            <a:endCxn id="10" idx="1"/>
          </p:cNvCxnSpPr>
          <p:nvPr/>
        </p:nvCxnSpPr>
        <p:spPr bwMode="auto">
          <a:xfrm>
            <a:off x="1847775" y="5105400"/>
            <a:ext cx="2932124" cy="4828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7" name="Straight Arrow Connector 66"/>
          <p:cNvCxnSpPr>
            <a:stCxn id="62" idx="3"/>
            <a:endCxn id="26" idx="2"/>
          </p:cNvCxnSpPr>
          <p:nvPr/>
        </p:nvCxnSpPr>
        <p:spPr bwMode="auto">
          <a:xfrm>
            <a:off x="3219375" y="5334000"/>
            <a:ext cx="1789124" cy="46738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8" name="Straight Arrow Connector 67"/>
          <p:cNvCxnSpPr>
            <a:stCxn id="64" idx="3"/>
            <a:endCxn id="8" idx="1"/>
          </p:cNvCxnSpPr>
          <p:nvPr/>
        </p:nvCxnSpPr>
        <p:spPr bwMode="auto">
          <a:xfrm flipV="1">
            <a:off x="3219375" y="4467880"/>
            <a:ext cx="1560524" cy="117092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9" name="Straight Arrow Connector 68"/>
          <p:cNvCxnSpPr>
            <a:stCxn id="63" idx="3"/>
            <a:endCxn id="22" idx="1"/>
          </p:cNvCxnSpPr>
          <p:nvPr/>
        </p:nvCxnSpPr>
        <p:spPr bwMode="auto">
          <a:xfrm flipV="1">
            <a:off x="3219375" y="4848880"/>
            <a:ext cx="3617924" cy="63752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0" name="Rectangle 69"/>
          <p:cNvSpPr/>
          <p:nvPr/>
        </p:nvSpPr>
        <p:spPr bwMode="auto">
          <a:xfrm>
            <a:off x="6542838" y="42672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1" name="Rectangle 70"/>
          <p:cNvSpPr/>
          <p:nvPr/>
        </p:nvSpPr>
        <p:spPr bwMode="auto">
          <a:xfrm>
            <a:off x="6695238" y="42672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72" name="Straight Arrow Connector 71"/>
          <p:cNvCxnSpPr>
            <a:stCxn id="17" idx="3"/>
            <a:endCxn id="70" idx="1"/>
          </p:cNvCxnSpPr>
          <p:nvPr/>
        </p:nvCxnSpPr>
        <p:spPr bwMode="auto">
          <a:xfrm flipV="1">
            <a:off x="6303899" y="4381500"/>
            <a:ext cx="238939" cy="1018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3" name="Rectangle 72"/>
          <p:cNvSpPr/>
          <p:nvPr/>
        </p:nvSpPr>
        <p:spPr bwMode="auto">
          <a:xfrm>
            <a:off x="6542838" y="3810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4" name="Rectangle 73"/>
          <p:cNvSpPr/>
          <p:nvPr/>
        </p:nvSpPr>
        <p:spPr bwMode="auto">
          <a:xfrm>
            <a:off x="6695238" y="3810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75" name="Straight Arrow Connector 74"/>
          <p:cNvCxnSpPr>
            <a:stCxn id="70" idx="0"/>
            <a:endCxn id="73" idx="2"/>
          </p:cNvCxnSpPr>
          <p:nvPr/>
        </p:nvCxnSpPr>
        <p:spPr bwMode="auto">
          <a:xfrm rot="5400000" flipH="1" flipV="1">
            <a:off x="6504738" y="4152900"/>
            <a:ext cx="2286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6" name="Straight Arrow Connector 75"/>
          <p:cNvCxnSpPr>
            <a:stCxn id="73" idx="1"/>
          </p:cNvCxnSpPr>
          <p:nvPr/>
        </p:nvCxnSpPr>
        <p:spPr bwMode="auto">
          <a:xfrm rot="10800000" flipV="1">
            <a:off x="4866438" y="3924300"/>
            <a:ext cx="1676400" cy="4191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7" name="Straight Arrow Connector 76"/>
          <p:cNvCxnSpPr>
            <a:stCxn id="71" idx="2"/>
            <a:endCxn id="22" idx="0"/>
          </p:cNvCxnSpPr>
          <p:nvPr/>
        </p:nvCxnSpPr>
        <p:spPr bwMode="auto">
          <a:xfrm rot="16200000" flipH="1">
            <a:off x="6723078" y="4544159"/>
            <a:ext cx="238780" cy="14206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0" name="TextBox 79"/>
          <p:cNvSpPr txBox="1"/>
          <p:nvPr/>
        </p:nvSpPr>
        <p:spPr>
          <a:xfrm>
            <a:off x="314560" y="3352800"/>
            <a:ext cx="140936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i="1" dirty="0" smtClean="0">
                <a:latin typeface="+mn-lt"/>
              </a:rPr>
              <a:t>Unshared:</a:t>
            </a:r>
          </a:p>
          <a:p>
            <a:r>
              <a:rPr lang="en-US" sz="2000" b="0" i="1" dirty="0" smtClean="0">
                <a:latin typeface="+mn-lt"/>
              </a:rPr>
              <a:t>locals and</a:t>
            </a:r>
          </a:p>
          <a:p>
            <a:r>
              <a:rPr lang="en-US" sz="2000" b="0" i="1" dirty="0">
                <a:latin typeface="+mn-lt"/>
              </a:rPr>
              <a:t>c</a:t>
            </a:r>
            <a:r>
              <a:rPr lang="en-US" sz="2000" b="0" i="1" dirty="0" smtClean="0">
                <a:latin typeface="+mn-lt"/>
              </a:rPr>
              <a:t>ontrol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7419478" y="3352800"/>
            <a:ext cx="149592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i="1" dirty="0" smtClean="0">
                <a:latin typeface="+mn-lt"/>
              </a:rPr>
              <a:t>Shared:</a:t>
            </a:r>
          </a:p>
          <a:p>
            <a:r>
              <a:rPr lang="en-US" sz="2000" b="0" i="1" dirty="0" smtClean="0">
                <a:latin typeface="+mn-lt"/>
              </a:rPr>
              <a:t>objects and</a:t>
            </a:r>
          </a:p>
          <a:p>
            <a:r>
              <a:rPr lang="en-US" sz="2000" b="0" i="1" dirty="0" smtClean="0">
                <a:latin typeface="+mn-lt"/>
              </a:rPr>
              <a:t>static fields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685800" y="1371600"/>
            <a:ext cx="819378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Threads each have own unshared call stack and current statement </a:t>
            </a:r>
          </a:p>
          <a:p>
            <a:pPr lvl="1">
              <a:buFont typeface="Arial" pitchFamily="34" charset="0"/>
              <a:buChar char="–"/>
            </a:pPr>
            <a:r>
              <a:rPr lang="en-US" sz="2000" b="0" dirty="0" smtClean="0">
                <a:latin typeface="+mn-lt"/>
              </a:rPr>
              <a:t>  </a:t>
            </a:r>
            <a:r>
              <a:rPr lang="en-US" sz="2000" b="0" dirty="0">
                <a:latin typeface="+mn-lt"/>
              </a:rPr>
              <a:t>(pc for “program counter</a:t>
            </a:r>
            <a:r>
              <a:rPr lang="en-US" sz="2000" b="0" dirty="0" smtClean="0">
                <a:latin typeface="+mn-lt"/>
              </a:rPr>
              <a:t>”)  </a:t>
            </a:r>
          </a:p>
          <a:p>
            <a:pPr lvl="1">
              <a:buFont typeface="Arial" pitchFamily="34" charset="0"/>
              <a:buChar char="–"/>
            </a:pPr>
            <a:r>
              <a:rPr lang="en-US" sz="2000" b="0" dirty="0" smtClean="0">
                <a:latin typeface="+mn-lt"/>
              </a:rPr>
              <a:t>  local variables are numbers,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sz="2000" b="0" dirty="0" smtClean="0">
                <a:latin typeface="+mn-lt"/>
              </a:rPr>
              <a:t>, or heap references</a:t>
            </a:r>
          </a:p>
          <a:p>
            <a:pPr lvl="1">
              <a:buFont typeface="Arial" pitchFamily="34" charset="0"/>
              <a:buChar char="–"/>
            </a:pPr>
            <a:endParaRPr lang="en-US" sz="1000" b="0" dirty="0">
              <a:latin typeface="+mn-lt"/>
            </a:endParaRPr>
          </a:p>
          <a:p>
            <a:r>
              <a:rPr lang="en-US" sz="2000" b="0" dirty="0" smtClean="0">
                <a:latin typeface="+mn-lt"/>
              </a:rPr>
              <a:t>Any objects can be shared, but most are not</a:t>
            </a:r>
          </a:p>
        </p:txBody>
      </p:sp>
    </p:spTree>
    <p:extLst>
      <p:ext uri="{BB962C8B-B14F-4D97-AF65-F5344CB8AC3E}">
        <p14:creationId xmlns:p14="http://schemas.microsoft.com/office/powerpoint/2010/main" val="13233783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Executive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800600"/>
          </a:xfrm>
        </p:spPr>
        <p:txBody>
          <a:bodyPr/>
          <a:lstStyle/>
          <a:p>
            <a:pPr marL="0" indent="0" algn="ctr">
              <a:buNone/>
            </a:pPr>
            <a:r>
              <a:rPr lang="en-US" i="1" dirty="0" smtClean="0">
                <a:solidFill>
                  <a:schemeClr val="accent2"/>
                </a:solidFill>
              </a:rPr>
              <a:t>Ready-to-use</a:t>
            </a:r>
            <a:r>
              <a:rPr lang="en-US" i="1" dirty="0" smtClean="0"/>
              <a:t> parallelism/concurrency in data-structures</a:t>
            </a:r>
          </a:p>
          <a:p>
            <a:endParaRPr lang="en-US" sz="1000" dirty="0" smtClean="0"/>
          </a:p>
          <a:p>
            <a:r>
              <a:rPr lang="en-US" dirty="0" smtClean="0"/>
              <a:t>2.5-week unit with reading notes, slides, </a:t>
            </a:r>
            <a:r>
              <a:rPr lang="en-US" dirty="0" err="1" smtClean="0"/>
              <a:t>homeworks</a:t>
            </a:r>
            <a:r>
              <a:rPr lang="en-US" dirty="0" smtClean="0"/>
              <a:t>, a Java project, sample exam questions</a:t>
            </a:r>
          </a:p>
          <a:p>
            <a:r>
              <a:rPr lang="en-US" dirty="0"/>
              <a:t>1</a:t>
            </a:r>
            <a:r>
              <a:rPr lang="en-US" dirty="0" smtClean="0"/>
              <a:t>st taught at Washington Spring 2010</a:t>
            </a:r>
          </a:p>
          <a:p>
            <a:pPr lvl="1"/>
            <a:r>
              <a:rPr lang="en-US" dirty="0" smtClean="0"/>
              <a:t>Taught every term; 4 different instructors so far</a:t>
            </a:r>
          </a:p>
          <a:p>
            <a:r>
              <a:rPr lang="en-US" dirty="0" smtClean="0"/>
              <a:t>If you can teach balanced </a:t>
            </a:r>
            <a:r>
              <a:rPr lang="en-US" dirty="0"/>
              <a:t>t</a:t>
            </a:r>
            <a:r>
              <a:rPr lang="en-US" dirty="0" smtClean="0"/>
              <a:t>rees and graph algorithms,            then you can teach this</a:t>
            </a:r>
          </a:p>
          <a:p>
            <a:pPr marL="0" indent="0">
              <a:buNone/>
            </a:pPr>
            <a:endParaRPr lang="en-US" sz="1000" dirty="0" smtClean="0"/>
          </a:p>
          <a:p>
            <a:pPr marL="0" indent="0" algn="ctr">
              <a:buNone/>
            </a:pPr>
            <a:r>
              <a:rPr lang="en-US" i="1" dirty="0" smtClean="0"/>
              <a:t>Valuable approach and place-in-curriculum for an </a:t>
            </a:r>
            <a:r>
              <a:rPr lang="en-US" i="1" dirty="0" smtClean="0">
                <a:solidFill>
                  <a:schemeClr val="accent2"/>
                </a:solidFill>
              </a:rPr>
              <a:t>introduction</a:t>
            </a:r>
          </a:p>
          <a:p>
            <a:pPr marL="0" indent="0" algn="ctr">
              <a:buNone/>
            </a:pPr>
            <a:endParaRPr lang="en-US" sz="1000" i="1" dirty="0" smtClean="0"/>
          </a:p>
          <a:p>
            <a:r>
              <a:rPr lang="en-US" dirty="0" smtClean="0"/>
              <a:t>Programmer’s view (not the OS or HW implementation)</a:t>
            </a:r>
          </a:p>
          <a:p>
            <a:r>
              <a:rPr lang="en-US" dirty="0" smtClean="0"/>
              <a:t>Focus on shared memory</a:t>
            </a:r>
          </a:p>
          <a:p>
            <a:r>
              <a:rPr lang="en-US" dirty="0" smtClean="0"/>
              <a:t>Basic parallel algorithms and analysis</a:t>
            </a:r>
          </a:p>
          <a:p>
            <a:r>
              <a:rPr lang="en-US" dirty="0" smtClean="0"/>
              <a:t>Basic synchronization and mutual exclusion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11,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Parallelism/Concurrency in Data Structures (SIGCSE Workshop 19)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50740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7772400" cy="1143000"/>
          </a:xfrm>
        </p:spPr>
        <p:txBody>
          <a:bodyPr/>
          <a:lstStyle/>
          <a:p>
            <a:r>
              <a:rPr lang="en-US" dirty="0" smtClean="0"/>
              <a:t>Why just shared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001000" cy="4114800"/>
          </a:xfrm>
        </p:spPr>
        <p:txBody>
          <a:bodyPr/>
          <a:lstStyle/>
          <a:p>
            <a:r>
              <a:rPr lang="en-US" dirty="0" smtClean="0"/>
              <a:t>1 model enough for 3-week introduction</a:t>
            </a:r>
          </a:p>
          <a:p>
            <a:pPr lvl="1"/>
            <a:r>
              <a:rPr lang="en-US" dirty="0" smtClean="0"/>
              <a:t>Could add more given more time</a:t>
            </a:r>
          </a:p>
          <a:p>
            <a:endParaRPr lang="en-US" dirty="0" smtClean="0"/>
          </a:p>
          <a:p>
            <a:r>
              <a:rPr lang="en-US" dirty="0" smtClean="0"/>
              <a:t>Previous slide is all students need to “get it”</a:t>
            </a:r>
          </a:p>
          <a:p>
            <a:endParaRPr lang="en-US" dirty="0" smtClean="0"/>
          </a:p>
          <a:p>
            <a:r>
              <a:rPr lang="en-US" dirty="0" smtClean="0"/>
              <a:t>Fits best with rest of course </a:t>
            </a:r>
            <a:endParaRPr lang="en-US" dirty="0"/>
          </a:p>
          <a:p>
            <a:pPr lvl="1"/>
            <a:r>
              <a:rPr lang="en-US" dirty="0" err="1" smtClean="0"/>
              <a:t>Asymptotics</a:t>
            </a:r>
            <a:r>
              <a:rPr lang="en-US" dirty="0" smtClean="0"/>
              <a:t>, trees, </a:t>
            </a:r>
            <a:r>
              <a:rPr lang="en-US" dirty="0" err="1" smtClean="0"/>
              <a:t>hashtables</a:t>
            </a:r>
            <a:r>
              <a:rPr lang="en-US" dirty="0" smtClean="0"/>
              <a:t>, etc.</a:t>
            </a:r>
          </a:p>
          <a:p>
            <a:endParaRPr lang="en-US" dirty="0" smtClean="0"/>
          </a:p>
          <a:p>
            <a:r>
              <a:rPr lang="en-US" dirty="0" smtClean="0"/>
              <a:t>Fits best with Java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i="1" dirty="0" smtClean="0"/>
              <a:t>Note: Not claiming it’s the best model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11,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Parallelism/Concurrency in Data Structures (SIGCSE Workshop 19)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2277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needs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 way to:</a:t>
            </a:r>
          </a:p>
          <a:p>
            <a:pPr lvl="1"/>
            <a:r>
              <a:rPr lang="en-US" dirty="0" smtClean="0"/>
              <a:t>Create threads</a:t>
            </a:r>
          </a:p>
          <a:p>
            <a:pPr lvl="1"/>
            <a:r>
              <a:rPr lang="en-US" dirty="0" smtClean="0"/>
              <a:t>Share objects among threads</a:t>
            </a:r>
          </a:p>
          <a:p>
            <a:pPr lvl="1"/>
            <a:r>
              <a:rPr lang="en-US" dirty="0" smtClean="0"/>
              <a:t>Coordinate: threads wait for each other to finish something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In class:  I show Java threads 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java.lang.Thread</a:t>
            </a:r>
            <a:r>
              <a:rPr lang="en-US" dirty="0" smtClean="0"/>
              <a:t>) and then why they are less than ideal for parallel programming</a:t>
            </a:r>
          </a:p>
          <a:p>
            <a:pPr lvl="1"/>
            <a:r>
              <a:rPr lang="en-US" dirty="0" smtClean="0"/>
              <a:t>If create 10,000 at once, JVM won’t handle it well</a:t>
            </a:r>
          </a:p>
          <a:p>
            <a:pPr lvl="1"/>
            <a:endParaRPr lang="en-US" sz="1000" dirty="0"/>
          </a:p>
          <a:p>
            <a:pPr marL="0" indent="0">
              <a:buNone/>
            </a:pPr>
            <a:r>
              <a:rPr lang="en-US" dirty="0" smtClean="0"/>
              <a:t>Tonight: To save time, skip to </a:t>
            </a:r>
            <a:r>
              <a:rPr lang="en-US" dirty="0" err="1" smtClean="0"/>
              <a:t>ForkJoin</a:t>
            </a:r>
            <a:r>
              <a:rPr lang="en-US" dirty="0" smtClean="0"/>
              <a:t> </a:t>
            </a:r>
            <a:r>
              <a:rPr lang="en-US" i="1" dirty="0" smtClean="0"/>
              <a:t>tasks</a:t>
            </a:r>
          </a:p>
          <a:p>
            <a:pPr lvl="1"/>
            <a:r>
              <a:rPr lang="en-US" dirty="0" smtClean="0"/>
              <a:t>A Java 7 library available for Java 6</a:t>
            </a:r>
          </a:p>
          <a:p>
            <a:pPr lvl="1"/>
            <a:r>
              <a:rPr lang="en-US" dirty="0" smtClean="0"/>
              <a:t>Similar libraries available for C++, C#, …</a:t>
            </a:r>
          </a:p>
          <a:p>
            <a:pPr lvl="1"/>
            <a:r>
              <a:rPr lang="en-US" dirty="0" smtClean="0"/>
              <a:t>Use “real” Java threads for concurrency (later)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11,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Parallelism/Concurrency in Data Structures (SIGCSE Workshop 19)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1810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Tonight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876800"/>
          </a:xfrm>
        </p:spPr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Context: What I mean by “in data structures”</a:t>
            </a:r>
            <a:endParaRPr lang="en-US" sz="1000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Introductions</a:t>
            </a:r>
          </a:p>
          <a:p>
            <a:endParaRPr lang="en-US" sz="1000" dirty="0" smtClean="0">
              <a:sym typeface="Wingdings" pitchFamily="2" charset="2"/>
            </a:endParaRPr>
          </a:p>
          <a:p>
            <a:r>
              <a:rPr lang="en-US" dirty="0" smtClean="0">
                <a:solidFill>
                  <a:schemeClr val="tx2"/>
                </a:solidFill>
                <a:sym typeface="Wingdings" pitchFamily="2" charset="2"/>
              </a:rPr>
              <a:t>Distinguishing parallelism and concurrency</a:t>
            </a:r>
            <a:endParaRPr lang="en-US" sz="1000" dirty="0">
              <a:solidFill>
                <a:schemeClr val="tx2"/>
              </a:solidFill>
              <a:sym typeface="Wingdings" pitchFamily="2" charset="2"/>
            </a:endParaRPr>
          </a:p>
          <a:p>
            <a:endParaRPr lang="en-US" sz="1000" dirty="0" smtClean="0">
              <a:sym typeface="Wingdings" pitchFamily="2" charset="2"/>
            </a:endParaRPr>
          </a:p>
          <a:p>
            <a:r>
              <a:rPr lang="en-US" dirty="0" smtClean="0">
                <a:solidFill>
                  <a:schemeClr val="accent2"/>
                </a:solidFill>
                <a:sym typeface="Wingdings" pitchFamily="2" charset="2"/>
              </a:rPr>
              <a:t>Parallelism with Java’s </a:t>
            </a:r>
            <a:r>
              <a:rPr lang="en-US" dirty="0" err="1" smtClean="0">
                <a:solidFill>
                  <a:schemeClr val="accent2"/>
                </a:solidFill>
                <a:sym typeface="Wingdings" pitchFamily="2" charset="2"/>
              </a:rPr>
              <a:t>ForkJoin</a:t>
            </a:r>
            <a:r>
              <a:rPr lang="en-US" dirty="0" smtClean="0">
                <a:solidFill>
                  <a:schemeClr val="accent2"/>
                </a:solidFill>
                <a:sym typeface="Wingdings" pitchFamily="2" charset="2"/>
              </a:rPr>
              <a:t> Framework – and try it out</a:t>
            </a:r>
          </a:p>
          <a:p>
            <a:endParaRPr lang="en-US" sz="1000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Asymptotic analysis of parallel algorithms</a:t>
            </a:r>
          </a:p>
          <a:p>
            <a:r>
              <a:rPr lang="en-US" dirty="0" smtClean="0">
                <a:sym typeface="Wingdings" pitchFamily="2" charset="2"/>
              </a:rPr>
              <a:t>Fancier parallel algorithms</a:t>
            </a:r>
          </a:p>
          <a:p>
            <a:pPr marL="0" indent="0">
              <a:buNone/>
            </a:pPr>
            <a:endParaRPr lang="en-US" sz="1000" dirty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Synchronization and mutual exclusion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Locks, programming guidelines, memory-consistency models, condition variables, …</a:t>
            </a:r>
          </a:p>
          <a:p>
            <a:pPr lvl="1"/>
            <a:endParaRPr lang="en-US" sz="1000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Review: The </a:t>
            </a:r>
            <a:r>
              <a:rPr lang="en-US" i="1" dirty="0" smtClean="0">
                <a:sym typeface="Wingdings" pitchFamily="2" charset="2"/>
              </a:rPr>
              <a:t>N</a:t>
            </a:r>
            <a:r>
              <a:rPr lang="en-US" dirty="0" smtClean="0">
                <a:sym typeface="Wingdings" pitchFamily="2" charset="2"/>
              </a:rPr>
              <a:t> main concepts &amp; why they fit in data structures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11,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Parallelism/Concurrency in Data Structures (SIGCSE Workshop 19)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40605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Canonical example: array sum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11,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Parallelism/Concurrency in Data Structures (SIGCSE Workshop 19)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7772400" cy="4495800"/>
          </a:xfrm>
        </p:spPr>
        <p:txBody>
          <a:bodyPr/>
          <a:lstStyle/>
          <a:p>
            <a:r>
              <a:rPr lang="en-US" dirty="0" smtClean="0"/>
              <a:t>Sum elements of a large array</a:t>
            </a:r>
          </a:p>
          <a:p>
            <a:r>
              <a:rPr lang="en-US" dirty="0" smtClean="0"/>
              <a:t>Idea: Have 4 simultaneous tasks each sum 1/4 the array</a:t>
            </a:r>
          </a:p>
          <a:p>
            <a:pPr lvl="1"/>
            <a:r>
              <a:rPr lang="en-US" dirty="0" smtClean="0"/>
              <a:t>Warning: Inferior first approach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sz="1000" dirty="0" smtClean="0"/>
          </a:p>
          <a:p>
            <a:pPr>
              <a:buNone/>
            </a:pPr>
            <a:r>
              <a:rPr lang="en-US" dirty="0" smtClean="0"/>
              <a:t>   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ans0         ans1        ans2         ans3</a:t>
            </a:r>
          </a:p>
          <a:p>
            <a:pPr>
              <a:buNone/>
            </a:pPr>
            <a:r>
              <a:rPr lang="en-US" dirty="0" smtClean="0"/>
              <a:t>                                                       +</a:t>
            </a:r>
          </a:p>
          <a:p>
            <a:pPr>
              <a:buNone/>
            </a:pPr>
            <a:r>
              <a:rPr lang="en-US" dirty="0" smtClean="0"/>
              <a:t>                                              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ans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Create 4 </a:t>
            </a:r>
            <a:r>
              <a:rPr lang="en-US" i="1" dirty="0" smtClean="0">
                <a:solidFill>
                  <a:schemeClr val="accent2"/>
                </a:solidFill>
              </a:rPr>
              <a:t>special</a:t>
            </a:r>
            <a:r>
              <a:rPr lang="en-US" dirty="0" smtClean="0"/>
              <a:t> </a:t>
            </a:r>
            <a:r>
              <a:rPr lang="en-US" i="1" dirty="0" smtClean="0">
                <a:solidFill>
                  <a:schemeClr val="accent2"/>
                </a:solidFill>
              </a:rPr>
              <a:t>objects</a:t>
            </a:r>
            <a:r>
              <a:rPr lang="en-US" dirty="0" smtClean="0"/>
              <a:t>, assigned a portion of the work</a:t>
            </a:r>
          </a:p>
          <a:p>
            <a:pPr lvl="1"/>
            <a:r>
              <a:rPr lang="en-US" dirty="0" smtClean="0"/>
              <a:t>Call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fork()</a:t>
            </a:r>
            <a:r>
              <a:rPr lang="en-US" dirty="0" smtClean="0"/>
              <a:t> on each object to actually </a:t>
            </a:r>
            <a:r>
              <a:rPr lang="en-US" i="1" dirty="0" smtClean="0">
                <a:solidFill>
                  <a:schemeClr val="accent2"/>
                </a:solidFill>
              </a:rPr>
              <a:t>run</a:t>
            </a:r>
            <a:r>
              <a:rPr lang="en-US" dirty="0" smtClean="0"/>
              <a:t> it in parallel</a:t>
            </a:r>
          </a:p>
          <a:p>
            <a:pPr lvl="1"/>
            <a:r>
              <a:rPr lang="en-US" i="1" dirty="0" smtClean="0">
                <a:solidFill>
                  <a:schemeClr val="accent2"/>
                </a:solidFill>
              </a:rPr>
              <a:t>Wait</a:t>
            </a:r>
            <a:r>
              <a:rPr lang="en-US" dirty="0" smtClean="0"/>
              <a:t> for each object to finish using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join()</a:t>
            </a:r>
          </a:p>
          <a:p>
            <a:pPr lvl="1"/>
            <a:r>
              <a:rPr lang="en-US" dirty="0" smtClean="0"/>
              <a:t>Sum 4 answers for the </a:t>
            </a:r>
            <a:r>
              <a:rPr lang="en-US" i="1" dirty="0" smtClean="0">
                <a:solidFill>
                  <a:schemeClr val="accent2"/>
                </a:solidFill>
              </a:rPr>
              <a:t>final result</a:t>
            </a:r>
          </a:p>
          <a:p>
            <a:pPr lvl="1"/>
            <a:endParaRPr lang="en-US" dirty="0"/>
          </a:p>
        </p:txBody>
      </p:sp>
      <p:grpSp>
        <p:nvGrpSpPr>
          <p:cNvPr id="66" name="Group 65"/>
          <p:cNvGrpSpPr/>
          <p:nvPr/>
        </p:nvGrpSpPr>
        <p:grpSpPr>
          <a:xfrm>
            <a:off x="838200" y="2895600"/>
            <a:ext cx="7620000" cy="1295400"/>
            <a:chOff x="838200" y="2514600"/>
            <a:chExt cx="7620000" cy="1295400"/>
          </a:xfrm>
        </p:grpSpPr>
        <p:sp>
          <p:nvSpPr>
            <p:cNvPr id="8" name="Rectangle 7"/>
            <p:cNvSpPr/>
            <p:nvPr/>
          </p:nvSpPr>
          <p:spPr bwMode="auto">
            <a:xfrm>
              <a:off x="838200" y="25146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990600" y="25146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1295400" y="25146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1143000" y="25146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1447800" y="25146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1600200" y="25146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1905000" y="25146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1752600" y="25146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2057400" y="25146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2209800" y="25146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2514600" y="25146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2362200" y="25146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2667000" y="25146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2819400" y="25146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3124200" y="25146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2971800" y="25146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3276600" y="25146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3429000" y="25146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3733800" y="25146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3581400" y="25146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3886200" y="25146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9" name="Rectangle 28"/>
            <p:cNvSpPr/>
            <p:nvPr/>
          </p:nvSpPr>
          <p:spPr bwMode="auto">
            <a:xfrm>
              <a:off x="4038600" y="25146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4343400" y="25146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4191000" y="25146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2" name="Rectangle 31"/>
            <p:cNvSpPr/>
            <p:nvPr/>
          </p:nvSpPr>
          <p:spPr bwMode="auto">
            <a:xfrm>
              <a:off x="4495800" y="25146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3" name="Rectangle 32"/>
            <p:cNvSpPr/>
            <p:nvPr/>
          </p:nvSpPr>
          <p:spPr bwMode="auto">
            <a:xfrm>
              <a:off x="4648200" y="25146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4953000" y="25146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4800600" y="25146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5105400" y="25146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7" name="Rectangle 36"/>
            <p:cNvSpPr/>
            <p:nvPr/>
          </p:nvSpPr>
          <p:spPr bwMode="auto">
            <a:xfrm>
              <a:off x="5257800" y="25146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8" name="Rectangle 37"/>
            <p:cNvSpPr/>
            <p:nvPr/>
          </p:nvSpPr>
          <p:spPr bwMode="auto">
            <a:xfrm>
              <a:off x="5562600" y="25146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5410200" y="25146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0" name="Rectangle 39"/>
            <p:cNvSpPr/>
            <p:nvPr/>
          </p:nvSpPr>
          <p:spPr bwMode="auto">
            <a:xfrm>
              <a:off x="5715000" y="25146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5867400" y="25146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2" name="Rectangle 41"/>
            <p:cNvSpPr/>
            <p:nvPr/>
          </p:nvSpPr>
          <p:spPr bwMode="auto">
            <a:xfrm>
              <a:off x="6172200" y="25146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3" name="Rectangle 42"/>
            <p:cNvSpPr/>
            <p:nvPr/>
          </p:nvSpPr>
          <p:spPr bwMode="auto">
            <a:xfrm>
              <a:off x="6019800" y="25146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4" name="Rectangle 43"/>
            <p:cNvSpPr/>
            <p:nvPr/>
          </p:nvSpPr>
          <p:spPr bwMode="auto">
            <a:xfrm>
              <a:off x="6324600" y="25146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5" name="Rectangle 44"/>
            <p:cNvSpPr/>
            <p:nvPr/>
          </p:nvSpPr>
          <p:spPr bwMode="auto">
            <a:xfrm>
              <a:off x="6477000" y="25146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6" name="Rectangle 45"/>
            <p:cNvSpPr/>
            <p:nvPr/>
          </p:nvSpPr>
          <p:spPr bwMode="auto">
            <a:xfrm>
              <a:off x="6781800" y="25146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7" name="Rectangle 46"/>
            <p:cNvSpPr/>
            <p:nvPr/>
          </p:nvSpPr>
          <p:spPr bwMode="auto">
            <a:xfrm>
              <a:off x="6629400" y="25146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8" name="Rectangle 47"/>
            <p:cNvSpPr/>
            <p:nvPr/>
          </p:nvSpPr>
          <p:spPr bwMode="auto">
            <a:xfrm>
              <a:off x="6934200" y="25146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9" name="Rectangle 48"/>
            <p:cNvSpPr/>
            <p:nvPr/>
          </p:nvSpPr>
          <p:spPr bwMode="auto">
            <a:xfrm>
              <a:off x="7086600" y="25146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0" name="Rectangle 49"/>
            <p:cNvSpPr/>
            <p:nvPr/>
          </p:nvSpPr>
          <p:spPr bwMode="auto">
            <a:xfrm>
              <a:off x="7391400" y="25146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1" name="Rectangle 50"/>
            <p:cNvSpPr/>
            <p:nvPr/>
          </p:nvSpPr>
          <p:spPr bwMode="auto">
            <a:xfrm>
              <a:off x="7239000" y="25146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2" name="Rectangle 51"/>
            <p:cNvSpPr/>
            <p:nvPr/>
          </p:nvSpPr>
          <p:spPr bwMode="auto">
            <a:xfrm>
              <a:off x="7543800" y="25146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3" name="Rectangle 52"/>
            <p:cNvSpPr/>
            <p:nvPr/>
          </p:nvSpPr>
          <p:spPr bwMode="auto">
            <a:xfrm>
              <a:off x="7696200" y="25146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4" name="Rectangle 53"/>
            <p:cNvSpPr/>
            <p:nvPr/>
          </p:nvSpPr>
          <p:spPr bwMode="auto">
            <a:xfrm>
              <a:off x="8001000" y="25146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5" name="Rectangle 54"/>
            <p:cNvSpPr/>
            <p:nvPr/>
          </p:nvSpPr>
          <p:spPr bwMode="auto">
            <a:xfrm>
              <a:off x="7848600" y="25146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6" name="Left Brace 55"/>
            <p:cNvSpPr/>
            <p:nvPr/>
          </p:nvSpPr>
          <p:spPr bwMode="auto">
            <a:xfrm rot="16200000">
              <a:off x="1600200" y="2057400"/>
              <a:ext cx="304800" cy="1828800"/>
            </a:xfrm>
            <a:prstGeom prst="leftBrace">
              <a:avLst/>
            </a:prstGeom>
            <a:noFill/>
            <a:ln w="476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7" name="Left Brace 56"/>
            <p:cNvSpPr/>
            <p:nvPr/>
          </p:nvSpPr>
          <p:spPr bwMode="auto">
            <a:xfrm rot="16200000">
              <a:off x="3505200" y="2057400"/>
              <a:ext cx="304800" cy="1828800"/>
            </a:xfrm>
            <a:prstGeom prst="leftBrace">
              <a:avLst/>
            </a:prstGeom>
            <a:noFill/>
            <a:ln w="476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8" name="Left Brace 57"/>
            <p:cNvSpPr/>
            <p:nvPr/>
          </p:nvSpPr>
          <p:spPr bwMode="auto">
            <a:xfrm rot="16200000">
              <a:off x="5410200" y="2057401"/>
              <a:ext cx="304800" cy="1828800"/>
            </a:xfrm>
            <a:prstGeom prst="leftBrace">
              <a:avLst/>
            </a:prstGeom>
            <a:noFill/>
            <a:ln w="476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9" name="Left Brace 58"/>
            <p:cNvSpPr/>
            <p:nvPr/>
          </p:nvSpPr>
          <p:spPr bwMode="auto">
            <a:xfrm rot="16200000">
              <a:off x="7315200" y="2057401"/>
              <a:ext cx="304800" cy="1828800"/>
            </a:xfrm>
            <a:prstGeom prst="leftBrace">
              <a:avLst/>
            </a:prstGeom>
            <a:noFill/>
            <a:ln w="476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0" name="Rectangle 59"/>
            <p:cNvSpPr/>
            <p:nvPr/>
          </p:nvSpPr>
          <p:spPr bwMode="auto">
            <a:xfrm>
              <a:off x="8153400" y="25146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1" name="Rectangle 60"/>
            <p:cNvSpPr/>
            <p:nvPr/>
          </p:nvSpPr>
          <p:spPr bwMode="auto">
            <a:xfrm>
              <a:off x="8305800" y="25146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62" name="Straight Connector 61"/>
            <p:cNvCxnSpPr/>
            <p:nvPr/>
          </p:nvCxnSpPr>
          <p:spPr bwMode="auto">
            <a:xfrm>
              <a:off x="2057400" y="3429000"/>
              <a:ext cx="2438400" cy="3810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3" name="Straight Connector 62"/>
            <p:cNvCxnSpPr/>
            <p:nvPr/>
          </p:nvCxnSpPr>
          <p:spPr bwMode="auto">
            <a:xfrm>
              <a:off x="3810000" y="3429000"/>
              <a:ext cx="762000" cy="3810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4" name="Straight Connector 63"/>
            <p:cNvCxnSpPr/>
            <p:nvPr/>
          </p:nvCxnSpPr>
          <p:spPr bwMode="auto">
            <a:xfrm rot="10800000" flipV="1">
              <a:off x="4648200" y="3429000"/>
              <a:ext cx="914400" cy="3810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5" name="Straight Connector 64"/>
            <p:cNvCxnSpPr/>
            <p:nvPr/>
          </p:nvCxnSpPr>
          <p:spPr bwMode="auto">
            <a:xfrm rot="10800000" flipV="1">
              <a:off x="4800602" y="3428999"/>
              <a:ext cx="2514599" cy="380999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2105675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First attempt, part 1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11,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Parallelism/Concurrency in Data Structures (SIGCSE Workshop 19)</a:t>
            </a:r>
            <a:endParaRPr lang="en-US" dirty="0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81000" y="1752600"/>
            <a:ext cx="8534400" cy="4419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1800"/>
              </a:lnSpc>
              <a:buNone/>
            </a:pP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extends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RecursiveAction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lnSpc>
                <a:spcPts val="1800"/>
              </a:lnSpc>
              <a:buNone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lo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arguments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hi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ts val="1800"/>
              </a:lnSpc>
              <a:buNone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result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h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 { 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lo=l; hi=h;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=a;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lnSpc>
                <a:spcPts val="1800"/>
              </a:lnSpc>
              <a:buNone/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1800"/>
              </a:lnSpc>
              <a:buNone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void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compute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(){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//override must have this type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=lo;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&lt; hi;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++)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+=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ts val="1800"/>
              </a:lnSpc>
              <a:buNone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10" name="Down Arrow 9"/>
          <p:cNvSpPr/>
          <p:nvPr/>
        </p:nvSpPr>
        <p:spPr bwMode="auto">
          <a:xfrm rot="2440678">
            <a:off x="5845231" y="877945"/>
            <a:ext cx="484632" cy="978408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Down Arrow 10"/>
          <p:cNvSpPr/>
          <p:nvPr/>
        </p:nvSpPr>
        <p:spPr bwMode="auto">
          <a:xfrm rot="2440678">
            <a:off x="3750848" y="3849745"/>
            <a:ext cx="484632" cy="978408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07773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First attempt, continued (wrong!)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11,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Parallelism/Concurrency in Data Structures (SIGCSE Workshop 19)</a:t>
            </a:r>
            <a:endParaRPr lang="en-US" dirty="0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81000" y="1219200"/>
            <a:ext cx="8534400" cy="5181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1800"/>
              </a:lnSpc>
              <a:buNone/>
            </a:pP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extends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RecursiveAction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lo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 hi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arguments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result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h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 { … }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public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void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compute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(){ … }</a:t>
            </a:r>
            <a:endParaRPr lang="en-US" sz="2000" dirty="0" smtClean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ts val="1800"/>
              </a:lnSpc>
              <a:buNone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1800"/>
              </a:lnSpc>
              <a:buNone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1800"/>
              </a:lnSpc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sum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{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SumThread</a:t>
            </a:r>
            <a:r>
              <a:rPr lang="en-US" sz="2000" kern="0" dirty="0" smtClean="0">
                <a:latin typeface="Courier New" pitchFamily="49" charset="0"/>
              </a:rPr>
              <a:t>[]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ts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SumThread</a:t>
            </a:r>
            <a:r>
              <a:rPr lang="en-US" sz="2000" kern="0" dirty="0" smtClean="0">
                <a:latin typeface="Courier New" pitchFamily="49" charset="0"/>
              </a:rPr>
              <a:t>[4];</a:t>
            </a:r>
          </a:p>
          <a:p>
            <a:pPr>
              <a:lnSpc>
                <a:spcPts val="1800"/>
              </a:lnSpc>
              <a:buNone/>
            </a:pPr>
            <a:endParaRPr lang="en-US" sz="2000" kern="0" dirty="0" smtClean="0">
              <a:latin typeface="Courier New" pitchFamily="49" charset="0"/>
            </a:endParaRPr>
          </a:p>
          <a:p>
            <a:pPr>
              <a:lnSpc>
                <a:spcPts val="1800"/>
              </a:lnSpc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rgbClr val="119F33"/>
                </a:solidFill>
                <a:latin typeface="Courier New" pitchFamily="49" charset="0"/>
              </a:rPr>
              <a:t>len</a:t>
            </a:r>
            <a:r>
              <a:rPr lang="en-US" sz="2000" kern="0" dirty="0">
                <a:latin typeface="Courier New" pitchFamily="49" charset="0"/>
              </a:rPr>
              <a:t> = </a:t>
            </a:r>
            <a:r>
              <a:rPr lang="en-US" sz="2000" kern="0" dirty="0" err="1">
                <a:latin typeface="Courier New" pitchFamily="49" charset="0"/>
              </a:rPr>
              <a:t>arr.length</a:t>
            </a:r>
            <a:r>
              <a:rPr lang="en-US" sz="2000" kern="0" dirty="0" smtClean="0">
                <a:latin typeface="Courier New" pitchFamily="49" charset="0"/>
              </a:rPr>
              <a:t>;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// do parallel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computations</a:t>
            </a:r>
            <a:endParaRPr lang="en-US" sz="2000" kern="0" dirty="0" smtClean="0">
              <a:latin typeface="Courier New" pitchFamily="49" charset="0"/>
            </a:endParaRP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for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=0; i &lt; 4; i++){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err="1" smtClean="0">
                <a:latin typeface="Courier New" pitchFamily="49" charset="0"/>
              </a:rPr>
              <a:t>ts</a:t>
            </a:r>
            <a:r>
              <a:rPr lang="en-US" sz="2000" kern="0" dirty="0" smtClean="0">
                <a:latin typeface="Courier New" pitchFamily="49" charset="0"/>
              </a:rPr>
              <a:t>[i] 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SumThread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arr</a:t>
            </a:r>
            <a:r>
              <a:rPr lang="en-US" sz="2000" kern="0" dirty="0" smtClean="0">
                <a:latin typeface="Courier New" pitchFamily="49" charset="0"/>
              </a:rPr>
              <a:t>, i*</a:t>
            </a:r>
            <a:r>
              <a:rPr lang="en-US" sz="2000" kern="0" dirty="0" err="1" smtClean="0">
                <a:latin typeface="Courier New" pitchFamily="49" charset="0"/>
              </a:rPr>
              <a:t>len</a:t>
            </a:r>
            <a:r>
              <a:rPr lang="en-US" sz="2000" kern="0" dirty="0" smtClean="0">
                <a:latin typeface="Courier New" pitchFamily="49" charset="0"/>
              </a:rPr>
              <a:t>/4, (i+1)*</a:t>
            </a:r>
            <a:r>
              <a:rPr lang="en-US" sz="2000" kern="0" dirty="0" err="1" smtClean="0">
                <a:latin typeface="Courier New" pitchFamily="49" charset="0"/>
              </a:rPr>
              <a:t>len</a:t>
            </a:r>
            <a:r>
              <a:rPr lang="en-US" sz="2000" kern="0" dirty="0" smtClean="0">
                <a:latin typeface="Courier New" pitchFamily="49" charset="0"/>
              </a:rPr>
              <a:t>/4);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solidFill>
                  <a:srgbClr val="FF0000"/>
                </a:solidFill>
                <a:latin typeface="Courier New" pitchFamily="49" charset="0"/>
              </a:rPr>
              <a:t>ts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[i].fork(); // fork not compute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}</a:t>
            </a:r>
          </a:p>
          <a:p>
            <a:pPr>
              <a:lnSpc>
                <a:spcPts val="1800"/>
              </a:lnSpc>
              <a:buNone/>
            </a:pPr>
            <a:endParaRPr lang="en-US" sz="2000" kern="0" dirty="0" smtClean="0">
              <a:latin typeface="Courier New" pitchFamily="49" charset="0"/>
            </a:endParaRPr>
          </a:p>
          <a:p>
            <a:pPr>
              <a:lnSpc>
                <a:spcPts val="1800"/>
              </a:lnSpc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rgbClr val="119F33"/>
                </a:solidFill>
                <a:latin typeface="Courier New" pitchFamily="49" charset="0"/>
              </a:rPr>
              <a:t>ans</a:t>
            </a:r>
            <a:r>
              <a:rPr lang="en-US" sz="2000" kern="0" dirty="0">
                <a:latin typeface="Courier New" pitchFamily="49" charset="0"/>
              </a:rPr>
              <a:t> = 0</a:t>
            </a:r>
            <a:r>
              <a:rPr lang="en-US" sz="2000" kern="0" dirty="0" smtClean="0">
                <a:latin typeface="Courier New" pitchFamily="49" charset="0"/>
              </a:rPr>
              <a:t>;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// combine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results</a:t>
            </a:r>
            <a:endParaRPr lang="en-US" sz="2000" kern="0" dirty="0" smtClean="0">
              <a:latin typeface="Courier New" pitchFamily="49" charset="0"/>
            </a:endParaRP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for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=0; i &lt; 4; i++) 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 += </a:t>
            </a:r>
            <a:r>
              <a:rPr lang="en-US" sz="2000" kern="0" dirty="0" err="1" smtClean="0">
                <a:latin typeface="Courier New" pitchFamily="49" charset="0"/>
              </a:rPr>
              <a:t>ts</a:t>
            </a:r>
            <a:r>
              <a:rPr lang="en-US" sz="2000" kern="0" dirty="0" smtClean="0">
                <a:latin typeface="Courier New" pitchFamily="49" charset="0"/>
              </a:rPr>
              <a:t>[i].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228600" y="2819400"/>
            <a:ext cx="8839200" cy="2286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22455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077200" cy="1143000"/>
          </a:xfrm>
        </p:spPr>
        <p:txBody>
          <a:bodyPr/>
          <a:lstStyle/>
          <a:p>
            <a:r>
              <a:rPr lang="en-US" dirty="0"/>
              <a:t>2</a:t>
            </a:r>
            <a:r>
              <a:rPr lang="en-US" dirty="0" smtClean="0"/>
              <a:t>nd attempt: almost right (but still inferior)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11,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Parallelism/Concurrency in Data Structures (SIGCSE Workshop 19)</a:t>
            </a:r>
            <a:endParaRPr lang="en-US" dirty="0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81000" y="1219200"/>
            <a:ext cx="8534400" cy="5181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1800"/>
              </a:lnSpc>
              <a:buNone/>
            </a:pP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extends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RecursiveAction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lo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 hi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arguments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result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h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 { … }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public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void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compute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(){ … }</a:t>
            </a:r>
            <a:endParaRPr lang="en-US" sz="2000" dirty="0" smtClean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ts val="1800"/>
              </a:lnSpc>
              <a:buNone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1800"/>
              </a:lnSpc>
              <a:buNone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1800"/>
              </a:lnSpc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sum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{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len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err="1" smtClean="0">
                <a:latin typeface="Courier New" pitchFamily="49" charset="0"/>
              </a:rPr>
              <a:t>arr.length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  <a:p>
            <a:pPr>
              <a:lnSpc>
                <a:spcPts val="1800"/>
              </a:lnSpc>
              <a:buNone/>
            </a:pP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</a:t>
            </a:r>
            <a:r>
              <a:rPr kumimoji="0" lang="en-US" sz="200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int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i="0" u="none" strike="noStrike" kern="0" cap="none" spc="0" normalizeH="0" baseline="0" noProof="0" dirty="0" err="1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ans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0;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SumThread</a:t>
            </a:r>
            <a:r>
              <a:rPr lang="en-US" sz="2000" kern="0" dirty="0" smtClean="0">
                <a:latin typeface="Courier New" pitchFamily="49" charset="0"/>
              </a:rPr>
              <a:t>[]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ts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SumThread</a:t>
            </a:r>
            <a:r>
              <a:rPr lang="en-US" sz="2000" kern="0" dirty="0" smtClean="0">
                <a:latin typeface="Courier New" pitchFamily="49" charset="0"/>
              </a:rPr>
              <a:t>[4];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for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=0;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 &lt; 4;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++){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do parallel computations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ts</a:t>
            </a:r>
            <a:r>
              <a:rPr lang="en-US" sz="2000" kern="0" dirty="0" smtClean="0">
                <a:latin typeface="Courier New" pitchFamily="49" charset="0"/>
              </a:rPr>
              <a:t>[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] 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SumThread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arr,i</a:t>
            </a:r>
            <a:r>
              <a:rPr lang="en-US" sz="2000" kern="0" dirty="0" smtClean="0">
                <a:latin typeface="Courier New" pitchFamily="49" charset="0"/>
              </a:rPr>
              <a:t>*</a:t>
            </a:r>
            <a:r>
              <a:rPr lang="en-US" sz="2000" kern="0" dirty="0" err="1" smtClean="0">
                <a:latin typeface="Courier New" pitchFamily="49" charset="0"/>
              </a:rPr>
              <a:t>len</a:t>
            </a:r>
            <a:r>
              <a:rPr lang="en-US" sz="2000" kern="0" dirty="0" smtClean="0">
                <a:latin typeface="Courier New" pitchFamily="49" charset="0"/>
              </a:rPr>
              <a:t>/4,(i+1)*</a:t>
            </a:r>
            <a:r>
              <a:rPr lang="en-US" sz="2000" kern="0" dirty="0" err="1" smtClean="0">
                <a:latin typeface="Courier New" pitchFamily="49" charset="0"/>
              </a:rPr>
              <a:t>len</a:t>
            </a:r>
            <a:r>
              <a:rPr lang="en-US" sz="2000" kern="0" dirty="0" smtClean="0">
                <a:latin typeface="Courier New" pitchFamily="49" charset="0"/>
              </a:rPr>
              <a:t>/4);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ts</a:t>
            </a:r>
            <a:r>
              <a:rPr lang="en-US" sz="2000" kern="0" dirty="0" smtClean="0">
                <a:latin typeface="Courier New" pitchFamily="49" charset="0"/>
              </a:rPr>
              <a:t>[i].fork();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fork not compute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}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for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=0; i &lt; 4; i++) {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combine results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    </a:t>
            </a:r>
            <a:r>
              <a:rPr lang="en-US" sz="2000" kern="0" dirty="0" err="1" smtClean="0">
                <a:solidFill>
                  <a:srgbClr val="FF0000"/>
                </a:solidFill>
                <a:latin typeface="Courier New" pitchFamily="49" charset="0"/>
              </a:rPr>
              <a:t>ts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[i].join(); // wait for helper to finish!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 += </a:t>
            </a:r>
            <a:r>
              <a:rPr lang="en-US" sz="2000" kern="0" dirty="0" err="1" smtClean="0">
                <a:latin typeface="Courier New" pitchFamily="49" charset="0"/>
              </a:rPr>
              <a:t>ts</a:t>
            </a:r>
            <a:r>
              <a:rPr lang="en-US" sz="2000" kern="0" dirty="0" smtClean="0">
                <a:latin typeface="Courier New" pitchFamily="49" charset="0"/>
              </a:rPr>
              <a:t>[i].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}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228600" y="2743200"/>
            <a:ext cx="8839200" cy="2286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56058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primitives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Needed “magic” library for things we can’t implement ourselves: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fork</a:t>
            </a:r>
            <a:r>
              <a:rPr lang="en-US" dirty="0" smtClean="0"/>
              <a:t> method of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RecursiveAction</a:t>
            </a:r>
            <a:r>
              <a:rPr lang="en-US" dirty="0" smtClean="0"/>
              <a:t> calls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compute()</a:t>
            </a:r>
            <a:r>
              <a:rPr lang="en-US" dirty="0" smtClean="0"/>
              <a:t>             in a new thread/task</a:t>
            </a:r>
          </a:p>
          <a:p>
            <a:pPr lvl="1"/>
            <a:r>
              <a:rPr lang="en-US" dirty="0" smtClean="0"/>
              <a:t>Calling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compute</a:t>
            </a:r>
            <a:r>
              <a:rPr lang="en-US" dirty="0" smtClean="0"/>
              <a:t> directly is a plain-old method call</a:t>
            </a:r>
          </a:p>
          <a:p>
            <a:pPr lvl="1"/>
            <a:endParaRPr lang="en-US" sz="1000" dirty="0"/>
          </a:p>
          <a:p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join</a:t>
            </a:r>
            <a:r>
              <a:rPr lang="en-US" dirty="0" smtClean="0"/>
              <a:t> method of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RecursiveAction</a:t>
            </a:r>
            <a:r>
              <a:rPr lang="en-US" dirty="0" smtClean="0"/>
              <a:t> blocks its caller until/unless the receiver is done executing (its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compute</a:t>
            </a:r>
            <a:r>
              <a:rPr lang="en-US" dirty="0" smtClean="0"/>
              <a:t> returns)</a:t>
            </a:r>
          </a:p>
          <a:p>
            <a:pPr lvl="1"/>
            <a:r>
              <a:rPr lang="en-US" i="1" dirty="0" smtClean="0"/>
              <a:t>Must</a:t>
            </a:r>
            <a:r>
              <a:rPr lang="en-US" dirty="0" smtClean="0"/>
              <a:t> wait to read the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dirty="0" smtClean="0"/>
              <a:t> field</a:t>
            </a:r>
          </a:p>
          <a:p>
            <a:pPr lvl="1"/>
            <a:endParaRPr lang="en-US" sz="1000" dirty="0"/>
          </a:p>
          <a:p>
            <a:r>
              <a:rPr lang="en-US" dirty="0" smtClean="0"/>
              <a:t>Example so far is “right in spirit”</a:t>
            </a:r>
          </a:p>
          <a:p>
            <a:pPr lvl="1"/>
            <a:r>
              <a:rPr lang="en-US" dirty="0" smtClean="0"/>
              <a:t>But doesn’t enter the library correctly </a:t>
            </a:r>
            <a:r>
              <a:rPr lang="en-US" dirty="0" smtClean="0">
                <a:solidFill>
                  <a:srgbClr val="FF0000"/>
                </a:solidFill>
              </a:rPr>
              <a:t>(won’t work yet)</a:t>
            </a:r>
          </a:p>
          <a:p>
            <a:pPr lvl="2"/>
            <a:r>
              <a:rPr lang="en-US" dirty="0" smtClean="0"/>
              <a:t>Fix after learning better approach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11,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Parallelism/Concurrency in Data Structures (SIGCSE Workshop 19)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9160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Shared memory?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11,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Parallelism/Concurrency in Data Structures (SIGCSE Workshop 19)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r>
              <a:rPr lang="en-US" dirty="0" smtClean="0"/>
              <a:t>Fork-join programs (thankfully) don’t require much focus on sharing memory among threads</a:t>
            </a:r>
          </a:p>
          <a:p>
            <a:endParaRPr lang="en-US" dirty="0" smtClean="0"/>
          </a:p>
          <a:p>
            <a:r>
              <a:rPr lang="en-US" dirty="0" smtClean="0"/>
              <a:t>Memory </a:t>
            </a:r>
            <a:r>
              <a:rPr lang="en-US" i="1" dirty="0" smtClean="0"/>
              <a:t>is</a:t>
            </a:r>
            <a:r>
              <a:rPr lang="en-US" dirty="0" smtClean="0"/>
              <a:t> shared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hi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dirty="0" smtClean="0"/>
              <a:t> fields written by “main” thread, read by helpers 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dirty="0" smtClean="0"/>
              <a:t> field written by helpers, read by “main” thread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Must avoid </a:t>
            </a:r>
            <a:r>
              <a:rPr lang="en-US" i="1" dirty="0" smtClean="0"/>
              <a:t>data races</a:t>
            </a:r>
          </a:p>
          <a:p>
            <a:pPr lvl="1"/>
            <a:r>
              <a:rPr lang="en-US" dirty="0" smtClean="0"/>
              <a:t>For this kind of parallelism,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join </a:t>
            </a:r>
            <a:r>
              <a:rPr lang="en-US" dirty="0" smtClean="0"/>
              <a:t>suffices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For concurrency, learn about locks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35617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better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1828800"/>
          </a:xfrm>
        </p:spPr>
        <p:txBody>
          <a:bodyPr/>
          <a:lstStyle/>
          <a:p>
            <a:pPr>
              <a:buNone/>
            </a:pPr>
            <a:r>
              <a:rPr lang="en-US" dirty="0"/>
              <a:t>Several reasons why this is a poor </a:t>
            </a:r>
            <a:r>
              <a:rPr lang="en-US" dirty="0" smtClean="0"/>
              <a:t>parallel algorithm</a:t>
            </a:r>
            <a:endParaRPr lang="en-US" dirty="0"/>
          </a:p>
          <a:p>
            <a:pPr>
              <a:buNone/>
            </a:pPr>
            <a:endParaRPr lang="en-US" sz="1000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Want code to be reusable and efficient across platforms</a:t>
            </a:r>
          </a:p>
          <a:p>
            <a:pPr marL="857250" lvl="1" indent="-457200"/>
            <a:r>
              <a:rPr lang="en-US" dirty="0"/>
              <a:t>“Forward-portable” as core count </a:t>
            </a:r>
            <a:r>
              <a:rPr lang="en-US" dirty="0" smtClean="0"/>
              <a:t>grows</a:t>
            </a:r>
          </a:p>
          <a:p>
            <a:pPr marL="857250" lvl="1" indent="-457200"/>
            <a:r>
              <a:rPr lang="en-US" dirty="0" smtClean="0"/>
              <a:t>So </a:t>
            </a:r>
            <a:r>
              <a:rPr lang="en-US" dirty="0"/>
              <a:t>at the </a:t>
            </a:r>
            <a:r>
              <a:rPr lang="en-US" i="1" dirty="0"/>
              <a:t>very</a:t>
            </a:r>
            <a:r>
              <a:rPr lang="en-US" dirty="0"/>
              <a:t> least, </a:t>
            </a:r>
            <a:r>
              <a:rPr lang="en-US" dirty="0" smtClean="0"/>
              <a:t>parameterize by the number of threads</a:t>
            </a:r>
          </a:p>
          <a:p>
            <a:pPr marL="857250" lvl="1" indent="-457200"/>
            <a:endParaRPr lang="en-US" dirty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11,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Parallelism/Concurrency in Data Structures (SIGCSE Workshop 19)</a:t>
            </a:r>
            <a:endParaRPr lang="en-US" dirty="0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90600" y="3695700"/>
            <a:ext cx="7239000" cy="14097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1800"/>
              </a:lnSpc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sum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numThreads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{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SumThread</a:t>
            </a:r>
            <a:r>
              <a:rPr lang="en-US" sz="2000" kern="0" dirty="0" smtClean="0">
                <a:latin typeface="Courier New" pitchFamily="49" charset="0"/>
              </a:rPr>
              <a:t>[]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ts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SumThread</a:t>
            </a:r>
            <a:r>
              <a:rPr lang="en-US" sz="2000" kern="0" dirty="0" smtClean="0">
                <a:latin typeface="Courier New" pitchFamily="49" charset="0"/>
              </a:rPr>
              <a:t>[</a:t>
            </a:r>
            <a:r>
              <a:rPr lang="en-US" sz="2000" kern="0" dirty="0" err="1" smtClean="0">
                <a:solidFill>
                  <a:srgbClr val="FF0000"/>
                </a:solidFill>
                <a:latin typeface="Courier New" pitchFamily="49" charset="0"/>
              </a:rPr>
              <a:t>numThreads</a:t>
            </a:r>
            <a:r>
              <a:rPr lang="en-US" sz="2000" kern="0" dirty="0" smtClean="0">
                <a:latin typeface="Courier New" pitchFamily="49" charset="0"/>
              </a:rPr>
              <a:t>];</a:t>
            </a:r>
          </a:p>
          <a:p>
            <a:pPr>
              <a:lnSpc>
                <a:spcPts val="1800"/>
              </a:lnSpc>
            </a:pP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rgbClr val="FF0000"/>
                </a:solidFill>
                <a:latin typeface="Courier New" pitchFamily="49" charset="0"/>
              </a:rPr>
              <a:t>int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rgbClr val="FF0000"/>
                </a:solidFill>
                <a:latin typeface="Courier New" pitchFamily="49" charset="0"/>
              </a:rPr>
              <a:t>subLen</a:t>
            </a:r>
            <a:r>
              <a:rPr lang="en-US" sz="2000" kern="0" dirty="0">
                <a:solidFill>
                  <a:srgbClr val="FF0000"/>
                </a:solidFill>
                <a:latin typeface="Courier New" pitchFamily="49" charset="0"/>
              </a:rPr>
              <a:t> = </a:t>
            </a:r>
            <a:r>
              <a:rPr lang="en-US" sz="2000" kern="0" dirty="0" err="1">
                <a:solidFill>
                  <a:srgbClr val="FF0000"/>
                </a:solidFill>
                <a:latin typeface="Courier New" pitchFamily="49" charset="0"/>
              </a:rPr>
              <a:t>arr.length</a:t>
            </a:r>
            <a:r>
              <a:rPr lang="en-US" sz="2000" kern="0" dirty="0">
                <a:solidFill>
                  <a:srgbClr val="FF0000"/>
                </a:solidFill>
                <a:latin typeface="Courier New" pitchFamily="49" charset="0"/>
              </a:rPr>
              <a:t> / </a:t>
            </a:r>
            <a:r>
              <a:rPr lang="en-US" sz="2000" kern="0" dirty="0" err="1">
                <a:solidFill>
                  <a:srgbClr val="FF0000"/>
                </a:solidFill>
                <a:latin typeface="Courier New" pitchFamily="49" charset="0"/>
              </a:rPr>
              <a:t>numThreads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…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>
                <a:latin typeface="Courier New" pitchFamily="49" charset="0"/>
              </a:rPr>
              <a:t>}</a:t>
            </a: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60353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 audiences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1143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Persona #1: I hear multicore is important, but I’m skeptical I can do something meaningful and low-maintenance in a low-level course.  And would my colleagues go along?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11,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Parallelism/Concurrency in Data Structures (SIGCSE Workshop 19)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85800" y="3048000"/>
            <a:ext cx="77724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b="0" dirty="0" smtClean="0"/>
              <a:t>I had you in mind from Day 1</a:t>
            </a:r>
          </a:p>
          <a:p>
            <a:pPr lvl="1"/>
            <a:r>
              <a:rPr lang="en-US" b="0" dirty="0" smtClean="0"/>
              <a:t>The concepts have to be timeless and straightforward</a:t>
            </a:r>
          </a:p>
          <a:p>
            <a:pPr lvl="1"/>
            <a:r>
              <a:rPr lang="en-US" b="0" dirty="0" smtClean="0"/>
              <a:t>3 weeks maximum, as part of an existing course</a:t>
            </a:r>
          </a:p>
          <a:p>
            <a:pPr lvl="1"/>
            <a:r>
              <a:rPr lang="en-US" b="0" dirty="0" smtClean="0"/>
              <a:t>No fancy hardware / software assumed</a:t>
            </a:r>
          </a:p>
          <a:p>
            <a:pPr lvl="1"/>
            <a:r>
              <a:rPr lang="en-US" b="0" dirty="0" smtClean="0"/>
              <a:t>Free, modifiable course materials</a:t>
            </a:r>
          </a:p>
          <a:p>
            <a:pPr lvl="1"/>
            <a:r>
              <a:rPr lang="en-US" b="0" dirty="0" smtClean="0"/>
              <a:t>Not advocating a revolution</a:t>
            </a:r>
          </a:p>
          <a:p>
            <a:pPr lvl="1"/>
            <a:endParaRPr lang="en-US" b="0" dirty="0"/>
          </a:p>
          <a:p>
            <a:pPr marL="0" indent="0">
              <a:buNone/>
            </a:pPr>
            <a:r>
              <a:rPr lang="en-US" b="0" dirty="0" smtClean="0"/>
              <a:t>Naturally, adapt material to personal style, local circumstances</a:t>
            </a:r>
            <a:endParaRPr lang="en-US" dirty="0" smtClean="0"/>
          </a:p>
          <a:p>
            <a:pPr marL="0" indent="0">
              <a:buFontTx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623100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better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3962400"/>
          </a:xfrm>
        </p:spPr>
        <p:txBody>
          <a:bodyPr/>
          <a:lstStyle/>
          <a:p>
            <a:pPr>
              <a:buNone/>
            </a:pPr>
            <a:endParaRPr lang="en-US" sz="1000" dirty="0"/>
          </a:p>
          <a:p>
            <a:pPr marL="457200" indent="-457200">
              <a:buAutoNum type="arabicPeriod" startAt="2"/>
            </a:pPr>
            <a:r>
              <a:rPr lang="en-US" dirty="0"/>
              <a:t>Want to </a:t>
            </a:r>
            <a:r>
              <a:rPr lang="en-US" dirty="0" smtClean="0"/>
              <a:t>use (only) processors </a:t>
            </a:r>
            <a:r>
              <a:rPr lang="en-US" dirty="0"/>
              <a:t>“available to you </a:t>
            </a:r>
            <a:r>
              <a:rPr lang="en-US" i="1" dirty="0"/>
              <a:t>now</a:t>
            </a:r>
            <a:r>
              <a:rPr lang="en-US" dirty="0"/>
              <a:t>”</a:t>
            </a:r>
          </a:p>
          <a:p>
            <a:pPr marL="857250" lvl="1" indent="-457200"/>
            <a:endParaRPr lang="en-US" dirty="0" smtClean="0"/>
          </a:p>
          <a:p>
            <a:pPr marL="857250" lvl="1" indent="-457200"/>
            <a:r>
              <a:rPr lang="en-US" dirty="0" smtClean="0"/>
              <a:t>Not used </a:t>
            </a:r>
            <a:r>
              <a:rPr lang="en-US" dirty="0"/>
              <a:t>by other programs or threads in your program</a:t>
            </a:r>
          </a:p>
          <a:p>
            <a:pPr marL="1257300" lvl="2" indent="-457200"/>
            <a:r>
              <a:rPr lang="en-US" dirty="0"/>
              <a:t>Maybe caller is also using </a:t>
            </a:r>
            <a:r>
              <a:rPr lang="en-US" dirty="0" smtClean="0"/>
              <a:t>parallelism</a:t>
            </a:r>
          </a:p>
          <a:p>
            <a:pPr marL="1257300" lvl="2" indent="-457200"/>
            <a:r>
              <a:rPr lang="en-US" dirty="0" smtClean="0"/>
              <a:t>Available cores </a:t>
            </a:r>
            <a:r>
              <a:rPr lang="en-US" dirty="0"/>
              <a:t>change even while your threads </a:t>
            </a:r>
            <a:r>
              <a:rPr lang="en-US" dirty="0" smtClean="0"/>
              <a:t>run</a:t>
            </a:r>
            <a:endParaRPr lang="en-US" dirty="0"/>
          </a:p>
          <a:p>
            <a:pPr marL="857250" lvl="1" indent="-457200"/>
            <a:endParaRPr lang="en-US" dirty="0" smtClean="0"/>
          </a:p>
          <a:p>
            <a:pPr marL="857250" lvl="1" indent="-457200"/>
            <a:r>
              <a:rPr lang="en-US" dirty="0" smtClean="0"/>
              <a:t>If </a:t>
            </a:r>
            <a:r>
              <a:rPr lang="en-US" dirty="0"/>
              <a:t>you have 3 processors available and using 3 threads would take time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/>
              <a:t>, then creating 4 threads would take time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1.5X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11,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Parallelism/Concurrency in Data Structures (SIGCSE Workshop 19)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48472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better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191000"/>
          </a:xfrm>
        </p:spPr>
        <p:txBody>
          <a:bodyPr/>
          <a:lstStyle/>
          <a:p>
            <a:pPr>
              <a:buNone/>
            </a:pPr>
            <a:endParaRPr lang="en-US" sz="1000" dirty="0"/>
          </a:p>
          <a:p>
            <a:pPr marL="457200" indent="-457200">
              <a:buFont typeface="+mj-lt"/>
              <a:buAutoNum type="arabicPeriod" startAt="3"/>
            </a:pPr>
            <a:r>
              <a:rPr lang="en-US" dirty="0"/>
              <a:t>Though unlikely for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sum</a:t>
            </a:r>
            <a:r>
              <a:rPr lang="en-US" dirty="0"/>
              <a:t>, in general different </a:t>
            </a:r>
            <a:r>
              <a:rPr lang="en-US" dirty="0" err="1" smtClean="0"/>
              <a:t>subproblems</a:t>
            </a:r>
            <a:r>
              <a:rPr lang="en-US" dirty="0" smtClean="0"/>
              <a:t> </a:t>
            </a:r>
            <a:r>
              <a:rPr lang="en-US" dirty="0"/>
              <a:t>may take significantly different amounts of time</a:t>
            </a:r>
          </a:p>
          <a:p>
            <a:pPr marL="857250" lvl="1" indent="-457200"/>
            <a:endParaRPr lang="en-US" dirty="0"/>
          </a:p>
          <a:p>
            <a:pPr marL="857250" lvl="1" indent="-457200"/>
            <a:r>
              <a:rPr lang="en-US" dirty="0"/>
              <a:t>Example: Apply method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dirty="0"/>
              <a:t> to every array element, but maybe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dirty="0"/>
              <a:t> is much slower for some data </a:t>
            </a:r>
            <a:r>
              <a:rPr lang="en-US" dirty="0" smtClean="0"/>
              <a:t>items</a:t>
            </a:r>
          </a:p>
          <a:p>
            <a:pPr marL="1257300" lvl="2" indent="-457200"/>
            <a:r>
              <a:rPr lang="en-US" dirty="0" smtClean="0"/>
              <a:t>Example</a:t>
            </a:r>
            <a:r>
              <a:rPr lang="en-US" dirty="0"/>
              <a:t>: Is a large integer prime</a:t>
            </a:r>
            <a:r>
              <a:rPr lang="en-US" dirty="0" smtClean="0"/>
              <a:t>?</a:t>
            </a:r>
          </a:p>
          <a:p>
            <a:pPr marL="1257300" lvl="2" indent="-457200"/>
            <a:endParaRPr lang="en-US" dirty="0" smtClean="0"/>
          </a:p>
          <a:p>
            <a:pPr marL="857250" lvl="1" indent="-457200"/>
            <a:r>
              <a:rPr lang="en-US" dirty="0" smtClean="0"/>
              <a:t>Leads to </a:t>
            </a:r>
            <a:r>
              <a:rPr lang="en-US" dirty="0">
                <a:solidFill>
                  <a:schemeClr val="accent2"/>
                </a:solidFill>
                <a:cs typeface="Courier New" pitchFamily="49" charset="0"/>
              </a:rPr>
              <a:t>load </a:t>
            </a:r>
            <a:r>
              <a:rPr lang="en-US" dirty="0" smtClean="0">
                <a:solidFill>
                  <a:schemeClr val="accent2"/>
                </a:solidFill>
                <a:cs typeface="Courier New" pitchFamily="49" charset="0"/>
              </a:rPr>
              <a:t>imbalance</a:t>
            </a:r>
            <a:endParaRPr lang="en-US" dirty="0"/>
          </a:p>
          <a:p>
            <a:pPr marL="1257300" lvl="2" indent="-457200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11,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Parallelism/Concurrency in Data Structures (SIGCSE Workshop 19)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52993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Better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001000" cy="1143000"/>
          </a:xfrm>
        </p:spPr>
        <p:txBody>
          <a:bodyPr/>
          <a:lstStyle/>
          <a:p>
            <a:pPr marL="457200" indent="-457200">
              <a:buNone/>
            </a:pPr>
            <a:r>
              <a:rPr lang="en-US" dirty="0" smtClean="0"/>
              <a:t>The counterintuitive(?) solution to all these problems is to use lots of tasks, far more than the number of processors</a:t>
            </a:r>
          </a:p>
          <a:p>
            <a:pPr marL="857250" lvl="1" indent="-457200"/>
            <a:r>
              <a:rPr lang="en-US" dirty="0" smtClean="0"/>
              <a:t>But will require changing our algorithm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Parallelism/Concurrency in Data Structures (SIGCSE Workshop 19)</a:t>
            </a:r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85800" y="2667000"/>
            <a:ext cx="7772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1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ans0         ans1          …        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ansN</a:t>
            </a:r>
            <a:endParaRPr lang="en-US" sz="2000" kern="0" dirty="0" smtClean="0">
              <a:latin typeface="Courier New" pitchFamily="49" charset="0"/>
              <a:cs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                        </a:t>
            </a:r>
            <a:r>
              <a:rPr kumimoji="0" lang="en-US" sz="200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a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ns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9144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0668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13716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12192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15240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6764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19812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18288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21336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22860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25908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24384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27432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28956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32004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30480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33528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35052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38100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36576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39624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41148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44196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42672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45720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47244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50292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48768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51816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53340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56388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54864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57912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59436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62484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60960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64008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65532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68580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67056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70104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71628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74676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73152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76200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77724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80772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79248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6" name="Left Brace 55"/>
          <p:cNvSpPr/>
          <p:nvPr/>
        </p:nvSpPr>
        <p:spPr bwMode="auto">
          <a:xfrm rot="16200000">
            <a:off x="1676400" y="2209800"/>
            <a:ext cx="304800" cy="18288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7" name="Left Brace 56"/>
          <p:cNvSpPr/>
          <p:nvPr/>
        </p:nvSpPr>
        <p:spPr bwMode="auto">
          <a:xfrm rot="16200000">
            <a:off x="3581400" y="2209800"/>
            <a:ext cx="304800" cy="18288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9" name="Left Brace 58"/>
          <p:cNvSpPr/>
          <p:nvPr/>
        </p:nvSpPr>
        <p:spPr bwMode="auto">
          <a:xfrm rot="16200000">
            <a:off x="7391400" y="2209801"/>
            <a:ext cx="304800" cy="18288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82296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83820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62" name="Straight Connector 61"/>
          <p:cNvCxnSpPr/>
          <p:nvPr/>
        </p:nvCxnSpPr>
        <p:spPr bwMode="auto">
          <a:xfrm>
            <a:off x="2133600" y="3429000"/>
            <a:ext cx="2438400" cy="30480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3" name="Straight Connector 62"/>
          <p:cNvCxnSpPr/>
          <p:nvPr/>
        </p:nvCxnSpPr>
        <p:spPr bwMode="auto">
          <a:xfrm>
            <a:off x="3886200" y="3505200"/>
            <a:ext cx="762000" cy="22860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4" name="Straight Connector 63"/>
          <p:cNvCxnSpPr/>
          <p:nvPr/>
        </p:nvCxnSpPr>
        <p:spPr bwMode="auto">
          <a:xfrm rot="10800000" flipV="1">
            <a:off x="4724400" y="3505200"/>
            <a:ext cx="914400" cy="22860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5" name="Straight Connector 64"/>
          <p:cNvCxnSpPr/>
          <p:nvPr/>
        </p:nvCxnSpPr>
        <p:spPr bwMode="auto">
          <a:xfrm rot="10800000" flipV="1">
            <a:off x="4876804" y="3428999"/>
            <a:ext cx="2285997" cy="30479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6" name="Content Placeholder 2"/>
          <p:cNvSpPr txBox="1">
            <a:spLocks/>
          </p:cNvSpPr>
          <p:nvPr/>
        </p:nvSpPr>
        <p:spPr bwMode="auto">
          <a:xfrm>
            <a:off x="533400" y="4267200"/>
            <a:ext cx="8305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Forward-portable: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Lots of helpers each doing a small piece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Processors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available: Hand out “work chunks” as you go</a:t>
            </a:r>
          </a:p>
          <a:p>
            <a:pPr marL="457200" indent="-457200">
              <a:spcBef>
                <a:spcPct val="20000"/>
              </a:spcBef>
              <a:buFont typeface="+mj-lt"/>
              <a:buAutoNum type="arabicPeriod"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Load imbalance: No problem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if slow thread scheduled early enough</a:t>
            </a:r>
          </a:p>
          <a:p>
            <a:pPr marL="914400" lvl="1" indent="-4572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0" kern="0" baseline="0" dirty="0" smtClean="0">
                <a:latin typeface="+mn-lt"/>
              </a:rPr>
              <a:t>Variation </a:t>
            </a:r>
            <a:r>
              <a:rPr lang="en-US" sz="2000" b="0" kern="0" dirty="0" smtClean="0">
                <a:latin typeface="+mn-lt"/>
              </a:rPr>
              <a:t>probably </a:t>
            </a:r>
            <a:r>
              <a:rPr lang="en-US" sz="2000" b="0" kern="0" baseline="0" dirty="0" smtClean="0">
                <a:latin typeface="+mn-lt"/>
              </a:rPr>
              <a:t>small anyway </a:t>
            </a:r>
            <a:r>
              <a:rPr lang="en-US" sz="2000" b="0" kern="0" dirty="0" smtClean="0">
                <a:latin typeface="+mn-lt"/>
              </a:rPr>
              <a:t>if</a:t>
            </a:r>
            <a:r>
              <a:rPr lang="en-US" sz="2000" b="0" kern="0" baseline="0" dirty="0" smtClean="0">
                <a:latin typeface="+mn-lt"/>
              </a:rPr>
              <a:t> pieces</a:t>
            </a:r>
            <a:r>
              <a:rPr lang="en-US" sz="2000" b="0" kern="0" dirty="0" smtClean="0">
                <a:latin typeface="+mn-lt"/>
              </a:rPr>
              <a:t> of work are small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11, 2011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09415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Naïve algorithm is poor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533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Suppose we create 1 thread to process every 1000 elements</a:t>
            </a:r>
          </a:p>
          <a:p>
            <a:pPr lvl="1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Parallelism/Concurrency in Data Structures (SIGCSE Workshop 19)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066800" y="1905000"/>
            <a:ext cx="7239000" cy="1524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1800"/>
              </a:lnSpc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sum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{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noProof="0" dirty="0" smtClean="0">
                <a:latin typeface="Courier New" pitchFamily="49" charset="0"/>
              </a:rPr>
              <a:t>  …</a:t>
            </a:r>
          </a:p>
          <a:p>
            <a:pPr>
              <a:lnSpc>
                <a:spcPts val="1800"/>
              </a:lnSpc>
              <a:buNone/>
            </a:pPr>
            <a:r>
              <a:rPr kumimoji="0" lang="en-US" sz="2000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</a:t>
            </a:r>
            <a:r>
              <a:rPr kumimoji="0" lang="en-US" sz="2000" i="0" u="none" strike="noStrike" kern="0" cap="none" spc="0" normalizeH="0" baseline="0" dirty="0" err="1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int</a:t>
            </a:r>
            <a:r>
              <a:rPr kumimoji="0" lang="en-US" sz="2000" i="0" u="none" strike="noStrike" kern="0" cap="none" spc="0" normalizeH="0" baseline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i="0" u="none" strike="noStrike" kern="0" cap="none" spc="0" normalizeH="0" baseline="0" dirty="0" err="1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numThreads</a:t>
            </a:r>
            <a:r>
              <a:rPr kumimoji="0" lang="en-US" sz="2000" i="0" u="none" strike="noStrike" kern="0" cap="none" spc="0" normalizeH="0" baseline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</a:t>
            </a:r>
            <a:r>
              <a:rPr kumimoji="0" lang="en-US" sz="2000" i="0" u="none" strike="noStrike" kern="0" cap="none" spc="0" normalizeH="0" baseline="0" dirty="0" err="1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arr.length</a:t>
            </a:r>
            <a:r>
              <a:rPr kumimoji="0" lang="en-US" sz="2000" i="0" u="none" strike="noStrike" kern="0" cap="none" spc="0" normalizeH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/ 1000;</a:t>
            </a:r>
            <a:endParaRPr kumimoji="0" lang="en-US" sz="200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SumThread</a:t>
            </a:r>
            <a:r>
              <a:rPr lang="en-US" sz="2000" kern="0" dirty="0" smtClean="0">
                <a:latin typeface="Courier New" pitchFamily="49" charset="0"/>
              </a:rPr>
              <a:t>[]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ts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SumThread</a:t>
            </a:r>
            <a:r>
              <a:rPr lang="en-US" sz="2000" kern="0" dirty="0" smtClean="0">
                <a:latin typeface="Courier New" pitchFamily="49" charset="0"/>
              </a:rPr>
              <a:t>[</a:t>
            </a:r>
            <a:r>
              <a:rPr lang="en-US" sz="2000" kern="0" dirty="0" err="1" smtClean="0">
                <a:latin typeface="Courier New" pitchFamily="49" charset="0"/>
              </a:rPr>
              <a:t>numThreads</a:t>
            </a:r>
            <a:r>
              <a:rPr lang="en-US" sz="2000" kern="0" dirty="0" smtClean="0">
                <a:latin typeface="Courier New" pitchFamily="49" charset="0"/>
              </a:rPr>
              <a:t>];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…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762000" y="3581400"/>
            <a:ext cx="77724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spcBef>
                <a:spcPct val="20000"/>
              </a:spcBef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Then combining results will have </a:t>
            </a:r>
            <a:r>
              <a:rPr lang="en-US" sz="2000" kern="0" dirty="0" err="1" smtClean="0">
                <a:latin typeface="Courier New" pitchFamily="49" charset="0"/>
              </a:rPr>
              <a:t>arr.length</a:t>
            </a:r>
            <a:r>
              <a:rPr lang="en-US" sz="2000" kern="0" dirty="0" smtClean="0">
                <a:latin typeface="Courier New" pitchFamily="49" charset="0"/>
              </a:rPr>
              <a:t> / 1000 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additions to do – still linear in size of array</a:t>
            </a:r>
          </a:p>
          <a:p>
            <a:pPr lvl="0">
              <a:spcBef>
                <a:spcPct val="20000"/>
              </a:spcBef>
            </a:pPr>
            <a:endParaRPr lang="en-US" sz="2000" b="0" kern="0" dirty="0">
              <a:latin typeface="+mn-lt"/>
            </a:endParaRPr>
          </a:p>
          <a:p>
            <a:pPr lvl="0">
              <a:spcBef>
                <a:spcPct val="20000"/>
              </a:spcBef>
            </a:pP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 fact, if we create 1 thread for every 1 element, we recreate a sequential algorithm</a:t>
            </a:r>
          </a:p>
          <a:p>
            <a:pPr lvl="1">
              <a:spcBef>
                <a:spcPct val="20000"/>
              </a:spcBef>
            </a:pPr>
            <a:endParaRPr kumimoji="0" lang="en-US" sz="2000" b="0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0">
              <a:spcBef>
                <a:spcPct val="20000"/>
              </a:spcBef>
            </a:pPr>
            <a:endParaRPr lang="en-US" sz="2000" b="0" kern="0" baseline="0" dirty="0" smtClean="0">
              <a:latin typeface="+mn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11, 2011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81232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better idea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4267200"/>
            <a:ext cx="7772400" cy="1905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Straightforward to implement using </a:t>
            </a:r>
            <a:r>
              <a:rPr lang="en-US" dirty="0" smtClean="0">
                <a:solidFill>
                  <a:schemeClr val="accent2"/>
                </a:solidFill>
              </a:rPr>
              <a:t>divide-and-conquer</a:t>
            </a:r>
          </a:p>
          <a:p>
            <a:pPr lvl="1"/>
            <a:r>
              <a:rPr lang="en-US" dirty="0" smtClean="0"/>
              <a:t>Parallelism for the recursive calls</a:t>
            </a:r>
          </a:p>
          <a:p>
            <a:pPr lvl="1"/>
            <a:r>
              <a:rPr lang="en-US" dirty="0" smtClean="0"/>
              <a:t>Will write all our parallel algorithms in this style</a:t>
            </a:r>
          </a:p>
          <a:p>
            <a:pPr lvl="1"/>
            <a:r>
              <a:rPr lang="en-US" dirty="0" smtClean="0"/>
              <a:t>Asymptotic exponential speedup “with enough processors”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Parallelism/Concurrency in Data Structures (SIGCSE Workshop 19)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9144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0668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3716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12192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15240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16764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9812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18288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21336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22860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25908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24384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27432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28956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32004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30480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33528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35052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38100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36576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39624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41148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44196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42672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45720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47244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50292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48768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51816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53340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56388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54864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57912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59436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62484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60960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64008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65532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68580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67056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70104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71628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74676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73152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76200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77724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80772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79248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5" name="Left Brace 54"/>
          <p:cNvSpPr/>
          <p:nvPr/>
        </p:nvSpPr>
        <p:spPr bwMode="auto">
          <a:xfrm rot="16200000">
            <a:off x="952500" y="2000187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56" name="Straight Connector 55"/>
          <p:cNvCxnSpPr/>
          <p:nvPr/>
        </p:nvCxnSpPr>
        <p:spPr bwMode="auto">
          <a:xfrm rot="16200000" flipH="1">
            <a:off x="1028700" y="2457390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Straight Connector 56"/>
          <p:cNvCxnSpPr/>
          <p:nvPr/>
        </p:nvCxnSpPr>
        <p:spPr bwMode="auto">
          <a:xfrm rot="5400000">
            <a:off x="1333500" y="2457390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8" name="Left Brace 57"/>
          <p:cNvSpPr/>
          <p:nvPr/>
        </p:nvSpPr>
        <p:spPr bwMode="auto">
          <a:xfrm rot="16200000">
            <a:off x="1409700" y="2000190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9" name="Left Brace 58"/>
          <p:cNvSpPr/>
          <p:nvPr/>
        </p:nvSpPr>
        <p:spPr bwMode="auto">
          <a:xfrm rot="16200000">
            <a:off x="1866900" y="2000190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0" name="Left Brace 59"/>
          <p:cNvSpPr/>
          <p:nvPr/>
        </p:nvSpPr>
        <p:spPr bwMode="auto">
          <a:xfrm rot="16200000">
            <a:off x="2324100" y="2000190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1" name="Left Brace 60"/>
          <p:cNvSpPr/>
          <p:nvPr/>
        </p:nvSpPr>
        <p:spPr bwMode="auto">
          <a:xfrm rot="16200000">
            <a:off x="2781300" y="2000190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2" name="Left Brace 61"/>
          <p:cNvSpPr/>
          <p:nvPr/>
        </p:nvSpPr>
        <p:spPr bwMode="auto">
          <a:xfrm rot="16200000">
            <a:off x="3238500" y="2000193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3" name="Left Brace 62"/>
          <p:cNvSpPr/>
          <p:nvPr/>
        </p:nvSpPr>
        <p:spPr bwMode="auto">
          <a:xfrm rot="16200000">
            <a:off x="3695700" y="2000193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4" name="Left Brace 63"/>
          <p:cNvSpPr/>
          <p:nvPr/>
        </p:nvSpPr>
        <p:spPr bwMode="auto">
          <a:xfrm rot="16200000">
            <a:off x="4152900" y="2000193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5" name="Left Brace 64"/>
          <p:cNvSpPr/>
          <p:nvPr/>
        </p:nvSpPr>
        <p:spPr bwMode="auto">
          <a:xfrm rot="16200000">
            <a:off x="4610100" y="2000191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6" name="Left Brace 65"/>
          <p:cNvSpPr/>
          <p:nvPr/>
        </p:nvSpPr>
        <p:spPr bwMode="auto">
          <a:xfrm rot="16200000">
            <a:off x="5067300" y="2000194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7" name="Left Brace 66"/>
          <p:cNvSpPr/>
          <p:nvPr/>
        </p:nvSpPr>
        <p:spPr bwMode="auto">
          <a:xfrm rot="16200000">
            <a:off x="5524500" y="2000194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8" name="Left Brace 67"/>
          <p:cNvSpPr/>
          <p:nvPr/>
        </p:nvSpPr>
        <p:spPr bwMode="auto">
          <a:xfrm rot="16200000">
            <a:off x="5981700" y="2000194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9" name="Left Brace 68"/>
          <p:cNvSpPr/>
          <p:nvPr/>
        </p:nvSpPr>
        <p:spPr bwMode="auto">
          <a:xfrm rot="16200000">
            <a:off x="6438900" y="2000194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0" name="Left Brace 69"/>
          <p:cNvSpPr/>
          <p:nvPr/>
        </p:nvSpPr>
        <p:spPr bwMode="auto">
          <a:xfrm rot="16200000">
            <a:off x="6896100" y="2000197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1" name="Left Brace 70"/>
          <p:cNvSpPr/>
          <p:nvPr/>
        </p:nvSpPr>
        <p:spPr bwMode="auto">
          <a:xfrm rot="16200000">
            <a:off x="7353300" y="2000197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2" name="Left Brace 71"/>
          <p:cNvSpPr/>
          <p:nvPr/>
        </p:nvSpPr>
        <p:spPr bwMode="auto">
          <a:xfrm rot="16200000">
            <a:off x="7810500" y="2000197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1143000" y="2476380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74" name="Straight Connector 73"/>
          <p:cNvCxnSpPr/>
          <p:nvPr/>
        </p:nvCxnSpPr>
        <p:spPr bwMode="auto">
          <a:xfrm rot="16200000" flipH="1">
            <a:off x="1943100" y="2438280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5" name="Straight Connector 74"/>
          <p:cNvCxnSpPr/>
          <p:nvPr/>
        </p:nvCxnSpPr>
        <p:spPr bwMode="auto">
          <a:xfrm rot="5400000">
            <a:off x="2247900" y="2438280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6" name="TextBox 75"/>
          <p:cNvSpPr txBox="1"/>
          <p:nvPr/>
        </p:nvSpPr>
        <p:spPr>
          <a:xfrm>
            <a:off x="2057400" y="2476380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77" name="Straight Connector 76"/>
          <p:cNvCxnSpPr/>
          <p:nvPr/>
        </p:nvCxnSpPr>
        <p:spPr bwMode="auto">
          <a:xfrm rot="16200000" flipH="1">
            <a:off x="2933700" y="2457390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8" name="Straight Connector 77"/>
          <p:cNvCxnSpPr/>
          <p:nvPr/>
        </p:nvCxnSpPr>
        <p:spPr bwMode="auto">
          <a:xfrm rot="5400000">
            <a:off x="3238500" y="2457390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9" name="TextBox 78"/>
          <p:cNvSpPr txBox="1"/>
          <p:nvPr/>
        </p:nvSpPr>
        <p:spPr>
          <a:xfrm>
            <a:off x="3048000" y="2476380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80" name="Straight Connector 79"/>
          <p:cNvCxnSpPr/>
          <p:nvPr/>
        </p:nvCxnSpPr>
        <p:spPr bwMode="auto">
          <a:xfrm rot="16200000" flipH="1">
            <a:off x="3848100" y="24573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1" name="Straight Connector 80"/>
          <p:cNvCxnSpPr/>
          <p:nvPr/>
        </p:nvCxnSpPr>
        <p:spPr bwMode="auto">
          <a:xfrm rot="5400000">
            <a:off x="4152900" y="24573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2" name="TextBox 81"/>
          <p:cNvSpPr txBox="1"/>
          <p:nvPr/>
        </p:nvSpPr>
        <p:spPr>
          <a:xfrm>
            <a:off x="3962400" y="2476381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83" name="Straight Connector 82"/>
          <p:cNvCxnSpPr/>
          <p:nvPr/>
        </p:nvCxnSpPr>
        <p:spPr bwMode="auto">
          <a:xfrm rot="16200000" flipH="1">
            <a:off x="4762500" y="24573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4" name="Straight Connector 83"/>
          <p:cNvCxnSpPr/>
          <p:nvPr/>
        </p:nvCxnSpPr>
        <p:spPr bwMode="auto">
          <a:xfrm rot="5400000">
            <a:off x="5067300" y="24573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5" name="TextBox 84"/>
          <p:cNvSpPr txBox="1"/>
          <p:nvPr/>
        </p:nvSpPr>
        <p:spPr>
          <a:xfrm>
            <a:off x="4876800" y="2476381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86" name="Straight Connector 85"/>
          <p:cNvCxnSpPr/>
          <p:nvPr/>
        </p:nvCxnSpPr>
        <p:spPr bwMode="auto">
          <a:xfrm rot="16200000" flipH="1">
            <a:off x="5676900" y="23811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7" name="Straight Connector 86"/>
          <p:cNvCxnSpPr/>
          <p:nvPr/>
        </p:nvCxnSpPr>
        <p:spPr bwMode="auto">
          <a:xfrm rot="5400000">
            <a:off x="5981700" y="23811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8" name="TextBox 87"/>
          <p:cNvSpPr txBox="1"/>
          <p:nvPr/>
        </p:nvSpPr>
        <p:spPr>
          <a:xfrm>
            <a:off x="5791200" y="2400181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89" name="Straight Connector 88"/>
          <p:cNvCxnSpPr/>
          <p:nvPr/>
        </p:nvCxnSpPr>
        <p:spPr bwMode="auto">
          <a:xfrm rot="16200000" flipH="1">
            <a:off x="6591300" y="23811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0" name="Straight Connector 89"/>
          <p:cNvCxnSpPr/>
          <p:nvPr/>
        </p:nvCxnSpPr>
        <p:spPr bwMode="auto">
          <a:xfrm rot="5400000">
            <a:off x="6896100" y="23811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1" name="TextBox 90"/>
          <p:cNvSpPr txBox="1"/>
          <p:nvPr/>
        </p:nvSpPr>
        <p:spPr>
          <a:xfrm>
            <a:off x="6705600" y="2400181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92" name="Straight Connector 91"/>
          <p:cNvCxnSpPr/>
          <p:nvPr/>
        </p:nvCxnSpPr>
        <p:spPr bwMode="auto">
          <a:xfrm rot="16200000" flipH="1">
            <a:off x="7505699" y="23811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3" name="Straight Connector 92"/>
          <p:cNvCxnSpPr/>
          <p:nvPr/>
        </p:nvCxnSpPr>
        <p:spPr bwMode="auto">
          <a:xfrm rot="5400000">
            <a:off x="7810499" y="23811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4" name="TextBox 93"/>
          <p:cNvSpPr txBox="1"/>
          <p:nvPr/>
        </p:nvSpPr>
        <p:spPr>
          <a:xfrm>
            <a:off x="7619999" y="2400181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95" name="Straight Connector 94"/>
          <p:cNvCxnSpPr>
            <a:stCxn id="73" idx="2"/>
          </p:cNvCxnSpPr>
          <p:nvPr/>
        </p:nvCxnSpPr>
        <p:spPr bwMode="auto">
          <a:xfrm rot="16200000" flipH="1">
            <a:off x="1416936" y="2769427"/>
            <a:ext cx="152400" cy="36652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6" name="Straight Connector 95"/>
          <p:cNvCxnSpPr>
            <a:stCxn id="76" idx="2"/>
          </p:cNvCxnSpPr>
          <p:nvPr/>
        </p:nvCxnSpPr>
        <p:spPr bwMode="auto">
          <a:xfrm rot="5400000">
            <a:off x="1950337" y="2754954"/>
            <a:ext cx="152400" cy="39547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7" name="TextBox 96"/>
          <p:cNvSpPr txBox="1"/>
          <p:nvPr/>
        </p:nvSpPr>
        <p:spPr>
          <a:xfrm>
            <a:off x="1600200" y="2857380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98" name="Straight Connector 97"/>
          <p:cNvCxnSpPr/>
          <p:nvPr/>
        </p:nvCxnSpPr>
        <p:spPr bwMode="auto">
          <a:xfrm rot="16200000" flipH="1">
            <a:off x="3307463" y="2750318"/>
            <a:ext cx="152400" cy="36652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9" name="Straight Connector 98"/>
          <p:cNvCxnSpPr/>
          <p:nvPr/>
        </p:nvCxnSpPr>
        <p:spPr bwMode="auto">
          <a:xfrm rot="5400000">
            <a:off x="3840864" y="2735845"/>
            <a:ext cx="152400" cy="39547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0" name="TextBox 99"/>
          <p:cNvSpPr txBox="1"/>
          <p:nvPr/>
        </p:nvSpPr>
        <p:spPr>
          <a:xfrm>
            <a:off x="3476254" y="2857380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01" name="Straight Connector 100"/>
          <p:cNvCxnSpPr/>
          <p:nvPr/>
        </p:nvCxnSpPr>
        <p:spPr bwMode="auto">
          <a:xfrm rot="16200000" flipH="1">
            <a:off x="5136263" y="2750318"/>
            <a:ext cx="152400" cy="36652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2" name="Straight Connector 101"/>
          <p:cNvCxnSpPr/>
          <p:nvPr/>
        </p:nvCxnSpPr>
        <p:spPr bwMode="auto">
          <a:xfrm rot="5400000">
            <a:off x="5669664" y="2735845"/>
            <a:ext cx="152400" cy="39547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3" name="TextBox 102"/>
          <p:cNvSpPr txBox="1"/>
          <p:nvPr/>
        </p:nvSpPr>
        <p:spPr>
          <a:xfrm>
            <a:off x="5305054" y="2857380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04" name="Straight Connector 103"/>
          <p:cNvCxnSpPr/>
          <p:nvPr/>
        </p:nvCxnSpPr>
        <p:spPr bwMode="auto">
          <a:xfrm rot="16200000" flipH="1">
            <a:off x="6965062" y="2674118"/>
            <a:ext cx="152400" cy="36652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5" name="Straight Connector 104"/>
          <p:cNvCxnSpPr/>
          <p:nvPr/>
        </p:nvCxnSpPr>
        <p:spPr bwMode="auto">
          <a:xfrm rot="5400000">
            <a:off x="7498463" y="2659645"/>
            <a:ext cx="152400" cy="39547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6" name="TextBox 105"/>
          <p:cNvSpPr txBox="1"/>
          <p:nvPr/>
        </p:nvSpPr>
        <p:spPr>
          <a:xfrm>
            <a:off x="7133853" y="2781180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07" name="Straight Connector 106"/>
          <p:cNvCxnSpPr/>
          <p:nvPr/>
        </p:nvCxnSpPr>
        <p:spPr bwMode="auto">
          <a:xfrm>
            <a:off x="1905000" y="3181290"/>
            <a:ext cx="671325" cy="28569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8" name="Straight Connector 107"/>
          <p:cNvCxnSpPr/>
          <p:nvPr/>
        </p:nvCxnSpPr>
        <p:spPr bwMode="auto">
          <a:xfrm rot="10800000" flipV="1">
            <a:off x="2728730" y="3181290"/>
            <a:ext cx="776471" cy="28569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9" name="TextBox 108"/>
          <p:cNvSpPr txBox="1"/>
          <p:nvPr/>
        </p:nvSpPr>
        <p:spPr>
          <a:xfrm>
            <a:off x="2485653" y="3314580"/>
            <a:ext cx="3337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10" name="Straight Connector 109"/>
          <p:cNvCxnSpPr/>
          <p:nvPr/>
        </p:nvCxnSpPr>
        <p:spPr bwMode="auto">
          <a:xfrm>
            <a:off x="5638799" y="3181290"/>
            <a:ext cx="671325" cy="28569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1" name="Straight Connector 110"/>
          <p:cNvCxnSpPr/>
          <p:nvPr/>
        </p:nvCxnSpPr>
        <p:spPr bwMode="auto">
          <a:xfrm rot="10800000" flipV="1">
            <a:off x="6462529" y="3181290"/>
            <a:ext cx="776471" cy="28569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2" name="TextBox 111"/>
          <p:cNvSpPr txBox="1"/>
          <p:nvPr/>
        </p:nvSpPr>
        <p:spPr>
          <a:xfrm>
            <a:off x="6219452" y="3314580"/>
            <a:ext cx="3337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13" name="Straight Connector 112"/>
          <p:cNvCxnSpPr/>
          <p:nvPr/>
        </p:nvCxnSpPr>
        <p:spPr bwMode="auto">
          <a:xfrm>
            <a:off x="2819400" y="3638490"/>
            <a:ext cx="1585724" cy="28569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4" name="Straight Connector 113"/>
          <p:cNvCxnSpPr/>
          <p:nvPr/>
        </p:nvCxnSpPr>
        <p:spPr bwMode="auto">
          <a:xfrm rot="10800000" flipV="1">
            <a:off x="4557530" y="3638490"/>
            <a:ext cx="1690870" cy="28569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5" name="TextBox 114"/>
          <p:cNvSpPr txBox="1"/>
          <p:nvPr/>
        </p:nvSpPr>
        <p:spPr>
          <a:xfrm>
            <a:off x="4343400" y="3638490"/>
            <a:ext cx="3337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11, 2011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93236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7772400" cy="1143000"/>
          </a:xfrm>
        </p:spPr>
        <p:txBody>
          <a:bodyPr/>
          <a:lstStyle/>
          <a:p>
            <a:r>
              <a:rPr lang="en-US" dirty="0" smtClean="0"/>
              <a:t>Divide-and-conquer to the rescue!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1143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The key is to do the result-combining in parallel as well</a:t>
            </a:r>
          </a:p>
          <a:p>
            <a:pPr lvl="1"/>
            <a:r>
              <a:rPr lang="en-US" dirty="0" smtClean="0"/>
              <a:t>And using recursive divide-and-conquer makes this natural</a:t>
            </a:r>
          </a:p>
          <a:p>
            <a:pPr lvl="1"/>
            <a:r>
              <a:rPr lang="en-US" dirty="0" smtClean="0"/>
              <a:t>Easier to write and more efficient asymptotically!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Parallelism/Concurrency in Data Structures (SIGCSE Workshop 19)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81000" y="1219200"/>
            <a:ext cx="8610600" cy="4572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1800"/>
              </a:lnSpc>
              <a:buNone/>
            </a:pP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extends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RecursiveAction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lnSpc>
                <a:spcPts val="1800"/>
              </a:lnSpc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lo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hi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arguments</a:t>
            </a:r>
          </a:p>
          <a:p>
            <a:pPr>
              <a:lnSpc>
                <a:spcPts val="1800"/>
              </a:lnSpc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result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h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 { … }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public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void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compute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(hi - lo &lt; </a:t>
            </a:r>
            <a:r>
              <a:rPr lang="en-US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SEQUENTIAL_CUTOFF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around 1000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=lo;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&lt; hi;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++)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+=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left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arr,lo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hi+lo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)/2);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right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hi+lo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)/2,hi);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left.fork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right.fork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left.join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();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don’t move this up a line – why?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right.join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left.ans + right.ans;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sz="2000" dirty="0" smtClean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11, 2011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94246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Sequential cut-offs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Cutting off last 10 levels of recursion saves  &gt;  99% of task-creation overhead </a:t>
            </a:r>
          </a:p>
          <a:p>
            <a:endParaRPr lang="en-US" sz="1000" dirty="0" smtClean="0"/>
          </a:p>
          <a:p>
            <a:r>
              <a:rPr lang="en-US" i="1" dirty="0" smtClean="0"/>
              <a:t>Exactly like</a:t>
            </a:r>
            <a:r>
              <a:rPr lang="en-US" dirty="0" smtClean="0"/>
              <a:t> having quicksort switch to insertion sort for small </a:t>
            </a:r>
            <a:r>
              <a:rPr lang="en-US" dirty="0" err="1" smtClean="0"/>
              <a:t>subproblems</a:t>
            </a:r>
            <a:r>
              <a:rPr lang="en-US" dirty="0" smtClean="0"/>
              <a:t>!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11,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Parallelism/Concurrency in Data Structures (SIGCSE Workshop 19)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 bwMode="auto">
          <a:xfrm>
            <a:off x="914400" y="3429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066800" y="3429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371600" y="3429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1219200" y="3429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1524000" y="3429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1676400" y="3429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981200" y="3429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1828800" y="3429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2133600" y="3429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2286000" y="3429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2590800" y="3429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2438400" y="3429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2743200" y="3429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2895600" y="3429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3200400" y="3429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3048000" y="3429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3352800" y="3429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3505200" y="3429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3810000" y="3429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3657600" y="3429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3962400" y="3429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4114800" y="3429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4419600" y="3429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4267200" y="3429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4572000" y="3429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4724400" y="3429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5029200" y="3429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4876800" y="3429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5181600" y="3429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5334000" y="3429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5638800" y="3429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5486400" y="3429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5791200" y="3429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5943600" y="3429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6248400" y="3429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6096000" y="3429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6400800" y="3429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6553200" y="3429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6858000" y="3429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6705600" y="3429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7010400" y="3429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7162800" y="3429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7467600" y="3429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7315200" y="3429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7620000" y="3429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7772400" y="3429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8077200" y="3429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7924800" y="3429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5" name="Left Brace 54"/>
          <p:cNvSpPr/>
          <p:nvPr/>
        </p:nvSpPr>
        <p:spPr bwMode="auto">
          <a:xfrm rot="16200000">
            <a:off x="952500" y="3695700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56" name="Straight Connector 55"/>
          <p:cNvCxnSpPr/>
          <p:nvPr/>
        </p:nvCxnSpPr>
        <p:spPr bwMode="auto">
          <a:xfrm rot="16200000" flipH="1">
            <a:off x="1028700" y="4152903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Straight Connector 56"/>
          <p:cNvCxnSpPr/>
          <p:nvPr/>
        </p:nvCxnSpPr>
        <p:spPr bwMode="auto">
          <a:xfrm rot="5400000">
            <a:off x="1333500" y="4152903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8" name="Left Brace 57"/>
          <p:cNvSpPr/>
          <p:nvPr/>
        </p:nvSpPr>
        <p:spPr bwMode="auto">
          <a:xfrm rot="16200000">
            <a:off x="1409700" y="3695703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9" name="Left Brace 58"/>
          <p:cNvSpPr/>
          <p:nvPr/>
        </p:nvSpPr>
        <p:spPr bwMode="auto">
          <a:xfrm rot="16200000">
            <a:off x="1866900" y="3695703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0" name="Left Brace 59"/>
          <p:cNvSpPr/>
          <p:nvPr/>
        </p:nvSpPr>
        <p:spPr bwMode="auto">
          <a:xfrm rot="16200000">
            <a:off x="2324100" y="3695703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1" name="Left Brace 60"/>
          <p:cNvSpPr/>
          <p:nvPr/>
        </p:nvSpPr>
        <p:spPr bwMode="auto">
          <a:xfrm rot="16200000">
            <a:off x="2781300" y="3695703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2" name="Left Brace 61"/>
          <p:cNvSpPr/>
          <p:nvPr/>
        </p:nvSpPr>
        <p:spPr bwMode="auto">
          <a:xfrm rot="16200000">
            <a:off x="3238500" y="3695706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3" name="Left Brace 62"/>
          <p:cNvSpPr/>
          <p:nvPr/>
        </p:nvSpPr>
        <p:spPr bwMode="auto">
          <a:xfrm rot="16200000">
            <a:off x="3695700" y="3695706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4" name="Left Brace 63"/>
          <p:cNvSpPr/>
          <p:nvPr/>
        </p:nvSpPr>
        <p:spPr bwMode="auto">
          <a:xfrm rot="16200000">
            <a:off x="4152900" y="3695706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5" name="Left Brace 64"/>
          <p:cNvSpPr/>
          <p:nvPr/>
        </p:nvSpPr>
        <p:spPr bwMode="auto">
          <a:xfrm rot="16200000">
            <a:off x="4610100" y="3695704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6" name="Left Brace 65"/>
          <p:cNvSpPr/>
          <p:nvPr/>
        </p:nvSpPr>
        <p:spPr bwMode="auto">
          <a:xfrm rot="16200000">
            <a:off x="5067300" y="3695707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7" name="Left Brace 66"/>
          <p:cNvSpPr/>
          <p:nvPr/>
        </p:nvSpPr>
        <p:spPr bwMode="auto">
          <a:xfrm rot="16200000">
            <a:off x="5524500" y="3695707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8" name="Left Brace 67"/>
          <p:cNvSpPr/>
          <p:nvPr/>
        </p:nvSpPr>
        <p:spPr bwMode="auto">
          <a:xfrm rot="16200000">
            <a:off x="5981700" y="3695707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9" name="Left Brace 68"/>
          <p:cNvSpPr/>
          <p:nvPr/>
        </p:nvSpPr>
        <p:spPr bwMode="auto">
          <a:xfrm rot="16200000">
            <a:off x="6438900" y="3695707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0" name="Left Brace 69"/>
          <p:cNvSpPr/>
          <p:nvPr/>
        </p:nvSpPr>
        <p:spPr bwMode="auto">
          <a:xfrm rot="16200000">
            <a:off x="6896100" y="3695710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1" name="Left Brace 70"/>
          <p:cNvSpPr/>
          <p:nvPr/>
        </p:nvSpPr>
        <p:spPr bwMode="auto">
          <a:xfrm rot="16200000">
            <a:off x="7353300" y="3695710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2" name="Left Brace 71"/>
          <p:cNvSpPr/>
          <p:nvPr/>
        </p:nvSpPr>
        <p:spPr bwMode="auto">
          <a:xfrm rot="16200000">
            <a:off x="7810500" y="3695710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1143000" y="4171893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74" name="Straight Connector 73"/>
          <p:cNvCxnSpPr/>
          <p:nvPr/>
        </p:nvCxnSpPr>
        <p:spPr bwMode="auto">
          <a:xfrm rot="16200000" flipH="1">
            <a:off x="1943100" y="4133793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5" name="Straight Connector 74"/>
          <p:cNvCxnSpPr/>
          <p:nvPr/>
        </p:nvCxnSpPr>
        <p:spPr bwMode="auto">
          <a:xfrm rot="5400000">
            <a:off x="2247900" y="4133793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6" name="TextBox 75"/>
          <p:cNvSpPr txBox="1"/>
          <p:nvPr/>
        </p:nvSpPr>
        <p:spPr>
          <a:xfrm>
            <a:off x="2057400" y="4171893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77" name="Straight Connector 76"/>
          <p:cNvCxnSpPr/>
          <p:nvPr/>
        </p:nvCxnSpPr>
        <p:spPr bwMode="auto">
          <a:xfrm rot="16200000" flipH="1">
            <a:off x="2933700" y="4152903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8" name="Straight Connector 77"/>
          <p:cNvCxnSpPr/>
          <p:nvPr/>
        </p:nvCxnSpPr>
        <p:spPr bwMode="auto">
          <a:xfrm rot="5400000">
            <a:off x="3238500" y="4152903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9" name="TextBox 78"/>
          <p:cNvSpPr txBox="1"/>
          <p:nvPr/>
        </p:nvSpPr>
        <p:spPr>
          <a:xfrm>
            <a:off x="3048000" y="4171893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80" name="Straight Connector 79"/>
          <p:cNvCxnSpPr/>
          <p:nvPr/>
        </p:nvCxnSpPr>
        <p:spPr bwMode="auto">
          <a:xfrm rot="16200000" flipH="1">
            <a:off x="3848100" y="4152904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1" name="Straight Connector 80"/>
          <p:cNvCxnSpPr/>
          <p:nvPr/>
        </p:nvCxnSpPr>
        <p:spPr bwMode="auto">
          <a:xfrm rot="5400000">
            <a:off x="4152900" y="4152904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2" name="TextBox 81"/>
          <p:cNvSpPr txBox="1"/>
          <p:nvPr/>
        </p:nvSpPr>
        <p:spPr>
          <a:xfrm>
            <a:off x="3962400" y="4171894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83" name="Straight Connector 82"/>
          <p:cNvCxnSpPr/>
          <p:nvPr/>
        </p:nvCxnSpPr>
        <p:spPr bwMode="auto">
          <a:xfrm rot="16200000" flipH="1">
            <a:off x="4762500" y="4152904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4" name="Straight Connector 83"/>
          <p:cNvCxnSpPr/>
          <p:nvPr/>
        </p:nvCxnSpPr>
        <p:spPr bwMode="auto">
          <a:xfrm rot="5400000">
            <a:off x="5067300" y="4152904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5" name="TextBox 84"/>
          <p:cNvSpPr txBox="1"/>
          <p:nvPr/>
        </p:nvSpPr>
        <p:spPr>
          <a:xfrm>
            <a:off x="4876800" y="4171894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86" name="Straight Connector 85"/>
          <p:cNvCxnSpPr/>
          <p:nvPr/>
        </p:nvCxnSpPr>
        <p:spPr bwMode="auto">
          <a:xfrm rot="16200000" flipH="1">
            <a:off x="5676900" y="4076704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7" name="Straight Connector 86"/>
          <p:cNvCxnSpPr/>
          <p:nvPr/>
        </p:nvCxnSpPr>
        <p:spPr bwMode="auto">
          <a:xfrm rot="5400000">
            <a:off x="5981700" y="4076704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8" name="TextBox 87"/>
          <p:cNvSpPr txBox="1"/>
          <p:nvPr/>
        </p:nvSpPr>
        <p:spPr>
          <a:xfrm>
            <a:off x="5791200" y="4095694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89" name="Straight Connector 88"/>
          <p:cNvCxnSpPr/>
          <p:nvPr/>
        </p:nvCxnSpPr>
        <p:spPr bwMode="auto">
          <a:xfrm rot="16200000" flipH="1">
            <a:off x="6591300" y="4076704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0" name="Straight Connector 89"/>
          <p:cNvCxnSpPr/>
          <p:nvPr/>
        </p:nvCxnSpPr>
        <p:spPr bwMode="auto">
          <a:xfrm rot="5400000">
            <a:off x="6896100" y="4076704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1" name="TextBox 90"/>
          <p:cNvSpPr txBox="1"/>
          <p:nvPr/>
        </p:nvSpPr>
        <p:spPr>
          <a:xfrm>
            <a:off x="6705600" y="4095694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92" name="Straight Connector 91"/>
          <p:cNvCxnSpPr/>
          <p:nvPr/>
        </p:nvCxnSpPr>
        <p:spPr bwMode="auto">
          <a:xfrm rot="16200000" flipH="1">
            <a:off x="7505699" y="4076704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3" name="Straight Connector 92"/>
          <p:cNvCxnSpPr/>
          <p:nvPr/>
        </p:nvCxnSpPr>
        <p:spPr bwMode="auto">
          <a:xfrm rot="5400000">
            <a:off x="7810499" y="4076704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4" name="TextBox 93"/>
          <p:cNvSpPr txBox="1"/>
          <p:nvPr/>
        </p:nvSpPr>
        <p:spPr>
          <a:xfrm>
            <a:off x="7619999" y="4095694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95" name="Straight Connector 94"/>
          <p:cNvCxnSpPr>
            <a:stCxn id="73" idx="2"/>
          </p:cNvCxnSpPr>
          <p:nvPr/>
        </p:nvCxnSpPr>
        <p:spPr bwMode="auto">
          <a:xfrm rot="16200000" flipH="1">
            <a:off x="1416936" y="4464940"/>
            <a:ext cx="152400" cy="36652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6" name="Straight Connector 95"/>
          <p:cNvCxnSpPr>
            <a:stCxn id="76" idx="2"/>
          </p:cNvCxnSpPr>
          <p:nvPr/>
        </p:nvCxnSpPr>
        <p:spPr bwMode="auto">
          <a:xfrm rot="5400000">
            <a:off x="1950337" y="4450467"/>
            <a:ext cx="152400" cy="39547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7" name="TextBox 96"/>
          <p:cNvSpPr txBox="1"/>
          <p:nvPr/>
        </p:nvSpPr>
        <p:spPr>
          <a:xfrm>
            <a:off x="1600200" y="4552893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98" name="Straight Connector 97"/>
          <p:cNvCxnSpPr/>
          <p:nvPr/>
        </p:nvCxnSpPr>
        <p:spPr bwMode="auto">
          <a:xfrm rot="16200000" flipH="1">
            <a:off x="3307463" y="4445831"/>
            <a:ext cx="152400" cy="36652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9" name="Straight Connector 98"/>
          <p:cNvCxnSpPr/>
          <p:nvPr/>
        </p:nvCxnSpPr>
        <p:spPr bwMode="auto">
          <a:xfrm rot="5400000">
            <a:off x="3840864" y="4431358"/>
            <a:ext cx="152400" cy="39547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0" name="TextBox 99"/>
          <p:cNvSpPr txBox="1"/>
          <p:nvPr/>
        </p:nvSpPr>
        <p:spPr>
          <a:xfrm>
            <a:off x="3476254" y="4552893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01" name="Straight Connector 100"/>
          <p:cNvCxnSpPr/>
          <p:nvPr/>
        </p:nvCxnSpPr>
        <p:spPr bwMode="auto">
          <a:xfrm rot="16200000" flipH="1">
            <a:off x="5136263" y="4445831"/>
            <a:ext cx="152400" cy="36652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2" name="Straight Connector 101"/>
          <p:cNvCxnSpPr/>
          <p:nvPr/>
        </p:nvCxnSpPr>
        <p:spPr bwMode="auto">
          <a:xfrm rot="5400000">
            <a:off x="5669664" y="4431358"/>
            <a:ext cx="152400" cy="39547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3" name="TextBox 102"/>
          <p:cNvSpPr txBox="1"/>
          <p:nvPr/>
        </p:nvSpPr>
        <p:spPr>
          <a:xfrm>
            <a:off x="5305054" y="4552893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04" name="Straight Connector 103"/>
          <p:cNvCxnSpPr/>
          <p:nvPr/>
        </p:nvCxnSpPr>
        <p:spPr bwMode="auto">
          <a:xfrm rot="16200000" flipH="1">
            <a:off x="6965062" y="4369631"/>
            <a:ext cx="152400" cy="36652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5" name="Straight Connector 104"/>
          <p:cNvCxnSpPr/>
          <p:nvPr/>
        </p:nvCxnSpPr>
        <p:spPr bwMode="auto">
          <a:xfrm rot="5400000">
            <a:off x="7498463" y="4355158"/>
            <a:ext cx="152400" cy="39547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6" name="TextBox 105"/>
          <p:cNvSpPr txBox="1"/>
          <p:nvPr/>
        </p:nvSpPr>
        <p:spPr>
          <a:xfrm>
            <a:off x="7133853" y="4476693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07" name="Straight Connector 106"/>
          <p:cNvCxnSpPr/>
          <p:nvPr/>
        </p:nvCxnSpPr>
        <p:spPr bwMode="auto">
          <a:xfrm>
            <a:off x="1905000" y="4876803"/>
            <a:ext cx="671325" cy="28569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8" name="Straight Connector 107"/>
          <p:cNvCxnSpPr/>
          <p:nvPr/>
        </p:nvCxnSpPr>
        <p:spPr bwMode="auto">
          <a:xfrm rot="10800000" flipV="1">
            <a:off x="2728730" y="4876803"/>
            <a:ext cx="776471" cy="28569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9" name="TextBox 108"/>
          <p:cNvSpPr txBox="1"/>
          <p:nvPr/>
        </p:nvSpPr>
        <p:spPr>
          <a:xfrm>
            <a:off x="2485653" y="5010093"/>
            <a:ext cx="3337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10" name="Straight Connector 109"/>
          <p:cNvCxnSpPr/>
          <p:nvPr/>
        </p:nvCxnSpPr>
        <p:spPr bwMode="auto">
          <a:xfrm>
            <a:off x="5638799" y="4876803"/>
            <a:ext cx="671325" cy="28569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1" name="Straight Connector 110"/>
          <p:cNvCxnSpPr/>
          <p:nvPr/>
        </p:nvCxnSpPr>
        <p:spPr bwMode="auto">
          <a:xfrm rot="10800000" flipV="1">
            <a:off x="6462529" y="4876803"/>
            <a:ext cx="776471" cy="28569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2" name="TextBox 111"/>
          <p:cNvSpPr txBox="1"/>
          <p:nvPr/>
        </p:nvSpPr>
        <p:spPr>
          <a:xfrm>
            <a:off x="6219452" y="5010093"/>
            <a:ext cx="3337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13" name="Straight Connector 112"/>
          <p:cNvCxnSpPr/>
          <p:nvPr/>
        </p:nvCxnSpPr>
        <p:spPr bwMode="auto">
          <a:xfrm>
            <a:off x="2819400" y="5334003"/>
            <a:ext cx="1585724" cy="28569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4" name="Straight Connector 113"/>
          <p:cNvCxnSpPr/>
          <p:nvPr/>
        </p:nvCxnSpPr>
        <p:spPr bwMode="auto">
          <a:xfrm rot="10800000" flipV="1">
            <a:off x="4557530" y="5334003"/>
            <a:ext cx="1690870" cy="28569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5" name="TextBox 114"/>
          <p:cNvSpPr txBox="1"/>
          <p:nvPr/>
        </p:nvSpPr>
        <p:spPr>
          <a:xfrm>
            <a:off x="4343400" y="5334003"/>
            <a:ext cx="3337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39962664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Finishing the 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990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Need to start the recursion for the entire array</a:t>
            </a:r>
          </a:p>
          <a:p>
            <a:pPr lvl="1"/>
            <a:r>
              <a:rPr lang="en-US" dirty="0" smtClean="0"/>
              <a:t>Slightly awkward boilerplate to “enter the library”</a:t>
            </a:r>
          </a:p>
          <a:p>
            <a:pPr lvl="1"/>
            <a:r>
              <a:rPr lang="en-US" dirty="0" smtClean="0"/>
              <a:t>Can’t just call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compute</a:t>
            </a:r>
            <a:r>
              <a:rPr lang="en-US" dirty="0" smtClean="0"/>
              <a:t> directly </a:t>
            </a:r>
            <a:r>
              <a:rPr lang="en-US" dirty="0" smtClean="0">
                <a:sym typeface="Wingdings" pitchFamily="2" charset="2"/>
              </a:rPr>
              <a:t>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11,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Parallelism/Concurrency in Data Structures (SIGCSE Workshop 19)</a:t>
            </a:r>
            <a:endParaRPr lang="en-US" dirty="0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81000" y="2514600"/>
            <a:ext cx="8610600" cy="1600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1800"/>
              </a:lnSpc>
              <a:buNone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1800"/>
              </a:lnSpc>
            </a:pP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static final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ForkJoinPool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fjPool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new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ForkJoinPool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ts val="1800"/>
              </a:lnSpc>
              <a:buNone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sum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{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fjPool.invoke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SumThread</a:t>
            </a:r>
            <a:r>
              <a:rPr lang="en-US" sz="2000" kern="0" dirty="0" smtClean="0">
                <a:latin typeface="Courier New" pitchFamily="49" charset="0"/>
              </a:rPr>
              <a:t>(arr,0,arr.length));</a:t>
            </a:r>
          </a:p>
          <a:p>
            <a:pPr>
              <a:lnSpc>
                <a:spcPts val="1800"/>
              </a:lnSpc>
              <a:buNone/>
            </a:pP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}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762000" y="4419600"/>
            <a:ext cx="79248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lvl="1"/>
            <a:r>
              <a:rPr lang="en-US" b="0" dirty="0" smtClean="0"/>
              <a:t>Create 1 pool for whole program</a:t>
            </a:r>
          </a:p>
          <a:p>
            <a:pPr lvl="1"/>
            <a:r>
              <a:rPr lang="en-US" b="0" dirty="0" smtClean="0"/>
              <a:t>Start recursion by passing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invoke</a:t>
            </a:r>
            <a:r>
              <a:rPr lang="en-US" b="0" dirty="0" smtClean="0"/>
              <a:t> an object</a:t>
            </a:r>
          </a:p>
          <a:p>
            <a:pPr lvl="2"/>
            <a:r>
              <a:rPr lang="en-US" dirty="0">
                <a:latin typeface="Courier New" pitchFamily="49" charset="0"/>
                <a:cs typeface="Courier New" pitchFamily="49" charset="0"/>
              </a:rPr>
              <a:t>invoke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0" dirty="0" smtClean="0"/>
              <a:t>calls the object’s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compute </a:t>
            </a:r>
            <a:r>
              <a:rPr lang="en-US" b="0" dirty="0" smtClean="0">
                <a:latin typeface="+mj-lt"/>
                <a:cs typeface="Courier New" pitchFamily="49" charset="0"/>
              </a:rPr>
              <a:t>and returns the result</a:t>
            </a:r>
          </a:p>
          <a:p>
            <a:pPr lvl="1"/>
            <a:endParaRPr lang="en-US" b="0" dirty="0" smtClean="0">
              <a:latin typeface="+mj-lt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b="0" dirty="0" smtClean="0">
                <a:latin typeface="+mj-lt"/>
                <a:cs typeface="Courier New" pitchFamily="49" charset="0"/>
              </a:rPr>
              <a:t>(I use recitation section to go over this stuff)</a:t>
            </a:r>
            <a:endParaRPr lang="en-US" b="0" dirty="0">
              <a:latin typeface="+mj-lt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02618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Improving our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Two final changes to our example: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For </a:t>
            </a:r>
            <a:r>
              <a:rPr lang="en-US" i="1" dirty="0" smtClean="0"/>
              <a:t>style</a:t>
            </a:r>
            <a:r>
              <a:rPr lang="en-US" dirty="0" smtClean="0"/>
              <a:t>, instead of an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dirty="0" smtClean="0"/>
              <a:t> field:</a:t>
            </a:r>
          </a:p>
          <a:p>
            <a:pPr lvl="1"/>
            <a:r>
              <a:rPr lang="en-US" dirty="0" smtClean="0"/>
              <a:t>Subclass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RecursiveTask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dirty="0"/>
              <a:t>(e.g.,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Integer</a:t>
            </a:r>
            <a:r>
              <a:rPr lang="en-US" dirty="0" smtClean="0"/>
              <a:t>)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compute</a:t>
            </a:r>
            <a:r>
              <a:rPr lang="en-US" dirty="0" smtClean="0"/>
              <a:t> method now </a:t>
            </a:r>
            <a:r>
              <a:rPr lang="en-US" i="1" dirty="0" smtClean="0"/>
              <a:t>returns</a:t>
            </a:r>
            <a:r>
              <a:rPr lang="en-US" dirty="0" smtClean="0"/>
              <a:t> an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dirty="0" smtClean="0"/>
              <a:t> (e.g.,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Integer</a:t>
            </a:r>
            <a:r>
              <a:rPr lang="en-US" dirty="0" smtClean="0"/>
              <a:t>)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join</a:t>
            </a:r>
            <a:r>
              <a:rPr lang="en-US" dirty="0" smtClean="0"/>
              <a:t> returns what task’s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compute</a:t>
            </a:r>
            <a:r>
              <a:rPr lang="en-US" dirty="0" smtClean="0"/>
              <a:t> returns</a:t>
            </a:r>
          </a:p>
          <a:p>
            <a:pPr lvl="1"/>
            <a:endParaRPr lang="en-US" dirty="0"/>
          </a:p>
          <a:p>
            <a:r>
              <a:rPr lang="en-US" dirty="0" smtClean="0"/>
              <a:t>For </a:t>
            </a:r>
            <a:r>
              <a:rPr lang="en-US" i="1" dirty="0" smtClean="0"/>
              <a:t>performance</a:t>
            </a:r>
            <a:r>
              <a:rPr lang="en-US" dirty="0" smtClean="0"/>
              <a:t>, don’t have each task do nothing but create two other tasks and add results</a:t>
            </a:r>
          </a:p>
          <a:p>
            <a:pPr lvl="1"/>
            <a:r>
              <a:rPr lang="en-US" dirty="0" smtClean="0"/>
              <a:t>Create one other task and do the other half </a:t>
            </a:r>
            <a:r>
              <a:rPr lang="en-US" i="1" dirty="0" smtClean="0"/>
              <a:t>yourself</a:t>
            </a:r>
          </a:p>
          <a:p>
            <a:pPr lvl="1"/>
            <a:r>
              <a:rPr lang="en-US" dirty="0" smtClean="0"/>
              <a:t>Makes a surprisingly large difference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11,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Parallelism/Concurrency in Data Structures (SIGCSE Workshop 19)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4266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version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11,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Parallelism/Concurrency in Data Structures (SIGCSE Workshop 19)</a:t>
            </a:r>
            <a:endParaRPr lang="en-US" dirty="0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28600" y="1219200"/>
            <a:ext cx="8839200" cy="5181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1800"/>
              </a:lnSpc>
              <a:buNone/>
            </a:pP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extends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RecursiveTask</a:t>
            </a:r>
            <a:r>
              <a:rPr lang="en-US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&lt;Integer&gt;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lnSpc>
                <a:spcPts val="1800"/>
              </a:lnSpc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lo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hi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arguments</a:t>
            </a:r>
          </a:p>
          <a:p>
            <a:pPr>
              <a:lnSpc>
                <a:spcPts val="1800"/>
              </a:lnSpc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h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 { … }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public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Integer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compute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(hi - lo &lt; SEQUENTIAL_CUTOFF) 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20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0;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  for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=lo; i &lt; hi; i++)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+=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[i];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20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}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left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arr,lo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hi+lo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)/2);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right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hi+lo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)/2,hi);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left.fork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ts val="1800"/>
              </a:lnSpc>
            </a:pPr>
            <a:r>
              <a:rPr lang="en-US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rightAns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right.</a:t>
            </a:r>
            <a:r>
              <a:rPr lang="en-US" sz="20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compute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();</a:t>
            </a:r>
            <a:endParaRPr lang="en-US" sz="2000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leftAns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left.join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();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don’t move up!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leftAns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+ </a:t>
            </a:r>
            <a:r>
              <a:rPr lang="en-US" sz="20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rightAns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sz="2000" dirty="0" smtClean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static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sum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err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2000" kern="0" dirty="0">
                <a:latin typeface="Courier New" pitchFamily="49" charset="0"/>
              </a:rPr>
              <a:t>{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>
                <a:latin typeface="Courier New" pitchFamily="49" charset="0"/>
              </a:rPr>
              <a:t>fjPool.invoke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SumThread</a:t>
            </a:r>
            <a:r>
              <a:rPr lang="en-US" sz="2000" kern="0" dirty="0" smtClean="0">
                <a:latin typeface="Courier New" pitchFamily="49" charset="0"/>
              </a:rPr>
              <a:t>(arr,0,arr.length</a:t>
            </a:r>
            <a:r>
              <a:rPr lang="en-US" sz="2000" kern="0" dirty="0">
                <a:latin typeface="Courier New" pitchFamily="49" charset="0"/>
              </a:rPr>
              <a:t>));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}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>
                <a:latin typeface="Courier New" pitchFamily="49" charset="0"/>
              </a:rPr>
              <a:t>}</a:t>
            </a:r>
          </a:p>
          <a:p>
            <a:pPr>
              <a:lnSpc>
                <a:spcPts val="1800"/>
              </a:lnSpc>
              <a:buNone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34182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 audiences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1371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Persona #2:  Multicore is everything.  We need to revamp the entire curriculum.  All courses need to assume parallel throughout.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11,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Parallelism/Concurrency in Data Structures (SIGCSE Workshop 19)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85800" y="3048000"/>
            <a:ext cx="77724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b="0" dirty="0" smtClean="0"/>
              <a:t>To avoid unhappiness, remember:</a:t>
            </a:r>
          </a:p>
          <a:p>
            <a:pPr lvl="1"/>
            <a:r>
              <a:rPr lang="en-US" b="0" dirty="0" smtClean="0"/>
              <a:t>The choir never understands why the pews aren’t more full</a:t>
            </a:r>
          </a:p>
          <a:p>
            <a:pPr lvl="1"/>
            <a:r>
              <a:rPr lang="en-US" b="0" dirty="0" smtClean="0"/>
              <a:t>This is an introduction, easy to append more</a:t>
            </a:r>
          </a:p>
          <a:p>
            <a:pPr lvl="2"/>
            <a:r>
              <a:rPr lang="en-US" b="0" dirty="0" smtClean="0"/>
              <a:t>“This is important” not “Other stuff isn’t”</a:t>
            </a:r>
          </a:p>
          <a:p>
            <a:pPr lvl="1"/>
            <a:r>
              <a:rPr lang="en-US" b="0" dirty="0" smtClean="0"/>
              <a:t>Essential foundations </a:t>
            </a:r>
            <a:r>
              <a:rPr lang="en-US" b="0" i="1" dirty="0" smtClean="0"/>
              <a:t>before</a:t>
            </a:r>
            <a:r>
              <a:rPr lang="en-US" b="0" dirty="0" smtClean="0"/>
              <a:t> an upper-level course on parallelism, OS, networking, graphics, etc.</a:t>
            </a:r>
          </a:p>
          <a:p>
            <a:pPr lvl="1"/>
            <a:r>
              <a:rPr lang="en-US" b="0" dirty="0" smtClean="0"/>
              <a:t>Material required in </a:t>
            </a:r>
            <a:r>
              <a:rPr lang="en-US" b="0" dirty="0"/>
              <a:t>1</a:t>
            </a:r>
            <a:r>
              <a:rPr lang="en-US" b="0" dirty="0" smtClean="0"/>
              <a:t>st  2 years is a zero-sum game</a:t>
            </a:r>
          </a:p>
          <a:p>
            <a:pPr lvl="2"/>
            <a:r>
              <a:rPr lang="en-US" b="0" dirty="0" smtClean="0"/>
              <a:t>I wouldn’t cut more other stuff from our curriculum</a:t>
            </a:r>
            <a:endParaRPr lang="en-US" dirty="0" smtClean="0"/>
          </a:p>
          <a:p>
            <a:pPr marL="0" indent="0">
              <a:buFontTx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301589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Reductions and Maps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724400"/>
          </a:xfrm>
        </p:spPr>
        <p:txBody>
          <a:bodyPr/>
          <a:lstStyle/>
          <a:p>
            <a:r>
              <a:rPr lang="en-US" dirty="0" smtClean="0"/>
              <a:t>Array-sum is a </a:t>
            </a:r>
            <a:r>
              <a:rPr lang="en-US" dirty="0" smtClean="0">
                <a:solidFill>
                  <a:schemeClr val="accent2"/>
                </a:solidFill>
              </a:rPr>
              <a:t>reduction</a:t>
            </a:r>
          </a:p>
          <a:p>
            <a:pPr lvl="1"/>
            <a:r>
              <a:rPr lang="en-US" dirty="0" smtClean="0"/>
              <a:t>Single answer from collection via </a:t>
            </a:r>
            <a:r>
              <a:rPr lang="en-US" dirty="0" smtClean="0">
                <a:solidFill>
                  <a:schemeClr val="accent2"/>
                </a:solidFill>
              </a:rPr>
              <a:t>associative operator</a:t>
            </a:r>
          </a:p>
          <a:p>
            <a:pPr lvl="1"/>
            <a:r>
              <a:rPr lang="en-US" dirty="0" smtClean="0"/>
              <a:t>(max, count, leftmost, rightmost, average, …)</a:t>
            </a:r>
          </a:p>
          <a:p>
            <a:pPr lvl="1"/>
            <a:endParaRPr lang="en-US" sz="1000" dirty="0"/>
          </a:p>
          <a:p>
            <a:r>
              <a:rPr lang="en-US" dirty="0" smtClean="0"/>
              <a:t>Even simpler is a </a:t>
            </a:r>
            <a:r>
              <a:rPr lang="en-US" dirty="0" smtClean="0">
                <a:solidFill>
                  <a:schemeClr val="accent2"/>
                </a:solidFill>
              </a:rPr>
              <a:t>map</a:t>
            </a:r>
          </a:p>
          <a:p>
            <a:pPr lvl="1"/>
            <a:r>
              <a:rPr lang="en-US" dirty="0" smtClean="0"/>
              <a:t>Compute new collection </a:t>
            </a:r>
            <a:r>
              <a:rPr lang="en-US" dirty="0" smtClean="0">
                <a:solidFill>
                  <a:schemeClr val="accent2"/>
                </a:solidFill>
              </a:rPr>
              <a:t>independently</a:t>
            </a:r>
            <a:r>
              <a:rPr lang="en-US" dirty="0" smtClean="0"/>
              <a:t> from elements</a:t>
            </a:r>
          </a:p>
          <a:p>
            <a:pPr lvl="2"/>
            <a:r>
              <a:rPr lang="en-US" dirty="0" smtClean="0"/>
              <a:t>Or update in place (standard trade-offs)</a:t>
            </a:r>
          </a:p>
          <a:p>
            <a:pPr lvl="1"/>
            <a:r>
              <a:rPr lang="en-US" dirty="0" smtClean="0"/>
              <a:t>Example: Increment all array elements</a:t>
            </a:r>
          </a:p>
          <a:p>
            <a:pPr lvl="1"/>
            <a:endParaRPr lang="en-US" sz="1000" dirty="0"/>
          </a:p>
          <a:p>
            <a:r>
              <a:rPr lang="en-US" dirty="0" smtClean="0"/>
              <a:t>These two </a:t>
            </a:r>
            <a:r>
              <a:rPr lang="en-US" dirty="0" smtClean="0">
                <a:solidFill>
                  <a:schemeClr val="accent2"/>
                </a:solidFill>
              </a:rPr>
              <a:t>patterns</a:t>
            </a:r>
            <a:r>
              <a:rPr lang="en-US" dirty="0" smtClean="0"/>
              <a:t> are </a:t>
            </a:r>
            <a:r>
              <a:rPr lang="en-US" i="1" dirty="0" smtClean="0"/>
              <a:t>the</a:t>
            </a:r>
            <a:r>
              <a:rPr lang="en-US" dirty="0" smtClean="0"/>
              <a:t> </a:t>
            </a:r>
            <a:r>
              <a:rPr lang="en-US" i="1" dirty="0" smtClean="0"/>
              <a:t>workhorses</a:t>
            </a:r>
            <a:r>
              <a:rPr lang="en-US" dirty="0" smtClean="0"/>
              <a:t> of parallel programming</a:t>
            </a:r>
          </a:p>
          <a:p>
            <a:pPr lvl="1"/>
            <a:r>
              <a:rPr lang="en-US" dirty="0" smtClean="0"/>
              <a:t>Pedagogically, have students write them out </a:t>
            </a:r>
            <a:r>
              <a:rPr lang="en-US" i="1" dirty="0" smtClean="0"/>
              <a:t>N</a:t>
            </a:r>
            <a:r>
              <a:rPr lang="en-US" dirty="0" smtClean="0"/>
              <a:t> times rather than use map and reduce </a:t>
            </a:r>
            <a:r>
              <a:rPr lang="en-US" i="1" dirty="0" smtClean="0"/>
              <a:t>primitives</a:t>
            </a:r>
          </a:p>
          <a:p>
            <a:pPr lvl="1"/>
            <a:r>
              <a:rPr lang="en-US" dirty="0" smtClean="0"/>
              <a:t>To save time tonight, I’m trying informal code </a:t>
            </a:r>
            <a:r>
              <a:rPr lang="en-US" i="1" dirty="0" smtClean="0"/>
              <a:t>templates</a:t>
            </a:r>
          </a:p>
          <a:p>
            <a:pPr lvl="2"/>
            <a:r>
              <a:rPr lang="en-US" i="1" dirty="0" smtClean="0"/>
              <a:t>In provided Java files (and next two slides)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11,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Parallelism/Concurrency in Data Structures (SIGCSE Workshop 19)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56271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Reduction template for 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11,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Parallelism/Concurrency in Data Structures (SIGCSE Workshop 19)</a:t>
            </a:r>
            <a:endParaRPr lang="en-US" dirty="0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81000" y="1219200"/>
            <a:ext cx="8610600" cy="5181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1800"/>
              </a:lnSpc>
              <a:buNone/>
            </a:pP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MyClass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extends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RecursiveTask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AnsType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&gt; {</a:t>
            </a:r>
          </a:p>
          <a:p>
            <a:pPr>
              <a:lnSpc>
                <a:spcPts val="1800"/>
              </a:lnSpc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lo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hi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0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ArrayType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 </a:t>
            </a:r>
          </a:p>
          <a:p>
            <a:pPr>
              <a:lnSpc>
                <a:spcPts val="1800"/>
              </a:lnSpc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ArrayType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,int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,int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h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){lo=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l;hi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h;arr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=a;}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public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AnsType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compute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(hi - lo &lt; SEQUENTIAL_CUTOFF) 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// sequential algorithm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20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}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MyClass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left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MyClass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arr,lo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hi+lo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)/2);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MyClass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right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MyClass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hi+lo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)/2,hi);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left.fork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ts val="1800"/>
              </a:lnSpc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AnsType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rightAns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right.compute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AnsType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leftAns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left.join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(); 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return </a:t>
            </a:r>
            <a:r>
              <a:rPr lang="en-US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 combine </a:t>
            </a:r>
            <a:r>
              <a:rPr lang="en-US" sz="20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leftAns</a:t>
            </a:r>
            <a:r>
              <a:rPr lang="en-US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and </a:t>
            </a:r>
            <a:r>
              <a:rPr lang="en-US" sz="20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RightAns</a:t>
            </a:r>
            <a:endParaRPr lang="en-US" sz="2000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SEQUENTIAL_CUTOFF</a:t>
            </a:r>
            <a:r>
              <a:rPr lang="en-US" sz="2000" i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= 1000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2000" dirty="0" smtClean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static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AnsType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myAlgorithm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ArrayType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err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2000" kern="0" dirty="0" smtClean="0">
                <a:latin typeface="Courier New" pitchFamily="49" charset="0"/>
              </a:rPr>
              <a:t>{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ForkJoinPool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pool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err="1" smtClean="0">
                <a:latin typeface="Courier New" pitchFamily="49" charset="0"/>
              </a:rPr>
              <a:t>Main.fjPool</a:t>
            </a:r>
            <a:r>
              <a:rPr lang="en-US" sz="2000" kern="0" dirty="0" smtClean="0">
                <a:latin typeface="Courier New" pitchFamily="49" charset="0"/>
              </a:rPr>
              <a:t>; </a:t>
            </a:r>
            <a:endParaRPr lang="en-US" sz="2000" kern="0" dirty="0">
              <a:latin typeface="Courier New" pitchFamily="49" charset="0"/>
            </a:endParaRPr>
          </a:p>
          <a:p>
            <a:pPr>
              <a:lnSpc>
                <a:spcPts val="1800"/>
              </a:lnSpc>
              <a:buNone/>
            </a:pPr>
            <a:r>
              <a:rPr lang="en-US" sz="2000" kern="0" dirty="0">
                <a:latin typeface="Courier New" pitchFamily="49" charset="0"/>
              </a:rPr>
              <a:t>  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pool.invoke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rgbClr val="FF0000"/>
                </a:solidFill>
                <a:latin typeface="Courier New" pitchFamily="49" charset="0"/>
              </a:rPr>
              <a:t>MyClass</a:t>
            </a:r>
            <a:r>
              <a:rPr lang="en-US" sz="2000" kern="0" dirty="0" smtClean="0">
                <a:latin typeface="Courier New" pitchFamily="49" charset="0"/>
              </a:rPr>
              <a:t>(arr,0,arr.length</a:t>
            </a:r>
            <a:r>
              <a:rPr lang="en-US" sz="2000" kern="0" dirty="0">
                <a:latin typeface="Courier New" pitchFamily="49" charset="0"/>
              </a:rPr>
              <a:t>));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}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>
                <a:latin typeface="Courier New" pitchFamily="49" charset="0"/>
              </a:rPr>
              <a:t>}</a:t>
            </a:r>
          </a:p>
          <a:p>
            <a:pPr>
              <a:lnSpc>
                <a:spcPts val="1800"/>
              </a:lnSpc>
              <a:buNone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8447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 template for arrays (update-in-place)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11,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Parallelism/Concurrency in Data Structures (SIGCSE Workshop 19)</a:t>
            </a:r>
            <a:endParaRPr lang="en-US" dirty="0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81000" y="1371600"/>
            <a:ext cx="8610600" cy="4648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1800"/>
              </a:lnSpc>
              <a:buNone/>
            </a:pP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MyClass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extends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RecursiveAction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lnSpc>
                <a:spcPts val="1800"/>
              </a:lnSpc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lo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hi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0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ArrayType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 </a:t>
            </a:r>
          </a:p>
          <a:p>
            <a:pPr>
              <a:lnSpc>
                <a:spcPts val="1800"/>
              </a:lnSpc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h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){lo=l; hi=h;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=a;}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public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void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compute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(hi - lo &lt; SEQUENTIAL_CUTOFF) 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// sequential algorithm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MyClass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left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MyClass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arr,lo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hi+lo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)/2);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MyClass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right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MyClass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hi+lo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)/2,hi);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left.fork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ts val="1800"/>
              </a:lnSpc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right.compute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left.join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(); 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}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SEQUENTIAL_CUTOFF</a:t>
            </a:r>
            <a:r>
              <a:rPr lang="en-US" sz="2000" i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= 1000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2000" dirty="0" smtClean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static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void </a:t>
            </a:r>
            <a:r>
              <a:rPr lang="en-US" sz="20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myAlgorithm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ArrayType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err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2000" kern="0" dirty="0" smtClean="0">
                <a:latin typeface="Courier New" pitchFamily="49" charset="0"/>
              </a:rPr>
              <a:t>{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ForkJoinPool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pool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err="1" smtClean="0">
                <a:latin typeface="Courier New" pitchFamily="49" charset="0"/>
              </a:rPr>
              <a:t>Main.fjPool</a:t>
            </a:r>
            <a:r>
              <a:rPr lang="en-US" sz="2000" kern="0" dirty="0" smtClean="0">
                <a:latin typeface="Courier New" pitchFamily="49" charset="0"/>
              </a:rPr>
              <a:t>; </a:t>
            </a:r>
            <a:endParaRPr lang="en-US" sz="2000" kern="0" dirty="0">
              <a:latin typeface="Courier New" pitchFamily="49" charset="0"/>
            </a:endParaRPr>
          </a:p>
          <a:p>
            <a:pPr>
              <a:lnSpc>
                <a:spcPts val="1800"/>
              </a:lnSpc>
              <a:buNone/>
            </a:pPr>
            <a:r>
              <a:rPr lang="en-US" sz="2000" kern="0" dirty="0">
                <a:latin typeface="Courier New" pitchFamily="49" charset="0"/>
              </a:rPr>
              <a:t>  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pool.invoke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rgbClr val="FF0000"/>
                </a:solidFill>
                <a:latin typeface="Courier New" pitchFamily="49" charset="0"/>
              </a:rPr>
              <a:t>MyClass</a:t>
            </a:r>
            <a:r>
              <a:rPr lang="en-US" sz="2000" kern="0" dirty="0" smtClean="0">
                <a:latin typeface="Courier New" pitchFamily="49" charset="0"/>
              </a:rPr>
              <a:t>(arr,0,arr.length</a:t>
            </a:r>
            <a:r>
              <a:rPr lang="en-US" sz="2000" kern="0" dirty="0">
                <a:latin typeface="Courier New" pitchFamily="49" charset="0"/>
              </a:rPr>
              <a:t>));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}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>
                <a:latin typeface="Courier New" pitchFamily="49" charset="0"/>
              </a:rPr>
              <a:t>}</a:t>
            </a:r>
          </a:p>
          <a:p>
            <a:pPr>
              <a:lnSpc>
                <a:spcPts val="1800"/>
              </a:lnSpc>
              <a:buNone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26686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7772400" cy="1143000"/>
          </a:xfrm>
        </p:spPr>
        <p:txBody>
          <a:bodyPr/>
          <a:lstStyle/>
          <a:p>
            <a:r>
              <a:rPr lang="en-US" dirty="0" smtClean="0"/>
              <a:t>Exercises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4582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accent2"/>
                </a:solidFill>
              </a:rPr>
              <a:t>See handout and Java files for more details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Reductions over a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String[]</a:t>
            </a:r>
            <a:endParaRPr lang="en-US" dirty="0" smtClean="0"/>
          </a:p>
          <a:p>
            <a:r>
              <a:rPr lang="en-US" dirty="0" smtClean="0">
                <a:solidFill>
                  <a:schemeClr val="accent2"/>
                </a:solidFill>
              </a:rPr>
              <a:t>Easier: Leftmost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dirty="0" smtClean="0">
                <a:solidFill>
                  <a:schemeClr val="accent2"/>
                </a:solidFill>
              </a:rPr>
              <a:t> starting with 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’S’</a:t>
            </a:r>
            <a:r>
              <a:rPr lang="en-US" dirty="0" smtClean="0">
                <a:solidFill>
                  <a:schemeClr val="accent2"/>
                </a:solidFill>
              </a:rPr>
              <a:t> (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dirty="0" smtClean="0">
                <a:solidFill>
                  <a:schemeClr val="accent2"/>
                </a:solidFill>
              </a:rPr>
              <a:t> for none)</a:t>
            </a:r>
          </a:p>
          <a:p>
            <a:r>
              <a:rPr lang="en-US" dirty="0" smtClean="0"/>
              <a:t>Easier: Index of leftmost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dirty="0"/>
              <a:t> starting with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’S’</a:t>
            </a:r>
            <a:r>
              <a:rPr lang="en-US" dirty="0" smtClean="0"/>
              <a:t> 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-1</a:t>
            </a:r>
            <a:r>
              <a:rPr lang="en-US" dirty="0" smtClean="0"/>
              <a:t> for none)</a:t>
            </a:r>
          </a:p>
          <a:p>
            <a:r>
              <a:rPr lang="en-US" dirty="0" smtClean="0"/>
              <a:t>More Challenging: Second-to-left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dirty="0"/>
              <a:t> starting with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’S’</a:t>
            </a:r>
            <a:endParaRPr lang="en-US" dirty="0" smtClean="0"/>
          </a:p>
          <a:p>
            <a:r>
              <a:rPr lang="en-US" dirty="0" smtClean="0"/>
              <a:t>Even More Challenging: </a:t>
            </a:r>
            <a:r>
              <a:rPr lang="en-US" i="1" dirty="0" err="1" smtClean="0"/>
              <a:t>k</a:t>
            </a:r>
            <a:r>
              <a:rPr lang="en-US" baseline="30000" dirty="0" err="1" smtClean="0"/>
              <a:t>th</a:t>
            </a:r>
            <a:r>
              <a:rPr lang="en-US" dirty="0" smtClean="0"/>
              <a:t>-from-left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dirty="0"/>
              <a:t> starting with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’S’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Maps over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String[]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Easier: Replace every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dirty="0">
                <a:solidFill>
                  <a:schemeClr val="accent2"/>
                </a:solidFill>
              </a:rPr>
              <a:t> starting with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’S’</a:t>
            </a:r>
            <a:r>
              <a:rPr lang="en-US" dirty="0" smtClean="0">
                <a:solidFill>
                  <a:schemeClr val="accent2"/>
                </a:solidFill>
              </a:rPr>
              <a:t> with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"[redacted]"</a:t>
            </a:r>
          </a:p>
          <a:p>
            <a:r>
              <a:rPr lang="en-US" dirty="0" smtClean="0"/>
              <a:t>More Challenging: Take as parameter an object with a method    taking and returning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dirty="0" smtClean="0"/>
              <a:t>; apply method to each element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11,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Parallelism/Concurrency in Data Structures (SIGCSE Workshop 19)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4514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4800" dirty="0" smtClean="0"/>
              <a:t>Break</a:t>
            </a:r>
            <a:endParaRPr lang="en-US" sz="4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11,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Parallelism/Concurrency in Data Structures (SIGCSE Workshop 19)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58594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are we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Students really can write maps and reductions over arrays</a:t>
            </a:r>
          </a:p>
          <a:p>
            <a:pPr lvl="1"/>
            <a:r>
              <a:rPr lang="en-US" dirty="0" smtClean="0"/>
              <a:t>Trees, 2D arrays easy too</a:t>
            </a:r>
          </a:p>
          <a:p>
            <a:pPr lvl="1"/>
            <a:r>
              <a:rPr lang="en-US" dirty="0" smtClean="0"/>
              <a:t>Easier for homework than during a workshop</a:t>
            </a:r>
          </a:p>
          <a:p>
            <a:pPr lvl="1"/>
            <a:endParaRPr lang="en-US" dirty="0"/>
          </a:p>
          <a:p>
            <a:r>
              <a:rPr lang="en-US" dirty="0" smtClean="0"/>
              <a:t>Remaining parallelism topics (necessarily brief tonight)</a:t>
            </a:r>
          </a:p>
          <a:p>
            <a:pPr lvl="1"/>
            <a:r>
              <a:rPr lang="en-US" dirty="0" smtClean="0"/>
              <a:t>Asymptotic analysis (great fit in course)</a:t>
            </a:r>
          </a:p>
          <a:p>
            <a:pPr lvl="1"/>
            <a:r>
              <a:rPr lang="en-US" dirty="0" smtClean="0"/>
              <a:t>Amdahl’s Law (incredibly important and sobering)</a:t>
            </a:r>
          </a:p>
          <a:p>
            <a:pPr lvl="1"/>
            <a:r>
              <a:rPr lang="en-US" dirty="0" smtClean="0"/>
              <a:t>2-3 non-trivial algorithms (just like with graphs!)</a:t>
            </a:r>
          </a:p>
          <a:p>
            <a:pPr lvl="1"/>
            <a:endParaRPr lang="en-US" dirty="0"/>
          </a:p>
          <a:p>
            <a:r>
              <a:rPr lang="en-US" dirty="0" smtClean="0"/>
              <a:t>Then concurrency</a:t>
            </a:r>
          </a:p>
          <a:p>
            <a:pPr lvl="1"/>
            <a:r>
              <a:rPr lang="en-US" dirty="0" smtClean="0"/>
              <a:t>Locks and how to use them</a:t>
            </a:r>
          </a:p>
          <a:p>
            <a:pPr lvl="1"/>
            <a:r>
              <a:rPr lang="en-US" dirty="0" smtClean="0"/>
              <a:t>Other topics as time permits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11,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Parallelism/Concurrency in Data Structures (SIGCSE Workshop 19)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1221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and Span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Let </a:t>
            </a:r>
            <a:r>
              <a:rPr lang="en-US" b="1" dirty="0" smtClean="0"/>
              <a:t>T</a:t>
            </a:r>
            <a:r>
              <a:rPr lang="en-US" b="1" baseline="-25000" dirty="0" smtClean="0"/>
              <a:t>P</a:t>
            </a:r>
            <a:r>
              <a:rPr lang="en-US" dirty="0" smtClean="0"/>
              <a:t> be the running time if there are </a:t>
            </a:r>
            <a:r>
              <a:rPr lang="en-US" b="1" dirty="0" smtClean="0"/>
              <a:t>P</a:t>
            </a:r>
            <a:r>
              <a:rPr lang="en-US" dirty="0" smtClean="0"/>
              <a:t> processors available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Two key measures of running time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>
                <a:solidFill>
                  <a:schemeClr val="accent2"/>
                </a:solidFill>
              </a:rPr>
              <a:t>Work</a:t>
            </a:r>
            <a:r>
              <a:rPr lang="en-US" dirty="0" smtClean="0"/>
              <a:t>: How long it would take 1 processor = </a:t>
            </a:r>
            <a:r>
              <a:rPr lang="en-US" b="1" dirty="0" smtClean="0">
                <a:solidFill>
                  <a:schemeClr val="accent2"/>
                </a:solidFill>
              </a:rPr>
              <a:t>T</a:t>
            </a:r>
            <a:r>
              <a:rPr lang="en-US" b="1" baseline="-25000" dirty="0" smtClean="0">
                <a:solidFill>
                  <a:schemeClr val="accent2"/>
                </a:solidFill>
              </a:rPr>
              <a:t>1</a:t>
            </a:r>
          </a:p>
          <a:p>
            <a:pPr lvl="1"/>
            <a:r>
              <a:rPr lang="en-US" dirty="0" smtClean="0"/>
              <a:t>Just “</a:t>
            </a:r>
            <a:r>
              <a:rPr lang="en-US" dirty="0" err="1" smtClean="0"/>
              <a:t>sequentialize</a:t>
            </a:r>
            <a:r>
              <a:rPr lang="en-US" dirty="0" smtClean="0"/>
              <a:t>” the recursive forking</a:t>
            </a:r>
          </a:p>
          <a:p>
            <a:pPr lvl="1"/>
            <a:endParaRPr lang="en-US" dirty="0" smtClean="0"/>
          </a:p>
          <a:p>
            <a:r>
              <a:rPr lang="en-US" dirty="0" smtClean="0">
                <a:solidFill>
                  <a:schemeClr val="accent2"/>
                </a:solidFill>
              </a:rPr>
              <a:t>Span</a:t>
            </a:r>
            <a:r>
              <a:rPr lang="en-US" dirty="0" smtClean="0"/>
              <a:t>: How long it would take infinity processors = </a:t>
            </a:r>
            <a:r>
              <a:rPr lang="en-US" b="1" dirty="0" smtClean="0">
                <a:solidFill>
                  <a:schemeClr val="accent2"/>
                </a:solidFill>
              </a:rPr>
              <a:t>T</a:t>
            </a:r>
            <a:r>
              <a:rPr lang="en-US" sz="2800" b="1" baseline="-25000" dirty="0" smtClean="0">
                <a:solidFill>
                  <a:schemeClr val="accent2"/>
                </a:solidFill>
                <a:sym typeface="Symbol"/>
              </a:rPr>
              <a:t></a:t>
            </a:r>
            <a:endParaRPr lang="en-US" sz="2800" b="1" baseline="-25000" dirty="0" smtClean="0">
              <a:solidFill>
                <a:schemeClr val="accent2"/>
              </a:solidFill>
            </a:endParaRPr>
          </a:p>
          <a:p>
            <a:pPr lvl="1"/>
            <a:r>
              <a:rPr lang="en-US" dirty="0" smtClean="0"/>
              <a:t>The longest dependence-chain</a:t>
            </a:r>
          </a:p>
          <a:p>
            <a:pPr lvl="1"/>
            <a:r>
              <a:rPr lang="en-US" dirty="0" smtClean="0"/>
              <a:t>Example: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 for summing an array since &gt; </a:t>
            </a:r>
            <a:r>
              <a:rPr lang="en-US" i="1" dirty="0" smtClean="0"/>
              <a:t>n</a:t>
            </a:r>
            <a:r>
              <a:rPr lang="en-US" dirty="0" smtClean="0"/>
              <a:t>/2 processors is no additional help</a:t>
            </a:r>
          </a:p>
          <a:p>
            <a:pPr lvl="1"/>
            <a:r>
              <a:rPr lang="en-US" dirty="0" smtClean="0"/>
              <a:t>Also called “critical path length” or “computational depth”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Parallelism/Concurrency in Data Structures (SIGCSE Workshop 19)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11, 2011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43787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DAG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153400" cy="1143000"/>
          </a:xfrm>
        </p:spPr>
        <p:txBody>
          <a:bodyPr/>
          <a:lstStyle/>
          <a:p>
            <a:r>
              <a:rPr lang="en-US" dirty="0" smtClean="0"/>
              <a:t>Can treat execution as a (conceptual) DAG where nodes cannot start until predecessors finish</a:t>
            </a:r>
          </a:p>
          <a:p>
            <a:r>
              <a:rPr lang="en-US" dirty="0" smtClean="0"/>
              <a:t>A general model, but our fork-join reductions look like this, where each node is O(1):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Parallelism/Concurrency in Data Structures (SIGCSE Workshop 19)</a:t>
            </a:r>
            <a:endParaRPr lang="en-US"/>
          </a:p>
        </p:txBody>
      </p:sp>
      <p:sp>
        <p:nvSpPr>
          <p:cNvPr id="19" name="Oval 5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4067175" y="2423432"/>
            <a:ext cx="400050" cy="472168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20" name="Oval 7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5524500" y="3018064"/>
            <a:ext cx="400050" cy="472168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21" name="Oval 8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2476500" y="3013642"/>
            <a:ext cx="400050" cy="472168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cxnSp>
        <p:nvCxnSpPr>
          <p:cNvPr id="22" name="AutoShape 9"/>
          <p:cNvCxnSpPr>
            <a:cxnSpLocks noChangeShapeType="1"/>
          </p:cNvCxnSpPr>
          <p:nvPr>
            <p:custDataLst>
              <p:tags r:id="rId4"/>
            </p:custDataLst>
          </p:nvPr>
        </p:nvCxnSpPr>
        <p:spPr bwMode="auto">
          <a:xfrm rot="10800000" flipV="1">
            <a:off x="2857500" y="2826454"/>
            <a:ext cx="1268262" cy="20657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3" name="AutoShape 10"/>
          <p:cNvCxnSpPr>
            <a:cxnSpLocks noChangeShapeType="1"/>
            <a:endCxn id="20" idx="0"/>
          </p:cNvCxnSpPr>
          <p:nvPr>
            <p:custDataLst>
              <p:tags r:id="rId5"/>
            </p:custDataLst>
          </p:nvPr>
        </p:nvCxnSpPr>
        <p:spPr bwMode="auto">
          <a:xfrm>
            <a:off x="4457700" y="2804432"/>
            <a:ext cx="1266825" cy="21363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6" name="Oval 7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3067050" y="3703864"/>
            <a:ext cx="400050" cy="472168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27" name="Oval 8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1866900" y="3703864"/>
            <a:ext cx="400050" cy="472168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cxnSp>
        <p:nvCxnSpPr>
          <p:cNvPr id="28" name="AutoShape 9"/>
          <p:cNvCxnSpPr>
            <a:cxnSpLocks noChangeShapeType="1"/>
          </p:cNvCxnSpPr>
          <p:nvPr>
            <p:custDataLst>
              <p:tags r:id="rId8"/>
            </p:custDataLst>
          </p:nvPr>
        </p:nvCxnSpPr>
        <p:spPr bwMode="auto">
          <a:xfrm rot="5400000">
            <a:off x="2238795" y="3486245"/>
            <a:ext cx="256336" cy="31719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9" name="AutoShape 10"/>
          <p:cNvCxnSpPr>
            <a:cxnSpLocks noChangeShapeType="1"/>
          </p:cNvCxnSpPr>
          <p:nvPr>
            <p:custDataLst>
              <p:tags r:id="rId9"/>
            </p:custDataLst>
          </p:nvPr>
        </p:nvCxnSpPr>
        <p:spPr bwMode="auto">
          <a:xfrm rot="5400000" flipV="1">
            <a:off x="2838870" y="3486245"/>
            <a:ext cx="256336" cy="31719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0" name="Oval 7"/>
          <p:cNvSpPr>
            <a:spLocks noChangeAspect="1" noChangeArrowheads="1"/>
          </p:cNvSpPr>
          <p:nvPr>
            <p:custDataLst>
              <p:tags r:id="rId10"/>
            </p:custDataLst>
          </p:nvPr>
        </p:nvSpPr>
        <p:spPr bwMode="auto">
          <a:xfrm>
            <a:off x="6115050" y="3677421"/>
            <a:ext cx="400050" cy="472168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31" name="Oval 8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4914900" y="3677421"/>
            <a:ext cx="400050" cy="472168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cxnSp>
        <p:nvCxnSpPr>
          <p:cNvPr id="32" name="AutoShape 9"/>
          <p:cNvCxnSpPr>
            <a:cxnSpLocks noChangeShapeType="1"/>
          </p:cNvCxnSpPr>
          <p:nvPr>
            <p:custDataLst>
              <p:tags r:id="rId12"/>
            </p:custDataLst>
          </p:nvPr>
        </p:nvCxnSpPr>
        <p:spPr bwMode="auto">
          <a:xfrm rot="5400000">
            <a:off x="5286795" y="3459802"/>
            <a:ext cx="256336" cy="31719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3" name="AutoShape 10"/>
          <p:cNvCxnSpPr>
            <a:cxnSpLocks noChangeShapeType="1"/>
          </p:cNvCxnSpPr>
          <p:nvPr>
            <p:custDataLst>
              <p:tags r:id="rId13"/>
            </p:custDataLst>
          </p:nvPr>
        </p:nvCxnSpPr>
        <p:spPr bwMode="auto">
          <a:xfrm rot="5400000" flipV="1">
            <a:off x="5886870" y="3459802"/>
            <a:ext cx="256336" cy="31719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4" name="Oval 7"/>
          <p:cNvSpPr>
            <a:spLocks noChangeAspect="1" noChangeArrowheads="1"/>
          </p:cNvSpPr>
          <p:nvPr>
            <p:custDataLst>
              <p:tags r:id="rId14"/>
            </p:custDataLst>
          </p:nvPr>
        </p:nvSpPr>
        <p:spPr bwMode="auto">
          <a:xfrm>
            <a:off x="2247900" y="4389664"/>
            <a:ext cx="400050" cy="472168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35" name="Oval 8"/>
          <p:cNvSpPr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1466850" y="4389664"/>
            <a:ext cx="400050" cy="472168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cxnSp>
        <p:nvCxnSpPr>
          <p:cNvPr id="36" name="AutoShape 9"/>
          <p:cNvCxnSpPr>
            <a:cxnSpLocks noChangeShapeType="1"/>
            <a:stCxn id="27" idx="3"/>
            <a:endCxn id="35" idx="0"/>
          </p:cNvCxnSpPr>
          <p:nvPr>
            <p:custDataLst>
              <p:tags r:id="rId16"/>
            </p:custDataLst>
          </p:nvPr>
        </p:nvCxnSpPr>
        <p:spPr bwMode="auto">
          <a:xfrm rot="5400000">
            <a:off x="1654792" y="4118969"/>
            <a:ext cx="282779" cy="25861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7" name="AutoShape 10"/>
          <p:cNvCxnSpPr>
            <a:cxnSpLocks noChangeShapeType="1"/>
            <a:endCxn id="34" idx="0"/>
          </p:cNvCxnSpPr>
          <p:nvPr>
            <p:custDataLst>
              <p:tags r:id="rId17"/>
            </p:custDataLst>
          </p:nvPr>
        </p:nvCxnSpPr>
        <p:spPr bwMode="auto">
          <a:xfrm rot="16200000" flipH="1">
            <a:off x="2164897" y="4106635"/>
            <a:ext cx="289831" cy="2762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8" name="Oval 7"/>
          <p:cNvSpPr>
            <a:spLocks noChangeAspect="1" noChangeArrowheads="1"/>
          </p:cNvSpPr>
          <p:nvPr>
            <p:custDataLst>
              <p:tags r:id="rId18"/>
            </p:custDataLst>
          </p:nvPr>
        </p:nvSpPr>
        <p:spPr bwMode="auto">
          <a:xfrm>
            <a:off x="3486150" y="4389664"/>
            <a:ext cx="400050" cy="472168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39" name="Oval 8"/>
          <p:cNvSpPr>
            <a:spLocks noChangeAspect="1" noChangeArrowheads="1"/>
          </p:cNvSpPr>
          <p:nvPr>
            <p:custDataLst>
              <p:tags r:id="rId19"/>
            </p:custDataLst>
          </p:nvPr>
        </p:nvSpPr>
        <p:spPr bwMode="auto">
          <a:xfrm>
            <a:off x="2705100" y="4389664"/>
            <a:ext cx="400050" cy="472168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cxnSp>
        <p:nvCxnSpPr>
          <p:cNvPr id="40" name="AutoShape 9"/>
          <p:cNvCxnSpPr>
            <a:cxnSpLocks noChangeShapeType="1"/>
            <a:endCxn id="39" idx="0"/>
          </p:cNvCxnSpPr>
          <p:nvPr>
            <p:custDataLst>
              <p:tags r:id="rId20"/>
            </p:custDataLst>
          </p:nvPr>
        </p:nvCxnSpPr>
        <p:spPr bwMode="auto">
          <a:xfrm rot="5400000">
            <a:off x="2893042" y="4118969"/>
            <a:ext cx="282779" cy="25861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1" name="AutoShape 10"/>
          <p:cNvCxnSpPr>
            <a:cxnSpLocks noChangeShapeType="1"/>
            <a:endCxn id="38" idx="0"/>
          </p:cNvCxnSpPr>
          <p:nvPr>
            <p:custDataLst>
              <p:tags r:id="rId21"/>
            </p:custDataLst>
          </p:nvPr>
        </p:nvCxnSpPr>
        <p:spPr bwMode="auto">
          <a:xfrm rot="16200000" flipH="1">
            <a:off x="3403147" y="4106635"/>
            <a:ext cx="289831" cy="2762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2" name="Oval 7"/>
          <p:cNvSpPr>
            <a:spLocks noChangeAspect="1" noChangeArrowheads="1"/>
          </p:cNvSpPr>
          <p:nvPr>
            <p:custDataLst>
              <p:tags r:id="rId22"/>
            </p:custDataLst>
          </p:nvPr>
        </p:nvSpPr>
        <p:spPr bwMode="auto">
          <a:xfrm>
            <a:off x="5314950" y="4389665"/>
            <a:ext cx="400050" cy="472168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43" name="Oval 8"/>
          <p:cNvSpPr>
            <a:spLocks noChangeAspect="1" noChangeArrowheads="1"/>
          </p:cNvSpPr>
          <p:nvPr>
            <p:custDataLst>
              <p:tags r:id="rId23"/>
            </p:custDataLst>
          </p:nvPr>
        </p:nvSpPr>
        <p:spPr bwMode="auto">
          <a:xfrm>
            <a:off x="4533900" y="4389665"/>
            <a:ext cx="400050" cy="472168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cxnSp>
        <p:nvCxnSpPr>
          <p:cNvPr id="44" name="AutoShape 9"/>
          <p:cNvCxnSpPr>
            <a:cxnSpLocks noChangeShapeType="1"/>
            <a:endCxn id="43" idx="0"/>
          </p:cNvCxnSpPr>
          <p:nvPr>
            <p:custDataLst>
              <p:tags r:id="rId24"/>
            </p:custDataLst>
          </p:nvPr>
        </p:nvCxnSpPr>
        <p:spPr bwMode="auto">
          <a:xfrm rot="5400000">
            <a:off x="4721842" y="4118970"/>
            <a:ext cx="282779" cy="25861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5" name="AutoShape 10"/>
          <p:cNvCxnSpPr>
            <a:cxnSpLocks noChangeShapeType="1"/>
            <a:endCxn id="42" idx="0"/>
          </p:cNvCxnSpPr>
          <p:nvPr>
            <p:custDataLst>
              <p:tags r:id="rId25"/>
            </p:custDataLst>
          </p:nvPr>
        </p:nvCxnSpPr>
        <p:spPr bwMode="auto">
          <a:xfrm rot="16200000" flipH="1">
            <a:off x="5231947" y="4106636"/>
            <a:ext cx="289831" cy="2762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6" name="Oval 7"/>
          <p:cNvSpPr>
            <a:spLocks noChangeAspect="1" noChangeArrowheads="1"/>
          </p:cNvSpPr>
          <p:nvPr>
            <p:custDataLst>
              <p:tags r:id="rId26"/>
            </p:custDataLst>
          </p:nvPr>
        </p:nvSpPr>
        <p:spPr bwMode="auto">
          <a:xfrm>
            <a:off x="6534150" y="4389665"/>
            <a:ext cx="400050" cy="472168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47" name="Oval 8"/>
          <p:cNvSpPr>
            <a:spLocks noChangeAspect="1" noChangeArrowheads="1"/>
          </p:cNvSpPr>
          <p:nvPr>
            <p:custDataLst>
              <p:tags r:id="rId27"/>
            </p:custDataLst>
          </p:nvPr>
        </p:nvSpPr>
        <p:spPr bwMode="auto">
          <a:xfrm>
            <a:off x="5753100" y="4389665"/>
            <a:ext cx="400050" cy="472168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cxnSp>
        <p:nvCxnSpPr>
          <p:cNvPr id="48" name="AutoShape 9"/>
          <p:cNvCxnSpPr>
            <a:cxnSpLocks noChangeShapeType="1"/>
            <a:endCxn id="47" idx="0"/>
          </p:cNvCxnSpPr>
          <p:nvPr>
            <p:custDataLst>
              <p:tags r:id="rId28"/>
            </p:custDataLst>
          </p:nvPr>
        </p:nvCxnSpPr>
        <p:spPr bwMode="auto">
          <a:xfrm rot="5400000">
            <a:off x="5941042" y="4118970"/>
            <a:ext cx="282779" cy="25861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9" name="AutoShape 10"/>
          <p:cNvCxnSpPr>
            <a:cxnSpLocks noChangeShapeType="1"/>
            <a:endCxn id="46" idx="0"/>
          </p:cNvCxnSpPr>
          <p:nvPr>
            <p:custDataLst>
              <p:tags r:id="rId29"/>
            </p:custDataLst>
          </p:nvPr>
        </p:nvCxnSpPr>
        <p:spPr bwMode="auto">
          <a:xfrm rot="16200000" flipH="1">
            <a:off x="6451147" y="4106636"/>
            <a:ext cx="289831" cy="2762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50" name="AutoShape 9"/>
          <p:cNvCxnSpPr>
            <a:cxnSpLocks noChangeShapeType="1"/>
          </p:cNvCxnSpPr>
          <p:nvPr>
            <p:custDataLst>
              <p:tags r:id="rId30"/>
            </p:custDataLst>
          </p:nvPr>
        </p:nvCxnSpPr>
        <p:spPr bwMode="auto">
          <a:xfrm rot="16200000" flipH="1">
            <a:off x="1600200" y="4938032"/>
            <a:ext cx="3810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51" name="AutoShape 9"/>
          <p:cNvCxnSpPr>
            <a:cxnSpLocks noChangeShapeType="1"/>
          </p:cNvCxnSpPr>
          <p:nvPr>
            <p:custDataLst>
              <p:tags r:id="rId31"/>
            </p:custDataLst>
          </p:nvPr>
        </p:nvCxnSpPr>
        <p:spPr bwMode="auto">
          <a:xfrm rot="5400000">
            <a:off x="2133600" y="4938032"/>
            <a:ext cx="3810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52" name="Oval 8"/>
          <p:cNvSpPr>
            <a:spLocks noChangeAspect="1" noChangeArrowheads="1"/>
          </p:cNvSpPr>
          <p:nvPr>
            <p:custDataLst>
              <p:tags r:id="rId32"/>
            </p:custDataLst>
          </p:nvPr>
        </p:nvSpPr>
        <p:spPr bwMode="auto">
          <a:xfrm>
            <a:off x="1828800" y="5166632"/>
            <a:ext cx="400050" cy="472168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cxnSp>
        <p:nvCxnSpPr>
          <p:cNvPr id="53" name="AutoShape 9"/>
          <p:cNvCxnSpPr>
            <a:cxnSpLocks noChangeShapeType="1"/>
          </p:cNvCxnSpPr>
          <p:nvPr>
            <p:custDataLst>
              <p:tags r:id="rId33"/>
            </p:custDataLst>
          </p:nvPr>
        </p:nvCxnSpPr>
        <p:spPr bwMode="auto">
          <a:xfrm rot="16200000" flipH="1">
            <a:off x="2895600" y="4938032"/>
            <a:ext cx="3810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54" name="AutoShape 9"/>
          <p:cNvCxnSpPr>
            <a:cxnSpLocks noChangeShapeType="1"/>
          </p:cNvCxnSpPr>
          <p:nvPr>
            <p:custDataLst>
              <p:tags r:id="rId34"/>
            </p:custDataLst>
          </p:nvPr>
        </p:nvCxnSpPr>
        <p:spPr bwMode="auto">
          <a:xfrm rot="5400000">
            <a:off x="3352800" y="4938032"/>
            <a:ext cx="3810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55" name="Oval 8"/>
          <p:cNvSpPr>
            <a:spLocks noChangeAspect="1" noChangeArrowheads="1"/>
          </p:cNvSpPr>
          <p:nvPr>
            <p:custDataLst>
              <p:tags r:id="rId35"/>
            </p:custDataLst>
          </p:nvPr>
        </p:nvSpPr>
        <p:spPr bwMode="auto">
          <a:xfrm>
            <a:off x="3105150" y="5166632"/>
            <a:ext cx="400050" cy="472168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cxnSp>
        <p:nvCxnSpPr>
          <p:cNvPr id="56" name="AutoShape 9"/>
          <p:cNvCxnSpPr>
            <a:cxnSpLocks noChangeShapeType="1"/>
          </p:cNvCxnSpPr>
          <p:nvPr>
            <p:custDataLst>
              <p:tags r:id="rId36"/>
            </p:custDataLst>
          </p:nvPr>
        </p:nvCxnSpPr>
        <p:spPr bwMode="auto">
          <a:xfrm rot="16200000" flipH="1">
            <a:off x="4648200" y="4938033"/>
            <a:ext cx="3810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57" name="AutoShape 9"/>
          <p:cNvCxnSpPr>
            <a:cxnSpLocks noChangeShapeType="1"/>
          </p:cNvCxnSpPr>
          <p:nvPr>
            <p:custDataLst>
              <p:tags r:id="rId37"/>
            </p:custDataLst>
          </p:nvPr>
        </p:nvCxnSpPr>
        <p:spPr bwMode="auto">
          <a:xfrm rot="5400000">
            <a:off x="5181600" y="4938033"/>
            <a:ext cx="3810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58" name="Oval 8"/>
          <p:cNvSpPr>
            <a:spLocks noChangeAspect="1" noChangeArrowheads="1"/>
          </p:cNvSpPr>
          <p:nvPr>
            <p:custDataLst>
              <p:tags r:id="rId38"/>
            </p:custDataLst>
          </p:nvPr>
        </p:nvSpPr>
        <p:spPr bwMode="auto">
          <a:xfrm>
            <a:off x="4876800" y="5166633"/>
            <a:ext cx="400050" cy="472168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cxnSp>
        <p:nvCxnSpPr>
          <p:cNvPr id="59" name="AutoShape 9"/>
          <p:cNvCxnSpPr>
            <a:cxnSpLocks noChangeShapeType="1"/>
          </p:cNvCxnSpPr>
          <p:nvPr>
            <p:custDataLst>
              <p:tags r:id="rId39"/>
            </p:custDataLst>
          </p:nvPr>
        </p:nvCxnSpPr>
        <p:spPr bwMode="auto">
          <a:xfrm rot="16200000" flipH="1">
            <a:off x="5867400" y="4938033"/>
            <a:ext cx="3810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60" name="AutoShape 9"/>
          <p:cNvCxnSpPr>
            <a:cxnSpLocks noChangeShapeType="1"/>
          </p:cNvCxnSpPr>
          <p:nvPr>
            <p:custDataLst>
              <p:tags r:id="rId40"/>
            </p:custDataLst>
          </p:nvPr>
        </p:nvCxnSpPr>
        <p:spPr bwMode="auto">
          <a:xfrm rot="5400000">
            <a:off x="6400800" y="4938033"/>
            <a:ext cx="3810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61" name="Oval 8"/>
          <p:cNvSpPr>
            <a:spLocks noChangeAspect="1" noChangeArrowheads="1"/>
          </p:cNvSpPr>
          <p:nvPr>
            <p:custDataLst>
              <p:tags r:id="rId41"/>
            </p:custDataLst>
          </p:nvPr>
        </p:nvSpPr>
        <p:spPr bwMode="auto">
          <a:xfrm>
            <a:off x="6096000" y="5166633"/>
            <a:ext cx="400050" cy="472168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cxnSp>
        <p:nvCxnSpPr>
          <p:cNvPr id="62" name="AutoShape 9"/>
          <p:cNvCxnSpPr>
            <a:cxnSpLocks noChangeShapeType="1"/>
            <a:stCxn id="52" idx="4"/>
            <a:endCxn id="64" idx="1"/>
          </p:cNvCxnSpPr>
          <p:nvPr>
            <p:custDataLst>
              <p:tags r:id="rId42"/>
            </p:custDataLst>
          </p:nvPr>
        </p:nvCxnSpPr>
        <p:spPr bwMode="auto">
          <a:xfrm rot="16200000" flipH="1">
            <a:off x="2197716" y="5469908"/>
            <a:ext cx="130379" cy="46816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63" name="AutoShape 9"/>
          <p:cNvCxnSpPr>
            <a:cxnSpLocks noChangeShapeType="1"/>
            <a:stCxn id="55" idx="3"/>
            <a:endCxn id="64" idx="7"/>
          </p:cNvCxnSpPr>
          <p:nvPr>
            <p:custDataLst>
              <p:tags r:id="rId43"/>
            </p:custDataLst>
          </p:nvPr>
        </p:nvCxnSpPr>
        <p:spPr bwMode="auto">
          <a:xfrm rot="5400000">
            <a:off x="2872037" y="5477480"/>
            <a:ext cx="199526" cy="38387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64" name="Oval 8"/>
          <p:cNvSpPr>
            <a:spLocks noChangeAspect="1" noChangeArrowheads="1"/>
          </p:cNvSpPr>
          <p:nvPr>
            <p:custDataLst>
              <p:tags r:id="rId44"/>
            </p:custDataLst>
          </p:nvPr>
        </p:nvSpPr>
        <p:spPr bwMode="auto">
          <a:xfrm>
            <a:off x="2438400" y="5700032"/>
            <a:ext cx="400050" cy="472168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cxnSp>
        <p:nvCxnSpPr>
          <p:cNvPr id="65" name="AutoShape 9"/>
          <p:cNvCxnSpPr>
            <a:cxnSpLocks noChangeShapeType="1"/>
            <a:endCxn id="67" idx="1"/>
          </p:cNvCxnSpPr>
          <p:nvPr>
            <p:custDataLst>
              <p:tags r:id="rId45"/>
            </p:custDataLst>
          </p:nvPr>
        </p:nvCxnSpPr>
        <p:spPr bwMode="auto">
          <a:xfrm rot="16200000" flipH="1">
            <a:off x="5282380" y="5462855"/>
            <a:ext cx="130379" cy="46816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66" name="AutoShape 9"/>
          <p:cNvCxnSpPr>
            <a:cxnSpLocks noChangeShapeType="1"/>
            <a:endCxn id="67" idx="7"/>
          </p:cNvCxnSpPr>
          <p:nvPr>
            <p:custDataLst>
              <p:tags r:id="rId46"/>
            </p:custDataLst>
          </p:nvPr>
        </p:nvCxnSpPr>
        <p:spPr bwMode="auto">
          <a:xfrm rot="10800000" flipV="1">
            <a:off x="5864528" y="5562600"/>
            <a:ext cx="383872" cy="19952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67" name="Oval 8"/>
          <p:cNvSpPr>
            <a:spLocks noChangeAspect="1" noChangeArrowheads="1"/>
          </p:cNvSpPr>
          <p:nvPr>
            <p:custDataLst>
              <p:tags r:id="rId47"/>
            </p:custDataLst>
          </p:nvPr>
        </p:nvSpPr>
        <p:spPr bwMode="auto">
          <a:xfrm>
            <a:off x="5523064" y="5692979"/>
            <a:ext cx="400050" cy="472168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68" name="Oval 5"/>
          <p:cNvSpPr>
            <a:spLocks noChangeAspect="1" noChangeArrowheads="1"/>
          </p:cNvSpPr>
          <p:nvPr>
            <p:custDataLst>
              <p:tags r:id="rId48"/>
            </p:custDataLst>
          </p:nvPr>
        </p:nvSpPr>
        <p:spPr bwMode="auto">
          <a:xfrm>
            <a:off x="4114800" y="6004832"/>
            <a:ext cx="400050" cy="472168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cxnSp>
        <p:nvCxnSpPr>
          <p:cNvPr id="69" name="AutoShape 9"/>
          <p:cNvCxnSpPr>
            <a:cxnSpLocks noChangeShapeType="1"/>
            <a:endCxn id="68" idx="2"/>
          </p:cNvCxnSpPr>
          <p:nvPr>
            <p:custDataLst>
              <p:tags r:id="rId49"/>
            </p:custDataLst>
          </p:nvPr>
        </p:nvCxnSpPr>
        <p:spPr bwMode="auto">
          <a:xfrm>
            <a:off x="2884639" y="5965621"/>
            <a:ext cx="1230161" cy="27529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0" name="AutoShape 9"/>
          <p:cNvCxnSpPr>
            <a:cxnSpLocks noChangeShapeType="1"/>
            <a:stCxn id="67" idx="2"/>
          </p:cNvCxnSpPr>
          <p:nvPr>
            <p:custDataLst>
              <p:tags r:id="rId50"/>
            </p:custDataLst>
          </p:nvPr>
        </p:nvCxnSpPr>
        <p:spPr bwMode="auto">
          <a:xfrm rot="10800000" flipV="1">
            <a:off x="4569128" y="5929063"/>
            <a:ext cx="953936" cy="31933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71" name="Left Brace 70"/>
          <p:cNvSpPr/>
          <p:nvPr/>
        </p:nvSpPr>
        <p:spPr bwMode="auto">
          <a:xfrm rot="10800000">
            <a:off x="7098173" y="4428725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2" name="Left Brace 71"/>
          <p:cNvSpPr/>
          <p:nvPr/>
        </p:nvSpPr>
        <p:spPr bwMode="auto">
          <a:xfrm rot="10800000">
            <a:off x="7086600" y="2590799"/>
            <a:ext cx="304800" cy="16764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7455143" y="3200400"/>
            <a:ext cx="9268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divide </a:t>
            </a:r>
          </a:p>
        </p:txBody>
      </p:sp>
      <p:sp>
        <p:nvSpPr>
          <p:cNvPr id="74" name="Left Brace 73"/>
          <p:cNvSpPr/>
          <p:nvPr/>
        </p:nvSpPr>
        <p:spPr bwMode="auto">
          <a:xfrm rot="10800000">
            <a:off x="7086601" y="4952999"/>
            <a:ext cx="304800" cy="1524001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7456028" y="5410200"/>
            <a:ext cx="12307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combine results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11, 2011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66269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Connecting to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 = </a:t>
            </a:r>
            <a:r>
              <a:rPr lang="en-US" b="1" dirty="0" smtClean="0"/>
              <a:t>T</a:t>
            </a:r>
            <a:r>
              <a:rPr lang="en-US" b="1" baseline="-25000" dirty="0" smtClean="0"/>
              <a:t>1</a:t>
            </a:r>
            <a:r>
              <a:rPr lang="en-US" dirty="0" smtClean="0"/>
              <a:t> = sum of run-time of all nodes in the DAG</a:t>
            </a:r>
          </a:p>
          <a:p>
            <a:pPr lvl="1"/>
            <a:r>
              <a:rPr lang="en-US" dirty="0" smtClean="0"/>
              <a:t>That lonely processor does everything</a:t>
            </a:r>
          </a:p>
          <a:p>
            <a:pPr lvl="1"/>
            <a:r>
              <a:rPr lang="en-US" dirty="0" smtClean="0"/>
              <a:t>Any topological sort is a legal execution</a:t>
            </a:r>
          </a:p>
          <a:p>
            <a:pPr lvl="1"/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for simple maps and reductions</a:t>
            </a:r>
          </a:p>
          <a:p>
            <a:endParaRPr lang="en-US" dirty="0" smtClean="0"/>
          </a:p>
          <a:p>
            <a:r>
              <a:rPr lang="en-US" dirty="0" smtClean="0"/>
              <a:t>Span = </a:t>
            </a:r>
            <a:r>
              <a:rPr lang="en-US" b="1" dirty="0" smtClean="0"/>
              <a:t>T</a:t>
            </a:r>
            <a:r>
              <a:rPr lang="en-US" b="1" baseline="-25000" dirty="0" smtClean="0">
                <a:sym typeface="Symbol"/>
              </a:rPr>
              <a:t> </a:t>
            </a:r>
            <a:r>
              <a:rPr lang="en-US" dirty="0" smtClean="0"/>
              <a:t>= sum of run-time of all nodes on the most-expensive path in the DAG</a:t>
            </a:r>
          </a:p>
          <a:p>
            <a:pPr lvl="1"/>
            <a:r>
              <a:rPr lang="en-US" dirty="0" smtClean="0"/>
              <a:t>An infinite army can do everything that is ready to be done, but still has to wait for earlier results</a:t>
            </a:r>
          </a:p>
          <a:p>
            <a:pPr lvl="1"/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 </a:t>
            </a:r>
            <a:r>
              <a:rPr lang="en-US" dirty="0"/>
              <a:t>for simple maps and </a:t>
            </a:r>
            <a:r>
              <a:rPr lang="en-US" dirty="0" smtClean="0"/>
              <a:t>reductions</a:t>
            </a:r>
          </a:p>
          <a:p>
            <a:pPr lvl="1"/>
            <a:endParaRPr lang="en-US" dirty="0"/>
          </a:p>
          <a:p>
            <a:pPr marL="0" indent="0" algn="ctr">
              <a:buNone/>
            </a:pPr>
            <a:r>
              <a:rPr lang="en-US" i="1" dirty="0" smtClean="0"/>
              <a:t>Parallel algorithms is about decreasing span without </a:t>
            </a:r>
          </a:p>
          <a:p>
            <a:pPr marL="0" indent="0" algn="ctr">
              <a:buNone/>
            </a:pPr>
            <a:r>
              <a:rPr lang="en-US" i="1" dirty="0" smtClean="0"/>
              <a:t>increasing work too much</a:t>
            </a:r>
            <a:endParaRPr lang="en-US" i="1" dirty="0"/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Parallelism/Concurrency in Data Structures (SIGCSE Workshop 19)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11, 2011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05157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Finish the story: thanks </a:t>
            </a:r>
            <a:r>
              <a:rPr lang="en-US" dirty="0" err="1" smtClean="0"/>
              <a:t>ForkJoin</a:t>
            </a:r>
            <a:r>
              <a:rPr lang="en-US" dirty="0" smtClean="0"/>
              <a:t> library!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648200"/>
          </a:xfrm>
        </p:spPr>
        <p:txBody>
          <a:bodyPr/>
          <a:lstStyle/>
          <a:p>
            <a:r>
              <a:rPr lang="en-US" dirty="0" smtClean="0"/>
              <a:t>So we know </a:t>
            </a:r>
            <a:r>
              <a:rPr lang="en-US" b="1" dirty="0" smtClean="0"/>
              <a:t>T</a:t>
            </a:r>
            <a:r>
              <a:rPr lang="en-US" b="1" baseline="-25000" dirty="0" smtClean="0"/>
              <a:t>1 </a:t>
            </a:r>
            <a:r>
              <a:rPr lang="en-US" dirty="0" smtClean="0"/>
              <a:t>and </a:t>
            </a:r>
            <a:r>
              <a:rPr lang="en-US" b="1" dirty="0"/>
              <a:t>T</a:t>
            </a:r>
            <a:r>
              <a:rPr lang="en-US" b="1" baseline="-25000" dirty="0">
                <a:sym typeface="Symbol"/>
              </a:rPr>
              <a:t> </a:t>
            </a:r>
            <a:r>
              <a:rPr lang="en-US" dirty="0" smtClean="0"/>
              <a:t> but we want </a:t>
            </a:r>
            <a:r>
              <a:rPr lang="en-US" b="1" dirty="0"/>
              <a:t>T</a:t>
            </a:r>
            <a:r>
              <a:rPr lang="en-US" b="1" baseline="-25000" dirty="0"/>
              <a:t>P</a:t>
            </a:r>
            <a:r>
              <a:rPr lang="en-US" dirty="0" smtClean="0"/>
              <a:t>  (e.g., </a:t>
            </a:r>
            <a:r>
              <a:rPr lang="en-US" b="1" dirty="0" smtClean="0"/>
              <a:t>P</a:t>
            </a:r>
            <a:r>
              <a:rPr lang="en-US" dirty="0" smtClean="0"/>
              <a:t>=4)</a:t>
            </a:r>
          </a:p>
          <a:p>
            <a:endParaRPr lang="en-US" sz="1000" dirty="0"/>
          </a:p>
          <a:p>
            <a:r>
              <a:rPr lang="en-US" dirty="0" smtClean="0"/>
              <a:t>(Ignoring caching issues), </a:t>
            </a:r>
            <a:r>
              <a:rPr lang="en-US" b="1" dirty="0"/>
              <a:t>T</a:t>
            </a:r>
            <a:r>
              <a:rPr lang="en-US" b="1" baseline="-25000" dirty="0"/>
              <a:t>P</a:t>
            </a:r>
            <a:r>
              <a:rPr lang="en-US" dirty="0" smtClean="0"/>
              <a:t> can’t beat</a:t>
            </a:r>
          </a:p>
          <a:p>
            <a:pPr lvl="1"/>
            <a:r>
              <a:rPr lang="en-US" b="1" dirty="0" smtClean="0"/>
              <a:t>T</a:t>
            </a:r>
            <a:r>
              <a:rPr lang="en-US" b="1" baseline="-25000" dirty="0" smtClean="0"/>
              <a:t>1</a:t>
            </a:r>
            <a:r>
              <a:rPr lang="en-US" b="1" dirty="0" smtClean="0"/>
              <a:t> </a:t>
            </a:r>
            <a:r>
              <a:rPr lang="en-US" b="1" dirty="0"/>
              <a:t>/ </a:t>
            </a:r>
            <a:r>
              <a:rPr lang="en-US" b="1" dirty="0" smtClean="0"/>
              <a:t>P</a:t>
            </a:r>
            <a:r>
              <a:rPr lang="en-US" dirty="0" smtClean="0"/>
              <a:t>    why not?</a:t>
            </a:r>
          </a:p>
          <a:p>
            <a:pPr lvl="1"/>
            <a:r>
              <a:rPr lang="en-US" b="1" dirty="0"/>
              <a:t>T</a:t>
            </a:r>
            <a:r>
              <a:rPr lang="en-US" b="1" baseline="-25000" dirty="0">
                <a:sym typeface="Symbol"/>
              </a:rPr>
              <a:t> </a:t>
            </a:r>
            <a:r>
              <a:rPr lang="en-US" sz="2800" b="1" baseline="-25000" dirty="0">
                <a:sym typeface="Symbol"/>
              </a:rPr>
              <a:t></a:t>
            </a:r>
            <a:r>
              <a:rPr lang="en-US" dirty="0" smtClean="0"/>
              <a:t>        why not?</a:t>
            </a:r>
          </a:p>
          <a:p>
            <a:pPr lvl="1"/>
            <a:endParaRPr lang="en-US" sz="1000" dirty="0"/>
          </a:p>
          <a:p>
            <a:r>
              <a:rPr lang="en-US" dirty="0" smtClean="0"/>
              <a:t>So an </a:t>
            </a:r>
            <a:r>
              <a:rPr lang="en-US" i="1" dirty="0" smtClean="0"/>
              <a:t>asymptotically</a:t>
            </a:r>
            <a:r>
              <a:rPr lang="en-US" dirty="0" smtClean="0"/>
              <a:t> optimal execution would be:</a:t>
            </a:r>
          </a:p>
          <a:p>
            <a:pPr marL="0" lvl="1" indent="0" algn="ctr">
              <a:buNone/>
            </a:pPr>
            <a:r>
              <a:rPr lang="en-US" b="1" dirty="0"/>
              <a:t>T</a:t>
            </a:r>
            <a:r>
              <a:rPr lang="en-US" b="1" baseline="-25000" dirty="0"/>
              <a:t>P  </a:t>
            </a:r>
            <a:r>
              <a:rPr lang="en-US" sz="2800" b="1" dirty="0">
                <a:sym typeface="Symbol"/>
              </a:rPr>
              <a:t>=</a:t>
            </a:r>
            <a:r>
              <a:rPr lang="en-US" b="1" dirty="0">
                <a:sym typeface="Symbol"/>
              </a:rPr>
              <a:t>  </a:t>
            </a:r>
            <a:r>
              <a:rPr lang="en-US" b="1" i="1" dirty="0">
                <a:sym typeface="Symbol"/>
              </a:rPr>
              <a:t>O</a:t>
            </a:r>
            <a:r>
              <a:rPr lang="en-US" b="1" dirty="0">
                <a:sym typeface="Symbol"/>
              </a:rPr>
              <a:t>((</a:t>
            </a:r>
            <a:r>
              <a:rPr lang="en-US" b="1" dirty="0"/>
              <a:t>T</a:t>
            </a:r>
            <a:r>
              <a:rPr lang="en-US" b="1" baseline="-25000" dirty="0"/>
              <a:t>1</a:t>
            </a:r>
            <a:r>
              <a:rPr lang="en-US" b="1" dirty="0"/>
              <a:t> / P) + T</a:t>
            </a:r>
            <a:r>
              <a:rPr lang="en-US" b="1" baseline="-25000" dirty="0">
                <a:sym typeface="Symbol"/>
              </a:rPr>
              <a:t> </a:t>
            </a:r>
            <a:r>
              <a:rPr lang="en-US" sz="2800" b="1" baseline="-25000" dirty="0">
                <a:sym typeface="Symbol"/>
              </a:rPr>
              <a:t></a:t>
            </a:r>
            <a:r>
              <a:rPr lang="en-US" b="1" dirty="0" smtClean="0"/>
              <a:t>)</a:t>
            </a:r>
            <a:endParaRPr lang="en-US" dirty="0"/>
          </a:p>
          <a:p>
            <a:pPr lvl="1"/>
            <a:r>
              <a:rPr lang="en-US" dirty="0" smtClean="0"/>
              <a:t>First term dominates for small </a:t>
            </a:r>
            <a:r>
              <a:rPr lang="en-US" b="1" dirty="0" smtClean="0"/>
              <a:t>P</a:t>
            </a:r>
            <a:r>
              <a:rPr lang="en-US" dirty="0" smtClean="0"/>
              <a:t>, second for large </a:t>
            </a:r>
            <a:r>
              <a:rPr lang="en-US" b="1" dirty="0" smtClean="0"/>
              <a:t>P</a:t>
            </a:r>
          </a:p>
          <a:p>
            <a:pPr lvl="1"/>
            <a:endParaRPr lang="en-US" sz="1000" dirty="0"/>
          </a:p>
          <a:p>
            <a:r>
              <a:rPr lang="en-US" dirty="0" smtClean="0"/>
              <a:t>The </a:t>
            </a:r>
            <a:r>
              <a:rPr lang="en-US" dirty="0" err="1" smtClean="0"/>
              <a:t>ForkJoin</a:t>
            </a:r>
            <a:r>
              <a:rPr lang="en-US" dirty="0" smtClean="0"/>
              <a:t> Framework gives an </a:t>
            </a:r>
            <a:r>
              <a:rPr lang="en-US" i="1" dirty="0" smtClean="0"/>
              <a:t>expected-time guarantee</a:t>
            </a:r>
            <a:r>
              <a:rPr lang="en-US" dirty="0" smtClean="0"/>
              <a:t> of asymptotically </a:t>
            </a:r>
            <a:r>
              <a:rPr lang="en-US" dirty="0"/>
              <a:t>optimal! </a:t>
            </a:r>
            <a:r>
              <a:rPr lang="en-US" dirty="0" smtClean="0"/>
              <a:t>(It flips coins when </a:t>
            </a:r>
            <a:r>
              <a:rPr lang="en-US" i="1" dirty="0" smtClean="0"/>
              <a:t>scheduling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How? For an advanced course (few need to know)</a:t>
            </a:r>
          </a:p>
          <a:p>
            <a:pPr lvl="1"/>
            <a:r>
              <a:rPr lang="en-US" dirty="0" smtClean="0"/>
              <a:t>Assumes your base cases are small-</a:t>
            </a:r>
            <a:r>
              <a:rPr lang="en-US" dirty="0" err="1" smtClean="0"/>
              <a:t>ish</a:t>
            </a:r>
            <a:r>
              <a:rPr lang="en-US" dirty="0" smtClean="0"/>
              <a:t> and balanced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Parallelism/Concurrency in Data Structures (SIGCSE Workshop 19)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11, 2011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422124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Tonight: A whirlwind tour!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876800"/>
          </a:xfrm>
        </p:spPr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Context: What I mean by “in data structures”</a:t>
            </a:r>
            <a:endParaRPr lang="en-US" sz="1000" dirty="0">
              <a:solidFill>
                <a:schemeClr val="accent2"/>
              </a:solidFill>
            </a:endParaRPr>
          </a:p>
          <a:p>
            <a:r>
              <a:rPr lang="en-US" dirty="0" smtClean="0">
                <a:solidFill>
                  <a:schemeClr val="accent2"/>
                </a:solidFill>
              </a:rPr>
              <a:t>Introductions: Name, rank, and serial number </a:t>
            </a:r>
            <a:r>
              <a:rPr lang="en-US" dirty="0" smtClean="0">
                <a:solidFill>
                  <a:schemeClr val="accent2"/>
                </a:solidFill>
                <a:sym typeface="Wingdings" pitchFamily="2" charset="2"/>
              </a:rPr>
              <a:t>, plus</a:t>
            </a:r>
            <a:endParaRPr lang="en-US" dirty="0" smtClean="0">
              <a:solidFill>
                <a:schemeClr val="accent2"/>
              </a:solidFill>
            </a:endParaRPr>
          </a:p>
          <a:p>
            <a:pPr lvl="1"/>
            <a:r>
              <a:rPr lang="en-US" dirty="0" smtClean="0">
                <a:solidFill>
                  <a:schemeClr val="accent2"/>
                </a:solidFill>
                <a:sym typeface="Wingdings" pitchFamily="2" charset="2"/>
              </a:rPr>
              <a:t>1-3 terms, concepts, ideas related to parallelism/concurrency</a:t>
            </a:r>
          </a:p>
          <a:p>
            <a:endParaRPr lang="en-US" sz="1000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Distinguishing parallelism and concurrency</a:t>
            </a:r>
            <a:endParaRPr lang="en-US" sz="1000" dirty="0">
              <a:sym typeface="Wingdings" pitchFamily="2" charset="2"/>
            </a:endParaRPr>
          </a:p>
          <a:p>
            <a:endParaRPr lang="en-US" sz="1000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Parallelism with Java’s </a:t>
            </a:r>
            <a:r>
              <a:rPr lang="en-US" dirty="0" err="1" smtClean="0">
                <a:sym typeface="Wingdings" pitchFamily="2" charset="2"/>
              </a:rPr>
              <a:t>ForkJoin</a:t>
            </a:r>
            <a:r>
              <a:rPr lang="en-US" dirty="0" smtClean="0">
                <a:sym typeface="Wingdings" pitchFamily="2" charset="2"/>
              </a:rPr>
              <a:t> Framework – and try it out</a:t>
            </a:r>
          </a:p>
          <a:p>
            <a:endParaRPr lang="en-US" sz="1000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Asymptotic analysis of parallel algorithms</a:t>
            </a:r>
          </a:p>
          <a:p>
            <a:r>
              <a:rPr lang="en-US" dirty="0" smtClean="0">
                <a:sym typeface="Wingdings" pitchFamily="2" charset="2"/>
              </a:rPr>
              <a:t>Fancier parallel algorithms</a:t>
            </a:r>
          </a:p>
          <a:p>
            <a:pPr marL="0" indent="0">
              <a:buNone/>
            </a:pPr>
            <a:endParaRPr lang="en-US" sz="1000" dirty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Synchronization and mutual exclusion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Locks, programming guidelines, memory-consistency models, condition variables, …</a:t>
            </a:r>
          </a:p>
          <a:p>
            <a:pPr lvl="1"/>
            <a:endParaRPr lang="en-US" sz="1000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Review: The </a:t>
            </a:r>
            <a:r>
              <a:rPr lang="en-US" i="1" dirty="0" smtClean="0">
                <a:sym typeface="Wingdings" pitchFamily="2" charset="2"/>
              </a:rPr>
              <a:t>N</a:t>
            </a:r>
            <a:r>
              <a:rPr lang="en-US" dirty="0" smtClean="0">
                <a:sym typeface="Wingdings" pitchFamily="2" charset="2"/>
              </a:rPr>
              <a:t> main concepts &amp; why they fit in data structures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11,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Parallelism/Concurrency in Data Structures (SIGCSE Workshop 19)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72453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the bad news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11,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Parallelism/Concurrency in Data Structures (SIGCSE Workshop 19)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572000"/>
          </a:xfrm>
        </p:spPr>
        <p:txBody>
          <a:bodyPr/>
          <a:lstStyle/>
          <a:p>
            <a:r>
              <a:rPr lang="en-US" dirty="0" smtClean="0"/>
              <a:t>So far: analyze parallel programs in terms of work and span</a:t>
            </a:r>
          </a:p>
          <a:p>
            <a:endParaRPr lang="en-US" dirty="0" smtClean="0"/>
          </a:p>
          <a:p>
            <a:r>
              <a:rPr lang="en-US" dirty="0" smtClean="0"/>
              <a:t>In practice, typically have parts of programs that parallelize well…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Such as maps/reduces over arrays and trees 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…and parts that don’t parallelize at all</a:t>
            </a:r>
          </a:p>
          <a:p>
            <a:pPr lvl="1">
              <a:buNone/>
            </a:pPr>
            <a:endParaRPr lang="en-US" dirty="0" smtClean="0"/>
          </a:p>
          <a:p>
            <a:pPr lvl="1"/>
            <a:r>
              <a:rPr lang="en-US" dirty="0" smtClean="0"/>
              <a:t>Reading a linked list, getting input, doing computations where each needs the previous step, etc.</a:t>
            </a:r>
          </a:p>
          <a:p>
            <a:pPr lvl="1"/>
            <a:r>
              <a:rPr lang="en-US" dirty="0" smtClean="0"/>
              <a:t>“Nine women can’t make a baby in one month”</a:t>
            </a:r>
          </a:p>
        </p:txBody>
      </p:sp>
    </p:spTree>
    <p:extLst>
      <p:ext uri="{BB962C8B-B14F-4D97-AF65-F5344CB8AC3E}">
        <p14:creationId xmlns:p14="http://schemas.microsoft.com/office/powerpoint/2010/main" val="16276426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Amdahl’s Law (mostly bad news)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cs typeface="Latha" pitchFamily="2"/>
              </a:rPr>
              <a:t>Let the </a:t>
            </a:r>
            <a:r>
              <a:rPr lang="en-US" b="1" i="1" dirty="0" smtClean="0">
                <a:cs typeface="Latha" pitchFamily="2"/>
              </a:rPr>
              <a:t>work</a:t>
            </a:r>
            <a:r>
              <a:rPr lang="en-US" dirty="0" smtClean="0">
                <a:cs typeface="Latha" pitchFamily="2"/>
              </a:rPr>
              <a:t> (time to run on 1 processor) be 1 unit time</a:t>
            </a:r>
          </a:p>
          <a:p>
            <a:pPr>
              <a:buNone/>
            </a:pPr>
            <a:endParaRPr lang="en-US" sz="1000" dirty="0" smtClean="0">
              <a:cs typeface="Latha" pitchFamily="2"/>
            </a:endParaRPr>
          </a:p>
          <a:p>
            <a:pPr>
              <a:buNone/>
            </a:pPr>
            <a:r>
              <a:rPr lang="en-US" dirty="0" smtClean="0">
                <a:cs typeface="Latha" pitchFamily="2"/>
              </a:rPr>
              <a:t>Let </a:t>
            </a:r>
            <a:r>
              <a:rPr lang="en-US" b="1" dirty="0" smtClean="0">
                <a:cs typeface="Latha" pitchFamily="2"/>
              </a:rPr>
              <a:t>S</a:t>
            </a:r>
            <a:r>
              <a:rPr lang="en-US" dirty="0" smtClean="0">
                <a:cs typeface="Latha" pitchFamily="2"/>
              </a:rPr>
              <a:t> be the portion of the execution that can’t be parallelized</a:t>
            </a:r>
          </a:p>
          <a:p>
            <a:pPr>
              <a:buNone/>
            </a:pPr>
            <a:endParaRPr lang="en-US" sz="1000" dirty="0" smtClean="0">
              <a:cs typeface="Latha" pitchFamily="2"/>
            </a:endParaRPr>
          </a:p>
          <a:p>
            <a:pPr>
              <a:buNone/>
            </a:pPr>
            <a:r>
              <a:rPr lang="en-US" dirty="0" smtClean="0">
                <a:cs typeface="Latha" pitchFamily="2"/>
              </a:rPr>
              <a:t>Then: 			</a:t>
            </a:r>
          </a:p>
          <a:p>
            <a:pPr algn="ctr">
              <a:buNone/>
            </a:pPr>
            <a:r>
              <a:rPr lang="en-US" b="1" dirty="0" smtClean="0">
                <a:cs typeface="Latha" pitchFamily="2"/>
              </a:rPr>
              <a:t>T</a:t>
            </a:r>
            <a:r>
              <a:rPr lang="en-US" b="1" baseline="-25000" dirty="0" smtClean="0">
                <a:cs typeface="Latha" pitchFamily="2"/>
              </a:rPr>
              <a:t>1</a:t>
            </a:r>
            <a:r>
              <a:rPr lang="en-US" dirty="0" smtClean="0">
                <a:cs typeface="Latha" pitchFamily="2"/>
              </a:rPr>
              <a:t> </a:t>
            </a:r>
            <a:r>
              <a:rPr lang="en-US" b="1" dirty="0" smtClean="0">
                <a:cs typeface="Latha" pitchFamily="2"/>
              </a:rPr>
              <a:t>= S + (1-S) = 1</a:t>
            </a:r>
          </a:p>
          <a:p>
            <a:pPr>
              <a:buNone/>
            </a:pPr>
            <a:endParaRPr lang="en-US" sz="1000" dirty="0" smtClean="0">
              <a:cs typeface="Latha" pitchFamily="2"/>
            </a:endParaRPr>
          </a:p>
          <a:p>
            <a:pPr>
              <a:buNone/>
            </a:pPr>
            <a:r>
              <a:rPr lang="en-US" dirty="0" smtClean="0">
                <a:cs typeface="Latha" pitchFamily="2"/>
              </a:rPr>
              <a:t>Suppose we get </a:t>
            </a:r>
            <a:r>
              <a:rPr lang="en-US" i="1" dirty="0" smtClean="0">
                <a:cs typeface="Latha" pitchFamily="2"/>
              </a:rPr>
              <a:t>perfect linear speedup</a:t>
            </a:r>
            <a:r>
              <a:rPr lang="en-US" dirty="0" smtClean="0">
                <a:cs typeface="Latha" pitchFamily="2"/>
              </a:rPr>
              <a:t> </a:t>
            </a:r>
            <a:r>
              <a:rPr lang="en-US" i="1" dirty="0" smtClean="0">
                <a:cs typeface="Latha" pitchFamily="2"/>
              </a:rPr>
              <a:t>on the parallel portion</a:t>
            </a:r>
          </a:p>
          <a:p>
            <a:pPr>
              <a:buNone/>
            </a:pPr>
            <a:endParaRPr lang="en-US" sz="1000" dirty="0" smtClean="0">
              <a:cs typeface="Latha" pitchFamily="2"/>
            </a:endParaRPr>
          </a:p>
          <a:p>
            <a:pPr>
              <a:buNone/>
            </a:pPr>
            <a:r>
              <a:rPr lang="en-US" dirty="0" smtClean="0">
                <a:cs typeface="Latha" pitchFamily="2"/>
              </a:rPr>
              <a:t>Then:			</a:t>
            </a:r>
          </a:p>
          <a:p>
            <a:pPr algn="ctr">
              <a:buNone/>
            </a:pPr>
            <a:r>
              <a:rPr lang="en-US" b="1" dirty="0" smtClean="0">
                <a:cs typeface="Latha" pitchFamily="2"/>
              </a:rPr>
              <a:t>T</a:t>
            </a:r>
            <a:r>
              <a:rPr lang="en-US" b="1" baseline="-25000" dirty="0" smtClean="0">
                <a:cs typeface="Latha" pitchFamily="2"/>
              </a:rPr>
              <a:t>P</a:t>
            </a:r>
            <a:r>
              <a:rPr lang="en-US" dirty="0" smtClean="0">
                <a:cs typeface="Latha" pitchFamily="2"/>
              </a:rPr>
              <a:t> </a:t>
            </a:r>
            <a:r>
              <a:rPr lang="en-US" b="1" dirty="0" smtClean="0">
                <a:cs typeface="Latha" pitchFamily="2"/>
              </a:rPr>
              <a:t>= S + (1-S)/P</a:t>
            </a:r>
          </a:p>
          <a:p>
            <a:pPr>
              <a:buNone/>
            </a:pPr>
            <a:endParaRPr lang="en-US" sz="1000" dirty="0" smtClean="0">
              <a:cs typeface="Latha" pitchFamily="2"/>
            </a:endParaRPr>
          </a:p>
          <a:p>
            <a:pPr>
              <a:buNone/>
            </a:pPr>
            <a:r>
              <a:rPr lang="en-US" dirty="0" smtClean="0">
                <a:cs typeface="Latha" pitchFamily="2"/>
              </a:rPr>
              <a:t>So the overall speedup with </a:t>
            </a:r>
            <a:r>
              <a:rPr lang="en-US" b="1" dirty="0" smtClean="0">
                <a:cs typeface="Latha" pitchFamily="2"/>
              </a:rPr>
              <a:t>P</a:t>
            </a:r>
            <a:r>
              <a:rPr lang="en-US" dirty="0" smtClean="0">
                <a:cs typeface="Latha" pitchFamily="2"/>
              </a:rPr>
              <a:t> processors is (Amdahl’s Law):</a:t>
            </a:r>
          </a:p>
          <a:p>
            <a:pPr>
              <a:buNone/>
            </a:pPr>
            <a:endParaRPr lang="en-US" sz="800" dirty="0" smtClean="0">
              <a:cs typeface="Latha" pitchFamily="2"/>
            </a:endParaRPr>
          </a:p>
          <a:p>
            <a:pPr algn="ctr">
              <a:buNone/>
            </a:pPr>
            <a:r>
              <a:rPr lang="en-US" b="1" dirty="0" smtClean="0">
                <a:solidFill>
                  <a:schemeClr val="accent2"/>
                </a:solidFill>
              </a:rPr>
              <a:t>T</a:t>
            </a:r>
            <a:r>
              <a:rPr lang="en-US" b="1" baseline="-25000" dirty="0" smtClean="0">
                <a:solidFill>
                  <a:schemeClr val="accent2"/>
                </a:solidFill>
              </a:rPr>
              <a:t>1</a:t>
            </a:r>
            <a:r>
              <a:rPr lang="en-US" b="1" dirty="0" smtClean="0">
                <a:solidFill>
                  <a:schemeClr val="accent2"/>
                </a:solidFill>
              </a:rPr>
              <a:t> / T</a:t>
            </a:r>
            <a:r>
              <a:rPr lang="en-US" b="1" baseline="-25000" dirty="0" smtClean="0">
                <a:solidFill>
                  <a:schemeClr val="accent2"/>
                </a:solidFill>
              </a:rPr>
              <a:t>P</a:t>
            </a:r>
            <a:r>
              <a:rPr lang="en-US" b="1" dirty="0" smtClean="0">
                <a:cs typeface="Latha" pitchFamily="2"/>
              </a:rPr>
              <a:t>  </a:t>
            </a:r>
            <a:r>
              <a:rPr lang="en-US" b="1" dirty="0" smtClean="0">
                <a:solidFill>
                  <a:schemeClr val="accent2"/>
                </a:solidFill>
                <a:cs typeface="Latha" pitchFamily="2"/>
              </a:rPr>
              <a:t>= 1 / (S + (1-S)/P) </a:t>
            </a:r>
            <a:r>
              <a:rPr lang="en-US" b="1" dirty="0" smtClean="0">
                <a:cs typeface="Latha" pitchFamily="2"/>
              </a:rPr>
              <a:t> </a:t>
            </a:r>
          </a:p>
          <a:p>
            <a:pPr>
              <a:buNone/>
            </a:pPr>
            <a:endParaRPr lang="en-US" sz="1000" dirty="0" smtClean="0">
              <a:cs typeface="Latha" pitchFamily="2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Parallelism/Concurrency in Data Structures (SIGCSE Workshop 19)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11, 2011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81674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such bad news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b="1" dirty="0" smtClean="0">
                <a:solidFill>
                  <a:schemeClr val="accent2"/>
                </a:solidFill>
              </a:rPr>
              <a:t>	T</a:t>
            </a:r>
            <a:r>
              <a:rPr lang="en-US" b="1" baseline="-25000" dirty="0" smtClean="0">
                <a:solidFill>
                  <a:schemeClr val="accent2"/>
                </a:solidFill>
              </a:rPr>
              <a:t>1</a:t>
            </a:r>
            <a:r>
              <a:rPr lang="en-US" b="1" dirty="0" smtClean="0">
                <a:solidFill>
                  <a:schemeClr val="accent2"/>
                </a:solidFill>
              </a:rPr>
              <a:t> / T</a:t>
            </a:r>
            <a:r>
              <a:rPr lang="en-US" b="1" baseline="-25000" dirty="0" smtClean="0">
                <a:solidFill>
                  <a:schemeClr val="accent2"/>
                </a:solidFill>
              </a:rPr>
              <a:t>P</a:t>
            </a:r>
            <a:r>
              <a:rPr lang="en-US" b="1" dirty="0" smtClean="0">
                <a:cs typeface="Latha" pitchFamily="2"/>
              </a:rPr>
              <a:t>  </a:t>
            </a:r>
            <a:r>
              <a:rPr lang="en-US" b="1" dirty="0" smtClean="0">
                <a:solidFill>
                  <a:schemeClr val="accent2"/>
                </a:solidFill>
                <a:cs typeface="Latha" pitchFamily="2"/>
              </a:rPr>
              <a:t>= 1 / (S + (1-S)/P) </a:t>
            </a:r>
            <a:endParaRPr lang="en-US" dirty="0" smtClean="0">
              <a:cs typeface="Latha" pitchFamily="2"/>
            </a:endParaRPr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dirty="0" smtClean="0"/>
              <a:t>Suppose 33% of a program is sequential</a:t>
            </a:r>
          </a:p>
          <a:p>
            <a:pPr lvl="1"/>
            <a:r>
              <a:rPr lang="en-US" dirty="0" smtClean="0"/>
              <a:t>Then a billion processors won’t give a speedup over 3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Suppose you miss the good old days (1980-2005) where 12ish years was long enough to get 100x speedup</a:t>
            </a:r>
          </a:p>
          <a:p>
            <a:pPr lvl="1"/>
            <a:r>
              <a:rPr lang="en-US" dirty="0" smtClean="0"/>
              <a:t>Now suppose in 12 years, clock speed is the same but you get 256 processors instead of 1</a:t>
            </a:r>
          </a:p>
          <a:p>
            <a:pPr lvl="1"/>
            <a:r>
              <a:rPr lang="en-US" dirty="0" smtClean="0"/>
              <a:t>For 256 processors to get at least 100x speedup, we need</a:t>
            </a:r>
          </a:p>
          <a:p>
            <a:pPr lvl="1">
              <a:buNone/>
            </a:pPr>
            <a:r>
              <a:rPr lang="en-US" dirty="0" smtClean="0"/>
              <a:t>			100 </a:t>
            </a:r>
            <a:r>
              <a:rPr lang="en-US" b="1" dirty="0" smtClean="0">
                <a:sym typeface="Symbol"/>
              </a:rPr>
              <a:t></a:t>
            </a:r>
            <a:r>
              <a:rPr lang="en-US" dirty="0" smtClean="0"/>
              <a:t> 1 / (</a:t>
            </a:r>
            <a:r>
              <a:rPr lang="en-US" b="1" dirty="0" smtClean="0"/>
              <a:t>S</a:t>
            </a:r>
            <a:r>
              <a:rPr lang="en-US" dirty="0" smtClean="0"/>
              <a:t> + (1-</a:t>
            </a:r>
            <a:r>
              <a:rPr lang="en-US" b="1" dirty="0" smtClean="0"/>
              <a:t>S</a:t>
            </a:r>
            <a:r>
              <a:rPr lang="en-US" dirty="0" smtClean="0"/>
              <a:t>)/256)</a:t>
            </a:r>
          </a:p>
          <a:p>
            <a:pPr lvl="1">
              <a:buNone/>
            </a:pPr>
            <a:r>
              <a:rPr lang="en-US" dirty="0" smtClean="0"/>
              <a:t>	Which means </a:t>
            </a:r>
            <a:r>
              <a:rPr lang="en-US" b="1" dirty="0" smtClean="0"/>
              <a:t>S</a:t>
            </a:r>
            <a:r>
              <a:rPr lang="en-US" dirty="0" smtClean="0"/>
              <a:t> </a:t>
            </a:r>
            <a:r>
              <a:rPr lang="en-US" b="1" dirty="0" smtClean="0">
                <a:sym typeface="Symbol"/>
              </a:rPr>
              <a:t></a:t>
            </a:r>
            <a:r>
              <a:rPr lang="en-US" dirty="0" smtClean="0"/>
              <a:t> .0061  (i.e., 99.4% perfectly parallelizable)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Homework problem: Depressing plots with a spreadsheet!!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Parallelism/Concurrency in Data Structures (SIGCSE Workshop 19)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11, 2011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27838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 is not lost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Amdahl’s Law is a bummer!</a:t>
            </a:r>
          </a:p>
          <a:p>
            <a:pPr lvl="1"/>
            <a:r>
              <a:rPr lang="en-US" dirty="0" smtClean="0"/>
              <a:t>But it doesn’t mean additional processors are worthless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Can find new parallel algorithms</a:t>
            </a:r>
          </a:p>
          <a:p>
            <a:pPr lvl="1"/>
            <a:r>
              <a:rPr lang="en-US" dirty="0" smtClean="0"/>
              <a:t>Some things that seem sequential are actually parallelizable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Can change the problem we’re solving or do new things</a:t>
            </a:r>
          </a:p>
          <a:p>
            <a:pPr lvl="1"/>
            <a:r>
              <a:rPr lang="en-US" dirty="0" smtClean="0"/>
              <a:t>Example: Video games use tons of parallel processors  </a:t>
            </a:r>
          </a:p>
          <a:p>
            <a:pPr lvl="2"/>
            <a:r>
              <a:rPr lang="en-US" dirty="0" smtClean="0"/>
              <a:t>They are not rendering 10-year-old graphics faster</a:t>
            </a:r>
          </a:p>
          <a:p>
            <a:pPr lvl="2"/>
            <a:r>
              <a:rPr lang="en-US" dirty="0" smtClean="0"/>
              <a:t>They are rendering more beautiful(?) monsters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Parallelism/Concurrency in Data Structures (SIGCSE Workshop 19)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11, 2011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85698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Moore and Amdahl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352800"/>
            <a:ext cx="7772400" cy="2819400"/>
          </a:xfrm>
        </p:spPr>
        <p:txBody>
          <a:bodyPr/>
          <a:lstStyle/>
          <a:p>
            <a:r>
              <a:rPr lang="en-US" dirty="0" smtClean="0"/>
              <a:t>Moore’s “Law” is an observation about the progress of the semiconductor industry</a:t>
            </a:r>
          </a:p>
          <a:p>
            <a:pPr lvl="1"/>
            <a:r>
              <a:rPr lang="en-US" dirty="0" smtClean="0"/>
              <a:t>Transistor density doubles roughly every 18 months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Amdahl’s Law is a mathematical theorem</a:t>
            </a:r>
          </a:p>
          <a:p>
            <a:pPr lvl="1"/>
            <a:r>
              <a:rPr lang="en-US" dirty="0" smtClean="0"/>
              <a:t>Diminishing returns of adding more processors</a:t>
            </a:r>
          </a:p>
          <a:p>
            <a:pPr lvl="1"/>
            <a:r>
              <a:rPr lang="en-US" dirty="0" smtClean="0"/>
              <a:t>Fits beautifully in data structures!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Both are incredibly important in designing computer systems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Parallelism/Concurrency in Data Structures (SIGCSE Workshop 19)</a:t>
            </a:r>
            <a:endParaRPr lang="en-US"/>
          </a:p>
        </p:txBody>
      </p:sp>
      <p:pic>
        <p:nvPicPr>
          <p:cNvPr id="9" name="Picture 8" descr="moor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95600" y="1253519"/>
            <a:ext cx="1219200" cy="1870681"/>
          </a:xfrm>
          <a:prstGeom prst="rect">
            <a:avLst/>
          </a:prstGeom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14849" y="1219200"/>
            <a:ext cx="1567543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11, 2011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13807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Tonight: A whirlwind tour!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876800"/>
          </a:xfrm>
        </p:spPr>
        <p:txBody>
          <a:bodyPr/>
          <a:lstStyle/>
          <a:p>
            <a:r>
              <a:rPr lang="en-US" dirty="0" smtClean="0"/>
              <a:t>Context: What I mean by “in data structures”</a:t>
            </a:r>
            <a:endParaRPr lang="en-US" sz="1000" dirty="0"/>
          </a:p>
          <a:p>
            <a:r>
              <a:rPr lang="en-US" dirty="0" smtClean="0"/>
              <a:t>Introductions: Name, rank, and serial number </a:t>
            </a:r>
            <a:r>
              <a:rPr lang="en-US" dirty="0" smtClean="0">
                <a:sym typeface="Wingdings" pitchFamily="2" charset="2"/>
              </a:rPr>
              <a:t>, plus</a:t>
            </a:r>
            <a:endParaRPr lang="en-US" dirty="0" smtClean="0"/>
          </a:p>
          <a:p>
            <a:pPr lvl="1"/>
            <a:r>
              <a:rPr lang="en-US" dirty="0" smtClean="0">
                <a:sym typeface="Wingdings" pitchFamily="2" charset="2"/>
              </a:rPr>
              <a:t>1-3 terms, concepts, ideas related to parallelism/concurrency</a:t>
            </a:r>
          </a:p>
          <a:p>
            <a:endParaRPr lang="en-US" sz="1000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Distinguishing parallelism and concurrency</a:t>
            </a:r>
            <a:endParaRPr lang="en-US" sz="1000" dirty="0">
              <a:sym typeface="Wingdings" pitchFamily="2" charset="2"/>
            </a:endParaRPr>
          </a:p>
          <a:p>
            <a:endParaRPr lang="en-US" sz="1000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Parallelism with Java’s </a:t>
            </a:r>
            <a:r>
              <a:rPr lang="en-US" dirty="0" err="1" smtClean="0">
                <a:sym typeface="Wingdings" pitchFamily="2" charset="2"/>
              </a:rPr>
              <a:t>ForkJoin</a:t>
            </a:r>
            <a:r>
              <a:rPr lang="en-US" dirty="0" smtClean="0">
                <a:sym typeface="Wingdings" pitchFamily="2" charset="2"/>
              </a:rPr>
              <a:t> Framework – and try it out</a:t>
            </a:r>
          </a:p>
          <a:p>
            <a:endParaRPr lang="en-US" sz="1000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Asymptotic analysis of parallel algorithms</a:t>
            </a:r>
          </a:p>
          <a:p>
            <a:r>
              <a:rPr lang="en-US" dirty="0" smtClean="0">
                <a:solidFill>
                  <a:schemeClr val="accent2"/>
                </a:solidFill>
                <a:sym typeface="Wingdings" pitchFamily="2" charset="2"/>
              </a:rPr>
              <a:t>Fancier parallel algorithms</a:t>
            </a:r>
          </a:p>
          <a:p>
            <a:pPr marL="0" indent="0">
              <a:buNone/>
            </a:pPr>
            <a:endParaRPr lang="en-US" sz="1000" dirty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Synchronization and mutual exclusion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Locks, programming guidelines, memory-consistency models, condition variables, …</a:t>
            </a:r>
          </a:p>
          <a:p>
            <a:pPr lvl="1"/>
            <a:endParaRPr lang="en-US" sz="1000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Review: The </a:t>
            </a:r>
            <a:r>
              <a:rPr lang="en-US" i="1" dirty="0" smtClean="0">
                <a:sym typeface="Wingdings" pitchFamily="2" charset="2"/>
              </a:rPr>
              <a:t>N</a:t>
            </a:r>
            <a:r>
              <a:rPr lang="en-US" dirty="0" smtClean="0">
                <a:sym typeface="Wingdings" pitchFamily="2" charset="2"/>
              </a:rPr>
              <a:t> main concepts &amp; why they fit in data structures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11,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Parallelism/Concurrency in Data Structures (SIGCSE Workshop 19)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73426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prefix-sum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1447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Given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[]</a:t>
            </a:r>
            <a:r>
              <a:rPr lang="en-US" sz="1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input</a:t>
            </a:r>
            <a:r>
              <a:rPr lang="en-US" dirty="0" smtClean="0"/>
              <a:t>, produce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[]</a:t>
            </a:r>
            <a:r>
              <a:rPr lang="en-US" sz="1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output</a:t>
            </a:r>
            <a:r>
              <a:rPr lang="en-US" dirty="0" smtClean="0"/>
              <a:t> where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output[i]</a:t>
            </a:r>
            <a:r>
              <a:rPr lang="en-US" dirty="0" smtClean="0"/>
              <a:t> is the sum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input[0]+input[1]+…+input[i]</a:t>
            </a:r>
            <a:endParaRPr lang="en-US" dirty="0" smtClean="0"/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Sequential can be a CS1 exam problem: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Parallelism/Concurrency in Data Structures (SIGCSE Workshop 19)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524000" y="2819400"/>
            <a:ext cx="6248400" cy="1905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2000"/>
              </a:lnSpc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prefix_sum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input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{</a:t>
            </a:r>
          </a:p>
          <a:p>
            <a:pPr>
              <a:lnSpc>
                <a:spcPts val="2000"/>
              </a:lnSpc>
              <a:buNone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[]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output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[</a:t>
            </a:r>
            <a:r>
              <a:rPr lang="en-US" sz="2000" kern="0" dirty="0" err="1" smtClean="0">
                <a:latin typeface="Courier New" pitchFamily="49" charset="0"/>
              </a:rPr>
              <a:t>input.length</a:t>
            </a:r>
            <a:r>
              <a:rPr lang="en-US" sz="2000" kern="0" dirty="0" smtClean="0">
                <a:latin typeface="Courier New" pitchFamily="49" charset="0"/>
              </a:rPr>
              <a:t>];</a:t>
            </a:r>
          </a:p>
          <a:p>
            <a:pPr>
              <a:lnSpc>
                <a:spcPts val="20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output[0] = input[0];</a:t>
            </a:r>
          </a:p>
          <a:p>
            <a:pPr>
              <a:lnSpc>
                <a:spcPts val="2000"/>
              </a:lnSpc>
              <a:buNone/>
            </a:pPr>
            <a:r>
              <a:rPr lang="en-US" sz="2000" kern="0" noProof="0" dirty="0" smtClean="0">
                <a:solidFill>
                  <a:schemeClr val="accent2"/>
                </a:solidFill>
                <a:latin typeface="Courier New" pitchFamily="49" charset="0"/>
              </a:rPr>
              <a:t>  for</a:t>
            </a:r>
            <a:r>
              <a:rPr lang="en-US" sz="2000" kern="0" noProof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noProof="0" dirty="0" err="1" smtClean="0">
                <a:solidFill>
                  <a:srgbClr val="119F33"/>
                </a:solidFill>
                <a:latin typeface="Courier New" pitchFamily="49" charset="0"/>
              </a:rPr>
              <a:t>i</a:t>
            </a:r>
            <a:r>
              <a:rPr lang="en-US" sz="2000" kern="0" noProof="0" dirty="0" smtClean="0">
                <a:latin typeface="Courier New" pitchFamily="49" charset="0"/>
              </a:rPr>
              <a:t>=1; </a:t>
            </a:r>
            <a:r>
              <a:rPr lang="en-US" sz="2000" kern="0" noProof="0" dirty="0" err="1" smtClean="0">
                <a:latin typeface="Courier New" pitchFamily="49" charset="0"/>
              </a:rPr>
              <a:t>i</a:t>
            </a:r>
            <a:r>
              <a:rPr lang="en-US" sz="2000" kern="0" noProof="0" dirty="0" smtClean="0">
                <a:latin typeface="Courier New" pitchFamily="49" charset="0"/>
              </a:rPr>
              <a:t> &lt; </a:t>
            </a:r>
            <a:r>
              <a:rPr lang="en-US" sz="2000" kern="0" dirty="0" smtClean="0">
                <a:latin typeface="Courier New" pitchFamily="49" charset="0"/>
              </a:rPr>
              <a:t>input</a:t>
            </a:r>
            <a:r>
              <a:rPr lang="en-US" sz="2000" kern="0" noProof="0" dirty="0" smtClean="0">
                <a:latin typeface="Courier New" pitchFamily="49" charset="0"/>
              </a:rPr>
              <a:t>.length; </a:t>
            </a:r>
            <a:r>
              <a:rPr lang="en-US" sz="2000" kern="0" noProof="0" dirty="0" err="1" smtClean="0">
                <a:latin typeface="Courier New" pitchFamily="49" charset="0"/>
              </a:rPr>
              <a:t>i</a:t>
            </a:r>
            <a:r>
              <a:rPr lang="en-US" sz="2000" kern="0" noProof="0" dirty="0" smtClean="0">
                <a:latin typeface="Courier New" pitchFamily="49" charset="0"/>
              </a:rPr>
              <a:t>++)</a:t>
            </a:r>
          </a:p>
          <a:p>
            <a:pPr>
              <a:lnSpc>
                <a:spcPts val="20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 output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[</a:t>
            </a:r>
            <a:r>
              <a:rPr kumimoji="0" lang="en-US" sz="2000" b="1" i="0" u="none" strike="noStrike" kern="0" cap="none" spc="0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] = </a:t>
            </a:r>
            <a:r>
              <a:rPr lang="en-US" sz="2000" kern="0" dirty="0" smtClean="0">
                <a:latin typeface="Courier New" pitchFamily="49" charset="0"/>
              </a:rPr>
              <a:t>output[i-1]+input[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];</a:t>
            </a:r>
            <a:endParaRPr kumimoji="0" lang="en-US" sz="2000" b="1" i="0" u="none" strike="noStrike" kern="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>
              <a:lnSpc>
                <a:spcPts val="2000"/>
              </a:lnSpc>
              <a:buNone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return</a:t>
            </a:r>
            <a:r>
              <a:rPr lang="en-US" sz="2000" kern="0" dirty="0" smtClean="0">
                <a:latin typeface="Courier New" pitchFamily="49" charset="0"/>
              </a:rPr>
              <a:t> output;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}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685800" y="4953000"/>
            <a:ext cx="77724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Does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not appear parallelizable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–"/>
            </a:pPr>
            <a:r>
              <a:rPr lang="en-US" sz="2000" b="0" kern="0" baseline="0" dirty="0" smtClean="0">
                <a:latin typeface="+mn-lt"/>
              </a:rPr>
              <a:t>Work:</a:t>
            </a:r>
            <a:r>
              <a:rPr lang="en-US" sz="2000" b="0" kern="0" dirty="0" smtClean="0">
                <a:latin typeface="+mn-lt"/>
              </a:rPr>
              <a:t> </a:t>
            </a:r>
            <a:r>
              <a:rPr lang="en-US" sz="2000" b="0" i="1" kern="0" dirty="0" smtClean="0">
                <a:latin typeface="+mn-lt"/>
              </a:rPr>
              <a:t>O</a:t>
            </a:r>
            <a:r>
              <a:rPr lang="en-US" sz="2000" b="0" kern="0" dirty="0" smtClean="0">
                <a:latin typeface="+mn-lt"/>
              </a:rPr>
              <a:t>(</a:t>
            </a:r>
            <a:r>
              <a:rPr lang="en-US" sz="2000" b="0" i="1" kern="0" dirty="0" smtClean="0">
                <a:latin typeface="+mn-lt"/>
              </a:rPr>
              <a:t>n</a:t>
            </a:r>
            <a:r>
              <a:rPr lang="en-US" sz="2000" b="0" kern="0" dirty="0" smtClean="0">
                <a:latin typeface="+mn-lt"/>
              </a:rPr>
              <a:t>), Span: </a:t>
            </a:r>
            <a:r>
              <a:rPr lang="en-US" sz="2000" b="0" i="1" kern="0" dirty="0" smtClean="0">
                <a:latin typeface="+mn-lt"/>
              </a:rPr>
              <a:t>O</a:t>
            </a:r>
            <a:r>
              <a:rPr lang="en-US" sz="2000" b="0" kern="0" dirty="0" smtClean="0">
                <a:latin typeface="+mn-lt"/>
              </a:rPr>
              <a:t>(</a:t>
            </a:r>
            <a:r>
              <a:rPr lang="en-US" sz="2000" b="0" i="1" kern="0" dirty="0" smtClean="0">
                <a:latin typeface="+mn-lt"/>
              </a:rPr>
              <a:t>n</a:t>
            </a:r>
            <a:r>
              <a:rPr lang="en-US" sz="2000" b="0" kern="0" dirty="0" smtClean="0">
                <a:latin typeface="+mn-lt"/>
              </a:rPr>
              <a:t>)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–"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This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1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algorithm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is sequential, but a </a:t>
            </a:r>
            <a:r>
              <a:rPr kumimoji="0" lang="en-US" sz="2000" b="0" i="1" u="none" strike="noStrike" kern="0" cap="none" spc="0" normalizeH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different algorithm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has Work: O(</a:t>
            </a:r>
            <a:r>
              <a:rPr kumimoji="0" lang="en-US" sz="2000" b="0" i="1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), Span: O(</a:t>
            </a:r>
            <a:r>
              <a:rPr kumimoji="0" lang="en-US" sz="200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log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1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11, 2011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64397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Parallelism/Concurrency in Data Structures (SIGCSE Workshop 19)</a:t>
            </a:r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381000" y="5410200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input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63604" y="5943600"/>
            <a:ext cx="11079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output</a:t>
            </a:r>
          </a:p>
        </p:txBody>
      </p:sp>
      <p:sp>
        <p:nvSpPr>
          <p:cNvPr id="31" name="Rectangle 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524000" y="54102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6</a:t>
            </a:r>
            <a:endParaRPr lang="en-US" sz="2000" dirty="0">
              <a:latin typeface="+mj-lt"/>
            </a:endParaRPr>
          </a:p>
        </p:txBody>
      </p:sp>
      <p:sp>
        <p:nvSpPr>
          <p:cNvPr id="39" name="Rectangle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438400" y="54102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4</a:t>
            </a:r>
            <a:endParaRPr lang="en-US" sz="2000" dirty="0">
              <a:latin typeface="+mj-lt"/>
            </a:endParaRPr>
          </a:p>
        </p:txBody>
      </p:sp>
      <p:sp>
        <p:nvSpPr>
          <p:cNvPr id="40" name="Rectangle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352800" y="54102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16</a:t>
            </a:r>
            <a:endParaRPr lang="en-US" sz="2000" dirty="0">
              <a:latin typeface="+mj-lt"/>
            </a:endParaRPr>
          </a:p>
        </p:txBody>
      </p:sp>
      <p:sp>
        <p:nvSpPr>
          <p:cNvPr id="41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267200" y="54102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10</a:t>
            </a:r>
            <a:endParaRPr lang="en-US" sz="2000" dirty="0">
              <a:latin typeface="+mj-lt"/>
            </a:endParaRPr>
          </a:p>
        </p:txBody>
      </p:sp>
      <p:sp>
        <p:nvSpPr>
          <p:cNvPr id="42" name="Rectangle 5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181600" y="54102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16</a:t>
            </a:r>
            <a:endParaRPr lang="en-US" sz="2000" dirty="0">
              <a:latin typeface="+mj-lt"/>
            </a:endParaRPr>
          </a:p>
        </p:txBody>
      </p:sp>
      <p:sp>
        <p:nvSpPr>
          <p:cNvPr id="43" name="Rectangle 5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096000" y="54102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14</a:t>
            </a:r>
            <a:endParaRPr lang="en-US" sz="2000" dirty="0">
              <a:latin typeface="+mj-lt"/>
            </a:endParaRPr>
          </a:p>
        </p:txBody>
      </p:sp>
      <p:sp>
        <p:nvSpPr>
          <p:cNvPr id="44" name="Rectangle 5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010400" y="54102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2</a:t>
            </a:r>
            <a:endParaRPr lang="en-US" sz="2000" dirty="0">
              <a:latin typeface="+mj-lt"/>
            </a:endParaRPr>
          </a:p>
        </p:txBody>
      </p:sp>
      <p:sp>
        <p:nvSpPr>
          <p:cNvPr id="45" name="Rectangle 5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924800" y="54102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+mj-lt"/>
              </a:rPr>
              <a:t>8</a:t>
            </a:r>
          </a:p>
        </p:txBody>
      </p:sp>
      <p:sp>
        <p:nvSpPr>
          <p:cNvPr id="46" name="Rectangle 5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1524000" y="59436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  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7" name="Rectangle 5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438400" y="59436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 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8" name="Rectangle 5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352800" y="59436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 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9" name="Rectangle 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267200" y="59436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 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50" name="Rectangle 5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181600" y="59436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 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51" name="Rectangle 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096000" y="59436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 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52" name="Rectangle 5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7010400" y="59436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 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53" name="Rectangle 5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7924800" y="59436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 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4495800" y="457200"/>
            <a:ext cx="1600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range	  0,8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sum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err="1" smtClean="0">
                <a:latin typeface="+mj-lt"/>
              </a:rPr>
              <a:t>fromleft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2514600" y="1676400"/>
            <a:ext cx="1600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range	 0,4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sum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err="1" smtClean="0">
                <a:latin typeface="+mj-lt"/>
              </a:rPr>
              <a:t>fromleft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6248400" y="1676400"/>
            <a:ext cx="1600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range	 4,8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sum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err="1" smtClean="0">
                <a:latin typeface="+mj-lt"/>
              </a:rPr>
              <a:t>fromleft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7086600" y="2971800"/>
            <a:ext cx="1600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range	 6,8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sum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err="1" smtClean="0">
                <a:latin typeface="+mj-lt"/>
              </a:rPr>
              <a:t>fromleft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5334000" y="2971800"/>
            <a:ext cx="1600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range	 4,6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sum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err="1" smtClean="0">
                <a:latin typeface="+mj-lt"/>
              </a:rPr>
              <a:t>fromleft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3429000" y="2971800"/>
            <a:ext cx="1600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range	 2,4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sum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err="1" smtClean="0">
                <a:latin typeface="+mj-lt"/>
              </a:rPr>
              <a:t>fromleft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1600200" y="2971800"/>
            <a:ext cx="1600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range	 0,2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sum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err="1" smtClean="0">
                <a:latin typeface="+mj-lt"/>
              </a:rPr>
              <a:t>fromleft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1524000" y="4343400"/>
            <a:ext cx="838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</a:t>
            </a:r>
            <a:r>
              <a:rPr kumimoji="0" lang="en-US" sz="1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  0,1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+mj-lt"/>
              </a:rPr>
              <a:t>s 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f</a:t>
            </a:r>
          </a:p>
        </p:txBody>
      </p:sp>
      <p:sp>
        <p:nvSpPr>
          <p:cNvPr id="65" name="Rectangle 64"/>
          <p:cNvSpPr/>
          <p:nvPr/>
        </p:nvSpPr>
        <p:spPr bwMode="auto">
          <a:xfrm>
            <a:off x="2438400" y="4343400"/>
            <a:ext cx="838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</a:t>
            </a:r>
            <a:r>
              <a:rPr kumimoji="0" lang="en-US" sz="1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  1,2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+mj-lt"/>
              </a:rPr>
              <a:t>s 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f</a:t>
            </a:r>
          </a:p>
        </p:txBody>
      </p:sp>
      <p:sp>
        <p:nvSpPr>
          <p:cNvPr id="66" name="Rectangle 65"/>
          <p:cNvSpPr/>
          <p:nvPr/>
        </p:nvSpPr>
        <p:spPr bwMode="auto">
          <a:xfrm>
            <a:off x="3352800" y="4343400"/>
            <a:ext cx="838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</a:t>
            </a:r>
            <a:r>
              <a:rPr kumimoji="0" lang="en-US" sz="1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  2,3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+mj-lt"/>
              </a:rPr>
              <a:t>s 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f</a:t>
            </a:r>
          </a:p>
        </p:txBody>
      </p:sp>
      <p:sp>
        <p:nvSpPr>
          <p:cNvPr id="67" name="Rectangle 66"/>
          <p:cNvSpPr/>
          <p:nvPr/>
        </p:nvSpPr>
        <p:spPr bwMode="auto">
          <a:xfrm>
            <a:off x="4267200" y="4343400"/>
            <a:ext cx="838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</a:t>
            </a:r>
            <a:r>
              <a:rPr kumimoji="0" lang="en-US" sz="1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  3,4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+mj-lt"/>
              </a:rPr>
              <a:t>s 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f</a:t>
            </a:r>
          </a:p>
        </p:txBody>
      </p:sp>
      <p:sp>
        <p:nvSpPr>
          <p:cNvPr id="68" name="Rectangle 67"/>
          <p:cNvSpPr/>
          <p:nvPr/>
        </p:nvSpPr>
        <p:spPr bwMode="auto">
          <a:xfrm>
            <a:off x="5181600" y="4343400"/>
            <a:ext cx="838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</a:t>
            </a:r>
            <a:r>
              <a:rPr kumimoji="0" lang="en-US" sz="1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  4,5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+mj-lt"/>
              </a:rPr>
              <a:t>s 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f</a:t>
            </a:r>
          </a:p>
        </p:txBody>
      </p:sp>
      <p:sp>
        <p:nvSpPr>
          <p:cNvPr id="69" name="Rectangle 68"/>
          <p:cNvSpPr/>
          <p:nvPr/>
        </p:nvSpPr>
        <p:spPr bwMode="auto">
          <a:xfrm>
            <a:off x="6096000" y="4343400"/>
            <a:ext cx="838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</a:t>
            </a:r>
            <a:r>
              <a:rPr kumimoji="0" lang="en-US" sz="1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  5,6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+mj-lt"/>
              </a:rPr>
              <a:t>s 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f</a:t>
            </a:r>
          </a:p>
        </p:txBody>
      </p:sp>
      <p:sp>
        <p:nvSpPr>
          <p:cNvPr id="70" name="Rectangle 69"/>
          <p:cNvSpPr/>
          <p:nvPr/>
        </p:nvSpPr>
        <p:spPr bwMode="auto">
          <a:xfrm>
            <a:off x="7010400" y="4343400"/>
            <a:ext cx="838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</a:t>
            </a:r>
            <a:r>
              <a:rPr kumimoji="0" lang="en-US" sz="1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  6,7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+mj-lt"/>
              </a:rPr>
              <a:t>s 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f</a:t>
            </a:r>
          </a:p>
        </p:txBody>
      </p:sp>
      <p:sp>
        <p:nvSpPr>
          <p:cNvPr id="71" name="Rectangle 70"/>
          <p:cNvSpPr/>
          <p:nvPr/>
        </p:nvSpPr>
        <p:spPr bwMode="auto">
          <a:xfrm>
            <a:off x="7924800" y="4343400"/>
            <a:ext cx="838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</a:t>
            </a:r>
            <a:r>
              <a:rPr kumimoji="0" lang="en-US" sz="1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  7,8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+mj-lt"/>
              </a:rPr>
              <a:t>s 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f</a:t>
            </a:r>
          </a:p>
        </p:txBody>
      </p:sp>
      <p:cxnSp>
        <p:nvCxnSpPr>
          <p:cNvPr id="73" name="Straight Arrow Connector 72"/>
          <p:cNvCxnSpPr>
            <a:stCxn id="54" idx="1"/>
            <a:endCxn id="56" idx="0"/>
          </p:cNvCxnSpPr>
          <p:nvPr/>
        </p:nvCxnSpPr>
        <p:spPr bwMode="auto">
          <a:xfrm rot="10800000" flipV="1">
            <a:off x="3314700" y="914400"/>
            <a:ext cx="1181100" cy="7620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5" name="Straight Arrow Connector 74"/>
          <p:cNvCxnSpPr>
            <a:stCxn id="54" idx="3"/>
            <a:endCxn id="57" idx="0"/>
          </p:cNvCxnSpPr>
          <p:nvPr/>
        </p:nvCxnSpPr>
        <p:spPr bwMode="auto">
          <a:xfrm>
            <a:off x="6096000" y="914400"/>
            <a:ext cx="952500" cy="7620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8" name="Straight Arrow Connector 77"/>
          <p:cNvCxnSpPr>
            <a:endCxn id="61" idx="0"/>
          </p:cNvCxnSpPr>
          <p:nvPr/>
        </p:nvCxnSpPr>
        <p:spPr bwMode="auto">
          <a:xfrm rot="10800000" flipV="1">
            <a:off x="2400300" y="2590800"/>
            <a:ext cx="800100" cy="3810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3" name="Straight Arrow Connector 82"/>
          <p:cNvCxnSpPr>
            <a:stCxn id="56" idx="2"/>
            <a:endCxn id="60" idx="0"/>
          </p:cNvCxnSpPr>
          <p:nvPr/>
        </p:nvCxnSpPr>
        <p:spPr bwMode="auto">
          <a:xfrm rot="16200000" flipH="1">
            <a:off x="3581400" y="2324100"/>
            <a:ext cx="381000" cy="9144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6" name="Straight Arrow Connector 85"/>
          <p:cNvCxnSpPr/>
          <p:nvPr/>
        </p:nvCxnSpPr>
        <p:spPr bwMode="auto">
          <a:xfrm rot="10800000" flipV="1">
            <a:off x="6172200" y="2590801"/>
            <a:ext cx="800100" cy="3810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7" name="Straight Arrow Connector 86"/>
          <p:cNvCxnSpPr/>
          <p:nvPr/>
        </p:nvCxnSpPr>
        <p:spPr bwMode="auto">
          <a:xfrm rot="16200000" flipH="1">
            <a:off x="7353300" y="2324101"/>
            <a:ext cx="381000" cy="9144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8" name="Straight Arrow Connector 87"/>
          <p:cNvCxnSpPr>
            <a:stCxn id="61" idx="2"/>
            <a:endCxn id="64" idx="0"/>
          </p:cNvCxnSpPr>
          <p:nvPr/>
        </p:nvCxnSpPr>
        <p:spPr bwMode="auto">
          <a:xfrm rot="5400000">
            <a:off x="1943100" y="3886200"/>
            <a:ext cx="457200" cy="4572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1" name="Straight Arrow Connector 90"/>
          <p:cNvCxnSpPr>
            <a:stCxn id="61" idx="2"/>
            <a:endCxn id="65" idx="0"/>
          </p:cNvCxnSpPr>
          <p:nvPr/>
        </p:nvCxnSpPr>
        <p:spPr bwMode="auto">
          <a:xfrm rot="16200000" flipH="1">
            <a:off x="2400300" y="3886200"/>
            <a:ext cx="457200" cy="4572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4" name="Straight Arrow Connector 93"/>
          <p:cNvCxnSpPr/>
          <p:nvPr/>
        </p:nvCxnSpPr>
        <p:spPr bwMode="auto">
          <a:xfrm rot="5400000">
            <a:off x="3810000" y="3886201"/>
            <a:ext cx="457200" cy="4572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5" name="Straight Arrow Connector 94"/>
          <p:cNvCxnSpPr/>
          <p:nvPr/>
        </p:nvCxnSpPr>
        <p:spPr bwMode="auto">
          <a:xfrm rot="16200000" flipH="1">
            <a:off x="4267200" y="3886201"/>
            <a:ext cx="457200" cy="4572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6" name="Straight Arrow Connector 95"/>
          <p:cNvCxnSpPr/>
          <p:nvPr/>
        </p:nvCxnSpPr>
        <p:spPr bwMode="auto">
          <a:xfrm rot="5400000">
            <a:off x="5638800" y="3886201"/>
            <a:ext cx="457200" cy="4572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7" name="Straight Arrow Connector 96"/>
          <p:cNvCxnSpPr/>
          <p:nvPr/>
        </p:nvCxnSpPr>
        <p:spPr bwMode="auto">
          <a:xfrm rot="16200000" flipH="1">
            <a:off x="6096000" y="3886201"/>
            <a:ext cx="457200" cy="4572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8" name="Straight Arrow Connector 97"/>
          <p:cNvCxnSpPr/>
          <p:nvPr/>
        </p:nvCxnSpPr>
        <p:spPr bwMode="auto">
          <a:xfrm rot="5400000">
            <a:off x="7391400" y="3886200"/>
            <a:ext cx="457200" cy="4572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9" name="Straight Arrow Connector 98"/>
          <p:cNvCxnSpPr/>
          <p:nvPr/>
        </p:nvCxnSpPr>
        <p:spPr bwMode="auto">
          <a:xfrm rot="16200000" flipH="1">
            <a:off x="7848600" y="3886200"/>
            <a:ext cx="457200" cy="4572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0" name="TextBox 99"/>
          <p:cNvSpPr txBox="1"/>
          <p:nvPr/>
        </p:nvSpPr>
        <p:spPr>
          <a:xfrm>
            <a:off x="1905000" y="46482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6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2819400" y="46482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4</a:t>
            </a:r>
          </a:p>
        </p:txBody>
      </p:sp>
      <p:sp>
        <p:nvSpPr>
          <p:cNvPr id="102" name="TextBox 101"/>
          <p:cNvSpPr txBox="1"/>
          <p:nvPr/>
        </p:nvSpPr>
        <p:spPr>
          <a:xfrm>
            <a:off x="3657600" y="46482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16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4572000" y="46482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10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5486400" y="46482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16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6416854" y="46482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14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7383294" y="46482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2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8297694" y="46482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8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2590800" y="32004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10</a:t>
            </a:r>
          </a:p>
        </p:txBody>
      </p:sp>
      <p:sp>
        <p:nvSpPr>
          <p:cNvPr id="110" name="TextBox 109"/>
          <p:cNvSpPr txBox="1"/>
          <p:nvPr/>
        </p:nvSpPr>
        <p:spPr>
          <a:xfrm>
            <a:off x="4419600" y="32004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26</a:t>
            </a:r>
          </a:p>
        </p:txBody>
      </p:sp>
      <p:sp>
        <p:nvSpPr>
          <p:cNvPr id="111" name="TextBox 110"/>
          <p:cNvSpPr txBox="1"/>
          <p:nvPr/>
        </p:nvSpPr>
        <p:spPr>
          <a:xfrm>
            <a:off x="6324600" y="32004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30</a:t>
            </a:r>
          </a:p>
        </p:txBody>
      </p:sp>
      <p:sp>
        <p:nvSpPr>
          <p:cNvPr id="112" name="TextBox 111"/>
          <p:cNvSpPr txBox="1"/>
          <p:nvPr/>
        </p:nvSpPr>
        <p:spPr>
          <a:xfrm>
            <a:off x="8093254" y="32004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10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3521254" y="1916668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36</a:t>
            </a:r>
          </a:p>
        </p:txBody>
      </p:sp>
      <p:sp>
        <p:nvSpPr>
          <p:cNvPr id="114" name="TextBox 113"/>
          <p:cNvSpPr txBox="1"/>
          <p:nvPr/>
        </p:nvSpPr>
        <p:spPr>
          <a:xfrm>
            <a:off x="7239000" y="19050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40</a:t>
            </a:r>
          </a:p>
        </p:txBody>
      </p:sp>
      <p:sp>
        <p:nvSpPr>
          <p:cNvPr id="115" name="TextBox 114"/>
          <p:cNvSpPr txBox="1"/>
          <p:nvPr/>
        </p:nvSpPr>
        <p:spPr>
          <a:xfrm>
            <a:off x="5578654" y="6858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76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11, 2011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565290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100" grpId="0"/>
      <p:bldP spid="101" grpId="0"/>
      <p:bldP spid="102" grpId="0"/>
      <p:bldP spid="103" grpId="0"/>
      <p:bldP spid="104" grpId="0"/>
      <p:bldP spid="105" grpId="0"/>
      <p:bldP spid="106" grpId="0"/>
      <p:bldP spid="107" grpId="0"/>
      <p:bldP spid="109" grpId="0"/>
      <p:bldP spid="110" grpId="0"/>
      <p:bldP spid="111" grpId="0"/>
      <p:bldP spid="112" grpId="0"/>
      <p:bldP spid="113" grpId="0"/>
      <p:bldP spid="114" grpId="0"/>
      <p:bldP spid="115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Parallelism/Concurrency in Data Structures (SIGCSE Workshop 19)</a:t>
            </a:r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381000" y="5410200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input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63604" y="5943600"/>
            <a:ext cx="11079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output</a:t>
            </a:r>
          </a:p>
        </p:txBody>
      </p:sp>
      <p:sp>
        <p:nvSpPr>
          <p:cNvPr id="31" name="Rectangle 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524000" y="54102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6</a:t>
            </a:r>
            <a:endParaRPr lang="en-US" sz="2000" dirty="0">
              <a:latin typeface="+mj-lt"/>
            </a:endParaRPr>
          </a:p>
        </p:txBody>
      </p:sp>
      <p:sp>
        <p:nvSpPr>
          <p:cNvPr id="39" name="Rectangle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438400" y="54102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4</a:t>
            </a:r>
            <a:endParaRPr lang="en-US" sz="2000" dirty="0">
              <a:latin typeface="+mj-lt"/>
            </a:endParaRPr>
          </a:p>
        </p:txBody>
      </p:sp>
      <p:sp>
        <p:nvSpPr>
          <p:cNvPr id="40" name="Rectangle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352800" y="54102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16</a:t>
            </a:r>
            <a:endParaRPr lang="en-US" sz="2000" dirty="0">
              <a:latin typeface="+mj-lt"/>
            </a:endParaRPr>
          </a:p>
        </p:txBody>
      </p:sp>
      <p:sp>
        <p:nvSpPr>
          <p:cNvPr id="41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267200" y="54102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10</a:t>
            </a:r>
            <a:endParaRPr lang="en-US" sz="2000" dirty="0">
              <a:latin typeface="+mj-lt"/>
            </a:endParaRPr>
          </a:p>
        </p:txBody>
      </p:sp>
      <p:sp>
        <p:nvSpPr>
          <p:cNvPr id="42" name="Rectangle 5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181600" y="54102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16</a:t>
            </a:r>
            <a:endParaRPr lang="en-US" sz="2000" dirty="0">
              <a:latin typeface="+mj-lt"/>
            </a:endParaRPr>
          </a:p>
        </p:txBody>
      </p:sp>
      <p:sp>
        <p:nvSpPr>
          <p:cNvPr id="43" name="Rectangle 5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096000" y="54102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14</a:t>
            </a:r>
            <a:endParaRPr lang="en-US" sz="2000" dirty="0">
              <a:latin typeface="+mj-lt"/>
            </a:endParaRPr>
          </a:p>
        </p:txBody>
      </p:sp>
      <p:sp>
        <p:nvSpPr>
          <p:cNvPr id="44" name="Rectangle 5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010400" y="54102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2</a:t>
            </a:r>
            <a:endParaRPr lang="en-US" sz="2000" dirty="0">
              <a:latin typeface="+mj-lt"/>
            </a:endParaRPr>
          </a:p>
        </p:txBody>
      </p:sp>
      <p:sp>
        <p:nvSpPr>
          <p:cNvPr id="45" name="Rectangle 5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924800" y="54102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+mj-lt"/>
              </a:rPr>
              <a:t>8</a:t>
            </a:r>
          </a:p>
        </p:txBody>
      </p:sp>
      <p:sp>
        <p:nvSpPr>
          <p:cNvPr id="46" name="Rectangle 5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1524000" y="59436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6</a:t>
            </a:r>
            <a:endParaRPr lang="en-US" sz="2000" dirty="0">
              <a:latin typeface="+mj-lt"/>
            </a:endParaRPr>
          </a:p>
        </p:txBody>
      </p:sp>
      <p:sp>
        <p:nvSpPr>
          <p:cNvPr id="47" name="Rectangle 5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438400" y="59436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 10</a:t>
            </a:r>
            <a:endParaRPr lang="en-US" sz="2000" dirty="0">
              <a:latin typeface="+mj-lt"/>
            </a:endParaRPr>
          </a:p>
        </p:txBody>
      </p:sp>
      <p:sp>
        <p:nvSpPr>
          <p:cNvPr id="48" name="Rectangle 5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352800" y="59436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 26</a:t>
            </a:r>
            <a:endParaRPr lang="en-US" sz="2000" dirty="0">
              <a:latin typeface="+mj-lt"/>
            </a:endParaRPr>
          </a:p>
        </p:txBody>
      </p:sp>
      <p:sp>
        <p:nvSpPr>
          <p:cNvPr id="49" name="Rectangle 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267200" y="59436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 36</a:t>
            </a:r>
            <a:endParaRPr lang="en-US" sz="2000" dirty="0">
              <a:latin typeface="+mj-lt"/>
            </a:endParaRPr>
          </a:p>
        </p:txBody>
      </p:sp>
      <p:sp>
        <p:nvSpPr>
          <p:cNvPr id="50" name="Rectangle 5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181600" y="59436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 52</a:t>
            </a:r>
            <a:endParaRPr lang="en-US" sz="2000" dirty="0">
              <a:latin typeface="+mj-lt"/>
            </a:endParaRPr>
          </a:p>
        </p:txBody>
      </p:sp>
      <p:sp>
        <p:nvSpPr>
          <p:cNvPr id="51" name="Rectangle 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096000" y="59436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 66</a:t>
            </a:r>
            <a:endParaRPr lang="en-US" sz="2000" dirty="0">
              <a:latin typeface="+mj-lt"/>
            </a:endParaRPr>
          </a:p>
        </p:txBody>
      </p:sp>
      <p:sp>
        <p:nvSpPr>
          <p:cNvPr id="52" name="Rectangle 5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7010400" y="59436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 68</a:t>
            </a:r>
            <a:endParaRPr lang="en-US" sz="2000" dirty="0">
              <a:latin typeface="+mj-lt"/>
            </a:endParaRPr>
          </a:p>
        </p:txBody>
      </p:sp>
      <p:sp>
        <p:nvSpPr>
          <p:cNvPr id="53" name="Rectangle 5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7924800" y="59436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 76</a:t>
            </a:r>
            <a:endParaRPr lang="en-US" sz="2000" dirty="0">
              <a:latin typeface="+mj-lt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4495800" y="457200"/>
            <a:ext cx="1600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range	  0,8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sum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err="1" smtClean="0">
                <a:latin typeface="+mj-lt"/>
              </a:rPr>
              <a:t>fromleft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2514600" y="1676400"/>
            <a:ext cx="1600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range	 0,4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sum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err="1" smtClean="0">
                <a:latin typeface="+mj-lt"/>
              </a:rPr>
              <a:t>fromleft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6248400" y="1676400"/>
            <a:ext cx="1600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range	 4,8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sum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err="1" smtClean="0">
                <a:latin typeface="+mj-lt"/>
              </a:rPr>
              <a:t>fromleft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7086600" y="2971800"/>
            <a:ext cx="1600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range	 6,8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sum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err="1" smtClean="0">
                <a:latin typeface="+mj-lt"/>
              </a:rPr>
              <a:t>fromleft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5334000" y="2971800"/>
            <a:ext cx="1600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range	 4,6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sum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err="1" smtClean="0">
                <a:latin typeface="+mj-lt"/>
              </a:rPr>
              <a:t>fromleft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3429000" y="2971800"/>
            <a:ext cx="1600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range	 2,4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sum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err="1" smtClean="0">
                <a:latin typeface="+mj-lt"/>
              </a:rPr>
              <a:t>fromleft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1600200" y="2971800"/>
            <a:ext cx="1600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range	 0,2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sum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err="1" smtClean="0">
                <a:latin typeface="+mj-lt"/>
              </a:rPr>
              <a:t>fromleft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1524000" y="4343400"/>
            <a:ext cx="838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</a:t>
            </a:r>
            <a:r>
              <a:rPr kumimoji="0" lang="en-US" sz="1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  0,1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+mj-lt"/>
              </a:rPr>
              <a:t>s 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f</a:t>
            </a:r>
          </a:p>
        </p:txBody>
      </p:sp>
      <p:sp>
        <p:nvSpPr>
          <p:cNvPr id="65" name="Rectangle 64"/>
          <p:cNvSpPr/>
          <p:nvPr/>
        </p:nvSpPr>
        <p:spPr bwMode="auto">
          <a:xfrm>
            <a:off x="2438400" y="4343400"/>
            <a:ext cx="838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</a:t>
            </a:r>
            <a:r>
              <a:rPr kumimoji="0" lang="en-US" sz="1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  1,2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+mj-lt"/>
              </a:rPr>
              <a:t>s 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f</a:t>
            </a:r>
          </a:p>
        </p:txBody>
      </p:sp>
      <p:sp>
        <p:nvSpPr>
          <p:cNvPr id="66" name="Rectangle 65"/>
          <p:cNvSpPr/>
          <p:nvPr/>
        </p:nvSpPr>
        <p:spPr bwMode="auto">
          <a:xfrm>
            <a:off x="3352800" y="4343400"/>
            <a:ext cx="838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</a:t>
            </a:r>
            <a:r>
              <a:rPr kumimoji="0" lang="en-US" sz="1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  2,3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+mj-lt"/>
              </a:rPr>
              <a:t>s 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f</a:t>
            </a:r>
          </a:p>
        </p:txBody>
      </p:sp>
      <p:sp>
        <p:nvSpPr>
          <p:cNvPr id="67" name="Rectangle 66"/>
          <p:cNvSpPr/>
          <p:nvPr/>
        </p:nvSpPr>
        <p:spPr bwMode="auto">
          <a:xfrm>
            <a:off x="4267200" y="4343400"/>
            <a:ext cx="838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</a:t>
            </a:r>
            <a:r>
              <a:rPr kumimoji="0" lang="en-US" sz="1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  3,4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+mj-lt"/>
              </a:rPr>
              <a:t>s 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f</a:t>
            </a:r>
          </a:p>
        </p:txBody>
      </p:sp>
      <p:sp>
        <p:nvSpPr>
          <p:cNvPr id="68" name="Rectangle 67"/>
          <p:cNvSpPr/>
          <p:nvPr/>
        </p:nvSpPr>
        <p:spPr bwMode="auto">
          <a:xfrm>
            <a:off x="5181600" y="4343400"/>
            <a:ext cx="838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</a:t>
            </a:r>
            <a:r>
              <a:rPr kumimoji="0" lang="en-US" sz="1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  4,5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+mj-lt"/>
              </a:rPr>
              <a:t>s 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f</a:t>
            </a:r>
          </a:p>
        </p:txBody>
      </p:sp>
      <p:sp>
        <p:nvSpPr>
          <p:cNvPr id="69" name="Rectangle 68"/>
          <p:cNvSpPr/>
          <p:nvPr/>
        </p:nvSpPr>
        <p:spPr bwMode="auto">
          <a:xfrm>
            <a:off x="6096000" y="4343400"/>
            <a:ext cx="838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</a:t>
            </a:r>
            <a:r>
              <a:rPr kumimoji="0" lang="en-US" sz="1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  5,6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+mj-lt"/>
              </a:rPr>
              <a:t>s 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f</a:t>
            </a:r>
          </a:p>
        </p:txBody>
      </p:sp>
      <p:sp>
        <p:nvSpPr>
          <p:cNvPr id="70" name="Rectangle 69"/>
          <p:cNvSpPr/>
          <p:nvPr/>
        </p:nvSpPr>
        <p:spPr bwMode="auto">
          <a:xfrm>
            <a:off x="7010400" y="4343400"/>
            <a:ext cx="838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</a:t>
            </a:r>
            <a:r>
              <a:rPr kumimoji="0" lang="en-US" sz="1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  6,7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+mj-lt"/>
              </a:rPr>
              <a:t>s 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f</a:t>
            </a:r>
          </a:p>
        </p:txBody>
      </p:sp>
      <p:sp>
        <p:nvSpPr>
          <p:cNvPr id="71" name="Rectangle 70"/>
          <p:cNvSpPr/>
          <p:nvPr/>
        </p:nvSpPr>
        <p:spPr bwMode="auto">
          <a:xfrm>
            <a:off x="7924800" y="4343400"/>
            <a:ext cx="838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</a:t>
            </a:r>
            <a:r>
              <a:rPr kumimoji="0" lang="en-US" sz="1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  7,8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+mj-lt"/>
              </a:rPr>
              <a:t>s 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f</a:t>
            </a:r>
          </a:p>
        </p:txBody>
      </p:sp>
      <p:cxnSp>
        <p:nvCxnSpPr>
          <p:cNvPr id="73" name="Straight Arrow Connector 72"/>
          <p:cNvCxnSpPr>
            <a:stCxn id="54" idx="1"/>
            <a:endCxn id="56" idx="0"/>
          </p:cNvCxnSpPr>
          <p:nvPr/>
        </p:nvCxnSpPr>
        <p:spPr bwMode="auto">
          <a:xfrm rot="10800000" flipV="1">
            <a:off x="3314700" y="914400"/>
            <a:ext cx="1181100" cy="7620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5" name="Straight Arrow Connector 74"/>
          <p:cNvCxnSpPr>
            <a:stCxn id="54" idx="3"/>
            <a:endCxn id="57" idx="0"/>
          </p:cNvCxnSpPr>
          <p:nvPr/>
        </p:nvCxnSpPr>
        <p:spPr bwMode="auto">
          <a:xfrm>
            <a:off x="6096000" y="914400"/>
            <a:ext cx="952500" cy="7620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8" name="Straight Arrow Connector 77"/>
          <p:cNvCxnSpPr>
            <a:endCxn id="61" idx="0"/>
          </p:cNvCxnSpPr>
          <p:nvPr/>
        </p:nvCxnSpPr>
        <p:spPr bwMode="auto">
          <a:xfrm rot="10800000" flipV="1">
            <a:off x="2400300" y="2590800"/>
            <a:ext cx="800100" cy="3810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3" name="Straight Arrow Connector 82"/>
          <p:cNvCxnSpPr>
            <a:stCxn id="56" idx="2"/>
            <a:endCxn id="60" idx="0"/>
          </p:cNvCxnSpPr>
          <p:nvPr/>
        </p:nvCxnSpPr>
        <p:spPr bwMode="auto">
          <a:xfrm rot="16200000" flipH="1">
            <a:off x="3581400" y="2324100"/>
            <a:ext cx="381000" cy="9144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6" name="Straight Arrow Connector 85"/>
          <p:cNvCxnSpPr/>
          <p:nvPr/>
        </p:nvCxnSpPr>
        <p:spPr bwMode="auto">
          <a:xfrm rot="10800000" flipV="1">
            <a:off x="6172200" y="2590801"/>
            <a:ext cx="800100" cy="3810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7" name="Straight Arrow Connector 86"/>
          <p:cNvCxnSpPr/>
          <p:nvPr/>
        </p:nvCxnSpPr>
        <p:spPr bwMode="auto">
          <a:xfrm rot="16200000" flipH="1">
            <a:off x="7353300" y="2324101"/>
            <a:ext cx="381000" cy="9144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8" name="Straight Arrow Connector 87"/>
          <p:cNvCxnSpPr>
            <a:stCxn id="61" idx="2"/>
            <a:endCxn id="64" idx="0"/>
          </p:cNvCxnSpPr>
          <p:nvPr/>
        </p:nvCxnSpPr>
        <p:spPr bwMode="auto">
          <a:xfrm rot="5400000">
            <a:off x="1943100" y="3886200"/>
            <a:ext cx="457200" cy="4572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1" name="Straight Arrow Connector 90"/>
          <p:cNvCxnSpPr>
            <a:stCxn id="61" idx="2"/>
            <a:endCxn id="65" idx="0"/>
          </p:cNvCxnSpPr>
          <p:nvPr/>
        </p:nvCxnSpPr>
        <p:spPr bwMode="auto">
          <a:xfrm rot="16200000" flipH="1">
            <a:off x="2400300" y="3886200"/>
            <a:ext cx="457200" cy="4572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4" name="Straight Arrow Connector 93"/>
          <p:cNvCxnSpPr/>
          <p:nvPr/>
        </p:nvCxnSpPr>
        <p:spPr bwMode="auto">
          <a:xfrm rot="5400000">
            <a:off x="3810000" y="3886201"/>
            <a:ext cx="457200" cy="4572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5" name="Straight Arrow Connector 94"/>
          <p:cNvCxnSpPr/>
          <p:nvPr/>
        </p:nvCxnSpPr>
        <p:spPr bwMode="auto">
          <a:xfrm rot="16200000" flipH="1">
            <a:off x="4267200" y="3886201"/>
            <a:ext cx="457200" cy="4572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6" name="Straight Arrow Connector 95"/>
          <p:cNvCxnSpPr/>
          <p:nvPr/>
        </p:nvCxnSpPr>
        <p:spPr bwMode="auto">
          <a:xfrm rot="5400000">
            <a:off x="5638800" y="3886201"/>
            <a:ext cx="457200" cy="4572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7" name="Straight Arrow Connector 96"/>
          <p:cNvCxnSpPr/>
          <p:nvPr/>
        </p:nvCxnSpPr>
        <p:spPr bwMode="auto">
          <a:xfrm rot="16200000" flipH="1">
            <a:off x="6096000" y="3886201"/>
            <a:ext cx="457200" cy="4572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8" name="Straight Arrow Connector 97"/>
          <p:cNvCxnSpPr/>
          <p:nvPr/>
        </p:nvCxnSpPr>
        <p:spPr bwMode="auto">
          <a:xfrm rot="5400000">
            <a:off x="7391400" y="3886200"/>
            <a:ext cx="457200" cy="4572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9" name="Straight Arrow Connector 98"/>
          <p:cNvCxnSpPr/>
          <p:nvPr/>
        </p:nvCxnSpPr>
        <p:spPr bwMode="auto">
          <a:xfrm rot="16200000" flipH="1">
            <a:off x="7848600" y="3886200"/>
            <a:ext cx="457200" cy="4572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0" name="TextBox 99"/>
          <p:cNvSpPr txBox="1"/>
          <p:nvPr/>
        </p:nvSpPr>
        <p:spPr>
          <a:xfrm>
            <a:off x="1905000" y="46482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6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2819400" y="46482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4</a:t>
            </a:r>
          </a:p>
        </p:txBody>
      </p:sp>
      <p:sp>
        <p:nvSpPr>
          <p:cNvPr id="102" name="TextBox 101"/>
          <p:cNvSpPr txBox="1"/>
          <p:nvPr/>
        </p:nvSpPr>
        <p:spPr>
          <a:xfrm>
            <a:off x="3657600" y="46482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16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4572000" y="46482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10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5486400" y="46482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16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6416854" y="46482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14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7383294" y="46482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2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8297694" y="46482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8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2590800" y="32004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10</a:t>
            </a:r>
          </a:p>
        </p:txBody>
      </p:sp>
      <p:sp>
        <p:nvSpPr>
          <p:cNvPr id="110" name="TextBox 109"/>
          <p:cNvSpPr txBox="1"/>
          <p:nvPr/>
        </p:nvSpPr>
        <p:spPr>
          <a:xfrm>
            <a:off x="4419600" y="32004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26</a:t>
            </a:r>
          </a:p>
        </p:txBody>
      </p:sp>
      <p:sp>
        <p:nvSpPr>
          <p:cNvPr id="111" name="TextBox 110"/>
          <p:cNvSpPr txBox="1"/>
          <p:nvPr/>
        </p:nvSpPr>
        <p:spPr>
          <a:xfrm>
            <a:off x="6324600" y="32004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30</a:t>
            </a:r>
          </a:p>
        </p:txBody>
      </p:sp>
      <p:sp>
        <p:nvSpPr>
          <p:cNvPr id="112" name="TextBox 111"/>
          <p:cNvSpPr txBox="1"/>
          <p:nvPr/>
        </p:nvSpPr>
        <p:spPr>
          <a:xfrm>
            <a:off x="8093254" y="32004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10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3521254" y="1916668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36</a:t>
            </a:r>
          </a:p>
        </p:txBody>
      </p:sp>
      <p:sp>
        <p:nvSpPr>
          <p:cNvPr id="114" name="TextBox 113"/>
          <p:cNvSpPr txBox="1"/>
          <p:nvPr/>
        </p:nvSpPr>
        <p:spPr>
          <a:xfrm>
            <a:off x="7239000" y="19050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40</a:t>
            </a:r>
          </a:p>
        </p:txBody>
      </p:sp>
      <p:sp>
        <p:nvSpPr>
          <p:cNvPr id="115" name="TextBox 114"/>
          <p:cNvSpPr txBox="1"/>
          <p:nvPr/>
        </p:nvSpPr>
        <p:spPr>
          <a:xfrm>
            <a:off x="5578654" y="6858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76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5638800" y="9906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7030A0"/>
                </a:solidFill>
                <a:latin typeface="+mn-lt"/>
              </a:rPr>
              <a:t>0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3581400" y="222146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accent2"/>
                </a:solidFill>
                <a:latin typeface="+mn-lt"/>
              </a:rPr>
              <a:t>0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2667000" y="35052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accent2"/>
                </a:solidFill>
                <a:latin typeface="+mn-lt"/>
              </a:rPr>
              <a:t>0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1905000" y="488846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accent2"/>
                </a:solidFill>
                <a:latin typeface="+mn-lt"/>
              </a:rPr>
              <a:t>0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6324600" y="3516868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accent2"/>
                </a:solidFill>
                <a:latin typeface="+mn-lt"/>
              </a:rPr>
              <a:t>36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3657600" y="4888468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accent2"/>
                </a:solidFill>
                <a:latin typeface="+mn-lt"/>
              </a:rPr>
              <a:t>10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5502454" y="48768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accent2"/>
                </a:solidFill>
                <a:latin typeface="+mn-lt"/>
              </a:rPr>
              <a:t>36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7315200" y="48768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accent2"/>
                </a:solidFill>
                <a:latin typeface="+mn-lt"/>
              </a:rPr>
              <a:t>66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2819400" y="48768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  <a:latin typeface="+mn-lt"/>
              </a:rPr>
              <a:t>6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4572000" y="48768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  <a:latin typeface="+mn-lt"/>
              </a:rPr>
              <a:t>26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6400800" y="48768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  <a:latin typeface="+mn-lt"/>
              </a:rPr>
              <a:t>52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8229600" y="4888468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  <a:latin typeface="+mn-lt"/>
              </a:rPr>
              <a:t>68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4419600" y="3516868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  <a:latin typeface="+mn-lt"/>
              </a:rPr>
              <a:t>10</a:t>
            </a:r>
          </a:p>
        </p:txBody>
      </p:sp>
      <p:sp>
        <p:nvSpPr>
          <p:cNvPr id="108" name="TextBox 107"/>
          <p:cNvSpPr txBox="1"/>
          <p:nvPr/>
        </p:nvSpPr>
        <p:spPr>
          <a:xfrm>
            <a:off x="8093254" y="3516868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  <a:latin typeface="+mn-lt"/>
              </a:rPr>
              <a:t>66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7255054" y="2221468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  <a:latin typeface="+mn-lt"/>
              </a:rPr>
              <a:t>36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11, 2011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879079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/>
      <p:bldP spid="76" grpId="0"/>
      <p:bldP spid="77" grpId="0"/>
      <p:bldP spid="79" grpId="0"/>
      <p:bldP spid="80" grpId="0"/>
      <p:bldP spid="81" grpId="0"/>
      <p:bldP spid="82" grpId="0"/>
      <p:bldP spid="84" grpId="0"/>
      <p:bldP spid="85" grpId="0"/>
      <p:bldP spid="89" grpId="0"/>
      <p:bldP spid="90" grpId="0"/>
      <p:bldP spid="92" grpId="0"/>
      <p:bldP spid="93" grpId="0"/>
      <p:bldP spid="108" grpId="0"/>
      <p:bldP spid="116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[Non-standard terminology]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Given an array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input</a:t>
            </a:r>
            <a:r>
              <a:rPr lang="en-US" dirty="0" smtClean="0"/>
              <a:t>, produce an array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output</a:t>
            </a:r>
            <a:r>
              <a:rPr lang="en-US" dirty="0" smtClean="0"/>
              <a:t> containing only elements such that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 smtClean="0"/>
              <a:t> is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true</a:t>
            </a:r>
          </a:p>
          <a:p>
            <a:pPr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smtClean="0">
                <a:latin typeface="+mj-lt"/>
                <a:cs typeface="Courier New" pitchFamily="49" charset="0"/>
              </a:rPr>
              <a:t>Example: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input [17, 4, 6, 8, 11, 5, 13, 19, 0, 24]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f: is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&gt; 10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output [17, 11, 13, 19, 24]</a:t>
            </a:r>
          </a:p>
          <a:p>
            <a:pPr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smtClean="0">
                <a:latin typeface="+mj-lt"/>
                <a:cs typeface="Courier New" pitchFamily="49" charset="0"/>
              </a:rPr>
              <a:t>Parallelizable?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Finding elements for the output is easy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But getting them in the right place seems hard</a:t>
            </a:r>
            <a:endParaRPr lang="en-US" dirty="0">
              <a:latin typeface="+mj-lt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Parallelism/Concurrency in Data Structures (SIGCSE Workshop 19)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11, 2011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99622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Why the 300-level?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48400" y="1447800"/>
            <a:ext cx="2514600" cy="4572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CS1+2:</a:t>
            </a:r>
          </a:p>
          <a:p>
            <a:r>
              <a:rPr lang="en-US" dirty="0" smtClean="0"/>
              <a:t>Loops, recursion, objects, trees</a:t>
            </a:r>
          </a:p>
          <a:p>
            <a:r>
              <a:rPr lang="en-US" dirty="0" smtClean="0"/>
              <a:t>&lt; 25% CS majors</a:t>
            </a:r>
          </a:p>
          <a:p>
            <a:r>
              <a:rPr lang="en-US" dirty="0" smtClean="0"/>
              <a:t>Late CS2 maybe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Senior year:</a:t>
            </a:r>
          </a:p>
          <a:p>
            <a:r>
              <a:rPr lang="en-US" dirty="0" smtClean="0"/>
              <a:t>Too late</a:t>
            </a:r>
          </a:p>
          <a:p>
            <a:r>
              <a:rPr lang="en-US" dirty="0" smtClean="0"/>
              <a:t>Too specialized</a:t>
            </a:r>
          </a:p>
          <a:p>
            <a:r>
              <a:rPr lang="en-US" dirty="0" smtClean="0"/>
              <a:t>Too redundant</a:t>
            </a:r>
          </a:p>
          <a:p>
            <a:pPr lvl="1"/>
            <a:r>
              <a:rPr lang="en-US" dirty="0" smtClean="0"/>
              <a:t>Rely on concepts throughout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11,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Parallelism/Concurrency in Data Structures (SIGCSE Workshop 19)</a:t>
            </a:r>
            <a:endParaRPr lang="en-US"/>
          </a:p>
        </p:txBody>
      </p:sp>
      <p:sp>
        <p:nvSpPr>
          <p:cNvPr id="7" name="Oval 3"/>
          <p:cNvSpPr>
            <a:spLocks noChangeArrowheads="1"/>
          </p:cNvSpPr>
          <p:nvPr/>
        </p:nvSpPr>
        <p:spPr bwMode="auto">
          <a:xfrm>
            <a:off x="609600" y="1295400"/>
            <a:ext cx="1600200" cy="1371600"/>
          </a:xfrm>
          <a:prstGeom prst="ellipse">
            <a:avLst/>
          </a:prstGeom>
          <a:solidFill>
            <a:srgbClr val="00FF99"/>
          </a:solidFill>
          <a:ln w="666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b="0" smtClean="0">
                <a:solidFill>
                  <a:srgbClr val="000000"/>
                </a:solidFill>
                <a:latin typeface="Arial" charset="0"/>
              </a:rPr>
              <a:t>CS1</a:t>
            </a:r>
          </a:p>
        </p:txBody>
      </p:sp>
      <p:sp>
        <p:nvSpPr>
          <p:cNvPr id="8" name="Oval 5"/>
          <p:cNvSpPr>
            <a:spLocks noChangeArrowheads="1"/>
          </p:cNvSpPr>
          <p:nvPr/>
        </p:nvSpPr>
        <p:spPr bwMode="auto">
          <a:xfrm>
            <a:off x="685800" y="3276600"/>
            <a:ext cx="1600200" cy="1371600"/>
          </a:xfrm>
          <a:prstGeom prst="ellipse">
            <a:avLst/>
          </a:prstGeom>
          <a:solidFill>
            <a:srgbClr val="00FF99"/>
          </a:solidFill>
          <a:ln w="666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b="0" smtClean="0">
                <a:solidFill>
                  <a:srgbClr val="000000"/>
                </a:solidFill>
                <a:latin typeface="Arial" charset="0"/>
              </a:rPr>
              <a:t>CS2</a:t>
            </a:r>
          </a:p>
        </p:txBody>
      </p:sp>
      <p:sp>
        <p:nvSpPr>
          <p:cNvPr id="9" name="Line 6"/>
          <p:cNvSpPr>
            <a:spLocks noChangeShapeType="1"/>
          </p:cNvSpPr>
          <p:nvPr/>
        </p:nvSpPr>
        <p:spPr bwMode="auto">
          <a:xfrm>
            <a:off x="4267200" y="2667000"/>
            <a:ext cx="0" cy="609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b="0" smtClean="0">
              <a:solidFill>
                <a:srgbClr val="000000"/>
              </a:solidFill>
            </a:endParaRPr>
          </a:p>
        </p:txBody>
      </p:sp>
      <p:sp>
        <p:nvSpPr>
          <p:cNvPr id="10" name="Oval 7"/>
          <p:cNvSpPr>
            <a:spLocks noChangeArrowheads="1"/>
          </p:cNvSpPr>
          <p:nvPr/>
        </p:nvSpPr>
        <p:spPr bwMode="auto">
          <a:xfrm>
            <a:off x="2819400" y="1371600"/>
            <a:ext cx="2895600" cy="1371600"/>
          </a:xfrm>
          <a:prstGeom prst="ellipse">
            <a:avLst/>
          </a:prstGeom>
          <a:solidFill>
            <a:srgbClr val="00FF99"/>
          </a:solidFill>
          <a:ln w="666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0" smtClean="0">
                <a:solidFill>
                  <a:srgbClr val="000000"/>
                </a:solidFill>
                <a:latin typeface="Arial" charset="0"/>
              </a:rPr>
              <a:t>“300-level”</a:t>
            </a:r>
          </a:p>
        </p:txBody>
      </p:sp>
      <p:sp>
        <p:nvSpPr>
          <p:cNvPr id="11" name="Line 8"/>
          <p:cNvSpPr>
            <a:spLocks noChangeShapeType="1"/>
          </p:cNvSpPr>
          <p:nvPr/>
        </p:nvSpPr>
        <p:spPr bwMode="auto">
          <a:xfrm flipV="1">
            <a:off x="2133600" y="2514600"/>
            <a:ext cx="990600" cy="990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b="0" smtClean="0">
              <a:solidFill>
                <a:srgbClr val="000000"/>
              </a:solidFill>
            </a:endParaRPr>
          </a:p>
        </p:txBody>
      </p:sp>
      <p:sp>
        <p:nvSpPr>
          <p:cNvPr id="12" name="Oval 9"/>
          <p:cNvSpPr>
            <a:spLocks noChangeArrowheads="1"/>
          </p:cNvSpPr>
          <p:nvPr/>
        </p:nvSpPr>
        <p:spPr bwMode="auto">
          <a:xfrm>
            <a:off x="2667000" y="3200400"/>
            <a:ext cx="3124200" cy="1371600"/>
          </a:xfrm>
          <a:prstGeom prst="ellipse">
            <a:avLst/>
          </a:prstGeom>
          <a:solidFill>
            <a:srgbClr val="00FF99"/>
          </a:solidFill>
          <a:ln w="666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b="0" smtClean="0">
                <a:solidFill>
                  <a:srgbClr val="000000"/>
                </a:solidFill>
                <a:latin typeface="Arial" charset="0"/>
              </a:rPr>
              <a:t>“400-level”</a:t>
            </a:r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>
            <a:off x="1447800" y="2667000"/>
            <a:ext cx="0" cy="609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b="0" smtClean="0">
              <a:solidFill>
                <a:srgbClr val="000000"/>
              </a:solidFill>
            </a:endParaRPr>
          </a:p>
        </p:txBody>
      </p:sp>
      <p:sp>
        <p:nvSpPr>
          <p:cNvPr id="14" name="Line 11"/>
          <p:cNvSpPr>
            <a:spLocks noChangeShapeType="1"/>
          </p:cNvSpPr>
          <p:nvPr/>
        </p:nvSpPr>
        <p:spPr bwMode="auto">
          <a:xfrm>
            <a:off x="4343400" y="4572000"/>
            <a:ext cx="0" cy="609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b="0" smtClean="0">
              <a:solidFill>
                <a:srgbClr val="000000"/>
              </a:solidFill>
            </a:endParaRPr>
          </a:p>
        </p:txBody>
      </p:sp>
      <p:sp>
        <p:nvSpPr>
          <p:cNvPr id="15" name="Oval 12"/>
          <p:cNvSpPr>
            <a:spLocks noChangeArrowheads="1"/>
          </p:cNvSpPr>
          <p:nvPr/>
        </p:nvSpPr>
        <p:spPr bwMode="auto">
          <a:xfrm>
            <a:off x="3505200" y="5105400"/>
            <a:ext cx="1600200" cy="1295400"/>
          </a:xfrm>
          <a:prstGeom prst="ellipse">
            <a:avLst/>
          </a:prstGeom>
          <a:solidFill>
            <a:srgbClr val="00FF99"/>
          </a:solidFill>
          <a:ln w="666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b="0" smtClean="0">
                <a:solidFill>
                  <a:srgbClr val="000000"/>
                </a:solidFill>
                <a:latin typeface="Arial" charset="0"/>
              </a:rPr>
              <a:t>capstone</a:t>
            </a:r>
          </a:p>
          <a:p>
            <a:pPr algn="ctr"/>
            <a:r>
              <a:rPr lang="en-US" b="0" smtClean="0">
                <a:solidFill>
                  <a:srgbClr val="000000"/>
                </a:solidFill>
                <a:latin typeface="Arial" charset="0"/>
              </a:rPr>
              <a:t>design</a:t>
            </a:r>
          </a:p>
        </p:txBody>
      </p:sp>
    </p:spTree>
    <p:extLst>
      <p:ext uri="{BB962C8B-B14F-4D97-AF65-F5344CB8AC3E}">
        <p14:creationId xmlns:p14="http://schemas.microsoft.com/office/powerpoint/2010/main" val="8453927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 prefix to the rescue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29718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Parallel map to compute a </a:t>
            </a:r>
            <a:r>
              <a:rPr lang="en-US" dirty="0" smtClean="0">
                <a:solidFill>
                  <a:schemeClr val="accent2"/>
                </a:solidFill>
              </a:rPr>
              <a:t>bit-vector</a:t>
            </a:r>
            <a:r>
              <a:rPr lang="en-US" dirty="0" smtClean="0"/>
              <a:t> for true elements</a:t>
            </a:r>
          </a:p>
          <a:p>
            <a:pPr marL="857250" lvl="1" indent="-45720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input  [17, 4, 6, 8, 11, 5, 13, 19, 0, 24]</a:t>
            </a:r>
          </a:p>
          <a:p>
            <a:pPr marL="857250" lvl="1" indent="-45720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bits   [1,  0, 0, 0,  1, 0,  1,  1, 0,  1]</a:t>
            </a:r>
          </a:p>
          <a:p>
            <a:pPr marL="857250" lvl="1" indent="-457200">
              <a:buNone/>
            </a:pPr>
            <a:endParaRPr lang="en-US" sz="1000" dirty="0" smtClean="0">
              <a:cs typeface="Courier New" pitchFamily="49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latin typeface="+mj-lt"/>
                <a:cs typeface="Courier New" pitchFamily="49" charset="0"/>
              </a:rPr>
              <a:t>Parallel-prefix sum on the bit-vector</a:t>
            </a:r>
          </a:p>
          <a:p>
            <a:pPr marL="457200" lvl="1" indent="-457200">
              <a:buNone/>
            </a:pPr>
            <a:r>
              <a:rPr lang="en-US" dirty="0" smtClean="0">
                <a:latin typeface="+mj-lt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bitsum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[1,  1, 1, 1,  2, 2,  3,  4, 4,  5]</a:t>
            </a:r>
          </a:p>
          <a:p>
            <a:pPr marL="457200" lvl="1" indent="-457200">
              <a:buNone/>
            </a:pPr>
            <a:endParaRPr lang="en-US" sz="1000" b="1" dirty="0" smtClean="0">
              <a:latin typeface="Courier New" pitchFamily="49" charset="0"/>
              <a:cs typeface="Courier New" pitchFamily="49" charset="0"/>
            </a:endParaRPr>
          </a:p>
          <a:p>
            <a:pPr marL="457200" lvl="1" indent="-457200">
              <a:buFont typeface="+mj-lt"/>
              <a:buAutoNum type="arabicPeriod" startAt="3"/>
            </a:pPr>
            <a:r>
              <a:rPr lang="en-US" dirty="0" smtClean="0">
                <a:latin typeface="+mj-lt"/>
                <a:cs typeface="Courier New" pitchFamily="49" charset="0"/>
              </a:rPr>
              <a:t>Parallel map to produce the output</a:t>
            </a:r>
          </a:p>
          <a:p>
            <a:pPr marL="457200" lvl="1" indent="-457200">
              <a:buNone/>
            </a:pPr>
            <a:r>
              <a:rPr lang="en-US" dirty="0" smtClean="0">
                <a:latin typeface="+mj-lt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output [17, 11, 13, 19, 24]</a:t>
            </a:r>
          </a:p>
          <a:p>
            <a:pPr marL="457200" lvl="1" indent="-457200">
              <a:buNone/>
            </a:pPr>
            <a:r>
              <a:rPr lang="en-US" dirty="0" smtClean="0">
                <a:latin typeface="+mj-lt"/>
                <a:cs typeface="Courier New" pitchFamily="49" charset="0"/>
              </a:rPr>
              <a:t>	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>
              <a:latin typeface="+mj-lt"/>
              <a:cs typeface="Courier New" pitchFamily="49" charset="0"/>
            </a:endParaRPr>
          </a:p>
          <a:p>
            <a:pPr marL="457200" indent="-45720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Parallelism/Concurrency in Data Structures (SIGCSE Workshop 19)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600200" y="4724400"/>
            <a:ext cx="6019800" cy="1524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2200"/>
              </a:lnSpc>
              <a:buNone/>
            </a:pP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output </a:t>
            </a:r>
            <a:r>
              <a:rPr lang="en-US" sz="2000" kern="0" dirty="0" smtClean="0">
                <a:latin typeface="Courier New" pitchFamily="49" charset="0"/>
              </a:rPr>
              <a:t>=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i="1" kern="0" dirty="0" smtClean="0">
                <a:latin typeface="Courier New" pitchFamily="49" charset="0"/>
              </a:rPr>
              <a:t>new array of size </a:t>
            </a:r>
            <a:r>
              <a:rPr lang="en-US" sz="2000" i="1" kern="0" dirty="0" err="1" smtClean="0">
                <a:latin typeface="Courier New" pitchFamily="49" charset="0"/>
              </a:rPr>
              <a:t>bitsum</a:t>
            </a:r>
            <a:r>
              <a:rPr lang="en-US" sz="2000" i="1" kern="0" dirty="0" smtClean="0">
                <a:latin typeface="Courier New" pitchFamily="49" charset="0"/>
              </a:rPr>
              <a:t>[n-1]</a:t>
            </a:r>
          </a:p>
          <a:p>
            <a:pPr>
              <a:lnSpc>
                <a:spcPts val="2200"/>
              </a:lnSpc>
              <a:buNone/>
            </a:pPr>
            <a:r>
              <a:rPr lang="en-US" sz="2000" kern="0" noProof="0" dirty="0" smtClean="0">
                <a:solidFill>
                  <a:schemeClr val="accent2"/>
                </a:solidFill>
                <a:latin typeface="Courier New" pitchFamily="49" charset="0"/>
              </a:rPr>
              <a:t>FORALL</a:t>
            </a:r>
            <a:r>
              <a:rPr lang="en-US" sz="2000" kern="0" noProof="0" dirty="0" smtClean="0">
                <a:latin typeface="Courier New" pitchFamily="49" charset="0"/>
              </a:rPr>
              <a:t>(</a:t>
            </a:r>
            <a:r>
              <a:rPr lang="en-US" sz="2000" kern="0" noProof="0" dirty="0" smtClean="0">
                <a:solidFill>
                  <a:srgbClr val="119F33"/>
                </a:solidFill>
                <a:latin typeface="Courier New" pitchFamily="49" charset="0"/>
              </a:rPr>
              <a:t>i</a:t>
            </a:r>
            <a:r>
              <a:rPr lang="en-US" sz="2000" kern="0" noProof="0" dirty="0" smtClean="0">
                <a:latin typeface="Courier New" pitchFamily="49" charset="0"/>
              </a:rPr>
              <a:t>=1; i &lt; </a:t>
            </a:r>
            <a:r>
              <a:rPr lang="en-US" sz="2000" kern="0" dirty="0" smtClean="0">
                <a:latin typeface="Courier New" pitchFamily="49" charset="0"/>
              </a:rPr>
              <a:t>input</a:t>
            </a:r>
            <a:r>
              <a:rPr lang="en-US" sz="2000" kern="0" noProof="0" dirty="0" smtClean="0">
                <a:latin typeface="Courier New" pitchFamily="49" charset="0"/>
              </a:rPr>
              <a:t>.length; i++){</a:t>
            </a:r>
          </a:p>
          <a:p>
            <a:pPr>
              <a:lnSpc>
                <a:spcPts val="22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(bits[i]==1)</a:t>
            </a:r>
          </a:p>
          <a:p>
            <a:pPr>
              <a:lnSpc>
                <a:spcPts val="22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 output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[</a:t>
            </a:r>
            <a:r>
              <a:rPr lang="en-US" sz="2000" kern="0" dirty="0" err="1" smtClean="0">
                <a:latin typeface="Courier New" pitchFamily="49" charset="0"/>
              </a:rPr>
              <a:t>bitsum</a:t>
            </a:r>
            <a:r>
              <a:rPr lang="en-US" sz="2000" kern="0" dirty="0" smtClean="0">
                <a:latin typeface="Courier New" pitchFamily="49" charset="0"/>
              </a:rPr>
              <a:t>[i]-1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] = </a:t>
            </a:r>
            <a:r>
              <a:rPr lang="en-US" sz="2000" kern="0" dirty="0" smtClean="0">
                <a:latin typeface="Courier New" pitchFamily="49" charset="0"/>
              </a:rPr>
              <a:t>input[i];</a:t>
            </a:r>
          </a:p>
          <a:p>
            <a:pPr>
              <a:lnSpc>
                <a:spcPts val="2200"/>
              </a:lnSpc>
              <a:buNone/>
            </a:pPr>
            <a:r>
              <a:rPr kumimoji="0" lang="en-US" sz="2000" b="1" i="0" u="none" strike="noStrike" kern="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}</a:t>
            </a:r>
            <a:endParaRPr kumimoji="0" lang="en-US" sz="2000" b="1" i="0" u="none" strike="noStrike" kern="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11, 2011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673869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Keep Layering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turn, pack is the key piece for a parallel variant of quicksort with a very good span</a:t>
            </a:r>
          </a:p>
          <a:p>
            <a:pPr lvl="1"/>
            <a:r>
              <a:rPr lang="en-US" dirty="0" smtClean="0"/>
              <a:t>Parallelize the partition, not just the recursive calls</a:t>
            </a:r>
          </a:p>
          <a:p>
            <a:endParaRPr lang="en-US" dirty="0"/>
          </a:p>
          <a:p>
            <a:r>
              <a:rPr lang="en-US" dirty="0" smtClean="0"/>
              <a:t>In any case, the point is to show very useful, very non-obvious parallel algorithms</a:t>
            </a:r>
          </a:p>
          <a:p>
            <a:pPr lvl="1"/>
            <a:r>
              <a:rPr lang="en-US" dirty="0" smtClean="0"/>
              <a:t>Just as </a:t>
            </a:r>
            <a:r>
              <a:rPr lang="en-US" dirty="0" err="1" smtClean="0"/>
              <a:t>Dijkstra’s</a:t>
            </a:r>
            <a:r>
              <a:rPr lang="en-US" dirty="0" smtClean="0"/>
              <a:t> shortest-paths is a very useful, very non-obvious sequential algorithm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11,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Parallelism/Concurrency in Data Structures (SIGCSE Workshop 19)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38318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800" dirty="0" smtClean="0"/>
              <a:t>Mini-Break Before Concurrency?</a:t>
            </a:r>
            <a:endParaRPr lang="en-US" sz="4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11,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Parallelism/Concurrency in Data Structures (SIGCSE Workshop 19)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15086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Tonight: A whirlwind tour!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876800"/>
          </a:xfrm>
        </p:spPr>
        <p:txBody>
          <a:bodyPr/>
          <a:lstStyle/>
          <a:p>
            <a:r>
              <a:rPr lang="en-US" dirty="0" smtClean="0"/>
              <a:t>Context: What I mean by “in data structures”</a:t>
            </a:r>
            <a:endParaRPr lang="en-US" sz="1000" dirty="0"/>
          </a:p>
          <a:p>
            <a:r>
              <a:rPr lang="en-US" dirty="0" smtClean="0"/>
              <a:t>Introductions: Name, rank, and serial number </a:t>
            </a:r>
            <a:r>
              <a:rPr lang="en-US" dirty="0" smtClean="0">
                <a:sym typeface="Wingdings" pitchFamily="2" charset="2"/>
              </a:rPr>
              <a:t>, plus</a:t>
            </a:r>
            <a:endParaRPr lang="en-US" dirty="0" smtClean="0"/>
          </a:p>
          <a:p>
            <a:pPr lvl="1"/>
            <a:r>
              <a:rPr lang="en-US" dirty="0" smtClean="0">
                <a:sym typeface="Wingdings" pitchFamily="2" charset="2"/>
              </a:rPr>
              <a:t>1-3 terms, concepts, ideas related to parallelism/concurrency</a:t>
            </a:r>
          </a:p>
          <a:p>
            <a:endParaRPr lang="en-US" sz="1000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Distinguishing parallelism and concurrency</a:t>
            </a:r>
            <a:endParaRPr lang="en-US" sz="1000" dirty="0">
              <a:sym typeface="Wingdings" pitchFamily="2" charset="2"/>
            </a:endParaRPr>
          </a:p>
          <a:p>
            <a:endParaRPr lang="en-US" sz="1000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Parallelism with Java’s </a:t>
            </a:r>
            <a:r>
              <a:rPr lang="en-US" dirty="0" err="1" smtClean="0">
                <a:sym typeface="Wingdings" pitchFamily="2" charset="2"/>
              </a:rPr>
              <a:t>ForkJoin</a:t>
            </a:r>
            <a:r>
              <a:rPr lang="en-US" dirty="0" smtClean="0">
                <a:sym typeface="Wingdings" pitchFamily="2" charset="2"/>
              </a:rPr>
              <a:t> Framework – and try it out</a:t>
            </a:r>
          </a:p>
          <a:p>
            <a:endParaRPr lang="en-US" sz="1000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Asymptotic analysis of parallel algorithms</a:t>
            </a:r>
          </a:p>
          <a:p>
            <a:r>
              <a:rPr lang="en-US" dirty="0" smtClean="0">
                <a:sym typeface="Wingdings" pitchFamily="2" charset="2"/>
              </a:rPr>
              <a:t>Fancier parallel algorithms</a:t>
            </a:r>
          </a:p>
          <a:p>
            <a:pPr marL="0" indent="0">
              <a:buNone/>
            </a:pPr>
            <a:endParaRPr lang="en-US" sz="1000" dirty="0">
              <a:sym typeface="Wingdings" pitchFamily="2" charset="2"/>
            </a:endParaRPr>
          </a:p>
          <a:p>
            <a:r>
              <a:rPr lang="en-US" dirty="0" smtClean="0">
                <a:solidFill>
                  <a:schemeClr val="accent2"/>
                </a:solidFill>
                <a:sym typeface="Wingdings" pitchFamily="2" charset="2"/>
              </a:rPr>
              <a:t>Synchronization and mutual exclusion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Locks, programming guidelines, memory-consistency models, condition variables, …</a:t>
            </a:r>
          </a:p>
          <a:p>
            <a:pPr lvl="1"/>
            <a:endParaRPr lang="en-US" sz="1000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Review: The </a:t>
            </a:r>
            <a:r>
              <a:rPr lang="en-US" i="1" dirty="0" smtClean="0">
                <a:sym typeface="Wingdings" pitchFamily="2" charset="2"/>
              </a:rPr>
              <a:t>N</a:t>
            </a:r>
            <a:r>
              <a:rPr lang="en-US" dirty="0" smtClean="0">
                <a:sym typeface="Wingdings" pitchFamily="2" charset="2"/>
              </a:rPr>
              <a:t> main concepts &amp; why they fit in data structures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11,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Parallelism/Concurrency in Data Structures (SIGCSE Workshop 19)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29119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warning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3058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Workshop time-allotment misleading:</a:t>
            </a:r>
          </a:p>
          <a:p>
            <a:pPr marL="0" indent="0">
              <a:buNone/>
            </a:pPr>
            <a:endParaRPr lang="en-US" sz="1000" dirty="0" smtClean="0"/>
          </a:p>
          <a:p>
            <a:pPr marL="0" indent="0" algn="ctr">
              <a:buNone/>
            </a:pPr>
            <a:r>
              <a:rPr lang="en-US" i="1" dirty="0" smtClean="0"/>
              <a:t>Teaching interleaving, race conditions, locks, etc. takes a lot of time</a:t>
            </a:r>
          </a:p>
          <a:p>
            <a:pPr marL="0" indent="0" algn="ctr">
              <a:buNone/>
            </a:pPr>
            <a:endParaRPr lang="en-US" i="1" dirty="0"/>
          </a:p>
          <a:p>
            <a:r>
              <a:rPr lang="en-US" dirty="0" smtClean="0"/>
              <a:t>Switch mindset: Loosely coordinated threads, occasionally accessing shared data </a:t>
            </a:r>
          </a:p>
          <a:p>
            <a:r>
              <a:rPr lang="en-US" dirty="0" smtClean="0"/>
              <a:t>More difficult for students than parallelism</a:t>
            </a:r>
          </a:p>
          <a:p>
            <a:r>
              <a:rPr lang="en-US" dirty="0" smtClean="0"/>
              <a:t>Slightly more than half the lecture time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The good news: </a:t>
            </a:r>
          </a:p>
          <a:p>
            <a:pPr marL="0" indent="0">
              <a:buNone/>
            </a:pPr>
            <a:r>
              <a:rPr lang="en-US" dirty="0" smtClean="0"/>
              <a:t>    Basic </a:t>
            </a:r>
            <a:r>
              <a:rPr lang="en-US" i="1" dirty="0" smtClean="0"/>
              <a:t>data structures</a:t>
            </a:r>
            <a:r>
              <a:rPr lang="en-US" dirty="0" smtClean="0"/>
              <a:t> (stacks, queues, </a:t>
            </a:r>
            <a:r>
              <a:rPr lang="en-US" dirty="0" err="1" smtClean="0"/>
              <a:t>hashtables</a:t>
            </a:r>
            <a:r>
              <a:rPr lang="en-US" dirty="0" smtClean="0"/>
              <a:t>) provide </a:t>
            </a:r>
          </a:p>
          <a:p>
            <a:pPr marL="0" indent="0">
              <a:buNone/>
            </a:pPr>
            <a:r>
              <a:rPr lang="en-US" dirty="0" smtClean="0"/>
              <a:t>    canonical examples</a:t>
            </a:r>
          </a:p>
          <a:p>
            <a:pPr lvl="1"/>
            <a:r>
              <a:rPr lang="en-US" dirty="0" smtClean="0"/>
              <a:t>Leave to O/S course scheduling, fairness, context-switching, 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11,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Parallelism/Concurrency in Data Structures (SIGCSE Workshop 19)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3808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Canonical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57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Correct code in a single-threaded world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Parallelism/Concurrency in Data Structures (SIGCSE Workshop 19)</a:t>
            </a:r>
            <a:endParaRPr lang="en-US"/>
          </a:p>
        </p:txBody>
      </p:sp>
      <p:sp>
        <p:nvSpPr>
          <p:cNvPr id="7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19200" y="2286000"/>
            <a:ext cx="7010400" cy="3810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class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BankAccount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private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balance</a:t>
            </a:r>
            <a:r>
              <a:rPr lang="en-US" sz="2000" kern="0" dirty="0" smtClean="0">
                <a:latin typeface="Courier New" pitchFamily="49" charset="0"/>
              </a:rPr>
              <a:t> = 0;</a:t>
            </a:r>
          </a:p>
          <a:p>
            <a:pPr marL="34290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void </a:t>
            </a:r>
            <a:r>
              <a:rPr lang="en-US" sz="2000" kern="0" dirty="0" err="1">
                <a:solidFill>
                  <a:srgbClr val="119F33"/>
                </a:solidFill>
                <a:latin typeface="Courier New" pitchFamily="49" charset="0"/>
              </a:rPr>
              <a:t>setBalance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rgbClr val="119F33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) { balance = x; } 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int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getBalance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()      { 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return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balance; }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void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withdraw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amount</a:t>
            </a:r>
            <a:r>
              <a:rPr lang="en-US" sz="2000" kern="0" dirty="0" smtClean="0">
                <a:latin typeface="Courier New" pitchFamily="49" charset="0"/>
              </a:rPr>
              <a:t>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b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err="1" smtClean="0">
                <a:latin typeface="Courier New" pitchFamily="49" charset="0"/>
              </a:rPr>
              <a:t>getBalance</a:t>
            </a:r>
            <a:r>
              <a:rPr lang="en-US" sz="2000" kern="0" dirty="0" smtClean="0">
                <a:latin typeface="Courier New" pitchFamily="49" charset="0"/>
              </a:rPr>
              <a:t>();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(amount &gt; b)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throw new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WithdrawTooLargeException</a:t>
            </a:r>
            <a:r>
              <a:rPr lang="en-US" sz="2000" kern="0" dirty="0" smtClean="0">
                <a:latin typeface="Courier New" pitchFamily="49" charset="0"/>
              </a:rPr>
              <a:t>();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setBalance</a:t>
            </a:r>
            <a:r>
              <a:rPr lang="en-US" sz="2000" kern="0" dirty="0" smtClean="0">
                <a:latin typeface="Courier New" pitchFamily="49" charset="0"/>
              </a:rPr>
              <a:t>(b – amount);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}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…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other operations like deposit, etc.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11, 2011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15371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bad interleaving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838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Interleaved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withdraw(100)</a:t>
            </a:r>
            <a:r>
              <a:rPr lang="en-US" dirty="0" smtClean="0"/>
              <a:t> calls on the </a:t>
            </a:r>
            <a:r>
              <a:rPr lang="en-US" i="1" dirty="0" smtClean="0"/>
              <a:t>same account</a:t>
            </a:r>
          </a:p>
          <a:p>
            <a:pPr lvl="1"/>
            <a:r>
              <a:rPr lang="en-US" dirty="0" smtClean="0"/>
              <a:t>Assume initial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balance</a:t>
            </a:r>
            <a:r>
              <a:rPr lang="en-US" dirty="0" smtClean="0"/>
              <a:t> 150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Parallelism/Concurrency in Data Structures (SIGCSE Workshop 19)</a:t>
            </a:r>
            <a:endParaRPr lang="en-US"/>
          </a:p>
        </p:txBody>
      </p:sp>
      <p:sp>
        <p:nvSpPr>
          <p:cNvPr id="7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066800" y="2743200"/>
            <a:ext cx="3810000" cy="25908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b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err="1" smtClean="0">
                <a:latin typeface="Courier New" pitchFamily="49" charset="0"/>
              </a:rPr>
              <a:t>getBalance</a:t>
            </a:r>
            <a:r>
              <a:rPr lang="en-US" sz="2000" kern="0" dirty="0" smtClean="0">
                <a:latin typeface="Courier New" pitchFamily="49" charset="0"/>
              </a:rPr>
              <a:t>();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(amount &gt; b)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throw new</a:t>
            </a:r>
            <a:r>
              <a:rPr lang="en-US" sz="2000" kern="0" dirty="0" smtClean="0">
                <a:latin typeface="Courier New" pitchFamily="49" charset="0"/>
              </a:rPr>
              <a:t> …;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err="1" smtClean="0">
                <a:latin typeface="Courier New" pitchFamily="49" charset="0"/>
              </a:rPr>
              <a:t>setBalance</a:t>
            </a:r>
            <a:r>
              <a:rPr lang="en-US" sz="2000" kern="0" dirty="0" smtClean="0">
                <a:latin typeface="Courier New" pitchFamily="49" charset="0"/>
              </a:rPr>
              <a:t>(b – amount);</a:t>
            </a:r>
          </a:p>
        </p:txBody>
      </p:sp>
      <p:sp>
        <p:nvSpPr>
          <p:cNvPr id="8" name="Rectangle 2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105400" y="2743200"/>
            <a:ext cx="3733800" cy="19812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b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err="1" smtClean="0">
                <a:latin typeface="Courier New" pitchFamily="49" charset="0"/>
              </a:rPr>
              <a:t>getBalance</a:t>
            </a:r>
            <a:r>
              <a:rPr lang="en-US" sz="2000" kern="0" dirty="0" smtClean="0">
                <a:latin typeface="Courier New" pitchFamily="49" charset="0"/>
              </a:rPr>
              <a:t>();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(amount &gt; b)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throw new</a:t>
            </a:r>
            <a:r>
              <a:rPr lang="en-US" sz="2000" kern="0" dirty="0" smtClean="0">
                <a:latin typeface="Courier New" pitchFamily="49" charset="0"/>
              </a:rPr>
              <a:t> …;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err="1" smtClean="0">
                <a:latin typeface="Courier New" pitchFamily="49" charset="0"/>
              </a:rPr>
              <a:t>setBalance</a:t>
            </a:r>
            <a:r>
              <a:rPr lang="en-US" sz="2000" kern="0" dirty="0" smtClean="0">
                <a:latin typeface="Courier New" pitchFamily="49" charset="0"/>
              </a:rPr>
              <a:t>(b – amount);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142212" y="2362200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Thread 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324600" y="2343090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Thread 2</a:t>
            </a:r>
          </a:p>
        </p:txBody>
      </p:sp>
      <p:cxnSp>
        <p:nvCxnSpPr>
          <p:cNvPr id="12" name="Straight Arrow Connector 11"/>
          <p:cNvCxnSpPr/>
          <p:nvPr/>
        </p:nvCxnSpPr>
        <p:spPr bwMode="auto">
          <a:xfrm rot="5400000">
            <a:off x="-572294" y="4229100"/>
            <a:ext cx="2819400" cy="1588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4" name="TextBox 13"/>
          <p:cNvSpPr txBox="1"/>
          <p:nvPr/>
        </p:nvSpPr>
        <p:spPr>
          <a:xfrm rot="16200000">
            <a:off x="208134" y="3982868"/>
            <a:ext cx="7458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Time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947347" y="5410200"/>
            <a:ext cx="2451312" cy="707886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Negative balance – </a:t>
            </a:r>
          </a:p>
          <a:p>
            <a:r>
              <a:rPr lang="en-US" sz="2000" b="0" dirty="0" smtClean="0">
                <a:latin typeface="+mn-lt"/>
              </a:rPr>
              <a:t>unhappy bank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11, 2011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77251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next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Try to fix without locks: it won’t work!</a:t>
            </a:r>
          </a:p>
          <a:p>
            <a:pPr marL="457200" indent="-457200">
              <a:buFont typeface="+mj-lt"/>
              <a:buAutoNum type="arabicPeriod"/>
            </a:pPr>
            <a:endParaRPr lang="en-US" sz="600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Explain locks as an ADT in </a:t>
            </a:r>
            <a:r>
              <a:rPr lang="en-US" dirty="0" err="1" smtClean="0"/>
              <a:t>pseudocode</a:t>
            </a:r>
            <a:r>
              <a:rPr lang="en-US" dirty="0" smtClean="0"/>
              <a:t>:</a:t>
            </a:r>
          </a:p>
          <a:p>
            <a:pPr lvl="1"/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dirty="0">
                <a:cs typeface="Courier New" pitchFamily="49" charset="0"/>
              </a:rPr>
              <a:t>:   make a new lock</a:t>
            </a:r>
          </a:p>
          <a:p>
            <a:pPr lvl="1"/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acquire(</a:t>
            </a:r>
            <a:r>
              <a:rPr lang="en-US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lk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 smtClean="0"/>
              <a:t>:  </a:t>
            </a:r>
            <a:r>
              <a:rPr lang="en-US" i="1" dirty="0"/>
              <a:t>blocks</a:t>
            </a:r>
            <a:r>
              <a:rPr lang="en-US" dirty="0"/>
              <a:t> if this lock is already currently </a:t>
            </a:r>
            <a:r>
              <a:rPr lang="en-US" i="1" dirty="0"/>
              <a:t>“held”</a:t>
            </a:r>
          </a:p>
          <a:p>
            <a:pPr lvl="2"/>
            <a:r>
              <a:rPr lang="en-US" dirty="0"/>
              <a:t>Once </a:t>
            </a:r>
            <a:r>
              <a:rPr lang="en-US" i="1" dirty="0"/>
              <a:t>“not held”</a:t>
            </a:r>
            <a:r>
              <a:rPr lang="en-US" dirty="0"/>
              <a:t>, makes lock </a:t>
            </a:r>
            <a:r>
              <a:rPr lang="en-US" i="1" dirty="0"/>
              <a:t>“held”</a:t>
            </a:r>
          </a:p>
          <a:p>
            <a:pPr lvl="1"/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release(</a:t>
            </a:r>
            <a:r>
              <a:rPr lang="en-US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lk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 smtClean="0"/>
              <a:t>: </a:t>
            </a:r>
            <a:r>
              <a:rPr lang="en-US" dirty="0"/>
              <a:t>makes this lock </a:t>
            </a:r>
            <a:r>
              <a:rPr lang="en-US" i="1" dirty="0"/>
              <a:t>“not held”</a:t>
            </a:r>
          </a:p>
          <a:p>
            <a:pPr lvl="2"/>
            <a:r>
              <a:rPr lang="en-US" dirty="0"/>
              <a:t>if &gt;= 1 threads are blocked on it, exactly 1 will acquire </a:t>
            </a:r>
            <a:r>
              <a:rPr lang="en-US" dirty="0" smtClean="0"/>
              <a:t>it</a:t>
            </a:r>
          </a:p>
          <a:p>
            <a:pPr lvl="2"/>
            <a:endParaRPr lang="en-US" sz="600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Explain re-entrant locks as an extended ADT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acquire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release</a:t>
            </a:r>
            <a:r>
              <a:rPr lang="en-US" dirty="0" smtClean="0"/>
              <a:t> manage a counter for “same thread”</a:t>
            </a:r>
          </a:p>
          <a:p>
            <a:pPr lvl="1"/>
            <a:endParaRPr lang="en-US" sz="600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Java’s convenient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synchronized</a:t>
            </a:r>
            <a:r>
              <a:rPr lang="en-US" dirty="0" smtClean="0"/>
              <a:t> statement </a:t>
            </a:r>
          </a:p>
          <a:p>
            <a:pPr marL="857250" lvl="1" indent="-457200"/>
            <a:r>
              <a:rPr lang="en-US" dirty="0" smtClean="0"/>
              <a:t>Every object is a lock</a:t>
            </a:r>
          </a:p>
          <a:p>
            <a:pPr marL="857250" lvl="1" indent="-457200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synchronized</a:t>
            </a:r>
            <a:r>
              <a:rPr lang="en-US" dirty="0" smtClean="0"/>
              <a:t> methods as a shorthand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11,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Parallelism/Concurrency in Data Structures (SIGCSE Workshop 19)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39566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8001000" cy="1143000"/>
          </a:xfrm>
        </p:spPr>
        <p:txBody>
          <a:bodyPr/>
          <a:lstStyle/>
          <a:p>
            <a:r>
              <a:rPr lang="en-US" dirty="0" smtClean="0"/>
              <a:t>Java version #1 (correct but non-idiomatic)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Parallelism/Concurrency in Data Structures (SIGCSE Workshop 19)</a:t>
            </a:r>
            <a:endParaRPr lang="en-US"/>
          </a:p>
        </p:txBody>
      </p:sp>
      <p:sp>
        <p:nvSpPr>
          <p:cNvPr id="7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14400" y="1219200"/>
            <a:ext cx="7315200" cy="5181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class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BankAccount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{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private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balance</a:t>
            </a:r>
            <a:r>
              <a:rPr lang="en-US" sz="2000" kern="0" dirty="0" smtClean="0">
                <a:latin typeface="Courier New" pitchFamily="49" charset="0"/>
              </a:rPr>
              <a:t> = 0;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private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Object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lk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Object</a:t>
            </a:r>
            <a:r>
              <a:rPr lang="en-US" sz="2000" kern="0" dirty="0" smtClean="0">
                <a:latin typeface="Courier New" pitchFamily="49" charset="0"/>
              </a:rPr>
              <a:t>();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>
                <a:latin typeface="Courier New" pitchFamily="49" charset="0"/>
              </a:rPr>
              <a:t>void </a:t>
            </a:r>
            <a:r>
              <a:rPr lang="en-US" sz="2000" kern="0" dirty="0" err="1">
                <a:solidFill>
                  <a:srgbClr val="119F33"/>
                </a:solidFill>
                <a:latin typeface="Courier New" pitchFamily="49" charset="0"/>
              </a:rPr>
              <a:t>setBalance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rgbClr val="119F33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) 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{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synchronized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latin typeface="Courier New" pitchFamily="49" charset="0"/>
              </a:rPr>
              <a:t>lk</a:t>
            </a:r>
            <a:r>
              <a:rPr lang="en-US" sz="2000" kern="0" dirty="0">
                <a:latin typeface="Courier New" pitchFamily="49" charset="0"/>
              </a:rPr>
              <a:t>) {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balance = x; } } 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getBalance</a:t>
            </a:r>
            <a:r>
              <a:rPr lang="en-US" sz="2000" kern="0" dirty="0" smtClean="0">
                <a:latin typeface="Courier New" pitchFamily="49" charset="0"/>
              </a:rPr>
              <a:t>() 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{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synchronized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lk</a:t>
            </a:r>
            <a:r>
              <a:rPr lang="en-US" sz="2000" kern="0" dirty="0" smtClean="0">
                <a:latin typeface="Courier New" pitchFamily="49" charset="0"/>
              </a:rPr>
              <a:t>) {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return</a:t>
            </a:r>
            <a:r>
              <a:rPr lang="en-US" sz="2000" kern="0" dirty="0" smtClean="0">
                <a:latin typeface="Courier New" pitchFamily="49" charset="0"/>
              </a:rPr>
              <a:t> balance; } }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void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withdraw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amount</a:t>
            </a:r>
            <a:r>
              <a:rPr lang="en-US" sz="2000" kern="0" dirty="0" smtClean="0">
                <a:latin typeface="Courier New" pitchFamily="49" charset="0"/>
              </a:rPr>
              <a:t>) {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	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synchronized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lk</a:t>
            </a:r>
            <a:r>
              <a:rPr lang="en-US" sz="2000" kern="0" dirty="0" smtClean="0">
                <a:latin typeface="Courier New" pitchFamily="49" charset="0"/>
              </a:rPr>
              <a:t>) {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b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err="1" smtClean="0">
                <a:latin typeface="Courier New" pitchFamily="49" charset="0"/>
              </a:rPr>
              <a:t>getBalance</a:t>
            </a:r>
            <a:r>
              <a:rPr lang="en-US" sz="2000" kern="0" dirty="0" smtClean="0">
                <a:latin typeface="Courier New" pitchFamily="49" charset="0"/>
              </a:rPr>
              <a:t>();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(amount &gt; b)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 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throw </a:t>
            </a:r>
            <a:r>
              <a:rPr lang="en-US" sz="2000" kern="0" dirty="0" smtClean="0">
                <a:latin typeface="Courier New" pitchFamily="49" charset="0"/>
              </a:rPr>
              <a:t>…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  </a:t>
            </a:r>
            <a:r>
              <a:rPr lang="en-US" sz="2000" kern="0" dirty="0" err="1" smtClean="0">
                <a:latin typeface="Courier New" pitchFamily="49" charset="0"/>
              </a:rPr>
              <a:t>setBalance</a:t>
            </a:r>
            <a:r>
              <a:rPr lang="en-US" sz="2000" kern="0" dirty="0" smtClean="0">
                <a:latin typeface="Courier New" pitchFamily="49" charset="0"/>
              </a:rPr>
              <a:t>(b – amount);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} 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}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deposit also uses synchronized(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lk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)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11, 2011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47344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 version #2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Parallelism/Concurrency in Data Structures (SIGCSE Workshop 19)</a:t>
            </a:r>
            <a:endParaRPr lang="en-US"/>
          </a:p>
        </p:txBody>
      </p:sp>
      <p:sp>
        <p:nvSpPr>
          <p:cNvPr id="7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38200" y="1219200"/>
            <a:ext cx="7315200" cy="4953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class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BankAccount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{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private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balance</a:t>
            </a:r>
            <a:r>
              <a:rPr lang="en-US" sz="2000" kern="0" dirty="0" smtClean="0">
                <a:latin typeface="Courier New" pitchFamily="49" charset="0"/>
              </a:rPr>
              <a:t> = 0;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getBalance</a:t>
            </a:r>
            <a:r>
              <a:rPr lang="en-US" sz="2000" kern="0" dirty="0" smtClean="0">
                <a:latin typeface="Courier New" pitchFamily="49" charset="0"/>
              </a:rPr>
              <a:t>() 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{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synchronized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this</a:t>
            </a:r>
            <a:r>
              <a:rPr lang="en-US" sz="2000" kern="0" dirty="0" smtClean="0">
                <a:latin typeface="Courier New" pitchFamily="49" charset="0"/>
              </a:rPr>
              <a:t>){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return</a:t>
            </a:r>
            <a:r>
              <a:rPr lang="en-US" sz="2000" kern="0" dirty="0" smtClean="0">
                <a:latin typeface="Courier New" pitchFamily="49" charset="0"/>
              </a:rPr>
              <a:t> balance; } }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void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setBalance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{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synchronized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this</a:t>
            </a:r>
            <a:r>
              <a:rPr lang="en-US" sz="2000" kern="0" dirty="0" smtClean="0">
                <a:latin typeface="Courier New" pitchFamily="49" charset="0"/>
              </a:rPr>
              <a:t>){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balance = x; } } 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void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withdraw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amount</a:t>
            </a:r>
            <a:r>
              <a:rPr lang="en-US" sz="2000" kern="0" dirty="0" smtClean="0">
                <a:latin typeface="Courier New" pitchFamily="49" charset="0"/>
              </a:rPr>
              <a:t>) {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	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synchronized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this</a:t>
            </a:r>
            <a:r>
              <a:rPr lang="en-US" sz="2000" kern="0" dirty="0" smtClean="0">
                <a:latin typeface="Courier New" pitchFamily="49" charset="0"/>
              </a:rPr>
              <a:t>) {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	   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b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err="1" smtClean="0">
                <a:latin typeface="Courier New" pitchFamily="49" charset="0"/>
              </a:rPr>
              <a:t>getBalance</a:t>
            </a:r>
            <a:r>
              <a:rPr lang="en-US" sz="2000" kern="0" dirty="0" smtClean="0">
                <a:latin typeface="Courier New" pitchFamily="49" charset="0"/>
              </a:rPr>
              <a:t>();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(amount &gt; b)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 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throw </a:t>
            </a:r>
            <a:r>
              <a:rPr lang="en-US" sz="2000" kern="0" dirty="0" smtClean="0">
                <a:latin typeface="Courier New" pitchFamily="49" charset="0"/>
              </a:rPr>
              <a:t>…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  </a:t>
            </a:r>
            <a:r>
              <a:rPr lang="en-US" sz="2000" kern="0" dirty="0" err="1" smtClean="0">
                <a:latin typeface="Courier New" pitchFamily="49" charset="0"/>
              </a:rPr>
              <a:t>setBalance</a:t>
            </a:r>
            <a:r>
              <a:rPr lang="en-US" sz="2000" kern="0" dirty="0" smtClean="0">
                <a:latin typeface="Courier New" pitchFamily="49" charset="0"/>
              </a:rPr>
              <a:t>(b – amount);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} 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}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deposit also uses synchronized(this)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11, 2011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98326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Oval 2"/>
          <p:cNvSpPr>
            <a:spLocks noChangeArrowheads="1"/>
          </p:cNvSpPr>
          <p:nvPr/>
        </p:nvSpPr>
        <p:spPr bwMode="auto">
          <a:xfrm>
            <a:off x="2971800" y="3048000"/>
            <a:ext cx="1447800" cy="1371600"/>
          </a:xfrm>
          <a:prstGeom prst="ellipse">
            <a:avLst/>
          </a:prstGeom>
          <a:solidFill>
            <a:srgbClr val="00CCFF"/>
          </a:solidFill>
          <a:ln w="666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 err="1" smtClean="0">
                <a:latin typeface="Arial" charset="0"/>
              </a:rPr>
              <a:t>Prob</a:t>
            </a:r>
            <a:r>
              <a:rPr lang="en-US" sz="2000" dirty="0" smtClean="0">
                <a:latin typeface="Arial" charset="0"/>
              </a:rPr>
              <a:t>/Stats</a:t>
            </a:r>
          </a:p>
          <a:p>
            <a:pPr algn="ctr"/>
            <a:r>
              <a:rPr lang="en-US" sz="2000" dirty="0" smtClean="0">
                <a:latin typeface="Arial" charset="0"/>
              </a:rPr>
              <a:t>P vs. NP</a:t>
            </a:r>
            <a:endParaRPr lang="en-US" sz="2000" dirty="0">
              <a:latin typeface="Arial" charset="0"/>
            </a:endParaRPr>
          </a:p>
        </p:txBody>
      </p:sp>
      <p:sp>
        <p:nvSpPr>
          <p:cNvPr id="187395" name="Oval 3"/>
          <p:cNvSpPr>
            <a:spLocks noChangeArrowheads="1"/>
          </p:cNvSpPr>
          <p:nvPr/>
        </p:nvSpPr>
        <p:spPr bwMode="auto">
          <a:xfrm>
            <a:off x="2971800" y="1371600"/>
            <a:ext cx="1447800" cy="1371600"/>
          </a:xfrm>
          <a:prstGeom prst="ellipse">
            <a:avLst/>
          </a:prstGeom>
          <a:solidFill>
            <a:srgbClr val="00CCFF"/>
          </a:solidFill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 smtClean="0">
                <a:latin typeface="Arial" charset="0"/>
              </a:rPr>
              <a:t>Data</a:t>
            </a:r>
            <a:endParaRPr lang="en-US" sz="2000" dirty="0">
              <a:latin typeface="Arial" charset="0"/>
            </a:endParaRPr>
          </a:p>
          <a:p>
            <a:pPr algn="ctr"/>
            <a:r>
              <a:rPr lang="en-US" sz="2000" dirty="0" smtClean="0">
                <a:latin typeface="Arial" charset="0"/>
              </a:rPr>
              <a:t>Structures</a:t>
            </a:r>
            <a:endParaRPr lang="en-US" sz="2000" dirty="0">
              <a:latin typeface="Arial" charset="0"/>
            </a:endParaRPr>
          </a:p>
        </p:txBody>
      </p:sp>
      <p:sp>
        <p:nvSpPr>
          <p:cNvPr id="187396" name="Oval 4"/>
          <p:cNvSpPr>
            <a:spLocks noChangeArrowheads="1"/>
          </p:cNvSpPr>
          <p:nvPr/>
        </p:nvSpPr>
        <p:spPr bwMode="auto">
          <a:xfrm>
            <a:off x="457200" y="2895600"/>
            <a:ext cx="1447800" cy="1371600"/>
          </a:xfrm>
          <a:prstGeom prst="ellipse">
            <a:avLst/>
          </a:prstGeom>
          <a:solidFill>
            <a:srgbClr val="00CCFF"/>
          </a:solidFill>
          <a:ln w="666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 smtClean="0">
                <a:latin typeface="Arial" charset="0"/>
              </a:rPr>
              <a:t>Discrete</a:t>
            </a:r>
          </a:p>
          <a:p>
            <a:pPr algn="ctr"/>
            <a:r>
              <a:rPr lang="en-US" sz="2000" dirty="0" smtClean="0">
                <a:latin typeface="Arial" charset="0"/>
              </a:rPr>
              <a:t>Math ++</a:t>
            </a:r>
            <a:endParaRPr lang="en-US" sz="2000" dirty="0">
              <a:latin typeface="Arial" charset="0"/>
            </a:endParaRPr>
          </a:p>
        </p:txBody>
      </p:sp>
      <p:sp>
        <p:nvSpPr>
          <p:cNvPr id="187397" name="Oval 5"/>
          <p:cNvSpPr>
            <a:spLocks noChangeArrowheads="1"/>
          </p:cNvSpPr>
          <p:nvPr/>
        </p:nvSpPr>
        <p:spPr bwMode="auto">
          <a:xfrm>
            <a:off x="457200" y="4419600"/>
            <a:ext cx="1447800" cy="1371600"/>
          </a:xfrm>
          <a:prstGeom prst="ellipse">
            <a:avLst/>
          </a:prstGeom>
          <a:solidFill>
            <a:srgbClr val="00CCFF"/>
          </a:solidFill>
          <a:ln w="666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 err="1" smtClean="0">
                <a:latin typeface="Arial" charset="0"/>
              </a:rPr>
              <a:t>Hw</a:t>
            </a:r>
            <a:r>
              <a:rPr lang="en-US" sz="2000" dirty="0" smtClean="0">
                <a:latin typeface="Arial" charset="0"/>
              </a:rPr>
              <a:t>/</a:t>
            </a:r>
            <a:r>
              <a:rPr lang="en-US" sz="2000" dirty="0" err="1" smtClean="0">
                <a:latin typeface="Arial" charset="0"/>
              </a:rPr>
              <a:t>Sw</a:t>
            </a:r>
            <a:endParaRPr lang="en-US" sz="2000" dirty="0">
              <a:latin typeface="Arial" charset="0"/>
            </a:endParaRPr>
          </a:p>
          <a:p>
            <a:pPr algn="ctr"/>
            <a:r>
              <a:rPr lang="en-US" sz="2000" dirty="0">
                <a:latin typeface="Arial" charset="0"/>
              </a:rPr>
              <a:t>Interface</a:t>
            </a:r>
          </a:p>
        </p:txBody>
      </p:sp>
      <p:sp>
        <p:nvSpPr>
          <p:cNvPr id="187398" name="Oval 6"/>
          <p:cNvSpPr>
            <a:spLocks noChangeArrowheads="1"/>
          </p:cNvSpPr>
          <p:nvPr/>
        </p:nvSpPr>
        <p:spPr bwMode="auto">
          <a:xfrm>
            <a:off x="3048000" y="4800600"/>
            <a:ext cx="1447800" cy="1371600"/>
          </a:xfrm>
          <a:prstGeom prst="ellipse">
            <a:avLst/>
          </a:prstGeom>
          <a:solidFill>
            <a:srgbClr val="FF9900"/>
          </a:solidFill>
          <a:ln w="666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 smtClean="0">
                <a:latin typeface="Arial" charset="0"/>
              </a:rPr>
              <a:t> Hardware </a:t>
            </a:r>
          </a:p>
          <a:p>
            <a:pPr algn="ctr"/>
            <a:r>
              <a:rPr lang="en-US" sz="2000" dirty="0" smtClean="0">
                <a:latin typeface="Arial" charset="0"/>
              </a:rPr>
              <a:t>Design</a:t>
            </a:r>
            <a:endParaRPr lang="en-US" sz="2000" dirty="0">
              <a:latin typeface="Arial" charset="0"/>
            </a:endParaRPr>
          </a:p>
        </p:txBody>
      </p:sp>
      <p:sp>
        <p:nvSpPr>
          <p:cNvPr id="187400" name="Oval 8"/>
          <p:cNvSpPr>
            <a:spLocks noChangeArrowheads="1"/>
          </p:cNvSpPr>
          <p:nvPr/>
        </p:nvSpPr>
        <p:spPr bwMode="auto">
          <a:xfrm>
            <a:off x="5105400" y="1371600"/>
            <a:ext cx="1447800" cy="1371600"/>
          </a:xfrm>
          <a:prstGeom prst="ellipse">
            <a:avLst/>
          </a:prstGeom>
          <a:solidFill>
            <a:srgbClr val="CC99FF"/>
          </a:solidFill>
          <a:ln w="666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 smtClean="0">
                <a:latin typeface="Arial" charset="0"/>
              </a:rPr>
              <a:t>Big</a:t>
            </a:r>
          </a:p>
          <a:p>
            <a:pPr algn="ctr"/>
            <a:r>
              <a:rPr lang="en-US" sz="2000" dirty="0" smtClean="0">
                <a:latin typeface="Arial" charset="0"/>
              </a:rPr>
              <a:t>Data</a:t>
            </a:r>
            <a:endParaRPr lang="en-US" sz="2000" dirty="0">
              <a:latin typeface="Arial" charset="0"/>
            </a:endParaRPr>
          </a:p>
        </p:txBody>
      </p:sp>
      <p:sp>
        <p:nvSpPr>
          <p:cNvPr id="187401" name="Oval 9"/>
          <p:cNvSpPr>
            <a:spLocks noChangeArrowheads="1"/>
          </p:cNvSpPr>
          <p:nvPr/>
        </p:nvSpPr>
        <p:spPr bwMode="auto">
          <a:xfrm>
            <a:off x="5029200" y="4724400"/>
            <a:ext cx="1524000" cy="1371600"/>
          </a:xfrm>
          <a:prstGeom prst="ellipse">
            <a:avLst/>
          </a:prstGeom>
          <a:solidFill>
            <a:srgbClr val="CC99FF"/>
          </a:solidFill>
          <a:ln w="666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 err="1" smtClean="0">
                <a:latin typeface="Arial" charset="0"/>
              </a:rPr>
              <a:t>Prog</a:t>
            </a:r>
            <a:r>
              <a:rPr lang="en-US" sz="2000" dirty="0" smtClean="0">
                <a:latin typeface="Arial" charset="0"/>
              </a:rPr>
              <a:t>.</a:t>
            </a:r>
          </a:p>
          <a:p>
            <a:pPr algn="ctr"/>
            <a:r>
              <a:rPr lang="en-US" sz="2000" dirty="0" smtClean="0">
                <a:latin typeface="Arial" charset="0"/>
              </a:rPr>
              <a:t> Languages</a:t>
            </a:r>
            <a:endParaRPr lang="en-US" sz="2000" dirty="0">
              <a:latin typeface="Arial" charset="0"/>
            </a:endParaRPr>
          </a:p>
        </p:txBody>
      </p:sp>
      <p:sp>
        <p:nvSpPr>
          <p:cNvPr id="187402" name="Line 10"/>
          <p:cNvSpPr>
            <a:spLocks noChangeShapeType="1"/>
          </p:cNvSpPr>
          <p:nvPr/>
        </p:nvSpPr>
        <p:spPr bwMode="auto">
          <a:xfrm flipV="1">
            <a:off x="1905000" y="4114800"/>
            <a:ext cx="3276600" cy="1066800"/>
          </a:xfrm>
          <a:prstGeom prst="line">
            <a:avLst/>
          </a:prstGeom>
          <a:noFill/>
          <a:ln w="60325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7403" name="Line 11"/>
          <p:cNvSpPr>
            <a:spLocks noChangeShapeType="1"/>
          </p:cNvSpPr>
          <p:nvPr/>
        </p:nvSpPr>
        <p:spPr bwMode="auto">
          <a:xfrm>
            <a:off x="1905000" y="3657600"/>
            <a:ext cx="1066800" cy="0"/>
          </a:xfrm>
          <a:prstGeom prst="line">
            <a:avLst/>
          </a:prstGeom>
          <a:noFill/>
          <a:ln w="60325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7404" name="Line 12"/>
          <p:cNvSpPr>
            <a:spLocks noChangeShapeType="1"/>
          </p:cNvSpPr>
          <p:nvPr/>
        </p:nvSpPr>
        <p:spPr bwMode="auto">
          <a:xfrm flipV="1">
            <a:off x="1905000" y="2338386"/>
            <a:ext cx="1143000" cy="1319213"/>
          </a:xfrm>
          <a:prstGeom prst="line">
            <a:avLst/>
          </a:prstGeom>
          <a:noFill/>
          <a:ln w="60325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7405" name="Line 13"/>
          <p:cNvSpPr>
            <a:spLocks noChangeShapeType="1"/>
          </p:cNvSpPr>
          <p:nvPr/>
        </p:nvSpPr>
        <p:spPr bwMode="auto">
          <a:xfrm>
            <a:off x="1905000" y="3657601"/>
            <a:ext cx="1219200" cy="1600199"/>
          </a:xfrm>
          <a:prstGeom prst="line">
            <a:avLst/>
          </a:prstGeom>
          <a:noFill/>
          <a:ln w="60325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7406" name="Line 14"/>
          <p:cNvSpPr>
            <a:spLocks noChangeShapeType="1"/>
          </p:cNvSpPr>
          <p:nvPr/>
        </p:nvSpPr>
        <p:spPr bwMode="auto">
          <a:xfrm>
            <a:off x="1905000" y="5181600"/>
            <a:ext cx="1143000" cy="304800"/>
          </a:xfrm>
          <a:prstGeom prst="line">
            <a:avLst/>
          </a:prstGeom>
          <a:noFill/>
          <a:ln w="60325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7408" name="Rectangle 16"/>
          <p:cNvSpPr>
            <a:spLocks noChangeArrowheads="1"/>
          </p:cNvSpPr>
          <p:nvPr/>
        </p:nvSpPr>
        <p:spPr bwMode="auto">
          <a:xfrm>
            <a:off x="7010400" y="585788"/>
            <a:ext cx="304800" cy="2286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7409" name="Text Box 17"/>
          <p:cNvSpPr txBox="1">
            <a:spLocks noChangeArrowheads="1"/>
          </p:cNvSpPr>
          <p:nvPr/>
        </p:nvSpPr>
        <p:spPr bwMode="auto">
          <a:xfrm>
            <a:off x="7315200" y="533400"/>
            <a:ext cx="885825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500">
                <a:latin typeface="Arial" charset="0"/>
              </a:rPr>
              <a:t>required</a:t>
            </a:r>
          </a:p>
        </p:txBody>
      </p:sp>
      <p:sp>
        <p:nvSpPr>
          <p:cNvPr id="187410" name="Rectangle 18" descr="Solid diamond"/>
          <p:cNvSpPr>
            <a:spLocks noChangeArrowheads="1"/>
          </p:cNvSpPr>
          <p:nvPr/>
        </p:nvSpPr>
        <p:spPr bwMode="auto">
          <a:xfrm>
            <a:off x="7010400" y="996950"/>
            <a:ext cx="304800" cy="228600"/>
          </a:xfrm>
          <a:prstGeom prst="rect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7411" name="Text Box 19"/>
          <p:cNvSpPr txBox="1">
            <a:spLocks noChangeArrowheads="1"/>
          </p:cNvSpPr>
          <p:nvPr/>
        </p:nvSpPr>
        <p:spPr bwMode="auto">
          <a:xfrm>
            <a:off x="7315200" y="944563"/>
            <a:ext cx="1274708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500" dirty="0">
                <a:latin typeface="Arial" charset="0"/>
              </a:rPr>
              <a:t>CS </a:t>
            </a:r>
            <a:r>
              <a:rPr lang="en-US" sz="1500" dirty="0" smtClean="0">
                <a:latin typeface="Arial" charset="0"/>
              </a:rPr>
              <a:t>required</a:t>
            </a:r>
            <a:endParaRPr lang="en-US" sz="1500" dirty="0">
              <a:latin typeface="Arial" charset="0"/>
            </a:endParaRPr>
          </a:p>
        </p:txBody>
      </p:sp>
      <p:sp>
        <p:nvSpPr>
          <p:cNvPr id="187412" name="Rectangle 20"/>
          <p:cNvSpPr>
            <a:spLocks noChangeArrowheads="1"/>
          </p:cNvSpPr>
          <p:nvPr/>
        </p:nvSpPr>
        <p:spPr bwMode="auto">
          <a:xfrm>
            <a:off x="7010400" y="1423987"/>
            <a:ext cx="304800" cy="228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7413" name="Text Box 21"/>
          <p:cNvSpPr txBox="1">
            <a:spLocks noChangeArrowheads="1"/>
          </p:cNvSpPr>
          <p:nvPr/>
        </p:nvSpPr>
        <p:spPr bwMode="auto">
          <a:xfrm>
            <a:off x="7315200" y="1371600"/>
            <a:ext cx="15748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500">
                <a:latin typeface="Arial" charset="0"/>
              </a:rPr>
              <a:t>CompE required</a:t>
            </a:r>
          </a:p>
        </p:txBody>
      </p:sp>
      <p:sp>
        <p:nvSpPr>
          <p:cNvPr id="187421" name="Oval 29" descr="Solid diamond"/>
          <p:cNvSpPr>
            <a:spLocks noChangeArrowheads="1"/>
          </p:cNvSpPr>
          <p:nvPr/>
        </p:nvSpPr>
        <p:spPr bwMode="auto">
          <a:xfrm>
            <a:off x="457200" y="1371600"/>
            <a:ext cx="1447800" cy="1371600"/>
          </a:xfrm>
          <a:prstGeom prst="ellipse">
            <a:avLst/>
          </a:prstGeom>
          <a:solidFill>
            <a:srgbClr val="99CC00"/>
          </a:solidFill>
          <a:ln w="666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 smtClean="0">
                <a:latin typeface="Arial" charset="0"/>
              </a:rPr>
              <a:t>Software </a:t>
            </a:r>
          </a:p>
          <a:p>
            <a:pPr algn="ctr"/>
            <a:r>
              <a:rPr lang="en-US" sz="2000" dirty="0" smtClean="0">
                <a:latin typeface="Arial" charset="0"/>
              </a:rPr>
              <a:t>Design</a:t>
            </a:r>
          </a:p>
        </p:txBody>
      </p:sp>
      <p:sp>
        <p:nvSpPr>
          <p:cNvPr id="187422" name="Oval 30" descr="Solid diamond"/>
          <p:cNvSpPr>
            <a:spLocks noChangeArrowheads="1"/>
          </p:cNvSpPr>
          <p:nvPr/>
        </p:nvSpPr>
        <p:spPr bwMode="auto">
          <a:xfrm>
            <a:off x="5105400" y="3124200"/>
            <a:ext cx="1447800" cy="1371600"/>
          </a:xfrm>
          <a:prstGeom prst="ellipse">
            <a:avLst/>
          </a:prstGeom>
          <a:solidFill>
            <a:srgbClr val="CC99FF"/>
          </a:solidFill>
          <a:ln w="666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 dirty="0" smtClean="0">
              <a:latin typeface="Arial" charset="0"/>
            </a:endParaRPr>
          </a:p>
          <a:p>
            <a:pPr algn="ctr"/>
            <a:r>
              <a:rPr lang="en-US" sz="2000" dirty="0" smtClean="0">
                <a:latin typeface="Arial" charset="0"/>
              </a:rPr>
              <a:t>Systems</a:t>
            </a:r>
            <a:endParaRPr lang="en-US" sz="2000" dirty="0">
              <a:latin typeface="Arial" charset="0"/>
            </a:endParaRPr>
          </a:p>
          <a:p>
            <a:pPr algn="ctr"/>
            <a:r>
              <a:rPr lang="en-US" sz="2000" dirty="0" err="1" smtClean="0">
                <a:latin typeface="Arial" charset="0"/>
              </a:rPr>
              <a:t>Prog</a:t>
            </a:r>
            <a:r>
              <a:rPr lang="en-US" sz="2000" dirty="0" smtClean="0">
                <a:latin typeface="Arial" charset="0"/>
              </a:rPr>
              <a:t>.</a:t>
            </a:r>
            <a:endParaRPr lang="en-US" sz="2000" dirty="0">
              <a:latin typeface="Arial" charset="0"/>
            </a:endParaRPr>
          </a:p>
          <a:p>
            <a:pPr algn="ctr"/>
            <a:endParaRPr lang="en-US" sz="2000" dirty="0">
              <a:latin typeface="Arial" charset="0"/>
            </a:endParaRPr>
          </a:p>
        </p:txBody>
      </p:sp>
      <p:sp>
        <p:nvSpPr>
          <p:cNvPr id="35" name="Line 11"/>
          <p:cNvSpPr>
            <a:spLocks noChangeShapeType="1"/>
          </p:cNvSpPr>
          <p:nvPr/>
        </p:nvSpPr>
        <p:spPr bwMode="auto">
          <a:xfrm flipV="1">
            <a:off x="1905000" y="2286000"/>
            <a:ext cx="3200400" cy="1371600"/>
          </a:xfrm>
          <a:prstGeom prst="line">
            <a:avLst/>
          </a:prstGeom>
          <a:noFill/>
          <a:ln w="60325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" name="Date Placeholder 3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11, 2011</a:t>
            </a:r>
            <a:endParaRPr lang="en-US" dirty="0"/>
          </a:p>
        </p:txBody>
      </p:sp>
      <p:sp>
        <p:nvSpPr>
          <p:cNvPr id="38" name="Footer Placeholder 3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Parallelism/Concurrency in Data Structures (SIGCSE Workshop 19)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39" name="Rectangle 13"/>
          <p:cNvSpPr>
            <a:spLocks noChangeArrowheads="1"/>
          </p:cNvSpPr>
          <p:nvPr/>
        </p:nvSpPr>
        <p:spPr bwMode="auto">
          <a:xfrm>
            <a:off x="6959600" y="5676900"/>
            <a:ext cx="218440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1700" b="0" dirty="0" smtClean="0">
                <a:solidFill>
                  <a:srgbClr val="000000"/>
                </a:solidFill>
                <a:latin typeface="Arial" charset="0"/>
              </a:rPr>
              <a:t>(Note: reality slightly </a:t>
            </a:r>
          </a:p>
          <a:p>
            <a:pPr marL="342900" indent="-342900">
              <a:spcBef>
                <a:spcPct val="20000"/>
              </a:spcBef>
            </a:pPr>
            <a:r>
              <a:rPr lang="en-US" sz="1700" b="0" dirty="0" smtClean="0">
                <a:solidFill>
                  <a:srgbClr val="000000"/>
                </a:solidFill>
                <a:latin typeface="Arial" charset="0"/>
              </a:rPr>
              <a:t>more complex)</a:t>
            </a:r>
          </a:p>
        </p:txBody>
      </p:sp>
      <p:sp>
        <p:nvSpPr>
          <p:cNvPr id="40" name="Line 13"/>
          <p:cNvSpPr>
            <a:spLocks noChangeShapeType="1"/>
          </p:cNvSpPr>
          <p:nvPr/>
        </p:nvSpPr>
        <p:spPr bwMode="auto">
          <a:xfrm>
            <a:off x="4419600" y="2209800"/>
            <a:ext cx="990600" cy="1066800"/>
          </a:xfrm>
          <a:prstGeom prst="line">
            <a:avLst/>
          </a:prstGeom>
          <a:noFill/>
          <a:ln w="60325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" name="Text Box 21"/>
          <p:cNvSpPr txBox="1">
            <a:spLocks noChangeArrowheads="1"/>
          </p:cNvSpPr>
          <p:nvPr/>
        </p:nvSpPr>
        <p:spPr bwMode="auto">
          <a:xfrm>
            <a:off x="7315200" y="1752600"/>
            <a:ext cx="1500732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500" dirty="0" smtClean="0">
                <a:latin typeface="Arial" charset="0"/>
              </a:rPr>
              <a:t>recommended</a:t>
            </a:r>
            <a:endParaRPr lang="en-US" sz="1500" dirty="0">
              <a:latin typeface="Arial" charset="0"/>
            </a:endParaRPr>
          </a:p>
        </p:txBody>
      </p:sp>
      <p:sp>
        <p:nvSpPr>
          <p:cNvPr id="43" name="Rectangle 22"/>
          <p:cNvSpPr>
            <a:spLocks noChangeArrowheads="1"/>
          </p:cNvSpPr>
          <p:nvPr/>
        </p:nvSpPr>
        <p:spPr bwMode="auto">
          <a:xfrm>
            <a:off x="7010400" y="1828800"/>
            <a:ext cx="304800" cy="2286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UW’s 300-level (10-week quarters)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429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 version #3 (final version)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Parallelism/Concurrency in Data Structures (SIGCSE Workshop 19)</a:t>
            </a:r>
            <a:endParaRPr lang="en-US"/>
          </a:p>
        </p:txBody>
      </p:sp>
      <p:sp>
        <p:nvSpPr>
          <p:cNvPr id="7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19200" y="1447800"/>
            <a:ext cx="6781800" cy="4419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class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BankAccount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{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private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balance</a:t>
            </a:r>
            <a:r>
              <a:rPr lang="en-US" sz="2000" kern="0" dirty="0" smtClean="0">
                <a:latin typeface="Courier New" pitchFamily="49" charset="0"/>
              </a:rPr>
              <a:t> = 0;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synchronized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getBalance</a:t>
            </a:r>
            <a:r>
              <a:rPr lang="en-US" sz="2000" kern="0" dirty="0" smtClean="0">
                <a:latin typeface="Courier New" pitchFamily="49" charset="0"/>
              </a:rPr>
              <a:t>() 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{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balance; } 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synchronized </a:t>
            </a:r>
            <a:r>
              <a:rPr lang="en-US" sz="2000" kern="0" dirty="0" smtClean="0">
                <a:latin typeface="Courier New" pitchFamily="49" charset="0"/>
              </a:rPr>
              <a:t>void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setBalance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{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balance = x; } 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	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synchronized </a:t>
            </a:r>
            <a:r>
              <a:rPr lang="en-US" sz="2000" kern="0" dirty="0" smtClean="0">
                <a:latin typeface="Courier New" pitchFamily="49" charset="0"/>
              </a:rPr>
              <a:t>void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withdraw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amount</a:t>
            </a:r>
            <a:r>
              <a:rPr lang="en-US" sz="2000" kern="0" dirty="0" smtClean="0">
                <a:latin typeface="Courier New" pitchFamily="49" charset="0"/>
              </a:rPr>
              <a:t>) {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	  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b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err="1" smtClean="0">
                <a:latin typeface="Courier New" pitchFamily="49" charset="0"/>
              </a:rPr>
              <a:t>getBalance</a:t>
            </a:r>
            <a:r>
              <a:rPr lang="en-US" sz="2000" kern="0" dirty="0" smtClean="0">
                <a:latin typeface="Courier New" pitchFamily="49" charset="0"/>
              </a:rPr>
              <a:t>();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(amount &gt; b)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throw </a:t>
            </a:r>
            <a:r>
              <a:rPr lang="en-US" sz="2000" kern="0" dirty="0" smtClean="0">
                <a:latin typeface="Courier New" pitchFamily="49" charset="0"/>
              </a:rPr>
              <a:t>…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 </a:t>
            </a:r>
            <a:r>
              <a:rPr lang="en-US" sz="2000" kern="0" dirty="0" err="1" smtClean="0">
                <a:latin typeface="Courier New" pitchFamily="49" charset="0"/>
              </a:rPr>
              <a:t>setBalance</a:t>
            </a:r>
            <a:r>
              <a:rPr lang="en-US" sz="2000" kern="0" dirty="0" smtClean="0">
                <a:latin typeface="Courier New" pitchFamily="49" charset="0"/>
              </a:rPr>
              <a:t>(b – amount);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}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deposit also uses synchronized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11, 2011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497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points from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methods must use the same lock</a:t>
            </a:r>
          </a:p>
          <a:p>
            <a:endParaRPr lang="en-US" dirty="0"/>
          </a:p>
          <a:p>
            <a:r>
              <a:rPr lang="en-US" dirty="0" smtClean="0"/>
              <a:t>But different instances can/should use different locks</a:t>
            </a:r>
          </a:p>
          <a:p>
            <a:pPr lvl="1"/>
            <a:r>
              <a:rPr lang="en-US" dirty="0" smtClean="0"/>
              <a:t>More concurrency</a:t>
            </a:r>
          </a:p>
          <a:p>
            <a:pPr lvl="1"/>
            <a:r>
              <a:rPr lang="en-US" dirty="0" smtClean="0"/>
              <a:t>Okay because methods only access instance’s fields</a:t>
            </a:r>
          </a:p>
          <a:p>
            <a:pPr lvl="1"/>
            <a:endParaRPr lang="en-US" dirty="0"/>
          </a:p>
          <a:p>
            <a:r>
              <a:rPr lang="en-US" dirty="0" smtClean="0"/>
              <a:t>Second version exposes lock to clients</a:t>
            </a:r>
          </a:p>
          <a:p>
            <a:pPr lvl="1"/>
            <a:r>
              <a:rPr lang="en-US" dirty="0" smtClean="0"/>
              <a:t>Surprisingly, good style so client can make larger synchronized operations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11,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Parallelism/Concurrency in Data Structures (SIGCSE Workshop 19)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30677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example: Stacks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11,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Parallelism/Concurrency in Data Structures (SIGCSE Workshop 19)</a:t>
            </a:r>
            <a:endParaRPr lang="en-US" dirty="0"/>
          </a:p>
        </p:txBody>
      </p:sp>
      <p:sp>
        <p:nvSpPr>
          <p:cNvPr id="7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447800" y="1371600"/>
            <a:ext cx="6477000" cy="4724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class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Stack</a:t>
            </a:r>
            <a:r>
              <a:rPr lang="en-US" sz="2000" kern="0" dirty="0" smtClean="0">
                <a:latin typeface="Courier New" pitchFamily="49" charset="0"/>
              </a:rPr>
              <a:t>&lt;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E</a:t>
            </a:r>
            <a:r>
              <a:rPr lang="en-US" sz="2000" kern="0" dirty="0" smtClean="0">
                <a:latin typeface="Courier New" pitchFamily="49" charset="0"/>
              </a:rPr>
              <a:t>&gt;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…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state used by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isEmpty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, push, pop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synchronized </a:t>
            </a:r>
            <a:r>
              <a:rPr lang="en-US" sz="2000" kern="0" dirty="0" err="1" smtClean="0">
                <a:latin typeface="Courier New" pitchFamily="49" charset="0"/>
              </a:rPr>
              <a:t>boolean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isEmpty</a:t>
            </a:r>
            <a:r>
              <a:rPr lang="en-US" sz="2000" kern="0" dirty="0" smtClean="0">
                <a:latin typeface="Courier New" pitchFamily="49" charset="0"/>
              </a:rPr>
              <a:t>() { … }</a:t>
            </a:r>
            <a:endParaRPr kumimoji="0" lang="en-US" sz="2000" b="1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synchronized </a:t>
            </a:r>
            <a:r>
              <a:rPr lang="en-US" sz="2000" kern="0" dirty="0" smtClean="0">
                <a:latin typeface="Courier New" pitchFamily="49" charset="0"/>
              </a:rPr>
              <a:t>void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push</a:t>
            </a:r>
            <a:r>
              <a:rPr lang="en-US" sz="2000" kern="0" dirty="0" smtClean="0">
                <a:latin typeface="Courier New" pitchFamily="49" charset="0"/>
              </a:rPr>
              <a:t>(E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latin typeface="Courier New" pitchFamily="49" charset="0"/>
              </a:rPr>
              <a:t>) { … }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synchronized </a:t>
            </a:r>
            <a:r>
              <a:rPr lang="en-US" sz="2000" kern="0" dirty="0" smtClean="0">
                <a:latin typeface="Courier New" pitchFamily="49" charset="0"/>
              </a:rPr>
              <a:t>E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pop</a:t>
            </a:r>
            <a:r>
              <a:rPr lang="en-US" sz="2000" kern="0" dirty="0" smtClean="0">
                <a:latin typeface="Courier New" pitchFamily="49" charset="0"/>
              </a:rPr>
              <a:t>() { 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	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isEmpty</a:t>
            </a:r>
            <a:r>
              <a:rPr lang="en-US" sz="2000" kern="0" dirty="0" smtClean="0">
                <a:latin typeface="Courier New" pitchFamily="49" charset="0"/>
              </a:rPr>
              <a:t>())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throw new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StackEmptyException</a:t>
            </a:r>
            <a:r>
              <a:rPr lang="en-US" sz="2000" kern="0" dirty="0" smtClean="0">
                <a:latin typeface="Courier New" pitchFamily="49" charset="0"/>
              </a:rPr>
              <a:t>();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	  …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}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E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peek</a:t>
            </a:r>
            <a:r>
              <a:rPr lang="en-US" sz="2000" kern="0" dirty="0" smtClean="0">
                <a:latin typeface="Courier New" pitchFamily="49" charset="0"/>
              </a:rPr>
              <a:t>() {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this is wrong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E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 = pop();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push(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);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}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20949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race vs. Bad Interleaving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724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This point is not well-understood by most teachers &amp; programmers 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Please read the notes about this</a:t>
            </a:r>
          </a:p>
          <a:p>
            <a:pPr marL="0" indent="0" algn="ctr">
              <a:buNone/>
            </a:pPr>
            <a:endParaRPr lang="en-US" sz="10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/>
              <a:t>The (poor) term “race condition” can refer to two </a:t>
            </a:r>
            <a:r>
              <a:rPr lang="en-US" i="1" dirty="0" smtClean="0"/>
              <a:t>different</a:t>
            </a:r>
            <a:r>
              <a:rPr lang="en-US" dirty="0" smtClean="0"/>
              <a:t> things resulting from lack of synchronization:</a:t>
            </a:r>
          </a:p>
          <a:p>
            <a:pPr marL="0" indent="0">
              <a:buNone/>
            </a:pPr>
            <a:endParaRPr lang="en-US" sz="1000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chemeClr val="accent2"/>
                </a:solidFill>
              </a:rPr>
              <a:t>Data races:</a:t>
            </a:r>
            <a:r>
              <a:rPr lang="en-US" dirty="0" smtClean="0"/>
              <a:t> Simultaneous read/write or write/write of the same memory location</a:t>
            </a:r>
          </a:p>
          <a:p>
            <a:pPr lvl="1"/>
            <a:r>
              <a:rPr lang="en-US" dirty="0" smtClean="0"/>
              <a:t>This is </a:t>
            </a:r>
            <a:r>
              <a:rPr lang="en-US" sz="1000" dirty="0" smtClean="0"/>
              <a:t>(for mortals)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always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an error</a:t>
            </a:r>
            <a:r>
              <a:rPr lang="en-US" dirty="0" smtClean="0"/>
              <a:t>, due to compiler &amp; HW</a:t>
            </a:r>
          </a:p>
          <a:p>
            <a:pPr lvl="1"/>
            <a:r>
              <a:rPr lang="en-US" dirty="0" smtClean="0"/>
              <a:t>Stack example has no data races</a:t>
            </a:r>
          </a:p>
          <a:p>
            <a:pPr marL="457200" indent="-457200">
              <a:buFont typeface="+mj-lt"/>
              <a:buAutoNum type="arabicPeriod"/>
            </a:pPr>
            <a:endParaRPr lang="en-US" sz="1000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chemeClr val="accent2"/>
                </a:solidFill>
              </a:rPr>
              <a:t>Bad </a:t>
            </a:r>
            <a:r>
              <a:rPr lang="en-US" dirty="0" err="1" smtClean="0">
                <a:solidFill>
                  <a:schemeClr val="accent2"/>
                </a:solidFill>
              </a:rPr>
              <a:t>interleavings</a:t>
            </a:r>
            <a:r>
              <a:rPr lang="en-US" dirty="0" smtClean="0">
                <a:solidFill>
                  <a:schemeClr val="accent2"/>
                </a:solidFill>
              </a:rPr>
              <a:t>:</a:t>
            </a:r>
            <a:r>
              <a:rPr lang="en-US" dirty="0" smtClean="0"/>
              <a:t> Despite lack of data races, exposing bad intermediate state</a:t>
            </a:r>
          </a:p>
          <a:p>
            <a:pPr lvl="1"/>
            <a:r>
              <a:rPr lang="en-US" dirty="0" smtClean="0"/>
              <a:t>“Bad” depends on your specification</a:t>
            </a:r>
          </a:p>
          <a:p>
            <a:pPr lvl="1"/>
            <a:r>
              <a:rPr lang="en-US" dirty="0" smtClean="0"/>
              <a:t>Stack example has lots of these…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11,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Parallelism/Concurrency in Data Structures (SIGCSE Workshop 19)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97743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peek and </a:t>
            </a:r>
            <a:r>
              <a:rPr lang="en-US" dirty="0" err="1" smtClean="0"/>
              <a:t>isEmpty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1524000"/>
          </a:xfrm>
        </p:spPr>
        <p:txBody>
          <a:bodyPr/>
          <a:lstStyle/>
          <a:p>
            <a:r>
              <a:rPr lang="en-US" dirty="0" smtClean="0"/>
              <a:t>Property we want: If there has been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push</a:t>
            </a:r>
            <a:r>
              <a:rPr lang="en-US" dirty="0" smtClean="0"/>
              <a:t> and no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pop</a:t>
            </a:r>
            <a:r>
              <a:rPr lang="en-US" dirty="0" smtClean="0"/>
              <a:t>, then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isEmpty</a:t>
            </a:r>
            <a:r>
              <a:rPr lang="en-US" dirty="0" smtClean="0"/>
              <a:t> returns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false</a:t>
            </a:r>
          </a:p>
          <a:p>
            <a:endParaRPr lang="en-US" sz="1200" dirty="0" smtClean="0"/>
          </a:p>
          <a:p>
            <a:r>
              <a:rPr lang="en-US" dirty="0" smtClean="0"/>
              <a:t>With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peek</a:t>
            </a:r>
            <a:r>
              <a:rPr lang="en-US" dirty="0" smtClean="0"/>
              <a:t> as written, property can be violated – how?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Parallelism/Concurrency in Data Structures (SIGCSE Workshop 19)</a:t>
            </a:r>
            <a:endParaRPr lang="en-US"/>
          </a:p>
        </p:txBody>
      </p:sp>
      <p:sp>
        <p:nvSpPr>
          <p:cNvPr id="7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600200" y="3428206"/>
            <a:ext cx="2743200" cy="190579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E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 = pop();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push(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);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</p:txBody>
      </p:sp>
      <p:sp>
        <p:nvSpPr>
          <p:cNvPr id="8" name="Rectangle 2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029200" y="3504406"/>
            <a:ext cx="3505200" cy="76279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push(x)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err="1" smtClean="0">
                <a:latin typeface="Courier New" pitchFamily="49" charset="0"/>
              </a:rPr>
              <a:t>boolean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b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err="1" smtClean="0">
                <a:latin typeface="Courier New" pitchFamily="49" charset="0"/>
              </a:rPr>
              <a:t>isEmpty</a:t>
            </a:r>
            <a:r>
              <a:rPr lang="en-US" sz="2000" kern="0" dirty="0" smtClean="0">
                <a:latin typeface="Courier New" pitchFamily="49" charset="0"/>
              </a:rPr>
              <a:t>()</a:t>
            </a:r>
          </a:p>
        </p:txBody>
      </p:sp>
      <p:cxnSp>
        <p:nvCxnSpPr>
          <p:cNvPr id="10" name="Straight Arrow Connector 9"/>
          <p:cNvCxnSpPr/>
          <p:nvPr/>
        </p:nvCxnSpPr>
        <p:spPr bwMode="auto">
          <a:xfrm rot="5400000">
            <a:off x="113506" y="4533106"/>
            <a:ext cx="2209800" cy="1588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" name="TextBox 10"/>
          <p:cNvSpPr txBox="1"/>
          <p:nvPr/>
        </p:nvSpPr>
        <p:spPr>
          <a:xfrm rot="16200000">
            <a:off x="417622" y="4227622"/>
            <a:ext cx="7458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Time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019800" y="2952690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Thread 2</a:t>
            </a:r>
          </a:p>
        </p:txBody>
      </p:sp>
      <p:cxnSp>
        <p:nvCxnSpPr>
          <p:cNvPr id="14" name="Straight Arrow Connector 13"/>
          <p:cNvCxnSpPr/>
          <p:nvPr/>
        </p:nvCxnSpPr>
        <p:spPr bwMode="auto">
          <a:xfrm rot="10800000" flipV="1">
            <a:off x="3505200" y="3962399"/>
            <a:ext cx="1600200" cy="76199"/>
          </a:xfrm>
          <a:prstGeom prst="straightConnector1">
            <a:avLst/>
          </a:prstGeom>
          <a:solidFill>
            <a:schemeClr val="accent1"/>
          </a:solidFill>
          <a:ln w="603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1905000" y="3047206"/>
            <a:ext cx="20665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Thread 1 (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peek</a:t>
            </a:r>
            <a:r>
              <a:rPr lang="en-US" sz="2000" b="0" dirty="0" smtClean="0">
                <a:latin typeface="+mn-lt"/>
              </a:rPr>
              <a:t>)</a:t>
            </a:r>
          </a:p>
        </p:txBody>
      </p:sp>
      <p:cxnSp>
        <p:nvCxnSpPr>
          <p:cNvPr id="19" name="Straight Arrow Connector 18"/>
          <p:cNvCxnSpPr/>
          <p:nvPr/>
        </p:nvCxnSpPr>
        <p:spPr bwMode="auto">
          <a:xfrm rot="10800000">
            <a:off x="3733800" y="3429000"/>
            <a:ext cx="1371600" cy="228600"/>
          </a:xfrm>
          <a:prstGeom prst="straightConnector1">
            <a:avLst/>
          </a:prstGeom>
          <a:solidFill>
            <a:schemeClr val="accent1"/>
          </a:solidFill>
          <a:ln w="603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11, 2011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88626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1524000"/>
          </a:xfrm>
        </p:spPr>
        <p:txBody>
          <a:bodyPr/>
          <a:lstStyle/>
          <a:p>
            <a:r>
              <a:rPr lang="en-US" dirty="0" smtClean="0"/>
              <a:t>Property we want: Values are returned from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pop</a:t>
            </a:r>
            <a:r>
              <a:rPr lang="en-US" dirty="0" smtClean="0"/>
              <a:t> in LIFO order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1200" dirty="0" smtClean="0"/>
          </a:p>
          <a:p>
            <a:r>
              <a:rPr lang="en-US" dirty="0" smtClean="0"/>
              <a:t>With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peek</a:t>
            </a:r>
            <a:r>
              <a:rPr lang="en-US" dirty="0" smtClean="0"/>
              <a:t> as written, property can be violated – how?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Parallelism/Concurrency in Data Structures (SIGCSE Workshop 19)</a:t>
            </a:r>
            <a:endParaRPr lang="en-US"/>
          </a:p>
        </p:txBody>
      </p:sp>
      <p:sp>
        <p:nvSpPr>
          <p:cNvPr id="7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600200" y="3429000"/>
            <a:ext cx="2743200" cy="190579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E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 = pop();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push(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);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</p:txBody>
      </p:sp>
      <p:sp>
        <p:nvSpPr>
          <p:cNvPr id="8" name="Rectangle 2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181600" y="3428206"/>
            <a:ext cx="1905000" cy="114379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push(x)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push(y)</a:t>
            </a:r>
          </a:p>
          <a:p>
            <a:pPr marL="34290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E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e</a:t>
            </a:r>
            <a:r>
              <a:rPr lang="en-US" sz="2000" kern="0" dirty="0" smtClean="0">
                <a:latin typeface="Courier New" pitchFamily="49" charset="0"/>
              </a:rPr>
              <a:t> = pop()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 bwMode="auto">
          <a:xfrm rot="5400000">
            <a:off x="113506" y="4533106"/>
            <a:ext cx="2209800" cy="1588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" name="TextBox 10"/>
          <p:cNvSpPr txBox="1"/>
          <p:nvPr/>
        </p:nvSpPr>
        <p:spPr>
          <a:xfrm rot="16200000">
            <a:off x="417622" y="4227622"/>
            <a:ext cx="7458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Time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181600" y="2952690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Thread 2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905000" y="3047206"/>
            <a:ext cx="20665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Thread 1 (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peek</a:t>
            </a:r>
            <a:r>
              <a:rPr lang="en-US" sz="2000" b="0" dirty="0" smtClean="0">
                <a:latin typeface="+mn-lt"/>
              </a:rPr>
              <a:t>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876800" y="4953000"/>
            <a:ext cx="3776996" cy="1323439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Given enough practice,</a:t>
            </a:r>
          </a:p>
          <a:p>
            <a:r>
              <a:rPr lang="en-US" sz="2000" b="0" dirty="0" smtClean="0">
                <a:latin typeface="+mn-lt"/>
              </a:rPr>
              <a:t>students get good at finding</a:t>
            </a:r>
          </a:p>
          <a:p>
            <a:r>
              <a:rPr lang="en-US" sz="2000" b="0" dirty="0" smtClean="0">
                <a:latin typeface="+mn-lt"/>
              </a:rPr>
              <a:t>bad </a:t>
            </a:r>
            <a:r>
              <a:rPr lang="en-US" sz="2000" b="0" dirty="0" err="1" smtClean="0">
                <a:latin typeface="+mn-lt"/>
              </a:rPr>
              <a:t>interleavings</a:t>
            </a:r>
            <a:r>
              <a:rPr lang="en-US" sz="2000" b="0" dirty="0" smtClean="0">
                <a:latin typeface="+mn-lt"/>
              </a:rPr>
              <a:t> – an essential</a:t>
            </a:r>
          </a:p>
          <a:p>
            <a:r>
              <a:rPr lang="en-US" sz="2000" b="0" dirty="0" smtClean="0">
                <a:latin typeface="+mn-lt"/>
              </a:rPr>
              <a:t>reasoning skill for concurrency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11, 2011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67248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for another?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1524000"/>
          </a:xfrm>
        </p:spPr>
        <p:txBody>
          <a:bodyPr/>
          <a:lstStyle/>
          <a:p>
            <a:r>
              <a:rPr lang="en-US" dirty="0" smtClean="0"/>
              <a:t>Property we want: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peek</a:t>
            </a:r>
            <a:r>
              <a:rPr lang="en-US" dirty="0" smtClean="0"/>
              <a:t> doesn’t throw an exception if number of pushes exceeds number of pops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1200" dirty="0" smtClean="0"/>
          </a:p>
          <a:p>
            <a:r>
              <a:rPr lang="en-US" dirty="0" smtClean="0"/>
              <a:t>With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peek</a:t>
            </a:r>
            <a:r>
              <a:rPr lang="en-US" dirty="0" smtClean="0"/>
              <a:t> as written, property can be violated – how?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Parallelism/Concurrency in Data Structures (SIGCSE Workshop 19)</a:t>
            </a:r>
            <a:endParaRPr lang="en-US"/>
          </a:p>
        </p:txBody>
      </p:sp>
      <p:sp>
        <p:nvSpPr>
          <p:cNvPr id="7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600200" y="3428206"/>
            <a:ext cx="2743200" cy="190579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E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 = pop();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push(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);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</p:txBody>
      </p:sp>
      <p:cxnSp>
        <p:nvCxnSpPr>
          <p:cNvPr id="10" name="Straight Arrow Connector 9"/>
          <p:cNvCxnSpPr/>
          <p:nvPr/>
        </p:nvCxnSpPr>
        <p:spPr bwMode="auto">
          <a:xfrm rot="5400000">
            <a:off x="113506" y="4533106"/>
            <a:ext cx="2209800" cy="1588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" name="TextBox 10"/>
          <p:cNvSpPr txBox="1"/>
          <p:nvPr/>
        </p:nvSpPr>
        <p:spPr>
          <a:xfrm rot="16200000">
            <a:off x="417622" y="4227622"/>
            <a:ext cx="7458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Time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019800" y="2952690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Thread 2</a:t>
            </a:r>
          </a:p>
        </p:txBody>
      </p:sp>
      <p:sp>
        <p:nvSpPr>
          <p:cNvPr id="15" name="Rectangle 2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029200" y="3428206"/>
            <a:ext cx="2743200" cy="182959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E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 = pop();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push(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);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905000" y="3047206"/>
            <a:ext cx="20665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Thread 1 (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peek</a:t>
            </a:r>
            <a:r>
              <a:rPr lang="en-US" sz="2000" b="0" dirty="0" smtClean="0">
                <a:latin typeface="+mn-lt"/>
              </a:rPr>
              <a:t>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11, 2011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3813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Then what?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Finding errors is easier than avoiding them!</a:t>
            </a:r>
          </a:p>
          <a:p>
            <a:pPr lvl="1"/>
            <a:r>
              <a:rPr lang="en-US" dirty="0" smtClean="0"/>
              <a:t>So far: Gave them a chainsaw without a safety manual </a:t>
            </a:r>
            <a:r>
              <a:rPr lang="en-US" dirty="0" smtClean="0">
                <a:sym typeface="Wingdings" pitchFamily="2" charset="2"/>
              </a:rPr>
              <a:t></a:t>
            </a:r>
          </a:p>
          <a:p>
            <a:pPr lvl="1"/>
            <a:endParaRPr lang="en-US" dirty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So I spend most of a lecture on programming guidelines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Avoid mutating shared memory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Simple and consistent locking protocols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Start with coarse-grained locking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Use libraries for shared data structures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…</a:t>
            </a:r>
          </a:p>
          <a:p>
            <a:pPr lvl="1"/>
            <a:endParaRPr lang="en-US" dirty="0">
              <a:sym typeface="Wingdings" pitchFamily="2" charset="2"/>
            </a:endParaRPr>
          </a:p>
          <a:p>
            <a:pPr marL="457200" lvl="1" indent="0">
              <a:buNone/>
            </a:pPr>
            <a:r>
              <a:rPr lang="en-US" i="1" dirty="0" smtClean="0">
                <a:sym typeface="Wingdings" pitchFamily="2" charset="2"/>
              </a:rPr>
              <a:t>This is all new to them and I don’t think they get it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But hopefully they go back to the slides and reading notes during their internships!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11,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Parallelism/Concurrency in Data Structures (SIGCSE Workshop 19)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93811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Three more things are part of a proper introduction: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 dirty="0" smtClean="0">
                <a:solidFill>
                  <a:schemeClr val="accent2"/>
                </a:solidFill>
              </a:rPr>
              <a:t>Deadlock:</a:t>
            </a:r>
            <a:r>
              <a:rPr lang="en-US" dirty="0" smtClean="0"/>
              <a:t> Too much synchronization instead of too little</a:t>
            </a:r>
          </a:p>
          <a:p>
            <a:endParaRPr lang="en-US" sz="1400" dirty="0" smtClean="0"/>
          </a:p>
          <a:p>
            <a:r>
              <a:rPr lang="en-US" dirty="0" smtClean="0">
                <a:solidFill>
                  <a:schemeClr val="accent2"/>
                </a:solidFill>
              </a:rPr>
              <a:t>Reader/writer locks:</a:t>
            </a:r>
            <a:r>
              <a:rPr lang="en-US" dirty="0" smtClean="0"/>
              <a:t> Dictionaries are a great example</a:t>
            </a:r>
          </a:p>
          <a:p>
            <a:pPr lvl="1"/>
            <a:r>
              <a:rPr lang="en-US" dirty="0" smtClean="0"/>
              <a:t>Key concept: read/read sharing is okay</a:t>
            </a:r>
            <a:endParaRPr lang="en-US" dirty="0"/>
          </a:p>
          <a:p>
            <a:endParaRPr lang="en-US" sz="1400" dirty="0"/>
          </a:p>
          <a:p>
            <a:r>
              <a:rPr lang="en-US" dirty="0" smtClean="0">
                <a:solidFill>
                  <a:schemeClr val="accent2"/>
                </a:solidFill>
              </a:rPr>
              <a:t>Passive waiting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A queue for transferring work</a:t>
            </a:r>
          </a:p>
          <a:p>
            <a:pPr lvl="2"/>
            <a:r>
              <a:rPr lang="en-US" dirty="0" smtClean="0"/>
              <a:t>An empty or full queue is not an error; it means wait</a:t>
            </a:r>
          </a:p>
          <a:p>
            <a:pPr lvl="1"/>
            <a:r>
              <a:rPr lang="en-US" dirty="0" smtClean="0"/>
              <a:t>Avoid busy waiting with </a:t>
            </a:r>
            <a:r>
              <a:rPr lang="en-US" dirty="0" smtClean="0">
                <a:solidFill>
                  <a:schemeClr val="accent2"/>
                </a:solidFill>
              </a:rPr>
              <a:t>condition variables</a:t>
            </a:r>
          </a:p>
          <a:p>
            <a:pPr lvl="1"/>
            <a:r>
              <a:rPr lang="en-US" dirty="0" smtClean="0"/>
              <a:t>Alas, condition variables, especially in Java, are very hard to use correctly, but I show them anyway</a:t>
            </a:r>
          </a:p>
          <a:p>
            <a:pPr lvl="2"/>
            <a:r>
              <a:rPr lang="en-US" dirty="0" smtClean="0"/>
              <a:t>Taking a blocking-queue as a primitive and building on top of it might work better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11,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Parallelism/Concurrency in Data Structures (SIGCSE Workshop 19)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0543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Tonight: A whirlwind tour!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876800"/>
          </a:xfrm>
        </p:spPr>
        <p:txBody>
          <a:bodyPr/>
          <a:lstStyle/>
          <a:p>
            <a:r>
              <a:rPr lang="en-US" dirty="0" smtClean="0"/>
              <a:t>Context: What I mean by “in data structures”</a:t>
            </a:r>
            <a:endParaRPr lang="en-US" sz="1000" dirty="0"/>
          </a:p>
          <a:p>
            <a:r>
              <a:rPr lang="en-US" dirty="0" smtClean="0"/>
              <a:t>Introductions: Name, rank, and serial number </a:t>
            </a:r>
            <a:r>
              <a:rPr lang="en-US" dirty="0" smtClean="0">
                <a:sym typeface="Wingdings" pitchFamily="2" charset="2"/>
              </a:rPr>
              <a:t>, plus</a:t>
            </a:r>
            <a:endParaRPr lang="en-US" dirty="0" smtClean="0"/>
          </a:p>
          <a:p>
            <a:pPr lvl="1"/>
            <a:r>
              <a:rPr lang="en-US" dirty="0" smtClean="0">
                <a:sym typeface="Wingdings" pitchFamily="2" charset="2"/>
              </a:rPr>
              <a:t>1-3 terms, concepts, ideas related to parallelism/concurrency</a:t>
            </a:r>
          </a:p>
          <a:p>
            <a:endParaRPr lang="en-US" sz="1000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Distinguishing parallelism and concurrency</a:t>
            </a:r>
            <a:endParaRPr lang="en-US" sz="1000" dirty="0">
              <a:sym typeface="Wingdings" pitchFamily="2" charset="2"/>
            </a:endParaRPr>
          </a:p>
          <a:p>
            <a:endParaRPr lang="en-US" sz="1000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Parallelism with Java’s </a:t>
            </a:r>
            <a:r>
              <a:rPr lang="en-US" dirty="0" err="1" smtClean="0">
                <a:sym typeface="Wingdings" pitchFamily="2" charset="2"/>
              </a:rPr>
              <a:t>ForkJoin</a:t>
            </a:r>
            <a:r>
              <a:rPr lang="en-US" dirty="0" smtClean="0">
                <a:sym typeface="Wingdings" pitchFamily="2" charset="2"/>
              </a:rPr>
              <a:t> Framework – and try it out</a:t>
            </a:r>
          </a:p>
          <a:p>
            <a:endParaRPr lang="en-US" sz="1000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Asymptotic analysis of parallel algorithms</a:t>
            </a:r>
          </a:p>
          <a:p>
            <a:r>
              <a:rPr lang="en-US" dirty="0" smtClean="0">
                <a:sym typeface="Wingdings" pitchFamily="2" charset="2"/>
              </a:rPr>
              <a:t>Fancier parallel algorithms</a:t>
            </a:r>
          </a:p>
          <a:p>
            <a:pPr marL="0" indent="0">
              <a:buNone/>
            </a:pPr>
            <a:endParaRPr lang="en-US" sz="1000" dirty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Synchronization and mutual exclusion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Locks, programming guidelines, memory-consistency models, condition variables, …</a:t>
            </a:r>
          </a:p>
          <a:p>
            <a:pPr lvl="1"/>
            <a:endParaRPr lang="en-US" sz="1000" dirty="0" smtClean="0">
              <a:sym typeface="Wingdings" pitchFamily="2" charset="2"/>
            </a:endParaRPr>
          </a:p>
          <a:p>
            <a:r>
              <a:rPr lang="en-US" dirty="0" smtClean="0">
                <a:solidFill>
                  <a:schemeClr val="accent2"/>
                </a:solidFill>
                <a:sym typeface="Wingdings" pitchFamily="2" charset="2"/>
              </a:rPr>
              <a:t>Review: The </a:t>
            </a:r>
            <a:r>
              <a:rPr lang="en-US" i="1" dirty="0" smtClean="0">
                <a:solidFill>
                  <a:schemeClr val="accent2"/>
                </a:solidFill>
                <a:sym typeface="Wingdings" pitchFamily="2" charset="2"/>
              </a:rPr>
              <a:t>N</a:t>
            </a:r>
            <a:r>
              <a:rPr lang="en-US" dirty="0" smtClean="0">
                <a:solidFill>
                  <a:schemeClr val="accent2"/>
                </a:solidFill>
                <a:sym typeface="Wingdings" pitchFamily="2" charset="2"/>
              </a:rPr>
              <a:t> main concepts &amp; why they fit in data structures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11,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Parallelism/Concurrency in Data Structures (SIGCSE Workshop 19)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202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Structures: Old vs. New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3505200" cy="449580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accent2"/>
                </a:solidFill>
              </a:rPr>
              <a:t>	Old and new: 20 lectures</a:t>
            </a:r>
          </a:p>
          <a:p>
            <a:pPr>
              <a:buNone/>
            </a:pPr>
            <a:r>
              <a:rPr lang="en-US" dirty="0" smtClean="0"/>
              <a:t>Big-Oh, Algorithm Analysis</a:t>
            </a:r>
          </a:p>
          <a:p>
            <a:pPr>
              <a:buNone/>
            </a:pPr>
            <a:r>
              <a:rPr lang="en-US" dirty="0" smtClean="0"/>
              <a:t>Binary Heaps (Priority Qs)</a:t>
            </a:r>
          </a:p>
          <a:p>
            <a:pPr>
              <a:buNone/>
            </a:pPr>
            <a:r>
              <a:rPr lang="en-US" dirty="0" smtClean="0"/>
              <a:t>AVL Trees</a:t>
            </a:r>
          </a:p>
          <a:p>
            <a:pPr>
              <a:buNone/>
            </a:pPr>
            <a:r>
              <a:rPr lang="en-US" dirty="0" smtClean="0"/>
              <a:t>B Trees</a:t>
            </a:r>
          </a:p>
          <a:p>
            <a:pPr>
              <a:buNone/>
            </a:pPr>
            <a:r>
              <a:rPr lang="en-US" dirty="0" smtClean="0"/>
              <a:t>Hashing</a:t>
            </a:r>
          </a:p>
          <a:p>
            <a:pPr>
              <a:buNone/>
            </a:pPr>
            <a:r>
              <a:rPr lang="en-US" dirty="0" smtClean="0"/>
              <a:t>Sorting</a:t>
            </a:r>
          </a:p>
          <a:p>
            <a:pPr>
              <a:buNone/>
            </a:pPr>
            <a:r>
              <a:rPr lang="en-US" dirty="0" smtClean="0"/>
              <a:t>Graph Traversals</a:t>
            </a:r>
          </a:p>
          <a:p>
            <a:pPr>
              <a:buNone/>
            </a:pPr>
            <a:r>
              <a:rPr lang="en-US" dirty="0" smtClean="0"/>
              <a:t>Topological Sort</a:t>
            </a:r>
          </a:p>
          <a:p>
            <a:pPr>
              <a:buNone/>
            </a:pPr>
            <a:r>
              <a:rPr lang="en-US" dirty="0" smtClean="0"/>
              <a:t>Shortest Paths</a:t>
            </a:r>
          </a:p>
          <a:p>
            <a:pPr>
              <a:buNone/>
            </a:pPr>
            <a:r>
              <a:rPr lang="en-US" dirty="0" smtClean="0"/>
              <a:t>Minimum Spanning Trees</a:t>
            </a:r>
          </a:p>
          <a:p>
            <a:pPr>
              <a:buNone/>
            </a:pPr>
            <a:r>
              <a:rPr lang="en-US" dirty="0" smtClean="0"/>
              <a:t>Amortization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11, 2011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Parallelism/Concurrency in Data Structures (SIGCSE Workshop 19)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9962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Conclusions: Main 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800600"/>
          </a:xfrm>
        </p:spPr>
        <p:txBody>
          <a:bodyPr/>
          <a:lstStyle/>
          <a:p>
            <a:r>
              <a:rPr lang="en-US" dirty="0" smtClean="0"/>
              <a:t>Parallelism vs. concurrency</a:t>
            </a:r>
          </a:p>
          <a:p>
            <a:endParaRPr lang="en-US" sz="1000" dirty="0"/>
          </a:p>
          <a:p>
            <a:r>
              <a:rPr lang="en-US" dirty="0" smtClean="0"/>
              <a:t>Parallelism</a:t>
            </a:r>
          </a:p>
          <a:p>
            <a:pPr lvl="1"/>
            <a:r>
              <a:rPr lang="en-US" dirty="0" smtClean="0"/>
              <a:t>Reductions vs. maps vs. fancy algorithms</a:t>
            </a:r>
          </a:p>
          <a:p>
            <a:pPr lvl="1"/>
            <a:r>
              <a:rPr lang="en-US" dirty="0" smtClean="0"/>
              <a:t>Divide-and-conquer using fork-join</a:t>
            </a:r>
          </a:p>
          <a:p>
            <a:pPr lvl="1"/>
            <a:r>
              <a:rPr lang="en-US" dirty="0" smtClean="0"/>
              <a:t>Work vs. span</a:t>
            </a:r>
          </a:p>
          <a:p>
            <a:pPr lvl="1"/>
            <a:r>
              <a:rPr lang="en-US" dirty="0" smtClean="0"/>
              <a:t>Amdahl’s Law</a:t>
            </a:r>
          </a:p>
          <a:p>
            <a:pPr marL="457200" lvl="1" indent="0">
              <a:buNone/>
            </a:pPr>
            <a:endParaRPr lang="en-US" sz="1000" dirty="0"/>
          </a:p>
          <a:p>
            <a:r>
              <a:rPr lang="en-US" dirty="0" smtClean="0"/>
              <a:t>Concurrency</a:t>
            </a:r>
          </a:p>
          <a:p>
            <a:pPr lvl="1"/>
            <a:r>
              <a:rPr lang="en-US" dirty="0" smtClean="0"/>
              <a:t>The need for synchronization</a:t>
            </a:r>
          </a:p>
          <a:p>
            <a:pPr lvl="1"/>
            <a:r>
              <a:rPr lang="en-US" dirty="0" smtClean="0"/>
              <a:t>Data races (</a:t>
            </a:r>
            <a:r>
              <a:rPr lang="en-US" i="1" dirty="0" smtClean="0"/>
              <a:t>always</a:t>
            </a:r>
            <a:r>
              <a:rPr lang="en-US" dirty="0" smtClean="0"/>
              <a:t> wrong) vs. bad </a:t>
            </a:r>
            <a:r>
              <a:rPr lang="en-US" dirty="0" err="1" smtClean="0"/>
              <a:t>interleavings</a:t>
            </a:r>
            <a:endParaRPr lang="en-US" dirty="0" smtClean="0"/>
          </a:p>
          <a:p>
            <a:pPr lvl="1"/>
            <a:r>
              <a:rPr lang="en-US" dirty="0" smtClean="0"/>
              <a:t>Guidelines for programming with locks</a:t>
            </a:r>
          </a:p>
          <a:p>
            <a:pPr lvl="1"/>
            <a:r>
              <a:rPr lang="en-US" dirty="0" smtClean="0"/>
              <a:t>Deadlock</a:t>
            </a:r>
          </a:p>
          <a:p>
            <a:pPr lvl="1"/>
            <a:r>
              <a:rPr lang="en-US" dirty="0" smtClean="0"/>
              <a:t>Passive waiting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11,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Parallelism/Concurrency in Data Structures (SIGCSE Workshop 19)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10906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Conclusions: Meta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800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Why in a data structures course:</a:t>
            </a:r>
          </a:p>
          <a:p>
            <a:pPr lvl="1"/>
            <a:endParaRPr lang="en-US" sz="1200" dirty="0"/>
          </a:p>
          <a:p>
            <a:pPr marL="0" indent="0">
              <a:buNone/>
            </a:pPr>
            <a:r>
              <a:rPr lang="en-US" dirty="0" smtClean="0"/>
              <a:t>Parallelism:</a:t>
            </a:r>
          </a:p>
          <a:p>
            <a:pPr lvl="1"/>
            <a:r>
              <a:rPr lang="en-US" dirty="0" smtClean="0"/>
              <a:t>Same kind of obvious and non-obvious algorithms</a:t>
            </a:r>
          </a:p>
          <a:p>
            <a:pPr lvl="1"/>
            <a:r>
              <a:rPr lang="en-US" dirty="0" smtClean="0"/>
              <a:t>Basic asymptotic analysis, including Amdahl’s Law</a:t>
            </a:r>
          </a:p>
          <a:p>
            <a:pPr lvl="1"/>
            <a:r>
              <a:rPr lang="en-US" dirty="0" smtClean="0"/>
              <a:t>Balanced trees have logarithmic height (divide-and-conquer)</a:t>
            </a:r>
          </a:p>
          <a:p>
            <a:pPr lvl="1"/>
            <a:r>
              <a:rPr lang="en-US" dirty="0" smtClean="0"/>
              <a:t>More useful than skew heaps and network flow</a:t>
            </a:r>
          </a:p>
          <a:p>
            <a:pPr lvl="1"/>
            <a:endParaRPr lang="en-US" sz="1000" dirty="0"/>
          </a:p>
          <a:p>
            <a:pPr marL="0" indent="0">
              <a:buNone/>
            </a:pPr>
            <a:r>
              <a:rPr lang="en-US" dirty="0" smtClean="0"/>
              <a:t>Concurrency</a:t>
            </a:r>
          </a:p>
          <a:p>
            <a:pPr lvl="1"/>
            <a:r>
              <a:rPr lang="en-US" dirty="0" smtClean="0"/>
              <a:t>Making an ADT thread-safe requires thinking about what intermediate states are exposed</a:t>
            </a:r>
          </a:p>
          <a:p>
            <a:pPr lvl="1"/>
            <a:r>
              <a:rPr lang="en-US" dirty="0" smtClean="0"/>
              <a:t>Stacks, queues, and dictionaries are key shared resources</a:t>
            </a:r>
          </a:p>
          <a:p>
            <a:endParaRPr lang="en-US" sz="1000" dirty="0"/>
          </a:p>
          <a:p>
            <a:pPr marL="0" indent="0">
              <a:buNone/>
            </a:pPr>
            <a:r>
              <a:rPr lang="en-US" dirty="0" smtClean="0"/>
              <a:t>You can do this! (2 of the 3 instructors after me had no experience with parallelism/concurrency, just as I had to re-learn AVL trees)</a:t>
            </a:r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11,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Parallelism/Concurrency in Data Structures (SIGCSE Workshop 19)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88772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 have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>
                <a:solidFill>
                  <a:schemeClr val="accent2"/>
                </a:solidFill>
              </a:rPr>
              <a:t>http://www.cs.washington.edu/homes/djg/teachingMaterials/</a:t>
            </a:r>
          </a:p>
          <a:p>
            <a:endParaRPr lang="en-US" sz="1000" dirty="0" smtClean="0"/>
          </a:p>
          <a:p>
            <a:r>
              <a:rPr lang="en-US" dirty="0" smtClean="0"/>
              <a:t>8 hours of </a:t>
            </a:r>
            <a:r>
              <a:rPr lang="en-US" dirty="0" err="1" smtClean="0"/>
              <a:t>Powerpoint</a:t>
            </a:r>
            <a:endParaRPr lang="en-US" sz="1200" dirty="0" smtClean="0"/>
          </a:p>
          <a:p>
            <a:r>
              <a:rPr lang="en-US" dirty="0" smtClean="0"/>
              <a:t>65 pages of reading notes</a:t>
            </a:r>
            <a:endParaRPr lang="en-US" sz="1200" dirty="0" smtClean="0"/>
          </a:p>
          <a:p>
            <a:r>
              <a:rPr lang="en-US" dirty="0" smtClean="0"/>
              <a:t>A cool (?) programming project (hang around after for a demo?)</a:t>
            </a:r>
            <a:endParaRPr lang="en-US" sz="1200" dirty="0" smtClean="0"/>
          </a:p>
          <a:p>
            <a:r>
              <a:rPr lang="en-US" dirty="0" smtClean="0"/>
              <a:t>Sample </a:t>
            </a:r>
            <a:r>
              <a:rPr lang="en-US" dirty="0" err="1" smtClean="0"/>
              <a:t>homeworks</a:t>
            </a:r>
            <a:r>
              <a:rPr lang="en-US" dirty="0" smtClean="0"/>
              <a:t> and exam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Also: Eagerness to answer your questions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Also: </a:t>
            </a:r>
            <a:r>
              <a:rPr lang="en-US" dirty="0"/>
              <a:t>N</a:t>
            </a:r>
            <a:r>
              <a:rPr lang="en-US" dirty="0" smtClean="0"/>
              <a:t>o problem with you modifying, adapting, etc.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Also: I’d be delighted to foster an informal community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11,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Parallelism/Concurrency in Data Structures (SIGCSE Workshop 19)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24604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Feedback?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Your turn:</a:t>
            </a:r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dirty="0" smtClean="0"/>
              <a:t>What of this would you use?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What are the barriers you face or concerns you have?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What do you think is missing?</a:t>
            </a:r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Separate question: Feedback on the workshop and its focus</a:t>
            </a:r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11,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Parallelism/Concurrency in Data Structures (SIGCSE Workshop 19)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79792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Structures: Old </a:t>
            </a:r>
            <a:r>
              <a:rPr lang="en-US" dirty="0"/>
              <a:t>vs. New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3505200" cy="4495800"/>
          </a:xfrm>
        </p:spPr>
        <p:txBody>
          <a:bodyPr/>
          <a:lstStyle/>
          <a:p>
            <a:pPr>
              <a:buNone/>
            </a:pPr>
            <a:r>
              <a:rPr lang="en-US" dirty="0">
                <a:solidFill>
                  <a:schemeClr val="accent2"/>
                </a:solidFill>
              </a:rPr>
              <a:t>	Old and new: 20 lectures</a:t>
            </a:r>
          </a:p>
          <a:p>
            <a:pPr>
              <a:buNone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Big-Oh, Algorithm Analysis</a:t>
            </a:r>
          </a:p>
          <a:p>
            <a:pPr>
              <a:buNone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Binary Heaps (Priority Qs)</a:t>
            </a:r>
          </a:p>
          <a:p>
            <a:pPr>
              <a:buNone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AVL Trees</a:t>
            </a:r>
          </a:p>
          <a:p>
            <a:pPr>
              <a:buNone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B Trees</a:t>
            </a:r>
          </a:p>
          <a:p>
            <a:pPr>
              <a:buNone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Hashing</a:t>
            </a:r>
          </a:p>
          <a:p>
            <a:pPr>
              <a:buNone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Sorting</a:t>
            </a:r>
          </a:p>
          <a:p>
            <a:pPr>
              <a:buNone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Graph Traversals</a:t>
            </a:r>
          </a:p>
          <a:p>
            <a:pPr>
              <a:buNone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Topological Sort</a:t>
            </a:r>
          </a:p>
          <a:p>
            <a:pPr>
              <a:buNone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Shortest Paths</a:t>
            </a:r>
          </a:p>
          <a:p>
            <a:pPr>
              <a:buNone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Minimum Spanning Trees</a:t>
            </a:r>
          </a:p>
          <a:p>
            <a:pPr>
              <a:buNone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Amortization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11, 2011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Parallelism/Concurrency in Data Structures (SIGCSE Workshop 19)</a:t>
            </a:r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495800" y="1600200"/>
            <a:ext cx="4343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Removed: 7-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8 lectures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D-heaps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Leftist heaps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Skew heaps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Binomial queues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000" b="0" kern="0" dirty="0">
                <a:latin typeface="+mj-lt"/>
              </a:rPr>
              <a:t>Network </a:t>
            </a:r>
            <a:r>
              <a:rPr lang="en-US" sz="2000" b="0" kern="0" dirty="0" smtClean="0">
                <a:latin typeface="+mj-lt"/>
              </a:rPr>
              <a:t>flow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Splay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trees 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</a:t>
            </a:r>
            <a:endParaRPr kumimoji="0" lang="en-US" sz="2000" b="0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baseline="0" dirty="0" smtClean="0">
                <a:latin typeface="+mn-lt"/>
              </a:rPr>
              <a:t>Disjoint</a:t>
            </a:r>
            <a:r>
              <a:rPr lang="en-US" sz="2000" b="0" kern="0" dirty="0" smtClean="0">
                <a:latin typeface="+mn-lt"/>
              </a:rPr>
              <a:t> sets </a:t>
            </a:r>
            <a:r>
              <a:rPr lang="en-US" sz="2000" b="0" kern="0" dirty="0" smtClean="0">
                <a:latin typeface="+mn-lt"/>
                <a:sym typeface="Wingdings" pitchFamily="2" charset="2"/>
              </a:rPr>
              <a:t></a:t>
            </a:r>
            <a:endParaRPr lang="en-US" sz="2000" b="0" kern="0" dirty="0" smtClean="0"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noProof="0" dirty="0" smtClean="0">
                <a:latin typeface="+mn-lt"/>
              </a:rPr>
              <a:t>Hack job on NP (moves elsewhere)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3753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000" b="0" dirty="0" err="1" smtClean="0">
            <a:latin typeface="+mn-lt"/>
          </a:defRPr>
        </a:defPPr>
      </a:lstStyle>
    </a:tx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53672</TotalTime>
  <Words>6940</Words>
  <Application>Microsoft Office PowerPoint</Application>
  <PresentationFormat>On-screen Show (4:3)</PresentationFormat>
  <Paragraphs>1598</Paragraphs>
  <Slides>83</Slides>
  <Notes>31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83</vt:i4>
      </vt:variant>
    </vt:vector>
  </HeadingPairs>
  <TitlesOfParts>
    <vt:vector size="84" baseType="lpstr">
      <vt:lpstr>dan_design_template</vt:lpstr>
      <vt:lpstr> Multithreading (Pretty) Early for Everyone: Parallelism &amp; Concurrency in 2nd-Year Data-Structures</vt:lpstr>
      <vt:lpstr>Executive Summary</vt:lpstr>
      <vt:lpstr>Different audiences</vt:lpstr>
      <vt:lpstr>Different audiences</vt:lpstr>
      <vt:lpstr>Tonight: A whirlwind tour!</vt:lpstr>
      <vt:lpstr>Why the 300-level?</vt:lpstr>
      <vt:lpstr>UW’s 300-level (10-week quarters)</vt:lpstr>
      <vt:lpstr>Data Structures: Old vs. New</vt:lpstr>
      <vt:lpstr>Data Structures: Old vs. New</vt:lpstr>
      <vt:lpstr>Introductions</vt:lpstr>
      <vt:lpstr>Tonight</vt:lpstr>
      <vt:lpstr>A key distinction</vt:lpstr>
      <vt:lpstr>An analogy</vt:lpstr>
      <vt:lpstr>Parallelism Example</vt:lpstr>
      <vt:lpstr>Concurrency Example</vt:lpstr>
      <vt:lpstr>Activity</vt:lpstr>
      <vt:lpstr>Why parallelism first</vt:lpstr>
      <vt:lpstr>A Programming Model</vt:lpstr>
      <vt:lpstr>Shared memory</vt:lpstr>
      <vt:lpstr>Why just shared memory</vt:lpstr>
      <vt:lpstr>Our needs</vt:lpstr>
      <vt:lpstr>Tonight</vt:lpstr>
      <vt:lpstr>Canonical example: array sum</vt:lpstr>
      <vt:lpstr>First attempt, part 1</vt:lpstr>
      <vt:lpstr>First attempt, continued (wrong!)</vt:lpstr>
      <vt:lpstr>2nd attempt: almost right (but still inferior)</vt:lpstr>
      <vt:lpstr>The primitives</vt:lpstr>
      <vt:lpstr>Shared memory?</vt:lpstr>
      <vt:lpstr>A better approach</vt:lpstr>
      <vt:lpstr>A better approach</vt:lpstr>
      <vt:lpstr>A better approach</vt:lpstr>
      <vt:lpstr>A Better Approach</vt:lpstr>
      <vt:lpstr>Naïve algorithm is poor</vt:lpstr>
      <vt:lpstr>A better idea</vt:lpstr>
      <vt:lpstr>Divide-and-conquer to the rescue!</vt:lpstr>
      <vt:lpstr>Sequential cut-offs</vt:lpstr>
      <vt:lpstr>Finishing the story</vt:lpstr>
      <vt:lpstr>Improving our example</vt:lpstr>
      <vt:lpstr>Final version</vt:lpstr>
      <vt:lpstr>Reductions and Maps</vt:lpstr>
      <vt:lpstr>Reduction template for arrays</vt:lpstr>
      <vt:lpstr>Map template for arrays (update-in-place)</vt:lpstr>
      <vt:lpstr>Exercises</vt:lpstr>
      <vt:lpstr>PowerPoint Presentation</vt:lpstr>
      <vt:lpstr>Where are we</vt:lpstr>
      <vt:lpstr>Work and Span</vt:lpstr>
      <vt:lpstr>The DAG</vt:lpstr>
      <vt:lpstr>Connecting to performance</vt:lpstr>
      <vt:lpstr>Finish the story: thanks ForkJoin library!</vt:lpstr>
      <vt:lpstr>Now the bad news</vt:lpstr>
      <vt:lpstr>Amdahl’s Law (mostly bad news)</vt:lpstr>
      <vt:lpstr>Why such bad news</vt:lpstr>
      <vt:lpstr>All is not lost</vt:lpstr>
      <vt:lpstr>Moore and Amdahl</vt:lpstr>
      <vt:lpstr>Tonight: A whirlwind tour!</vt:lpstr>
      <vt:lpstr>The prefix-sum problem</vt:lpstr>
      <vt:lpstr>Example</vt:lpstr>
      <vt:lpstr>Example</vt:lpstr>
      <vt:lpstr>Pack</vt:lpstr>
      <vt:lpstr>Parallel prefix to the rescue</vt:lpstr>
      <vt:lpstr>Keep Layering</vt:lpstr>
      <vt:lpstr>PowerPoint Presentation</vt:lpstr>
      <vt:lpstr>Tonight: A whirlwind tour!</vt:lpstr>
      <vt:lpstr>A warning</vt:lpstr>
      <vt:lpstr>Canonical example</vt:lpstr>
      <vt:lpstr>A bad interleaving</vt:lpstr>
      <vt:lpstr>What next</vt:lpstr>
      <vt:lpstr>Java version #1 (correct but non-idiomatic)</vt:lpstr>
      <vt:lpstr>Java version #2</vt:lpstr>
      <vt:lpstr>Java version #3 (final version)</vt:lpstr>
      <vt:lpstr>Key points from example</vt:lpstr>
      <vt:lpstr>Another example: Stacks</vt:lpstr>
      <vt:lpstr>Data race vs. Bad Interleaving</vt:lpstr>
      <vt:lpstr>peek and isEmpty</vt:lpstr>
      <vt:lpstr>Activity?</vt:lpstr>
      <vt:lpstr>Time for another?</vt:lpstr>
      <vt:lpstr>Then what?</vt:lpstr>
      <vt:lpstr>Lastly</vt:lpstr>
      <vt:lpstr>Tonight: A whirlwind tour!</vt:lpstr>
      <vt:lpstr>Conclusions: Main Concepts</vt:lpstr>
      <vt:lpstr>Conclusions: Meta</vt:lpstr>
      <vt:lpstr>What I have</vt:lpstr>
      <vt:lpstr>Feedback?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CSE</cp:lastModifiedBy>
  <cp:revision>1859</cp:revision>
  <cp:lastPrinted>2011-03-09T19:42:00Z</cp:lastPrinted>
  <dcterms:created xsi:type="dcterms:W3CDTF">2009-03-13T20:43:19Z</dcterms:created>
  <dcterms:modified xsi:type="dcterms:W3CDTF">2011-03-18T15:50:34Z</dcterms:modified>
</cp:coreProperties>
</file>