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6" r:id="rId21"/>
    <p:sldId id="278" r:id="rId22"/>
    <p:sldId id="279" r:id="rId23"/>
    <p:sldId id="286" r:id="rId24"/>
    <p:sldId id="280" r:id="rId25"/>
    <p:sldId id="281" r:id="rId26"/>
    <p:sldId id="282" r:id="rId27"/>
    <p:sldId id="287" r:id="rId28"/>
    <p:sldId id="283" r:id="rId29"/>
    <p:sldId id="285" r:id="rId30"/>
    <p:sldId id="27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-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%20Grossman\Desktop\pldi18-top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%20Grossman\Desktop\pldi18-top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%20Grossman\Desktop\pldi18-top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%20Grossman\Desktop\pldi18-topic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%20Grossman\Desktop\pldi18-topic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%20Grossman\Desktop\pldi18-topic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Submissions By Year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'pldi18-topics'!$H$1132:$H$1143</c:f>
              <c:numCache>
                <c:formatCode>General</c:formatCode>
                <c:ptCount val="12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  <c:pt idx="6">
                  <c:v>2012</c:v>
                </c:pt>
                <c:pt idx="7">
                  <c:v>2011</c:v>
                </c:pt>
                <c:pt idx="8">
                  <c:v>2010</c:v>
                </c:pt>
                <c:pt idx="9">
                  <c:v>2009</c:v>
                </c:pt>
                <c:pt idx="10">
                  <c:v>2008</c:v>
                </c:pt>
                <c:pt idx="11">
                  <c:v>2007</c:v>
                </c:pt>
              </c:numCache>
            </c:numRef>
          </c:cat>
          <c:val>
            <c:numRef>
              <c:f>'pldi18-topics'!$I$1132:$I$1143</c:f>
              <c:numCache>
                <c:formatCode>General</c:formatCode>
                <c:ptCount val="12"/>
                <c:pt idx="0">
                  <c:v>262</c:v>
                </c:pt>
                <c:pt idx="1">
                  <c:v>322</c:v>
                </c:pt>
                <c:pt idx="2">
                  <c:v>304</c:v>
                </c:pt>
                <c:pt idx="3">
                  <c:v>303</c:v>
                </c:pt>
                <c:pt idx="4">
                  <c:v>287</c:v>
                </c:pt>
                <c:pt idx="5">
                  <c:v>267</c:v>
                </c:pt>
                <c:pt idx="6">
                  <c:v>255</c:v>
                </c:pt>
                <c:pt idx="7">
                  <c:v>236</c:v>
                </c:pt>
                <c:pt idx="8">
                  <c:v>206</c:v>
                </c:pt>
                <c:pt idx="9">
                  <c:v>196</c:v>
                </c:pt>
                <c:pt idx="10">
                  <c:v>184</c:v>
                </c:pt>
                <c:pt idx="11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F-4AC0-93F7-20EFBBFDB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3219584"/>
        <c:axId val="933220000"/>
      </c:barChart>
      <c:catAx>
        <c:axId val="93321958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220000"/>
        <c:crosses val="autoZero"/>
        <c:auto val="1"/>
        <c:lblAlgn val="ctr"/>
        <c:lblOffset val="100"/>
        <c:noMultiLvlLbl val="0"/>
      </c:catAx>
      <c:valAx>
        <c:axId val="93322000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21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Submitted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Sheet2!$A$94:$A$178</c:f>
              <c:strCache>
                <c:ptCount val="85"/>
                <c:pt idx="0">
                  <c:v>language implementation</c:v>
                </c:pt>
                <c:pt idx="1">
                  <c:v>compiler optimization</c:v>
                </c:pt>
                <c:pt idx="2">
                  <c:v>static analysis</c:v>
                </c:pt>
                <c:pt idx="3">
                  <c:v>language design</c:v>
                </c:pt>
                <c:pt idx="4">
                  <c:v>parallelism</c:v>
                </c:pt>
                <c:pt idx="5">
                  <c:v>concurrency</c:v>
                </c:pt>
                <c:pt idx="6">
                  <c:v>correctness</c:v>
                </c:pt>
                <c:pt idx="7">
                  <c:v>verification - automated</c:v>
                </c:pt>
                <c:pt idx="8">
                  <c:v>domain-specific languages</c:v>
                </c:pt>
                <c:pt idx="9">
                  <c:v>bug detection</c:v>
                </c:pt>
                <c:pt idx="10">
                  <c:v>code generation</c:v>
                </c:pt>
                <c:pt idx="11">
                  <c:v>semantics</c:v>
                </c:pt>
                <c:pt idx="12">
                  <c:v>dynamic analysis</c:v>
                </c:pt>
                <c:pt idx="13">
                  <c:v>machine learning</c:v>
                </c:pt>
                <c:pt idx="14">
                  <c:v>type systems</c:v>
                </c:pt>
                <c:pt idx="15">
                  <c:v>new programming models or languages</c:v>
                </c:pt>
                <c:pt idx="16">
                  <c:v>runtime systems</c:v>
                </c:pt>
                <c:pt idx="17">
                  <c:v>debugging</c:v>
                </c:pt>
                <c:pt idx="18">
                  <c:v>security</c:v>
                </c:pt>
                <c:pt idx="19">
                  <c:v>testing</c:v>
                </c:pt>
                <c:pt idx="20">
                  <c:v>software engineering</c:v>
                </c:pt>
                <c:pt idx="21">
                  <c:v>performance analysis</c:v>
                </c:pt>
                <c:pt idx="22">
                  <c:v>synthesis</c:v>
                </c:pt>
                <c:pt idx="23">
                  <c:v>specification</c:v>
                </c:pt>
                <c:pt idx="24">
                  <c:v>functional programming</c:v>
                </c:pt>
                <c:pt idx="25">
                  <c:v>verification - interactive</c:v>
                </c:pt>
                <c:pt idx="26">
                  <c:v>web programming and web technology</c:v>
                </c:pt>
                <c:pt idx="27">
                  <c:v>error correction/detection</c:v>
                </c:pt>
                <c:pt idx="28">
                  <c:v>object-oriented programming</c:v>
                </c:pt>
                <c:pt idx="29">
                  <c:v>scripting languages</c:v>
                </c:pt>
                <c:pt idx="30">
                  <c:v>symbolic execution</c:v>
                </c:pt>
                <c:pt idx="31">
                  <c:v>declarative languages</c:v>
                </c:pt>
                <c:pt idx="32">
                  <c:v>dynamic languages</c:v>
                </c:pt>
                <c:pt idx="33">
                  <c:v>profiling</c:v>
                </c:pt>
                <c:pt idx="34">
                  <c:v>program logics</c:v>
                </c:pt>
                <c:pt idx="35">
                  <c:v>deep learning</c:v>
                </c:pt>
                <c:pt idx="36">
                  <c:v>computer architecture</c:v>
                </c:pt>
                <c:pt idx="37">
                  <c:v>verification - other</c:v>
                </c:pt>
                <c:pt idx="38">
                  <c:v>scientific computing</c:v>
                </c:pt>
                <c:pt idx="39">
                  <c:v>memory models</c:v>
                </c:pt>
                <c:pt idx="40">
                  <c:v>GPUs</c:v>
                </c:pt>
                <c:pt idx="41">
                  <c:v>distributed systems</c:v>
                </c:pt>
                <c:pt idx="42">
                  <c:v>memory management</c:v>
                </c:pt>
                <c:pt idx="43">
                  <c:v>probabilistic programming</c:v>
                </c:pt>
                <c:pt idx="44">
                  <c:v>statistical methods</c:v>
                </c:pt>
                <c:pt idx="45">
                  <c:v>metaprogramming</c:v>
                </c:pt>
                <c:pt idx="46">
                  <c:v>automatic parallelization</c:v>
                </c:pt>
                <c:pt idx="47">
                  <c:v>event-based programming</c:v>
                </c:pt>
                <c:pt idx="48">
                  <c:v>big data</c:v>
                </c:pt>
                <c:pt idx="49">
                  <c:v>theorem provers</c:v>
                </c:pt>
                <c:pt idx="50">
                  <c:v>reliability</c:v>
                </c:pt>
                <c:pt idx="51">
                  <c:v>heterogeneous computing</c:v>
                </c:pt>
                <c:pt idx="52">
                  <c:v>big code</c:v>
                </c:pt>
                <c:pt idx="53">
                  <c:v>race detection</c:v>
                </c:pt>
                <c:pt idx="54">
                  <c:v>hardware</c:v>
                </c:pt>
                <c:pt idx="55">
                  <c:v>dynamic compilation</c:v>
                </c:pt>
                <c:pt idx="56">
                  <c:v>approximate computing</c:v>
                </c:pt>
                <c:pt idx="57">
                  <c:v>program repair</c:v>
                </c:pt>
                <c:pt idx="58">
                  <c:v>runtime monitoring</c:v>
                </c:pt>
                <c:pt idx="59">
                  <c:v>mobile computing</c:v>
                </c:pt>
                <c:pt idx="60">
                  <c:v>vectorization</c:v>
                </c:pt>
                <c:pt idx="61">
                  <c:v>virtual machines</c:v>
                </c:pt>
                <c:pt idx="62">
                  <c:v>embedded systems</c:v>
                </c:pt>
                <c:pt idx="63">
                  <c:v>human-computer interaction</c:v>
                </c:pt>
                <c:pt idx="64">
                  <c:v>FPGAs</c:v>
                </c:pt>
                <c:pt idx="65">
                  <c:v>automata theory</c:v>
                </c:pt>
                <c:pt idx="66">
                  <c:v>energy/power</c:v>
                </c:pt>
                <c:pt idx="67">
                  <c:v>databases</c:v>
                </c:pt>
                <c:pt idx="68">
                  <c:v>parsing</c:v>
                </c:pt>
                <c:pt idx="69">
                  <c:v>stream processing</c:v>
                </c:pt>
                <c:pt idx="70">
                  <c:v>&lt;none&gt;</c:v>
                </c:pt>
                <c:pt idx="71">
                  <c:v>non-volatile memory</c:v>
                </c:pt>
                <c:pt idx="72">
                  <c:v>logic programming</c:v>
                </c:pt>
                <c:pt idx="73">
                  <c:v>cloud computing</c:v>
                </c:pt>
                <c:pt idx="74">
                  <c:v>network programming</c:v>
                </c:pt>
                <c:pt idx="75">
                  <c:v>operating systems</c:v>
                </c:pt>
                <c:pt idx="76">
                  <c:v>reconfigurable computing</c:v>
                </c:pt>
                <c:pt idx="77">
                  <c:v>privacy</c:v>
                </c:pt>
                <c:pt idx="78">
                  <c:v>education</c:v>
                </c:pt>
                <c:pt idx="79">
                  <c:v>graph analytics</c:v>
                </c:pt>
                <c:pt idx="80">
                  <c:v>spreadsheets</c:v>
                </c:pt>
                <c:pt idx="81">
                  <c:v>graphics</c:v>
                </c:pt>
                <c:pt idx="82">
                  <c:v>crowdsourcing</c:v>
                </c:pt>
                <c:pt idx="83">
                  <c:v>availability</c:v>
                </c:pt>
                <c:pt idx="84">
                  <c:v>real-time systems</c:v>
                </c:pt>
              </c:strCache>
            </c:strRef>
          </c:cat>
          <c:val>
            <c:numRef>
              <c:f>Sheet2!$C$94:$C$178</c:f>
              <c:numCache>
                <c:formatCode>General</c:formatCode>
                <c:ptCount val="85"/>
                <c:pt idx="0">
                  <c:v>53</c:v>
                </c:pt>
                <c:pt idx="1">
                  <c:v>49</c:v>
                </c:pt>
                <c:pt idx="2">
                  <c:v>45</c:v>
                </c:pt>
                <c:pt idx="3">
                  <c:v>44</c:v>
                </c:pt>
                <c:pt idx="4">
                  <c:v>44</c:v>
                </c:pt>
                <c:pt idx="5">
                  <c:v>44</c:v>
                </c:pt>
                <c:pt idx="6">
                  <c:v>44</c:v>
                </c:pt>
                <c:pt idx="7">
                  <c:v>37</c:v>
                </c:pt>
                <c:pt idx="8">
                  <c:v>37</c:v>
                </c:pt>
                <c:pt idx="9">
                  <c:v>33</c:v>
                </c:pt>
                <c:pt idx="10">
                  <c:v>31</c:v>
                </c:pt>
                <c:pt idx="11">
                  <c:v>29</c:v>
                </c:pt>
                <c:pt idx="12">
                  <c:v>28</c:v>
                </c:pt>
                <c:pt idx="13">
                  <c:v>27</c:v>
                </c:pt>
                <c:pt idx="14">
                  <c:v>26</c:v>
                </c:pt>
                <c:pt idx="15">
                  <c:v>26</c:v>
                </c:pt>
                <c:pt idx="16">
                  <c:v>26</c:v>
                </c:pt>
                <c:pt idx="17">
                  <c:v>25</c:v>
                </c:pt>
                <c:pt idx="18">
                  <c:v>24</c:v>
                </c:pt>
                <c:pt idx="19">
                  <c:v>23</c:v>
                </c:pt>
                <c:pt idx="20">
                  <c:v>23</c:v>
                </c:pt>
                <c:pt idx="21">
                  <c:v>22</c:v>
                </c:pt>
                <c:pt idx="22">
                  <c:v>22</c:v>
                </c:pt>
                <c:pt idx="23">
                  <c:v>21</c:v>
                </c:pt>
                <c:pt idx="24">
                  <c:v>20</c:v>
                </c:pt>
                <c:pt idx="25">
                  <c:v>18</c:v>
                </c:pt>
                <c:pt idx="26">
                  <c:v>17</c:v>
                </c:pt>
                <c:pt idx="27">
                  <c:v>16</c:v>
                </c:pt>
                <c:pt idx="28">
                  <c:v>16</c:v>
                </c:pt>
                <c:pt idx="29">
                  <c:v>15</c:v>
                </c:pt>
                <c:pt idx="30">
                  <c:v>15</c:v>
                </c:pt>
                <c:pt idx="31">
                  <c:v>14</c:v>
                </c:pt>
                <c:pt idx="32">
                  <c:v>14</c:v>
                </c:pt>
                <c:pt idx="33">
                  <c:v>13</c:v>
                </c:pt>
                <c:pt idx="34">
                  <c:v>13</c:v>
                </c:pt>
                <c:pt idx="35">
                  <c:v>13</c:v>
                </c:pt>
                <c:pt idx="36">
                  <c:v>13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11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9</c:v>
                </c:pt>
                <c:pt idx="48">
                  <c:v>9</c:v>
                </c:pt>
                <c:pt idx="49">
                  <c:v>9</c:v>
                </c:pt>
                <c:pt idx="50">
                  <c:v>9</c:v>
                </c:pt>
                <c:pt idx="51">
                  <c:v>9</c:v>
                </c:pt>
                <c:pt idx="52">
                  <c:v>9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8</c:v>
                </c:pt>
                <c:pt idx="59">
                  <c:v>7</c:v>
                </c:pt>
                <c:pt idx="60">
                  <c:v>7</c:v>
                </c:pt>
                <c:pt idx="61">
                  <c:v>7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80-454E-AE9D-B8DC0B474334}"/>
            </c:ext>
          </c:extLst>
        </c:ser>
        <c:ser>
          <c:idx val="0"/>
          <c:order val="1"/>
          <c:tx>
            <c:v>Accepted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Sheet2!$A$94:$A$178</c:f>
              <c:strCache>
                <c:ptCount val="85"/>
                <c:pt idx="0">
                  <c:v>language implementation</c:v>
                </c:pt>
                <c:pt idx="1">
                  <c:v>compiler optimization</c:v>
                </c:pt>
                <c:pt idx="2">
                  <c:v>static analysis</c:v>
                </c:pt>
                <c:pt idx="3">
                  <c:v>language design</c:v>
                </c:pt>
                <c:pt idx="4">
                  <c:v>parallelism</c:v>
                </c:pt>
                <c:pt idx="5">
                  <c:v>concurrency</c:v>
                </c:pt>
                <c:pt idx="6">
                  <c:v>correctness</c:v>
                </c:pt>
                <c:pt idx="7">
                  <c:v>verification - automated</c:v>
                </c:pt>
                <c:pt idx="8">
                  <c:v>domain-specific languages</c:v>
                </c:pt>
                <c:pt idx="9">
                  <c:v>bug detection</c:v>
                </c:pt>
                <c:pt idx="10">
                  <c:v>code generation</c:v>
                </c:pt>
                <c:pt idx="11">
                  <c:v>semantics</c:v>
                </c:pt>
                <c:pt idx="12">
                  <c:v>dynamic analysis</c:v>
                </c:pt>
                <c:pt idx="13">
                  <c:v>machine learning</c:v>
                </c:pt>
                <c:pt idx="14">
                  <c:v>type systems</c:v>
                </c:pt>
                <c:pt idx="15">
                  <c:v>new programming models or languages</c:v>
                </c:pt>
                <c:pt idx="16">
                  <c:v>runtime systems</c:v>
                </c:pt>
                <c:pt idx="17">
                  <c:v>debugging</c:v>
                </c:pt>
                <c:pt idx="18">
                  <c:v>security</c:v>
                </c:pt>
                <c:pt idx="19">
                  <c:v>testing</c:v>
                </c:pt>
                <c:pt idx="20">
                  <c:v>software engineering</c:v>
                </c:pt>
                <c:pt idx="21">
                  <c:v>performance analysis</c:v>
                </c:pt>
                <c:pt idx="22">
                  <c:v>synthesis</c:v>
                </c:pt>
                <c:pt idx="23">
                  <c:v>specification</c:v>
                </c:pt>
                <c:pt idx="24">
                  <c:v>functional programming</c:v>
                </c:pt>
                <c:pt idx="25">
                  <c:v>verification - interactive</c:v>
                </c:pt>
                <c:pt idx="26">
                  <c:v>web programming and web technology</c:v>
                </c:pt>
                <c:pt idx="27">
                  <c:v>error correction/detection</c:v>
                </c:pt>
                <c:pt idx="28">
                  <c:v>object-oriented programming</c:v>
                </c:pt>
                <c:pt idx="29">
                  <c:v>scripting languages</c:v>
                </c:pt>
                <c:pt idx="30">
                  <c:v>symbolic execution</c:v>
                </c:pt>
                <c:pt idx="31">
                  <c:v>declarative languages</c:v>
                </c:pt>
                <c:pt idx="32">
                  <c:v>dynamic languages</c:v>
                </c:pt>
                <c:pt idx="33">
                  <c:v>profiling</c:v>
                </c:pt>
                <c:pt idx="34">
                  <c:v>program logics</c:v>
                </c:pt>
                <c:pt idx="35">
                  <c:v>deep learning</c:v>
                </c:pt>
                <c:pt idx="36">
                  <c:v>computer architecture</c:v>
                </c:pt>
                <c:pt idx="37">
                  <c:v>verification - other</c:v>
                </c:pt>
                <c:pt idx="38">
                  <c:v>scientific computing</c:v>
                </c:pt>
                <c:pt idx="39">
                  <c:v>memory models</c:v>
                </c:pt>
                <c:pt idx="40">
                  <c:v>GPUs</c:v>
                </c:pt>
                <c:pt idx="41">
                  <c:v>distributed systems</c:v>
                </c:pt>
                <c:pt idx="42">
                  <c:v>memory management</c:v>
                </c:pt>
                <c:pt idx="43">
                  <c:v>probabilistic programming</c:v>
                </c:pt>
                <c:pt idx="44">
                  <c:v>statistical methods</c:v>
                </c:pt>
                <c:pt idx="45">
                  <c:v>metaprogramming</c:v>
                </c:pt>
                <c:pt idx="46">
                  <c:v>automatic parallelization</c:v>
                </c:pt>
                <c:pt idx="47">
                  <c:v>event-based programming</c:v>
                </c:pt>
                <c:pt idx="48">
                  <c:v>big data</c:v>
                </c:pt>
                <c:pt idx="49">
                  <c:v>theorem provers</c:v>
                </c:pt>
                <c:pt idx="50">
                  <c:v>reliability</c:v>
                </c:pt>
                <c:pt idx="51">
                  <c:v>heterogeneous computing</c:v>
                </c:pt>
                <c:pt idx="52">
                  <c:v>big code</c:v>
                </c:pt>
                <c:pt idx="53">
                  <c:v>race detection</c:v>
                </c:pt>
                <c:pt idx="54">
                  <c:v>hardware</c:v>
                </c:pt>
                <c:pt idx="55">
                  <c:v>dynamic compilation</c:v>
                </c:pt>
                <c:pt idx="56">
                  <c:v>approximate computing</c:v>
                </c:pt>
                <c:pt idx="57">
                  <c:v>program repair</c:v>
                </c:pt>
                <c:pt idx="58">
                  <c:v>runtime monitoring</c:v>
                </c:pt>
                <c:pt idx="59">
                  <c:v>mobile computing</c:v>
                </c:pt>
                <c:pt idx="60">
                  <c:v>vectorization</c:v>
                </c:pt>
                <c:pt idx="61">
                  <c:v>virtual machines</c:v>
                </c:pt>
                <c:pt idx="62">
                  <c:v>embedded systems</c:v>
                </c:pt>
                <c:pt idx="63">
                  <c:v>human-computer interaction</c:v>
                </c:pt>
                <c:pt idx="64">
                  <c:v>FPGAs</c:v>
                </c:pt>
                <c:pt idx="65">
                  <c:v>automata theory</c:v>
                </c:pt>
                <c:pt idx="66">
                  <c:v>energy/power</c:v>
                </c:pt>
                <c:pt idx="67">
                  <c:v>databases</c:v>
                </c:pt>
                <c:pt idx="68">
                  <c:v>parsing</c:v>
                </c:pt>
                <c:pt idx="69">
                  <c:v>stream processing</c:v>
                </c:pt>
                <c:pt idx="70">
                  <c:v>&lt;none&gt;</c:v>
                </c:pt>
                <c:pt idx="71">
                  <c:v>non-volatile memory</c:v>
                </c:pt>
                <c:pt idx="72">
                  <c:v>logic programming</c:v>
                </c:pt>
                <c:pt idx="73">
                  <c:v>cloud computing</c:v>
                </c:pt>
                <c:pt idx="74">
                  <c:v>network programming</c:v>
                </c:pt>
                <c:pt idx="75">
                  <c:v>operating systems</c:v>
                </c:pt>
                <c:pt idx="76">
                  <c:v>reconfigurable computing</c:v>
                </c:pt>
                <c:pt idx="77">
                  <c:v>privacy</c:v>
                </c:pt>
                <c:pt idx="78">
                  <c:v>education</c:v>
                </c:pt>
                <c:pt idx="79">
                  <c:v>graph analytics</c:v>
                </c:pt>
                <c:pt idx="80">
                  <c:v>spreadsheets</c:v>
                </c:pt>
                <c:pt idx="81">
                  <c:v>graphics</c:v>
                </c:pt>
                <c:pt idx="82">
                  <c:v>crowdsourcing</c:v>
                </c:pt>
                <c:pt idx="83">
                  <c:v>availability</c:v>
                </c:pt>
                <c:pt idx="84">
                  <c:v>real-time systems</c:v>
                </c:pt>
              </c:strCache>
            </c:strRef>
          </c:cat>
          <c:val>
            <c:numRef>
              <c:f>Sheet2!$B$94:$B$178</c:f>
              <c:numCache>
                <c:formatCode>General</c:formatCode>
                <c:ptCount val="85"/>
                <c:pt idx="0">
                  <c:v>10</c:v>
                </c:pt>
                <c:pt idx="1">
                  <c:v>9</c:v>
                </c:pt>
                <c:pt idx="2">
                  <c:v>12</c:v>
                </c:pt>
                <c:pt idx="3">
                  <c:v>3</c:v>
                </c:pt>
                <c:pt idx="4">
                  <c:v>7</c:v>
                </c:pt>
                <c:pt idx="5">
                  <c:v>7</c:v>
                </c:pt>
                <c:pt idx="6">
                  <c:v>11</c:v>
                </c:pt>
                <c:pt idx="7">
                  <c:v>9</c:v>
                </c:pt>
                <c:pt idx="8">
                  <c:v>3</c:v>
                </c:pt>
                <c:pt idx="9">
                  <c:v>9</c:v>
                </c:pt>
                <c:pt idx="10">
                  <c:v>4</c:v>
                </c:pt>
                <c:pt idx="11">
                  <c:v>3</c:v>
                </c:pt>
                <c:pt idx="12">
                  <c:v>7</c:v>
                </c:pt>
                <c:pt idx="13">
                  <c:v>7</c:v>
                </c:pt>
                <c:pt idx="14">
                  <c:v>5</c:v>
                </c:pt>
                <c:pt idx="15">
                  <c:v>3</c:v>
                </c:pt>
                <c:pt idx="16">
                  <c:v>3</c:v>
                </c:pt>
                <c:pt idx="17">
                  <c:v>8</c:v>
                </c:pt>
                <c:pt idx="18">
                  <c:v>3</c:v>
                </c:pt>
                <c:pt idx="19">
                  <c:v>3</c:v>
                </c:pt>
                <c:pt idx="20">
                  <c:v>5</c:v>
                </c:pt>
                <c:pt idx="21">
                  <c:v>3</c:v>
                </c:pt>
                <c:pt idx="22">
                  <c:v>3</c:v>
                </c:pt>
                <c:pt idx="23">
                  <c:v>4</c:v>
                </c:pt>
                <c:pt idx="24">
                  <c:v>3</c:v>
                </c:pt>
                <c:pt idx="25">
                  <c:v>4</c:v>
                </c:pt>
                <c:pt idx="26">
                  <c:v>4</c:v>
                </c:pt>
                <c:pt idx="27">
                  <c:v>6</c:v>
                </c:pt>
                <c:pt idx="28">
                  <c:v>1</c:v>
                </c:pt>
                <c:pt idx="29">
                  <c:v>3</c:v>
                </c:pt>
                <c:pt idx="30">
                  <c:v>1</c:v>
                </c:pt>
                <c:pt idx="32">
                  <c:v>3</c:v>
                </c:pt>
                <c:pt idx="34">
                  <c:v>4</c:v>
                </c:pt>
                <c:pt idx="36">
                  <c:v>7</c:v>
                </c:pt>
                <c:pt idx="37">
                  <c:v>1</c:v>
                </c:pt>
                <c:pt idx="38">
                  <c:v>2</c:v>
                </c:pt>
                <c:pt idx="39">
                  <c:v>3</c:v>
                </c:pt>
                <c:pt idx="40">
                  <c:v>3</c:v>
                </c:pt>
                <c:pt idx="41">
                  <c:v>4</c:v>
                </c:pt>
                <c:pt idx="42">
                  <c:v>3</c:v>
                </c:pt>
                <c:pt idx="43">
                  <c:v>4</c:v>
                </c:pt>
                <c:pt idx="44">
                  <c:v>3</c:v>
                </c:pt>
                <c:pt idx="45">
                  <c:v>1</c:v>
                </c:pt>
                <c:pt idx="46">
                  <c:v>1</c:v>
                </c:pt>
                <c:pt idx="48">
                  <c:v>2</c:v>
                </c:pt>
                <c:pt idx="49">
                  <c:v>4</c:v>
                </c:pt>
                <c:pt idx="50">
                  <c:v>4</c:v>
                </c:pt>
                <c:pt idx="51">
                  <c:v>2</c:v>
                </c:pt>
                <c:pt idx="52">
                  <c:v>4</c:v>
                </c:pt>
                <c:pt idx="53">
                  <c:v>2</c:v>
                </c:pt>
                <c:pt idx="54">
                  <c:v>3</c:v>
                </c:pt>
                <c:pt idx="55">
                  <c:v>2</c:v>
                </c:pt>
                <c:pt idx="57">
                  <c:v>3</c:v>
                </c:pt>
                <c:pt idx="58">
                  <c:v>3</c:v>
                </c:pt>
                <c:pt idx="60">
                  <c:v>1</c:v>
                </c:pt>
                <c:pt idx="61">
                  <c:v>2</c:v>
                </c:pt>
                <c:pt idx="62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2</c:v>
                </c:pt>
                <c:pt idx="70">
                  <c:v>1</c:v>
                </c:pt>
                <c:pt idx="71">
                  <c:v>2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8">
                  <c:v>2</c:v>
                </c:pt>
                <c:pt idx="79">
                  <c:v>1</c:v>
                </c:pt>
                <c:pt idx="8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80-454E-AE9D-B8DC0B474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1071792"/>
        <c:axId val="941069712"/>
      </c:barChart>
      <c:catAx>
        <c:axId val="94107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069712"/>
        <c:crosses val="autoZero"/>
        <c:auto val="1"/>
        <c:lblAlgn val="ctr"/>
        <c:lblOffset val="100"/>
        <c:tickLblSkip val="1"/>
        <c:noMultiLvlLbl val="0"/>
      </c:catAx>
      <c:valAx>
        <c:axId val="94106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07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7267674507814212"/>
          <c:y val="2.6095461011678301E-2"/>
          <c:w val="0.2080025812348045"/>
          <c:h val="0.15147112482722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Submitted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Sheet2!$A$94:$A$178</c:f>
              <c:strCache>
                <c:ptCount val="85"/>
                <c:pt idx="0">
                  <c:v>language implementation</c:v>
                </c:pt>
                <c:pt idx="1">
                  <c:v>compiler optimization</c:v>
                </c:pt>
                <c:pt idx="2">
                  <c:v>static analysis</c:v>
                </c:pt>
                <c:pt idx="3">
                  <c:v>language design</c:v>
                </c:pt>
                <c:pt idx="4">
                  <c:v>parallelism</c:v>
                </c:pt>
                <c:pt idx="5">
                  <c:v>concurrency</c:v>
                </c:pt>
                <c:pt idx="6">
                  <c:v>correctness</c:v>
                </c:pt>
                <c:pt idx="7">
                  <c:v>verification - automated</c:v>
                </c:pt>
                <c:pt idx="8">
                  <c:v>domain-specific languages</c:v>
                </c:pt>
                <c:pt idx="9">
                  <c:v>bug detection</c:v>
                </c:pt>
                <c:pt idx="10">
                  <c:v>code generation</c:v>
                </c:pt>
                <c:pt idx="11">
                  <c:v>semantics</c:v>
                </c:pt>
                <c:pt idx="12">
                  <c:v>dynamic analysis</c:v>
                </c:pt>
                <c:pt idx="13">
                  <c:v>machine learning</c:v>
                </c:pt>
                <c:pt idx="14">
                  <c:v>type systems</c:v>
                </c:pt>
                <c:pt idx="15">
                  <c:v>new programming models or languages</c:v>
                </c:pt>
                <c:pt idx="16">
                  <c:v>runtime systems</c:v>
                </c:pt>
                <c:pt idx="17">
                  <c:v>debugging</c:v>
                </c:pt>
                <c:pt idx="18">
                  <c:v>security</c:v>
                </c:pt>
                <c:pt idx="19">
                  <c:v>testing</c:v>
                </c:pt>
                <c:pt idx="20">
                  <c:v>software engineering</c:v>
                </c:pt>
                <c:pt idx="21">
                  <c:v>performance analysis</c:v>
                </c:pt>
                <c:pt idx="22">
                  <c:v>synthesis</c:v>
                </c:pt>
                <c:pt idx="23">
                  <c:v>specification</c:v>
                </c:pt>
                <c:pt idx="24">
                  <c:v>functional programming</c:v>
                </c:pt>
                <c:pt idx="25">
                  <c:v>verification - interactive</c:v>
                </c:pt>
                <c:pt idx="26">
                  <c:v>web programming and web technology</c:v>
                </c:pt>
                <c:pt idx="27">
                  <c:v>error correction/detection</c:v>
                </c:pt>
                <c:pt idx="28">
                  <c:v>object-oriented programming</c:v>
                </c:pt>
                <c:pt idx="29">
                  <c:v>scripting languages</c:v>
                </c:pt>
                <c:pt idx="30">
                  <c:v>symbolic execution</c:v>
                </c:pt>
                <c:pt idx="31">
                  <c:v>declarative languages</c:v>
                </c:pt>
                <c:pt idx="32">
                  <c:v>dynamic languages</c:v>
                </c:pt>
                <c:pt idx="33">
                  <c:v>profiling</c:v>
                </c:pt>
                <c:pt idx="34">
                  <c:v>program logics</c:v>
                </c:pt>
                <c:pt idx="35">
                  <c:v>deep learning</c:v>
                </c:pt>
                <c:pt idx="36">
                  <c:v>computer architecture</c:v>
                </c:pt>
                <c:pt idx="37">
                  <c:v>verification - other</c:v>
                </c:pt>
                <c:pt idx="38">
                  <c:v>scientific computing</c:v>
                </c:pt>
                <c:pt idx="39">
                  <c:v>memory models</c:v>
                </c:pt>
                <c:pt idx="40">
                  <c:v>GPUs</c:v>
                </c:pt>
                <c:pt idx="41">
                  <c:v>distributed systems</c:v>
                </c:pt>
                <c:pt idx="42">
                  <c:v>memory management</c:v>
                </c:pt>
                <c:pt idx="43">
                  <c:v>probabilistic programming</c:v>
                </c:pt>
                <c:pt idx="44">
                  <c:v>statistical methods</c:v>
                </c:pt>
                <c:pt idx="45">
                  <c:v>metaprogramming</c:v>
                </c:pt>
                <c:pt idx="46">
                  <c:v>automatic parallelization</c:v>
                </c:pt>
                <c:pt idx="47">
                  <c:v>event-based programming</c:v>
                </c:pt>
                <c:pt idx="48">
                  <c:v>big data</c:v>
                </c:pt>
                <c:pt idx="49">
                  <c:v>theorem provers</c:v>
                </c:pt>
                <c:pt idx="50">
                  <c:v>reliability</c:v>
                </c:pt>
                <c:pt idx="51">
                  <c:v>heterogeneous computing</c:v>
                </c:pt>
                <c:pt idx="52">
                  <c:v>big code</c:v>
                </c:pt>
                <c:pt idx="53">
                  <c:v>race detection</c:v>
                </c:pt>
                <c:pt idx="54">
                  <c:v>hardware</c:v>
                </c:pt>
                <c:pt idx="55">
                  <c:v>dynamic compilation</c:v>
                </c:pt>
                <c:pt idx="56">
                  <c:v>approximate computing</c:v>
                </c:pt>
                <c:pt idx="57">
                  <c:v>program repair</c:v>
                </c:pt>
                <c:pt idx="58">
                  <c:v>runtime monitoring</c:v>
                </c:pt>
                <c:pt idx="59">
                  <c:v>mobile computing</c:v>
                </c:pt>
                <c:pt idx="60">
                  <c:v>vectorization</c:v>
                </c:pt>
                <c:pt idx="61">
                  <c:v>virtual machines</c:v>
                </c:pt>
                <c:pt idx="62">
                  <c:v>embedded systems</c:v>
                </c:pt>
                <c:pt idx="63">
                  <c:v>human-computer interaction</c:v>
                </c:pt>
                <c:pt idx="64">
                  <c:v>FPGAs</c:v>
                </c:pt>
                <c:pt idx="65">
                  <c:v>automata theory</c:v>
                </c:pt>
                <c:pt idx="66">
                  <c:v>energy/power</c:v>
                </c:pt>
                <c:pt idx="67">
                  <c:v>databases</c:v>
                </c:pt>
                <c:pt idx="68">
                  <c:v>parsing</c:v>
                </c:pt>
                <c:pt idx="69">
                  <c:v>stream processing</c:v>
                </c:pt>
                <c:pt idx="70">
                  <c:v>&lt;none&gt;</c:v>
                </c:pt>
                <c:pt idx="71">
                  <c:v>non-volatile memory</c:v>
                </c:pt>
                <c:pt idx="72">
                  <c:v>logic programming</c:v>
                </c:pt>
                <c:pt idx="73">
                  <c:v>cloud computing</c:v>
                </c:pt>
                <c:pt idx="74">
                  <c:v>network programming</c:v>
                </c:pt>
                <c:pt idx="75">
                  <c:v>operating systems</c:v>
                </c:pt>
                <c:pt idx="76">
                  <c:v>reconfigurable computing</c:v>
                </c:pt>
                <c:pt idx="77">
                  <c:v>privacy</c:v>
                </c:pt>
                <c:pt idx="78">
                  <c:v>education</c:v>
                </c:pt>
                <c:pt idx="79">
                  <c:v>graph analytics</c:v>
                </c:pt>
                <c:pt idx="80">
                  <c:v>spreadsheets</c:v>
                </c:pt>
                <c:pt idx="81">
                  <c:v>graphics</c:v>
                </c:pt>
                <c:pt idx="82">
                  <c:v>crowdsourcing</c:v>
                </c:pt>
                <c:pt idx="83">
                  <c:v>availability</c:v>
                </c:pt>
                <c:pt idx="84">
                  <c:v>real-time systems</c:v>
                </c:pt>
              </c:strCache>
            </c:strRef>
          </c:cat>
          <c:val>
            <c:numRef>
              <c:f>Sheet2!$C$94:$C$120</c:f>
              <c:numCache>
                <c:formatCode>General</c:formatCode>
                <c:ptCount val="27"/>
                <c:pt idx="0">
                  <c:v>53</c:v>
                </c:pt>
                <c:pt idx="1">
                  <c:v>49</c:v>
                </c:pt>
                <c:pt idx="2">
                  <c:v>45</c:v>
                </c:pt>
                <c:pt idx="3">
                  <c:v>44</c:v>
                </c:pt>
                <c:pt idx="4">
                  <c:v>44</c:v>
                </c:pt>
                <c:pt idx="5">
                  <c:v>44</c:v>
                </c:pt>
                <c:pt idx="6">
                  <c:v>44</c:v>
                </c:pt>
                <c:pt idx="7">
                  <c:v>37</c:v>
                </c:pt>
                <c:pt idx="8">
                  <c:v>37</c:v>
                </c:pt>
                <c:pt idx="9">
                  <c:v>33</c:v>
                </c:pt>
                <c:pt idx="10">
                  <c:v>31</c:v>
                </c:pt>
                <c:pt idx="11">
                  <c:v>29</c:v>
                </c:pt>
                <c:pt idx="12">
                  <c:v>28</c:v>
                </c:pt>
                <c:pt idx="13">
                  <c:v>27</c:v>
                </c:pt>
                <c:pt idx="14">
                  <c:v>26</c:v>
                </c:pt>
                <c:pt idx="15">
                  <c:v>26</c:v>
                </c:pt>
                <c:pt idx="16">
                  <c:v>26</c:v>
                </c:pt>
                <c:pt idx="17">
                  <c:v>25</c:v>
                </c:pt>
                <c:pt idx="18">
                  <c:v>24</c:v>
                </c:pt>
                <c:pt idx="19">
                  <c:v>23</c:v>
                </c:pt>
                <c:pt idx="20">
                  <c:v>23</c:v>
                </c:pt>
                <c:pt idx="21">
                  <c:v>22</c:v>
                </c:pt>
                <c:pt idx="22">
                  <c:v>22</c:v>
                </c:pt>
                <c:pt idx="23">
                  <c:v>21</c:v>
                </c:pt>
                <c:pt idx="24">
                  <c:v>20</c:v>
                </c:pt>
                <c:pt idx="25">
                  <c:v>18</c:v>
                </c:pt>
                <c:pt idx="2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E-4DB0-B310-6030FE4B9873}"/>
            </c:ext>
          </c:extLst>
        </c:ser>
        <c:ser>
          <c:idx val="0"/>
          <c:order val="1"/>
          <c:tx>
            <c:v>Accepted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Sheet2!$A$94:$A$178</c:f>
              <c:strCache>
                <c:ptCount val="85"/>
                <c:pt idx="0">
                  <c:v>language implementation</c:v>
                </c:pt>
                <c:pt idx="1">
                  <c:v>compiler optimization</c:v>
                </c:pt>
                <c:pt idx="2">
                  <c:v>static analysis</c:v>
                </c:pt>
                <c:pt idx="3">
                  <c:v>language design</c:v>
                </c:pt>
                <c:pt idx="4">
                  <c:v>parallelism</c:v>
                </c:pt>
                <c:pt idx="5">
                  <c:v>concurrency</c:v>
                </c:pt>
                <c:pt idx="6">
                  <c:v>correctness</c:v>
                </c:pt>
                <c:pt idx="7">
                  <c:v>verification - automated</c:v>
                </c:pt>
                <c:pt idx="8">
                  <c:v>domain-specific languages</c:v>
                </c:pt>
                <c:pt idx="9">
                  <c:v>bug detection</c:v>
                </c:pt>
                <c:pt idx="10">
                  <c:v>code generation</c:v>
                </c:pt>
                <c:pt idx="11">
                  <c:v>semantics</c:v>
                </c:pt>
                <c:pt idx="12">
                  <c:v>dynamic analysis</c:v>
                </c:pt>
                <c:pt idx="13">
                  <c:v>machine learning</c:v>
                </c:pt>
                <c:pt idx="14">
                  <c:v>type systems</c:v>
                </c:pt>
                <c:pt idx="15">
                  <c:v>new programming models or languages</c:v>
                </c:pt>
                <c:pt idx="16">
                  <c:v>runtime systems</c:v>
                </c:pt>
                <c:pt idx="17">
                  <c:v>debugging</c:v>
                </c:pt>
                <c:pt idx="18">
                  <c:v>security</c:v>
                </c:pt>
                <c:pt idx="19">
                  <c:v>testing</c:v>
                </c:pt>
                <c:pt idx="20">
                  <c:v>software engineering</c:v>
                </c:pt>
                <c:pt idx="21">
                  <c:v>performance analysis</c:v>
                </c:pt>
                <c:pt idx="22">
                  <c:v>synthesis</c:v>
                </c:pt>
                <c:pt idx="23">
                  <c:v>specification</c:v>
                </c:pt>
                <c:pt idx="24">
                  <c:v>functional programming</c:v>
                </c:pt>
                <c:pt idx="25">
                  <c:v>verification - interactive</c:v>
                </c:pt>
                <c:pt idx="26">
                  <c:v>web programming and web technology</c:v>
                </c:pt>
                <c:pt idx="27">
                  <c:v>error correction/detection</c:v>
                </c:pt>
                <c:pt idx="28">
                  <c:v>object-oriented programming</c:v>
                </c:pt>
                <c:pt idx="29">
                  <c:v>scripting languages</c:v>
                </c:pt>
                <c:pt idx="30">
                  <c:v>symbolic execution</c:v>
                </c:pt>
                <c:pt idx="31">
                  <c:v>declarative languages</c:v>
                </c:pt>
                <c:pt idx="32">
                  <c:v>dynamic languages</c:v>
                </c:pt>
                <c:pt idx="33">
                  <c:v>profiling</c:v>
                </c:pt>
                <c:pt idx="34">
                  <c:v>program logics</c:v>
                </c:pt>
                <c:pt idx="35">
                  <c:v>deep learning</c:v>
                </c:pt>
                <c:pt idx="36">
                  <c:v>computer architecture</c:v>
                </c:pt>
                <c:pt idx="37">
                  <c:v>verification - other</c:v>
                </c:pt>
                <c:pt idx="38">
                  <c:v>scientific computing</c:v>
                </c:pt>
                <c:pt idx="39">
                  <c:v>memory models</c:v>
                </c:pt>
                <c:pt idx="40">
                  <c:v>GPUs</c:v>
                </c:pt>
                <c:pt idx="41">
                  <c:v>distributed systems</c:v>
                </c:pt>
                <c:pt idx="42">
                  <c:v>memory management</c:v>
                </c:pt>
                <c:pt idx="43">
                  <c:v>probabilistic programming</c:v>
                </c:pt>
                <c:pt idx="44">
                  <c:v>statistical methods</c:v>
                </c:pt>
                <c:pt idx="45">
                  <c:v>metaprogramming</c:v>
                </c:pt>
                <c:pt idx="46">
                  <c:v>automatic parallelization</c:v>
                </c:pt>
                <c:pt idx="47">
                  <c:v>event-based programming</c:v>
                </c:pt>
                <c:pt idx="48">
                  <c:v>big data</c:v>
                </c:pt>
                <c:pt idx="49">
                  <c:v>theorem provers</c:v>
                </c:pt>
                <c:pt idx="50">
                  <c:v>reliability</c:v>
                </c:pt>
                <c:pt idx="51">
                  <c:v>heterogeneous computing</c:v>
                </c:pt>
                <c:pt idx="52">
                  <c:v>big code</c:v>
                </c:pt>
                <c:pt idx="53">
                  <c:v>race detection</c:v>
                </c:pt>
                <c:pt idx="54">
                  <c:v>hardware</c:v>
                </c:pt>
                <c:pt idx="55">
                  <c:v>dynamic compilation</c:v>
                </c:pt>
                <c:pt idx="56">
                  <c:v>approximate computing</c:v>
                </c:pt>
                <c:pt idx="57">
                  <c:v>program repair</c:v>
                </c:pt>
                <c:pt idx="58">
                  <c:v>runtime monitoring</c:v>
                </c:pt>
                <c:pt idx="59">
                  <c:v>mobile computing</c:v>
                </c:pt>
                <c:pt idx="60">
                  <c:v>vectorization</c:v>
                </c:pt>
                <c:pt idx="61">
                  <c:v>virtual machines</c:v>
                </c:pt>
                <c:pt idx="62">
                  <c:v>embedded systems</c:v>
                </c:pt>
                <c:pt idx="63">
                  <c:v>human-computer interaction</c:v>
                </c:pt>
                <c:pt idx="64">
                  <c:v>FPGAs</c:v>
                </c:pt>
                <c:pt idx="65">
                  <c:v>automata theory</c:v>
                </c:pt>
                <c:pt idx="66">
                  <c:v>energy/power</c:v>
                </c:pt>
                <c:pt idx="67">
                  <c:v>databases</c:v>
                </c:pt>
                <c:pt idx="68">
                  <c:v>parsing</c:v>
                </c:pt>
                <c:pt idx="69">
                  <c:v>stream processing</c:v>
                </c:pt>
                <c:pt idx="70">
                  <c:v>&lt;none&gt;</c:v>
                </c:pt>
                <c:pt idx="71">
                  <c:v>non-volatile memory</c:v>
                </c:pt>
                <c:pt idx="72">
                  <c:v>logic programming</c:v>
                </c:pt>
                <c:pt idx="73">
                  <c:v>cloud computing</c:v>
                </c:pt>
                <c:pt idx="74">
                  <c:v>network programming</c:v>
                </c:pt>
                <c:pt idx="75">
                  <c:v>operating systems</c:v>
                </c:pt>
                <c:pt idx="76">
                  <c:v>reconfigurable computing</c:v>
                </c:pt>
                <c:pt idx="77">
                  <c:v>privacy</c:v>
                </c:pt>
                <c:pt idx="78">
                  <c:v>education</c:v>
                </c:pt>
                <c:pt idx="79">
                  <c:v>graph analytics</c:v>
                </c:pt>
                <c:pt idx="80">
                  <c:v>spreadsheets</c:v>
                </c:pt>
                <c:pt idx="81">
                  <c:v>graphics</c:v>
                </c:pt>
                <c:pt idx="82">
                  <c:v>crowdsourcing</c:v>
                </c:pt>
                <c:pt idx="83">
                  <c:v>availability</c:v>
                </c:pt>
                <c:pt idx="84">
                  <c:v>real-time systems</c:v>
                </c:pt>
              </c:strCache>
            </c:strRef>
          </c:cat>
          <c:val>
            <c:numRef>
              <c:f>Sheet2!$B$94:$B$120</c:f>
              <c:numCache>
                <c:formatCode>General</c:formatCode>
                <c:ptCount val="27"/>
                <c:pt idx="0">
                  <c:v>10</c:v>
                </c:pt>
                <c:pt idx="1">
                  <c:v>9</c:v>
                </c:pt>
                <c:pt idx="2">
                  <c:v>12</c:v>
                </c:pt>
                <c:pt idx="3">
                  <c:v>3</c:v>
                </c:pt>
                <c:pt idx="4">
                  <c:v>7</c:v>
                </c:pt>
                <c:pt idx="5">
                  <c:v>7</c:v>
                </c:pt>
                <c:pt idx="6">
                  <c:v>11</c:v>
                </c:pt>
                <c:pt idx="7">
                  <c:v>9</c:v>
                </c:pt>
                <c:pt idx="8">
                  <c:v>3</c:v>
                </c:pt>
                <c:pt idx="9">
                  <c:v>9</c:v>
                </c:pt>
                <c:pt idx="10">
                  <c:v>4</c:v>
                </c:pt>
                <c:pt idx="11">
                  <c:v>3</c:v>
                </c:pt>
                <c:pt idx="12">
                  <c:v>7</c:v>
                </c:pt>
                <c:pt idx="13">
                  <c:v>7</c:v>
                </c:pt>
                <c:pt idx="14">
                  <c:v>5</c:v>
                </c:pt>
                <c:pt idx="15">
                  <c:v>3</c:v>
                </c:pt>
                <c:pt idx="16">
                  <c:v>3</c:v>
                </c:pt>
                <c:pt idx="17">
                  <c:v>8</c:v>
                </c:pt>
                <c:pt idx="18">
                  <c:v>3</c:v>
                </c:pt>
                <c:pt idx="19">
                  <c:v>3</c:v>
                </c:pt>
                <c:pt idx="20">
                  <c:v>5</c:v>
                </c:pt>
                <c:pt idx="21">
                  <c:v>3</c:v>
                </c:pt>
                <c:pt idx="22">
                  <c:v>3</c:v>
                </c:pt>
                <c:pt idx="23">
                  <c:v>4</c:v>
                </c:pt>
                <c:pt idx="24">
                  <c:v>3</c:v>
                </c:pt>
                <c:pt idx="25">
                  <c:v>4</c:v>
                </c:pt>
                <c:pt idx="2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9E-4DB0-B310-6030FE4B9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1071792"/>
        <c:axId val="941069712"/>
      </c:barChart>
      <c:catAx>
        <c:axId val="94107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069712"/>
        <c:crosses val="autoZero"/>
        <c:auto val="0"/>
        <c:lblAlgn val="ctr"/>
        <c:lblOffset val="100"/>
        <c:tickLblSkip val="1"/>
        <c:noMultiLvlLbl val="0"/>
      </c:catAx>
      <c:valAx>
        <c:axId val="94106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07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6172974160524092"/>
          <c:y val="2.9689000336294624E-2"/>
          <c:w val="0.2080025812348045"/>
          <c:h val="0.102769295804544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4404758452087"/>
          <c:y val="3.313154375847107E-2"/>
          <c:w val="0.84827375600734956"/>
          <c:h val="0.58196947231495544"/>
        </c:manualLayout>
      </c:layout>
      <c:barChart>
        <c:barDir val="col"/>
        <c:grouping val="clustered"/>
        <c:varyColors val="0"/>
        <c:ser>
          <c:idx val="1"/>
          <c:order val="0"/>
          <c:tx>
            <c:v>Submitted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Sheet2!$A$121:$A$178</c:f>
              <c:strCache>
                <c:ptCount val="58"/>
                <c:pt idx="0">
                  <c:v>error correction/detection</c:v>
                </c:pt>
                <c:pt idx="1">
                  <c:v>object-oriented programming</c:v>
                </c:pt>
                <c:pt idx="2">
                  <c:v>scripting languages</c:v>
                </c:pt>
                <c:pt idx="3">
                  <c:v>symbolic execution</c:v>
                </c:pt>
                <c:pt idx="4">
                  <c:v>declarative languages</c:v>
                </c:pt>
                <c:pt idx="5">
                  <c:v>dynamic languages</c:v>
                </c:pt>
                <c:pt idx="6">
                  <c:v>profiling</c:v>
                </c:pt>
                <c:pt idx="7">
                  <c:v>program logics</c:v>
                </c:pt>
                <c:pt idx="8">
                  <c:v>deep learning</c:v>
                </c:pt>
                <c:pt idx="9">
                  <c:v>computer architecture</c:v>
                </c:pt>
                <c:pt idx="10">
                  <c:v>verification - other</c:v>
                </c:pt>
                <c:pt idx="11">
                  <c:v>scientific computing</c:v>
                </c:pt>
                <c:pt idx="12">
                  <c:v>memory models</c:v>
                </c:pt>
                <c:pt idx="13">
                  <c:v>GPUs</c:v>
                </c:pt>
                <c:pt idx="14">
                  <c:v>distributed systems</c:v>
                </c:pt>
                <c:pt idx="15">
                  <c:v>memory management</c:v>
                </c:pt>
                <c:pt idx="16">
                  <c:v>probabilistic programming</c:v>
                </c:pt>
                <c:pt idx="17">
                  <c:v>statistical methods</c:v>
                </c:pt>
                <c:pt idx="18">
                  <c:v>metaprogramming</c:v>
                </c:pt>
                <c:pt idx="19">
                  <c:v>automatic parallelization</c:v>
                </c:pt>
                <c:pt idx="20">
                  <c:v>event-based programming</c:v>
                </c:pt>
                <c:pt idx="21">
                  <c:v>big data</c:v>
                </c:pt>
                <c:pt idx="22">
                  <c:v>theorem provers</c:v>
                </c:pt>
                <c:pt idx="23">
                  <c:v>reliability</c:v>
                </c:pt>
                <c:pt idx="24">
                  <c:v>heterogeneous computing</c:v>
                </c:pt>
                <c:pt idx="25">
                  <c:v>big code</c:v>
                </c:pt>
                <c:pt idx="26">
                  <c:v>race detection</c:v>
                </c:pt>
                <c:pt idx="27">
                  <c:v>hardware</c:v>
                </c:pt>
                <c:pt idx="28">
                  <c:v>dynamic compilation</c:v>
                </c:pt>
                <c:pt idx="29">
                  <c:v>approximate computing</c:v>
                </c:pt>
                <c:pt idx="30">
                  <c:v>program repair</c:v>
                </c:pt>
                <c:pt idx="31">
                  <c:v>runtime monitoring</c:v>
                </c:pt>
                <c:pt idx="32">
                  <c:v>mobile computing</c:v>
                </c:pt>
                <c:pt idx="33">
                  <c:v>vectorization</c:v>
                </c:pt>
                <c:pt idx="34">
                  <c:v>virtual machines</c:v>
                </c:pt>
                <c:pt idx="35">
                  <c:v>embedded systems</c:v>
                </c:pt>
                <c:pt idx="36">
                  <c:v>human-computer interaction</c:v>
                </c:pt>
                <c:pt idx="37">
                  <c:v>FPGAs</c:v>
                </c:pt>
                <c:pt idx="38">
                  <c:v>automata theory</c:v>
                </c:pt>
                <c:pt idx="39">
                  <c:v>energy/power</c:v>
                </c:pt>
                <c:pt idx="40">
                  <c:v>databases</c:v>
                </c:pt>
                <c:pt idx="41">
                  <c:v>parsing</c:v>
                </c:pt>
                <c:pt idx="42">
                  <c:v>stream processing</c:v>
                </c:pt>
                <c:pt idx="43">
                  <c:v>&lt;none&gt;</c:v>
                </c:pt>
                <c:pt idx="44">
                  <c:v>non-volatile memory</c:v>
                </c:pt>
                <c:pt idx="45">
                  <c:v>logic programming</c:v>
                </c:pt>
                <c:pt idx="46">
                  <c:v>cloud computing</c:v>
                </c:pt>
                <c:pt idx="47">
                  <c:v>network programming</c:v>
                </c:pt>
                <c:pt idx="48">
                  <c:v>operating systems</c:v>
                </c:pt>
                <c:pt idx="49">
                  <c:v>reconfigurable computing</c:v>
                </c:pt>
                <c:pt idx="50">
                  <c:v>privacy</c:v>
                </c:pt>
                <c:pt idx="51">
                  <c:v>education</c:v>
                </c:pt>
                <c:pt idx="52">
                  <c:v>graph analytics</c:v>
                </c:pt>
                <c:pt idx="53">
                  <c:v>spreadsheets</c:v>
                </c:pt>
                <c:pt idx="54">
                  <c:v>graphics</c:v>
                </c:pt>
                <c:pt idx="55">
                  <c:v>crowdsourcing</c:v>
                </c:pt>
                <c:pt idx="56">
                  <c:v>availability</c:v>
                </c:pt>
                <c:pt idx="57">
                  <c:v>real-time systems</c:v>
                </c:pt>
              </c:strCache>
            </c:strRef>
          </c:cat>
          <c:val>
            <c:numRef>
              <c:f>Sheet2!$C$121:$C$152</c:f>
              <c:numCache>
                <c:formatCode>General</c:formatCode>
                <c:ptCount val="32"/>
                <c:pt idx="0">
                  <c:v>16</c:v>
                </c:pt>
                <c:pt idx="1">
                  <c:v>16</c:v>
                </c:pt>
                <c:pt idx="2">
                  <c:v>15</c:v>
                </c:pt>
                <c:pt idx="3">
                  <c:v>15</c:v>
                </c:pt>
                <c:pt idx="4">
                  <c:v>14</c:v>
                </c:pt>
                <c:pt idx="5">
                  <c:v>14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5-4E31-AE75-46C4A0F7A4B0}"/>
            </c:ext>
          </c:extLst>
        </c:ser>
        <c:ser>
          <c:idx val="0"/>
          <c:order val="1"/>
          <c:tx>
            <c:v>Accepted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Sheet2!$A$121:$A$178</c:f>
              <c:strCache>
                <c:ptCount val="58"/>
                <c:pt idx="0">
                  <c:v>error correction/detection</c:v>
                </c:pt>
                <c:pt idx="1">
                  <c:v>object-oriented programming</c:v>
                </c:pt>
                <c:pt idx="2">
                  <c:v>scripting languages</c:v>
                </c:pt>
                <c:pt idx="3">
                  <c:v>symbolic execution</c:v>
                </c:pt>
                <c:pt idx="4">
                  <c:v>declarative languages</c:v>
                </c:pt>
                <c:pt idx="5">
                  <c:v>dynamic languages</c:v>
                </c:pt>
                <c:pt idx="6">
                  <c:v>profiling</c:v>
                </c:pt>
                <c:pt idx="7">
                  <c:v>program logics</c:v>
                </c:pt>
                <c:pt idx="8">
                  <c:v>deep learning</c:v>
                </c:pt>
                <c:pt idx="9">
                  <c:v>computer architecture</c:v>
                </c:pt>
                <c:pt idx="10">
                  <c:v>verification - other</c:v>
                </c:pt>
                <c:pt idx="11">
                  <c:v>scientific computing</c:v>
                </c:pt>
                <c:pt idx="12">
                  <c:v>memory models</c:v>
                </c:pt>
                <c:pt idx="13">
                  <c:v>GPUs</c:v>
                </c:pt>
                <c:pt idx="14">
                  <c:v>distributed systems</c:v>
                </c:pt>
                <c:pt idx="15">
                  <c:v>memory management</c:v>
                </c:pt>
                <c:pt idx="16">
                  <c:v>probabilistic programming</c:v>
                </c:pt>
                <c:pt idx="17">
                  <c:v>statistical methods</c:v>
                </c:pt>
                <c:pt idx="18">
                  <c:v>metaprogramming</c:v>
                </c:pt>
                <c:pt idx="19">
                  <c:v>automatic parallelization</c:v>
                </c:pt>
                <c:pt idx="20">
                  <c:v>event-based programming</c:v>
                </c:pt>
                <c:pt idx="21">
                  <c:v>big data</c:v>
                </c:pt>
                <c:pt idx="22">
                  <c:v>theorem provers</c:v>
                </c:pt>
                <c:pt idx="23">
                  <c:v>reliability</c:v>
                </c:pt>
                <c:pt idx="24">
                  <c:v>heterogeneous computing</c:v>
                </c:pt>
                <c:pt idx="25">
                  <c:v>big code</c:v>
                </c:pt>
                <c:pt idx="26">
                  <c:v>race detection</c:v>
                </c:pt>
                <c:pt idx="27">
                  <c:v>hardware</c:v>
                </c:pt>
                <c:pt idx="28">
                  <c:v>dynamic compilation</c:v>
                </c:pt>
                <c:pt idx="29">
                  <c:v>approximate computing</c:v>
                </c:pt>
                <c:pt idx="30">
                  <c:v>program repair</c:v>
                </c:pt>
                <c:pt idx="31">
                  <c:v>runtime monitoring</c:v>
                </c:pt>
                <c:pt idx="32">
                  <c:v>mobile computing</c:v>
                </c:pt>
                <c:pt idx="33">
                  <c:v>vectorization</c:v>
                </c:pt>
                <c:pt idx="34">
                  <c:v>virtual machines</c:v>
                </c:pt>
                <c:pt idx="35">
                  <c:v>embedded systems</c:v>
                </c:pt>
                <c:pt idx="36">
                  <c:v>human-computer interaction</c:v>
                </c:pt>
                <c:pt idx="37">
                  <c:v>FPGAs</c:v>
                </c:pt>
                <c:pt idx="38">
                  <c:v>automata theory</c:v>
                </c:pt>
                <c:pt idx="39">
                  <c:v>energy/power</c:v>
                </c:pt>
                <c:pt idx="40">
                  <c:v>databases</c:v>
                </c:pt>
                <c:pt idx="41">
                  <c:v>parsing</c:v>
                </c:pt>
                <c:pt idx="42">
                  <c:v>stream processing</c:v>
                </c:pt>
                <c:pt idx="43">
                  <c:v>&lt;none&gt;</c:v>
                </c:pt>
                <c:pt idx="44">
                  <c:v>non-volatile memory</c:v>
                </c:pt>
                <c:pt idx="45">
                  <c:v>logic programming</c:v>
                </c:pt>
                <c:pt idx="46">
                  <c:v>cloud computing</c:v>
                </c:pt>
                <c:pt idx="47">
                  <c:v>network programming</c:v>
                </c:pt>
                <c:pt idx="48">
                  <c:v>operating systems</c:v>
                </c:pt>
                <c:pt idx="49">
                  <c:v>reconfigurable computing</c:v>
                </c:pt>
                <c:pt idx="50">
                  <c:v>privacy</c:v>
                </c:pt>
                <c:pt idx="51">
                  <c:v>education</c:v>
                </c:pt>
                <c:pt idx="52">
                  <c:v>graph analytics</c:v>
                </c:pt>
                <c:pt idx="53">
                  <c:v>spreadsheets</c:v>
                </c:pt>
                <c:pt idx="54">
                  <c:v>graphics</c:v>
                </c:pt>
                <c:pt idx="55">
                  <c:v>crowdsourcing</c:v>
                </c:pt>
                <c:pt idx="56">
                  <c:v>availability</c:v>
                </c:pt>
                <c:pt idx="57">
                  <c:v>real-time systems</c:v>
                </c:pt>
              </c:strCache>
            </c:strRef>
          </c:cat>
          <c:val>
            <c:numRef>
              <c:f>Sheet2!$B$121:$B$152</c:f>
              <c:numCache>
                <c:formatCode>General</c:formatCode>
                <c:ptCount val="32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5">
                  <c:v>3</c:v>
                </c:pt>
                <c:pt idx="7">
                  <c:v>4</c:v>
                </c:pt>
                <c:pt idx="9">
                  <c:v>7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3</c:v>
                </c:pt>
                <c:pt idx="16">
                  <c:v>4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1">
                  <c:v>2</c:v>
                </c:pt>
                <c:pt idx="22">
                  <c:v>4</c:v>
                </c:pt>
                <c:pt idx="23">
                  <c:v>4</c:v>
                </c:pt>
                <c:pt idx="24">
                  <c:v>2</c:v>
                </c:pt>
                <c:pt idx="25">
                  <c:v>4</c:v>
                </c:pt>
                <c:pt idx="26">
                  <c:v>2</c:v>
                </c:pt>
                <c:pt idx="27">
                  <c:v>3</c:v>
                </c:pt>
                <c:pt idx="28">
                  <c:v>2</c:v>
                </c:pt>
                <c:pt idx="30">
                  <c:v>3</c:v>
                </c:pt>
                <c:pt idx="3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5-4E31-AE75-46C4A0F7A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1071792"/>
        <c:axId val="941069712"/>
      </c:barChart>
      <c:catAx>
        <c:axId val="94107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069712"/>
        <c:crosses val="autoZero"/>
        <c:auto val="0"/>
        <c:lblAlgn val="ctr"/>
        <c:lblOffset val="100"/>
        <c:tickLblSkip val="1"/>
        <c:noMultiLvlLbl val="0"/>
      </c:catAx>
      <c:valAx>
        <c:axId val="94106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07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7267674507814212"/>
          <c:y val="2.6095461011678301E-2"/>
          <c:w val="0.2080025812348045"/>
          <c:h val="0.102769295804544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Submitted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Sheet2!$A$153:$A$178</c:f>
              <c:strCache>
                <c:ptCount val="26"/>
                <c:pt idx="0">
                  <c:v>mobile computing</c:v>
                </c:pt>
                <c:pt idx="1">
                  <c:v>vectorization</c:v>
                </c:pt>
                <c:pt idx="2">
                  <c:v>virtual machines</c:v>
                </c:pt>
                <c:pt idx="3">
                  <c:v>embedded systems</c:v>
                </c:pt>
                <c:pt idx="4">
                  <c:v>human-computer interaction</c:v>
                </c:pt>
                <c:pt idx="5">
                  <c:v>FPGAs</c:v>
                </c:pt>
                <c:pt idx="6">
                  <c:v>automata theory</c:v>
                </c:pt>
                <c:pt idx="7">
                  <c:v>energy/power</c:v>
                </c:pt>
                <c:pt idx="8">
                  <c:v>databases</c:v>
                </c:pt>
                <c:pt idx="9">
                  <c:v>parsing</c:v>
                </c:pt>
                <c:pt idx="10">
                  <c:v>stream processing</c:v>
                </c:pt>
                <c:pt idx="11">
                  <c:v>&lt;none&gt;</c:v>
                </c:pt>
                <c:pt idx="12">
                  <c:v>non-volatile memory</c:v>
                </c:pt>
                <c:pt idx="13">
                  <c:v>logic programming</c:v>
                </c:pt>
                <c:pt idx="14">
                  <c:v>cloud computing</c:v>
                </c:pt>
                <c:pt idx="15">
                  <c:v>network programming</c:v>
                </c:pt>
                <c:pt idx="16">
                  <c:v>operating systems</c:v>
                </c:pt>
                <c:pt idx="17">
                  <c:v>reconfigurable computing</c:v>
                </c:pt>
                <c:pt idx="18">
                  <c:v>privacy</c:v>
                </c:pt>
                <c:pt idx="19">
                  <c:v>education</c:v>
                </c:pt>
                <c:pt idx="20">
                  <c:v>graph analytics</c:v>
                </c:pt>
                <c:pt idx="21">
                  <c:v>spreadsheets</c:v>
                </c:pt>
                <c:pt idx="22">
                  <c:v>graphics</c:v>
                </c:pt>
                <c:pt idx="23">
                  <c:v>crowdsourcing</c:v>
                </c:pt>
                <c:pt idx="24">
                  <c:v>availability</c:v>
                </c:pt>
                <c:pt idx="25">
                  <c:v>real-time systems</c:v>
                </c:pt>
              </c:strCache>
            </c:strRef>
          </c:cat>
          <c:val>
            <c:numRef>
              <c:f>Sheet2!$C$153:$C$178</c:f>
              <c:numCache>
                <c:formatCode>General</c:formatCode>
                <c:ptCount val="2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4-4C26-8D1A-4D0E365BE92E}"/>
            </c:ext>
          </c:extLst>
        </c:ser>
        <c:ser>
          <c:idx val="0"/>
          <c:order val="1"/>
          <c:tx>
            <c:v>Accepted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Sheet2!$A$153:$A$178</c:f>
              <c:strCache>
                <c:ptCount val="26"/>
                <c:pt idx="0">
                  <c:v>mobile computing</c:v>
                </c:pt>
                <c:pt idx="1">
                  <c:v>vectorization</c:v>
                </c:pt>
                <c:pt idx="2">
                  <c:v>virtual machines</c:v>
                </c:pt>
                <c:pt idx="3">
                  <c:v>embedded systems</c:v>
                </c:pt>
                <c:pt idx="4">
                  <c:v>human-computer interaction</c:v>
                </c:pt>
                <c:pt idx="5">
                  <c:v>FPGAs</c:v>
                </c:pt>
                <c:pt idx="6">
                  <c:v>automata theory</c:v>
                </c:pt>
                <c:pt idx="7">
                  <c:v>energy/power</c:v>
                </c:pt>
                <c:pt idx="8">
                  <c:v>databases</c:v>
                </c:pt>
                <c:pt idx="9">
                  <c:v>parsing</c:v>
                </c:pt>
                <c:pt idx="10">
                  <c:v>stream processing</c:v>
                </c:pt>
                <c:pt idx="11">
                  <c:v>&lt;none&gt;</c:v>
                </c:pt>
                <c:pt idx="12">
                  <c:v>non-volatile memory</c:v>
                </c:pt>
                <c:pt idx="13">
                  <c:v>logic programming</c:v>
                </c:pt>
                <c:pt idx="14">
                  <c:v>cloud computing</c:v>
                </c:pt>
                <c:pt idx="15">
                  <c:v>network programming</c:v>
                </c:pt>
                <c:pt idx="16">
                  <c:v>operating systems</c:v>
                </c:pt>
                <c:pt idx="17">
                  <c:v>reconfigurable computing</c:v>
                </c:pt>
                <c:pt idx="18">
                  <c:v>privacy</c:v>
                </c:pt>
                <c:pt idx="19">
                  <c:v>education</c:v>
                </c:pt>
                <c:pt idx="20">
                  <c:v>graph analytics</c:v>
                </c:pt>
                <c:pt idx="21">
                  <c:v>spreadsheets</c:v>
                </c:pt>
                <c:pt idx="22">
                  <c:v>graphics</c:v>
                </c:pt>
                <c:pt idx="23">
                  <c:v>crowdsourcing</c:v>
                </c:pt>
                <c:pt idx="24">
                  <c:v>availability</c:v>
                </c:pt>
                <c:pt idx="25">
                  <c:v>real-time systems</c:v>
                </c:pt>
              </c:strCache>
            </c:strRef>
          </c:cat>
          <c:val>
            <c:numRef>
              <c:f>Sheet2!$B$153:$B$178</c:f>
              <c:numCache>
                <c:formatCode>General</c:formatCode>
                <c:ptCount val="26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11">
                  <c:v>1</c:v>
                </c:pt>
                <c:pt idx="12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9">
                  <c:v>2</c:v>
                </c:pt>
                <c:pt idx="20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4-4C26-8D1A-4D0E365BE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1071792"/>
        <c:axId val="941069712"/>
      </c:barChart>
      <c:catAx>
        <c:axId val="94107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069712"/>
        <c:crosses val="autoZero"/>
        <c:auto val="0"/>
        <c:lblAlgn val="ctr"/>
        <c:lblOffset val="100"/>
        <c:tickLblSkip val="1"/>
        <c:noMultiLvlLbl val="0"/>
      </c:catAx>
      <c:valAx>
        <c:axId val="94106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07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7267674507814212"/>
          <c:y val="2.6095461011678301E-2"/>
          <c:w val="0.2080025812348045"/>
          <c:h val="0.102769295804544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'pldi18-topics'!$J$16</c:f>
              <c:strCache>
                <c:ptCount val="1"/>
                <c:pt idx="0">
                  <c:v>submit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'pldi18-topics'!$I$17:$I$35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'pldi18-topics'!$J$17:$J$35</c:f>
              <c:numCache>
                <c:formatCode>General</c:formatCode>
                <c:ptCount val="19"/>
                <c:pt idx="0">
                  <c:v>173</c:v>
                </c:pt>
                <c:pt idx="1">
                  <c:v>144</c:v>
                </c:pt>
                <c:pt idx="2">
                  <c:v>169</c:v>
                </c:pt>
                <c:pt idx="3">
                  <c:v>131</c:v>
                </c:pt>
                <c:pt idx="4">
                  <c:v>127</c:v>
                </c:pt>
                <c:pt idx="5">
                  <c:v>135</c:v>
                </c:pt>
                <c:pt idx="6">
                  <c:v>174</c:v>
                </c:pt>
                <c:pt idx="7">
                  <c:v>178</c:v>
                </c:pt>
                <c:pt idx="8">
                  <c:v>184</c:v>
                </c:pt>
                <c:pt idx="9">
                  <c:v>196</c:v>
                </c:pt>
                <c:pt idx="10">
                  <c:v>206</c:v>
                </c:pt>
                <c:pt idx="11">
                  <c:v>236</c:v>
                </c:pt>
                <c:pt idx="12">
                  <c:v>255</c:v>
                </c:pt>
                <c:pt idx="13">
                  <c:v>267</c:v>
                </c:pt>
                <c:pt idx="14">
                  <c:v>287</c:v>
                </c:pt>
                <c:pt idx="15">
                  <c:v>303</c:v>
                </c:pt>
                <c:pt idx="16">
                  <c:v>304</c:v>
                </c:pt>
                <c:pt idx="17">
                  <c:v>322</c:v>
                </c:pt>
                <c:pt idx="18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9-415B-BF6D-09C95CC70333}"/>
            </c:ext>
          </c:extLst>
        </c:ser>
        <c:ser>
          <c:idx val="1"/>
          <c:order val="1"/>
          <c:tx>
            <c:strRef>
              <c:f>'pldi18-topics'!$K$16</c:f>
              <c:strCache>
                <c:ptCount val="1"/>
                <c:pt idx="0">
                  <c:v>accept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'pldi18-topics'!$I$17:$I$35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'pldi18-topics'!$K$17:$K$35</c:f>
              <c:numCache>
                <c:formatCode>General</c:formatCode>
                <c:ptCount val="19"/>
                <c:pt idx="0">
                  <c:v>30</c:v>
                </c:pt>
                <c:pt idx="1">
                  <c:v>30</c:v>
                </c:pt>
                <c:pt idx="2">
                  <c:v>28</c:v>
                </c:pt>
                <c:pt idx="3">
                  <c:v>28</c:v>
                </c:pt>
                <c:pt idx="4">
                  <c:v>25</c:v>
                </c:pt>
                <c:pt idx="5">
                  <c:v>28</c:v>
                </c:pt>
                <c:pt idx="6">
                  <c:v>36</c:v>
                </c:pt>
                <c:pt idx="7">
                  <c:v>45</c:v>
                </c:pt>
                <c:pt idx="8">
                  <c:v>34</c:v>
                </c:pt>
                <c:pt idx="9">
                  <c:v>41</c:v>
                </c:pt>
                <c:pt idx="10">
                  <c:v>41</c:v>
                </c:pt>
                <c:pt idx="11">
                  <c:v>55</c:v>
                </c:pt>
                <c:pt idx="12">
                  <c:v>48</c:v>
                </c:pt>
                <c:pt idx="13">
                  <c:v>46</c:v>
                </c:pt>
                <c:pt idx="14">
                  <c:v>52</c:v>
                </c:pt>
                <c:pt idx="15">
                  <c:v>58</c:v>
                </c:pt>
                <c:pt idx="16">
                  <c:v>48</c:v>
                </c:pt>
                <c:pt idx="17">
                  <c:v>47</c:v>
                </c:pt>
                <c:pt idx="18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39-415B-BF6D-09C95CC70333}"/>
            </c:ext>
          </c:extLst>
        </c:ser>
        <c:ser>
          <c:idx val="2"/>
          <c:order val="2"/>
          <c:tx>
            <c:strRef>
              <c:f>'pldi18-topics'!$L$16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'pldi18-topics'!$I$17:$I$35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'pldi18-topics'!$L$17:$L$35</c:f>
              <c:numCache>
                <c:formatCode>0.0%</c:formatCode>
                <c:ptCount val="19"/>
                <c:pt idx="0">
                  <c:v>0.17341040462427745</c:v>
                </c:pt>
                <c:pt idx="1">
                  <c:v>0.20833333333333334</c:v>
                </c:pt>
                <c:pt idx="2">
                  <c:v>0.16568047337278108</c:v>
                </c:pt>
                <c:pt idx="3">
                  <c:v>0.21374045801526717</c:v>
                </c:pt>
                <c:pt idx="4">
                  <c:v>0.19685039370078741</c:v>
                </c:pt>
                <c:pt idx="5">
                  <c:v>0.2074074074074074</c:v>
                </c:pt>
                <c:pt idx="6">
                  <c:v>0.20689655172413793</c:v>
                </c:pt>
                <c:pt idx="7">
                  <c:v>0.25280898876404495</c:v>
                </c:pt>
                <c:pt idx="8">
                  <c:v>0.18478260869565216</c:v>
                </c:pt>
                <c:pt idx="9">
                  <c:v>0.20918367346938777</c:v>
                </c:pt>
                <c:pt idx="10">
                  <c:v>0.19902912621359223</c:v>
                </c:pt>
                <c:pt idx="11">
                  <c:v>0.23305084745762711</c:v>
                </c:pt>
                <c:pt idx="12">
                  <c:v>0.18823529411764706</c:v>
                </c:pt>
                <c:pt idx="13">
                  <c:v>0.17228464419475656</c:v>
                </c:pt>
                <c:pt idx="14">
                  <c:v>0.18118466898954705</c:v>
                </c:pt>
                <c:pt idx="15">
                  <c:v>0.19141914191419143</c:v>
                </c:pt>
                <c:pt idx="16">
                  <c:v>0.15789473684210525</c:v>
                </c:pt>
                <c:pt idx="17">
                  <c:v>0.14596273291925466</c:v>
                </c:pt>
                <c:pt idx="18">
                  <c:v>0.20992366412213739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39-415B-BF6D-09C95CC70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0267376"/>
        <c:axId val="1160259472"/>
      </c:barChart>
      <c:catAx>
        <c:axId val="116026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0259472"/>
        <c:crosses val="autoZero"/>
        <c:auto val="1"/>
        <c:lblAlgn val="ctr"/>
        <c:lblOffset val="100"/>
        <c:noMultiLvlLbl val="0"/>
      </c:catAx>
      <c:valAx>
        <c:axId val="116025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026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FFE-9B9A-403E-A281-CABCAFDB264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13A8-D445-406B-AEAE-BFBFC843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7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FFE-9B9A-403E-A281-CABCAFDB264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13A8-D445-406B-AEAE-BFBFC843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FFE-9B9A-403E-A281-CABCAFDB264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13A8-D445-406B-AEAE-BFBFC843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4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FFE-9B9A-403E-A281-CABCAFDB264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13A8-D445-406B-AEAE-BFBFC843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FFE-9B9A-403E-A281-CABCAFDB264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13A8-D445-406B-AEAE-BFBFC843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FFE-9B9A-403E-A281-CABCAFDB264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13A8-D445-406B-AEAE-BFBFC843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7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FFE-9B9A-403E-A281-CABCAFDB264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13A8-D445-406B-AEAE-BFBFC843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FFE-9B9A-403E-A281-CABCAFDB264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13A8-D445-406B-AEAE-BFBFC843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FFE-9B9A-403E-A281-CABCAFDB264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13A8-D445-406B-AEAE-BFBFC843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FFE-9B9A-403E-A281-CABCAFDB264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13A8-D445-406B-AEAE-BFBFC843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FFE-9B9A-403E-A281-CABCAFDB264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13A8-D445-406B-AEAE-BFBFC843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6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BFFE-9B9A-403E-A281-CABCAFDB264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E13A8-D445-406B-AEAE-BFBFC843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2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795" y="1608083"/>
            <a:ext cx="9144000" cy="337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PLDI 2018 </a:t>
            </a:r>
            <a:br>
              <a:rPr lang="en-US" dirty="0" smtClean="0"/>
            </a:br>
            <a:r>
              <a:rPr lang="en-US" dirty="0" smtClean="0"/>
              <a:t>Program-Chair Report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Dan Grossman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53768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262 submissions (but 4 not sent to reviewers)</a:t>
            </a:r>
          </a:p>
          <a:p>
            <a:endParaRPr lang="en-US" dirty="0"/>
          </a:p>
          <a:p>
            <a:r>
              <a:rPr lang="en-US" dirty="0" smtClean="0"/>
              <a:t>55 acceptances</a:t>
            </a:r>
          </a:p>
          <a:p>
            <a:endParaRPr lang="en-US" dirty="0"/>
          </a:p>
          <a:p>
            <a:r>
              <a:rPr lang="en-US" dirty="0" smtClean="0"/>
              <a:t>For an acceptance rate of…</a:t>
            </a:r>
          </a:p>
          <a:p>
            <a:pPr lvl="1"/>
            <a:r>
              <a:rPr lang="en-US" dirty="0" smtClean="0"/>
              <a:t>I’m not going to write that down for you</a:t>
            </a:r>
          </a:p>
          <a:p>
            <a:pPr lvl="1"/>
            <a:r>
              <a:rPr lang="en-US" dirty="0" smtClean="0"/>
              <a:t>Unclear to me what it’s measuring</a:t>
            </a:r>
          </a:p>
          <a:p>
            <a:pPr lvl="1"/>
            <a:r>
              <a:rPr lang="en-US" dirty="0" smtClean="0"/>
              <a:t>Well within historic norms though somewhat higher than recent years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2" y="365125"/>
            <a:ext cx="10515600" cy="1325563"/>
          </a:xfrm>
        </p:spPr>
        <p:txBody>
          <a:bodyPr/>
          <a:lstStyle/>
          <a:p>
            <a:r>
              <a:rPr lang="en-US" dirty="0" smtClean="0"/>
              <a:t>Submissions were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64" y="1825625"/>
            <a:ext cx="4664529" cy="4351338"/>
          </a:xfrm>
        </p:spPr>
        <p:txBody>
          <a:bodyPr/>
          <a:lstStyle/>
          <a:p>
            <a:r>
              <a:rPr lang="en-US" dirty="0" smtClean="0"/>
              <a:t>Upsides</a:t>
            </a:r>
          </a:p>
          <a:p>
            <a:pPr lvl="1"/>
            <a:r>
              <a:rPr lang="en-US" dirty="0" smtClean="0"/>
              <a:t>No decrease in number of high-quality submissions (acceptances up)</a:t>
            </a:r>
          </a:p>
          <a:p>
            <a:pPr lvl="1"/>
            <a:r>
              <a:rPr lang="en-US" dirty="0" smtClean="0"/>
              <a:t>More reasonable reviewing loads with manageable committee sizes</a:t>
            </a:r>
          </a:p>
          <a:p>
            <a:r>
              <a:rPr lang="en-US" dirty="0" smtClean="0"/>
              <a:t>Have some theories, but none with evidence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PLDI seems plenty healthy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488899"/>
              </p:ext>
            </p:extLst>
          </p:nvPr>
        </p:nvGraphicFramePr>
        <p:xfrm>
          <a:off x="5212053" y="1825625"/>
          <a:ext cx="1830958" cy="409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5479">
                  <a:extLst>
                    <a:ext uri="{9D8B030D-6E8A-4147-A177-3AD203B41FA5}">
                      <a16:colId xmlns:a16="http://schemas.microsoft.com/office/drawing/2014/main" val="538417403"/>
                    </a:ext>
                  </a:extLst>
                </a:gridCol>
                <a:gridCol w="915479">
                  <a:extLst>
                    <a:ext uri="{9D8B030D-6E8A-4147-A177-3AD203B41FA5}">
                      <a16:colId xmlns:a16="http://schemas.microsoft.com/office/drawing/2014/main" val="2363359624"/>
                    </a:ext>
                  </a:extLst>
                </a:gridCol>
              </a:tblGrid>
              <a:tr h="304346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2018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262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22030062"/>
                  </a:ext>
                </a:extLst>
              </a:tr>
              <a:tr h="304346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2017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322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35487026"/>
                  </a:ext>
                </a:extLst>
              </a:tr>
              <a:tr h="304346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2016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304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4069062"/>
                  </a:ext>
                </a:extLst>
              </a:tr>
              <a:tr h="304346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2015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303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0502108"/>
                  </a:ext>
                </a:extLst>
              </a:tr>
              <a:tr h="304346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2014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287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5648069"/>
                  </a:ext>
                </a:extLst>
              </a:tr>
              <a:tr h="304346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2013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267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77450227"/>
                  </a:ext>
                </a:extLst>
              </a:tr>
              <a:tr h="304346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2012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255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7862976"/>
                  </a:ext>
                </a:extLst>
              </a:tr>
              <a:tr h="304346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2011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236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9446252"/>
                  </a:ext>
                </a:extLst>
              </a:tr>
              <a:tr h="304346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2010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206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11522334"/>
                  </a:ext>
                </a:extLst>
              </a:tr>
              <a:tr h="304346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2009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196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0547992"/>
                  </a:ext>
                </a:extLst>
              </a:tr>
              <a:tr h="304346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2008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184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34439877"/>
                  </a:ext>
                </a:extLst>
              </a:tr>
              <a:tr h="304346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2007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178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15488148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64269"/>
              </p:ext>
            </p:extLst>
          </p:nvPr>
        </p:nvGraphicFramePr>
        <p:xfrm>
          <a:off x="7087072" y="1811939"/>
          <a:ext cx="4810638" cy="388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93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through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262 submissions</a:t>
            </a:r>
          </a:p>
          <a:p>
            <a:r>
              <a:rPr lang="en-US" dirty="0" smtClean="0"/>
              <a:t>258 received round-one reviews</a:t>
            </a:r>
          </a:p>
          <a:p>
            <a:r>
              <a:rPr lang="en-US" dirty="0" smtClean="0"/>
              <a:t>179 received round-two reviews</a:t>
            </a:r>
          </a:p>
          <a:p>
            <a:r>
              <a:rPr lang="en-US" dirty="0" smtClean="0"/>
              <a:t>92 discussed at the PC meeting</a:t>
            </a:r>
          </a:p>
          <a:p>
            <a:r>
              <a:rPr lang="en-US" dirty="0" smtClean="0"/>
              <a:t>47 accepted by the PC (8 more than last year)</a:t>
            </a:r>
          </a:p>
          <a:p>
            <a:r>
              <a:rPr lang="en-US" dirty="0" smtClean="0"/>
              <a:t>8 PC papers accepted by the EPC (same as last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Expertise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[Mostly for fun, don’t read much into this]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238 papers received &gt;= 1 expert (“X”) review, 52 accepted</a:t>
            </a:r>
          </a:p>
          <a:p>
            <a:endParaRPr lang="en-US" sz="1000" dirty="0" smtClean="0"/>
          </a:p>
          <a:p>
            <a:r>
              <a:rPr lang="en-US" dirty="0" smtClean="0"/>
              <a:t>20 papers received 0 expert reviews, 3 accepted</a:t>
            </a:r>
          </a:p>
          <a:p>
            <a:pPr lvl="1"/>
            <a:r>
              <a:rPr lang="en-US" dirty="0" smtClean="0"/>
              <a:t>Often </a:t>
            </a:r>
            <a:r>
              <a:rPr lang="en-US" i="1" dirty="0" smtClean="0"/>
              <a:t>expected </a:t>
            </a:r>
            <a:r>
              <a:rPr lang="en-US" dirty="0" smtClean="0"/>
              <a:t>an X</a:t>
            </a:r>
          </a:p>
          <a:p>
            <a:pPr lvl="1"/>
            <a:r>
              <a:rPr lang="en-US" dirty="0" smtClean="0"/>
              <a:t>Always discussed if an X was needed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6 papers received </a:t>
            </a:r>
            <a:r>
              <a:rPr lang="en-US" i="1" dirty="0" smtClean="0"/>
              <a:t>all </a:t>
            </a:r>
            <a:r>
              <a:rPr lang="en-US" dirty="0" smtClean="0"/>
              <a:t>expert reviews, 0 accepted</a:t>
            </a:r>
          </a:p>
          <a:p>
            <a:pPr lvl="1"/>
            <a:r>
              <a:rPr lang="en-US" dirty="0" smtClean="0"/>
              <a:t>(Average would have been 1)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[grain of salt: all self-reported at time of submission]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list:</a:t>
            </a:r>
          </a:p>
          <a:p>
            <a:r>
              <a:rPr lang="en-US" dirty="0" smtClean="0"/>
              <a:t>Started with last year, made ~10-15 edits </a:t>
            </a:r>
          </a:p>
          <a:p>
            <a:pPr lvl="1"/>
            <a:r>
              <a:rPr lang="en-US" dirty="0" smtClean="0"/>
              <a:t>Examples: Split </a:t>
            </a:r>
            <a:r>
              <a:rPr lang="en-US" i="1" dirty="0" smtClean="0"/>
              <a:t>verification</a:t>
            </a:r>
            <a:r>
              <a:rPr lang="en-US" dirty="0" smtClean="0"/>
              <a:t> in three; removed unused topics</a:t>
            </a:r>
          </a:p>
          <a:p>
            <a:r>
              <a:rPr lang="en-US" dirty="0" smtClean="0"/>
              <a:t>Incorporated additional feedback from PC/EPC/ERC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Mostly used to assist with review preferences/assignments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417649"/>
              </p:ext>
            </p:extLst>
          </p:nvPr>
        </p:nvGraphicFramePr>
        <p:xfrm>
          <a:off x="98865" y="1022746"/>
          <a:ext cx="11956502" cy="535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8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027126"/>
              </p:ext>
            </p:extLst>
          </p:nvPr>
        </p:nvGraphicFramePr>
        <p:xfrm>
          <a:off x="441434" y="304800"/>
          <a:ext cx="11561380" cy="706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17875" y="493985"/>
            <a:ext cx="222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(&gt;= 17)</a:t>
            </a:r>
          </a:p>
          <a:p>
            <a:r>
              <a:rPr lang="en-US" sz="2000" dirty="0" smtClean="0"/>
              <a:t>(turns out all &gt;= 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51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46974"/>
              </p:ext>
            </p:extLst>
          </p:nvPr>
        </p:nvGraphicFramePr>
        <p:xfrm>
          <a:off x="147145" y="151662"/>
          <a:ext cx="11723140" cy="659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63808" y="283778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(&gt;= 8, &lt;= 16)</a:t>
            </a:r>
          </a:p>
        </p:txBody>
      </p:sp>
    </p:spTree>
    <p:extLst>
      <p:ext uri="{BB962C8B-B14F-4D97-AF65-F5344CB8AC3E}">
        <p14:creationId xmlns:p14="http://schemas.microsoft.com/office/powerpoint/2010/main" val="37621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04299"/>
              </p:ext>
            </p:extLst>
          </p:nvPr>
        </p:nvGraphicFramePr>
        <p:xfrm>
          <a:off x="529389" y="331997"/>
          <a:ext cx="10930438" cy="667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35827" y="43940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(&lt;= 7)</a:t>
            </a:r>
          </a:p>
        </p:txBody>
      </p:sp>
    </p:spTree>
    <p:extLst>
      <p:ext uri="{BB962C8B-B14F-4D97-AF65-F5344CB8AC3E}">
        <p14:creationId xmlns:p14="http://schemas.microsoft.com/office/powerpoint/2010/main" val="37914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own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Infinite number of theories consistent with the data</a:t>
            </a:r>
          </a:p>
          <a:p>
            <a:endParaRPr lang="en-US" dirty="0"/>
          </a:p>
          <a:p>
            <a:r>
              <a:rPr lang="en-US" dirty="0" smtClean="0"/>
              <a:t>Many don’t hold one standard deviation away</a:t>
            </a:r>
          </a:p>
          <a:p>
            <a:endParaRPr lang="en-US" dirty="0"/>
          </a:p>
          <a:p>
            <a:r>
              <a:rPr lang="en-US" dirty="0" smtClean="0"/>
              <a:t>This is entirely a </a:t>
            </a:r>
            <a:r>
              <a:rPr lang="en-US" i="1" dirty="0" smtClean="0"/>
              <a:t>post hoc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Mostly done in the last 48 hours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[with some data]</a:t>
            </a:r>
          </a:p>
          <a:p>
            <a:endParaRPr lang="en-US" dirty="0"/>
          </a:p>
          <a:p>
            <a:r>
              <a:rPr lang="en-US" dirty="0" smtClean="0"/>
              <a:t>Data [with some reflections]</a:t>
            </a:r>
          </a:p>
          <a:p>
            <a:endParaRPr lang="en-US" dirty="0"/>
          </a:p>
          <a:p>
            <a:r>
              <a:rPr lang="en-US" dirty="0" smtClean="0"/>
              <a:t>Reflections [with some thank-</a:t>
            </a:r>
            <a:r>
              <a:rPr lang="en-US" dirty="0" err="1" smtClean="0"/>
              <a:t>yous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[with some data]</a:t>
            </a:r>
          </a:p>
          <a:p>
            <a:endParaRPr lang="en-US" dirty="0"/>
          </a:p>
          <a:p>
            <a:r>
              <a:rPr lang="en-US" dirty="0" smtClean="0"/>
              <a:t>Data [with some reflections]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Reflections [with some thank-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yous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29" y="2474086"/>
            <a:ext cx="9412300" cy="2123314"/>
          </a:xfrm>
        </p:spPr>
      </p:pic>
    </p:spTree>
    <p:extLst>
      <p:ext uri="{BB962C8B-B14F-4D97-AF65-F5344CB8AC3E}">
        <p14:creationId xmlns:p14="http://schemas.microsoft.com/office/powerpoint/2010/main" val="24200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4"/>
          <a:stretch/>
        </p:blipFill>
        <p:spPr>
          <a:xfrm>
            <a:off x="827120" y="655471"/>
            <a:ext cx="7351680" cy="57326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PC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36386" r="48542" b="42269"/>
          <a:stretch/>
        </p:blipFill>
        <p:spPr>
          <a:xfrm>
            <a:off x="8077200" y="3022600"/>
            <a:ext cx="3668680" cy="3365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1420" y="365125"/>
            <a:ext cx="3771900" cy="1093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</a:rPr>
              <a:t>PC (1 of 2)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(2 of 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08"/>
          <a:stretch/>
        </p:blipFill>
        <p:spPr>
          <a:xfrm>
            <a:off x="4827620" y="1155700"/>
            <a:ext cx="6132479" cy="5562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36914" b="42027"/>
          <a:stretch/>
        </p:blipFill>
        <p:spPr>
          <a:xfrm>
            <a:off x="954120" y="1690689"/>
            <a:ext cx="3527572" cy="30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(1 of 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64"/>
          <a:stretch/>
        </p:blipFill>
        <p:spPr>
          <a:xfrm>
            <a:off x="838199" y="1690688"/>
            <a:ext cx="5502378" cy="3922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2"/>
          <a:stretch/>
        </p:blipFill>
        <p:spPr>
          <a:xfrm>
            <a:off x="6662698" y="1690688"/>
            <a:ext cx="5738566" cy="28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 (1 of 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42"/>
          <a:stretch/>
        </p:blipFill>
        <p:spPr>
          <a:xfrm>
            <a:off x="838200" y="1339679"/>
            <a:ext cx="5118100" cy="5137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9"/>
          <a:stretch/>
        </p:blipFill>
        <p:spPr>
          <a:xfrm>
            <a:off x="5702205" y="1339678"/>
            <a:ext cx="5133814" cy="40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 (2 of 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08"/>
          <a:stretch/>
        </p:blipFill>
        <p:spPr>
          <a:xfrm>
            <a:off x="609509" y="2008188"/>
            <a:ext cx="5581186" cy="33004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3"/>
          <a:stretch/>
        </p:blipFill>
        <p:spPr>
          <a:xfrm>
            <a:off x="5880009" y="2008188"/>
            <a:ext cx="5550694" cy="33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Submitters</a:t>
            </a:r>
          </a:p>
          <a:p>
            <a:endParaRPr lang="en-US" dirty="0"/>
          </a:p>
          <a:p>
            <a:r>
              <a:rPr lang="en-US" dirty="0" smtClean="0"/>
              <a:t>Rest of organizing committee</a:t>
            </a:r>
          </a:p>
          <a:p>
            <a:endParaRPr lang="en-US" dirty="0"/>
          </a:p>
          <a:p>
            <a:r>
              <a:rPr lang="en-US" dirty="0" smtClean="0"/>
              <a:t>Student volunteers</a:t>
            </a:r>
          </a:p>
          <a:p>
            <a:endParaRPr lang="en-US" dirty="0"/>
          </a:p>
          <a:p>
            <a:r>
              <a:rPr lang="en-US" dirty="0" smtClean="0"/>
              <a:t>Attendees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you’re PC chair…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Committee selection is worth lots of time and effort</a:t>
            </a:r>
          </a:p>
          <a:p>
            <a:pPr lvl="1"/>
            <a:r>
              <a:rPr lang="en-US" dirty="0" smtClean="0"/>
              <a:t>Primary influence of review expertise and quality</a:t>
            </a:r>
          </a:p>
          <a:p>
            <a:endParaRPr lang="en-US" sz="1000" dirty="0"/>
          </a:p>
          <a:p>
            <a:r>
              <a:rPr lang="en-US" dirty="0" smtClean="0"/>
              <a:t>Emphasize courteous and constructive reviews</a:t>
            </a:r>
          </a:p>
          <a:p>
            <a:pPr lvl="1"/>
            <a:r>
              <a:rPr lang="en-US" dirty="0" smtClean="0"/>
              <a:t>There is literally no downside</a:t>
            </a:r>
          </a:p>
          <a:p>
            <a:endParaRPr lang="en-US" sz="1000" dirty="0"/>
          </a:p>
          <a:p>
            <a:r>
              <a:rPr lang="en-US" dirty="0" smtClean="0"/>
              <a:t>Emphasize accepting:</a:t>
            </a:r>
          </a:p>
          <a:p>
            <a:pPr lvl="1"/>
            <a:r>
              <a:rPr lang="en-US" dirty="0" smtClean="0"/>
              <a:t>Imperfect papers (else zero papers)</a:t>
            </a:r>
          </a:p>
          <a:p>
            <a:pPr lvl="1"/>
            <a:r>
              <a:rPr lang="en-US" dirty="0" smtClean="0"/>
              <a:t>But not flawed 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5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My goal has been “cautious caretaker” for a healthy community</a:t>
            </a:r>
          </a:p>
          <a:p>
            <a:pPr marL="457200" lvl="1" indent="0" algn="ctr">
              <a:buNone/>
            </a:pPr>
            <a:endParaRPr lang="en-US" sz="3200" dirty="0" smtClean="0"/>
          </a:p>
          <a:p>
            <a:pPr marL="457200" lvl="1" indent="0" algn="ctr">
              <a:buNone/>
            </a:pPr>
            <a:r>
              <a:rPr lang="en-US" sz="3200" dirty="0" smtClean="0"/>
              <a:t>If you enjoy the conference and learn something, I’m happy!</a:t>
            </a:r>
          </a:p>
          <a:p>
            <a:pPr marL="457200" lvl="1" indent="0" algn="ctr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58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6" y="3286124"/>
            <a:ext cx="10515600" cy="2862428"/>
          </a:xfrm>
        </p:spPr>
        <p:txBody>
          <a:bodyPr/>
          <a:lstStyle/>
          <a:p>
            <a:r>
              <a:rPr lang="en-US" dirty="0" smtClean="0"/>
              <a:t>Anonymous, better known as “double blind”</a:t>
            </a:r>
          </a:p>
          <a:p>
            <a:endParaRPr lang="en-US" sz="1000" dirty="0"/>
          </a:p>
          <a:p>
            <a:r>
              <a:rPr lang="en-US" dirty="0" smtClean="0"/>
              <a:t>Conflicts-of-interest (precisely defined) indicated by authors</a:t>
            </a:r>
          </a:p>
          <a:p>
            <a:pPr lvl="1"/>
            <a:r>
              <a:rPr lang="en-US" dirty="0" smtClean="0"/>
              <a:t>Double-checked by Program Chair</a:t>
            </a:r>
          </a:p>
          <a:p>
            <a:pPr lvl="1"/>
            <a:endParaRPr lang="en-US" sz="1000" dirty="0"/>
          </a:p>
          <a:p>
            <a:r>
              <a:rPr lang="en-US" dirty="0" smtClean="0"/>
              <a:t>Reviewers could not “see” papers they were conflicted with</a:t>
            </a:r>
          </a:p>
          <a:p>
            <a:pPr lvl="1"/>
            <a:r>
              <a:rPr lang="en-US" dirty="0" smtClean="0"/>
              <a:t>PC members could not see submissions by other PC members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21" y="532825"/>
            <a:ext cx="7598789" cy="231572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chemeClr val="accent1">
                <a:lumMod val="75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072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long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/>
          <a:lstStyle/>
          <a:p>
            <a:r>
              <a:rPr lang="en-US" dirty="0" smtClean="0"/>
              <a:t>I first attended PLDI in ‘98 [it had a lot of great papers!]</a:t>
            </a:r>
          </a:p>
          <a:p>
            <a:pPr lvl="1"/>
            <a:r>
              <a:rPr lang="en-US" dirty="0" smtClean="0"/>
              <a:t>Also attended ‘99, ’01, ‘02, ’04, ’06, ‘07, ‘09, ‘10, ‘11, ‘13, ‘15, ‘17</a:t>
            </a:r>
          </a:p>
          <a:p>
            <a:endParaRPr lang="en-US" sz="1000" dirty="0"/>
          </a:p>
          <a:p>
            <a:r>
              <a:rPr lang="en-US" dirty="0" smtClean="0"/>
              <a:t>Jeff invited me to be PLDI 2018 PC Chair 756 days ago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3289300"/>
            <a:ext cx="4385733" cy="328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3289300"/>
            <a:ext cx="4385733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148732"/>
              </p:ext>
            </p:extLst>
          </p:nvPr>
        </p:nvGraphicFramePr>
        <p:xfrm>
          <a:off x="469900" y="355600"/>
          <a:ext cx="4102100" cy="622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525">
                  <a:extLst>
                    <a:ext uri="{9D8B030D-6E8A-4147-A177-3AD203B41FA5}">
                      <a16:colId xmlns:a16="http://schemas.microsoft.com/office/drawing/2014/main" val="4240014850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676717160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501877051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3528507319"/>
                    </a:ext>
                  </a:extLst>
                </a:gridCol>
              </a:tblGrid>
              <a:tr h="26797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>
                          <a:effectLst/>
                        </a:rPr>
                        <a:t>submit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>
                          <a:effectLst/>
                        </a:rPr>
                        <a:t>accept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>
                          <a:effectLst/>
                        </a:rPr>
                        <a:t>rate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4915400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2000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173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30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17.3%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3893679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2001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144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30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20.8%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69201954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2002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169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28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16.6%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6212680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2003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131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28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21.4%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9749828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2004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127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25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19.7%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42634834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2005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135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28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20.7%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6510350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2006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174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36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20.7%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5409249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2007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178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45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25.3%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1441514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2008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184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34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18.5%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1221358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2009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196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41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20.9%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41704897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2010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206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41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19.9%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55901695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2011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236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55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23.3%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5190746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2012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255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48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18.8%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7388128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2013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267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46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17.2%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90512877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2014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287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52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18.1%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3658452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2015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303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58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19.1%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23664215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2016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304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48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15.8%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21747261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2017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322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47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14.6%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3453491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2018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262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>
                          <a:effectLst/>
                        </a:rPr>
                        <a:t>55</a:t>
                      </a:r>
                      <a:endParaRPr lang="en-US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baseline="0" dirty="0">
                          <a:effectLst/>
                        </a:rPr>
                        <a:t>21.0%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7632672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010436"/>
              </p:ext>
            </p:extLst>
          </p:nvPr>
        </p:nvGraphicFramePr>
        <p:xfrm>
          <a:off x="4719652" y="740023"/>
          <a:ext cx="72898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9652" y="5979381"/>
            <a:ext cx="268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2000-2017: 19.4%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PC: ~35 people, ~20 reviews each, decide on non-PC papers</a:t>
            </a:r>
          </a:p>
          <a:p>
            <a:endParaRPr lang="en-US" dirty="0" smtClean="0"/>
          </a:p>
          <a:p>
            <a:r>
              <a:rPr lang="en-US" dirty="0" smtClean="0"/>
              <a:t>EPC: ~20 people, ~10 reviews each, decide on PC papers</a:t>
            </a:r>
          </a:p>
          <a:p>
            <a:endParaRPr lang="en-US" dirty="0" smtClean="0"/>
          </a:p>
          <a:p>
            <a:r>
              <a:rPr lang="en-US" dirty="0" smtClean="0"/>
              <a:t>ERC: ~50 people, ~5 reviews each</a:t>
            </a:r>
          </a:p>
          <a:p>
            <a:endParaRPr lang="en-US" dirty="0" smtClean="0"/>
          </a:p>
          <a:p>
            <a:r>
              <a:rPr lang="en-US" dirty="0" smtClean="0"/>
              <a:t>External reviewers to complement expertise: ~25 people, 1 review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Better known as “bidding”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Give both “desire” and “likely expertise”, e.g., 5X or -10Y</a:t>
            </a:r>
          </a:p>
          <a:p>
            <a:pPr lvl="1"/>
            <a:r>
              <a:rPr lang="en-US" dirty="0" smtClean="0"/>
              <a:t>Such preferences are much more useful</a:t>
            </a:r>
          </a:p>
          <a:p>
            <a:pPr lvl="1"/>
            <a:r>
              <a:rPr lang="en-US" dirty="0" smtClean="0"/>
              <a:t>Number / letter often correlated but not always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automation here beyond sorting by topic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Round 1: All papers received 3 or 4 reviews</a:t>
            </a:r>
          </a:p>
          <a:p>
            <a:r>
              <a:rPr lang="en-US" dirty="0" smtClean="0"/>
              <a:t>Aim to give each paper at least one “X” and not reviewers who “really don’t want to do it”</a:t>
            </a:r>
            <a:endParaRPr lang="en-US" dirty="0" smtClean="0"/>
          </a:p>
          <a:p>
            <a:r>
              <a:rPr lang="en-US" dirty="0" smtClean="0"/>
              <a:t>Started with an automated assignment and then spent a dozen hours of “ad hoc hill-climbing” using review preferences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Round 2: Additional 1-2 reviews for most papers (&gt; 2/3)</a:t>
            </a:r>
          </a:p>
          <a:p>
            <a:r>
              <a:rPr lang="en-US" dirty="0" smtClean="0"/>
              <a:t>Online discussion to identify complementary expertise</a:t>
            </a:r>
          </a:p>
          <a:p>
            <a:r>
              <a:rPr lang="en-US" dirty="0" smtClean="0"/>
              <a:t>Assignments done manually over a couple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236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Extensive online discussion after round-two reviews</a:t>
            </a:r>
          </a:p>
          <a:p>
            <a:endParaRPr lang="en-US" dirty="0" smtClean="0"/>
          </a:p>
          <a:p>
            <a:r>
              <a:rPr lang="en-US" dirty="0" smtClean="0"/>
              <a:t>2-day PC meeting</a:t>
            </a:r>
          </a:p>
          <a:p>
            <a:pPr lvl="1"/>
            <a:r>
              <a:rPr lang="en-US" dirty="0" smtClean="0"/>
              <a:t>Not all papers discussed, but those discussed in almost-random order</a:t>
            </a:r>
          </a:p>
          <a:p>
            <a:pPr lvl="1"/>
            <a:r>
              <a:rPr lang="en-US" dirty="0" smtClean="0"/>
              <a:t>No target acceptance rate</a:t>
            </a:r>
          </a:p>
          <a:p>
            <a:pPr lvl="1"/>
            <a:endParaRPr lang="en-US" dirty="0"/>
          </a:p>
          <a:p>
            <a:r>
              <a:rPr lang="en-US" dirty="0" smtClean="0"/>
              <a:t>EPC conference call for PC papers – “clearly within acceptance envelope”</a:t>
            </a:r>
          </a:p>
          <a:p>
            <a:endParaRPr lang="en-US" dirty="0"/>
          </a:p>
          <a:p>
            <a:r>
              <a:rPr lang="en-US" dirty="0" smtClean="0"/>
              <a:t>“Double-blind until accept” with one slight, appropriate exception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Shepherding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acceptances were </a:t>
            </a:r>
            <a:r>
              <a:rPr lang="en-US" i="1" dirty="0" smtClean="0"/>
              <a:t>conditional </a:t>
            </a:r>
            <a:r>
              <a:rPr lang="en-US" dirty="0" smtClean="0"/>
              <a:t>with shepherd from PC/EPC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andatory vs. recommended changes from the discussion</a:t>
            </a:r>
          </a:p>
          <a:p>
            <a:endParaRPr lang="en-US" dirty="0"/>
          </a:p>
          <a:p>
            <a:r>
              <a:rPr lang="en-US" dirty="0" smtClean="0"/>
              <a:t>This year, all conditional acceptances were accepted </a:t>
            </a:r>
          </a:p>
          <a:p>
            <a:pPr lvl="1"/>
            <a:r>
              <a:rPr lang="en-US" dirty="0" smtClean="0"/>
              <a:t>Healthy process with no “issues”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[with some data]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[with some reflections]</a:t>
            </a:r>
          </a:p>
          <a:p>
            <a:endParaRPr lang="en-US" dirty="0"/>
          </a:p>
          <a:p>
            <a:r>
              <a:rPr lang="en-US" dirty="0" smtClean="0"/>
              <a:t>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10130</TotalTime>
  <Words>951</Words>
  <Application>Microsoft Office PowerPoint</Application>
  <PresentationFormat>Widescreen</PresentationFormat>
  <Paragraphs>267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PLDI 2018  Program-Chair Report  Dan Grossman</vt:lpstr>
      <vt:lpstr>PowerPoint Presentation</vt:lpstr>
      <vt:lpstr>Submissions</vt:lpstr>
      <vt:lpstr>Reviewers</vt:lpstr>
      <vt:lpstr>Review Preferences</vt:lpstr>
      <vt:lpstr>Review Assignments</vt:lpstr>
      <vt:lpstr>Decisions</vt:lpstr>
      <vt:lpstr>Shepherding</vt:lpstr>
      <vt:lpstr>PowerPoint Presentation</vt:lpstr>
      <vt:lpstr>PowerPoint Presentation</vt:lpstr>
      <vt:lpstr>Submissions were down</vt:lpstr>
      <vt:lpstr>Numbers through the process</vt:lpstr>
      <vt:lpstr>Expertise levels</vt:lpstr>
      <vt:lpstr>Paper topics</vt:lpstr>
      <vt:lpstr>PowerPoint Presentation</vt:lpstr>
      <vt:lpstr>PowerPoint Presentation</vt:lpstr>
      <vt:lpstr>PowerPoint Presentation</vt:lpstr>
      <vt:lpstr>PowerPoint Presentation</vt:lpstr>
      <vt:lpstr>Choose your own narrative</vt:lpstr>
      <vt:lpstr>PowerPoint Presentation</vt:lpstr>
      <vt:lpstr>Jeff</vt:lpstr>
      <vt:lpstr>PC</vt:lpstr>
      <vt:lpstr>PC (2 of 2)</vt:lpstr>
      <vt:lpstr>EPC (1 of 1)</vt:lpstr>
      <vt:lpstr>ERC (1 of 2)</vt:lpstr>
      <vt:lpstr>ERC (2 of 2)</vt:lpstr>
      <vt:lpstr>Also…</vt:lpstr>
      <vt:lpstr>When you’re PC chair…</vt:lpstr>
      <vt:lpstr>Goal</vt:lpstr>
      <vt:lpstr>A long road</vt:lpstr>
      <vt:lpstr>PowerPoint Presentation</vt:lpstr>
      <vt:lpstr>PowerPoint Presentation</vt:lpstr>
      <vt:lpstr>PowerPoint Presentation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PLDI 2018  Distinguished Papers</dc:title>
  <dc:creator>Dan Grossman</dc:creator>
  <cp:lastModifiedBy>Dan Grossman</cp:lastModifiedBy>
  <cp:revision>28</cp:revision>
  <dcterms:created xsi:type="dcterms:W3CDTF">2018-06-18T17:20:09Z</dcterms:created>
  <dcterms:modified xsi:type="dcterms:W3CDTF">2018-06-25T18:10:19Z</dcterms:modified>
</cp:coreProperties>
</file>