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48" r:id="rId2"/>
    <p:sldId id="323" r:id="rId3"/>
    <p:sldId id="324" r:id="rId4"/>
    <p:sldId id="325" r:id="rId5"/>
    <p:sldId id="326" r:id="rId6"/>
    <p:sldId id="327" r:id="rId7"/>
    <p:sldId id="328" r:id="rId8"/>
    <p:sldId id="349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50" r:id="rId20"/>
    <p:sldId id="339" r:id="rId21"/>
    <p:sldId id="347" r:id="rId22"/>
    <p:sldId id="341" r:id="rId23"/>
    <p:sldId id="342" r:id="rId24"/>
    <p:sldId id="345" r:id="rId25"/>
    <p:sldId id="344" r:id="rId26"/>
    <p:sldId id="346" r:id="rId27"/>
    <p:sldId id="343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6" autoAdjust="0"/>
    <p:restoredTop sz="94696" autoAdjust="0"/>
  </p:normalViewPr>
  <p:slideViewPr>
    <p:cSldViewPr>
      <p:cViewPr varScale="1">
        <p:scale>
          <a:sx n="111" d="100"/>
          <a:sy n="111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28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1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dirty="0" smtClean="0"/>
              <a:t>Sophomoric Parallelism and Concurrency, Lecture 2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3" Type="http://schemas.openxmlformats.org/officeDocument/2006/relationships/tags" Target="../tags/tag41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tags" Target="../tags/tag79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notesSlide" Target="../notesSlides/notesSlide14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8" Type="http://schemas.openxmlformats.org/officeDocument/2006/relationships/tags" Target="../tags/tag46.xml"/><Relationship Id="rId5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2</a:t>
            </a:r>
            <a:br>
              <a:rPr lang="en-US" sz="2800" i="0" dirty="0" smtClean="0"/>
            </a:br>
            <a:r>
              <a:rPr lang="en-US" sz="2800" i="0" dirty="0" smtClean="0"/>
              <a:t>Analysis of Fork-Join Parallel Programs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</a:t>
            </a:r>
            <a:r>
              <a:rPr lang="en-US" sz="1400" dirty="0" smtClean="0"/>
              <a:t>January 2016</a:t>
            </a:r>
            <a:endParaRPr lang="en-US" sz="1400" dirty="0" smtClean="0"/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Maps and reductions work just fine on balanced trees</a:t>
            </a:r>
          </a:p>
          <a:p>
            <a:pPr lvl="1"/>
            <a:r>
              <a:rPr lang="en-US" dirty="0" smtClean="0"/>
              <a:t>Divide-and-conquer each child rather than array </a:t>
            </a:r>
            <a:r>
              <a:rPr lang="en-US" dirty="0" err="1" smtClean="0"/>
              <a:t>subranges</a:t>
            </a:r>
            <a:endParaRPr lang="en-US" dirty="0" smtClean="0"/>
          </a:p>
          <a:p>
            <a:pPr lvl="1"/>
            <a:r>
              <a:rPr lang="en-US" dirty="0" smtClean="0"/>
              <a:t>Correct for unbalanced trees, but won’t get much speed-up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minimum element in an unsorted but balanced binary tree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time given enough processors</a:t>
            </a:r>
          </a:p>
          <a:p>
            <a:endParaRPr lang="en-US" dirty="0" smtClean="0"/>
          </a:p>
          <a:p>
            <a:r>
              <a:rPr lang="en-US" dirty="0" smtClean="0"/>
              <a:t>How to do the sequential cut-off?</a:t>
            </a:r>
          </a:p>
          <a:p>
            <a:pPr lvl="1"/>
            <a:r>
              <a:rPr lang="en-US" dirty="0" smtClean="0"/>
              <a:t>Store number-of-descendants at each node (easy to maintain)</a:t>
            </a:r>
          </a:p>
          <a:p>
            <a:pPr lvl="1"/>
            <a:r>
              <a:rPr lang="en-US" dirty="0" smtClean="0"/>
              <a:t>Or could approximate it with, e.g., AVL-tree height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1524000"/>
          </a:xfrm>
        </p:spPr>
        <p:txBody>
          <a:bodyPr/>
          <a:lstStyle/>
          <a:p>
            <a:r>
              <a:rPr lang="en-US" dirty="0" smtClean="0"/>
              <a:t>Can you parallelize maps or reduces over linked lists?</a:t>
            </a:r>
          </a:p>
          <a:p>
            <a:pPr lvl="1"/>
            <a:r>
              <a:rPr lang="en-US" dirty="0" smtClean="0"/>
              <a:t>Example: Increment all elements of a linked list</a:t>
            </a:r>
          </a:p>
          <a:p>
            <a:pPr lvl="1"/>
            <a:r>
              <a:rPr lang="en-US" dirty="0" smtClean="0"/>
              <a:t>Example: Sum all elements of a linked list</a:t>
            </a:r>
          </a:p>
          <a:p>
            <a:pPr lvl="1"/>
            <a:r>
              <a:rPr lang="en-US" dirty="0"/>
              <a:t>Parallelism still beneficial for expensive per-element operations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905000" y="2971800"/>
            <a:ext cx="533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2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57400" y="3124200"/>
            <a:ext cx="4800600" cy="977900"/>
            <a:chOff x="1200" y="1190"/>
            <a:chExt cx="3024" cy="616"/>
          </a:xfrm>
        </p:grpSpPr>
        <p:sp>
          <p:nvSpPr>
            <p:cNvPr id="10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9"/>
            <p:cNvCxnSpPr>
              <a:cxnSpLocks noChangeShapeType="1"/>
              <a:stCxn id="12" idx="3"/>
              <a:endCxn id="13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3"/>
            <p:cNvCxnSpPr>
              <a:cxnSpLocks noChangeShapeType="1"/>
              <a:stCxn id="15" idx="3"/>
              <a:endCxn id="17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17"/>
            <p:cNvCxnSpPr>
              <a:cxnSpLocks noChangeShapeType="1"/>
              <a:stCxn id="19" idx="3"/>
              <a:endCxn id="21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1"/>
            <p:cNvCxnSpPr>
              <a:cxnSpLocks noChangeShapeType="1"/>
              <a:stCxn id="23" idx="3"/>
              <a:endCxn id="25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00" y="1554"/>
              <a:ext cx="4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front</a:t>
              </a:r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96" y="1554"/>
              <a:ext cx="4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back</a:t>
              </a:r>
            </a:p>
          </p:txBody>
        </p:sp>
        <p:cxnSp>
          <p:nvCxnSpPr>
            <p:cNvPr id="32" name="AutoShape 25"/>
            <p:cNvCxnSpPr>
              <a:cxnSpLocks noChangeShapeType="1"/>
              <a:stCxn id="30" idx="0"/>
              <a:endCxn id="10" idx="2"/>
            </p:cNvCxnSpPr>
            <p:nvPr>
              <p:custDataLst>
                <p:tags r:id="rId24"/>
              </p:custDataLst>
            </p:nvPr>
          </p:nvCxnSpPr>
          <p:spPr bwMode="auto">
            <a:xfrm rot="5400000" flipH="1" flipV="1">
              <a:off x="1344" y="1458"/>
              <a:ext cx="172" cy="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26"/>
            <p:cNvCxnSpPr>
              <a:cxnSpLocks noChangeShapeType="1"/>
              <a:stCxn id="31" idx="0"/>
              <a:endCxn id="25" idx="2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3844" y="1462"/>
              <a:ext cx="172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again, data structures matter!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parallelism,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balanced trees generally better than lists so that we can get to all the data exponentially faster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vs.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Trees have the same flexibility as lists compared to arrays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The key “magic” of the </a:t>
            </a:r>
            <a:r>
              <a:rPr lang="en-US" dirty="0" err="1" smtClean="0"/>
              <a:t>ForkJoin</a:t>
            </a:r>
            <a:r>
              <a:rPr lang="en-US" dirty="0" smtClean="0"/>
              <a:t> Framework is getting expected run-time performance asymptotically optimal for the available number of processors</a:t>
            </a:r>
          </a:p>
          <a:p>
            <a:pPr lvl="2"/>
            <a:r>
              <a:rPr lang="en-US" dirty="0" smtClean="0"/>
              <a:t>So we can analyze algorithms assuming this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infinity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  <a:p>
            <a:pPr lvl="1"/>
            <a:r>
              <a:rPr lang="en-US" dirty="0" smtClean="0"/>
              <a:t>Also called “critical path length” or “computational depth”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1752600"/>
          </a:xfrm>
        </p:spPr>
        <p:txBody>
          <a:bodyPr/>
          <a:lstStyle/>
          <a:p>
            <a:r>
              <a:rPr lang="en-US" dirty="0" smtClean="0"/>
              <a:t>A program execution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can be seen as a DAG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Nodes: Pieces of work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Edges: Source must finish before destination starts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5400000">
            <a:off x="659607" y="3831897"/>
            <a:ext cx="2566986" cy="1600200"/>
            <a:chOff x="2995614" y="2590801"/>
            <a:chExt cx="2566986" cy="1600200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3398635" y="3532340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 flipV="1">
              <a:off x="3398635" y="293226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2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6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429000" y="30480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two outgoing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baseline="0" dirty="0" smtClean="0">
                <a:latin typeface="+mn-lt"/>
              </a:rPr>
              <a:t>Continuation</a:t>
            </a:r>
            <a:r>
              <a:rPr lang="en-US" sz="2000" b="0" kern="0" dirty="0" smtClean="0">
                <a:latin typeface="+mn-lt"/>
              </a:rPr>
              <a:t> of current thread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join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a node with two incoming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 smtClean="0">
                <a:latin typeface="+mn-lt"/>
              </a:rPr>
              <a:t>Node just ended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of thread joined 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are very flexible, but divide-and-conquer maps and reductions use them in a very basic way:</a:t>
            </a:r>
          </a:p>
          <a:p>
            <a:pPr lvl="1"/>
            <a:r>
              <a:rPr lang="en-US" dirty="0" smtClean="0"/>
              <a:t>A tree on top of an upside-down tree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423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30180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30136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826454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804432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469908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477480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700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462855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562600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69297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60048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965621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929063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428725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419600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590799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32004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952999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410200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DAGs?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DAGs are not always this simple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Suppose combining two results might be expensive enough that we want to parallelize each one</a:t>
            </a:r>
          </a:p>
          <a:p>
            <a:pPr lvl="1"/>
            <a:r>
              <a:rPr lang="en-US" dirty="0" smtClean="0"/>
              <a:t>Then each node in the inverted tree on the previous slide would itself expand into another set of nodes for that parallel computation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simple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couple more terms: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lvl="1"/>
            <a:endParaRPr lang="en-US" sz="1500" dirty="0" smtClean="0"/>
          </a:p>
          <a:p>
            <a:r>
              <a:rPr lang="en-US" dirty="0" smtClean="0"/>
              <a:t>If speed-up is </a:t>
            </a:r>
            <a:r>
              <a:rPr lang="en-US" b="1" dirty="0" smtClean="0"/>
              <a:t>P</a:t>
            </a:r>
            <a:r>
              <a:rPr lang="en-US" dirty="0" smtClean="0"/>
              <a:t> as we vary </a:t>
            </a:r>
            <a:r>
              <a:rPr lang="en-US" b="1" dirty="0" smtClean="0"/>
              <a:t>P</a:t>
            </a:r>
            <a:r>
              <a:rPr lang="en-US" dirty="0" smtClean="0"/>
              <a:t>, we call it </a:t>
            </a:r>
            <a:r>
              <a:rPr lang="en-US" dirty="0" smtClean="0">
                <a:solidFill>
                  <a:schemeClr val="accent2"/>
                </a:solidFill>
              </a:rPr>
              <a:t>perfect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linear speed-up</a:t>
            </a:r>
          </a:p>
          <a:p>
            <a:pPr lvl="1"/>
            <a:r>
              <a:rPr lang="en-US" dirty="0" smtClean="0"/>
              <a:t>Perfect linear speed-up means doubling </a:t>
            </a:r>
            <a:r>
              <a:rPr lang="en-US" b="1" dirty="0" smtClean="0"/>
              <a:t>P</a:t>
            </a:r>
            <a:r>
              <a:rPr lang="en-US" dirty="0" smtClean="0"/>
              <a:t> halves running time</a:t>
            </a:r>
          </a:p>
          <a:p>
            <a:pPr lvl="1"/>
            <a:r>
              <a:rPr lang="en-US" dirty="0" smtClean="0"/>
              <a:t>Usually our goal; hard to get in practice</a:t>
            </a:r>
          </a:p>
          <a:p>
            <a:pPr lvl="1"/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sz="1500" dirty="0"/>
          </a:p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much</a:t>
            </a:r>
            <a:endParaRPr lang="en-US" dirty="0" smtClean="0"/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T</a:t>
            </a:r>
            <a:r>
              <a:rPr lang="en-US" baseline="-25000" dirty="0" smtClean="0"/>
              <a:t>P</a:t>
            </a:r>
            <a:r>
              <a:rPr lang="en-US" dirty="0" smtClean="0"/>
              <a:t>: Thanks </a:t>
            </a:r>
            <a:r>
              <a:rPr lang="en-US" dirty="0" err="1" smtClean="0"/>
              <a:t>ForkJoin</a:t>
            </a:r>
            <a:r>
              <a:rPr lang="en-US" dirty="0" smtClean="0"/>
              <a:t> library!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dirty="0" smtClean="0"/>
              <a:t>So we know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and </a:t>
            </a:r>
            <a:r>
              <a:rPr lang="en-US" b="1" dirty="0"/>
              <a:t>T</a:t>
            </a:r>
            <a:r>
              <a:rPr lang="en-US" b="1" baseline="-25000" dirty="0">
                <a:sym typeface="Symbol"/>
              </a:rPr>
              <a:t> </a:t>
            </a:r>
            <a:r>
              <a:rPr lang="en-US" dirty="0" smtClean="0"/>
              <a:t> but we want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 smtClean="0"/>
              <a:t>  (e.g., </a:t>
            </a:r>
            <a:r>
              <a:rPr lang="en-US" b="1" dirty="0" smtClean="0"/>
              <a:t>P</a:t>
            </a:r>
            <a:r>
              <a:rPr lang="en-US" dirty="0" smtClean="0"/>
              <a:t>=4)</a:t>
            </a:r>
          </a:p>
          <a:p>
            <a:endParaRPr lang="en-US" sz="1000" dirty="0"/>
          </a:p>
          <a:p>
            <a:r>
              <a:rPr lang="en-US" dirty="0" smtClean="0"/>
              <a:t>Ignoring memory-hierarchy issues (caching),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 smtClean="0"/>
              <a:t> can’t beat</a:t>
            </a:r>
          </a:p>
          <a:p>
            <a:pPr lvl="1"/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</a:t>
            </a:r>
            <a:r>
              <a:rPr lang="en-US" b="1" dirty="0" smtClean="0"/>
              <a:t>P</a:t>
            </a:r>
            <a:r>
              <a:rPr lang="en-US" dirty="0" smtClean="0"/>
              <a:t>    why not?</a:t>
            </a:r>
          </a:p>
          <a:p>
            <a:pPr lvl="1"/>
            <a:r>
              <a:rPr lang="en-US" b="1" dirty="0"/>
              <a:t>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dirty="0" smtClean="0"/>
              <a:t>        why not?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an </a:t>
            </a:r>
            <a:r>
              <a:rPr lang="en-US" i="1" dirty="0" smtClean="0"/>
              <a:t>asymptotically</a:t>
            </a:r>
            <a:r>
              <a:rPr lang="en-US" dirty="0" smtClean="0"/>
              <a:t> optimal execution would be:</a:t>
            </a:r>
          </a:p>
          <a:p>
            <a:pPr marL="0" lvl="1" indent="0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>
                <a:sym typeface="Symbol"/>
              </a:rPr>
              <a:t>O</a:t>
            </a:r>
            <a:r>
              <a:rPr lang="en-US" b="1" dirty="0">
                <a:sym typeface="Symbol"/>
              </a:rPr>
              <a:t>((</a:t>
            </a:r>
            <a:r>
              <a:rPr lang="en-US" b="1" dirty="0"/>
              <a:t>T</a:t>
            </a:r>
            <a:r>
              <a:rPr lang="en-US" b="1" baseline="-25000" dirty="0"/>
              <a:t>1</a:t>
            </a:r>
            <a:r>
              <a:rPr lang="en-US" b="1" dirty="0"/>
              <a:t> / P) + 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First term dominates for small </a:t>
            </a:r>
            <a:r>
              <a:rPr lang="en-US" b="1" dirty="0" smtClean="0"/>
              <a:t>P</a:t>
            </a:r>
            <a:r>
              <a:rPr lang="en-US" dirty="0" smtClean="0"/>
              <a:t>, second for large </a:t>
            </a:r>
            <a:r>
              <a:rPr lang="en-US" b="1" dirty="0" smtClean="0"/>
              <a:t>P</a:t>
            </a:r>
          </a:p>
          <a:p>
            <a:pPr lvl="1"/>
            <a:endParaRPr lang="en-US" sz="1000" dirty="0"/>
          </a:p>
          <a:p>
            <a:r>
              <a:rPr lang="en-US" dirty="0" smtClean="0"/>
              <a:t>The </a:t>
            </a:r>
            <a:r>
              <a:rPr lang="en-US" dirty="0" err="1" smtClean="0"/>
              <a:t>ForkJoin</a:t>
            </a:r>
            <a:r>
              <a:rPr lang="en-US" dirty="0" smtClean="0"/>
              <a:t> Framework gives an </a:t>
            </a:r>
            <a:r>
              <a:rPr lang="en-US" i="1" dirty="0" smtClean="0"/>
              <a:t>expected-time guarantee</a:t>
            </a:r>
            <a:r>
              <a:rPr lang="en-US" dirty="0" smtClean="0"/>
              <a:t> of asymptotically </a:t>
            </a:r>
            <a:r>
              <a:rPr lang="en-US" dirty="0"/>
              <a:t>optimal! </a:t>
            </a:r>
            <a:endParaRPr lang="en-US" dirty="0" smtClean="0"/>
          </a:p>
          <a:p>
            <a:pPr lvl="1"/>
            <a:r>
              <a:rPr lang="en-US" dirty="0" smtClean="0"/>
              <a:t>Expected time because it flips coins when </a:t>
            </a:r>
            <a:r>
              <a:rPr lang="en-US" i="1" dirty="0" smtClean="0"/>
              <a:t>scheduling</a:t>
            </a:r>
            <a:endParaRPr lang="en-US" dirty="0" smtClean="0"/>
          </a:p>
          <a:p>
            <a:pPr lvl="1"/>
            <a:r>
              <a:rPr lang="en-US" dirty="0" smtClean="0"/>
              <a:t>How? For an advanced course (few need to know)</a:t>
            </a:r>
          </a:p>
          <a:p>
            <a:pPr lvl="1"/>
            <a:r>
              <a:rPr lang="en-US" dirty="0" smtClean="0"/>
              <a:t>Guarantee requires a few assumptions about your code…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96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to write a parallel algorithm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r>
              <a:rPr lang="en-US" dirty="0" smtClean="0"/>
              <a:t>Some Java and </a:t>
            </a:r>
            <a:r>
              <a:rPr lang="en-US" dirty="0" err="1" smtClean="0"/>
              <a:t>ForkJoin</a:t>
            </a:r>
            <a:r>
              <a:rPr lang="en-US" dirty="0" smtClean="0"/>
              <a:t> Framework specifics</a:t>
            </a:r>
          </a:p>
          <a:p>
            <a:pPr lvl="1"/>
            <a:r>
              <a:rPr lang="en-US" dirty="0" smtClean="0"/>
              <a:t>More pragmatics (e.g., installation) in separate notes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</a:t>
            </a:r>
          </a:p>
          <a:p>
            <a:r>
              <a:rPr lang="en-US" dirty="0" smtClean="0"/>
              <a:t>Arrays &amp; balanced trees support parallelism better than linked lists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job as </a:t>
            </a:r>
            <a:r>
              <a:rPr lang="en-US" dirty="0" err="1" smtClean="0"/>
              <a:t>ForkJoin</a:t>
            </a:r>
            <a:r>
              <a:rPr lang="en-US" dirty="0" smtClean="0"/>
              <a:t> Framework users:</a:t>
            </a:r>
          </a:p>
          <a:p>
            <a:pPr lvl="1"/>
            <a:r>
              <a:rPr lang="en-US" dirty="0" smtClean="0"/>
              <a:t>Pick a good algorithm, write a program</a:t>
            </a:r>
          </a:p>
          <a:p>
            <a:pPr lvl="1"/>
            <a:r>
              <a:rPr lang="en-US" dirty="0" smtClean="0"/>
              <a:t>When run, program creates a DAG of things to do</a:t>
            </a:r>
          </a:p>
          <a:p>
            <a:pPr lvl="1"/>
            <a:r>
              <a:rPr lang="en-US" i="1" dirty="0" smtClean="0"/>
              <a:t>Make all the nodes a small-</a:t>
            </a:r>
            <a:r>
              <a:rPr lang="en-US" i="1" dirty="0" err="1" smtClean="0"/>
              <a:t>ish</a:t>
            </a:r>
            <a:r>
              <a:rPr lang="en-US" i="1" dirty="0" smtClean="0"/>
              <a:t> and approximately equal amount of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framework-writer’s job:</a:t>
            </a:r>
          </a:p>
          <a:p>
            <a:pPr lvl="1"/>
            <a:r>
              <a:rPr lang="en-US" dirty="0" smtClean="0"/>
              <a:t>Assign work to available processors to avoid </a:t>
            </a:r>
            <a:r>
              <a:rPr lang="en-US" dirty="0" smtClean="0">
                <a:solidFill>
                  <a:schemeClr val="accent2"/>
                </a:solidFill>
              </a:rPr>
              <a:t>idling</a:t>
            </a:r>
          </a:p>
          <a:p>
            <a:pPr lvl="2"/>
            <a:r>
              <a:rPr lang="en-US" dirty="0"/>
              <a:t>Let framework-user ignore all </a:t>
            </a:r>
            <a:r>
              <a:rPr lang="en-US" dirty="0">
                <a:solidFill>
                  <a:schemeClr val="accent2"/>
                </a:solidFill>
              </a:rPr>
              <a:t>scheduling</a:t>
            </a:r>
            <a:r>
              <a:rPr lang="en-US" dirty="0"/>
              <a:t> </a:t>
            </a: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Keep constant factors low</a:t>
            </a:r>
          </a:p>
          <a:p>
            <a:pPr lvl="1"/>
            <a:r>
              <a:rPr lang="en-US" dirty="0" smtClean="0"/>
              <a:t>Give the </a:t>
            </a:r>
            <a:r>
              <a:rPr lang="en-US" dirty="0" smtClean="0">
                <a:solidFill>
                  <a:schemeClr val="accent2"/>
                </a:solidFill>
              </a:rPr>
              <a:t>expected-time optimal guarantee</a:t>
            </a:r>
            <a:r>
              <a:rPr lang="en-US" dirty="0" smtClean="0"/>
              <a:t> assuming framework-user did his/her job</a:t>
            </a:r>
          </a:p>
          <a:p>
            <a:pPr lvl="1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>
                <a:sym typeface="Symbol"/>
              </a:rPr>
              <a:t>O</a:t>
            </a:r>
            <a:r>
              <a:rPr lang="en-US" b="1" dirty="0">
                <a:sym typeface="Symbol"/>
              </a:rPr>
              <a:t>((</a:t>
            </a:r>
            <a:r>
              <a:rPr lang="en-US" b="1" dirty="0"/>
              <a:t>T</a:t>
            </a:r>
            <a:r>
              <a:rPr lang="en-US" b="1" baseline="-25000" dirty="0"/>
              <a:t>1</a:t>
            </a:r>
            <a:r>
              <a:rPr lang="en-US" b="1" dirty="0"/>
              <a:t> / P) + 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/>
              <a:t>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b="1" dirty="0" smtClean="0"/>
              <a:t>/P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 +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 and trees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i="1" dirty="0" smtClean="0"/>
              <a:t>“Nine women can’t make a baby in one month”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we get perfect linear speedup </a:t>
            </a:r>
            <a:r>
              <a:rPr lang="en-US" i="1" dirty="0" smtClean="0">
                <a:cs typeface="Latha" pitchFamily="2"/>
              </a:rPr>
              <a:t>on the parallel portion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 you have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256 processors</a:t>
            </a:r>
          </a:p>
          <a:p>
            <a:pPr marL="857250" lvl="1" indent="-457200"/>
            <a:r>
              <a:rPr lang="en-US" dirty="0" smtClean="0"/>
              <a:t>x-axis: sequential portion </a:t>
            </a:r>
            <a:r>
              <a:rPr lang="en-US" b="1" dirty="0" smtClean="0"/>
              <a:t>S</a:t>
            </a:r>
            <a:r>
              <a:rPr lang="en-US" dirty="0" smtClean="0"/>
              <a:t>, ranging from .01 to .25</a:t>
            </a:r>
          </a:p>
          <a:p>
            <a:pPr marL="857250" lvl="1" indent="-457200"/>
            <a:r>
              <a:rPr lang="en-US" dirty="0" smtClean="0"/>
              <a:t>y-axis: speedup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</a:t>
            </a:r>
            <a:r>
              <a:rPr lang="en-US" dirty="0" smtClean="0"/>
              <a:t>(will go down as </a:t>
            </a:r>
            <a:r>
              <a:rPr lang="en-US" b="1" dirty="0" smtClean="0"/>
              <a:t>S</a:t>
            </a:r>
            <a:r>
              <a:rPr lang="en-US" dirty="0" smtClean="0"/>
              <a:t> increases)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</a:t>
            </a:r>
            <a:r>
              <a:rPr lang="en-US" b="1" dirty="0" smtClean="0"/>
              <a:t>S</a:t>
            </a:r>
            <a:r>
              <a:rPr lang="en-US" dirty="0" smtClean="0"/>
              <a:t> = .01 or .1 or .25 (three separate lines)</a:t>
            </a:r>
          </a:p>
          <a:p>
            <a:pPr marL="857250" lvl="1" indent="-457200"/>
            <a:r>
              <a:rPr lang="en-US" dirty="0" smtClean="0"/>
              <a:t>x-axis: number of processors </a:t>
            </a:r>
            <a:r>
              <a:rPr lang="en-US" b="1" dirty="0" smtClean="0"/>
              <a:t>P</a:t>
            </a:r>
            <a:r>
              <a:rPr lang="en-US" dirty="0" smtClean="0"/>
              <a:t>, ranging from 2 to 32</a:t>
            </a:r>
          </a:p>
          <a:p>
            <a:pPr marL="857250" lvl="1" indent="-457200"/>
            <a:r>
              <a:rPr lang="en-US" dirty="0" smtClean="0"/>
              <a:t>y-axis: speedup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</a:t>
            </a:r>
            <a:r>
              <a:rPr lang="en-US" dirty="0" smtClean="0"/>
              <a:t>(will go up as </a:t>
            </a:r>
            <a:r>
              <a:rPr lang="en-US" b="1" dirty="0" smtClean="0"/>
              <a:t>P</a:t>
            </a:r>
            <a:r>
              <a:rPr lang="en-US" dirty="0" smtClean="0"/>
              <a:t> increases)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Do this as a homework problem!</a:t>
            </a:r>
          </a:p>
          <a:p>
            <a:pPr marL="857250" lvl="1" indent="-457200"/>
            <a:r>
              <a:rPr lang="en-US" dirty="0" smtClean="0"/>
              <a:t>Chance to use a spreadsheet or other graphing program  </a:t>
            </a:r>
          </a:p>
          <a:p>
            <a:pPr marL="857250" lvl="1" indent="-457200"/>
            <a:r>
              <a:rPr lang="en-US" dirty="0" smtClean="0"/>
              <a:t>Compare against your intuition</a:t>
            </a:r>
          </a:p>
          <a:p>
            <a:pPr marL="857250" lvl="1" indent="-457200"/>
            <a:r>
              <a:rPr lang="en-US" dirty="0" smtClean="0"/>
              <a:t>A picture is worth 1000 words, especially if you made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beautiful(?) monsters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chemeClr val="accent2"/>
                </a:solidFill>
              </a:rPr>
              <a:t>reduces</a:t>
            </a:r>
            <a:r>
              <a:rPr lang="en-US" dirty="0" smtClean="0"/>
              <a:t>?)</a:t>
            </a:r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Examples: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endParaRPr lang="en-US" sz="1000" dirty="0" smtClean="0"/>
          </a:p>
          <a:p>
            <a:r>
              <a:rPr lang="en-US" dirty="0" smtClean="0"/>
              <a:t>(Recursive) results don’t have to be single numbers or strings.  They can be arrays or objects with multiple fields.</a:t>
            </a:r>
          </a:p>
          <a:p>
            <a:pPr lvl="1"/>
            <a:r>
              <a:rPr lang="en-US" dirty="0" smtClean="0"/>
              <a:t>Example: Histogram of test results is a variant of sum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7338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Maps in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ForkJoinPool.commonPool</a:t>
            </a:r>
            <a:r>
              <a:rPr lang="en-US" sz="2000" kern="0" dirty="0" smtClean="0">
                <a:latin typeface="Courier New" pitchFamily="49" charset="0"/>
              </a:rPr>
              <a:t>().invoke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//needs Java 8+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2"/>
            <a:r>
              <a:rPr lang="en-US" dirty="0" smtClean="0"/>
              <a:t>Two more-advanced patterns in next lecture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67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Old idea in higher-order functional programming transferred to large-scale distributed computing</a:t>
            </a:r>
          </a:p>
          <a:p>
            <a:pPr lvl="1"/>
            <a:r>
              <a:rPr lang="en-US" dirty="0" smtClean="0"/>
              <a:t>Complementary approach to declarative queries for databases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36255</TotalTime>
  <Words>2218</Words>
  <Application>Microsoft Office PowerPoint</Application>
  <PresentationFormat>On-screen Show (4:3)</PresentationFormat>
  <Paragraphs>419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A Sophomoric Introduction to Shared-Memory Parallelism and Concurrency  Lecture 2 Analysis of Fork-Join Parallel Programs</vt:lpstr>
      <vt:lpstr>Outline</vt:lpstr>
      <vt:lpstr>What else looks like this?</vt:lpstr>
      <vt:lpstr>Examples</vt:lpstr>
      <vt:lpstr>Reductions</vt:lpstr>
      <vt:lpstr>Even easier: Maps (Data Parallelism)</vt:lpstr>
      <vt:lpstr>Maps in ForkJoin Framework</vt:lpstr>
      <vt:lpstr>Maps and reductions</vt:lpstr>
      <vt:lpstr>Digression:  MapReduce on clusters</vt:lpstr>
      <vt:lpstr>Trees</vt:lpstr>
      <vt:lpstr>Linked lists</vt:lpstr>
      <vt:lpstr>Analyzing algorithms</vt:lpstr>
      <vt:lpstr>Work and Span</vt:lpstr>
      <vt:lpstr>The DAG</vt:lpstr>
      <vt:lpstr>Our simple examples</vt:lpstr>
      <vt:lpstr>More interesting DAGs?</vt:lpstr>
      <vt:lpstr>Connecting to performance</vt:lpstr>
      <vt:lpstr>Definitions</vt:lpstr>
      <vt:lpstr>Optimal TP: Thanks ForkJoin library!</vt:lpstr>
      <vt:lpstr>Division of responsibility</vt:lpstr>
      <vt:lpstr>Examples</vt:lpstr>
      <vt:lpstr>Amdahl’s Law (mostly bad news)</vt:lpstr>
      <vt:lpstr>Amdahl’s Law (mostly bad news)</vt:lpstr>
      <vt:lpstr>Why such bad news</vt:lpstr>
      <vt:lpstr>Plots you have to see</vt:lpstr>
      <vt:lpstr>All is not lost</vt:lpstr>
      <vt:lpstr>Moore and Amdahl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1437</cp:revision>
  <dcterms:created xsi:type="dcterms:W3CDTF">2009-03-13T20:43:19Z</dcterms:created>
  <dcterms:modified xsi:type="dcterms:W3CDTF">2016-01-21T20:41:36Z</dcterms:modified>
</cp:coreProperties>
</file>