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64" r:id="rId3"/>
    <p:sldId id="322" r:id="rId4"/>
    <p:sldId id="345" r:id="rId5"/>
    <p:sldId id="361" r:id="rId6"/>
    <p:sldId id="359" r:id="rId7"/>
    <p:sldId id="262" r:id="rId8"/>
    <p:sldId id="316" r:id="rId9"/>
    <p:sldId id="341" r:id="rId10"/>
    <p:sldId id="347" r:id="rId11"/>
    <p:sldId id="360" r:id="rId12"/>
    <p:sldId id="346" r:id="rId13"/>
    <p:sldId id="298" r:id="rId14"/>
    <p:sldId id="300" r:id="rId15"/>
    <p:sldId id="330" r:id="rId16"/>
    <p:sldId id="319" r:id="rId17"/>
    <p:sldId id="323" r:id="rId18"/>
    <p:sldId id="350" r:id="rId19"/>
    <p:sldId id="260" r:id="rId20"/>
    <p:sldId id="320" r:id="rId21"/>
    <p:sldId id="351" r:id="rId22"/>
    <p:sldId id="356" r:id="rId23"/>
    <p:sldId id="349" r:id="rId24"/>
    <p:sldId id="293" r:id="rId25"/>
    <p:sldId id="331" r:id="rId26"/>
    <p:sldId id="357" r:id="rId27"/>
    <p:sldId id="342" r:id="rId28"/>
    <p:sldId id="321" r:id="rId29"/>
    <p:sldId id="358" r:id="rId30"/>
    <p:sldId id="338" r:id="rId31"/>
    <p:sldId id="348" r:id="rId32"/>
    <p:sldId id="337" r:id="rId33"/>
    <p:sldId id="291" r:id="rId34"/>
    <p:sldId id="326" r:id="rId35"/>
    <p:sldId id="327" r:id="rId36"/>
    <p:sldId id="343" r:id="rId37"/>
    <p:sldId id="328" r:id="rId38"/>
    <p:sldId id="352" r:id="rId39"/>
    <p:sldId id="353" r:id="rId40"/>
    <p:sldId id="354" r:id="rId41"/>
    <p:sldId id="35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4F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18" autoAdjust="0"/>
  </p:normalViewPr>
  <p:slideViewPr>
    <p:cSldViewPr>
      <p:cViewPr varScale="1">
        <p:scale>
          <a:sx n="76" d="100"/>
          <a:sy n="76" d="100"/>
        </p:scale>
        <p:origin x="-13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Written</a:t>
            </a:r>
            <a:r>
              <a:rPr lang="en-US" sz="2400" baseline="0" dirty="0"/>
              <a:t> Contracts</a:t>
            </a:r>
            <a:endParaRPr lang="en-US" sz="2400" dirty="0"/>
          </a:p>
        </c:rich>
      </c:tx>
      <c:layout/>
      <c:overlay val="0"/>
    </c:title>
    <c:autoTitleDeleted val="0"/>
    <c:plotArea>
      <c:layout/>
      <c:pieChart>
        <c:varyColors val="1"/>
        <c:ser>
          <c:idx val="0"/>
          <c:order val="0"/>
          <c:spPr>
            <a:ln w="38100">
              <a:solidFill>
                <a:schemeClr val="tx1"/>
              </a:solidFill>
            </a:ln>
          </c:spPr>
          <c:dPt>
            <c:idx val="0"/>
            <c:bubble3D val="0"/>
            <c:spPr>
              <a:solidFill>
                <a:schemeClr val="bg1"/>
              </a:solidFill>
              <a:ln w="38100">
                <a:solidFill>
                  <a:schemeClr val="tx1"/>
                </a:solidFill>
                <a:prstDash val="sysDot"/>
              </a:ln>
            </c:spPr>
          </c:dPt>
          <c:val>
            <c:numRef>
              <c:f>Sheet1!$H$10:$I$10</c:f>
              <c:numCache>
                <c:formatCode>General</c:formatCode>
                <c:ptCount val="2"/>
                <c:pt idx="0">
                  <c:v>0.27</c:v>
                </c:pt>
                <c:pt idx="1">
                  <c:v>0.73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Written </a:t>
            </a:r>
            <a:r>
              <a:rPr lang="en-US" sz="2400" dirty="0" smtClean="0"/>
              <a:t>Postconditions</a:t>
            </a:r>
            <a:endParaRPr lang="en-US" sz="2400" dirty="0"/>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Written</a:t>
            </a:r>
            <a:r>
              <a:rPr lang="en-US" sz="2400" baseline="0" dirty="0" smtClean="0"/>
              <a:t> Postconditions</a:t>
            </a:r>
            <a:endParaRPr lang="en-US" sz="2400" dirty="0"/>
          </a:p>
        </c:rich>
      </c:tx>
      <c:layout/>
      <c:overlay val="0"/>
    </c:title>
    <c:autoTitleDeleted val="0"/>
    <c:plotArea>
      <c:layout/>
      <c:pieChart>
        <c:varyColors val="1"/>
        <c:ser>
          <c:idx val="0"/>
          <c:order val="0"/>
          <c:spPr>
            <a:ln w="38100">
              <a:solidFill>
                <a:schemeClr val="tx1"/>
              </a:solidFill>
            </a:ln>
          </c:spPr>
          <c:dPt>
            <c:idx val="0"/>
            <c:bubble3D val="0"/>
            <c:spPr>
              <a:solidFill>
                <a:schemeClr val="bg1"/>
              </a:solidFill>
              <a:ln w="38100">
                <a:solidFill>
                  <a:schemeClr val="tx1"/>
                </a:solidFill>
                <a:prstDash val="sysDot"/>
              </a:ln>
            </c:spPr>
          </c:dPt>
          <c:dPt>
            <c:idx val="2"/>
            <c:bubble3D val="0"/>
            <c:spPr>
              <a:solidFill>
                <a:srgbClr val="FFFF66"/>
              </a:solidFill>
              <a:ln w="38100">
                <a:solidFill>
                  <a:schemeClr val="tx1"/>
                </a:solidFill>
              </a:ln>
            </c:spPr>
          </c:dPt>
          <c:val>
            <c:numRef>
              <c:f>Sheet1!$E$14:$G$14</c:f>
              <c:numCache>
                <c:formatCode>General</c:formatCode>
                <c:ptCount val="3"/>
                <c:pt idx="0">
                  <c:v>0.26508146191105242</c:v>
                </c:pt>
                <c:pt idx="1">
                  <c:v>0.58670189343901369</c:v>
                </c:pt>
                <c:pt idx="2">
                  <c:v>0.14821664464993395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t>Written</a:t>
            </a:r>
            <a:r>
              <a:rPr lang="en-US" sz="2400" baseline="0" dirty="0" smtClean="0"/>
              <a:t> </a:t>
            </a:r>
            <a:r>
              <a:rPr lang="en-US" sz="2400" dirty="0" smtClean="0"/>
              <a:t>Contracts</a:t>
            </a:r>
            <a:endParaRPr lang="en-US" sz="2400" dirty="0"/>
          </a:p>
        </c:rich>
      </c:tx>
      <c:layout/>
      <c:overlay val="0"/>
    </c:title>
    <c:autoTitleDeleted val="0"/>
    <c:plotArea>
      <c:layout/>
      <c:pieChart>
        <c:varyColors val="1"/>
        <c:ser>
          <c:idx val="0"/>
          <c:order val="0"/>
          <c:spPr>
            <a:ln w="38100">
              <a:solidFill>
                <a:schemeClr val="tx1"/>
              </a:solidFill>
            </a:ln>
          </c:spPr>
          <c:dPt>
            <c:idx val="1"/>
            <c:bubble3D val="0"/>
            <c:spPr>
              <a:solidFill>
                <a:schemeClr val="bg1"/>
              </a:solidFill>
              <a:ln w="38100">
                <a:solidFill>
                  <a:schemeClr val="tx1"/>
                </a:solidFill>
                <a:prstDash val="sysDot"/>
              </a:ln>
            </c:spPr>
          </c:dPt>
          <c:cat>
            <c:strRef>
              <c:f>Sheet1!$E$7:$F$7</c:f>
              <c:strCache>
                <c:ptCount val="2"/>
                <c:pt idx="0">
                  <c:v>Application Specific</c:v>
                </c:pt>
                <c:pt idx="1">
                  <c:v>Other</c:v>
                </c:pt>
              </c:strCache>
            </c:strRef>
          </c:cat>
          <c:val>
            <c:numRef>
              <c:f>Sheet1!$E$8:$F$8</c:f>
              <c:numCache>
                <c:formatCode>General</c:formatCode>
                <c:ptCount val="2"/>
                <c:pt idx="0">
                  <c:v>0.25</c:v>
                </c:pt>
                <c:pt idx="1">
                  <c:v>0.75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prstDash val="sysDot"/>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Inferred </a:t>
            </a:r>
            <a:r>
              <a:rPr lang="en-US" sz="2400" dirty="0" smtClean="0"/>
              <a:t>Contracts</a:t>
            </a:r>
            <a:endParaRPr lang="en-US" sz="2400" dirty="0"/>
          </a:p>
        </c:rich>
      </c:tx>
      <c:layout/>
      <c:overlay val="0"/>
    </c:title>
    <c:autoTitleDeleted val="0"/>
    <c:plotArea>
      <c:layout/>
      <c:pieChart>
        <c:varyColors val="1"/>
        <c:ser>
          <c:idx val="0"/>
          <c:order val="0"/>
          <c:spPr>
            <a:ln w="38100">
              <a:solidFill>
                <a:schemeClr val="tx1"/>
              </a:solidFill>
            </a:ln>
          </c:spPr>
          <c:dPt>
            <c:idx val="1"/>
            <c:bubble3D val="0"/>
            <c:spPr>
              <a:solidFill>
                <a:schemeClr val="bg1"/>
              </a:solidFill>
              <a:ln w="38100">
                <a:solidFill>
                  <a:schemeClr val="tx1"/>
                </a:solidFill>
                <a:prstDash val="sysDot"/>
              </a:ln>
            </c:spPr>
          </c:dPt>
          <c:cat>
            <c:strRef>
              <c:f>Sheet1!$E$7:$F$7</c:f>
              <c:strCache>
                <c:ptCount val="2"/>
                <c:pt idx="0">
                  <c:v>Application Specific</c:v>
                </c:pt>
                <c:pt idx="1">
                  <c:v>Other</c:v>
                </c:pt>
              </c:strCache>
            </c:strRef>
          </c:cat>
          <c:val>
            <c:numRef>
              <c:f>Sheet1!$E$9:$F$9</c:f>
              <c:numCache>
                <c:formatCode>General</c:formatCode>
                <c:ptCount val="2"/>
                <c:pt idx="0">
                  <c:v>0.56999999999999995</c:v>
                </c:pt>
                <c:pt idx="1">
                  <c:v>0.43000000000000005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90F37-3E98-47B5-80EC-A4251A75ABD6}" type="datetimeFigureOut">
              <a:rPr lang="en-US" smtClean="0"/>
              <a:t>6/4/2014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B9892-6EC6-41FB-9317-1430CBD2776E}" type="slidenum">
              <a:rPr lang="en-US" smtClean="0"/>
              <a:t>‹#›</a:t>
            </a:fld>
            <a:endParaRPr lang="en-US"/>
          </a:p>
        </p:txBody>
      </p:sp>
    </p:spTree>
    <p:extLst>
      <p:ext uri="{BB962C8B-B14F-4D97-AF65-F5344CB8AC3E}">
        <p14:creationId xmlns:p14="http://schemas.microsoft.com/office/powerpoint/2010/main" val="306841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1</a:t>
            </a:fld>
            <a:endParaRPr lang="en-US"/>
          </a:p>
        </p:txBody>
      </p:sp>
    </p:spTree>
    <p:extLst>
      <p:ext uri="{BB962C8B-B14F-4D97-AF65-F5344CB8AC3E}">
        <p14:creationId xmlns:p14="http://schemas.microsoft.com/office/powerpoint/2010/main" val="251729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“Remember these three benefits of contracts in C#?”</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11</a:t>
            </a:fld>
            <a:endParaRPr lang="en-US"/>
          </a:p>
        </p:txBody>
      </p:sp>
    </p:spTree>
    <p:extLst>
      <p:ext uri="{BB962C8B-B14F-4D97-AF65-F5344CB8AC3E}">
        <p14:creationId xmlns:p14="http://schemas.microsoft.com/office/powerpoint/2010/main" val="1904816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MDE: can you find one word to call out for each point (e.g., verbose) for the first point. Consider matching the structure that is used on the second slide. On Slide #2, frame those features as benefits. </a:t>
            </a:r>
            <a:endParaRPr lang="en-US" dirty="0" smtClean="0"/>
          </a:p>
          <a:p>
            <a:endParaRPr lang="en-US" dirty="0" smtClean="0"/>
          </a:p>
          <a:p>
            <a:r>
              <a:rPr lang="en-US" dirty="0" smtClean="0"/>
              <a:t>We think the</a:t>
            </a:r>
            <a:r>
              <a:rPr lang="en-US" baseline="0" dirty="0" smtClean="0"/>
              <a:t> simple contracts are crowding out the functional specifications – developers are writing simple contracts in lieu of functional specifications</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12</a:t>
            </a:fld>
            <a:endParaRPr lang="en-US"/>
          </a:p>
        </p:txBody>
      </p:sp>
    </p:spTree>
    <p:extLst>
      <p:ext uri="{BB962C8B-B14F-4D97-AF65-F5344CB8AC3E}">
        <p14:creationId xmlns:p14="http://schemas.microsoft.com/office/powerpoint/2010/main" val="108513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Daikon first. Then introduce Celeriac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14</a:t>
            </a:fld>
            <a:endParaRPr lang="en-US"/>
          </a:p>
        </p:txBody>
      </p:sp>
    </p:spTree>
    <p:extLst>
      <p:ext uri="{BB962C8B-B14F-4D97-AF65-F5344CB8AC3E}">
        <p14:creationId xmlns:p14="http://schemas.microsoft.com/office/powerpoint/2010/main" val="204448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MDE: Can we show exactly to</a:t>
            </a:r>
            <a:r>
              <a:rPr lang="en-US" baseline="0" dirty="0" smtClean="0">
                <a:solidFill>
                  <a:srgbClr val="FF0000"/>
                </a:solidFill>
              </a:rPr>
              <a:t> scale, possibly making the inferred contracts pie bigger?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MDE: possibly use “data corruption” terminology for other contracts</a:t>
            </a: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TODO: calculate exact #</a:t>
            </a:r>
            <a:r>
              <a:rPr lang="en-US" baseline="0" dirty="0" smtClean="0">
                <a:solidFill>
                  <a:srgbClr val="FF0000"/>
                </a:solidFill>
              </a:rPr>
              <a:t> of contracts </a:t>
            </a:r>
            <a:r>
              <a:rPr lang="en-US" dirty="0" smtClean="0">
                <a:solidFill>
                  <a:srgbClr val="FF0000"/>
                </a:solidFill>
              </a:rPr>
              <a:t>for inferred vs. written contracts for the sub components</a:t>
            </a:r>
          </a:p>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15</a:t>
            </a:fld>
            <a:endParaRPr lang="en-US"/>
          </a:p>
        </p:txBody>
      </p:sp>
    </p:spTree>
    <p:extLst>
      <p:ext uri="{BB962C8B-B14F-4D97-AF65-F5344CB8AC3E}">
        <p14:creationId xmlns:p14="http://schemas.microsoft.com/office/powerpoint/2010/main" val="110004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81B9892-6EC6-41FB-9317-1430CBD2776E}" type="slidenum">
              <a:rPr lang="en-US" smtClean="0"/>
              <a:t>16</a:t>
            </a:fld>
            <a:endParaRPr lang="en-US"/>
          </a:p>
        </p:txBody>
      </p:sp>
    </p:spTree>
    <p:extLst>
      <p:ext uri="{BB962C8B-B14F-4D97-AF65-F5344CB8AC3E}">
        <p14:creationId xmlns:p14="http://schemas.microsoft.com/office/powerpoint/2010/main" val="26935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18</a:t>
            </a:fld>
            <a:endParaRPr lang="en-US"/>
          </a:p>
        </p:txBody>
      </p:sp>
    </p:spTree>
    <p:extLst>
      <p:ext uri="{BB962C8B-B14F-4D97-AF65-F5344CB8AC3E}">
        <p14:creationId xmlns:p14="http://schemas.microsoft.com/office/powerpoint/2010/main" val="2775474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19</a:t>
            </a:fld>
            <a:endParaRPr lang="en-US"/>
          </a:p>
        </p:txBody>
      </p:sp>
    </p:spTree>
    <p:extLst>
      <p:ext uri="{BB962C8B-B14F-4D97-AF65-F5344CB8AC3E}">
        <p14:creationId xmlns:p14="http://schemas.microsoft.com/office/powerpoint/2010/main" val="2775474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MDE: Main points is: people can browse</a:t>
            </a:r>
            <a:r>
              <a:rPr lang="en-US" baseline="0" dirty="0" smtClean="0"/>
              <a:t> the source code, browse the set of inferred contracts, and then insert contracts in one click and see those inserted in the code</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20</a:t>
            </a:fld>
            <a:endParaRPr lang="en-US"/>
          </a:p>
        </p:txBody>
      </p:sp>
    </p:spTree>
    <p:extLst>
      <p:ext uri="{BB962C8B-B14F-4D97-AF65-F5344CB8AC3E}">
        <p14:creationId xmlns:p14="http://schemas.microsoft.com/office/powerpoint/2010/main" val="387823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21</a:t>
            </a:fld>
            <a:endParaRPr lang="en-US"/>
          </a:p>
        </p:txBody>
      </p:sp>
    </p:spTree>
    <p:extLst>
      <p:ext uri="{BB962C8B-B14F-4D97-AF65-F5344CB8AC3E}">
        <p14:creationId xmlns:p14="http://schemas.microsoft.com/office/powerpoint/2010/main" val="2775474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22</a:t>
            </a:fld>
            <a:endParaRPr lang="en-US"/>
          </a:p>
        </p:txBody>
      </p:sp>
    </p:spTree>
    <p:extLst>
      <p:ext uri="{BB962C8B-B14F-4D97-AF65-F5344CB8AC3E}">
        <p14:creationId xmlns:p14="http://schemas.microsoft.com/office/powerpoint/2010/main" val="99535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2</a:t>
            </a:fld>
            <a:endParaRPr lang="en-US"/>
          </a:p>
        </p:txBody>
      </p:sp>
    </p:spTree>
    <p:extLst>
      <p:ext uri="{BB962C8B-B14F-4D97-AF65-F5344CB8AC3E}">
        <p14:creationId xmlns:p14="http://schemas.microsoft.com/office/powerpoint/2010/main" val="1904816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MDE:</a:t>
            </a:r>
            <a:r>
              <a:rPr lang="en-US" baseline="0" dirty="0" smtClean="0"/>
              <a:t> “More functional specs” is vague because more can refer to either the # of specs or how functional they are</a:t>
            </a:r>
            <a:endParaRPr lang="en-US" dirty="0" smtClean="0"/>
          </a:p>
          <a:p>
            <a:endParaRPr lang="en-US" dirty="0" smtClean="0"/>
          </a:p>
          <a:p>
            <a:r>
              <a:rPr lang="en-US" dirty="0" smtClean="0"/>
              <a:t>The </a:t>
            </a:r>
            <a:r>
              <a:rPr lang="en-US" dirty="0" err="1" smtClean="0"/>
              <a:t>Sando</a:t>
            </a:r>
            <a:r>
              <a:rPr lang="en-US" dirty="0" smtClean="0"/>
              <a:t> case</a:t>
            </a:r>
            <a:r>
              <a:rPr lang="en-US" baseline="0" dirty="0" smtClean="0"/>
              <a:t> is a problem because the developer introduced contracts to ensure (1) that the index was well-formed and (2) that clients properly interacted with the API</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23</a:t>
            </a:fld>
            <a:endParaRPr lang="en-US"/>
          </a:p>
        </p:txBody>
      </p:sp>
    </p:spTree>
    <p:extLst>
      <p:ext uri="{BB962C8B-B14F-4D97-AF65-F5344CB8AC3E}">
        <p14:creationId xmlns:p14="http://schemas.microsoft.com/office/powerpoint/2010/main" val="3336108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idea can be applied to other tools as well</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24</a:t>
            </a:fld>
            <a:endParaRPr lang="en-US"/>
          </a:p>
        </p:txBody>
      </p:sp>
    </p:spTree>
    <p:extLst>
      <p:ext uri="{BB962C8B-B14F-4D97-AF65-F5344CB8AC3E}">
        <p14:creationId xmlns:p14="http://schemas.microsoft.com/office/powerpoint/2010/main" val="1781832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MDE:</a:t>
            </a:r>
            <a:r>
              <a:rPr lang="en-US" baseline="0" dirty="0" smtClean="0"/>
              <a:t> be specific that you are talking about user interface design, because “interface” is an overloaded term in the context of contracts</a:t>
            </a:r>
            <a:endParaRPr lang="en-US" dirty="0" smtClean="0"/>
          </a:p>
        </p:txBody>
      </p:sp>
      <p:sp>
        <p:nvSpPr>
          <p:cNvPr id="4" name="Slide Number Placeholder 3"/>
          <p:cNvSpPr>
            <a:spLocks noGrp="1"/>
          </p:cNvSpPr>
          <p:nvPr>
            <p:ph type="sldNum" sz="quarter" idx="10"/>
          </p:nvPr>
        </p:nvSpPr>
        <p:spPr/>
        <p:txBody>
          <a:bodyPr/>
          <a:lstStyle/>
          <a:p>
            <a:fld id="{181B9892-6EC6-41FB-9317-1430CBD2776E}" type="slidenum">
              <a:rPr lang="en-US" smtClean="0"/>
              <a:t>25</a:t>
            </a:fld>
            <a:endParaRPr lang="en-US"/>
          </a:p>
        </p:txBody>
      </p:sp>
    </p:spTree>
    <p:extLst>
      <p:ext uri="{BB962C8B-B14F-4D97-AF65-F5344CB8AC3E}">
        <p14:creationId xmlns:p14="http://schemas.microsoft.com/office/powerpoint/2010/main" val="4011005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Chalin</a:t>
            </a:r>
            <a:r>
              <a:rPr lang="en-US" dirty="0" smtClean="0"/>
              <a:t>: language impacts</a:t>
            </a:r>
            <a:r>
              <a:rPr lang="en-US" baseline="0" dirty="0" smtClean="0"/>
              <a:t> usage. Eiffel now has attached/unattached types</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26</a:t>
            </a:fld>
            <a:endParaRPr lang="en-US"/>
          </a:p>
        </p:txBody>
      </p:sp>
    </p:spTree>
    <p:extLst>
      <p:ext uri="{BB962C8B-B14F-4D97-AF65-F5344CB8AC3E}">
        <p14:creationId xmlns:p14="http://schemas.microsoft.com/office/powerpoint/2010/main" val="2750057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MDE: make</a:t>
            </a:r>
            <a:r>
              <a:rPr lang="en-US" baseline="0" dirty="0" smtClean="0"/>
              <a:t> the point that these are more general takeaways</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27</a:t>
            </a:fld>
            <a:endParaRPr lang="en-US"/>
          </a:p>
        </p:txBody>
      </p:sp>
    </p:spTree>
    <p:extLst>
      <p:ext uri="{BB962C8B-B14F-4D97-AF65-F5344CB8AC3E}">
        <p14:creationId xmlns:p14="http://schemas.microsoft.com/office/powerpoint/2010/main" val="3266846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gives some </a:t>
            </a:r>
            <a:r>
              <a:rPr lang="en-US" dirty="0" err="1" smtClean="0"/>
              <a:t>colour</a:t>
            </a:r>
            <a:r>
              <a:rPr lang="en-US" dirty="0" smtClean="0"/>
              <a:t> as</a:t>
            </a:r>
            <a:r>
              <a:rPr lang="en-US" baseline="0" dirty="0" smtClean="0"/>
              <a:t> to how developers feel Code Contracts meet the promise on the previous slide</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29</a:t>
            </a:fld>
            <a:endParaRPr lang="en-US"/>
          </a:p>
        </p:txBody>
      </p:sp>
    </p:spTree>
    <p:extLst>
      <p:ext uri="{BB962C8B-B14F-4D97-AF65-F5344CB8AC3E}">
        <p14:creationId xmlns:p14="http://schemas.microsoft.com/office/powerpoint/2010/main" val="2914217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grabbed these off the Code Contracts</a:t>
            </a:r>
            <a:r>
              <a:rPr lang="en-US" baseline="0" dirty="0" smtClean="0"/>
              <a:t> project page. These are a selection of the most active / popular projects.</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30</a:t>
            </a:fld>
            <a:endParaRPr lang="en-US"/>
          </a:p>
        </p:txBody>
      </p:sp>
    </p:spTree>
    <p:extLst>
      <p:ext uri="{BB962C8B-B14F-4D97-AF65-F5344CB8AC3E}">
        <p14:creationId xmlns:p14="http://schemas.microsoft.com/office/powerpoint/2010/main" val="2225328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31</a:t>
            </a:fld>
            <a:endParaRPr lang="en-US"/>
          </a:p>
        </p:txBody>
      </p:sp>
    </p:spTree>
    <p:extLst>
      <p:ext uri="{BB962C8B-B14F-4D97-AF65-F5344CB8AC3E}">
        <p14:creationId xmlns:p14="http://schemas.microsoft.com/office/powerpoint/2010/main" val="494896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81B9892-6EC6-41FB-9317-1430CBD2776E}" type="slidenum">
              <a:rPr lang="en-US" smtClean="0"/>
              <a:t>32</a:t>
            </a:fld>
            <a:endParaRPr lang="en-US"/>
          </a:p>
        </p:txBody>
      </p:sp>
    </p:spTree>
    <p:extLst>
      <p:ext uri="{BB962C8B-B14F-4D97-AF65-F5344CB8AC3E}">
        <p14:creationId xmlns:p14="http://schemas.microsoft.com/office/powerpoint/2010/main" val="2665351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going to use an image, logos/screenshots would</a:t>
            </a:r>
            <a:r>
              <a:rPr lang="en-US" baseline="0" dirty="0" smtClean="0"/>
              <a:t> be better.]]</a:t>
            </a:r>
          </a:p>
          <a:p>
            <a:r>
              <a:rPr lang="en-US" baseline="0" dirty="0" smtClean="0"/>
              <a:t>[[I would swap this with the previous slide so that the previous slide is the last one up and is up during questions.  Or add the tool info at the bottom of that slide.]]</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33</a:t>
            </a:fld>
            <a:endParaRPr lang="en-US"/>
          </a:p>
        </p:txBody>
      </p:sp>
    </p:spTree>
    <p:extLst>
      <p:ext uri="{BB962C8B-B14F-4D97-AF65-F5344CB8AC3E}">
        <p14:creationId xmlns:p14="http://schemas.microsoft.com/office/powerpoint/2010/main" val="346050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3</a:t>
            </a:fld>
            <a:endParaRPr lang="en-US"/>
          </a:p>
        </p:txBody>
      </p:sp>
    </p:spTree>
    <p:extLst>
      <p:ext uri="{BB962C8B-B14F-4D97-AF65-F5344CB8AC3E}">
        <p14:creationId xmlns:p14="http://schemas.microsoft.com/office/powerpoint/2010/main" val="4183808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cut “just” both here and in the </a:t>
            </a:r>
            <a:r>
              <a:rPr lang="en-US" baseline="0" dirty="0" err="1" smtClean="0"/>
              <a:t>Sando</a:t>
            </a:r>
            <a:r>
              <a:rPr lang="en-US" baseline="0" dirty="0" smtClean="0"/>
              <a:t> introduction.  Fewer words is better, and you don’t want to bring up limitations immediately.]]</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36</a:t>
            </a:fld>
            <a:endParaRPr lang="en-US"/>
          </a:p>
        </p:txBody>
      </p:sp>
    </p:spTree>
    <p:extLst>
      <p:ext uri="{BB962C8B-B14F-4D97-AF65-F5344CB8AC3E}">
        <p14:creationId xmlns:p14="http://schemas.microsoft.com/office/powerpoint/2010/main" val="3985696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cut “just” both here and in the </a:t>
            </a:r>
            <a:r>
              <a:rPr lang="en-US" baseline="0" dirty="0" err="1" smtClean="0"/>
              <a:t>Sando</a:t>
            </a:r>
            <a:r>
              <a:rPr lang="en-US" baseline="0" dirty="0" smtClean="0"/>
              <a:t> introduction.  Fewer words is better, and you don’t want to bring up limitations immediately.]]</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39</a:t>
            </a:fld>
            <a:endParaRPr lang="en-US"/>
          </a:p>
        </p:txBody>
      </p:sp>
    </p:spTree>
    <p:extLst>
      <p:ext uri="{BB962C8B-B14F-4D97-AF65-F5344CB8AC3E}">
        <p14:creationId xmlns:p14="http://schemas.microsoft.com/office/powerpoint/2010/main" val="3985696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Developer was not aware of the static checker</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40</a:t>
            </a:fld>
            <a:endParaRPr lang="en-US"/>
          </a:p>
        </p:txBody>
      </p:sp>
    </p:spTree>
    <p:extLst>
      <p:ext uri="{BB962C8B-B14F-4D97-AF65-F5344CB8AC3E}">
        <p14:creationId xmlns:p14="http://schemas.microsoft.com/office/powerpoint/2010/main" val="4197939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Contracts are primarily used to make sure bad data isn’t put into the index. Contracts are used like assertions.</a:t>
            </a:r>
          </a:p>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41</a:t>
            </a:fld>
            <a:endParaRPr lang="en-US"/>
          </a:p>
        </p:txBody>
      </p:sp>
    </p:spTree>
    <p:extLst>
      <p:ext uri="{BB962C8B-B14F-4D97-AF65-F5344CB8AC3E}">
        <p14:creationId xmlns:p14="http://schemas.microsoft.com/office/powerpoint/2010/main" val="314746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MDE:</a:t>
            </a:r>
            <a:r>
              <a:rPr lang="en-US" baseline="0" dirty="0" smtClean="0"/>
              <a:t> </a:t>
            </a:r>
            <a:r>
              <a:rPr lang="en-US" dirty="0" smtClean="0"/>
              <a:t>Linger on this slide, and then switch</a:t>
            </a:r>
            <a:r>
              <a:rPr lang="en-US" baseline="0" dirty="0" smtClean="0"/>
              <a:t> to the other slide. The lifecycle slide came too early</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4</a:t>
            </a:fld>
            <a:endParaRPr lang="en-US"/>
          </a:p>
        </p:txBody>
      </p:sp>
    </p:spTree>
    <p:extLst>
      <p:ext uri="{BB962C8B-B14F-4D97-AF65-F5344CB8AC3E}">
        <p14:creationId xmlns:p14="http://schemas.microsoft.com/office/powerpoint/2010/main" val="326684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MDE: Goal is to enable people to</a:t>
            </a:r>
            <a:r>
              <a:rPr lang="en-US" baseline="0" dirty="0" smtClean="0"/>
              <a:t> move along the evolution</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5</a:t>
            </a:fld>
            <a:endParaRPr lang="en-US"/>
          </a:p>
        </p:txBody>
      </p:sp>
    </p:spTree>
    <p:extLst>
      <p:ext uri="{BB962C8B-B14F-4D97-AF65-F5344CB8AC3E}">
        <p14:creationId xmlns:p14="http://schemas.microsoft.com/office/powerpoint/2010/main" val="184101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81B9892-6EC6-41FB-9317-1430CBD2776E}" type="slidenum">
              <a:rPr lang="en-US" smtClean="0"/>
              <a:t>6</a:t>
            </a:fld>
            <a:endParaRPr lang="en-US"/>
          </a:p>
        </p:txBody>
      </p:sp>
    </p:spTree>
    <p:extLst>
      <p:ext uri="{BB962C8B-B14F-4D97-AF65-F5344CB8AC3E}">
        <p14:creationId xmlns:p14="http://schemas.microsoft.com/office/powerpoint/2010/main" val="295739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8</a:t>
            </a:fld>
            <a:endParaRPr lang="en-US"/>
          </a:p>
        </p:txBody>
      </p:sp>
    </p:spTree>
    <p:extLst>
      <p:ext uri="{BB962C8B-B14F-4D97-AF65-F5344CB8AC3E}">
        <p14:creationId xmlns:p14="http://schemas.microsoft.com/office/powerpoint/2010/main" val="264543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don’t add anything</a:t>
            </a:r>
            <a:r>
              <a:rPr lang="en-US" baseline="0" dirty="0" smtClean="0"/>
              <a:t> to the specification because the must be true at runtime and the static checker can automatically infer them</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9</a:t>
            </a:fld>
            <a:endParaRPr lang="en-US"/>
          </a:p>
        </p:txBody>
      </p:sp>
    </p:spTree>
    <p:extLst>
      <p:ext uri="{BB962C8B-B14F-4D97-AF65-F5344CB8AC3E}">
        <p14:creationId xmlns:p14="http://schemas.microsoft.com/office/powerpoint/2010/main" val="28499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to clarify why x != null || x == null </a:t>
            </a:r>
          </a:p>
          <a:p>
            <a:endParaRPr lang="en-US" baseline="0" dirty="0" smtClean="0"/>
          </a:p>
          <a:p>
            <a:r>
              <a:rPr lang="en-US" baseline="0" dirty="0" smtClean="0"/>
              <a:t>People were wondering why the annotation burden difference is so bad. The point is that some people already complain about the 1-2 annotations be thousand LOC</a:t>
            </a:r>
            <a:endParaRPr lang="en-US" dirty="0"/>
          </a:p>
        </p:txBody>
      </p:sp>
      <p:sp>
        <p:nvSpPr>
          <p:cNvPr id="4" name="Slide Number Placeholder 3"/>
          <p:cNvSpPr>
            <a:spLocks noGrp="1"/>
          </p:cNvSpPr>
          <p:nvPr>
            <p:ph type="sldNum" sz="quarter" idx="10"/>
          </p:nvPr>
        </p:nvSpPr>
        <p:spPr/>
        <p:txBody>
          <a:bodyPr/>
          <a:lstStyle/>
          <a:p>
            <a:fld id="{181B9892-6EC6-41FB-9317-1430CBD2776E}" type="slidenum">
              <a:rPr lang="en-US" smtClean="0"/>
              <a:t>10</a:t>
            </a:fld>
            <a:endParaRPr lang="en-US"/>
          </a:p>
        </p:txBody>
      </p:sp>
    </p:spTree>
    <p:extLst>
      <p:ext uri="{BB962C8B-B14F-4D97-AF65-F5344CB8AC3E}">
        <p14:creationId xmlns:p14="http://schemas.microsoft.com/office/powerpoint/2010/main" val="115064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Todd Schiller</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6A288-492A-48AB-8AC0-8993717994EA}" type="slidenum">
              <a:rPr lang="en-US" smtClean="0"/>
              <a:t>‹#›</a:t>
            </a:fld>
            <a:endParaRPr lang="en-US"/>
          </a:p>
        </p:txBody>
      </p:sp>
    </p:spTree>
    <p:extLst>
      <p:ext uri="{BB962C8B-B14F-4D97-AF65-F5344CB8AC3E}">
        <p14:creationId xmlns:p14="http://schemas.microsoft.com/office/powerpoint/2010/main" val="230375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Todd Schiller</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6A288-492A-48AB-8AC0-8993717994EA}" type="slidenum">
              <a:rPr lang="en-US" smtClean="0"/>
              <a:t>‹#›</a:t>
            </a:fld>
            <a:endParaRPr lang="en-US"/>
          </a:p>
        </p:txBody>
      </p:sp>
    </p:spTree>
    <p:extLst>
      <p:ext uri="{BB962C8B-B14F-4D97-AF65-F5344CB8AC3E}">
        <p14:creationId xmlns:p14="http://schemas.microsoft.com/office/powerpoint/2010/main" val="333930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Todd Schiller</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6A288-492A-48AB-8AC0-8993717994EA}" type="slidenum">
              <a:rPr lang="en-US" smtClean="0"/>
              <a:t>‹#›</a:t>
            </a:fld>
            <a:endParaRPr lang="en-US"/>
          </a:p>
        </p:txBody>
      </p:sp>
    </p:spTree>
    <p:extLst>
      <p:ext uri="{BB962C8B-B14F-4D97-AF65-F5344CB8AC3E}">
        <p14:creationId xmlns:p14="http://schemas.microsoft.com/office/powerpoint/2010/main" val="200894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Todd Schiller</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6A288-492A-48AB-8AC0-8993717994EA}" type="slidenum">
              <a:rPr lang="en-US" smtClean="0"/>
              <a:t>‹#›</a:t>
            </a:fld>
            <a:endParaRPr lang="en-US"/>
          </a:p>
        </p:txBody>
      </p:sp>
    </p:spTree>
    <p:extLst>
      <p:ext uri="{BB962C8B-B14F-4D97-AF65-F5344CB8AC3E}">
        <p14:creationId xmlns:p14="http://schemas.microsoft.com/office/powerpoint/2010/main" val="371771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Todd Schiller</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6A288-492A-48AB-8AC0-8993717994EA}" type="slidenum">
              <a:rPr lang="en-US" smtClean="0"/>
              <a:t>‹#›</a:t>
            </a:fld>
            <a:endParaRPr lang="en-US"/>
          </a:p>
        </p:txBody>
      </p:sp>
    </p:spTree>
    <p:extLst>
      <p:ext uri="{BB962C8B-B14F-4D97-AF65-F5344CB8AC3E}">
        <p14:creationId xmlns:p14="http://schemas.microsoft.com/office/powerpoint/2010/main" val="251459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Todd Schiller</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6A288-492A-48AB-8AC0-8993717994EA}" type="slidenum">
              <a:rPr lang="en-US" smtClean="0"/>
              <a:t>‹#›</a:t>
            </a:fld>
            <a:endParaRPr lang="en-US"/>
          </a:p>
        </p:txBody>
      </p:sp>
    </p:spTree>
    <p:extLst>
      <p:ext uri="{BB962C8B-B14F-4D97-AF65-F5344CB8AC3E}">
        <p14:creationId xmlns:p14="http://schemas.microsoft.com/office/powerpoint/2010/main" val="415240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Todd Schiller</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6A288-492A-48AB-8AC0-8993717994EA}" type="slidenum">
              <a:rPr lang="en-US" smtClean="0"/>
              <a:t>‹#›</a:t>
            </a:fld>
            <a:endParaRPr lang="en-US"/>
          </a:p>
        </p:txBody>
      </p:sp>
    </p:spTree>
    <p:extLst>
      <p:ext uri="{BB962C8B-B14F-4D97-AF65-F5344CB8AC3E}">
        <p14:creationId xmlns:p14="http://schemas.microsoft.com/office/powerpoint/2010/main" val="365146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Todd Schiller</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6A288-492A-48AB-8AC0-8993717994EA}" type="slidenum">
              <a:rPr lang="en-US" smtClean="0"/>
              <a:t>‹#›</a:t>
            </a:fld>
            <a:endParaRPr lang="en-US"/>
          </a:p>
        </p:txBody>
      </p:sp>
    </p:spTree>
    <p:extLst>
      <p:ext uri="{BB962C8B-B14F-4D97-AF65-F5344CB8AC3E}">
        <p14:creationId xmlns:p14="http://schemas.microsoft.com/office/powerpoint/2010/main" val="405126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Todd Schiller</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76A288-492A-48AB-8AC0-8993717994EA}" type="slidenum">
              <a:rPr lang="en-US" smtClean="0"/>
              <a:t>‹#›</a:t>
            </a:fld>
            <a:endParaRPr lang="en-US"/>
          </a:p>
        </p:txBody>
      </p:sp>
    </p:spTree>
    <p:extLst>
      <p:ext uri="{BB962C8B-B14F-4D97-AF65-F5344CB8AC3E}">
        <p14:creationId xmlns:p14="http://schemas.microsoft.com/office/powerpoint/2010/main" val="287721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Todd Schiller</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6A288-492A-48AB-8AC0-8993717994EA}" type="slidenum">
              <a:rPr lang="en-US" smtClean="0"/>
              <a:t>‹#›</a:t>
            </a:fld>
            <a:endParaRPr lang="en-US"/>
          </a:p>
        </p:txBody>
      </p:sp>
    </p:spTree>
    <p:extLst>
      <p:ext uri="{BB962C8B-B14F-4D97-AF65-F5344CB8AC3E}">
        <p14:creationId xmlns:p14="http://schemas.microsoft.com/office/powerpoint/2010/main" val="78179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Todd Schiller</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6A288-492A-48AB-8AC0-8993717994EA}" type="slidenum">
              <a:rPr lang="en-US" smtClean="0"/>
              <a:t>‹#›</a:t>
            </a:fld>
            <a:endParaRPr lang="en-US"/>
          </a:p>
        </p:txBody>
      </p:sp>
    </p:spTree>
    <p:extLst>
      <p:ext uri="{BB962C8B-B14F-4D97-AF65-F5344CB8AC3E}">
        <p14:creationId xmlns:p14="http://schemas.microsoft.com/office/powerpoint/2010/main" val="339526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Todd Schiller</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6A288-492A-48AB-8AC0-8993717994EA}" type="slidenum">
              <a:rPr lang="en-US" smtClean="0"/>
              <a:t>‹#›</a:t>
            </a:fld>
            <a:endParaRPr lang="en-US"/>
          </a:p>
        </p:txBody>
      </p:sp>
    </p:spTree>
    <p:extLst>
      <p:ext uri="{BB962C8B-B14F-4D97-AF65-F5344CB8AC3E}">
        <p14:creationId xmlns:p14="http://schemas.microsoft.com/office/powerpoint/2010/main" val="3046271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7.png"/><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Encouraging Effective </a:t>
            </a:r>
            <a:br>
              <a:rPr lang="en-US" sz="4800" dirty="0" smtClean="0"/>
            </a:br>
            <a:r>
              <a:rPr lang="en-US" sz="4800" dirty="0" smtClean="0"/>
              <a:t>Contract Specifications</a:t>
            </a:r>
            <a:endParaRPr lang="en-US" sz="4800" dirty="0"/>
          </a:p>
        </p:txBody>
      </p:sp>
      <p:sp>
        <p:nvSpPr>
          <p:cNvPr id="3" name="Subtitle 2"/>
          <p:cNvSpPr>
            <a:spLocks noGrp="1"/>
          </p:cNvSpPr>
          <p:nvPr>
            <p:ph type="subTitle" idx="1"/>
          </p:nvPr>
        </p:nvSpPr>
        <p:spPr>
          <a:xfrm>
            <a:off x="1371600" y="3886200"/>
            <a:ext cx="6400800" cy="2286000"/>
          </a:xfrm>
        </p:spPr>
        <p:txBody>
          <a:bodyPr>
            <a:normAutofit/>
          </a:bodyPr>
          <a:lstStyle/>
          <a:p>
            <a:r>
              <a:rPr lang="en-US" b="1" dirty="0" smtClean="0">
                <a:solidFill>
                  <a:schemeClr val="tx1"/>
                </a:solidFill>
              </a:rPr>
              <a:t>Todd Schiller</a:t>
            </a:r>
            <a:r>
              <a:rPr lang="en-US" dirty="0" smtClean="0">
                <a:solidFill>
                  <a:schemeClr val="tx1"/>
                </a:solidFill>
              </a:rPr>
              <a:t>, Kellen Donohue, Forrest Coward, Michael Ernst</a:t>
            </a:r>
          </a:p>
          <a:p>
            <a:endParaRPr lang="en-US" dirty="0"/>
          </a:p>
          <a:p>
            <a:r>
              <a:rPr lang="en-US" dirty="0" smtClean="0"/>
              <a:t>University of Washington</a:t>
            </a:r>
            <a:endParaRPr lang="en-US" dirty="0"/>
          </a:p>
        </p:txBody>
      </p:sp>
      <p:pic>
        <p:nvPicPr>
          <p:cNvPr id="1026" name="Picture 2" descr="https://si0.twimg.com/profile_images/1238808175/CSElogo2_1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429869"/>
            <a:ext cx="8077200" cy="1015663"/>
          </a:xfrm>
          <a:prstGeom prst="rect">
            <a:avLst/>
          </a:prstGeom>
        </p:spPr>
        <p:txBody>
          <a:bodyPr wrap="square">
            <a:spAutoFit/>
          </a:bodyPr>
          <a:lstStyle/>
          <a:p>
            <a:r>
              <a:rPr lang="en-US" sz="2000" b="1" dirty="0" err="1" smtClean="0">
                <a:solidFill>
                  <a:schemeClr val="accent1">
                    <a:lumMod val="75000"/>
                  </a:schemeClr>
                </a:solidFill>
              </a:rPr>
              <a:t>Contract.Requires</a:t>
            </a:r>
            <a:r>
              <a:rPr lang="en-US" sz="2000" dirty="0" smtClean="0">
                <a:solidFill>
                  <a:schemeClr val="bg1">
                    <a:lumMod val="50000"/>
                  </a:schemeClr>
                </a:solidFill>
              </a:rPr>
              <a:t>(amount </a:t>
            </a:r>
            <a:r>
              <a:rPr lang="en-US" sz="2000" dirty="0">
                <a:solidFill>
                  <a:schemeClr val="bg1">
                    <a:lumMod val="50000"/>
                  </a:schemeClr>
                </a:solidFill>
              </a:rPr>
              <a:t>&gt; 0.0);</a:t>
            </a:r>
          </a:p>
          <a:p>
            <a:r>
              <a:rPr lang="en-US" sz="2000" b="1" dirty="0" err="1" smtClean="0">
                <a:solidFill>
                  <a:schemeClr val="accent1">
                    <a:lumMod val="75000"/>
                  </a:schemeClr>
                </a:solidFill>
              </a:rPr>
              <a:t>Contract.Ensures</a:t>
            </a:r>
            <a:r>
              <a:rPr lang="en-US" sz="2000" dirty="0" smtClean="0">
                <a:solidFill>
                  <a:schemeClr val="bg1">
                    <a:lumMod val="50000"/>
                  </a:schemeClr>
                </a:solidFill>
              </a:rPr>
              <a:t>(Balance </a:t>
            </a:r>
            <a:r>
              <a:rPr lang="en-US" sz="2000" dirty="0">
                <a:solidFill>
                  <a:schemeClr val="bg1">
                    <a:lumMod val="50000"/>
                  </a:schemeClr>
                </a:solidFill>
              </a:rPr>
              <a:t>== </a:t>
            </a:r>
            <a:r>
              <a:rPr lang="en-US" sz="2000" b="1" dirty="0" err="1">
                <a:solidFill>
                  <a:schemeClr val="accent1">
                    <a:lumMod val="75000"/>
                  </a:schemeClr>
                </a:solidFill>
              </a:rPr>
              <a:t>Contract.OldValue</a:t>
            </a:r>
            <a:r>
              <a:rPr lang="en-US" sz="2000" dirty="0">
                <a:solidFill>
                  <a:schemeClr val="bg1">
                    <a:lumMod val="50000"/>
                  </a:schemeClr>
                </a:solidFill>
              </a:rPr>
              <a:t>(Balance) + amount</a:t>
            </a:r>
            <a:r>
              <a:rPr lang="en-US" sz="2000" dirty="0" smtClean="0">
                <a:solidFill>
                  <a:schemeClr val="bg1">
                    <a:lumMod val="50000"/>
                  </a:schemeClr>
                </a:solidFill>
              </a:rPr>
              <a:t>);</a:t>
            </a:r>
          </a:p>
          <a:p>
            <a:r>
              <a:rPr lang="en-US" sz="2000" b="1" dirty="0" err="1" smtClean="0">
                <a:solidFill>
                  <a:schemeClr val="accent1">
                    <a:lumMod val="75000"/>
                  </a:schemeClr>
                </a:solidFill>
              </a:rPr>
              <a:t>Contract.Invariant</a:t>
            </a:r>
            <a:r>
              <a:rPr lang="en-US" sz="2000" dirty="0" smtClean="0">
                <a:solidFill>
                  <a:schemeClr val="bg1">
                    <a:lumMod val="50000"/>
                  </a:schemeClr>
                </a:solidFill>
              </a:rPr>
              <a:t>(Balance &gt; 0.0);</a:t>
            </a:r>
            <a:endParaRPr lang="en-US" sz="2000" dirty="0">
              <a:solidFill>
                <a:schemeClr val="bg1">
                  <a:lumMod val="50000"/>
                </a:schemeClr>
              </a:solidFill>
            </a:endParaRPr>
          </a:p>
        </p:txBody>
      </p:sp>
    </p:spTree>
    <p:extLst>
      <p:ext uri="{BB962C8B-B14F-4D97-AF65-F5344CB8AC3E}">
        <p14:creationId xmlns:p14="http://schemas.microsoft.com/office/powerpoint/2010/main" val="1649438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Smart Defaults Reduce Annotation Burden</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buNone/>
            </a:pPr>
            <a:r>
              <a:rPr lang="en-US" sz="2800" dirty="0" err="1" smtClean="0"/>
              <a:t>Nullness</a:t>
            </a:r>
            <a:r>
              <a:rPr lang="en-US" sz="2800" dirty="0" smtClean="0"/>
              <a:t>: Checker Framework [Papi08] for Java assumes parameters and return values are non-null</a:t>
            </a:r>
          </a:p>
          <a:p>
            <a:pPr marL="0" indent="0">
              <a:buNone/>
            </a:pPr>
            <a:endParaRPr lang="en-US" sz="2800" dirty="0" smtClean="0"/>
          </a:p>
          <a:p>
            <a:pPr marL="0" indent="0">
              <a:buNone/>
            </a:pPr>
            <a:endParaRPr lang="en-US" sz="3600" dirty="0" smtClean="0"/>
          </a:p>
          <a:p>
            <a:pPr marL="0" indent="0">
              <a:buNone/>
            </a:pPr>
            <a:endParaRPr lang="en-US" sz="3600" dirty="0"/>
          </a:p>
          <a:p>
            <a:pPr marL="0" indent="0">
              <a:buNone/>
            </a:pPr>
            <a:endParaRPr lang="en-US" sz="3600" dirty="0"/>
          </a:p>
          <a:p>
            <a:pPr marL="0" indent="0">
              <a:buNone/>
            </a:pPr>
            <a:endParaRPr lang="en-US" sz="2800" dirty="0" smtClean="0"/>
          </a:p>
          <a:p>
            <a:pPr marL="0" indent="0">
              <a:buNone/>
            </a:pPr>
            <a:endParaRPr lang="en-US" dirty="0" smtClean="0"/>
          </a:p>
        </p:txBody>
      </p:sp>
      <p:sp>
        <p:nvSpPr>
          <p:cNvPr id="5" name="Slide Number Placeholder 4"/>
          <p:cNvSpPr>
            <a:spLocks noGrp="1"/>
          </p:cNvSpPr>
          <p:nvPr>
            <p:ph type="sldNum" sz="quarter" idx="12"/>
          </p:nvPr>
        </p:nvSpPr>
        <p:spPr/>
        <p:txBody>
          <a:bodyPr/>
          <a:lstStyle/>
          <a:p>
            <a:fld id="{9C76A288-492A-48AB-8AC0-8993717994EA}" type="slidenum">
              <a:rPr lang="en-US" smtClean="0"/>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29827195"/>
              </p:ext>
            </p:extLst>
          </p:nvPr>
        </p:nvGraphicFramePr>
        <p:xfrm>
          <a:off x="533400" y="3229510"/>
          <a:ext cx="7696201" cy="1418690"/>
        </p:xfrm>
        <a:graphic>
          <a:graphicData uri="http://schemas.openxmlformats.org/drawingml/2006/table">
            <a:tbl>
              <a:tblPr firstRow="1" bandRow="1">
                <a:tableStyleId>{5C22544A-7EE6-4342-B048-85BDC9FD1C3A}</a:tableStyleId>
              </a:tblPr>
              <a:tblGrid>
                <a:gridCol w="3962400"/>
                <a:gridCol w="3733801"/>
              </a:tblGrid>
              <a:tr h="458570">
                <a:tc>
                  <a:txBody>
                    <a:bodyPr/>
                    <a:lstStyle/>
                    <a:p>
                      <a:r>
                        <a:rPr lang="en-US" sz="2000" dirty="0" smtClean="0"/>
                        <a:t>Tool</a:t>
                      </a:r>
                      <a:endParaRPr lang="en-US" sz="2000" dirty="0"/>
                    </a:p>
                  </a:txBody>
                  <a:tcPr/>
                </a:tc>
                <a:tc>
                  <a:txBody>
                    <a:bodyPr/>
                    <a:lstStyle/>
                    <a:p>
                      <a:r>
                        <a:rPr lang="en-US" sz="2000" dirty="0" smtClean="0"/>
                        <a:t>Annotations per 1K LOC</a:t>
                      </a:r>
                      <a:endParaRPr lang="en-US" sz="2000" dirty="0"/>
                    </a:p>
                  </a:txBody>
                  <a:tcPr/>
                </a:tc>
              </a:tr>
              <a:tr h="501550">
                <a:tc>
                  <a:txBody>
                    <a:bodyPr/>
                    <a:lstStyle/>
                    <a:p>
                      <a:r>
                        <a:rPr lang="en-US" sz="2000" dirty="0" smtClean="0"/>
                        <a:t>Checker</a:t>
                      </a:r>
                      <a:r>
                        <a:rPr lang="en-US" sz="2000" baseline="0" dirty="0" smtClean="0"/>
                        <a:t> Framework w/ Defaults</a:t>
                      </a:r>
                      <a:endParaRPr lang="en-US" sz="2000" dirty="0"/>
                    </a:p>
                  </a:txBody>
                  <a:tcPr/>
                </a:tc>
                <a:tc>
                  <a:txBody>
                    <a:bodyPr/>
                    <a:lstStyle/>
                    <a:p>
                      <a:r>
                        <a:rPr lang="en-US" sz="2000" b="1" dirty="0" smtClean="0"/>
                        <a:t>1-2 </a:t>
                      </a:r>
                      <a:r>
                        <a:rPr lang="en-US" sz="2000" b="1" dirty="0" err="1" smtClean="0"/>
                        <a:t>annos</a:t>
                      </a:r>
                      <a:r>
                        <a:rPr lang="en-US" sz="2000" b="1" dirty="0" smtClean="0"/>
                        <a:t>. </a:t>
                      </a:r>
                      <a:endParaRPr lang="en-US" sz="2000" b="1" dirty="0"/>
                    </a:p>
                  </a:txBody>
                  <a:tcPr/>
                </a:tc>
              </a:tr>
              <a:tr h="458570">
                <a:tc>
                  <a:txBody>
                    <a:bodyPr/>
                    <a:lstStyle/>
                    <a:p>
                      <a:r>
                        <a:rPr lang="en-US" sz="2000" dirty="0" smtClean="0"/>
                        <a:t>Code Contracts</a:t>
                      </a:r>
                      <a:endParaRPr lang="en-US" sz="2000" dirty="0"/>
                    </a:p>
                  </a:txBody>
                  <a:tcPr/>
                </a:tc>
                <a:tc>
                  <a:txBody>
                    <a:bodyPr/>
                    <a:lstStyle/>
                    <a:p>
                      <a:r>
                        <a:rPr lang="en-US" sz="2000" b="1" dirty="0" smtClean="0">
                          <a:solidFill>
                            <a:srgbClr val="FF0000"/>
                          </a:solidFill>
                        </a:rPr>
                        <a:t>2-5 </a:t>
                      </a:r>
                      <a:r>
                        <a:rPr lang="en-US" sz="2000" b="1" dirty="0" err="1" smtClean="0">
                          <a:solidFill>
                            <a:srgbClr val="FF0000"/>
                          </a:solidFill>
                        </a:rPr>
                        <a:t>annos</a:t>
                      </a:r>
                      <a:r>
                        <a:rPr lang="en-US" sz="2000" b="1" dirty="0" smtClean="0">
                          <a:solidFill>
                            <a:srgbClr val="FF0000"/>
                          </a:solidFill>
                        </a:rPr>
                        <a:t>.</a:t>
                      </a:r>
                      <a:endParaRPr lang="en-US" sz="2000" b="1" dirty="0">
                        <a:solidFill>
                          <a:srgbClr val="FF0000"/>
                        </a:solidFill>
                      </a:endParaRPr>
                    </a:p>
                  </a:txBody>
                  <a:tcPr/>
                </a:tc>
              </a:tr>
            </a:tbl>
          </a:graphicData>
        </a:graphic>
      </p:graphicFrame>
      <p:sp>
        <p:nvSpPr>
          <p:cNvPr id="7" name="TextBox 6"/>
          <p:cNvSpPr txBox="1"/>
          <p:nvPr/>
        </p:nvSpPr>
        <p:spPr>
          <a:xfrm>
            <a:off x="533400" y="5257800"/>
            <a:ext cx="7696200" cy="1231106"/>
          </a:xfrm>
          <a:prstGeom prst="rect">
            <a:avLst/>
          </a:prstGeom>
          <a:noFill/>
        </p:spPr>
        <p:txBody>
          <a:bodyPr wrap="square" rtlCol="0">
            <a:spAutoFit/>
          </a:bodyPr>
          <a:lstStyle/>
          <a:p>
            <a:r>
              <a:rPr lang="en-US" sz="2800" dirty="0"/>
              <a:t>Awkward to </a:t>
            </a:r>
            <a:r>
              <a:rPr lang="en-US" sz="2800" dirty="0" smtClean="0"/>
              <a:t>override restrictions using </a:t>
            </a:r>
            <a:r>
              <a:rPr lang="en-US" sz="2800" dirty="0"/>
              <a:t>Contracts: </a:t>
            </a:r>
          </a:p>
          <a:p>
            <a:r>
              <a:rPr lang="en-US" sz="2800" b="1" dirty="0">
                <a:solidFill>
                  <a:srgbClr val="FF0000"/>
                </a:solidFill>
              </a:rPr>
              <a:t>x != null || x == null</a:t>
            </a:r>
            <a:r>
              <a:rPr lang="en-US" sz="2800" dirty="0">
                <a:solidFill>
                  <a:srgbClr val="FF0000"/>
                </a:solidFill>
              </a:rPr>
              <a:t> </a:t>
            </a:r>
          </a:p>
          <a:p>
            <a:endParaRPr lang="en-US" dirty="0"/>
          </a:p>
        </p:txBody>
      </p:sp>
      <p:grpSp>
        <p:nvGrpSpPr>
          <p:cNvPr id="10" name="Group 9"/>
          <p:cNvGrpSpPr/>
          <p:nvPr/>
        </p:nvGrpSpPr>
        <p:grpSpPr>
          <a:xfrm>
            <a:off x="4305300" y="3429000"/>
            <a:ext cx="4000500" cy="1524000"/>
            <a:chOff x="4305300" y="3429000"/>
            <a:chExt cx="4000500" cy="1524000"/>
          </a:xfrm>
        </p:grpSpPr>
        <p:sp>
          <p:nvSpPr>
            <p:cNvPr id="8" name="Oval 7"/>
            <p:cNvSpPr/>
            <p:nvPr/>
          </p:nvSpPr>
          <p:spPr>
            <a:xfrm>
              <a:off x="4305300" y="3429000"/>
              <a:ext cx="1562100" cy="15240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5920468" y="3688140"/>
              <a:ext cx="2385332" cy="1200329"/>
            </a:xfrm>
            <a:prstGeom prst="rect">
              <a:avLst/>
            </a:prstGeom>
            <a:noFill/>
          </p:spPr>
          <p:txBody>
            <a:bodyPr wrap="square" rtlCol="0">
              <a:spAutoFit/>
            </a:bodyPr>
            <a:lstStyle/>
            <a:p>
              <a:r>
                <a:rPr lang="en-US" sz="2400" b="1" dirty="0" smtClean="0">
                  <a:solidFill>
                    <a:srgbClr val="FF0000"/>
                  </a:solidFill>
                </a:rPr>
                <a:t>Defaults cut # of annotations needed in half</a:t>
              </a:r>
            </a:p>
          </p:txBody>
        </p:sp>
      </p:grpSp>
    </p:spTree>
    <p:extLst>
      <p:ext uri="{BB962C8B-B14F-4D97-AF65-F5344CB8AC3E}">
        <p14:creationId xmlns:p14="http://schemas.microsoft.com/office/powerpoint/2010/main" val="21984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Microsoft Code Contracts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public class </a:t>
            </a:r>
            <a:r>
              <a:rPr lang="en-US" sz="2000" b="1" dirty="0" err="1" smtClean="0">
                <a:solidFill>
                  <a:schemeClr val="tx2"/>
                </a:solidFill>
              </a:rPr>
              <a:t>BankAccount</a:t>
            </a:r>
            <a:r>
              <a:rPr lang="en-US" sz="2000" b="1" dirty="0" smtClean="0">
                <a:solidFill>
                  <a:schemeClr val="tx2"/>
                </a:solidFill>
              </a:rPr>
              <a:t> </a:t>
            </a:r>
            <a:r>
              <a:rPr lang="en-US" sz="2000" dirty="0" smtClean="0"/>
              <a:t>{</a:t>
            </a:r>
          </a:p>
          <a:p>
            <a:pPr marL="0" indent="0">
              <a:buNone/>
            </a:pPr>
            <a:endParaRPr lang="en-US" sz="2000" dirty="0"/>
          </a:p>
          <a:p>
            <a:pPr marL="0" indent="0">
              <a:buNone/>
            </a:pPr>
            <a:r>
              <a:rPr lang="en-US" sz="2000" dirty="0" smtClean="0"/>
              <a:t>    public void Deposit(decimal amount){</a:t>
            </a:r>
          </a:p>
          <a:p>
            <a:pPr marL="0" indent="0">
              <a:buNone/>
            </a:pPr>
            <a:r>
              <a:rPr lang="en-US" sz="2000" dirty="0"/>
              <a:t> </a:t>
            </a:r>
            <a:r>
              <a:rPr lang="en-US" sz="2000" dirty="0" smtClean="0"/>
              <a:t>       </a:t>
            </a:r>
            <a:r>
              <a:rPr lang="en-US" sz="2000" b="1" dirty="0" err="1" smtClean="0">
                <a:solidFill>
                  <a:schemeClr val="tx2"/>
                </a:solidFill>
              </a:rPr>
              <a:t>Contract.Requires</a:t>
            </a:r>
            <a:r>
              <a:rPr lang="en-US" sz="2000" dirty="0" smtClean="0"/>
              <a:t>(amount &gt; 0.0);</a:t>
            </a:r>
          </a:p>
          <a:p>
            <a:pPr marL="0" indent="0">
              <a:buNone/>
            </a:pPr>
            <a:r>
              <a:rPr lang="en-US" sz="2000" dirty="0" smtClean="0"/>
              <a:t>        </a:t>
            </a:r>
            <a:r>
              <a:rPr lang="en-US" sz="2000" b="1" dirty="0" err="1" smtClean="0">
                <a:solidFill>
                  <a:schemeClr val="tx2"/>
                </a:solidFill>
              </a:rPr>
              <a:t>Contract.Ensures</a:t>
            </a:r>
            <a:r>
              <a:rPr lang="en-US" sz="2000" dirty="0" smtClean="0"/>
              <a:t>(Balance == </a:t>
            </a:r>
            <a:r>
              <a:rPr lang="en-US" sz="2000" b="1" dirty="0" err="1" smtClean="0">
                <a:solidFill>
                  <a:schemeClr val="tx2"/>
                </a:solidFill>
              </a:rPr>
              <a:t>Contract.OldValue</a:t>
            </a:r>
            <a:r>
              <a:rPr lang="en-US" sz="2000" dirty="0" smtClean="0"/>
              <a:t>(Balance) + amount); </a:t>
            </a:r>
          </a:p>
          <a:p>
            <a:pPr marL="0" indent="0">
              <a:buNone/>
            </a:pPr>
            <a:r>
              <a:rPr lang="en-US" sz="2000" dirty="0"/>
              <a:t> </a:t>
            </a:r>
            <a:r>
              <a:rPr lang="en-US" sz="2000" dirty="0" smtClean="0"/>
              <a:t>       . . .</a:t>
            </a:r>
            <a:endParaRPr lang="en-US" sz="2000" dirty="0"/>
          </a:p>
          <a:p>
            <a:pPr marL="0" indent="0">
              <a:buNone/>
            </a:pPr>
            <a:r>
              <a:rPr lang="en-US" sz="2000" dirty="0"/>
              <a:t> </a:t>
            </a:r>
            <a:r>
              <a:rPr lang="en-US" sz="2000" dirty="0" smtClean="0"/>
              <a:t>   }</a:t>
            </a:r>
          </a:p>
          <a:p>
            <a:pPr marL="0" indent="0">
              <a:buNone/>
            </a:pPr>
            <a:endParaRPr lang="en-US" sz="2000" dirty="0" smtClean="0"/>
          </a:p>
          <a:p>
            <a:pPr marL="0" indent="0">
              <a:buNone/>
            </a:pPr>
            <a:r>
              <a:rPr lang="en-US" sz="2000" dirty="0"/>
              <a:t> </a:t>
            </a:r>
            <a:r>
              <a:rPr lang="en-US" sz="2000" dirty="0" smtClean="0"/>
              <a:t>   . . . </a:t>
            </a:r>
            <a:endParaRPr lang="en-US" sz="2000" dirty="0"/>
          </a:p>
          <a:p>
            <a:pPr marL="0" indent="0">
              <a:buNone/>
            </a:pP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9C76A288-492A-48AB-8AC0-8993717994EA}" type="slidenum">
              <a:rPr lang="en-US" smtClean="0"/>
              <a:t>11</a:t>
            </a:fld>
            <a:endParaRPr lang="en-US"/>
          </a:p>
        </p:txBody>
      </p:sp>
      <p:sp>
        <p:nvSpPr>
          <p:cNvPr id="6" name="TextBox 5"/>
          <p:cNvSpPr txBox="1"/>
          <p:nvPr/>
        </p:nvSpPr>
        <p:spPr>
          <a:xfrm>
            <a:off x="2667000" y="4114800"/>
            <a:ext cx="57912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Font typeface="Arial" pitchFamily="34" charset="0"/>
              <a:buChar char="•"/>
            </a:pPr>
            <a:r>
              <a:rPr lang="en-US" sz="2400" dirty="0" smtClean="0"/>
              <a:t>C# Syntax and Typing</a:t>
            </a:r>
          </a:p>
          <a:p>
            <a:pPr marL="342900" indent="-342900">
              <a:buFont typeface="Arial" pitchFamily="34" charset="0"/>
              <a:buChar char="•"/>
            </a:pPr>
            <a:r>
              <a:rPr lang="en-US" sz="2400" dirty="0" smtClean="0"/>
              <a:t>Run-time Checking</a:t>
            </a:r>
          </a:p>
          <a:p>
            <a:pPr marL="342900" indent="-342900">
              <a:buFont typeface="Arial" pitchFamily="34" charset="0"/>
              <a:buChar char="•"/>
            </a:pPr>
            <a:r>
              <a:rPr lang="en-US" sz="2400" dirty="0" smtClean="0"/>
              <a:t>Static Checking</a:t>
            </a:r>
          </a:p>
        </p:txBody>
      </p:sp>
    </p:spTree>
    <p:extLst>
      <p:ext uri="{BB962C8B-B14F-4D97-AF65-F5344CB8AC3E}">
        <p14:creationId xmlns:p14="http://schemas.microsoft.com/office/powerpoint/2010/main" val="529143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Why Don’t Developers </a:t>
            </a:r>
            <a:r>
              <a:rPr lang="en-US" dirty="0"/>
              <a:t>U</a:t>
            </a:r>
            <a:r>
              <a:rPr lang="en-US" dirty="0" smtClean="0"/>
              <a:t>se </a:t>
            </a:r>
            <a:r>
              <a:rPr lang="en-US" dirty="0"/>
              <a:t>F</a:t>
            </a:r>
            <a:r>
              <a:rPr lang="en-US" dirty="0" smtClean="0"/>
              <a:t>unctional </a:t>
            </a:r>
            <a:r>
              <a:rPr lang="en-US" dirty="0"/>
              <a:t>S</a:t>
            </a:r>
            <a:r>
              <a:rPr lang="en-US" dirty="0" smtClean="0"/>
              <a:t>pecifications?  They are </a:t>
            </a:r>
            <a:r>
              <a:rPr lang="en-US" dirty="0"/>
              <a:t>E</a:t>
            </a:r>
            <a:r>
              <a:rPr lang="en-US" dirty="0" smtClean="0"/>
              <a:t>xpensive</a:t>
            </a:r>
            <a:endParaRPr lang="en-US" dirty="0"/>
          </a:p>
        </p:txBody>
      </p:sp>
      <p:sp>
        <p:nvSpPr>
          <p:cNvPr id="3" name="Content Placeholder 2"/>
          <p:cNvSpPr>
            <a:spLocks noGrp="1"/>
          </p:cNvSpPr>
          <p:nvPr>
            <p:ph idx="1"/>
          </p:nvPr>
        </p:nvSpPr>
        <p:spPr>
          <a:xfrm>
            <a:off x="457200" y="1874837"/>
            <a:ext cx="8229600" cy="4525963"/>
          </a:xfrm>
        </p:spPr>
        <p:txBody>
          <a:bodyPr>
            <a:normAutofit fontScale="92500" lnSpcReduction="10000"/>
          </a:bodyPr>
          <a:lstStyle/>
          <a:p>
            <a:r>
              <a:rPr lang="en-US" b="1" dirty="0">
                <a:solidFill>
                  <a:srgbClr val="FF0000"/>
                </a:solidFill>
              </a:rPr>
              <a:t>V</a:t>
            </a:r>
            <a:r>
              <a:rPr lang="en-US" b="1" dirty="0" smtClean="0">
                <a:solidFill>
                  <a:srgbClr val="FF0000"/>
                </a:solidFill>
              </a:rPr>
              <a:t>erbose</a:t>
            </a:r>
            <a:r>
              <a:rPr lang="en-US" dirty="0" smtClean="0"/>
              <a:t>, especially involving return / pre-state expressions</a:t>
            </a:r>
          </a:p>
          <a:p>
            <a:pPr lvl="1"/>
            <a:r>
              <a:rPr lang="en-US" b="1" dirty="0" err="1" smtClean="0">
                <a:solidFill>
                  <a:schemeClr val="tx2"/>
                </a:solidFill>
              </a:rPr>
              <a:t>Contract.Result</a:t>
            </a:r>
            <a:r>
              <a:rPr lang="en-US" dirty="0" smtClean="0"/>
              <a:t>&lt;</a:t>
            </a:r>
            <a:r>
              <a:rPr lang="en-US" dirty="0" err="1"/>
              <a:t>IEnumerable</a:t>
            </a:r>
            <a:r>
              <a:rPr lang="en-US" dirty="0"/>
              <a:t>&lt;</a:t>
            </a:r>
            <a:r>
              <a:rPr lang="en-US" dirty="0" err="1"/>
              <a:t>TEdge</a:t>
            </a:r>
            <a:r>
              <a:rPr lang="en-US" dirty="0"/>
              <a:t>&gt;</a:t>
            </a:r>
            <a:r>
              <a:rPr lang="en-US" dirty="0" smtClean="0"/>
              <a:t>&gt;()</a:t>
            </a:r>
          </a:p>
          <a:p>
            <a:pPr lvl="1"/>
            <a:endParaRPr lang="en-US" dirty="0" smtClean="0"/>
          </a:p>
          <a:p>
            <a:r>
              <a:rPr lang="en-US" b="1" dirty="0" smtClean="0">
                <a:solidFill>
                  <a:srgbClr val="FF0000"/>
                </a:solidFill>
              </a:rPr>
              <a:t>High</a:t>
            </a:r>
            <a:r>
              <a:rPr lang="en-US" dirty="0" smtClean="0"/>
              <a:t> </a:t>
            </a:r>
            <a:r>
              <a:rPr lang="en-US" b="1" dirty="0">
                <a:solidFill>
                  <a:srgbClr val="FF0000"/>
                </a:solidFill>
              </a:rPr>
              <a:t>runtime cost</a:t>
            </a:r>
          </a:p>
          <a:p>
            <a:pPr lvl="1"/>
            <a:r>
              <a:rPr lang="en-US" b="1" dirty="0" err="1">
                <a:solidFill>
                  <a:schemeClr val="tx2"/>
                </a:solidFill>
              </a:rPr>
              <a:t>Contract.ForAll</a:t>
            </a:r>
            <a:r>
              <a:rPr lang="en-US" dirty="0"/>
              <a:t>(collection, </a:t>
            </a:r>
            <a:r>
              <a:rPr lang="en-US" dirty="0" err="1"/>
              <a:t>elt</a:t>
            </a:r>
            <a:r>
              <a:rPr lang="en-US" dirty="0"/>
              <a:t> =&gt; </a:t>
            </a:r>
            <a:r>
              <a:rPr lang="en-US" dirty="0" err="1"/>
              <a:t>elt</a:t>
            </a:r>
            <a:r>
              <a:rPr lang="en-US" dirty="0"/>
              <a:t> &gt; 0)</a:t>
            </a:r>
          </a:p>
          <a:p>
            <a:pPr marL="0" indent="0">
              <a:buNone/>
            </a:pPr>
            <a:endParaRPr lang="en-US" dirty="0"/>
          </a:p>
          <a:p>
            <a:r>
              <a:rPr lang="en-US" b="1" dirty="0" smtClean="0">
                <a:solidFill>
                  <a:srgbClr val="FF0000"/>
                </a:solidFill>
              </a:rPr>
              <a:t>No static checking</a:t>
            </a:r>
          </a:p>
          <a:p>
            <a:pPr lvl="1"/>
            <a:r>
              <a:rPr lang="en-US" dirty="0" smtClean="0"/>
              <a:t>dictionary[key] &lt; </a:t>
            </a:r>
            <a:r>
              <a:rPr lang="en-US" dirty="0" err="1" smtClean="0"/>
              <a:t>array.Length</a:t>
            </a:r>
            <a:endParaRPr lang="en-US" dirty="0" smtClean="0"/>
          </a:p>
        </p:txBody>
      </p:sp>
      <p:sp>
        <p:nvSpPr>
          <p:cNvPr id="5" name="Slide Number Placeholder 4"/>
          <p:cNvSpPr>
            <a:spLocks noGrp="1"/>
          </p:cNvSpPr>
          <p:nvPr>
            <p:ph type="sldNum" sz="quarter" idx="12"/>
          </p:nvPr>
        </p:nvSpPr>
        <p:spPr/>
        <p:txBody>
          <a:bodyPr/>
          <a:lstStyle/>
          <a:p>
            <a:fld id="{9C76A288-492A-48AB-8AC0-8993717994EA}" type="slidenum">
              <a:rPr lang="en-US" smtClean="0"/>
              <a:t>12</a:t>
            </a:fld>
            <a:endParaRPr lang="en-US"/>
          </a:p>
        </p:txBody>
      </p:sp>
    </p:spTree>
    <p:extLst>
      <p:ext uri="{BB962C8B-B14F-4D97-AF65-F5344CB8AC3E}">
        <p14:creationId xmlns:p14="http://schemas.microsoft.com/office/powerpoint/2010/main" val="4122341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Talk Outline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solidFill>
                  <a:schemeClr val="bg1">
                    <a:lumMod val="65000"/>
                  </a:schemeClr>
                </a:solidFill>
              </a:rPr>
              <a:t>The contracts that developers write</a:t>
            </a:r>
          </a:p>
          <a:p>
            <a:pPr marL="514350" indent="-514350">
              <a:buFont typeface="+mj-lt"/>
              <a:buAutoNum type="arabicPeriod"/>
            </a:pPr>
            <a:endParaRPr lang="en-US" dirty="0" smtClean="0"/>
          </a:p>
          <a:p>
            <a:pPr marL="514350" indent="-514350">
              <a:buFont typeface="+mj-lt"/>
              <a:buAutoNum type="arabicPeriod"/>
            </a:pPr>
            <a:r>
              <a:rPr lang="en-US" dirty="0" smtClean="0"/>
              <a:t>The contracts that developers </a:t>
            </a:r>
            <a:r>
              <a:rPr lang="en-US" i="1" dirty="0" smtClean="0"/>
              <a:t>could</a:t>
            </a:r>
            <a:r>
              <a:rPr lang="en-US" dirty="0" smtClean="0"/>
              <a:t> write</a:t>
            </a:r>
          </a:p>
          <a:p>
            <a:pPr marL="400050" lvl="1" indent="0">
              <a:buNone/>
            </a:pPr>
            <a:endParaRPr lang="en-US" dirty="0"/>
          </a:p>
          <a:p>
            <a:pPr marL="514350" indent="-514350">
              <a:buFont typeface="+mj-lt"/>
              <a:buAutoNum type="arabicPeriod"/>
            </a:pPr>
            <a:r>
              <a:rPr lang="en-US" dirty="0" smtClean="0">
                <a:solidFill>
                  <a:schemeClr val="bg1">
                    <a:lumMod val="65000"/>
                  </a:schemeClr>
                </a:solidFill>
              </a:rPr>
              <a:t>How developers react when shown the difference </a:t>
            </a:r>
          </a:p>
          <a:p>
            <a:pPr lvl="1"/>
            <a:endParaRPr lang="en-US" dirty="0" smtClean="0"/>
          </a:p>
        </p:txBody>
      </p:sp>
      <p:sp>
        <p:nvSpPr>
          <p:cNvPr id="5" name="Slide Number Placeholder 4"/>
          <p:cNvSpPr>
            <a:spLocks noGrp="1"/>
          </p:cNvSpPr>
          <p:nvPr>
            <p:ph type="sldNum" sz="quarter" idx="12"/>
          </p:nvPr>
        </p:nvSpPr>
        <p:spPr/>
        <p:txBody>
          <a:bodyPr/>
          <a:lstStyle/>
          <a:p>
            <a:fld id="{9C76A288-492A-48AB-8AC0-8993717994EA}" type="slidenum">
              <a:rPr lang="en-US" smtClean="0"/>
              <a:t>13</a:t>
            </a:fld>
            <a:endParaRPr lang="en-US"/>
          </a:p>
        </p:txBody>
      </p:sp>
    </p:spTree>
    <p:extLst>
      <p:ext uri="{BB962C8B-B14F-4D97-AF65-F5344CB8AC3E}">
        <p14:creationId xmlns:p14="http://schemas.microsoft.com/office/powerpoint/2010/main" val="3665587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Inferring Contracts </a:t>
            </a:r>
            <a:r>
              <a:rPr lang="en-US" dirty="0"/>
              <a:t>F</a:t>
            </a:r>
            <a:r>
              <a:rPr lang="en-US" dirty="0" smtClean="0"/>
              <a:t>rom Runtime Traces with Daikon</a:t>
            </a:r>
            <a:endParaRPr lang="en-US" dirty="0"/>
          </a:p>
        </p:txBody>
      </p:sp>
      <p:sp>
        <p:nvSpPr>
          <p:cNvPr id="8" name="TextBox 7"/>
          <p:cNvSpPr txBox="1"/>
          <p:nvPr/>
        </p:nvSpPr>
        <p:spPr>
          <a:xfrm>
            <a:off x="5220157" y="3998695"/>
            <a:ext cx="704039" cy="646331"/>
          </a:xfrm>
          <a:prstGeom prst="rect">
            <a:avLst/>
          </a:prstGeom>
          <a:noFill/>
        </p:spPr>
        <p:txBody>
          <a:bodyPr wrap="none" rtlCol="0">
            <a:spAutoFit/>
          </a:bodyPr>
          <a:lstStyle/>
          <a:p>
            <a:r>
              <a:rPr lang="en-US" dirty="0" smtClean="0"/>
              <a:t>Value</a:t>
            </a:r>
          </a:p>
          <a:p>
            <a:r>
              <a:rPr lang="en-US" dirty="0" smtClean="0"/>
              <a:t>Trace</a:t>
            </a:r>
            <a:endParaRPr lang="en-US" dirty="0"/>
          </a:p>
        </p:txBody>
      </p:sp>
      <p:pic>
        <p:nvPicPr>
          <p:cNvPr id="2064" name="Picture 16" descr="http://files.softicons.com/download/system-icons/human-o2-icons-by-oliver-scholtz/png/128x128/mimetypes/text-x-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52" y="3252425"/>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0" name="Documents"/>
          <p:cNvSpPr>
            <a:spLocks noEditPoints="1" noChangeArrowheads="1"/>
          </p:cNvSpPr>
          <p:nvPr/>
        </p:nvSpPr>
        <p:spPr bwMode="auto">
          <a:xfrm>
            <a:off x="7467600" y="3208561"/>
            <a:ext cx="621515" cy="831604"/>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304910" y="4126468"/>
            <a:ext cx="1077090" cy="369332"/>
          </a:xfrm>
          <a:prstGeom prst="rect">
            <a:avLst/>
          </a:prstGeom>
          <a:noFill/>
        </p:spPr>
        <p:txBody>
          <a:bodyPr wrap="none" rtlCol="0">
            <a:spAutoFit/>
          </a:bodyPr>
          <a:lstStyle/>
          <a:p>
            <a:r>
              <a:rPr lang="en-US" dirty="0" smtClean="0"/>
              <a:t>Contracts</a:t>
            </a:r>
          </a:p>
        </p:txBody>
      </p:sp>
      <p:pic>
        <p:nvPicPr>
          <p:cNvPr id="2056" name="Picture 8" descr="http://images3.wikia.nocookie.net/__cb20100626211218/farmville/images/9/95/Daikon-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810" y="21336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84593" y="3058519"/>
            <a:ext cx="830933" cy="369332"/>
          </a:xfrm>
          <a:prstGeom prst="rect">
            <a:avLst/>
          </a:prstGeom>
          <a:noFill/>
        </p:spPr>
        <p:txBody>
          <a:bodyPr wrap="none" rtlCol="0">
            <a:spAutoFit/>
          </a:bodyPr>
          <a:lstStyle/>
          <a:p>
            <a:r>
              <a:rPr lang="en-US" dirty="0" smtClean="0"/>
              <a:t>Daikon</a:t>
            </a:r>
            <a:endParaRPr lang="en-US" dirty="0"/>
          </a:p>
        </p:txBody>
      </p:sp>
      <p:sp>
        <p:nvSpPr>
          <p:cNvPr id="16" name="Slide Number Placeholder 15"/>
          <p:cNvSpPr>
            <a:spLocks noGrp="1"/>
          </p:cNvSpPr>
          <p:nvPr>
            <p:ph type="sldNum" sz="quarter" idx="12"/>
          </p:nvPr>
        </p:nvSpPr>
        <p:spPr/>
        <p:txBody>
          <a:bodyPr/>
          <a:lstStyle/>
          <a:p>
            <a:fld id="{9C76A288-492A-48AB-8AC0-8993717994EA}" type="slidenum">
              <a:rPr lang="en-US" smtClean="0"/>
              <a:t>14</a:t>
            </a:fld>
            <a:endParaRPr lang="en-US"/>
          </a:p>
        </p:txBody>
      </p:sp>
      <p:sp>
        <p:nvSpPr>
          <p:cNvPr id="34" name="Up Arrow 33"/>
          <p:cNvSpPr/>
          <p:nvPr/>
        </p:nvSpPr>
        <p:spPr>
          <a:xfrm rot="5400000">
            <a:off x="6533873" y="3179048"/>
            <a:ext cx="290516" cy="9374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33400" y="5024735"/>
            <a:ext cx="8077200" cy="461665"/>
          </a:xfrm>
          <a:prstGeom prst="rect">
            <a:avLst/>
          </a:prstGeom>
          <a:noFill/>
        </p:spPr>
        <p:txBody>
          <a:bodyPr wrap="square" rtlCol="0">
            <a:spAutoFit/>
          </a:bodyPr>
          <a:lstStyle/>
          <a:p>
            <a:r>
              <a:rPr lang="en-US" sz="2400" b="1" dirty="0" smtClean="0">
                <a:solidFill>
                  <a:schemeClr val="accent1">
                    <a:lumMod val="75000"/>
                  </a:schemeClr>
                </a:solidFill>
              </a:rPr>
              <a:t>Celeriac</a:t>
            </a:r>
            <a:r>
              <a:rPr lang="en-US" sz="2400" b="1" dirty="0">
                <a:solidFill>
                  <a:schemeClr val="accent1">
                    <a:lumMod val="75000"/>
                  </a:schemeClr>
                </a:solidFill>
              </a:rPr>
              <a:t>: </a:t>
            </a:r>
            <a:r>
              <a:rPr lang="en-US" sz="2400" b="1" dirty="0" smtClean="0">
                <a:solidFill>
                  <a:schemeClr val="accent1">
                    <a:lumMod val="75000"/>
                  </a:schemeClr>
                </a:solidFill>
              </a:rPr>
              <a:t>   code.google.com/p/daikon-dot-net-front-end</a:t>
            </a:r>
            <a:endParaRPr lang="en-US" sz="2400" b="1" dirty="0">
              <a:solidFill>
                <a:schemeClr val="accent1">
                  <a:lumMod val="75000"/>
                </a:schemeClr>
              </a:solidFill>
            </a:endParaRPr>
          </a:p>
        </p:txBody>
      </p:sp>
      <p:grpSp>
        <p:nvGrpSpPr>
          <p:cNvPr id="2048" name="Group 2047"/>
          <p:cNvGrpSpPr/>
          <p:nvPr/>
        </p:nvGrpSpPr>
        <p:grpSpPr>
          <a:xfrm>
            <a:off x="457200" y="1676400"/>
            <a:ext cx="4724400" cy="3124200"/>
            <a:chOff x="457200" y="1676400"/>
            <a:chExt cx="4724400" cy="3124200"/>
          </a:xfrm>
        </p:grpSpPr>
        <p:grpSp>
          <p:nvGrpSpPr>
            <p:cNvPr id="25" name="Group 24"/>
            <p:cNvGrpSpPr/>
            <p:nvPr/>
          </p:nvGrpSpPr>
          <p:grpSpPr>
            <a:xfrm>
              <a:off x="457200" y="1676400"/>
              <a:ext cx="4724400" cy="3124200"/>
              <a:chOff x="457200" y="1676400"/>
              <a:chExt cx="4724400" cy="3124200"/>
            </a:xfrm>
          </p:grpSpPr>
          <p:sp>
            <p:nvSpPr>
              <p:cNvPr id="15" name="Rounded Rectangle 14"/>
              <p:cNvSpPr/>
              <p:nvPr/>
            </p:nvSpPr>
            <p:spPr>
              <a:xfrm>
                <a:off x="1752600" y="1676400"/>
                <a:ext cx="3429000" cy="3124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8" name="Picture 10" descr="https://encrypted-tbn3.gstatic.com/images?q=tbn:ANd9GcT-vidprDVlzVUfIQDaedRIML7DokfaFaYC0omXCVyLz-nbC-zd_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717" y="3175529"/>
                <a:ext cx="647609" cy="6539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3836664"/>
                <a:ext cx="1264642" cy="369332"/>
              </a:xfrm>
              <a:prstGeom prst="rect">
                <a:avLst/>
              </a:prstGeom>
              <a:noFill/>
            </p:spPr>
            <p:txBody>
              <a:bodyPr wrap="none" rtlCol="0">
                <a:spAutoFit/>
              </a:bodyPr>
              <a:lstStyle/>
              <a:p>
                <a:r>
                  <a:rPr lang="en-US" dirty="0" smtClean="0"/>
                  <a:t>.NET Binary</a:t>
                </a:r>
                <a:endParaRPr lang="en-US" dirty="0"/>
              </a:p>
            </p:txBody>
          </p:sp>
          <p:pic>
            <p:nvPicPr>
              <p:cNvPr id="2050" name="Picture 2" descr="http://www.wiveswithknives.net/wp-content/uploads/2011/10/celeriac-root-with-tops-intac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964" y="2180439"/>
                <a:ext cx="581025" cy="8969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75841" y="3018639"/>
                <a:ext cx="933269" cy="369332"/>
              </a:xfrm>
              <a:prstGeom prst="rect">
                <a:avLst/>
              </a:prstGeom>
              <a:noFill/>
            </p:spPr>
            <p:txBody>
              <a:bodyPr wrap="none" rtlCol="0">
                <a:spAutoFit/>
              </a:bodyPr>
              <a:lstStyle/>
              <a:p>
                <a:r>
                  <a:rPr lang="en-US" dirty="0" smtClean="0"/>
                  <a:t>Celeriac</a:t>
                </a:r>
              </a:p>
            </p:txBody>
          </p:sp>
          <p:sp>
            <p:nvSpPr>
              <p:cNvPr id="14" name="Up Arrow 13"/>
              <p:cNvSpPr/>
              <p:nvPr/>
            </p:nvSpPr>
            <p:spPr>
              <a:xfrm rot="5400000">
                <a:off x="2240909" y="3153533"/>
                <a:ext cx="290516" cy="9374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0" descr="https://encrypted-tbn3.gstatic.com/images?q=tbn:ANd9GcT-vidprDVlzVUfIQDaedRIML7DokfaFaYC0omXCVyLz-nbC-zd_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2361" y="3252425"/>
                <a:ext cx="647609" cy="65399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mages1.wikia.nocookie.net/__cb20130222162703/coasterpedia/images/5/58/Magnifying_glas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081665" y="3252425"/>
                <a:ext cx="444500" cy="444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95420" y="3849469"/>
                <a:ext cx="1461490" cy="646331"/>
              </a:xfrm>
              <a:prstGeom prst="rect">
                <a:avLst/>
              </a:prstGeom>
              <a:noFill/>
            </p:spPr>
            <p:txBody>
              <a:bodyPr wrap="none" rtlCol="0">
                <a:spAutoFit/>
              </a:bodyPr>
              <a:lstStyle/>
              <a:p>
                <a:r>
                  <a:rPr lang="en-US" dirty="0" smtClean="0"/>
                  <a:t>Instrumented</a:t>
                </a:r>
              </a:p>
              <a:p>
                <a:pPr algn="ctr"/>
                <a:r>
                  <a:rPr lang="en-US" dirty="0" smtClean="0"/>
                  <a:t>Binary</a:t>
                </a:r>
                <a:endParaRPr lang="en-US" dirty="0"/>
              </a:p>
            </p:txBody>
          </p:sp>
          <p:sp>
            <p:nvSpPr>
              <p:cNvPr id="33" name="Up Arrow 32"/>
              <p:cNvSpPr/>
              <p:nvPr/>
            </p:nvSpPr>
            <p:spPr>
              <a:xfrm rot="5400000">
                <a:off x="4427990" y="3153534"/>
                <a:ext cx="290516" cy="9374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52800" y="1676400"/>
                <a:ext cx="1749197" cy="830997"/>
              </a:xfrm>
              <a:prstGeom prst="rect">
                <a:avLst/>
              </a:prstGeom>
              <a:noFill/>
            </p:spPr>
            <p:txBody>
              <a:bodyPr wrap="none" rtlCol="0">
                <a:spAutoFit/>
              </a:bodyPr>
              <a:lstStyle/>
              <a:p>
                <a:r>
                  <a:rPr lang="en-US" sz="2400" b="1" dirty="0"/>
                  <a:t>Introduced</a:t>
                </a:r>
              </a:p>
              <a:p>
                <a:r>
                  <a:rPr lang="en-US" sz="2400" b="1" dirty="0"/>
                  <a:t>in </a:t>
                </a:r>
                <a:r>
                  <a:rPr lang="en-US" sz="2400" b="1" dirty="0" smtClean="0"/>
                  <a:t>our paper</a:t>
                </a:r>
                <a:endParaRPr lang="en-US" sz="2400" b="1" dirty="0"/>
              </a:p>
            </p:txBody>
          </p:sp>
        </p:grpSp>
        <p:sp>
          <p:nvSpPr>
            <p:cNvPr id="41" name="TextBox 40"/>
            <p:cNvSpPr txBox="1"/>
            <p:nvPr/>
          </p:nvSpPr>
          <p:spPr>
            <a:xfrm>
              <a:off x="4268392" y="3053834"/>
              <a:ext cx="553357" cy="369332"/>
            </a:xfrm>
            <a:prstGeom prst="rect">
              <a:avLst/>
            </a:prstGeom>
            <a:noFill/>
          </p:spPr>
          <p:txBody>
            <a:bodyPr wrap="none" rtlCol="0">
              <a:spAutoFit/>
            </a:bodyPr>
            <a:lstStyle/>
            <a:p>
              <a:r>
                <a:rPr lang="en-US" dirty="0" smtClean="0"/>
                <a:t>Run</a:t>
              </a:r>
            </a:p>
          </p:txBody>
        </p:sp>
      </p:grpSp>
      <p:sp>
        <p:nvSpPr>
          <p:cNvPr id="2049" name="Rounded Rectangle 2048"/>
          <p:cNvSpPr/>
          <p:nvPr/>
        </p:nvSpPr>
        <p:spPr>
          <a:xfrm>
            <a:off x="5181600" y="1676400"/>
            <a:ext cx="3352799" cy="3124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035413" y="1671935"/>
            <a:ext cx="1346587" cy="461665"/>
          </a:xfrm>
          <a:prstGeom prst="rect">
            <a:avLst/>
          </a:prstGeom>
          <a:noFill/>
        </p:spPr>
        <p:txBody>
          <a:bodyPr wrap="none" rtlCol="0">
            <a:spAutoFit/>
          </a:bodyPr>
          <a:lstStyle/>
          <a:p>
            <a:r>
              <a:rPr lang="en-US" sz="2400" b="1" dirty="0" smtClean="0"/>
              <a:t>[Ernst99]</a:t>
            </a:r>
            <a:endParaRPr lang="en-US" sz="2400" b="1" dirty="0"/>
          </a:p>
        </p:txBody>
      </p:sp>
      <p:sp>
        <p:nvSpPr>
          <p:cNvPr id="3" name="TextBox 2"/>
          <p:cNvSpPr txBox="1"/>
          <p:nvPr/>
        </p:nvSpPr>
        <p:spPr>
          <a:xfrm>
            <a:off x="4419600" y="816114"/>
            <a:ext cx="2209799" cy="707886"/>
          </a:xfrm>
          <a:prstGeom prst="rect">
            <a:avLst/>
          </a:prstGeom>
          <a:noFill/>
        </p:spPr>
        <p:txBody>
          <a:bodyPr wrap="square" rtlCol="0">
            <a:spAutoFit/>
          </a:bodyPr>
          <a:lstStyle/>
          <a:p>
            <a:r>
              <a:rPr lang="en-US" sz="4000" dirty="0" smtClean="0">
                <a:latin typeface="+mj-lt"/>
              </a:rPr>
              <a:t>+ Celeriac</a:t>
            </a:r>
            <a:endParaRPr lang="en-US" sz="4000" dirty="0">
              <a:latin typeface="+mj-lt"/>
            </a:endParaRPr>
          </a:p>
        </p:txBody>
      </p:sp>
    </p:spTree>
    <p:extLst>
      <p:ext uri="{BB962C8B-B14F-4D97-AF65-F5344CB8AC3E}">
        <p14:creationId xmlns:p14="http://schemas.microsoft.com/office/powerpoint/2010/main" val="180898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There’s a Gap Between Written Contracts and Program Behavior</a:t>
            </a:r>
          </a:p>
        </p:txBody>
      </p:sp>
      <p:sp>
        <p:nvSpPr>
          <p:cNvPr id="5" name="Slide Number Placeholder 4"/>
          <p:cNvSpPr>
            <a:spLocks noGrp="1"/>
          </p:cNvSpPr>
          <p:nvPr>
            <p:ph type="sldNum" sz="quarter" idx="12"/>
          </p:nvPr>
        </p:nvSpPr>
        <p:spPr/>
        <p:txBody>
          <a:bodyPr/>
          <a:lstStyle/>
          <a:p>
            <a:fld id="{9C76A288-492A-48AB-8AC0-8993717994EA}" type="slidenum">
              <a:rPr lang="en-US" smtClean="0"/>
              <a:t>15</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043087336"/>
              </p:ext>
            </p:extLst>
          </p:nvPr>
        </p:nvGraphicFramePr>
        <p:xfrm>
          <a:off x="1143000" y="2514600"/>
          <a:ext cx="2417367" cy="16638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832785850"/>
              </p:ext>
            </p:extLst>
          </p:nvPr>
        </p:nvGraphicFramePr>
        <p:xfrm>
          <a:off x="4038600" y="1828800"/>
          <a:ext cx="4230746"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2061078" y="5598468"/>
            <a:ext cx="457200" cy="381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94478" y="5558135"/>
            <a:ext cx="3349122" cy="461665"/>
          </a:xfrm>
          <a:prstGeom prst="rect">
            <a:avLst/>
          </a:prstGeom>
          <a:noFill/>
        </p:spPr>
        <p:txBody>
          <a:bodyPr wrap="none" rtlCol="0">
            <a:spAutoFit/>
          </a:bodyPr>
          <a:lstStyle/>
          <a:p>
            <a:r>
              <a:rPr lang="en-US" sz="2400" b="1" dirty="0" smtClean="0"/>
              <a:t>Functional Specifications</a:t>
            </a:r>
            <a:endParaRPr lang="en-US" sz="2400" b="1" dirty="0"/>
          </a:p>
        </p:txBody>
      </p:sp>
      <p:grpSp>
        <p:nvGrpSpPr>
          <p:cNvPr id="16" name="Group 15"/>
          <p:cNvGrpSpPr/>
          <p:nvPr/>
        </p:nvGrpSpPr>
        <p:grpSpPr>
          <a:xfrm>
            <a:off x="2289679" y="3657601"/>
            <a:ext cx="3044321" cy="1523999"/>
            <a:chOff x="2289679" y="3657601"/>
            <a:chExt cx="3044321" cy="1523999"/>
          </a:xfrm>
        </p:grpSpPr>
        <p:sp>
          <p:nvSpPr>
            <p:cNvPr id="3" name="TextBox 2"/>
            <p:cNvSpPr txBox="1"/>
            <p:nvPr/>
          </p:nvSpPr>
          <p:spPr>
            <a:xfrm>
              <a:off x="2405842" y="4350603"/>
              <a:ext cx="2466701" cy="830997"/>
            </a:xfrm>
            <a:prstGeom prst="rect">
              <a:avLst/>
            </a:prstGeom>
            <a:noFill/>
          </p:spPr>
          <p:txBody>
            <a:bodyPr wrap="none" rtlCol="0">
              <a:spAutoFit/>
            </a:bodyPr>
            <a:lstStyle/>
            <a:p>
              <a:r>
                <a:rPr lang="en-US" sz="2400" b="1" dirty="0" smtClean="0">
                  <a:solidFill>
                    <a:srgbClr val="FF0000"/>
                  </a:solidFill>
                </a:rPr>
                <a:t>Good candidates </a:t>
              </a:r>
            </a:p>
            <a:p>
              <a:r>
                <a:rPr lang="en-US" sz="2400" b="1" dirty="0">
                  <a:solidFill>
                    <a:srgbClr val="FF0000"/>
                  </a:solidFill>
                </a:rPr>
                <a:t>f</a:t>
              </a:r>
              <a:r>
                <a:rPr lang="en-US" sz="2400" b="1" dirty="0" smtClean="0">
                  <a:solidFill>
                    <a:srgbClr val="FF0000"/>
                  </a:solidFill>
                </a:rPr>
                <a:t>or smart defaults</a:t>
              </a:r>
              <a:endParaRPr lang="en-US" sz="2400" b="1" dirty="0">
                <a:solidFill>
                  <a:srgbClr val="FF0000"/>
                </a:solidFill>
              </a:endParaRPr>
            </a:p>
          </p:txBody>
        </p:sp>
        <p:cxnSp>
          <p:nvCxnSpPr>
            <p:cNvPr id="6" name="Straight Arrow Connector 5"/>
            <p:cNvCxnSpPr>
              <a:stCxn id="3" idx="0"/>
            </p:cNvCxnSpPr>
            <p:nvPr/>
          </p:nvCxnSpPr>
          <p:spPr>
            <a:xfrm flipV="1">
              <a:off x="3639193" y="3657601"/>
              <a:ext cx="1694807" cy="69300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0"/>
            </p:cNvCxnSpPr>
            <p:nvPr/>
          </p:nvCxnSpPr>
          <p:spPr>
            <a:xfrm flipH="1" flipV="1">
              <a:off x="2289679" y="3886201"/>
              <a:ext cx="1349514" cy="46440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732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Developer-Written Contracts </a:t>
            </a:r>
            <a:r>
              <a:rPr lang="en-US" dirty="0"/>
              <a:t>M</a:t>
            </a:r>
            <a:r>
              <a:rPr lang="en-US" dirty="0" smtClean="0"/>
              <a:t>iss Aspects of Program Behavior</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endParaRPr lang="en-US" dirty="0"/>
          </a:p>
          <a:p>
            <a:pPr marL="57150" indent="-457200">
              <a:buNone/>
            </a:pPr>
            <a:r>
              <a:rPr lang="en-US" sz="2800" dirty="0" smtClean="0"/>
              <a:t>Object State:</a:t>
            </a:r>
          </a:p>
          <a:p>
            <a:pPr marL="514350" indent="-457200"/>
            <a:r>
              <a:rPr lang="en-US" sz="2400" dirty="0" err="1" smtClean="0"/>
              <a:t>this.IsUsable</a:t>
            </a:r>
            <a:r>
              <a:rPr lang="en-US" sz="2400" dirty="0" smtClean="0"/>
              <a:t> == (</a:t>
            </a:r>
            <a:r>
              <a:rPr lang="en-US" sz="2400" dirty="0" err="1" smtClean="0"/>
              <a:t>this.Reader.GetRefCount</a:t>
            </a:r>
            <a:r>
              <a:rPr lang="en-US" sz="2400" dirty="0" smtClean="0"/>
              <a:t> </a:t>
            </a:r>
            <a:r>
              <a:rPr lang="en-US" sz="2400" dirty="0"/>
              <a:t>!</a:t>
            </a:r>
            <a:r>
              <a:rPr lang="en-US" sz="2400" dirty="0" smtClean="0"/>
              <a:t>= 0)</a:t>
            </a:r>
            <a:endParaRPr lang="en-US" sz="2400" dirty="0"/>
          </a:p>
          <a:p>
            <a:pPr marL="57150" indent="-457200">
              <a:buNone/>
            </a:pPr>
            <a:endParaRPr lang="en-US" sz="2800" dirty="0"/>
          </a:p>
          <a:p>
            <a:pPr marL="57150" indent="-457200">
              <a:buNone/>
            </a:pPr>
            <a:r>
              <a:rPr lang="en-US" sz="2800" dirty="0" smtClean="0"/>
              <a:t>Relations:</a:t>
            </a:r>
          </a:p>
          <a:p>
            <a:pPr marL="514350" indent="-457200"/>
            <a:r>
              <a:rPr lang="en-US" sz="2400" dirty="0" err="1" smtClean="0"/>
              <a:t>this.programElement.ColumnNumber</a:t>
            </a:r>
            <a:r>
              <a:rPr lang="en-US" sz="2400" dirty="0" smtClean="0"/>
              <a:t> </a:t>
            </a:r>
            <a:r>
              <a:rPr lang="en-US" sz="2400" dirty="0"/>
              <a:t>&gt;= 0</a:t>
            </a:r>
          </a:p>
          <a:p>
            <a:pPr marL="57150" indent="-457200">
              <a:buNone/>
            </a:pPr>
            <a:endParaRPr lang="en-US" sz="2800" dirty="0"/>
          </a:p>
          <a:p>
            <a:pPr marL="57150" indent="-457200">
              <a:buNone/>
            </a:pPr>
            <a:r>
              <a:rPr lang="en-US" sz="2800" dirty="0" smtClean="0"/>
              <a:t>State update:</a:t>
            </a:r>
          </a:p>
          <a:p>
            <a:pPr marL="457200" indent="-457200"/>
            <a:r>
              <a:rPr lang="en-US" sz="2200" dirty="0" err="1" smtClean="0"/>
              <a:t>this.Reader.GetRefCount</a:t>
            </a:r>
            <a:r>
              <a:rPr lang="en-US" sz="2200" dirty="0"/>
              <a:t>() </a:t>
            </a:r>
            <a:r>
              <a:rPr lang="en-US" sz="2200" dirty="0" smtClean="0"/>
              <a:t>&gt;= </a:t>
            </a:r>
            <a:r>
              <a:rPr lang="en-US" sz="2200" b="1" dirty="0" err="1" smtClean="0">
                <a:solidFill>
                  <a:schemeClr val="tx2"/>
                </a:solidFill>
              </a:rPr>
              <a:t>Contract.OldValue</a:t>
            </a:r>
            <a:r>
              <a:rPr lang="en-US" sz="2200" b="1" dirty="0" smtClean="0">
                <a:solidFill>
                  <a:schemeClr val="tx2"/>
                </a:solidFill>
              </a:rPr>
              <a:t>(</a:t>
            </a:r>
            <a:r>
              <a:rPr lang="en-US" sz="2200" dirty="0" err="1" smtClean="0"/>
              <a:t>this.Reader.GetRefCount</a:t>
            </a:r>
            <a:r>
              <a:rPr lang="en-US" sz="2200" dirty="0"/>
              <a:t>()</a:t>
            </a:r>
            <a:r>
              <a:rPr lang="en-US" sz="2200" b="1" dirty="0">
                <a:solidFill>
                  <a:schemeClr val="tx2"/>
                </a:solidFill>
              </a:rPr>
              <a:t>)</a:t>
            </a:r>
          </a:p>
          <a:p>
            <a:endParaRPr lang="en-US" sz="2800" dirty="0"/>
          </a:p>
          <a:p>
            <a:pPr marL="57150" indent="0">
              <a:buNone/>
            </a:pPr>
            <a:endParaRPr lang="en-US" sz="2800" dirty="0" smtClean="0"/>
          </a:p>
          <a:p>
            <a:pPr lvl="1"/>
            <a:endParaRPr lang="en-US" dirty="0" smtClean="0"/>
          </a:p>
        </p:txBody>
      </p:sp>
      <p:sp>
        <p:nvSpPr>
          <p:cNvPr id="5" name="Slide Number Placeholder 4"/>
          <p:cNvSpPr>
            <a:spLocks noGrp="1"/>
          </p:cNvSpPr>
          <p:nvPr>
            <p:ph type="sldNum" sz="quarter" idx="12"/>
          </p:nvPr>
        </p:nvSpPr>
        <p:spPr/>
        <p:txBody>
          <a:bodyPr/>
          <a:lstStyle/>
          <a:p>
            <a:fld id="{9C76A288-492A-48AB-8AC0-8993717994EA}" type="slidenum">
              <a:rPr lang="en-US" smtClean="0"/>
              <a:t>16</a:t>
            </a:fld>
            <a:endParaRPr lang="en-US"/>
          </a:p>
        </p:txBody>
      </p:sp>
    </p:spTree>
    <p:extLst>
      <p:ext uri="{BB962C8B-B14F-4D97-AF65-F5344CB8AC3E}">
        <p14:creationId xmlns:p14="http://schemas.microsoft.com/office/powerpoint/2010/main" val="848375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Talk Outline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solidFill>
                  <a:schemeClr val="bg1">
                    <a:lumMod val="65000"/>
                  </a:schemeClr>
                </a:solidFill>
              </a:rPr>
              <a:t>The contracts that developers write</a:t>
            </a:r>
          </a:p>
          <a:p>
            <a:pPr marL="514350" indent="-514350">
              <a:buFont typeface="+mj-lt"/>
              <a:buAutoNum type="arabicPeriod"/>
            </a:pPr>
            <a:endParaRPr lang="en-US" dirty="0" smtClean="0">
              <a:solidFill>
                <a:schemeClr val="bg1">
                  <a:lumMod val="65000"/>
                </a:schemeClr>
              </a:solidFill>
            </a:endParaRPr>
          </a:p>
          <a:p>
            <a:pPr marL="514350" indent="-514350">
              <a:buFont typeface="+mj-lt"/>
              <a:buAutoNum type="arabicPeriod"/>
            </a:pPr>
            <a:r>
              <a:rPr lang="en-US" dirty="0" smtClean="0">
                <a:solidFill>
                  <a:schemeClr val="bg1">
                    <a:lumMod val="65000"/>
                  </a:schemeClr>
                </a:solidFill>
              </a:rPr>
              <a:t>The contracts that developers </a:t>
            </a:r>
            <a:r>
              <a:rPr lang="en-US" i="1" dirty="0" smtClean="0">
                <a:solidFill>
                  <a:schemeClr val="bg1">
                    <a:lumMod val="65000"/>
                  </a:schemeClr>
                </a:solidFill>
              </a:rPr>
              <a:t>could</a:t>
            </a:r>
            <a:r>
              <a:rPr lang="en-US" dirty="0" smtClean="0">
                <a:solidFill>
                  <a:schemeClr val="bg1">
                    <a:lumMod val="65000"/>
                  </a:schemeClr>
                </a:solidFill>
              </a:rPr>
              <a:t> write</a:t>
            </a:r>
          </a:p>
          <a:p>
            <a:pPr marL="514350" indent="-514350">
              <a:buFont typeface="+mj-lt"/>
              <a:buAutoNum type="arabicPeriod"/>
            </a:pPr>
            <a:endParaRPr lang="en-US" dirty="0"/>
          </a:p>
          <a:p>
            <a:pPr marL="514350" indent="-514350">
              <a:buFont typeface="+mj-lt"/>
              <a:buAutoNum type="arabicPeriod"/>
            </a:pPr>
            <a:r>
              <a:rPr lang="en-US" dirty="0" smtClean="0"/>
              <a:t>How developers react when shown the difference</a:t>
            </a:r>
          </a:p>
          <a:p>
            <a:endParaRPr lang="en-US" dirty="0" smtClean="0"/>
          </a:p>
          <a:p>
            <a:pPr marL="0" indent="0">
              <a:buNone/>
            </a:pPr>
            <a:endParaRPr lang="en-US" dirty="0"/>
          </a:p>
          <a:p>
            <a:pPr marL="0" indent="0">
              <a:buNone/>
            </a:pPr>
            <a:r>
              <a:rPr lang="en-US" dirty="0" smtClean="0"/>
              <a:t> </a:t>
            </a:r>
          </a:p>
          <a:p>
            <a:pPr lvl="1"/>
            <a:endParaRPr lang="en-US" dirty="0" smtClean="0"/>
          </a:p>
        </p:txBody>
      </p:sp>
      <p:sp>
        <p:nvSpPr>
          <p:cNvPr id="5" name="Slide Number Placeholder 4"/>
          <p:cNvSpPr>
            <a:spLocks noGrp="1"/>
          </p:cNvSpPr>
          <p:nvPr>
            <p:ph type="sldNum" sz="quarter" idx="12"/>
          </p:nvPr>
        </p:nvSpPr>
        <p:spPr/>
        <p:txBody>
          <a:bodyPr/>
          <a:lstStyle/>
          <a:p>
            <a:fld id="{9C76A288-492A-48AB-8AC0-8993717994EA}" type="slidenum">
              <a:rPr lang="en-US" smtClean="0"/>
              <a:t>17</a:t>
            </a:fld>
            <a:endParaRPr lang="en-US"/>
          </a:p>
        </p:txBody>
      </p:sp>
    </p:spTree>
    <p:extLst>
      <p:ext uri="{BB962C8B-B14F-4D97-AF65-F5344CB8AC3E}">
        <p14:creationId xmlns:p14="http://schemas.microsoft.com/office/powerpoint/2010/main" val="2809985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marL="0" indent="0" algn="l"/>
            <a:r>
              <a:rPr lang="en-US" sz="3600" dirty="0" smtClean="0"/>
              <a:t>Case Study Research Question</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smtClean="0"/>
              <a:t>How </a:t>
            </a:r>
            <a:r>
              <a:rPr lang="en-US" dirty="0"/>
              <a:t>do developers decide which contracts to add if contracts can be added with a single click</a:t>
            </a:r>
            <a:r>
              <a:rPr lang="en-US" dirty="0" smtClean="0"/>
              <a:t>?</a:t>
            </a:r>
          </a:p>
          <a:p>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18</a:t>
            </a:fld>
            <a:endParaRPr lang="en-US"/>
          </a:p>
        </p:txBody>
      </p:sp>
    </p:spTree>
    <p:extLst>
      <p:ext uri="{BB962C8B-B14F-4D97-AF65-F5344CB8AC3E}">
        <p14:creationId xmlns:p14="http://schemas.microsoft.com/office/powerpoint/2010/main" val="809459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marL="0" indent="0" algn="l"/>
            <a:r>
              <a:rPr lang="en-US" sz="3600" dirty="0" smtClean="0"/>
              <a:t>Case Study Methodology</a:t>
            </a:r>
            <a:endParaRPr lang="en-US" sz="3600"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Subjects: </a:t>
            </a:r>
            <a:r>
              <a:rPr lang="en-US" dirty="0" smtClean="0"/>
              <a:t>two developers and their projects</a:t>
            </a:r>
            <a:endParaRPr lang="en-US" b="1" dirty="0" smtClean="0"/>
          </a:p>
          <a:p>
            <a:pPr indent="-457200"/>
            <a:r>
              <a:rPr lang="en-US" dirty="0" err="1" smtClean="0"/>
              <a:t>Sando</a:t>
            </a:r>
            <a:r>
              <a:rPr lang="en-US" dirty="0" smtClean="0"/>
              <a:t> </a:t>
            </a:r>
            <a:r>
              <a:rPr lang="en-US" dirty="0"/>
              <a:t>Code Search: document indexer </a:t>
            </a:r>
            <a:r>
              <a:rPr lang="en-US" dirty="0" smtClean="0"/>
              <a:t>component</a:t>
            </a:r>
          </a:p>
          <a:p>
            <a:pPr indent="-457200"/>
            <a:r>
              <a:rPr lang="en-US" dirty="0" smtClean="0"/>
              <a:t>Mishra RSS Reader: model component</a:t>
            </a:r>
          </a:p>
          <a:p>
            <a:endParaRPr lang="en-US" dirty="0"/>
          </a:p>
          <a:p>
            <a:pPr marL="57150" indent="0">
              <a:buNone/>
            </a:pPr>
            <a:r>
              <a:rPr lang="en-US" b="1" dirty="0" smtClean="0"/>
              <a:t>Existing Contracts:</a:t>
            </a:r>
            <a:endParaRPr lang="en-US" dirty="0" smtClean="0"/>
          </a:p>
          <a:p>
            <a:pPr marL="514350" indent="-457200"/>
            <a:r>
              <a:rPr lang="en-US" dirty="0" smtClean="0"/>
              <a:t>28 </a:t>
            </a:r>
            <a:r>
              <a:rPr lang="en-US" dirty="0"/>
              <a:t>contracts across </a:t>
            </a:r>
            <a:r>
              <a:rPr lang="en-US" dirty="0" smtClean="0"/>
              <a:t>482 methods</a:t>
            </a:r>
          </a:p>
          <a:p>
            <a:pPr marL="514350" indent="-457200"/>
            <a:r>
              <a:rPr lang="en-US" dirty="0" smtClean="0"/>
              <a:t>All but 3 were checks for missing values</a:t>
            </a:r>
          </a:p>
          <a:p>
            <a:pPr marL="57150" indent="0">
              <a:buNone/>
            </a:pPr>
            <a:endParaRPr lang="en-US" dirty="0"/>
          </a:p>
          <a:p>
            <a:pPr marL="57150" indent="0">
              <a:buNone/>
            </a:pPr>
            <a:r>
              <a:rPr lang="en-US" b="1" dirty="0" smtClean="0"/>
              <a:t>Task</a:t>
            </a:r>
            <a:r>
              <a:rPr lang="en-US" dirty="0" smtClean="0"/>
              <a:t>: Developer used interface to insert inferred contracts</a:t>
            </a:r>
            <a:endParaRPr lang="en-US" b="1" dirty="0" smtClean="0"/>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19</a:t>
            </a:fld>
            <a:endParaRPr lang="en-US"/>
          </a:p>
        </p:txBody>
      </p:sp>
    </p:spTree>
    <p:extLst>
      <p:ext uri="{BB962C8B-B14F-4D97-AF65-F5344CB8AC3E}">
        <p14:creationId xmlns:p14="http://schemas.microsoft.com/office/powerpoint/2010/main" val="85846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Microsoft Code Contracts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public class </a:t>
            </a:r>
            <a:r>
              <a:rPr lang="en-US" sz="2000" b="1" dirty="0" err="1" smtClean="0">
                <a:solidFill>
                  <a:schemeClr val="tx2"/>
                </a:solidFill>
              </a:rPr>
              <a:t>BankAccount</a:t>
            </a:r>
            <a:r>
              <a:rPr lang="en-US" sz="2000" b="1" dirty="0" smtClean="0">
                <a:solidFill>
                  <a:schemeClr val="tx2"/>
                </a:solidFill>
              </a:rPr>
              <a:t> </a:t>
            </a:r>
            <a:r>
              <a:rPr lang="en-US" sz="2000" dirty="0" smtClean="0"/>
              <a:t>{</a:t>
            </a:r>
          </a:p>
          <a:p>
            <a:pPr marL="0" indent="0">
              <a:buNone/>
            </a:pPr>
            <a:endParaRPr lang="en-US" sz="2000" dirty="0"/>
          </a:p>
          <a:p>
            <a:pPr marL="0" indent="0">
              <a:buNone/>
            </a:pPr>
            <a:r>
              <a:rPr lang="en-US" sz="2000" dirty="0" smtClean="0"/>
              <a:t>    public void Deposit(decimal amount){</a:t>
            </a:r>
          </a:p>
          <a:p>
            <a:pPr marL="0" indent="0">
              <a:buNone/>
            </a:pPr>
            <a:r>
              <a:rPr lang="en-US" sz="2000" dirty="0"/>
              <a:t> </a:t>
            </a:r>
            <a:r>
              <a:rPr lang="en-US" sz="2000" dirty="0" smtClean="0"/>
              <a:t>       </a:t>
            </a:r>
            <a:r>
              <a:rPr lang="en-US" sz="2000" b="1" dirty="0" err="1" smtClean="0">
                <a:solidFill>
                  <a:schemeClr val="tx2"/>
                </a:solidFill>
              </a:rPr>
              <a:t>Contract.Requires</a:t>
            </a:r>
            <a:r>
              <a:rPr lang="en-US" sz="2000" dirty="0" smtClean="0"/>
              <a:t>(amount &gt; 0.0);</a:t>
            </a:r>
          </a:p>
          <a:p>
            <a:pPr marL="0" indent="0">
              <a:buNone/>
            </a:pPr>
            <a:r>
              <a:rPr lang="en-US" sz="2000" dirty="0" smtClean="0"/>
              <a:t>        </a:t>
            </a:r>
            <a:r>
              <a:rPr lang="en-US" sz="2000" b="1" dirty="0" err="1" smtClean="0">
                <a:solidFill>
                  <a:schemeClr val="tx2"/>
                </a:solidFill>
              </a:rPr>
              <a:t>Contract.Ensures</a:t>
            </a:r>
            <a:r>
              <a:rPr lang="en-US" sz="2000" dirty="0" smtClean="0"/>
              <a:t>(Balance == </a:t>
            </a:r>
            <a:r>
              <a:rPr lang="en-US" sz="2000" b="1" dirty="0" err="1" smtClean="0">
                <a:solidFill>
                  <a:schemeClr val="tx2"/>
                </a:solidFill>
              </a:rPr>
              <a:t>Contract.OldValue</a:t>
            </a:r>
            <a:r>
              <a:rPr lang="en-US" sz="2000" dirty="0" smtClean="0"/>
              <a:t>(Balance) + amount); </a:t>
            </a:r>
          </a:p>
          <a:p>
            <a:pPr marL="0" indent="0">
              <a:buNone/>
            </a:pPr>
            <a:r>
              <a:rPr lang="en-US" sz="2000" dirty="0"/>
              <a:t> </a:t>
            </a:r>
            <a:r>
              <a:rPr lang="en-US" sz="2000" dirty="0" smtClean="0"/>
              <a:t>       . . .</a:t>
            </a:r>
            <a:endParaRPr lang="en-US" sz="2000" dirty="0"/>
          </a:p>
          <a:p>
            <a:pPr marL="0" indent="0">
              <a:buNone/>
            </a:pPr>
            <a:r>
              <a:rPr lang="en-US" sz="2000" dirty="0"/>
              <a:t> </a:t>
            </a:r>
            <a:r>
              <a:rPr lang="en-US" sz="2000" dirty="0" smtClean="0"/>
              <a:t>   }</a:t>
            </a:r>
          </a:p>
          <a:p>
            <a:pPr marL="0" indent="0">
              <a:buNone/>
            </a:pPr>
            <a:endParaRPr lang="en-US" sz="2000" dirty="0" smtClean="0"/>
          </a:p>
          <a:p>
            <a:pPr marL="0" indent="0">
              <a:buNone/>
            </a:pPr>
            <a:r>
              <a:rPr lang="en-US" sz="2000" dirty="0"/>
              <a:t> </a:t>
            </a:r>
            <a:r>
              <a:rPr lang="en-US" sz="2000" dirty="0" smtClean="0"/>
              <a:t>   . . . </a:t>
            </a:r>
            <a:endParaRPr lang="en-US" sz="2000" dirty="0"/>
          </a:p>
          <a:p>
            <a:pPr marL="0" indent="0">
              <a:buNone/>
            </a:pP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9C76A288-492A-48AB-8AC0-8993717994EA}" type="slidenum">
              <a:rPr lang="en-US" smtClean="0"/>
              <a:t>2</a:t>
            </a:fld>
            <a:endParaRPr lang="en-US"/>
          </a:p>
        </p:txBody>
      </p:sp>
      <p:sp>
        <p:nvSpPr>
          <p:cNvPr id="6" name="TextBox 5"/>
          <p:cNvSpPr txBox="1"/>
          <p:nvPr/>
        </p:nvSpPr>
        <p:spPr>
          <a:xfrm>
            <a:off x="2667000" y="4514671"/>
            <a:ext cx="57912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Font typeface="Arial" pitchFamily="34" charset="0"/>
              <a:buChar char="•"/>
            </a:pPr>
            <a:r>
              <a:rPr lang="en-US" sz="2400" dirty="0" smtClean="0"/>
              <a:t>C# Syntax and Typing</a:t>
            </a:r>
          </a:p>
          <a:p>
            <a:pPr marL="342900" indent="-342900">
              <a:buFont typeface="Arial" pitchFamily="34" charset="0"/>
              <a:buChar char="•"/>
            </a:pPr>
            <a:r>
              <a:rPr lang="en-US" sz="2400" dirty="0" smtClean="0"/>
              <a:t>Run-time Checking</a:t>
            </a:r>
          </a:p>
          <a:p>
            <a:pPr marL="342900" indent="-342900">
              <a:buFont typeface="Arial" pitchFamily="34" charset="0"/>
              <a:buChar char="•"/>
            </a:pPr>
            <a:r>
              <a:rPr lang="en-US" sz="2400" dirty="0" smtClean="0"/>
              <a:t>Static Checking</a:t>
            </a:r>
          </a:p>
        </p:txBody>
      </p:sp>
      <p:grpSp>
        <p:nvGrpSpPr>
          <p:cNvPr id="21" name="Group 20"/>
          <p:cNvGrpSpPr/>
          <p:nvPr/>
        </p:nvGrpSpPr>
        <p:grpSpPr>
          <a:xfrm>
            <a:off x="4572000" y="2133600"/>
            <a:ext cx="3083480" cy="629433"/>
            <a:chOff x="4572000" y="2133600"/>
            <a:chExt cx="3083480" cy="629433"/>
          </a:xfrm>
        </p:grpSpPr>
        <p:sp>
          <p:nvSpPr>
            <p:cNvPr id="4" name="TextBox 3"/>
            <p:cNvSpPr txBox="1"/>
            <p:nvPr/>
          </p:nvSpPr>
          <p:spPr>
            <a:xfrm>
              <a:off x="5562599" y="2133600"/>
              <a:ext cx="2092881" cy="523220"/>
            </a:xfrm>
            <a:prstGeom prst="rect">
              <a:avLst/>
            </a:prstGeom>
            <a:noFill/>
          </p:spPr>
          <p:txBody>
            <a:bodyPr wrap="none" rtlCol="0">
              <a:spAutoFit/>
            </a:bodyPr>
            <a:lstStyle/>
            <a:p>
              <a:r>
                <a:rPr lang="en-US" sz="2800" b="1" dirty="0" smtClean="0">
                  <a:solidFill>
                    <a:srgbClr val="FF0000"/>
                  </a:solidFill>
                </a:rPr>
                <a:t>Precondition</a:t>
              </a:r>
              <a:endParaRPr lang="en-US" sz="2800" b="1" dirty="0">
                <a:solidFill>
                  <a:srgbClr val="FF0000"/>
                </a:solidFill>
              </a:endParaRPr>
            </a:p>
          </p:txBody>
        </p:sp>
        <p:cxnSp>
          <p:nvCxnSpPr>
            <p:cNvPr id="14" name="Straight Arrow Connector 13"/>
            <p:cNvCxnSpPr>
              <a:stCxn id="4" idx="1"/>
            </p:cNvCxnSpPr>
            <p:nvPr/>
          </p:nvCxnSpPr>
          <p:spPr>
            <a:xfrm flipH="1">
              <a:off x="4572000" y="2395210"/>
              <a:ext cx="990599" cy="3678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114801" y="3581400"/>
            <a:ext cx="3676670" cy="609600"/>
            <a:chOff x="4114801" y="3581400"/>
            <a:chExt cx="3676670" cy="609600"/>
          </a:xfrm>
        </p:grpSpPr>
        <p:sp>
          <p:nvSpPr>
            <p:cNvPr id="16" name="TextBox 15"/>
            <p:cNvSpPr txBox="1"/>
            <p:nvPr/>
          </p:nvSpPr>
          <p:spPr>
            <a:xfrm>
              <a:off x="5558424" y="3667780"/>
              <a:ext cx="2233047" cy="523220"/>
            </a:xfrm>
            <a:prstGeom prst="rect">
              <a:avLst/>
            </a:prstGeom>
            <a:noFill/>
          </p:spPr>
          <p:txBody>
            <a:bodyPr wrap="none" rtlCol="0">
              <a:spAutoFit/>
            </a:bodyPr>
            <a:lstStyle/>
            <a:p>
              <a:r>
                <a:rPr lang="en-US" sz="2800" b="1" dirty="0" smtClean="0">
                  <a:solidFill>
                    <a:srgbClr val="FF0000"/>
                  </a:solidFill>
                </a:rPr>
                <a:t>Postcondition</a:t>
              </a:r>
              <a:endParaRPr lang="en-US" sz="2800" b="1" dirty="0">
                <a:solidFill>
                  <a:srgbClr val="FF0000"/>
                </a:solidFill>
              </a:endParaRPr>
            </a:p>
          </p:txBody>
        </p:sp>
        <p:cxnSp>
          <p:nvCxnSpPr>
            <p:cNvPr id="17" name="Straight Arrow Connector 16"/>
            <p:cNvCxnSpPr>
              <a:stCxn id="16" idx="1"/>
            </p:cNvCxnSpPr>
            <p:nvPr/>
          </p:nvCxnSpPr>
          <p:spPr>
            <a:xfrm flipH="1" flipV="1">
              <a:off x="4114801" y="3581400"/>
              <a:ext cx="1443623" cy="3479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99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76A288-492A-48AB-8AC0-8993717994EA}" type="slidenum">
              <a:rPr lang="en-US" smtClean="0"/>
              <a:t>20</a:t>
            </a:fld>
            <a:endParaRPr lang="en-US"/>
          </a:p>
        </p:txBody>
      </p:sp>
      <p:pic>
        <p:nvPicPr>
          <p:cNvPr id="3" name="InserterProjMp4.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481" y="0"/>
            <a:ext cx="9123953" cy="6858000"/>
          </a:xfrm>
        </p:spPr>
      </p:pic>
    </p:spTree>
    <p:extLst>
      <p:ext uri="{BB962C8B-B14F-4D97-AF65-F5344CB8AC3E}">
        <p14:creationId xmlns:p14="http://schemas.microsoft.com/office/powerpoint/2010/main" val="28713325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marL="0" indent="0" algn="l"/>
            <a:r>
              <a:rPr lang="en-US" sz="3600" dirty="0"/>
              <a:t>Case Study Research Question</a:t>
            </a:r>
          </a:p>
        </p:txBody>
      </p:sp>
      <p:sp>
        <p:nvSpPr>
          <p:cNvPr id="3" name="Content Placeholder 2"/>
          <p:cNvSpPr>
            <a:spLocks noGrp="1"/>
          </p:cNvSpPr>
          <p:nvPr>
            <p:ph idx="1"/>
          </p:nvPr>
        </p:nvSpPr>
        <p:spPr/>
        <p:txBody>
          <a:bodyPr>
            <a:normAutofit/>
          </a:bodyPr>
          <a:lstStyle/>
          <a:p>
            <a:pPr marL="0" indent="0">
              <a:buNone/>
            </a:pPr>
            <a:r>
              <a:rPr lang="en-US" dirty="0" smtClean="0"/>
              <a:t>How </a:t>
            </a:r>
            <a:r>
              <a:rPr lang="en-US" dirty="0"/>
              <a:t>do developers decide which contracts to add if contracts can be added with a single click</a:t>
            </a:r>
            <a:r>
              <a:rPr lang="en-US" dirty="0" smtClean="0"/>
              <a:t>?</a:t>
            </a:r>
          </a:p>
          <a:p>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21</a:t>
            </a:fld>
            <a:endParaRPr lang="en-US"/>
          </a:p>
        </p:txBody>
      </p:sp>
    </p:spTree>
    <p:extLst>
      <p:ext uri="{BB962C8B-B14F-4D97-AF65-F5344CB8AC3E}">
        <p14:creationId xmlns:p14="http://schemas.microsoft.com/office/powerpoint/2010/main" val="2272829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Differing Viewpoints to Inserting Contracts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err="1" smtClean="0"/>
              <a:t>Sando</a:t>
            </a:r>
            <a:r>
              <a:rPr lang="en-US" dirty="0"/>
              <a:t>: </a:t>
            </a:r>
            <a:r>
              <a:rPr lang="en-US" dirty="0" smtClean="0"/>
              <a:t>in </a:t>
            </a:r>
            <a:r>
              <a:rPr lang="en-US" dirty="0"/>
              <a:t>favor of automatically inserting all contracts above some confidence threshold</a:t>
            </a:r>
          </a:p>
          <a:p>
            <a:endParaRPr lang="en-US" dirty="0" smtClean="0"/>
          </a:p>
          <a:p>
            <a:r>
              <a:rPr lang="en-US" dirty="0" smtClean="0"/>
              <a:t>Mishra Reader: chose </a:t>
            </a:r>
            <a:r>
              <a:rPr lang="en-US" dirty="0"/>
              <a:t>not to insert many valid </a:t>
            </a:r>
            <a:r>
              <a:rPr lang="en-US" dirty="0" smtClean="0"/>
              <a:t>contracts</a:t>
            </a:r>
          </a:p>
          <a:p>
            <a:pPr lvl="1"/>
            <a:r>
              <a:rPr lang="en-US" dirty="0"/>
              <a:t>Avoiding code </a:t>
            </a:r>
            <a:r>
              <a:rPr lang="en-US" dirty="0" smtClean="0"/>
              <a:t>bloat</a:t>
            </a:r>
          </a:p>
          <a:p>
            <a:pPr lvl="1"/>
            <a:r>
              <a:rPr lang="en-US" dirty="0" smtClean="0"/>
              <a:t>Fear </a:t>
            </a:r>
            <a:r>
              <a:rPr lang="en-US" dirty="0"/>
              <a:t>of runtime overhead</a:t>
            </a:r>
          </a:p>
          <a:p>
            <a:pPr lvl="1"/>
            <a:r>
              <a:rPr lang="en-US" dirty="0" smtClean="0"/>
              <a:t>Belief </a:t>
            </a:r>
            <a:r>
              <a:rPr lang="en-US" dirty="0"/>
              <a:t>that contracts should only be written at module boundaries (public methods)</a:t>
            </a:r>
          </a:p>
          <a:p>
            <a:endParaRPr lang="en-US" dirty="0" smtClean="0"/>
          </a:p>
          <a:p>
            <a:endParaRPr lang="en-US" dirty="0" smtClean="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C76A288-492A-48AB-8AC0-8993717994EA}" type="slidenum">
              <a:rPr lang="en-US" smtClean="0"/>
              <a:t>22</a:t>
            </a:fld>
            <a:endParaRPr lang="en-US"/>
          </a:p>
        </p:txBody>
      </p:sp>
    </p:spTree>
    <p:extLst>
      <p:ext uri="{BB962C8B-B14F-4D97-AF65-F5344CB8AC3E}">
        <p14:creationId xmlns:p14="http://schemas.microsoft.com/office/powerpoint/2010/main" val="444555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1143000"/>
          </a:xfrm>
        </p:spPr>
        <p:txBody>
          <a:bodyPr>
            <a:normAutofit fontScale="90000"/>
          </a:bodyPr>
          <a:lstStyle/>
          <a:p>
            <a:pPr algn="l"/>
            <a:r>
              <a:rPr lang="en-US" dirty="0" smtClean="0"/>
              <a:t>Suggestions are Beneficial (Up to a Point)</a:t>
            </a:r>
            <a:endParaRPr lang="en-US" dirty="0"/>
          </a:p>
        </p:txBody>
      </p:sp>
      <p:sp>
        <p:nvSpPr>
          <p:cNvPr id="3" name="Content Placeholder 2"/>
          <p:cNvSpPr>
            <a:spLocks noGrp="1"/>
          </p:cNvSpPr>
          <p:nvPr>
            <p:ph idx="1"/>
          </p:nvPr>
        </p:nvSpPr>
        <p:spPr/>
        <p:txBody>
          <a:bodyPr/>
          <a:lstStyle/>
          <a:p>
            <a:r>
              <a:rPr lang="en-US" dirty="0"/>
              <a:t>Tool suggested types of contracts </a:t>
            </a:r>
            <a:r>
              <a:rPr lang="en-US" dirty="0" smtClean="0"/>
              <a:t>developers </a:t>
            </a:r>
            <a:r>
              <a:rPr lang="en-US" dirty="0"/>
              <a:t>would not have thought </a:t>
            </a:r>
            <a:r>
              <a:rPr lang="en-US" dirty="0" smtClean="0"/>
              <a:t>of</a:t>
            </a:r>
          </a:p>
          <a:p>
            <a:pPr lvl="1"/>
            <a:r>
              <a:rPr lang="en-US" dirty="0" smtClean="0"/>
              <a:t>e.g</a:t>
            </a:r>
            <a:r>
              <a:rPr lang="en-US" dirty="0"/>
              <a:t>.: </a:t>
            </a:r>
            <a:r>
              <a:rPr lang="en-US" dirty="0" err="1" smtClean="0">
                <a:solidFill>
                  <a:schemeClr val="tx2"/>
                </a:solidFill>
              </a:rPr>
              <a:t>Contract.ForAll</a:t>
            </a:r>
            <a:r>
              <a:rPr lang="en-US" dirty="0" smtClean="0">
                <a:solidFill>
                  <a:schemeClr val="tx2"/>
                </a:solidFill>
              </a:rPr>
              <a:t>(collection, </a:t>
            </a:r>
            <a:r>
              <a:rPr lang="en-US" dirty="0" err="1" smtClean="0">
                <a:solidFill>
                  <a:schemeClr val="tx2"/>
                </a:solidFill>
              </a:rPr>
              <a:t>elt</a:t>
            </a:r>
            <a:r>
              <a:rPr lang="en-US" dirty="0" smtClean="0">
                <a:solidFill>
                  <a:schemeClr val="tx2"/>
                </a:solidFill>
              </a:rPr>
              <a:t> =&gt; </a:t>
            </a:r>
            <a:r>
              <a:rPr lang="en-US" dirty="0" err="1" smtClean="0">
                <a:solidFill>
                  <a:schemeClr val="tx2"/>
                </a:solidFill>
                <a:cs typeface="Times New Roman" pitchFamily="18" charset="0"/>
              </a:rPr>
              <a:t>elt</a:t>
            </a:r>
            <a:r>
              <a:rPr lang="en-US" dirty="0" smtClean="0">
                <a:solidFill>
                  <a:schemeClr val="tx2"/>
                </a:solidFill>
                <a:cs typeface="Times New Roman" pitchFamily="18" charset="0"/>
              </a:rPr>
              <a:t> &gt; 0)</a:t>
            </a:r>
          </a:p>
          <a:p>
            <a:pPr lvl="1"/>
            <a:endParaRPr lang="en-US" dirty="0" smtClean="0">
              <a:solidFill>
                <a:schemeClr val="tx2"/>
              </a:solidFill>
              <a:latin typeface="Times New Roman" pitchFamily="18" charset="0"/>
              <a:cs typeface="Times New Roman" pitchFamily="18" charset="0"/>
            </a:endParaRPr>
          </a:p>
          <a:p>
            <a:r>
              <a:rPr lang="en-US" dirty="0" smtClean="0">
                <a:cs typeface="Times New Roman" pitchFamily="18" charset="0"/>
              </a:rPr>
              <a:t>Not a perfect substitute for training</a:t>
            </a:r>
          </a:p>
          <a:p>
            <a:pPr lvl="1"/>
            <a:r>
              <a:rPr lang="en-US" dirty="0" err="1" smtClean="0">
                <a:cs typeface="Times New Roman" pitchFamily="18" charset="0"/>
              </a:rPr>
              <a:t>Sando</a:t>
            </a:r>
            <a:r>
              <a:rPr lang="en-US" dirty="0" smtClean="0">
                <a:cs typeface="Times New Roman" pitchFamily="18" charset="0"/>
              </a:rPr>
              <a:t> developer, unaware of object invariant and interface contracts, overlooked tool’s suggestions</a:t>
            </a:r>
          </a:p>
          <a:p>
            <a:endParaRPr lang="en-US" dirty="0">
              <a:solidFill>
                <a:schemeClr val="tx2"/>
              </a:solidFill>
              <a:latin typeface="Times New Roman" pitchFamily="18" charset="0"/>
              <a:cs typeface="Times New Roman" pitchFamily="18" charset="0"/>
            </a:endParaRPr>
          </a:p>
          <a:p>
            <a:endParaRPr lang="en-US" dirty="0">
              <a:solidFill>
                <a:schemeClr val="tx2"/>
              </a:solidFill>
              <a:latin typeface="Times New Roman" pitchFamily="18" charset="0"/>
              <a:cs typeface="Times New Roman" pitchFamily="18"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9C76A288-492A-48AB-8AC0-8993717994EA}" type="slidenum">
              <a:rPr lang="en-US" smtClean="0"/>
              <a:t>23</a:t>
            </a:fld>
            <a:endParaRPr lang="en-US"/>
          </a:p>
        </p:txBody>
      </p:sp>
    </p:spTree>
    <p:extLst>
      <p:ext uri="{BB962C8B-B14F-4D97-AF65-F5344CB8AC3E}">
        <p14:creationId xmlns:p14="http://schemas.microsoft.com/office/powerpoint/2010/main" val="4180454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l"/>
            <a:r>
              <a:rPr lang="en-US" dirty="0" smtClean="0"/>
              <a:t>Training </a:t>
            </a:r>
            <a:r>
              <a:rPr lang="en-US" dirty="0"/>
              <a:t>A</a:t>
            </a:r>
            <a:r>
              <a:rPr lang="en-US" dirty="0" smtClean="0"/>
              <a:t>ffects How Contracts Are Used</a:t>
            </a:r>
            <a:endParaRPr lang="en-US" dirty="0"/>
          </a:p>
        </p:txBody>
      </p:sp>
      <p:sp>
        <p:nvSpPr>
          <p:cNvPr id="3" name="Content Placeholder 2"/>
          <p:cNvSpPr>
            <a:spLocks noGrp="1"/>
          </p:cNvSpPr>
          <p:nvPr>
            <p:ph idx="1"/>
          </p:nvPr>
        </p:nvSpPr>
        <p:spPr>
          <a:xfrm>
            <a:off x="457200" y="1570037"/>
            <a:ext cx="8229600" cy="4525963"/>
          </a:xfrm>
        </p:spPr>
        <p:txBody>
          <a:bodyPr>
            <a:normAutofit fontScale="92500" lnSpcReduction="10000"/>
          </a:bodyPr>
          <a:lstStyle/>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Opportunities to train developers via the tooling itself</a:t>
            </a:r>
            <a:endParaRPr lang="en-US" dirty="0"/>
          </a:p>
          <a:p>
            <a:r>
              <a:rPr lang="en-US" dirty="0" smtClean="0"/>
              <a:t>Identifying features that developer is under-utilizing</a:t>
            </a:r>
          </a:p>
          <a:p>
            <a:r>
              <a:rPr lang="en-US" dirty="0" smtClean="0"/>
              <a:t>Can supplement sound static-checker inference with more expressive inference</a:t>
            </a:r>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24</a:t>
            </a:fld>
            <a:endParaRPr lang="en-US"/>
          </a:p>
        </p:txBody>
      </p:sp>
      <p:sp>
        <p:nvSpPr>
          <p:cNvPr id="7" name="TextBox 6"/>
          <p:cNvSpPr txBox="1"/>
          <p:nvPr/>
        </p:nvSpPr>
        <p:spPr>
          <a:xfrm>
            <a:off x="6690964" y="1771471"/>
            <a:ext cx="1896032" cy="1200329"/>
          </a:xfrm>
          <a:prstGeom prst="rect">
            <a:avLst/>
          </a:prstGeom>
          <a:noFill/>
        </p:spPr>
        <p:txBody>
          <a:bodyPr wrap="none" rtlCol="0">
            <a:spAutoFit/>
          </a:bodyPr>
          <a:lstStyle/>
          <a:p>
            <a:pPr algn="ctr"/>
            <a:r>
              <a:rPr lang="en-US" sz="2400" dirty="0" smtClean="0"/>
              <a:t>Contracts as </a:t>
            </a:r>
          </a:p>
          <a:p>
            <a:pPr algn="ctr"/>
            <a:r>
              <a:rPr lang="en-US" sz="2400" dirty="0" smtClean="0"/>
              <a:t>Functional </a:t>
            </a:r>
          </a:p>
          <a:p>
            <a:pPr algn="ctr"/>
            <a:r>
              <a:rPr lang="en-US" sz="2400" dirty="0" smtClean="0"/>
              <a:t>Specifications</a:t>
            </a:r>
            <a:endParaRPr lang="en-US" sz="2400" dirty="0"/>
          </a:p>
        </p:txBody>
      </p:sp>
      <p:sp>
        <p:nvSpPr>
          <p:cNvPr id="8" name="TextBox 7"/>
          <p:cNvSpPr txBox="1"/>
          <p:nvPr/>
        </p:nvSpPr>
        <p:spPr>
          <a:xfrm>
            <a:off x="609600" y="1927472"/>
            <a:ext cx="1847430" cy="830997"/>
          </a:xfrm>
          <a:prstGeom prst="rect">
            <a:avLst/>
          </a:prstGeom>
          <a:noFill/>
        </p:spPr>
        <p:txBody>
          <a:bodyPr wrap="none" rtlCol="0">
            <a:spAutoFit/>
          </a:bodyPr>
          <a:lstStyle/>
          <a:p>
            <a:pPr algn="ctr"/>
            <a:r>
              <a:rPr lang="en-US" sz="2400" dirty="0" smtClean="0"/>
              <a:t>Contracts as </a:t>
            </a:r>
          </a:p>
          <a:p>
            <a:pPr algn="ctr"/>
            <a:r>
              <a:rPr lang="en-US" sz="2400" dirty="0" smtClean="0"/>
              <a:t>Assertions</a:t>
            </a:r>
            <a:endParaRPr lang="en-US" sz="2400" dirty="0"/>
          </a:p>
        </p:txBody>
      </p:sp>
      <p:sp>
        <p:nvSpPr>
          <p:cNvPr id="9" name="Right Arrow 8"/>
          <p:cNvSpPr/>
          <p:nvPr/>
        </p:nvSpPr>
        <p:spPr>
          <a:xfrm>
            <a:off x="2728564" y="2028555"/>
            <a:ext cx="3810000" cy="628830"/>
          </a:xfrm>
          <a:prstGeom prst="rightArrow">
            <a:avLst/>
          </a:prstGeom>
          <a:gradFill flip="none" rotWithShape="1">
            <a:gsLst>
              <a:gs pos="0">
                <a:schemeClr val="tx2"/>
              </a:gs>
              <a:gs pos="50000">
                <a:schemeClr val="accent1">
                  <a:tint val="44500"/>
                  <a:satMod val="160000"/>
                </a:schemeClr>
              </a:gs>
              <a:gs pos="100000">
                <a:schemeClr val="accent1">
                  <a:tint val="23500"/>
                  <a:satMod val="160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9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UI Grouping Schemes to Encourage Functional Specifications</a:t>
            </a:r>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25</a:t>
            </a:fld>
            <a:endParaRPr lang="en-US"/>
          </a:p>
        </p:txBody>
      </p:sp>
      <p:sp>
        <p:nvSpPr>
          <p:cNvPr id="6" name="TextBox 5"/>
          <p:cNvSpPr txBox="1"/>
          <p:nvPr/>
        </p:nvSpPr>
        <p:spPr>
          <a:xfrm>
            <a:off x="381000" y="2739869"/>
            <a:ext cx="175260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smtClean="0"/>
              <a:t>FieldX</a:t>
            </a:r>
            <a:r>
              <a:rPr lang="en-US" dirty="0" smtClean="0"/>
              <a:t>:</a:t>
            </a:r>
          </a:p>
          <a:p>
            <a:r>
              <a:rPr lang="en-US" dirty="0" smtClean="0"/>
              <a:t>    </a:t>
            </a:r>
            <a:r>
              <a:rPr lang="en-US" dirty="0">
                <a:solidFill>
                  <a:schemeClr val="tx1"/>
                </a:solidFill>
              </a:rPr>
              <a:t> </a:t>
            </a:r>
            <a:r>
              <a:rPr lang="en-US" dirty="0" smtClean="0">
                <a:solidFill>
                  <a:schemeClr val="tx1"/>
                </a:solidFill>
              </a:rPr>
              <a:t> </a:t>
            </a:r>
            <a:endParaRPr lang="en-US" dirty="0"/>
          </a:p>
          <a:p>
            <a:r>
              <a:rPr lang="en-US" dirty="0">
                <a:solidFill>
                  <a:schemeClr val="tx1"/>
                </a:solidFill>
              </a:rPr>
              <a:t> </a:t>
            </a:r>
            <a:r>
              <a:rPr lang="en-US" dirty="0"/>
              <a:t> </a:t>
            </a:r>
            <a:r>
              <a:rPr lang="en-US" dirty="0" smtClean="0"/>
              <a:t>   </a:t>
            </a:r>
          </a:p>
          <a:p>
            <a:endParaRPr lang="en-US" dirty="0" smtClean="0"/>
          </a:p>
          <a:p>
            <a:endParaRPr lang="en-US" dirty="0"/>
          </a:p>
          <a:p>
            <a:r>
              <a:rPr lang="en-US" dirty="0" err="1" smtClean="0"/>
              <a:t>PropertyX</a:t>
            </a:r>
            <a:r>
              <a:rPr lang="en-US" dirty="0" smtClean="0"/>
              <a:t>:</a:t>
            </a:r>
          </a:p>
          <a:p>
            <a:r>
              <a:rPr lang="en-US" dirty="0" smtClean="0">
                <a:solidFill>
                  <a:schemeClr val="tx1"/>
                </a:solidFill>
              </a:rPr>
              <a:t>     </a:t>
            </a:r>
            <a:endParaRPr lang="en-US" dirty="0" smtClean="0"/>
          </a:p>
          <a:p>
            <a:r>
              <a:rPr lang="en-US" dirty="0" smtClean="0"/>
              <a:t>     </a:t>
            </a:r>
          </a:p>
          <a:p>
            <a:endParaRPr lang="en-US" dirty="0"/>
          </a:p>
          <a:p>
            <a:endParaRPr lang="en-US" dirty="0"/>
          </a:p>
        </p:txBody>
      </p:sp>
      <p:sp>
        <p:nvSpPr>
          <p:cNvPr id="7" name="TextBox 6"/>
          <p:cNvSpPr txBox="1"/>
          <p:nvPr/>
        </p:nvSpPr>
        <p:spPr>
          <a:xfrm>
            <a:off x="2286000" y="2739869"/>
            <a:ext cx="198120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smtClean="0"/>
              <a:t>Nullness</a:t>
            </a:r>
            <a:r>
              <a:rPr lang="en-US" dirty="0" smtClean="0"/>
              <a:t>:</a:t>
            </a:r>
          </a:p>
          <a:p>
            <a:r>
              <a:rPr lang="en-US" dirty="0" smtClean="0"/>
              <a:t>  </a:t>
            </a:r>
          </a:p>
          <a:p>
            <a:r>
              <a:rPr lang="en-US" dirty="0" smtClean="0"/>
              <a:t>  </a:t>
            </a:r>
          </a:p>
          <a:p>
            <a:endParaRPr lang="en-US" dirty="0" smtClean="0"/>
          </a:p>
          <a:p>
            <a:endParaRPr lang="en-US" dirty="0"/>
          </a:p>
          <a:p>
            <a:r>
              <a:rPr lang="en-US" dirty="0" smtClean="0"/>
              <a:t>Comparison:</a:t>
            </a:r>
          </a:p>
          <a:p>
            <a:r>
              <a:rPr lang="en-US" dirty="0" smtClean="0">
                <a:solidFill>
                  <a:schemeClr val="tx1"/>
                </a:solidFill>
              </a:rPr>
              <a:t>  </a:t>
            </a:r>
            <a:r>
              <a:rPr lang="en-US" dirty="0" smtClean="0"/>
              <a:t>  </a:t>
            </a:r>
            <a:endParaRPr lang="en-US" dirty="0"/>
          </a:p>
          <a:p>
            <a:r>
              <a:rPr lang="en-US" dirty="0" smtClean="0"/>
              <a:t>  </a:t>
            </a:r>
            <a:endParaRPr lang="en-US" dirty="0"/>
          </a:p>
          <a:p>
            <a:r>
              <a:rPr lang="en-US" dirty="0" smtClean="0"/>
              <a:t>  </a:t>
            </a:r>
            <a:endParaRPr lang="en-US" dirty="0"/>
          </a:p>
          <a:p>
            <a:endParaRPr lang="en-US" dirty="0"/>
          </a:p>
        </p:txBody>
      </p:sp>
      <p:sp>
        <p:nvSpPr>
          <p:cNvPr id="8" name="TextBox 7"/>
          <p:cNvSpPr txBox="1"/>
          <p:nvPr/>
        </p:nvSpPr>
        <p:spPr>
          <a:xfrm>
            <a:off x="4419600" y="2739869"/>
            <a:ext cx="198120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Always:</a:t>
            </a:r>
          </a:p>
          <a:p>
            <a:r>
              <a:rPr lang="en-US" dirty="0" smtClean="0"/>
              <a:t>   </a:t>
            </a:r>
            <a:r>
              <a:rPr lang="en-US" dirty="0" err="1" smtClean="0"/>
              <a:t>PropertyX</a:t>
            </a:r>
            <a:r>
              <a:rPr lang="en-US" dirty="0" smtClean="0"/>
              <a:t>:</a:t>
            </a:r>
          </a:p>
          <a:p>
            <a:r>
              <a:rPr lang="en-US" dirty="0"/>
              <a:t> </a:t>
            </a:r>
            <a:r>
              <a:rPr lang="en-US" dirty="0" smtClean="0"/>
              <a:t>    </a:t>
            </a:r>
            <a:endParaRPr lang="en-US" dirty="0" smtClean="0">
              <a:solidFill>
                <a:schemeClr val="tx1"/>
              </a:solidFill>
            </a:endParaRPr>
          </a:p>
          <a:p>
            <a:r>
              <a:rPr lang="en-US" dirty="0">
                <a:solidFill>
                  <a:schemeClr val="tx1"/>
                </a:solidFill>
              </a:rPr>
              <a:t> </a:t>
            </a:r>
            <a:r>
              <a:rPr lang="en-US" dirty="0" smtClean="0">
                <a:solidFill>
                  <a:schemeClr val="tx1"/>
                </a:solidFill>
              </a:rPr>
              <a:t>    </a:t>
            </a:r>
            <a:r>
              <a:rPr lang="en-US" dirty="0" smtClean="0"/>
              <a:t>     </a:t>
            </a:r>
          </a:p>
          <a:p>
            <a:r>
              <a:rPr lang="en-US" dirty="0" err="1" smtClean="0"/>
              <a:t>this.PropertyX</a:t>
            </a:r>
            <a:r>
              <a:rPr lang="en-US" dirty="0" smtClean="0"/>
              <a:t> &gt; 3:</a:t>
            </a:r>
          </a:p>
          <a:p>
            <a:r>
              <a:rPr lang="en-US" dirty="0" smtClean="0"/>
              <a:t>   </a:t>
            </a:r>
            <a:r>
              <a:rPr lang="en-US" dirty="0" err="1" smtClean="0"/>
              <a:t>FieldX</a:t>
            </a:r>
            <a:r>
              <a:rPr lang="en-US" dirty="0" smtClean="0"/>
              <a:t>:</a:t>
            </a:r>
            <a:endParaRPr lang="en-US" dirty="0"/>
          </a:p>
          <a:p>
            <a:r>
              <a:rPr lang="en-US" dirty="0" smtClean="0"/>
              <a:t>     </a:t>
            </a:r>
          </a:p>
          <a:p>
            <a:endParaRPr lang="en-US" dirty="0"/>
          </a:p>
          <a:p>
            <a:endParaRPr lang="en-US" dirty="0" smtClean="0"/>
          </a:p>
          <a:p>
            <a:endParaRPr lang="en-US" dirty="0" smtClean="0"/>
          </a:p>
        </p:txBody>
      </p:sp>
      <p:sp>
        <p:nvSpPr>
          <p:cNvPr id="9" name="TextBox 8"/>
          <p:cNvSpPr txBox="1"/>
          <p:nvPr/>
        </p:nvSpPr>
        <p:spPr>
          <a:xfrm>
            <a:off x="304800" y="2294337"/>
            <a:ext cx="1209755" cy="369332"/>
          </a:xfrm>
          <a:prstGeom prst="rect">
            <a:avLst/>
          </a:prstGeom>
          <a:noFill/>
        </p:spPr>
        <p:txBody>
          <a:bodyPr wrap="none" rtlCol="0">
            <a:spAutoFit/>
          </a:bodyPr>
          <a:lstStyle/>
          <a:p>
            <a:r>
              <a:rPr lang="en-US" dirty="0"/>
              <a:t>B</a:t>
            </a:r>
            <a:r>
              <a:rPr lang="en-US" dirty="0" smtClean="0"/>
              <a:t>y variable</a:t>
            </a:r>
            <a:endParaRPr lang="en-US" dirty="0"/>
          </a:p>
        </p:txBody>
      </p:sp>
      <p:sp>
        <p:nvSpPr>
          <p:cNvPr id="10" name="TextBox 9"/>
          <p:cNvSpPr txBox="1"/>
          <p:nvPr/>
        </p:nvSpPr>
        <p:spPr>
          <a:xfrm>
            <a:off x="2229326" y="2294337"/>
            <a:ext cx="865301" cy="369332"/>
          </a:xfrm>
          <a:prstGeom prst="rect">
            <a:avLst/>
          </a:prstGeom>
          <a:noFill/>
        </p:spPr>
        <p:txBody>
          <a:bodyPr wrap="none" rtlCol="0">
            <a:spAutoFit/>
          </a:bodyPr>
          <a:lstStyle/>
          <a:p>
            <a:r>
              <a:rPr lang="en-US" dirty="0"/>
              <a:t>B</a:t>
            </a:r>
            <a:r>
              <a:rPr lang="en-US" dirty="0" smtClean="0"/>
              <a:t>y kind</a:t>
            </a:r>
            <a:endParaRPr lang="en-US" dirty="0"/>
          </a:p>
        </p:txBody>
      </p:sp>
      <p:sp>
        <p:nvSpPr>
          <p:cNvPr id="12" name="TextBox 11"/>
          <p:cNvSpPr txBox="1"/>
          <p:nvPr/>
        </p:nvSpPr>
        <p:spPr>
          <a:xfrm>
            <a:off x="4338273" y="2294337"/>
            <a:ext cx="2018951" cy="369332"/>
          </a:xfrm>
          <a:prstGeom prst="rect">
            <a:avLst/>
          </a:prstGeom>
          <a:noFill/>
        </p:spPr>
        <p:txBody>
          <a:bodyPr wrap="none" rtlCol="0">
            <a:spAutoFit/>
          </a:bodyPr>
          <a:lstStyle/>
          <a:p>
            <a:r>
              <a:rPr lang="en-US" dirty="0"/>
              <a:t>B</a:t>
            </a:r>
            <a:r>
              <a:rPr lang="en-US" dirty="0" smtClean="0"/>
              <a:t>y antecedent / </a:t>
            </a:r>
            <a:r>
              <a:rPr lang="en-US" dirty="0" err="1" smtClean="0"/>
              <a:t>var</a:t>
            </a:r>
            <a:endParaRPr lang="en-US" dirty="0"/>
          </a:p>
        </p:txBody>
      </p:sp>
      <p:sp>
        <p:nvSpPr>
          <p:cNvPr id="13" name="TextBox 12"/>
          <p:cNvSpPr txBox="1"/>
          <p:nvPr/>
        </p:nvSpPr>
        <p:spPr>
          <a:xfrm>
            <a:off x="6553200" y="2728201"/>
            <a:ext cx="198120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Always:</a:t>
            </a:r>
          </a:p>
          <a:p>
            <a:r>
              <a:rPr lang="en-US" dirty="0" smtClean="0"/>
              <a:t>   </a:t>
            </a:r>
            <a:r>
              <a:rPr lang="en-US" dirty="0" err="1" smtClean="0"/>
              <a:t>Nullness</a:t>
            </a:r>
            <a:r>
              <a:rPr lang="en-US" dirty="0" smtClean="0"/>
              <a:t>:</a:t>
            </a:r>
            <a:endParaRPr lang="en-US" dirty="0"/>
          </a:p>
          <a:p>
            <a:r>
              <a:rPr lang="en-US" dirty="0"/>
              <a:t> </a:t>
            </a:r>
            <a:r>
              <a:rPr lang="en-US" dirty="0" smtClean="0"/>
              <a:t>    </a:t>
            </a:r>
            <a:endParaRPr lang="en-US" dirty="0" smtClean="0">
              <a:solidFill>
                <a:schemeClr val="tx1"/>
              </a:solidFill>
            </a:endParaRPr>
          </a:p>
          <a:p>
            <a:r>
              <a:rPr lang="en-US" dirty="0">
                <a:solidFill>
                  <a:schemeClr val="tx1"/>
                </a:solidFill>
              </a:rPr>
              <a:t> </a:t>
            </a:r>
            <a:r>
              <a:rPr lang="en-US" dirty="0" smtClean="0">
                <a:solidFill>
                  <a:schemeClr val="tx1"/>
                </a:solidFill>
              </a:rPr>
              <a:t>    </a:t>
            </a:r>
            <a:endParaRPr lang="en-US" dirty="0" smtClean="0"/>
          </a:p>
          <a:p>
            <a:r>
              <a:rPr lang="en-US" dirty="0" err="1" smtClean="0"/>
              <a:t>this.PropertyX</a:t>
            </a:r>
            <a:r>
              <a:rPr lang="en-US" dirty="0" smtClean="0"/>
              <a:t> &gt; 3:</a:t>
            </a:r>
          </a:p>
          <a:p>
            <a:r>
              <a:rPr lang="en-US" dirty="0" smtClean="0"/>
              <a:t>   </a:t>
            </a:r>
            <a:r>
              <a:rPr lang="en-US" dirty="0" err="1" smtClean="0"/>
              <a:t>Nullness</a:t>
            </a:r>
            <a:r>
              <a:rPr lang="en-US" dirty="0" smtClean="0"/>
              <a:t>:</a:t>
            </a:r>
            <a:endParaRPr lang="en-US" dirty="0"/>
          </a:p>
          <a:p>
            <a:r>
              <a:rPr lang="en-US" dirty="0" smtClean="0"/>
              <a:t>     </a:t>
            </a:r>
          </a:p>
          <a:p>
            <a:r>
              <a:rPr lang="en-US" dirty="0" smtClean="0"/>
              <a:t>     </a:t>
            </a:r>
            <a:endParaRPr lang="en-US" dirty="0"/>
          </a:p>
          <a:p>
            <a:r>
              <a:rPr lang="en-US" dirty="0" smtClean="0"/>
              <a:t>   Comparison:</a:t>
            </a:r>
          </a:p>
          <a:p>
            <a:r>
              <a:rPr lang="en-US" dirty="0" smtClean="0"/>
              <a:t>     </a:t>
            </a:r>
            <a:endParaRPr lang="en-US" dirty="0"/>
          </a:p>
        </p:txBody>
      </p:sp>
      <p:sp>
        <p:nvSpPr>
          <p:cNvPr id="14" name="TextBox 13"/>
          <p:cNvSpPr txBox="1"/>
          <p:nvPr/>
        </p:nvSpPr>
        <p:spPr>
          <a:xfrm>
            <a:off x="6477000" y="2282669"/>
            <a:ext cx="2128147" cy="369332"/>
          </a:xfrm>
          <a:prstGeom prst="rect">
            <a:avLst/>
          </a:prstGeom>
          <a:noFill/>
        </p:spPr>
        <p:txBody>
          <a:bodyPr wrap="none" rtlCol="0">
            <a:spAutoFit/>
          </a:bodyPr>
          <a:lstStyle/>
          <a:p>
            <a:r>
              <a:rPr lang="en-US" dirty="0"/>
              <a:t>B</a:t>
            </a:r>
            <a:r>
              <a:rPr lang="en-US" dirty="0" smtClean="0"/>
              <a:t>y antecedent / kind</a:t>
            </a:r>
            <a:endParaRPr lang="en-US" dirty="0"/>
          </a:p>
        </p:txBody>
      </p:sp>
      <p:sp>
        <p:nvSpPr>
          <p:cNvPr id="4" name="Rectangle 3"/>
          <p:cNvSpPr/>
          <p:nvPr/>
        </p:nvSpPr>
        <p:spPr>
          <a:xfrm>
            <a:off x="763044" y="1733490"/>
            <a:ext cx="6416576" cy="400110"/>
          </a:xfrm>
          <a:prstGeom prst="rect">
            <a:avLst/>
          </a:prstGeom>
        </p:spPr>
        <p:txBody>
          <a:bodyPr wrap="square">
            <a:spAutoFit/>
          </a:bodyPr>
          <a:lstStyle/>
          <a:p>
            <a:r>
              <a:rPr lang="en-US" b="1" dirty="0">
                <a:solidFill>
                  <a:srgbClr val="0070C0"/>
                </a:solidFill>
              </a:rPr>
              <a:t>①</a:t>
            </a:r>
            <a:r>
              <a:rPr lang="en-US" b="1" dirty="0" smtClean="0">
                <a:solidFill>
                  <a:srgbClr val="0070C0"/>
                </a:solidFill>
              </a:rPr>
              <a:t>  (</a:t>
            </a:r>
            <a:r>
              <a:rPr lang="en-US" sz="2000" b="1" dirty="0" err="1" smtClean="0">
                <a:solidFill>
                  <a:srgbClr val="0070C0"/>
                </a:solidFill>
              </a:rPr>
              <a:t>this.PropertyX</a:t>
            </a:r>
            <a:r>
              <a:rPr lang="en-US" sz="2000" b="1" dirty="0" smtClean="0">
                <a:solidFill>
                  <a:srgbClr val="0070C0"/>
                </a:solidFill>
              </a:rPr>
              <a:t> &gt; 3)    implies   (</a:t>
            </a:r>
            <a:r>
              <a:rPr lang="en-US" sz="2000" b="1" dirty="0" err="1" smtClean="0">
                <a:solidFill>
                  <a:srgbClr val="0070C0"/>
                </a:solidFill>
              </a:rPr>
              <a:t>this.FieldX</a:t>
            </a:r>
            <a:r>
              <a:rPr lang="en-US" sz="2000" b="1" dirty="0" smtClean="0">
                <a:solidFill>
                  <a:srgbClr val="0070C0"/>
                </a:solidFill>
              </a:rPr>
              <a:t> != null)</a:t>
            </a:r>
            <a:r>
              <a:rPr lang="en-US" b="1" dirty="0" smtClean="0">
                <a:solidFill>
                  <a:srgbClr val="0070C0"/>
                </a:solidFill>
              </a:rPr>
              <a:t> </a:t>
            </a:r>
            <a:endParaRPr lang="en-US" b="1" dirty="0">
              <a:solidFill>
                <a:srgbClr val="0070C0"/>
              </a:solidFill>
            </a:endParaRPr>
          </a:p>
        </p:txBody>
      </p:sp>
      <p:grpSp>
        <p:nvGrpSpPr>
          <p:cNvPr id="22" name="Group 21"/>
          <p:cNvGrpSpPr/>
          <p:nvPr/>
        </p:nvGrpSpPr>
        <p:grpSpPr>
          <a:xfrm>
            <a:off x="664257" y="3124200"/>
            <a:ext cx="6760783" cy="1676400"/>
            <a:chOff x="664257" y="3124200"/>
            <a:chExt cx="6760783" cy="1676400"/>
          </a:xfrm>
        </p:grpSpPr>
        <p:sp>
          <p:nvSpPr>
            <p:cNvPr id="16" name="Rectangle 15"/>
            <p:cNvSpPr/>
            <p:nvPr/>
          </p:nvSpPr>
          <p:spPr>
            <a:xfrm>
              <a:off x="664257" y="3124200"/>
              <a:ext cx="490840" cy="369332"/>
            </a:xfrm>
            <a:prstGeom prst="rect">
              <a:avLst/>
            </a:prstGeom>
          </p:spPr>
          <p:txBody>
            <a:bodyPr wrap="none">
              <a:spAutoFit/>
            </a:bodyPr>
            <a:lstStyle/>
            <a:p>
              <a:r>
                <a:rPr lang="en-US" b="1" dirty="0">
                  <a:solidFill>
                    <a:srgbClr val="0070C0"/>
                  </a:solidFill>
                </a:rPr>
                <a:t>①</a:t>
              </a:r>
            </a:p>
          </p:txBody>
        </p:sp>
        <p:sp>
          <p:nvSpPr>
            <p:cNvPr id="18" name="Rectangle 17"/>
            <p:cNvSpPr/>
            <p:nvPr/>
          </p:nvSpPr>
          <p:spPr>
            <a:xfrm>
              <a:off x="2514600" y="3124200"/>
              <a:ext cx="490840" cy="369332"/>
            </a:xfrm>
            <a:prstGeom prst="rect">
              <a:avLst/>
            </a:prstGeom>
          </p:spPr>
          <p:txBody>
            <a:bodyPr wrap="none">
              <a:spAutoFit/>
            </a:bodyPr>
            <a:lstStyle/>
            <a:p>
              <a:r>
                <a:rPr lang="en-US" b="1" dirty="0">
                  <a:solidFill>
                    <a:srgbClr val="0070C0"/>
                  </a:solidFill>
                </a:rPr>
                <a:t>①</a:t>
              </a:r>
            </a:p>
          </p:txBody>
        </p:sp>
        <p:sp>
          <p:nvSpPr>
            <p:cNvPr id="19" name="Rectangle 18"/>
            <p:cNvSpPr/>
            <p:nvPr/>
          </p:nvSpPr>
          <p:spPr>
            <a:xfrm>
              <a:off x="4849601" y="4419600"/>
              <a:ext cx="490840" cy="369332"/>
            </a:xfrm>
            <a:prstGeom prst="rect">
              <a:avLst/>
            </a:prstGeom>
          </p:spPr>
          <p:txBody>
            <a:bodyPr wrap="none">
              <a:spAutoFit/>
            </a:bodyPr>
            <a:lstStyle/>
            <a:p>
              <a:r>
                <a:rPr lang="en-US" b="1" dirty="0">
                  <a:solidFill>
                    <a:srgbClr val="0070C0"/>
                  </a:solidFill>
                </a:rPr>
                <a:t>①</a:t>
              </a:r>
            </a:p>
          </p:txBody>
        </p:sp>
        <p:sp>
          <p:nvSpPr>
            <p:cNvPr id="20" name="Rectangle 19"/>
            <p:cNvSpPr/>
            <p:nvPr/>
          </p:nvSpPr>
          <p:spPr>
            <a:xfrm>
              <a:off x="6934200" y="4431268"/>
              <a:ext cx="490840" cy="369332"/>
            </a:xfrm>
            <a:prstGeom prst="rect">
              <a:avLst/>
            </a:prstGeom>
          </p:spPr>
          <p:txBody>
            <a:bodyPr wrap="none">
              <a:spAutoFit/>
            </a:bodyPr>
            <a:lstStyle/>
            <a:p>
              <a:r>
                <a:rPr lang="en-US" b="1" dirty="0">
                  <a:solidFill>
                    <a:srgbClr val="0070C0"/>
                  </a:solidFill>
                </a:rPr>
                <a:t>①</a:t>
              </a:r>
            </a:p>
          </p:txBody>
        </p:sp>
      </p:grpSp>
      <p:grpSp>
        <p:nvGrpSpPr>
          <p:cNvPr id="35" name="Group 34"/>
          <p:cNvGrpSpPr/>
          <p:nvPr/>
        </p:nvGrpSpPr>
        <p:grpSpPr>
          <a:xfrm>
            <a:off x="1570627" y="4431268"/>
            <a:ext cx="3048000" cy="2243792"/>
            <a:chOff x="1570627" y="4431268"/>
            <a:chExt cx="3048000" cy="2243792"/>
          </a:xfrm>
        </p:grpSpPr>
        <p:sp>
          <p:nvSpPr>
            <p:cNvPr id="3" name="Rectangle 2"/>
            <p:cNvSpPr/>
            <p:nvPr/>
          </p:nvSpPr>
          <p:spPr>
            <a:xfrm>
              <a:off x="1570627" y="5105400"/>
              <a:ext cx="304800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t>L</a:t>
              </a:r>
              <a:r>
                <a:rPr lang="en-US" sz="2400" dirty="0" smtClean="0"/>
                <a:t>ed developers </a:t>
              </a:r>
              <a:r>
                <a:rPr lang="en-US" sz="2400" dirty="0"/>
                <a:t>to discover </a:t>
              </a:r>
              <a:r>
                <a:rPr lang="en-US" sz="2400" dirty="0" smtClean="0"/>
                <a:t>kinds of </a:t>
              </a:r>
              <a:r>
                <a:rPr lang="en-US" sz="2400" dirty="0"/>
                <a:t>contracts they had not </a:t>
              </a:r>
              <a:r>
                <a:rPr lang="en-US" sz="2400" dirty="0" smtClean="0"/>
                <a:t>considered before</a:t>
              </a:r>
              <a:endParaRPr lang="en-US" sz="2400" dirty="0"/>
            </a:p>
          </p:txBody>
        </p:sp>
        <p:cxnSp>
          <p:nvCxnSpPr>
            <p:cNvPr id="17" name="Straight Arrow Connector 16"/>
            <p:cNvCxnSpPr>
              <a:stCxn id="3" idx="0"/>
            </p:cNvCxnSpPr>
            <p:nvPr/>
          </p:nvCxnSpPr>
          <p:spPr>
            <a:xfrm flipV="1">
              <a:off x="3094627" y="4431268"/>
              <a:ext cx="0" cy="674132"/>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918337" y="4431268"/>
            <a:ext cx="3117326" cy="2243792"/>
            <a:chOff x="4918337" y="4431268"/>
            <a:chExt cx="3117326" cy="2243792"/>
          </a:xfrm>
        </p:grpSpPr>
        <p:sp>
          <p:nvSpPr>
            <p:cNvPr id="11" name="Rectangle 10"/>
            <p:cNvSpPr/>
            <p:nvPr/>
          </p:nvSpPr>
          <p:spPr>
            <a:xfrm>
              <a:off x="4918337" y="5105400"/>
              <a:ext cx="311732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t>Grouping by condition did not help the developers reason about implications </a:t>
              </a:r>
            </a:p>
          </p:txBody>
        </p:sp>
        <p:cxnSp>
          <p:nvCxnSpPr>
            <p:cNvPr id="23" name="Straight Arrow Connector 22"/>
            <p:cNvCxnSpPr>
              <a:stCxn id="11" idx="0"/>
            </p:cNvCxnSpPr>
            <p:nvPr/>
          </p:nvCxnSpPr>
          <p:spPr>
            <a:xfrm flipH="1" flipV="1">
              <a:off x="5715000" y="4431268"/>
              <a:ext cx="762000" cy="674132"/>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0"/>
              <a:endCxn id="20" idx="0"/>
            </p:cNvCxnSpPr>
            <p:nvPr/>
          </p:nvCxnSpPr>
          <p:spPr>
            <a:xfrm flipV="1">
              <a:off x="6477000" y="4431268"/>
              <a:ext cx="702620" cy="674132"/>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65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2" grpId="0"/>
      <p:bldP spid="13" grpId="0" animBg="1"/>
      <p:bldP spid="14"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Related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Contracts in the Wild:</a:t>
            </a:r>
          </a:p>
          <a:p>
            <a:pPr lvl="1"/>
            <a:r>
              <a:rPr lang="en-US" dirty="0" smtClean="0"/>
              <a:t>Chalin06: Eiffel programs have a lower proportion of non-null checks, higher proportion of postconditions </a:t>
            </a:r>
          </a:p>
          <a:p>
            <a:pPr lvl="1"/>
            <a:r>
              <a:rPr lang="en-US" dirty="0" smtClean="0"/>
              <a:t>Estler14: Eiffel, JML, and C# contracts are stable over time; preconditions are larger than postconditions</a:t>
            </a:r>
          </a:p>
          <a:p>
            <a:pPr lvl="1"/>
            <a:endParaRPr lang="en-US" dirty="0"/>
          </a:p>
          <a:p>
            <a:r>
              <a:rPr lang="en-US" dirty="0" smtClean="0"/>
              <a:t>Human Factors:</a:t>
            </a:r>
          </a:p>
          <a:p>
            <a:pPr lvl="1"/>
            <a:r>
              <a:rPr lang="en-US" dirty="0" smtClean="0"/>
              <a:t>Polikarpova09: Daikon finds contracts that developers missed</a:t>
            </a:r>
          </a:p>
          <a:p>
            <a:pPr lvl="1"/>
            <a:r>
              <a:rPr lang="en-US" dirty="0" smtClean="0"/>
              <a:t>Johnson13: false positives and inadequate presentation prevent uptake of static analysis tools</a:t>
            </a:r>
          </a:p>
        </p:txBody>
      </p:sp>
      <p:sp>
        <p:nvSpPr>
          <p:cNvPr id="4" name="Slide Number Placeholder 3"/>
          <p:cNvSpPr>
            <a:spLocks noGrp="1"/>
          </p:cNvSpPr>
          <p:nvPr>
            <p:ph type="sldNum" sz="quarter" idx="12"/>
          </p:nvPr>
        </p:nvSpPr>
        <p:spPr/>
        <p:txBody>
          <a:bodyPr/>
          <a:lstStyle/>
          <a:p>
            <a:fld id="{9C76A288-492A-48AB-8AC0-8993717994EA}" type="slidenum">
              <a:rPr lang="en-US" smtClean="0"/>
              <a:t>26</a:t>
            </a:fld>
            <a:endParaRPr lang="en-US"/>
          </a:p>
        </p:txBody>
      </p:sp>
    </p:spTree>
    <p:extLst>
      <p:ext uri="{BB962C8B-B14F-4D97-AF65-F5344CB8AC3E}">
        <p14:creationId xmlns:p14="http://schemas.microsoft.com/office/powerpoint/2010/main" val="3881366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Conclusion: Both Tooling </a:t>
            </a:r>
            <a:r>
              <a:rPr lang="en-US" i="1" dirty="0"/>
              <a:t>and</a:t>
            </a:r>
            <a:r>
              <a:rPr lang="en-US" dirty="0"/>
              <a:t> </a:t>
            </a:r>
            <a:r>
              <a:rPr lang="en-US" dirty="0" smtClean="0"/>
              <a:t>Training are </a:t>
            </a:r>
            <a:r>
              <a:rPr lang="en-US" dirty="0"/>
              <a:t>Required for Usability</a:t>
            </a:r>
          </a:p>
        </p:txBody>
      </p:sp>
      <p:sp>
        <p:nvSpPr>
          <p:cNvPr id="3" name="Content Placeholder 2"/>
          <p:cNvSpPr>
            <a:spLocks noGrp="1"/>
          </p:cNvSpPr>
          <p:nvPr>
            <p:ph sz="half" idx="1"/>
          </p:nvPr>
        </p:nvSpPr>
        <p:spPr>
          <a:xfrm>
            <a:off x="457200" y="1874837"/>
            <a:ext cx="4038600" cy="4525963"/>
          </a:xfrm>
        </p:spPr>
        <p:txBody>
          <a:bodyPr>
            <a:normAutofit/>
          </a:bodyPr>
          <a:lstStyle/>
          <a:p>
            <a:r>
              <a:rPr lang="en-US" sz="2400" dirty="0" smtClean="0"/>
              <a:t>Most check missing values, e.g. </a:t>
            </a:r>
            <a:r>
              <a:rPr lang="en-US" sz="2400" dirty="0" smtClean="0">
                <a:solidFill>
                  <a:schemeClr val="accent2">
                    <a:lumMod val="75000"/>
                  </a:schemeClr>
                </a:solidFill>
              </a:rPr>
              <a:t>!= null</a:t>
            </a:r>
          </a:p>
          <a:p>
            <a:endParaRPr lang="en-US" sz="2400" dirty="0" smtClean="0"/>
          </a:p>
          <a:p>
            <a:r>
              <a:rPr lang="en-US" sz="2400" dirty="0"/>
              <a:t>Miss aspects of program behavior</a:t>
            </a:r>
          </a:p>
          <a:p>
            <a:pPr marL="0" indent="0">
              <a:buNone/>
            </a:pPr>
            <a:r>
              <a:rPr lang="en-US" sz="2400" dirty="0" smtClean="0"/>
              <a:t>   </a:t>
            </a:r>
          </a:p>
          <a:p>
            <a:r>
              <a:rPr lang="en-US" sz="2400" dirty="0"/>
              <a:t>D</a:t>
            </a:r>
            <a:r>
              <a:rPr lang="en-US" sz="2400" dirty="0" smtClean="0"/>
              <a:t>on’t (effectively) use powerful features, e.g., </a:t>
            </a:r>
            <a:r>
              <a:rPr lang="en-US" sz="2400" dirty="0" smtClean="0">
                <a:solidFill>
                  <a:schemeClr val="tx2"/>
                </a:solidFill>
              </a:rPr>
              <a:t>object invariants</a:t>
            </a:r>
            <a:endParaRPr lang="en-US" sz="2400" dirty="0"/>
          </a:p>
          <a:p>
            <a:pPr lvl="1"/>
            <a:endParaRPr lang="en-US" dirty="0" smtClean="0"/>
          </a:p>
        </p:txBody>
      </p:sp>
      <p:sp>
        <p:nvSpPr>
          <p:cNvPr id="5" name="Slide Number Placeholder 4"/>
          <p:cNvSpPr>
            <a:spLocks noGrp="1"/>
          </p:cNvSpPr>
          <p:nvPr>
            <p:ph type="sldNum" sz="quarter" idx="12"/>
          </p:nvPr>
        </p:nvSpPr>
        <p:spPr/>
        <p:txBody>
          <a:bodyPr/>
          <a:lstStyle/>
          <a:p>
            <a:fld id="{9C76A288-492A-48AB-8AC0-8993717994EA}" type="slidenum">
              <a:rPr lang="en-US" smtClean="0"/>
              <a:t>27</a:t>
            </a:fld>
            <a:endParaRPr lang="en-US"/>
          </a:p>
        </p:txBody>
      </p:sp>
      <p:sp>
        <p:nvSpPr>
          <p:cNvPr id="10" name="TextBox 9"/>
          <p:cNvSpPr txBox="1"/>
          <p:nvPr/>
        </p:nvSpPr>
        <p:spPr>
          <a:xfrm>
            <a:off x="4648200" y="1941493"/>
            <a:ext cx="41910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Introduce tooling to reduce annotation burden</a:t>
            </a:r>
            <a:endParaRPr lang="en-US" sz="2800" dirty="0"/>
          </a:p>
        </p:txBody>
      </p:sp>
      <p:sp>
        <p:nvSpPr>
          <p:cNvPr id="11" name="TextBox 10"/>
          <p:cNvSpPr txBox="1"/>
          <p:nvPr/>
        </p:nvSpPr>
        <p:spPr>
          <a:xfrm>
            <a:off x="4648200" y="3197186"/>
            <a:ext cx="41910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Make suggestions key part of tool ecosystem</a:t>
            </a:r>
            <a:endParaRPr lang="en-US" sz="2800" dirty="0"/>
          </a:p>
        </p:txBody>
      </p:sp>
      <p:sp>
        <p:nvSpPr>
          <p:cNvPr id="12" name="TextBox 11"/>
          <p:cNvSpPr txBox="1"/>
          <p:nvPr/>
        </p:nvSpPr>
        <p:spPr>
          <a:xfrm>
            <a:off x="4648200" y="4456093"/>
            <a:ext cx="41910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Curate best practices. It’s OK to be normative</a:t>
            </a:r>
            <a:endParaRPr lang="en-US" sz="2800" dirty="0"/>
          </a:p>
        </p:txBody>
      </p:sp>
      <p:sp>
        <p:nvSpPr>
          <p:cNvPr id="8" name="Rectangle 7"/>
          <p:cNvSpPr/>
          <p:nvPr/>
        </p:nvSpPr>
        <p:spPr>
          <a:xfrm>
            <a:off x="533400" y="5801380"/>
            <a:ext cx="83058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smtClean="0">
                <a:solidFill>
                  <a:schemeClr val="tx2"/>
                </a:solidFill>
              </a:rPr>
              <a:t>Tools and Data: http://bit.ly/code-contracts</a:t>
            </a:r>
            <a:endParaRPr lang="en-US" sz="2800" b="1" dirty="0">
              <a:solidFill>
                <a:schemeClr val="tx2"/>
              </a:solidFill>
            </a:endParaRPr>
          </a:p>
        </p:txBody>
      </p:sp>
    </p:spTree>
    <p:extLst>
      <p:ext uri="{BB962C8B-B14F-4D97-AF65-F5344CB8AC3E}">
        <p14:creationId xmlns:p14="http://schemas.microsoft.com/office/powerpoint/2010/main" val="193325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76A288-492A-48AB-8AC0-8993717994EA}" type="slidenum">
              <a:rPr lang="en-US" smtClean="0"/>
              <a:t>28</a:t>
            </a:fld>
            <a:endParaRPr lang="en-US"/>
          </a:p>
        </p:txBody>
      </p:sp>
    </p:spTree>
    <p:extLst>
      <p:ext uri="{BB962C8B-B14F-4D97-AF65-F5344CB8AC3E}">
        <p14:creationId xmlns:p14="http://schemas.microsoft.com/office/powerpoint/2010/main" val="3477994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76A288-492A-48AB-8AC0-8993717994EA}" type="slidenum">
              <a:rPr lang="en-US" smtClean="0"/>
              <a:t>29</a:t>
            </a:fld>
            <a:endParaRPr lang="en-US"/>
          </a:p>
        </p:txBody>
      </p:sp>
      <p:grpSp>
        <p:nvGrpSpPr>
          <p:cNvPr id="3" name="Group 2"/>
          <p:cNvGrpSpPr/>
          <p:nvPr/>
        </p:nvGrpSpPr>
        <p:grpSpPr>
          <a:xfrm>
            <a:off x="3886200" y="4724400"/>
            <a:ext cx="4610100" cy="609600"/>
            <a:chOff x="3886200" y="4267200"/>
            <a:chExt cx="4610100" cy="609600"/>
          </a:xfrm>
        </p:grpSpPr>
        <p:sp>
          <p:nvSpPr>
            <p:cNvPr id="7" name="Rounded Rectangular Callout 6"/>
            <p:cNvSpPr/>
            <p:nvPr/>
          </p:nvSpPr>
          <p:spPr>
            <a:xfrm>
              <a:off x="3886200" y="4267200"/>
              <a:ext cx="4507600" cy="609600"/>
            </a:xfrm>
            <a:prstGeom prst="wedgeRoundRectCallout">
              <a:avLst>
                <a:gd name="adj1" fmla="val 26806"/>
                <a:gd name="adj2" fmla="val 83677"/>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4002147" y="4343400"/>
              <a:ext cx="4494153" cy="400110"/>
            </a:xfrm>
            <a:prstGeom prst="rect">
              <a:avLst/>
            </a:prstGeom>
          </p:spPr>
          <p:txBody>
            <a:bodyPr wrap="square">
              <a:spAutoFit/>
            </a:bodyPr>
            <a:lstStyle/>
            <a:p>
              <a:r>
                <a:rPr lang="en-US" sz="2000" dirty="0"/>
                <a:t>Increased build time is a big problem! </a:t>
              </a:r>
            </a:p>
          </p:txBody>
        </p:sp>
      </p:grpSp>
      <p:grpSp>
        <p:nvGrpSpPr>
          <p:cNvPr id="14" name="Group 13"/>
          <p:cNvGrpSpPr/>
          <p:nvPr/>
        </p:nvGrpSpPr>
        <p:grpSpPr>
          <a:xfrm>
            <a:off x="3924300" y="2286000"/>
            <a:ext cx="4648200" cy="1228147"/>
            <a:chOff x="3924300" y="1676400"/>
            <a:chExt cx="4648200" cy="1392361"/>
          </a:xfrm>
        </p:grpSpPr>
        <p:sp>
          <p:nvSpPr>
            <p:cNvPr id="9" name="Rectangular Callout 8"/>
            <p:cNvSpPr/>
            <p:nvPr/>
          </p:nvSpPr>
          <p:spPr>
            <a:xfrm>
              <a:off x="3924300" y="1676400"/>
              <a:ext cx="4648200" cy="1392361"/>
            </a:xfrm>
            <a:prstGeom prst="wedgeRectCallout">
              <a:avLst>
                <a:gd name="adj1" fmla="val 38183"/>
                <a:gd name="adj2" fmla="val 6493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3962400" y="1704218"/>
              <a:ext cx="4572000" cy="1200329"/>
            </a:xfrm>
            <a:prstGeom prst="rect">
              <a:avLst/>
            </a:prstGeom>
          </p:spPr>
          <p:txBody>
            <a:bodyPr>
              <a:spAutoFit/>
            </a:bodyPr>
            <a:lstStyle/>
            <a:p>
              <a:r>
                <a:rPr lang="en-US" dirty="0"/>
                <a:t>The visual studio editor extension is buggy </a:t>
              </a:r>
              <a:r>
                <a:rPr lang="en-US" dirty="0" smtClean="0"/>
                <a:t>[…] Seeing </a:t>
              </a:r>
              <a:r>
                <a:rPr lang="en-US" dirty="0"/>
                <a:t>contracts easily from the call site would be a huge factor in convincing less enthusiastic developers about the benefits.</a:t>
              </a:r>
            </a:p>
          </p:txBody>
        </p:sp>
      </p:grpSp>
      <p:grpSp>
        <p:nvGrpSpPr>
          <p:cNvPr id="6" name="Group 5"/>
          <p:cNvGrpSpPr/>
          <p:nvPr/>
        </p:nvGrpSpPr>
        <p:grpSpPr>
          <a:xfrm>
            <a:off x="1066800" y="5486400"/>
            <a:ext cx="4419600" cy="762000"/>
            <a:chOff x="1066800" y="5029200"/>
            <a:chExt cx="4419600" cy="762000"/>
          </a:xfrm>
        </p:grpSpPr>
        <p:sp>
          <p:nvSpPr>
            <p:cNvPr id="12" name="Rounded Rectangular Callout 11"/>
            <p:cNvSpPr/>
            <p:nvPr/>
          </p:nvSpPr>
          <p:spPr>
            <a:xfrm>
              <a:off x="1066800" y="5029200"/>
              <a:ext cx="4419600" cy="762000"/>
            </a:xfrm>
            <a:prstGeom prst="wedgeRoundRectCallout">
              <a:avLst>
                <a:gd name="adj1" fmla="val -39089"/>
                <a:gd name="adj2" fmla="val 87206"/>
                <a:gd name="adj3" fmla="val 16667"/>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Rectangle 10"/>
            <p:cNvSpPr/>
            <p:nvPr/>
          </p:nvSpPr>
          <p:spPr>
            <a:xfrm>
              <a:off x="1066800" y="5068669"/>
              <a:ext cx="4419600" cy="646331"/>
            </a:xfrm>
            <a:prstGeom prst="rect">
              <a:avLst/>
            </a:prstGeom>
          </p:spPr>
          <p:txBody>
            <a:bodyPr wrap="square">
              <a:spAutoFit/>
            </a:bodyPr>
            <a:lstStyle/>
            <a:p>
              <a:r>
                <a:rPr lang="en-US" dirty="0"/>
                <a:t>I am not yet totally convinced that </a:t>
              </a:r>
              <a:r>
                <a:rPr lang="en-US" dirty="0" smtClean="0"/>
                <a:t>[Code Contracts] are </a:t>
              </a:r>
              <a:r>
                <a:rPr lang="en-US" dirty="0"/>
                <a:t>ready for prime-time</a:t>
              </a:r>
            </a:p>
          </p:txBody>
        </p:sp>
      </p:grpSp>
      <p:sp>
        <p:nvSpPr>
          <p:cNvPr id="13" name="Rectangular Callout 12"/>
          <p:cNvSpPr/>
          <p:nvPr/>
        </p:nvSpPr>
        <p:spPr>
          <a:xfrm>
            <a:off x="762000" y="3657600"/>
            <a:ext cx="4305300" cy="942945"/>
          </a:xfrm>
          <a:prstGeom prst="wedgeRectCallout">
            <a:avLst>
              <a:gd name="adj1" fmla="val -29266"/>
              <a:gd name="adj2" fmla="val 76761"/>
            </a:avLst>
          </a:prstGeom>
          <a:ln w="38100"/>
        </p:spPr>
        <p:style>
          <a:lnRef idx="2">
            <a:schemeClr val="accent4"/>
          </a:lnRef>
          <a:fillRef idx="1">
            <a:schemeClr val="lt1"/>
          </a:fillRef>
          <a:effectRef idx="0">
            <a:schemeClr val="accent4"/>
          </a:effectRef>
          <a:fontRef idx="minor">
            <a:schemeClr val="dk1"/>
          </a:fontRef>
        </p:style>
        <p:txBody>
          <a:bodyPr rtlCol="0" anchor="ctr"/>
          <a:lstStyle/>
          <a:p>
            <a:r>
              <a:rPr lang="en-US" dirty="0" smtClean="0"/>
              <a:t>[The static checker is] too </a:t>
            </a:r>
            <a:r>
              <a:rPr lang="en-US" dirty="0"/>
              <a:t>slow, complicated and not expressive enough. </a:t>
            </a:r>
          </a:p>
        </p:txBody>
      </p:sp>
      <p:grpSp>
        <p:nvGrpSpPr>
          <p:cNvPr id="2" name="Group 1"/>
          <p:cNvGrpSpPr/>
          <p:nvPr/>
        </p:nvGrpSpPr>
        <p:grpSpPr>
          <a:xfrm>
            <a:off x="838200" y="1295400"/>
            <a:ext cx="4114800" cy="990600"/>
            <a:chOff x="838200" y="685800"/>
            <a:chExt cx="4114800" cy="990600"/>
          </a:xfrm>
        </p:grpSpPr>
        <p:sp>
          <p:nvSpPr>
            <p:cNvPr id="16" name="Rectangular Callout 15"/>
            <p:cNvSpPr/>
            <p:nvPr/>
          </p:nvSpPr>
          <p:spPr>
            <a:xfrm>
              <a:off x="838200" y="685800"/>
              <a:ext cx="4114800" cy="838200"/>
            </a:xfrm>
            <a:prstGeom prst="wedgeRectCallout">
              <a:avLst>
                <a:gd name="adj1" fmla="val -30637"/>
                <a:gd name="adj2" fmla="val 73730"/>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863973" y="753070"/>
              <a:ext cx="4089027" cy="923330"/>
            </a:xfrm>
            <a:prstGeom prst="rect">
              <a:avLst/>
            </a:prstGeom>
          </p:spPr>
          <p:txBody>
            <a:bodyPr wrap="square">
              <a:spAutoFit/>
            </a:bodyPr>
            <a:lstStyle/>
            <a:p>
              <a:r>
                <a:rPr lang="en-US" dirty="0"/>
                <a:t>Annotations are too heavy especially the Result/Old syntax is </a:t>
              </a:r>
              <a:r>
                <a:rPr lang="en-US" dirty="0" smtClean="0"/>
                <a:t>horrid</a:t>
              </a:r>
              <a:r>
                <a:rPr lang="en-US" dirty="0"/>
                <a:t>.</a:t>
              </a:r>
              <a:br>
                <a:rPr lang="en-US" dirty="0"/>
              </a:br>
              <a:endParaRPr lang="en-US" dirty="0"/>
            </a:p>
          </p:txBody>
        </p:sp>
      </p:grpSp>
      <p:sp>
        <p:nvSpPr>
          <p:cNvPr id="17" name="Title 1"/>
          <p:cNvSpPr>
            <a:spLocks noGrp="1"/>
          </p:cNvSpPr>
          <p:nvPr>
            <p:ph type="title"/>
          </p:nvPr>
        </p:nvSpPr>
        <p:spPr>
          <a:xfrm>
            <a:off x="457200" y="228600"/>
            <a:ext cx="8229600" cy="1143000"/>
          </a:xfrm>
        </p:spPr>
        <p:txBody>
          <a:bodyPr>
            <a:normAutofit/>
          </a:bodyPr>
          <a:lstStyle/>
          <a:p>
            <a:pPr algn="l"/>
            <a:r>
              <a:rPr lang="en-US" dirty="0" smtClean="0"/>
              <a:t>Lifecycle Not Ideal in Practice</a:t>
            </a:r>
            <a:endParaRPr lang="en-US" dirty="0"/>
          </a:p>
        </p:txBody>
      </p:sp>
    </p:spTree>
    <p:extLst>
      <p:ext uri="{BB962C8B-B14F-4D97-AF65-F5344CB8AC3E}">
        <p14:creationId xmlns:p14="http://schemas.microsoft.com/office/powerpoint/2010/main" val="8855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953000"/>
          </a:xfrm>
        </p:spPr>
        <p:txBody>
          <a:bodyPr>
            <a:normAutofit lnSpcReduction="10000"/>
          </a:bodyPr>
          <a:lstStyle/>
          <a:p>
            <a:pPr marL="0" indent="0">
              <a:buNone/>
            </a:pPr>
            <a:r>
              <a:rPr lang="en-US" dirty="0" smtClean="0"/>
              <a:t>What contracts do developers write?</a:t>
            </a:r>
          </a:p>
          <a:p>
            <a:pPr marL="0" indent="0">
              <a:buNone/>
            </a:pPr>
            <a:endParaRPr lang="en-US" dirty="0"/>
          </a:p>
          <a:p>
            <a:pPr marL="0" indent="0">
              <a:buNone/>
            </a:pPr>
            <a:r>
              <a:rPr lang="en-US" dirty="0" smtClean="0"/>
              <a:t>What contracts </a:t>
            </a:r>
            <a:r>
              <a:rPr lang="en-US" i="1" dirty="0" smtClean="0"/>
              <a:t>could</a:t>
            </a:r>
            <a:r>
              <a:rPr lang="en-US" dirty="0" smtClean="0"/>
              <a:t> developers write?</a:t>
            </a:r>
          </a:p>
          <a:p>
            <a:pPr marL="0" indent="0">
              <a:buNone/>
            </a:pPr>
            <a:endParaRPr lang="en-US" dirty="0"/>
          </a:p>
          <a:p>
            <a:pPr marL="0" indent="0">
              <a:buNone/>
            </a:pPr>
            <a:r>
              <a:rPr lang="en-US" dirty="0" smtClean="0"/>
              <a:t>How do developers react when they are shown the difference?</a:t>
            </a:r>
          </a:p>
          <a:p>
            <a:pPr marL="0" indent="0">
              <a:buNone/>
            </a:pPr>
            <a:endParaRPr lang="en-US" dirty="0"/>
          </a:p>
          <a:p>
            <a:pPr marL="0" indent="0">
              <a:buNone/>
            </a:pPr>
            <a:r>
              <a:rPr lang="en-US" b="1" dirty="0" smtClean="0">
                <a:solidFill>
                  <a:schemeClr val="tx2"/>
                </a:solidFill>
              </a:rPr>
              <a:t>How can we use this information to make developers more effective?</a:t>
            </a:r>
          </a:p>
        </p:txBody>
      </p:sp>
      <p:sp>
        <p:nvSpPr>
          <p:cNvPr id="5" name="Slide Number Placeholder 4"/>
          <p:cNvSpPr>
            <a:spLocks noGrp="1"/>
          </p:cNvSpPr>
          <p:nvPr>
            <p:ph type="sldNum" sz="quarter" idx="12"/>
          </p:nvPr>
        </p:nvSpPr>
        <p:spPr/>
        <p:txBody>
          <a:bodyPr/>
          <a:lstStyle/>
          <a:p>
            <a:fld id="{9C76A288-492A-48AB-8AC0-8993717994EA}" type="slidenum">
              <a:rPr lang="en-US" smtClean="0"/>
              <a:t>3</a:t>
            </a:fld>
            <a:endParaRPr lang="en-US"/>
          </a:p>
        </p:txBody>
      </p:sp>
    </p:spTree>
    <p:extLst>
      <p:ext uri="{BB962C8B-B14F-4D97-AF65-F5344CB8AC3E}">
        <p14:creationId xmlns:p14="http://schemas.microsoft.com/office/powerpoint/2010/main" val="315114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Subject Projects</a:t>
            </a:r>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30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66183655"/>
              </p:ext>
            </p:extLst>
          </p:nvPr>
        </p:nvGraphicFramePr>
        <p:xfrm>
          <a:off x="457200" y="1964022"/>
          <a:ext cx="8229600" cy="3217578"/>
        </p:xfrm>
        <a:graphic>
          <a:graphicData uri="http://schemas.openxmlformats.org/drawingml/2006/table">
            <a:tbl>
              <a:tblPr firstRow="1" bandRow="1">
                <a:tableStyleId>{5940675A-B579-460E-94D1-54222C63F5DA}</a:tableStyleId>
              </a:tblPr>
              <a:tblGrid>
                <a:gridCol w="1795549"/>
                <a:gridCol w="1795549"/>
                <a:gridCol w="3067396"/>
                <a:gridCol w="1571106"/>
              </a:tblGrid>
              <a:tr h="657258">
                <a:tc>
                  <a:txBody>
                    <a:bodyPr/>
                    <a:lstStyle/>
                    <a:p>
                      <a:pPr algn="l"/>
                      <a:r>
                        <a:rPr lang="en-US" b="1" dirty="0" smtClean="0"/>
                        <a:t>Subject Program</a:t>
                      </a:r>
                      <a:endParaRPr lang="en-US" b="1" dirty="0"/>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b="1" dirty="0" smtClean="0"/>
                        <a:t>Domain</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b="1" dirty="0" smtClean="0"/>
                        <a:t>Code Contract Use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b="1" dirty="0" smtClean="0"/>
                        <a:t>Other Quality</a:t>
                      </a:r>
                      <a:r>
                        <a:rPr lang="en-US" b="1" baseline="0" dirty="0" smtClean="0"/>
                        <a:t> </a:t>
                      </a:r>
                      <a:r>
                        <a:rPr lang="en-US" b="1" dirty="0" smtClean="0"/>
                        <a:t>Tools Used</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951">
                <a:tc>
                  <a:txBody>
                    <a:bodyPr/>
                    <a:lstStyle/>
                    <a:p>
                      <a:r>
                        <a:rPr lang="en-US" b="1" dirty="0" smtClean="0"/>
                        <a:t>Labs Framework</a:t>
                      </a:r>
                    </a:p>
                    <a:p>
                      <a:r>
                        <a:rPr lang="en-US" dirty="0" smtClean="0"/>
                        <a:t>(11K SLOC)</a:t>
                      </a:r>
                      <a:endParaRPr lang="en-US" b="1" dirty="0"/>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a:r>
                        <a:rPr lang="en-US" dirty="0" smtClean="0"/>
                        <a:t>API</a:t>
                      </a:r>
                      <a:r>
                        <a:rPr lang="en-US" baseline="0" dirty="0" smtClean="0"/>
                        <a:t> exploration</a:t>
                      </a:r>
                    </a:p>
                    <a:p>
                      <a:pPr algn="l"/>
                      <a:r>
                        <a:rPr lang="en-US" baseline="0" dirty="0" smtClean="0"/>
                        <a:t>framework </a:t>
                      </a:r>
                      <a:endParaRPr lang="en-US" dirty="0"/>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r>
                        <a:rPr lang="en-US" dirty="0" smtClean="0"/>
                        <a:t>Static checking</a:t>
                      </a:r>
                      <a:endParaRPr lang="en-US" dirty="0"/>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r>
                        <a:rPr lang="en-US" dirty="0" err="1" smtClean="0"/>
                        <a:t>StyleCop</a:t>
                      </a:r>
                      <a:endParaRPr lang="en-US" dirty="0"/>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r>
              <a:tr h="588858">
                <a:tc>
                  <a:txBody>
                    <a:bodyPr/>
                    <a:lstStyle/>
                    <a:p>
                      <a:r>
                        <a:rPr lang="en-US" b="1" dirty="0" smtClean="0"/>
                        <a:t>Mishra Reader</a:t>
                      </a:r>
                    </a:p>
                    <a:p>
                      <a:r>
                        <a:rPr lang="en-US" dirty="0" smtClean="0"/>
                        <a:t>(19K SLOC)</a:t>
                      </a:r>
                      <a:endParaRPr lang="en-US" b="1" dirty="0"/>
                    </a:p>
                  </a:txBody>
                  <a:tcPr anchor="ctr"/>
                </a:tc>
                <a:tc>
                  <a:txBody>
                    <a:bodyPr/>
                    <a:lstStyle/>
                    <a:p>
                      <a:pPr algn="l"/>
                      <a:r>
                        <a:rPr lang="en-US" dirty="0" smtClean="0"/>
                        <a:t>RSS</a:t>
                      </a:r>
                      <a:r>
                        <a:rPr lang="en-US" baseline="0" dirty="0" smtClean="0"/>
                        <a:t> reader</a:t>
                      </a:r>
                      <a:endParaRPr lang="en-US" dirty="0"/>
                    </a:p>
                  </a:txBody>
                  <a:tcPr anchor="ctr"/>
                </a:tc>
                <a:tc>
                  <a:txBody>
                    <a:bodyPr/>
                    <a:lstStyle/>
                    <a:p>
                      <a:r>
                        <a:rPr lang="en-US" dirty="0" smtClean="0"/>
                        <a:t>Debugging concurrent code</a:t>
                      </a:r>
                      <a:endParaRPr lang="en-US" dirty="0"/>
                    </a:p>
                  </a:txBody>
                  <a:tcPr anchor="ctr"/>
                </a:tc>
                <a:tc>
                  <a:txBody>
                    <a:bodyPr/>
                    <a:lstStyle/>
                    <a:p>
                      <a:r>
                        <a:rPr lang="en-US" dirty="0" err="1" smtClean="0"/>
                        <a:t>Jetbrains</a:t>
                      </a:r>
                      <a:r>
                        <a:rPr lang="en-US" baseline="0" dirty="0" smtClean="0"/>
                        <a:t> </a:t>
                      </a:r>
                      <a:r>
                        <a:rPr lang="en-US" dirty="0" smtClean="0"/>
                        <a:t>R#</a:t>
                      </a:r>
                      <a:endParaRPr lang="en-US" dirty="0"/>
                    </a:p>
                  </a:txBody>
                  <a:tcPr anchor="ctr"/>
                </a:tc>
              </a:tr>
              <a:tr h="588858">
                <a:tc>
                  <a:txBody>
                    <a:bodyPr/>
                    <a:lstStyle/>
                    <a:p>
                      <a:r>
                        <a:rPr lang="en-US" b="1" dirty="0" err="1" smtClean="0"/>
                        <a:t>Sando</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(24K SLOC)</a:t>
                      </a:r>
                    </a:p>
                  </a:txBody>
                  <a:tcPr anchor="ctr">
                    <a:solidFill>
                      <a:schemeClr val="accent1">
                        <a:lumMod val="20000"/>
                        <a:lumOff val="80000"/>
                      </a:schemeClr>
                    </a:solidFill>
                  </a:tcPr>
                </a:tc>
                <a:tc>
                  <a:txBody>
                    <a:bodyPr/>
                    <a:lstStyle/>
                    <a:p>
                      <a:pPr algn="l"/>
                      <a:r>
                        <a:rPr lang="en-US" dirty="0" smtClean="0"/>
                        <a:t>Code search</a:t>
                      </a:r>
                      <a:endParaRPr lang="en-US" dirty="0"/>
                    </a:p>
                  </a:txBody>
                  <a:tcPr anchor="ctr">
                    <a:solidFill>
                      <a:schemeClr val="accent1">
                        <a:lumMod val="20000"/>
                        <a:lumOff val="80000"/>
                      </a:schemeClr>
                    </a:solidFill>
                  </a:tcPr>
                </a:tc>
                <a:tc>
                  <a:txBody>
                    <a:bodyPr/>
                    <a:lstStyle/>
                    <a:p>
                      <a:r>
                        <a:rPr lang="en-US" dirty="0" smtClean="0"/>
                        <a:t>Early runtime error detection</a:t>
                      </a:r>
                      <a:endParaRPr lang="en-US" dirty="0"/>
                    </a:p>
                  </a:txBody>
                  <a:tcPr anchor="ctr">
                    <a:solidFill>
                      <a:schemeClr val="accent1">
                        <a:lumMod val="20000"/>
                        <a:lumOff val="80000"/>
                      </a:schemeClr>
                    </a:solidFill>
                  </a:tcPr>
                </a:tc>
                <a:tc>
                  <a:txBody>
                    <a:bodyPr/>
                    <a:lstStyle/>
                    <a:p>
                      <a:endParaRPr lang="en-US" dirty="0"/>
                    </a:p>
                  </a:txBody>
                  <a:tcPr anchor="ctr">
                    <a:solidFill>
                      <a:schemeClr val="accent1">
                        <a:lumMod val="20000"/>
                        <a:lumOff val="80000"/>
                      </a:schemeClr>
                    </a:solidFill>
                  </a:tcPr>
                </a:tc>
              </a:tr>
              <a:tr h="501951">
                <a:tc>
                  <a:txBody>
                    <a:bodyPr/>
                    <a:lstStyle/>
                    <a:p>
                      <a:r>
                        <a:rPr lang="en-US" b="1" dirty="0" smtClean="0"/>
                        <a:t>Quick Graph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(32K SLOC)</a:t>
                      </a:r>
                    </a:p>
                  </a:txBody>
                  <a:tcPr anchor="ctr"/>
                </a:tc>
                <a:tc>
                  <a:txBody>
                    <a:bodyPr/>
                    <a:lstStyle/>
                    <a:p>
                      <a:pPr algn="l"/>
                      <a:r>
                        <a:rPr lang="en-US" dirty="0" smtClean="0"/>
                        <a:t>Algorithms</a:t>
                      </a:r>
                      <a:r>
                        <a:rPr lang="en-US" baseline="0" dirty="0" smtClean="0"/>
                        <a:t> and data structures</a:t>
                      </a:r>
                      <a:endParaRPr lang="en-US" dirty="0"/>
                    </a:p>
                  </a:txBody>
                  <a:tcPr anchor="ctr"/>
                </a:tc>
                <a:tc>
                  <a:txBody>
                    <a:bodyPr/>
                    <a:lstStyle/>
                    <a:p>
                      <a:r>
                        <a:rPr lang="en-US" dirty="0" err="1" smtClean="0"/>
                        <a:t>Pex</a:t>
                      </a:r>
                      <a:r>
                        <a:rPr lang="en-US" dirty="0" smtClean="0"/>
                        <a:t> / Testing</a:t>
                      </a:r>
                      <a:endParaRPr lang="en-US" dirty="0"/>
                    </a:p>
                  </a:txBody>
                  <a:tcPr anchor="ctr"/>
                </a:tc>
                <a:tc>
                  <a:txBody>
                    <a:bodyPr/>
                    <a:lstStyle/>
                    <a:p>
                      <a:r>
                        <a:rPr lang="en-US" dirty="0" err="1" smtClean="0"/>
                        <a:t>Pex</a:t>
                      </a:r>
                      <a:endParaRPr lang="en-US" dirty="0"/>
                    </a:p>
                  </a:txBody>
                  <a:tcPr anchor="ctr"/>
                </a:tc>
              </a:tr>
            </a:tbl>
          </a:graphicData>
        </a:graphic>
      </p:graphicFrame>
    </p:spTree>
    <p:extLst>
      <p:ext uri="{BB962C8B-B14F-4D97-AF65-F5344CB8AC3E}">
        <p14:creationId xmlns:p14="http://schemas.microsoft.com/office/powerpoint/2010/main" val="1435143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Contract Inserter Interface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Four possible actions</a:t>
            </a:r>
            <a:r>
              <a:rPr lang="en-US" dirty="0"/>
              <a:t>:</a:t>
            </a:r>
          </a:p>
          <a:p>
            <a:pPr lvl="1"/>
            <a:r>
              <a:rPr lang="en-US" dirty="0"/>
              <a:t>Add as contract</a:t>
            </a:r>
          </a:p>
          <a:p>
            <a:pPr lvl="1"/>
            <a:r>
              <a:rPr lang="en-US" dirty="0"/>
              <a:t>Add as documentation</a:t>
            </a:r>
          </a:p>
          <a:p>
            <a:pPr lvl="1"/>
            <a:r>
              <a:rPr lang="en-US" dirty="0"/>
              <a:t>Mark as false</a:t>
            </a:r>
          </a:p>
          <a:p>
            <a:pPr lvl="1"/>
            <a:r>
              <a:rPr lang="en-US" dirty="0"/>
              <a:t>Ignore as implementation detail</a:t>
            </a:r>
          </a:p>
          <a:p>
            <a:pPr marL="0" indent="0">
              <a:buNone/>
            </a:pPr>
            <a:endParaRPr lang="en-US" b="1" dirty="0">
              <a:solidFill>
                <a:schemeClr val="accent2"/>
              </a:solidFill>
            </a:endParaRPr>
          </a:p>
        </p:txBody>
      </p:sp>
      <p:sp>
        <p:nvSpPr>
          <p:cNvPr id="5" name="Slide Number Placeholder 4"/>
          <p:cNvSpPr>
            <a:spLocks noGrp="1"/>
          </p:cNvSpPr>
          <p:nvPr>
            <p:ph type="sldNum" sz="quarter" idx="12"/>
          </p:nvPr>
        </p:nvSpPr>
        <p:spPr/>
        <p:txBody>
          <a:bodyPr/>
          <a:lstStyle/>
          <a:p>
            <a:fld id="{9C76A288-492A-48AB-8AC0-8993717994EA}" type="slidenum">
              <a:rPr lang="en-US" smtClean="0"/>
              <a:t>31</a:t>
            </a:fld>
            <a:endParaRPr lang="en-US"/>
          </a:p>
        </p:txBody>
      </p:sp>
    </p:spTree>
    <p:extLst>
      <p:ext uri="{BB962C8B-B14F-4D97-AF65-F5344CB8AC3E}">
        <p14:creationId xmlns:p14="http://schemas.microsoft.com/office/powerpoint/2010/main" val="1433817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Null-checks Can be Expressive</a:t>
            </a:r>
            <a:endParaRPr lang="en-US" dirty="0"/>
          </a:p>
        </p:txBody>
      </p:sp>
      <p:sp>
        <p:nvSpPr>
          <p:cNvPr id="3" name="Content Placeholder 2"/>
          <p:cNvSpPr>
            <a:spLocks noGrp="1"/>
          </p:cNvSpPr>
          <p:nvPr>
            <p:ph idx="1"/>
          </p:nvPr>
        </p:nvSpPr>
        <p:spPr>
          <a:xfrm>
            <a:off x="457200" y="1600200"/>
            <a:ext cx="8382000" cy="4525963"/>
          </a:xfrm>
        </p:spPr>
        <p:txBody>
          <a:bodyPr/>
          <a:lstStyle/>
          <a:p>
            <a:pPr marL="0" indent="0">
              <a:buNone/>
            </a:pPr>
            <a:endParaRPr lang="en-US" dirty="0"/>
          </a:p>
          <a:p>
            <a:pPr marL="0" indent="0">
              <a:buNone/>
            </a:pPr>
            <a:r>
              <a:rPr lang="en-US" sz="2400" dirty="0" smtClean="0"/>
              <a:t>public </a:t>
            </a:r>
            <a:r>
              <a:rPr lang="en-US" sz="2400" b="1" dirty="0" err="1" smtClean="0">
                <a:solidFill>
                  <a:srgbClr val="0070C0"/>
                </a:solidFill>
              </a:rPr>
              <a:t>ComplicatedType</a:t>
            </a:r>
            <a:r>
              <a:rPr lang="en-US" sz="2400" dirty="0" smtClean="0">
                <a:solidFill>
                  <a:srgbClr val="0070C0"/>
                </a:solidFill>
              </a:rPr>
              <a:t> </a:t>
            </a:r>
            <a:r>
              <a:rPr lang="en-US" sz="2400" dirty="0" smtClean="0"/>
              <a:t>Foo(. . .){     </a:t>
            </a:r>
          </a:p>
          <a:p>
            <a:pPr marL="0" indent="0">
              <a:buNone/>
            </a:pPr>
            <a:r>
              <a:rPr lang="en-US" sz="2400" dirty="0"/>
              <a:t> </a:t>
            </a:r>
            <a:r>
              <a:rPr lang="en-US" sz="2400" dirty="0" smtClean="0"/>
              <a:t>   </a:t>
            </a:r>
            <a:r>
              <a:rPr lang="en-US" sz="2400" dirty="0" err="1" smtClean="0"/>
              <a:t>Contract.Ensures</a:t>
            </a:r>
            <a:r>
              <a:rPr lang="en-US" sz="2400" dirty="0" smtClean="0"/>
              <a:t>(</a:t>
            </a:r>
            <a:r>
              <a:rPr lang="en-US" sz="2400" dirty="0" err="1" smtClean="0"/>
              <a:t>Contract.Result</a:t>
            </a:r>
            <a:r>
              <a:rPr lang="en-US" sz="2400" dirty="0" smtClean="0"/>
              <a:t>&lt;</a:t>
            </a:r>
            <a:r>
              <a:rPr lang="en-US" sz="2400" b="1" dirty="0" err="1" smtClean="0">
                <a:solidFill>
                  <a:srgbClr val="0070C0"/>
                </a:solidFill>
              </a:rPr>
              <a:t>ComplicatedType</a:t>
            </a:r>
            <a:r>
              <a:rPr lang="en-US" sz="2400" dirty="0" smtClean="0"/>
              <a:t>&gt;() != </a:t>
            </a:r>
            <a:r>
              <a:rPr lang="en-US" sz="2400" b="1" dirty="0" smtClean="0">
                <a:solidFill>
                  <a:srgbClr val="0070C0"/>
                </a:solidFill>
              </a:rPr>
              <a:t>null</a:t>
            </a:r>
            <a:r>
              <a:rPr lang="en-US" sz="2400" dirty="0" smtClean="0"/>
              <a:t>);</a:t>
            </a:r>
          </a:p>
          <a:p>
            <a:pPr marL="0" indent="0">
              <a:buNone/>
            </a:pPr>
            <a:r>
              <a:rPr lang="en-US" sz="2400" dirty="0"/>
              <a:t> </a:t>
            </a:r>
            <a:r>
              <a:rPr lang="en-US" sz="2400" dirty="0" smtClean="0"/>
              <a:t>   . . .</a:t>
            </a:r>
          </a:p>
          <a:p>
            <a:pPr marL="0" indent="0">
              <a:buNone/>
            </a:pP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9C76A288-492A-48AB-8AC0-8993717994EA}" type="slidenum">
              <a:rPr lang="en-US" smtClean="0"/>
              <a:t>32</a:t>
            </a:fld>
            <a:endParaRPr lang="en-US"/>
          </a:p>
        </p:txBody>
      </p:sp>
      <p:sp>
        <p:nvSpPr>
          <p:cNvPr id="6" name="TextBox 5"/>
          <p:cNvSpPr txBox="1"/>
          <p:nvPr/>
        </p:nvSpPr>
        <p:spPr>
          <a:xfrm>
            <a:off x="2590800" y="4114800"/>
            <a:ext cx="59436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smtClean="0"/>
              <a:t>Types + Contracts Guarantee:</a:t>
            </a:r>
          </a:p>
          <a:p>
            <a:pPr marL="285750" indent="-285750">
              <a:buFont typeface="Arial" pitchFamily="34" charset="0"/>
              <a:buChar char="•"/>
            </a:pPr>
            <a:r>
              <a:rPr lang="en-US" sz="2400" b="1" dirty="0" smtClean="0"/>
              <a:t>Methods Signatures + Method Contracts</a:t>
            </a:r>
          </a:p>
          <a:p>
            <a:pPr marL="285750" indent="-285750">
              <a:buFont typeface="Arial" pitchFamily="34" charset="0"/>
              <a:buChar char="•"/>
            </a:pPr>
            <a:r>
              <a:rPr lang="en-US" sz="2400" b="1" dirty="0" smtClean="0"/>
              <a:t>Object Invariants</a:t>
            </a:r>
          </a:p>
        </p:txBody>
      </p:sp>
    </p:spTree>
    <p:extLst>
      <p:ext uri="{BB962C8B-B14F-4D97-AF65-F5344CB8AC3E}">
        <p14:creationId xmlns:p14="http://schemas.microsoft.com/office/powerpoint/2010/main" val="157857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Tool Information</a:t>
            </a:r>
            <a:endParaRPr lang="en-US" dirty="0"/>
          </a:p>
        </p:txBody>
      </p:sp>
      <p:sp>
        <p:nvSpPr>
          <p:cNvPr id="3" name="Content Placeholder 2"/>
          <p:cNvSpPr>
            <a:spLocks noGrp="1"/>
          </p:cNvSpPr>
          <p:nvPr>
            <p:ph idx="1"/>
          </p:nvPr>
        </p:nvSpPr>
        <p:spPr/>
        <p:txBody>
          <a:bodyPr/>
          <a:lstStyle/>
          <a:p>
            <a:pPr marL="0" indent="0">
              <a:buNone/>
            </a:pPr>
            <a:r>
              <a:rPr lang="en-US" sz="2400" dirty="0" smtClean="0"/>
              <a:t>Celeriac</a:t>
            </a:r>
            <a:r>
              <a:rPr lang="en-US" sz="2400" dirty="0"/>
              <a:t>: </a:t>
            </a:r>
            <a:r>
              <a:rPr lang="en-US" sz="2400" dirty="0" smtClean="0"/>
              <a:t>Contract Inference via Runtime Tracing</a:t>
            </a:r>
          </a:p>
          <a:p>
            <a:pPr marL="0" indent="0">
              <a:buNone/>
            </a:pPr>
            <a:r>
              <a:rPr lang="en-US" sz="2400" b="1" dirty="0">
                <a:solidFill>
                  <a:srgbClr val="0070C0"/>
                </a:solidFill>
              </a:rPr>
              <a:t>https://code.google.com/p/daikon-dot-net-front-end</a:t>
            </a:r>
          </a:p>
          <a:p>
            <a:pPr marL="0" indent="0">
              <a:buNone/>
            </a:pPr>
            <a:endParaRPr lang="en-US" sz="2400" dirty="0" smtClean="0"/>
          </a:p>
          <a:p>
            <a:pPr marL="0" indent="0">
              <a:buNone/>
            </a:pPr>
            <a:r>
              <a:rPr lang="en-US" sz="2400" dirty="0" smtClean="0"/>
              <a:t>Contract </a:t>
            </a:r>
            <a:r>
              <a:rPr lang="en-US" sz="2400" dirty="0"/>
              <a:t>Inserter</a:t>
            </a:r>
            <a:r>
              <a:rPr lang="en-US" sz="2400" dirty="0" smtClean="0"/>
              <a:t>: Visual </a:t>
            </a:r>
            <a:r>
              <a:rPr lang="en-US" sz="2400" dirty="0"/>
              <a:t>Studio Add-in</a:t>
            </a:r>
          </a:p>
          <a:p>
            <a:pPr marL="0" indent="0">
              <a:buNone/>
            </a:pPr>
            <a:r>
              <a:rPr lang="en-US" sz="2400" b="1" dirty="0">
                <a:solidFill>
                  <a:srgbClr val="0070C0"/>
                </a:solidFill>
              </a:rPr>
              <a:t>https://</a:t>
            </a:r>
            <a:r>
              <a:rPr lang="en-US" sz="2400" b="1" dirty="0" smtClean="0">
                <a:solidFill>
                  <a:srgbClr val="0070C0"/>
                </a:solidFill>
              </a:rPr>
              <a:t>bitbucket.org/fmc3/scout</a:t>
            </a:r>
          </a:p>
          <a:p>
            <a:pPr marL="0" indent="0">
              <a:buNone/>
            </a:pPr>
            <a:endParaRPr lang="en-US" sz="2400" dirty="0"/>
          </a:p>
        </p:txBody>
      </p:sp>
      <p:sp>
        <p:nvSpPr>
          <p:cNvPr id="5" name="Slide Number Placeholder 4"/>
          <p:cNvSpPr>
            <a:spLocks noGrp="1"/>
          </p:cNvSpPr>
          <p:nvPr>
            <p:ph type="sldNum" sz="quarter" idx="12"/>
          </p:nvPr>
        </p:nvSpPr>
        <p:spPr/>
        <p:txBody>
          <a:bodyPr/>
          <a:lstStyle/>
          <a:p>
            <a:fld id="{9C76A288-492A-48AB-8AC0-8993717994EA}" type="slidenum">
              <a:rPr lang="en-US" smtClean="0"/>
              <a:t>33</a:t>
            </a:fld>
            <a:endParaRPr lang="en-US"/>
          </a:p>
        </p:txBody>
      </p:sp>
    </p:spTree>
    <p:extLst>
      <p:ext uri="{BB962C8B-B14F-4D97-AF65-F5344CB8AC3E}">
        <p14:creationId xmlns:p14="http://schemas.microsoft.com/office/powerpoint/2010/main" val="2037628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Type-State Example: Degenerate Behavior Encoding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900" dirty="0"/>
              <a:t>p</a:t>
            </a:r>
            <a:r>
              <a:rPr lang="en-US" sz="1900" dirty="0" smtClean="0"/>
              <a:t>ublic class Subscription{</a:t>
            </a:r>
          </a:p>
          <a:p>
            <a:pPr marL="0" indent="0">
              <a:buNone/>
            </a:pPr>
            <a:r>
              <a:rPr lang="en-US" sz="1900" b="1" dirty="0" smtClean="0">
                <a:solidFill>
                  <a:schemeClr val="tx2"/>
                </a:solidFill>
              </a:rPr>
              <a:t>    </a:t>
            </a:r>
            <a:r>
              <a:rPr lang="en-US" sz="1900" dirty="0" smtClean="0"/>
              <a:t>public </a:t>
            </a:r>
            <a:r>
              <a:rPr lang="en-US" sz="1900" b="1" dirty="0" err="1">
                <a:solidFill>
                  <a:schemeClr val="tx2"/>
                </a:solidFill>
              </a:rPr>
              <a:t>SubscriptionsList</a:t>
            </a:r>
            <a:r>
              <a:rPr lang="en-US" sz="1900" dirty="0">
                <a:solidFill>
                  <a:schemeClr val="tx2"/>
                </a:solidFill>
              </a:rPr>
              <a:t> </a:t>
            </a:r>
            <a:r>
              <a:rPr lang="en-US" sz="1900" dirty="0" err="1"/>
              <a:t>SubscriptionsList</a:t>
            </a:r>
            <a:r>
              <a:rPr lang="en-US" sz="1900" dirty="0"/>
              <a:t> { get; private set; </a:t>
            </a:r>
            <a:r>
              <a:rPr lang="en-US" sz="1900" dirty="0" smtClean="0"/>
              <a:t>}</a:t>
            </a:r>
            <a:endParaRPr lang="en-US" sz="1900" b="1" dirty="0" smtClean="0">
              <a:solidFill>
                <a:schemeClr val="tx2"/>
              </a:solidFill>
            </a:endParaRPr>
          </a:p>
          <a:p>
            <a:pPr marL="0" indent="0">
              <a:buNone/>
            </a:pPr>
            <a:endParaRPr lang="en-US" sz="1900" b="1" dirty="0" smtClean="0">
              <a:solidFill>
                <a:schemeClr val="tx2"/>
              </a:solidFill>
            </a:endParaRPr>
          </a:p>
          <a:p>
            <a:pPr marL="0" indent="0">
              <a:buNone/>
            </a:pPr>
            <a:r>
              <a:rPr lang="en-US" sz="1900" b="1" dirty="0" smtClean="0">
                <a:solidFill>
                  <a:schemeClr val="tx2"/>
                </a:solidFill>
              </a:rPr>
              <a:t>    </a:t>
            </a:r>
            <a:r>
              <a:rPr lang="en-US" sz="1900" dirty="0" smtClean="0"/>
              <a:t>public void </a:t>
            </a:r>
            <a:r>
              <a:rPr lang="en-US" sz="1900" dirty="0" err="1" smtClean="0"/>
              <a:t>AddItem</a:t>
            </a:r>
            <a:r>
              <a:rPr lang="en-US" sz="1900" dirty="0" smtClean="0"/>
              <a:t>(Item item) {  </a:t>
            </a:r>
            <a:endParaRPr lang="en-US" sz="1900" dirty="0"/>
          </a:p>
          <a:p>
            <a:pPr marL="0" indent="0">
              <a:buNone/>
            </a:pPr>
            <a:r>
              <a:rPr lang="en-US" sz="1900" dirty="0"/>
              <a:t> </a:t>
            </a:r>
            <a:r>
              <a:rPr lang="en-US" sz="1900" dirty="0" smtClean="0"/>
              <a:t>       </a:t>
            </a:r>
            <a:r>
              <a:rPr lang="en-US" sz="1900" b="1" dirty="0" err="1" smtClean="0">
                <a:solidFill>
                  <a:schemeClr val="tx2"/>
                </a:solidFill>
              </a:rPr>
              <a:t>Contract.Requires</a:t>
            </a:r>
            <a:r>
              <a:rPr lang="en-US" sz="1900" dirty="0" smtClean="0"/>
              <a:t>(</a:t>
            </a:r>
            <a:r>
              <a:rPr lang="en-US" sz="1900" dirty="0" err="1" smtClean="0"/>
              <a:t>SubscriptionsList</a:t>
            </a:r>
            <a:r>
              <a:rPr lang="en-US" sz="1900" dirty="0" smtClean="0"/>
              <a:t> </a:t>
            </a:r>
            <a:r>
              <a:rPr lang="en-US" sz="1900" dirty="0"/>
              <a:t>!= </a:t>
            </a:r>
            <a:r>
              <a:rPr lang="en-US" sz="1900" dirty="0" smtClean="0"/>
              <a:t>null, "Call Initialize first"); </a:t>
            </a:r>
            <a:endParaRPr lang="en-US" sz="1900" dirty="0"/>
          </a:p>
          <a:p>
            <a:pPr marL="0" indent="0">
              <a:buNone/>
            </a:pPr>
            <a:r>
              <a:rPr lang="en-US" sz="1900" dirty="0" smtClean="0"/>
              <a:t>        </a:t>
            </a:r>
            <a:r>
              <a:rPr lang="en-US" sz="1900" b="1" dirty="0" smtClean="0"/>
              <a:t>. . .</a:t>
            </a:r>
          </a:p>
          <a:p>
            <a:pPr marL="0" indent="0">
              <a:buNone/>
            </a:pPr>
            <a:r>
              <a:rPr lang="en-US" sz="1900" dirty="0" smtClean="0"/>
              <a:t>    }</a:t>
            </a:r>
          </a:p>
          <a:p>
            <a:pPr marL="0" indent="0">
              <a:buNone/>
            </a:pPr>
            <a:endParaRPr lang="en-US" sz="1900" dirty="0"/>
          </a:p>
          <a:p>
            <a:pPr marL="0" indent="0">
              <a:buNone/>
            </a:pPr>
            <a:r>
              <a:rPr lang="en-US" sz="1900" b="1" dirty="0" smtClean="0">
                <a:solidFill>
                  <a:schemeClr val="tx2"/>
                </a:solidFill>
              </a:rPr>
              <a:t>    [</a:t>
            </a:r>
            <a:r>
              <a:rPr lang="en-US" sz="1900" b="1" dirty="0" err="1" smtClean="0">
                <a:solidFill>
                  <a:schemeClr val="tx2"/>
                </a:solidFill>
              </a:rPr>
              <a:t>InvariantMethod</a:t>
            </a:r>
            <a:r>
              <a:rPr lang="en-US" sz="1900" b="1" dirty="0" smtClean="0">
                <a:solidFill>
                  <a:schemeClr val="tx2"/>
                </a:solidFill>
              </a:rPr>
              <a:t>]</a:t>
            </a:r>
          </a:p>
          <a:p>
            <a:pPr marL="0" indent="0">
              <a:buNone/>
            </a:pPr>
            <a:r>
              <a:rPr lang="en-US" sz="1900" b="1" dirty="0" smtClean="0">
                <a:solidFill>
                  <a:schemeClr val="tx2"/>
                </a:solidFill>
              </a:rPr>
              <a:t>    </a:t>
            </a:r>
            <a:r>
              <a:rPr lang="en-US" sz="1900" dirty="0" smtClean="0"/>
              <a:t>public void </a:t>
            </a:r>
            <a:r>
              <a:rPr lang="en-US" sz="1900" dirty="0" err="1" smtClean="0"/>
              <a:t>ObjectInvariant</a:t>
            </a:r>
            <a:r>
              <a:rPr lang="en-US" sz="1900" dirty="0" smtClean="0"/>
              <a:t>(){</a:t>
            </a:r>
          </a:p>
          <a:p>
            <a:pPr marL="0" indent="0">
              <a:buNone/>
            </a:pPr>
            <a:r>
              <a:rPr lang="en-US" sz="1900" dirty="0"/>
              <a:t> </a:t>
            </a:r>
            <a:r>
              <a:rPr lang="en-US" sz="1900" dirty="0" smtClean="0"/>
              <a:t>       </a:t>
            </a:r>
            <a:r>
              <a:rPr lang="en-US" sz="1900" b="1" dirty="0" smtClean="0"/>
              <a:t>. . .</a:t>
            </a:r>
          </a:p>
          <a:p>
            <a:pPr marL="0" indent="0">
              <a:buNone/>
            </a:pPr>
            <a:r>
              <a:rPr lang="en-US" sz="1900" dirty="0" smtClean="0"/>
              <a:t>    }</a:t>
            </a:r>
          </a:p>
          <a:p>
            <a:pPr marL="0" indent="0">
              <a:buNone/>
            </a:pPr>
            <a:r>
              <a:rPr lang="en-US" sz="1900" dirty="0" smtClean="0"/>
              <a:t>}</a:t>
            </a:r>
          </a:p>
          <a:p>
            <a:pPr marL="0" indent="0">
              <a:buNone/>
            </a:pPr>
            <a:endParaRPr lang="en-US" sz="2800" dirty="0"/>
          </a:p>
          <a:p>
            <a:pPr marL="0" indent="0">
              <a:buNone/>
            </a:pPr>
            <a:endParaRPr lang="en-US" sz="2800" dirty="0"/>
          </a:p>
        </p:txBody>
      </p:sp>
      <p:sp>
        <p:nvSpPr>
          <p:cNvPr id="5" name="Slide Number Placeholder 4"/>
          <p:cNvSpPr>
            <a:spLocks noGrp="1"/>
          </p:cNvSpPr>
          <p:nvPr>
            <p:ph type="sldNum" sz="quarter" idx="12"/>
          </p:nvPr>
        </p:nvSpPr>
        <p:spPr/>
        <p:txBody>
          <a:bodyPr/>
          <a:lstStyle/>
          <a:p>
            <a:fld id="{9C76A288-492A-48AB-8AC0-8993717994EA}" type="slidenum">
              <a:rPr lang="en-US" smtClean="0"/>
              <a:t>34</a:t>
            </a:fld>
            <a:endParaRPr lang="en-US"/>
          </a:p>
        </p:txBody>
      </p:sp>
      <p:sp>
        <p:nvSpPr>
          <p:cNvPr id="9" name="TextBox 8"/>
          <p:cNvSpPr txBox="1"/>
          <p:nvPr/>
        </p:nvSpPr>
        <p:spPr>
          <a:xfrm>
            <a:off x="2286000" y="4876800"/>
            <a:ext cx="3704091" cy="523220"/>
          </a:xfrm>
          <a:prstGeom prst="rect">
            <a:avLst/>
          </a:prstGeom>
          <a:solidFill>
            <a:srgbClr val="C00000"/>
          </a:solidFill>
          <a:ln>
            <a:solidFill>
              <a:schemeClr val="tx1"/>
            </a:solidFill>
          </a:ln>
        </p:spPr>
        <p:txBody>
          <a:bodyPr wrap="none" rtlCol="0">
            <a:spAutoFit/>
          </a:bodyPr>
          <a:lstStyle/>
          <a:p>
            <a:r>
              <a:rPr lang="en-US" sz="2800" dirty="0" smtClean="0">
                <a:solidFill>
                  <a:schemeClr val="bg1">
                    <a:lumMod val="95000"/>
                  </a:schemeClr>
                </a:solidFill>
              </a:rPr>
              <a:t>Can’t write an invariant</a:t>
            </a:r>
            <a:endParaRPr lang="en-US" sz="2800" dirty="0">
              <a:solidFill>
                <a:schemeClr val="bg1">
                  <a:lumMod val="95000"/>
                </a:schemeClr>
              </a:solidFill>
            </a:endParaRPr>
          </a:p>
        </p:txBody>
      </p:sp>
      <p:sp>
        <p:nvSpPr>
          <p:cNvPr id="10" name="TextBox 9"/>
          <p:cNvSpPr txBox="1"/>
          <p:nvPr/>
        </p:nvSpPr>
        <p:spPr>
          <a:xfrm>
            <a:off x="3124200" y="3276600"/>
            <a:ext cx="3577390" cy="523220"/>
          </a:xfrm>
          <a:prstGeom prst="rect">
            <a:avLst/>
          </a:prstGeom>
          <a:solidFill>
            <a:srgbClr val="C00000"/>
          </a:solidFill>
          <a:ln>
            <a:solidFill>
              <a:schemeClr val="tx1"/>
            </a:solidFill>
          </a:ln>
        </p:spPr>
        <p:txBody>
          <a:bodyPr wrap="none" rtlCol="0">
            <a:spAutoFit/>
          </a:bodyPr>
          <a:lstStyle/>
          <a:p>
            <a:r>
              <a:rPr lang="en-US" sz="2800" dirty="0" smtClean="0">
                <a:solidFill>
                  <a:schemeClr val="bg1">
                    <a:lumMod val="95000"/>
                  </a:schemeClr>
                </a:solidFill>
              </a:rPr>
              <a:t>All contracts use != null</a:t>
            </a:r>
            <a:endParaRPr lang="en-US" sz="2800" dirty="0">
              <a:solidFill>
                <a:schemeClr val="bg1">
                  <a:lumMod val="95000"/>
                </a:schemeClr>
              </a:solidFill>
            </a:endParaRPr>
          </a:p>
        </p:txBody>
      </p:sp>
    </p:spTree>
    <p:extLst>
      <p:ext uri="{BB962C8B-B14F-4D97-AF65-F5344CB8AC3E}">
        <p14:creationId xmlns:p14="http://schemas.microsoft.com/office/powerpoint/2010/main" val="180401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Type-State Example: Application-Specific Property Encoding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dirty="0" smtClean="0"/>
              <a:t>public class Subscription {</a:t>
            </a:r>
          </a:p>
          <a:p>
            <a:pPr marL="0" indent="0">
              <a:buNone/>
            </a:pPr>
            <a:r>
              <a:rPr lang="en-US" sz="2000" b="1" dirty="0" smtClean="0">
                <a:solidFill>
                  <a:schemeClr val="tx2"/>
                </a:solidFill>
              </a:rPr>
              <a:t>    </a:t>
            </a:r>
            <a:r>
              <a:rPr lang="en-US" sz="2000" dirty="0" smtClean="0"/>
              <a:t>public </a:t>
            </a:r>
            <a:r>
              <a:rPr lang="en-US" sz="2000" b="1" dirty="0" err="1">
                <a:solidFill>
                  <a:schemeClr val="tx2"/>
                </a:solidFill>
              </a:rPr>
              <a:t>SubscriptionsList</a:t>
            </a:r>
            <a:r>
              <a:rPr lang="en-US" sz="2000" dirty="0">
                <a:solidFill>
                  <a:schemeClr val="tx2"/>
                </a:solidFill>
              </a:rPr>
              <a:t> </a:t>
            </a:r>
            <a:r>
              <a:rPr lang="en-US" sz="2000" dirty="0" err="1"/>
              <a:t>SubscriptionsList</a:t>
            </a:r>
            <a:r>
              <a:rPr lang="en-US" sz="2000" dirty="0"/>
              <a:t> { get; private set; </a:t>
            </a:r>
            <a:r>
              <a:rPr lang="en-US" sz="2000" dirty="0" smtClean="0"/>
              <a:t>}</a:t>
            </a:r>
            <a:endParaRPr lang="en-US" sz="2000" b="1" dirty="0" smtClean="0">
              <a:solidFill>
                <a:schemeClr val="tx2"/>
              </a:solidFill>
            </a:endParaRPr>
          </a:p>
          <a:p>
            <a:pPr marL="0" indent="0">
              <a:buNone/>
            </a:pPr>
            <a:r>
              <a:rPr lang="en-US" sz="2000" b="1" dirty="0" smtClean="0">
                <a:solidFill>
                  <a:schemeClr val="tx2"/>
                </a:solidFill>
              </a:rPr>
              <a:t>    </a:t>
            </a:r>
            <a:r>
              <a:rPr lang="en-US" sz="2000" dirty="0" smtClean="0"/>
              <a:t>public</a:t>
            </a:r>
            <a:r>
              <a:rPr lang="en-US" sz="2000" b="1" dirty="0" smtClean="0"/>
              <a:t> </a:t>
            </a:r>
            <a:r>
              <a:rPr lang="en-US" sz="2000" b="1" dirty="0" err="1" smtClean="0">
                <a:solidFill>
                  <a:schemeClr val="tx2"/>
                </a:solidFill>
              </a:rPr>
              <a:t>boolean</a:t>
            </a:r>
            <a:r>
              <a:rPr lang="en-US" sz="2000" b="1" dirty="0" smtClean="0">
                <a:solidFill>
                  <a:schemeClr val="tx2"/>
                </a:solidFill>
              </a:rPr>
              <a:t> </a:t>
            </a:r>
            <a:r>
              <a:rPr lang="en-US" sz="2000" dirty="0" err="1" smtClean="0"/>
              <a:t>IsInitialized</a:t>
            </a:r>
            <a:r>
              <a:rPr lang="en-US" sz="2000" b="1" dirty="0" smtClean="0">
                <a:solidFill>
                  <a:schemeClr val="tx2"/>
                </a:solidFill>
              </a:rPr>
              <a:t> </a:t>
            </a:r>
            <a:r>
              <a:rPr lang="en-US" sz="2000" dirty="0" smtClean="0"/>
              <a:t>{</a:t>
            </a:r>
            <a:r>
              <a:rPr lang="en-US" sz="2000" b="1" dirty="0" smtClean="0">
                <a:solidFill>
                  <a:schemeClr val="tx2"/>
                </a:solidFill>
              </a:rPr>
              <a:t> </a:t>
            </a:r>
            <a:r>
              <a:rPr lang="en-US" sz="2000" dirty="0" smtClean="0"/>
              <a:t>get; private set; }</a:t>
            </a:r>
          </a:p>
          <a:p>
            <a:pPr marL="0" indent="0">
              <a:buNone/>
            </a:pPr>
            <a:endParaRPr lang="en-US" sz="2000" b="1" dirty="0" smtClean="0">
              <a:solidFill>
                <a:schemeClr val="tx2"/>
              </a:solidFill>
            </a:endParaRPr>
          </a:p>
          <a:p>
            <a:pPr marL="0" indent="0">
              <a:buNone/>
            </a:pPr>
            <a:r>
              <a:rPr lang="en-US" sz="2000" b="1" dirty="0" smtClean="0">
                <a:solidFill>
                  <a:schemeClr val="tx2"/>
                </a:solidFill>
              </a:rPr>
              <a:t>    </a:t>
            </a:r>
            <a:r>
              <a:rPr lang="en-US" sz="2000" dirty="0" smtClean="0"/>
              <a:t>public void </a:t>
            </a:r>
            <a:r>
              <a:rPr lang="en-US" sz="2000" dirty="0" err="1" smtClean="0"/>
              <a:t>AddItem</a:t>
            </a:r>
            <a:r>
              <a:rPr lang="en-US" sz="2000" dirty="0" smtClean="0"/>
              <a:t>(Item item) {  </a:t>
            </a:r>
            <a:endParaRPr lang="en-US" sz="2000" dirty="0"/>
          </a:p>
          <a:p>
            <a:pPr marL="0" indent="0">
              <a:buNone/>
            </a:pPr>
            <a:r>
              <a:rPr lang="en-US" sz="2000" dirty="0" smtClean="0"/>
              <a:t>        </a:t>
            </a:r>
            <a:r>
              <a:rPr lang="en-US" sz="2000" b="1" dirty="0" err="1" smtClean="0">
                <a:solidFill>
                  <a:schemeClr val="tx2"/>
                </a:solidFill>
              </a:rPr>
              <a:t>Contract.Requires</a:t>
            </a:r>
            <a:r>
              <a:rPr lang="en-US" sz="2000" dirty="0" smtClean="0"/>
              <a:t>(</a:t>
            </a:r>
            <a:r>
              <a:rPr lang="en-US" sz="2000" dirty="0" err="1" smtClean="0"/>
              <a:t>IsInitialized</a:t>
            </a:r>
            <a:r>
              <a:rPr lang="en-US" sz="2000" dirty="0" smtClean="0"/>
              <a:t>, </a:t>
            </a:r>
            <a:r>
              <a:rPr lang="en-US" sz="2000" dirty="0"/>
              <a:t>"Call Initialize first"); </a:t>
            </a:r>
          </a:p>
          <a:p>
            <a:pPr marL="0" indent="0">
              <a:buNone/>
            </a:pPr>
            <a:r>
              <a:rPr lang="en-US" sz="2000" dirty="0" smtClean="0"/>
              <a:t>        </a:t>
            </a:r>
            <a:r>
              <a:rPr lang="en-US" sz="2000" b="1" dirty="0" smtClean="0"/>
              <a:t>. . .</a:t>
            </a:r>
          </a:p>
          <a:p>
            <a:pPr marL="0" indent="0">
              <a:buNone/>
            </a:pPr>
            <a:r>
              <a:rPr lang="en-US" sz="2000" dirty="0" smtClean="0"/>
              <a:t>    }</a:t>
            </a:r>
          </a:p>
          <a:p>
            <a:pPr marL="0" indent="0">
              <a:buNone/>
            </a:pPr>
            <a:endParaRPr lang="en-US" sz="2000" dirty="0"/>
          </a:p>
          <a:p>
            <a:pPr marL="0" indent="0">
              <a:buNone/>
            </a:pPr>
            <a:r>
              <a:rPr lang="en-US" sz="2000" b="1" dirty="0" smtClean="0">
                <a:solidFill>
                  <a:schemeClr val="tx2"/>
                </a:solidFill>
              </a:rPr>
              <a:t>    [</a:t>
            </a:r>
            <a:r>
              <a:rPr lang="en-US" sz="2000" b="1" dirty="0" err="1" smtClean="0">
                <a:solidFill>
                  <a:schemeClr val="tx2"/>
                </a:solidFill>
              </a:rPr>
              <a:t>InvariantMethod</a:t>
            </a:r>
            <a:r>
              <a:rPr lang="en-US" sz="2000" b="1" dirty="0" smtClean="0">
                <a:solidFill>
                  <a:schemeClr val="tx2"/>
                </a:solidFill>
              </a:rPr>
              <a:t>]</a:t>
            </a:r>
          </a:p>
          <a:p>
            <a:pPr marL="0" indent="0">
              <a:buNone/>
            </a:pPr>
            <a:r>
              <a:rPr lang="en-US" sz="2000" dirty="0" smtClean="0"/>
              <a:t>    public void </a:t>
            </a:r>
            <a:r>
              <a:rPr lang="en-US" sz="2000" dirty="0" err="1" smtClean="0"/>
              <a:t>ObjectInvariant</a:t>
            </a:r>
            <a:r>
              <a:rPr lang="en-US" sz="2000" dirty="0" smtClean="0"/>
              <a:t>(){</a:t>
            </a:r>
          </a:p>
          <a:p>
            <a:pPr marL="0" indent="0">
              <a:buNone/>
            </a:pPr>
            <a:r>
              <a:rPr lang="en-US" sz="2000" dirty="0"/>
              <a:t> </a:t>
            </a:r>
            <a:r>
              <a:rPr lang="en-US" sz="2000" dirty="0" smtClean="0"/>
              <a:t>       </a:t>
            </a:r>
            <a:r>
              <a:rPr lang="en-US" sz="2000" b="1" dirty="0" err="1" smtClean="0">
                <a:solidFill>
                  <a:schemeClr val="tx2"/>
                </a:solidFill>
              </a:rPr>
              <a:t>Contract.Invariant</a:t>
            </a:r>
            <a:r>
              <a:rPr lang="en-US" sz="2000" dirty="0" smtClean="0"/>
              <a:t>(!</a:t>
            </a:r>
            <a:r>
              <a:rPr lang="en-US" sz="2000" dirty="0" err="1" smtClean="0"/>
              <a:t>IsInitialized</a:t>
            </a:r>
            <a:r>
              <a:rPr lang="en-US" sz="2000" dirty="0" smtClean="0"/>
              <a:t> || </a:t>
            </a:r>
            <a:r>
              <a:rPr lang="en-US" sz="2000" dirty="0" err="1" smtClean="0"/>
              <a:t>SubscriptionsList</a:t>
            </a:r>
            <a:r>
              <a:rPr lang="en-US" sz="2000" dirty="0" smtClean="0"/>
              <a:t> != null);</a:t>
            </a:r>
          </a:p>
          <a:p>
            <a:pPr marL="0" indent="0">
              <a:buNone/>
            </a:pPr>
            <a:r>
              <a:rPr lang="en-US" sz="2000" dirty="0"/>
              <a:t> </a:t>
            </a:r>
            <a:r>
              <a:rPr lang="en-US" sz="2000" dirty="0" smtClean="0"/>
              <a:t>       . . .</a:t>
            </a:r>
          </a:p>
          <a:p>
            <a:pPr marL="0" indent="0">
              <a:buNone/>
            </a:pPr>
            <a:r>
              <a:rPr lang="en-US" sz="2000" dirty="0" smtClean="0"/>
              <a:t>    }</a:t>
            </a:r>
          </a:p>
          <a:p>
            <a:pPr marL="0" indent="0">
              <a:buNone/>
            </a:pPr>
            <a:r>
              <a:rPr lang="en-US" sz="2000" dirty="0"/>
              <a:t>}</a:t>
            </a:r>
            <a:endParaRPr lang="en-US" sz="2000" dirty="0" smtClean="0"/>
          </a:p>
          <a:p>
            <a:pPr marL="0" indent="0">
              <a:buNone/>
            </a:pPr>
            <a:endParaRPr lang="en-US" sz="2800" dirty="0"/>
          </a:p>
          <a:p>
            <a:pPr marL="0" indent="0">
              <a:buNone/>
            </a:pPr>
            <a:endParaRPr lang="en-US" sz="2800" dirty="0"/>
          </a:p>
        </p:txBody>
      </p:sp>
      <p:sp>
        <p:nvSpPr>
          <p:cNvPr id="5" name="Slide Number Placeholder 4"/>
          <p:cNvSpPr>
            <a:spLocks noGrp="1"/>
          </p:cNvSpPr>
          <p:nvPr>
            <p:ph type="sldNum" sz="quarter" idx="12"/>
          </p:nvPr>
        </p:nvSpPr>
        <p:spPr/>
        <p:txBody>
          <a:bodyPr/>
          <a:lstStyle/>
          <a:p>
            <a:fld id="{9C76A288-492A-48AB-8AC0-8993717994EA}" type="slidenum">
              <a:rPr lang="en-US" smtClean="0"/>
              <a:t>35</a:t>
            </a:fld>
            <a:endParaRPr lang="en-US"/>
          </a:p>
        </p:txBody>
      </p:sp>
      <p:sp>
        <p:nvSpPr>
          <p:cNvPr id="7" name="TextBox 6"/>
          <p:cNvSpPr txBox="1"/>
          <p:nvPr/>
        </p:nvSpPr>
        <p:spPr>
          <a:xfrm>
            <a:off x="4114800" y="3581400"/>
            <a:ext cx="3961726" cy="954107"/>
          </a:xfrm>
          <a:prstGeom prst="rect">
            <a:avLst/>
          </a:prstGeom>
          <a:solidFill>
            <a:srgbClr val="C00000"/>
          </a:solidFill>
          <a:ln>
            <a:solidFill>
              <a:schemeClr val="tx1"/>
            </a:solidFill>
          </a:ln>
        </p:spPr>
        <p:txBody>
          <a:bodyPr wrap="none" rtlCol="0">
            <a:spAutoFit/>
          </a:bodyPr>
          <a:lstStyle/>
          <a:p>
            <a:r>
              <a:rPr lang="en-US" sz="2800" dirty="0" smtClean="0">
                <a:solidFill>
                  <a:schemeClr val="bg1">
                    <a:lumMod val="95000"/>
                  </a:schemeClr>
                </a:solidFill>
              </a:rPr>
              <a:t>Implications can be tricky </a:t>
            </a:r>
          </a:p>
          <a:p>
            <a:r>
              <a:rPr lang="en-US" sz="2800" dirty="0">
                <a:solidFill>
                  <a:schemeClr val="bg1">
                    <a:lumMod val="95000"/>
                  </a:schemeClr>
                </a:solidFill>
              </a:rPr>
              <a:t>f</a:t>
            </a:r>
            <a:r>
              <a:rPr lang="en-US" sz="2800" dirty="0" smtClean="0">
                <a:solidFill>
                  <a:schemeClr val="bg1">
                    <a:lumMod val="95000"/>
                  </a:schemeClr>
                </a:solidFill>
              </a:rPr>
              <a:t>or multiple states</a:t>
            </a:r>
            <a:endParaRPr lang="en-US" sz="2800" dirty="0">
              <a:solidFill>
                <a:schemeClr val="bg1">
                  <a:lumMod val="95000"/>
                </a:schemeClr>
              </a:solidFill>
            </a:endParaRPr>
          </a:p>
        </p:txBody>
      </p:sp>
    </p:spTree>
    <p:extLst>
      <p:ext uri="{BB962C8B-B14F-4D97-AF65-F5344CB8AC3E}">
        <p14:creationId xmlns:p14="http://schemas.microsoft.com/office/powerpoint/2010/main" val="7599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Mishra Reader: Concurrent Debugging via </a:t>
            </a:r>
            <a:r>
              <a:rPr lang="en-US" dirty="0" err="1" smtClean="0"/>
              <a:t>Nullness</a:t>
            </a:r>
            <a:r>
              <a:rPr lang="en-US" dirty="0" smtClean="0"/>
              <a:t> Checks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Model </a:t>
            </a:r>
            <a:r>
              <a:rPr lang="en-US" dirty="0"/>
              <a:t>subcomponent (of MVC architecture) </a:t>
            </a:r>
            <a:r>
              <a:rPr lang="en-US" dirty="0" smtClean="0"/>
              <a:t>contained just 11 contracts across </a:t>
            </a:r>
            <a:r>
              <a:rPr lang="en-US" dirty="0"/>
              <a:t>80 classes and 360 </a:t>
            </a:r>
            <a:r>
              <a:rPr lang="en-US" dirty="0" smtClean="0"/>
              <a:t>methods:</a:t>
            </a:r>
          </a:p>
          <a:p>
            <a:pPr marL="0" indent="0">
              <a:buNone/>
            </a:pPr>
            <a:endParaRPr lang="en-US" dirty="0"/>
          </a:p>
          <a:p>
            <a:r>
              <a:rPr lang="en-US" dirty="0" smtClean="0"/>
              <a:t>10 argument non-null preconditions</a:t>
            </a:r>
          </a:p>
          <a:p>
            <a:r>
              <a:rPr lang="en-US" dirty="0" smtClean="0"/>
              <a:t>1 invariant: </a:t>
            </a:r>
            <a:r>
              <a:rPr lang="en-US" dirty="0" err="1"/>
              <a:t>UnreadCount</a:t>
            </a:r>
            <a:r>
              <a:rPr lang="en-US" dirty="0"/>
              <a:t> &gt;= </a:t>
            </a:r>
            <a:r>
              <a:rPr lang="en-US" dirty="0" smtClean="0"/>
              <a:t>0</a:t>
            </a:r>
          </a:p>
          <a:p>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36</a:t>
            </a:fld>
            <a:endParaRPr lang="en-US"/>
          </a:p>
        </p:txBody>
      </p:sp>
    </p:spTree>
    <p:extLst>
      <p:ext uri="{BB962C8B-B14F-4D97-AF65-F5344CB8AC3E}">
        <p14:creationId xmlns:p14="http://schemas.microsoft.com/office/powerpoint/2010/main" val="3547578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Pattern Example: Encoding Type-State with Contracts</a:t>
            </a:r>
            <a:endParaRPr lang="en-US" dirty="0"/>
          </a:p>
        </p:txBody>
      </p:sp>
      <p:sp>
        <p:nvSpPr>
          <p:cNvPr id="3" name="Content Placeholder 2"/>
          <p:cNvSpPr>
            <a:spLocks noGrp="1"/>
          </p:cNvSpPr>
          <p:nvPr>
            <p:ph idx="1"/>
          </p:nvPr>
        </p:nvSpPr>
        <p:spPr/>
        <p:txBody>
          <a:bodyPr/>
          <a:lstStyle/>
          <a:p>
            <a:pPr marL="0" indent="0">
              <a:buNone/>
            </a:pPr>
            <a:r>
              <a:rPr lang="en-US" dirty="0" smtClean="0"/>
              <a:t>Basic Idea:</a:t>
            </a:r>
          </a:p>
          <a:p>
            <a:r>
              <a:rPr lang="en-US" dirty="0" smtClean="0"/>
              <a:t>Expose Properties indicating state, e.g., </a:t>
            </a:r>
            <a:r>
              <a:rPr lang="en-US" sz="2800" dirty="0" err="1" smtClean="0">
                <a:latin typeface="Times New Roman" pitchFamily="18" charset="0"/>
                <a:cs typeface="Times New Roman" pitchFamily="18" charset="0"/>
              </a:rPr>
              <a:t>IsOpen</a:t>
            </a:r>
            <a:endParaRPr lang="en-US" sz="2800" dirty="0" smtClean="0">
              <a:latin typeface="Times New Roman" pitchFamily="18" charset="0"/>
              <a:cs typeface="Times New Roman" pitchFamily="18" charset="0"/>
            </a:endParaRPr>
          </a:p>
          <a:p>
            <a:r>
              <a:rPr lang="en-US" dirty="0" smtClean="0">
                <a:cs typeface="Times New Roman" pitchFamily="18" charset="0"/>
              </a:rPr>
              <a:t>Contracts contain implications based on state</a:t>
            </a:r>
          </a:p>
          <a:p>
            <a:r>
              <a:rPr lang="en-US" dirty="0" smtClean="0">
                <a:cs typeface="Times New Roman" pitchFamily="18" charset="0"/>
              </a:rPr>
              <a:t>Postconditions encode transitions</a:t>
            </a:r>
          </a:p>
          <a:p>
            <a:endParaRPr lang="en-US" dirty="0">
              <a:cs typeface="Times New Roman" pitchFamily="18" charset="0"/>
            </a:endParaRPr>
          </a:p>
          <a:p>
            <a:pPr marL="0" indent="0">
              <a:buNone/>
            </a:pPr>
            <a:r>
              <a:rPr lang="en-US" dirty="0" smtClean="0">
                <a:cs typeface="Times New Roman" pitchFamily="18" charset="0"/>
              </a:rPr>
              <a:t>Observation: only see this pattern in projects that use the static checker</a:t>
            </a:r>
          </a:p>
        </p:txBody>
      </p:sp>
      <p:sp>
        <p:nvSpPr>
          <p:cNvPr id="5" name="Slide Number Placeholder 4"/>
          <p:cNvSpPr>
            <a:spLocks noGrp="1"/>
          </p:cNvSpPr>
          <p:nvPr>
            <p:ph type="sldNum" sz="quarter" idx="12"/>
          </p:nvPr>
        </p:nvSpPr>
        <p:spPr/>
        <p:txBody>
          <a:bodyPr/>
          <a:lstStyle/>
          <a:p>
            <a:fld id="{9C76A288-492A-48AB-8AC0-8993717994EA}"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2151334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Case Study: Mishra News Reader</a:t>
            </a:r>
            <a:endParaRPr lang="en-US" dirty="0"/>
          </a:p>
        </p:txBody>
      </p:sp>
      <p:sp>
        <p:nvSpPr>
          <p:cNvPr id="3" name="Content Placeholder 2"/>
          <p:cNvSpPr>
            <a:spLocks noGrp="1"/>
          </p:cNvSpPr>
          <p:nvPr>
            <p:ph sz="half" idx="1"/>
          </p:nvPr>
        </p:nvSpPr>
        <p:spPr>
          <a:xfrm>
            <a:off x="457200" y="1600200"/>
            <a:ext cx="8153400" cy="4525963"/>
          </a:xfrm>
        </p:spPr>
        <p:txBody>
          <a:bodyPr/>
          <a:lstStyle/>
          <a:p>
            <a:pPr marL="0" indent="0">
              <a:buNone/>
            </a:pPr>
            <a:r>
              <a:rPr lang="en-US" dirty="0" smtClean="0"/>
              <a:t>Lead </a:t>
            </a:r>
            <a:r>
              <a:rPr lang="en-US" dirty="0"/>
              <a:t>developer introduced Contracts </a:t>
            </a:r>
            <a:r>
              <a:rPr lang="en-US" dirty="0" smtClean="0"/>
              <a:t>to help debug concurrent code</a:t>
            </a:r>
          </a:p>
          <a:p>
            <a:pPr marL="0" indent="0">
              <a:buNone/>
            </a:pPr>
            <a:r>
              <a:rPr lang="en-US" dirty="0" smtClean="0"/>
              <a:t> </a:t>
            </a:r>
          </a:p>
        </p:txBody>
      </p:sp>
      <p:sp>
        <p:nvSpPr>
          <p:cNvPr id="5" name="Slide Number Placeholder 4"/>
          <p:cNvSpPr>
            <a:spLocks noGrp="1"/>
          </p:cNvSpPr>
          <p:nvPr>
            <p:ph type="sldNum" sz="quarter" idx="12"/>
          </p:nvPr>
        </p:nvSpPr>
        <p:spPr/>
        <p:txBody>
          <a:bodyPr/>
          <a:lstStyle/>
          <a:p>
            <a:fld id="{9C76A288-492A-48AB-8AC0-8993717994EA}" type="slidenum">
              <a:rPr lang="en-US" smtClean="0"/>
              <a:t>38</a:t>
            </a:fld>
            <a:endParaRPr lang="en-US"/>
          </a:p>
        </p:txBody>
      </p:sp>
      <p:pic>
        <p:nvPicPr>
          <p:cNvPr id="1026" name="Picture 2" descr="Mishra-bet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47950"/>
            <a:ext cx="60198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73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Mishra Reader: Concurrent Debugging via </a:t>
            </a:r>
            <a:r>
              <a:rPr lang="en-US" dirty="0" err="1" smtClean="0"/>
              <a:t>Nullness</a:t>
            </a:r>
            <a:r>
              <a:rPr lang="en-US" dirty="0" smtClean="0"/>
              <a:t> Checks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Model </a:t>
            </a:r>
            <a:r>
              <a:rPr lang="en-US" dirty="0"/>
              <a:t>subcomponent (of MVC architecture) </a:t>
            </a:r>
            <a:r>
              <a:rPr lang="en-US" dirty="0" smtClean="0"/>
              <a:t>contained just 11 contracts across </a:t>
            </a:r>
            <a:r>
              <a:rPr lang="en-US" dirty="0"/>
              <a:t>80 classes and 360 </a:t>
            </a:r>
            <a:r>
              <a:rPr lang="en-US" dirty="0" smtClean="0"/>
              <a:t>methods:</a:t>
            </a:r>
          </a:p>
          <a:p>
            <a:pPr marL="0" indent="0">
              <a:buNone/>
            </a:pPr>
            <a:endParaRPr lang="en-US" dirty="0"/>
          </a:p>
          <a:p>
            <a:r>
              <a:rPr lang="en-US" dirty="0" smtClean="0"/>
              <a:t>10 argument non-null preconditions</a:t>
            </a:r>
          </a:p>
          <a:p>
            <a:r>
              <a:rPr lang="en-US" dirty="0" smtClean="0"/>
              <a:t>1 invariant: </a:t>
            </a:r>
            <a:r>
              <a:rPr lang="en-US" dirty="0" err="1"/>
              <a:t>UnreadCount</a:t>
            </a:r>
            <a:r>
              <a:rPr lang="en-US" dirty="0"/>
              <a:t> &gt;= </a:t>
            </a:r>
            <a:r>
              <a:rPr lang="en-US" dirty="0" smtClean="0"/>
              <a:t>0</a:t>
            </a:r>
          </a:p>
          <a:p>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39</a:t>
            </a:fld>
            <a:endParaRPr lang="en-US"/>
          </a:p>
        </p:txBody>
      </p:sp>
    </p:spTree>
    <p:extLst>
      <p:ext uri="{BB962C8B-B14F-4D97-AF65-F5344CB8AC3E}">
        <p14:creationId xmlns:p14="http://schemas.microsoft.com/office/powerpoint/2010/main" val="506836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Developers use contracts ineffectively</a:t>
            </a:r>
            <a:endParaRPr lang="en-US" sz="4000" dirty="0"/>
          </a:p>
        </p:txBody>
      </p:sp>
      <p:sp>
        <p:nvSpPr>
          <p:cNvPr id="3" name="Content Placeholder 2"/>
          <p:cNvSpPr>
            <a:spLocks noGrp="1"/>
          </p:cNvSpPr>
          <p:nvPr>
            <p:ph sz="half" idx="1"/>
          </p:nvPr>
        </p:nvSpPr>
        <p:spPr/>
        <p:txBody>
          <a:bodyPr>
            <a:normAutofit fontScale="92500"/>
          </a:bodyPr>
          <a:lstStyle/>
          <a:p>
            <a:endParaRPr lang="en-US" dirty="0" smtClean="0"/>
          </a:p>
          <a:p>
            <a:r>
              <a:rPr lang="en-US" dirty="0" smtClean="0"/>
              <a:t>Most contracts check for missing values, e.g. </a:t>
            </a:r>
            <a:r>
              <a:rPr lang="en-US" dirty="0" smtClean="0">
                <a:solidFill>
                  <a:schemeClr val="accent2">
                    <a:lumMod val="75000"/>
                  </a:schemeClr>
                </a:solidFill>
              </a:rPr>
              <a:t>!= null</a:t>
            </a:r>
          </a:p>
          <a:p>
            <a:endParaRPr lang="en-US" dirty="0" smtClean="0"/>
          </a:p>
          <a:p>
            <a:r>
              <a:rPr lang="en-US" dirty="0" smtClean="0"/>
              <a:t>Miss aspects of program behavior</a:t>
            </a:r>
          </a:p>
          <a:p>
            <a:pPr marL="0" indent="0">
              <a:buNone/>
            </a:pPr>
            <a:r>
              <a:rPr lang="en-US" dirty="0"/>
              <a:t> </a:t>
            </a:r>
            <a:r>
              <a:rPr lang="en-US" dirty="0" smtClean="0"/>
              <a:t>  </a:t>
            </a:r>
          </a:p>
          <a:p>
            <a:r>
              <a:rPr lang="en-US" dirty="0"/>
              <a:t>D</a:t>
            </a:r>
            <a:r>
              <a:rPr lang="en-US" dirty="0" smtClean="0"/>
              <a:t>on’t (effectively) use powerful features, e.g., </a:t>
            </a:r>
            <a:r>
              <a:rPr lang="en-US" dirty="0" smtClean="0">
                <a:solidFill>
                  <a:schemeClr val="tx2"/>
                </a:solidFill>
              </a:rPr>
              <a:t>object invariants</a:t>
            </a:r>
            <a:endParaRPr lang="en-US" dirty="0"/>
          </a:p>
          <a:p>
            <a:pPr lvl="1"/>
            <a:endParaRPr lang="en-US" dirty="0" smtClean="0"/>
          </a:p>
        </p:txBody>
      </p:sp>
      <p:sp>
        <p:nvSpPr>
          <p:cNvPr id="5" name="Slide Number Placeholder 4"/>
          <p:cNvSpPr>
            <a:spLocks noGrp="1"/>
          </p:cNvSpPr>
          <p:nvPr>
            <p:ph type="sldNum" sz="quarter" idx="12"/>
          </p:nvPr>
        </p:nvSpPr>
        <p:spPr/>
        <p:txBody>
          <a:bodyPr/>
          <a:lstStyle/>
          <a:p>
            <a:fld id="{9C76A288-492A-48AB-8AC0-8993717994EA}" type="slidenum">
              <a:rPr lang="en-US" smtClean="0"/>
              <a:t>4</a:t>
            </a:fld>
            <a:endParaRPr lang="en-US"/>
          </a:p>
        </p:txBody>
      </p:sp>
      <p:sp>
        <p:nvSpPr>
          <p:cNvPr id="10" name="TextBox 9"/>
          <p:cNvSpPr txBox="1"/>
          <p:nvPr/>
        </p:nvSpPr>
        <p:spPr>
          <a:xfrm>
            <a:off x="4648200" y="2057400"/>
            <a:ext cx="41910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Introduce tooling to reduce annotation burden</a:t>
            </a:r>
            <a:endParaRPr lang="en-US" sz="2800" dirty="0"/>
          </a:p>
        </p:txBody>
      </p:sp>
      <p:sp>
        <p:nvSpPr>
          <p:cNvPr id="11" name="TextBox 10"/>
          <p:cNvSpPr txBox="1"/>
          <p:nvPr/>
        </p:nvSpPr>
        <p:spPr>
          <a:xfrm>
            <a:off x="4648200" y="3465493"/>
            <a:ext cx="41910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Make suggestions key part of tool ecosystem</a:t>
            </a:r>
            <a:endParaRPr lang="en-US" sz="2800" dirty="0"/>
          </a:p>
        </p:txBody>
      </p:sp>
      <p:sp>
        <p:nvSpPr>
          <p:cNvPr id="12" name="TextBox 11"/>
          <p:cNvSpPr txBox="1"/>
          <p:nvPr/>
        </p:nvSpPr>
        <p:spPr>
          <a:xfrm>
            <a:off x="4648200" y="4953000"/>
            <a:ext cx="41910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Curate best practices. </a:t>
            </a:r>
          </a:p>
          <a:p>
            <a:r>
              <a:rPr lang="en-US" sz="2800" dirty="0" smtClean="0"/>
              <a:t>It’s OK to be normative</a:t>
            </a:r>
            <a:endParaRPr lang="en-US" sz="2800" dirty="0"/>
          </a:p>
        </p:txBody>
      </p:sp>
    </p:spTree>
    <p:extLst>
      <p:ext uri="{BB962C8B-B14F-4D97-AF65-F5344CB8AC3E}">
        <p14:creationId xmlns:p14="http://schemas.microsoft.com/office/powerpoint/2010/main" val="21886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Case Study: </a:t>
            </a:r>
            <a:r>
              <a:rPr lang="en-US" dirty="0" err="1" smtClean="0"/>
              <a:t>Sando</a:t>
            </a:r>
            <a:endParaRPr lang="en-US" dirty="0"/>
          </a:p>
        </p:txBody>
      </p:sp>
      <p:sp>
        <p:nvSpPr>
          <p:cNvPr id="3" name="Content Placeholder 2"/>
          <p:cNvSpPr>
            <a:spLocks noGrp="1"/>
          </p:cNvSpPr>
          <p:nvPr>
            <p:ph idx="1"/>
          </p:nvPr>
        </p:nvSpPr>
        <p:spPr/>
        <p:txBody>
          <a:bodyPr/>
          <a:lstStyle/>
          <a:p>
            <a:pPr marL="0" indent="0">
              <a:buNone/>
            </a:pPr>
            <a:r>
              <a:rPr lang="en-US" dirty="0"/>
              <a:t>I</a:t>
            </a:r>
            <a:r>
              <a:rPr lang="en-US" dirty="0" smtClean="0"/>
              <a:t>ntroduced </a:t>
            </a:r>
            <a:r>
              <a:rPr lang="en-US" dirty="0"/>
              <a:t>Code </a:t>
            </a:r>
            <a:r>
              <a:rPr lang="en-US" dirty="0" smtClean="0"/>
              <a:t>Contracts after major contributor saw a webinar</a:t>
            </a:r>
          </a:p>
        </p:txBody>
      </p:sp>
      <p:sp>
        <p:nvSpPr>
          <p:cNvPr id="5" name="Slide Number Placeholder 4"/>
          <p:cNvSpPr>
            <a:spLocks noGrp="1"/>
          </p:cNvSpPr>
          <p:nvPr>
            <p:ph type="sldNum" sz="quarter" idx="12"/>
          </p:nvPr>
        </p:nvSpPr>
        <p:spPr/>
        <p:txBody>
          <a:bodyPr/>
          <a:lstStyle/>
          <a:p>
            <a:fld id="{9C76A288-492A-48AB-8AC0-8993717994EA}" type="slidenum">
              <a:rPr lang="en-US" smtClean="0"/>
              <a:t>40</a:t>
            </a:fld>
            <a:endParaRPr lang="en-US"/>
          </a:p>
        </p:txBody>
      </p:sp>
      <p:pic>
        <p:nvPicPr>
          <p:cNvPr id="2052" name="Picture 4" descr="http://sandosearch.weebly.com/uploads/9/0/7/1/9071587/12915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2971800"/>
            <a:ext cx="843915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82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err="1" smtClean="0"/>
              <a:t>Sando</a:t>
            </a:r>
            <a:r>
              <a:rPr lang="en-US" dirty="0" smtClean="0"/>
              <a:t>: Used Contracts like Assertions</a:t>
            </a:r>
            <a:endParaRPr lang="en-US" dirty="0"/>
          </a:p>
        </p:txBody>
      </p:sp>
      <p:sp>
        <p:nvSpPr>
          <p:cNvPr id="3" name="Content Placeholder 2"/>
          <p:cNvSpPr>
            <a:spLocks noGrp="1"/>
          </p:cNvSpPr>
          <p:nvPr>
            <p:ph idx="1"/>
          </p:nvPr>
        </p:nvSpPr>
        <p:spPr/>
        <p:txBody>
          <a:bodyPr/>
          <a:lstStyle/>
          <a:p>
            <a:pPr marL="0" indent="0">
              <a:buNone/>
            </a:pPr>
            <a:r>
              <a:rPr lang="en-US" dirty="0" smtClean="0"/>
              <a:t>Indexer </a:t>
            </a:r>
            <a:r>
              <a:rPr lang="en-US" dirty="0"/>
              <a:t>component contained </a:t>
            </a:r>
            <a:r>
              <a:rPr lang="en-US" dirty="0" smtClean="0"/>
              <a:t>17 contracts across 34 classes and 182 methods:</a:t>
            </a:r>
          </a:p>
          <a:p>
            <a:pPr marL="0" indent="0">
              <a:buNone/>
            </a:pPr>
            <a:endParaRPr lang="en-US" dirty="0"/>
          </a:p>
          <a:p>
            <a:r>
              <a:rPr lang="en-US" dirty="0" smtClean="0"/>
              <a:t>12 non-null checks</a:t>
            </a:r>
          </a:p>
          <a:p>
            <a:r>
              <a:rPr lang="en-US" dirty="0"/>
              <a:t>4</a:t>
            </a:r>
            <a:r>
              <a:rPr lang="en-US" dirty="0" smtClean="0"/>
              <a:t> non-empty checks</a:t>
            </a:r>
          </a:p>
          <a:p>
            <a:r>
              <a:rPr lang="en-US" dirty="0" smtClean="0"/>
              <a:t>1 implication:</a:t>
            </a:r>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41</a:t>
            </a:fld>
            <a:endParaRPr lang="en-US"/>
          </a:p>
        </p:txBody>
      </p:sp>
      <p:sp>
        <p:nvSpPr>
          <p:cNvPr id="6" name="TextBox 5"/>
          <p:cNvSpPr txBox="1"/>
          <p:nvPr/>
        </p:nvSpPr>
        <p:spPr>
          <a:xfrm>
            <a:off x="838200" y="5105400"/>
            <a:ext cx="8169993" cy="738664"/>
          </a:xfrm>
          <a:prstGeom prst="rect">
            <a:avLst/>
          </a:prstGeom>
          <a:noFill/>
        </p:spPr>
        <p:txBody>
          <a:bodyPr wrap="none" rtlCol="0">
            <a:spAutoFit/>
          </a:bodyPr>
          <a:lstStyle/>
          <a:p>
            <a:r>
              <a:rPr lang="en-US" sz="2400" dirty="0" smtClean="0"/>
              <a:t>!</a:t>
            </a:r>
            <a:r>
              <a:rPr lang="en-US" sz="2400" dirty="0" err="1" smtClean="0"/>
              <a:t>criteria.SearchByUsageType</a:t>
            </a:r>
            <a:r>
              <a:rPr lang="en-US" sz="2400" dirty="0" smtClean="0"/>
              <a:t> </a:t>
            </a:r>
            <a:r>
              <a:rPr lang="en-US" sz="2400" dirty="0"/>
              <a:t>|| </a:t>
            </a:r>
            <a:r>
              <a:rPr lang="en-US" sz="2400" dirty="0" err="1" smtClean="0"/>
              <a:t>criteria.UsageTypes.Count</a:t>
            </a:r>
            <a:r>
              <a:rPr lang="en-US" sz="2400" dirty="0" smtClean="0"/>
              <a:t> </a:t>
            </a:r>
            <a:r>
              <a:rPr lang="en-US" sz="2400" dirty="0"/>
              <a:t>&gt; 0</a:t>
            </a:r>
          </a:p>
          <a:p>
            <a:endParaRPr lang="en-US" dirty="0"/>
          </a:p>
        </p:txBody>
      </p:sp>
    </p:spTree>
    <p:extLst>
      <p:ext uri="{BB962C8B-B14F-4D97-AF65-F5344CB8AC3E}">
        <p14:creationId xmlns:p14="http://schemas.microsoft.com/office/powerpoint/2010/main" val="2858725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76A288-492A-48AB-8AC0-8993717994EA}" type="slidenum">
              <a:rPr lang="en-US" smtClean="0"/>
              <a:t>5</a:t>
            </a:fld>
            <a:endParaRPr lang="en-US"/>
          </a:p>
        </p:txBody>
      </p:sp>
      <p:sp>
        <p:nvSpPr>
          <p:cNvPr id="8" name="TextBox 7"/>
          <p:cNvSpPr txBox="1"/>
          <p:nvPr/>
        </p:nvSpPr>
        <p:spPr>
          <a:xfrm>
            <a:off x="6562168" y="2838271"/>
            <a:ext cx="1896032" cy="1200329"/>
          </a:xfrm>
          <a:prstGeom prst="rect">
            <a:avLst/>
          </a:prstGeom>
          <a:noFill/>
        </p:spPr>
        <p:txBody>
          <a:bodyPr wrap="none" rtlCol="0">
            <a:spAutoFit/>
          </a:bodyPr>
          <a:lstStyle/>
          <a:p>
            <a:pPr algn="ctr"/>
            <a:r>
              <a:rPr lang="en-US" sz="2400" dirty="0" smtClean="0"/>
              <a:t>Contracts as </a:t>
            </a:r>
          </a:p>
          <a:p>
            <a:pPr algn="ctr"/>
            <a:r>
              <a:rPr lang="en-US" sz="2400" dirty="0" smtClean="0"/>
              <a:t>Functional </a:t>
            </a:r>
          </a:p>
          <a:p>
            <a:pPr algn="ctr"/>
            <a:r>
              <a:rPr lang="en-US" sz="2400" dirty="0" smtClean="0"/>
              <a:t>Specifications</a:t>
            </a:r>
            <a:endParaRPr lang="en-US" sz="2400" dirty="0"/>
          </a:p>
        </p:txBody>
      </p:sp>
      <p:sp>
        <p:nvSpPr>
          <p:cNvPr id="9" name="TextBox 8"/>
          <p:cNvSpPr txBox="1"/>
          <p:nvPr/>
        </p:nvSpPr>
        <p:spPr>
          <a:xfrm>
            <a:off x="480804" y="2994272"/>
            <a:ext cx="1847430" cy="830997"/>
          </a:xfrm>
          <a:prstGeom prst="rect">
            <a:avLst/>
          </a:prstGeom>
          <a:noFill/>
        </p:spPr>
        <p:txBody>
          <a:bodyPr wrap="none" rtlCol="0">
            <a:spAutoFit/>
          </a:bodyPr>
          <a:lstStyle/>
          <a:p>
            <a:pPr algn="ctr"/>
            <a:r>
              <a:rPr lang="en-US" sz="2400" dirty="0" smtClean="0"/>
              <a:t>Contracts as </a:t>
            </a:r>
          </a:p>
          <a:p>
            <a:pPr algn="ctr"/>
            <a:r>
              <a:rPr lang="en-US" sz="2400" dirty="0" smtClean="0"/>
              <a:t>Assertions</a:t>
            </a:r>
            <a:endParaRPr lang="en-US" sz="2400" dirty="0"/>
          </a:p>
        </p:txBody>
      </p:sp>
      <p:sp>
        <p:nvSpPr>
          <p:cNvPr id="10" name="Right Arrow 9"/>
          <p:cNvSpPr/>
          <p:nvPr/>
        </p:nvSpPr>
        <p:spPr>
          <a:xfrm>
            <a:off x="2599768" y="3095355"/>
            <a:ext cx="3810000" cy="628830"/>
          </a:xfrm>
          <a:prstGeom prst="rightArrow">
            <a:avLst/>
          </a:prstGeom>
          <a:gradFill flip="none" rotWithShape="1">
            <a:gsLst>
              <a:gs pos="0">
                <a:schemeClr val="tx2"/>
              </a:gs>
              <a:gs pos="50000">
                <a:schemeClr val="accent1">
                  <a:tint val="44500"/>
                  <a:satMod val="160000"/>
                </a:schemeClr>
              </a:gs>
              <a:gs pos="100000">
                <a:schemeClr val="accent1">
                  <a:tint val="23500"/>
                  <a:satMod val="160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t>Goal: Move Developers Toward Using Contracts as Specifications</a:t>
            </a:r>
            <a:endParaRPr lang="en-US" sz="4000" dirty="0"/>
          </a:p>
        </p:txBody>
      </p:sp>
      <p:sp>
        <p:nvSpPr>
          <p:cNvPr id="2" name="TextBox 1"/>
          <p:cNvSpPr txBox="1"/>
          <p:nvPr/>
        </p:nvSpPr>
        <p:spPr>
          <a:xfrm>
            <a:off x="5867400" y="4267200"/>
            <a:ext cx="3058338" cy="1292662"/>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What program </a:t>
            </a:r>
            <a:r>
              <a:rPr lang="en-US" sz="2000" i="1" dirty="0" smtClean="0"/>
              <a:t>should</a:t>
            </a:r>
            <a:r>
              <a:rPr lang="en-US" sz="2000" dirty="0" smtClean="0"/>
              <a:t> do</a:t>
            </a:r>
          </a:p>
          <a:p>
            <a:pPr marL="285750" indent="-285750">
              <a:buFont typeface="Arial" panose="020B0604020202020204" pitchFamily="34" charset="0"/>
              <a:buChar char="•"/>
            </a:pPr>
            <a:r>
              <a:rPr lang="en-US" sz="2000" dirty="0" smtClean="0"/>
              <a:t>Object Invariants</a:t>
            </a:r>
          </a:p>
          <a:p>
            <a:pPr marL="285750" indent="-285750">
              <a:buFont typeface="Arial" panose="020B0604020202020204" pitchFamily="34" charset="0"/>
              <a:buChar char="•"/>
            </a:pPr>
            <a:r>
              <a:rPr lang="en-US" sz="2000" dirty="0" smtClean="0"/>
              <a:t>Contracts on Interfaces</a:t>
            </a:r>
          </a:p>
          <a:p>
            <a:endParaRPr lang="en-US" dirty="0"/>
          </a:p>
        </p:txBody>
      </p:sp>
      <p:sp>
        <p:nvSpPr>
          <p:cNvPr id="11" name="TextBox 10"/>
          <p:cNvSpPr txBox="1"/>
          <p:nvPr/>
        </p:nvSpPr>
        <p:spPr>
          <a:xfrm>
            <a:off x="241141" y="4267200"/>
            <a:ext cx="2806859"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Assumption Violations</a:t>
            </a:r>
            <a:endParaRPr lang="en-US" sz="2000" dirty="0"/>
          </a:p>
        </p:txBody>
      </p:sp>
    </p:spTree>
    <p:extLst>
      <p:ext uri="{BB962C8B-B14F-4D97-AF65-F5344CB8AC3E}">
        <p14:creationId xmlns:p14="http://schemas.microsoft.com/office/powerpoint/2010/main" val="41053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normAutofit fontScale="90000"/>
          </a:bodyPr>
          <a:lstStyle/>
          <a:p>
            <a:pPr algn="l"/>
            <a:r>
              <a:rPr lang="en-US" dirty="0" smtClean="0"/>
              <a:t>Effective Contracts </a:t>
            </a:r>
            <a:r>
              <a:rPr lang="en-US" dirty="0"/>
              <a:t>H</a:t>
            </a:r>
            <a:r>
              <a:rPr lang="en-US" dirty="0" smtClean="0"/>
              <a:t>ave </a:t>
            </a:r>
            <a:r>
              <a:rPr lang="en-US" dirty="0"/>
              <a:t>M</a:t>
            </a:r>
            <a:r>
              <a:rPr lang="en-US" dirty="0" smtClean="0"/>
              <a:t>any </a:t>
            </a:r>
            <a:r>
              <a:rPr lang="en-US" dirty="0"/>
              <a:t>B</a:t>
            </a:r>
            <a:r>
              <a:rPr lang="en-US" dirty="0" smtClean="0"/>
              <a:t>enefits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6</a:t>
            </a:fld>
            <a:endParaRPr lang="en-US"/>
          </a:p>
        </p:txBody>
      </p:sp>
      <p:sp>
        <p:nvSpPr>
          <p:cNvPr id="4" name="Circular Arrow 3"/>
          <p:cNvSpPr/>
          <p:nvPr/>
        </p:nvSpPr>
        <p:spPr>
          <a:xfrm rot="3657077" flipH="1" flipV="1">
            <a:off x="1822259" y="1530540"/>
            <a:ext cx="5047283" cy="4881799"/>
          </a:xfrm>
          <a:prstGeom prst="circularArrow">
            <a:avLst>
              <a:gd name="adj1" fmla="val 8386"/>
              <a:gd name="adj2" fmla="val 736666"/>
              <a:gd name="adj3" fmla="val 20434278"/>
              <a:gd name="adj4" fmla="val 2149604"/>
              <a:gd name="adj5" fmla="val 7734"/>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5904736" y="2921347"/>
            <a:ext cx="2248664" cy="1553433"/>
            <a:chOff x="5257794" y="1371602"/>
            <a:chExt cx="2248664" cy="1553433"/>
          </a:xfrm>
        </p:grpSpPr>
        <p:sp>
          <p:nvSpPr>
            <p:cNvPr id="12" name="Rounded Rectangle 11"/>
            <p:cNvSpPr/>
            <p:nvPr/>
          </p:nvSpPr>
          <p:spPr>
            <a:xfrm>
              <a:off x="5257794" y="1371602"/>
              <a:ext cx="2248664" cy="1553433"/>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Rounded Rectangle 4"/>
            <p:cNvSpPr/>
            <p:nvPr/>
          </p:nvSpPr>
          <p:spPr>
            <a:xfrm>
              <a:off x="5333626" y="1447434"/>
              <a:ext cx="2097000" cy="1401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smtClean="0"/>
                <a:t>Development</a:t>
              </a:r>
              <a:endParaRPr lang="en-US" sz="1700" b="1" kern="1200" dirty="0"/>
            </a:p>
            <a:p>
              <a:pPr marL="171450" lvl="1" indent="-171450" algn="l" defTabSz="800100">
                <a:lnSpc>
                  <a:spcPct val="90000"/>
                </a:lnSpc>
                <a:spcBef>
                  <a:spcPct val="0"/>
                </a:spcBef>
                <a:spcAft>
                  <a:spcPct val="15000"/>
                </a:spcAft>
                <a:buChar char="••"/>
              </a:pPr>
              <a:r>
                <a:rPr lang="en-US" sz="1800" kern="1200" dirty="0" smtClean="0"/>
                <a:t>Static Checking [Fahndrich10]</a:t>
              </a:r>
              <a:endParaRPr lang="en-US" sz="1800" kern="1200" dirty="0"/>
            </a:p>
            <a:p>
              <a:pPr marL="171450" lvl="1" indent="-171450" algn="l" defTabSz="800100">
                <a:lnSpc>
                  <a:spcPct val="90000"/>
                </a:lnSpc>
                <a:spcBef>
                  <a:spcPct val="0"/>
                </a:spcBef>
                <a:spcAft>
                  <a:spcPct val="15000"/>
                </a:spcAft>
                <a:buChar char="••"/>
              </a:pPr>
              <a:r>
                <a:rPr lang="en-US" sz="1800" kern="1200" dirty="0" smtClean="0"/>
                <a:t>Refactoring [Cousot12]</a:t>
              </a:r>
              <a:endParaRPr lang="en-US" sz="1800" kern="1200" dirty="0"/>
            </a:p>
          </p:txBody>
        </p:sp>
      </p:grpSp>
      <p:grpSp>
        <p:nvGrpSpPr>
          <p:cNvPr id="14" name="Group 13"/>
          <p:cNvGrpSpPr/>
          <p:nvPr/>
        </p:nvGrpSpPr>
        <p:grpSpPr>
          <a:xfrm>
            <a:off x="3505200" y="1274380"/>
            <a:ext cx="2248664" cy="1124332"/>
            <a:chOff x="3303807" y="-66621"/>
            <a:chExt cx="2248664" cy="1124332"/>
          </a:xfrm>
        </p:grpSpPr>
        <p:sp>
          <p:nvSpPr>
            <p:cNvPr id="15" name="Rounded Rectangle 14"/>
            <p:cNvSpPr/>
            <p:nvPr/>
          </p:nvSpPr>
          <p:spPr>
            <a:xfrm>
              <a:off x="3303807" y="-66621"/>
              <a:ext cx="2248664" cy="1124332"/>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Rounded Rectangle 4"/>
            <p:cNvSpPr/>
            <p:nvPr/>
          </p:nvSpPr>
          <p:spPr>
            <a:xfrm>
              <a:off x="3358692" y="-11736"/>
              <a:ext cx="2138894" cy="1014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lvl="0" algn="l" defTabSz="755650">
                <a:lnSpc>
                  <a:spcPct val="90000"/>
                </a:lnSpc>
                <a:spcBef>
                  <a:spcPct val="0"/>
                </a:spcBef>
                <a:spcAft>
                  <a:spcPct val="35000"/>
                </a:spcAft>
              </a:pPr>
              <a:r>
                <a:rPr lang="en-US" sz="1700" b="1" kern="1200" dirty="0" smtClean="0"/>
                <a:t>Design</a:t>
              </a:r>
              <a:endParaRPr lang="en-US" sz="1700" b="1" kern="1200" dirty="0"/>
            </a:p>
            <a:p>
              <a:pPr marL="171450" lvl="1" indent="-171450" algn="l" defTabSz="800100">
                <a:lnSpc>
                  <a:spcPct val="90000"/>
                </a:lnSpc>
                <a:spcBef>
                  <a:spcPct val="0"/>
                </a:spcBef>
                <a:spcAft>
                  <a:spcPct val="15000"/>
                </a:spcAft>
                <a:buChar char="••"/>
              </a:pPr>
              <a:r>
                <a:rPr lang="en-US" sz="1800" kern="1200" dirty="0" smtClean="0"/>
                <a:t>Design by Contract [Meyer86]</a:t>
              </a:r>
              <a:endParaRPr lang="en-US" sz="1800" kern="1200" dirty="0"/>
            </a:p>
          </p:txBody>
        </p:sp>
      </p:grpSp>
      <p:grpSp>
        <p:nvGrpSpPr>
          <p:cNvPr id="17" name="Group 16"/>
          <p:cNvGrpSpPr/>
          <p:nvPr/>
        </p:nvGrpSpPr>
        <p:grpSpPr>
          <a:xfrm>
            <a:off x="4876800" y="5008180"/>
            <a:ext cx="2248664" cy="1392620"/>
            <a:chOff x="4498006" y="3474600"/>
            <a:chExt cx="2248664" cy="1392620"/>
          </a:xfrm>
        </p:grpSpPr>
        <p:sp>
          <p:nvSpPr>
            <p:cNvPr id="18" name="Rounded Rectangle 17"/>
            <p:cNvSpPr/>
            <p:nvPr/>
          </p:nvSpPr>
          <p:spPr>
            <a:xfrm>
              <a:off x="4498006" y="3474600"/>
              <a:ext cx="2248664" cy="139262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ounded Rectangle 4"/>
            <p:cNvSpPr/>
            <p:nvPr/>
          </p:nvSpPr>
          <p:spPr>
            <a:xfrm>
              <a:off x="4565988" y="3542582"/>
              <a:ext cx="2112700" cy="12566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lvl="0" algn="l" defTabSz="755650">
                <a:lnSpc>
                  <a:spcPct val="90000"/>
                </a:lnSpc>
                <a:spcBef>
                  <a:spcPct val="0"/>
                </a:spcBef>
                <a:spcAft>
                  <a:spcPct val="35000"/>
                </a:spcAft>
              </a:pPr>
              <a:r>
                <a:rPr lang="en-US" sz="1700" b="1" kern="1200" dirty="0" smtClean="0"/>
                <a:t>Testing</a:t>
              </a:r>
              <a:endParaRPr lang="en-US" sz="1700" b="1" kern="1200" dirty="0"/>
            </a:p>
            <a:p>
              <a:pPr marL="171450" lvl="1" indent="-171450" algn="l" defTabSz="800100">
                <a:lnSpc>
                  <a:spcPct val="90000"/>
                </a:lnSpc>
                <a:spcBef>
                  <a:spcPct val="0"/>
                </a:spcBef>
                <a:spcAft>
                  <a:spcPct val="15000"/>
                </a:spcAft>
                <a:buChar char="••"/>
              </a:pPr>
              <a:r>
                <a:rPr lang="en-US" sz="1800" kern="1200" dirty="0" smtClean="0"/>
                <a:t>Test Generation [Barnett09]</a:t>
              </a:r>
              <a:endParaRPr lang="en-US" sz="1800" kern="1200" dirty="0"/>
            </a:p>
            <a:p>
              <a:pPr marL="171450" lvl="1" indent="-171450" algn="l" defTabSz="800100">
                <a:lnSpc>
                  <a:spcPct val="90000"/>
                </a:lnSpc>
                <a:spcBef>
                  <a:spcPct val="0"/>
                </a:spcBef>
                <a:spcAft>
                  <a:spcPct val="15000"/>
                </a:spcAft>
                <a:buChar char="••"/>
              </a:pPr>
              <a:r>
                <a:rPr lang="en-US" sz="1800" kern="1200" dirty="0" smtClean="0"/>
                <a:t>Runtime Checking</a:t>
              </a:r>
              <a:endParaRPr lang="en-US" sz="1800" kern="1200" dirty="0"/>
            </a:p>
          </p:txBody>
        </p:sp>
      </p:grpSp>
      <p:grpSp>
        <p:nvGrpSpPr>
          <p:cNvPr id="20" name="Group 19"/>
          <p:cNvGrpSpPr/>
          <p:nvPr/>
        </p:nvGrpSpPr>
        <p:grpSpPr>
          <a:xfrm>
            <a:off x="2209800" y="5025489"/>
            <a:ext cx="2248664" cy="1354291"/>
            <a:chOff x="2109608" y="3493764"/>
            <a:chExt cx="2248664" cy="1354291"/>
          </a:xfrm>
        </p:grpSpPr>
        <p:sp>
          <p:nvSpPr>
            <p:cNvPr id="21" name="Rounded Rectangle 20"/>
            <p:cNvSpPr/>
            <p:nvPr/>
          </p:nvSpPr>
          <p:spPr>
            <a:xfrm>
              <a:off x="2109608" y="3493764"/>
              <a:ext cx="2248664" cy="1354291"/>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Rounded Rectangle 4"/>
            <p:cNvSpPr/>
            <p:nvPr/>
          </p:nvSpPr>
          <p:spPr>
            <a:xfrm>
              <a:off x="2175719" y="3559875"/>
              <a:ext cx="2116442" cy="12220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lvl="0" algn="l" defTabSz="755650">
                <a:lnSpc>
                  <a:spcPct val="90000"/>
                </a:lnSpc>
                <a:spcBef>
                  <a:spcPct val="0"/>
                </a:spcBef>
                <a:spcAft>
                  <a:spcPct val="35000"/>
                </a:spcAft>
              </a:pPr>
              <a:r>
                <a:rPr lang="en-US" sz="1700" b="1" kern="1200" dirty="0" smtClean="0"/>
                <a:t>Debugging</a:t>
              </a:r>
            </a:p>
            <a:p>
              <a:pPr marL="171450" lvl="1" indent="-171450" algn="l" defTabSz="800100">
                <a:lnSpc>
                  <a:spcPct val="90000"/>
                </a:lnSpc>
                <a:spcBef>
                  <a:spcPct val="0"/>
                </a:spcBef>
                <a:spcAft>
                  <a:spcPct val="15000"/>
                </a:spcAft>
                <a:buChar char="••"/>
              </a:pPr>
              <a:r>
                <a:rPr lang="en-US" sz="1800" kern="1200" dirty="0" smtClean="0"/>
                <a:t>Runtime Checking</a:t>
              </a:r>
              <a:endParaRPr lang="en-US" sz="1800" kern="1200" dirty="0"/>
            </a:p>
            <a:p>
              <a:pPr marL="171450" lvl="1" indent="-171450" algn="l" defTabSz="800100">
                <a:lnSpc>
                  <a:spcPct val="90000"/>
                </a:lnSpc>
                <a:spcBef>
                  <a:spcPct val="0"/>
                </a:spcBef>
                <a:spcAft>
                  <a:spcPct val="15000"/>
                </a:spcAft>
                <a:buChar char="••"/>
              </a:pPr>
              <a:r>
                <a:rPr lang="en-US" sz="1800" kern="1200" dirty="0" smtClean="0"/>
                <a:t>Fault Localization</a:t>
              </a:r>
              <a:endParaRPr lang="en-US" sz="1800" kern="1200" dirty="0"/>
            </a:p>
          </p:txBody>
        </p:sp>
      </p:grpSp>
      <p:grpSp>
        <p:nvGrpSpPr>
          <p:cNvPr id="23" name="Group 22"/>
          <p:cNvGrpSpPr/>
          <p:nvPr/>
        </p:nvGrpSpPr>
        <p:grpSpPr>
          <a:xfrm>
            <a:off x="1143000" y="2939595"/>
            <a:ext cx="2248664" cy="1535185"/>
            <a:chOff x="1332743" y="1371607"/>
            <a:chExt cx="2248664" cy="1535185"/>
          </a:xfrm>
        </p:grpSpPr>
        <p:sp>
          <p:nvSpPr>
            <p:cNvPr id="24" name="Rounded Rectangle 23"/>
            <p:cNvSpPr/>
            <p:nvPr/>
          </p:nvSpPr>
          <p:spPr>
            <a:xfrm>
              <a:off x="1332743" y="1371607"/>
              <a:ext cx="2248664" cy="1535185"/>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5" name="Rounded Rectangle 4"/>
            <p:cNvSpPr/>
            <p:nvPr/>
          </p:nvSpPr>
          <p:spPr>
            <a:xfrm>
              <a:off x="1407685" y="1446549"/>
              <a:ext cx="2098780" cy="1385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lvl="0" algn="l" defTabSz="755650">
                <a:lnSpc>
                  <a:spcPct val="90000"/>
                </a:lnSpc>
                <a:spcBef>
                  <a:spcPct val="0"/>
                </a:spcBef>
                <a:spcAft>
                  <a:spcPct val="35000"/>
                </a:spcAft>
              </a:pPr>
              <a:r>
                <a:rPr lang="en-US" sz="1700" b="1" kern="1200" dirty="0" smtClean="0"/>
                <a:t>Maintenance</a:t>
              </a:r>
              <a:endParaRPr lang="en-US" sz="1700" b="1" kern="1200" dirty="0"/>
            </a:p>
            <a:p>
              <a:pPr marL="171450" lvl="1" indent="-171450" algn="l" defTabSz="800100">
                <a:lnSpc>
                  <a:spcPct val="90000"/>
                </a:lnSpc>
                <a:spcBef>
                  <a:spcPct val="0"/>
                </a:spcBef>
                <a:spcAft>
                  <a:spcPct val="15000"/>
                </a:spcAft>
                <a:buChar char="••"/>
              </a:pPr>
              <a:r>
                <a:rPr lang="en-US" sz="1800" kern="1200" dirty="0" smtClean="0"/>
                <a:t>Refactoring</a:t>
              </a:r>
              <a:endParaRPr lang="en-US" sz="1800" kern="1200" dirty="0"/>
            </a:p>
            <a:p>
              <a:pPr marL="171450" lvl="1" indent="-171450" algn="l" defTabSz="800100">
                <a:lnSpc>
                  <a:spcPct val="90000"/>
                </a:lnSpc>
                <a:spcBef>
                  <a:spcPct val="0"/>
                </a:spcBef>
                <a:spcAft>
                  <a:spcPct val="15000"/>
                </a:spcAft>
                <a:buChar char="••"/>
              </a:pPr>
              <a:r>
                <a:rPr lang="en-US" sz="1800" kern="1200" dirty="0" smtClean="0"/>
                <a:t>Documentation</a:t>
              </a:r>
              <a:endParaRPr lang="en-US" sz="1800" kern="1200" dirty="0"/>
            </a:p>
          </p:txBody>
        </p:sp>
      </p:grpSp>
    </p:spTree>
    <p:extLst>
      <p:ext uri="{BB962C8B-B14F-4D97-AF65-F5344CB8AC3E}">
        <p14:creationId xmlns:p14="http://schemas.microsoft.com/office/powerpoint/2010/main" val="172994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Talk Outline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The contracts that developers write</a:t>
            </a:r>
          </a:p>
          <a:p>
            <a:pPr marL="514350" indent="-514350">
              <a:buFont typeface="+mj-lt"/>
              <a:buAutoNum type="arabicPeriod"/>
            </a:pPr>
            <a:endParaRPr lang="en-US" dirty="0" smtClean="0"/>
          </a:p>
          <a:p>
            <a:pPr marL="514350" indent="-514350">
              <a:buFont typeface="+mj-lt"/>
              <a:buAutoNum type="arabicPeriod"/>
            </a:pPr>
            <a:r>
              <a:rPr lang="en-US" dirty="0" smtClean="0"/>
              <a:t>The contracts that developers </a:t>
            </a:r>
            <a:r>
              <a:rPr lang="en-US" i="1" dirty="0" smtClean="0"/>
              <a:t>could</a:t>
            </a:r>
            <a:r>
              <a:rPr lang="en-US" dirty="0" smtClean="0"/>
              <a:t> write</a:t>
            </a:r>
          </a:p>
          <a:p>
            <a:pPr marL="514350" indent="-514350">
              <a:buFont typeface="+mj-lt"/>
              <a:buAutoNum type="arabicPeriod"/>
            </a:pPr>
            <a:endParaRPr lang="en-US" dirty="0"/>
          </a:p>
          <a:p>
            <a:pPr marL="514350" indent="-514350">
              <a:buFont typeface="+mj-lt"/>
              <a:buAutoNum type="arabicPeriod"/>
            </a:pPr>
            <a:r>
              <a:rPr lang="en-US" dirty="0" smtClean="0"/>
              <a:t>How developers react when shown the difference</a:t>
            </a:r>
          </a:p>
          <a:p>
            <a:endParaRPr lang="en-US" dirty="0" smtClean="0"/>
          </a:p>
          <a:p>
            <a:pPr marL="0" indent="0">
              <a:buNone/>
            </a:pPr>
            <a:endParaRPr lang="en-US" dirty="0"/>
          </a:p>
          <a:p>
            <a:pPr marL="0" indent="0">
              <a:buNone/>
            </a:pPr>
            <a:r>
              <a:rPr lang="en-US" dirty="0" smtClean="0"/>
              <a:t> </a:t>
            </a:r>
          </a:p>
          <a:p>
            <a:pPr lvl="1"/>
            <a:endParaRPr lang="en-US" dirty="0" smtClean="0"/>
          </a:p>
        </p:txBody>
      </p:sp>
      <p:sp>
        <p:nvSpPr>
          <p:cNvPr id="5" name="Slide Number Placeholder 4"/>
          <p:cNvSpPr>
            <a:spLocks noGrp="1"/>
          </p:cNvSpPr>
          <p:nvPr>
            <p:ph type="sldNum" sz="quarter" idx="12"/>
          </p:nvPr>
        </p:nvSpPr>
        <p:spPr/>
        <p:txBody>
          <a:bodyPr/>
          <a:lstStyle/>
          <a:p>
            <a:fld id="{9C76A288-492A-48AB-8AC0-8993717994EA}" type="slidenum">
              <a:rPr lang="en-US" smtClean="0"/>
              <a:t>7</a:t>
            </a:fld>
            <a:endParaRPr lang="en-US"/>
          </a:p>
        </p:txBody>
      </p:sp>
    </p:spTree>
    <p:extLst>
      <p:ext uri="{BB962C8B-B14F-4D97-AF65-F5344CB8AC3E}">
        <p14:creationId xmlns:p14="http://schemas.microsoft.com/office/powerpoint/2010/main" val="1409491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Most Contracts Just Check for Missing Values</a:t>
            </a:r>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8</a:t>
            </a:fld>
            <a:endParaRPr lang="en-US"/>
          </a:p>
        </p:txBody>
      </p:sp>
      <p:graphicFrame>
        <p:nvGraphicFramePr>
          <p:cNvPr id="14" name="Chart 13"/>
          <p:cNvGraphicFramePr>
            <a:graphicFrameLocks/>
          </p:cNvGraphicFramePr>
          <p:nvPr>
            <p:extLst>
              <p:ext uri="{D42A27DB-BD31-4B8C-83A1-F6EECF244321}">
                <p14:modId xmlns:p14="http://schemas.microsoft.com/office/powerpoint/2010/main" val="2659466178"/>
              </p:ext>
            </p:extLst>
          </p:nvPr>
        </p:nvGraphicFramePr>
        <p:xfrm>
          <a:off x="4343400" y="1600200"/>
          <a:ext cx="4563035" cy="3585001"/>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029200" y="5369868"/>
            <a:ext cx="457200" cy="381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562600" y="5329535"/>
            <a:ext cx="2895600" cy="461665"/>
          </a:xfrm>
          <a:prstGeom prst="rect">
            <a:avLst/>
          </a:prstGeom>
          <a:noFill/>
        </p:spPr>
        <p:txBody>
          <a:bodyPr wrap="square" rtlCol="0">
            <a:spAutoFit/>
          </a:bodyPr>
          <a:lstStyle/>
          <a:p>
            <a:r>
              <a:rPr lang="en-US" sz="2400" b="1" dirty="0" smtClean="0"/>
              <a:t>Missing-Value Checks</a:t>
            </a:r>
            <a:endParaRPr lang="en-US" sz="2400" b="1" dirty="0"/>
          </a:p>
        </p:txBody>
      </p:sp>
      <p:sp>
        <p:nvSpPr>
          <p:cNvPr id="20" name="TextBox 19"/>
          <p:cNvSpPr txBox="1"/>
          <p:nvPr/>
        </p:nvSpPr>
        <p:spPr>
          <a:xfrm>
            <a:off x="457200" y="1828800"/>
            <a:ext cx="39624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Subjects: The 90 C# projects with Code Contracts on </a:t>
            </a:r>
            <a:r>
              <a:rPr lang="en-US" sz="2800" dirty="0" err="1" smtClean="0"/>
              <a:t>Ohloh</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Missing-Value: Null, Empty String, Empty Collection</a:t>
            </a:r>
          </a:p>
        </p:txBody>
      </p:sp>
    </p:spTree>
    <p:extLst>
      <p:ext uri="{BB962C8B-B14F-4D97-AF65-F5344CB8AC3E}">
        <p14:creationId xmlns:p14="http://schemas.microsoft.com/office/powerpoint/2010/main" val="1476847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Many Postconditions are Trivially Redundant with the Code</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25% of contracts are postconditions</a:t>
            </a:r>
          </a:p>
          <a:p>
            <a:endParaRPr lang="en-US" dirty="0"/>
          </a:p>
          <a:p>
            <a:r>
              <a:rPr lang="en-US" dirty="0" smtClean="0"/>
              <a:t>15% </a:t>
            </a:r>
            <a:r>
              <a:rPr lang="en-US" i="1" dirty="0" smtClean="0"/>
              <a:t>of postconditions </a:t>
            </a:r>
            <a:r>
              <a:rPr lang="en-US" dirty="0" smtClean="0"/>
              <a:t>specify:</a:t>
            </a:r>
          </a:p>
          <a:p>
            <a:pPr lvl="1"/>
            <a:r>
              <a:rPr lang="en-US" dirty="0" smtClean="0"/>
              <a:t>The value a method returns</a:t>
            </a:r>
          </a:p>
          <a:p>
            <a:pPr lvl="1"/>
            <a:r>
              <a:rPr lang="en-US" dirty="0" smtClean="0"/>
              <a:t>The value a property is set to</a:t>
            </a:r>
            <a:endParaRPr lang="en-US" dirty="0"/>
          </a:p>
        </p:txBody>
      </p:sp>
      <p:sp>
        <p:nvSpPr>
          <p:cNvPr id="5" name="Slide Number Placeholder 4"/>
          <p:cNvSpPr>
            <a:spLocks noGrp="1"/>
          </p:cNvSpPr>
          <p:nvPr>
            <p:ph type="sldNum" sz="quarter" idx="12"/>
          </p:nvPr>
        </p:nvSpPr>
        <p:spPr/>
        <p:txBody>
          <a:bodyPr/>
          <a:lstStyle/>
          <a:p>
            <a:fld id="{9C76A288-492A-48AB-8AC0-8993717994EA}" type="slidenum">
              <a:rPr lang="en-US" smtClean="0"/>
              <a:t>9</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130853806"/>
              </p:ext>
            </p:extLst>
          </p:nvPr>
        </p:nvGraphicFramePr>
        <p:xfrm>
          <a:off x="4038600" y="1600200"/>
          <a:ext cx="4963085"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029200" y="5374333"/>
            <a:ext cx="457200" cy="381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62600" y="5334000"/>
            <a:ext cx="3276600" cy="461665"/>
          </a:xfrm>
          <a:prstGeom prst="rect">
            <a:avLst/>
          </a:prstGeom>
          <a:noFill/>
        </p:spPr>
        <p:txBody>
          <a:bodyPr wrap="square" rtlCol="0">
            <a:spAutoFit/>
          </a:bodyPr>
          <a:lstStyle/>
          <a:p>
            <a:r>
              <a:rPr lang="en-US" sz="2400" b="1" dirty="0" smtClean="0"/>
              <a:t>Missing-Value Checks</a:t>
            </a:r>
            <a:endParaRPr lang="en-US" sz="2400" b="1" dirty="0"/>
          </a:p>
        </p:txBody>
      </p:sp>
      <p:sp>
        <p:nvSpPr>
          <p:cNvPr id="11" name="Rectangle 10"/>
          <p:cNvSpPr/>
          <p:nvPr/>
        </p:nvSpPr>
        <p:spPr>
          <a:xfrm>
            <a:off x="5029200" y="5903268"/>
            <a:ext cx="457200" cy="381000"/>
          </a:xfrm>
          <a:prstGeom prst="rect">
            <a:avLst/>
          </a:prstGeom>
          <a:solidFill>
            <a:srgbClr val="FFFF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562600" y="5862935"/>
            <a:ext cx="3124200" cy="461665"/>
          </a:xfrm>
          <a:prstGeom prst="rect">
            <a:avLst/>
          </a:prstGeom>
          <a:noFill/>
        </p:spPr>
        <p:txBody>
          <a:bodyPr wrap="square" rtlCol="0">
            <a:spAutoFit/>
          </a:bodyPr>
          <a:lstStyle/>
          <a:p>
            <a:r>
              <a:rPr lang="en-US" sz="2400" b="1" dirty="0" smtClean="0"/>
              <a:t>Redundant with Code</a:t>
            </a:r>
            <a:endParaRPr lang="en-US" sz="2400" b="1" dirty="0"/>
          </a:p>
        </p:txBody>
      </p:sp>
      <p:graphicFrame>
        <p:nvGraphicFramePr>
          <p:cNvPr id="13" name="Chart 12"/>
          <p:cNvGraphicFramePr>
            <a:graphicFrameLocks/>
          </p:cNvGraphicFramePr>
          <p:nvPr>
            <p:extLst>
              <p:ext uri="{D42A27DB-BD31-4B8C-83A1-F6EECF244321}">
                <p14:modId xmlns:p14="http://schemas.microsoft.com/office/powerpoint/2010/main" val="2870076203"/>
              </p:ext>
            </p:extLst>
          </p:nvPr>
        </p:nvGraphicFramePr>
        <p:xfrm>
          <a:off x="3733800" y="1600200"/>
          <a:ext cx="5842000" cy="350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1202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22697</TotalTime>
  <Words>2233</Words>
  <Application>Microsoft Office PowerPoint</Application>
  <PresentationFormat>On-screen Show (4:3)</PresentationFormat>
  <Paragraphs>511</Paragraphs>
  <Slides>41</Slides>
  <Notes>33</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Encouraging Effective  Contract Specifications</vt:lpstr>
      <vt:lpstr>Microsoft Code Contracts</vt:lpstr>
      <vt:lpstr>PowerPoint Presentation</vt:lpstr>
      <vt:lpstr>Developers use contracts ineffectively</vt:lpstr>
      <vt:lpstr>PowerPoint Presentation</vt:lpstr>
      <vt:lpstr>Effective Contracts Have Many Benefits</vt:lpstr>
      <vt:lpstr>Talk Outline</vt:lpstr>
      <vt:lpstr>Most Contracts Just Check for Missing Values</vt:lpstr>
      <vt:lpstr>Many Postconditions are Trivially Redundant with the Code</vt:lpstr>
      <vt:lpstr>Smart Defaults Reduce Annotation Burden</vt:lpstr>
      <vt:lpstr>Microsoft Code Contracts</vt:lpstr>
      <vt:lpstr>Why Don’t Developers Use Functional Specifications?  They are Expensive</vt:lpstr>
      <vt:lpstr>Talk Outline</vt:lpstr>
      <vt:lpstr>Inferring Contracts From Runtime Traces with Daikon</vt:lpstr>
      <vt:lpstr>There’s a Gap Between Written Contracts and Program Behavior</vt:lpstr>
      <vt:lpstr>Developer-Written Contracts Miss Aspects of Program Behavior</vt:lpstr>
      <vt:lpstr>Talk Outline</vt:lpstr>
      <vt:lpstr>Case Study Research Question</vt:lpstr>
      <vt:lpstr>Case Study Methodology</vt:lpstr>
      <vt:lpstr>PowerPoint Presentation</vt:lpstr>
      <vt:lpstr>Case Study Research Question</vt:lpstr>
      <vt:lpstr>Differing Viewpoints to Inserting Contracts</vt:lpstr>
      <vt:lpstr>Suggestions are Beneficial (Up to a Point)</vt:lpstr>
      <vt:lpstr>Training Affects How Contracts Are Used</vt:lpstr>
      <vt:lpstr>UI Grouping Schemes to Encourage Functional Specifications</vt:lpstr>
      <vt:lpstr>Related Work</vt:lpstr>
      <vt:lpstr>Conclusion: Both Tooling and Training are Required for Usability</vt:lpstr>
      <vt:lpstr>PowerPoint Presentation</vt:lpstr>
      <vt:lpstr>Lifecycle Not Ideal in Practice</vt:lpstr>
      <vt:lpstr>Subject Projects</vt:lpstr>
      <vt:lpstr>Contract Inserter Interface</vt:lpstr>
      <vt:lpstr>Null-checks Can be Expressive</vt:lpstr>
      <vt:lpstr>Tool Information</vt:lpstr>
      <vt:lpstr>Type-State Example: Degenerate Behavior Encoding</vt:lpstr>
      <vt:lpstr>Type-State Example: Application-Specific Property Encoding</vt:lpstr>
      <vt:lpstr>Mishra Reader: Concurrent Debugging via Nullness Checks</vt:lpstr>
      <vt:lpstr>Pattern Example: Encoding Type-State with Contracts</vt:lpstr>
      <vt:lpstr>Case Study: Mishra News Reader</vt:lpstr>
      <vt:lpstr>Mishra Reader: Concurrent Debugging via Nullness Checks</vt:lpstr>
      <vt:lpstr>Case Study: Sando</vt:lpstr>
      <vt:lpstr>Sando: Used Contracts like Assertions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and Enforcing Contract Specifications</dc:title>
  <dc:creator>Todd Schiller</dc:creator>
  <cp:lastModifiedBy>Todd Schiller</cp:lastModifiedBy>
  <cp:revision>297</cp:revision>
  <dcterms:created xsi:type="dcterms:W3CDTF">2013-07-27T00:35:06Z</dcterms:created>
  <dcterms:modified xsi:type="dcterms:W3CDTF">2014-06-06T04:13:51Z</dcterms:modified>
</cp:coreProperties>
</file>